
<file path=[Content_Types].xml><?xml version="1.0" encoding="utf-8"?>
<Types xmlns="http://schemas.openxmlformats.org/package/2006/content-types">
  <Override PartName="/ppt/slideMasters/slideMaster3.xml" ContentType="application/vnd.openxmlformats-officedocument.presentationml.slideMaster+xml"/>
  <Override PartName="/ppt/slides/slide47.xml" ContentType="application/vnd.openxmlformats-officedocument.presentationml.slide+xml"/>
  <Override PartName="/ppt/slides/slide58.xml" ContentType="application/vnd.openxmlformats-officedocument.presentationml.slide+xml"/>
  <Override PartName="/ppt/theme/theme5.xml" ContentType="application/vnd.openxmlformats-officedocument.theme+xml"/>
  <Override PartName="/ppt/notesSlides/notesSlide2.xml" ContentType="application/vnd.openxmlformats-officedocument.presentationml.notesSlide+xml"/>
  <Override PartName="/ppt/slides/slide36.xml" ContentType="application/vnd.openxmlformats-officedocument.presentationml.slide+xml"/>
  <Override PartName="/ppt/slides/slide83.xml" ContentType="application/vnd.openxmlformats-officedocument.presentationml.slide+xml"/>
  <Override PartName="/ppt/notesSlides/notesSlide38.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5.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4.xml" ContentType="application/vnd.openxmlformats-officedocument.presentationml.slideLayout+xml"/>
  <Override PartName="/ppt/notesSlides/notesSlide16.xml" ContentType="application/vnd.openxmlformats-officedocument.presentationml.notesSlide+xml"/>
  <Override PartName="/ppt/notesSlides/notesSlide34.xml" ContentType="application/vnd.openxmlformats-officedocument.presentationml.notesSlide+xml"/>
  <Default Extension="docx" ContentType="application/vnd.openxmlformats-officedocument.wordprocessingml.document"/>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Default Extension="doc" ContentType="application/msword"/>
  <Override PartName="/ppt/slideMasters/slideMaster4.xml" ContentType="application/vnd.openxmlformats-officedocument.presentationml.slideMaster+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viewProps.xml" ContentType="application/vnd.openxmlformats-officedocument.presentationml.viewProps+xml"/>
  <Override PartName="/ppt/theme/theme6.xml" ContentType="application/vnd.openxmlformats-officedocument.theme+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Default Extension="png" ContentType="image/png"/>
  <Override PartName="/ppt/slideLayouts/slideLayout29.xml" ContentType="application/vnd.openxmlformats-officedocument.presentationml.slideLayout+xml"/>
  <Override PartName="/ppt/notesSlides/notesSlide3.xml" ContentType="application/vnd.openxmlformats-officedocument.presentationml.notesSlide+xml"/>
  <Default Extension="bin" ContentType="application/vnd.openxmlformats-officedocument.oleObject"/>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slideLayouts/slideLayout18.xml" ContentType="application/vnd.openxmlformats-officedocument.presentationml.slideLayout+xml"/>
  <Override PartName="/ppt/slideLayouts/slideLayout36.xml" ContentType="application/vnd.openxmlformats-officedocument.presentationml.slideLayout+xml"/>
  <Override PartName="/ppt/notesSlides/notesSlide3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s/slide80.xml" ContentType="application/vnd.openxmlformats-officedocument.presentationml.slide+xml"/>
  <Override PartName="/ppt/slideLayouts/slideLayout3.xml" ContentType="application/vnd.openxmlformats-officedocument.presentationml.slideLayout+xml"/>
  <Override PartName="/ppt/slideLayouts/slideLayout25.xml" ContentType="application/vnd.openxmlformats-officedocument.presentationml.slideLayout+xml"/>
  <Default Extension="emf" ContentType="image/x-emf"/>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ppt/slideLayouts/slideLayout14.xml" ContentType="application/vnd.openxmlformats-officedocument.presentationml.slideLayout+xml"/>
  <Override PartName="/ppt/slideLayouts/slideLayout32.xml" ContentType="application/vnd.openxmlformats-officedocument.presentationml.slideLayout+xml"/>
  <Override PartName="/ppt/notesSlides/notesSlide24.xml" ContentType="application/vnd.openxmlformats-officedocument.presentationml.notesSlide+xml"/>
  <Override PartName="/ppt/notesSlides/notesSlide3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slideLayouts/slideLayout21.xml" ContentType="application/vnd.openxmlformats-officedocument.presentationml.slideLayout+xml"/>
  <Override PartName="/ppt/notesSlides/notesSlide13.xml" ContentType="application/vnd.openxmlformats-officedocument.presentationml.notes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20.xml" ContentType="application/vnd.openxmlformats-officedocument.presentationml.notesSlide+xml"/>
  <Default Extension="gif" ContentType="image/gif"/>
  <Override PartName="/ppt/notesSlides/notesSlide31.xml" ContentType="application/vnd.openxmlformats-officedocument.presentationml.notesSlide+xml"/>
  <Override PartName="/ppt/slides/slide89.xml" ContentType="application/vnd.openxmlformats-officedocument.presentationml.slide+xml"/>
  <Override PartName="/ppt/slides/slide49.xml" ContentType="application/vnd.openxmlformats-officedocument.presentationml.slide+xml"/>
  <Override PartName="/ppt/slides/slide7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Layouts/slideLayout15.xml" ContentType="application/vnd.openxmlformats-officedocument.presentationml.slideLayout+xml"/>
  <Override PartName="/ppt/slideLayouts/slideLayout26.xml" ContentType="application/vnd.openxmlformats-officedocument.presentationml.slideLayout+xml"/>
  <Default Extension="wmf" ContentType="image/x-wmf"/>
  <Default Extension="xls" ContentType="application/vnd.ms-excel"/>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Layouts/slideLayout22.xml" ContentType="application/vnd.openxmlformats-officedocument.presentationml.slideLayout+xml"/>
  <Override PartName="/ppt/slideLayouts/slideLayout33.xml" ContentType="application/vnd.openxmlformats-officedocument.presentationml.slideLayout+xml"/>
  <Override PartName="/ppt/notesSlides/notesSlide25.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slides/slide79.xml" ContentType="application/vnd.openxmlformats-officedocument.presentationml.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Masters/slideMaster2.xml" ContentType="application/vnd.openxmlformats-officedocument.presentationml.slideMaster+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Layouts/slideLayout38.xml" ContentType="application/vnd.openxmlformats-officedocument.presentationml.slideLayout+xml"/>
  <Override PartName="/ppt/theme/theme4.xml" ContentType="application/vnd.openxmlformats-officedocument.theme+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Layouts/slideLayout5.xml" ContentType="application/vnd.openxmlformats-officedocument.presentationml.slideLayout+xml"/>
  <Override PartName="/ppt/slideLayouts/slideLayout27.xml" ContentType="application/vnd.openxmlformats-officedocument.presentationml.slideLayout+xml"/>
  <Override PartName="/ppt/notesSlides/notesSlide19.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Override PartName="/ppt/slideLayouts/slideLayout16.xml" ContentType="application/vnd.openxmlformats-officedocument.presentationml.slideLayout+xml"/>
  <Override PartName="/ppt/slideLayouts/slideLayout34.xml" ContentType="application/vnd.openxmlformats-officedocument.presentationml.slideLayout+xml"/>
  <Default Extension="jpeg" ContentType="image/jpeg"/>
  <Override PartName="/ppt/notesSlides/notesSlide37.xml" ContentType="application/vnd.openxmlformats-officedocument.presentationml.notesSlide+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slideLayouts/slideLayout23.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30.xml" ContentType="application/vnd.openxmlformats-officedocument.presentationml.slideLayout+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1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69.xml" ContentType="application/vnd.openxmlformats-officedocument.presentationml.slide+xml"/>
  <Override PartName="/ppt/slides/slide87.xml" ContentType="application/vnd.openxmlformats-officedocument.presentationml.slide+xml"/>
  <Override PartName="/ppt/slides/slide29.xml" ContentType="application/vnd.openxmlformats-officedocument.presentationml.slide+xml"/>
  <Override PartName="/ppt/slides/slide76.xml" ContentType="application/vnd.openxmlformats-officedocument.presentationml.slide+xml"/>
  <Override PartName="/ppt/slideLayouts/slideLayout39.xml" ContentType="application/vnd.openxmlformats-officedocument.presentationml.slideLayout+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3" r:id="rId1"/>
    <p:sldMasterId id="2147483697" r:id="rId2"/>
    <p:sldMasterId id="2147483701" r:id="rId3"/>
    <p:sldMasterId id="2147483713" r:id="rId4"/>
  </p:sldMasterIdLst>
  <p:notesMasterIdLst>
    <p:notesMasterId r:id="rId95"/>
  </p:notesMasterIdLst>
  <p:handoutMasterIdLst>
    <p:handoutMasterId r:id="rId96"/>
  </p:handoutMasterIdLst>
  <p:sldIdLst>
    <p:sldId id="258" r:id="rId5"/>
    <p:sldId id="256" r:id="rId6"/>
    <p:sldId id="260" r:id="rId7"/>
    <p:sldId id="272" r:id="rId8"/>
    <p:sldId id="273" r:id="rId9"/>
    <p:sldId id="274" r:id="rId10"/>
    <p:sldId id="285" r:id="rId11"/>
    <p:sldId id="286" r:id="rId12"/>
    <p:sldId id="329" r:id="rId13"/>
    <p:sldId id="287" r:id="rId14"/>
    <p:sldId id="330" r:id="rId15"/>
    <p:sldId id="346" r:id="rId16"/>
    <p:sldId id="304" r:id="rId17"/>
    <p:sldId id="292" r:id="rId18"/>
    <p:sldId id="293" r:id="rId19"/>
    <p:sldId id="297" r:id="rId20"/>
    <p:sldId id="298" r:id="rId21"/>
    <p:sldId id="299" r:id="rId22"/>
    <p:sldId id="300" r:id="rId23"/>
    <p:sldId id="301" r:id="rId24"/>
    <p:sldId id="303" r:id="rId25"/>
    <p:sldId id="302" r:id="rId26"/>
    <p:sldId id="308" r:id="rId27"/>
    <p:sldId id="309" r:id="rId28"/>
    <p:sldId id="310" r:id="rId29"/>
    <p:sldId id="311" r:id="rId30"/>
    <p:sldId id="312" r:id="rId31"/>
    <p:sldId id="313" r:id="rId32"/>
    <p:sldId id="314" r:id="rId33"/>
    <p:sldId id="315" r:id="rId34"/>
    <p:sldId id="316" r:id="rId35"/>
    <p:sldId id="347" r:id="rId36"/>
    <p:sldId id="373" r:id="rId37"/>
    <p:sldId id="376" r:id="rId38"/>
    <p:sldId id="377" r:id="rId39"/>
    <p:sldId id="331" r:id="rId40"/>
    <p:sldId id="332" r:id="rId41"/>
    <p:sldId id="333" r:id="rId42"/>
    <p:sldId id="334" r:id="rId43"/>
    <p:sldId id="335" r:id="rId44"/>
    <p:sldId id="336" r:id="rId45"/>
    <p:sldId id="337" r:id="rId46"/>
    <p:sldId id="338" r:id="rId47"/>
    <p:sldId id="339" r:id="rId48"/>
    <p:sldId id="340" r:id="rId49"/>
    <p:sldId id="341" r:id="rId50"/>
    <p:sldId id="342" r:id="rId51"/>
    <p:sldId id="343" r:id="rId52"/>
    <p:sldId id="344" r:id="rId53"/>
    <p:sldId id="378" r:id="rId54"/>
    <p:sldId id="321" r:id="rId55"/>
    <p:sldId id="345" r:id="rId56"/>
    <p:sldId id="322" r:id="rId57"/>
    <p:sldId id="323" r:id="rId58"/>
    <p:sldId id="324" r:id="rId59"/>
    <p:sldId id="325" r:id="rId60"/>
    <p:sldId id="326" r:id="rId61"/>
    <p:sldId id="372" r:id="rId62"/>
    <p:sldId id="350" r:id="rId63"/>
    <p:sldId id="276" r:id="rId64"/>
    <p:sldId id="279" r:id="rId65"/>
    <p:sldId id="358" r:id="rId66"/>
    <p:sldId id="356" r:id="rId67"/>
    <p:sldId id="359" r:id="rId68"/>
    <p:sldId id="362" r:id="rId69"/>
    <p:sldId id="360" r:id="rId70"/>
    <p:sldId id="357" r:id="rId71"/>
    <p:sldId id="361" r:id="rId72"/>
    <p:sldId id="363" r:id="rId73"/>
    <p:sldId id="371" r:id="rId74"/>
    <p:sldId id="366" r:id="rId75"/>
    <p:sldId id="379" r:id="rId76"/>
    <p:sldId id="275" r:id="rId77"/>
    <p:sldId id="351" r:id="rId78"/>
    <p:sldId id="352" r:id="rId79"/>
    <p:sldId id="367" r:id="rId80"/>
    <p:sldId id="368" r:id="rId81"/>
    <p:sldId id="369" r:id="rId82"/>
    <p:sldId id="370" r:id="rId83"/>
    <p:sldId id="262" r:id="rId84"/>
    <p:sldId id="263" r:id="rId85"/>
    <p:sldId id="265" r:id="rId86"/>
    <p:sldId id="267" r:id="rId87"/>
    <p:sldId id="268" r:id="rId88"/>
    <p:sldId id="269" r:id="rId89"/>
    <p:sldId id="270" r:id="rId90"/>
    <p:sldId id="277" r:id="rId91"/>
    <p:sldId id="349" r:id="rId92"/>
    <p:sldId id="353" r:id="rId93"/>
    <p:sldId id="375" r:id="rId94"/>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00CC"/>
    <a:srgbClr val="FFFFCC"/>
    <a:srgbClr val="0033CC"/>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7394" autoAdjust="0"/>
    <p:restoredTop sz="84635" autoAdjust="0"/>
  </p:normalViewPr>
  <p:slideViewPr>
    <p:cSldViewPr snapToGrid="0">
      <p:cViewPr>
        <p:scale>
          <a:sx n="98" d="100"/>
          <a:sy n="98" d="100"/>
        </p:scale>
        <p:origin x="-534" y="42"/>
      </p:cViewPr>
      <p:guideLst>
        <p:guide orient="horz" pos="2160"/>
        <p:guide pos="2880"/>
      </p:guideLst>
    </p:cSldViewPr>
  </p:slideViewPr>
  <p:notesTextViewPr>
    <p:cViewPr>
      <p:scale>
        <a:sx n="100" d="100"/>
        <a:sy n="100" d="100"/>
      </p:scale>
      <p:origin x="0" y="0"/>
    </p:cViewPr>
  </p:notesTextViewPr>
  <p:notesViewPr>
    <p:cSldViewPr snapToGrid="0">
      <p:cViewPr varScale="1">
        <p:scale>
          <a:sx n="77" d="100"/>
          <a:sy n="77" d="100"/>
        </p:scale>
        <p:origin x="-2976" y="-102"/>
      </p:cViewPr>
      <p:guideLst>
        <p:guide orient="horz" pos="2880"/>
        <p:guide pos="2160"/>
      </p:guideLst>
    </p:cSldViewPr>
  </p:notesViewPr>
  <p:gridSpacing cx="73736200" cy="7373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slide" Target="slides/slide59.xml"/><Relationship Id="rId68" Type="http://schemas.openxmlformats.org/officeDocument/2006/relationships/slide" Target="slides/slide64.xml"/><Relationship Id="rId76" Type="http://schemas.openxmlformats.org/officeDocument/2006/relationships/slide" Target="slides/slide72.xml"/><Relationship Id="rId84" Type="http://schemas.openxmlformats.org/officeDocument/2006/relationships/slide" Target="slides/slide80.xml"/><Relationship Id="rId89" Type="http://schemas.openxmlformats.org/officeDocument/2006/relationships/slide" Target="slides/slide85.xml"/><Relationship Id="rId97" Type="http://schemas.openxmlformats.org/officeDocument/2006/relationships/presProps" Target="presProps.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slide" Target="slides/slide62.xml"/><Relationship Id="rId74" Type="http://schemas.openxmlformats.org/officeDocument/2006/relationships/slide" Target="slides/slide70.xml"/><Relationship Id="rId79" Type="http://schemas.openxmlformats.org/officeDocument/2006/relationships/slide" Target="slides/slide75.xml"/><Relationship Id="rId87" Type="http://schemas.openxmlformats.org/officeDocument/2006/relationships/slide" Target="slides/slide83.xml"/><Relationship Id="rId5" Type="http://schemas.openxmlformats.org/officeDocument/2006/relationships/slide" Target="slides/slide1.xml"/><Relationship Id="rId61" Type="http://schemas.openxmlformats.org/officeDocument/2006/relationships/slide" Target="slides/slide57.xml"/><Relationship Id="rId82" Type="http://schemas.openxmlformats.org/officeDocument/2006/relationships/slide" Target="slides/slide78.xml"/><Relationship Id="rId90" Type="http://schemas.openxmlformats.org/officeDocument/2006/relationships/slide" Target="slides/slide86.xml"/><Relationship Id="rId95" Type="http://schemas.openxmlformats.org/officeDocument/2006/relationships/notesMaster" Target="notesMasters/notesMaster1.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77" Type="http://schemas.openxmlformats.org/officeDocument/2006/relationships/slide" Target="slides/slide73.xml"/><Relationship Id="rId100" Type="http://schemas.openxmlformats.org/officeDocument/2006/relationships/tableStyles" Target="tableStyles.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80" Type="http://schemas.openxmlformats.org/officeDocument/2006/relationships/slide" Target="slides/slide76.xml"/><Relationship Id="rId85" Type="http://schemas.openxmlformats.org/officeDocument/2006/relationships/slide" Target="slides/slide81.xml"/><Relationship Id="rId93" Type="http://schemas.openxmlformats.org/officeDocument/2006/relationships/slide" Target="slides/slide89.xml"/><Relationship Id="rId98" Type="http://schemas.openxmlformats.org/officeDocument/2006/relationships/viewProps" Target="viewProps.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slide" Target="slides/slide71.xml"/><Relationship Id="rId83" Type="http://schemas.openxmlformats.org/officeDocument/2006/relationships/slide" Target="slides/slide79.xml"/><Relationship Id="rId88" Type="http://schemas.openxmlformats.org/officeDocument/2006/relationships/slide" Target="slides/slide84.xml"/><Relationship Id="rId91" Type="http://schemas.openxmlformats.org/officeDocument/2006/relationships/slide" Target="slides/slide87.xml"/><Relationship Id="rId96"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slide" Target="slides/slide77.xml"/><Relationship Id="rId86" Type="http://schemas.openxmlformats.org/officeDocument/2006/relationships/slide" Target="slides/slide82.xml"/><Relationship Id="rId94" Type="http://schemas.openxmlformats.org/officeDocument/2006/relationships/slide" Target="slides/slide90.xml"/><Relationship Id="rId99"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38.wmf"/><Relationship Id="rId1" Type="http://schemas.openxmlformats.org/officeDocument/2006/relationships/image" Target="../media/image37.w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40.wmf"/><Relationship Id="rId1" Type="http://schemas.openxmlformats.org/officeDocument/2006/relationships/image" Target="../media/image39.w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44.wmf"/><Relationship Id="rId2" Type="http://schemas.openxmlformats.org/officeDocument/2006/relationships/image" Target="../media/image43.wmf"/><Relationship Id="rId1" Type="http://schemas.openxmlformats.org/officeDocument/2006/relationships/image" Target="../media/image42.wmf"/></Relationships>
</file>

<file path=ppt/drawings/_rels/vmlDrawing4.v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image" Target="../media/image45.png"/></Relationships>
</file>

<file path=ppt/drawings/_rels/vmlDrawing5.vml.rels><?xml version="1.0" encoding="UTF-8" standalone="yes"?>
<Relationships xmlns="http://schemas.openxmlformats.org/package/2006/relationships"><Relationship Id="rId1" Type="http://schemas.openxmlformats.org/officeDocument/2006/relationships/image" Target="../media/image55.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63.emf"/></Relationships>
</file>

<file path=ppt/drawings/_rels/vmlDrawing7.vml.rels><?xml version="1.0" encoding="UTF-8" standalone="yes"?>
<Relationships xmlns="http://schemas.openxmlformats.org/package/2006/relationships"><Relationship Id="rId3" Type="http://schemas.openxmlformats.org/officeDocument/2006/relationships/image" Target="../media/image87.wmf"/><Relationship Id="rId2" Type="http://schemas.openxmlformats.org/officeDocument/2006/relationships/image" Target="../media/image43.wmf"/><Relationship Id="rId1" Type="http://schemas.openxmlformats.org/officeDocument/2006/relationships/image" Target="../media/image86.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16.png"/></Relationships>
</file>

<file path=ppt/drawings/_rels/vmlDrawing9.vml.rels><?xml version="1.0" encoding="UTF-8" standalone="yes"?>
<Relationships xmlns="http://schemas.openxmlformats.org/package/2006/relationships"><Relationship Id="rId1" Type="http://schemas.openxmlformats.org/officeDocument/2006/relationships/image" Target="../media/image126.w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151.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3F5B80C8-01C2-4339-821D-788EB74FFA4E}" type="datetimeFigureOut">
              <a:rPr lang="fr-FR" smtClean="0"/>
              <a:pPr/>
              <a:t>24/06/2011</a:t>
            </a:fld>
            <a:endParaRPr lang="fr-FR"/>
          </a:p>
        </p:txBody>
      </p:sp>
      <p:sp>
        <p:nvSpPr>
          <p:cNvPr id="4" name="Espace réservé du pied de page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AF5325BE-72B2-4716-B1D9-47FAB248A9E0}" type="slidenum">
              <a:rPr lang="fr-FR" smtClean="0"/>
              <a:pPr/>
              <a:t>‹N°›</a:t>
            </a:fld>
            <a:endParaRPr lang="fr-FR"/>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626B330-33A1-4BCC-B654-057FAF128E91}" type="datetimeFigureOut">
              <a:rPr lang="fr-FR" smtClean="0"/>
              <a:pPr/>
              <a:t>24/06/2011</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F6FF9D1-F8BC-4F3C-911C-9556437A7B0E}" type="slidenum">
              <a:rPr lang="fr-FR" smtClean="0"/>
              <a:pPr/>
              <a:t>‹N°›</a:t>
            </a:fld>
            <a:endParaRPr lang="fr-F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bwMode="auto">
          <a:ln>
            <a:miter lim="800000"/>
            <a:headEnd/>
            <a:tailEnd/>
          </a:ln>
        </p:spPr>
        <p:txBody>
          <a:bodyPr/>
          <a:lstStyle/>
          <a:p>
            <a:fld id="{85B9DB50-064F-44C2-85AB-D694B794887F}" type="slidenum">
              <a:rPr lang="en-GB">
                <a:solidFill>
                  <a:srgbClr val="000000"/>
                </a:solidFill>
              </a:rPr>
              <a:pPr/>
              <a:t>4</a:t>
            </a:fld>
            <a:endParaRPr lang="en-GB">
              <a:solidFill>
                <a:srgbClr val="000000"/>
              </a:solidFill>
            </a:endParaRPr>
          </a:p>
        </p:txBody>
      </p:sp>
      <p:sp>
        <p:nvSpPr>
          <p:cNvPr id="80899" name="Rectangle 2"/>
          <p:cNvSpPr>
            <a:spLocks noGrp="1" noRot="1" noChangeAspect="1" noChangeArrowheads="1"/>
          </p:cNvSpPr>
          <p:nvPr>
            <p:ph type="sldImg"/>
          </p:nvPr>
        </p:nvSpPr>
        <p:spPr bwMode="auto">
          <a:xfrm>
            <a:off x="1150938" y="692150"/>
            <a:ext cx="4556125" cy="3416300"/>
          </a:xfrm>
          <a:solidFill>
            <a:srgbClr val="FFFFFF"/>
          </a:solidFill>
          <a:ln>
            <a:solidFill>
              <a:srgbClr val="000000"/>
            </a:solidFill>
            <a:miter lim="800000"/>
            <a:headEnd/>
            <a:tailEnd/>
          </a:ln>
        </p:spPr>
      </p:sp>
      <p:sp>
        <p:nvSpPr>
          <p:cNvPr id="80900" name="Rectangle 3"/>
          <p:cNvSpPr>
            <a:spLocks noGrp="1" noChangeArrowheads="1"/>
          </p:cNvSpPr>
          <p:nvPr>
            <p:ph type="body" idx="1"/>
          </p:nvPr>
        </p:nvSpPr>
        <p:spPr bwMode="auto">
          <a:solidFill>
            <a:srgbClr val="FFFFFF"/>
          </a:solidFill>
          <a:ln>
            <a:solidFill>
              <a:srgbClr val="000000"/>
            </a:solidFill>
            <a:miter lim="800000"/>
            <a:headEnd/>
            <a:tailEnd/>
          </a:ln>
        </p:spPr>
        <p:txBody>
          <a:bodyPr/>
          <a:lstStyle/>
          <a:p>
            <a:pPr>
              <a:spcBef>
                <a:spcPct val="0"/>
              </a:spcBef>
            </a:pPr>
            <a:endParaRPr lang="en-GB" sz="2400" smtClean="0">
              <a:latin typeface="Arial" charset="0"/>
              <a:ea typeface="ＭＳ Ｐゴシック" pitchFamily="16" charset="-12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bwMode="auto">
          <a:ln>
            <a:miter lim="800000"/>
            <a:headEnd/>
            <a:tailEnd/>
          </a:ln>
        </p:spPr>
        <p:txBody>
          <a:bodyPr/>
          <a:lstStyle/>
          <a:p>
            <a:fld id="{B97209D0-4B2C-4926-A1C9-A34AD1D6A85A}" type="slidenum">
              <a:rPr lang="en-US">
                <a:solidFill>
                  <a:srgbClr val="000000"/>
                </a:solidFill>
              </a:rPr>
              <a:pPr/>
              <a:t>5</a:t>
            </a:fld>
            <a:endParaRPr lang="en-US">
              <a:solidFill>
                <a:srgbClr val="000000"/>
              </a:solidFill>
            </a:endParaRPr>
          </a:p>
        </p:txBody>
      </p:sp>
      <p:sp>
        <p:nvSpPr>
          <p:cNvPr id="82947"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82948" name="Rectangle 3"/>
          <p:cNvSpPr>
            <a:spLocks noGrp="1" noChangeArrowheads="1"/>
          </p:cNvSpPr>
          <p:nvPr>
            <p:ph type="body" idx="1"/>
          </p:nvPr>
        </p:nvSpPr>
        <p:spPr bwMode="auto">
          <a:noFill/>
        </p:spPr>
        <p:txBody>
          <a:bodyPr/>
          <a:lstStyle/>
          <a:p>
            <a:endParaRPr lang="en-GB" smtClean="0">
              <a:latin typeface="Arial" charset="0"/>
              <a:ea typeface="ＭＳ Ｐゴシック" pitchFamily="16" charset="-128"/>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bwMode="auto">
          <a:ln>
            <a:miter lim="800000"/>
            <a:headEnd/>
            <a:tailEnd/>
          </a:ln>
        </p:spPr>
        <p:txBody>
          <a:bodyPr/>
          <a:lstStyle/>
          <a:p>
            <a:fld id="{58EA6270-F777-4C3A-A443-88CBD440B021}" type="slidenum">
              <a:rPr lang="en-US">
                <a:solidFill>
                  <a:srgbClr val="000000"/>
                </a:solidFill>
              </a:rPr>
              <a:pPr/>
              <a:t>6</a:t>
            </a:fld>
            <a:endParaRPr lang="en-US">
              <a:solidFill>
                <a:srgbClr val="000000"/>
              </a:solidFill>
            </a:endParaRPr>
          </a:p>
        </p:txBody>
      </p:sp>
      <p:sp>
        <p:nvSpPr>
          <p:cNvPr id="84995"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84996" name="Rectangle 3"/>
          <p:cNvSpPr>
            <a:spLocks noGrp="1" noChangeArrowheads="1"/>
          </p:cNvSpPr>
          <p:nvPr>
            <p:ph type="body" idx="1"/>
          </p:nvPr>
        </p:nvSpPr>
        <p:spPr bwMode="auto">
          <a:noFill/>
        </p:spPr>
        <p:txBody>
          <a:bodyPr/>
          <a:lstStyle/>
          <a:p>
            <a:endParaRPr lang="en-GB" smtClean="0">
              <a:latin typeface="Arial" charset="0"/>
              <a:ea typeface="ＭＳ Ｐゴシック" pitchFamily="16" charset="-128"/>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p:cNvSpPr>
          <p:nvPr>
            <p:ph type="sldNum" sz="quarter" idx="5"/>
          </p:nvPr>
        </p:nvSpPr>
        <p:spPr bwMode="auto">
          <a:ln>
            <a:miter lim="800000"/>
            <a:headEnd/>
            <a:tailEnd/>
          </a:ln>
        </p:spPr>
        <p:txBody>
          <a:bodyPr/>
          <a:lstStyle/>
          <a:p>
            <a:fld id="{57729664-E303-499F-ADE5-3B5C24A51C5E}" type="slidenum">
              <a:rPr lang="en-GB">
                <a:solidFill>
                  <a:srgbClr val="000000"/>
                </a:solidFill>
              </a:rPr>
              <a:pPr/>
              <a:t>9</a:t>
            </a:fld>
            <a:endParaRPr lang="en-GB">
              <a:solidFill>
                <a:srgbClr val="000000"/>
              </a:solidFill>
            </a:endParaRPr>
          </a:p>
        </p:txBody>
      </p:sp>
      <p:sp>
        <p:nvSpPr>
          <p:cNvPr id="118787"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18788" name="Rectangle 3"/>
          <p:cNvSpPr>
            <a:spLocks noGrp="1"/>
          </p:cNvSpPr>
          <p:nvPr>
            <p:ph type="body" idx="1"/>
          </p:nvPr>
        </p:nvSpPr>
        <p:spPr bwMode="auto">
          <a:noFill/>
        </p:spPr>
        <p:txBody>
          <a:bodyPr/>
          <a:lstStyle/>
          <a:p>
            <a:pPr eaLnBrk="1" hangingPunct="1">
              <a:spcBef>
                <a:spcPct val="0"/>
              </a:spcBef>
            </a:pPr>
            <a:r>
              <a:rPr lang="en-GB" smtClean="0">
                <a:ea typeface="ＭＳ Ｐゴシック" pitchFamily="16" charset="-128"/>
              </a:rPr>
              <a:t>Regions produced with light beams (ISOL), HI beams ISOL and in-flight completed by nuclei produced with high intensity RIB of ff.</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7677301-6495-41F5-8F06-3493660FB407}" type="slidenum">
              <a:rPr lang="en-US"/>
              <a:pPr/>
              <a:t>11</a:t>
            </a:fld>
            <a:endParaRPr lang="en-US"/>
          </a:p>
        </p:txBody>
      </p:sp>
      <p:sp>
        <p:nvSpPr>
          <p:cNvPr id="95234" name="Rectangle 2"/>
          <p:cNvSpPr>
            <a:spLocks noGrp="1" noRot="1" noChangeAspect="1" noChangeArrowheads="1" noTextEdit="1"/>
          </p:cNvSpPr>
          <p:nvPr>
            <p:ph type="sldImg"/>
          </p:nvPr>
        </p:nvSpPr>
        <p:spPr>
          <a:ln/>
        </p:spPr>
      </p:sp>
      <p:sp>
        <p:nvSpPr>
          <p:cNvPr id="95235" name="Rectangle 3"/>
          <p:cNvSpPr>
            <a:spLocks noGrp="1" noChangeArrowheads="1"/>
          </p:cNvSpPr>
          <p:nvPr>
            <p:ph type="body" idx="1"/>
          </p:nvPr>
        </p:nvSpPr>
        <p:spPr>
          <a:xfrm>
            <a:off x="913862" y="4342996"/>
            <a:ext cx="5030278" cy="4114726"/>
          </a:xfrm>
        </p:spPr>
        <p:txBody>
          <a:bodyPr/>
          <a:lstStyle/>
          <a:p>
            <a:r>
              <a:rPr lang="en-GB"/>
              <a:t>State-of-the-art RIB facility in particular for nuclear structure studies covering a wide range of topics from halo nuclei up to SHE.</a:t>
            </a:r>
          </a:p>
          <a:p>
            <a:r>
              <a:rPr lang="en-GB"/>
              <a:t>Applications</a:t>
            </a:r>
          </a:p>
          <a:p>
            <a:r>
              <a:rPr lang="en-GB"/>
              <a:t>White book appeared last year</a:t>
            </a:r>
          </a:p>
          <a:p>
            <a:r>
              <a:rPr lang="en-GB"/>
              <a:t>Specialised in :</a:t>
            </a:r>
          </a:p>
          <a:p>
            <a:endParaRPr lang="en-GB"/>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C9B882B-4854-44F1-B9BF-938DE15B51B3}" type="slidenum">
              <a:rPr lang="en-US"/>
              <a:pPr/>
              <a:t>13</a:t>
            </a:fld>
            <a:endParaRPr lang="en-US"/>
          </a:p>
        </p:txBody>
      </p:sp>
      <p:sp>
        <p:nvSpPr>
          <p:cNvPr id="352258" name="Rectangle 2"/>
          <p:cNvSpPr>
            <a:spLocks noGrp="1" noRot="1" noChangeAspect="1" noChangeArrowheads="1" noTextEdit="1"/>
          </p:cNvSpPr>
          <p:nvPr>
            <p:ph type="sldImg"/>
          </p:nvPr>
        </p:nvSpPr>
        <p:spPr>
          <a:ln/>
        </p:spPr>
      </p:sp>
      <p:sp>
        <p:nvSpPr>
          <p:cNvPr id="352259" name="Rectangle 3"/>
          <p:cNvSpPr>
            <a:spLocks noGrp="1" noChangeArrowheads="1"/>
          </p:cNvSpPr>
          <p:nvPr>
            <p:ph type="body" idx="1"/>
          </p:nvPr>
        </p:nvSpPr>
        <p:spPr/>
        <p:txBody>
          <a:bodyPr/>
          <a:lstStyle/>
          <a:p>
            <a:endParaRPr lang="fr-F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bwMode="auto">
          <a:ln>
            <a:miter lim="800000"/>
            <a:headEnd/>
            <a:tailEnd/>
          </a:ln>
        </p:spPr>
        <p:txBody>
          <a:bodyPr/>
          <a:lstStyle/>
          <a:p>
            <a:fld id="{C9617847-7137-42C7-8EF6-97B3BE6DDC38}" type="slidenum">
              <a:rPr lang="fr-FR">
                <a:solidFill>
                  <a:srgbClr val="000000"/>
                </a:solidFill>
              </a:rPr>
              <a:pPr/>
              <a:t>22</a:t>
            </a:fld>
            <a:endParaRPr lang="fr-FR">
              <a:solidFill>
                <a:srgbClr val="000000"/>
              </a:solidFill>
            </a:endParaRPr>
          </a:p>
        </p:txBody>
      </p:sp>
      <p:sp>
        <p:nvSpPr>
          <p:cNvPr id="88067" name="Rectangle 2"/>
          <p:cNvSpPr>
            <a:spLocks noGrp="1" noRot="1" noChangeAspect="1" noChangeArrowheads="1"/>
          </p:cNvSpPr>
          <p:nvPr>
            <p:ph type="sldImg"/>
          </p:nvPr>
        </p:nvSpPr>
        <p:spPr bwMode="auto">
          <a:xfrm>
            <a:off x="1141413" y="685800"/>
            <a:ext cx="4572000" cy="3429000"/>
          </a:xfrm>
          <a:solidFill>
            <a:srgbClr val="FFFFFF"/>
          </a:solidFill>
          <a:ln>
            <a:solidFill>
              <a:srgbClr val="000000"/>
            </a:solidFill>
            <a:miter lim="800000"/>
            <a:headEnd/>
            <a:tailEnd/>
          </a:ln>
        </p:spPr>
      </p:sp>
      <p:sp>
        <p:nvSpPr>
          <p:cNvPr id="88068" name="Rectangle 3"/>
          <p:cNvSpPr>
            <a:spLocks noGrp="1" noChangeArrowheads="1"/>
          </p:cNvSpPr>
          <p:nvPr>
            <p:ph type="body" idx="1"/>
          </p:nvPr>
        </p:nvSpPr>
        <p:spPr bwMode="auto">
          <a:xfrm>
            <a:off x="915988" y="4343400"/>
            <a:ext cx="5026025" cy="4114800"/>
          </a:xfrm>
          <a:solidFill>
            <a:srgbClr val="FFFFFF"/>
          </a:solidFill>
          <a:ln>
            <a:solidFill>
              <a:srgbClr val="000000"/>
            </a:solidFill>
            <a:miter lim="800000"/>
            <a:headEnd/>
            <a:tailEnd/>
          </a:ln>
        </p:spPr>
        <p:txBody>
          <a:bodyPr/>
          <a:lstStyle/>
          <a:p>
            <a:endParaRPr lang="en-US" smtClean="0">
              <a:latin typeface="Arial" charset="0"/>
              <a:ea typeface="ＭＳ Ｐゴシック" pitchFamily="16" charset="-128"/>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86A9320-F865-4CDC-A41D-BD664A723BB9}" type="slidenum">
              <a:rPr lang="en-US"/>
              <a:pPr/>
              <a:t>23</a:t>
            </a:fld>
            <a:endParaRPr lang="en-US"/>
          </a:p>
        </p:txBody>
      </p:sp>
      <p:sp>
        <p:nvSpPr>
          <p:cNvPr id="160770" name="Rectangle 2"/>
          <p:cNvSpPr>
            <a:spLocks noGrp="1" noRot="1" noChangeAspect="1" noChangeArrowheads="1" noTextEdit="1"/>
          </p:cNvSpPr>
          <p:nvPr>
            <p:ph type="sldImg"/>
          </p:nvPr>
        </p:nvSpPr>
        <p:spPr>
          <a:xfrm>
            <a:off x="1193800" y="706438"/>
            <a:ext cx="4522788" cy="3392487"/>
          </a:xfrm>
          <a:ln/>
        </p:spPr>
      </p:sp>
      <p:sp>
        <p:nvSpPr>
          <p:cNvPr id="16077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5AA9B36-D9E1-48ED-84DA-97659B17CB3E}" type="slidenum">
              <a:rPr lang="en-US"/>
              <a:pPr/>
              <a:t>25</a:t>
            </a:fld>
            <a:endParaRPr lang="en-US"/>
          </a:p>
        </p:txBody>
      </p:sp>
      <p:sp>
        <p:nvSpPr>
          <p:cNvPr id="211970" name="Rectangle 2"/>
          <p:cNvSpPr>
            <a:spLocks noGrp="1" noRot="1" noChangeAspect="1" noChangeArrowheads="1" noTextEdit="1"/>
          </p:cNvSpPr>
          <p:nvPr>
            <p:ph type="sldImg"/>
          </p:nvPr>
        </p:nvSpPr>
        <p:spPr>
          <a:xfrm>
            <a:off x="920114" y="686389"/>
            <a:ext cx="5019389" cy="3429000"/>
          </a:xfrm>
          <a:ln/>
        </p:spPr>
      </p:sp>
      <p:sp>
        <p:nvSpPr>
          <p:cNvPr id="211971" name="Rectangle 3"/>
          <p:cNvSpPr>
            <a:spLocks noGrp="1" noChangeArrowheads="1"/>
          </p:cNvSpPr>
          <p:nvPr>
            <p:ph type="body" idx="1"/>
          </p:nvPr>
        </p:nvSpPr>
        <p:spPr>
          <a:xfrm>
            <a:off x="685638" y="4343695"/>
            <a:ext cx="5486724" cy="4113916"/>
          </a:xfrm>
        </p:spPr>
        <p:txBody>
          <a:bodyPr/>
          <a:lstStyle/>
          <a:p>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7D7901A-4E20-4813-A817-10B224427C1C}" type="slidenum">
              <a:rPr lang="en-US"/>
              <a:pPr/>
              <a:t>26</a:t>
            </a:fld>
            <a:endParaRPr lang="en-US"/>
          </a:p>
        </p:txBody>
      </p:sp>
      <p:sp>
        <p:nvSpPr>
          <p:cNvPr id="214018" name="Rectangle 2"/>
          <p:cNvSpPr>
            <a:spLocks noGrp="1" noRot="1" noChangeAspect="1" noChangeArrowheads="1" noTextEdit="1"/>
          </p:cNvSpPr>
          <p:nvPr>
            <p:ph type="sldImg"/>
          </p:nvPr>
        </p:nvSpPr>
        <p:spPr>
          <a:xfrm>
            <a:off x="920114" y="686389"/>
            <a:ext cx="5019389" cy="3429000"/>
          </a:xfrm>
          <a:ln/>
        </p:spPr>
      </p:sp>
      <p:sp>
        <p:nvSpPr>
          <p:cNvPr id="214019" name="Rectangle 3"/>
          <p:cNvSpPr>
            <a:spLocks noGrp="1" noChangeArrowheads="1"/>
          </p:cNvSpPr>
          <p:nvPr>
            <p:ph type="body" idx="1"/>
          </p:nvPr>
        </p:nvSpPr>
        <p:spPr>
          <a:xfrm>
            <a:off x="685638" y="4343695"/>
            <a:ext cx="5486724" cy="4113916"/>
          </a:xfrm>
        </p:spPr>
        <p:txBody>
          <a:bodyPr/>
          <a:lstStyle/>
          <a:p>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A17FD4C-8F2F-4939-8788-13DF0E3140C2}" type="slidenum">
              <a:rPr lang="en-US"/>
              <a:pPr/>
              <a:t>27</a:t>
            </a:fld>
            <a:endParaRPr lang="en-US"/>
          </a:p>
        </p:txBody>
      </p:sp>
      <p:sp>
        <p:nvSpPr>
          <p:cNvPr id="216066" name="Rectangle 2"/>
          <p:cNvSpPr>
            <a:spLocks noGrp="1" noRot="1" noChangeAspect="1" noChangeArrowheads="1" noTextEdit="1"/>
          </p:cNvSpPr>
          <p:nvPr>
            <p:ph type="sldImg"/>
          </p:nvPr>
        </p:nvSpPr>
        <p:spPr>
          <a:xfrm>
            <a:off x="1143000" y="685800"/>
            <a:ext cx="4573588" cy="3429000"/>
          </a:xfrm>
          <a:ln/>
        </p:spPr>
      </p:sp>
      <p:sp>
        <p:nvSpPr>
          <p:cNvPr id="216067" name="Rectangle 3"/>
          <p:cNvSpPr>
            <a:spLocks noGrp="1" noChangeArrowheads="1"/>
          </p:cNvSpPr>
          <p:nvPr>
            <p:ph type="body" idx="1"/>
          </p:nvPr>
        </p:nvSpPr>
        <p:spPr>
          <a:xfrm>
            <a:off x="685638" y="4343695"/>
            <a:ext cx="5486724" cy="4113916"/>
          </a:xfrm>
        </p:spPr>
        <p:txBody>
          <a:bodyPr/>
          <a:lstStyle/>
          <a:p>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F1C4B81-287A-4E1A-A112-C5536E6234FD}" type="slidenum">
              <a:rPr lang="en-US"/>
              <a:pPr/>
              <a:t>28</a:t>
            </a:fld>
            <a:endParaRPr lang="en-US"/>
          </a:p>
        </p:txBody>
      </p:sp>
      <p:sp>
        <p:nvSpPr>
          <p:cNvPr id="218114" name="Rectangle 2"/>
          <p:cNvSpPr>
            <a:spLocks noGrp="1" noRot="1" noChangeAspect="1" noChangeArrowheads="1" noTextEdit="1"/>
          </p:cNvSpPr>
          <p:nvPr>
            <p:ph type="sldImg"/>
          </p:nvPr>
        </p:nvSpPr>
        <p:spPr>
          <a:xfrm>
            <a:off x="920114" y="686389"/>
            <a:ext cx="5019389" cy="3429000"/>
          </a:xfrm>
          <a:ln/>
        </p:spPr>
      </p:sp>
      <p:sp>
        <p:nvSpPr>
          <p:cNvPr id="218115" name="Rectangle 3"/>
          <p:cNvSpPr>
            <a:spLocks noGrp="1" noChangeArrowheads="1"/>
          </p:cNvSpPr>
          <p:nvPr>
            <p:ph type="body" idx="1"/>
          </p:nvPr>
        </p:nvSpPr>
        <p:spPr>
          <a:xfrm>
            <a:off x="685638" y="4343695"/>
            <a:ext cx="5486724" cy="4113916"/>
          </a:xfrm>
        </p:spPr>
        <p:txBody>
          <a:bodyPr/>
          <a:lstStyle/>
          <a:p>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B650D2C-3A1F-4DD8-815B-A837856796B5}" type="slidenum">
              <a:rPr lang="en-US"/>
              <a:pPr/>
              <a:t>30</a:t>
            </a:fld>
            <a:endParaRPr lang="en-US"/>
          </a:p>
        </p:txBody>
      </p:sp>
      <p:sp>
        <p:nvSpPr>
          <p:cNvPr id="236546" name="Rectangle 2"/>
          <p:cNvSpPr>
            <a:spLocks noGrp="1" noRot="1" noChangeAspect="1" noChangeArrowheads="1" noTextEdit="1"/>
          </p:cNvSpPr>
          <p:nvPr>
            <p:ph type="sldImg"/>
          </p:nvPr>
        </p:nvSpPr>
        <p:spPr>
          <a:xfrm>
            <a:off x="1193800" y="706438"/>
            <a:ext cx="4522788" cy="3392487"/>
          </a:xfrm>
          <a:ln/>
        </p:spPr>
      </p:sp>
      <p:sp>
        <p:nvSpPr>
          <p:cNvPr id="23654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8C46599-8907-497E-9268-A0259D3F0643}" type="slidenum">
              <a:rPr lang="en-US"/>
              <a:pPr/>
              <a:t>31</a:t>
            </a:fld>
            <a:endParaRPr lang="en-US"/>
          </a:p>
        </p:txBody>
      </p:sp>
      <p:sp>
        <p:nvSpPr>
          <p:cNvPr id="196610" name="Rectangle 2"/>
          <p:cNvSpPr>
            <a:spLocks noGrp="1" noRot="1" noChangeAspect="1" noChangeArrowheads="1" noTextEdit="1"/>
          </p:cNvSpPr>
          <p:nvPr>
            <p:ph type="sldImg"/>
          </p:nvPr>
        </p:nvSpPr>
        <p:spPr>
          <a:xfrm>
            <a:off x="1193800" y="706438"/>
            <a:ext cx="4522788" cy="3392487"/>
          </a:xfrm>
          <a:ln/>
        </p:spPr>
      </p:sp>
      <p:sp>
        <p:nvSpPr>
          <p:cNvPr id="19661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1202" name="Text Box 1"/>
          <p:cNvSpPr txBox="1">
            <a:spLocks noChangeArrowheads="1"/>
          </p:cNvSpPr>
          <p:nvPr/>
        </p:nvSpPr>
        <p:spPr bwMode="auto">
          <a:xfrm>
            <a:off x="3843338" y="9421813"/>
            <a:ext cx="2938462" cy="495300"/>
          </a:xfrm>
          <a:prstGeom prst="rect">
            <a:avLst/>
          </a:prstGeom>
          <a:noFill/>
          <a:ln w="9525">
            <a:noFill/>
            <a:round/>
            <a:headEnd/>
            <a:tailEnd/>
          </a:ln>
        </p:spPr>
        <p:txBody>
          <a:bodyPr lIns="92160" tIns="46080" rIns="92160" bIns="46080" anchor="b"/>
          <a:lstStyle/>
          <a:p>
            <a:pPr algn="r">
              <a:lnSpc>
                <a:spcPct val="93000"/>
              </a:lnSpc>
              <a:buClr>
                <a:srgbClr val="FFFFFF"/>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5978CB3-1C5E-47BC-8B45-F312E01804C2}" type="slidenum">
              <a:rPr lang="en-GB" sz="1200" i="0">
                <a:solidFill>
                  <a:srgbClr val="FFFFFF"/>
                </a:solidFill>
              </a:rPr>
              <a:pPr algn="r">
                <a:lnSpc>
                  <a:spcPct val="93000"/>
                </a:lnSpc>
                <a:buClr>
                  <a:srgbClr val="FFFFFF"/>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t>37</a:t>
            </a:fld>
            <a:endParaRPr lang="en-GB" sz="1200" i="0">
              <a:solidFill>
                <a:srgbClr val="FFFFFF"/>
              </a:solidFill>
            </a:endParaRPr>
          </a:p>
        </p:txBody>
      </p:sp>
      <p:sp>
        <p:nvSpPr>
          <p:cNvPr id="51203" name="Text Box 2"/>
          <p:cNvSpPr txBox="1">
            <a:spLocks noChangeArrowheads="1"/>
          </p:cNvSpPr>
          <p:nvPr/>
        </p:nvSpPr>
        <p:spPr bwMode="auto">
          <a:xfrm>
            <a:off x="0" y="9421813"/>
            <a:ext cx="2938463" cy="495300"/>
          </a:xfrm>
          <a:prstGeom prst="rect">
            <a:avLst/>
          </a:prstGeom>
          <a:noFill/>
          <a:ln w="9525">
            <a:noFill/>
            <a:round/>
            <a:headEnd/>
            <a:tailEnd/>
          </a:ln>
        </p:spPr>
        <p:txBody>
          <a:bodyPr lIns="92160" tIns="46080" rIns="92160" bIns="46080" anchor="b"/>
          <a:lstStyle/>
          <a:p>
            <a:pPr>
              <a:lnSpc>
                <a:spcPct val="93000"/>
              </a:lnSpc>
              <a:buClr>
                <a:srgbClr val="FFFFFF"/>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fr-FR" sz="1200" i="0">
              <a:solidFill>
                <a:srgbClr val="FFFFFF"/>
              </a:solidFill>
            </a:endParaRPr>
          </a:p>
        </p:txBody>
      </p:sp>
      <p:sp>
        <p:nvSpPr>
          <p:cNvPr id="51204" name="Text Box 3"/>
          <p:cNvSpPr txBox="1">
            <a:spLocks noChangeArrowheads="1"/>
          </p:cNvSpPr>
          <p:nvPr/>
        </p:nvSpPr>
        <p:spPr bwMode="auto">
          <a:xfrm>
            <a:off x="911225" y="744538"/>
            <a:ext cx="4959350" cy="3719512"/>
          </a:xfrm>
          <a:prstGeom prst="rect">
            <a:avLst/>
          </a:prstGeom>
          <a:solidFill>
            <a:srgbClr val="FFFFFF"/>
          </a:solidFill>
          <a:ln w="9360">
            <a:solidFill>
              <a:srgbClr val="000000"/>
            </a:solidFill>
            <a:miter lim="800000"/>
            <a:headEnd/>
            <a:tailEnd/>
          </a:ln>
        </p:spPr>
        <p:txBody>
          <a:bodyPr wrap="none" anchor="ctr"/>
          <a:lstStyle/>
          <a:p>
            <a:pPr>
              <a:lnSpc>
                <a:spcPct val="93000"/>
              </a:lnSpc>
              <a:buClr>
                <a:srgbClr val="FFFFFF"/>
              </a:buClr>
              <a:buSzPct val="100000"/>
              <a:buFont typeface="Times New Roman" pitchFamily="18" charset="0"/>
              <a:buNone/>
            </a:pPr>
            <a:endParaRPr lang="fr-FR"/>
          </a:p>
        </p:txBody>
      </p:sp>
      <p:sp>
        <p:nvSpPr>
          <p:cNvPr id="51205" name="Rectangle 4"/>
          <p:cNvSpPr>
            <a:spLocks noGrp="1" noChangeArrowheads="1"/>
          </p:cNvSpPr>
          <p:nvPr>
            <p:ph type="body"/>
          </p:nvPr>
        </p:nvSpPr>
        <p:spPr>
          <a:xfrm>
            <a:off x="903288" y="4711700"/>
            <a:ext cx="4973637" cy="4460875"/>
          </a:xfrm>
          <a:noFill/>
          <a:ln/>
        </p:spPr>
        <p:txBody>
          <a:bodyPr wrap="none" anchor="ctr"/>
          <a:lstStyle/>
          <a:p>
            <a:endParaRPr lang="fr-FR"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2226" name="Text Box 1"/>
          <p:cNvSpPr txBox="1">
            <a:spLocks noChangeArrowheads="1"/>
          </p:cNvSpPr>
          <p:nvPr/>
        </p:nvSpPr>
        <p:spPr bwMode="auto">
          <a:xfrm>
            <a:off x="3843338" y="9421813"/>
            <a:ext cx="2938462" cy="495300"/>
          </a:xfrm>
          <a:prstGeom prst="rect">
            <a:avLst/>
          </a:prstGeom>
          <a:noFill/>
          <a:ln w="9525">
            <a:noFill/>
            <a:round/>
            <a:headEnd/>
            <a:tailEnd/>
          </a:ln>
        </p:spPr>
        <p:txBody>
          <a:bodyPr lIns="92160" tIns="46080" rIns="92160" bIns="46080" anchor="b"/>
          <a:lstStyle/>
          <a:p>
            <a:pPr algn="r">
              <a:lnSpc>
                <a:spcPct val="93000"/>
              </a:lnSpc>
              <a:buClr>
                <a:srgbClr val="FFFFFF"/>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FDA65D34-6704-4F36-AE8B-5F83A7B15F9E}" type="slidenum">
              <a:rPr lang="en-GB" sz="1200" i="0">
                <a:solidFill>
                  <a:srgbClr val="FFFFFF"/>
                </a:solidFill>
              </a:rPr>
              <a:pPr algn="r">
                <a:lnSpc>
                  <a:spcPct val="93000"/>
                </a:lnSpc>
                <a:buClr>
                  <a:srgbClr val="FFFFFF"/>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t>38</a:t>
            </a:fld>
            <a:endParaRPr lang="en-GB" sz="1200" i="0">
              <a:solidFill>
                <a:srgbClr val="FFFFFF"/>
              </a:solidFill>
            </a:endParaRPr>
          </a:p>
        </p:txBody>
      </p:sp>
      <p:sp>
        <p:nvSpPr>
          <p:cNvPr id="52227" name="Text Box 2"/>
          <p:cNvSpPr txBox="1">
            <a:spLocks noChangeArrowheads="1"/>
          </p:cNvSpPr>
          <p:nvPr/>
        </p:nvSpPr>
        <p:spPr bwMode="auto">
          <a:xfrm>
            <a:off x="0" y="9421813"/>
            <a:ext cx="2938463" cy="495300"/>
          </a:xfrm>
          <a:prstGeom prst="rect">
            <a:avLst/>
          </a:prstGeom>
          <a:noFill/>
          <a:ln w="9525">
            <a:noFill/>
            <a:round/>
            <a:headEnd/>
            <a:tailEnd/>
          </a:ln>
        </p:spPr>
        <p:txBody>
          <a:bodyPr lIns="92160" tIns="46080" rIns="92160" bIns="46080" anchor="b"/>
          <a:lstStyle/>
          <a:p>
            <a:pPr>
              <a:lnSpc>
                <a:spcPct val="93000"/>
              </a:lnSpc>
              <a:buClr>
                <a:srgbClr val="FFFFFF"/>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fr-FR" sz="1200" i="0">
              <a:solidFill>
                <a:srgbClr val="FFFFFF"/>
              </a:solidFill>
            </a:endParaRPr>
          </a:p>
        </p:txBody>
      </p:sp>
      <p:sp>
        <p:nvSpPr>
          <p:cNvPr id="52228" name="Text Box 3"/>
          <p:cNvSpPr txBox="1">
            <a:spLocks noChangeArrowheads="1"/>
          </p:cNvSpPr>
          <p:nvPr/>
        </p:nvSpPr>
        <p:spPr bwMode="auto">
          <a:xfrm>
            <a:off x="911225" y="744538"/>
            <a:ext cx="4959350" cy="3719512"/>
          </a:xfrm>
          <a:prstGeom prst="rect">
            <a:avLst/>
          </a:prstGeom>
          <a:solidFill>
            <a:srgbClr val="FFFFFF"/>
          </a:solidFill>
          <a:ln w="9360">
            <a:solidFill>
              <a:srgbClr val="000000"/>
            </a:solidFill>
            <a:miter lim="800000"/>
            <a:headEnd/>
            <a:tailEnd/>
          </a:ln>
        </p:spPr>
        <p:txBody>
          <a:bodyPr wrap="none" anchor="ctr"/>
          <a:lstStyle/>
          <a:p>
            <a:pPr>
              <a:lnSpc>
                <a:spcPct val="93000"/>
              </a:lnSpc>
              <a:buClr>
                <a:srgbClr val="FFFFFF"/>
              </a:buClr>
              <a:buSzPct val="100000"/>
              <a:buFont typeface="Times New Roman" pitchFamily="18" charset="0"/>
              <a:buNone/>
            </a:pPr>
            <a:endParaRPr lang="fr-FR"/>
          </a:p>
        </p:txBody>
      </p:sp>
      <p:sp>
        <p:nvSpPr>
          <p:cNvPr id="52229" name="Rectangle 4"/>
          <p:cNvSpPr>
            <a:spLocks noGrp="1" noChangeArrowheads="1"/>
          </p:cNvSpPr>
          <p:nvPr>
            <p:ph type="body"/>
          </p:nvPr>
        </p:nvSpPr>
        <p:spPr>
          <a:xfrm>
            <a:off x="903288" y="4711700"/>
            <a:ext cx="4973637" cy="4460875"/>
          </a:xfrm>
          <a:noFill/>
          <a:ln/>
        </p:spPr>
        <p:txBody>
          <a:bodyPr wrap="none" anchor="ctr"/>
          <a:lstStyle/>
          <a:p>
            <a:endParaRPr lang="fr-FR"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3250" name="Text Box 1"/>
          <p:cNvSpPr txBox="1">
            <a:spLocks noChangeArrowheads="1"/>
          </p:cNvSpPr>
          <p:nvPr/>
        </p:nvSpPr>
        <p:spPr bwMode="auto">
          <a:xfrm>
            <a:off x="911225" y="744538"/>
            <a:ext cx="4959350" cy="3719512"/>
          </a:xfrm>
          <a:prstGeom prst="rect">
            <a:avLst/>
          </a:prstGeom>
          <a:solidFill>
            <a:srgbClr val="FFFFFF"/>
          </a:solidFill>
          <a:ln w="9525">
            <a:solidFill>
              <a:srgbClr val="000000"/>
            </a:solidFill>
            <a:miter lim="800000"/>
            <a:headEnd/>
            <a:tailEnd/>
          </a:ln>
        </p:spPr>
        <p:txBody>
          <a:bodyPr wrap="none" anchor="ctr"/>
          <a:lstStyle/>
          <a:p>
            <a:pPr>
              <a:lnSpc>
                <a:spcPct val="93000"/>
              </a:lnSpc>
              <a:buClr>
                <a:srgbClr val="FFFFFF"/>
              </a:buClr>
              <a:buSzPct val="100000"/>
              <a:buFont typeface="Times New Roman" pitchFamily="18" charset="0"/>
              <a:buNone/>
            </a:pPr>
            <a:endParaRPr lang="fr-FR"/>
          </a:p>
        </p:txBody>
      </p:sp>
      <p:sp>
        <p:nvSpPr>
          <p:cNvPr id="53251" name="Rectangle 2"/>
          <p:cNvSpPr>
            <a:spLocks noGrp="1" noChangeArrowheads="1"/>
          </p:cNvSpPr>
          <p:nvPr>
            <p:ph type="body"/>
          </p:nvPr>
        </p:nvSpPr>
        <p:spPr>
          <a:xfrm>
            <a:off x="903288" y="4711700"/>
            <a:ext cx="4973637" cy="4460875"/>
          </a:xfrm>
          <a:noFill/>
          <a:ln/>
        </p:spPr>
        <p:txBody>
          <a:bodyPr wrap="none" anchor="ctr"/>
          <a:lstStyle/>
          <a:p>
            <a:endParaRPr lang="fr-FR"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7346" name="Text Box 1"/>
          <p:cNvSpPr txBox="1">
            <a:spLocks noChangeArrowheads="1"/>
          </p:cNvSpPr>
          <p:nvPr/>
        </p:nvSpPr>
        <p:spPr bwMode="auto">
          <a:xfrm>
            <a:off x="3798888" y="9410700"/>
            <a:ext cx="2982912" cy="495300"/>
          </a:xfrm>
          <a:prstGeom prst="rect">
            <a:avLst/>
          </a:prstGeom>
          <a:noFill/>
          <a:ln w="9525">
            <a:noFill/>
            <a:round/>
            <a:headEnd/>
            <a:tailEnd/>
          </a:ln>
        </p:spPr>
        <p:txBody>
          <a:bodyPr lIns="92520" tIns="46440" rIns="92520" bIns="46440" anchor="b"/>
          <a:lstStyle/>
          <a:p>
            <a:pPr algn="r">
              <a:buClr>
                <a:srgbClr val="000000"/>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64D7ABF7-A568-4EA2-B176-D522B53415D3}" type="slidenum">
              <a:rPr lang="en-GB" sz="1200" i="0">
                <a:solidFill>
                  <a:srgbClr val="000000"/>
                </a:solidFill>
              </a:rPr>
              <a:pPr algn="r">
                <a:buClr>
                  <a:srgbClr val="000000"/>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t>43</a:t>
            </a:fld>
            <a:endParaRPr lang="en-GB" sz="1200" i="0">
              <a:solidFill>
                <a:srgbClr val="000000"/>
              </a:solidFill>
            </a:endParaRPr>
          </a:p>
        </p:txBody>
      </p:sp>
      <p:sp>
        <p:nvSpPr>
          <p:cNvPr id="57347" name="Text Box 2"/>
          <p:cNvSpPr txBox="1">
            <a:spLocks noChangeArrowheads="1"/>
          </p:cNvSpPr>
          <p:nvPr/>
        </p:nvSpPr>
        <p:spPr bwMode="auto">
          <a:xfrm>
            <a:off x="0" y="9410700"/>
            <a:ext cx="2982913" cy="495300"/>
          </a:xfrm>
          <a:prstGeom prst="rect">
            <a:avLst/>
          </a:prstGeom>
          <a:noFill/>
          <a:ln w="9525">
            <a:noFill/>
            <a:round/>
            <a:headEnd/>
            <a:tailEnd/>
          </a:ln>
        </p:spPr>
        <p:txBody>
          <a:bodyPr lIns="92520" tIns="46440" rIns="92520" bIns="46440" anchor="b"/>
          <a:lstStyle/>
          <a:p>
            <a:pPr>
              <a:buClr>
                <a:srgbClr val="000000"/>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fr-FR" sz="1200" i="0">
              <a:solidFill>
                <a:srgbClr val="000000"/>
              </a:solidFill>
            </a:endParaRPr>
          </a:p>
        </p:txBody>
      </p:sp>
      <p:sp>
        <p:nvSpPr>
          <p:cNvPr id="57348" name="Text Box 3"/>
          <p:cNvSpPr txBox="1">
            <a:spLocks noChangeArrowheads="1"/>
          </p:cNvSpPr>
          <p:nvPr/>
        </p:nvSpPr>
        <p:spPr bwMode="auto">
          <a:xfrm>
            <a:off x="965200" y="742950"/>
            <a:ext cx="4953000" cy="3714750"/>
          </a:xfrm>
          <a:prstGeom prst="rect">
            <a:avLst/>
          </a:prstGeom>
          <a:solidFill>
            <a:srgbClr val="FFFFFF"/>
          </a:solidFill>
          <a:ln w="9525">
            <a:solidFill>
              <a:srgbClr val="000000"/>
            </a:solidFill>
            <a:miter lim="800000"/>
            <a:headEnd/>
            <a:tailEnd/>
          </a:ln>
        </p:spPr>
        <p:txBody>
          <a:bodyPr wrap="none" anchor="ctr"/>
          <a:lstStyle/>
          <a:p>
            <a:pPr>
              <a:lnSpc>
                <a:spcPct val="93000"/>
              </a:lnSpc>
              <a:buClr>
                <a:srgbClr val="FFFFFF"/>
              </a:buClr>
              <a:buSzPct val="100000"/>
              <a:buFont typeface="Times New Roman" pitchFamily="18" charset="0"/>
              <a:buNone/>
            </a:pPr>
            <a:endParaRPr lang="fr-FR"/>
          </a:p>
        </p:txBody>
      </p:sp>
      <p:sp>
        <p:nvSpPr>
          <p:cNvPr id="57349" name="Rectangle 4"/>
          <p:cNvSpPr>
            <a:spLocks noGrp="1" noChangeArrowheads="1"/>
          </p:cNvSpPr>
          <p:nvPr>
            <p:ph type="body"/>
          </p:nvPr>
        </p:nvSpPr>
        <p:spPr>
          <a:xfrm>
            <a:off x="917575" y="4705350"/>
            <a:ext cx="5048250" cy="4459288"/>
          </a:xfrm>
          <a:noFill/>
          <a:ln/>
        </p:spPr>
        <p:txBody>
          <a:bodyPr wrap="none" anchor="ctr"/>
          <a:lstStyle/>
          <a:p>
            <a:endParaRPr lang="fr-FR"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8370" name="Rectangle 1"/>
          <p:cNvSpPr>
            <a:spLocks noGrp="1" noRot="1" noChangeAspect="1" noChangeArrowheads="1" noTextEdit="1"/>
          </p:cNvSpPr>
          <p:nvPr>
            <p:ph type="sldImg"/>
          </p:nvPr>
        </p:nvSpPr>
        <p:spPr>
          <a:xfrm>
            <a:off x="965200" y="742950"/>
            <a:ext cx="4953000" cy="3714750"/>
          </a:xfrm>
          <a:solidFill>
            <a:srgbClr val="FFFFFF"/>
          </a:solidFill>
          <a:ln/>
        </p:spPr>
      </p:sp>
      <p:sp>
        <p:nvSpPr>
          <p:cNvPr id="58371" name="Rectangle 2"/>
          <p:cNvSpPr>
            <a:spLocks noGrp="1" noChangeArrowheads="1"/>
          </p:cNvSpPr>
          <p:nvPr>
            <p:ph type="body" idx="1"/>
          </p:nvPr>
        </p:nvSpPr>
        <p:spPr>
          <a:xfrm>
            <a:off x="917575" y="4705350"/>
            <a:ext cx="5048250" cy="4459288"/>
          </a:xfrm>
          <a:noFill/>
          <a:ln/>
        </p:spPr>
        <p:txBody>
          <a:bodyPr wrap="none" anchor="ctr"/>
          <a:lstStyle/>
          <a:p>
            <a:endParaRPr lang="fr-FR"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9394" name="Text Box 1"/>
          <p:cNvSpPr txBox="1">
            <a:spLocks noChangeArrowheads="1"/>
          </p:cNvSpPr>
          <p:nvPr/>
        </p:nvSpPr>
        <p:spPr bwMode="auto">
          <a:xfrm>
            <a:off x="3798888" y="9410700"/>
            <a:ext cx="2982912" cy="495300"/>
          </a:xfrm>
          <a:prstGeom prst="rect">
            <a:avLst/>
          </a:prstGeom>
          <a:noFill/>
          <a:ln w="9525">
            <a:noFill/>
            <a:round/>
            <a:headEnd/>
            <a:tailEnd/>
          </a:ln>
        </p:spPr>
        <p:txBody>
          <a:bodyPr lIns="92520" tIns="46440" rIns="92520" bIns="46440" anchor="b"/>
          <a:lstStyle/>
          <a:p>
            <a:pPr algn="r">
              <a:buClr>
                <a:srgbClr val="000000"/>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10D345FC-D66B-48C9-87C2-662D95B6CF2F}" type="slidenum">
              <a:rPr lang="en-GB" sz="1200" i="0">
                <a:solidFill>
                  <a:srgbClr val="000000"/>
                </a:solidFill>
              </a:rPr>
              <a:pPr algn="r">
                <a:buClr>
                  <a:srgbClr val="000000"/>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t>45</a:t>
            </a:fld>
            <a:endParaRPr lang="en-GB" sz="1200" i="0">
              <a:solidFill>
                <a:srgbClr val="000000"/>
              </a:solidFill>
            </a:endParaRPr>
          </a:p>
        </p:txBody>
      </p:sp>
      <p:sp>
        <p:nvSpPr>
          <p:cNvPr id="59395" name="Text Box 2"/>
          <p:cNvSpPr txBox="1">
            <a:spLocks noChangeArrowheads="1"/>
          </p:cNvSpPr>
          <p:nvPr/>
        </p:nvSpPr>
        <p:spPr bwMode="auto">
          <a:xfrm>
            <a:off x="0" y="9410700"/>
            <a:ext cx="2982913" cy="495300"/>
          </a:xfrm>
          <a:prstGeom prst="rect">
            <a:avLst/>
          </a:prstGeom>
          <a:noFill/>
          <a:ln w="9525">
            <a:noFill/>
            <a:round/>
            <a:headEnd/>
            <a:tailEnd/>
          </a:ln>
        </p:spPr>
        <p:txBody>
          <a:bodyPr lIns="92520" tIns="46440" rIns="92520" bIns="46440" anchor="b"/>
          <a:lstStyle/>
          <a:p>
            <a:pPr>
              <a:buClr>
                <a:srgbClr val="000000"/>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fr-FR" sz="1200" i="0">
              <a:solidFill>
                <a:srgbClr val="000000"/>
              </a:solidFill>
            </a:endParaRPr>
          </a:p>
        </p:txBody>
      </p:sp>
      <p:sp>
        <p:nvSpPr>
          <p:cNvPr id="59396" name="Text Box 3"/>
          <p:cNvSpPr txBox="1">
            <a:spLocks noChangeArrowheads="1"/>
          </p:cNvSpPr>
          <p:nvPr/>
        </p:nvSpPr>
        <p:spPr bwMode="auto">
          <a:xfrm>
            <a:off x="965200" y="742950"/>
            <a:ext cx="4953000" cy="3714750"/>
          </a:xfrm>
          <a:prstGeom prst="rect">
            <a:avLst/>
          </a:prstGeom>
          <a:solidFill>
            <a:srgbClr val="FFFFFF"/>
          </a:solidFill>
          <a:ln w="9525">
            <a:solidFill>
              <a:srgbClr val="000000"/>
            </a:solidFill>
            <a:miter lim="800000"/>
            <a:headEnd/>
            <a:tailEnd/>
          </a:ln>
        </p:spPr>
        <p:txBody>
          <a:bodyPr wrap="none" anchor="ctr"/>
          <a:lstStyle/>
          <a:p>
            <a:pPr>
              <a:lnSpc>
                <a:spcPct val="93000"/>
              </a:lnSpc>
              <a:buClr>
                <a:srgbClr val="FFFFFF"/>
              </a:buClr>
              <a:buSzPct val="100000"/>
              <a:buFont typeface="Times New Roman" pitchFamily="18" charset="0"/>
              <a:buNone/>
            </a:pPr>
            <a:endParaRPr lang="fr-FR"/>
          </a:p>
        </p:txBody>
      </p:sp>
      <p:sp>
        <p:nvSpPr>
          <p:cNvPr id="59397" name="Rectangle 4"/>
          <p:cNvSpPr>
            <a:spLocks noGrp="1" noChangeArrowheads="1"/>
          </p:cNvSpPr>
          <p:nvPr>
            <p:ph type="body"/>
          </p:nvPr>
        </p:nvSpPr>
        <p:spPr>
          <a:xfrm>
            <a:off x="917575" y="4705350"/>
            <a:ext cx="5048250" cy="4459288"/>
          </a:xfrm>
          <a:noFill/>
          <a:ln/>
        </p:spPr>
        <p:txBody>
          <a:bodyPr wrap="none" anchor="ctr"/>
          <a:lstStyle/>
          <a:p>
            <a:endParaRPr lang="fr-FR"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6562" name="Text Box 1"/>
          <p:cNvSpPr txBox="1">
            <a:spLocks noChangeArrowheads="1"/>
          </p:cNvSpPr>
          <p:nvPr/>
        </p:nvSpPr>
        <p:spPr bwMode="auto">
          <a:xfrm>
            <a:off x="911225" y="744538"/>
            <a:ext cx="4959350" cy="3719512"/>
          </a:xfrm>
          <a:prstGeom prst="rect">
            <a:avLst/>
          </a:prstGeom>
          <a:solidFill>
            <a:srgbClr val="FFFFFF"/>
          </a:solidFill>
          <a:ln w="9360">
            <a:solidFill>
              <a:srgbClr val="000000"/>
            </a:solidFill>
            <a:miter lim="800000"/>
            <a:headEnd/>
            <a:tailEnd/>
          </a:ln>
        </p:spPr>
        <p:txBody>
          <a:bodyPr wrap="none" anchor="ctr"/>
          <a:lstStyle/>
          <a:p>
            <a:pPr>
              <a:lnSpc>
                <a:spcPct val="93000"/>
              </a:lnSpc>
              <a:buClr>
                <a:srgbClr val="FFFFFF"/>
              </a:buClr>
              <a:buSzPct val="100000"/>
              <a:buFont typeface="Times New Roman" pitchFamily="18" charset="0"/>
              <a:buNone/>
            </a:pPr>
            <a:endParaRPr lang="fr-FR"/>
          </a:p>
        </p:txBody>
      </p:sp>
      <p:sp>
        <p:nvSpPr>
          <p:cNvPr id="66563" name="Text Box 2"/>
          <p:cNvSpPr>
            <a:spLocks noGrp="1" noChangeArrowheads="1"/>
          </p:cNvSpPr>
          <p:nvPr>
            <p:ph type="body"/>
          </p:nvPr>
        </p:nvSpPr>
        <p:spPr>
          <a:xfrm>
            <a:off x="903288" y="4711700"/>
            <a:ext cx="4975225" cy="4462463"/>
          </a:xfrm>
          <a:noFill/>
          <a:ln/>
        </p:spPr>
        <p:txBody>
          <a:bodyPr lIns="92160" tIns="46080" rIns="92160" bIns="46080"/>
          <a:lstStyle/>
          <a:p>
            <a:pPr>
              <a:lnSpc>
                <a:spcPct val="93000"/>
              </a:lnSpc>
              <a:spcBef>
                <a:spcPts val="450"/>
              </a:spcBef>
              <a:buFont typeface="Arial" pitchFamily="34"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mtClean="0">
                <a:latin typeface="Arial" pitchFamily="34" charset="0"/>
              </a:rPr>
              <a:t>coupling between K=0 and K=2 is not reproduced – it is found in the theory. experimentally we can’t say anything about it. The statement about collectivity is already included in the statement about the remarkable agreement for the ME. </a:t>
            </a:r>
          </a:p>
          <a:p>
            <a:pPr>
              <a:lnSpc>
                <a:spcPct val="93000"/>
              </a:lnSpc>
              <a:spcBef>
                <a:spcPts val="450"/>
              </a:spcBef>
              <a:buFont typeface="Arial" pitchFamily="34"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mtClean="0">
                <a:latin typeface="Arial" pitchFamily="34" charset="0"/>
              </a:rPr>
              <a:t>Je ne comprends pas ‘high degrees of QM’ ?</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7586" name="Text Box 2"/>
          <p:cNvSpPr txBox="1">
            <a:spLocks noChangeArrowheads="1"/>
          </p:cNvSpPr>
          <p:nvPr/>
        </p:nvSpPr>
        <p:spPr bwMode="auto">
          <a:xfrm>
            <a:off x="911225" y="744538"/>
            <a:ext cx="4959350" cy="3719512"/>
          </a:xfrm>
          <a:prstGeom prst="rect">
            <a:avLst/>
          </a:prstGeom>
          <a:solidFill>
            <a:srgbClr val="FFFFFF"/>
          </a:solidFill>
          <a:ln w="9360">
            <a:solidFill>
              <a:srgbClr val="000000"/>
            </a:solidFill>
            <a:miter lim="800000"/>
            <a:headEnd/>
            <a:tailEnd/>
          </a:ln>
        </p:spPr>
        <p:txBody>
          <a:bodyPr wrap="none" anchor="ctr"/>
          <a:lstStyle/>
          <a:p>
            <a:pPr>
              <a:lnSpc>
                <a:spcPct val="93000"/>
              </a:lnSpc>
              <a:buClr>
                <a:srgbClr val="FFFFFF"/>
              </a:buClr>
              <a:buSzPct val="100000"/>
              <a:buFont typeface="Times New Roman" pitchFamily="18" charset="0"/>
              <a:buNone/>
            </a:pPr>
            <a:endParaRPr lang="fr-FR"/>
          </a:p>
        </p:txBody>
      </p:sp>
      <p:sp>
        <p:nvSpPr>
          <p:cNvPr id="67587" name="Text Box 3"/>
          <p:cNvSpPr>
            <a:spLocks noGrp="1" noChangeArrowheads="1"/>
          </p:cNvSpPr>
          <p:nvPr>
            <p:ph type="body"/>
          </p:nvPr>
        </p:nvSpPr>
        <p:spPr>
          <a:xfrm>
            <a:off x="903288" y="4711700"/>
            <a:ext cx="4975225" cy="4462463"/>
          </a:xfrm>
          <a:noFill/>
          <a:ln/>
        </p:spPr>
        <p:txBody>
          <a:bodyPr lIns="92160" tIns="46080" rIns="92160" bIns="46080"/>
          <a:lstStyle/>
          <a:p>
            <a:pPr>
              <a:lnSpc>
                <a:spcPct val="93000"/>
              </a:lnSpc>
              <a:spcBef>
                <a:spcPts val="450"/>
              </a:spcBef>
              <a:buFont typeface="Arial" pitchFamily="34"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mtClean="0">
                <a:latin typeface="Arial" pitchFamily="34" charset="0"/>
              </a:rPr>
              <a:t>coupling between K=0 and K=2 is not reproduced – it is found in the theory. experimentally we can’t say anything about it. The statement about collectivity is already included in the statement about the remarkable agreement for the ME. </a:t>
            </a:r>
          </a:p>
          <a:p>
            <a:pPr>
              <a:lnSpc>
                <a:spcPct val="93000"/>
              </a:lnSpc>
              <a:spcBef>
                <a:spcPts val="450"/>
              </a:spcBef>
              <a:buFont typeface="Arial" pitchFamily="34"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mtClean="0">
                <a:latin typeface="Arial" pitchFamily="34" charset="0"/>
              </a:rPr>
              <a:t>Je ne comprends pas ‘high degrees of QM’ ?</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smtClean="0"/>
              <a:t>radioactivité alpha </a:t>
            </a:r>
            <a:r>
              <a:rPr lang="fr-FR" dirty="0" err="1" smtClean="0"/>
              <a:t>decouverte</a:t>
            </a:r>
            <a:r>
              <a:rPr lang="fr-FR" dirty="0" smtClean="0"/>
              <a:t> en 1896 par Becquerel</a:t>
            </a:r>
          </a:p>
          <a:p>
            <a:r>
              <a:rPr lang="fr-FR" dirty="0" smtClean="0"/>
              <a:t>identifié</a:t>
            </a:r>
            <a:r>
              <a:rPr lang="fr-FR" baseline="0" dirty="0" smtClean="0"/>
              <a:t> et caractérisée en 1898 par P et M Curie</a:t>
            </a:r>
            <a:endParaRPr lang="fr-FR" dirty="0"/>
          </a:p>
        </p:txBody>
      </p:sp>
      <p:sp>
        <p:nvSpPr>
          <p:cNvPr id="4" name="Espace réservé du numéro de diapositive 3"/>
          <p:cNvSpPr>
            <a:spLocks noGrp="1"/>
          </p:cNvSpPr>
          <p:nvPr>
            <p:ph type="sldNum" sz="quarter" idx="10"/>
          </p:nvPr>
        </p:nvSpPr>
        <p:spPr/>
        <p:txBody>
          <a:bodyPr/>
          <a:lstStyle/>
          <a:p>
            <a:fld id="{B20E122D-AC5D-466D-B2A5-3C1D10746E0E}" type="slidenum">
              <a:rPr lang="fr-FR" smtClean="0"/>
              <a:pPr/>
              <a:t>52</a:t>
            </a:fld>
            <a:endParaRPr lang="fr-F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smtClean="0"/>
              <a:t>corrections radiatives : dues à l'interaction des électrons/positrons émis lors de la décroissance avec</a:t>
            </a:r>
            <a:r>
              <a:rPr lang="fr-FR" baseline="0" dirty="0" smtClean="0"/>
              <a:t> les nucléons du noyau.</a:t>
            </a:r>
          </a:p>
          <a:p>
            <a:endParaRPr lang="fr-FR" baseline="0" dirty="0" smtClean="0"/>
          </a:p>
          <a:p>
            <a:r>
              <a:rPr lang="fr-FR" baseline="0" dirty="0" smtClean="0"/>
              <a:t>corrections dites "coulombiennes" : </a:t>
            </a:r>
          </a:p>
          <a:p>
            <a:r>
              <a:rPr lang="fr-FR" baseline="0" dirty="0" smtClean="0"/>
              <a:t>-1- le proton étant chargé positivement, il est sensible au champ coulombien généré par les autres protons du noyau, ce qui n'est pas le cas du neutron. Donc quand un neutron se transforme en proton (ou vice et versa), ils ne ressentent pas de la même façon la barrière de potentiel coulombien et leur fonction d'onde radiale est légèrement différente ce qui se traduit par un "recouvrement" légèrement différent de 1.  Cet effet est connu pour avoir comme signature expérimentale une énergie de séparation légèrement différente pour le proton et le neutron dans les noyaux père-fils </a:t>
            </a:r>
            <a:r>
              <a:rPr lang="fr-FR" baseline="0" dirty="0" smtClean="0">
                <a:sym typeface="Wingdings" pitchFamily="2" charset="2"/>
              </a:rPr>
              <a:t> </a:t>
            </a:r>
            <a:r>
              <a:rPr lang="fr-FR" baseline="0" dirty="0" err="1" smtClean="0">
                <a:sym typeface="Wingdings" pitchFamily="2" charset="2"/>
              </a:rPr>
              <a:t>svt</a:t>
            </a:r>
            <a:r>
              <a:rPr lang="fr-FR" baseline="0" dirty="0" smtClean="0">
                <a:sym typeface="Wingdings" pitchFamily="2" charset="2"/>
              </a:rPr>
              <a:t> appelé correction d'</a:t>
            </a:r>
            <a:r>
              <a:rPr lang="fr-FR" baseline="0" dirty="0" err="1" smtClean="0">
                <a:sym typeface="Wingdings" pitchFamily="2" charset="2"/>
              </a:rPr>
              <a:t>energie</a:t>
            </a:r>
            <a:r>
              <a:rPr lang="fr-FR" baseline="0" dirty="0" smtClean="0">
                <a:sym typeface="Wingdings" pitchFamily="2" charset="2"/>
              </a:rPr>
              <a:t> de liaison.</a:t>
            </a:r>
          </a:p>
          <a:p>
            <a:r>
              <a:rPr lang="fr-FR" dirty="0" smtClean="0"/>
              <a:t>-2- d'une </a:t>
            </a:r>
            <a:r>
              <a:rPr lang="fr-FR" dirty="0" err="1" smtClean="0"/>
              <a:t>facon</a:t>
            </a:r>
            <a:r>
              <a:rPr lang="fr-FR" baseline="0" dirty="0" smtClean="0"/>
              <a:t> générale, la force coulombienne (qui </a:t>
            </a:r>
            <a:r>
              <a:rPr lang="fr-FR" baseline="0" dirty="0" err="1" smtClean="0"/>
              <a:t>depend</a:t>
            </a:r>
            <a:r>
              <a:rPr lang="fr-FR" baseline="0" dirty="0" smtClean="0"/>
              <a:t> de la charge) ne conserve pas l'isospin </a:t>
            </a:r>
            <a:r>
              <a:rPr lang="fr-FR" baseline="0" dirty="0" smtClean="0">
                <a:sym typeface="Wingdings" pitchFamily="2" charset="2"/>
              </a:rPr>
              <a:t> elle induit donc un mélange de configuration pour les </a:t>
            </a:r>
            <a:r>
              <a:rPr lang="fr-FR" baseline="0" dirty="0" err="1" smtClean="0">
                <a:sym typeface="Wingdings" pitchFamily="2" charset="2"/>
              </a:rPr>
              <a:t>etats</a:t>
            </a:r>
            <a:r>
              <a:rPr lang="fr-FR" baseline="0" dirty="0" smtClean="0">
                <a:sym typeface="Wingdings" pitchFamily="2" charset="2"/>
              </a:rPr>
              <a:t> 0+ des noyaux père et fils ce qui se traduit par des transitions </a:t>
            </a:r>
            <a:r>
              <a:rPr lang="fr-FR" baseline="0" dirty="0" err="1" smtClean="0">
                <a:sym typeface="Wingdings" pitchFamily="2" charset="2"/>
              </a:rPr>
              <a:t>tres</a:t>
            </a:r>
            <a:r>
              <a:rPr lang="fr-FR" baseline="0" dirty="0" smtClean="0">
                <a:sym typeface="Wingdings" pitchFamily="2" charset="2"/>
              </a:rPr>
              <a:t> faibles vers d'autres </a:t>
            </a:r>
            <a:r>
              <a:rPr lang="fr-FR" baseline="0" dirty="0" err="1" smtClean="0">
                <a:sym typeface="Wingdings" pitchFamily="2" charset="2"/>
              </a:rPr>
              <a:t>etats</a:t>
            </a:r>
            <a:r>
              <a:rPr lang="fr-FR" baseline="0" dirty="0" smtClean="0">
                <a:sym typeface="Wingdings" pitchFamily="2" charset="2"/>
              </a:rPr>
              <a:t> 0+ que les </a:t>
            </a:r>
            <a:r>
              <a:rPr lang="fr-FR" baseline="0" dirty="0" err="1" smtClean="0">
                <a:sym typeface="Wingdings" pitchFamily="2" charset="2"/>
              </a:rPr>
              <a:t>etats</a:t>
            </a:r>
            <a:r>
              <a:rPr lang="fr-FR" baseline="0" dirty="0" smtClean="0">
                <a:sym typeface="Wingdings" pitchFamily="2" charset="2"/>
              </a:rPr>
              <a:t> analogues, les seuls normalement accessible dans une transition de fermi qui concerne des états initiaux et finaux de </a:t>
            </a:r>
            <a:r>
              <a:rPr lang="fr-FR" baseline="0" dirty="0" err="1" smtClean="0">
                <a:sym typeface="Wingdings" pitchFamily="2" charset="2"/>
              </a:rPr>
              <a:t>meme</a:t>
            </a:r>
            <a:r>
              <a:rPr lang="fr-FR" baseline="0" dirty="0" smtClean="0">
                <a:sym typeface="Wingdings" pitchFamily="2" charset="2"/>
              </a:rPr>
              <a:t> T (IAS).</a:t>
            </a:r>
            <a:endParaRPr lang="fr-FR" dirty="0"/>
          </a:p>
        </p:txBody>
      </p:sp>
      <p:sp>
        <p:nvSpPr>
          <p:cNvPr id="4" name="Espace réservé du numéro de diapositive 3"/>
          <p:cNvSpPr>
            <a:spLocks noGrp="1"/>
          </p:cNvSpPr>
          <p:nvPr>
            <p:ph type="sldNum" sz="quarter" idx="10"/>
          </p:nvPr>
        </p:nvSpPr>
        <p:spPr/>
        <p:txBody>
          <a:bodyPr/>
          <a:lstStyle/>
          <a:p>
            <a:fld id="{B20E122D-AC5D-466D-B2A5-3C1D10746E0E}" type="slidenum">
              <a:rPr lang="fr-FR" smtClean="0"/>
              <a:pPr/>
              <a:t>54</a:t>
            </a:fld>
            <a:endParaRPr lang="fr-F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bwMode="auto">
          <a:ln>
            <a:miter lim="800000"/>
            <a:headEnd/>
            <a:tailEnd/>
          </a:ln>
        </p:spPr>
        <p:txBody>
          <a:bodyPr/>
          <a:lstStyle/>
          <a:p>
            <a:fld id="{C6EF9E33-8EB1-42ED-B885-BDB8E31FD7D6}" type="slidenum">
              <a:rPr lang="fr-FR">
                <a:solidFill>
                  <a:srgbClr val="000000"/>
                </a:solidFill>
                <a:ea typeface="ヒラギノ角ゴ Pro W3" pitchFamily="16" charset="-128"/>
                <a:sym typeface="Arial" charset="0"/>
              </a:rPr>
              <a:pPr/>
              <a:t>60</a:t>
            </a:fld>
            <a:endParaRPr lang="fr-FR">
              <a:solidFill>
                <a:srgbClr val="000000"/>
              </a:solidFill>
              <a:ea typeface="ヒラギノ角ゴ Pro W3" pitchFamily="16" charset="-128"/>
              <a:sym typeface="Arial" charset="0"/>
            </a:endParaRPr>
          </a:p>
        </p:txBody>
      </p:sp>
      <p:sp>
        <p:nvSpPr>
          <p:cNvPr id="113667"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13668" name="Rectangle 3"/>
          <p:cNvSpPr>
            <a:spLocks noGrp="1" noChangeArrowheads="1"/>
          </p:cNvSpPr>
          <p:nvPr>
            <p:ph type="body" idx="1"/>
          </p:nvPr>
        </p:nvSpPr>
        <p:spPr bwMode="auto">
          <a:noFill/>
        </p:spPr>
        <p:txBody>
          <a:bodyPr/>
          <a:lstStyle/>
          <a:p>
            <a:pPr eaLnBrk="1" hangingPunct="1">
              <a:spcBef>
                <a:spcPct val="0"/>
              </a:spcBef>
            </a:pPr>
            <a:r>
              <a:rPr lang="en-GB" smtClean="0">
                <a:latin typeface="Arial" charset="0"/>
                <a:ea typeface="ＭＳ Ｐゴシック" pitchFamily="16" charset="-128"/>
              </a:rPr>
              <a:t>Cost of baseline project (without detectors) about 260M$ or a half of FRIB shared by France founding agencies and state of Basse Normandie authorities, EU partners</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p:cNvSpPr>
          <p:nvPr>
            <p:ph type="sldNum" sz="quarter" idx="5"/>
          </p:nvPr>
        </p:nvSpPr>
        <p:spPr bwMode="auto">
          <a:ln>
            <a:miter lim="800000"/>
            <a:headEnd/>
            <a:tailEnd/>
          </a:ln>
        </p:spPr>
        <p:txBody>
          <a:bodyPr/>
          <a:lstStyle/>
          <a:p>
            <a:fld id="{39139281-CCD4-4421-8886-678067B55DAC}" type="slidenum">
              <a:rPr lang="fr-FR">
                <a:solidFill>
                  <a:srgbClr val="000000"/>
                </a:solidFill>
                <a:ea typeface="ヒラギノ角ゴ Pro W3" pitchFamily="16" charset="-128"/>
                <a:sym typeface="Arial" charset="0"/>
              </a:rPr>
              <a:pPr/>
              <a:t>61</a:t>
            </a:fld>
            <a:endParaRPr lang="fr-FR">
              <a:solidFill>
                <a:srgbClr val="000000"/>
              </a:solidFill>
              <a:ea typeface="ヒラギノ角ゴ Pro W3" pitchFamily="16" charset="-128"/>
              <a:sym typeface="Arial" charset="0"/>
            </a:endParaRPr>
          </a:p>
        </p:txBody>
      </p:sp>
      <p:sp>
        <p:nvSpPr>
          <p:cNvPr id="163843"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63844" name="Rectangle 3"/>
          <p:cNvSpPr>
            <a:spLocks noGrp="1"/>
          </p:cNvSpPr>
          <p:nvPr>
            <p:ph type="body" idx="1"/>
          </p:nvPr>
        </p:nvSpPr>
        <p:spPr bwMode="auto">
          <a:noFill/>
        </p:spPr>
        <p:txBody>
          <a:bodyPr/>
          <a:lstStyle/>
          <a:p>
            <a:pPr eaLnBrk="1" hangingPunct="1">
              <a:spcBef>
                <a:spcPct val="0"/>
              </a:spcBef>
            </a:pPr>
            <a:endParaRPr lang="en-GB" smtClean="0">
              <a:ea typeface="ＭＳ Ｐゴシック" pitchFamily="16" charset="-128"/>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p:cNvSpPr>
          <p:nvPr>
            <p:ph type="sldNum" sz="quarter" idx="5"/>
          </p:nvPr>
        </p:nvSpPr>
        <p:spPr bwMode="auto">
          <a:ln>
            <a:miter lim="800000"/>
            <a:headEnd/>
            <a:tailEnd/>
          </a:ln>
        </p:spPr>
        <p:txBody>
          <a:bodyPr/>
          <a:lstStyle/>
          <a:p>
            <a:fld id="{96FB054F-2496-45EB-97AF-C23852B1E343}" type="slidenum">
              <a:rPr lang="en-GB">
                <a:solidFill>
                  <a:srgbClr val="000000"/>
                </a:solidFill>
                <a:ea typeface="ヒラギノ角ゴ Pro W3" pitchFamily="16" charset="-128"/>
                <a:sym typeface="Arial" charset="0"/>
              </a:rPr>
              <a:pPr/>
              <a:t>62</a:t>
            </a:fld>
            <a:endParaRPr lang="en-GB">
              <a:solidFill>
                <a:srgbClr val="000000"/>
              </a:solidFill>
              <a:ea typeface="ヒラギノ角ゴ Pro W3" pitchFamily="16" charset="-128"/>
              <a:sym typeface="Arial" charset="0"/>
            </a:endParaRPr>
          </a:p>
        </p:txBody>
      </p:sp>
      <p:sp>
        <p:nvSpPr>
          <p:cNvPr id="134147" name="Rectangle 2"/>
          <p:cNvSpPr>
            <a:spLocks noGrp="1" noRot="1" noChangeAspect="1" noChangeArrowheads="1"/>
          </p:cNvSpPr>
          <p:nvPr>
            <p:ph type="sldImg"/>
          </p:nvPr>
        </p:nvSpPr>
        <p:spPr bwMode="auto">
          <a:solidFill>
            <a:srgbClr val="FFFFFF"/>
          </a:solidFill>
          <a:ln>
            <a:solidFill>
              <a:srgbClr val="000000"/>
            </a:solidFill>
            <a:miter lim="800000"/>
            <a:headEnd/>
            <a:tailEnd/>
          </a:ln>
        </p:spPr>
      </p:sp>
      <p:sp>
        <p:nvSpPr>
          <p:cNvPr id="134148" name="Rectangle 3"/>
          <p:cNvSpPr>
            <a:spLocks noGrp="1" noChangeArrowheads="1"/>
          </p:cNvSpPr>
          <p:nvPr>
            <p:ph type="body" idx="1"/>
          </p:nvPr>
        </p:nvSpPr>
        <p:spPr bwMode="auto">
          <a:solidFill>
            <a:srgbClr val="FFFFFF"/>
          </a:solidFill>
          <a:ln>
            <a:solidFill>
              <a:srgbClr val="000000"/>
            </a:solidFill>
            <a:miter lim="800000"/>
            <a:headEnd/>
            <a:tailEnd/>
          </a:ln>
        </p:spPr>
        <p:txBody>
          <a:bodyPr/>
          <a:lstStyle/>
          <a:p>
            <a:pPr eaLnBrk="1" hangingPunct="1"/>
            <a:endParaRPr lang="en-GB" smtClean="0">
              <a:latin typeface="Arial" charset="0"/>
              <a:ea typeface="ＭＳ Ｐゴシック" pitchFamily="16" charset="-128"/>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p:cNvSpPr>
          <p:nvPr>
            <p:ph type="sldNum" sz="quarter" idx="5"/>
          </p:nvPr>
        </p:nvSpPr>
        <p:spPr bwMode="auto">
          <a:ln>
            <a:miter lim="800000"/>
            <a:headEnd/>
            <a:tailEnd/>
          </a:ln>
        </p:spPr>
        <p:txBody>
          <a:bodyPr/>
          <a:lstStyle/>
          <a:p>
            <a:fld id="{39139281-CCD4-4421-8886-678067B55DAC}" type="slidenum">
              <a:rPr lang="fr-FR">
                <a:solidFill>
                  <a:srgbClr val="000000"/>
                </a:solidFill>
                <a:ea typeface="ヒラギノ角ゴ Pro W3" pitchFamily="16" charset="-128"/>
                <a:sym typeface="Arial" charset="0"/>
              </a:rPr>
              <a:pPr/>
              <a:t>64</a:t>
            </a:fld>
            <a:endParaRPr lang="fr-FR">
              <a:solidFill>
                <a:srgbClr val="000000"/>
              </a:solidFill>
              <a:ea typeface="ヒラギノ角ゴ Pro W3" pitchFamily="16" charset="-128"/>
              <a:sym typeface="Arial" charset="0"/>
            </a:endParaRPr>
          </a:p>
        </p:txBody>
      </p:sp>
      <p:sp>
        <p:nvSpPr>
          <p:cNvPr id="163843"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63844" name="Rectangle 3"/>
          <p:cNvSpPr>
            <a:spLocks noGrp="1"/>
          </p:cNvSpPr>
          <p:nvPr>
            <p:ph type="body" idx="1"/>
          </p:nvPr>
        </p:nvSpPr>
        <p:spPr bwMode="auto">
          <a:noFill/>
        </p:spPr>
        <p:txBody>
          <a:bodyPr/>
          <a:lstStyle/>
          <a:p>
            <a:pPr eaLnBrk="1" hangingPunct="1">
              <a:spcBef>
                <a:spcPct val="0"/>
              </a:spcBef>
            </a:pPr>
            <a:endParaRPr lang="en-GB" smtClean="0">
              <a:ea typeface="ＭＳ Ｐゴシック" pitchFamily="16" charset="-128"/>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p:cNvSpPr>
          <p:nvPr>
            <p:ph type="sldNum" sz="quarter" idx="5"/>
          </p:nvPr>
        </p:nvSpPr>
        <p:spPr bwMode="auto">
          <a:ln>
            <a:miter lim="800000"/>
            <a:headEnd/>
            <a:tailEnd/>
          </a:ln>
        </p:spPr>
        <p:txBody>
          <a:bodyPr/>
          <a:lstStyle/>
          <a:p>
            <a:fld id="{A107E9A0-9790-4EE2-887B-F11AC3F97AAC}" type="slidenum">
              <a:rPr lang="en-GB">
                <a:solidFill>
                  <a:srgbClr val="000000"/>
                </a:solidFill>
              </a:rPr>
              <a:pPr/>
              <a:t>65</a:t>
            </a:fld>
            <a:endParaRPr lang="en-GB">
              <a:solidFill>
                <a:srgbClr val="000000"/>
              </a:solidFill>
            </a:endParaRPr>
          </a:p>
        </p:txBody>
      </p:sp>
      <p:sp>
        <p:nvSpPr>
          <p:cNvPr id="141315" name="Rectangle 2"/>
          <p:cNvSpPr>
            <a:spLocks noGrp="1" noRot="1" noChangeAspect="1" noChangeArrowheads="1"/>
          </p:cNvSpPr>
          <p:nvPr>
            <p:ph type="sldImg"/>
          </p:nvPr>
        </p:nvSpPr>
        <p:spPr bwMode="auto">
          <a:solidFill>
            <a:srgbClr val="FFFFFF"/>
          </a:solidFill>
          <a:ln>
            <a:solidFill>
              <a:srgbClr val="000000"/>
            </a:solidFill>
            <a:miter lim="800000"/>
            <a:headEnd/>
            <a:tailEnd/>
          </a:ln>
        </p:spPr>
      </p:sp>
      <p:sp>
        <p:nvSpPr>
          <p:cNvPr id="141316" name="Rectangle 3"/>
          <p:cNvSpPr>
            <a:spLocks noGrp="1" noChangeArrowheads="1"/>
          </p:cNvSpPr>
          <p:nvPr>
            <p:ph type="body" idx="1"/>
          </p:nvPr>
        </p:nvSpPr>
        <p:spPr bwMode="auto">
          <a:solidFill>
            <a:srgbClr val="FFFFFF"/>
          </a:solidFill>
          <a:ln>
            <a:solidFill>
              <a:srgbClr val="000000"/>
            </a:solidFill>
            <a:miter lim="800000"/>
            <a:headEnd/>
            <a:tailEnd/>
          </a:ln>
        </p:spPr>
        <p:txBody>
          <a:bodyPr/>
          <a:lstStyle/>
          <a:p>
            <a:pPr>
              <a:spcBef>
                <a:spcPct val="0"/>
              </a:spcBef>
            </a:pPr>
            <a:endParaRPr lang="en-GB" smtClean="0">
              <a:ea typeface="ＭＳ Ｐゴシック" pitchFamily="16" charset="-128"/>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p:cNvSpPr>
          <p:nvPr>
            <p:ph type="sldNum" sz="quarter" idx="5"/>
          </p:nvPr>
        </p:nvSpPr>
        <p:spPr bwMode="auto">
          <a:ln>
            <a:miter lim="800000"/>
            <a:headEnd/>
            <a:tailEnd/>
          </a:ln>
        </p:spPr>
        <p:txBody>
          <a:bodyPr/>
          <a:lstStyle/>
          <a:p>
            <a:fld id="{39139281-CCD4-4421-8886-678067B55DAC}" type="slidenum">
              <a:rPr lang="fr-FR">
                <a:solidFill>
                  <a:srgbClr val="000000"/>
                </a:solidFill>
                <a:ea typeface="ヒラギノ角ゴ Pro W3" pitchFamily="16" charset="-128"/>
                <a:sym typeface="Arial" charset="0"/>
              </a:rPr>
              <a:pPr/>
              <a:t>66</a:t>
            </a:fld>
            <a:endParaRPr lang="fr-FR">
              <a:solidFill>
                <a:srgbClr val="000000"/>
              </a:solidFill>
              <a:ea typeface="ヒラギノ角ゴ Pro W3" pitchFamily="16" charset="-128"/>
              <a:sym typeface="Arial" charset="0"/>
            </a:endParaRPr>
          </a:p>
        </p:txBody>
      </p:sp>
      <p:sp>
        <p:nvSpPr>
          <p:cNvPr id="163843"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63844" name="Rectangle 3"/>
          <p:cNvSpPr>
            <a:spLocks noGrp="1"/>
          </p:cNvSpPr>
          <p:nvPr>
            <p:ph type="body" idx="1"/>
          </p:nvPr>
        </p:nvSpPr>
        <p:spPr bwMode="auto">
          <a:noFill/>
        </p:spPr>
        <p:txBody>
          <a:bodyPr/>
          <a:lstStyle/>
          <a:p>
            <a:pPr eaLnBrk="1" hangingPunct="1">
              <a:spcBef>
                <a:spcPct val="0"/>
              </a:spcBef>
            </a:pPr>
            <a:endParaRPr lang="en-GB" smtClean="0">
              <a:ea typeface="ＭＳ Ｐゴシック" pitchFamily="16" charset="-128"/>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p:cNvSpPr>
          <p:nvPr>
            <p:ph type="sldNum" sz="quarter" idx="5"/>
          </p:nvPr>
        </p:nvSpPr>
        <p:spPr>
          <a:ln/>
        </p:spPr>
        <p:txBody>
          <a:bodyPr/>
          <a:lstStyle/>
          <a:p>
            <a:fld id="{4C2D59D8-64EB-4968-AEF5-293D945083DF}" type="slidenum">
              <a:rPr lang="en-GB"/>
              <a:pPr/>
              <a:t>67</a:t>
            </a:fld>
            <a:endParaRPr lang="en-GB"/>
          </a:p>
        </p:txBody>
      </p:sp>
      <p:sp>
        <p:nvSpPr>
          <p:cNvPr id="74753" name="Rectangle 1"/>
          <p:cNvSpPr>
            <a:spLocks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74754" name="Rectangle 2"/>
          <p:cNvSpPr>
            <a:spLocks noChangeArrowheads="1"/>
          </p:cNvSpPr>
          <p:nvPr>
            <p:ph type="body" idx="1"/>
          </p:nvPr>
        </p:nvSpPr>
        <p:spPr bwMode="auto">
          <a:xfrm>
            <a:off x="685800" y="4343400"/>
            <a:ext cx="5486400" cy="4114800"/>
          </a:xfrm>
          <a:prstGeom prst="rect">
            <a:avLst/>
          </a:prstGeom>
          <a:noFill/>
          <a:ln>
            <a:miter lim="800000"/>
            <a:headEnd/>
            <a:tailEnd/>
          </a:ln>
        </p:spPr>
        <p:txBody>
          <a:bodyPr/>
          <a:lstStyle/>
          <a:p>
            <a:pPr marL="39688">
              <a:lnSpc>
                <a:spcPts val="1400"/>
              </a:lnSpc>
              <a:spcBef>
                <a:spcPts val="800"/>
              </a:spcBef>
              <a:tabLst>
                <a:tab pos="38100" algn="l"/>
                <a:tab pos="952500" algn="l"/>
                <a:tab pos="1866900" algn="l"/>
                <a:tab pos="2781300" algn="l"/>
                <a:tab pos="3695700" algn="l"/>
                <a:tab pos="4610100" algn="l"/>
              </a:tabLst>
            </a:pPr>
            <a:r>
              <a:rPr lang="en-US" sz="2400">
                <a:solidFill>
                  <a:srgbClr val="000000"/>
                </a:solidFill>
                <a:latin typeface="Times New Roman" pitchFamily="18" charset="0"/>
                <a:cs typeface="Times New Roman" pitchFamily="18" charset="0"/>
                <a:sym typeface="Times New Roman" pitchFamily="18" charset="0"/>
              </a:rPr>
              <a:t>Main RIB production mechanism: fast neutron induced fission of U, neutrons produced by break-up of d beam., main motivation for use of the converter is the decoupling of the high power of the primary beam and low power Ucx target. </a:t>
            </a:r>
          </a:p>
          <a:p>
            <a:pPr marL="39688">
              <a:lnSpc>
                <a:spcPts val="1400"/>
              </a:lnSpc>
              <a:spcBef>
                <a:spcPts val="800"/>
              </a:spcBef>
              <a:tabLst>
                <a:tab pos="38100" algn="l"/>
                <a:tab pos="952500" algn="l"/>
                <a:tab pos="1866900" algn="l"/>
                <a:tab pos="2781300" algn="l"/>
                <a:tab pos="3695700" algn="l"/>
                <a:tab pos="4610100" algn="l"/>
              </a:tabLst>
            </a:pPr>
            <a:r>
              <a:rPr lang="en-US" altLang="ja-JP" sz="2400">
                <a:solidFill>
                  <a:srgbClr val="000000"/>
                </a:solidFill>
                <a:latin typeface="Times New Roman" pitchFamily="18" charset="0"/>
                <a:cs typeface="Times New Roman" pitchFamily="18" charset="0"/>
                <a:sym typeface="Times New Roman" pitchFamily="18" charset="0"/>
              </a:rPr>
              <a:t>Standard ISOL facility scheme </a:t>
            </a:r>
          </a:p>
          <a:p>
            <a:pPr marL="39688">
              <a:lnSpc>
                <a:spcPts val="1400"/>
              </a:lnSpc>
              <a:spcBef>
                <a:spcPts val="800"/>
              </a:spcBef>
              <a:tabLst>
                <a:tab pos="38100" algn="l"/>
                <a:tab pos="952500" algn="l"/>
                <a:tab pos="1866900" algn="l"/>
                <a:tab pos="2781300" algn="l"/>
                <a:tab pos="3695700" algn="l"/>
                <a:tab pos="4610100" algn="l"/>
              </a:tabLst>
            </a:pPr>
            <a:r>
              <a:rPr lang="en-US" sz="2400">
                <a:solidFill>
                  <a:srgbClr val="000000"/>
                </a:solidFill>
                <a:latin typeface="Times New Roman" pitchFamily="18" charset="0"/>
                <a:cs typeface="Times New Roman" pitchFamily="18" charset="0"/>
                <a:sym typeface="Times New Roman" pitchFamily="18" charset="0"/>
              </a:rPr>
              <a:t>Very high ff production rates (exceeding 10</a:t>
            </a:r>
            <a:r>
              <a:rPr lang="en-US" altLang="ja-JP" sz="2400">
                <a:solidFill>
                  <a:srgbClr val="000000"/>
                </a:solidFill>
                <a:latin typeface="Times New Roman" pitchFamily="18" charset="0"/>
                <a:cs typeface="Times New Roman" pitchFamily="18" charset="0"/>
                <a:sym typeface="Times New Roman" pitchFamily="18" charset="0"/>
              </a:rPr>
              <a:t>^12 pps for the peaks).</a:t>
            </a:r>
          </a:p>
          <a:p>
            <a:pPr marL="39688">
              <a:lnSpc>
                <a:spcPts val="1400"/>
              </a:lnSpc>
              <a:spcBef>
                <a:spcPts val="800"/>
              </a:spcBef>
              <a:tabLst>
                <a:tab pos="38100" algn="l"/>
                <a:tab pos="952500" algn="l"/>
                <a:tab pos="1866900" algn="l"/>
                <a:tab pos="2781300" algn="l"/>
                <a:tab pos="3695700" algn="l"/>
                <a:tab pos="4610100" algn="l"/>
              </a:tabLst>
            </a:pPr>
            <a:endParaRPr lang="en-US" sz="2400">
              <a:solidFill>
                <a:srgbClr val="000000"/>
              </a:solidFill>
              <a:latin typeface="Times New Roman" pitchFamily="18" charset="0"/>
              <a:cs typeface="Times New Roman" pitchFamily="18" charset="0"/>
              <a:sym typeface="Times New Roman" pitchFamily="18" charset="0"/>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p:cNvSpPr>
          <p:nvPr>
            <p:ph type="sldNum" sz="quarter" idx="5"/>
          </p:nvPr>
        </p:nvSpPr>
        <p:spPr bwMode="auto">
          <a:ln>
            <a:miter lim="800000"/>
            <a:headEnd/>
            <a:tailEnd/>
          </a:ln>
        </p:spPr>
        <p:txBody>
          <a:bodyPr/>
          <a:lstStyle/>
          <a:p>
            <a:fld id="{39139281-CCD4-4421-8886-678067B55DAC}" type="slidenum">
              <a:rPr lang="fr-FR">
                <a:solidFill>
                  <a:srgbClr val="000000"/>
                </a:solidFill>
                <a:ea typeface="ヒラギノ角ゴ Pro W3" pitchFamily="16" charset="-128"/>
                <a:sym typeface="Arial" charset="0"/>
              </a:rPr>
              <a:pPr/>
              <a:t>68</a:t>
            </a:fld>
            <a:endParaRPr lang="fr-FR">
              <a:solidFill>
                <a:srgbClr val="000000"/>
              </a:solidFill>
              <a:ea typeface="ヒラギノ角ゴ Pro W3" pitchFamily="16" charset="-128"/>
              <a:sym typeface="Arial" charset="0"/>
            </a:endParaRPr>
          </a:p>
        </p:txBody>
      </p:sp>
      <p:sp>
        <p:nvSpPr>
          <p:cNvPr id="163843"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63844" name="Rectangle 3"/>
          <p:cNvSpPr>
            <a:spLocks noGrp="1"/>
          </p:cNvSpPr>
          <p:nvPr>
            <p:ph type="body" idx="1"/>
          </p:nvPr>
        </p:nvSpPr>
        <p:spPr bwMode="auto">
          <a:noFill/>
        </p:spPr>
        <p:txBody>
          <a:bodyPr/>
          <a:lstStyle/>
          <a:p>
            <a:pPr eaLnBrk="1" hangingPunct="1">
              <a:spcBef>
                <a:spcPct val="0"/>
              </a:spcBef>
            </a:pPr>
            <a:endParaRPr lang="en-GB" smtClean="0">
              <a:ea typeface="ＭＳ Ｐゴシック" pitchFamily="16" charset="-128"/>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43363" name="Rectangle 3"/>
          <p:cNvSpPr>
            <a:spLocks noGrp="1" noChangeArrowheads="1"/>
          </p:cNvSpPr>
          <p:nvPr>
            <p:ph type="body" idx="1"/>
          </p:nvPr>
        </p:nvSpPr>
        <p:spPr bwMode="auto">
          <a:noFill/>
        </p:spPr>
        <p:txBody>
          <a:bodyPr/>
          <a:lstStyle/>
          <a:p>
            <a:pPr eaLnBrk="1" hangingPunct="1">
              <a:spcBef>
                <a:spcPct val="0"/>
              </a:spcBef>
            </a:pPr>
            <a:endParaRPr lang="pl-PL" smtClean="0">
              <a:ea typeface="ＭＳ Ｐゴシック" pitchFamily="16" charset="-128"/>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bwMode="auto">
          <a:ln>
            <a:miter lim="800000"/>
            <a:headEnd/>
            <a:tailEnd/>
          </a:ln>
        </p:spPr>
        <p:txBody>
          <a:bodyPr/>
          <a:lstStyle/>
          <a:p>
            <a:fld id="{734E701E-77AB-4000-BBA4-E9B6BAB352D5}" type="slidenum">
              <a:rPr lang="fr-FR">
                <a:solidFill>
                  <a:srgbClr val="000000"/>
                </a:solidFill>
              </a:rPr>
              <a:pPr/>
              <a:t>70</a:t>
            </a:fld>
            <a:endParaRPr lang="fr-FR">
              <a:solidFill>
                <a:srgbClr val="000000"/>
              </a:solidFill>
            </a:endParaRPr>
          </a:p>
        </p:txBody>
      </p:sp>
      <p:sp>
        <p:nvSpPr>
          <p:cNvPr id="123907" name="Rectangle 2"/>
          <p:cNvSpPr>
            <a:spLocks noGrp="1" noRot="1" noChangeAspect="1" noChangeArrowheads="1"/>
          </p:cNvSpPr>
          <p:nvPr>
            <p:ph type="sldImg"/>
          </p:nvPr>
        </p:nvSpPr>
        <p:spPr bwMode="auto">
          <a:solidFill>
            <a:srgbClr val="FFFFFF"/>
          </a:solidFill>
          <a:ln>
            <a:solidFill>
              <a:srgbClr val="000000"/>
            </a:solidFill>
            <a:miter lim="800000"/>
            <a:headEnd/>
            <a:tailEnd/>
          </a:ln>
        </p:spPr>
      </p:sp>
      <p:sp>
        <p:nvSpPr>
          <p:cNvPr id="123908" name="Rectangle 3"/>
          <p:cNvSpPr>
            <a:spLocks noGrp="1" noChangeArrowheads="1"/>
          </p:cNvSpPr>
          <p:nvPr>
            <p:ph type="body" idx="1"/>
          </p:nvPr>
        </p:nvSpPr>
        <p:spPr bwMode="auto">
          <a:solidFill>
            <a:srgbClr val="FFFFFF"/>
          </a:solidFill>
          <a:ln>
            <a:solidFill>
              <a:srgbClr val="000000"/>
            </a:solidFill>
            <a:miter lim="800000"/>
            <a:headEnd/>
            <a:tailEnd/>
          </a:ln>
        </p:spPr>
        <p:txBody>
          <a:bodyPr/>
          <a:lstStyle/>
          <a:p>
            <a:pPr eaLnBrk="1" hangingPunct="1">
              <a:spcBef>
                <a:spcPct val="0"/>
              </a:spcBef>
            </a:pPr>
            <a:endParaRPr lang="en-GB" smtClean="0">
              <a:latin typeface="Arial" charset="0"/>
              <a:ea typeface="ＭＳ Ｐゴシック" pitchFamily="16" charset="-128"/>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p:cNvSpPr>
          <p:nvPr>
            <p:ph type="sldNum" sz="quarter" idx="5"/>
          </p:nvPr>
        </p:nvSpPr>
        <p:spPr bwMode="auto">
          <a:ln>
            <a:miter lim="800000"/>
            <a:headEnd/>
            <a:tailEnd/>
          </a:ln>
        </p:spPr>
        <p:txBody>
          <a:bodyPr/>
          <a:lstStyle/>
          <a:p>
            <a:fld id="{88B0CF15-D98B-4C91-B0DA-DA7868F4E07C}" type="slidenum">
              <a:rPr lang="en-GB">
                <a:solidFill>
                  <a:srgbClr val="000000"/>
                </a:solidFill>
              </a:rPr>
              <a:pPr/>
              <a:t>71</a:t>
            </a:fld>
            <a:endParaRPr lang="en-GB">
              <a:solidFill>
                <a:srgbClr val="000000"/>
              </a:solidFill>
            </a:endParaRPr>
          </a:p>
        </p:txBody>
      </p:sp>
      <p:sp>
        <p:nvSpPr>
          <p:cNvPr id="149507" name="Rectangle 2"/>
          <p:cNvSpPr>
            <a:spLocks noGrp="1" noRot="1" noChangeAspect="1" noChangeArrowheads="1"/>
          </p:cNvSpPr>
          <p:nvPr>
            <p:ph type="sldImg"/>
          </p:nvPr>
        </p:nvSpPr>
        <p:spPr bwMode="auto">
          <a:solidFill>
            <a:srgbClr val="FFFFFF"/>
          </a:solidFill>
          <a:ln>
            <a:solidFill>
              <a:srgbClr val="000000"/>
            </a:solidFill>
            <a:miter lim="800000"/>
            <a:headEnd/>
            <a:tailEnd/>
          </a:ln>
        </p:spPr>
      </p:sp>
      <p:sp>
        <p:nvSpPr>
          <p:cNvPr id="149508" name="Rectangle 3"/>
          <p:cNvSpPr>
            <a:spLocks noGrp="1" noChangeArrowheads="1"/>
          </p:cNvSpPr>
          <p:nvPr>
            <p:ph type="body" idx="1"/>
          </p:nvPr>
        </p:nvSpPr>
        <p:spPr bwMode="auto">
          <a:solidFill>
            <a:srgbClr val="FFFFFF"/>
          </a:solidFill>
          <a:ln>
            <a:solidFill>
              <a:srgbClr val="000000"/>
            </a:solidFill>
            <a:miter lim="800000"/>
            <a:headEnd/>
            <a:tailEnd/>
          </a:ln>
        </p:spPr>
        <p:txBody>
          <a:bodyPr/>
          <a:lstStyle/>
          <a:p>
            <a:pPr eaLnBrk="1" hangingPunct="1">
              <a:spcBef>
                <a:spcPct val="0"/>
              </a:spcBef>
            </a:pPr>
            <a:r>
              <a:rPr lang="en-GB" smtClean="0">
                <a:ea typeface="ＭＳ Ｐゴシック" pitchFamily="16" charset="-128"/>
              </a:rPr>
              <a:t>Flash Slide show with photos from the on-going construction</a:t>
            </a:r>
          </a:p>
          <a:p>
            <a:pPr eaLnBrk="1" hangingPunct="1">
              <a:spcBef>
                <a:spcPct val="0"/>
              </a:spcBef>
            </a:pPr>
            <a:r>
              <a:rPr lang="en-GB" smtClean="0">
                <a:ea typeface="ＭＳ Ｐゴシック" pitchFamily="16" charset="-128"/>
              </a:rPr>
              <a:t>Go fast</a:t>
            </a:r>
          </a:p>
          <a:p>
            <a:pPr eaLnBrk="1" hangingPunct="1">
              <a:spcBef>
                <a:spcPct val="0"/>
              </a:spcBef>
            </a:pPr>
            <a:endParaRPr lang="en-GB" smtClean="0">
              <a:ea typeface="ＭＳ Ｐゴシック" pitchFamily="16" charset="-128"/>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bwMode="auto">
          <a:ln>
            <a:miter lim="800000"/>
            <a:headEnd/>
            <a:tailEnd/>
          </a:ln>
        </p:spPr>
        <p:txBody>
          <a:bodyPr/>
          <a:lstStyle/>
          <a:p>
            <a:fld id="{C9617847-7137-42C7-8EF6-97B3BE6DDC38}" type="slidenum">
              <a:rPr lang="fr-FR">
                <a:solidFill>
                  <a:srgbClr val="000000"/>
                </a:solidFill>
              </a:rPr>
              <a:pPr/>
              <a:t>73</a:t>
            </a:fld>
            <a:endParaRPr lang="fr-FR">
              <a:solidFill>
                <a:srgbClr val="000000"/>
              </a:solidFill>
            </a:endParaRPr>
          </a:p>
        </p:txBody>
      </p:sp>
      <p:sp>
        <p:nvSpPr>
          <p:cNvPr id="88067" name="Rectangle 2"/>
          <p:cNvSpPr>
            <a:spLocks noGrp="1" noRot="1" noChangeAspect="1" noChangeArrowheads="1"/>
          </p:cNvSpPr>
          <p:nvPr>
            <p:ph type="sldImg"/>
          </p:nvPr>
        </p:nvSpPr>
        <p:spPr bwMode="auto">
          <a:xfrm>
            <a:off x="1141413" y="685800"/>
            <a:ext cx="4572000" cy="3429000"/>
          </a:xfrm>
          <a:solidFill>
            <a:srgbClr val="FFFFFF"/>
          </a:solidFill>
          <a:ln>
            <a:solidFill>
              <a:srgbClr val="000000"/>
            </a:solidFill>
            <a:miter lim="800000"/>
            <a:headEnd/>
            <a:tailEnd/>
          </a:ln>
        </p:spPr>
      </p:sp>
      <p:sp>
        <p:nvSpPr>
          <p:cNvPr id="88068" name="Rectangle 3"/>
          <p:cNvSpPr>
            <a:spLocks noGrp="1" noChangeArrowheads="1"/>
          </p:cNvSpPr>
          <p:nvPr>
            <p:ph type="body" idx="1"/>
          </p:nvPr>
        </p:nvSpPr>
        <p:spPr bwMode="auto">
          <a:xfrm>
            <a:off x="915988" y="4343400"/>
            <a:ext cx="5026025" cy="4114800"/>
          </a:xfrm>
          <a:solidFill>
            <a:srgbClr val="FFFFFF"/>
          </a:solidFill>
          <a:ln>
            <a:solidFill>
              <a:srgbClr val="000000"/>
            </a:solidFill>
            <a:miter lim="800000"/>
            <a:headEnd/>
            <a:tailEnd/>
          </a:ln>
        </p:spPr>
        <p:txBody>
          <a:bodyPr/>
          <a:lstStyle/>
          <a:p>
            <a:endParaRPr lang="en-US" smtClean="0">
              <a:latin typeface="Arial" charset="0"/>
              <a:ea typeface="ＭＳ Ｐゴシック" pitchFamily="16" charset="-128"/>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p:cNvSpPr>
          <p:nvPr>
            <p:ph type="sldNum" sz="quarter" idx="5"/>
          </p:nvPr>
        </p:nvSpPr>
        <p:spPr bwMode="auto">
          <a:ln>
            <a:miter lim="800000"/>
            <a:headEnd/>
            <a:tailEnd/>
          </a:ln>
        </p:spPr>
        <p:txBody>
          <a:bodyPr/>
          <a:lstStyle/>
          <a:p>
            <a:fld id="{7B0235AA-389A-40E1-9952-08658850CDDF}" type="slidenum">
              <a:rPr lang="en-GB">
                <a:solidFill>
                  <a:srgbClr val="000000"/>
                </a:solidFill>
              </a:rPr>
              <a:pPr/>
              <a:t>75</a:t>
            </a:fld>
            <a:endParaRPr lang="en-GB">
              <a:solidFill>
                <a:srgbClr val="000000"/>
              </a:solidFill>
            </a:endParaRPr>
          </a:p>
        </p:txBody>
      </p:sp>
      <p:sp>
        <p:nvSpPr>
          <p:cNvPr id="120835" name="Rectangle 2"/>
          <p:cNvSpPr>
            <a:spLocks noGrp="1" noRot="1" noChangeAspect="1" noChangeArrowheads="1"/>
          </p:cNvSpPr>
          <p:nvPr>
            <p:ph type="sldImg"/>
          </p:nvPr>
        </p:nvSpPr>
        <p:spPr bwMode="auto">
          <a:solidFill>
            <a:srgbClr val="FFFFFF"/>
          </a:solidFill>
          <a:ln>
            <a:solidFill>
              <a:srgbClr val="000000"/>
            </a:solidFill>
            <a:miter lim="800000"/>
            <a:headEnd/>
            <a:tailEnd/>
          </a:ln>
        </p:spPr>
      </p:sp>
      <p:sp>
        <p:nvSpPr>
          <p:cNvPr id="120836" name="Rectangle 3"/>
          <p:cNvSpPr>
            <a:spLocks noGrp="1" noChangeArrowheads="1"/>
          </p:cNvSpPr>
          <p:nvPr>
            <p:ph type="body" idx="1"/>
          </p:nvPr>
        </p:nvSpPr>
        <p:spPr bwMode="auto">
          <a:xfrm>
            <a:off x="914400" y="4343400"/>
            <a:ext cx="5029200" cy="4114800"/>
          </a:xfrm>
          <a:solidFill>
            <a:srgbClr val="FFFFFF"/>
          </a:solidFill>
          <a:ln>
            <a:solidFill>
              <a:srgbClr val="000000"/>
            </a:solidFill>
            <a:miter lim="800000"/>
            <a:headEnd/>
            <a:tailEnd/>
          </a:ln>
        </p:spPr>
        <p:txBody>
          <a:bodyPr/>
          <a:lstStyle/>
          <a:p>
            <a:r>
              <a:rPr lang="en-GB" sz="2400" smtClean="0">
                <a:latin typeface="Arial" charset="0"/>
                <a:ea typeface="ＭＳ Ｐゴシック" pitchFamily="16" charset="-128"/>
              </a:rPr>
              <a:t>State-of-the-art RIB facility</a:t>
            </a:r>
            <a:endParaRPr lang="en-GB" sz="2400" smtClean="0">
              <a:ea typeface="ＭＳ Ｐゴシック" pitchFamily="16" charset="-128"/>
            </a:endParaRPr>
          </a:p>
          <a:p>
            <a:r>
              <a:rPr lang="en-GB" sz="2400" smtClean="0">
                <a:ea typeface="ＭＳ Ｐゴシック" pitchFamily="16" charset="-128"/>
              </a:rPr>
              <a:t>Comparison of the expected yields for ISOL facilities.</a:t>
            </a:r>
          </a:p>
          <a:p>
            <a:r>
              <a:rPr lang="en-GB" sz="2400" smtClean="0">
                <a:ea typeface="ＭＳ Ｐゴシック" pitchFamily="16" charset="-128"/>
              </a:rPr>
              <a:t>SP2 and HIE-ISOLDE truly intermediate state ISOL facilities allowing for a very important increase (more than factor of 100) in the beam intensity with respect to the presently available intensities.</a:t>
            </a: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8E166E2-B8E4-4C14-84AC-EBBF1A4F5DD7}" type="slidenum">
              <a:rPr lang="en-US"/>
              <a:pPr/>
              <a:t>82</a:t>
            </a:fld>
            <a:endParaRPr lang="en-US"/>
          </a:p>
        </p:txBody>
      </p:sp>
      <p:sp>
        <p:nvSpPr>
          <p:cNvPr id="118785" name="Rectangle 1"/>
          <p:cNvSpPr>
            <a:spLocks noGrp="1" noRot="1" noChangeAspect="1"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118786" name="Rectangle 2"/>
          <p:cNvSpPr>
            <a:spLocks noGrp="1" noChangeArrowheads="1"/>
          </p:cNvSpPr>
          <p:nvPr>
            <p:ph type="body" idx="1"/>
          </p:nvPr>
        </p:nvSpPr>
        <p:spPr bwMode="auto">
          <a:xfrm>
            <a:off x="685800" y="4343400"/>
            <a:ext cx="5486400" cy="4114800"/>
          </a:xfrm>
          <a:prstGeom prst="rect">
            <a:avLst/>
          </a:prstGeom>
          <a:noFill/>
          <a:ln>
            <a:miter lim="800000"/>
            <a:headEnd/>
            <a:tailEnd/>
          </a:ln>
        </p:spPr>
        <p:txBody>
          <a:bodyPr/>
          <a:lstStyle/>
          <a:p>
            <a:pPr marL="39688">
              <a:spcBef>
                <a:spcPts val="413"/>
              </a:spcBef>
            </a:pPr>
            <a:r>
              <a:rPr lang="en-US" dirty="0">
                <a:solidFill>
                  <a:srgbClr val="000000"/>
                </a:solidFill>
                <a:cs typeface="Arial" charset="0"/>
                <a:sym typeface="Arial" charset="0"/>
              </a:rPr>
              <a:t>left: gamma-ray spectra following Coulomb excitation of 74Kr on 208Pb. small scattering angles -&gt; large impact parameter -&gt; weak excitation; large scattering angle -&gt; small impact parameter -&gt; strong excitation. top right: differential Coulomb excitation cross section for the 4+ and 6+ of the ground-state band in 74Kr, normalized by the 2+, experimental data and </a:t>
            </a:r>
            <a:r>
              <a:rPr lang="en-US" dirty="0" err="1">
                <a:solidFill>
                  <a:srgbClr val="000000"/>
                </a:solidFill>
                <a:cs typeface="Arial" charset="0"/>
                <a:sym typeface="Arial" charset="0"/>
              </a:rPr>
              <a:t>Coulex</a:t>
            </a:r>
            <a:r>
              <a:rPr lang="en-US" dirty="0">
                <a:solidFill>
                  <a:srgbClr val="000000"/>
                </a:solidFill>
                <a:cs typeface="Arial" charset="0"/>
                <a:sym typeface="Arial" charset="0"/>
              </a:rPr>
              <a:t> calculation with the set of matrix elements that best reproduces the gamma-ray yields (obtained in chi-square minimization). partial level scheme showing transitions for which transitional matrix elements could be determined (red arrows) and examples for static </a:t>
            </a:r>
            <a:r>
              <a:rPr lang="en-US" dirty="0" err="1">
                <a:solidFill>
                  <a:srgbClr val="000000"/>
                </a:solidFill>
                <a:cs typeface="Arial" charset="0"/>
                <a:sym typeface="Arial" charset="0"/>
              </a:rPr>
              <a:t>quadrupole</a:t>
            </a:r>
            <a:r>
              <a:rPr lang="en-US" dirty="0">
                <a:solidFill>
                  <a:srgbClr val="000000"/>
                </a:solidFill>
                <a:cs typeface="Arial" charset="0"/>
                <a:sym typeface="Arial" charset="0"/>
              </a:rPr>
              <a:t> moments determined via the reorientation effect. positive sign: </a:t>
            </a:r>
            <a:r>
              <a:rPr lang="en-US" dirty="0" err="1">
                <a:solidFill>
                  <a:srgbClr val="000000"/>
                </a:solidFill>
                <a:cs typeface="Arial" charset="0"/>
                <a:sym typeface="Arial" charset="0"/>
              </a:rPr>
              <a:t>prolate</a:t>
            </a:r>
            <a:r>
              <a:rPr lang="en-US" dirty="0">
                <a:solidFill>
                  <a:srgbClr val="000000"/>
                </a:solidFill>
                <a:cs typeface="Arial" charset="0"/>
                <a:sym typeface="Arial" charset="0"/>
              </a:rPr>
              <a:t>, negative sign: oblate -&gt; direct confirmation for shape coexistence scenario. similar results for 76Kr (better statistics, of course).</a:t>
            </a: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EB0DEDE-3AD1-4A8A-8654-F33B189E2504}" type="slidenum">
              <a:rPr lang="en-US"/>
              <a:pPr/>
              <a:t>83</a:t>
            </a:fld>
            <a:endParaRPr lang="en-US"/>
          </a:p>
        </p:txBody>
      </p:sp>
      <p:sp>
        <p:nvSpPr>
          <p:cNvPr id="5122" name="Rectangle 2"/>
          <p:cNvSpPr>
            <a:spLocks noGrp="1" noRot="1" noChangeAspect="1" noChangeArrowheads="1" noTextEdit="1"/>
          </p:cNvSpPr>
          <p:nvPr>
            <p:ph type="sldImg"/>
          </p:nvPr>
        </p:nvSpPr>
        <p:spPr>
          <a:ln/>
        </p:spPr>
      </p:sp>
      <p:sp>
        <p:nvSpPr>
          <p:cNvPr id="5123" name="Rectangle 3"/>
          <p:cNvSpPr>
            <a:spLocks noGrp="1" noChangeArrowheads="1"/>
          </p:cNvSpPr>
          <p:nvPr>
            <p:ph type="body" idx="1"/>
          </p:nvPr>
        </p:nvSpPr>
        <p:spPr>
          <a:noFill/>
          <a:ln/>
        </p:spPr>
        <p:txBody>
          <a:bodyPr/>
          <a:lstStyle/>
          <a:p>
            <a:pPr marL="39688">
              <a:lnSpc>
                <a:spcPts val="1400"/>
              </a:lnSpc>
              <a:spcBef>
                <a:spcPts val="800"/>
              </a:spcBef>
              <a:tabLst>
                <a:tab pos="38100" algn="l"/>
                <a:tab pos="952500" algn="l"/>
                <a:tab pos="1866900" algn="l"/>
                <a:tab pos="2781300" algn="l"/>
                <a:tab pos="3695700" algn="l"/>
                <a:tab pos="4610100" algn="l"/>
              </a:tabLst>
            </a:pPr>
            <a:r>
              <a:rPr lang="en-US" sz="2400">
                <a:solidFill>
                  <a:srgbClr val="000000"/>
                </a:solidFill>
                <a:latin typeface="Times New Roman" pitchFamily="18" charset="0"/>
                <a:cs typeface="Times New Roman" pitchFamily="18" charset="0"/>
                <a:sym typeface="Times New Roman" pitchFamily="18" charset="0"/>
              </a:rPr>
              <a:t>Study of r-process nuclei and structure in the vicinity of N=50 and 82 magic numbers</a:t>
            </a: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4D9C25A-283E-4BA8-8088-8F9ED224A25C}" type="slidenum">
              <a:rPr lang="en-US"/>
              <a:pPr/>
              <a:t>84</a:t>
            </a:fld>
            <a:endParaRPr lang="en-US"/>
          </a:p>
        </p:txBody>
      </p:sp>
      <p:sp>
        <p:nvSpPr>
          <p:cNvPr id="129026" name="Rectangle 2"/>
          <p:cNvSpPr>
            <a:spLocks noGrp="1" noRot="1" noChangeAspect="1" noChangeArrowheads="1" noTextEdit="1"/>
          </p:cNvSpPr>
          <p:nvPr>
            <p:ph type="sldImg"/>
          </p:nvPr>
        </p:nvSpPr>
        <p:spPr>
          <a:ln/>
        </p:spPr>
      </p:sp>
      <p:sp>
        <p:nvSpPr>
          <p:cNvPr id="129027" name="Rectangle 3"/>
          <p:cNvSpPr>
            <a:spLocks noGrp="1" noChangeArrowheads="1"/>
          </p:cNvSpPr>
          <p:nvPr>
            <p:ph type="body" idx="1"/>
          </p:nvPr>
        </p:nvSpPr>
        <p:spPr>
          <a:noFill/>
          <a:ln/>
        </p:spPr>
        <p:txBody>
          <a:bodyPr/>
          <a:lstStyle/>
          <a:p>
            <a:pPr marL="39688">
              <a:lnSpc>
                <a:spcPts val="1400"/>
              </a:lnSpc>
              <a:spcBef>
                <a:spcPts val="800"/>
              </a:spcBef>
              <a:tabLst>
                <a:tab pos="38100" algn="l"/>
                <a:tab pos="952500" algn="l"/>
                <a:tab pos="1866900" algn="l"/>
                <a:tab pos="2781300" algn="l"/>
                <a:tab pos="3695700" algn="l"/>
                <a:tab pos="4610100" algn="l"/>
              </a:tabLst>
            </a:pPr>
            <a:r>
              <a:rPr lang="en-US" sz="2400">
                <a:solidFill>
                  <a:srgbClr val="000000"/>
                </a:solidFill>
                <a:latin typeface="Times New Roman" pitchFamily="18" charset="0"/>
                <a:cs typeface="Times New Roman" pitchFamily="18" charset="0"/>
                <a:sym typeface="Times New Roman" pitchFamily="18" charset="0"/>
              </a:rPr>
              <a:t>Study of r-process nuclei and structure in the vicinity of N=50 and 82 magic numbers</a:t>
            </a: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C5CC5A4-A77B-4001-85C5-61F8B312D7C3}" type="slidenum">
              <a:rPr lang="en-US"/>
              <a:pPr/>
              <a:t>85</a:t>
            </a:fld>
            <a:endParaRPr lang="en-US"/>
          </a:p>
        </p:txBody>
      </p:sp>
      <p:sp>
        <p:nvSpPr>
          <p:cNvPr id="106498" name="Rectangle 2"/>
          <p:cNvSpPr>
            <a:spLocks noGrp="1" noRot="1" noChangeAspect="1" noChangeArrowheads="1" noTextEdit="1"/>
          </p:cNvSpPr>
          <p:nvPr>
            <p:ph type="sldImg"/>
          </p:nvPr>
        </p:nvSpPr>
        <p:spPr>
          <a:ln/>
        </p:spPr>
      </p:sp>
      <p:sp>
        <p:nvSpPr>
          <p:cNvPr id="106499" name="Rectangle 3"/>
          <p:cNvSpPr>
            <a:spLocks noGrp="1" noChangeArrowheads="1"/>
          </p:cNvSpPr>
          <p:nvPr>
            <p:ph type="body" idx="1"/>
          </p:nvPr>
        </p:nvSpPr>
        <p:spPr/>
        <p:txBody>
          <a:bodyPr/>
          <a:lstStyle/>
          <a:p>
            <a:endParaRPr lang="fr-F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pour modifier le style du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fr-FR" smtClean="0"/>
              <a:t>Cliquez pour modifier le style des sous-titres du masque</a:t>
            </a:r>
            <a:endParaRPr lang="fr-FR"/>
          </a:p>
        </p:txBody>
      </p:sp>
      <p:sp>
        <p:nvSpPr>
          <p:cNvPr id="4" name="Rectangle 4"/>
          <p:cNvSpPr>
            <a:spLocks noGrp="1" noChangeArrowheads="1"/>
          </p:cNvSpPr>
          <p:nvPr>
            <p:ph type="dt" sz="half" idx="10"/>
          </p:nvPr>
        </p:nvSpPr>
        <p:spPr>
          <a:ln/>
        </p:spPr>
        <p:txBody>
          <a:bodyPr/>
          <a:lstStyle>
            <a:lvl1pPr>
              <a:defRPr/>
            </a:lvl1pPr>
          </a:lstStyle>
          <a:p>
            <a:pPr>
              <a:defRPr/>
            </a:pPr>
            <a:endParaRPr lang="fr-FR"/>
          </a:p>
        </p:txBody>
      </p:sp>
      <p:sp>
        <p:nvSpPr>
          <p:cNvPr id="5" name="Rectangle 5"/>
          <p:cNvSpPr>
            <a:spLocks noGrp="1" noChangeArrowheads="1"/>
          </p:cNvSpPr>
          <p:nvPr>
            <p:ph type="ftr" sz="quarter" idx="11"/>
          </p:nvPr>
        </p:nvSpPr>
        <p:spPr>
          <a:ln/>
        </p:spPr>
        <p:txBody>
          <a:bodyPr/>
          <a:lstStyle>
            <a:lvl1pPr>
              <a:defRPr/>
            </a:lvl1pPr>
          </a:lstStyle>
          <a:p>
            <a:pPr>
              <a:defRPr/>
            </a:pPr>
            <a:endParaRPr lang="fr-FR"/>
          </a:p>
        </p:txBody>
      </p:sp>
      <p:sp>
        <p:nvSpPr>
          <p:cNvPr id="6" name="Rectangle 6"/>
          <p:cNvSpPr>
            <a:spLocks noGrp="1" noChangeArrowheads="1"/>
          </p:cNvSpPr>
          <p:nvPr>
            <p:ph type="sldNum" sz="quarter" idx="12"/>
          </p:nvPr>
        </p:nvSpPr>
        <p:spPr>
          <a:ln/>
        </p:spPr>
        <p:txBody>
          <a:bodyPr/>
          <a:lstStyle>
            <a:lvl1pPr>
              <a:defRPr/>
            </a:lvl1pPr>
          </a:lstStyle>
          <a:p>
            <a:pPr>
              <a:defRPr/>
            </a:pPr>
            <a:fld id="{27978989-263A-4A55-A054-83C3141255BC}" type="slidenum">
              <a:rPr lang="fr-FR"/>
              <a:pPr>
                <a:defRPr/>
              </a:pPr>
              <a:t>‹N°›</a:t>
            </a:fld>
            <a:endParaRPr lang="fr-F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Rectangle 4"/>
          <p:cNvSpPr>
            <a:spLocks noGrp="1" noChangeArrowheads="1"/>
          </p:cNvSpPr>
          <p:nvPr>
            <p:ph type="dt" sz="half" idx="10"/>
          </p:nvPr>
        </p:nvSpPr>
        <p:spPr>
          <a:ln/>
        </p:spPr>
        <p:txBody>
          <a:bodyPr/>
          <a:lstStyle>
            <a:lvl1pPr>
              <a:defRPr/>
            </a:lvl1pPr>
          </a:lstStyle>
          <a:p>
            <a:pPr>
              <a:defRPr/>
            </a:pPr>
            <a:endParaRPr lang="fr-FR"/>
          </a:p>
        </p:txBody>
      </p:sp>
      <p:sp>
        <p:nvSpPr>
          <p:cNvPr id="5" name="Rectangle 5"/>
          <p:cNvSpPr>
            <a:spLocks noGrp="1" noChangeArrowheads="1"/>
          </p:cNvSpPr>
          <p:nvPr>
            <p:ph type="ftr" sz="quarter" idx="11"/>
          </p:nvPr>
        </p:nvSpPr>
        <p:spPr>
          <a:ln/>
        </p:spPr>
        <p:txBody>
          <a:bodyPr/>
          <a:lstStyle>
            <a:lvl1pPr>
              <a:defRPr/>
            </a:lvl1pPr>
          </a:lstStyle>
          <a:p>
            <a:pPr>
              <a:defRPr/>
            </a:pPr>
            <a:endParaRPr lang="fr-FR"/>
          </a:p>
        </p:txBody>
      </p:sp>
      <p:sp>
        <p:nvSpPr>
          <p:cNvPr id="6" name="Rectangle 6"/>
          <p:cNvSpPr>
            <a:spLocks noGrp="1" noChangeArrowheads="1"/>
          </p:cNvSpPr>
          <p:nvPr>
            <p:ph type="sldNum" sz="quarter" idx="12"/>
          </p:nvPr>
        </p:nvSpPr>
        <p:spPr>
          <a:ln/>
        </p:spPr>
        <p:txBody>
          <a:bodyPr/>
          <a:lstStyle>
            <a:lvl1pPr>
              <a:defRPr/>
            </a:lvl1pPr>
          </a:lstStyle>
          <a:p>
            <a:pPr>
              <a:defRPr/>
            </a:pPr>
            <a:fld id="{B7519B55-34EC-4680-9E93-4DB33FD4A47E}" type="slidenum">
              <a:rPr lang="fr-FR"/>
              <a:pPr>
                <a:defRPr/>
              </a:pPr>
              <a:t>‹N°›</a:t>
            </a:fld>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pour modifier le style du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fr-FR" smtClean="0"/>
              <a:t>Cliquez pour modifier les styles du texte du masque</a:t>
            </a:r>
          </a:p>
        </p:txBody>
      </p:sp>
      <p:sp>
        <p:nvSpPr>
          <p:cNvPr id="4" name="Rectangle 4"/>
          <p:cNvSpPr>
            <a:spLocks noGrp="1" noChangeArrowheads="1"/>
          </p:cNvSpPr>
          <p:nvPr>
            <p:ph type="dt" sz="half" idx="10"/>
          </p:nvPr>
        </p:nvSpPr>
        <p:spPr>
          <a:ln/>
        </p:spPr>
        <p:txBody>
          <a:bodyPr/>
          <a:lstStyle>
            <a:lvl1pPr>
              <a:defRPr/>
            </a:lvl1pPr>
          </a:lstStyle>
          <a:p>
            <a:pPr>
              <a:defRPr/>
            </a:pPr>
            <a:endParaRPr lang="fr-FR"/>
          </a:p>
        </p:txBody>
      </p:sp>
      <p:sp>
        <p:nvSpPr>
          <p:cNvPr id="5" name="Rectangle 5"/>
          <p:cNvSpPr>
            <a:spLocks noGrp="1" noChangeArrowheads="1"/>
          </p:cNvSpPr>
          <p:nvPr>
            <p:ph type="ftr" sz="quarter" idx="11"/>
          </p:nvPr>
        </p:nvSpPr>
        <p:spPr>
          <a:ln/>
        </p:spPr>
        <p:txBody>
          <a:bodyPr/>
          <a:lstStyle>
            <a:lvl1pPr>
              <a:defRPr/>
            </a:lvl1pPr>
          </a:lstStyle>
          <a:p>
            <a:pPr>
              <a:defRPr/>
            </a:pPr>
            <a:endParaRPr lang="fr-FR"/>
          </a:p>
        </p:txBody>
      </p:sp>
      <p:sp>
        <p:nvSpPr>
          <p:cNvPr id="6" name="Rectangle 6"/>
          <p:cNvSpPr>
            <a:spLocks noGrp="1" noChangeArrowheads="1"/>
          </p:cNvSpPr>
          <p:nvPr>
            <p:ph type="sldNum" sz="quarter" idx="12"/>
          </p:nvPr>
        </p:nvSpPr>
        <p:spPr>
          <a:ln/>
        </p:spPr>
        <p:txBody>
          <a:bodyPr/>
          <a:lstStyle>
            <a:lvl1pPr>
              <a:defRPr/>
            </a:lvl1pPr>
          </a:lstStyle>
          <a:p>
            <a:pPr>
              <a:defRPr/>
            </a:pPr>
            <a:fld id="{220B1A36-39F3-40E0-A98B-E73B786B7B86}" type="slidenum">
              <a:rPr lang="fr-FR"/>
              <a:pPr>
                <a:defRPr/>
              </a:pPr>
              <a:t>‹N°›</a:t>
            </a:fld>
            <a:endParaRPr lang="fr-F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Rectangle 4"/>
          <p:cNvSpPr>
            <a:spLocks noGrp="1" noChangeArrowheads="1"/>
          </p:cNvSpPr>
          <p:nvPr>
            <p:ph type="dt" sz="half" idx="10"/>
          </p:nvPr>
        </p:nvSpPr>
        <p:spPr>
          <a:ln/>
        </p:spPr>
        <p:txBody>
          <a:bodyPr/>
          <a:lstStyle>
            <a:lvl1pPr>
              <a:defRPr/>
            </a:lvl1pPr>
          </a:lstStyle>
          <a:p>
            <a:pPr>
              <a:defRPr/>
            </a:pPr>
            <a:endParaRPr lang="fr-FR"/>
          </a:p>
        </p:txBody>
      </p:sp>
      <p:sp>
        <p:nvSpPr>
          <p:cNvPr id="6" name="Rectangle 5"/>
          <p:cNvSpPr>
            <a:spLocks noGrp="1" noChangeArrowheads="1"/>
          </p:cNvSpPr>
          <p:nvPr>
            <p:ph type="ftr" sz="quarter" idx="11"/>
          </p:nvPr>
        </p:nvSpPr>
        <p:spPr>
          <a:ln/>
        </p:spPr>
        <p:txBody>
          <a:bodyPr/>
          <a:lstStyle>
            <a:lvl1pPr>
              <a:defRPr/>
            </a:lvl1pPr>
          </a:lstStyle>
          <a:p>
            <a:pPr>
              <a:defRPr/>
            </a:pPr>
            <a:endParaRPr lang="fr-FR"/>
          </a:p>
        </p:txBody>
      </p:sp>
      <p:sp>
        <p:nvSpPr>
          <p:cNvPr id="7" name="Rectangle 6"/>
          <p:cNvSpPr>
            <a:spLocks noGrp="1" noChangeArrowheads="1"/>
          </p:cNvSpPr>
          <p:nvPr>
            <p:ph type="sldNum" sz="quarter" idx="12"/>
          </p:nvPr>
        </p:nvSpPr>
        <p:spPr>
          <a:ln/>
        </p:spPr>
        <p:txBody>
          <a:bodyPr/>
          <a:lstStyle>
            <a:lvl1pPr>
              <a:defRPr/>
            </a:lvl1pPr>
          </a:lstStyle>
          <a:p>
            <a:pPr>
              <a:defRPr/>
            </a:pPr>
            <a:fld id="{A8AE48AA-6292-4E7A-9243-93DEC78192B1}" type="slidenum">
              <a:rPr lang="fr-FR"/>
              <a:pPr>
                <a:defRPr/>
              </a:pPr>
              <a:t>‹N°›</a:t>
            </a:fld>
            <a:endParaRPr lang="fr-F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1143000"/>
          </a:xfrm>
        </p:spPr>
        <p:txBody>
          <a:bodyPr/>
          <a:lstStyle>
            <a:lvl1pPr>
              <a:defRPr/>
            </a:lvl1p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Rectangle 4"/>
          <p:cNvSpPr>
            <a:spLocks noGrp="1" noChangeArrowheads="1"/>
          </p:cNvSpPr>
          <p:nvPr>
            <p:ph type="dt" sz="half" idx="10"/>
          </p:nvPr>
        </p:nvSpPr>
        <p:spPr>
          <a:ln/>
        </p:spPr>
        <p:txBody>
          <a:bodyPr/>
          <a:lstStyle>
            <a:lvl1pPr>
              <a:defRPr/>
            </a:lvl1pPr>
          </a:lstStyle>
          <a:p>
            <a:pPr>
              <a:defRPr/>
            </a:pPr>
            <a:endParaRPr lang="fr-FR"/>
          </a:p>
        </p:txBody>
      </p:sp>
      <p:sp>
        <p:nvSpPr>
          <p:cNvPr id="8" name="Rectangle 5"/>
          <p:cNvSpPr>
            <a:spLocks noGrp="1" noChangeArrowheads="1"/>
          </p:cNvSpPr>
          <p:nvPr>
            <p:ph type="ftr" sz="quarter" idx="11"/>
          </p:nvPr>
        </p:nvSpPr>
        <p:spPr>
          <a:ln/>
        </p:spPr>
        <p:txBody>
          <a:bodyPr/>
          <a:lstStyle>
            <a:lvl1pPr>
              <a:defRPr/>
            </a:lvl1pPr>
          </a:lstStyle>
          <a:p>
            <a:pPr>
              <a:defRPr/>
            </a:pPr>
            <a:endParaRPr lang="fr-FR"/>
          </a:p>
        </p:txBody>
      </p:sp>
      <p:sp>
        <p:nvSpPr>
          <p:cNvPr id="9" name="Rectangle 6"/>
          <p:cNvSpPr>
            <a:spLocks noGrp="1" noChangeArrowheads="1"/>
          </p:cNvSpPr>
          <p:nvPr>
            <p:ph type="sldNum" sz="quarter" idx="12"/>
          </p:nvPr>
        </p:nvSpPr>
        <p:spPr>
          <a:ln/>
        </p:spPr>
        <p:txBody>
          <a:bodyPr/>
          <a:lstStyle>
            <a:lvl1pPr>
              <a:defRPr/>
            </a:lvl1pPr>
          </a:lstStyle>
          <a:p>
            <a:pPr>
              <a:defRPr/>
            </a:pPr>
            <a:fld id="{9E1C4B51-572F-4973-9FCE-42C7AA768852}" type="slidenum">
              <a:rPr lang="fr-FR"/>
              <a:pPr>
                <a:defRPr/>
              </a:pPr>
              <a:t>‹N°›</a:t>
            </a:fld>
            <a:endParaRPr lang="fr-F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Rectangle 4"/>
          <p:cNvSpPr>
            <a:spLocks noGrp="1" noChangeArrowheads="1"/>
          </p:cNvSpPr>
          <p:nvPr>
            <p:ph type="dt" sz="half" idx="10"/>
          </p:nvPr>
        </p:nvSpPr>
        <p:spPr>
          <a:ln/>
        </p:spPr>
        <p:txBody>
          <a:bodyPr/>
          <a:lstStyle>
            <a:lvl1pPr>
              <a:defRPr/>
            </a:lvl1pPr>
          </a:lstStyle>
          <a:p>
            <a:pPr>
              <a:defRPr/>
            </a:pPr>
            <a:endParaRPr lang="fr-FR"/>
          </a:p>
        </p:txBody>
      </p:sp>
      <p:sp>
        <p:nvSpPr>
          <p:cNvPr id="4" name="Rectangle 5"/>
          <p:cNvSpPr>
            <a:spLocks noGrp="1" noChangeArrowheads="1"/>
          </p:cNvSpPr>
          <p:nvPr>
            <p:ph type="ftr" sz="quarter" idx="11"/>
          </p:nvPr>
        </p:nvSpPr>
        <p:spPr>
          <a:ln/>
        </p:spPr>
        <p:txBody>
          <a:bodyPr/>
          <a:lstStyle>
            <a:lvl1pPr>
              <a:defRPr/>
            </a:lvl1pPr>
          </a:lstStyle>
          <a:p>
            <a:pPr>
              <a:defRPr/>
            </a:pPr>
            <a:endParaRPr lang="fr-FR"/>
          </a:p>
        </p:txBody>
      </p:sp>
      <p:sp>
        <p:nvSpPr>
          <p:cNvPr id="5" name="Rectangle 6"/>
          <p:cNvSpPr>
            <a:spLocks noGrp="1" noChangeArrowheads="1"/>
          </p:cNvSpPr>
          <p:nvPr>
            <p:ph type="sldNum" sz="quarter" idx="12"/>
          </p:nvPr>
        </p:nvSpPr>
        <p:spPr>
          <a:ln/>
        </p:spPr>
        <p:txBody>
          <a:bodyPr/>
          <a:lstStyle>
            <a:lvl1pPr>
              <a:defRPr/>
            </a:lvl1pPr>
          </a:lstStyle>
          <a:p>
            <a:pPr>
              <a:defRPr/>
            </a:pPr>
            <a:fld id="{317C1EAC-6019-41DD-945F-D528521791C1}" type="slidenum">
              <a:rPr lang="fr-FR"/>
              <a:pPr>
                <a:defRPr/>
              </a:pPr>
              <a:t>‹N°›</a:t>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fr-FR"/>
          </a:p>
        </p:txBody>
      </p:sp>
      <p:sp>
        <p:nvSpPr>
          <p:cNvPr id="3" name="Rectangle 5"/>
          <p:cNvSpPr>
            <a:spLocks noGrp="1" noChangeArrowheads="1"/>
          </p:cNvSpPr>
          <p:nvPr>
            <p:ph type="ftr" sz="quarter" idx="11"/>
          </p:nvPr>
        </p:nvSpPr>
        <p:spPr>
          <a:ln/>
        </p:spPr>
        <p:txBody>
          <a:bodyPr/>
          <a:lstStyle>
            <a:lvl1pPr>
              <a:defRPr/>
            </a:lvl1pPr>
          </a:lstStyle>
          <a:p>
            <a:pPr>
              <a:defRPr/>
            </a:pPr>
            <a:endParaRPr lang="fr-FR"/>
          </a:p>
        </p:txBody>
      </p:sp>
      <p:sp>
        <p:nvSpPr>
          <p:cNvPr id="4" name="Rectangle 6"/>
          <p:cNvSpPr>
            <a:spLocks noGrp="1" noChangeArrowheads="1"/>
          </p:cNvSpPr>
          <p:nvPr>
            <p:ph type="sldNum" sz="quarter" idx="12"/>
          </p:nvPr>
        </p:nvSpPr>
        <p:spPr>
          <a:ln/>
        </p:spPr>
        <p:txBody>
          <a:bodyPr/>
          <a:lstStyle>
            <a:lvl1pPr>
              <a:defRPr/>
            </a:lvl1pPr>
          </a:lstStyle>
          <a:p>
            <a:pPr>
              <a:defRPr/>
            </a:pPr>
            <a:fld id="{EC4C73B2-F0E8-4FEC-9849-1FA42CB11C91}" type="slidenum">
              <a:rPr lang="fr-FR"/>
              <a:pPr>
                <a:defRPr/>
              </a:pPr>
              <a:t>‹N°›</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pour modifier le style du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Rectangle 4"/>
          <p:cNvSpPr>
            <a:spLocks noGrp="1" noChangeArrowheads="1"/>
          </p:cNvSpPr>
          <p:nvPr>
            <p:ph type="dt" sz="half" idx="10"/>
          </p:nvPr>
        </p:nvSpPr>
        <p:spPr>
          <a:ln/>
        </p:spPr>
        <p:txBody>
          <a:bodyPr/>
          <a:lstStyle>
            <a:lvl1pPr>
              <a:defRPr/>
            </a:lvl1pPr>
          </a:lstStyle>
          <a:p>
            <a:pPr>
              <a:defRPr/>
            </a:pPr>
            <a:endParaRPr lang="fr-FR"/>
          </a:p>
        </p:txBody>
      </p:sp>
      <p:sp>
        <p:nvSpPr>
          <p:cNvPr id="6" name="Rectangle 5"/>
          <p:cNvSpPr>
            <a:spLocks noGrp="1" noChangeArrowheads="1"/>
          </p:cNvSpPr>
          <p:nvPr>
            <p:ph type="ftr" sz="quarter" idx="11"/>
          </p:nvPr>
        </p:nvSpPr>
        <p:spPr>
          <a:ln/>
        </p:spPr>
        <p:txBody>
          <a:bodyPr/>
          <a:lstStyle>
            <a:lvl1pPr>
              <a:defRPr/>
            </a:lvl1pPr>
          </a:lstStyle>
          <a:p>
            <a:pPr>
              <a:defRPr/>
            </a:pPr>
            <a:endParaRPr lang="fr-FR"/>
          </a:p>
        </p:txBody>
      </p:sp>
      <p:sp>
        <p:nvSpPr>
          <p:cNvPr id="7" name="Rectangle 6"/>
          <p:cNvSpPr>
            <a:spLocks noGrp="1" noChangeArrowheads="1"/>
          </p:cNvSpPr>
          <p:nvPr>
            <p:ph type="sldNum" sz="quarter" idx="12"/>
          </p:nvPr>
        </p:nvSpPr>
        <p:spPr>
          <a:ln/>
        </p:spPr>
        <p:txBody>
          <a:bodyPr/>
          <a:lstStyle>
            <a:lvl1pPr>
              <a:defRPr/>
            </a:lvl1pPr>
          </a:lstStyle>
          <a:p>
            <a:pPr>
              <a:defRPr/>
            </a:pPr>
            <a:fld id="{468623C6-A806-4AF3-9F13-885C13930420}" type="slidenum">
              <a:rPr lang="fr-FR"/>
              <a:pPr>
                <a:defRPr/>
              </a:pPr>
              <a:t>‹N°›</a:t>
            </a:fld>
            <a:endParaRPr lang="fr-F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pour modifier le style du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fr-FR" noProof="0" smtClean="0"/>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Rectangle 4"/>
          <p:cNvSpPr>
            <a:spLocks noGrp="1" noChangeArrowheads="1"/>
          </p:cNvSpPr>
          <p:nvPr>
            <p:ph type="dt" sz="half" idx="10"/>
          </p:nvPr>
        </p:nvSpPr>
        <p:spPr>
          <a:ln/>
        </p:spPr>
        <p:txBody>
          <a:bodyPr/>
          <a:lstStyle>
            <a:lvl1pPr>
              <a:defRPr/>
            </a:lvl1pPr>
          </a:lstStyle>
          <a:p>
            <a:pPr>
              <a:defRPr/>
            </a:pPr>
            <a:endParaRPr lang="fr-FR"/>
          </a:p>
        </p:txBody>
      </p:sp>
      <p:sp>
        <p:nvSpPr>
          <p:cNvPr id="6" name="Rectangle 5"/>
          <p:cNvSpPr>
            <a:spLocks noGrp="1" noChangeArrowheads="1"/>
          </p:cNvSpPr>
          <p:nvPr>
            <p:ph type="ftr" sz="quarter" idx="11"/>
          </p:nvPr>
        </p:nvSpPr>
        <p:spPr>
          <a:ln/>
        </p:spPr>
        <p:txBody>
          <a:bodyPr/>
          <a:lstStyle>
            <a:lvl1pPr>
              <a:defRPr/>
            </a:lvl1pPr>
          </a:lstStyle>
          <a:p>
            <a:pPr>
              <a:defRPr/>
            </a:pPr>
            <a:endParaRPr lang="fr-FR"/>
          </a:p>
        </p:txBody>
      </p:sp>
      <p:sp>
        <p:nvSpPr>
          <p:cNvPr id="7" name="Rectangle 6"/>
          <p:cNvSpPr>
            <a:spLocks noGrp="1" noChangeArrowheads="1"/>
          </p:cNvSpPr>
          <p:nvPr>
            <p:ph type="sldNum" sz="quarter" idx="12"/>
          </p:nvPr>
        </p:nvSpPr>
        <p:spPr>
          <a:ln/>
        </p:spPr>
        <p:txBody>
          <a:bodyPr/>
          <a:lstStyle>
            <a:lvl1pPr>
              <a:defRPr/>
            </a:lvl1pPr>
          </a:lstStyle>
          <a:p>
            <a:pPr>
              <a:defRPr/>
            </a:pPr>
            <a:fld id="{58F95C2D-CB0A-497C-BAA4-30954A5A6825}" type="slidenum">
              <a:rPr lang="fr-FR"/>
              <a:pPr>
                <a:defRPr/>
              </a:pPr>
              <a:t>‹N°›</a:t>
            </a:fld>
            <a:endParaRPr lang="fr-F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Rectangle 4"/>
          <p:cNvSpPr>
            <a:spLocks noGrp="1" noChangeArrowheads="1"/>
          </p:cNvSpPr>
          <p:nvPr>
            <p:ph type="dt" sz="half" idx="10"/>
          </p:nvPr>
        </p:nvSpPr>
        <p:spPr>
          <a:ln/>
        </p:spPr>
        <p:txBody>
          <a:bodyPr/>
          <a:lstStyle>
            <a:lvl1pPr>
              <a:defRPr/>
            </a:lvl1pPr>
          </a:lstStyle>
          <a:p>
            <a:pPr>
              <a:defRPr/>
            </a:pPr>
            <a:endParaRPr lang="fr-FR"/>
          </a:p>
        </p:txBody>
      </p:sp>
      <p:sp>
        <p:nvSpPr>
          <p:cNvPr id="5" name="Rectangle 5"/>
          <p:cNvSpPr>
            <a:spLocks noGrp="1" noChangeArrowheads="1"/>
          </p:cNvSpPr>
          <p:nvPr>
            <p:ph type="ftr" sz="quarter" idx="11"/>
          </p:nvPr>
        </p:nvSpPr>
        <p:spPr>
          <a:ln/>
        </p:spPr>
        <p:txBody>
          <a:bodyPr/>
          <a:lstStyle>
            <a:lvl1pPr>
              <a:defRPr/>
            </a:lvl1pPr>
          </a:lstStyle>
          <a:p>
            <a:pPr>
              <a:defRPr/>
            </a:pPr>
            <a:endParaRPr lang="fr-FR"/>
          </a:p>
        </p:txBody>
      </p:sp>
      <p:sp>
        <p:nvSpPr>
          <p:cNvPr id="6" name="Rectangle 6"/>
          <p:cNvSpPr>
            <a:spLocks noGrp="1" noChangeArrowheads="1"/>
          </p:cNvSpPr>
          <p:nvPr>
            <p:ph type="sldNum" sz="quarter" idx="12"/>
          </p:nvPr>
        </p:nvSpPr>
        <p:spPr>
          <a:ln/>
        </p:spPr>
        <p:txBody>
          <a:bodyPr/>
          <a:lstStyle>
            <a:lvl1pPr>
              <a:defRPr/>
            </a:lvl1pPr>
          </a:lstStyle>
          <a:p>
            <a:pPr>
              <a:defRPr/>
            </a:pPr>
            <a:fld id="{D1394394-607E-4D20-ABF2-A6DD6C860A56}" type="slidenum">
              <a:rPr lang="fr-FR"/>
              <a:pPr>
                <a:defRPr/>
              </a:pPr>
              <a:t>‹N°›</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515100" y="609600"/>
            <a:ext cx="1943100" cy="5486400"/>
          </a:xfrm>
        </p:spPr>
        <p:txBody>
          <a:bodyPr vert="eaVert"/>
          <a:lstStyle/>
          <a:p>
            <a:r>
              <a:rPr lang="fr-FR" smtClean="0"/>
              <a:t>Cliquez pour modifier le style du titre</a:t>
            </a:r>
            <a:endParaRPr lang="fr-FR"/>
          </a:p>
        </p:txBody>
      </p:sp>
      <p:sp>
        <p:nvSpPr>
          <p:cNvPr id="3" name="Espace réservé du texte vertical 2"/>
          <p:cNvSpPr>
            <a:spLocks noGrp="1"/>
          </p:cNvSpPr>
          <p:nvPr>
            <p:ph type="body" orient="vert" idx="1"/>
          </p:nvPr>
        </p:nvSpPr>
        <p:spPr>
          <a:xfrm>
            <a:off x="685800" y="609600"/>
            <a:ext cx="5676900" cy="5486400"/>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Rectangle 4"/>
          <p:cNvSpPr>
            <a:spLocks noGrp="1" noChangeArrowheads="1"/>
          </p:cNvSpPr>
          <p:nvPr>
            <p:ph type="dt" sz="half" idx="10"/>
          </p:nvPr>
        </p:nvSpPr>
        <p:spPr>
          <a:ln/>
        </p:spPr>
        <p:txBody>
          <a:bodyPr/>
          <a:lstStyle>
            <a:lvl1pPr>
              <a:defRPr/>
            </a:lvl1pPr>
          </a:lstStyle>
          <a:p>
            <a:pPr>
              <a:defRPr/>
            </a:pPr>
            <a:endParaRPr lang="fr-FR"/>
          </a:p>
        </p:txBody>
      </p:sp>
      <p:sp>
        <p:nvSpPr>
          <p:cNvPr id="5" name="Rectangle 5"/>
          <p:cNvSpPr>
            <a:spLocks noGrp="1" noChangeArrowheads="1"/>
          </p:cNvSpPr>
          <p:nvPr>
            <p:ph type="ftr" sz="quarter" idx="11"/>
          </p:nvPr>
        </p:nvSpPr>
        <p:spPr>
          <a:ln/>
        </p:spPr>
        <p:txBody>
          <a:bodyPr/>
          <a:lstStyle>
            <a:lvl1pPr>
              <a:defRPr/>
            </a:lvl1pPr>
          </a:lstStyle>
          <a:p>
            <a:pPr>
              <a:defRPr/>
            </a:pPr>
            <a:endParaRPr lang="fr-FR"/>
          </a:p>
        </p:txBody>
      </p:sp>
      <p:sp>
        <p:nvSpPr>
          <p:cNvPr id="6" name="Rectangle 6"/>
          <p:cNvSpPr>
            <a:spLocks noGrp="1" noChangeArrowheads="1"/>
          </p:cNvSpPr>
          <p:nvPr>
            <p:ph type="sldNum" sz="quarter" idx="12"/>
          </p:nvPr>
        </p:nvSpPr>
        <p:spPr>
          <a:ln/>
        </p:spPr>
        <p:txBody>
          <a:bodyPr/>
          <a:lstStyle>
            <a:lvl1pPr>
              <a:defRPr/>
            </a:lvl1pPr>
          </a:lstStyle>
          <a:p>
            <a:pPr>
              <a:defRPr/>
            </a:pPr>
            <a:fld id="{CC4F8438-E4F8-4753-89A1-6E4C1E08361D}" type="slidenum">
              <a:rPr lang="fr-FR"/>
              <a:pPr>
                <a:defRPr/>
              </a:pPr>
              <a:t>‹N°›</a:t>
            </a:fld>
            <a:endParaRPr lang="fr-F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re. Texte et contenu">
    <p:spTree>
      <p:nvGrpSpPr>
        <p:cNvPr id="1" name=""/>
        <p:cNvGrpSpPr/>
        <p:nvPr/>
      </p:nvGrpSpPr>
      <p:grpSpPr>
        <a:xfrm>
          <a:off x="0" y="0"/>
          <a:ext cx="0" cy="0"/>
          <a:chOff x="0" y="0"/>
          <a:chExt cx="0" cy="0"/>
        </a:xfrm>
      </p:grpSpPr>
      <p:sp>
        <p:nvSpPr>
          <p:cNvPr id="2" name="Titre 1"/>
          <p:cNvSpPr>
            <a:spLocks noGrp="1"/>
          </p:cNvSpPr>
          <p:nvPr>
            <p:ph type="title"/>
          </p:nvPr>
        </p:nvSpPr>
        <p:spPr>
          <a:xfrm>
            <a:off x="685800" y="609600"/>
            <a:ext cx="7772400" cy="1143000"/>
          </a:xfrm>
        </p:spPr>
        <p:txBody>
          <a:bodyPr/>
          <a:lstStyle/>
          <a:p>
            <a:r>
              <a:rPr lang="fr-FR" smtClean="0"/>
              <a:t>Cliquez pour modifier le style du titre</a:t>
            </a:r>
            <a:endParaRPr lang="fr-FR"/>
          </a:p>
        </p:txBody>
      </p:sp>
      <p:sp>
        <p:nvSpPr>
          <p:cNvPr id="3" name="Espace réservé du texte 2"/>
          <p:cNvSpPr>
            <a:spLocks noGrp="1"/>
          </p:cNvSpPr>
          <p:nvPr>
            <p:ph type="body" sz="half" idx="1"/>
          </p:nvPr>
        </p:nvSpPr>
        <p:spPr>
          <a:xfrm>
            <a:off x="685800" y="1981200"/>
            <a:ext cx="3810000" cy="4114800"/>
          </a:xfrm>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981200"/>
            <a:ext cx="3810000" cy="4114800"/>
          </a:xfrm>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Rectangle 4"/>
          <p:cNvSpPr>
            <a:spLocks noGrp="1" noChangeArrowheads="1"/>
          </p:cNvSpPr>
          <p:nvPr>
            <p:ph type="dt" sz="half" idx="10"/>
          </p:nvPr>
        </p:nvSpPr>
        <p:spPr>
          <a:ln/>
        </p:spPr>
        <p:txBody>
          <a:bodyPr/>
          <a:lstStyle>
            <a:lvl1pPr>
              <a:defRPr/>
            </a:lvl1pPr>
          </a:lstStyle>
          <a:p>
            <a:pPr>
              <a:defRPr/>
            </a:pPr>
            <a:endParaRPr lang="fr-FR"/>
          </a:p>
        </p:txBody>
      </p:sp>
      <p:sp>
        <p:nvSpPr>
          <p:cNvPr id="6" name="Rectangle 5"/>
          <p:cNvSpPr>
            <a:spLocks noGrp="1" noChangeArrowheads="1"/>
          </p:cNvSpPr>
          <p:nvPr>
            <p:ph type="ftr" sz="quarter" idx="11"/>
          </p:nvPr>
        </p:nvSpPr>
        <p:spPr>
          <a:ln/>
        </p:spPr>
        <p:txBody>
          <a:bodyPr/>
          <a:lstStyle>
            <a:lvl1pPr>
              <a:defRPr/>
            </a:lvl1pPr>
          </a:lstStyle>
          <a:p>
            <a:pPr>
              <a:defRPr/>
            </a:pPr>
            <a:endParaRPr lang="fr-FR"/>
          </a:p>
        </p:txBody>
      </p:sp>
      <p:sp>
        <p:nvSpPr>
          <p:cNvPr id="7" name="Rectangle 6"/>
          <p:cNvSpPr>
            <a:spLocks noGrp="1" noChangeArrowheads="1"/>
          </p:cNvSpPr>
          <p:nvPr>
            <p:ph type="sldNum" sz="quarter" idx="12"/>
          </p:nvPr>
        </p:nvSpPr>
        <p:spPr>
          <a:ln/>
        </p:spPr>
        <p:txBody>
          <a:bodyPr/>
          <a:lstStyle>
            <a:lvl1pPr>
              <a:defRPr/>
            </a:lvl1pPr>
          </a:lstStyle>
          <a:p>
            <a:pPr>
              <a:defRPr/>
            </a:pPr>
            <a:fld id="{46777E58-9F51-465F-A336-9133D57C7AAA}" type="slidenum">
              <a:rPr lang="fr-FR"/>
              <a:pPr>
                <a:defRPr/>
              </a:pPr>
              <a:t>‹N°›</a:t>
            </a:fld>
            <a:endParaRPr lang="fr-F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Only" preserve="1">
  <p:cSld name="Contenu">
    <p:spTree>
      <p:nvGrpSpPr>
        <p:cNvPr id="1" name=""/>
        <p:cNvGrpSpPr/>
        <p:nvPr/>
      </p:nvGrpSpPr>
      <p:grpSpPr>
        <a:xfrm>
          <a:off x="0" y="0"/>
          <a:ext cx="0" cy="0"/>
          <a:chOff x="0" y="0"/>
          <a:chExt cx="0" cy="0"/>
        </a:xfrm>
      </p:grpSpPr>
      <p:sp>
        <p:nvSpPr>
          <p:cNvPr id="2" name="Espace réservé du contenu 1"/>
          <p:cNvSpPr>
            <a:spLocks noGrp="1"/>
          </p:cNvSpPr>
          <p:nvPr>
            <p:ph/>
          </p:nvPr>
        </p:nvSpPr>
        <p:spPr>
          <a:xfrm>
            <a:off x="685800" y="609600"/>
            <a:ext cx="7772400" cy="5486400"/>
          </a:xfrm>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3" name="Rectangle 4"/>
          <p:cNvSpPr>
            <a:spLocks noGrp="1" noChangeArrowheads="1"/>
          </p:cNvSpPr>
          <p:nvPr>
            <p:ph type="dt" sz="half" idx="10"/>
          </p:nvPr>
        </p:nvSpPr>
        <p:spPr>
          <a:ln/>
        </p:spPr>
        <p:txBody>
          <a:bodyPr/>
          <a:lstStyle>
            <a:lvl1pPr>
              <a:defRPr/>
            </a:lvl1pPr>
          </a:lstStyle>
          <a:p>
            <a:pPr>
              <a:defRPr/>
            </a:pPr>
            <a:endParaRPr lang="fr-FR"/>
          </a:p>
        </p:txBody>
      </p:sp>
      <p:sp>
        <p:nvSpPr>
          <p:cNvPr id="4" name="Rectangle 5"/>
          <p:cNvSpPr>
            <a:spLocks noGrp="1" noChangeArrowheads="1"/>
          </p:cNvSpPr>
          <p:nvPr>
            <p:ph type="ftr" sz="quarter" idx="11"/>
          </p:nvPr>
        </p:nvSpPr>
        <p:spPr>
          <a:ln/>
        </p:spPr>
        <p:txBody>
          <a:bodyPr/>
          <a:lstStyle>
            <a:lvl1pPr>
              <a:defRPr/>
            </a:lvl1pPr>
          </a:lstStyle>
          <a:p>
            <a:pPr>
              <a:defRPr/>
            </a:pPr>
            <a:endParaRPr lang="fr-FR"/>
          </a:p>
        </p:txBody>
      </p:sp>
      <p:sp>
        <p:nvSpPr>
          <p:cNvPr id="5" name="Rectangle 6"/>
          <p:cNvSpPr>
            <a:spLocks noGrp="1" noChangeArrowheads="1"/>
          </p:cNvSpPr>
          <p:nvPr>
            <p:ph type="sldNum" sz="quarter" idx="12"/>
          </p:nvPr>
        </p:nvSpPr>
        <p:spPr>
          <a:ln/>
        </p:spPr>
        <p:txBody>
          <a:bodyPr/>
          <a:lstStyle>
            <a:lvl1pPr>
              <a:defRPr/>
            </a:lvl1pPr>
          </a:lstStyle>
          <a:p>
            <a:pPr>
              <a:defRPr/>
            </a:pPr>
            <a:fld id="{8B3293AA-625F-4DAD-99DA-75946A86A77B}" type="slidenum">
              <a:rPr lang="fr-FR"/>
              <a:pPr>
                <a:defRPr/>
              </a:pPr>
              <a:t>‹N°›</a:t>
            </a:fld>
            <a:endParaRPr lang="fr-F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3" name="Espace réservé du numéro de diapositive 6"/>
          <p:cNvSpPr>
            <a:spLocks noGrp="1"/>
          </p:cNvSpPr>
          <p:nvPr>
            <p:ph type="sldNum" sz="quarter" idx="4"/>
          </p:nvPr>
        </p:nvSpPr>
        <p:spPr>
          <a:xfrm>
            <a:off x="6715125" y="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AC60BCC-43B5-4F67-977F-34DC6528D71F}" type="slidenum">
              <a:rPr lang="fr-FR" smtClean="0"/>
              <a:pPr/>
              <a:t>‹N°›</a:t>
            </a:fld>
            <a:endParaRPr lang="fr-F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Only">
  <p:cSld name="Contenu">
    <p:spTree>
      <p:nvGrpSpPr>
        <p:cNvPr id="1" name=""/>
        <p:cNvGrpSpPr/>
        <p:nvPr/>
      </p:nvGrpSpPr>
      <p:grpSpPr>
        <a:xfrm>
          <a:off x="0" y="0"/>
          <a:ext cx="0" cy="0"/>
          <a:chOff x="0" y="0"/>
          <a:chExt cx="0" cy="0"/>
        </a:xfrm>
      </p:grpSpPr>
      <p:sp>
        <p:nvSpPr>
          <p:cNvPr id="2" name="Espace réservé du contenu 1"/>
          <p:cNvSpPr>
            <a:spLocks noGrp="1"/>
          </p:cNvSpPr>
          <p:nvPr>
            <p:ph/>
          </p:nvPr>
        </p:nvSpPr>
        <p:spPr>
          <a:xfrm>
            <a:off x="457200" y="274638"/>
            <a:ext cx="8229600" cy="5851525"/>
          </a:xfrm>
          <a:prstGeom prst="rect">
            <a:avLst/>
          </a:prstGeom>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3" name="Espace réservé de la date 2"/>
          <p:cNvSpPr>
            <a:spLocks noGrp="1"/>
          </p:cNvSpPr>
          <p:nvPr>
            <p:ph type="dt" sz="half" idx="10"/>
          </p:nvPr>
        </p:nvSpPr>
        <p:spPr>
          <a:xfrm>
            <a:off x="457200" y="6245225"/>
            <a:ext cx="2133600" cy="476250"/>
          </a:xfrm>
          <a:prstGeom prst="rect">
            <a:avLst/>
          </a:prstGeom>
        </p:spPr>
        <p:txBody>
          <a:bodyPr/>
          <a:lstStyle>
            <a:lvl1pPr>
              <a:defRPr/>
            </a:lvl1pPr>
          </a:lstStyle>
          <a:p>
            <a:endParaRPr lang="fr-FR"/>
          </a:p>
        </p:txBody>
      </p:sp>
      <p:sp>
        <p:nvSpPr>
          <p:cNvPr id="4" name="Espace réservé du pied de page 3"/>
          <p:cNvSpPr>
            <a:spLocks noGrp="1"/>
          </p:cNvSpPr>
          <p:nvPr>
            <p:ph type="ftr" sz="quarter" idx="11"/>
          </p:nvPr>
        </p:nvSpPr>
        <p:spPr>
          <a:xfrm>
            <a:off x="3124200" y="6245225"/>
            <a:ext cx="2895600" cy="476250"/>
          </a:xfrm>
          <a:prstGeom prst="rect">
            <a:avLst/>
          </a:prstGeom>
        </p:spPr>
        <p:txBody>
          <a:bodyPr/>
          <a:lstStyle>
            <a:lvl1pPr>
              <a:defRPr/>
            </a:lvl1pPr>
          </a:lstStyle>
          <a:p>
            <a:endParaRPr lang="fr-FR"/>
          </a:p>
        </p:txBody>
      </p:sp>
      <p:sp>
        <p:nvSpPr>
          <p:cNvPr id="5" name="Espace réservé du numéro de diapositive 4"/>
          <p:cNvSpPr>
            <a:spLocks noGrp="1"/>
          </p:cNvSpPr>
          <p:nvPr>
            <p:ph type="sldNum" sz="quarter" idx="12"/>
          </p:nvPr>
        </p:nvSpPr>
        <p:spPr>
          <a:xfrm>
            <a:off x="6553200" y="6245225"/>
            <a:ext cx="2133600" cy="476250"/>
          </a:xfrm>
        </p:spPr>
        <p:txBody>
          <a:bodyPr/>
          <a:lstStyle>
            <a:lvl1pPr>
              <a:defRPr/>
            </a:lvl1pPr>
          </a:lstStyle>
          <a:p>
            <a:fld id="{10D846CF-9041-4D09-AC9F-13BB69394D71}" type="slidenum">
              <a:rPr lang="fr-FR"/>
              <a:pPr/>
              <a:t>‹N°›</a:t>
            </a:fld>
            <a:endParaRPr lang="fr-F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1143000"/>
          </a:xfrm>
          <a:prstGeom prst="rect">
            <a:avLst/>
          </a:prstGeom>
        </p:spPr>
        <p:txBody>
          <a:bodyPr/>
          <a:lstStyle/>
          <a:p>
            <a:r>
              <a:rPr lang="fr-FR" smtClean="0"/>
              <a:t>Cliquez pour modifier le style du titre</a:t>
            </a:r>
            <a:endParaRPr lang="fr-FR"/>
          </a:p>
        </p:txBody>
      </p:sp>
      <p:sp>
        <p:nvSpPr>
          <p:cNvPr id="3" name="Espace réservé du contenu 2"/>
          <p:cNvSpPr>
            <a:spLocks noGrp="1"/>
          </p:cNvSpPr>
          <p:nvPr>
            <p:ph idx="1"/>
          </p:nvPr>
        </p:nvSpPr>
        <p:spPr>
          <a:xfrm>
            <a:off x="457200" y="1600200"/>
            <a:ext cx="8229600" cy="4525963"/>
          </a:xfrm>
          <a:prstGeom prst="rect">
            <a:avLst/>
          </a:prstGeom>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a:xfrm>
            <a:off x="457200" y="6356350"/>
            <a:ext cx="2133600" cy="365125"/>
          </a:xfrm>
          <a:prstGeom prst="rect">
            <a:avLst/>
          </a:prstGeom>
        </p:spPr>
        <p:txBody>
          <a:bodyPr/>
          <a:lstStyle/>
          <a:p>
            <a:fld id="{15F81908-A3EC-4DDD-A3ED-D109AF91B351}" type="datetimeFigureOut">
              <a:rPr lang="fr-FR" smtClean="0"/>
              <a:pPr/>
              <a:t>24/06/2011</a:t>
            </a:fld>
            <a:endParaRPr lang="fr-FR"/>
          </a:p>
        </p:txBody>
      </p:sp>
      <p:sp>
        <p:nvSpPr>
          <p:cNvPr id="5" name="Espace réservé du pied de page 4"/>
          <p:cNvSpPr>
            <a:spLocks noGrp="1"/>
          </p:cNvSpPr>
          <p:nvPr>
            <p:ph type="ftr" sz="quarter" idx="11"/>
          </p:nvPr>
        </p:nvSpPr>
        <p:spPr>
          <a:xfrm>
            <a:off x="3124200" y="6356350"/>
            <a:ext cx="2895600" cy="365125"/>
          </a:xfrm>
          <a:prstGeom prst="rect">
            <a:avLst/>
          </a:prstGeom>
        </p:spPr>
        <p:txBody>
          <a:bodyPr/>
          <a:lstStyle/>
          <a:p>
            <a:endParaRPr lang="fr-FR"/>
          </a:p>
        </p:txBody>
      </p:sp>
      <p:sp>
        <p:nvSpPr>
          <p:cNvPr id="6" name="Espace réservé du numéro de diapositive 5"/>
          <p:cNvSpPr>
            <a:spLocks noGrp="1"/>
          </p:cNvSpPr>
          <p:nvPr>
            <p:ph type="sldNum" sz="quarter" idx="12"/>
          </p:nvPr>
        </p:nvSpPr>
        <p:spPr/>
        <p:txBody>
          <a:bodyPr/>
          <a:lstStyle/>
          <a:p>
            <a:fld id="{83BD2151-3124-4DC5-82F5-3C16D9A4E1CD}" type="slidenum">
              <a:rPr lang="fr-FR" smtClean="0"/>
              <a:pPr/>
              <a:t>‹N°›</a:t>
            </a:fld>
            <a:endParaRPr lang="fr-F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a:prstGeom prst="rect">
            <a:avLst/>
          </a:prstGeom>
        </p:spPr>
        <p:txBody>
          <a:bodyPr/>
          <a:lstStyle/>
          <a:p>
            <a:r>
              <a:rPr lang="fr-FR" smtClean="0"/>
              <a:t>Cliquez pour modifier le style du titre</a:t>
            </a:r>
            <a:endParaRPr lang="fr-FR"/>
          </a:p>
        </p:txBody>
      </p:sp>
      <p:sp>
        <p:nvSpPr>
          <p:cNvPr id="3" name="Sous-titr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fr-FR" smtClean="0"/>
              <a:t>Cliquez pour modifier le style des sous-titres du masque</a:t>
            </a:r>
            <a:endParaRPr lang="fr-FR"/>
          </a:p>
        </p:txBody>
      </p:sp>
    </p:spTree>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1143000"/>
          </a:xfrm>
          <a:prstGeom prst="rect">
            <a:avLst/>
          </a:prstGeom>
        </p:spPr>
        <p:txBody>
          <a:bodyPr/>
          <a:lstStyle/>
          <a:p>
            <a:r>
              <a:rPr lang="fr-FR" smtClean="0"/>
              <a:t>Cliquez pour modifier le style du titre</a:t>
            </a:r>
            <a:endParaRPr lang="fr-FR"/>
          </a:p>
        </p:txBody>
      </p:sp>
      <p:sp>
        <p:nvSpPr>
          <p:cNvPr id="3" name="Espace réservé du contenu 2"/>
          <p:cNvSpPr>
            <a:spLocks noGrp="1"/>
          </p:cNvSpPr>
          <p:nvPr>
            <p:ph idx="1"/>
          </p:nvPr>
        </p:nvSpPr>
        <p:spPr>
          <a:xfrm>
            <a:off x="457200" y="1600200"/>
            <a:ext cx="8229600" cy="4525963"/>
          </a:xfrm>
          <a:prstGeom prst="rect">
            <a:avLst/>
          </a:prstGeom>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Tree>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fr-FR" smtClean="0"/>
              <a:t>Cliquez pour modifier le style du titre</a:t>
            </a:r>
            <a:endParaRPr lang="fr-FR"/>
          </a:p>
        </p:txBody>
      </p:sp>
      <p:sp>
        <p:nvSpPr>
          <p:cNvPr id="3" name="Espace réservé du texte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fr-FR" smtClean="0"/>
              <a:t>Cliquez pour modifier les styles du texte du masque</a:t>
            </a:r>
          </a:p>
        </p:txBody>
      </p:sp>
    </p:spTree>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1143000"/>
          </a:xfrm>
          <a:prstGeom prst="rect">
            <a:avLst/>
          </a:prstGeom>
        </p:spPr>
        <p:txBody>
          <a:bodyPr/>
          <a:lstStyle/>
          <a:p>
            <a:r>
              <a:rPr lang="fr-FR" smtClean="0"/>
              <a:t>Cliquez pour modifier le style du titre</a:t>
            </a:r>
            <a:endParaRPr lang="fr-FR"/>
          </a:p>
        </p:txBody>
      </p:sp>
      <p:sp>
        <p:nvSpPr>
          <p:cNvPr id="3" name="Espace réservé du contenu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Tree>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1143000"/>
          </a:xfrm>
          <a:prstGeom prst="rect">
            <a:avLst/>
          </a:prstGeom>
        </p:spPr>
        <p:txBody>
          <a:bodyPr/>
          <a:lstStyle>
            <a:lvl1pPr>
              <a:defRPr/>
            </a:lvl1p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Tree>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1143000"/>
          </a:xfrm>
          <a:prstGeom prst="rect">
            <a:avLst/>
          </a:prstGeom>
        </p:spPr>
        <p:txBody>
          <a:bodyPr/>
          <a:lstStyle/>
          <a:p>
            <a:r>
              <a:rPr lang="fr-FR" smtClean="0"/>
              <a:t>Cliquez pour modifier le style du titre</a:t>
            </a:r>
            <a:endParaRPr lang="fr-FR"/>
          </a:p>
        </p:txBody>
      </p:sp>
    </p:spTree>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Tree>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a:prstGeom prst="rect">
            <a:avLst/>
          </a:prstGeom>
        </p:spPr>
        <p:txBody>
          <a:bodyPr anchor="b"/>
          <a:lstStyle>
            <a:lvl1pPr algn="l">
              <a:defRPr sz="2000" b="1"/>
            </a:lvl1pPr>
          </a:lstStyle>
          <a:p>
            <a:r>
              <a:rPr lang="fr-FR" smtClean="0"/>
              <a:t>Cliquez pour modifier le style du titre</a:t>
            </a:r>
            <a:endParaRPr lang="fr-FR"/>
          </a:p>
        </p:txBody>
      </p:sp>
      <p:sp>
        <p:nvSpPr>
          <p:cNvPr id="3" name="Espace réservé du contenu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Tree>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fr-FR" smtClean="0"/>
              <a:t>Cliquez pour modifier le style du titre</a:t>
            </a:r>
            <a:endParaRPr lang="fr-FR"/>
          </a:p>
        </p:txBody>
      </p:sp>
      <p:sp>
        <p:nvSpPr>
          <p:cNvPr id="3" name="Espace réservé pour une image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Tree>
  </p:cSld>
  <p:clrMapOvr>
    <a:masterClrMapping/>
  </p:clrMapOv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1143000"/>
          </a:xfrm>
          <a:prstGeom prst="rect">
            <a:avLst/>
          </a:prstGeom>
        </p:spPr>
        <p:txBody>
          <a:bodyPr/>
          <a:lstStyle/>
          <a:p>
            <a:r>
              <a:rPr lang="fr-FR" smtClean="0"/>
              <a:t>Cliquez pour modifier le style du titre</a:t>
            </a:r>
            <a:endParaRPr lang="fr-FR"/>
          </a:p>
        </p:txBody>
      </p:sp>
      <p:sp>
        <p:nvSpPr>
          <p:cNvPr id="3" name="Espace réservé du texte vertical 2"/>
          <p:cNvSpPr>
            <a:spLocks noGrp="1"/>
          </p:cNvSpPr>
          <p:nvPr>
            <p:ph type="body" orient="vert" idx="1"/>
          </p:nvPr>
        </p:nvSpPr>
        <p:spPr>
          <a:xfrm>
            <a:off x="457200" y="1600200"/>
            <a:ext cx="8229600" cy="4525963"/>
          </a:xfrm>
          <a:prstGeom prst="rect">
            <a:avLst/>
          </a:prstGeo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Tree>
  </p:cSld>
  <p:clrMapOvr>
    <a:masterClrMapping/>
  </p:clrMapOv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a:prstGeom prst="rect">
            <a:avLst/>
          </a:prstGeom>
        </p:spPr>
        <p:txBody>
          <a:bodyPr vert="eaVert"/>
          <a:lstStyle/>
          <a:p>
            <a:r>
              <a:rPr lang="fr-FR" smtClean="0"/>
              <a:t>Cliquez pour modifier le style du titre</a:t>
            </a:r>
            <a:endParaRPr lang="fr-FR"/>
          </a:p>
        </p:txBody>
      </p:sp>
      <p:sp>
        <p:nvSpPr>
          <p:cNvPr id="3" name="Espace réservé du texte vertical 2"/>
          <p:cNvSpPr>
            <a:spLocks noGrp="1"/>
          </p:cNvSpPr>
          <p:nvPr>
            <p:ph type="body" orient="vert" idx="1"/>
          </p:nvPr>
        </p:nvSpPr>
        <p:spPr>
          <a:xfrm>
            <a:off x="457200" y="274638"/>
            <a:ext cx="6019800" cy="5851525"/>
          </a:xfrm>
          <a:prstGeom prst="rect">
            <a:avLst/>
          </a:prstGeo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Tree>
  </p:cSld>
  <p:clrMapOvr>
    <a:masterClrMapping/>
  </p:clrMapOv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4" name="Ellipse 3"/>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a:lnSpc>
                <a:spcPct val="93000"/>
              </a:lnSpc>
              <a:buClr>
                <a:srgbClr val="FFFFFF"/>
              </a:buClr>
              <a:buSzPct val="100000"/>
              <a:buFont typeface="Times New Roman" pitchFamily="18" charset="0"/>
              <a:buNone/>
              <a:defRPr/>
            </a:pPr>
            <a:endParaRPr lang="en-US"/>
          </a:p>
        </p:txBody>
      </p:sp>
      <p:sp>
        <p:nvSpPr>
          <p:cNvPr id="5" name="Ellipse 4"/>
          <p:cNvSpPr/>
          <p:nvPr/>
        </p:nvSpPr>
        <p:spPr>
          <a:xfrm>
            <a:off x="1157288" y="1344613"/>
            <a:ext cx="63500" cy="65087"/>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a:lnSpc>
                <a:spcPct val="93000"/>
              </a:lnSpc>
              <a:buClr>
                <a:srgbClr val="FFFFFF"/>
              </a:buClr>
              <a:buSzPct val="100000"/>
              <a:buFont typeface="Times New Roman" pitchFamily="18" charset="0"/>
              <a:buNone/>
              <a:defRPr/>
            </a:pPr>
            <a:endParaRPr lang="en-US"/>
          </a:p>
        </p:txBody>
      </p:sp>
      <p:sp>
        <p:nvSpPr>
          <p:cNvPr id="14" name="Titre 13"/>
          <p:cNvSpPr>
            <a:spLocks noGrp="1"/>
          </p:cNvSpPr>
          <p:nvPr>
            <p:ph type="ctrTitle"/>
          </p:nvPr>
        </p:nvSpPr>
        <p:spPr>
          <a:xfrm>
            <a:off x="1432560" y="359898"/>
            <a:ext cx="7406640" cy="1472184"/>
          </a:xfrm>
        </p:spPr>
        <p:txBody>
          <a:bodyPr anchor="b"/>
          <a:lstStyle>
            <a:lvl1pPr algn="l">
              <a:defRPr/>
            </a:lvl1pPr>
            <a:extLst/>
          </a:lstStyle>
          <a:p>
            <a:r>
              <a:rPr lang="fr-FR" smtClean="0"/>
              <a:t>Cliquez pour modifier le style du titre</a:t>
            </a:r>
            <a:endParaRPr lang="en-US"/>
          </a:p>
        </p:txBody>
      </p:sp>
      <p:sp>
        <p:nvSpPr>
          <p:cNvPr id="22" name="Sous-titre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lang="fr-FR" smtClean="0"/>
              <a:t>Cliquez pour modifier le style des sous-titres du masque</a:t>
            </a:r>
            <a:endParaRPr lang="en-US"/>
          </a:p>
        </p:txBody>
      </p:sp>
      <p:sp>
        <p:nvSpPr>
          <p:cNvPr id="6" name="Espace réservé de la date 6"/>
          <p:cNvSpPr>
            <a:spLocks noGrp="1"/>
          </p:cNvSpPr>
          <p:nvPr>
            <p:ph type="dt" sz="half" idx="10"/>
          </p:nvPr>
        </p:nvSpPr>
        <p:spPr/>
        <p:txBody>
          <a:bodyPr/>
          <a:lstStyle>
            <a:lvl1pPr>
              <a:defRPr/>
            </a:lvl1pPr>
            <a:extLst/>
          </a:lstStyle>
          <a:p>
            <a:pPr>
              <a:defRPr/>
            </a:pPr>
            <a:fld id="{9CC62AA8-245C-422C-9BE2-B1FCD5574762}" type="datetimeFigureOut">
              <a:rPr lang="fr-FR"/>
              <a:pPr>
                <a:defRPr/>
              </a:pPr>
              <a:t>24/06/2011</a:t>
            </a:fld>
            <a:endParaRPr lang="fr-FR"/>
          </a:p>
        </p:txBody>
      </p:sp>
      <p:sp>
        <p:nvSpPr>
          <p:cNvPr id="7" name="Espace réservé du pied de page 19"/>
          <p:cNvSpPr>
            <a:spLocks noGrp="1"/>
          </p:cNvSpPr>
          <p:nvPr>
            <p:ph type="ftr" sz="quarter" idx="11"/>
          </p:nvPr>
        </p:nvSpPr>
        <p:spPr/>
        <p:txBody>
          <a:bodyPr/>
          <a:lstStyle>
            <a:lvl1pPr>
              <a:defRPr/>
            </a:lvl1pPr>
            <a:extLst/>
          </a:lstStyle>
          <a:p>
            <a:pPr>
              <a:defRPr/>
            </a:pPr>
            <a:endParaRPr lang="fr-FR"/>
          </a:p>
        </p:txBody>
      </p:sp>
      <p:sp>
        <p:nvSpPr>
          <p:cNvPr id="8" name="Espace réservé du numéro de diapositive 9"/>
          <p:cNvSpPr>
            <a:spLocks noGrp="1"/>
          </p:cNvSpPr>
          <p:nvPr>
            <p:ph type="sldNum" sz="quarter" idx="12"/>
          </p:nvPr>
        </p:nvSpPr>
        <p:spPr/>
        <p:txBody>
          <a:bodyPr/>
          <a:lstStyle>
            <a:lvl1pPr>
              <a:defRPr/>
            </a:lvl1pPr>
            <a:extLst/>
          </a:lstStyle>
          <a:p>
            <a:pPr>
              <a:defRPr/>
            </a:pPr>
            <a:fld id="{767A5F17-48A5-41CE-A351-A10ADC87AC1E}" type="slidenum">
              <a:rPr lang="fr-FR"/>
              <a:pPr>
                <a:defRPr/>
              </a:pPr>
              <a:t>‹N°›</a:t>
            </a:fld>
            <a:endParaRPr lang="fr-F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extLst/>
          </a:lstStyle>
          <a:p>
            <a:r>
              <a:rPr lang="fr-FR" smtClean="0"/>
              <a:t>Cliquez pour modifier le style du titre</a:t>
            </a:r>
            <a:endParaRPr lang="en-US"/>
          </a:p>
        </p:txBody>
      </p:sp>
      <p:sp>
        <p:nvSpPr>
          <p:cNvPr id="3" name="Espace réservé du contenu 2"/>
          <p:cNvSpPr>
            <a:spLocks noGrp="1"/>
          </p:cNvSpPr>
          <p:nvPr>
            <p:ph idx="1"/>
          </p:nvPr>
        </p:nvSpPr>
        <p:spPr/>
        <p:txBody>
          <a:bodyPr/>
          <a:lstStyle>
            <a:extLs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4" name="Espace réservé de la date 23"/>
          <p:cNvSpPr>
            <a:spLocks noGrp="1"/>
          </p:cNvSpPr>
          <p:nvPr>
            <p:ph type="dt" sz="half" idx="10"/>
          </p:nvPr>
        </p:nvSpPr>
        <p:spPr/>
        <p:txBody>
          <a:bodyPr/>
          <a:lstStyle>
            <a:lvl1pPr>
              <a:defRPr/>
            </a:lvl1pPr>
          </a:lstStyle>
          <a:p>
            <a:pPr>
              <a:defRPr/>
            </a:pPr>
            <a:fld id="{1440A9D9-E2F7-46C6-BBAD-CB7805C1F740}" type="datetimeFigureOut">
              <a:rPr lang="fr-FR"/>
              <a:pPr>
                <a:defRPr/>
              </a:pPr>
              <a:t>24/06/2011</a:t>
            </a:fld>
            <a:endParaRPr lang="fr-FR"/>
          </a:p>
        </p:txBody>
      </p:sp>
      <p:sp>
        <p:nvSpPr>
          <p:cNvPr id="5" name="Espace réservé du pied de page 9"/>
          <p:cNvSpPr>
            <a:spLocks noGrp="1"/>
          </p:cNvSpPr>
          <p:nvPr>
            <p:ph type="ftr" sz="quarter" idx="11"/>
          </p:nvPr>
        </p:nvSpPr>
        <p:spPr/>
        <p:txBody>
          <a:bodyPr/>
          <a:lstStyle>
            <a:lvl1pPr>
              <a:defRPr/>
            </a:lvl1pPr>
          </a:lstStyle>
          <a:p>
            <a:pPr>
              <a:defRPr/>
            </a:pPr>
            <a:endParaRPr lang="fr-FR"/>
          </a:p>
        </p:txBody>
      </p:sp>
      <p:sp>
        <p:nvSpPr>
          <p:cNvPr id="6" name="Espace réservé du numéro de diapositive 21"/>
          <p:cNvSpPr>
            <a:spLocks noGrp="1"/>
          </p:cNvSpPr>
          <p:nvPr>
            <p:ph type="sldNum" sz="quarter" idx="12"/>
          </p:nvPr>
        </p:nvSpPr>
        <p:spPr/>
        <p:txBody>
          <a:bodyPr/>
          <a:lstStyle>
            <a:lvl1pPr>
              <a:defRPr/>
            </a:lvl1pPr>
          </a:lstStyle>
          <a:p>
            <a:pPr>
              <a:defRPr/>
            </a:pPr>
            <a:fld id="{C5AF70DA-1FC9-4ECC-A408-0EBF36E3ADA0}" type="slidenum">
              <a:rPr lang="fr-FR"/>
              <a:pPr>
                <a:defRPr/>
              </a:pPr>
              <a:t>‹N°›</a:t>
            </a:fld>
            <a:endParaRPr lang="fr-F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secHead" preserve="1">
  <p:cSld name="Titre de section">
    <p:spTree>
      <p:nvGrpSpPr>
        <p:cNvPr id="1" name=""/>
        <p:cNvGrpSpPr/>
        <p:nvPr/>
      </p:nvGrpSpPr>
      <p:grpSpPr>
        <a:xfrm>
          <a:off x="0" y="0"/>
          <a:ext cx="0" cy="0"/>
          <a:chOff x="0" y="0"/>
          <a:chExt cx="0" cy="0"/>
        </a:xfrm>
      </p:grpSpPr>
      <p:sp>
        <p:nvSpPr>
          <p:cNvPr id="4" name="Rectangle 3"/>
          <p:cNvSpPr/>
          <p:nvPr/>
        </p:nvSpPr>
        <p:spPr>
          <a:xfrm>
            <a:off x="2282825" y="0"/>
            <a:ext cx="6858000"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lnSpc>
                <a:spcPct val="93000"/>
              </a:lnSpc>
              <a:buClr>
                <a:srgbClr val="FFFFFF"/>
              </a:buClr>
              <a:buSzPct val="100000"/>
              <a:buFont typeface="Times New Roman" pitchFamily="18" charset="0"/>
              <a:buNone/>
              <a:defRPr/>
            </a:pPr>
            <a:endParaRPr lang="en-US"/>
          </a:p>
        </p:txBody>
      </p:sp>
      <p:sp>
        <p:nvSpPr>
          <p:cNvPr id="5" name="Rectangle 4"/>
          <p:cNvSpPr/>
          <p:nvPr/>
        </p:nvSpPr>
        <p:spPr bwMode="invGray">
          <a:xfrm>
            <a:off x="2286000" y="0"/>
            <a:ext cx="76200" cy="6858000"/>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lnSpc>
                <a:spcPct val="93000"/>
              </a:lnSpc>
              <a:buClr>
                <a:srgbClr val="FFFFFF"/>
              </a:buClr>
              <a:buSzPct val="100000"/>
              <a:buFont typeface="Times New Roman" pitchFamily="18" charset="0"/>
              <a:buNone/>
              <a:defRPr/>
            </a:pPr>
            <a:endParaRPr lang="en-US"/>
          </a:p>
        </p:txBody>
      </p:sp>
      <p:sp>
        <p:nvSpPr>
          <p:cNvPr id="6" name="Ellipse 5"/>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a:lnSpc>
                <a:spcPct val="93000"/>
              </a:lnSpc>
              <a:buClr>
                <a:srgbClr val="FFFFFF"/>
              </a:buClr>
              <a:buSzPct val="100000"/>
              <a:buFont typeface="Times New Roman" pitchFamily="18" charset="0"/>
              <a:buNone/>
              <a:defRPr/>
            </a:pPr>
            <a:endParaRPr lang="en-US"/>
          </a:p>
        </p:txBody>
      </p:sp>
      <p:sp>
        <p:nvSpPr>
          <p:cNvPr id="7" name="Ellipse 6"/>
          <p:cNvSpPr/>
          <p:nvPr/>
        </p:nvSpPr>
        <p:spPr>
          <a:xfrm>
            <a:off x="2408238" y="2746375"/>
            <a:ext cx="63500" cy="63500"/>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a:lnSpc>
                <a:spcPct val="93000"/>
              </a:lnSpc>
              <a:buClr>
                <a:srgbClr val="FFFFFF"/>
              </a:buClr>
              <a:buSzPct val="100000"/>
              <a:buFont typeface="Times New Roman" pitchFamily="18" charset="0"/>
              <a:buNone/>
              <a:defRPr/>
            </a:pPr>
            <a:endParaRPr lang="en-US"/>
          </a:p>
        </p:txBody>
      </p:sp>
      <p:sp>
        <p:nvSpPr>
          <p:cNvPr id="2" name="Titre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lang="fr-FR" smtClean="0"/>
              <a:t>Cliquez pour modifier le style du titre</a:t>
            </a:r>
            <a:endParaRPr lang="en-US"/>
          </a:p>
        </p:txBody>
      </p:sp>
      <p:sp>
        <p:nvSpPr>
          <p:cNvPr id="3" name="Espace réservé du texte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a:r>
              <a:rPr lang="fr-FR" smtClean="0"/>
              <a:t>Cliquez pour modifier les styles du texte du masque</a:t>
            </a:r>
          </a:p>
        </p:txBody>
      </p:sp>
      <p:sp>
        <p:nvSpPr>
          <p:cNvPr id="8" name="Espace réservé de la date 3"/>
          <p:cNvSpPr>
            <a:spLocks noGrp="1"/>
          </p:cNvSpPr>
          <p:nvPr>
            <p:ph type="dt" sz="half" idx="10"/>
          </p:nvPr>
        </p:nvSpPr>
        <p:spPr/>
        <p:txBody>
          <a:bodyPr/>
          <a:lstStyle>
            <a:lvl1pPr>
              <a:defRPr/>
            </a:lvl1pPr>
            <a:extLst/>
          </a:lstStyle>
          <a:p>
            <a:pPr>
              <a:defRPr/>
            </a:pPr>
            <a:fld id="{FD716ADA-B9C3-488B-B677-7A32F7867CC0}" type="datetimeFigureOut">
              <a:rPr lang="fr-FR"/>
              <a:pPr>
                <a:defRPr/>
              </a:pPr>
              <a:t>24/06/2011</a:t>
            </a:fld>
            <a:endParaRPr lang="fr-FR"/>
          </a:p>
        </p:txBody>
      </p:sp>
      <p:sp>
        <p:nvSpPr>
          <p:cNvPr id="9" name="Espace réservé du pied de page 4"/>
          <p:cNvSpPr>
            <a:spLocks noGrp="1"/>
          </p:cNvSpPr>
          <p:nvPr>
            <p:ph type="ftr" sz="quarter" idx="11"/>
          </p:nvPr>
        </p:nvSpPr>
        <p:spPr/>
        <p:txBody>
          <a:bodyPr/>
          <a:lstStyle>
            <a:lvl1pPr>
              <a:defRPr/>
            </a:lvl1pPr>
            <a:extLst/>
          </a:lstStyle>
          <a:p>
            <a:pPr>
              <a:defRPr/>
            </a:pPr>
            <a:endParaRPr lang="fr-FR"/>
          </a:p>
        </p:txBody>
      </p:sp>
      <p:sp>
        <p:nvSpPr>
          <p:cNvPr id="10" name="Espace réservé du numéro de diapositive 5"/>
          <p:cNvSpPr>
            <a:spLocks noGrp="1"/>
          </p:cNvSpPr>
          <p:nvPr>
            <p:ph type="sldNum" sz="quarter" idx="12"/>
          </p:nvPr>
        </p:nvSpPr>
        <p:spPr/>
        <p:txBody>
          <a:bodyPr/>
          <a:lstStyle>
            <a:lvl1pPr>
              <a:defRPr/>
            </a:lvl1pPr>
            <a:extLst/>
          </a:lstStyle>
          <a:p>
            <a:pPr>
              <a:defRPr/>
            </a:pPr>
            <a:fld id="{A1C20BB9-AFB1-43E4-A24F-6C9C9F3218BD}" type="slidenum">
              <a:rPr lang="fr-FR"/>
              <a:pPr>
                <a:defRPr/>
              </a:pPr>
              <a:t>‹N°›</a:t>
            </a:fld>
            <a:endParaRPr lang="fr-F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a:xfrm>
            <a:off x="1435608" y="274320"/>
            <a:ext cx="7498080" cy="1143000"/>
          </a:xfrm>
        </p:spPr>
        <p:txBody>
          <a:bodyPr/>
          <a:lstStyle>
            <a:extLst/>
          </a:lstStyle>
          <a:p>
            <a:r>
              <a:rPr lang="fr-FR" smtClean="0"/>
              <a:t>Cliquez pour modifier le style du titre</a:t>
            </a:r>
            <a:endParaRPr lang="en-US"/>
          </a:p>
        </p:txBody>
      </p:sp>
      <p:sp>
        <p:nvSpPr>
          <p:cNvPr id="3" name="Espace réservé du contenu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4" name="Espace réservé du contenu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5" name="Espace réservé de la date 23"/>
          <p:cNvSpPr>
            <a:spLocks noGrp="1"/>
          </p:cNvSpPr>
          <p:nvPr>
            <p:ph type="dt" sz="half" idx="10"/>
          </p:nvPr>
        </p:nvSpPr>
        <p:spPr/>
        <p:txBody>
          <a:bodyPr/>
          <a:lstStyle>
            <a:lvl1pPr>
              <a:defRPr/>
            </a:lvl1pPr>
          </a:lstStyle>
          <a:p>
            <a:pPr>
              <a:defRPr/>
            </a:pPr>
            <a:fld id="{A84A7A38-DB96-4F75-971B-B2ABC7A4285F}" type="datetimeFigureOut">
              <a:rPr lang="fr-FR"/>
              <a:pPr>
                <a:defRPr/>
              </a:pPr>
              <a:t>24/06/2011</a:t>
            </a:fld>
            <a:endParaRPr lang="fr-FR"/>
          </a:p>
        </p:txBody>
      </p:sp>
      <p:sp>
        <p:nvSpPr>
          <p:cNvPr id="6" name="Espace réservé du pied de page 9"/>
          <p:cNvSpPr>
            <a:spLocks noGrp="1"/>
          </p:cNvSpPr>
          <p:nvPr>
            <p:ph type="ftr" sz="quarter" idx="11"/>
          </p:nvPr>
        </p:nvSpPr>
        <p:spPr/>
        <p:txBody>
          <a:bodyPr/>
          <a:lstStyle>
            <a:lvl1pPr>
              <a:defRPr/>
            </a:lvl1pPr>
          </a:lstStyle>
          <a:p>
            <a:pPr>
              <a:defRPr/>
            </a:pPr>
            <a:endParaRPr lang="fr-FR"/>
          </a:p>
        </p:txBody>
      </p:sp>
      <p:sp>
        <p:nvSpPr>
          <p:cNvPr id="7" name="Espace réservé du numéro de diapositive 21"/>
          <p:cNvSpPr>
            <a:spLocks noGrp="1"/>
          </p:cNvSpPr>
          <p:nvPr>
            <p:ph type="sldNum" sz="quarter" idx="12"/>
          </p:nvPr>
        </p:nvSpPr>
        <p:spPr/>
        <p:txBody>
          <a:bodyPr/>
          <a:lstStyle>
            <a:lvl1pPr>
              <a:defRPr/>
            </a:lvl1pPr>
          </a:lstStyle>
          <a:p>
            <a:pPr>
              <a:defRPr/>
            </a:pPr>
            <a:fld id="{D63ED474-183B-4C93-9E1E-51ADBA1628A1}" type="slidenum">
              <a:rPr lang="fr-FR"/>
              <a:pPr>
                <a:defRPr/>
              </a:pPr>
              <a:t>‹N°›</a:t>
            </a:fld>
            <a:endParaRPr lang="fr-F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457200" y="5160336"/>
            <a:ext cx="8229600" cy="1143000"/>
          </a:xfrm>
        </p:spPr>
        <p:txBody>
          <a:bodyPr/>
          <a:lstStyle>
            <a:lvl1pPr algn="ctr">
              <a:defRPr sz="4500" b="1" cap="none" baseline="0"/>
            </a:lvl1pPr>
            <a:extLst/>
          </a:lstStyle>
          <a:p>
            <a:r>
              <a:rPr lang="fr-FR" smtClean="0"/>
              <a:t>Cliquez pour modifier le style du titre</a:t>
            </a:r>
            <a:endParaRPr lang="en-US"/>
          </a:p>
        </p:txBody>
      </p:sp>
      <p:sp>
        <p:nvSpPr>
          <p:cNvPr id="3" name="Espace réservé du texte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a:r>
              <a:rPr lang="fr-FR" smtClean="0"/>
              <a:t>Cliquez pour modifier les styles du texte du masque</a:t>
            </a:r>
          </a:p>
        </p:txBody>
      </p:sp>
      <p:sp>
        <p:nvSpPr>
          <p:cNvPr id="4" name="Espace réservé du texte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a:r>
              <a:rPr lang="fr-FR" smtClean="0"/>
              <a:t>Cliquez pour modifier les styles du texte du masque</a:t>
            </a:r>
          </a:p>
        </p:txBody>
      </p:sp>
      <p:sp>
        <p:nvSpPr>
          <p:cNvPr id="5" name="Espace réservé du contenu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6" name="Espace réservé du contenu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7" name="Espace réservé de la date 6"/>
          <p:cNvSpPr>
            <a:spLocks noGrp="1"/>
          </p:cNvSpPr>
          <p:nvPr>
            <p:ph type="dt" sz="half" idx="10"/>
          </p:nvPr>
        </p:nvSpPr>
        <p:spPr/>
        <p:txBody>
          <a:bodyPr/>
          <a:lstStyle>
            <a:lvl1pPr>
              <a:defRPr/>
            </a:lvl1pPr>
            <a:extLst/>
          </a:lstStyle>
          <a:p>
            <a:pPr>
              <a:defRPr/>
            </a:pPr>
            <a:fld id="{51848E1F-A535-4528-B970-14FF6043FEDC}" type="datetimeFigureOut">
              <a:rPr lang="fr-FR"/>
              <a:pPr>
                <a:defRPr/>
              </a:pPr>
              <a:t>24/06/2011</a:t>
            </a:fld>
            <a:endParaRPr lang="fr-FR"/>
          </a:p>
        </p:txBody>
      </p:sp>
      <p:sp>
        <p:nvSpPr>
          <p:cNvPr id="8" name="Espace réservé du pied de page 7"/>
          <p:cNvSpPr>
            <a:spLocks noGrp="1"/>
          </p:cNvSpPr>
          <p:nvPr>
            <p:ph type="ftr" sz="quarter" idx="11"/>
          </p:nvPr>
        </p:nvSpPr>
        <p:spPr/>
        <p:txBody>
          <a:bodyPr/>
          <a:lstStyle>
            <a:lvl1pPr>
              <a:defRPr/>
            </a:lvl1pPr>
            <a:extLst/>
          </a:lstStyle>
          <a:p>
            <a:pPr>
              <a:defRPr/>
            </a:pPr>
            <a:endParaRPr lang="fr-FR"/>
          </a:p>
        </p:txBody>
      </p:sp>
      <p:sp>
        <p:nvSpPr>
          <p:cNvPr id="9" name="Espace réservé du numéro de diapositive 8"/>
          <p:cNvSpPr>
            <a:spLocks noGrp="1"/>
          </p:cNvSpPr>
          <p:nvPr>
            <p:ph type="sldNum" sz="quarter" idx="12"/>
          </p:nvPr>
        </p:nvSpPr>
        <p:spPr/>
        <p:txBody>
          <a:bodyPr/>
          <a:lstStyle>
            <a:lvl1pPr>
              <a:defRPr/>
            </a:lvl1pPr>
            <a:extLst/>
          </a:lstStyle>
          <a:p>
            <a:pPr>
              <a:defRPr/>
            </a:pPr>
            <a:fld id="{61C52F91-F022-428B-8C34-BF00A1F7178D}" type="slidenum">
              <a:rPr lang="fr-FR"/>
              <a:pPr>
                <a:defRPr/>
              </a:pPr>
              <a:t>‹N°›</a:t>
            </a:fld>
            <a:endParaRPr lang="fr-F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a:xfrm>
            <a:off x="1435608" y="274320"/>
            <a:ext cx="7498080" cy="1143000"/>
          </a:xfrm>
        </p:spPr>
        <p:txBody>
          <a:bodyPr/>
          <a:lstStyle>
            <a:extLst/>
          </a:lstStyle>
          <a:p>
            <a:r>
              <a:rPr lang="fr-FR" smtClean="0"/>
              <a:t>Cliquez pour modifier le style du titre</a:t>
            </a:r>
            <a:endParaRPr lang="en-US"/>
          </a:p>
        </p:txBody>
      </p:sp>
      <p:sp>
        <p:nvSpPr>
          <p:cNvPr id="3" name="Espace réservé de la date 23"/>
          <p:cNvSpPr>
            <a:spLocks noGrp="1"/>
          </p:cNvSpPr>
          <p:nvPr>
            <p:ph type="dt" sz="half" idx="10"/>
          </p:nvPr>
        </p:nvSpPr>
        <p:spPr/>
        <p:txBody>
          <a:bodyPr/>
          <a:lstStyle>
            <a:lvl1pPr>
              <a:defRPr/>
            </a:lvl1pPr>
          </a:lstStyle>
          <a:p>
            <a:pPr>
              <a:defRPr/>
            </a:pPr>
            <a:fld id="{5F4779F7-550A-47D6-928A-BDCFA2835F39}" type="datetimeFigureOut">
              <a:rPr lang="fr-FR"/>
              <a:pPr>
                <a:defRPr/>
              </a:pPr>
              <a:t>24/06/2011</a:t>
            </a:fld>
            <a:endParaRPr lang="fr-FR"/>
          </a:p>
        </p:txBody>
      </p:sp>
      <p:sp>
        <p:nvSpPr>
          <p:cNvPr id="4" name="Espace réservé du pied de page 9"/>
          <p:cNvSpPr>
            <a:spLocks noGrp="1"/>
          </p:cNvSpPr>
          <p:nvPr>
            <p:ph type="ftr" sz="quarter" idx="11"/>
          </p:nvPr>
        </p:nvSpPr>
        <p:spPr/>
        <p:txBody>
          <a:bodyPr/>
          <a:lstStyle>
            <a:lvl1pPr>
              <a:defRPr/>
            </a:lvl1pPr>
          </a:lstStyle>
          <a:p>
            <a:pPr>
              <a:defRPr/>
            </a:pPr>
            <a:endParaRPr lang="fr-FR"/>
          </a:p>
        </p:txBody>
      </p:sp>
      <p:sp>
        <p:nvSpPr>
          <p:cNvPr id="5" name="Espace réservé du numéro de diapositive 21"/>
          <p:cNvSpPr>
            <a:spLocks noGrp="1"/>
          </p:cNvSpPr>
          <p:nvPr>
            <p:ph type="sldNum" sz="quarter" idx="12"/>
          </p:nvPr>
        </p:nvSpPr>
        <p:spPr/>
        <p:txBody>
          <a:bodyPr/>
          <a:lstStyle>
            <a:lvl1pPr>
              <a:defRPr/>
            </a:lvl1pPr>
          </a:lstStyle>
          <a:p>
            <a:pPr>
              <a:defRPr/>
            </a:pPr>
            <a:fld id="{EEA0A671-2D6E-4BC9-A546-05E1F1DB563C}" type="slidenum">
              <a:rPr lang="fr-FR"/>
              <a:pPr>
                <a:defRPr/>
              </a:pPr>
              <a:t>‹N°›</a:t>
            </a:fld>
            <a:endParaRPr lang="fr-F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blank" preserve="1">
  <p:cSld name="Vide">
    <p:spTree>
      <p:nvGrpSpPr>
        <p:cNvPr id="1" name=""/>
        <p:cNvGrpSpPr/>
        <p:nvPr/>
      </p:nvGrpSpPr>
      <p:grpSpPr>
        <a:xfrm>
          <a:off x="0" y="0"/>
          <a:ext cx="0" cy="0"/>
          <a:chOff x="0" y="0"/>
          <a:chExt cx="0" cy="0"/>
        </a:xfrm>
      </p:grpSpPr>
      <p:sp>
        <p:nvSpPr>
          <p:cNvPr id="2" name="Rectangle 1"/>
          <p:cNvSpPr/>
          <p:nvPr/>
        </p:nvSpPr>
        <p:spPr>
          <a:xfrm>
            <a:off x="1014413" y="0"/>
            <a:ext cx="8129587"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lnSpc>
                <a:spcPct val="93000"/>
              </a:lnSpc>
              <a:buClr>
                <a:srgbClr val="FFFFFF"/>
              </a:buClr>
              <a:buSzPct val="100000"/>
              <a:buFont typeface="Times New Roman" pitchFamily="18" charset="0"/>
              <a:buNone/>
              <a:defRPr/>
            </a:pPr>
            <a:endParaRPr lang="en-US"/>
          </a:p>
        </p:txBody>
      </p:sp>
      <p:sp>
        <p:nvSpPr>
          <p:cNvPr id="3" name="Rectangle 2"/>
          <p:cNvSpPr/>
          <p:nvPr/>
        </p:nvSpPr>
        <p:spPr bwMode="invGray">
          <a:xfrm>
            <a:off x="1014413" y="0"/>
            <a:ext cx="73025" cy="6858000"/>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lnSpc>
                <a:spcPct val="93000"/>
              </a:lnSpc>
              <a:buClr>
                <a:srgbClr val="FFFFFF"/>
              </a:buClr>
              <a:buSzPct val="100000"/>
              <a:buFont typeface="Times New Roman" pitchFamily="18" charset="0"/>
              <a:buNone/>
              <a:defRPr/>
            </a:pPr>
            <a:endParaRPr lang="en-US"/>
          </a:p>
        </p:txBody>
      </p:sp>
      <p:sp>
        <p:nvSpPr>
          <p:cNvPr id="4" name="Espace réservé de la date 1"/>
          <p:cNvSpPr>
            <a:spLocks noGrp="1"/>
          </p:cNvSpPr>
          <p:nvPr>
            <p:ph type="dt" sz="half" idx="10"/>
          </p:nvPr>
        </p:nvSpPr>
        <p:spPr/>
        <p:txBody>
          <a:bodyPr/>
          <a:lstStyle>
            <a:lvl1pPr>
              <a:defRPr/>
            </a:lvl1pPr>
            <a:extLst/>
          </a:lstStyle>
          <a:p>
            <a:pPr>
              <a:defRPr/>
            </a:pPr>
            <a:fld id="{DAB549D5-14F8-45DB-A296-F6659890AAE1}" type="datetimeFigureOut">
              <a:rPr lang="fr-FR"/>
              <a:pPr>
                <a:defRPr/>
              </a:pPr>
              <a:t>24/06/2011</a:t>
            </a:fld>
            <a:endParaRPr lang="fr-FR"/>
          </a:p>
        </p:txBody>
      </p:sp>
      <p:sp>
        <p:nvSpPr>
          <p:cNvPr id="5" name="Espace réservé du pied de page 2"/>
          <p:cNvSpPr>
            <a:spLocks noGrp="1"/>
          </p:cNvSpPr>
          <p:nvPr>
            <p:ph type="ftr" sz="quarter" idx="11"/>
          </p:nvPr>
        </p:nvSpPr>
        <p:spPr/>
        <p:txBody>
          <a:bodyPr/>
          <a:lstStyle>
            <a:lvl1pPr>
              <a:defRPr/>
            </a:lvl1pPr>
            <a:extLst/>
          </a:lstStyle>
          <a:p>
            <a:pPr>
              <a:defRPr/>
            </a:pPr>
            <a:endParaRPr lang="fr-FR"/>
          </a:p>
        </p:txBody>
      </p:sp>
      <p:sp>
        <p:nvSpPr>
          <p:cNvPr id="6" name="Espace réservé du numéro de diapositive 3"/>
          <p:cNvSpPr>
            <a:spLocks noGrp="1"/>
          </p:cNvSpPr>
          <p:nvPr>
            <p:ph type="sldNum" sz="quarter" idx="12"/>
          </p:nvPr>
        </p:nvSpPr>
        <p:spPr/>
        <p:txBody>
          <a:bodyPr/>
          <a:lstStyle>
            <a:lvl1pPr>
              <a:defRPr/>
            </a:lvl1pPr>
            <a:extLst/>
          </a:lstStyle>
          <a:p>
            <a:pPr>
              <a:defRPr/>
            </a:pPr>
            <a:fld id="{5F60DEA4-9FA4-421C-AD4D-C7EE6B58D513}" type="slidenum">
              <a:rPr lang="fr-FR"/>
              <a:pPr>
                <a:defRPr/>
              </a:pPr>
              <a:t>‹N°›</a:t>
            </a:fld>
            <a:endParaRPr lang="fr-F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lang="fr-FR" smtClean="0"/>
              <a:t>Cliquez pour modifier le style du titre</a:t>
            </a:r>
            <a:endParaRPr lang="en-US"/>
          </a:p>
        </p:txBody>
      </p:sp>
      <p:sp>
        <p:nvSpPr>
          <p:cNvPr id="3" name="Espace réservé du texte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a:r>
              <a:rPr lang="fr-FR" smtClean="0"/>
              <a:t>Cliquez pour modifier les styles du texte du masque</a:t>
            </a:r>
          </a:p>
        </p:txBody>
      </p:sp>
      <p:sp>
        <p:nvSpPr>
          <p:cNvPr id="4" name="Espace réservé du contenu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5" name="Espace réservé de la date 4"/>
          <p:cNvSpPr>
            <a:spLocks noGrp="1"/>
          </p:cNvSpPr>
          <p:nvPr>
            <p:ph type="dt" sz="half" idx="10"/>
          </p:nvPr>
        </p:nvSpPr>
        <p:spPr/>
        <p:txBody>
          <a:bodyPr/>
          <a:lstStyle>
            <a:lvl1pPr>
              <a:defRPr/>
            </a:lvl1pPr>
            <a:extLst/>
          </a:lstStyle>
          <a:p>
            <a:pPr>
              <a:defRPr/>
            </a:pPr>
            <a:fld id="{A07F5BC6-5AB0-428E-BD2C-24B6A31AD41F}" type="datetimeFigureOut">
              <a:rPr lang="fr-FR"/>
              <a:pPr>
                <a:defRPr/>
              </a:pPr>
              <a:t>24/06/2011</a:t>
            </a:fld>
            <a:endParaRPr lang="fr-FR"/>
          </a:p>
        </p:txBody>
      </p:sp>
      <p:sp>
        <p:nvSpPr>
          <p:cNvPr id="6" name="Espace réservé du pied de page 5"/>
          <p:cNvSpPr>
            <a:spLocks noGrp="1"/>
          </p:cNvSpPr>
          <p:nvPr>
            <p:ph type="ftr" sz="quarter" idx="11"/>
          </p:nvPr>
        </p:nvSpPr>
        <p:spPr/>
        <p:txBody>
          <a:bodyPr/>
          <a:lstStyle>
            <a:lvl1pPr>
              <a:defRPr/>
            </a:lvl1pPr>
            <a:extLst/>
          </a:lstStyle>
          <a:p>
            <a:pPr>
              <a:defRPr/>
            </a:pPr>
            <a:endParaRPr lang="fr-FR"/>
          </a:p>
        </p:txBody>
      </p:sp>
      <p:sp>
        <p:nvSpPr>
          <p:cNvPr id="7" name="Espace réservé du numéro de diapositive 6"/>
          <p:cNvSpPr>
            <a:spLocks noGrp="1"/>
          </p:cNvSpPr>
          <p:nvPr>
            <p:ph type="sldNum" sz="quarter" idx="12"/>
          </p:nvPr>
        </p:nvSpPr>
        <p:spPr/>
        <p:txBody>
          <a:bodyPr/>
          <a:lstStyle>
            <a:lvl1pPr>
              <a:defRPr/>
            </a:lvl1pPr>
            <a:extLst/>
          </a:lstStyle>
          <a:p>
            <a:pPr>
              <a:defRPr/>
            </a:pPr>
            <a:fld id="{66D5C770-F096-4E76-8026-E28984E85088}" type="slidenum">
              <a:rPr lang="fr-FR"/>
              <a:pPr>
                <a:defRPr/>
              </a:pPr>
              <a:t>‹N°›</a:t>
            </a:fld>
            <a:endParaRPr lang="fr-F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spTree>
      <p:nvGrpSpPr>
        <p:cNvPr id="1" name=""/>
        <p:cNvGrpSpPr/>
        <p:nvPr/>
      </p:nvGrpSpPr>
      <p:grpSpPr>
        <a:xfrm>
          <a:off x="0" y="0"/>
          <a:ext cx="0" cy="0"/>
          <a:chOff x="0" y="0"/>
          <a:chExt cx="0" cy="0"/>
        </a:xfrm>
      </p:grpSpPr>
      <p:sp>
        <p:nvSpPr>
          <p:cNvPr id="5" name="Rectangle 4"/>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tIns="274320">
            <a:normAutofit/>
          </a:bodyPr>
          <a:lstStyle>
            <a:extLst/>
          </a:lstStyle>
          <a:p>
            <a:pPr indent="-283464">
              <a:lnSpc>
                <a:spcPts val="3000"/>
              </a:lnSpc>
              <a:spcBef>
                <a:spcPts val="600"/>
              </a:spcBef>
              <a:buClr>
                <a:schemeClr val="accent1"/>
              </a:buClr>
              <a:buSzPct val="80000"/>
              <a:buFont typeface="Wingdings 2"/>
              <a:buNone/>
              <a:defRPr/>
            </a:pPr>
            <a:endParaRPr lang="en-US" sz="3200">
              <a:solidFill>
                <a:schemeClr val="tx1"/>
              </a:solidFill>
              <a:latin typeface="+mn-lt"/>
            </a:endParaRPr>
          </a:p>
        </p:txBody>
      </p:sp>
      <p:sp>
        <p:nvSpPr>
          <p:cNvPr id="6" name="Organigramme : Processus 5"/>
          <p:cNvSpPr/>
          <p:nvPr/>
        </p:nvSpPr>
        <p:spPr>
          <a:xfrm rot="19468671">
            <a:off x="396875" y="954088"/>
            <a:ext cx="685800" cy="204787"/>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lnSpc>
                <a:spcPct val="93000"/>
              </a:lnSpc>
              <a:buClr>
                <a:srgbClr val="FFFFFF"/>
              </a:buClr>
              <a:buSzPct val="100000"/>
              <a:buFont typeface="Times New Roman" pitchFamily="18" charset="0"/>
              <a:buNone/>
              <a:defRPr/>
            </a:pPr>
            <a:endParaRPr lang="en-US"/>
          </a:p>
        </p:txBody>
      </p:sp>
      <p:sp>
        <p:nvSpPr>
          <p:cNvPr id="7" name="Organigramme : Processus 6"/>
          <p:cNvSpPr/>
          <p:nvPr/>
        </p:nvSpPr>
        <p:spPr>
          <a:xfrm rot="2103354" flipH="1">
            <a:off x="5003800" y="936625"/>
            <a:ext cx="649288" cy="204788"/>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lnSpc>
                <a:spcPct val="93000"/>
              </a:lnSpc>
              <a:buClr>
                <a:srgbClr val="FFFFFF"/>
              </a:buClr>
              <a:buSzPct val="100000"/>
              <a:buFont typeface="Times New Roman" pitchFamily="18" charset="0"/>
              <a:buNone/>
              <a:defRPr/>
            </a:pPr>
            <a:endParaRPr lang="en-US" dirty="0"/>
          </a:p>
        </p:txBody>
      </p:sp>
      <p:sp>
        <p:nvSpPr>
          <p:cNvPr id="2" name="Titre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lang="fr-FR" smtClean="0"/>
              <a:t>Cliquez pour modifier le style du titre</a:t>
            </a:r>
            <a:endParaRPr lang="en-US"/>
          </a:p>
        </p:txBody>
      </p:sp>
      <p:sp>
        <p:nvSpPr>
          <p:cNvPr id="3" name="Espace réservé pour une image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tIns="274320">
            <a:normAutofit/>
          </a:bodyPr>
          <a:lstStyle>
            <a:lvl1pPr indent="0">
              <a:buNone/>
              <a:defRPr sz="3200"/>
            </a:lvl1pPr>
            <a:extLst/>
          </a:lstStyle>
          <a:p>
            <a:pPr lvl="0"/>
            <a:r>
              <a:rPr lang="fr-FR" noProof="0" smtClean="0"/>
              <a:t>Cliquez sur l'icône pour ajouter une image</a:t>
            </a:r>
            <a:endParaRPr lang="en-US" noProof="0" dirty="0"/>
          </a:p>
        </p:txBody>
      </p:sp>
      <p:sp>
        <p:nvSpPr>
          <p:cNvPr id="4" name="Espace réservé du texte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a:r>
              <a:rPr lang="fr-FR" smtClean="0"/>
              <a:t>Cliquez pour modifier les styles du texte du masque</a:t>
            </a:r>
          </a:p>
        </p:txBody>
      </p:sp>
      <p:sp>
        <p:nvSpPr>
          <p:cNvPr id="8" name="Espace réservé de la date 4"/>
          <p:cNvSpPr>
            <a:spLocks noGrp="1"/>
          </p:cNvSpPr>
          <p:nvPr>
            <p:ph type="dt" sz="half" idx="10"/>
          </p:nvPr>
        </p:nvSpPr>
        <p:spPr/>
        <p:txBody>
          <a:bodyPr/>
          <a:lstStyle>
            <a:lvl1pPr>
              <a:defRPr/>
            </a:lvl1pPr>
            <a:extLst/>
          </a:lstStyle>
          <a:p>
            <a:pPr>
              <a:defRPr/>
            </a:pPr>
            <a:fld id="{0EE61BF5-958E-4C44-A567-6E78FCFDAB70}" type="datetimeFigureOut">
              <a:rPr lang="fr-FR"/>
              <a:pPr>
                <a:defRPr/>
              </a:pPr>
              <a:t>24/06/2011</a:t>
            </a:fld>
            <a:endParaRPr lang="fr-FR"/>
          </a:p>
        </p:txBody>
      </p:sp>
      <p:sp>
        <p:nvSpPr>
          <p:cNvPr id="9" name="Espace réservé du pied de page 5"/>
          <p:cNvSpPr>
            <a:spLocks noGrp="1"/>
          </p:cNvSpPr>
          <p:nvPr>
            <p:ph type="ftr" sz="quarter" idx="11"/>
          </p:nvPr>
        </p:nvSpPr>
        <p:spPr/>
        <p:txBody>
          <a:bodyPr/>
          <a:lstStyle>
            <a:lvl1pPr>
              <a:defRPr/>
            </a:lvl1pPr>
            <a:extLst/>
          </a:lstStyle>
          <a:p>
            <a:pPr>
              <a:defRPr/>
            </a:pPr>
            <a:endParaRPr lang="fr-FR"/>
          </a:p>
        </p:txBody>
      </p:sp>
      <p:sp>
        <p:nvSpPr>
          <p:cNvPr id="10" name="Espace réservé du numéro de diapositive 6"/>
          <p:cNvSpPr>
            <a:spLocks noGrp="1"/>
          </p:cNvSpPr>
          <p:nvPr>
            <p:ph type="sldNum" sz="quarter" idx="12"/>
          </p:nvPr>
        </p:nvSpPr>
        <p:spPr/>
        <p:txBody>
          <a:bodyPr/>
          <a:lstStyle>
            <a:lvl1pPr>
              <a:defRPr/>
            </a:lvl1pPr>
            <a:extLst/>
          </a:lstStyle>
          <a:p>
            <a:pPr>
              <a:defRPr/>
            </a:pPr>
            <a:fld id="{7E293146-BB60-437B-9273-D1059A7EDB25}" type="slidenum">
              <a:rPr lang="fr-FR"/>
              <a:pPr>
                <a:defRPr/>
              </a:pPr>
              <a:t>‹N°›</a:t>
            </a:fld>
            <a:endParaRPr lang="fr-F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extLst/>
          </a:lstStyle>
          <a:p>
            <a:r>
              <a:rPr lang="fr-FR" smtClean="0"/>
              <a:t>Cliquez pour modifier le style du titre</a:t>
            </a:r>
            <a:endParaRPr lang="en-US"/>
          </a:p>
        </p:txBody>
      </p:sp>
      <p:sp>
        <p:nvSpPr>
          <p:cNvPr id="3" name="Espace réservé du texte vertical 2"/>
          <p:cNvSpPr>
            <a:spLocks noGrp="1"/>
          </p:cNvSpPr>
          <p:nvPr>
            <p:ph type="body" orient="vert" idx="1"/>
          </p:nvPr>
        </p:nvSpPr>
        <p:spPr/>
        <p:txBody>
          <a:bodyPr vert="eaVert"/>
          <a:lstStyle>
            <a:extLs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4" name="Espace réservé de la date 23"/>
          <p:cNvSpPr>
            <a:spLocks noGrp="1"/>
          </p:cNvSpPr>
          <p:nvPr>
            <p:ph type="dt" sz="half" idx="10"/>
          </p:nvPr>
        </p:nvSpPr>
        <p:spPr/>
        <p:txBody>
          <a:bodyPr/>
          <a:lstStyle>
            <a:lvl1pPr>
              <a:defRPr/>
            </a:lvl1pPr>
          </a:lstStyle>
          <a:p>
            <a:pPr>
              <a:defRPr/>
            </a:pPr>
            <a:fld id="{C95873D0-CAF0-4198-8A98-17F8CBBA5F5C}" type="datetimeFigureOut">
              <a:rPr lang="fr-FR"/>
              <a:pPr>
                <a:defRPr/>
              </a:pPr>
              <a:t>24/06/2011</a:t>
            </a:fld>
            <a:endParaRPr lang="fr-FR"/>
          </a:p>
        </p:txBody>
      </p:sp>
      <p:sp>
        <p:nvSpPr>
          <p:cNvPr id="5" name="Espace réservé du pied de page 9"/>
          <p:cNvSpPr>
            <a:spLocks noGrp="1"/>
          </p:cNvSpPr>
          <p:nvPr>
            <p:ph type="ftr" sz="quarter" idx="11"/>
          </p:nvPr>
        </p:nvSpPr>
        <p:spPr/>
        <p:txBody>
          <a:bodyPr/>
          <a:lstStyle>
            <a:lvl1pPr>
              <a:defRPr/>
            </a:lvl1pPr>
          </a:lstStyle>
          <a:p>
            <a:pPr>
              <a:defRPr/>
            </a:pPr>
            <a:endParaRPr lang="fr-FR"/>
          </a:p>
        </p:txBody>
      </p:sp>
      <p:sp>
        <p:nvSpPr>
          <p:cNvPr id="6" name="Espace réservé du numéro de diapositive 21"/>
          <p:cNvSpPr>
            <a:spLocks noGrp="1"/>
          </p:cNvSpPr>
          <p:nvPr>
            <p:ph type="sldNum" sz="quarter" idx="12"/>
          </p:nvPr>
        </p:nvSpPr>
        <p:spPr/>
        <p:txBody>
          <a:bodyPr/>
          <a:lstStyle>
            <a:lvl1pPr>
              <a:defRPr/>
            </a:lvl1pPr>
          </a:lstStyle>
          <a:p>
            <a:pPr>
              <a:defRPr/>
            </a:pPr>
            <a:fld id="{60256507-9EB5-4FD2-B955-7E4B2F5B244E}" type="slidenum">
              <a:rPr lang="fr-FR"/>
              <a:pPr>
                <a:defRPr/>
              </a:pPr>
              <a:t>‹N°›</a:t>
            </a:fld>
            <a:endParaRPr lang="fr-F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858000" y="274639"/>
            <a:ext cx="1828800" cy="5851525"/>
          </a:xfrm>
        </p:spPr>
        <p:txBody>
          <a:bodyPr vert="eaVert"/>
          <a:lstStyle>
            <a:extLst/>
          </a:lstStyle>
          <a:p>
            <a:r>
              <a:rPr lang="fr-FR" smtClean="0"/>
              <a:t>Cliquez pour modifier le style du titre</a:t>
            </a:r>
            <a:endParaRPr lang="en-US"/>
          </a:p>
        </p:txBody>
      </p:sp>
      <p:sp>
        <p:nvSpPr>
          <p:cNvPr id="3" name="Espace réservé du texte vertical 2"/>
          <p:cNvSpPr>
            <a:spLocks noGrp="1"/>
          </p:cNvSpPr>
          <p:nvPr>
            <p:ph type="body" orient="vert" idx="1"/>
          </p:nvPr>
        </p:nvSpPr>
        <p:spPr>
          <a:xfrm>
            <a:off x="1143000" y="274640"/>
            <a:ext cx="5562600" cy="5851525"/>
          </a:xfrm>
        </p:spPr>
        <p:txBody>
          <a:bodyPr vert="eaVert"/>
          <a:lstStyle>
            <a:extLs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4" name="Espace réservé de la date 23"/>
          <p:cNvSpPr>
            <a:spLocks noGrp="1"/>
          </p:cNvSpPr>
          <p:nvPr>
            <p:ph type="dt" sz="half" idx="10"/>
          </p:nvPr>
        </p:nvSpPr>
        <p:spPr/>
        <p:txBody>
          <a:bodyPr/>
          <a:lstStyle>
            <a:lvl1pPr>
              <a:defRPr/>
            </a:lvl1pPr>
          </a:lstStyle>
          <a:p>
            <a:pPr>
              <a:defRPr/>
            </a:pPr>
            <a:fld id="{F8B69DCB-B827-48C3-A862-A05FDC1A153C}" type="datetimeFigureOut">
              <a:rPr lang="fr-FR"/>
              <a:pPr>
                <a:defRPr/>
              </a:pPr>
              <a:t>24/06/2011</a:t>
            </a:fld>
            <a:endParaRPr lang="fr-FR"/>
          </a:p>
        </p:txBody>
      </p:sp>
      <p:sp>
        <p:nvSpPr>
          <p:cNvPr id="5" name="Espace réservé du pied de page 9"/>
          <p:cNvSpPr>
            <a:spLocks noGrp="1"/>
          </p:cNvSpPr>
          <p:nvPr>
            <p:ph type="ftr" sz="quarter" idx="11"/>
          </p:nvPr>
        </p:nvSpPr>
        <p:spPr/>
        <p:txBody>
          <a:bodyPr/>
          <a:lstStyle>
            <a:lvl1pPr>
              <a:defRPr/>
            </a:lvl1pPr>
          </a:lstStyle>
          <a:p>
            <a:pPr>
              <a:defRPr/>
            </a:pPr>
            <a:endParaRPr lang="fr-FR"/>
          </a:p>
        </p:txBody>
      </p:sp>
      <p:sp>
        <p:nvSpPr>
          <p:cNvPr id="6" name="Espace réservé du numéro de diapositive 21"/>
          <p:cNvSpPr>
            <a:spLocks noGrp="1"/>
          </p:cNvSpPr>
          <p:nvPr>
            <p:ph type="sldNum" sz="quarter" idx="12"/>
          </p:nvPr>
        </p:nvSpPr>
        <p:spPr/>
        <p:txBody>
          <a:bodyPr/>
          <a:lstStyle>
            <a:lvl1pPr>
              <a:defRPr/>
            </a:lvl1pPr>
          </a:lstStyle>
          <a:p>
            <a:pPr>
              <a:defRPr/>
            </a:pPr>
            <a:fld id="{2C8087E1-D176-4680-859C-01C03096E85A}" type="slidenum">
              <a:rPr lang="fr-FR"/>
              <a:pPr>
                <a:defRPr/>
              </a:pPr>
              <a:t>‹N°›</a:t>
            </a:fld>
            <a:endParaRPr lang="fr-F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xAndTwoObj">
  <p:cSld name="Titre. Texte et 2 contenus">
    <p:spTree>
      <p:nvGrpSpPr>
        <p:cNvPr id="1" name=""/>
        <p:cNvGrpSpPr/>
        <p:nvPr/>
      </p:nvGrpSpPr>
      <p:grpSpPr>
        <a:xfrm>
          <a:off x="0" y="0"/>
          <a:ext cx="0" cy="0"/>
          <a:chOff x="0" y="0"/>
          <a:chExt cx="0" cy="0"/>
        </a:xfrm>
      </p:grpSpPr>
      <p:sp>
        <p:nvSpPr>
          <p:cNvPr id="2" name="Titre 1"/>
          <p:cNvSpPr>
            <a:spLocks noGrp="1"/>
          </p:cNvSpPr>
          <p:nvPr>
            <p:ph type="title"/>
          </p:nvPr>
        </p:nvSpPr>
        <p:spPr>
          <a:xfrm>
            <a:off x="1981200" y="-265113"/>
            <a:ext cx="7161213" cy="1062038"/>
          </a:xfrm>
        </p:spPr>
        <p:txBody>
          <a:bodyPr/>
          <a:lstStyle/>
          <a:p>
            <a:r>
              <a:rPr lang="fr-FR" smtClean="0"/>
              <a:t>Cliquez pour modifier le style du titre</a:t>
            </a:r>
            <a:endParaRPr lang="fr-FR"/>
          </a:p>
        </p:txBody>
      </p:sp>
      <p:sp>
        <p:nvSpPr>
          <p:cNvPr id="3" name="Espace réservé du texte 2"/>
          <p:cNvSpPr>
            <a:spLocks noGrp="1"/>
          </p:cNvSpPr>
          <p:nvPr>
            <p:ph type="body" sz="half" idx="1"/>
          </p:nvPr>
        </p:nvSpPr>
        <p:spPr>
          <a:xfrm>
            <a:off x="1981200" y="762000"/>
            <a:ext cx="3275013" cy="5561013"/>
          </a:xfrm>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quarter" idx="2"/>
          </p:nvPr>
        </p:nvSpPr>
        <p:spPr>
          <a:xfrm>
            <a:off x="5408613" y="762000"/>
            <a:ext cx="3276600" cy="2703513"/>
          </a:xfrm>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contenu 4"/>
          <p:cNvSpPr>
            <a:spLocks noGrp="1"/>
          </p:cNvSpPr>
          <p:nvPr>
            <p:ph sz="quarter" idx="3"/>
          </p:nvPr>
        </p:nvSpPr>
        <p:spPr>
          <a:xfrm>
            <a:off x="5408613" y="3617913"/>
            <a:ext cx="3276600" cy="2705100"/>
          </a:xfrm>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6.xml"/><Relationship Id="rId2" Type="http://schemas.openxmlformats.org/officeDocument/2006/relationships/slideLayout" Target="../slideLayouts/slideLayout15.xml"/><Relationship Id="rId1" Type="http://schemas.openxmlformats.org/officeDocument/2006/relationships/slideLayout" Target="../slideLayouts/slideLayout14.xml"/><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4.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theme" Target="../theme/theme3.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5.xml"/><Relationship Id="rId13" Type="http://schemas.openxmlformats.org/officeDocument/2006/relationships/theme" Target="../theme/theme4.xml"/><Relationship Id="rId3" Type="http://schemas.openxmlformats.org/officeDocument/2006/relationships/slideLayout" Target="../slideLayouts/slideLayout30.xml"/><Relationship Id="rId7" Type="http://schemas.openxmlformats.org/officeDocument/2006/relationships/slideLayout" Target="../slideLayouts/slideLayout34.xml"/><Relationship Id="rId12" Type="http://schemas.openxmlformats.org/officeDocument/2006/relationships/slideLayout" Target="../slideLayouts/slideLayout39.xml"/><Relationship Id="rId2" Type="http://schemas.openxmlformats.org/officeDocument/2006/relationships/slideLayout" Target="../slideLayouts/slideLayout29.xml"/><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openxmlformats.org/officeDocument/2006/relationships/slideLayout" Target="../slideLayouts/slideLayout38.xml"/><Relationship Id="rId5" Type="http://schemas.openxmlformats.org/officeDocument/2006/relationships/slideLayout" Target="../slideLayouts/slideLayout32.xml"/><Relationship Id="rId10" Type="http://schemas.openxmlformats.org/officeDocument/2006/relationships/slideLayout" Target="../slideLayouts/slideLayout37.xml"/><Relationship Id="rId4" Type="http://schemas.openxmlformats.org/officeDocument/2006/relationships/slideLayout" Target="../slideLayouts/slideLayout31.xml"/><Relationship Id="rId9" Type="http://schemas.openxmlformats.org/officeDocument/2006/relationships/slideLayout" Target="../slideLayouts/slideLayout3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5"/>
          <a:srcRect/>
          <a:stretch>
            <a:fillRect/>
          </a:stretch>
        </a:blipFill>
        <a:effectLst/>
      </p:bgPr>
    </p:bg>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fr-FR" smtClean="0"/>
              <a:t>Cliquez pour modifier le style du titre du masque</a:t>
            </a:r>
          </a:p>
        </p:txBody>
      </p:sp>
      <p:sp>
        <p:nvSpPr>
          <p:cNvPr id="30723"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mn-lt"/>
              </a:defRPr>
            </a:lvl1pPr>
          </a:lstStyle>
          <a:p>
            <a:pPr>
              <a:defRPr/>
            </a:pPr>
            <a:endParaRPr lang="fr-F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mn-lt"/>
              </a:defRPr>
            </a:lvl1pPr>
          </a:lstStyle>
          <a:p>
            <a:pPr>
              <a:defRPr/>
            </a:pPr>
            <a:endParaRPr lang="fr-F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mn-lt"/>
              </a:defRPr>
            </a:lvl1pPr>
          </a:lstStyle>
          <a:p>
            <a:pPr>
              <a:defRPr/>
            </a:pPr>
            <a:fld id="{C7FB63D8-A82A-4F66-B5A1-9B209671A608}" type="slidenum">
              <a:rPr lang="fr-FR"/>
              <a:pPr>
                <a:defRPr/>
              </a:pPr>
              <a:t>‹N°›</a:t>
            </a:fld>
            <a:endParaRPr lang="fr-FR"/>
          </a:p>
        </p:txBody>
      </p:sp>
    </p:spTree>
  </p:cSld>
  <p:clrMap bg1="lt1" tx1="dk1" bg2="lt2" tx2="dk2" accent1="accent1" accent2="accent2" accent3="accent3" accent4="accent4" accent5="accent5" accent6="accent6" hlink="hlink" folHlink="folHlink"/>
  <p:sldLayoutIdLst>
    <p:sldLayoutId id="2147483684" r:id="rId1"/>
    <p:sldLayoutId id="2147483685" r:id="rId2"/>
    <p:sldLayoutId id="2147483686" r:id="rId3"/>
    <p:sldLayoutId id="2147483687" r:id="rId4"/>
    <p:sldLayoutId id="2147483688" r:id="rId5"/>
    <p:sldLayoutId id="2147483689" r:id="rId6"/>
    <p:sldLayoutId id="2147483690" r:id="rId7"/>
    <p:sldLayoutId id="2147483691" r:id="rId8"/>
    <p:sldLayoutId id="2147483692" r:id="rId9"/>
    <p:sldLayoutId id="2147483693" r:id="rId10"/>
    <p:sldLayoutId id="2147483694" r:id="rId11"/>
    <p:sldLayoutId id="2147483695" r:id="rId12"/>
    <p:sldLayoutId id="2147483696" r:id="rId13"/>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eaLnBrk="0" fontAlgn="base" hangingPunct="0">
        <a:spcBef>
          <a:spcPct val="0"/>
        </a:spcBef>
        <a:spcAft>
          <a:spcPct val="0"/>
        </a:spcAft>
        <a:defRPr sz="4400">
          <a:solidFill>
            <a:schemeClr val="tx2"/>
          </a:solidFill>
          <a:latin typeface="Times New Roman" pitchFamily="18" charset="0"/>
        </a:defRPr>
      </a:lvl6pPr>
      <a:lvl7pPr marL="914400" algn="ctr" rtl="0" eaLnBrk="0" fontAlgn="base" hangingPunct="0">
        <a:spcBef>
          <a:spcPct val="0"/>
        </a:spcBef>
        <a:spcAft>
          <a:spcPct val="0"/>
        </a:spcAft>
        <a:defRPr sz="4400">
          <a:solidFill>
            <a:schemeClr val="tx2"/>
          </a:solidFill>
          <a:latin typeface="Times New Roman" pitchFamily="18" charset="0"/>
        </a:defRPr>
      </a:lvl7pPr>
      <a:lvl8pPr marL="1371600" algn="ctr" rtl="0" eaLnBrk="0" fontAlgn="base" hangingPunct="0">
        <a:spcBef>
          <a:spcPct val="0"/>
        </a:spcBef>
        <a:spcAft>
          <a:spcPct val="0"/>
        </a:spcAft>
        <a:defRPr sz="4400">
          <a:solidFill>
            <a:schemeClr val="tx2"/>
          </a:solidFill>
          <a:latin typeface="Times New Roman" pitchFamily="18" charset="0"/>
        </a:defRPr>
      </a:lvl8pPr>
      <a:lvl9pPr marL="1828800" algn="ctr" rtl="0" eaLnBrk="0" fontAlgn="base" hangingPunct="0">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flip="none" rotWithShape="1">
          <a:gsLst>
            <a:gs pos="40000">
              <a:srgbClr val="DDEBCF">
                <a:alpha val="4000"/>
              </a:srgbClr>
            </a:gs>
            <a:gs pos="65000">
              <a:srgbClr val="9CB86E"/>
            </a:gs>
            <a:gs pos="100000">
              <a:srgbClr val="156B13">
                <a:alpha val="76000"/>
              </a:srgbClr>
            </a:gs>
          </a:gsLst>
          <a:lin ang="3600000" scaled="0"/>
          <a:tileRect/>
        </a:gradFill>
        <a:effectLst/>
      </p:bgPr>
    </p:bg>
    <p:spTree>
      <p:nvGrpSpPr>
        <p:cNvPr id="1" name=""/>
        <p:cNvGrpSpPr/>
        <p:nvPr/>
      </p:nvGrpSpPr>
      <p:grpSpPr>
        <a:xfrm>
          <a:off x="0" y="0"/>
          <a:ext cx="0" cy="0"/>
          <a:chOff x="0" y="0"/>
          <a:chExt cx="0" cy="0"/>
        </a:xfrm>
      </p:grpSpPr>
      <p:sp>
        <p:nvSpPr>
          <p:cNvPr id="7" name="Espace réservé du numéro de diapositive 6"/>
          <p:cNvSpPr>
            <a:spLocks noGrp="1"/>
          </p:cNvSpPr>
          <p:nvPr>
            <p:ph type="sldNum" sz="quarter" idx="4"/>
          </p:nvPr>
        </p:nvSpPr>
        <p:spPr>
          <a:xfrm>
            <a:off x="6715125" y="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AC60BCC-43B5-4F67-977F-34DC6528D71F}" type="slidenum">
              <a:rPr lang="fr-FR" smtClean="0"/>
              <a:pPr/>
              <a:t>‹N°›</a:t>
            </a:fld>
            <a:endParaRPr lang="fr-FR"/>
          </a:p>
        </p:txBody>
      </p:sp>
    </p:spTree>
  </p:cSld>
  <p:clrMap bg1="lt1" tx1="dk1" bg2="lt2" tx2="dk2" accent1="accent1" accent2="accent2" accent3="accent3" accent4="accent4" accent5="accent5" accent6="accent6" hlink="hlink" folHlink="folHlink"/>
  <p:sldLayoutIdLst>
    <p:sldLayoutId id="2147483698" r:id="rId1"/>
    <p:sldLayoutId id="2147483699" r:id="rId2"/>
    <p:sldLayoutId id="2147483700"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702" r:id="rId1"/>
    <p:sldLayoutId id="2147483703" r:id="rId2"/>
    <p:sldLayoutId id="2147483704" r:id="rId3"/>
    <p:sldLayoutId id="2147483705" r:id="rId4"/>
    <p:sldLayoutId id="2147483706" r:id="rId5"/>
    <p:sldLayoutId id="2147483707" r:id="rId6"/>
    <p:sldLayoutId id="2147483708" r:id="rId7"/>
    <p:sldLayoutId id="2147483709" r:id="rId8"/>
    <p:sldLayoutId id="2147483710" r:id="rId9"/>
    <p:sldLayoutId id="2147483711" r:id="rId10"/>
    <p:sldLayoutId id="2147483712" r:id="rId11"/>
  </p:sldLayoutIdLst>
  <p:transition/>
  <p:txStyles>
    <p:titleStyle>
      <a:lvl1pPr marL="39688" algn="l" rtl="0" fontAlgn="base">
        <a:spcBef>
          <a:spcPct val="0"/>
        </a:spcBef>
        <a:spcAft>
          <a:spcPct val="0"/>
        </a:spcAft>
        <a:defRPr sz="2000" b="1">
          <a:solidFill>
            <a:srgbClr val="5F5F5F"/>
          </a:solidFill>
          <a:latin typeface="+mj-lt"/>
          <a:ea typeface="+mj-ea"/>
          <a:cs typeface="+mj-cs"/>
          <a:sym typeface="Arial" charset="0"/>
        </a:defRPr>
      </a:lvl1pPr>
      <a:lvl2pPr marL="39688" algn="l" rtl="0" fontAlgn="base">
        <a:spcBef>
          <a:spcPct val="0"/>
        </a:spcBef>
        <a:spcAft>
          <a:spcPct val="0"/>
        </a:spcAft>
        <a:defRPr sz="2000" b="1">
          <a:solidFill>
            <a:srgbClr val="5F5F5F"/>
          </a:solidFill>
          <a:latin typeface="Arial" charset="0"/>
          <a:ea typeface="ヒラギノ角ゴ Pro W6" pitchFamily="16" charset="-128"/>
          <a:sym typeface="Arial" charset="0"/>
        </a:defRPr>
      </a:lvl2pPr>
      <a:lvl3pPr marL="39688" algn="l" rtl="0" fontAlgn="base">
        <a:spcBef>
          <a:spcPct val="0"/>
        </a:spcBef>
        <a:spcAft>
          <a:spcPct val="0"/>
        </a:spcAft>
        <a:defRPr sz="2000" b="1">
          <a:solidFill>
            <a:srgbClr val="5F5F5F"/>
          </a:solidFill>
          <a:latin typeface="Arial" charset="0"/>
          <a:ea typeface="ヒラギノ角ゴ Pro W6" pitchFamily="16" charset="-128"/>
          <a:sym typeface="Arial" charset="0"/>
        </a:defRPr>
      </a:lvl3pPr>
      <a:lvl4pPr marL="39688" algn="l" rtl="0" fontAlgn="base">
        <a:spcBef>
          <a:spcPct val="0"/>
        </a:spcBef>
        <a:spcAft>
          <a:spcPct val="0"/>
        </a:spcAft>
        <a:defRPr sz="2000" b="1">
          <a:solidFill>
            <a:srgbClr val="5F5F5F"/>
          </a:solidFill>
          <a:latin typeface="Arial" charset="0"/>
          <a:ea typeface="ヒラギノ角ゴ Pro W6" pitchFamily="16" charset="-128"/>
          <a:sym typeface="Arial" charset="0"/>
        </a:defRPr>
      </a:lvl4pPr>
      <a:lvl5pPr marL="39688" algn="l" rtl="0" fontAlgn="base">
        <a:spcBef>
          <a:spcPct val="0"/>
        </a:spcBef>
        <a:spcAft>
          <a:spcPct val="0"/>
        </a:spcAft>
        <a:defRPr sz="2000" b="1">
          <a:solidFill>
            <a:srgbClr val="5F5F5F"/>
          </a:solidFill>
          <a:latin typeface="Arial" charset="0"/>
          <a:ea typeface="ヒラギノ角ゴ Pro W6" pitchFamily="16" charset="-128"/>
          <a:sym typeface="Arial" charset="0"/>
        </a:defRPr>
      </a:lvl5pPr>
      <a:lvl6pPr marL="496888" algn="l" rtl="0" fontAlgn="base">
        <a:spcBef>
          <a:spcPct val="0"/>
        </a:spcBef>
        <a:spcAft>
          <a:spcPct val="0"/>
        </a:spcAft>
        <a:defRPr sz="2000" b="1">
          <a:solidFill>
            <a:srgbClr val="5F5F5F"/>
          </a:solidFill>
          <a:latin typeface="Arial" charset="0"/>
          <a:ea typeface="ヒラギノ角ゴ Pro W6" pitchFamily="16" charset="-128"/>
          <a:sym typeface="Arial" charset="0"/>
        </a:defRPr>
      </a:lvl6pPr>
      <a:lvl7pPr marL="954088" algn="l" rtl="0" fontAlgn="base">
        <a:spcBef>
          <a:spcPct val="0"/>
        </a:spcBef>
        <a:spcAft>
          <a:spcPct val="0"/>
        </a:spcAft>
        <a:defRPr sz="2000" b="1">
          <a:solidFill>
            <a:srgbClr val="5F5F5F"/>
          </a:solidFill>
          <a:latin typeface="Arial" charset="0"/>
          <a:ea typeface="ヒラギノ角ゴ Pro W6" pitchFamily="16" charset="-128"/>
          <a:sym typeface="Arial" charset="0"/>
        </a:defRPr>
      </a:lvl7pPr>
      <a:lvl8pPr marL="1411288" algn="l" rtl="0" fontAlgn="base">
        <a:spcBef>
          <a:spcPct val="0"/>
        </a:spcBef>
        <a:spcAft>
          <a:spcPct val="0"/>
        </a:spcAft>
        <a:defRPr sz="2000" b="1">
          <a:solidFill>
            <a:srgbClr val="5F5F5F"/>
          </a:solidFill>
          <a:latin typeface="Arial" charset="0"/>
          <a:ea typeface="ヒラギノ角ゴ Pro W6" pitchFamily="16" charset="-128"/>
          <a:sym typeface="Arial" charset="0"/>
        </a:defRPr>
      </a:lvl8pPr>
      <a:lvl9pPr marL="1868488" algn="l" rtl="0" fontAlgn="base">
        <a:spcBef>
          <a:spcPct val="0"/>
        </a:spcBef>
        <a:spcAft>
          <a:spcPct val="0"/>
        </a:spcAft>
        <a:defRPr sz="2000" b="1">
          <a:solidFill>
            <a:srgbClr val="5F5F5F"/>
          </a:solidFill>
          <a:latin typeface="Arial" charset="0"/>
          <a:ea typeface="ヒラギノ角ゴ Pro W6" pitchFamily="16" charset="-128"/>
          <a:sym typeface="Arial" charset="0"/>
        </a:defRPr>
      </a:lvl9pPr>
    </p:titleStyle>
    <p:bodyStyle>
      <a:lvl1pPr marL="230188" indent="-190500" algn="l" rtl="0" fontAlgn="base">
        <a:spcBef>
          <a:spcPts val="400"/>
        </a:spcBef>
        <a:spcAft>
          <a:spcPct val="0"/>
        </a:spcAft>
        <a:buSzPct val="100000"/>
        <a:buFont typeface="Lucida Grande" pitchFamily="16" charset="0"/>
        <a:buChar char="•"/>
        <a:defRPr>
          <a:solidFill>
            <a:schemeClr val="tx1"/>
          </a:solidFill>
          <a:latin typeface="+mn-lt"/>
          <a:ea typeface="+mn-ea"/>
          <a:cs typeface="+mn-cs"/>
          <a:sym typeface="Arial" charset="0"/>
        </a:defRPr>
      </a:lvl1pPr>
      <a:lvl2pPr marL="801688" indent="-285750" algn="l" rtl="0" fontAlgn="base">
        <a:spcBef>
          <a:spcPts val="400"/>
        </a:spcBef>
        <a:spcAft>
          <a:spcPct val="0"/>
        </a:spcAft>
        <a:buSzPct val="100000"/>
        <a:buFont typeface="Lucida Grande" pitchFamily="16" charset="0"/>
        <a:buChar char="–"/>
        <a:defRPr>
          <a:solidFill>
            <a:schemeClr val="tx1"/>
          </a:solidFill>
          <a:latin typeface="+mn-lt"/>
          <a:ea typeface="+mn-ea"/>
          <a:sym typeface="Arial" charset="0"/>
        </a:defRPr>
      </a:lvl2pPr>
      <a:lvl3pPr marL="1220788" indent="-228600" algn="l" rtl="0" fontAlgn="base">
        <a:spcBef>
          <a:spcPts val="400"/>
        </a:spcBef>
        <a:spcAft>
          <a:spcPct val="0"/>
        </a:spcAft>
        <a:buSzPct val="100000"/>
        <a:buFont typeface="Lucida Grande" pitchFamily="16" charset="0"/>
        <a:buChar char="•"/>
        <a:defRPr>
          <a:solidFill>
            <a:schemeClr val="tx1"/>
          </a:solidFill>
          <a:latin typeface="+mn-lt"/>
          <a:ea typeface="+mn-ea"/>
          <a:sym typeface="Arial" charset="0"/>
        </a:defRPr>
      </a:lvl3pPr>
      <a:lvl4pPr marL="1639888" indent="-228600" algn="l" rtl="0" fontAlgn="base">
        <a:spcBef>
          <a:spcPts val="400"/>
        </a:spcBef>
        <a:spcAft>
          <a:spcPct val="0"/>
        </a:spcAft>
        <a:buSzPct val="100000"/>
        <a:buFont typeface="Lucida Grande" pitchFamily="16" charset="0"/>
        <a:buChar char="–"/>
        <a:defRPr>
          <a:solidFill>
            <a:schemeClr val="tx1"/>
          </a:solidFill>
          <a:latin typeface="+mn-lt"/>
          <a:ea typeface="+mn-ea"/>
          <a:sym typeface="Arial" charset="0"/>
        </a:defRPr>
      </a:lvl4pPr>
      <a:lvl5pPr marL="2097088" indent="-228600" algn="l" rtl="0" fontAlgn="base">
        <a:spcBef>
          <a:spcPts val="400"/>
        </a:spcBef>
        <a:spcAft>
          <a:spcPct val="0"/>
        </a:spcAft>
        <a:buSzPct val="100000"/>
        <a:buFont typeface="Lucida Grande" pitchFamily="16" charset="0"/>
        <a:buChar char="»"/>
        <a:defRPr>
          <a:solidFill>
            <a:schemeClr val="tx1"/>
          </a:solidFill>
          <a:latin typeface="+mn-lt"/>
          <a:ea typeface="+mn-ea"/>
          <a:sym typeface="Arial" charset="0"/>
        </a:defRPr>
      </a:lvl5pPr>
      <a:lvl6pPr marL="2554288" indent="-228600" algn="l" rtl="0" fontAlgn="base">
        <a:spcBef>
          <a:spcPts val="400"/>
        </a:spcBef>
        <a:spcAft>
          <a:spcPct val="0"/>
        </a:spcAft>
        <a:buSzPct val="100000"/>
        <a:buFont typeface="Lucida Grande" pitchFamily="16" charset="0"/>
        <a:buChar char="»"/>
        <a:defRPr>
          <a:solidFill>
            <a:schemeClr val="tx1"/>
          </a:solidFill>
          <a:latin typeface="+mn-lt"/>
          <a:ea typeface="+mn-ea"/>
          <a:sym typeface="Arial" charset="0"/>
        </a:defRPr>
      </a:lvl6pPr>
      <a:lvl7pPr marL="3011488" indent="-228600" algn="l" rtl="0" fontAlgn="base">
        <a:spcBef>
          <a:spcPts val="400"/>
        </a:spcBef>
        <a:spcAft>
          <a:spcPct val="0"/>
        </a:spcAft>
        <a:buSzPct val="100000"/>
        <a:buFont typeface="Lucida Grande" pitchFamily="16" charset="0"/>
        <a:buChar char="»"/>
        <a:defRPr>
          <a:solidFill>
            <a:schemeClr val="tx1"/>
          </a:solidFill>
          <a:latin typeface="+mn-lt"/>
          <a:ea typeface="+mn-ea"/>
          <a:sym typeface="Arial" charset="0"/>
        </a:defRPr>
      </a:lvl7pPr>
      <a:lvl8pPr marL="3468688" indent="-228600" algn="l" rtl="0" fontAlgn="base">
        <a:spcBef>
          <a:spcPts val="400"/>
        </a:spcBef>
        <a:spcAft>
          <a:spcPct val="0"/>
        </a:spcAft>
        <a:buSzPct val="100000"/>
        <a:buFont typeface="Lucida Grande" pitchFamily="16" charset="0"/>
        <a:buChar char="»"/>
        <a:defRPr>
          <a:solidFill>
            <a:schemeClr val="tx1"/>
          </a:solidFill>
          <a:latin typeface="+mn-lt"/>
          <a:ea typeface="+mn-ea"/>
          <a:sym typeface="Arial" charset="0"/>
        </a:defRPr>
      </a:lvl8pPr>
      <a:lvl9pPr marL="3925888" indent="-228600" algn="l" rtl="0" fontAlgn="base">
        <a:spcBef>
          <a:spcPts val="400"/>
        </a:spcBef>
        <a:spcAft>
          <a:spcPct val="0"/>
        </a:spcAft>
        <a:buSzPct val="100000"/>
        <a:buFont typeface="Lucida Grande" pitchFamily="16" charset="0"/>
        <a:buChar char="»"/>
        <a:defRPr>
          <a:solidFill>
            <a:schemeClr val="tx1"/>
          </a:solidFill>
          <a:latin typeface="+mn-lt"/>
          <a:ea typeface="+mn-ea"/>
          <a:sym typeface="Arial" charset="0"/>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Secteurs 6"/>
          <p:cNvSpPr/>
          <p:nvPr/>
        </p:nvSpPr>
        <p:spPr>
          <a:xfrm>
            <a:off x="-815975" y="-815975"/>
            <a:ext cx="1638300" cy="1638300"/>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lnSpc>
                <a:spcPct val="93000"/>
              </a:lnSpc>
              <a:buClr>
                <a:srgbClr val="FFFFFF"/>
              </a:buClr>
              <a:buSzPct val="100000"/>
              <a:buFont typeface="Times New Roman" pitchFamily="18" charset="0"/>
              <a:buNone/>
              <a:defRPr/>
            </a:pPr>
            <a:endParaRPr lang="en-US"/>
          </a:p>
        </p:txBody>
      </p:sp>
      <p:sp>
        <p:nvSpPr>
          <p:cNvPr id="8" name="Ellipse 7"/>
          <p:cNvSpPr/>
          <p:nvPr/>
        </p:nvSpPr>
        <p:spPr>
          <a:xfrm>
            <a:off x="168275" y="20638"/>
            <a:ext cx="1703388" cy="1703387"/>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lnSpc>
                <a:spcPct val="93000"/>
              </a:lnSpc>
              <a:buClr>
                <a:srgbClr val="FFFFFF"/>
              </a:buClr>
              <a:buSzPct val="100000"/>
              <a:buFont typeface="Times New Roman" pitchFamily="18" charset="0"/>
              <a:buNone/>
              <a:defRPr/>
            </a:pPr>
            <a:endParaRPr lang="en-US"/>
          </a:p>
        </p:txBody>
      </p:sp>
      <p:sp>
        <p:nvSpPr>
          <p:cNvPr id="11" name="Bouée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lnSpc>
                <a:spcPct val="93000"/>
              </a:lnSpc>
              <a:buClr>
                <a:srgbClr val="FFFFFF"/>
              </a:buClr>
              <a:buSzPct val="100000"/>
              <a:buFont typeface="Times New Roman" pitchFamily="18" charset="0"/>
              <a:buNone/>
              <a:defRPr/>
            </a:pPr>
            <a:endParaRPr lang="en-US"/>
          </a:p>
        </p:txBody>
      </p:sp>
      <p:sp>
        <p:nvSpPr>
          <p:cNvPr id="12" name="Rectangle 11"/>
          <p:cNvSpPr/>
          <p:nvPr/>
        </p:nvSpPr>
        <p:spPr>
          <a:xfrm>
            <a:off x="1012825" y="0"/>
            <a:ext cx="8131175"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lnSpc>
                <a:spcPct val="93000"/>
              </a:lnSpc>
              <a:buClr>
                <a:srgbClr val="FFFFFF"/>
              </a:buClr>
              <a:buSzPct val="100000"/>
              <a:buFont typeface="Times New Roman" pitchFamily="18" charset="0"/>
              <a:buNone/>
              <a:defRPr/>
            </a:pPr>
            <a:endParaRPr lang="en-US"/>
          </a:p>
        </p:txBody>
      </p:sp>
      <p:sp>
        <p:nvSpPr>
          <p:cNvPr id="5" name="Espace réservé du titre 4"/>
          <p:cNvSpPr>
            <a:spLocks noGrp="1"/>
          </p:cNvSpPr>
          <p:nvPr>
            <p:ph type="title"/>
          </p:nvPr>
        </p:nvSpPr>
        <p:spPr>
          <a:xfrm>
            <a:off x="1435100" y="274638"/>
            <a:ext cx="7499350" cy="1143000"/>
          </a:xfrm>
          <a:prstGeom prst="rect">
            <a:avLst/>
          </a:prstGeom>
        </p:spPr>
        <p:txBody>
          <a:bodyPr anchor="ctr">
            <a:normAutofit/>
          </a:bodyPr>
          <a:lstStyle>
            <a:extLst/>
          </a:lstStyle>
          <a:p>
            <a:r>
              <a:rPr lang="fr-FR" smtClean="0"/>
              <a:t>Cliquez pour modifier le style du titre</a:t>
            </a:r>
            <a:endParaRPr lang="en-US"/>
          </a:p>
        </p:txBody>
      </p:sp>
      <p:sp>
        <p:nvSpPr>
          <p:cNvPr id="4105" name="Espace réservé du texte 8"/>
          <p:cNvSpPr>
            <a:spLocks noGrp="1"/>
          </p:cNvSpPr>
          <p:nvPr>
            <p:ph type="body" idx="1"/>
          </p:nvPr>
        </p:nvSpPr>
        <p:spPr bwMode="auto">
          <a:xfrm>
            <a:off x="1435100" y="1447800"/>
            <a:ext cx="7499350" cy="4800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smtClean="0"/>
          </a:p>
        </p:txBody>
      </p:sp>
      <p:sp>
        <p:nvSpPr>
          <p:cNvPr id="24" name="Espace réservé de la date 23"/>
          <p:cNvSpPr>
            <a:spLocks noGrp="1"/>
          </p:cNvSpPr>
          <p:nvPr>
            <p:ph type="dt" sz="half" idx="2"/>
          </p:nvPr>
        </p:nvSpPr>
        <p:spPr>
          <a:xfrm>
            <a:off x="3581400" y="6305550"/>
            <a:ext cx="2133600" cy="476250"/>
          </a:xfrm>
          <a:prstGeom prst="rect">
            <a:avLst/>
          </a:prstGeom>
        </p:spPr>
        <p:txBody>
          <a:bodyPr anchor="b"/>
          <a:lstStyle>
            <a:lvl1pPr algn="r" eaLnBrk="1" latinLnBrk="0" hangingPunct="1">
              <a:lnSpc>
                <a:spcPct val="93000"/>
              </a:lnSpc>
              <a:buClr>
                <a:srgbClr val="FFFFFF"/>
              </a:buClr>
              <a:buSzPct val="100000"/>
              <a:buFont typeface="Times New Roman" pitchFamily="18" charset="0"/>
              <a:buNone/>
              <a:defRPr kumimoji="0" sz="1200">
                <a:solidFill>
                  <a:schemeClr val="bg2">
                    <a:shade val="50000"/>
                    <a:satMod val="200000"/>
                  </a:schemeClr>
                </a:solidFill>
              </a:defRPr>
            </a:lvl1pPr>
            <a:extLst/>
          </a:lstStyle>
          <a:p>
            <a:pPr>
              <a:defRPr/>
            </a:pPr>
            <a:fld id="{AC47F97A-CAC2-40D7-BFF3-3D423DD901E1}" type="datetimeFigureOut">
              <a:rPr lang="fr-FR"/>
              <a:pPr>
                <a:defRPr/>
              </a:pPr>
              <a:t>24/06/2011</a:t>
            </a:fld>
            <a:endParaRPr lang="fr-FR"/>
          </a:p>
        </p:txBody>
      </p:sp>
      <p:sp>
        <p:nvSpPr>
          <p:cNvPr id="10" name="Espace réservé du pied de page 9"/>
          <p:cNvSpPr>
            <a:spLocks noGrp="1"/>
          </p:cNvSpPr>
          <p:nvPr>
            <p:ph type="ftr" sz="quarter" idx="3"/>
          </p:nvPr>
        </p:nvSpPr>
        <p:spPr>
          <a:xfrm>
            <a:off x="5715000" y="6305550"/>
            <a:ext cx="2895600" cy="476250"/>
          </a:xfrm>
          <a:prstGeom prst="rect">
            <a:avLst/>
          </a:prstGeom>
        </p:spPr>
        <p:txBody>
          <a:bodyPr anchor="b"/>
          <a:lstStyle>
            <a:lvl1pPr eaLnBrk="1" latinLnBrk="0" hangingPunct="1">
              <a:lnSpc>
                <a:spcPct val="93000"/>
              </a:lnSpc>
              <a:buClr>
                <a:srgbClr val="FFFFFF"/>
              </a:buClr>
              <a:buSzPct val="100000"/>
              <a:buFont typeface="Times New Roman" pitchFamily="18" charset="0"/>
              <a:buNone/>
              <a:defRPr kumimoji="0" sz="1200">
                <a:solidFill>
                  <a:schemeClr val="bg2">
                    <a:shade val="50000"/>
                    <a:satMod val="200000"/>
                  </a:schemeClr>
                </a:solidFill>
                <a:effectLst/>
              </a:defRPr>
            </a:lvl1pPr>
            <a:extLst/>
          </a:lstStyle>
          <a:p>
            <a:pPr>
              <a:defRPr/>
            </a:pPr>
            <a:endParaRPr lang="fr-FR"/>
          </a:p>
        </p:txBody>
      </p:sp>
      <p:sp>
        <p:nvSpPr>
          <p:cNvPr id="22" name="Espace réservé du numéro de diapositive 21"/>
          <p:cNvSpPr>
            <a:spLocks noGrp="1"/>
          </p:cNvSpPr>
          <p:nvPr>
            <p:ph type="sldNum" sz="quarter" idx="4"/>
          </p:nvPr>
        </p:nvSpPr>
        <p:spPr>
          <a:xfrm>
            <a:off x="8613775" y="6305550"/>
            <a:ext cx="457200" cy="476250"/>
          </a:xfrm>
          <a:prstGeom prst="rect">
            <a:avLst/>
          </a:prstGeom>
        </p:spPr>
        <p:txBody>
          <a:bodyPr anchor="b"/>
          <a:lstStyle>
            <a:lvl1pPr algn="ctr" eaLnBrk="1" latinLnBrk="0" hangingPunct="1">
              <a:lnSpc>
                <a:spcPct val="93000"/>
              </a:lnSpc>
              <a:buClr>
                <a:srgbClr val="FFFFFF"/>
              </a:buClr>
              <a:buSzPct val="100000"/>
              <a:buFont typeface="Times New Roman" pitchFamily="18" charset="0"/>
              <a:buNone/>
              <a:defRPr kumimoji="0" sz="1200">
                <a:solidFill>
                  <a:schemeClr val="bg2">
                    <a:shade val="50000"/>
                    <a:satMod val="200000"/>
                  </a:schemeClr>
                </a:solidFill>
                <a:effectLst/>
              </a:defRPr>
            </a:lvl1pPr>
            <a:extLst/>
          </a:lstStyle>
          <a:p>
            <a:pPr>
              <a:defRPr/>
            </a:pPr>
            <a:fld id="{85AEC10A-A76C-4ABC-9BA0-3113CD3097C1}" type="slidenum">
              <a:rPr lang="fr-FR"/>
              <a:pPr>
                <a:defRPr/>
              </a:pPr>
              <a:t>‹N°›</a:t>
            </a:fld>
            <a:endParaRPr lang="fr-FR"/>
          </a:p>
        </p:txBody>
      </p:sp>
      <p:sp>
        <p:nvSpPr>
          <p:cNvPr id="15" name="Rectangle 14"/>
          <p:cNvSpPr/>
          <p:nvPr/>
        </p:nvSpPr>
        <p:spPr bwMode="invGray">
          <a:xfrm>
            <a:off x="1014413" y="0"/>
            <a:ext cx="73025" cy="6858000"/>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lnSpc>
                <a:spcPct val="93000"/>
              </a:lnSpc>
              <a:buClr>
                <a:srgbClr val="FFFFFF"/>
              </a:buClr>
              <a:buSzPct val="100000"/>
              <a:buFont typeface="Times New Roman" pitchFamily="18" charset="0"/>
              <a:buNone/>
              <a:defRPr/>
            </a:pPr>
            <a:endParaRPr lang="en-US"/>
          </a:p>
        </p:txBody>
      </p:sp>
    </p:spTree>
  </p:cSld>
  <p:clrMap bg1="lt1" tx1="dk1" bg2="lt2" tx2="dk2" accent1="accent1" accent2="accent2" accent3="accent3" accent4="accent4" accent5="accent5" accent6="accent6" hlink="hlink" folHlink="folHlink"/>
  <p:sldLayoutIdLst>
    <p:sldLayoutId id="2147483714" r:id="rId1"/>
    <p:sldLayoutId id="2147483715" r:id="rId2"/>
    <p:sldLayoutId id="2147483716" r:id="rId3"/>
    <p:sldLayoutId id="2147483717" r:id="rId4"/>
    <p:sldLayoutId id="2147483718" r:id="rId5"/>
    <p:sldLayoutId id="2147483719" r:id="rId6"/>
    <p:sldLayoutId id="2147483720" r:id="rId7"/>
    <p:sldLayoutId id="2147483721" r:id="rId8"/>
    <p:sldLayoutId id="2147483722" r:id="rId9"/>
    <p:sldLayoutId id="2147483723" r:id="rId10"/>
    <p:sldLayoutId id="2147483724" r:id="rId11"/>
    <p:sldLayoutId id="2147483725" r:id="rId12"/>
  </p:sldLayoutIdLst>
  <p:txStyles>
    <p:titleStyle>
      <a:lvl1pPr algn="l" rtl="0" eaLnBrk="0" fontAlgn="base" hangingPunct="0">
        <a:spcBef>
          <a:spcPct val="0"/>
        </a:spcBef>
        <a:spcAft>
          <a:spcPct val="0"/>
        </a:spcAft>
        <a:defRPr sz="4300" kern="1200">
          <a:solidFill>
            <a:srgbClr val="323232"/>
          </a:solidFill>
          <a:effectLst>
            <a:outerShdw blurRad="50000" dist="30000" dir="5400000" algn="tl" rotWithShape="0">
              <a:srgbClr val="000000">
                <a:alpha val="30000"/>
              </a:srgbClr>
            </a:outerShdw>
          </a:effectLst>
          <a:latin typeface="+mj-lt"/>
          <a:ea typeface="+mj-ea"/>
          <a:cs typeface="+mj-cs"/>
        </a:defRPr>
      </a:lvl1pPr>
      <a:lvl2pPr algn="l" rtl="0" eaLnBrk="0" fontAlgn="base" hangingPunct="0">
        <a:spcBef>
          <a:spcPct val="0"/>
        </a:spcBef>
        <a:spcAft>
          <a:spcPct val="0"/>
        </a:spcAft>
        <a:defRPr sz="4300">
          <a:solidFill>
            <a:srgbClr val="323232"/>
          </a:solidFill>
          <a:latin typeface="Gill Sans MT" pitchFamily="34" charset="0"/>
        </a:defRPr>
      </a:lvl2pPr>
      <a:lvl3pPr algn="l" rtl="0" eaLnBrk="0" fontAlgn="base" hangingPunct="0">
        <a:spcBef>
          <a:spcPct val="0"/>
        </a:spcBef>
        <a:spcAft>
          <a:spcPct val="0"/>
        </a:spcAft>
        <a:defRPr sz="4300">
          <a:solidFill>
            <a:srgbClr val="323232"/>
          </a:solidFill>
          <a:latin typeface="Gill Sans MT" pitchFamily="34" charset="0"/>
        </a:defRPr>
      </a:lvl3pPr>
      <a:lvl4pPr algn="l" rtl="0" eaLnBrk="0" fontAlgn="base" hangingPunct="0">
        <a:spcBef>
          <a:spcPct val="0"/>
        </a:spcBef>
        <a:spcAft>
          <a:spcPct val="0"/>
        </a:spcAft>
        <a:defRPr sz="4300">
          <a:solidFill>
            <a:srgbClr val="323232"/>
          </a:solidFill>
          <a:latin typeface="Gill Sans MT" pitchFamily="34" charset="0"/>
        </a:defRPr>
      </a:lvl4pPr>
      <a:lvl5pPr algn="l" rtl="0" eaLnBrk="0" fontAlgn="base" hangingPunct="0">
        <a:spcBef>
          <a:spcPct val="0"/>
        </a:spcBef>
        <a:spcAft>
          <a:spcPct val="0"/>
        </a:spcAft>
        <a:defRPr sz="4300">
          <a:solidFill>
            <a:srgbClr val="323232"/>
          </a:solidFill>
          <a:latin typeface="Gill Sans MT" pitchFamily="34" charset="0"/>
        </a:defRPr>
      </a:lvl5pPr>
      <a:lvl6pPr marL="457200" algn="l" rtl="0" fontAlgn="base">
        <a:spcBef>
          <a:spcPct val="0"/>
        </a:spcBef>
        <a:spcAft>
          <a:spcPct val="0"/>
        </a:spcAft>
        <a:defRPr sz="4300">
          <a:solidFill>
            <a:srgbClr val="323232"/>
          </a:solidFill>
          <a:latin typeface="Gill Sans MT" pitchFamily="34" charset="0"/>
        </a:defRPr>
      </a:lvl6pPr>
      <a:lvl7pPr marL="914400" algn="l" rtl="0" fontAlgn="base">
        <a:spcBef>
          <a:spcPct val="0"/>
        </a:spcBef>
        <a:spcAft>
          <a:spcPct val="0"/>
        </a:spcAft>
        <a:defRPr sz="4300">
          <a:solidFill>
            <a:srgbClr val="323232"/>
          </a:solidFill>
          <a:latin typeface="Gill Sans MT" pitchFamily="34" charset="0"/>
        </a:defRPr>
      </a:lvl7pPr>
      <a:lvl8pPr marL="1371600" algn="l" rtl="0" fontAlgn="base">
        <a:spcBef>
          <a:spcPct val="0"/>
        </a:spcBef>
        <a:spcAft>
          <a:spcPct val="0"/>
        </a:spcAft>
        <a:defRPr sz="4300">
          <a:solidFill>
            <a:srgbClr val="323232"/>
          </a:solidFill>
          <a:latin typeface="Gill Sans MT" pitchFamily="34" charset="0"/>
        </a:defRPr>
      </a:lvl8pPr>
      <a:lvl9pPr marL="1828800" algn="l" rtl="0" fontAlgn="base">
        <a:spcBef>
          <a:spcPct val="0"/>
        </a:spcBef>
        <a:spcAft>
          <a:spcPct val="0"/>
        </a:spcAft>
        <a:defRPr sz="4300">
          <a:solidFill>
            <a:srgbClr val="323232"/>
          </a:solidFill>
          <a:latin typeface="Gill Sans MT" pitchFamily="34" charset="0"/>
        </a:defRPr>
      </a:lvl9pPr>
      <a:extLst/>
    </p:titleStyle>
    <p:bodyStyle>
      <a:lvl1pPr marL="365125" indent="-282575" algn="l" rtl="0" eaLnBrk="0" fontAlgn="base" hangingPunct="0">
        <a:spcBef>
          <a:spcPts val="600"/>
        </a:spcBef>
        <a:spcAft>
          <a:spcPct val="0"/>
        </a:spcAft>
        <a:buClr>
          <a:schemeClr val="accent1"/>
        </a:buClr>
        <a:buSzPct val="80000"/>
        <a:buFont typeface="Wingdings 2" pitchFamily="18" charset="2"/>
        <a:buChar char=""/>
        <a:defRPr sz="3200" kern="1200">
          <a:solidFill>
            <a:schemeClr val="tx1"/>
          </a:solidFill>
          <a:latin typeface="+mn-lt"/>
          <a:ea typeface="+mn-ea"/>
          <a:cs typeface="+mn-cs"/>
        </a:defRPr>
      </a:lvl1pPr>
      <a:lvl2pPr marL="639763" indent="-236538" algn="l" rtl="0" eaLnBrk="0" fontAlgn="base" hangingPunct="0">
        <a:spcBef>
          <a:spcPts val="550"/>
        </a:spcBef>
        <a:spcAft>
          <a:spcPct val="0"/>
        </a:spcAft>
        <a:buClr>
          <a:schemeClr val="accent1"/>
        </a:buClr>
        <a:buFont typeface="Verdana" pitchFamily="34" charset="0"/>
        <a:buChar char="◦"/>
        <a:defRPr sz="2800" kern="1200">
          <a:solidFill>
            <a:schemeClr val="tx1"/>
          </a:solidFill>
          <a:latin typeface="+mn-lt"/>
          <a:ea typeface="+mn-ea"/>
          <a:cs typeface="+mn-cs"/>
        </a:defRPr>
      </a:lvl2pPr>
      <a:lvl3pPr marL="885825" indent="-228600" algn="l" rtl="0" eaLnBrk="0" fontAlgn="base" hangingPunct="0">
        <a:spcBef>
          <a:spcPct val="20000"/>
        </a:spcBef>
        <a:spcAft>
          <a:spcPct val="0"/>
        </a:spcAft>
        <a:buClr>
          <a:schemeClr val="accent2"/>
        </a:buClr>
        <a:buFont typeface="Wingdings 2" pitchFamily="18" charset="2"/>
        <a:buChar char=""/>
        <a:defRPr sz="2400" kern="1200">
          <a:solidFill>
            <a:schemeClr val="tx1"/>
          </a:solidFill>
          <a:latin typeface="+mn-lt"/>
          <a:ea typeface="+mn-ea"/>
          <a:cs typeface="+mn-cs"/>
        </a:defRPr>
      </a:lvl3pPr>
      <a:lvl4pPr marL="1096963" indent="-173038" algn="l" rtl="0" eaLnBrk="0" fontAlgn="base" hangingPunct="0">
        <a:spcBef>
          <a:spcPct val="20000"/>
        </a:spcBef>
        <a:spcAft>
          <a:spcPct val="0"/>
        </a:spcAft>
        <a:buClr>
          <a:srgbClr val="1B587C"/>
        </a:buClr>
        <a:buFont typeface="Wingdings 2" pitchFamily="18" charset="2"/>
        <a:buChar char=""/>
        <a:defRPr sz="2000" kern="1200">
          <a:solidFill>
            <a:schemeClr val="tx1"/>
          </a:solidFill>
          <a:latin typeface="+mn-lt"/>
          <a:ea typeface="+mn-ea"/>
          <a:cs typeface="+mn-cs"/>
        </a:defRPr>
      </a:lvl4pPr>
      <a:lvl5pPr marL="1296988" indent="-182563" algn="l" rtl="0" eaLnBrk="0" fontAlgn="base" hangingPunct="0">
        <a:spcBef>
          <a:spcPct val="20000"/>
        </a:spcBef>
        <a:spcAft>
          <a:spcPct val="0"/>
        </a:spcAft>
        <a:buClr>
          <a:srgbClr val="4E8542"/>
        </a:buClr>
        <a:buFont typeface="Wingdings 2" pitchFamily="18" charset="2"/>
        <a:buChar char=""/>
        <a:defRPr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1.xml"/><Relationship Id="rId4" Type="http://schemas.openxmlformats.org/officeDocument/2006/relationships/image" Target="../media/image6.jpeg"/></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15.jpeg"/><Relationship Id="rId2" Type="http://schemas.openxmlformats.org/officeDocument/2006/relationships/image" Target="../media/image11.jpeg"/><Relationship Id="rId1" Type="http://schemas.openxmlformats.org/officeDocument/2006/relationships/slideLayout" Target="../slideLayouts/slideLayout7.xml"/><Relationship Id="rId6" Type="http://schemas.openxmlformats.org/officeDocument/2006/relationships/image" Target="../media/image14.png"/><Relationship Id="rId5" Type="http://schemas.openxmlformats.org/officeDocument/2006/relationships/image" Target="../media/image13.jpeg"/><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7.emf"/></Relationships>
</file>

<file path=ppt/slides/_rels/slide1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20.wmf"/></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22.jpeg"/><Relationship Id="rId4" Type="http://schemas.openxmlformats.org/officeDocument/2006/relationships/slide" Target="slide87.xml"/></Relationships>
</file>

<file path=ppt/slides/_rels/slide1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2.xml"/><Relationship Id="rId4" Type="http://schemas.openxmlformats.org/officeDocument/2006/relationships/image" Target="../media/image26.jpeg"/></Relationships>
</file>

<file path=ppt/slides/_rels/slide15.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png"/><Relationship Id="rId1" Type="http://schemas.openxmlformats.org/officeDocument/2006/relationships/slideLayout" Target="../slideLayouts/slideLayout7.xml"/><Relationship Id="rId4" Type="http://schemas.openxmlformats.org/officeDocument/2006/relationships/image" Target="../media/image29.jpeg"/></Relationships>
</file>

<file path=ppt/slides/_rels/slide1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7.xml"/><Relationship Id="rId6" Type="http://schemas.openxmlformats.org/officeDocument/2006/relationships/image" Target="../media/image34.png"/><Relationship Id="rId5" Type="http://schemas.openxmlformats.org/officeDocument/2006/relationships/image" Target="../media/image33.jpeg"/><Relationship Id="rId4" Type="http://schemas.openxmlformats.org/officeDocument/2006/relationships/image" Target="../media/image32.png"/></Relationships>
</file>

<file path=ppt/slides/_rels/slide1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7.xml"/><Relationship Id="rId5" Type="http://schemas.openxmlformats.org/officeDocument/2006/relationships/image" Target="../media/image30.png"/><Relationship Id="rId4" Type="http://schemas.openxmlformats.org/officeDocument/2006/relationships/image" Target="../media/image33.jpeg"/></Relationships>
</file>

<file path=ppt/slides/_rels/slide18.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1.vml"/><Relationship Id="rId4" Type="http://schemas.openxmlformats.org/officeDocument/2006/relationships/oleObject" Target="../embeddings/oleObject2.bin"/></Relationships>
</file>

<file path=ppt/slides/_rels/slide19.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slideLayout" Target="../slideLayouts/slideLayout7.xml"/><Relationship Id="rId1" Type="http://schemas.openxmlformats.org/officeDocument/2006/relationships/vmlDrawing" Target="../drawings/vmlDrawing2.vml"/><Relationship Id="rId5" Type="http://schemas.openxmlformats.org/officeDocument/2006/relationships/oleObject" Target="../embeddings/oleObject4.bin"/><Relationship Id="rId4" Type="http://schemas.openxmlformats.org/officeDocument/2006/relationships/oleObject" Target="../embeddings/oleObject3.bin"/></Relationships>
</file>

<file path=ppt/slides/_rels/slide20.xml.rels><?xml version="1.0" encoding="UTF-8" standalone="yes"?>
<Relationships xmlns="http://schemas.openxmlformats.org/package/2006/relationships"><Relationship Id="rId8" Type="http://schemas.openxmlformats.org/officeDocument/2006/relationships/oleObject" Target="../embeddings/oleObject8.bin"/><Relationship Id="rId3" Type="http://schemas.openxmlformats.org/officeDocument/2006/relationships/oleObject" Target="../embeddings/oleObject5.bin"/><Relationship Id="rId7" Type="http://schemas.openxmlformats.org/officeDocument/2006/relationships/oleObject" Target="../embeddings/oleObject7.bin"/><Relationship Id="rId2" Type="http://schemas.openxmlformats.org/officeDocument/2006/relationships/slideLayout" Target="../slideLayouts/slideLayout7.xml"/><Relationship Id="rId1" Type="http://schemas.openxmlformats.org/officeDocument/2006/relationships/vmlDrawing" Target="../drawings/vmlDrawing3.vml"/><Relationship Id="rId6" Type="http://schemas.openxmlformats.org/officeDocument/2006/relationships/oleObject" Target="../embeddings/oleObject6.bin"/><Relationship Id="rId5" Type="http://schemas.openxmlformats.org/officeDocument/2006/relationships/image" Target="../media/image22.jpeg"/><Relationship Id="rId4" Type="http://schemas.openxmlformats.org/officeDocument/2006/relationships/slide" Target="slide87.xml"/></Relationships>
</file>

<file path=ppt/slides/_rels/slide21.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Layout" Target="../slideLayouts/slideLayout7.xml"/><Relationship Id="rId1" Type="http://schemas.openxmlformats.org/officeDocument/2006/relationships/vmlDrawing" Target="../drawings/vmlDrawing4.vml"/><Relationship Id="rId5" Type="http://schemas.openxmlformats.org/officeDocument/2006/relationships/oleObject" Target="../embeddings/oleObject11.bin"/><Relationship Id="rId4" Type="http://schemas.openxmlformats.org/officeDocument/2006/relationships/oleObject" Target="../embeddings/oleObject10.bin"/></Relationships>
</file>

<file path=ppt/slides/_rels/slide22.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50.wmf"/><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53.png"/><Relationship Id="rId4" Type="http://schemas.openxmlformats.org/officeDocument/2006/relationships/image" Target="../media/image52.png"/></Relationships>
</file>

<file path=ppt/slides/_rels/slide27.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slide" Target="slide4.xml"/></Relationships>
</file>

<file path=ppt/slides/_rels/slide29.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slideLayout" Target="../slideLayouts/slideLayout13.xml"/><Relationship Id="rId1" Type="http://schemas.openxmlformats.org/officeDocument/2006/relationships/vmlDrawing" Target="../drawings/vmlDrawing5.vml"/><Relationship Id="rId5" Type="http://schemas.openxmlformats.org/officeDocument/2006/relationships/oleObject" Target="../embeddings/Feuille_Microsoft_Office_Excel_97-20031.xls"/><Relationship Id="rId4" Type="http://schemas.openxmlformats.org/officeDocument/2006/relationships/image" Target="../media/image57.jpeg"/></Relationships>
</file>

<file path=ppt/slides/_rels/slide30.xml.rels><?xml version="1.0" encoding="UTF-8" standalone="yes"?>
<Relationships xmlns="http://schemas.openxmlformats.org/package/2006/relationships"><Relationship Id="rId3" Type="http://schemas.openxmlformats.org/officeDocument/2006/relationships/image" Target="../media/image58.png"/><Relationship Id="rId7" Type="http://schemas.openxmlformats.org/officeDocument/2006/relationships/image" Target="../media/image62.jpe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61.jpeg"/><Relationship Id="rId5" Type="http://schemas.openxmlformats.org/officeDocument/2006/relationships/image" Target="../media/image60.jpeg"/><Relationship Id="rId4" Type="http://schemas.openxmlformats.org/officeDocument/2006/relationships/image" Target="../media/image59.jpeg"/></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14.xml"/><Relationship Id="rId7" Type="http://schemas.openxmlformats.org/officeDocument/2006/relationships/image" Target="../media/image64.png"/><Relationship Id="rId2" Type="http://schemas.openxmlformats.org/officeDocument/2006/relationships/slideLayout" Target="../slideLayouts/slideLayout2.xml"/><Relationship Id="rId1" Type="http://schemas.openxmlformats.org/officeDocument/2006/relationships/vmlDrawing" Target="../drawings/vmlDrawing6.vml"/><Relationship Id="rId6" Type="http://schemas.openxmlformats.org/officeDocument/2006/relationships/oleObject" Target="../embeddings/Feuille_Microsoft_Office_Excel_97-20033.xls"/><Relationship Id="rId5" Type="http://schemas.openxmlformats.org/officeDocument/2006/relationships/image" Target="../media/image58.png"/><Relationship Id="rId4" Type="http://schemas.openxmlformats.org/officeDocument/2006/relationships/oleObject" Target="../embeddings/Feuille_Microsoft_Office_Excel_97-20032.xls"/></Relationships>
</file>

<file path=ppt/slides/_rels/slide32.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67.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9.png"/><Relationship Id="rId1" Type="http://schemas.openxmlformats.org/officeDocument/2006/relationships/slideLayout" Target="../slideLayouts/slideLayout18.xml"/></Relationships>
</file>

<file path=ppt/slides/_rels/slide37.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15.xml"/><Relationship Id="rId1" Type="http://schemas.openxmlformats.org/officeDocument/2006/relationships/slideLayout" Target="../slideLayouts/slideLayout39.xml"/><Relationship Id="rId5" Type="http://schemas.openxmlformats.org/officeDocument/2006/relationships/image" Target="../media/image73.png"/><Relationship Id="rId4" Type="http://schemas.openxmlformats.org/officeDocument/2006/relationships/image" Target="../media/image72.png"/></Relationships>
</file>

<file path=ppt/slides/_rels/slide38.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16.xml"/><Relationship Id="rId1" Type="http://schemas.openxmlformats.org/officeDocument/2006/relationships/slideLayout" Target="../slideLayouts/slideLayout39.xml"/><Relationship Id="rId4" Type="http://schemas.openxmlformats.org/officeDocument/2006/relationships/image" Target="../media/image75.png"/></Relationships>
</file>

<file path=ppt/slides/_rels/slide39.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image" Target="../media/image76.jpeg"/><Relationship Id="rId1" Type="http://schemas.openxmlformats.org/officeDocument/2006/relationships/slideLayout" Target="../slideLayouts/slideLayout34.xml"/></Relationships>
</file>

<file path=ppt/slides/_rels/slide40.xml.rels><?xml version="1.0" encoding="UTF-8" standalone="yes"?>
<Relationships xmlns="http://schemas.openxmlformats.org/package/2006/relationships"><Relationship Id="rId3" Type="http://schemas.openxmlformats.org/officeDocument/2006/relationships/image" Target="../media/image79.wmf"/><Relationship Id="rId2" Type="http://schemas.openxmlformats.org/officeDocument/2006/relationships/image" Target="../media/image78.jpeg"/><Relationship Id="rId1" Type="http://schemas.openxmlformats.org/officeDocument/2006/relationships/slideLayout" Target="../slideLayouts/slideLayout34.xml"/></Relationships>
</file>

<file path=ppt/slides/_rels/slide41.xml.rels><?xml version="1.0" encoding="UTF-8" standalone="yes"?>
<Relationships xmlns="http://schemas.openxmlformats.org/package/2006/relationships"><Relationship Id="rId3" Type="http://schemas.openxmlformats.org/officeDocument/2006/relationships/image" Target="../media/image81.wmf"/><Relationship Id="rId2" Type="http://schemas.openxmlformats.org/officeDocument/2006/relationships/image" Target="../media/image80.jpeg"/><Relationship Id="rId1" Type="http://schemas.openxmlformats.org/officeDocument/2006/relationships/slideLayout" Target="../slideLayouts/slideLayout34.xml"/></Relationships>
</file>

<file path=ppt/slides/_rels/slide42.xml.rels><?xml version="1.0" encoding="UTF-8" standalone="yes"?>
<Relationships xmlns="http://schemas.openxmlformats.org/package/2006/relationships"><Relationship Id="rId3" Type="http://schemas.openxmlformats.org/officeDocument/2006/relationships/image" Target="../media/image82.wmf"/><Relationship Id="rId2" Type="http://schemas.openxmlformats.org/officeDocument/2006/relationships/notesSlide" Target="../notesSlides/notesSlide17.xml"/><Relationship Id="rId1" Type="http://schemas.openxmlformats.org/officeDocument/2006/relationships/slideLayout" Target="../slideLayouts/slideLayout29.xml"/><Relationship Id="rId6" Type="http://schemas.openxmlformats.org/officeDocument/2006/relationships/image" Target="../media/image85.wmf"/><Relationship Id="rId5" Type="http://schemas.openxmlformats.org/officeDocument/2006/relationships/image" Target="../media/image84.png"/><Relationship Id="rId4" Type="http://schemas.openxmlformats.org/officeDocument/2006/relationships/image" Target="../media/image83.wmf"/></Relationships>
</file>

<file path=ppt/slides/_rels/slide43.xml.rels><?xml version="1.0" encoding="UTF-8" standalone="yes"?>
<Relationships xmlns="http://schemas.openxmlformats.org/package/2006/relationships"><Relationship Id="rId8" Type="http://schemas.openxmlformats.org/officeDocument/2006/relationships/oleObject" Target="../embeddings/oleObject13.bin"/><Relationship Id="rId3" Type="http://schemas.openxmlformats.org/officeDocument/2006/relationships/notesSlide" Target="../notesSlides/notesSlide18.xml"/><Relationship Id="rId7" Type="http://schemas.openxmlformats.org/officeDocument/2006/relationships/oleObject" Target="../embeddings/oleObject12.bin"/><Relationship Id="rId2" Type="http://schemas.openxmlformats.org/officeDocument/2006/relationships/slideLayout" Target="../slideLayouts/slideLayout29.xml"/><Relationship Id="rId1" Type="http://schemas.openxmlformats.org/officeDocument/2006/relationships/vmlDrawing" Target="../drawings/vmlDrawing7.vml"/><Relationship Id="rId6" Type="http://schemas.openxmlformats.org/officeDocument/2006/relationships/image" Target="../media/image90.png"/><Relationship Id="rId11" Type="http://schemas.openxmlformats.org/officeDocument/2006/relationships/image" Target="../media/image83.wmf"/><Relationship Id="rId5" Type="http://schemas.openxmlformats.org/officeDocument/2006/relationships/image" Target="../media/image89.png"/><Relationship Id="rId10" Type="http://schemas.openxmlformats.org/officeDocument/2006/relationships/image" Target="../media/image91.wmf"/><Relationship Id="rId4" Type="http://schemas.openxmlformats.org/officeDocument/2006/relationships/image" Target="../media/image88.png"/><Relationship Id="rId9" Type="http://schemas.openxmlformats.org/officeDocument/2006/relationships/oleObject" Target="../embeddings/oleObject14.bin"/></Relationships>
</file>

<file path=ppt/slides/_rels/slide44.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19.xml"/><Relationship Id="rId1" Type="http://schemas.openxmlformats.org/officeDocument/2006/relationships/slideLayout" Target="../slideLayouts/slideLayout29.xml"/></Relationships>
</file>

<file path=ppt/slides/_rels/slide45.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20.xml"/><Relationship Id="rId1" Type="http://schemas.openxmlformats.org/officeDocument/2006/relationships/slideLayout" Target="../slideLayouts/slideLayout29.xml"/><Relationship Id="rId4" Type="http://schemas.openxmlformats.org/officeDocument/2006/relationships/image" Target="../media/image94.png"/></Relationships>
</file>

<file path=ppt/slides/_rels/slide46.xml.rels><?xml version="1.0" encoding="UTF-8" standalone="yes"?>
<Relationships xmlns="http://schemas.openxmlformats.org/package/2006/relationships"><Relationship Id="rId3" Type="http://schemas.openxmlformats.org/officeDocument/2006/relationships/image" Target="../media/image95.wmf"/><Relationship Id="rId2" Type="http://schemas.openxmlformats.org/officeDocument/2006/relationships/notesSlide" Target="../notesSlides/notesSlide21.xml"/><Relationship Id="rId1" Type="http://schemas.openxmlformats.org/officeDocument/2006/relationships/slideLayout" Target="../slideLayouts/slideLayout29.xml"/></Relationships>
</file>

<file path=ppt/slides/_rels/slide47.xml.rels><?xml version="1.0" encoding="UTF-8" standalone="yes"?>
<Relationships xmlns="http://schemas.openxmlformats.org/package/2006/relationships"><Relationship Id="rId3" Type="http://schemas.openxmlformats.org/officeDocument/2006/relationships/image" Target="../media/image95.wmf"/><Relationship Id="rId2" Type="http://schemas.openxmlformats.org/officeDocument/2006/relationships/notesSlide" Target="../notesSlides/notesSlide22.xml"/><Relationship Id="rId1" Type="http://schemas.openxmlformats.org/officeDocument/2006/relationships/slideLayout" Target="../slideLayouts/slideLayout29.xml"/><Relationship Id="rId5" Type="http://schemas.openxmlformats.org/officeDocument/2006/relationships/image" Target="../media/image91.wmf"/><Relationship Id="rId4" Type="http://schemas.openxmlformats.org/officeDocument/2006/relationships/image" Target="../media/image83.wmf"/></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49.xml.rels><?xml version="1.0" encoding="UTF-8" standalone="yes"?>
<Relationships xmlns="http://schemas.openxmlformats.org/package/2006/relationships"><Relationship Id="rId2" Type="http://schemas.openxmlformats.org/officeDocument/2006/relationships/image" Target="../media/image96.png"/><Relationship Id="rId1" Type="http://schemas.openxmlformats.org/officeDocument/2006/relationships/slideLayout" Target="../slideLayouts/slideLayout2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2.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23.xml"/><Relationship Id="rId1" Type="http://schemas.openxmlformats.org/officeDocument/2006/relationships/slideLayout" Target="../slideLayouts/slideLayout14.xml"/></Relationships>
</file>

<file path=ppt/slides/_rels/slide53.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image" Target="../media/image98.png"/><Relationship Id="rId1" Type="http://schemas.openxmlformats.org/officeDocument/2006/relationships/slideLayout" Target="../slideLayouts/slideLayout14.xml"/></Relationships>
</file>

<file path=ppt/slides/_rels/slide54.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notesSlide" Target="../notesSlides/notesSlide24.xml"/><Relationship Id="rId1" Type="http://schemas.openxmlformats.org/officeDocument/2006/relationships/slideLayout" Target="../slideLayouts/slideLayout14.xml"/><Relationship Id="rId5" Type="http://schemas.openxmlformats.org/officeDocument/2006/relationships/image" Target="../media/image101.gif"/><Relationship Id="rId4" Type="http://schemas.openxmlformats.org/officeDocument/2006/relationships/image" Target="../media/image100.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6.xml.rels><?xml version="1.0" encoding="UTF-8" standalone="yes"?>
<Relationships xmlns="http://schemas.openxmlformats.org/package/2006/relationships"><Relationship Id="rId3" Type="http://schemas.openxmlformats.org/officeDocument/2006/relationships/image" Target="../media/image103.gif"/><Relationship Id="rId2" Type="http://schemas.openxmlformats.org/officeDocument/2006/relationships/image" Target="../media/image102.png"/><Relationship Id="rId1" Type="http://schemas.openxmlformats.org/officeDocument/2006/relationships/slideLayout" Target="../slideLayouts/slideLayout14.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image" Target="../media/image104.png"/><Relationship Id="rId1" Type="http://schemas.openxmlformats.org/officeDocument/2006/relationships/slideLayout" Target="../slideLayouts/slideLayout16.xml"/></Relationships>
</file>

<file path=ppt/slides/_rels/slide60.xml.rels><?xml version="1.0" encoding="UTF-8" standalone="yes"?>
<Relationships xmlns="http://schemas.openxmlformats.org/package/2006/relationships"><Relationship Id="rId8" Type="http://schemas.openxmlformats.org/officeDocument/2006/relationships/image" Target="../media/image110.png"/><Relationship Id="rId3" Type="http://schemas.openxmlformats.org/officeDocument/2006/relationships/image" Target="../media/image105.jpeg"/><Relationship Id="rId7" Type="http://schemas.openxmlformats.org/officeDocument/2006/relationships/image" Target="../media/image109.png"/><Relationship Id="rId12" Type="http://schemas.openxmlformats.org/officeDocument/2006/relationships/image" Target="../media/image114.jpeg"/><Relationship Id="rId2" Type="http://schemas.openxmlformats.org/officeDocument/2006/relationships/notesSlide" Target="../notesSlides/notesSlide25.xml"/><Relationship Id="rId1" Type="http://schemas.openxmlformats.org/officeDocument/2006/relationships/slideLayout" Target="../slideLayouts/slideLayout7.xml"/><Relationship Id="rId6" Type="http://schemas.openxmlformats.org/officeDocument/2006/relationships/image" Target="../media/image108.png"/><Relationship Id="rId11" Type="http://schemas.openxmlformats.org/officeDocument/2006/relationships/image" Target="../media/image113.jpeg"/><Relationship Id="rId5" Type="http://schemas.openxmlformats.org/officeDocument/2006/relationships/image" Target="../media/image107.jpeg"/><Relationship Id="rId10" Type="http://schemas.openxmlformats.org/officeDocument/2006/relationships/image" Target="../media/image112.png"/><Relationship Id="rId4" Type="http://schemas.openxmlformats.org/officeDocument/2006/relationships/image" Target="../media/image106.jpeg"/><Relationship Id="rId9" Type="http://schemas.openxmlformats.org/officeDocument/2006/relationships/image" Target="../media/image111.jpeg"/></Relationships>
</file>

<file path=ppt/slides/_rels/slide61.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notesSlide" Target="../notesSlides/notesSlide27.xml"/><Relationship Id="rId7" Type="http://schemas.openxmlformats.org/officeDocument/2006/relationships/image" Target="../media/image119.wmf"/><Relationship Id="rId2" Type="http://schemas.openxmlformats.org/officeDocument/2006/relationships/slideLayout" Target="../slideLayouts/slideLayout2.xml"/><Relationship Id="rId1" Type="http://schemas.openxmlformats.org/officeDocument/2006/relationships/vmlDrawing" Target="../drawings/vmlDrawing8.vml"/><Relationship Id="rId6" Type="http://schemas.openxmlformats.org/officeDocument/2006/relationships/image" Target="../media/image118.png"/><Relationship Id="rId5" Type="http://schemas.openxmlformats.org/officeDocument/2006/relationships/oleObject" Target="???" TargetMode="External"/><Relationship Id="rId4" Type="http://schemas.openxmlformats.org/officeDocument/2006/relationships/image" Target="../media/image117.jpeg"/></Relationships>
</file>

<file path=ppt/slides/_rels/slide63.xml.rels><?xml version="1.0" encoding="UTF-8" standalone="yes"?>
<Relationships xmlns="http://schemas.openxmlformats.org/package/2006/relationships"><Relationship Id="rId2" Type="http://schemas.openxmlformats.org/officeDocument/2006/relationships/image" Target="../media/image120.jpe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121.pn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122.png"/></Relationships>
</file>

<file path=ppt/slides/_rels/slide66.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123.jpe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124.wmf"/></Relationships>
</file>

<file path=ppt/slides/_rels/slide68.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125.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8" Type="http://schemas.openxmlformats.org/officeDocument/2006/relationships/image" Target="../media/image130.jpeg"/><Relationship Id="rId13" Type="http://schemas.openxmlformats.org/officeDocument/2006/relationships/image" Target="../media/image135.jpeg"/><Relationship Id="rId3" Type="http://schemas.openxmlformats.org/officeDocument/2006/relationships/notesSlide" Target="../notesSlides/notesSlide34.xml"/><Relationship Id="rId7" Type="http://schemas.openxmlformats.org/officeDocument/2006/relationships/image" Target="../media/image129.jpeg"/><Relationship Id="rId12" Type="http://schemas.openxmlformats.org/officeDocument/2006/relationships/image" Target="../media/image134.png"/><Relationship Id="rId2" Type="http://schemas.openxmlformats.org/officeDocument/2006/relationships/slideLayout" Target="../slideLayouts/slideLayout2.xml"/><Relationship Id="rId1" Type="http://schemas.openxmlformats.org/officeDocument/2006/relationships/vmlDrawing" Target="../drawings/vmlDrawing9.vml"/><Relationship Id="rId6" Type="http://schemas.openxmlformats.org/officeDocument/2006/relationships/image" Target="../media/image128.jpeg"/><Relationship Id="rId11" Type="http://schemas.openxmlformats.org/officeDocument/2006/relationships/image" Target="../media/image133.png"/><Relationship Id="rId5" Type="http://schemas.openxmlformats.org/officeDocument/2006/relationships/oleObject" Target="../embeddings/Document_Microsoft_Office_Word_97_-_20034.doc"/><Relationship Id="rId10" Type="http://schemas.openxmlformats.org/officeDocument/2006/relationships/image" Target="../media/image132.jpeg"/><Relationship Id="rId4" Type="http://schemas.openxmlformats.org/officeDocument/2006/relationships/image" Target="../media/image127.png"/><Relationship Id="rId9" Type="http://schemas.openxmlformats.org/officeDocument/2006/relationships/image" Target="../media/image131.jpeg"/></Relationships>
</file>

<file path=ppt/slides/_rels/slide71.xml.rels><?xml version="1.0" encoding="UTF-8" standalone="yes"?>
<Relationships xmlns="http://schemas.openxmlformats.org/package/2006/relationships"><Relationship Id="rId8" Type="http://schemas.openxmlformats.org/officeDocument/2006/relationships/image" Target="../media/image141.png"/><Relationship Id="rId13" Type="http://schemas.openxmlformats.org/officeDocument/2006/relationships/image" Target="../media/image146.png"/><Relationship Id="rId3" Type="http://schemas.openxmlformats.org/officeDocument/2006/relationships/image" Target="../media/image136.jpeg"/><Relationship Id="rId7" Type="http://schemas.openxmlformats.org/officeDocument/2006/relationships/image" Target="../media/image140.png"/><Relationship Id="rId12" Type="http://schemas.openxmlformats.org/officeDocument/2006/relationships/image" Target="../media/image145.png"/><Relationship Id="rId17" Type="http://schemas.openxmlformats.org/officeDocument/2006/relationships/image" Target="../media/image150.png"/><Relationship Id="rId2" Type="http://schemas.openxmlformats.org/officeDocument/2006/relationships/notesSlide" Target="../notesSlides/notesSlide35.xml"/><Relationship Id="rId16" Type="http://schemas.openxmlformats.org/officeDocument/2006/relationships/image" Target="../media/image149.png"/><Relationship Id="rId1" Type="http://schemas.openxmlformats.org/officeDocument/2006/relationships/slideLayout" Target="../slideLayouts/slideLayout2.xml"/><Relationship Id="rId6" Type="http://schemas.openxmlformats.org/officeDocument/2006/relationships/image" Target="../media/image139.png"/><Relationship Id="rId11" Type="http://schemas.openxmlformats.org/officeDocument/2006/relationships/image" Target="../media/image144.png"/><Relationship Id="rId5" Type="http://schemas.openxmlformats.org/officeDocument/2006/relationships/image" Target="../media/image138.png"/><Relationship Id="rId15" Type="http://schemas.openxmlformats.org/officeDocument/2006/relationships/image" Target="../media/image148.jpeg"/><Relationship Id="rId10" Type="http://schemas.openxmlformats.org/officeDocument/2006/relationships/image" Target="../media/image143.png"/><Relationship Id="rId4" Type="http://schemas.openxmlformats.org/officeDocument/2006/relationships/image" Target="../media/image137.png"/><Relationship Id="rId9" Type="http://schemas.openxmlformats.org/officeDocument/2006/relationships/image" Target="../media/image142.png"/><Relationship Id="rId14" Type="http://schemas.openxmlformats.org/officeDocument/2006/relationships/image" Target="../media/image147.png"/></Relationships>
</file>

<file path=ppt/slides/_rels/slide7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package" Target="../embeddings/Document_Word_20071.docx"/><Relationship Id="rId2" Type="http://schemas.openxmlformats.org/officeDocument/2006/relationships/slideLayout" Target="../slideLayouts/slideLayout7.xml"/><Relationship Id="rId1" Type="http://schemas.openxmlformats.org/officeDocument/2006/relationships/vmlDrawing" Target="../drawings/vmlDrawing10.vml"/><Relationship Id="rId4" Type="http://schemas.openxmlformats.org/officeDocument/2006/relationships/image" Target="../media/image152.png"/></Relationships>
</file>

<file path=ppt/slides/_rels/slide75.xml.rels><?xml version="1.0" encoding="UTF-8" standalone="yes"?>
<Relationships xmlns="http://schemas.openxmlformats.org/package/2006/relationships"><Relationship Id="rId3" Type="http://schemas.openxmlformats.org/officeDocument/2006/relationships/image" Target="../media/image153.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155.png"/><Relationship Id="rId2" Type="http://schemas.openxmlformats.org/officeDocument/2006/relationships/image" Target="../media/image154.png"/><Relationship Id="rId1" Type="http://schemas.openxmlformats.org/officeDocument/2006/relationships/slideLayout" Target="../slideLayouts/slideLayout7.xml"/><Relationship Id="rId5" Type="http://schemas.openxmlformats.org/officeDocument/2006/relationships/image" Target="../media/image157.png"/><Relationship Id="rId4" Type="http://schemas.openxmlformats.org/officeDocument/2006/relationships/image" Target="../media/image156.png"/></Relationships>
</file>

<file path=ppt/slides/_rels/slide77.xml.rels><?xml version="1.0" encoding="UTF-8" standalone="yes"?>
<Relationships xmlns="http://schemas.openxmlformats.org/package/2006/relationships"><Relationship Id="rId3" Type="http://schemas.openxmlformats.org/officeDocument/2006/relationships/image" Target="../media/image155.png"/><Relationship Id="rId2" Type="http://schemas.openxmlformats.org/officeDocument/2006/relationships/image" Target="../media/image154.png"/><Relationship Id="rId1" Type="http://schemas.openxmlformats.org/officeDocument/2006/relationships/slideLayout" Target="../slideLayouts/slideLayout7.xml"/><Relationship Id="rId4" Type="http://schemas.openxmlformats.org/officeDocument/2006/relationships/image" Target="../media/image156.png"/></Relationships>
</file>

<file path=ppt/slides/_rels/slide78.xml.rels><?xml version="1.0" encoding="UTF-8" standalone="yes"?>
<Relationships xmlns="http://schemas.openxmlformats.org/package/2006/relationships"><Relationship Id="rId3" Type="http://schemas.openxmlformats.org/officeDocument/2006/relationships/image" Target="../media/image155.png"/><Relationship Id="rId2" Type="http://schemas.openxmlformats.org/officeDocument/2006/relationships/image" Target="../media/image154.png"/><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2" Type="http://schemas.openxmlformats.org/officeDocument/2006/relationships/image" Target="../media/image154.png"/><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159.jpeg"/><Relationship Id="rId2" Type="http://schemas.openxmlformats.org/officeDocument/2006/relationships/image" Target="../media/image158.jpeg"/><Relationship Id="rId1" Type="http://schemas.openxmlformats.org/officeDocument/2006/relationships/slideLayout" Target="../slideLayouts/slideLayout2.xml"/><Relationship Id="rId4" Type="http://schemas.openxmlformats.org/officeDocument/2006/relationships/image" Target="../media/image160.png"/></Relationships>
</file>

<file path=ppt/slides/_rels/slide81.xml.rels><?xml version="1.0" encoding="UTF-8" standalone="yes"?>
<Relationships xmlns="http://schemas.openxmlformats.org/package/2006/relationships"><Relationship Id="rId8" Type="http://schemas.openxmlformats.org/officeDocument/2006/relationships/image" Target="../media/image167.png"/><Relationship Id="rId3" Type="http://schemas.openxmlformats.org/officeDocument/2006/relationships/image" Target="../media/image162.png"/><Relationship Id="rId7" Type="http://schemas.openxmlformats.org/officeDocument/2006/relationships/image" Target="../media/image166.png"/><Relationship Id="rId12" Type="http://schemas.openxmlformats.org/officeDocument/2006/relationships/image" Target="../media/image171.png"/><Relationship Id="rId2" Type="http://schemas.openxmlformats.org/officeDocument/2006/relationships/image" Target="../media/image161.png"/><Relationship Id="rId1" Type="http://schemas.openxmlformats.org/officeDocument/2006/relationships/slideLayout" Target="../slideLayouts/slideLayout2.xml"/><Relationship Id="rId6" Type="http://schemas.openxmlformats.org/officeDocument/2006/relationships/image" Target="../media/image165.gif"/><Relationship Id="rId11" Type="http://schemas.openxmlformats.org/officeDocument/2006/relationships/image" Target="../media/image170.png"/><Relationship Id="rId5" Type="http://schemas.openxmlformats.org/officeDocument/2006/relationships/image" Target="../media/image164.png"/><Relationship Id="rId10" Type="http://schemas.openxmlformats.org/officeDocument/2006/relationships/image" Target="../media/image169.png"/><Relationship Id="rId4" Type="http://schemas.openxmlformats.org/officeDocument/2006/relationships/image" Target="../media/image163.png"/><Relationship Id="rId9" Type="http://schemas.openxmlformats.org/officeDocument/2006/relationships/image" Target="../media/image168.png"/></Relationships>
</file>

<file path=ppt/slides/_rels/slide82.xml.rels><?xml version="1.0" encoding="UTF-8" standalone="yes"?>
<Relationships xmlns="http://schemas.openxmlformats.org/package/2006/relationships"><Relationship Id="rId8" Type="http://schemas.openxmlformats.org/officeDocument/2006/relationships/image" Target="../media/image175.png"/><Relationship Id="rId3" Type="http://schemas.openxmlformats.org/officeDocument/2006/relationships/image" Target="../media/image172.png"/><Relationship Id="rId7" Type="http://schemas.openxmlformats.org/officeDocument/2006/relationships/image" Target="../media/image170.png"/><Relationship Id="rId2" Type="http://schemas.openxmlformats.org/officeDocument/2006/relationships/notesSlide" Target="../notesSlides/notesSlide38.xml"/><Relationship Id="rId1" Type="http://schemas.openxmlformats.org/officeDocument/2006/relationships/slideLayout" Target="../slideLayouts/slideLayout2.xml"/><Relationship Id="rId6" Type="http://schemas.openxmlformats.org/officeDocument/2006/relationships/image" Target="../media/image171.png"/><Relationship Id="rId5" Type="http://schemas.openxmlformats.org/officeDocument/2006/relationships/image" Target="../media/image174.png"/><Relationship Id="rId4" Type="http://schemas.openxmlformats.org/officeDocument/2006/relationships/image" Target="../media/image173.png"/></Relationships>
</file>

<file path=ppt/slides/_rels/slide83.xml.rels><?xml version="1.0" encoding="UTF-8" standalone="yes"?>
<Relationships xmlns="http://schemas.openxmlformats.org/package/2006/relationships"><Relationship Id="rId3" Type="http://schemas.openxmlformats.org/officeDocument/2006/relationships/image" Target="../media/image176.jpeg"/><Relationship Id="rId2" Type="http://schemas.openxmlformats.org/officeDocument/2006/relationships/notesSlide" Target="../notesSlides/notesSlide39.xml"/><Relationship Id="rId1" Type="http://schemas.openxmlformats.org/officeDocument/2006/relationships/slideLayout" Target="../slideLayouts/slideLayout2.xml"/><Relationship Id="rId5" Type="http://schemas.openxmlformats.org/officeDocument/2006/relationships/image" Target="../media/image153.png"/><Relationship Id="rId4" Type="http://schemas.openxmlformats.org/officeDocument/2006/relationships/image" Target="../media/image124.wmf"/></Relationships>
</file>

<file path=ppt/slides/_rels/slide84.xml.rels><?xml version="1.0" encoding="UTF-8" standalone="yes"?>
<Relationships xmlns="http://schemas.openxmlformats.org/package/2006/relationships"><Relationship Id="rId3" Type="http://schemas.openxmlformats.org/officeDocument/2006/relationships/image" Target="../media/image176.jpeg"/><Relationship Id="rId2" Type="http://schemas.openxmlformats.org/officeDocument/2006/relationships/notesSlide" Target="../notesSlides/notesSlide40.xml"/><Relationship Id="rId1" Type="http://schemas.openxmlformats.org/officeDocument/2006/relationships/slideLayout" Target="../slideLayouts/slideLayout2.xml"/><Relationship Id="rId5" Type="http://schemas.openxmlformats.org/officeDocument/2006/relationships/image" Target="../media/image177.png"/><Relationship Id="rId4" Type="http://schemas.openxmlformats.org/officeDocument/2006/relationships/image" Target="../media/image124.wmf"/></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image" Target="../media/image178.jpe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image" Target="../media/image180.jpeg"/><Relationship Id="rId2" Type="http://schemas.openxmlformats.org/officeDocument/2006/relationships/image" Target="../media/image179.pn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image" Target="../media/image181.pn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image" Target="../media/image183.png"/><Relationship Id="rId2" Type="http://schemas.openxmlformats.org/officeDocument/2006/relationships/image" Target="../media/image182.png"/><Relationship Id="rId1" Type="http://schemas.openxmlformats.org/officeDocument/2006/relationships/slideLayout" Target="../slideLayouts/slideLayout7.xml"/><Relationship Id="rId5" Type="http://schemas.openxmlformats.org/officeDocument/2006/relationships/image" Target="../media/image185.png"/><Relationship Id="rId4" Type="http://schemas.openxmlformats.org/officeDocument/2006/relationships/image" Target="../media/image184.png"/></Relationships>
</file>

<file path=ppt/slides/_rels/slide90.xml.rels><?xml version="1.0" encoding="UTF-8" standalone="yes"?>
<Relationships xmlns="http://schemas.openxmlformats.org/package/2006/relationships"><Relationship Id="rId2" Type="http://schemas.openxmlformats.org/officeDocument/2006/relationships/image" Target="../media/image186.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401469" y="1212508"/>
            <a:ext cx="7525906" cy="5355312"/>
          </a:xfrm>
          <a:prstGeom prst="rect">
            <a:avLst/>
          </a:prstGeom>
          <a:noFill/>
        </p:spPr>
        <p:txBody>
          <a:bodyPr wrap="none" rtlCol="0">
            <a:spAutoFit/>
          </a:bodyPr>
          <a:lstStyle/>
          <a:p>
            <a:r>
              <a:rPr lang="fr-FR" sz="2400" dirty="0" smtClean="0">
                <a:solidFill>
                  <a:srgbClr val="9900CC"/>
                </a:solidFill>
                <a:latin typeface="Calibri" pitchFamily="34" charset="0"/>
                <a:cs typeface="Calibri" pitchFamily="34" charset="0"/>
              </a:rPr>
              <a:t>I) Introduction </a:t>
            </a:r>
            <a:r>
              <a:rPr lang="fr-FR" sz="2400" dirty="0" smtClean="0">
                <a:solidFill>
                  <a:srgbClr val="9900CC"/>
                </a:solidFill>
                <a:latin typeface="Calibri" pitchFamily="34" charset="0"/>
                <a:cs typeface="Calibri" pitchFamily="34" charset="0"/>
              </a:rPr>
              <a:t>:</a:t>
            </a:r>
          </a:p>
          <a:p>
            <a:endParaRPr lang="fr-FR" dirty="0" smtClean="0">
              <a:latin typeface="Calibri" pitchFamily="34" charset="0"/>
              <a:cs typeface="Calibri" pitchFamily="34" charset="0"/>
            </a:endParaRPr>
          </a:p>
          <a:p>
            <a:r>
              <a:rPr lang="fr-FR" dirty="0" smtClean="0">
                <a:latin typeface="Calibri" pitchFamily="34" charset="0"/>
                <a:cs typeface="Calibri" pitchFamily="34" charset="0"/>
              </a:rPr>
              <a:t>	La Physique Nucléaire… au GANIL/SPIRAL/SPIRAL2 à Caen</a:t>
            </a:r>
          </a:p>
          <a:p>
            <a:r>
              <a:rPr lang="fr-FR" dirty="0" smtClean="0">
                <a:latin typeface="Calibri" pitchFamily="34" charset="0"/>
                <a:cs typeface="Calibri" pitchFamily="34" charset="0"/>
              </a:rPr>
              <a:t>	Noyaux exotiques</a:t>
            </a:r>
          </a:p>
          <a:p>
            <a:r>
              <a:rPr lang="fr-FR" dirty="0" smtClean="0">
                <a:latin typeface="Calibri" pitchFamily="34" charset="0"/>
                <a:cs typeface="Calibri" pitchFamily="34" charset="0"/>
              </a:rPr>
              <a:t>	Quelques mots sur les méthodes de production</a:t>
            </a:r>
          </a:p>
          <a:p>
            <a:r>
              <a:rPr lang="fr-FR" dirty="0" smtClean="0">
                <a:latin typeface="Calibri" pitchFamily="34" charset="0"/>
                <a:cs typeface="Calibri" pitchFamily="34" charset="0"/>
              </a:rPr>
              <a:t>	Du GANIL à SPIRAL2</a:t>
            </a:r>
          </a:p>
          <a:p>
            <a:endParaRPr lang="fr-FR" sz="1200" dirty="0" smtClean="0">
              <a:latin typeface="Calibri" pitchFamily="34" charset="0"/>
              <a:cs typeface="Calibri" pitchFamily="34" charset="0"/>
            </a:endParaRPr>
          </a:p>
          <a:p>
            <a:r>
              <a:rPr lang="fr-FR" sz="2400" dirty="0" smtClean="0">
                <a:solidFill>
                  <a:srgbClr val="9900CC"/>
                </a:solidFill>
                <a:latin typeface="Calibri" pitchFamily="34" charset="0"/>
                <a:cs typeface="Calibri" pitchFamily="34" charset="0"/>
              </a:rPr>
              <a:t>II) Physique </a:t>
            </a:r>
            <a:r>
              <a:rPr lang="fr-FR" sz="2400" dirty="0" smtClean="0">
                <a:solidFill>
                  <a:srgbClr val="9900CC"/>
                </a:solidFill>
                <a:latin typeface="Calibri" pitchFamily="34" charset="0"/>
                <a:cs typeface="Calibri" pitchFamily="34" charset="0"/>
              </a:rPr>
              <a:t>:</a:t>
            </a:r>
            <a:r>
              <a:rPr lang="fr-FR" dirty="0" smtClean="0">
                <a:solidFill>
                  <a:srgbClr val="9900CC"/>
                </a:solidFill>
                <a:latin typeface="Calibri" pitchFamily="34" charset="0"/>
                <a:cs typeface="Calibri" pitchFamily="34" charset="0"/>
              </a:rPr>
              <a:t> </a:t>
            </a:r>
            <a:r>
              <a:rPr lang="fr-FR" dirty="0" smtClean="0">
                <a:solidFill>
                  <a:srgbClr val="9900CC"/>
                </a:solidFill>
                <a:latin typeface="Calibri" pitchFamily="34" charset="0"/>
                <a:cs typeface="Calibri" pitchFamily="34" charset="0"/>
              </a:rPr>
              <a:t>de GANIL/SPIRAL </a:t>
            </a:r>
            <a:r>
              <a:rPr lang="fr-FR" dirty="0" smtClean="0">
                <a:solidFill>
                  <a:srgbClr val="9900CC"/>
                </a:solidFill>
                <a:latin typeface="Calibri" pitchFamily="34" charset="0"/>
                <a:cs typeface="Calibri" pitchFamily="34" charset="0"/>
              </a:rPr>
              <a:t>à </a:t>
            </a:r>
            <a:r>
              <a:rPr lang="fr-FR" dirty="0" smtClean="0">
                <a:solidFill>
                  <a:srgbClr val="9900CC"/>
                </a:solidFill>
                <a:latin typeface="Calibri" pitchFamily="34" charset="0"/>
                <a:cs typeface="Calibri" pitchFamily="34" charset="0"/>
              </a:rPr>
              <a:t>SPIRAL2    </a:t>
            </a:r>
            <a:r>
              <a:rPr lang="fr-FR" dirty="0" smtClean="0">
                <a:latin typeface="Calibri" pitchFamily="34" charset="0"/>
                <a:cs typeface="Calibri" pitchFamily="34" charset="0"/>
              </a:rPr>
              <a:t>(choix strictement personnel…)</a:t>
            </a:r>
            <a:endParaRPr lang="fr-FR" dirty="0" smtClean="0">
              <a:latin typeface="Calibri" pitchFamily="34" charset="0"/>
              <a:cs typeface="Calibri" pitchFamily="34" charset="0"/>
            </a:endParaRPr>
          </a:p>
          <a:p>
            <a:endParaRPr lang="fr-FR" dirty="0" smtClean="0">
              <a:latin typeface="Calibri" pitchFamily="34" charset="0"/>
              <a:cs typeface="Calibri" pitchFamily="34" charset="0"/>
            </a:endParaRPr>
          </a:p>
          <a:p>
            <a:r>
              <a:rPr lang="fr-FR" dirty="0" smtClean="0">
                <a:latin typeface="Calibri" pitchFamily="34" charset="0"/>
                <a:cs typeface="Calibri" pitchFamily="34" charset="0"/>
              </a:rPr>
              <a:t>	Une structure en couche… revisitée</a:t>
            </a:r>
          </a:p>
          <a:p>
            <a:r>
              <a:rPr lang="fr-FR" dirty="0" smtClean="0">
                <a:latin typeface="Calibri" pitchFamily="34" charset="0"/>
                <a:cs typeface="Calibri" pitchFamily="34" charset="0"/>
              </a:rPr>
              <a:t>	Des noyaux en pleines formes</a:t>
            </a:r>
          </a:p>
          <a:p>
            <a:r>
              <a:rPr lang="fr-FR" dirty="0" smtClean="0">
                <a:latin typeface="Calibri" pitchFamily="34" charset="0"/>
                <a:cs typeface="Calibri" pitchFamily="34" charset="0"/>
              </a:rPr>
              <a:t>	La physique nucléaire au service du Modèle Standard</a:t>
            </a:r>
          </a:p>
          <a:p>
            <a:endParaRPr lang="fr-FR" sz="1200" dirty="0" smtClean="0">
              <a:latin typeface="Calibri" pitchFamily="34" charset="0"/>
              <a:cs typeface="Calibri" pitchFamily="34" charset="0"/>
            </a:endParaRPr>
          </a:p>
          <a:p>
            <a:r>
              <a:rPr lang="fr-FR" sz="2400" dirty="0" smtClean="0">
                <a:solidFill>
                  <a:srgbClr val="9900CC"/>
                </a:solidFill>
                <a:latin typeface="Calibri" pitchFamily="34" charset="0"/>
                <a:cs typeface="Calibri" pitchFamily="34" charset="0"/>
              </a:rPr>
              <a:t>III) SPIRAL2 :</a:t>
            </a:r>
            <a:endParaRPr lang="fr-FR" sz="2400" dirty="0" smtClean="0">
              <a:solidFill>
                <a:srgbClr val="9900CC"/>
              </a:solidFill>
              <a:latin typeface="Calibri" pitchFamily="34" charset="0"/>
              <a:cs typeface="Calibri" pitchFamily="34" charset="0"/>
            </a:endParaRPr>
          </a:p>
          <a:p>
            <a:endParaRPr lang="fr-FR" dirty="0" smtClean="0">
              <a:latin typeface="Calibri" pitchFamily="34" charset="0"/>
              <a:cs typeface="Calibri" pitchFamily="34" charset="0"/>
            </a:endParaRPr>
          </a:p>
          <a:p>
            <a:r>
              <a:rPr lang="fr-FR" dirty="0" smtClean="0">
                <a:latin typeface="Calibri" pitchFamily="34" charset="0"/>
                <a:cs typeface="Calibri" pitchFamily="34" charset="0"/>
              </a:rPr>
              <a:t>	Quelques </a:t>
            </a:r>
            <a:r>
              <a:rPr lang="fr-FR" dirty="0" smtClean="0">
                <a:latin typeface="Calibri" pitchFamily="34" charset="0"/>
                <a:cs typeface="Calibri" pitchFamily="34" charset="0"/>
              </a:rPr>
              <a:t>détails</a:t>
            </a:r>
            <a:endParaRPr lang="fr-FR" dirty="0" smtClean="0">
              <a:latin typeface="Calibri" pitchFamily="34" charset="0"/>
              <a:cs typeface="Calibri" pitchFamily="34" charset="0"/>
            </a:endParaRPr>
          </a:p>
          <a:p>
            <a:r>
              <a:rPr lang="fr-FR" dirty="0" smtClean="0">
                <a:latin typeface="Calibri" pitchFamily="34" charset="0"/>
                <a:cs typeface="Calibri" pitchFamily="34" charset="0"/>
              </a:rPr>
              <a:t>	Calendrier</a:t>
            </a:r>
          </a:p>
          <a:p>
            <a:r>
              <a:rPr lang="fr-FR" dirty="0" smtClean="0">
                <a:latin typeface="Calibri" pitchFamily="34" charset="0"/>
                <a:cs typeface="Calibri" pitchFamily="34" charset="0"/>
              </a:rPr>
              <a:t>	</a:t>
            </a:r>
            <a:r>
              <a:rPr lang="fr-FR" dirty="0" smtClean="0">
                <a:latin typeface="Calibri" pitchFamily="34" charset="0"/>
                <a:cs typeface="Calibri" pitchFamily="34" charset="0"/>
              </a:rPr>
              <a:t>Collaborations</a:t>
            </a:r>
            <a:endParaRPr lang="fr-FR" dirty="0" smtClean="0">
              <a:latin typeface="Calibri" pitchFamily="34" charset="0"/>
              <a:cs typeface="Calibri" pitchFamily="34" charset="0"/>
            </a:endParaRPr>
          </a:p>
        </p:txBody>
      </p:sp>
      <p:pic>
        <p:nvPicPr>
          <p:cNvPr id="3" name="Picture 6" descr="logo.png"/>
          <p:cNvPicPr>
            <a:picLocks noChangeAspect="1"/>
          </p:cNvPicPr>
          <p:nvPr/>
        </p:nvPicPr>
        <p:blipFill>
          <a:blip r:embed="rId2"/>
          <a:srcRect/>
          <a:stretch>
            <a:fillRect/>
          </a:stretch>
        </p:blipFill>
        <p:spPr bwMode="auto">
          <a:xfrm>
            <a:off x="2113536" y="214685"/>
            <a:ext cx="5201664" cy="1059248"/>
          </a:xfrm>
          <a:prstGeom prst="rect">
            <a:avLst/>
          </a:prstGeom>
          <a:noFill/>
          <a:ln w="9525">
            <a:noFill/>
            <a:miter lim="800000"/>
            <a:headEnd/>
            <a:tailEnd/>
          </a:ln>
        </p:spPr>
      </p:pic>
      <p:cxnSp>
        <p:nvCxnSpPr>
          <p:cNvPr id="6" name="Connecteur droit 5"/>
          <p:cNvCxnSpPr/>
          <p:nvPr/>
        </p:nvCxnSpPr>
        <p:spPr bwMode="auto">
          <a:xfrm>
            <a:off x="0" y="6468894"/>
            <a:ext cx="9144000" cy="1588"/>
          </a:xfrm>
          <a:prstGeom prst="line">
            <a:avLst/>
          </a:prstGeom>
          <a:solidFill>
            <a:schemeClr val="accent1"/>
          </a:solidFill>
          <a:ln w="19050" cap="flat" cmpd="sng" algn="ctr">
            <a:solidFill>
              <a:srgbClr val="9900CC"/>
            </a:solidFill>
            <a:prstDash val="solid"/>
            <a:round/>
            <a:headEnd type="none" w="med" len="med"/>
            <a:tailEnd type="none" w="med" len="med"/>
          </a:ln>
          <a:effectLst/>
        </p:spPr>
      </p:cxnSp>
      <p:sp>
        <p:nvSpPr>
          <p:cNvPr id="7" name="ZoneTexte 6"/>
          <p:cNvSpPr txBox="1"/>
          <p:nvPr/>
        </p:nvSpPr>
        <p:spPr>
          <a:xfrm>
            <a:off x="214016" y="6490262"/>
            <a:ext cx="9144000" cy="338554"/>
          </a:xfrm>
          <a:prstGeom prst="rect">
            <a:avLst/>
          </a:prstGeom>
          <a:noFill/>
        </p:spPr>
        <p:txBody>
          <a:bodyPr wrap="square" rtlCol="0">
            <a:spAutoFit/>
          </a:bodyPr>
          <a:lstStyle/>
          <a:p>
            <a:r>
              <a:rPr lang="fr-FR" sz="1600" dirty="0" smtClean="0"/>
              <a:t>Stéphane Grévy - CENBG- grevy@in2p3.fr				Saclay - SPP - 27 juin 2011</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6" descr="NuPECClong_range_plan_1b-page-001.jpg"/>
          <p:cNvPicPr>
            <a:picLocks noChangeAspect="1"/>
          </p:cNvPicPr>
          <p:nvPr/>
        </p:nvPicPr>
        <p:blipFill>
          <a:blip r:embed="rId2" cstate="print"/>
          <a:stretch>
            <a:fillRect/>
          </a:stretch>
        </p:blipFill>
        <p:spPr>
          <a:xfrm rot="5400000">
            <a:off x="4745943" y="-1006981"/>
            <a:ext cx="4384243" cy="6201583"/>
          </a:xfrm>
          <a:prstGeom prst="rect">
            <a:avLst/>
          </a:prstGeom>
        </p:spPr>
      </p:pic>
      <p:pic>
        <p:nvPicPr>
          <p:cNvPr id="8" name="Image 7" descr="NuPECClong_range_plan_2b-page-001.jpg"/>
          <p:cNvPicPr>
            <a:picLocks noChangeAspect="1"/>
          </p:cNvPicPr>
          <p:nvPr/>
        </p:nvPicPr>
        <p:blipFill>
          <a:blip r:embed="rId3" cstate="print"/>
          <a:stretch>
            <a:fillRect/>
          </a:stretch>
        </p:blipFill>
        <p:spPr>
          <a:xfrm rot="5400000">
            <a:off x="4916481" y="3320663"/>
            <a:ext cx="4384243" cy="6201583"/>
          </a:xfrm>
          <a:prstGeom prst="rect">
            <a:avLst/>
          </a:prstGeom>
        </p:spPr>
      </p:pic>
      <p:pic>
        <p:nvPicPr>
          <p:cNvPr id="4" name="Image 3" descr="NuPECClong_range_plan_1-page-001.jpg"/>
          <p:cNvPicPr>
            <a:picLocks noChangeAspect="1"/>
          </p:cNvPicPr>
          <p:nvPr/>
        </p:nvPicPr>
        <p:blipFill>
          <a:blip r:embed="rId4" cstate="print"/>
          <a:stretch>
            <a:fillRect/>
          </a:stretch>
        </p:blipFill>
        <p:spPr>
          <a:xfrm>
            <a:off x="0" y="0"/>
            <a:ext cx="4848301" cy="6858000"/>
          </a:xfrm>
          <a:prstGeom prst="rect">
            <a:avLst/>
          </a:prstGeom>
        </p:spPr>
      </p:pic>
      <p:sp>
        <p:nvSpPr>
          <p:cNvPr id="5" name="Rectangle à coins arrondis 4"/>
          <p:cNvSpPr/>
          <p:nvPr/>
        </p:nvSpPr>
        <p:spPr>
          <a:xfrm>
            <a:off x="5253535" y="2635013"/>
            <a:ext cx="3543300" cy="123825"/>
          </a:xfrm>
          <a:prstGeom prst="roundRect">
            <a:avLst/>
          </a:prstGeom>
          <a:noFill/>
          <a:ln w="28575">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fr-FR"/>
          </a:p>
        </p:txBody>
      </p:sp>
      <p:sp>
        <p:nvSpPr>
          <p:cNvPr id="6" name="Rectangle à coins arrondis 5"/>
          <p:cNvSpPr/>
          <p:nvPr/>
        </p:nvSpPr>
        <p:spPr>
          <a:xfrm>
            <a:off x="5248985" y="1948076"/>
            <a:ext cx="3543300" cy="123825"/>
          </a:xfrm>
          <a:prstGeom prst="roundRect">
            <a:avLst/>
          </a:prstGeom>
          <a:noFill/>
          <a:ln w="28575">
            <a:solidFill>
              <a:srgbClr val="FF0000"/>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algn="ctr"/>
            <a:endParaRPr lang="fr-FR"/>
          </a:p>
        </p:txBody>
      </p:sp>
      <p:sp>
        <p:nvSpPr>
          <p:cNvPr id="9" name="Rectangle à coins arrondis 8"/>
          <p:cNvSpPr/>
          <p:nvPr/>
        </p:nvSpPr>
        <p:spPr>
          <a:xfrm>
            <a:off x="5255809" y="3626750"/>
            <a:ext cx="3543300" cy="123825"/>
          </a:xfrm>
          <a:prstGeom prst="roundRect">
            <a:avLst/>
          </a:prstGeom>
          <a:noFill/>
          <a:ln w="28575">
            <a:solidFill>
              <a:srgbClr val="FF0000"/>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algn="ctr"/>
            <a:endParaRPr lang="fr-FR"/>
          </a:p>
        </p:txBody>
      </p:sp>
      <p:sp>
        <p:nvSpPr>
          <p:cNvPr id="10" name="Rectangle à coins arrondis 9"/>
          <p:cNvSpPr/>
          <p:nvPr/>
        </p:nvSpPr>
        <p:spPr>
          <a:xfrm>
            <a:off x="5237612" y="5157573"/>
            <a:ext cx="3543300" cy="123825"/>
          </a:xfrm>
          <a:prstGeom prst="roundRect">
            <a:avLst/>
          </a:prstGeom>
          <a:noFill/>
          <a:ln w="28575">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fr-FR"/>
          </a:p>
        </p:txBody>
      </p:sp>
      <p:sp>
        <p:nvSpPr>
          <p:cNvPr id="11" name="Rectangle à coins arrondis 10"/>
          <p:cNvSpPr/>
          <p:nvPr/>
        </p:nvSpPr>
        <p:spPr>
          <a:xfrm>
            <a:off x="5237612" y="6129123"/>
            <a:ext cx="3543300" cy="123825"/>
          </a:xfrm>
          <a:prstGeom prst="roundRect">
            <a:avLst/>
          </a:prstGeom>
          <a:noFill/>
          <a:ln w="28575">
            <a:solidFill>
              <a:srgbClr val="FF0000"/>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algn="ctr"/>
            <a:endParaRPr lang="fr-F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 name="Picture 3"/>
          <p:cNvPicPr>
            <a:picLocks noChangeAspect="1" noChangeArrowheads="1"/>
          </p:cNvPicPr>
          <p:nvPr/>
        </p:nvPicPr>
        <p:blipFill>
          <a:blip r:embed="rId2"/>
          <a:srcRect/>
          <a:stretch>
            <a:fillRect/>
          </a:stretch>
        </p:blipFill>
        <p:spPr bwMode="auto">
          <a:xfrm>
            <a:off x="747941" y="381000"/>
            <a:ext cx="8113484" cy="6400800"/>
          </a:xfrm>
          <a:prstGeom prst="rect">
            <a:avLst/>
          </a:prstGeom>
          <a:noFill/>
          <a:ln w="9525">
            <a:noFill/>
            <a:miter lim="800000"/>
            <a:headEnd/>
            <a:tailEnd/>
          </a:ln>
        </p:spPr>
      </p:pic>
      <p:sp>
        <p:nvSpPr>
          <p:cNvPr id="38" name="Rectangle 9"/>
          <p:cNvSpPr txBox="1">
            <a:spLocks noChangeArrowheads="1"/>
          </p:cNvSpPr>
          <p:nvPr/>
        </p:nvSpPr>
        <p:spPr>
          <a:xfrm>
            <a:off x="0" y="241299"/>
            <a:ext cx="5638800" cy="1254125"/>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800" b="0" i="0" u="none" strike="noStrike" kern="1200" cap="none" spc="0" normalizeH="0" baseline="0" noProof="0" dirty="0" smtClean="0">
                <a:ln>
                  <a:noFill/>
                </a:ln>
                <a:solidFill>
                  <a:schemeClr val="tx1"/>
                </a:solidFill>
                <a:effectLst/>
                <a:uLnTx/>
                <a:uFillTx/>
                <a:latin typeface="+mj-lt"/>
                <a:ea typeface="ＭＳ Ｐゴシック" pitchFamily="16" charset="-128"/>
                <a:cs typeface="+mj-cs"/>
              </a:rPr>
              <a:t/>
            </a:r>
            <a:br>
              <a:rPr kumimoji="0" lang="en-US" sz="2800" b="0" i="0" u="none" strike="noStrike" kern="1200" cap="none" spc="0" normalizeH="0" baseline="0" noProof="0" dirty="0" smtClean="0">
                <a:ln>
                  <a:noFill/>
                </a:ln>
                <a:solidFill>
                  <a:schemeClr val="tx1"/>
                </a:solidFill>
                <a:effectLst/>
                <a:uLnTx/>
                <a:uFillTx/>
                <a:latin typeface="+mj-lt"/>
                <a:ea typeface="ＭＳ Ｐゴシック" pitchFamily="16" charset="-128"/>
                <a:cs typeface="+mj-cs"/>
              </a:rPr>
            </a:br>
            <a:r>
              <a:rPr kumimoji="0" lang="en-US" sz="2800" b="0" i="0" u="none" strike="noStrike" kern="1200" cap="none" spc="0" normalizeH="0" baseline="0" noProof="0" dirty="0" smtClean="0">
                <a:ln>
                  <a:noFill/>
                </a:ln>
                <a:solidFill>
                  <a:srgbClr val="E8050A"/>
                </a:solidFill>
                <a:effectLst/>
                <a:uLnTx/>
                <a:uFillTx/>
                <a:latin typeface="+mj-lt"/>
                <a:ea typeface="ＭＳ Ｐゴシック" pitchFamily="16" charset="-128"/>
                <a:cs typeface="+mj-cs"/>
              </a:rPr>
              <a:t>Exotic Nuclei</a:t>
            </a:r>
            <a:endParaRPr kumimoji="0" lang="en-US" sz="2800" b="0" i="0" u="none" strike="noStrike" kern="1200" cap="none" spc="0" normalizeH="0" baseline="0" noProof="0" dirty="0" smtClean="0">
              <a:ln>
                <a:noFill/>
              </a:ln>
              <a:solidFill>
                <a:schemeClr val="tx1"/>
              </a:solidFill>
              <a:effectLst/>
              <a:uLnTx/>
              <a:uFillTx/>
              <a:latin typeface="+mj-lt"/>
              <a:ea typeface="ＭＳ Ｐゴシック" pitchFamily="16" charset="-128"/>
              <a:cs typeface="+mj-cs"/>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p:cNvGrpSpPr>
          <p:nvPr/>
        </p:nvGrpSpPr>
        <p:grpSpPr bwMode="auto">
          <a:xfrm>
            <a:off x="668338" y="381000"/>
            <a:ext cx="8193087" cy="6400800"/>
            <a:chOff x="377" y="0"/>
            <a:chExt cx="5455" cy="4128"/>
          </a:xfrm>
        </p:grpSpPr>
        <p:pic>
          <p:nvPicPr>
            <p:cNvPr id="79878" name="Picture 3"/>
            <p:cNvPicPr>
              <a:picLocks noChangeAspect="1" noChangeArrowheads="1"/>
            </p:cNvPicPr>
            <p:nvPr/>
          </p:nvPicPr>
          <p:blipFill>
            <a:blip r:embed="rId3"/>
            <a:srcRect/>
            <a:stretch>
              <a:fillRect/>
            </a:stretch>
          </p:blipFill>
          <p:spPr bwMode="auto">
            <a:xfrm>
              <a:off x="430" y="0"/>
              <a:ext cx="5402" cy="4128"/>
            </a:xfrm>
            <a:prstGeom prst="rect">
              <a:avLst/>
            </a:prstGeom>
            <a:noFill/>
            <a:ln w="9525">
              <a:noFill/>
              <a:miter lim="800000"/>
              <a:headEnd/>
              <a:tailEnd/>
            </a:ln>
          </p:spPr>
        </p:pic>
        <p:sp>
          <p:nvSpPr>
            <p:cNvPr id="79879" name="Rectangle 4"/>
            <p:cNvSpPr>
              <a:spLocks noChangeArrowheads="1"/>
            </p:cNvSpPr>
            <p:nvPr/>
          </p:nvSpPr>
          <p:spPr bwMode="auto">
            <a:xfrm>
              <a:off x="658" y="3623"/>
              <a:ext cx="1595" cy="232"/>
            </a:xfrm>
            <a:prstGeom prst="rect">
              <a:avLst/>
            </a:prstGeom>
            <a:solidFill>
              <a:schemeClr val="bg1"/>
            </a:solidFill>
            <a:ln w="12700">
              <a:noFill/>
              <a:miter lim="800000"/>
              <a:headEnd/>
              <a:tailEnd/>
            </a:ln>
          </p:spPr>
          <p:txBody>
            <a:bodyPr wrap="none" lIns="90487" tIns="44450" rIns="90487" bIns="44450" anchor="ctr"/>
            <a:lstStyle/>
            <a:p>
              <a:endParaRPr lang="en-GB" sz="2400">
                <a:solidFill>
                  <a:srgbClr val="FFFFFF"/>
                </a:solidFill>
              </a:endParaRPr>
            </a:p>
          </p:txBody>
        </p:sp>
        <p:sp>
          <p:nvSpPr>
            <p:cNvPr id="79880" name="Rectangle 5"/>
            <p:cNvSpPr>
              <a:spLocks noChangeArrowheads="1"/>
            </p:cNvSpPr>
            <p:nvPr/>
          </p:nvSpPr>
          <p:spPr bwMode="auto">
            <a:xfrm>
              <a:off x="712" y="3603"/>
              <a:ext cx="1373" cy="234"/>
            </a:xfrm>
            <a:prstGeom prst="rect">
              <a:avLst/>
            </a:prstGeom>
            <a:noFill/>
            <a:ln w="12700">
              <a:noFill/>
              <a:miter lim="800000"/>
              <a:headEnd/>
              <a:tailEnd/>
            </a:ln>
          </p:spPr>
          <p:txBody>
            <a:bodyPr wrap="none" lIns="90487" tIns="44450" rIns="90487" bIns="44450" anchor="ctr">
              <a:spAutoFit/>
            </a:bodyPr>
            <a:lstStyle/>
            <a:p>
              <a:r>
                <a:rPr lang="en-US">
                  <a:solidFill>
                    <a:srgbClr val="000000"/>
                  </a:solidFill>
                </a:rPr>
                <a:t>Neutron number N</a:t>
              </a:r>
            </a:p>
          </p:txBody>
        </p:sp>
        <p:sp>
          <p:nvSpPr>
            <p:cNvPr id="79881" name="Rectangle 6"/>
            <p:cNvSpPr>
              <a:spLocks noChangeArrowheads="1"/>
            </p:cNvSpPr>
            <p:nvPr/>
          </p:nvSpPr>
          <p:spPr bwMode="auto">
            <a:xfrm>
              <a:off x="384" y="2044"/>
              <a:ext cx="228" cy="1579"/>
            </a:xfrm>
            <a:prstGeom prst="rect">
              <a:avLst/>
            </a:prstGeom>
            <a:solidFill>
              <a:schemeClr val="bg1"/>
            </a:solidFill>
            <a:ln w="12700">
              <a:noFill/>
              <a:miter lim="800000"/>
              <a:headEnd/>
              <a:tailEnd/>
            </a:ln>
          </p:spPr>
          <p:txBody>
            <a:bodyPr wrap="none" lIns="90487" tIns="44450" rIns="90487" bIns="44450" anchor="ctr"/>
            <a:lstStyle/>
            <a:p>
              <a:endParaRPr lang="en-GB" sz="2400">
                <a:solidFill>
                  <a:srgbClr val="FFFFFF"/>
                </a:solidFill>
              </a:endParaRPr>
            </a:p>
          </p:txBody>
        </p:sp>
        <p:sp>
          <p:nvSpPr>
            <p:cNvPr id="79882" name="Rectangle 7"/>
            <p:cNvSpPr>
              <a:spLocks noChangeArrowheads="1"/>
            </p:cNvSpPr>
            <p:nvPr/>
          </p:nvSpPr>
          <p:spPr bwMode="auto">
            <a:xfrm>
              <a:off x="521" y="3391"/>
              <a:ext cx="137" cy="139"/>
            </a:xfrm>
            <a:prstGeom prst="rect">
              <a:avLst/>
            </a:prstGeom>
            <a:solidFill>
              <a:schemeClr val="bg1"/>
            </a:solidFill>
            <a:ln w="12700">
              <a:noFill/>
              <a:miter lim="800000"/>
              <a:headEnd/>
              <a:tailEnd/>
            </a:ln>
          </p:spPr>
          <p:txBody>
            <a:bodyPr wrap="none" lIns="90487" tIns="44450" rIns="90487" bIns="44450" anchor="ctr"/>
            <a:lstStyle/>
            <a:p>
              <a:endParaRPr lang="en-GB" sz="2400">
                <a:solidFill>
                  <a:srgbClr val="FFFFFF"/>
                </a:solidFill>
              </a:endParaRPr>
            </a:p>
          </p:txBody>
        </p:sp>
        <p:sp>
          <p:nvSpPr>
            <p:cNvPr id="79883" name="Rectangle 8"/>
            <p:cNvSpPr>
              <a:spLocks noChangeArrowheads="1"/>
            </p:cNvSpPr>
            <p:nvPr/>
          </p:nvSpPr>
          <p:spPr bwMode="auto">
            <a:xfrm rot="-5400000">
              <a:off x="-165" y="2543"/>
              <a:ext cx="1346" cy="262"/>
            </a:xfrm>
            <a:prstGeom prst="rect">
              <a:avLst/>
            </a:prstGeom>
            <a:noFill/>
            <a:ln w="12700">
              <a:noFill/>
              <a:miter lim="800000"/>
              <a:headEnd/>
              <a:tailEnd/>
            </a:ln>
          </p:spPr>
          <p:txBody>
            <a:bodyPr wrap="none" lIns="90487" tIns="44450" rIns="90487" bIns="44450" anchor="ctr">
              <a:spAutoFit/>
            </a:bodyPr>
            <a:lstStyle/>
            <a:p>
              <a:r>
                <a:rPr lang="en-US" sz="2000">
                  <a:solidFill>
                    <a:srgbClr val="000000"/>
                  </a:solidFill>
                </a:rPr>
                <a:t>Proton number Z</a:t>
              </a:r>
            </a:p>
          </p:txBody>
        </p:sp>
      </p:grpSp>
      <p:sp>
        <p:nvSpPr>
          <p:cNvPr id="79875" name="Rectangle 9"/>
          <p:cNvSpPr>
            <a:spLocks noGrp="1" noChangeArrowheads="1"/>
          </p:cNvSpPr>
          <p:nvPr>
            <p:ph type="title" idx="4294967295"/>
          </p:nvPr>
        </p:nvSpPr>
        <p:spPr>
          <a:xfrm>
            <a:off x="0" y="241300"/>
            <a:ext cx="5638800" cy="1254125"/>
          </a:xfrm>
        </p:spPr>
        <p:txBody>
          <a:bodyPr>
            <a:normAutofit/>
          </a:bodyPr>
          <a:lstStyle/>
          <a:p>
            <a:pPr algn="ctr"/>
            <a:r>
              <a:rPr lang="en-US" sz="2800" dirty="0" smtClean="0">
                <a:ea typeface="ＭＳ Ｐゴシック" pitchFamily="16" charset="-128"/>
              </a:rPr>
              <a:t>A huge discovery potential   </a:t>
            </a:r>
            <a:br>
              <a:rPr lang="en-US" sz="2800" dirty="0" smtClean="0">
                <a:ea typeface="ＭＳ Ｐゴシック" pitchFamily="16" charset="-128"/>
              </a:rPr>
            </a:br>
            <a:r>
              <a:rPr lang="en-US" sz="2800" dirty="0" smtClean="0">
                <a:solidFill>
                  <a:srgbClr val="E8050A"/>
                </a:solidFill>
                <a:ea typeface="ＭＳ Ｐゴシック" pitchFamily="16" charset="-128"/>
              </a:rPr>
              <a:t>Exotic Nuclei</a:t>
            </a:r>
            <a:endParaRPr lang="en-US" sz="2800" dirty="0" smtClean="0">
              <a:ea typeface="ＭＳ Ｐゴシック" pitchFamily="16" charset="-128"/>
            </a:endParaRPr>
          </a:p>
        </p:txBody>
      </p:sp>
      <p:sp>
        <p:nvSpPr>
          <p:cNvPr id="79876" name="Rectangle 11"/>
          <p:cNvSpPr>
            <a:spLocks noGrp="1" noChangeArrowheads="1"/>
          </p:cNvSpPr>
          <p:nvPr>
            <p:ph idx="4294967295"/>
          </p:nvPr>
        </p:nvSpPr>
        <p:spPr>
          <a:xfrm>
            <a:off x="0" y="3657600"/>
            <a:ext cx="8064500" cy="2895600"/>
          </a:xfrm>
        </p:spPr>
        <p:txBody>
          <a:bodyPr lIns="91440" tIns="45720" rIns="91440" bIns="45720"/>
          <a:lstStyle/>
          <a:p>
            <a:pPr algn="r">
              <a:lnSpc>
                <a:spcPct val="80000"/>
              </a:lnSpc>
            </a:pPr>
            <a:endParaRPr lang="en-GB" sz="800" dirty="0" smtClean="0">
              <a:solidFill>
                <a:srgbClr val="05017D"/>
              </a:solidFill>
              <a:ea typeface="ＭＳ Ｐゴシック" pitchFamily="16" charset="-128"/>
            </a:endParaRPr>
          </a:p>
          <a:p>
            <a:pPr algn="r">
              <a:lnSpc>
                <a:spcPct val="80000"/>
              </a:lnSpc>
            </a:pPr>
            <a:r>
              <a:rPr lang="en-GB" sz="2000" dirty="0" smtClean="0">
                <a:solidFill>
                  <a:srgbClr val="05017D"/>
                </a:solidFill>
                <a:ea typeface="ＭＳ Ｐゴシック" pitchFamily="16" charset="-128"/>
              </a:rPr>
              <a:t>Which force?</a:t>
            </a:r>
            <a:r>
              <a:rPr lang="en-GB" sz="2000" dirty="0" smtClean="0">
                <a:solidFill>
                  <a:srgbClr val="0A02FF"/>
                </a:solidFill>
                <a:ea typeface="ＭＳ Ｐゴシック" pitchFamily="16" charset="-128"/>
              </a:rPr>
              <a:t> </a:t>
            </a:r>
          </a:p>
          <a:p>
            <a:pPr lvl="1" algn="r">
              <a:lnSpc>
                <a:spcPct val="80000"/>
              </a:lnSpc>
              <a:buFont typeface="Monotype Sorts" charset="2"/>
              <a:buNone/>
            </a:pPr>
            <a:r>
              <a:rPr lang="en-GB" sz="1600" b="1" dirty="0" err="1" smtClean="0">
                <a:solidFill>
                  <a:srgbClr val="0A02FF"/>
                </a:solidFill>
                <a:ea typeface="ＭＳ Ｐゴシック" pitchFamily="16" charset="-128"/>
              </a:rPr>
              <a:t>Isospin</a:t>
            </a:r>
            <a:r>
              <a:rPr lang="en-GB" sz="1600" b="1" dirty="0" smtClean="0">
                <a:solidFill>
                  <a:srgbClr val="0A02FF"/>
                </a:solidFill>
                <a:ea typeface="ＭＳ Ｐゴシック" pitchFamily="16" charset="-128"/>
              </a:rPr>
              <a:t> dependence, </a:t>
            </a:r>
          </a:p>
          <a:p>
            <a:pPr lvl="1" algn="r">
              <a:lnSpc>
                <a:spcPct val="80000"/>
              </a:lnSpc>
              <a:buFont typeface="Monotype Sorts" charset="2"/>
              <a:buNone/>
            </a:pPr>
            <a:r>
              <a:rPr lang="en-GB" sz="1600" b="1" dirty="0" smtClean="0">
                <a:solidFill>
                  <a:srgbClr val="0A02FF"/>
                </a:solidFill>
                <a:ea typeface="ＭＳ Ｐゴシック" pitchFamily="16" charset="-128"/>
              </a:rPr>
              <a:t>3-body, tensor, spin-orbit.</a:t>
            </a:r>
          </a:p>
          <a:p>
            <a:pPr algn="r">
              <a:lnSpc>
                <a:spcPct val="80000"/>
              </a:lnSpc>
            </a:pPr>
            <a:r>
              <a:rPr lang="en-GB" sz="2000" dirty="0" smtClean="0">
                <a:solidFill>
                  <a:srgbClr val="05017D"/>
                </a:solidFill>
                <a:ea typeface="ＭＳ Ｐゴシック" pitchFamily="16" charset="-128"/>
              </a:rPr>
              <a:t>Leading to which structure? </a:t>
            </a:r>
          </a:p>
          <a:p>
            <a:pPr lvl="1" algn="r">
              <a:lnSpc>
                <a:spcPct val="80000"/>
              </a:lnSpc>
              <a:buFont typeface="Monotype Sorts" charset="2"/>
              <a:buNone/>
            </a:pPr>
            <a:r>
              <a:rPr lang="en-GB" sz="1600" b="1" dirty="0" smtClean="0">
                <a:solidFill>
                  <a:srgbClr val="0A02FF"/>
                </a:solidFill>
                <a:ea typeface="ＭＳ Ｐゴシック" pitchFamily="16" charset="-128"/>
              </a:rPr>
              <a:t>Haloes, neutron skins, molecular states,</a:t>
            </a:r>
          </a:p>
          <a:p>
            <a:pPr lvl="1" algn="r">
              <a:lnSpc>
                <a:spcPct val="80000"/>
              </a:lnSpc>
              <a:buFont typeface="Monotype Sorts" charset="2"/>
              <a:buNone/>
            </a:pPr>
            <a:r>
              <a:rPr lang="en-GB" sz="1600" b="1" dirty="0" smtClean="0">
                <a:solidFill>
                  <a:srgbClr val="0A02FF"/>
                </a:solidFill>
                <a:ea typeface="ＭＳ Ｐゴシック" pitchFamily="16" charset="-128"/>
              </a:rPr>
              <a:t>new shells and magic numbers, super-heavies. </a:t>
            </a:r>
          </a:p>
          <a:p>
            <a:pPr algn="r">
              <a:lnSpc>
                <a:spcPct val="80000"/>
              </a:lnSpc>
            </a:pPr>
            <a:r>
              <a:rPr lang="en-GB" sz="2000" dirty="0" smtClean="0">
                <a:solidFill>
                  <a:srgbClr val="05017D"/>
                </a:solidFill>
                <a:ea typeface="ＭＳ Ｐゴシック" pitchFamily="16" charset="-128"/>
              </a:rPr>
              <a:t>Playing which role in the </a:t>
            </a:r>
            <a:r>
              <a:rPr lang="en-GB" sz="2000" dirty="0" err="1" smtClean="0">
                <a:solidFill>
                  <a:srgbClr val="05017D"/>
                </a:solidFill>
                <a:ea typeface="ＭＳ Ｐゴシック" pitchFamily="16" charset="-128"/>
              </a:rPr>
              <a:t>univers</a:t>
            </a:r>
            <a:r>
              <a:rPr lang="en-GB" sz="2000" dirty="0" smtClean="0">
                <a:solidFill>
                  <a:srgbClr val="05017D"/>
                </a:solidFill>
                <a:ea typeface="ＭＳ Ｐゴシック" pitchFamily="16" charset="-128"/>
              </a:rPr>
              <a:t>? </a:t>
            </a:r>
            <a:r>
              <a:rPr lang="en-GB" sz="2000" dirty="0" smtClean="0">
                <a:solidFill>
                  <a:srgbClr val="0A02FF"/>
                </a:solidFill>
                <a:ea typeface="ＭＳ Ｐゴシック" pitchFamily="16" charset="-128"/>
              </a:rPr>
              <a:t> </a:t>
            </a:r>
          </a:p>
          <a:p>
            <a:pPr lvl="1" algn="r">
              <a:lnSpc>
                <a:spcPct val="80000"/>
              </a:lnSpc>
              <a:buFont typeface="Monotype Sorts" charset="2"/>
              <a:buNone/>
            </a:pPr>
            <a:r>
              <a:rPr lang="en-GB" sz="1600" b="1" dirty="0" err="1" smtClean="0">
                <a:solidFill>
                  <a:srgbClr val="0A02FF"/>
                </a:solidFill>
                <a:ea typeface="ＭＳ Ｐゴシック" pitchFamily="16" charset="-128"/>
              </a:rPr>
              <a:t>Nucleosynthesis</a:t>
            </a:r>
            <a:r>
              <a:rPr lang="en-GB" sz="1600" b="1" dirty="0" smtClean="0">
                <a:solidFill>
                  <a:srgbClr val="0A02FF"/>
                </a:solidFill>
                <a:ea typeface="ＭＳ Ｐゴシック" pitchFamily="16" charset="-128"/>
              </a:rPr>
              <a:t>, supernovae,</a:t>
            </a:r>
          </a:p>
          <a:p>
            <a:pPr lvl="1" algn="r">
              <a:lnSpc>
                <a:spcPct val="80000"/>
              </a:lnSpc>
              <a:buFont typeface="Monotype Sorts" charset="2"/>
              <a:buNone/>
            </a:pPr>
            <a:r>
              <a:rPr lang="en-GB" sz="1600" b="1" dirty="0" smtClean="0">
                <a:solidFill>
                  <a:srgbClr val="0A02FF"/>
                </a:solidFill>
                <a:ea typeface="ＭＳ Ｐゴシック" pitchFamily="16" charset="-128"/>
              </a:rPr>
              <a:t>Neutron stars. </a:t>
            </a:r>
          </a:p>
        </p:txBody>
      </p:sp>
      <p:sp>
        <p:nvSpPr>
          <p:cNvPr id="79877" name="Rectangle 10"/>
          <p:cNvSpPr>
            <a:spLocks noChangeArrowheads="1"/>
          </p:cNvSpPr>
          <p:nvPr/>
        </p:nvSpPr>
        <p:spPr bwMode="auto">
          <a:xfrm>
            <a:off x="1358900" y="1828800"/>
            <a:ext cx="6911975" cy="4724400"/>
          </a:xfrm>
          <a:prstGeom prst="rect">
            <a:avLst/>
          </a:prstGeom>
          <a:noFill/>
          <a:ln w="9525">
            <a:noFill/>
            <a:miter lim="800000"/>
            <a:headEnd/>
            <a:tailEnd/>
          </a:ln>
        </p:spPr>
        <p:txBody>
          <a:bodyPr/>
          <a:lstStyle/>
          <a:p>
            <a:pPr marL="342900" indent="-342900">
              <a:spcBef>
                <a:spcPct val="20000"/>
              </a:spcBef>
              <a:buClr>
                <a:srgbClr val="000AFE"/>
              </a:buClr>
              <a:buSzPct val="75000"/>
              <a:buFont typeface="Monotype Sorts" charset="2"/>
              <a:buChar char=""/>
            </a:pPr>
            <a:r>
              <a:rPr lang="en-US" sz="2400" b="1" dirty="0">
                <a:solidFill>
                  <a:srgbClr val="04028F"/>
                </a:solidFill>
              </a:rPr>
              <a:t>3 fundamental</a:t>
            </a:r>
          </a:p>
          <a:p>
            <a:pPr marL="342900" indent="-342900">
              <a:spcBef>
                <a:spcPct val="20000"/>
              </a:spcBef>
              <a:buClr>
                <a:srgbClr val="000AFE"/>
              </a:buClr>
              <a:buSzPct val="75000"/>
              <a:buFont typeface="Monotype Sorts" charset="2"/>
              <a:buNone/>
            </a:pPr>
            <a:r>
              <a:rPr lang="en-US" sz="2400" b="1" dirty="0">
                <a:solidFill>
                  <a:srgbClr val="04028F"/>
                </a:solidFill>
              </a:rPr>
              <a:t>	questions  </a:t>
            </a:r>
          </a:p>
        </p:txBody>
      </p:sp>
    </p:spTree>
  </p:cSld>
  <p:clrMapOvr>
    <a:masterClrMapping/>
  </p:clrMapOvr>
  <p:transition>
    <p:wipe dir="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Picture 2"/>
          <p:cNvPicPr>
            <a:picLocks noChangeAspect="1" noChangeArrowheads="1"/>
          </p:cNvPicPr>
          <p:nvPr/>
        </p:nvPicPr>
        <p:blipFill>
          <a:blip r:embed="rId3"/>
          <a:srcRect/>
          <a:stretch>
            <a:fillRect/>
          </a:stretch>
        </p:blipFill>
        <p:spPr bwMode="auto">
          <a:xfrm>
            <a:off x="762000" y="685800"/>
            <a:ext cx="8001000" cy="5508625"/>
          </a:xfrm>
          <a:prstGeom prst="rect">
            <a:avLst/>
          </a:prstGeom>
          <a:noFill/>
          <a:ln w="9525">
            <a:noFill/>
            <a:miter lim="800000"/>
            <a:headEnd/>
            <a:tailEnd/>
          </a:ln>
        </p:spPr>
      </p:pic>
      <p:sp>
        <p:nvSpPr>
          <p:cNvPr id="141315" name="Text Box 3"/>
          <p:cNvSpPr txBox="1">
            <a:spLocks noChangeArrowheads="1"/>
          </p:cNvSpPr>
          <p:nvPr/>
        </p:nvSpPr>
        <p:spPr bwMode="auto">
          <a:xfrm>
            <a:off x="3200400" y="1133475"/>
            <a:ext cx="1728788" cy="466725"/>
          </a:xfrm>
          <a:prstGeom prst="rect">
            <a:avLst/>
          </a:prstGeom>
          <a:solidFill>
            <a:srgbClr val="FFFF99"/>
          </a:solidFill>
          <a:ln w="9525">
            <a:solidFill>
              <a:schemeClr val="tx1"/>
            </a:solidFill>
            <a:miter lim="800000"/>
            <a:headEnd/>
            <a:tailEnd/>
          </a:ln>
          <a:effectLst>
            <a:outerShdw blurRad="63500" dist="107763" dir="13500000" algn="ctr" rotWithShape="0">
              <a:schemeClr val="bg2">
                <a:alpha val="50000"/>
              </a:schemeClr>
            </a:outerShdw>
          </a:effectLst>
        </p:spPr>
        <p:txBody>
          <a:bodyPr>
            <a:spAutoFit/>
          </a:bodyPr>
          <a:lstStyle/>
          <a:p>
            <a:pPr algn="ctr">
              <a:spcBef>
                <a:spcPct val="50000"/>
              </a:spcBef>
            </a:pPr>
            <a:r>
              <a:rPr lang="sv-SE" sz="2400" b="1">
                <a:solidFill>
                  <a:srgbClr val="FF0000"/>
                </a:solidFill>
                <a:latin typeface="Bookman Old Style" charset="0"/>
              </a:rPr>
              <a:t>1958</a:t>
            </a:r>
            <a:endParaRPr lang="en-US" sz="2400" b="1">
              <a:solidFill>
                <a:srgbClr val="FF0000"/>
              </a:solidFill>
              <a:latin typeface="Bookman Old Style"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Picture 2"/>
          <p:cNvPicPr>
            <a:picLocks noChangeAspect="1" noChangeArrowheads="1"/>
          </p:cNvPicPr>
          <p:nvPr/>
        </p:nvPicPr>
        <p:blipFill>
          <a:blip r:embed="rId3"/>
          <a:srcRect/>
          <a:stretch>
            <a:fillRect/>
          </a:stretch>
        </p:blipFill>
        <p:spPr bwMode="auto">
          <a:xfrm>
            <a:off x="914400" y="685800"/>
            <a:ext cx="8001000" cy="5508625"/>
          </a:xfrm>
          <a:prstGeom prst="rect">
            <a:avLst/>
          </a:prstGeom>
          <a:noFill/>
          <a:ln w="9525">
            <a:noFill/>
            <a:miter lim="800000"/>
            <a:headEnd/>
            <a:tailEnd/>
          </a:ln>
        </p:spPr>
      </p:pic>
      <p:sp>
        <p:nvSpPr>
          <p:cNvPr id="52227" name="Text Box 3"/>
          <p:cNvSpPr txBox="1">
            <a:spLocks noChangeArrowheads="1"/>
          </p:cNvSpPr>
          <p:nvPr/>
        </p:nvSpPr>
        <p:spPr bwMode="auto">
          <a:xfrm>
            <a:off x="3048000" y="1143000"/>
            <a:ext cx="1728788" cy="466725"/>
          </a:xfrm>
          <a:prstGeom prst="rect">
            <a:avLst/>
          </a:prstGeom>
          <a:solidFill>
            <a:srgbClr val="FFFF99"/>
          </a:solidFill>
          <a:ln w="9525">
            <a:solidFill>
              <a:schemeClr val="tx1"/>
            </a:solidFill>
            <a:miter lim="800000"/>
            <a:headEnd/>
            <a:tailEnd/>
          </a:ln>
          <a:effectLst>
            <a:outerShdw blurRad="63500" dist="107763" dir="13500000" algn="ctr" rotWithShape="0">
              <a:schemeClr val="bg2">
                <a:alpha val="50000"/>
              </a:schemeClr>
            </a:outerShdw>
          </a:effectLst>
        </p:spPr>
        <p:txBody>
          <a:bodyPr>
            <a:spAutoFit/>
          </a:bodyPr>
          <a:lstStyle/>
          <a:p>
            <a:pPr algn="ctr">
              <a:spcBef>
                <a:spcPct val="50000"/>
              </a:spcBef>
            </a:pPr>
            <a:r>
              <a:rPr lang="sv-SE" sz="2400" b="1">
                <a:solidFill>
                  <a:srgbClr val="FF0000"/>
                </a:solidFill>
                <a:latin typeface="Bookman Old Style" charset="0"/>
              </a:rPr>
              <a:t>2008</a:t>
            </a:r>
            <a:endParaRPr lang="en-US" sz="2400" b="1">
              <a:solidFill>
                <a:srgbClr val="FF0000"/>
              </a:solidFill>
              <a:latin typeface="Bookman Old Style" charset="0"/>
            </a:endParaRPr>
          </a:p>
        </p:txBody>
      </p:sp>
      <p:sp>
        <p:nvSpPr>
          <p:cNvPr id="83972" name="Rectangle 4"/>
          <p:cNvSpPr>
            <a:spLocks noChangeArrowheads="1"/>
          </p:cNvSpPr>
          <p:nvPr/>
        </p:nvSpPr>
        <p:spPr bwMode="auto">
          <a:xfrm>
            <a:off x="1524000" y="2687638"/>
            <a:ext cx="1512888" cy="360362"/>
          </a:xfrm>
          <a:prstGeom prst="rect">
            <a:avLst/>
          </a:prstGeom>
          <a:solidFill>
            <a:schemeClr val="bg1"/>
          </a:solidFill>
          <a:ln w="38100">
            <a:solidFill>
              <a:schemeClr val="bg1"/>
            </a:solidFill>
            <a:miter lim="800000"/>
            <a:headEnd/>
            <a:tailEnd/>
          </a:ln>
        </p:spPr>
        <p:txBody>
          <a:bodyPr wrap="none" anchor="ctr"/>
          <a:lstStyle/>
          <a:p>
            <a:endParaRPr lang="en-GB" sz="2400">
              <a:solidFill>
                <a:srgbClr val="000000"/>
              </a:solidFill>
            </a:endParaRPr>
          </a:p>
        </p:txBody>
      </p:sp>
      <p:sp>
        <p:nvSpPr>
          <p:cNvPr id="83973" name="Rectangle 5"/>
          <p:cNvSpPr>
            <a:spLocks noChangeArrowheads="1"/>
          </p:cNvSpPr>
          <p:nvPr/>
        </p:nvSpPr>
        <p:spPr bwMode="auto">
          <a:xfrm>
            <a:off x="1752600" y="2786063"/>
            <a:ext cx="144463" cy="144462"/>
          </a:xfrm>
          <a:prstGeom prst="rect">
            <a:avLst/>
          </a:prstGeom>
          <a:solidFill>
            <a:srgbClr val="FF0000"/>
          </a:solidFill>
          <a:ln w="9525">
            <a:solidFill>
              <a:srgbClr val="FF0000"/>
            </a:solidFill>
            <a:miter lim="800000"/>
            <a:headEnd/>
            <a:tailEnd/>
          </a:ln>
        </p:spPr>
        <p:txBody>
          <a:bodyPr wrap="none" anchor="ctr"/>
          <a:lstStyle/>
          <a:p>
            <a:endParaRPr lang="en-GB" sz="2400">
              <a:solidFill>
                <a:srgbClr val="FFFFFF"/>
              </a:solidFill>
            </a:endParaRPr>
          </a:p>
        </p:txBody>
      </p:sp>
      <p:sp>
        <p:nvSpPr>
          <p:cNvPr id="83974" name="Text Box 6"/>
          <p:cNvSpPr txBox="1">
            <a:spLocks noChangeArrowheads="1"/>
          </p:cNvSpPr>
          <p:nvPr/>
        </p:nvSpPr>
        <p:spPr bwMode="auto">
          <a:xfrm>
            <a:off x="1857375" y="2743200"/>
            <a:ext cx="504825" cy="228600"/>
          </a:xfrm>
          <a:prstGeom prst="rect">
            <a:avLst/>
          </a:prstGeom>
          <a:noFill/>
          <a:ln w="9525">
            <a:noFill/>
            <a:miter lim="800000"/>
            <a:headEnd/>
            <a:tailEnd/>
          </a:ln>
        </p:spPr>
        <p:txBody>
          <a:bodyPr>
            <a:spAutoFit/>
          </a:bodyPr>
          <a:lstStyle/>
          <a:p>
            <a:pPr>
              <a:spcBef>
                <a:spcPct val="50000"/>
              </a:spcBef>
            </a:pPr>
            <a:r>
              <a:rPr lang="sv-SE" sz="900" b="1">
                <a:solidFill>
                  <a:srgbClr val="000000"/>
                </a:solidFill>
              </a:rPr>
              <a:t>2008</a:t>
            </a:r>
            <a:endParaRPr lang="en-US" sz="900" b="1">
              <a:solidFill>
                <a:srgbClr val="000000"/>
              </a:solidFill>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p:cNvSpPr>
          <p:nvPr/>
        </p:nvSpPr>
        <p:spPr bwMode="auto">
          <a:xfrm>
            <a:off x="487363" y="180975"/>
            <a:ext cx="7366000" cy="698500"/>
          </a:xfrm>
          <a:prstGeom prst="rect">
            <a:avLst/>
          </a:prstGeom>
          <a:noFill/>
          <a:ln w="9525">
            <a:noFill/>
            <a:miter lim="800000"/>
            <a:headEnd type="none" w="med" len="med"/>
            <a:tailEnd type="none" w="med" len="med"/>
          </a:ln>
        </p:spPr>
        <p:txBody>
          <a:bodyPr lIns="0" tIns="0" rIns="40639" bIns="0"/>
          <a:lstStyle/>
          <a:p>
            <a:pPr marL="39688">
              <a:spcBef>
                <a:spcPts val="2350"/>
              </a:spcBef>
            </a:pPr>
            <a:r>
              <a:rPr lang="en-US" sz="2800" dirty="0">
                <a:solidFill>
                  <a:schemeClr val="tx1"/>
                </a:solidFill>
                <a:latin typeface="Calibri" pitchFamily="34" charset="0"/>
                <a:ea typeface="Times" pitchFamily="18" charset="0"/>
                <a:cs typeface="Calibri" pitchFamily="34" charset="0"/>
                <a:sym typeface="Times" pitchFamily="18" charset="0"/>
              </a:rPr>
              <a:t>Production Schemes of RIB</a:t>
            </a:r>
          </a:p>
        </p:txBody>
      </p:sp>
      <p:grpSp>
        <p:nvGrpSpPr>
          <p:cNvPr id="10" name="Groupe 9"/>
          <p:cNvGrpSpPr/>
          <p:nvPr/>
        </p:nvGrpSpPr>
        <p:grpSpPr>
          <a:xfrm>
            <a:off x="190500" y="3514725"/>
            <a:ext cx="6902807" cy="3343275"/>
            <a:chOff x="0" y="523875"/>
            <a:chExt cx="6902807" cy="3343275"/>
          </a:xfrm>
        </p:grpSpPr>
        <p:pic>
          <p:nvPicPr>
            <p:cNvPr id="72707" name="Picture 3"/>
            <p:cNvPicPr>
              <a:picLocks noChangeArrowheads="1"/>
            </p:cNvPicPr>
            <p:nvPr/>
          </p:nvPicPr>
          <p:blipFill>
            <a:blip r:embed="rId2"/>
            <a:srcRect t="44423"/>
            <a:stretch>
              <a:fillRect/>
            </a:stretch>
          </p:blipFill>
          <p:spPr bwMode="auto">
            <a:xfrm>
              <a:off x="0" y="523875"/>
              <a:ext cx="4514850" cy="3343275"/>
            </a:xfrm>
            <a:prstGeom prst="rect">
              <a:avLst/>
            </a:prstGeom>
            <a:noFill/>
            <a:ln w="9525">
              <a:noFill/>
              <a:miter lim="800000"/>
              <a:headEnd/>
              <a:tailEnd/>
            </a:ln>
          </p:spPr>
        </p:pic>
        <p:sp>
          <p:nvSpPr>
            <p:cNvPr id="72708" name="Rectangle 4"/>
            <p:cNvSpPr>
              <a:spLocks/>
            </p:cNvSpPr>
            <p:nvPr/>
          </p:nvSpPr>
          <p:spPr bwMode="auto">
            <a:xfrm>
              <a:off x="4699000" y="1143000"/>
              <a:ext cx="2203807" cy="2031325"/>
            </a:xfrm>
            <a:prstGeom prst="rect">
              <a:avLst/>
            </a:prstGeom>
            <a:noFill/>
            <a:ln w="9525">
              <a:noFill/>
              <a:miter lim="800000"/>
              <a:headEnd type="none" w="med" len="med"/>
              <a:tailEnd type="none" w="med" len="med"/>
            </a:ln>
          </p:spPr>
          <p:txBody>
            <a:bodyPr wrap="none" lIns="0" tIns="0" rIns="40639" bIns="0">
              <a:spAutoFit/>
            </a:bodyPr>
            <a:lstStyle/>
            <a:p>
              <a:pPr marL="39688" algn="ctr"/>
              <a:r>
                <a:rPr lang="en-US" sz="2200" dirty="0">
                  <a:solidFill>
                    <a:srgbClr val="43412A"/>
                  </a:solidFill>
                  <a:latin typeface="Calibri" pitchFamily="34" charset="0"/>
                  <a:ea typeface="Times" pitchFamily="18" charset="0"/>
                  <a:cs typeface="Calibri" pitchFamily="34" charset="0"/>
                  <a:sym typeface="Times" pitchFamily="18" charset="0"/>
                </a:rPr>
                <a:t>ISOLDE - CERN</a:t>
              </a:r>
            </a:p>
            <a:p>
              <a:pPr marL="39688" algn="ctr"/>
              <a:r>
                <a:rPr lang="en-US" sz="2200" dirty="0">
                  <a:solidFill>
                    <a:srgbClr val="43412A"/>
                  </a:solidFill>
                  <a:latin typeface="Calibri" pitchFamily="34" charset="0"/>
                  <a:ea typeface="Times" pitchFamily="18" charset="0"/>
                  <a:cs typeface="Calibri" pitchFamily="34" charset="0"/>
                  <a:sym typeface="Times" pitchFamily="18" charset="0"/>
                </a:rPr>
                <a:t>ISAC - TRIUMF</a:t>
              </a:r>
            </a:p>
            <a:p>
              <a:pPr marL="39688" algn="ctr"/>
              <a:r>
                <a:rPr lang="en-US" sz="2200" dirty="0" smtClean="0">
                  <a:solidFill>
                    <a:srgbClr val="FF0000"/>
                  </a:solidFill>
                  <a:latin typeface="Calibri" pitchFamily="34" charset="0"/>
                  <a:ea typeface="Times" pitchFamily="18" charset="0"/>
                  <a:cs typeface="Calibri" pitchFamily="34" charset="0"/>
                  <a:sym typeface="Times" pitchFamily="18" charset="0"/>
                </a:rPr>
                <a:t>GANIL - SPIRAL</a:t>
              </a:r>
              <a:endParaRPr lang="en-US" sz="2200" dirty="0" smtClean="0">
                <a:solidFill>
                  <a:srgbClr val="43412A"/>
                </a:solidFill>
                <a:latin typeface="Calibri" pitchFamily="34" charset="0"/>
                <a:ea typeface="Times" pitchFamily="18" charset="0"/>
                <a:cs typeface="Calibri" pitchFamily="34" charset="0"/>
                <a:sym typeface="Times" pitchFamily="18" charset="0"/>
              </a:endParaRPr>
            </a:p>
            <a:p>
              <a:pPr marL="39688" algn="ctr"/>
              <a:r>
                <a:rPr lang="en-US" sz="2200" dirty="0" smtClean="0">
                  <a:solidFill>
                    <a:srgbClr val="FF0000"/>
                  </a:solidFill>
                  <a:latin typeface="Calibri" pitchFamily="34" charset="0"/>
                  <a:ea typeface="Times" pitchFamily="18" charset="0"/>
                  <a:cs typeface="Calibri" pitchFamily="34" charset="0"/>
                  <a:sym typeface="Times" pitchFamily="18" charset="0"/>
                </a:rPr>
                <a:t>GANIL - SPIRAL2</a:t>
              </a:r>
              <a:endParaRPr lang="en-US" sz="2200" dirty="0">
                <a:solidFill>
                  <a:srgbClr val="43412A"/>
                </a:solidFill>
                <a:latin typeface="Calibri" pitchFamily="34" charset="0"/>
                <a:ea typeface="Times" pitchFamily="18" charset="0"/>
                <a:cs typeface="Calibri" pitchFamily="34" charset="0"/>
                <a:sym typeface="Times" pitchFamily="18" charset="0"/>
              </a:endParaRPr>
            </a:p>
            <a:p>
              <a:pPr marL="39688" algn="ctr"/>
              <a:r>
                <a:rPr lang="en-US" sz="2200" dirty="0">
                  <a:solidFill>
                    <a:srgbClr val="43412A"/>
                  </a:solidFill>
                  <a:latin typeface="Calibri" pitchFamily="34" charset="0"/>
                  <a:ea typeface="Times" pitchFamily="18" charset="0"/>
                  <a:cs typeface="Calibri" pitchFamily="34" charset="0"/>
                  <a:sym typeface="Times" pitchFamily="18" charset="0"/>
                </a:rPr>
                <a:t>HRIBF - Oak Ridge</a:t>
              </a:r>
            </a:p>
            <a:p>
              <a:pPr marL="39688" algn="ctr"/>
              <a:r>
                <a:rPr lang="en-US" sz="2200" dirty="0">
                  <a:solidFill>
                    <a:srgbClr val="43412A"/>
                  </a:solidFill>
                  <a:latin typeface="Calibri" pitchFamily="34" charset="0"/>
                  <a:ea typeface="Times" pitchFamily="18" charset="0"/>
                  <a:cs typeface="Calibri" pitchFamily="34" charset="0"/>
                  <a:sym typeface="Times" pitchFamily="18" charset="0"/>
                </a:rPr>
                <a:t>…</a:t>
              </a:r>
            </a:p>
          </p:txBody>
        </p:sp>
      </p:grpSp>
      <p:grpSp>
        <p:nvGrpSpPr>
          <p:cNvPr id="11" name="Groupe 10"/>
          <p:cNvGrpSpPr/>
          <p:nvPr/>
        </p:nvGrpSpPr>
        <p:grpSpPr>
          <a:xfrm>
            <a:off x="322264" y="752475"/>
            <a:ext cx="8507411" cy="2686049"/>
            <a:chOff x="350838" y="4171950"/>
            <a:chExt cx="8507411" cy="2686049"/>
          </a:xfrm>
        </p:grpSpPr>
        <p:pic>
          <p:nvPicPr>
            <p:cNvPr id="72705" name="Picture 1"/>
            <p:cNvPicPr>
              <a:picLocks noChangeArrowheads="1"/>
            </p:cNvPicPr>
            <p:nvPr/>
          </p:nvPicPr>
          <p:blipFill>
            <a:blip r:embed="rId2"/>
            <a:srcRect b="58244"/>
            <a:stretch>
              <a:fillRect/>
            </a:stretch>
          </p:blipFill>
          <p:spPr bwMode="auto">
            <a:xfrm>
              <a:off x="4429124" y="4171950"/>
              <a:ext cx="4429125" cy="2686049"/>
            </a:xfrm>
            <a:prstGeom prst="rect">
              <a:avLst/>
            </a:prstGeom>
            <a:noFill/>
            <a:ln w="9525">
              <a:noFill/>
              <a:miter lim="800000"/>
              <a:headEnd/>
              <a:tailEnd/>
            </a:ln>
          </p:spPr>
        </p:pic>
        <p:sp>
          <p:nvSpPr>
            <p:cNvPr id="72709" name="Rectangle 5"/>
            <p:cNvSpPr>
              <a:spLocks/>
            </p:cNvSpPr>
            <p:nvPr/>
          </p:nvSpPr>
          <p:spPr bwMode="auto">
            <a:xfrm>
              <a:off x="350838" y="4648200"/>
              <a:ext cx="2987227" cy="2031325"/>
            </a:xfrm>
            <a:prstGeom prst="rect">
              <a:avLst/>
            </a:prstGeom>
            <a:noFill/>
            <a:ln w="9525">
              <a:noFill/>
              <a:miter lim="800000"/>
              <a:headEnd type="none" w="med" len="med"/>
              <a:tailEnd type="none" w="med" len="med"/>
            </a:ln>
          </p:spPr>
          <p:txBody>
            <a:bodyPr wrap="none" lIns="0" tIns="0" rIns="40639" bIns="0">
              <a:spAutoFit/>
            </a:bodyPr>
            <a:lstStyle/>
            <a:p>
              <a:pPr marL="39688" algn="ctr"/>
              <a:r>
                <a:rPr lang="en-US" sz="2200" dirty="0">
                  <a:solidFill>
                    <a:srgbClr val="43412A"/>
                  </a:solidFill>
                  <a:ea typeface="Times" pitchFamily="18" charset="0"/>
                  <a:cs typeface="Times" pitchFamily="18" charset="0"/>
                  <a:sym typeface="Times" pitchFamily="18" charset="0"/>
                </a:rPr>
                <a:t>GSI - Darmstadt</a:t>
              </a:r>
            </a:p>
            <a:p>
              <a:pPr marL="39688" algn="ctr"/>
              <a:r>
                <a:rPr lang="en-US" sz="2200" dirty="0" smtClean="0">
                  <a:solidFill>
                    <a:srgbClr val="FF0000"/>
                  </a:solidFill>
                  <a:ea typeface="Times" pitchFamily="18" charset="0"/>
                  <a:cs typeface="Times" pitchFamily="18" charset="0"/>
                  <a:sym typeface="Times" pitchFamily="18" charset="0"/>
                </a:rPr>
                <a:t>GANIL LISE/SISSI</a:t>
              </a:r>
              <a:endParaRPr lang="en-US" sz="2200" dirty="0">
                <a:solidFill>
                  <a:srgbClr val="FF0000"/>
                </a:solidFill>
                <a:ea typeface="Times" pitchFamily="18" charset="0"/>
                <a:cs typeface="Times" pitchFamily="18" charset="0"/>
                <a:sym typeface="Times" pitchFamily="18" charset="0"/>
              </a:endParaRPr>
            </a:p>
            <a:p>
              <a:pPr marL="39688" algn="ctr"/>
              <a:r>
                <a:rPr lang="en-US" sz="2200" dirty="0">
                  <a:solidFill>
                    <a:srgbClr val="43412A"/>
                  </a:solidFill>
                  <a:ea typeface="Times" pitchFamily="18" charset="0"/>
                  <a:cs typeface="Times" pitchFamily="18" charset="0"/>
                  <a:sym typeface="Times" pitchFamily="18" charset="0"/>
                </a:rPr>
                <a:t>NSCL/MSU - East Lansing</a:t>
              </a:r>
            </a:p>
            <a:p>
              <a:pPr marL="39688" algn="ctr"/>
              <a:r>
                <a:rPr lang="en-US" sz="2200" dirty="0">
                  <a:solidFill>
                    <a:srgbClr val="43412A"/>
                  </a:solidFill>
                  <a:ea typeface="Times" pitchFamily="18" charset="0"/>
                  <a:cs typeface="Times" pitchFamily="18" charset="0"/>
                  <a:sym typeface="Times" pitchFamily="18" charset="0"/>
                </a:rPr>
                <a:t>RIBF/RIKEN - Oak Ridge</a:t>
              </a:r>
            </a:p>
            <a:p>
              <a:pPr marL="39688" algn="ctr"/>
              <a:r>
                <a:rPr lang="en-US" sz="2200" dirty="0">
                  <a:solidFill>
                    <a:srgbClr val="43412A"/>
                  </a:solidFill>
                  <a:ea typeface="Times" pitchFamily="18" charset="0"/>
                  <a:cs typeface="Times" pitchFamily="18" charset="0"/>
                  <a:sym typeface="Times" pitchFamily="18" charset="0"/>
                </a:rPr>
                <a:t>FLNR - </a:t>
              </a:r>
              <a:r>
                <a:rPr lang="en-US" sz="2200" dirty="0" err="1">
                  <a:solidFill>
                    <a:srgbClr val="43412A"/>
                  </a:solidFill>
                  <a:ea typeface="Times" pitchFamily="18" charset="0"/>
                  <a:cs typeface="Times" pitchFamily="18" charset="0"/>
                  <a:sym typeface="Times" pitchFamily="18" charset="0"/>
                </a:rPr>
                <a:t>Dubna</a:t>
              </a:r>
              <a:endParaRPr lang="en-US" sz="2200" dirty="0">
                <a:solidFill>
                  <a:srgbClr val="43412A"/>
                </a:solidFill>
                <a:ea typeface="Times" pitchFamily="18" charset="0"/>
                <a:cs typeface="Times" pitchFamily="18" charset="0"/>
                <a:sym typeface="Times" pitchFamily="18" charset="0"/>
              </a:endParaRPr>
            </a:p>
            <a:p>
              <a:pPr marL="39688" algn="ctr"/>
              <a:r>
                <a:rPr lang="en-US" sz="2200" dirty="0">
                  <a:solidFill>
                    <a:srgbClr val="43412A"/>
                  </a:solidFill>
                  <a:ea typeface="Times" pitchFamily="18" charset="0"/>
                  <a:cs typeface="Times" pitchFamily="18" charset="0"/>
                  <a:sym typeface="Times" pitchFamily="18" charset="0"/>
                </a:rPr>
                <a:t>…</a:t>
              </a:r>
            </a:p>
          </p:txBody>
        </p:sp>
      </p:grpSp>
    </p:spTree>
  </p:cSld>
  <p:clrMapOvr>
    <a:masterClrMapping/>
  </p:clrMapOvr>
  <p:transition spd="slow">
    <p:dissolv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descr="ganil.jpg"/>
          <p:cNvPicPr>
            <a:picLocks noChangeAspect="1"/>
          </p:cNvPicPr>
          <p:nvPr/>
        </p:nvPicPr>
        <p:blipFill>
          <a:blip r:embed="rId2"/>
          <a:stretch>
            <a:fillRect/>
          </a:stretch>
        </p:blipFill>
        <p:spPr>
          <a:xfrm>
            <a:off x="0" y="571501"/>
            <a:ext cx="6278880" cy="3924300"/>
          </a:xfrm>
          <a:prstGeom prst="rect">
            <a:avLst/>
          </a:prstGeom>
        </p:spPr>
      </p:pic>
      <p:pic>
        <p:nvPicPr>
          <p:cNvPr id="2" name="Picture 6" descr="logo.png"/>
          <p:cNvPicPr>
            <a:picLocks noChangeAspect="1"/>
          </p:cNvPicPr>
          <p:nvPr/>
        </p:nvPicPr>
        <p:blipFill>
          <a:blip r:embed="rId3"/>
          <a:srcRect/>
          <a:stretch>
            <a:fillRect/>
          </a:stretch>
        </p:blipFill>
        <p:spPr bwMode="auto">
          <a:xfrm>
            <a:off x="6734175" y="4387850"/>
            <a:ext cx="2182813" cy="444500"/>
          </a:xfrm>
          <a:prstGeom prst="rect">
            <a:avLst/>
          </a:prstGeom>
          <a:noFill/>
          <a:ln w="9525">
            <a:noFill/>
            <a:miter lim="800000"/>
            <a:headEnd/>
            <a:tailEnd/>
          </a:ln>
        </p:spPr>
      </p:pic>
      <p:pic>
        <p:nvPicPr>
          <p:cNvPr id="4" name="Picture 33"/>
          <p:cNvPicPr>
            <a:picLocks noChangeArrowheads="1"/>
          </p:cNvPicPr>
          <p:nvPr/>
        </p:nvPicPr>
        <p:blipFill>
          <a:blip r:embed="rId4"/>
          <a:srcRect/>
          <a:stretch>
            <a:fillRect/>
          </a:stretch>
        </p:blipFill>
        <p:spPr bwMode="auto">
          <a:xfrm>
            <a:off x="0" y="85725"/>
            <a:ext cx="2990850" cy="425450"/>
          </a:xfrm>
          <a:prstGeom prst="rect">
            <a:avLst/>
          </a:prstGeom>
          <a:noFill/>
          <a:ln w="9525">
            <a:noFill/>
            <a:miter lim="800000"/>
            <a:headEnd/>
            <a:tailEnd/>
          </a:ln>
        </p:spPr>
      </p:pic>
      <p:pic>
        <p:nvPicPr>
          <p:cNvPr id="5" name="Image 18" descr="SPIRAL2+GANIL_Dec_2010_Web.jpg"/>
          <p:cNvPicPr>
            <a:picLocks noChangeAspect="1"/>
          </p:cNvPicPr>
          <p:nvPr/>
        </p:nvPicPr>
        <p:blipFill>
          <a:blip r:embed="rId5" cstate="print"/>
          <a:srcRect b="19318"/>
          <a:stretch>
            <a:fillRect/>
          </a:stretch>
        </p:blipFill>
        <p:spPr bwMode="auto">
          <a:xfrm>
            <a:off x="4907544" y="4876800"/>
            <a:ext cx="4226931" cy="1981197"/>
          </a:xfrm>
          <a:prstGeom prst="rect">
            <a:avLst/>
          </a:prstGeom>
          <a:noFill/>
          <a:ln w="9525">
            <a:noFill/>
            <a:miter lim="800000"/>
            <a:headEnd/>
            <a:tailEnd/>
          </a:ln>
        </p:spPr>
      </p:pic>
      <p:pic>
        <p:nvPicPr>
          <p:cNvPr id="3" name="Picture 2" descr="panspiral(HD)"/>
          <p:cNvPicPr>
            <a:picLocks noChangeAspect="1" noChangeArrowheads="1"/>
          </p:cNvPicPr>
          <p:nvPr/>
        </p:nvPicPr>
        <p:blipFill>
          <a:blip r:embed="rId6"/>
          <a:srcRect/>
          <a:stretch>
            <a:fillRect/>
          </a:stretch>
        </p:blipFill>
        <p:spPr bwMode="auto">
          <a:xfrm>
            <a:off x="3314700" y="2675901"/>
            <a:ext cx="2974667" cy="2267574"/>
          </a:xfrm>
          <a:prstGeom prst="rect">
            <a:avLst/>
          </a:prstGeom>
          <a:noFill/>
          <a:ln w="9525">
            <a:noFill/>
            <a:miter lim="800000"/>
            <a:headEnd/>
            <a:tailEnd/>
          </a:ln>
        </p:spPr>
      </p:pic>
      <p:sp>
        <p:nvSpPr>
          <p:cNvPr id="7" name="ZoneTexte 6"/>
          <p:cNvSpPr txBox="1"/>
          <p:nvPr/>
        </p:nvSpPr>
        <p:spPr>
          <a:xfrm>
            <a:off x="3038475" y="838200"/>
            <a:ext cx="5206233" cy="923330"/>
          </a:xfrm>
          <a:prstGeom prst="rect">
            <a:avLst/>
          </a:prstGeom>
          <a:noFill/>
          <a:ln>
            <a:noFill/>
          </a:ln>
        </p:spPr>
        <p:txBody>
          <a:bodyPr wrap="none" rtlCol="0">
            <a:spAutoFit/>
          </a:bodyPr>
          <a:lstStyle/>
          <a:p>
            <a:r>
              <a:rPr lang="fr-FR" dirty="0" smtClean="0">
                <a:solidFill>
                  <a:srgbClr val="0033CC"/>
                </a:solidFill>
              </a:rPr>
              <a:t>GANIL : 	premiers faisceaux : 1983</a:t>
            </a:r>
          </a:p>
          <a:p>
            <a:r>
              <a:rPr lang="fr-FR" dirty="0" smtClean="0">
                <a:solidFill>
                  <a:srgbClr val="0033CC"/>
                </a:solidFill>
              </a:rPr>
              <a:t>	étude des noyaux stables… </a:t>
            </a:r>
          </a:p>
          <a:p>
            <a:r>
              <a:rPr lang="fr-FR" dirty="0" smtClean="0">
                <a:solidFill>
                  <a:srgbClr val="0033CC"/>
                </a:solidFill>
              </a:rPr>
              <a:t>	puis exotiques par fragmentation IN-FLIGHT</a:t>
            </a:r>
            <a:endParaRPr lang="fr-FR" dirty="0">
              <a:solidFill>
                <a:srgbClr val="0033CC"/>
              </a:solidFill>
            </a:endParaRPr>
          </a:p>
        </p:txBody>
      </p:sp>
      <p:sp>
        <p:nvSpPr>
          <p:cNvPr id="8" name="ZoneTexte 7"/>
          <p:cNvSpPr txBox="1"/>
          <p:nvPr/>
        </p:nvSpPr>
        <p:spPr>
          <a:xfrm>
            <a:off x="3752850" y="2057400"/>
            <a:ext cx="5162952" cy="646331"/>
          </a:xfrm>
          <a:prstGeom prst="rect">
            <a:avLst/>
          </a:prstGeom>
          <a:noFill/>
        </p:spPr>
        <p:txBody>
          <a:bodyPr wrap="none" rtlCol="0">
            <a:spAutoFit/>
          </a:bodyPr>
          <a:lstStyle/>
          <a:p>
            <a:r>
              <a:rPr lang="fr-FR" dirty="0" smtClean="0"/>
              <a:t>GANIL/SPIRAL : 	premiers faisceaux : 1998</a:t>
            </a:r>
          </a:p>
          <a:p>
            <a:r>
              <a:rPr lang="fr-FR" dirty="0" smtClean="0"/>
              <a:t>		exotiques par fragmentation ISOL</a:t>
            </a:r>
            <a:endParaRPr lang="fr-FR" dirty="0"/>
          </a:p>
        </p:txBody>
      </p:sp>
      <p:sp>
        <p:nvSpPr>
          <p:cNvPr id="9" name="ZoneTexte 8"/>
          <p:cNvSpPr txBox="1"/>
          <p:nvPr/>
        </p:nvSpPr>
        <p:spPr>
          <a:xfrm>
            <a:off x="733425" y="5886450"/>
            <a:ext cx="5724644" cy="923330"/>
          </a:xfrm>
          <a:prstGeom prst="rect">
            <a:avLst/>
          </a:prstGeom>
          <a:noFill/>
        </p:spPr>
        <p:txBody>
          <a:bodyPr wrap="none" rtlCol="0">
            <a:spAutoFit/>
          </a:bodyPr>
          <a:lstStyle/>
          <a:p>
            <a:r>
              <a:rPr lang="fr-FR" dirty="0" smtClean="0">
                <a:solidFill>
                  <a:srgbClr val="9900CC"/>
                </a:solidFill>
              </a:rPr>
              <a:t>SPIRAL2: premiers faisceaux stables 2013 / RIB 2015</a:t>
            </a:r>
          </a:p>
          <a:p>
            <a:r>
              <a:rPr lang="fr-FR" dirty="0" smtClean="0">
                <a:solidFill>
                  <a:srgbClr val="9900CC"/>
                </a:solidFill>
              </a:rPr>
              <a:t>	ISOL fission Uranium</a:t>
            </a:r>
          </a:p>
          <a:p>
            <a:r>
              <a:rPr lang="fr-FR" dirty="0" smtClean="0">
                <a:solidFill>
                  <a:srgbClr val="9900CC"/>
                </a:solidFill>
              </a:rPr>
              <a:t>	</a:t>
            </a:r>
            <a:r>
              <a:rPr lang="fr-FR" dirty="0" err="1" smtClean="0">
                <a:solidFill>
                  <a:srgbClr val="9900CC"/>
                </a:solidFill>
              </a:rPr>
              <a:t>deep</a:t>
            </a:r>
            <a:r>
              <a:rPr lang="fr-FR" dirty="0" smtClean="0">
                <a:solidFill>
                  <a:srgbClr val="9900CC"/>
                </a:solidFill>
              </a:rPr>
              <a:t> </a:t>
            </a:r>
            <a:r>
              <a:rPr lang="fr-FR" dirty="0" err="1" smtClean="0">
                <a:solidFill>
                  <a:srgbClr val="9900CC"/>
                </a:solidFill>
              </a:rPr>
              <a:t>inelastique</a:t>
            </a:r>
            <a:r>
              <a:rPr lang="fr-FR" dirty="0" smtClean="0">
                <a:solidFill>
                  <a:srgbClr val="9900CC"/>
                </a:solidFill>
              </a:rPr>
              <a:t>, fusion fission…</a:t>
            </a:r>
            <a:endParaRPr lang="fr-FR" dirty="0">
              <a:solidFill>
                <a:srgbClr val="9900CC"/>
              </a:solidFill>
            </a:endParaRPr>
          </a:p>
        </p:txBody>
      </p:sp>
      <p:pic>
        <p:nvPicPr>
          <p:cNvPr id="10" name="Picture 3"/>
          <p:cNvPicPr>
            <a:picLocks noChangeArrowheads="1"/>
          </p:cNvPicPr>
          <p:nvPr/>
        </p:nvPicPr>
        <p:blipFill>
          <a:blip r:embed="rId7" cstate="print"/>
          <a:srcRect t="44423"/>
          <a:stretch>
            <a:fillRect/>
          </a:stretch>
        </p:blipFill>
        <p:spPr bwMode="auto">
          <a:xfrm>
            <a:off x="1666875" y="4219575"/>
            <a:ext cx="2438400" cy="17049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2" name="Picture 13" descr="ChartNucleide.jpg"/>
          <p:cNvPicPr>
            <a:picLocks noChangeAspect="1"/>
          </p:cNvPicPr>
          <p:nvPr/>
        </p:nvPicPr>
        <p:blipFill>
          <a:blip r:embed="rId3"/>
          <a:srcRect l="22916" b="20576"/>
          <a:stretch>
            <a:fillRect/>
          </a:stretch>
        </p:blipFill>
        <p:spPr bwMode="auto">
          <a:xfrm>
            <a:off x="995363" y="1684338"/>
            <a:ext cx="6569075" cy="4305300"/>
          </a:xfrm>
          <a:prstGeom prst="rect">
            <a:avLst/>
          </a:prstGeom>
          <a:noFill/>
          <a:ln w="9525">
            <a:noFill/>
            <a:miter lim="800000"/>
            <a:headEnd/>
            <a:tailEnd/>
          </a:ln>
        </p:spPr>
      </p:pic>
      <p:sp>
        <p:nvSpPr>
          <p:cNvPr id="35" name="Forme libre 34"/>
          <p:cNvSpPr/>
          <p:nvPr/>
        </p:nvSpPr>
        <p:spPr bwMode="auto">
          <a:xfrm>
            <a:off x="1131280" y="3450167"/>
            <a:ext cx="3199419" cy="2178850"/>
          </a:xfrm>
          <a:custGeom>
            <a:avLst/>
            <a:gdLst>
              <a:gd name="connsiteX0" fmla="*/ 179131 w 3290631"/>
              <a:gd name="connsiteY0" fmla="*/ 2095500 h 2095500"/>
              <a:gd name="connsiteX1" fmla="*/ 725231 w 3290631"/>
              <a:gd name="connsiteY1" fmla="*/ 1885950 h 2095500"/>
              <a:gd name="connsiteX2" fmla="*/ 1226881 w 3290631"/>
              <a:gd name="connsiteY2" fmla="*/ 1625600 h 2095500"/>
              <a:gd name="connsiteX3" fmla="*/ 1607881 w 3290631"/>
              <a:gd name="connsiteY3" fmla="*/ 1422400 h 2095500"/>
              <a:gd name="connsiteX4" fmla="*/ 2084131 w 3290631"/>
              <a:gd name="connsiteY4" fmla="*/ 1085850 h 2095500"/>
              <a:gd name="connsiteX5" fmla="*/ 2973131 w 3290631"/>
              <a:gd name="connsiteY5" fmla="*/ 647700 h 2095500"/>
              <a:gd name="connsiteX6" fmla="*/ 3290631 w 3290631"/>
              <a:gd name="connsiteY6" fmla="*/ 425450 h 2095500"/>
              <a:gd name="connsiteX7" fmla="*/ 2979481 w 3290631"/>
              <a:gd name="connsiteY7" fmla="*/ 25400 h 2095500"/>
              <a:gd name="connsiteX8" fmla="*/ 2369881 w 3290631"/>
              <a:gd name="connsiteY8" fmla="*/ 0 h 2095500"/>
              <a:gd name="connsiteX9" fmla="*/ 1576131 w 3290631"/>
              <a:gd name="connsiteY9" fmla="*/ 584200 h 2095500"/>
              <a:gd name="connsiteX10" fmla="*/ 1099881 w 3290631"/>
              <a:gd name="connsiteY10" fmla="*/ 952500 h 2095500"/>
              <a:gd name="connsiteX11" fmla="*/ 1080831 w 3290631"/>
              <a:gd name="connsiteY11" fmla="*/ 958850 h 2095500"/>
              <a:gd name="connsiteX12" fmla="*/ 490281 w 3290631"/>
              <a:gd name="connsiteY12" fmla="*/ 1504950 h 2095500"/>
              <a:gd name="connsiteX13" fmla="*/ 179131 w 3290631"/>
              <a:gd name="connsiteY13" fmla="*/ 1943100 h 2095500"/>
              <a:gd name="connsiteX14" fmla="*/ 179131 w 3290631"/>
              <a:gd name="connsiteY14" fmla="*/ 2095500 h 2095500"/>
              <a:gd name="connsiteX0" fmla="*/ 179131 w 3290631"/>
              <a:gd name="connsiteY0" fmla="*/ 2095500 h 2095500"/>
              <a:gd name="connsiteX1" fmla="*/ 725231 w 3290631"/>
              <a:gd name="connsiteY1" fmla="*/ 1885950 h 2095500"/>
              <a:gd name="connsiteX2" fmla="*/ 1226881 w 3290631"/>
              <a:gd name="connsiteY2" fmla="*/ 1625600 h 2095500"/>
              <a:gd name="connsiteX3" fmla="*/ 1607881 w 3290631"/>
              <a:gd name="connsiteY3" fmla="*/ 1422400 h 2095500"/>
              <a:gd name="connsiteX4" fmla="*/ 2084131 w 3290631"/>
              <a:gd name="connsiteY4" fmla="*/ 1085850 h 2095500"/>
              <a:gd name="connsiteX5" fmla="*/ 2973131 w 3290631"/>
              <a:gd name="connsiteY5" fmla="*/ 647700 h 2095500"/>
              <a:gd name="connsiteX6" fmla="*/ 3290631 w 3290631"/>
              <a:gd name="connsiteY6" fmla="*/ 425450 h 2095500"/>
              <a:gd name="connsiteX7" fmla="*/ 2979481 w 3290631"/>
              <a:gd name="connsiteY7" fmla="*/ 25400 h 2095500"/>
              <a:gd name="connsiteX8" fmla="*/ 2369881 w 3290631"/>
              <a:gd name="connsiteY8" fmla="*/ 0 h 2095500"/>
              <a:gd name="connsiteX9" fmla="*/ 1576131 w 3290631"/>
              <a:gd name="connsiteY9" fmla="*/ 584200 h 2095500"/>
              <a:gd name="connsiteX10" fmla="*/ 1099881 w 3290631"/>
              <a:gd name="connsiteY10" fmla="*/ 952500 h 2095500"/>
              <a:gd name="connsiteX11" fmla="*/ 1080831 w 3290631"/>
              <a:gd name="connsiteY11" fmla="*/ 958850 h 2095500"/>
              <a:gd name="connsiteX12" fmla="*/ 490281 w 3290631"/>
              <a:gd name="connsiteY12" fmla="*/ 1504950 h 2095500"/>
              <a:gd name="connsiteX13" fmla="*/ 179131 w 3290631"/>
              <a:gd name="connsiteY13" fmla="*/ 2019300 h 2095500"/>
              <a:gd name="connsiteX14" fmla="*/ 179131 w 3290631"/>
              <a:gd name="connsiteY14" fmla="*/ 2095500 h 2095500"/>
              <a:gd name="connsiteX0" fmla="*/ 64831 w 3176331"/>
              <a:gd name="connsiteY0" fmla="*/ 2095500 h 2095500"/>
              <a:gd name="connsiteX1" fmla="*/ 610931 w 3176331"/>
              <a:gd name="connsiteY1" fmla="*/ 1885950 h 2095500"/>
              <a:gd name="connsiteX2" fmla="*/ 1112581 w 3176331"/>
              <a:gd name="connsiteY2" fmla="*/ 1625600 h 2095500"/>
              <a:gd name="connsiteX3" fmla="*/ 1493581 w 3176331"/>
              <a:gd name="connsiteY3" fmla="*/ 1422400 h 2095500"/>
              <a:gd name="connsiteX4" fmla="*/ 1969831 w 3176331"/>
              <a:gd name="connsiteY4" fmla="*/ 1085850 h 2095500"/>
              <a:gd name="connsiteX5" fmla="*/ 2858831 w 3176331"/>
              <a:gd name="connsiteY5" fmla="*/ 647700 h 2095500"/>
              <a:gd name="connsiteX6" fmla="*/ 3176331 w 3176331"/>
              <a:gd name="connsiteY6" fmla="*/ 425450 h 2095500"/>
              <a:gd name="connsiteX7" fmla="*/ 2865181 w 3176331"/>
              <a:gd name="connsiteY7" fmla="*/ 25400 h 2095500"/>
              <a:gd name="connsiteX8" fmla="*/ 2255581 w 3176331"/>
              <a:gd name="connsiteY8" fmla="*/ 0 h 2095500"/>
              <a:gd name="connsiteX9" fmla="*/ 1461831 w 3176331"/>
              <a:gd name="connsiteY9" fmla="*/ 584200 h 2095500"/>
              <a:gd name="connsiteX10" fmla="*/ 985581 w 3176331"/>
              <a:gd name="connsiteY10" fmla="*/ 952500 h 2095500"/>
              <a:gd name="connsiteX11" fmla="*/ 966531 w 3176331"/>
              <a:gd name="connsiteY11" fmla="*/ 958850 h 2095500"/>
              <a:gd name="connsiteX12" fmla="*/ 375981 w 3176331"/>
              <a:gd name="connsiteY12" fmla="*/ 1504950 h 2095500"/>
              <a:gd name="connsiteX13" fmla="*/ 64831 w 3176331"/>
              <a:gd name="connsiteY13" fmla="*/ 2019300 h 2095500"/>
              <a:gd name="connsiteX14" fmla="*/ 64831 w 3176331"/>
              <a:gd name="connsiteY14" fmla="*/ 2095500 h 2095500"/>
              <a:gd name="connsiteX0" fmla="*/ 82550 w 3194050"/>
              <a:gd name="connsiteY0" fmla="*/ 2095500 h 2095500"/>
              <a:gd name="connsiteX1" fmla="*/ 628650 w 3194050"/>
              <a:gd name="connsiteY1" fmla="*/ 1885950 h 2095500"/>
              <a:gd name="connsiteX2" fmla="*/ 1130300 w 3194050"/>
              <a:gd name="connsiteY2" fmla="*/ 1625600 h 2095500"/>
              <a:gd name="connsiteX3" fmla="*/ 1511300 w 3194050"/>
              <a:gd name="connsiteY3" fmla="*/ 1422400 h 2095500"/>
              <a:gd name="connsiteX4" fmla="*/ 1987550 w 3194050"/>
              <a:gd name="connsiteY4" fmla="*/ 1085850 h 2095500"/>
              <a:gd name="connsiteX5" fmla="*/ 2876550 w 3194050"/>
              <a:gd name="connsiteY5" fmla="*/ 647700 h 2095500"/>
              <a:gd name="connsiteX6" fmla="*/ 3194050 w 3194050"/>
              <a:gd name="connsiteY6" fmla="*/ 425450 h 2095500"/>
              <a:gd name="connsiteX7" fmla="*/ 2882900 w 3194050"/>
              <a:gd name="connsiteY7" fmla="*/ 25400 h 2095500"/>
              <a:gd name="connsiteX8" fmla="*/ 2273300 w 3194050"/>
              <a:gd name="connsiteY8" fmla="*/ 0 h 2095500"/>
              <a:gd name="connsiteX9" fmla="*/ 1479550 w 3194050"/>
              <a:gd name="connsiteY9" fmla="*/ 584200 h 2095500"/>
              <a:gd name="connsiteX10" fmla="*/ 1003300 w 3194050"/>
              <a:gd name="connsiteY10" fmla="*/ 952500 h 2095500"/>
              <a:gd name="connsiteX11" fmla="*/ 984250 w 3194050"/>
              <a:gd name="connsiteY11" fmla="*/ 958850 h 2095500"/>
              <a:gd name="connsiteX12" fmla="*/ 393700 w 3194050"/>
              <a:gd name="connsiteY12" fmla="*/ 1504950 h 2095500"/>
              <a:gd name="connsiteX13" fmla="*/ 82550 w 3194050"/>
              <a:gd name="connsiteY13" fmla="*/ 2019300 h 2095500"/>
              <a:gd name="connsiteX14" fmla="*/ 82550 w 3194050"/>
              <a:gd name="connsiteY14" fmla="*/ 2095500 h 2095500"/>
              <a:gd name="connsiteX0" fmla="*/ 82550 w 3194050"/>
              <a:gd name="connsiteY0" fmla="*/ 2121958 h 2121958"/>
              <a:gd name="connsiteX1" fmla="*/ 628650 w 3194050"/>
              <a:gd name="connsiteY1" fmla="*/ 1912408 h 2121958"/>
              <a:gd name="connsiteX2" fmla="*/ 1130300 w 3194050"/>
              <a:gd name="connsiteY2" fmla="*/ 1652058 h 2121958"/>
              <a:gd name="connsiteX3" fmla="*/ 1511300 w 3194050"/>
              <a:gd name="connsiteY3" fmla="*/ 1448858 h 2121958"/>
              <a:gd name="connsiteX4" fmla="*/ 1987550 w 3194050"/>
              <a:gd name="connsiteY4" fmla="*/ 1112308 h 2121958"/>
              <a:gd name="connsiteX5" fmla="*/ 2876550 w 3194050"/>
              <a:gd name="connsiteY5" fmla="*/ 674158 h 2121958"/>
              <a:gd name="connsiteX6" fmla="*/ 3194050 w 3194050"/>
              <a:gd name="connsiteY6" fmla="*/ 451908 h 2121958"/>
              <a:gd name="connsiteX7" fmla="*/ 2273300 w 3194050"/>
              <a:gd name="connsiteY7" fmla="*/ 26458 h 2121958"/>
              <a:gd name="connsiteX8" fmla="*/ 1479550 w 3194050"/>
              <a:gd name="connsiteY8" fmla="*/ 610658 h 2121958"/>
              <a:gd name="connsiteX9" fmla="*/ 1003300 w 3194050"/>
              <a:gd name="connsiteY9" fmla="*/ 978958 h 2121958"/>
              <a:gd name="connsiteX10" fmla="*/ 984250 w 3194050"/>
              <a:gd name="connsiteY10" fmla="*/ 985308 h 2121958"/>
              <a:gd name="connsiteX11" fmla="*/ 393700 w 3194050"/>
              <a:gd name="connsiteY11" fmla="*/ 1531408 h 2121958"/>
              <a:gd name="connsiteX12" fmla="*/ 82550 w 3194050"/>
              <a:gd name="connsiteY12" fmla="*/ 2045758 h 2121958"/>
              <a:gd name="connsiteX13" fmla="*/ 82550 w 3194050"/>
              <a:gd name="connsiteY13" fmla="*/ 2121958 h 2121958"/>
              <a:gd name="connsiteX0" fmla="*/ 82550 w 3194050"/>
              <a:gd name="connsiteY0" fmla="*/ 2163233 h 2163233"/>
              <a:gd name="connsiteX1" fmla="*/ 628650 w 3194050"/>
              <a:gd name="connsiteY1" fmla="*/ 1953683 h 2163233"/>
              <a:gd name="connsiteX2" fmla="*/ 1130300 w 3194050"/>
              <a:gd name="connsiteY2" fmla="*/ 1693333 h 2163233"/>
              <a:gd name="connsiteX3" fmla="*/ 1511300 w 3194050"/>
              <a:gd name="connsiteY3" fmla="*/ 1490133 h 2163233"/>
              <a:gd name="connsiteX4" fmla="*/ 1987550 w 3194050"/>
              <a:gd name="connsiteY4" fmla="*/ 1153583 h 2163233"/>
              <a:gd name="connsiteX5" fmla="*/ 2876550 w 3194050"/>
              <a:gd name="connsiteY5" fmla="*/ 715433 h 2163233"/>
              <a:gd name="connsiteX6" fmla="*/ 3194050 w 3194050"/>
              <a:gd name="connsiteY6" fmla="*/ 493183 h 2163233"/>
              <a:gd name="connsiteX7" fmla="*/ 2825750 w 3194050"/>
              <a:gd name="connsiteY7" fmla="*/ 245533 h 2163233"/>
              <a:gd name="connsiteX8" fmla="*/ 2273300 w 3194050"/>
              <a:gd name="connsiteY8" fmla="*/ 67733 h 2163233"/>
              <a:gd name="connsiteX9" fmla="*/ 1479550 w 3194050"/>
              <a:gd name="connsiteY9" fmla="*/ 651933 h 2163233"/>
              <a:gd name="connsiteX10" fmla="*/ 1003300 w 3194050"/>
              <a:gd name="connsiteY10" fmla="*/ 1020233 h 2163233"/>
              <a:gd name="connsiteX11" fmla="*/ 984250 w 3194050"/>
              <a:gd name="connsiteY11" fmla="*/ 1026583 h 2163233"/>
              <a:gd name="connsiteX12" fmla="*/ 393700 w 3194050"/>
              <a:gd name="connsiteY12" fmla="*/ 1572683 h 2163233"/>
              <a:gd name="connsiteX13" fmla="*/ 82550 w 3194050"/>
              <a:gd name="connsiteY13" fmla="*/ 2087033 h 2163233"/>
              <a:gd name="connsiteX14" fmla="*/ 82550 w 3194050"/>
              <a:gd name="connsiteY14" fmla="*/ 2163233 h 2163233"/>
              <a:gd name="connsiteX0" fmla="*/ 82550 w 3194050"/>
              <a:gd name="connsiteY0" fmla="*/ 2163233 h 2163233"/>
              <a:gd name="connsiteX1" fmla="*/ 628650 w 3194050"/>
              <a:gd name="connsiteY1" fmla="*/ 1953683 h 2163233"/>
              <a:gd name="connsiteX2" fmla="*/ 1130300 w 3194050"/>
              <a:gd name="connsiteY2" fmla="*/ 1693333 h 2163233"/>
              <a:gd name="connsiteX3" fmla="*/ 1511300 w 3194050"/>
              <a:gd name="connsiteY3" fmla="*/ 1490133 h 2163233"/>
              <a:gd name="connsiteX4" fmla="*/ 1987550 w 3194050"/>
              <a:gd name="connsiteY4" fmla="*/ 1153583 h 2163233"/>
              <a:gd name="connsiteX5" fmla="*/ 2876550 w 3194050"/>
              <a:gd name="connsiteY5" fmla="*/ 715433 h 2163233"/>
              <a:gd name="connsiteX6" fmla="*/ 3194050 w 3194050"/>
              <a:gd name="connsiteY6" fmla="*/ 493183 h 2163233"/>
              <a:gd name="connsiteX7" fmla="*/ 2914650 w 3194050"/>
              <a:gd name="connsiteY7" fmla="*/ 137583 h 2163233"/>
              <a:gd name="connsiteX8" fmla="*/ 2273300 w 3194050"/>
              <a:gd name="connsiteY8" fmla="*/ 67733 h 2163233"/>
              <a:gd name="connsiteX9" fmla="*/ 1479550 w 3194050"/>
              <a:gd name="connsiteY9" fmla="*/ 651933 h 2163233"/>
              <a:gd name="connsiteX10" fmla="*/ 1003300 w 3194050"/>
              <a:gd name="connsiteY10" fmla="*/ 1020233 h 2163233"/>
              <a:gd name="connsiteX11" fmla="*/ 984250 w 3194050"/>
              <a:gd name="connsiteY11" fmla="*/ 1026583 h 2163233"/>
              <a:gd name="connsiteX12" fmla="*/ 393700 w 3194050"/>
              <a:gd name="connsiteY12" fmla="*/ 1572683 h 2163233"/>
              <a:gd name="connsiteX13" fmla="*/ 82550 w 3194050"/>
              <a:gd name="connsiteY13" fmla="*/ 2087033 h 2163233"/>
              <a:gd name="connsiteX14" fmla="*/ 82550 w 3194050"/>
              <a:gd name="connsiteY14" fmla="*/ 2163233 h 2163233"/>
              <a:gd name="connsiteX0" fmla="*/ 82550 w 3194050"/>
              <a:gd name="connsiteY0" fmla="*/ 2163233 h 2163233"/>
              <a:gd name="connsiteX1" fmla="*/ 628650 w 3194050"/>
              <a:gd name="connsiteY1" fmla="*/ 1953683 h 2163233"/>
              <a:gd name="connsiteX2" fmla="*/ 1130300 w 3194050"/>
              <a:gd name="connsiteY2" fmla="*/ 1693333 h 2163233"/>
              <a:gd name="connsiteX3" fmla="*/ 1511300 w 3194050"/>
              <a:gd name="connsiteY3" fmla="*/ 1490133 h 2163233"/>
              <a:gd name="connsiteX4" fmla="*/ 1987550 w 3194050"/>
              <a:gd name="connsiteY4" fmla="*/ 1153583 h 2163233"/>
              <a:gd name="connsiteX5" fmla="*/ 2876550 w 3194050"/>
              <a:gd name="connsiteY5" fmla="*/ 715433 h 2163233"/>
              <a:gd name="connsiteX6" fmla="*/ 3194050 w 3194050"/>
              <a:gd name="connsiteY6" fmla="*/ 493183 h 2163233"/>
              <a:gd name="connsiteX7" fmla="*/ 2914650 w 3194050"/>
              <a:gd name="connsiteY7" fmla="*/ 137583 h 2163233"/>
              <a:gd name="connsiteX8" fmla="*/ 2273300 w 3194050"/>
              <a:gd name="connsiteY8" fmla="*/ 67733 h 2163233"/>
              <a:gd name="connsiteX9" fmla="*/ 1479550 w 3194050"/>
              <a:gd name="connsiteY9" fmla="*/ 651933 h 2163233"/>
              <a:gd name="connsiteX10" fmla="*/ 1003300 w 3194050"/>
              <a:gd name="connsiteY10" fmla="*/ 1020233 h 2163233"/>
              <a:gd name="connsiteX11" fmla="*/ 984250 w 3194050"/>
              <a:gd name="connsiteY11" fmla="*/ 1026583 h 2163233"/>
              <a:gd name="connsiteX12" fmla="*/ 393700 w 3194050"/>
              <a:gd name="connsiteY12" fmla="*/ 1572683 h 2163233"/>
              <a:gd name="connsiteX13" fmla="*/ 82550 w 3194050"/>
              <a:gd name="connsiteY13" fmla="*/ 2087033 h 2163233"/>
              <a:gd name="connsiteX14" fmla="*/ 82550 w 3194050"/>
              <a:gd name="connsiteY14" fmla="*/ 2163233 h 2163233"/>
              <a:gd name="connsiteX0" fmla="*/ 82550 w 3194050"/>
              <a:gd name="connsiteY0" fmla="*/ 2163233 h 2163233"/>
              <a:gd name="connsiteX1" fmla="*/ 628650 w 3194050"/>
              <a:gd name="connsiteY1" fmla="*/ 1953683 h 2163233"/>
              <a:gd name="connsiteX2" fmla="*/ 1130300 w 3194050"/>
              <a:gd name="connsiteY2" fmla="*/ 1693333 h 2163233"/>
              <a:gd name="connsiteX3" fmla="*/ 1511300 w 3194050"/>
              <a:gd name="connsiteY3" fmla="*/ 1490133 h 2163233"/>
              <a:gd name="connsiteX4" fmla="*/ 2047023 w 3194050"/>
              <a:gd name="connsiteY4" fmla="*/ 1153583 h 2163233"/>
              <a:gd name="connsiteX5" fmla="*/ 2876550 w 3194050"/>
              <a:gd name="connsiteY5" fmla="*/ 715433 h 2163233"/>
              <a:gd name="connsiteX6" fmla="*/ 3194050 w 3194050"/>
              <a:gd name="connsiteY6" fmla="*/ 493183 h 2163233"/>
              <a:gd name="connsiteX7" fmla="*/ 2914650 w 3194050"/>
              <a:gd name="connsiteY7" fmla="*/ 137583 h 2163233"/>
              <a:gd name="connsiteX8" fmla="*/ 2273300 w 3194050"/>
              <a:gd name="connsiteY8" fmla="*/ 67733 h 2163233"/>
              <a:gd name="connsiteX9" fmla="*/ 1479550 w 3194050"/>
              <a:gd name="connsiteY9" fmla="*/ 651933 h 2163233"/>
              <a:gd name="connsiteX10" fmla="*/ 1003300 w 3194050"/>
              <a:gd name="connsiteY10" fmla="*/ 1020233 h 2163233"/>
              <a:gd name="connsiteX11" fmla="*/ 984250 w 3194050"/>
              <a:gd name="connsiteY11" fmla="*/ 1026583 h 2163233"/>
              <a:gd name="connsiteX12" fmla="*/ 393700 w 3194050"/>
              <a:gd name="connsiteY12" fmla="*/ 1572683 h 2163233"/>
              <a:gd name="connsiteX13" fmla="*/ 82550 w 3194050"/>
              <a:gd name="connsiteY13" fmla="*/ 2087033 h 2163233"/>
              <a:gd name="connsiteX14" fmla="*/ 82550 w 3194050"/>
              <a:gd name="connsiteY14" fmla="*/ 2163233 h 2163233"/>
              <a:gd name="connsiteX0" fmla="*/ 39158 w 3150658"/>
              <a:gd name="connsiteY0" fmla="*/ 2163233 h 2163233"/>
              <a:gd name="connsiteX1" fmla="*/ 585258 w 3150658"/>
              <a:gd name="connsiteY1" fmla="*/ 1953683 h 2163233"/>
              <a:gd name="connsiteX2" fmla="*/ 1086908 w 3150658"/>
              <a:gd name="connsiteY2" fmla="*/ 1693333 h 2163233"/>
              <a:gd name="connsiteX3" fmla="*/ 1467908 w 3150658"/>
              <a:gd name="connsiteY3" fmla="*/ 1490133 h 2163233"/>
              <a:gd name="connsiteX4" fmla="*/ 2003631 w 3150658"/>
              <a:gd name="connsiteY4" fmla="*/ 1153583 h 2163233"/>
              <a:gd name="connsiteX5" fmla="*/ 2833158 w 3150658"/>
              <a:gd name="connsiteY5" fmla="*/ 715433 h 2163233"/>
              <a:gd name="connsiteX6" fmla="*/ 3150658 w 3150658"/>
              <a:gd name="connsiteY6" fmla="*/ 493183 h 2163233"/>
              <a:gd name="connsiteX7" fmla="*/ 2871258 w 3150658"/>
              <a:gd name="connsiteY7" fmla="*/ 137583 h 2163233"/>
              <a:gd name="connsiteX8" fmla="*/ 2229908 w 3150658"/>
              <a:gd name="connsiteY8" fmla="*/ 67733 h 2163233"/>
              <a:gd name="connsiteX9" fmla="*/ 1436158 w 3150658"/>
              <a:gd name="connsiteY9" fmla="*/ 651933 h 2163233"/>
              <a:gd name="connsiteX10" fmla="*/ 959908 w 3150658"/>
              <a:gd name="connsiteY10" fmla="*/ 1020233 h 2163233"/>
              <a:gd name="connsiteX11" fmla="*/ 940858 w 3150658"/>
              <a:gd name="connsiteY11" fmla="*/ 1026583 h 2163233"/>
              <a:gd name="connsiteX12" fmla="*/ 350308 w 3150658"/>
              <a:gd name="connsiteY12" fmla="*/ 1572683 h 2163233"/>
              <a:gd name="connsiteX13" fmla="*/ 39158 w 3150658"/>
              <a:gd name="connsiteY13" fmla="*/ 2163233 h 2163233"/>
              <a:gd name="connsiteX0" fmla="*/ 87919 w 3199419"/>
              <a:gd name="connsiteY0" fmla="*/ 2163233 h 2178850"/>
              <a:gd name="connsiteX1" fmla="*/ 634019 w 3199419"/>
              <a:gd name="connsiteY1" fmla="*/ 1953683 h 2178850"/>
              <a:gd name="connsiteX2" fmla="*/ 1135669 w 3199419"/>
              <a:gd name="connsiteY2" fmla="*/ 1693333 h 2178850"/>
              <a:gd name="connsiteX3" fmla="*/ 1516669 w 3199419"/>
              <a:gd name="connsiteY3" fmla="*/ 1490133 h 2178850"/>
              <a:gd name="connsiteX4" fmla="*/ 2052392 w 3199419"/>
              <a:gd name="connsiteY4" fmla="*/ 1153583 h 2178850"/>
              <a:gd name="connsiteX5" fmla="*/ 2881919 w 3199419"/>
              <a:gd name="connsiteY5" fmla="*/ 715433 h 2178850"/>
              <a:gd name="connsiteX6" fmla="*/ 3199419 w 3199419"/>
              <a:gd name="connsiteY6" fmla="*/ 493183 h 2178850"/>
              <a:gd name="connsiteX7" fmla="*/ 2920019 w 3199419"/>
              <a:gd name="connsiteY7" fmla="*/ 137583 h 2178850"/>
              <a:gd name="connsiteX8" fmla="*/ 2278669 w 3199419"/>
              <a:gd name="connsiteY8" fmla="*/ 67733 h 2178850"/>
              <a:gd name="connsiteX9" fmla="*/ 1484919 w 3199419"/>
              <a:gd name="connsiteY9" fmla="*/ 651933 h 2178850"/>
              <a:gd name="connsiteX10" fmla="*/ 1008669 w 3199419"/>
              <a:gd name="connsiteY10" fmla="*/ 1020233 h 2178850"/>
              <a:gd name="connsiteX11" fmla="*/ 989619 w 3199419"/>
              <a:gd name="connsiteY11" fmla="*/ 1026583 h 2178850"/>
              <a:gd name="connsiteX12" fmla="*/ 399069 w 3199419"/>
              <a:gd name="connsiteY12" fmla="*/ 1572683 h 2178850"/>
              <a:gd name="connsiteX13" fmla="*/ 106504 w 3199419"/>
              <a:gd name="connsiteY13" fmla="*/ 2047385 h 2178850"/>
              <a:gd name="connsiteX14" fmla="*/ 87919 w 3199419"/>
              <a:gd name="connsiteY14" fmla="*/ 2163233 h 2178850"/>
              <a:gd name="connsiteX0" fmla="*/ 87919 w 3199419"/>
              <a:gd name="connsiteY0" fmla="*/ 2163233 h 2178850"/>
              <a:gd name="connsiteX1" fmla="*/ 634019 w 3199419"/>
              <a:gd name="connsiteY1" fmla="*/ 1953683 h 2178850"/>
              <a:gd name="connsiteX2" fmla="*/ 1135669 w 3199419"/>
              <a:gd name="connsiteY2" fmla="*/ 1693333 h 2178850"/>
              <a:gd name="connsiteX3" fmla="*/ 1516669 w 3199419"/>
              <a:gd name="connsiteY3" fmla="*/ 1490133 h 2178850"/>
              <a:gd name="connsiteX4" fmla="*/ 2052392 w 3199419"/>
              <a:gd name="connsiteY4" fmla="*/ 1153583 h 2178850"/>
              <a:gd name="connsiteX5" fmla="*/ 2881919 w 3199419"/>
              <a:gd name="connsiteY5" fmla="*/ 715433 h 2178850"/>
              <a:gd name="connsiteX6" fmla="*/ 3199419 w 3199419"/>
              <a:gd name="connsiteY6" fmla="*/ 493183 h 2178850"/>
              <a:gd name="connsiteX7" fmla="*/ 2920019 w 3199419"/>
              <a:gd name="connsiteY7" fmla="*/ 137583 h 2178850"/>
              <a:gd name="connsiteX8" fmla="*/ 2278669 w 3199419"/>
              <a:gd name="connsiteY8" fmla="*/ 67733 h 2178850"/>
              <a:gd name="connsiteX9" fmla="*/ 1484919 w 3199419"/>
              <a:gd name="connsiteY9" fmla="*/ 651933 h 2178850"/>
              <a:gd name="connsiteX10" fmla="*/ 1008669 w 3199419"/>
              <a:gd name="connsiteY10" fmla="*/ 1020233 h 2178850"/>
              <a:gd name="connsiteX11" fmla="*/ 989619 w 3199419"/>
              <a:gd name="connsiteY11" fmla="*/ 1026583 h 2178850"/>
              <a:gd name="connsiteX12" fmla="*/ 399069 w 3199419"/>
              <a:gd name="connsiteY12" fmla="*/ 1572683 h 2178850"/>
              <a:gd name="connsiteX13" fmla="*/ 61899 w 3199419"/>
              <a:gd name="connsiteY13" fmla="*/ 2047385 h 2178850"/>
              <a:gd name="connsiteX14" fmla="*/ 87919 w 3199419"/>
              <a:gd name="connsiteY14" fmla="*/ 2163233 h 2178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199419" h="2178850">
                <a:moveTo>
                  <a:pt x="87919" y="2163233"/>
                </a:moveTo>
                <a:lnTo>
                  <a:pt x="634019" y="1953683"/>
                </a:lnTo>
                <a:lnTo>
                  <a:pt x="1135669" y="1693333"/>
                </a:lnTo>
                <a:lnTo>
                  <a:pt x="1516669" y="1490133"/>
                </a:lnTo>
                <a:lnTo>
                  <a:pt x="2052392" y="1153583"/>
                </a:lnTo>
                <a:lnTo>
                  <a:pt x="2881919" y="715433"/>
                </a:lnTo>
                <a:lnTo>
                  <a:pt x="3199419" y="493183"/>
                </a:lnTo>
                <a:cubicBezTo>
                  <a:pt x="3190952" y="414866"/>
                  <a:pt x="3073477" y="208491"/>
                  <a:pt x="2920019" y="137583"/>
                </a:cubicBezTo>
                <a:cubicBezTo>
                  <a:pt x="2766561" y="66675"/>
                  <a:pt x="2503036" y="0"/>
                  <a:pt x="2278669" y="67733"/>
                </a:cubicBezTo>
                <a:lnTo>
                  <a:pt x="1484919" y="651933"/>
                </a:lnTo>
                <a:lnTo>
                  <a:pt x="1008669" y="1020233"/>
                </a:lnTo>
                <a:cubicBezTo>
                  <a:pt x="1003331" y="1024271"/>
                  <a:pt x="989619" y="1026583"/>
                  <a:pt x="989619" y="1026583"/>
                </a:cubicBezTo>
                <a:lnTo>
                  <a:pt x="399069" y="1572683"/>
                </a:lnTo>
                <a:cubicBezTo>
                  <a:pt x="251883" y="1742817"/>
                  <a:pt x="113757" y="1948960"/>
                  <a:pt x="61899" y="2047385"/>
                </a:cubicBezTo>
                <a:cubicBezTo>
                  <a:pt x="10041" y="2145810"/>
                  <a:pt x="0" y="2178850"/>
                  <a:pt x="87919" y="2163233"/>
                </a:cubicBezTo>
                <a:close/>
              </a:path>
            </a:pathLst>
          </a:custGeom>
          <a:solidFill>
            <a:schemeClr val="accent1">
              <a:alpha val="67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2400" b="0" i="0" u="none" strike="noStrike" cap="none" normalizeH="0" baseline="0" smtClean="0">
              <a:ln>
                <a:noFill/>
              </a:ln>
              <a:solidFill>
                <a:schemeClr val="tx1"/>
              </a:solidFill>
              <a:effectLst/>
              <a:latin typeface="Comic Sans MS" pitchFamily="66" charset="0"/>
            </a:endParaRPr>
          </a:p>
        </p:txBody>
      </p:sp>
      <p:grpSp>
        <p:nvGrpSpPr>
          <p:cNvPr id="2" name="Grouper 60"/>
          <p:cNvGrpSpPr>
            <a:grpSpLocks/>
          </p:cNvGrpSpPr>
          <p:nvPr/>
        </p:nvGrpSpPr>
        <p:grpSpPr bwMode="auto">
          <a:xfrm>
            <a:off x="4686300" y="1493838"/>
            <a:ext cx="4368800" cy="2314575"/>
            <a:chOff x="4685607" y="1323323"/>
            <a:chExt cx="4370151" cy="2315565"/>
          </a:xfrm>
        </p:grpSpPr>
        <p:sp>
          <p:nvSpPr>
            <p:cNvPr id="27686" name="AutoShape 39"/>
            <p:cNvSpPr>
              <a:spLocks/>
            </p:cNvSpPr>
            <p:nvPr/>
          </p:nvSpPr>
          <p:spPr bwMode="auto">
            <a:xfrm rot="-6960000">
              <a:off x="7620180" y="1679089"/>
              <a:ext cx="595567" cy="258843"/>
            </a:xfrm>
            <a:custGeom>
              <a:avLst/>
              <a:gdLst>
                <a:gd name="T0" fmla="*/ 0 w 21600"/>
                <a:gd name="T1" fmla="*/ 0 h 21600"/>
                <a:gd name="T2" fmla="*/ 21600 w 21600"/>
                <a:gd name="T3" fmla="*/ 21600 h 21600"/>
              </a:gdLst>
              <a:ahLst/>
              <a:cxnLst/>
              <a:rect l="T0" t="T1" r="T2" b="T3"/>
              <a:pathLst>
                <a:path w="21600" h="21600">
                  <a:moveTo>
                    <a:pt x="15200" y="0"/>
                  </a:moveTo>
                  <a:lnTo>
                    <a:pt x="15200" y="5400"/>
                  </a:lnTo>
                  <a:lnTo>
                    <a:pt x="0" y="5400"/>
                  </a:lnTo>
                  <a:lnTo>
                    <a:pt x="0" y="16200"/>
                  </a:lnTo>
                  <a:lnTo>
                    <a:pt x="15200" y="16200"/>
                  </a:lnTo>
                  <a:lnTo>
                    <a:pt x="15200" y="21600"/>
                  </a:lnTo>
                  <a:lnTo>
                    <a:pt x="21600" y="10800"/>
                  </a:lnTo>
                  <a:lnTo>
                    <a:pt x="15200" y="0"/>
                  </a:lnTo>
                  <a:close/>
                  <a:moveTo>
                    <a:pt x="15200" y="0"/>
                  </a:moveTo>
                </a:path>
              </a:pathLst>
            </a:custGeom>
            <a:gradFill rotWithShape="1">
              <a:gsLst>
                <a:gs pos="0">
                  <a:srgbClr val="EDEDED"/>
                </a:gs>
                <a:gs pos="64999">
                  <a:srgbClr val="D0D0D0"/>
                </a:gs>
                <a:gs pos="100000">
                  <a:srgbClr val="BCBCBC"/>
                </a:gs>
              </a:gsLst>
              <a:lin ang="5400000" scaled="1"/>
            </a:gradFill>
            <a:ln w="9525">
              <a:noFill/>
              <a:miter lim="800000"/>
              <a:headEnd/>
              <a:tailEnd/>
            </a:ln>
            <a:effectLst>
              <a:outerShdw dist="20000" dir="5400000" rotWithShape="0">
                <a:srgbClr val="808080">
                  <a:alpha val="37999"/>
                </a:srgbClr>
              </a:outerShdw>
            </a:effectLst>
          </p:spPr>
          <p:txBody>
            <a:bodyPr/>
            <a:lstStyle/>
            <a:p>
              <a:pPr>
                <a:defRPr/>
              </a:pPr>
              <a:endParaRPr lang="en-GB">
                <a:solidFill>
                  <a:srgbClr val="000000"/>
                </a:solidFill>
                <a:latin typeface="+mn-lt"/>
                <a:ea typeface="+mn-ea"/>
              </a:endParaRPr>
            </a:p>
          </p:txBody>
        </p:sp>
        <p:sp>
          <p:nvSpPr>
            <p:cNvPr id="232490" name="Rectangle 42"/>
            <p:cNvSpPr>
              <a:spLocks/>
            </p:cNvSpPr>
            <p:nvPr/>
          </p:nvSpPr>
          <p:spPr bwMode="auto">
            <a:xfrm>
              <a:off x="7731374" y="2203174"/>
              <a:ext cx="1324384" cy="616213"/>
            </a:xfrm>
            <a:prstGeom prst="rect">
              <a:avLst/>
            </a:prstGeom>
            <a:gradFill rotWithShape="1">
              <a:gsLst>
                <a:gs pos="0">
                  <a:srgbClr val="EDEDED"/>
                </a:gs>
                <a:gs pos="64999">
                  <a:srgbClr val="D0D0D0"/>
                </a:gs>
                <a:gs pos="100000">
                  <a:srgbClr val="BCBCBC"/>
                </a:gs>
              </a:gsLst>
              <a:lin ang="5400000" scaled="1"/>
            </a:gradFill>
            <a:ln w="9525">
              <a:noFill/>
              <a:miter lim="800000"/>
              <a:headEnd/>
              <a:tailEnd/>
            </a:ln>
            <a:effectLst>
              <a:outerShdw dist="20000" dir="5400000" rotWithShape="0">
                <a:srgbClr val="808080">
                  <a:alpha val="37999"/>
                </a:srgbClr>
              </a:outerShdw>
            </a:effectLst>
          </p:spPr>
          <p:txBody>
            <a:bodyPr wrap="none" lIns="0" tIns="0" rIns="0" bIns="0">
              <a:spAutoFit/>
            </a:bodyPr>
            <a:lstStyle/>
            <a:p>
              <a:pPr algn="ctr">
                <a:defRPr/>
              </a:pPr>
              <a:r>
                <a:rPr lang="en-US" sz="2000" b="1" dirty="0">
                  <a:solidFill>
                    <a:srgbClr val="000000"/>
                  </a:solidFill>
                  <a:latin typeface="+mn-lt"/>
                  <a:ea typeface="Arial" charset="0"/>
                  <a:cs typeface="Arial" charset="0"/>
                  <a:sym typeface="Arial" charset="0"/>
                </a:rPr>
                <a:t>SHE </a:t>
              </a:r>
            </a:p>
            <a:p>
              <a:pPr algn="ctr">
                <a:defRPr/>
              </a:pPr>
              <a:r>
                <a:rPr lang="en-US" sz="2000" b="1" dirty="0">
                  <a:solidFill>
                    <a:srgbClr val="000000"/>
                  </a:solidFill>
                  <a:latin typeface="+mn-lt"/>
                  <a:ea typeface="Arial" charset="0"/>
                  <a:cs typeface="Arial" charset="0"/>
                  <a:sym typeface="Arial" charset="0"/>
                </a:rPr>
                <a:t>In-flight S3</a:t>
              </a:r>
            </a:p>
          </p:txBody>
        </p:sp>
        <p:sp>
          <p:nvSpPr>
            <p:cNvPr id="27688" name="AutoShape 43"/>
            <p:cNvSpPr>
              <a:spLocks/>
            </p:cNvSpPr>
            <p:nvPr/>
          </p:nvSpPr>
          <p:spPr bwMode="auto">
            <a:xfrm rot="-2219999">
              <a:off x="7483647" y="1323323"/>
              <a:ext cx="412878" cy="223933"/>
            </a:xfrm>
            <a:custGeom>
              <a:avLst/>
              <a:gdLst>
                <a:gd name="T0" fmla="*/ 0 w 21600"/>
                <a:gd name="T1" fmla="*/ 0 h 21600"/>
                <a:gd name="T2" fmla="*/ 21600 w 21600"/>
                <a:gd name="T3" fmla="*/ 21600 h 21600"/>
              </a:gdLst>
              <a:ahLst/>
              <a:cxnLst/>
              <a:rect l="T0" t="T1" r="T2" b="T3"/>
              <a:pathLst>
                <a:path w="21600" h="21600">
                  <a:moveTo>
                    <a:pt x="700" y="0"/>
                  </a:moveTo>
                  <a:lnTo>
                    <a:pt x="20898" y="0"/>
                  </a:lnTo>
                  <a:cubicBezTo>
                    <a:pt x="21285" y="0"/>
                    <a:pt x="21600" y="2832"/>
                    <a:pt x="21600" y="6324"/>
                  </a:cubicBezTo>
                  <a:lnTo>
                    <a:pt x="21600" y="15273"/>
                  </a:lnTo>
                  <a:cubicBezTo>
                    <a:pt x="21600" y="18766"/>
                    <a:pt x="21285" y="21600"/>
                    <a:pt x="20898" y="21600"/>
                  </a:cubicBezTo>
                  <a:lnTo>
                    <a:pt x="700" y="21600"/>
                  </a:lnTo>
                  <a:cubicBezTo>
                    <a:pt x="313" y="21600"/>
                    <a:pt x="0" y="18766"/>
                    <a:pt x="0" y="15273"/>
                  </a:cubicBezTo>
                  <a:lnTo>
                    <a:pt x="0" y="6324"/>
                  </a:lnTo>
                  <a:cubicBezTo>
                    <a:pt x="0" y="2832"/>
                    <a:pt x="313" y="0"/>
                    <a:pt x="700" y="0"/>
                  </a:cubicBezTo>
                  <a:close/>
                  <a:moveTo>
                    <a:pt x="700" y="0"/>
                  </a:moveTo>
                </a:path>
              </a:pathLst>
            </a:custGeom>
            <a:gradFill rotWithShape="1">
              <a:gsLst>
                <a:gs pos="49000">
                  <a:srgbClr val="EDEDED">
                    <a:alpha val="54000"/>
                  </a:srgbClr>
                </a:gs>
                <a:gs pos="64999">
                  <a:srgbClr val="D0D0D0"/>
                </a:gs>
                <a:gs pos="100000">
                  <a:srgbClr val="BCBCBC"/>
                </a:gs>
              </a:gsLst>
              <a:lin ang="5400000" scaled="1"/>
            </a:gradFill>
            <a:ln w="9525">
              <a:noFill/>
              <a:miter lim="800000"/>
              <a:headEnd/>
              <a:tailEnd/>
            </a:ln>
            <a:effectLst>
              <a:outerShdw dist="20000" dir="5400000" rotWithShape="0">
                <a:srgbClr val="808080">
                  <a:alpha val="37999"/>
                </a:srgbClr>
              </a:outerShdw>
            </a:effectLst>
          </p:spPr>
          <p:txBody>
            <a:bodyPr/>
            <a:lstStyle/>
            <a:p>
              <a:pPr>
                <a:defRPr/>
              </a:pPr>
              <a:endParaRPr lang="en-GB">
                <a:solidFill>
                  <a:srgbClr val="000000"/>
                </a:solidFill>
                <a:latin typeface="+mn-lt"/>
                <a:ea typeface="+mn-ea"/>
              </a:endParaRPr>
            </a:p>
          </p:txBody>
        </p:sp>
        <p:sp>
          <p:nvSpPr>
            <p:cNvPr id="27666" name="AutoShape 23"/>
            <p:cNvSpPr>
              <a:spLocks/>
            </p:cNvSpPr>
            <p:nvPr/>
          </p:nvSpPr>
          <p:spPr bwMode="auto">
            <a:xfrm rot="-1195441">
              <a:off x="4685607" y="1926831"/>
              <a:ext cx="2786925" cy="309694"/>
            </a:xfrm>
            <a:custGeom>
              <a:avLst/>
              <a:gdLst>
                <a:gd name="T0" fmla="*/ 0 w 21600"/>
                <a:gd name="T1" fmla="*/ 0 h 21600"/>
                <a:gd name="T2" fmla="*/ 21600 w 21600"/>
                <a:gd name="T3" fmla="*/ 21600 h 21600"/>
              </a:gdLst>
              <a:ahLst/>
              <a:cxnLst/>
              <a:rect l="T0" t="T1" r="T2" b="T3"/>
              <a:pathLst>
                <a:path w="21600" h="21600">
                  <a:moveTo>
                    <a:pt x="2579" y="0"/>
                  </a:moveTo>
                  <a:lnTo>
                    <a:pt x="19019" y="0"/>
                  </a:lnTo>
                  <a:cubicBezTo>
                    <a:pt x="20444" y="0"/>
                    <a:pt x="21600" y="2832"/>
                    <a:pt x="21600" y="6324"/>
                  </a:cubicBezTo>
                  <a:lnTo>
                    <a:pt x="21600" y="15273"/>
                  </a:lnTo>
                  <a:cubicBezTo>
                    <a:pt x="21600" y="18766"/>
                    <a:pt x="20444" y="21600"/>
                    <a:pt x="19019" y="21600"/>
                  </a:cubicBezTo>
                  <a:lnTo>
                    <a:pt x="2579" y="21600"/>
                  </a:lnTo>
                  <a:cubicBezTo>
                    <a:pt x="1153" y="21600"/>
                    <a:pt x="0" y="18766"/>
                    <a:pt x="0" y="15273"/>
                  </a:cubicBezTo>
                  <a:lnTo>
                    <a:pt x="0" y="6324"/>
                  </a:lnTo>
                  <a:cubicBezTo>
                    <a:pt x="0" y="2832"/>
                    <a:pt x="1153" y="0"/>
                    <a:pt x="2579" y="0"/>
                  </a:cubicBezTo>
                  <a:close/>
                  <a:moveTo>
                    <a:pt x="2579" y="0"/>
                  </a:moveTo>
                </a:path>
              </a:pathLst>
            </a:custGeom>
            <a:gradFill rotWithShape="1">
              <a:gsLst>
                <a:gs pos="0">
                  <a:srgbClr val="EDEDED">
                    <a:alpha val="49000"/>
                  </a:srgbClr>
                </a:gs>
                <a:gs pos="64999">
                  <a:srgbClr val="D0D0D0"/>
                </a:gs>
                <a:gs pos="100000">
                  <a:srgbClr val="BCBCBC"/>
                </a:gs>
              </a:gsLst>
              <a:lin ang="5400000" scaled="1"/>
            </a:gradFill>
            <a:ln w="9525">
              <a:noFill/>
              <a:miter lim="800000"/>
              <a:headEnd/>
              <a:tailEnd/>
            </a:ln>
            <a:effectLst>
              <a:outerShdw dist="20000" dir="5400000" rotWithShape="0">
                <a:srgbClr val="808080">
                  <a:alpha val="37999"/>
                </a:srgbClr>
              </a:outerShdw>
            </a:effectLst>
          </p:spPr>
          <p:txBody>
            <a:bodyPr/>
            <a:lstStyle/>
            <a:p>
              <a:pPr>
                <a:defRPr/>
              </a:pPr>
              <a:endParaRPr lang="en-GB">
                <a:solidFill>
                  <a:srgbClr val="000000"/>
                </a:solidFill>
                <a:latin typeface="+mn-lt"/>
                <a:ea typeface="+mn-ea"/>
              </a:endParaRPr>
            </a:p>
          </p:txBody>
        </p:sp>
        <p:sp>
          <p:nvSpPr>
            <p:cNvPr id="27667" name="AutoShape 24"/>
            <p:cNvSpPr>
              <a:spLocks/>
            </p:cNvSpPr>
            <p:nvPr/>
          </p:nvSpPr>
          <p:spPr bwMode="auto">
            <a:xfrm rot="-6300000">
              <a:off x="5651836" y="2532742"/>
              <a:ext cx="1070433" cy="347771"/>
            </a:xfrm>
            <a:custGeom>
              <a:avLst/>
              <a:gdLst>
                <a:gd name="T0" fmla="*/ 0 w 21600"/>
                <a:gd name="T1" fmla="*/ 0 h 21600"/>
                <a:gd name="T2" fmla="*/ 21600 w 21600"/>
                <a:gd name="T3" fmla="*/ 21600 h 21600"/>
              </a:gdLst>
              <a:ahLst/>
              <a:cxnLst/>
              <a:rect l="T0" t="T1" r="T2" b="T3"/>
              <a:pathLst>
                <a:path w="21600" h="21600">
                  <a:moveTo>
                    <a:pt x="15200" y="0"/>
                  </a:moveTo>
                  <a:lnTo>
                    <a:pt x="15200" y="5400"/>
                  </a:lnTo>
                  <a:lnTo>
                    <a:pt x="0" y="5400"/>
                  </a:lnTo>
                  <a:lnTo>
                    <a:pt x="0" y="16200"/>
                  </a:lnTo>
                  <a:lnTo>
                    <a:pt x="15200" y="16200"/>
                  </a:lnTo>
                  <a:lnTo>
                    <a:pt x="15200" y="21600"/>
                  </a:lnTo>
                  <a:lnTo>
                    <a:pt x="21600" y="10800"/>
                  </a:lnTo>
                  <a:lnTo>
                    <a:pt x="15200" y="0"/>
                  </a:lnTo>
                  <a:close/>
                  <a:moveTo>
                    <a:pt x="15200" y="0"/>
                  </a:moveTo>
                </a:path>
              </a:pathLst>
            </a:custGeom>
            <a:gradFill rotWithShape="1">
              <a:gsLst>
                <a:gs pos="0">
                  <a:srgbClr val="EDEDED"/>
                </a:gs>
                <a:gs pos="64999">
                  <a:srgbClr val="D0D0D0"/>
                </a:gs>
                <a:gs pos="100000">
                  <a:srgbClr val="BCBCBC"/>
                </a:gs>
              </a:gsLst>
              <a:lin ang="5400000" scaled="1"/>
            </a:gradFill>
            <a:ln w="9525">
              <a:noFill/>
              <a:miter lim="800000"/>
              <a:headEnd/>
              <a:tailEnd/>
            </a:ln>
            <a:effectLst>
              <a:outerShdw dist="20000" dir="5400000" rotWithShape="0">
                <a:srgbClr val="808080">
                  <a:alpha val="37999"/>
                </a:srgbClr>
              </a:outerShdw>
            </a:effectLst>
          </p:spPr>
          <p:txBody>
            <a:bodyPr/>
            <a:lstStyle/>
            <a:p>
              <a:pPr>
                <a:defRPr/>
              </a:pPr>
              <a:endParaRPr lang="en-GB">
                <a:solidFill>
                  <a:srgbClr val="000000"/>
                </a:solidFill>
                <a:latin typeface="+mn-lt"/>
                <a:ea typeface="+mn-ea"/>
              </a:endParaRPr>
            </a:p>
          </p:txBody>
        </p:sp>
        <p:sp>
          <p:nvSpPr>
            <p:cNvPr id="232475" name="Rectangle 27"/>
            <p:cNvSpPr>
              <a:spLocks/>
            </p:cNvSpPr>
            <p:nvPr/>
          </p:nvSpPr>
          <p:spPr bwMode="auto">
            <a:xfrm>
              <a:off x="5935356" y="3330781"/>
              <a:ext cx="1324384" cy="308107"/>
            </a:xfrm>
            <a:prstGeom prst="rect">
              <a:avLst/>
            </a:prstGeom>
            <a:gradFill rotWithShape="1">
              <a:gsLst>
                <a:gs pos="0">
                  <a:srgbClr val="EDEDED"/>
                </a:gs>
                <a:gs pos="64999">
                  <a:srgbClr val="D0D0D0"/>
                </a:gs>
                <a:gs pos="100000">
                  <a:srgbClr val="BCBCBC"/>
                </a:gs>
              </a:gsLst>
              <a:lin ang="5400000" scaled="1"/>
            </a:gradFill>
            <a:ln w="9525">
              <a:noFill/>
              <a:miter lim="800000"/>
              <a:headEnd/>
              <a:tailEnd/>
            </a:ln>
            <a:effectLst>
              <a:outerShdw dist="20000" dir="5400000" rotWithShape="0">
                <a:srgbClr val="808080">
                  <a:alpha val="37999"/>
                </a:srgbClr>
              </a:outerShdw>
            </a:effectLst>
          </p:spPr>
          <p:txBody>
            <a:bodyPr wrap="none" lIns="0" tIns="0" rIns="0" bIns="0">
              <a:spAutoFit/>
            </a:bodyPr>
            <a:lstStyle/>
            <a:p>
              <a:pPr algn="ctr">
                <a:defRPr/>
              </a:pPr>
              <a:r>
                <a:rPr lang="en-US" sz="2000" b="1">
                  <a:solidFill>
                    <a:srgbClr val="000000"/>
                  </a:solidFill>
                  <a:latin typeface="+mn-lt"/>
                  <a:ea typeface="Arial" charset="0"/>
                  <a:cs typeface="Arial" charset="0"/>
                  <a:sym typeface="Arial" charset="0"/>
                </a:rPr>
                <a:t>In-flight S3</a:t>
              </a:r>
            </a:p>
          </p:txBody>
        </p:sp>
      </p:grpSp>
      <p:sp>
        <p:nvSpPr>
          <p:cNvPr id="117764" name="Rectangle 50"/>
          <p:cNvSpPr>
            <a:spLocks/>
          </p:cNvSpPr>
          <p:nvPr/>
        </p:nvSpPr>
        <p:spPr bwMode="auto">
          <a:xfrm>
            <a:off x="1314450" y="188913"/>
            <a:ext cx="7481888" cy="819150"/>
          </a:xfrm>
          <a:prstGeom prst="rect">
            <a:avLst/>
          </a:prstGeom>
          <a:noFill/>
          <a:ln w="9525">
            <a:noFill/>
            <a:miter lim="800000"/>
            <a:headEnd/>
            <a:tailEnd/>
          </a:ln>
        </p:spPr>
        <p:txBody>
          <a:bodyPr lIns="0" tIns="0" rIns="40639" bIns="0"/>
          <a:lstStyle/>
          <a:p>
            <a:pPr marL="39688" algn="ctr">
              <a:spcAft>
                <a:spcPts val="600"/>
              </a:spcAft>
            </a:pPr>
            <a:r>
              <a:rPr lang="en-US" sz="2400" b="1" dirty="0">
                <a:solidFill>
                  <a:srgbClr val="000000"/>
                </a:solidFill>
                <a:latin typeface="Lucida Grande" pitchFamily="16" charset="0"/>
                <a:sym typeface="Lucida Grande" pitchFamily="16" charset="0"/>
              </a:rPr>
              <a:t>RIB and nuclei far from stability</a:t>
            </a:r>
          </a:p>
          <a:p>
            <a:pPr marL="39688" algn="ctr">
              <a:spcAft>
                <a:spcPts val="600"/>
              </a:spcAft>
            </a:pPr>
            <a:r>
              <a:rPr lang="en-US" sz="2400" b="1" dirty="0">
                <a:solidFill>
                  <a:srgbClr val="000000"/>
                </a:solidFill>
                <a:latin typeface="Lucida Grande" pitchFamily="16" charset="0"/>
                <a:sym typeface="Lucida Grande" pitchFamily="16" charset="0"/>
              </a:rPr>
              <a:t> accessible with </a:t>
            </a:r>
            <a:r>
              <a:rPr lang="en-US" sz="2400" b="1" dirty="0" smtClean="0">
                <a:solidFill>
                  <a:srgbClr val="000000"/>
                </a:solidFill>
                <a:latin typeface="Lucida Grande" pitchFamily="16" charset="0"/>
                <a:sym typeface="Lucida Grande" pitchFamily="16" charset="0"/>
              </a:rPr>
              <a:t>GANIL, SPIRAL1 </a:t>
            </a:r>
            <a:r>
              <a:rPr lang="en-US" sz="2400" b="1" dirty="0">
                <a:solidFill>
                  <a:srgbClr val="000000"/>
                </a:solidFill>
                <a:latin typeface="Lucida Grande" pitchFamily="16" charset="0"/>
                <a:sym typeface="Lucida Grande" pitchFamily="16" charset="0"/>
              </a:rPr>
              <a:t>&amp; SPIRAL2</a:t>
            </a:r>
          </a:p>
        </p:txBody>
      </p:sp>
      <p:sp>
        <p:nvSpPr>
          <p:cNvPr id="40" name="Rectangle 8"/>
          <p:cNvSpPr>
            <a:spLocks/>
          </p:cNvSpPr>
          <p:nvPr/>
        </p:nvSpPr>
        <p:spPr bwMode="auto">
          <a:xfrm>
            <a:off x="166688" y="1317625"/>
            <a:ext cx="5683250" cy="738188"/>
          </a:xfrm>
          <a:prstGeom prst="rect">
            <a:avLst/>
          </a:prstGeom>
          <a:solidFill>
            <a:srgbClr val="FFF88B"/>
          </a:solidFill>
          <a:ln w="9525">
            <a:noFill/>
            <a:miter lim="800000"/>
            <a:headEnd/>
            <a:tailEnd/>
          </a:ln>
          <a:effectLst>
            <a:outerShdw blurRad="63500" dist="38099" dir="2700000" algn="ctr" rotWithShape="0">
              <a:schemeClr val="bg2">
                <a:alpha val="92999"/>
              </a:schemeClr>
            </a:outerShdw>
          </a:effectLst>
        </p:spPr>
        <p:txBody>
          <a:bodyPr wrap="none" lIns="0" tIns="0" rIns="40639" bIns="0">
            <a:spAutoFit/>
          </a:bodyPr>
          <a:lstStyle/>
          <a:p>
            <a:pPr marL="39688" algn="ctr"/>
            <a:r>
              <a:rPr lang="en-US" sz="2400" b="1">
                <a:solidFill>
                  <a:srgbClr val="FF0000"/>
                </a:solidFill>
                <a:latin typeface="Times" pitchFamily="18" charset="0"/>
                <a:sym typeface="Times" pitchFamily="18" charset="0"/>
              </a:rPr>
              <a:t>Energy range of SPIRAL1 &amp; 2 ISOL RIB : </a:t>
            </a:r>
          </a:p>
          <a:p>
            <a:pPr marL="39688" algn="ctr"/>
            <a:r>
              <a:rPr lang="en-US" sz="2400" b="1">
                <a:solidFill>
                  <a:srgbClr val="FF0000"/>
                </a:solidFill>
                <a:latin typeface="Times" pitchFamily="18" charset="0"/>
                <a:sym typeface="Times" pitchFamily="18" charset="0"/>
              </a:rPr>
              <a:t>≤ 60keV and 1-15 MeV/nucl.</a:t>
            </a:r>
          </a:p>
        </p:txBody>
      </p:sp>
      <p:grpSp>
        <p:nvGrpSpPr>
          <p:cNvPr id="3" name="Grouper 57"/>
          <p:cNvGrpSpPr>
            <a:grpSpLocks/>
          </p:cNvGrpSpPr>
          <p:nvPr/>
        </p:nvGrpSpPr>
        <p:grpSpPr bwMode="auto">
          <a:xfrm>
            <a:off x="2990850" y="2963863"/>
            <a:ext cx="4703763" cy="2127250"/>
            <a:chOff x="2990646" y="2794001"/>
            <a:chExt cx="4704121" cy="2127539"/>
          </a:xfrm>
        </p:grpSpPr>
        <p:sp>
          <p:nvSpPr>
            <p:cNvPr id="117781" name="AutoShape 13"/>
            <p:cNvSpPr>
              <a:spLocks/>
            </p:cNvSpPr>
            <p:nvPr/>
          </p:nvSpPr>
          <p:spPr bwMode="auto">
            <a:xfrm rot="-7560000">
              <a:off x="4127500" y="3925888"/>
              <a:ext cx="1069975" cy="346075"/>
            </a:xfrm>
            <a:custGeom>
              <a:avLst/>
              <a:gdLst>
                <a:gd name="T0" fmla="*/ 0 w 21600"/>
                <a:gd name="T1" fmla="*/ 0 h 21600"/>
                <a:gd name="T2" fmla="*/ 21600 w 21600"/>
                <a:gd name="T3" fmla="*/ 21600 h 21600"/>
              </a:gdLst>
              <a:ahLst/>
              <a:cxnLst/>
              <a:rect l="T0" t="T1" r="T2" b="T3"/>
              <a:pathLst>
                <a:path w="21600" h="21600">
                  <a:moveTo>
                    <a:pt x="15200" y="0"/>
                  </a:moveTo>
                  <a:lnTo>
                    <a:pt x="15200" y="5400"/>
                  </a:lnTo>
                  <a:lnTo>
                    <a:pt x="0" y="5400"/>
                  </a:lnTo>
                  <a:lnTo>
                    <a:pt x="0" y="16200"/>
                  </a:lnTo>
                  <a:lnTo>
                    <a:pt x="15200" y="16200"/>
                  </a:lnTo>
                  <a:lnTo>
                    <a:pt x="15200" y="21600"/>
                  </a:lnTo>
                  <a:lnTo>
                    <a:pt x="21600" y="10800"/>
                  </a:lnTo>
                  <a:lnTo>
                    <a:pt x="15200" y="0"/>
                  </a:lnTo>
                  <a:close/>
                  <a:moveTo>
                    <a:pt x="15200" y="0"/>
                  </a:moveTo>
                </a:path>
              </a:pathLst>
            </a:custGeom>
            <a:solidFill>
              <a:srgbClr val="FF0058"/>
            </a:solidFill>
            <a:ln w="9525">
              <a:noFill/>
              <a:miter lim="800000"/>
              <a:headEnd/>
              <a:tailEnd/>
            </a:ln>
          </p:spPr>
          <p:txBody>
            <a:bodyPr/>
            <a:lstStyle/>
            <a:p>
              <a:endParaRPr lang="en-GB">
                <a:solidFill>
                  <a:srgbClr val="000000"/>
                </a:solidFill>
              </a:endParaRPr>
            </a:p>
          </p:txBody>
        </p:sp>
        <p:sp>
          <p:nvSpPr>
            <p:cNvPr id="232464" name="Rectangle 16"/>
            <p:cNvSpPr>
              <a:spLocks/>
            </p:cNvSpPr>
            <p:nvPr/>
          </p:nvSpPr>
          <p:spPr bwMode="auto">
            <a:xfrm>
              <a:off x="4449670" y="4613523"/>
              <a:ext cx="3245097" cy="308017"/>
            </a:xfrm>
            <a:prstGeom prst="rect">
              <a:avLst/>
            </a:prstGeom>
            <a:gradFill rotWithShape="1">
              <a:gsLst>
                <a:gs pos="0">
                  <a:srgbClr val="FFFFFF"/>
                </a:gs>
                <a:gs pos="64999">
                  <a:srgbClr val="FFFFFF"/>
                </a:gs>
                <a:gs pos="100000">
                  <a:srgbClr val="FFFFFF"/>
                </a:gs>
              </a:gsLst>
              <a:lin ang="5400000" scaled="1"/>
            </a:gradFill>
            <a:ln w="9525">
              <a:solidFill>
                <a:srgbClr val="F9F9F9"/>
              </a:solidFill>
              <a:miter lim="800000"/>
              <a:headEnd/>
              <a:tailEnd/>
            </a:ln>
            <a:effectLst>
              <a:outerShdw dist="20000" dir="5400000" rotWithShape="0">
                <a:srgbClr val="808080">
                  <a:alpha val="37999"/>
                </a:srgbClr>
              </a:outerShdw>
            </a:effectLst>
          </p:spPr>
          <p:txBody>
            <a:bodyPr wrap="none" lIns="0" tIns="0" rIns="0" bIns="0">
              <a:spAutoFit/>
            </a:bodyPr>
            <a:lstStyle/>
            <a:p>
              <a:pPr>
                <a:defRPr/>
              </a:pPr>
              <a:r>
                <a:rPr lang="en-US" sz="2000" b="1" dirty="0">
                  <a:solidFill>
                    <a:srgbClr val="FF0058"/>
                  </a:solidFill>
                  <a:latin typeface="+mn-lt"/>
                  <a:ea typeface="Arial" charset="0"/>
                  <a:cs typeface="Arial" charset="0"/>
                  <a:sym typeface="Arial" charset="0"/>
                </a:rPr>
                <a:t>ISOL RIB Fission products</a:t>
              </a:r>
            </a:p>
          </p:txBody>
        </p:sp>
        <p:pic>
          <p:nvPicPr>
            <p:cNvPr id="117783" name="Picture 572" descr="ff2.emf"/>
            <p:cNvPicPr>
              <a:picLocks noChangeAspect="1"/>
            </p:cNvPicPr>
            <p:nvPr/>
          </p:nvPicPr>
          <p:blipFill>
            <a:blip r:embed="rId4">
              <a:lum contrast="30000"/>
            </a:blip>
            <a:srcRect/>
            <a:stretch>
              <a:fillRect/>
            </a:stretch>
          </p:blipFill>
          <p:spPr bwMode="auto">
            <a:xfrm>
              <a:off x="2990646" y="2794001"/>
              <a:ext cx="2659604" cy="1481059"/>
            </a:xfrm>
            <a:prstGeom prst="rect">
              <a:avLst/>
            </a:prstGeom>
            <a:noFill/>
            <a:ln w="9525">
              <a:noFill/>
              <a:miter lim="800000"/>
              <a:headEnd/>
              <a:tailEnd/>
            </a:ln>
          </p:spPr>
        </p:pic>
      </p:grpSp>
      <p:grpSp>
        <p:nvGrpSpPr>
          <p:cNvPr id="4" name="Grouper 61"/>
          <p:cNvGrpSpPr>
            <a:grpSpLocks/>
          </p:cNvGrpSpPr>
          <p:nvPr/>
        </p:nvGrpSpPr>
        <p:grpSpPr bwMode="auto">
          <a:xfrm>
            <a:off x="0" y="3695700"/>
            <a:ext cx="2970213" cy="1528763"/>
            <a:chOff x="0" y="3526058"/>
            <a:chExt cx="2970513" cy="1528123"/>
          </a:xfrm>
        </p:grpSpPr>
        <p:sp>
          <p:nvSpPr>
            <p:cNvPr id="27684" name="AutoShape 19"/>
            <p:cNvSpPr>
              <a:spLocks/>
            </p:cNvSpPr>
            <p:nvPr/>
          </p:nvSpPr>
          <p:spPr bwMode="auto">
            <a:xfrm rot="3811109">
              <a:off x="944871" y="4473325"/>
              <a:ext cx="823568" cy="287367"/>
            </a:xfrm>
            <a:custGeom>
              <a:avLst/>
              <a:gdLst>
                <a:gd name="T0" fmla="*/ 0 w 21600"/>
                <a:gd name="T1" fmla="*/ 0 h 21600"/>
                <a:gd name="T2" fmla="*/ 21600 w 21600"/>
                <a:gd name="T3" fmla="*/ 21600 h 21600"/>
              </a:gdLst>
              <a:ahLst/>
              <a:cxnLst/>
              <a:rect l="T0" t="T1" r="T2" b="T3"/>
              <a:pathLst>
                <a:path w="21600" h="21600">
                  <a:moveTo>
                    <a:pt x="15200" y="0"/>
                  </a:moveTo>
                  <a:lnTo>
                    <a:pt x="15200" y="5400"/>
                  </a:lnTo>
                  <a:lnTo>
                    <a:pt x="0" y="5400"/>
                  </a:lnTo>
                  <a:lnTo>
                    <a:pt x="0" y="16200"/>
                  </a:lnTo>
                  <a:lnTo>
                    <a:pt x="15200" y="16200"/>
                  </a:lnTo>
                  <a:lnTo>
                    <a:pt x="15200" y="21600"/>
                  </a:lnTo>
                  <a:lnTo>
                    <a:pt x="21600" y="10800"/>
                  </a:lnTo>
                  <a:lnTo>
                    <a:pt x="15200" y="0"/>
                  </a:lnTo>
                  <a:close/>
                  <a:moveTo>
                    <a:pt x="15200" y="0"/>
                  </a:moveTo>
                </a:path>
              </a:pathLst>
            </a:custGeom>
            <a:gradFill rotWithShape="1">
              <a:gsLst>
                <a:gs pos="0">
                  <a:srgbClr val="FFC8FF"/>
                </a:gs>
                <a:gs pos="22000">
                  <a:srgbClr val="D0D0D0"/>
                </a:gs>
                <a:gs pos="100000">
                  <a:srgbClr val="DF24CC"/>
                </a:gs>
              </a:gsLst>
              <a:lin ang="0" scaled="1"/>
            </a:gradFill>
            <a:ln w="9525">
              <a:noFill/>
              <a:miter lim="800000"/>
              <a:headEnd/>
              <a:tailEnd/>
            </a:ln>
            <a:effectLst>
              <a:outerShdw dist="20000" dir="5400000" rotWithShape="0">
                <a:srgbClr val="808080">
                  <a:alpha val="37999"/>
                </a:srgbClr>
              </a:outerShdw>
            </a:effectLst>
          </p:spPr>
          <p:txBody>
            <a:bodyPr>
              <a:spAutoFit/>
            </a:bodyPr>
            <a:lstStyle/>
            <a:p>
              <a:pPr algn="ctr">
                <a:defRPr/>
              </a:pPr>
              <a:endParaRPr lang="en-GB" b="1" dirty="0">
                <a:solidFill>
                  <a:srgbClr val="000000"/>
                </a:solidFill>
                <a:latin typeface="+mn-lt"/>
                <a:ea typeface="+mn-ea"/>
                <a:sym typeface="Arial" charset="0"/>
              </a:endParaRPr>
            </a:p>
          </p:txBody>
        </p:sp>
        <p:sp>
          <p:nvSpPr>
            <p:cNvPr id="41" name="ZoneTexte 40"/>
            <p:cNvSpPr txBox="1">
              <a:spLocks noChangeArrowheads="1"/>
            </p:cNvSpPr>
            <p:nvPr/>
          </p:nvSpPr>
          <p:spPr bwMode="auto">
            <a:xfrm>
              <a:off x="0" y="3526058"/>
              <a:ext cx="1943296" cy="645843"/>
            </a:xfrm>
            <a:prstGeom prst="rect">
              <a:avLst/>
            </a:prstGeom>
            <a:gradFill rotWithShape="1">
              <a:gsLst>
                <a:gs pos="0">
                  <a:srgbClr val="FFC8FF"/>
                </a:gs>
                <a:gs pos="64999">
                  <a:srgbClr val="D0D0D0"/>
                </a:gs>
                <a:gs pos="100000">
                  <a:srgbClr val="DF24CC"/>
                </a:gs>
              </a:gsLst>
              <a:lin ang="0" scaled="1"/>
            </a:gradFill>
            <a:ln w="9525">
              <a:noFill/>
              <a:miter lim="800000"/>
              <a:headEnd/>
              <a:tailEnd/>
            </a:ln>
            <a:effectLst>
              <a:outerShdw dist="20000" dir="5400000" rotWithShape="0">
                <a:srgbClr val="808080">
                  <a:alpha val="37999"/>
                </a:srgbClr>
              </a:outerShdw>
            </a:effectLst>
          </p:spPr>
          <p:txBody>
            <a:bodyPr>
              <a:spAutoFit/>
            </a:bodyPr>
            <a:lstStyle/>
            <a:p>
              <a:pPr algn="ctr">
                <a:defRPr/>
              </a:pPr>
              <a:r>
                <a:rPr lang="en-GB" b="1">
                  <a:solidFill>
                    <a:srgbClr val="000000"/>
                  </a:solidFill>
                  <a:latin typeface="+mn-lt"/>
                  <a:ea typeface="ＭＳ Ｐゴシック" charset="-128"/>
                  <a:cs typeface="ＭＳ Ｐゴシック" charset="-128"/>
                  <a:sym typeface="Arial" charset="0"/>
                </a:rPr>
                <a:t>+ SPIRAL1 with new RIB !</a:t>
              </a:r>
            </a:p>
          </p:txBody>
        </p:sp>
        <p:sp>
          <p:nvSpPr>
            <p:cNvPr id="45" name="Trapèze 44"/>
            <p:cNvSpPr/>
            <p:nvPr/>
          </p:nvSpPr>
          <p:spPr bwMode="auto">
            <a:xfrm rot="13988339">
              <a:off x="1703682" y="3787351"/>
              <a:ext cx="474464" cy="2059196"/>
            </a:xfrm>
            <a:prstGeom prst="trapezoid">
              <a:avLst>
                <a:gd name="adj" fmla="val 35612"/>
              </a:avLst>
            </a:prstGeom>
            <a:solidFill>
              <a:srgbClr val="E957D0">
                <a:alpha val="70000"/>
              </a:srgbClr>
            </a:solidFill>
            <a:ln w="28575" cap="flat" cmpd="sng" algn="ctr">
              <a:solidFill>
                <a:schemeClr val="tx1"/>
              </a:solidFill>
              <a:prstDash val="sysDash"/>
              <a:round/>
              <a:headEnd type="none" w="med" len="med"/>
              <a:tailEnd type="none" w="med" len="med"/>
            </a:ln>
            <a:effectLst/>
          </p:spPr>
          <p:txBody>
            <a:bodyPr/>
            <a:lstStyle/>
            <a:p>
              <a:pPr defTabSz="914400">
                <a:defRPr/>
              </a:pPr>
              <a:endParaRPr lang="en-GB" sz="2400">
                <a:solidFill>
                  <a:srgbClr val="000000"/>
                </a:solidFill>
                <a:latin typeface="Arial" pitchFamily="-65" charset="0"/>
                <a:ea typeface="ヒラギノ角ゴ Pro W3" pitchFamily="-65" charset="-128"/>
                <a:sym typeface="Arial" pitchFamily="-65" charset="0"/>
              </a:endParaRPr>
            </a:p>
          </p:txBody>
        </p:sp>
      </p:grpSp>
      <p:grpSp>
        <p:nvGrpSpPr>
          <p:cNvPr id="5" name="Grouper 58"/>
          <p:cNvGrpSpPr>
            <a:grpSpLocks/>
          </p:cNvGrpSpPr>
          <p:nvPr/>
        </p:nvGrpSpPr>
        <p:grpSpPr bwMode="auto">
          <a:xfrm>
            <a:off x="969963" y="3425825"/>
            <a:ext cx="6099175" cy="2646363"/>
            <a:chOff x="970424" y="3255079"/>
            <a:chExt cx="6099316" cy="2646257"/>
          </a:xfrm>
        </p:grpSpPr>
        <p:sp>
          <p:nvSpPr>
            <p:cNvPr id="232492" name="Rectangle 44"/>
            <p:cNvSpPr>
              <a:spLocks/>
            </p:cNvSpPr>
            <p:nvPr/>
          </p:nvSpPr>
          <p:spPr bwMode="auto">
            <a:xfrm>
              <a:off x="2958020" y="5347320"/>
              <a:ext cx="4111720" cy="554016"/>
            </a:xfrm>
            <a:prstGeom prst="rect">
              <a:avLst/>
            </a:prstGeom>
            <a:gradFill rotWithShape="1">
              <a:gsLst>
                <a:gs pos="0">
                  <a:srgbClr val="FFFFFF"/>
                </a:gs>
                <a:gs pos="64999">
                  <a:srgbClr val="FFFFFF"/>
                </a:gs>
                <a:gs pos="100000">
                  <a:srgbClr val="FFFFFF"/>
                </a:gs>
              </a:gsLst>
              <a:lin ang="5400000" scaled="1"/>
            </a:gradFill>
            <a:ln w="9525">
              <a:solidFill>
                <a:srgbClr val="F9F9F9"/>
              </a:solidFill>
              <a:miter lim="800000"/>
              <a:headEnd/>
              <a:tailEnd/>
            </a:ln>
            <a:effectLst>
              <a:outerShdw dist="20000" dir="5400000" rotWithShape="0">
                <a:srgbClr val="808080">
                  <a:alpha val="37999"/>
                </a:srgbClr>
              </a:outerShdw>
            </a:effectLst>
          </p:spPr>
          <p:txBody>
            <a:bodyPr wrap="none" lIns="0" tIns="0" rIns="0" bIns="0">
              <a:spAutoFit/>
            </a:bodyPr>
            <a:lstStyle/>
            <a:p>
              <a:pPr algn="ctr">
                <a:defRPr/>
              </a:pPr>
              <a:r>
                <a:rPr lang="en-US" b="1">
                  <a:solidFill>
                    <a:srgbClr val="1E39F6"/>
                  </a:solidFill>
                  <a:latin typeface="+mn-lt"/>
                  <a:ea typeface="Arial" charset="0"/>
                  <a:cs typeface="Arial" charset="0"/>
                  <a:sym typeface="Arial" charset="0"/>
                </a:rPr>
                <a:t>ISOL &amp; in-flight RIB from transfer and </a:t>
              </a:r>
            </a:p>
            <a:p>
              <a:pPr algn="ctr">
                <a:defRPr/>
              </a:pPr>
              <a:r>
                <a:rPr lang="en-US" b="1">
                  <a:solidFill>
                    <a:srgbClr val="1E39F6"/>
                  </a:solidFill>
                  <a:latin typeface="+mn-lt"/>
                  <a:ea typeface="Arial" charset="0"/>
                  <a:cs typeface="Arial" charset="0"/>
                  <a:sym typeface="Arial" charset="0"/>
                </a:rPr>
                <a:t>deep inelastic Reactions</a:t>
              </a:r>
            </a:p>
          </p:txBody>
        </p:sp>
        <p:sp>
          <p:nvSpPr>
            <p:cNvPr id="117774" name="AutoShape 47"/>
            <p:cNvSpPr>
              <a:spLocks/>
            </p:cNvSpPr>
            <p:nvPr/>
          </p:nvSpPr>
          <p:spPr bwMode="auto">
            <a:xfrm rot="-8077111">
              <a:off x="1983519" y="5217153"/>
              <a:ext cx="1033681" cy="264063"/>
            </a:xfrm>
            <a:custGeom>
              <a:avLst/>
              <a:gdLst>
                <a:gd name="T0" fmla="*/ 0 w 21600"/>
                <a:gd name="T1" fmla="*/ 0 h 21600"/>
                <a:gd name="T2" fmla="*/ 21600 w 21600"/>
                <a:gd name="T3" fmla="*/ 21600 h 21600"/>
              </a:gdLst>
              <a:ahLst/>
              <a:cxnLst/>
              <a:rect l="T0" t="T1" r="T2" b="T3"/>
              <a:pathLst>
                <a:path w="21600" h="21600">
                  <a:moveTo>
                    <a:pt x="15200" y="0"/>
                  </a:moveTo>
                  <a:lnTo>
                    <a:pt x="15200" y="5400"/>
                  </a:lnTo>
                  <a:lnTo>
                    <a:pt x="0" y="5400"/>
                  </a:lnTo>
                  <a:lnTo>
                    <a:pt x="0" y="16200"/>
                  </a:lnTo>
                  <a:lnTo>
                    <a:pt x="15200" y="16200"/>
                  </a:lnTo>
                  <a:lnTo>
                    <a:pt x="15200" y="21600"/>
                  </a:lnTo>
                  <a:lnTo>
                    <a:pt x="21600" y="10800"/>
                  </a:lnTo>
                  <a:lnTo>
                    <a:pt x="15200" y="0"/>
                  </a:lnTo>
                  <a:close/>
                  <a:moveTo>
                    <a:pt x="15200" y="0"/>
                  </a:moveTo>
                </a:path>
              </a:pathLst>
            </a:custGeom>
            <a:solidFill>
              <a:srgbClr val="1E39F6"/>
            </a:solidFill>
            <a:ln w="9525">
              <a:solidFill>
                <a:schemeClr val="tx1"/>
              </a:solidFill>
              <a:miter lim="800000"/>
              <a:headEnd/>
              <a:tailEnd/>
            </a:ln>
          </p:spPr>
          <p:txBody>
            <a:bodyPr/>
            <a:lstStyle/>
            <a:p>
              <a:endParaRPr lang="en-GB">
                <a:solidFill>
                  <a:srgbClr val="000000"/>
                </a:solidFill>
              </a:endParaRPr>
            </a:p>
          </p:txBody>
        </p:sp>
        <p:sp>
          <p:nvSpPr>
            <p:cNvPr id="49" name="Rounded Rectangle 14"/>
            <p:cNvSpPr/>
            <p:nvPr/>
          </p:nvSpPr>
          <p:spPr bwMode="auto">
            <a:xfrm rot="19947916" flipV="1">
              <a:off x="1453035" y="4925062"/>
              <a:ext cx="981098" cy="179381"/>
            </a:xfrm>
            <a:prstGeom prst="roundRect">
              <a:avLst/>
            </a:prstGeom>
            <a:solidFill>
              <a:srgbClr val="1E39F6">
                <a:alpha val="6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srgbClr val="FFFFFF"/>
                </a:solidFill>
              </a:endParaRPr>
            </a:p>
          </p:txBody>
        </p:sp>
        <p:grpSp>
          <p:nvGrpSpPr>
            <p:cNvPr id="6" name="Grouper 53"/>
            <p:cNvGrpSpPr/>
            <p:nvPr/>
          </p:nvGrpSpPr>
          <p:grpSpPr>
            <a:xfrm>
              <a:off x="970424" y="3255079"/>
              <a:ext cx="3468145" cy="1904591"/>
              <a:chOff x="970424" y="3255079"/>
              <a:chExt cx="3468145" cy="1904591"/>
            </a:xfrm>
            <a:solidFill>
              <a:srgbClr val="1E39F6"/>
            </a:solidFill>
          </p:grpSpPr>
          <p:sp>
            <p:nvSpPr>
              <p:cNvPr id="50" name="Rounded Rectangle 15"/>
              <p:cNvSpPr/>
              <p:nvPr/>
            </p:nvSpPr>
            <p:spPr bwMode="auto">
              <a:xfrm rot="19200562" flipV="1">
                <a:off x="1681628" y="4345814"/>
                <a:ext cx="1161539" cy="153823"/>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srgbClr val="FFFFFF"/>
                  </a:solidFill>
                </a:endParaRPr>
              </a:p>
            </p:txBody>
          </p:sp>
          <p:sp>
            <p:nvSpPr>
              <p:cNvPr id="51" name="Rounded Rectangle 16"/>
              <p:cNvSpPr/>
              <p:nvPr/>
            </p:nvSpPr>
            <p:spPr bwMode="auto">
              <a:xfrm rot="19386244" flipV="1">
                <a:off x="2307706" y="3839602"/>
                <a:ext cx="1136827" cy="226536"/>
              </a:xfrm>
              <a:prstGeom prst="roundRect">
                <a:avLst/>
              </a:prstGeom>
              <a:solidFill>
                <a:srgbClr val="1E39F6">
                  <a:alpha val="6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solidFill>
                    <a:srgbClr val="000000"/>
                  </a:solidFill>
                </a:endParaRPr>
              </a:p>
            </p:txBody>
          </p:sp>
          <p:sp>
            <p:nvSpPr>
              <p:cNvPr id="52" name="Rounded Rectangle 17"/>
              <p:cNvSpPr/>
              <p:nvPr/>
            </p:nvSpPr>
            <p:spPr bwMode="auto">
              <a:xfrm rot="20117150" flipV="1">
                <a:off x="3219364" y="3255079"/>
                <a:ext cx="1219205" cy="257301"/>
              </a:xfrm>
              <a:prstGeom prst="roundRect">
                <a:avLst/>
              </a:prstGeom>
              <a:solidFill>
                <a:srgbClr val="1E39F6">
                  <a:alpha val="7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solidFill>
                    <a:srgbClr val="000000"/>
                  </a:solidFill>
                </a:endParaRPr>
              </a:p>
            </p:txBody>
          </p:sp>
          <p:sp>
            <p:nvSpPr>
              <p:cNvPr id="53" name="Rounded Rectangle 29"/>
              <p:cNvSpPr/>
              <p:nvPr/>
            </p:nvSpPr>
            <p:spPr bwMode="auto">
              <a:xfrm rot="19200562" flipV="1">
                <a:off x="970424" y="5078563"/>
                <a:ext cx="980307" cy="81107"/>
              </a:xfrm>
              <a:prstGeom prst="roundRect">
                <a:avLst/>
              </a:prstGeom>
              <a:solidFill>
                <a:srgbClr val="1E39F6">
                  <a:alpha val="6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srgbClr val="FFFFFF"/>
                  </a:solidFill>
                </a:endParaRPr>
              </a:p>
            </p:txBody>
          </p:sp>
        </p:grpSp>
        <p:sp>
          <p:nvSpPr>
            <p:cNvPr id="117777" name="AutoShape 47"/>
            <p:cNvSpPr>
              <a:spLocks/>
            </p:cNvSpPr>
            <p:nvPr/>
          </p:nvSpPr>
          <p:spPr bwMode="auto">
            <a:xfrm rot="-7386396">
              <a:off x="2718515" y="4498949"/>
              <a:ext cx="1630929" cy="213827"/>
            </a:xfrm>
            <a:custGeom>
              <a:avLst/>
              <a:gdLst>
                <a:gd name="T0" fmla="*/ 0 w 21600"/>
                <a:gd name="T1" fmla="*/ 0 h 21600"/>
                <a:gd name="T2" fmla="*/ 21600 w 21600"/>
                <a:gd name="T3" fmla="*/ 21600 h 21600"/>
              </a:gdLst>
              <a:ahLst/>
              <a:cxnLst/>
              <a:rect l="T0" t="T1" r="T2" b="T3"/>
              <a:pathLst>
                <a:path w="21600" h="21600">
                  <a:moveTo>
                    <a:pt x="15200" y="0"/>
                  </a:moveTo>
                  <a:lnTo>
                    <a:pt x="15200" y="5400"/>
                  </a:lnTo>
                  <a:lnTo>
                    <a:pt x="0" y="5400"/>
                  </a:lnTo>
                  <a:lnTo>
                    <a:pt x="0" y="16200"/>
                  </a:lnTo>
                  <a:lnTo>
                    <a:pt x="15200" y="16200"/>
                  </a:lnTo>
                  <a:lnTo>
                    <a:pt x="15200" y="21600"/>
                  </a:lnTo>
                  <a:lnTo>
                    <a:pt x="21600" y="10800"/>
                  </a:lnTo>
                  <a:lnTo>
                    <a:pt x="15200" y="0"/>
                  </a:lnTo>
                  <a:close/>
                  <a:moveTo>
                    <a:pt x="15200" y="0"/>
                  </a:moveTo>
                </a:path>
              </a:pathLst>
            </a:custGeom>
            <a:solidFill>
              <a:srgbClr val="1E39F6"/>
            </a:solidFill>
            <a:ln w="9525">
              <a:solidFill>
                <a:schemeClr val="tx1"/>
              </a:solidFill>
              <a:miter lim="800000"/>
              <a:headEnd/>
              <a:tailEnd/>
            </a:ln>
          </p:spPr>
          <p:txBody>
            <a:bodyPr/>
            <a:lstStyle/>
            <a:p>
              <a:endParaRPr lang="en-GB">
                <a:solidFill>
                  <a:srgbClr val="000000"/>
                </a:solidFill>
              </a:endParaRPr>
            </a:p>
          </p:txBody>
        </p:sp>
      </p:grpSp>
      <p:grpSp>
        <p:nvGrpSpPr>
          <p:cNvPr id="7" name="Grouper 59"/>
          <p:cNvGrpSpPr>
            <a:grpSpLocks/>
          </p:cNvGrpSpPr>
          <p:nvPr/>
        </p:nvGrpSpPr>
        <p:grpSpPr bwMode="auto">
          <a:xfrm>
            <a:off x="769938" y="2708275"/>
            <a:ext cx="3170237" cy="1636713"/>
            <a:chOff x="769810" y="2538224"/>
            <a:chExt cx="3171043" cy="1636991"/>
          </a:xfrm>
        </p:grpSpPr>
        <p:sp>
          <p:nvSpPr>
            <p:cNvPr id="232470" name="Rectangle 22"/>
            <p:cNvSpPr>
              <a:spLocks/>
            </p:cNvSpPr>
            <p:nvPr/>
          </p:nvSpPr>
          <p:spPr bwMode="auto">
            <a:xfrm>
              <a:off x="769810" y="2538224"/>
              <a:ext cx="1757809" cy="646223"/>
            </a:xfrm>
            <a:prstGeom prst="rect">
              <a:avLst/>
            </a:prstGeom>
            <a:gradFill>
              <a:gsLst>
                <a:gs pos="81000">
                  <a:srgbClr val="7030A0"/>
                </a:gs>
                <a:gs pos="99000">
                  <a:schemeClr val="accent1">
                    <a:tint val="44500"/>
                    <a:satMod val="160000"/>
                  </a:schemeClr>
                </a:gs>
                <a:gs pos="100000">
                  <a:schemeClr val="accent1">
                    <a:tint val="23500"/>
                    <a:satMod val="160000"/>
                  </a:schemeClr>
                </a:gs>
              </a:gsLst>
              <a:path path="shap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spAutoFit/>
            </a:bodyPr>
            <a:lstStyle/>
            <a:p>
              <a:pPr algn="ctr" fontAlgn="auto">
                <a:spcBef>
                  <a:spcPts val="0"/>
                </a:spcBef>
                <a:spcAft>
                  <a:spcPts val="0"/>
                </a:spcAft>
                <a:defRPr/>
              </a:pPr>
              <a:r>
                <a:rPr lang="en-US" dirty="0">
                  <a:solidFill>
                    <a:srgbClr val="FFFFFF"/>
                  </a:solidFill>
                  <a:sym typeface="Arial" charset="0"/>
                </a:rPr>
                <a:t>N=Z </a:t>
              </a:r>
              <a:r>
                <a:rPr lang="en-US" dirty="0" err="1" smtClean="0">
                  <a:solidFill>
                    <a:srgbClr val="FFFFFF"/>
                  </a:solidFill>
                  <a:sym typeface="Arial" charset="0"/>
                </a:rPr>
                <a:t>Isol+In</a:t>
              </a:r>
              <a:r>
                <a:rPr lang="en-US" dirty="0" smtClean="0">
                  <a:solidFill>
                    <a:srgbClr val="FFFFFF"/>
                  </a:solidFill>
                  <a:sym typeface="Arial" charset="0"/>
                </a:rPr>
                <a:t>-flight S3</a:t>
              </a:r>
              <a:endParaRPr lang="en-US" dirty="0">
                <a:solidFill>
                  <a:srgbClr val="FFFFFF"/>
                </a:solidFill>
                <a:sym typeface="Arial" charset="0"/>
              </a:endParaRPr>
            </a:p>
          </p:txBody>
        </p:sp>
        <p:sp>
          <p:nvSpPr>
            <p:cNvPr id="47" name="AutoShape 19"/>
            <p:cNvSpPr>
              <a:spLocks/>
            </p:cNvSpPr>
            <p:nvPr/>
          </p:nvSpPr>
          <p:spPr bwMode="auto">
            <a:xfrm rot="3811109">
              <a:off x="1933785" y="3379726"/>
              <a:ext cx="992357" cy="369982"/>
            </a:xfrm>
            <a:custGeom>
              <a:avLst/>
              <a:gdLst>
                <a:gd name="T0" fmla="*/ 0 w 21600"/>
                <a:gd name="T1" fmla="*/ 0 h 21600"/>
                <a:gd name="T2" fmla="*/ 21600 w 21600"/>
                <a:gd name="T3" fmla="*/ 21600 h 21600"/>
              </a:gdLst>
              <a:ahLst/>
              <a:cxnLst/>
              <a:rect l="T0" t="T1" r="T2" b="T3"/>
              <a:pathLst>
                <a:path w="21600" h="21600">
                  <a:moveTo>
                    <a:pt x="15200" y="0"/>
                  </a:moveTo>
                  <a:lnTo>
                    <a:pt x="15200" y="5400"/>
                  </a:lnTo>
                  <a:lnTo>
                    <a:pt x="0" y="5400"/>
                  </a:lnTo>
                  <a:lnTo>
                    <a:pt x="0" y="16200"/>
                  </a:lnTo>
                  <a:lnTo>
                    <a:pt x="15200" y="16200"/>
                  </a:lnTo>
                  <a:lnTo>
                    <a:pt x="15200" y="21600"/>
                  </a:lnTo>
                  <a:lnTo>
                    <a:pt x="21600" y="10800"/>
                  </a:lnTo>
                  <a:lnTo>
                    <a:pt x="15200" y="0"/>
                  </a:lnTo>
                  <a:close/>
                  <a:moveTo>
                    <a:pt x="15200" y="0"/>
                  </a:moveTo>
                </a:path>
              </a:pathLst>
            </a:custGeom>
            <a:gradFill>
              <a:gsLst>
                <a:gs pos="50000">
                  <a:srgbClr val="7030A0"/>
                </a:gs>
                <a:gs pos="50000">
                  <a:schemeClr val="accent1">
                    <a:tint val="44500"/>
                    <a:satMod val="160000"/>
                  </a:schemeClr>
                </a:gs>
                <a:gs pos="100000">
                  <a:schemeClr val="accent1">
                    <a:tint val="23500"/>
                    <a:satMod val="160000"/>
                  </a:schemeClr>
                </a:gs>
              </a:gsLst>
              <a:path path="shap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dirty="0">
                <a:solidFill>
                  <a:srgbClr val="FFFFFF"/>
                </a:solidFill>
                <a:sym typeface="Arial" charset="0"/>
              </a:endParaRPr>
            </a:p>
          </p:txBody>
        </p:sp>
        <p:sp>
          <p:nvSpPr>
            <p:cNvPr id="46" name="Oval 26"/>
            <p:cNvSpPr/>
            <p:nvPr/>
          </p:nvSpPr>
          <p:spPr>
            <a:xfrm rot="19086019">
              <a:off x="1314460" y="3927523"/>
              <a:ext cx="2626393" cy="247692"/>
            </a:xfrm>
            <a:prstGeom prst="ellipse">
              <a:avLst/>
            </a:prstGeom>
            <a:gradFill>
              <a:gsLst>
                <a:gs pos="50000">
                  <a:srgbClr val="7030A0">
                    <a:alpha val="65000"/>
                  </a:srgbClr>
                </a:gs>
                <a:gs pos="50000">
                  <a:schemeClr val="accent1">
                    <a:tint val="44500"/>
                    <a:satMod val="160000"/>
                  </a:schemeClr>
                </a:gs>
                <a:gs pos="100000">
                  <a:schemeClr val="accent1">
                    <a:tint val="23500"/>
                    <a:satMod val="160000"/>
                  </a:schemeClr>
                </a:gs>
              </a:gsLst>
              <a:path path="shap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srgbClr val="FFFFFF"/>
                </a:solidFill>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Rectangle 1"/>
          <p:cNvSpPr>
            <a:spLocks/>
          </p:cNvSpPr>
          <p:nvPr/>
        </p:nvSpPr>
        <p:spPr bwMode="auto">
          <a:xfrm>
            <a:off x="457200" y="233363"/>
            <a:ext cx="8651875" cy="660400"/>
          </a:xfrm>
          <a:prstGeom prst="rect">
            <a:avLst/>
          </a:prstGeom>
          <a:noFill/>
          <a:ln w="9525">
            <a:noFill/>
            <a:miter lim="800000"/>
            <a:headEnd type="none" w="med" len="med"/>
            <a:tailEnd type="none" w="med" len="med"/>
          </a:ln>
        </p:spPr>
        <p:txBody>
          <a:bodyPr wrap="none" lIns="0" tIns="0" rIns="40639" bIns="0">
            <a:spAutoFit/>
          </a:bodyPr>
          <a:lstStyle/>
          <a:p>
            <a:pPr marL="39688"/>
            <a:r>
              <a:rPr lang="en-US" sz="4000" b="1">
                <a:solidFill>
                  <a:srgbClr val="E20000"/>
                </a:solidFill>
                <a:cs typeface="Arial" charset="0"/>
              </a:rPr>
              <a:t>Physics with RIB at 2-20 MeV/nucl. </a:t>
            </a:r>
          </a:p>
        </p:txBody>
      </p:sp>
      <p:sp>
        <p:nvSpPr>
          <p:cNvPr id="97282" name="Rectangle 2"/>
          <p:cNvSpPr>
            <a:spLocks/>
          </p:cNvSpPr>
          <p:nvPr/>
        </p:nvSpPr>
        <p:spPr bwMode="auto">
          <a:xfrm>
            <a:off x="1844675" y="4298950"/>
            <a:ext cx="5645150" cy="2489200"/>
          </a:xfrm>
          <a:prstGeom prst="rect">
            <a:avLst/>
          </a:prstGeom>
          <a:noFill/>
          <a:ln w="9525">
            <a:noFill/>
            <a:miter lim="800000"/>
            <a:headEnd type="none" w="med" len="med"/>
            <a:tailEnd type="none" w="med" len="med"/>
          </a:ln>
        </p:spPr>
        <p:txBody>
          <a:bodyPr wrap="none" lIns="0" tIns="0" rIns="40639" bIns="0">
            <a:spAutoFit/>
          </a:bodyPr>
          <a:lstStyle/>
          <a:p>
            <a:pPr marL="39688"/>
            <a:r>
              <a:rPr lang="en-US" sz="1800" b="1" dirty="0">
                <a:solidFill>
                  <a:srgbClr val="352D9C"/>
                </a:solidFill>
                <a:cs typeface="Arial" charset="0"/>
              </a:rPr>
              <a:t>Physics Areas Considered:</a:t>
            </a:r>
          </a:p>
          <a:p>
            <a:pPr marL="39688"/>
            <a:endParaRPr lang="en-US" sz="1800" b="1" dirty="0">
              <a:solidFill>
                <a:srgbClr val="006900"/>
              </a:solidFill>
              <a:cs typeface="Arial" charset="0"/>
            </a:endParaRPr>
          </a:p>
          <a:p>
            <a:pPr marL="39688">
              <a:buClr>
                <a:srgbClr val="008400"/>
              </a:buClr>
              <a:buSzPct val="100000"/>
              <a:buFont typeface="Arial" charset="0"/>
              <a:buChar char="•"/>
            </a:pPr>
            <a:r>
              <a:rPr lang="en-US" sz="1800" b="1" dirty="0">
                <a:solidFill>
                  <a:srgbClr val="008400"/>
                </a:solidFill>
                <a:cs typeface="Arial" charset="0"/>
              </a:rPr>
              <a:t> </a:t>
            </a:r>
            <a:r>
              <a:rPr lang="en-US" sz="1800" b="1" dirty="0">
                <a:solidFill>
                  <a:schemeClr val="tx1"/>
                </a:solidFill>
                <a:cs typeface="Arial" charset="0"/>
              </a:rPr>
              <a:t>single-particle structure </a:t>
            </a:r>
          </a:p>
          <a:p>
            <a:pPr marL="39688">
              <a:buClr>
                <a:srgbClr val="003400"/>
              </a:buClr>
              <a:buSzPct val="100000"/>
              <a:buFont typeface="Arial" charset="0"/>
              <a:buChar char="•"/>
            </a:pPr>
            <a:r>
              <a:rPr lang="en-US" sz="1800" b="1" dirty="0">
                <a:solidFill>
                  <a:schemeClr val="tx1"/>
                </a:solidFill>
                <a:cs typeface="Arial" charset="0"/>
              </a:rPr>
              <a:t> nuclear pairing </a:t>
            </a:r>
          </a:p>
          <a:p>
            <a:pPr marL="39688">
              <a:buClr>
                <a:srgbClr val="008400"/>
              </a:buClr>
              <a:buSzPct val="100000"/>
              <a:buFont typeface="Arial" charset="0"/>
              <a:buChar char="•"/>
            </a:pPr>
            <a:r>
              <a:rPr lang="en-US" sz="1800" b="1" dirty="0">
                <a:solidFill>
                  <a:schemeClr val="tx1"/>
                </a:solidFill>
                <a:cs typeface="Arial" charset="0"/>
              </a:rPr>
              <a:t> spectroscopy of very neutron-rich nuclei</a:t>
            </a:r>
          </a:p>
          <a:p>
            <a:pPr marL="39688">
              <a:buClr>
                <a:srgbClr val="008400"/>
              </a:buClr>
              <a:buSzPct val="100000"/>
              <a:buFont typeface="Arial" charset="0"/>
              <a:buChar char="•"/>
            </a:pPr>
            <a:r>
              <a:rPr lang="en-US" sz="1800" b="1" dirty="0">
                <a:solidFill>
                  <a:schemeClr val="tx1"/>
                </a:solidFill>
                <a:cs typeface="Arial" charset="0"/>
              </a:rPr>
              <a:t> nuclear clustering and nuclear molecules</a:t>
            </a:r>
          </a:p>
          <a:p>
            <a:pPr marL="39688">
              <a:buClr>
                <a:srgbClr val="008400"/>
              </a:buClr>
              <a:buSzPct val="100000"/>
              <a:buFont typeface="Arial" charset="0"/>
              <a:buChar char="•"/>
            </a:pPr>
            <a:r>
              <a:rPr lang="en-US" sz="1800" b="1" dirty="0">
                <a:solidFill>
                  <a:schemeClr val="tx1"/>
                </a:solidFill>
                <a:cs typeface="Arial" charset="0"/>
              </a:rPr>
              <a:t> direct reaction mechanisms</a:t>
            </a:r>
          </a:p>
          <a:p>
            <a:pPr marL="39688">
              <a:buClr>
                <a:srgbClr val="008400"/>
              </a:buClr>
              <a:buSzPct val="100000"/>
              <a:buFont typeface="Arial" charset="0"/>
              <a:buChar char="•"/>
            </a:pPr>
            <a:r>
              <a:rPr lang="en-US" sz="1800" b="1" dirty="0">
                <a:solidFill>
                  <a:schemeClr val="tx1"/>
                </a:solidFill>
                <a:cs typeface="Arial" charset="0"/>
              </a:rPr>
              <a:t> studies of correlation in heavy-ion reactions</a:t>
            </a:r>
          </a:p>
          <a:p>
            <a:pPr marL="39688">
              <a:buClr>
                <a:srgbClr val="008400"/>
              </a:buClr>
              <a:buSzPct val="100000"/>
              <a:buFont typeface="Arial" charset="0"/>
              <a:buChar char="•"/>
            </a:pPr>
            <a:r>
              <a:rPr lang="en-US" sz="1800" b="1" dirty="0">
                <a:solidFill>
                  <a:schemeClr val="tx1"/>
                </a:solidFill>
                <a:cs typeface="Arial" charset="0"/>
              </a:rPr>
              <a:t> applications to astrophysics</a:t>
            </a:r>
          </a:p>
        </p:txBody>
      </p:sp>
      <p:sp>
        <p:nvSpPr>
          <p:cNvPr id="97283" name="Rectangle 3"/>
          <p:cNvSpPr>
            <a:spLocks/>
          </p:cNvSpPr>
          <p:nvPr/>
        </p:nvSpPr>
        <p:spPr bwMode="auto">
          <a:xfrm>
            <a:off x="6145213" y="1536700"/>
            <a:ext cx="1981200" cy="1955800"/>
          </a:xfrm>
          <a:prstGeom prst="rect">
            <a:avLst/>
          </a:prstGeom>
          <a:noFill/>
          <a:ln w="9525">
            <a:noFill/>
            <a:miter lim="800000"/>
            <a:headEnd type="none" w="med" len="med"/>
            <a:tailEnd type="none" w="med" len="med"/>
          </a:ln>
        </p:spPr>
        <p:txBody>
          <a:bodyPr wrap="none" lIns="0" tIns="0" rIns="40639" bIns="0">
            <a:spAutoFit/>
          </a:bodyPr>
          <a:lstStyle/>
          <a:p>
            <a:pPr marL="39688"/>
            <a:r>
              <a:rPr lang="en-US" sz="1800" b="1">
                <a:solidFill>
                  <a:srgbClr val="352D9C"/>
                </a:solidFill>
                <a:cs typeface="Arial" charset="0"/>
              </a:rPr>
              <a:t>Reaction Types </a:t>
            </a:r>
          </a:p>
          <a:p>
            <a:pPr marL="39688"/>
            <a:endParaRPr lang="en-US" sz="1800" b="1">
              <a:solidFill>
                <a:srgbClr val="352D9C"/>
              </a:solidFill>
              <a:cs typeface="Arial" charset="0"/>
            </a:endParaRPr>
          </a:p>
          <a:p>
            <a:pPr marL="39688">
              <a:buClr>
                <a:srgbClr val="008400"/>
              </a:buClr>
              <a:buSzPct val="100000"/>
              <a:buFont typeface="Arial" charset="0"/>
              <a:buChar char="•"/>
            </a:pPr>
            <a:r>
              <a:rPr lang="en-US" sz="1800" b="1">
                <a:solidFill>
                  <a:srgbClr val="008400"/>
                </a:solidFill>
                <a:cs typeface="Arial" charset="0"/>
              </a:rPr>
              <a:t> elastic</a:t>
            </a:r>
          </a:p>
          <a:p>
            <a:pPr marL="39688">
              <a:buClr>
                <a:srgbClr val="008400"/>
              </a:buClr>
              <a:buSzPct val="100000"/>
              <a:buFont typeface="Arial" charset="0"/>
              <a:buChar char="•"/>
            </a:pPr>
            <a:r>
              <a:rPr lang="en-US" sz="1800" b="1">
                <a:solidFill>
                  <a:srgbClr val="008400"/>
                </a:solidFill>
                <a:cs typeface="Arial" charset="0"/>
              </a:rPr>
              <a:t> inelastic</a:t>
            </a:r>
          </a:p>
          <a:p>
            <a:pPr marL="39688">
              <a:buClr>
                <a:srgbClr val="008400"/>
              </a:buClr>
              <a:buSzPct val="100000"/>
              <a:buFont typeface="Arial" charset="0"/>
              <a:buChar char="•"/>
            </a:pPr>
            <a:r>
              <a:rPr lang="en-US" sz="1800" b="1">
                <a:solidFill>
                  <a:srgbClr val="008400"/>
                </a:solidFill>
                <a:cs typeface="Arial" charset="0"/>
              </a:rPr>
              <a:t> transfer</a:t>
            </a:r>
          </a:p>
          <a:p>
            <a:pPr marL="39688">
              <a:buClr>
                <a:srgbClr val="008400"/>
              </a:buClr>
              <a:buSzPct val="100000"/>
              <a:buFont typeface="Arial" charset="0"/>
              <a:buChar char="•"/>
            </a:pPr>
            <a:r>
              <a:rPr lang="en-US" sz="1800" b="1">
                <a:solidFill>
                  <a:srgbClr val="008400"/>
                </a:solidFill>
                <a:cs typeface="Arial" charset="0"/>
              </a:rPr>
              <a:t> breakup</a:t>
            </a:r>
          </a:p>
          <a:p>
            <a:pPr marL="39688">
              <a:buClr>
                <a:srgbClr val="008400"/>
              </a:buClr>
              <a:buSzPct val="100000"/>
              <a:buFont typeface="Arial" charset="0"/>
              <a:buChar char="•"/>
            </a:pPr>
            <a:r>
              <a:rPr lang="en-US" sz="1800" b="1">
                <a:solidFill>
                  <a:srgbClr val="008400"/>
                </a:solidFill>
                <a:cs typeface="Arial" charset="0"/>
              </a:rPr>
              <a:t> fusion</a:t>
            </a:r>
          </a:p>
        </p:txBody>
      </p:sp>
      <p:grpSp>
        <p:nvGrpSpPr>
          <p:cNvPr id="2" name="Group 4"/>
          <p:cNvGrpSpPr>
            <a:grpSpLocks/>
          </p:cNvGrpSpPr>
          <p:nvPr/>
        </p:nvGrpSpPr>
        <p:grpSpPr bwMode="auto">
          <a:xfrm>
            <a:off x="333375" y="952500"/>
            <a:ext cx="5245100" cy="3302000"/>
            <a:chOff x="0" y="0"/>
            <a:chExt cx="3304" cy="2080"/>
          </a:xfrm>
        </p:grpSpPr>
        <p:sp>
          <p:nvSpPr>
            <p:cNvPr id="97285" name="Rectangle 5"/>
            <p:cNvSpPr>
              <a:spLocks/>
            </p:cNvSpPr>
            <p:nvPr/>
          </p:nvSpPr>
          <p:spPr bwMode="auto">
            <a:xfrm>
              <a:off x="0" y="0"/>
              <a:ext cx="3304" cy="2080"/>
            </a:xfrm>
            <a:prstGeom prst="rect">
              <a:avLst/>
            </a:prstGeom>
            <a:solidFill>
              <a:srgbClr val="FCFF00"/>
            </a:solidFill>
            <a:ln w="9525">
              <a:solidFill>
                <a:schemeClr val="tx1"/>
              </a:solidFill>
              <a:prstDash val="sysDot"/>
              <a:miter lim="800000"/>
              <a:headEnd type="none" w="med" len="med"/>
              <a:tailEnd type="none" w="med" len="med"/>
            </a:ln>
          </p:spPr>
          <p:txBody>
            <a:bodyPr/>
            <a:lstStyle/>
            <a:p>
              <a:endParaRPr lang="fr-FR"/>
            </a:p>
          </p:txBody>
        </p:sp>
        <p:pic>
          <p:nvPicPr>
            <p:cNvPr id="97286" name="Picture 6"/>
            <p:cNvPicPr>
              <a:picLocks noChangeArrowheads="1"/>
            </p:cNvPicPr>
            <p:nvPr/>
          </p:nvPicPr>
          <p:blipFill>
            <a:blip r:embed="rId2" cstate="print"/>
            <a:srcRect/>
            <a:stretch>
              <a:fillRect/>
            </a:stretch>
          </p:blipFill>
          <p:spPr bwMode="auto">
            <a:xfrm>
              <a:off x="0" y="0"/>
              <a:ext cx="3303" cy="2080"/>
            </a:xfrm>
            <a:prstGeom prst="rect">
              <a:avLst/>
            </a:prstGeom>
            <a:noFill/>
            <a:ln w="9525">
              <a:solidFill>
                <a:srgbClr val="FFFFFF"/>
              </a:solidFill>
              <a:prstDash val="solid"/>
              <a:miter lim="800000"/>
              <a:headEnd/>
              <a:tailEnd/>
            </a:ln>
          </p:spPr>
        </p:pic>
      </p:gr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p:cNvSpPr>
            <a:spLocks noGrp="1" noChangeArrowheads="1"/>
          </p:cNvSpPr>
          <p:nvPr>
            <p:ph type="title"/>
          </p:nvPr>
        </p:nvSpPr>
        <p:spPr>
          <a:xfrm>
            <a:off x="1528763" y="152400"/>
            <a:ext cx="7462837" cy="381000"/>
          </a:xfrm>
          <a:ln/>
        </p:spPr>
        <p:txBody>
          <a:bodyPr rIns="132080"/>
          <a:lstStyle/>
          <a:p>
            <a:r>
              <a:rPr lang="en-US" sz="2900" b="1"/>
              <a:t>The scientific case of SPIRAL 2</a:t>
            </a:r>
          </a:p>
        </p:txBody>
      </p:sp>
      <p:pic>
        <p:nvPicPr>
          <p:cNvPr id="94211" name="Picture 3"/>
          <p:cNvPicPr>
            <a:picLocks noChangeArrowheads="1"/>
          </p:cNvPicPr>
          <p:nvPr/>
        </p:nvPicPr>
        <p:blipFill>
          <a:blip r:embed="rId3"/>
          <a:srcRect/>
          <a:stretch>
            <a:fillRect/>
          </a:stretch>
        </p:blipFill>
        <p:spPr bwMode="auto">
          <a:xfrm>
            <a:off x="0" y="623888"/>
            <a:ext cx="9144000" cy="5724525"/>
          </a:xfrm>
          <a:prstGeom prst="rect">
            <a:avLst/>
          </a:prstGeom>
          <a:noFill/>
          <a:ln w="9525">
            <a:noFill/>
            <a:miter lim="800000"/>
            <a:headEnd/>
            <a:tailEnd/>
          </a:ln>
        </p:spPr>
      </p:pic>
      <p:sp>
        <p:nvSpPr>
          <p:cNvPr id="94212" name="Rectangle 4"/>
          <p:cNvSpPr>
            <a:spLocks/>
          </p:cNvSpPr>
          <p:nvPr/>
        </p:nvSpPr>
        <p:spPr bwMode="auto">
          <a:xfrm>
            <a:off x="3509963" y="4489450"/>
            <a:ext cx="1585912" cy="274638"/>
          </a:xfrm>
          <a:prstGeom prst="rect">
            <a:avLst/>
          </a:prstGeom>
          <a:noFill/>
          <a:ln w="9525">
            <a:noFill/>
            <a:miter lim="800000"/>
            <a:headEnd/>
            <a:tailEnd/>
          </a:ln>
        </p:spPr>
        <p:txBody>
          <a:bodyPr wrap="none" lIns="0" tIns="0" rIns="40634" bIns="0">
            <a:spAutoFit/>
          </a:bodyPr>
          <a:lstStyle/>
          <a:p>
            <a:pPr marL="39688"/>
            <a:r>
              <a:rPr lang="en-US" b="1">
                <a:latin typeface="Comic Sans MS" pitchFamily="66" charset="0"/>
                <a:sym typeface="Comic Sans MS" pitchFamily="66" charset="0"/>
              </a:rPr>
              <a:t>Spins&amp;Shapes</a:t>
            </a:r>
          </a:p>
        </p:txBody>
      </p:sp>
      <p:sp>
        <p:nvSpPr>
          <p:cNvPr id="94213" name="Rectangle 5"/>
          <p:cNvSpPr>
            <a:spLocks/>
          </p:cNvSpPr>
          <p:nvPr/>
        </p:nvSpPr>
        <p:spPr bwMode="auto">
          <a:xfrm>
            <a:off x="1828800" y="1676400"/>
            <a:ext cx="1230313" cy="762000"/>
          </a:xfrm>
          <a:prstGeom prst="rect">
            <a:avLst/>
          </a:prstGeom>
          <a:solidFill>
            <a:srgbClr val="CBFFD8"/>
          </a:solidFill>
          <a:ln w="9525">
            <a:noFill/>
            <a:miter lim="800000"/>
            <a:headEnd/>
            <a:tailEnd/>
          </a:ln>
        </p:spPr>
        <p:txBody>
          <a:bodyPr lIns="0" tIns="0" rIns="40634" bIns="0" anchor="ctr"/>
          <a:lstStyle/>
          <a:p>
            <a:pPr marL="39688" algn="ctr"/>
            <a:r>
              <a:rPr lang="en-US" sz="2000" b="1">
                <a:latin typeface="Times" pitchFamily="18" charset="0"/>
                <a:sym typeface="Times" pitchFamily="18" charset="0"/>
              </a:rPr>
              <a:t>Position of</a:t>
            </a:r>
          </a:p>
          <a:p>
            <a:pPr marL="39688" algn="ctr"/>
            <a:r>
              <a:rPr lang="en-US" sz="2000" b="1">
                <a:latin typeface="Times" pitchFamily="18" charset="0"/>
                <a:sym typeface="Times" pitchFamily="18" charset="0"/>
              </a:rPr>
              <a:t>drip-lines</a:t>
            </a:r>
          </a:p>
        </p:txBody>
      </p:sp>
      <p:sp>
        <p:nvSpPr>
          <p:cNvPr id="94214" name="Rectangle 6"/>
          <p:cNvSpPr>
            <a:spLocks/>
          </p:cNvSpPr>
          <p:nvPr/>
        </p:nvSpPr>
        <p:spPr bwMode="auto">
          <a:xfrm>
            <a:off x="1543050" y="2895600"/>
            <a:ext cx="577850" cy="304800"/>
          </a:xfrm>
          <a:prstGeom prst="rect">
            <a:avLst/>
          </a:prstGeom>
          <a:solidFill>
            <a:srgbClr val="CBFFD8"/>
          </a:solidFill>
          <a:ln w="9525">
            <a:noFill/>
            <a:miter lim="800000"/>
            <a:headEnd/>
            <a:tailEnd/>
          </a:ln>
        </p:spPr>
        <p:txBody>
          <a:bodyPr wrap="none" lIns="0" tIns="0" rIns="40634" bIns="0">
            <a:spAutoFit/>
          </a:bodyPr>
          <a:lstStyle/>
          <a:p>
            <a:pPr marL="39688" algn="ctr"/>
            <a:r>
              <a:rPr lang="en-US" sz="2000" b="1">
                <a:latin typeface="Times" pitchFamily="18" charset="0"/>
                <a:sym typeface="Times" pitchFamily="18" charset="0"/>
              </a:rPr>
              <a:t>N=Z</a:t>
            </a:r>
          </a:p>
        </p:txBody>
      </p:sp>
      <p:sp>
        <p:nvSpPr>
          <p:cNvPr id="94215" name="Rectangle 7"/>
          <p:cNvSpPr>
            <a:spLocks/>
          </p:cNvSpPr>
          <p:nvPr/>
        </p:nvSpPr>
        <p:spPr bwMode="auto">
          <a:xfrm>
            <a:off x="646113" y="3360738"/>
            <a:ext cx="1524000" cy="406400"/>
          </a:xfrm>
          <a:prstGeom prst="rect">
            <a:avLst/>
          </a:prstGeom>
          <a:solidFill>
            <a:srgbClr val="CBFFD8"/>
          </a:solidFill>
          <a:ln w="9525">
            <a:noFill/>
            <a:miter lim="800000"/>
            <a:headEnd/>
            <a:tailEnd/>
          </a:ln>
        </p:spPr>
        <p:txBody>
          <a:bodyPr lIns="0" tIns="0" rIns="40634" bIns="0"/>
          <a:lstStyle/>
          <a:p>
            <a:pPr marL="39688" algn="ctr"/>
            <a:r>
              <a:rPr lang="en-US" sz="2000" b="1">
                <a:latin typeface="Times" pitchFamily="18" charset="0"/>
                <a:sym typeface="Times" pitchFamily="18" charset="0"/>
              </a:rPr>
              <a:t>rp-process</a:t>
            </a:r>
          </a:p>
        </p:txBody>
      </p:sp>
      <p:sp>
        <p:nvSpPr>
          <p:cNvPr id="94216" name="Rectangle 8"/>
          <p:cNvSpPr>
            <a:spLocks/>
          </p:cNvSpPr>
          <p:nvPr/>
        </p:nvSpPr>
        <p:spPr bwMode="auto">
          <a:xfrm>
            <a:off x="5922963" y="685800"/>
            <a:ext cx="2020887" cy="609600"/>
          </a:xfrm>
          <a:prstGeom prst="rect">
            <a:avLst/>
          </a:prstGeom>
          <a:solidFill>
            <a:srgbClr val="CBFFD8"/>
          </a:solidFill>
          <a:ln w="9525">
            <a:noFill/>
            <a:miter lim="800000"/>
            <a:headEnd/>
            <a:tailEnd/>
          </a:ln>
        </p:spPr>
        <p:txBody>
          <a:bodyPr wrap="none" lIns="0" tIns="0" rIns="40634" bIns="0">
            <a:spAutoFit/>
          </a:bodyPr>
          <a:lstStyle/>
          <a:p>
            <a:pPr marL="39688" algn="ctr"/>
            <a:r>
              <a:rPr lang="en-US" sz="2000" b="1">
                <a:latin typeface="Times" pitchFamily="18" charset="0"/>
                <a:sym typeface="Times" pitchFamily="18" charset="0"/>
              </a:rPr>
              <a:t>Heavy and Super </a:t>
            </a:r>
          </a:p>
          <a:p>
            <a:pPr marL="39688" algn="ctr"/>
            <a:r>
              <a:rPr lang="en-US" sz="2000" b="1">
                <a:latin typeface="Times" pitchFamily="18" charset="0"/>
                <a:sym typeface="Times" pitchFamily="18" charset="0"/>
              </a:rPr>
              <a:t>Heavy Elements</a:t>
            </a:r>
          </a:p>
        </p:txBody>
      </p:sp>
      <p:sp>
        <p:nvSpPr>
          <p:cNvPr id="94217" name="Rectangle 9"/>
          <p:cNvSpPr>
            <a:spLocks/>
          </p:cNvSpPr>
          <p:nvPr/>
        </p:nvSpPr>
        <p:spPr bwMode="auto">
          <a:xfrm>
            <a:off x="5392738" y="3360738"/>
            <a:ext cx="1879600" cy="406400"/>
          </a:xfrm>
          <a:prstGeom prst="rect">
            <a:avLst/>
          </a:prstGeom>
          <a:solidFill>
            <a:srgbClr val="CBFFD8"/>
          </a:solidFill>
          <a:ln w="9525">
            <a:noFill/>
            <a:miter lim="800000"/>
            <a:headEnd/>
            <a:tailEnd/>
          </a:ln>
        </p:spPr>
        <p:txBody>
          <a:bodyPr lIns="0" tIns="0" rIns="40634" bIns="0" anchor="ctr"/>
          <a:lstStyle/>
          <a:p>
            <a:pPr marL="39688" algn="ctr"/>
            <a:r>
              <a:rPr lang="en-US" sz="2000" b="1">
                <a:latin typeface="Times" pitchFamily="18" charset="0"/>
                <a:sym typeface="Times" pitchFamily="18" charset="0"/>
              </a:rPr>
              <a:t>r-process path</a:t>
            </a:r>
          </a:p>
        </p:txBody>
      </p:sp>
      <p:sp>
        <p:nvSpPr>
          <p:cNvPr id="94218" name="Rectangle 10"/>
          <p:cNvSpPr>
            <a:spLocks/>
          </p:cNvSpPr>
          <p:nvPr/>
        </p:nvSpPr>
        <p:spPr bwMode="auto">
          <a:xfrm>
            <a:off x="1603375" y="5303838"/>
            <a:ext cx="2997200" cy="711200"/>
          </a:xfrm>
          <a:prstGeom prst="rect">
            <a:avLst/>
          </a:prstGeom>
          <a:solidFill>
            <a:srgbClr val="CBFFD8"/>
          </a:solidFill>
          <a:ln w="9525">
            <a:noFill/>
            <a:miter lim="800000"/>
            <a:headEnd/>
            <a:tailEnd/>
          </a:ln>
        </p:spPr>
        <p:txBody>
          <a:bodyPr lIns="0" tIns="0" rIns="40634" bIns="0" anchor="ctr"/>
          <a:lstStyle/>
          <a:p>
            <a:pPr marL="39688" algn="ctr"/>
            <a:r>
              <a:rPr lang="en-US" sz="2000" b="1">
                <a:latin typeface="Times" pitchFamily="18" charset="0"/>
                <a:sym typeface="Times" pitchFamily="18" charset="0"/>
              </a:rPr>
              <a:t>Haloes &amp; Structures in the Continuum</a:t>
            </a:r>
          </a:p>
        </p:txBody>
      </p:sp>
      <p:grpSp>
        <p:nvGrpSpPr>
          <p:cNvPr id="2" name="Group 11"/>
          <p:cNvGrpSpPr>
            <a:grpSpLocks/>
          </p:cNvGrpSpPr>
          <p:nvPr/>
        </p:nvGrpSpPr>
        <p:grpSpPr bwMode="auto">
          <a:xfrm>
            <a:off x="6683375" y="1855788"/>
            <a:ext cx="2232025" cy="963612"/>
            <a:chOff x="0" y="0"/>
            <a:chExt cx="1483" cy="559"/>
          </a:xfrm>
        </p:grpSpPr>
        <p:sp>
          <p:nvSpPr>
            <p:cNvPr id="94220" name="Rectangle 12"/>
            <p:cNvSpPr>
              <a:spLocks/>
            </p:cNvSpPr>
            <p:nvPr/>
          </p:nvSpPr>
          <p:spPr bwMode="auto">
            <a:xfrm>
              <a:off x="0" y="0"/>
              <a:ext cx="1483" cy="559"/>
            </a:xfrm>
            <a:prstGeom prst="rect">
              <a:avLst/>
            </a:prstGeom>
            <a:solidFill>
              <a:srgbClr val="CBFFD8"/>
            </a:solidFill>
            <a:ln w="9525">
              <a:noFill/>
              <a:miter lim="800000"/>
              <a:headEnd/>
              <a:tailEnd/>
            </a:ln>
          </p:spPr>
          <p:txBody>
            <a:bodyPr/>
            <a:lstStyle/>
            <a:p>
              <a:endParaRPr lang="fr-FR"/>
            </a:p>
          </p:txBody>
        </p:sp>
        <p:sp>
          <p:nvSpPr>
            <p:cNvPr id="94221" name="Rectangle 13"/>
            <p:cNvSpPr>
              <a:spLocks/>
            </p:cNvSpPr>
            <p:nvPr/>
          </p:nvSpPr>
          <p:spPr bwMode="auto">
            <a:xfrm>
              <a:off x="1" y="7"/>
              <a:ext cx="1480" cy="544"/>
            </a:xfrm>
            <a:prstGeom prst="rect">
              <a:avLst/>
            </a:prstGeom>
            <a:noFill/>
            <a:ln w="9525">
              <a:noFill/>
              <a:miter lim="800000"/>
              <a:headEnd/>
              <a:tailEnd/>
            </a:ln>
          </p:spPr>
          <p:txBody>
            <a:bodyPr lIns="0" tIns="0" rIns="40634" bIns="0"/>
            <a:lstStyle/>
            <a:p>
              <a:pPr marL="39688" algn="ctr">
                <a:lnSpc>
                  <a:spcPct val="80000"/>
                </a:lnSpc>
              </a:pPr>
              <a:r>
                <a:rPr lang="en-US" sz="2000" b="1">
                  <a:latin typeface="Times" pitchFamily="18" charset="0"/>
                  <a:sym typeface="Times" pitchFamily="18" charset="0"/>
                </a:rPr>
                <a:t>Dynamics and thermodynamics in charge asymmetric nuclear matter</a:t>
              </a:r>
              <a:r>
                <a:rPr lang="en-US" b="1">
                  <a:latin typeface="Times" pitchFamily="18" charset="0"/>
                  <a:sym typeface="Times" pitchFamily="18" charset="0"/>
                </a:rPr>
                <a:t> </a:t>
              </a:r>
            </a:p>
          </p:txBody>
        </p:sp>
      </p:grpSp>
      <p:sp>
        <p:nvSpPr>
          <p:cNvPr id="94222" name="Rectangle 14"/>
          <p:cNvSpPr>
            <a:spLocks/>
          </p:cNvSpPr>
          <p:nvPr/>
        </p:nvSpPr>
        <p:spPr bwMode="auto">
          <a:xfrm>
            <a:off x="7467600" y="3505200"/>
            <a:ext cx="1349375" cy="1047750"/>
          </a:xfrm>
          <a:prstGeom prst="rect">
            <a:avLst/>
          </a:prstGeom>
          <a:solidFill>
            <a:srgbClr val="FFFFFF"/>
          </a:solidFill>
          <a:ln w="9525">
            <a:noFill/>
            <a:miter lim="800000"/>
            <a:headEnd/>
            <a:tailEnd/>
          </a:ln>
        </p:spPr>
        <p:txBody>
          <a:bodyPr/>
          <a:lstStyle/>
          <a:p>
            <a:endParaRPr lang="fr-FR"/>
          </a:p>
        </p:txBody>
      </p:sp>
      <p:sp>
        <p:nvSpPr>
          <p:cNvPr id="94223" name="Line 15"/>
          <p:cNvSpPr>
            <a:spLocks noChangeShapeType="1"/>
          </p:cNvSpPr>
          <p:nvPr/>
        </p:nvSpPr>
        <p:spPr bwMode="auto">
          <a:xfrm>
            <a:off x="4953000" y="3117850"/>
            <a:ext cx="457200" cy="463550"/>
          </a:xfrm>
          <a:prstGeom prst="line">
            <a:avLst/>
          </a:prstGeom>
          <a:noFill/>
          <a:ln w="9525">
            <a:solidFill>
              <a:schemeClr val="tx1"/>
            </a:solidFill>
            <a:round/>
            <a:headEnd/>
            <a:tailEnd/>
          </a:ln>
        </p:spPr>
        <p:txBody>
          <a:bodyPr/>
          <a:lstStyle/>
          <a:p>
            <a:endParaRPr lang="fr-FR"/>
          </a:p>
        </p:txBody>
      </p:sp>
      <p:sp>
        <p:nvSpPr>
          <p:cNvPr id="94224" name="Rectangle 16"/>
          <p:cNvSpPr>
            <a:spLocks/>
          </p:cNvSpPr>
          <p:nvPr/>
        </p:nvSpPr>
        <p:spPr bwMode="auto">
          <a:xfrm>
            <a:off x="3497263" y="4860925"/>
            <a:ext cx="2924175" cy="361950"/>
          </a:xfrm>
          <a:prstGeom prst="rect">
            <a:avLst/>
          </a:prstGeom>
          <a:solidFill>
            <a:srgbClr val="FFFFFF"/>
          </a:solidFill>
          <a:ln w="9525">
            <a:solidFill>
              <a:srgbClr val="FFFFFF"/>
            </a:solidFill>
            <a:miter lim="800000"/>
            <a:headEnd/>
            <a:tailEnd/>
          </a:ln>
        </p:spPr>
        <p:txBody>
          <a:bodyPr/>
          <a:lstStyle/>
          <a:p>
            <a:endParaRPr lang="fr-FR"/>
          </a:p>
        </p:txBody>
      </p:sp>
      <p:sp>
        <p:nvSpPr>
          <p:cNvPr id="94225" name="Rectangle 17"/>
          <p:cNvSpPr>
            <a:spLocks/>
          </p:cNvSpPr>
          <p:nvPr/>
        </p:nvSpPr>
        <p:spPr bwMode="auto">
          <a:xfrm>
            <a:off x="3048000" y="4419600"/>
            <a:ext cx="2108200" cy="406400"/>
          </a:xfrm>
          <a:prstGeom prst="rect">
            <a:avLst/>
          </a:prstGeom>
          <a:solidFill>
            <a:srgbClr val="CBFFD8"/>
          </a:solidFill>
          <a:ln w="9525">
            <a:noFill/>
            <a:miter lim="800000"/>
            <a:headEnd/>
            <a:tailEnd/>
          </a:ln>
        </p:spPr>
        <p:txBody>
          <a:bodyPr lIns="0" tIns="0" rIns="40634" bIns="0" anchor="ctr"/>
          <a:lstStyle/>
          <a:p>
            <a:pPr marL="39688" algn="ctr"/>
            <a:r>
              <a:rPr lang="en-US" sz="2000" b="1">
                <a:latin typeface="Times" pitchFamily="18" charset="0"/>
                <a:sym typeface="Times" pitchFamily="18" charset="0"/>
              </a:rPr>
              <a:t>Spins &amp; Shapes</a:t>
            </a:r>
          </a:p>
        </p:txBody>
      </p:sp>
      <p:sp>
        <p:nvSpPr>
          <p:cNvPr id="94226" name="Rectangle 18"/>
          <p:cNvSpPr>
            <a:spLocks/>
          </p:cNvSpPr>
          <p:nvPr/>
        </p:nvSpPr>
        <p:spPr bwMode="auto">
          <a:xfrm>
            <a:off x="7045325" y="4649788"/>
            <a:ext cx="1533525" cy="654050"/>
          </a:xfrm>
          <a:prstGeom prst="rect">
            <a:avLst/>
          </a:prstGeom>
          <a:solidFill>
            <a:srgbClr val="FFFFFF"/>
          </a:solidFill>
          <a:ln w="9525">
            <a:noFill/>
            <a:miter lim="800000"/>
            <a:headEnd/>
            <a:tailEnd/>
          </a:ln>
        </p:spPr>
        <p:txBody>
          <a:bodyPr/>
          <a:lstStyle/>
          <a:p>
            <a:endParaRPr lang="fr-FR"/>
          </a:p>
        </p:txBody>
      </p:sp>
      <p:sp>
        <p:nvSpPr>
          <p:cNvPr id="94227" name="Rectangle 19"/>
          <p:cNvSpPr>
            <a:spLocks/>
          </p:cNvSpPr>
          <p:nvPr/>
        </p:nvSpPr>
        <p:spPr bwMode="auto">
          <a:xfrm>
            <a:off x="5205413" y="4114800"/>
            <a:ext cx="1943100" cy="609600"/>
          </a:xfrm>
          <a:prstGeom prst="rect">
            <a:avLst/>
          </a:prstGeom>
          <a:solidFill>
            <a:srgbClr val="CBFFD8"/>
          </a:solidFill>
          <a:ln w="9525">
            <a:noFill/>
            <a:miter lim="800000"/>
            <a:headEnd/>
            <a:tailEnd/>
          </a:ln>
        </p:spPr>
        <p:txBody>
          <a:bodyPr wrap="none" lIns="0" tIns="0" rIns="40634" bIns="0">
            <a:spAutoFit/>
          </a:bodyPr>
          <a:lstStyle/>
          <a:p>
            <a:pPr marL="39688" algn="ctr"/>
            <a:r>
              <a:rPr lang="en-US" sz="2000" b="1">
                <a:latin typeface="Times" pitchFamily="18" charset="0"/>
                <a:sym typeface="Times" pitchFamily="18" charset="0"/>
              </a:rPr>
              <a:t>Shell structure </a:t>
            </a:r>
          </a:p>
          <a:p>
            <a:pPr marL="39688" algn="ctr"/>
            <a:r>
              <a:rPr lang="en-US" sz="2000" b="1">
                <a:latin typeface="Times" pitchFamily="18" charset="0"/>
                <a:sym typeface="Times" pitchFamily="18" charset="0"/>
              </a:rPr>
              <a:t>far from stability</a:t>
            </a:r>
          </a:p>
        </p:txBody>
      </p:sp>
      <p:grpSp>
        <p:nvGrpSpPr>
          <p:cNvPr id="3" name="Group 20"/>
          <p:cNvGrpSpPr>
            <a:grpSpLocks/>
          </p:cNvGrpSpPr>
          <p:nvPr/>
        </p:nvGrpSpPr>
        <p:grpSpPr bwMode="auto">
          <a:xfrm>
            <a:off x="5153025" y="4911725"/>
            <a:ext cx="3757613" cy="914400"/>
            <a:chOff x="0" y="0"/>
            <a:chExt cx="2366" cy="576"/>
          </a:xfrm>
        </p:grpSpPr>
        <p:sp>
          <p:nvSpPr>
            <p:cNvPr id="94229" name="Rectangle 21"/>
            <p:cNvSpPr>
              <a:spLocks/>
            </p:cNvSpPr>
            <p:nvPr/>
          </p:nvSpPr>
          <p:spPr bwMode="auto">
            <a:xfrm>
              <a:off x="0" y="0"/>
              <a:ext cx="2366" cy="576"/>
            </a:xfrm>
            <a:prstGeom prst="rect">
              <a:avLst/>
            </a:prstGeom>
            <a:solidFill>
              <a:srgbClr val="E8FD8D"/>
            </a:solidFill>
            <a:ln w="9525">
              <a:noFill/>
              <a:miter lim="800000"/>
              <a:headEnd/>
              <a:tailEnd/>
            </a:ln>
          </p:spPr>
          <p:txBody>
            <a:bodyPr wrap="none" lIns="0" tIns="0" rIns="40634" bIns="0">
              <a:spAutoFit/>
            </a:bodyPr>
            <a:lstStyle/>
            <a:p>
              <a:pPr marL="39688"/>
              <a:r>
                <a:rPr lang="en-US" sz="2000" b="1" i="1">
                  <a:latin typeface="Times" pitchFamily="18" charset="0"/>
                  <a:sym typeface="Times" pitchFamily="18" charset="0"/>
                </a:rPr>
                <a:t>Neutrons for science</a:t>
              </a:r>
            </a:p>
            <a:p>
              <a:pPr marL="39688"/>
              <a:r>
                <a:rPr lang="en-US" sz="2000" b="1" i="1">
                  <a:latin typeface="Times" pitchFamily="18" charset="0"/>
                  <a:sym typeface="Times" pitchFamily="18" charset="0"/>
                </a:rPr>
                <a:t>Atomic &amp; solid state physics</a:t>
              </a:r>
            </a:p>
            <a:p>
              <a:pPr marL="39688"/>
              <a:r>
                <a:rPr lang="en-US" sz="2000" b="1" i="1">
                  <a:latin typeface="Times" pitchFamily="18" charset="0"/>
                  <a:sym typeface="Times" pitchFamily="18" charset="0"/>
                </a:rPr>
                <a:t>Radiobiology &amp; Isotope production</a:t>
              </a:r>
            </a:p>
          </p:txBody>
        </p:sp>
        <p:sp>
          <p:nvSpPr>
            <p:cNvPr id="94230" name="Rectangle 22"/>
            <p:cNvSpPr>
              <a:spLocks/>
            </p:cNvSpPr>
            <p:nvPr/>
          </p:nvSpPr>
          <p:spPr bwMode="auto">
            <a:xfrm>
              <a:off x="0" y="0"/>
              <a:ext cx="1584" cy="256"/>
            </a:xfrm>
            <a:prstGeom prst="rect">
              <a:avLst/>
            </a:prstGeom>
            <a:noFill/>
            <a:ln w="9525">
              <a:noFill/>
              <a:miter lim="800000"/>
              <a:headEnd/>
              <a:tailEnd/>
            </a:ln>
          </p:spPr>
          <p:txBody>
            <a:bodyPr lIns="0" tIns="0" rIns="40634" bIns="0"/>
            <a:lstStyle/>
            <a:p>
              <a:pPr marL="39688"/>
              <a:endParaRPr lang="en-GB" sz="2000" b="1" i="1">
                <a:solidFill>
                  <a:srgbClr val="1800FF"/>
                </a:solidFill>
                <a:latin typeface="Times" pitchFamily="18" charset="0"/>
                <a:sym typeface="Times" pitchFamily="18" charset="0"/>
              </a:endParaRPr>
            </a:p>
          </p:txBody>
        </p:sp>
      </p:grpSp>
      <p:sp>
        <p:nvSpPr>
          <p:cNvPr id="94231" name="Rectangle 23"/>
          <p:cNvSpPr>
            <a:spLocks/>
          </p:cNvSpPr>
          <p:nvPr/>
        </p:nvSpPr>
        <p:spPr bwMode="auto">
          <a:xfrm>
            <a:off x="501650" y="914400"/>
            <a:ext cx="4257675" cy="609600"/>
          </a:xfrm>
          <a:prstGeom prst="rect">
            <a:avLst/>
          </a:prstGeom>
          <a:solidFill>
            <a:srgbClr val="F5FF59"/>
          </a:solidFill>
          <a:ln w="9525">
            <a:noFill/>
            <a:miter lim="800000"/>
            <a:headEnd/>
            <a:tailEnd/>
          </a:ln>
        </p:spPr>
        <p:txBody>
          <a:bodyPr wrap="none" lIns="0" tIns="0" rIns="40639" bIns="0">
            <a:spAutoFit/>
          </a:bodyPr>
          <a:lstStyle/>
          <a:p>
            <a:pPr marL="39688" algn="ctr"/>
            <a:r>
              <a:rPr lang="en-US" sz="2000" b="1" i="1">
                <a:solidFill>
                  <a:srgbClr val="FF0029"/>
                </a:solidFill>
                <a:cs typeface="Arial" charset="0"/>
                <a:sym typeface="Arial" charset="0"/>
              </a:rPr>
              <a:t>ISOSPIN DEGREES OF FREEDOM </a:t>
            </a:r>
          </a:p>
          <a:p>
            <a:pPr marL="39688" algn="ctr"/>
            <a:r>
              <a:rPr lang="en-US" sz="2000" b="1" i="1">
                <a:solidFill>
                  <a:srgbClr val="FF0029"/>
                </a:solidFill>
                <a:cs typeface="Arial" charset="0"/>
                <a:sym typeface="Arial" charset="0"/>
              </a:rPr>
              <a:t>IN NUCLEAR FORCES</a:t>
            </a:r>
          </a:p>
        </p:txBody>
      </p:sp>
      <p:sp>
        <p:nvSpPr>
          <p:cNvPr id="94232" name="Rectangle 24"/>
          <p:cNvSpPr>
            <a:spLocks/>
          </p:cNvSpPr>
          <p:nvPr/>
        </p:nvSpPr>
        <p:spPr bwMode="auto">
          <a:xfrm>
            <a:off x="4483100" y="6172200"/>
            <a:ext cx="4356100" cy="304800"/>
          </a:xfrm>
          <a:prstGeom prst="rect">
            <a:avLst/>
          </a:prstGeom>
          <a:solidFill>
            <a:srgbClr val="C5ECFF"/>
          </a:solidFill>
          <a:ln w="9525">
            <a:noFill/>
            <a:miter lim="800000"/>
            <a:headEnd/>
            <a:tailEnd/>
          </a:ln>
        </p:spPr>
        <p:txBody>
          <a:bodyPr wrap="none" lIns="0" tIns="0" rIns="40639" bIns="0">
            <a:spAutoFit/>
          </a:bodyPr>
          <a:lstStyle/>
          <a:p>
            <a:pPr marL="39688"/>
            <a:r>
              <a:rPr lang="en-US" sz="2000" b="1" i="1">
                <a:cs typeface="Arial" charset="0"/>
                <a:sym typeface="Arial" charset="0"/>
              </a:rPr>
              <a:t>SPIRAL 2 White Book: www.ganil.fr</a:t>
            </a:r>
          </a:p>
        </p:txBody>
      </p:sp>
      <p:sp>
        <p:nvSpPr>
          <p:cNvPr id="94233" name="Line 25"/>
          <p:cNvSpPr>
            <a:spLocks noChangeShapeType="1"/>
          </p:cNvSpPr>
          <p:nvPr/>
        </p:nvSpPr>
        <p:spPr bwMode="auto">
          <a:xfrm>
            <a:off x="2268538" y="627063"/>
            <a:ext cx="6696075" cy="1587"/>
          </a:xfrm>
          <a:prstGeom prst="line">
            <a:avLst/>
          </a:prstGeom>
          <a:noFill/>
          <a:ln w="50800">
            <a:solidFill>
              <a:srgbClr val="4C30FF"/>
            </a:solidFill>
            <a:round/>
            <a:headEnd/>
            <a:tailEnd/>
          </a:ln>
        </p:spPr>
        <p:txBody>
          <a:bodyPr/>
          <a:lstStyle/>
          <a:p>
            <a:endParaRPr lang="fr-FR"/>
          </a:p>
        </p:txBody>
      </p:sp>
      <p:pic>
        <p:nvPicPr>
          <p:cNvPr id="94234" name="Picture 26"/>
          <p:cNvPicPr>
            <a:picLocks noChangeAspect="1" noChangeArrowheads="1"/>
          </p:cNvPicPr>
          <p:nvPr/>
        </p:nvPicPr>
        <p:blipFill>
          <a:blip r:embed="rId4"/>
          <a:srcRect/>
          <a:stretch>
            <a:fillRect/>
          </a:stretch>
        </p:blipFill>
        <p:spPr bwMode="auto">
          <a:xfrm>
            <a:off x="177800" y="381000"/>
            <a:ext cx="2127250" cy="501650"/>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42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4232"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401469" y="1212508"/>
            <a:ext cx="7525906" cy="5355312"/>
          </a:xfrm>
          <a:prstGeom prst="rect">
            <a:avLst/>
          </a:prstGeom>
          <a:noFill/>
        </p:spPr>
        <p:txBody>
          <a:bodyPr wrap="none" rtlCol="0">
            <a:spAutoFit/>
          </a:bodyPr>
          <a:lstStyle/>
          <a:p>
            <a:r>
              <a:rPr lang="fr-FR" sz="2400" dirty="0" smtClean="0">
                <a:solidFill>
                  <a:srgbClr val="9900CC"/>
                </a:solidFill>
                <a:latin typeface="Calibri" pitchFamily="34" charset="0"/>
                <a:cs typeface="Calibri" pitchFamily="34" charset="0"/>
              </a:rPr>
              <a:t>I) Introduction </a:t>
            </a:r>
            <a:r>
              <a:rPr lang="fr-FR" sz="2400" dirty="0" smtClean="0">
                <a:solidFill>
                  <a:srgbClr val="9900CC"/>
                </a:solidFill>
                <a:latin typeface="Calibri" pitchFamily="34" charset="0"/>
                <a:cs typeface="Calibri" pitchFamily="34" charset="0"/>
              </a:rPr>
              <a:t>:</a:t>
            </a:r>
          </a:p>
          <a:p>
            <a:endParaRPr lang="fr-FR" dirty="0" smtClean="0">
              <a:latin typeface="Calibri" pitchFamily="34" charset="0"/>
              <a:cs typeface="Calibri" pitchFamily="34" charset="0"/>
            </a:endParaRPr>
          </a:p>
          <a:p>
            <a:r>
              <a:rPr lang="fr-FR" dirty="0" smtClean="0">
                <a:latin typeface="Calibri" pitchFamily="34" charset="0"/>
                <a:cs typeface="Calibri" pitchFamily="34" charset="0"/>
              </a:rPr>
              <a:t>	La Physique Nucléaire… au GANIL/SPIRAL/SPIRAL2 à Caen</a:t>
            </a:r>
          </a:p>
          <a:p>
            <a:r>
              <a:rPr lang="fr-FR" dirty="0" smtClean="0">
                <a:latin typeface="Calibri" pitchFamily="34" charset="0"/>
                <a:cs typeface="Calibri" pitchFamily="34" charset="0"/>
              </a:rPr>
              <a:t>	Noyaux exotiques</a:t>
            </a:r>
          </a:p>
          <a:p>
            <a:r>
              <a:rPr lang="fr-FR" dirty="0" smtClean="0">
                <a:latin typeface="Calibri" pitchFamily="34" charset="0"/>
                <a:cs typeface="Calibri" pitchFamily="34" charset="0"/>
              </a:rPr>
              <a:t>	Quelques mots sur les méthodes de production</a:t>
            </a:r>
          </a:p>
          <a:p>
            <a:r>
              <a:rPr lang="fr-FR" dirty="0" smtClean="0">
                <a:latin typeface="Calibri" pitchFamily="34" charset="0"/>
                <a:cs typeface="Calibri" pitchFamily="34" charset="0"/>
              </a:rPr>
              <a:t>	Du GANIL à SPIRAL2</a:t>
            </a:r>
          </a:p>
          <a:p>
            <a:endParaRPr lang="fr-FR" sz="1200" dirty="0" smtClean="0">
              <a:latin typeface="Calibri" pitchFamily="34" charset="0"/>
              <a:cs typeface="Calibri" pitchFamily="34" charset="0"/>
            </a:endParaRPr>
          </a:p>
          <a:p>
            <a:r>
              <a:rPr lang="fr-FR" sz="2400" dirty="0" smtClean="0">
                <a:solidFill>
                  <a:srgbClr val="9900CC"/>
                </a:solidFill>
                <a:latin typeface="Calibri" pitchFamily="34" charset="0"/>
                <a:cs typeface="Calibri" pitchFamily="34" charset="0"/>
              </a:rPr>
              <a:t>II) Physique </a:t>
            </a:r>
            <a:r>
              <a:rPr lang="fr-FR" sz="2400" dirty="0" smtClean="0">
                <a:solidFill>
                  <a:srgbClr val="9900CC"/>
                </a:solidFill>
                <a:latin typeface="Calibri" pitchFamily="34" charset="0"/>
                <a:cs typeface="Calibri" pitchFamily="34" charset="0"/>
              </a:rPr>
              <a:t>:</a:t>
            </a:r>
            <a:r>
              <a:rPr lang="fr-FR" dirty="0" smtClean="0">
                <a:solidFill>
                  <a:srgbClr val="9900CC"/>
                </a:solidFill>
                <a:latin typeface="Calibri" pitchFamily="34" charset="0"/>
                <a:cs typeface="Calibri" pitchFamily="34" charset="0"/>
              </a:rPr>
              <a:t> </a:t>
            </a:r>
            <a:r>
              <a:rPr lang="fr-FR" dirty="0" smtClean="0">
                <a:solidFill>
                  <a:srgbClr val="9900CC"/>
                </a:solidFill>
                <a:latin typeface="Calibri" pitchFamily="34" charset="0"/>
                <a:cs typeface="Calibri" pitchFamily="34" charset="0"/>
              </a:rPr>
              <a:t>de GANIL/SPIRAL </a:t>
            </a:r>
            <a:r>
              <a:rPr lang="fr-FR" dirty="0" smtClean="0">
                <a:solidFill>
                  <a:srgbClr val="9900CC"/>
                </a:solidFill>
                <a:latin typeface="Calibri" pitchFamily="34" charset="0"/>
                <a:cs typeface="Calibri" pitchFamily="34" charset="0"/>
              </a:rPr>
              <a:t>à </a:t>
            </a:r>
            <a:r>
              <a:rPr lang="fr-FR" dirty="0" smtClean="0">
                <a:solidFill>
                  <a:srgbClr val="9900CC"/>
                </a:solidFill>
                <a:latin typeface="Calibri" pitchFamily="34" charset="0"/>
                <a:cs typeface="Calibri" pitchFamily="34" charset="0"/>
              </a:rPr>
              <a:t>SPIRAL2    </a:t>
            </a:r>
            <a:r>
              <a:rPr lang="fr-FR" dirty="0" smtClean="0">
                <a:latin typeface="Calibri" pitchFamily="34" charset="0"/>
                <a:cs typeface="Calibri" pitchFamily="34" charset="0"/>
              </a:rPr>
              <a:t>(choix strictement personnel…)</a:t>
            </a:r>
            <a:endParaRPr lang="fr-FR" dirty="0" smtClean="0">
              <a:latin typeface="Calibri" pitchFamily="34" charset="0"/>
              <a:cs typeface="Calibri" pitchFamily="34" charset="0"/>
            </a:endParaRPr>
          </a:p>
          <a:p>
            <a:endParaRPr lang="fr-FR" dirty="0" smtClean="0">
              <a:latin typeface="Calibri" pitchFamily="34" charset="0"/>
              <a:cs typeface="Calibri" pitchFamily="34" charset="0"/>
            </a:endParaRPr>
          </a:p>
          <a:p>
            <a:r>
              <a:rPr lang="fr-FR" dirty="0" smtClean="0">
                <a:latin typeface="Calibri" pitchFamily="34" charset="0"/>
                <a:cs typeface="Calibri" pitchFamily="34" charset="0"/>
              </a:rPr>
              <a:t>	</a:t>
            </a:r>
            <a:r>
              <a:rPr lang="fr-FR" dirty="0" smtClean="0">
                <a:solidFill>
                  <a:srgbClr val="FF0000"/>
                </a:solidFill>
                <a:latin typeface="Calibri" pitchFamily="34" charset="0"/>
                <a:cs typeface="Calibri" pitchFamily="34" charset="0"/>
              </a:rPr>
              <a:t>Une structure en couche… revisitée</a:t>
            </a:r>
          </a:p>
          <a:p>
            <a:r>
              <a:rPr lang="fr-FR" dirty="0" smtClean="0">
                <a:solidFill>
                  <a:srgbClr val="FF0000"/>
                </a:solidFill>
                <a:latin typeface="Calibri" pitchFamily="34" charset="0"/>
                <a:cs typeface="Calibri" pitchFamily="34" charset="0"/>
              </a:rPr>
              <a:t>	</a:t>
            </a:r>
            <a:r>
              <a:rPr lang="fr-FR" dirty="0" smtClean="0">
                <a:solidFill>
                  <a:srgbClr val="9900CC"/>
                </a:solidFill>
                <a:latin typeface="Calibri" pitchFamily="34" charset="0"/>
                <a:cs typeface="Calibri" pitchFamily="34" charset="0"/>
              </a:rPr>
              <a:t>Des noyaux en pleines formes</a:t>
            </a:r>
          </a:p>
          <a:p>
            <a:r>
              <a:rPr lang="fr-FR" dirty="0" smtClean="0">
                <a:solidFill>
                  <a:srgbClr val="9900CC"/>
                </a:solidFill>
                <a:latin typeface="Calibri" pitchFamily="34" charset="0"/>
                <a:cs typeface="Calibri" pitchFamily="34" charset="0"/>
              </a:rPr>
              <a:t>	La physique nucléaire au service du Modèle Standard</a:t>
            </a:r>
          </a:p>
          <a:p>
            <a:endParaRPr lang="fr-FR" sz="1200" dirty="0" smtClean="0">
              <a:latin typeface="Calibri" pitchFamily="34" charset="0"/>
              <a:cs typeface="Calibri" pitchFamily="34" charset="0"/>
            </a:endParaRPr>
          </a:p>
          <a:p>
            <a:r>
              <a:rPr lang="fr-FR" sz="2400" dirty="0" smtClean="0">
                <a:solidFill>
                  <a:srgbClr val="9900CC"/>
                </a:solidFill>
                <a:latin typeface="Calibri" pitchFamily="34" charset="0"/>
                <a:cs typeface="Calibri" pitchFamily="34" charset="0"/>
              </a:rPr>
              <a:t>III) SPIRAL2 :</a:t>
            </a:r>
            <a:endParaRPr lang="fr-FR" sz="2400" dirty="0" smtClean="0">
              <a:solidFill>
                <a:srgbClr val="9900CC"/>
              </a:solidFill>
              <a:latin typeface="Calibri" pitchFamily="34" charset="0"/>
              <a:cs typeface="Calibri" pitchFamily="34" charset="0"/>
            </a:endParaRPr>
          </a:p>
          <a:p>
            <a:endParaRPr lang="fr-FR" dirty="0" smtClean="0">
              <a:latin typeface="Calibri" pitchFamily="34" charset="0"/>
              <a:cs typeface="Calibri" pitchFamily="34" charset="0"/>
            </a:endParaRPr>
          </a:p>
          <a:p>
            <a:r>
              <a:rPr lang="fr-FR" dirty="0" smtClean="0">
                <a:latin typeface="Calibri" pitchFamily="34" charset="0"/>
                <a:cs typeface="Calibri" pitchFamily="34" charset="0"/>
              </a:rPr>
              <a:t>	Quelques </a:t>
            </a:r>
            <a:r>
              <a:rPr lang="fr-FR" dirty="0" smtClean="0">
                <a:latin typeface="Calibri" pitchFamily="34" charset="0"/>
                <a:cs typeface="Calibri" pitchFamily="34" charset="0"/>
              </a:rPr>
              <a:t>détails</a:t>
            </a:r>
            <a:endParaRPr lang="fr-FR" dirty="0" smtClean="0">
              <a:latin typeface="Calibri" pitchFamily="34" charset="0"/>
              <a:cs typeface="Calibri" pitchFamily="34" charset="0"/>
            </a:endParaRPr>
          </a:p>
          <a:p>
            <a:r>
              <a:rPr lang="fr-FR" dirty="0" smtClean="0">
                <a:latin typeface="Calibri" pitchFamily="34" charset="0"/>
                <a:cs typeface="Calibri" pitchFamily="34" charset="0"/>
              </a:rPr>
              <a:t>	Calendrier</a:t>
            </a:r>
          </a:p>
          <a:p>
            <a:r>
              <a:rPr lang="fr-FR" dirty="0" smtClean="0">
                <a:latin typeface="Calibri" pitchFamily="34" charset="0"/>
                <a:cs typeface="Calibri" pitchFamily="34" charset="0"/>
              </a:rPr>
              <a:t>	</a:t>
            </a:r>
            <a:r>
              <a:rPr lang="fr-FR" dirty="0" smtClean="0">
                <a:latin typeface="Calibri" pitchFamily="34" charset="0"/>
                <a:cs typeface="Calibri" pitchFamily="34" charset="0"/>
              </a:rPr>
              <a:t>Collaborations</a:t>
            </a:r>
            <a:endParaRPr lang="fr-FR" dirty="0" smtClean="0">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8834" name="Picture 2"/>
          <p:cNvPicPr>
            <a:picLocks noChangeAspect="1" noChangeArrowheads="1"/>
          </p:cNvPicPr>
          <p:nvPr/>
        </p:nvPicPr>
        <p:blipFill>
          <a:blip r:embed="rId3"/>
          <a:srcRect/>
          <a:stretch>
            <a:fillRect/>
          </a:stretch>
        </p:blipFill>
        <p:spPr bwMode="auto">
          <a:xfrm>
            <a:off x="0" y="691575"/>
            <a:ext cx="8982075" cy="3551238"/>
          </a:xfrm>
          <a:prstGeom prst="rect">
            <a:avLst/>
          </a:prstGeom>
          <a:solidFill>
            <a:srgbClr val="CC0066"/>
          </a:solidFill>
          <a:ln w="9525" algn="ctr">
            <a:noFill/>
            <a:miter lim="800000"/>
            <a:headEnd/>
            <a:tailEnd/>
          </a:ln>
          <a:effectLst/>
        </p:spPr>
      </p:pic>
      <p:grpSp>
        <p:nvGrpSpPr>
          <p:cNvPr id="2" name="Group 3"/>
          <p:cNvGrpSpPr>
            <a:grpSpLocks/>
          </p:cNvGrpSpPr>
          <p:nvPr/>
        </p:nvGrpSpPr>
        <p:grpSpPr bwMode="auto">
          <a:xfrm>
            <a:off x="2009775" y="665615"/>
            <a:ext cx="6953250" cy="3238500"/>
            <a:chOff x="1266" y="654"/>
            <a:chExt cx="4380" cy="2040"/>
          </a:xfrm>
        </p:grpSpPr>
        <p:sp>
          <p:nvSpPr>
            <p:cNvPr id="248836" name="Freeform 4"/>
            <p:cNvSpPr>
              <a:spLocks/>
            </p:cNvSpPr>
            <p:nvPr/>
          </p:nvSpPr>
          <p:spPr bwMode="auto">
            <a:xfrm>
              <a:off x="1266" y="654"/>
              <a:ext cx="4380" cy="2040"/>
            </a:xfrm>
            <a:custGeom>
              <a:avLst/>
              <a:gdLst/>
              <a:ahLst/>
              <a:cxnLst>
                <a:cxn ang="0">
                  <a:pos x="1650" y="2040"/>
                </a:cxn>
                <a:cxn ang="0">
                  <a:pos x="4380" y="2016"/>
                </a:cxn>
                <a:cxn ang="0">
                  <a:pos x="4332" y="0"/>
                </a:cxn>
                <a:cxn ang="0">
                  <a:pos x="1566" y="36"/>
                </a:cxn>
                <a:cxn ang="0">
                  <a:pos x="1548" y="1008"/>
                </a:cxn>
                <a:cxn ang="0">
                  <a:pos x="1140" y="1068"/>
                </a:cxn>
                <a:cxn ang="0">
                  <a:pos x="426" y="1344"/>
                </a:cxn>
                <a:cxn ang="0">
                  <a:pos x="54" y="1620"/>
                </a:cxn>
                <a:cxn ang="0">
                  <a:pos x="0" y="1716"/>
                </a:cxn>
                <a:cxn ang="0">
                  <a:pos x="0" y="1782"/>
                </a:cxn>
                <a:cxn ang="0">
                  <a:pos x="1596" y="1788"/>
                </a:cxn>
                <a:cxn ang="0">
                  <a:pos x="1602" y="1956"/>
                </a:cxn>
                <a:cxn ang="0">
                  <a:pos x="1650" y="2040"/>
                </a:cxn>
              </a:cxnLst>
              <a:rect l="0" t="0" r="r" b="b"/>
              <a:pathLst>
                <a:path w="4380" h="2040">
                  <a:moveTo>
                    <a:pt x="1650" y="2040"/>
                  </a:moveTo>
                  <a:lnTo>
                    <a:pt x="4380" y="2016"/>
                  </a:lnTo>
                  <a:lnTo>
                    <a:pt x="4332" y="0"/>
                  </a:lnTo>
                  <a:lnTo>
                    <a:pt x="1566" y="36"/>
                  </a:lnTo>
                  <a:lnTo>
                    <a:pt x="1548" y="1008"/>
                  </a:lnTo>
                  <a:lnTo>
                    <a:pt x="1140" y="1068"/>
                  </a:lnTo>
                  <a:lnTo>
                    <a:pt x="426" y="1344"/>
                  </a:lnTo>
                  <a:lnTo>
                    <a:pt x="54" y="1620"/>
                  </a:lnTo>
                  <a:lnTo>
                    <a:pt x="0" y="1716"/>
                  </a:lnTo>
                  <a:lnTo>
                    <a:pt x="0" y="1782"/>
                  </a:lnTo>
                  <a:lnTo>
                    <a:pt x="1596" y="1788"/>
                  </a:lnTo>
                  <a:lnTo>
                    <a:pt x="1602" y="1956"/>
                  </a:lnTo>
                  <a:lnTo>
                    <a:pt x="1650" y="2040"/>
                  </a:lnTo>
                  <a:close/>
                </a:path>
              </a:pathLst>
            </a:custGeom>
            <a:solidFill>
              <a:schemeClr val="bg1"/>
            </a:solidFill>
            <a:ln w="9525">
              <a:solidFill>
                <a:schemeClr val="bg1"/>
              </a:solidFill>
              <a:round/>
              <a:headEnd/>
              <a:tailEnd/>
            </a:ln>
            <a:effectLst/>
          </p:spPr>
          <p:txBody>
            <a:bodyPr/>
            <a:lstStyle/>
            <a:p>
              <a:endParaRPr lang="fr-FR"/>
            </a:p>
          </p:txBody>
        </p:sp>
        <p:sp>
          <p:nvSpPr>
            <p:cNvPr id="248837" name="Line 5"/>
            <p:cNvSpPr>
              <a:spLocks noChangeShapeType="1"/>
            </p:cNvSpPr>
            <p:nvPr/>
          </p:nvSpPr>
          <p:spPr bwMode="auto">
            <a:xfrm>
              <a:off x="2547" y="1680"/>
              <a:ext cx="0" cy="771"/>
            </a:xfrm>
            <a:prstGeom prst="line">
              <a:avLst/>
            </a:prstGeom>
            <a:noFill/>
            <a:ln w="12700">
              <a:solidFill>
                <a:srgbClr val="FFAB2F"/>
              </a:solidFill>
              <a:round/>
              <a:headEnd/>
              <a:tailEnd/>
            </a:ln>
            <a:effectLst/>
          </p:spPr>
          <p:txBody>
            <a:bodyPr/>
            <a:lstStyle/>
            <a:p>
              <a:endParaRPr lang="fr-FR"/>
            </a:p>
          </p:txBody>
        </p:sp>
        <p:sp>
          <p:nvSpPr>
            <p:cNvPr id="248838" name="Line 6"/>
            <p:cNvSpPr>
              <a:spLocks noChangeShapeType="1"/>
            </p:cNvSpPr>
            <p:nvPr/>
          </p:nvSpPr>
          <p:spPr bwMode="auto">
            <a:xfrm>
              <a:off x="2561" y="1686"/>
              <a:ext cx="0" cy="771"/>
            </a:xfrm>
            <a:prstGeom prst="line">
              <a:avLst/>
            </a:prstGeom>
            <a:noFill/>
            <a:ln w="12700">
              <a:solidFill>
                <a:srgbClr val="FFAB2F"/>
              </a:solidFill>
              <a:round/>
              <a:headEnd/>
              <a:tailEnd/>
            </a:ln>
            <a:effectLst/>
          </p:spPr>
          <p:txBody>
            <a:bodyPr/>
            <a:lstStyle/>
            <a:p>
              <a:endParaRPr lang="fr-FR"/>
            </a:p>
          </p:txBody>
        </p:sp>
        <p:sp>
          <p:nvSpPr>
            <p:cNvPr id="248839" name="Line 7"/>
            <p:cNvSpPr>
              <a:spLocks noChangeShapeType="1"/>
            </p:cNvSpPr>
            <p:nvPr/>
          </p:nvSpPr>
          <p:spPr bwMode="auto">
            <a:xfrm>
              <a:off x="1781" y="1884"/>
              <a:ext cx="0" cy="569"/>
            </a:xfrm>
            <a:prstGeom prst="line">
              <a:avLst/>
            </a:prstGeom>
            <a:noFill/>
            <a:ln w="12700">
              <a:solidFill>
                <a:srgbClr val="FFAB2F"/>
              </a:solidFill>
              <a:round/>
              <a:headEnd/>
              <a:tailEnd/>
            </a:ln>
            <a:effectLst/>
          </p:spPr>
          <p:txBody>
            <a:bodyPr/>
            <a:lstStyle/>
            <a:p>
              <a:endParaRPr lang="fr-FR"/>
            </a:p>
          </p:txBody>
        </p:sp>
        <p:sp>
          <p:nvSpPr>
            <p:cNvPr id="248840" name="Line 8"/>
            <p:cNvSpPr>
              <a:spLocks noChangeShapeType="1"/>
            </p:cNvSpPr>
            <p:nvPr/>
          </p:nvSpPr>
          <p:spPr bwMode="auto">
            <a:xfrm>
              <a:off x="1803" y="1888"/>
              <a:ext cx="0" cy="569"/>
            </a:xfrm>
            <a:prstGeom prst="line">
              <a:avLst/>
            </a:prstGeom>
            <a:noFill/>
            <a:ln w="12700">
              <a:solidFill>
                <a:srgbClr val="FFAB2F"/>
              </a:solidFill>
              <a:round/>
              <a:headEnd/>
              <a:tailEnd/>
            </a:ln>
            <a:effectLst/>
          </p:spPr>
          <p:txBody>
            <a:bodyPr/>
            <a:lstStyle/>
            <a:p>
              <a:endParaRPr lang="fr-FR"/>
            </a:p>
          </p:txBody>
        </p:sp>
        <p:sp>
          <p:nvSpPr>
            <p:cNvPr id="248843" name="Line 11"/>
            <p:cNvSpPr>
              <a:spLocks noChangeShapeType="1"/>
            </p:cNvSpPr>
            <p:nvPr/>
          </p:nvSpPr>
          <p:spPr bwMode="auto">
            <a:xfrm rot="5400000">
              <a:off x="2134" y="1493"/>
              <a:ext cx="0" cy="1248"/>
            </a:xfrm>
            <a:prstGeom prst="line">
              <a:avLst/>
            </a:prstGeom>
            <a:noFill/>
            <a:ln w="12700">
              <a:solidFill>
                <a:srgbClr val="FFAB2F"/>
              </a:solidFill>
              <a:round/>
              <a:headEnd/>
              <a:tailEnd/>
            </a:ln>
            <a:effectLst/>
          </p:spPr>
          <p:txBody>
            <a:bodyPr/>
            <a:lstStyle/>
            <a:p>
              <a:endParaRPr lang="fr-FR"/>
            </a:p>
          </p:txBody>
        </p:sp>
        <p:sp>
          <p:nvSpPr>
            <p:cNvPr id="248844" name="Line 12"/>
            <p:cNvSpPr>
              <a:spLocks noChangeShapeType="1"/>
            </p:cNvSpPr>
            <p:nvPr/>
          </p:nvSpPr>
          <p:spPr bwMode="auto">
            <a:xfrm rot="5400000">
              <a:off x="2132" y="1479"/>
              <a:ext cx="0" cy="1248"/>
            </a:xfrm>
            <a:prstGeom prst="line">
              <a:avLst/>
            </a:prstGeom>
            <a:noFill/>
            <a:ln w="12700">
              <a:solidFill>
                <a:srgbClr val="FFAB2F"/>
              </a:solidFill>
              <a:round/>
              <a:headEnd/>
              <a:tailEnd/>
            </a:ln>
            <a:effectLst/>
          </p:spPr>
          <p:txBody>
            <a:bodyPr/>
            <a:lstStyle/>
            <a:p>
              <a:endParaRPr lang="fr-FR"/>
            </a:p>
          </p:txBody>
        </p:sp>
        <p:sp>
          <p:nvSpPr>
            <p:cNvPr id="248845" name="Line 13"/>
            <p:cNvSpPr>
              <a:spLocks noChangeShapeType="1"/>
            </p:cNvSpPr>
            <p:nvPr/>
          </p:nvSpPr>
          <p:spPr bwMode="auto">
            <a:xfrm rot="5400000">
              <a:off x="2013" y="1509"/>
              <a:ext cx="0" cy="1490"/>
            </a:xfrm>
            <a:prstGeom prst="line">
              <a:avLst/>
            </a:prstGeom>
            <a:noFill/>
            <a:ln w="12700">
              <a:solidFill>
                <a:srgbClr val="FFAB2F"/>
              </a:solidFill>
              <a:round/>
              <a:headEnd/>
              <a:tailEnd/>
            </a:ln>
            <a:effectLst/>
          </p:spPr>
          <p:txBody>
            <a:bodyPr/>
            <a:lstStyle/>
            <a:p>
              <a:endParaRPr lang="fr-FR"/>
            </a:p>
          </p:txBody>
        </p:sp>
        <p:sp>
          <p:nvSpPr>
            <p:cNvPr id="248846" name="Line 14"/>
            <p:cNvSpPr>
              <a:spLocks noChangeShapeType="1"/>
            </p:cNvSpPr>
            <p:nvPr/>
          </p:nvSpPr>
          <p:spPr bwMode="auto">
            <a:xfrm rot="5400000">
              <a:off x="2011" y="1494"/>
              <a:ext cx="0" cy="1490"/>
            </a:xfrm>
            <a:prstGeom prst="line">
              <a:avLst/>
            </a:prstGeom>
            <a:noFill/>
            <a:ln w="12700">
              <a:solidFill>
                <a:srgbClr val="FFAB2F"/>
              </a:solidFill>
              <a:round/>
              <a:headEnd/>
              <a:tailEnd/>
            </a:ln>
            <a:effectLst/>
          </p:spPr>
          <p:txBody>
            <a:bodyPr/>
            <a:lstStyle/>
            <a:p>
              <a:endParaRPr lang="fr-FR"/>
            </a:p>
          </p:txBody>
        </p:sp>
      </p:grpSp>
      <p:grpSp>
        <p:nvGrpSpPr>
          <p:cNvPr id="3" name="Group 17"/>
          <p:cNvGrpSpPr>
            <a:grpSpLocks/>
          </p:cNvGrpSpPr>
          <p:nvPr/>
        </p:nvGrpSpPr>
        <p:grpSpPr bwMode="auto">
          <a:xfrm>
            <a:off x="436563" y="84590"/>
            <a:ext cx="860425" cy="1090613"/>
            <a:chOff x="263" y="118"/>
            <a:chExt cx="542" cy="687"/>
          </a:xfrm>
        </p:grpSpPr>
        <p:pic>
          <p:nvPicPr>
            <p:cNvPr id="248850" name="Picture 18">
              <a:hlinkClick r:id="rId4" action="ppaction://hlinksldjump"/>
            </p:cNvPr>
            <p:cNvPicPr>
              <a:picLocks noChangeAspect="1" noChangeArrowheads="1"/>
            </p:cNvPicPr>
            <p:nvPr/>
          </p:nvPicPr>
          <p:blipFill>
            <a:blip r:embed="rId5"/>
            <a:srcRect/>
            <a:stretch>
              <a:fillRect/>
            </a:stretch>
          </p:blipFill>
          <p:spPr bwMode="auto">
            <a:xfrm>
              <a:off x="263" y="118"/>
              <a:ext cx="522" cy="672"/>
            </a:xfrm>
            <a:prstGeom prst="rect">
              <a:avLst/>
            </a:prstGeom>
            <a:noFill/>
          </p:spPr>
        </p:pic>
        <p:sp>
          <p:nvSpPr>
            <p:cNvPr id="248851" name="Rectangle 19"/>
            <p:cNvSpPr>
              <a:spLocks noChangeArrowheads="1"/>
            </p:cNvSpPr>
            <p:nvPr/>
          </p:nvSpPr>
          <p:spPr bwMode="auto">
            <a:xfrm rot="5400000">
              <a:off x="406" y="406"/>
              <a:ext cx="673" cy="125"/>
            </a:xfrm>
            <a:prstGeom prst="rect">
              <a:avLst/>
            </a:prstGeom>
            <a:noFill/>
            <a:ln w="12700">
              <a:noFill/>
              <a:miter lim="800000"/>
              <a:headEnd/>
              <a:tailEnd/>
            </a:ln>
            <a:effectLst/>
          </p:spPr>
          <p:txBody>
            <a:bodyPr wrap="none" lIns="18000" tIns="7200" rIns="18000" bIns="7200" anchor="ctr">
              <a:spAutoFit/>
            </a:bodyPr>
            <a:lstStyle/>
            <a:p>
              <a:pPr algn="r" eaLnBrk="0" hangingPunct="0"/>
              <a:r>
                <a:rPr lang="fr-FR" sz="1200" b="1" i="1">
                  <a:solidFill>
                    <a:schemeClr val="bg1"/>
                  </a:solidFill>
                  <a:latin typeface="Times New Roman" pitchFamily="18" charset="0"/>
                </a:rPr>
                <a:t>Goeppert-Mayer</a:t>
              </a:r>
            </a:p>
          </p:txBody>
        </p:sp>
      </p:grpSp>
      <p:sp>
        <p:nvSpPr>
          <p:cNvPr id="248852" name="Text Box 20"/>
          <p:cNvSpPr txBox="1">
            <a:spLocks noChangeArrowheads="1"/>
          </p:cNvSpPr>
          <p:nvPr/>
        </p:nvSpPr>
        <p:spPr bwMode="auto">
          <a:xfrm>
            <a:off x="1270000" y="87765"/>
            <a:ext cx="4254500" cy="822325"/>
          </a:xfrm>
          <a:prstGeom prst="rect">
            <a:avLst/>
          </a:prstGeom>
          <a:solidFill>
            <a:srgbClr val="FFCCFF"/>
          </a:solidFill>
          <a:ln w="28575" algn="ctr">
            <a:noFill/>
            <a:miter lim="800000"/>
            <a:headEnd/>
            <a:tailEnd/>
          </a:ln>
          <a:effectLst/>
        </p:spPr>
        <p:txBody>
          <a:bodyPr>
            <a:spAutoFit/>
          </a:bodyPr>
          <a:lstStyle/>
          <a:p>
            <a:pPr algn="ctr"/>
            <a:r>
              <a:rPr kumimoji="1" lang="en-US" altLang="ja-JP" sz="2400" b="1">
                <a:solidFill>
                  <a:srgbClr val="FF3300"/>
                </a:solidFill>
                <a:ea typeface="ＭＳ Ｐゴシック" pitchFamily="34" charset="-128"/>
              </a:rPr>
              <a:t>Universal Magic Numbers</a:t>
            </a:r>
          </a:p>
          <a:p>
            <a:pPr algn="ctr"/>
            <a:r>
              <a:rPr kumimoji="1" lang="en-US" altLang="ja-JP" sz="2400" b="1">
                <a:solidFill>
                  <a:srgbClr val="FF3300"/>
                </a:solidFill>
                <a:ea typeface="ＭＳ Ｐゴシック" pitchFamily="34" charset="-128"/>
              </a:rPr>
              <a:t>Mayer and Jensen (1949)</a:t>
            </a:r>
          </a:p>
        </p:txBody>
      </p:sp>
      <p:grpSp>
        <p:nvGrpSpPr>
          <p:cNvPr id="4" name="Group 23"/>
          <p:cNvGrpSpPr>
            <a:grpSpLocks/>
          </p:cNvGrpSpPr>
          <p:nvPr/>
        </p:nvGrpSpPr>
        <p:grpSpPr bwMode="auto">
          <a:xfrm>
            <a:off x="4932363" y="2027238"/>
            <a:ext cx="4170362" cy="4781550"/>
            <a:chOff x="3107" y="1277"/>
            <a:chExt cx="2627" cy="3012"/>
          </a:xfrm>
        </p:grpSpPr>
        <p:pic>
          <p:nvPicPr>
            <p:cNvPr id="248856" name="Picture 24" descr="BM 003"/>
            <p:cNvPicPr>
              <a:picLocks noChangeAspect="1" noChangeArrowheads="1"/>
            </p:cNvPicPr>
            <p:nvPr/>
          </p:nvPicPr>
          <p:blipFill>
            <a:blip r:embed="rId6"/>
            <a:srcRect/>
            <a:stretch>
              <a:fillRect/>
            </a:stretch>
          </p:blipFill>
          <p:spPr bwMode="auto">
            <a:xfrm>
              <a:off x="3107" y="1277"/>
              <a:ext cx="2627" cy="3012"/>
            </a:xfrm>
            <a:prstGeom prst="rect">
              <a:avLst/>
            </a:prstGeom>
            <a:noFill/>
          </p:spPr>
        </p:pic>
        <p:sp>
          <p:nvSpPr>
            <p:cNvPr id="248857" name="Text Box 25"/>
            <p:cNvSpPr txBox="1">
              <a:spLocks noChangeArrowheads="1"/>
            </p:cNvSpPr>
            <p:nvPr/>
          </p:nvSpPr>
          <p:spPr bwMode="auto">
            <a:xfrm>
              <a:off x="5132" y="1952"/>
              <a:ext cx="214" cy="168"/>
            </a:xfrm>
            <a:prstGeom prst="rect">
              <a:avLst/>
            </a:prstGeom>
            <a:solidFill>
              <a:schemeClr val="bg1"/>
            </a:solidFill>
            <a:ln w="9525" algn="ctr">
              <a:noFill/>
              <a:miter lim="800000"/>
              <a:headEnd/>
              <a:tailEnd/>
            </a:ln>
            <a:effectLst/>
          </p:spPr>
          <p:txBody>
            <a:bodyPr wrap="none" lIns="18000" tIns="10800" rIns="18000" bIns="10800">
              <a:spAutoFit/>
            </a:bodyPr>
            <a:lstStyle/>
            <a:p>
              <a:r>
                <a:rPr kumimoji="1" lang="en-US" altLang="ja-JP" b="1">
                  <a:solidFill>
                    <a:srgbClr val="FF3300"/>
                  </a:solidFill>
                  <a:latin typeface="Times New Roman" pitchFamily="18" charset="0"/>
                  <a:ea typeface="ＭＳ Ｐゴシック" pitchFamily="34" charset="-128"/>
                </a:rPr>
                <a:t>126</a:t>
              </a:r>
            </a:p>
          </p:txBody>
        </p:sp>
        <p:sp>
          <p:nvSpPr>
            <p:cNvPr id="248858" name="Text Box 26"/>
            <p:cNvSpPr txBox="1">
              <a:spLocks noChangeArrowheads="1"/>
            </p:cNvSpPr>
            <p:nvPr/>
          </p:nvSpPr>
          <p:spPr bwMode="auto">
            <a:xfrm>
              <a:off x="5176" y="3618"/>
              <a:ext cx="118" cy="168"/>
            </a:xfrm>
            <a:prstGeom prst="rect">
              <a:avLst/>
            </a:prstGeom>
            <a:solidFill>
              <a:schemeClr val="bg1"/>
            </a:solidFill>
            <a:ln w="9525" algn="ctr">
              <a:noFill/>
              <a:miter lim="800000"/>
              <a:headEnd/>
              <a:tailEnd/>
            </a:ln>
            <a:effectLst/>
          </p:spPr>
          <p:txBody>
            <a:bodyPr wrap="none" lIns="18000" tIns="10800" rIns="18000" bIns="10800">
              <a:spAutoFit/>
            </a:bodyPr>
            <a:lstStyle/>
            <a:p>
              <a:r>
                <a:rPr kumimoji="1" lang="en-US" altLang="ja-JP" b="1">
                  <a:solidFill>
                    <a:srgbClr val="008000"/>
                  </a:solidFill>
                  <a:latin typeface="Times New Roman" pitchFamily="18" charset="0"/>
                  <a:ea typeface="ＭＳ Ｐゴシック" pitchFamily="34" charset="-128"/>
                </a:rPr>
                <a:t> </a:t>
              </a:r>
              <a:r>
                <a:rPr kumimoji="1" lang="en-US" altLang="ja-JP" b="1">
                  <a:solidFill>
                    <a:srgbClr val="FF3300"/>
                  </a:solidFill>
                  <a:latin typeface="Times New Roman" pitchFamily="18" charset="0"/>
                  <a:ea typeface="ＭＳ Ｐゴシック" pitchFamily="34" charset="-128"/>
                </a:rPr>
                <a:t>8</a:t>
              </a:r>
            </a:p>
          </p:txBody>
        </p:sp>
        <p:sp>
          <p:nvSpPr>
            <p:cNvPr id="248859" name="Text Box 27"/>
            <p:cNvSpPr txBox="1">
              <a:spLocks noChangeArrowheads="1"/>
            </p:cNvSpPr>
            <p:nvPr/>
          </p:nvSpPr>
          <p:spPr bwMode="auto">
            <a:xfrm>
              <a:off x="5158" y="3319"/>
              <a:ext cx="182" cy="168"/>
            </a:xfrm>
            <a:prstGeom prst="rect">
              <a:avLst/>
            </a:prstGeom>
            <a:solidFill>
              <a:schemeClr val="bg1"/>
            </a:solidFill>
            <a:ln w="9525" algn="ctr">
              <a:noFill/>
              <a:miter lim="800000"/>
              <a:headEnd/>
              <a:tailEnd/>
            </a:ln>
            <a:effectLst/>
          </p:spPr>
          <p:txBody>
            <a:bodyPr wrap="none" lIns="18000" tIns="10800" rIns="18000" bIns="10800">
              <a:spAutoFit/>
            </a:bodyPr>
            <a:lstStyle/>
            <a:p>
              <a:r>
                <a:rPr kumimoji="1" lang="en-US" altLang="ja-JP" b="1">
                  <a:solidFill>
                    <a:srgbClr val="008000"/>
                  </a:solidFill>
                  <a:latin typeface="Times New Roman" pitchFamily="18" charset="0"/>
                  <a:ea typeface="ＭＳ Ｐゴシック" pitchFamily="34" charset="-128"/>
                </a:rPr>
                <a:t> </a:t>
              </a:r>
              <a:r>
                <a:rPr kumimoji="1" lang="en-US" altLang="ja-JP" b="1">
                  <a:solidFill>
                    <a:srgbClr val="FF3300"/>
                  </a:solidFill>
                  <a:latin typeface="Times New Roman" pitchFamily="18" charset="0"/>
                  <a:ea typeface="ＭＳ Ｐゴシック" pitchFamily="34" charset="-128"/>
                </a:rPr>
                <a:t>20</a:t>
              </a:r>
            </a:p>
          </p:txBody>
        </p:sp>
        <p:sp>
          <p:nvSpPr>
            <p:cNvPr id="248860" name="Text Box 28"/>
            <p:cNvSpPr txBox="1">
              <a:spLocks noChangeArrowheads="1"/>
            </p:cNvSpPr>
            <p:nvPr/>
          </p:nvSpPr>
          <p:spPr bwMode="auto">
            <a:xfrm>
              <a:off x="5152" y="3176"/>
              <a:ext cx="182" cy="168"/>
            </a:xfrm>
            <a:prstGeom prst="rect">
              <a:avLst/>
            </a:prstGeom>
            <a:solidFill>
              <a:schemeClr val="bg1"/>
            </a:solidFill>
            <a:ln w="9525" algn="ctr">
              <a:noFill/>
              <a:miter lim="800000"/>
              <a:headEnd/>
              <a:tailEnd/>
            </a:ln>
            <a:effectLst/>
          </p:spPr>
          <p:txBody>
            <a:bodyPr wrap="none" lIns="18000" tIns="10800" rIns="18000" bIns="10800">
              <a:spAutoFit/>
            </a:bodyPr>
            <a:lstStyle/>
            <a:p>
              <a:r>
                <a:rPr kumimoji="1" lang="en-US" altLang="ja-JP" b="1">
                  <a:solidFill>
                    <a:srgbClr val="008000"/>
                  </a:solidFill>
                  <a:latin typeface="Times New Roman" pitchFamily="18" charset="0"/>
                  <a:ea typeface="ＭＳ Ｐゴシック" pitchFamily="34" charset="-128"/>
                </a:rPr>
                <a:t> </a:t>
              </a:r>
              <a:r>
                <a:rPr kumimoji="1" lang="en-US" altLang="ja-JP" b="1">
                  <a:solidFill>
                    <a:srgbClr val="FF3300"/>
                  </a:solidFill>
                  <a:latin typeface="Times New Roman" pitchFamily="18" charset="0"/>
                  <a:ea typeface="ＭＳ Ｐゴシック" pitchFamily="34" charset="-128"/>
                </a:rPr>
                <a:t>28</a:t>
              </a:r>
            </a:p>
          </p:txBody>
        </p:sp>
        <p:sp>
          <p:nvSpPr>
            <p:cNvPr id="248861" name="Text Box 29"/>
            <p:cNvSpPr txBox="1">
              <a:spLocks noChangeArrowheads="1"/>
            </p:cNvSpPr>
            <p:nvPr/>
          </p:nvSpPr>
          <p:spPr bwMode="auto">
            <a:xfrm>
              <a:off x="5151" y="2945"/>
              <a:ext cx="182" cy="168"/>
            </a:xfrm>
            <a:prstGeom prst="rect">
              <a:avLst/>
            </a:prstGeom>
            <a:solidFill>
              <a:schemeClr val="bg1"/>
            </a:solidFill>
            <a:ln w="9525" algn="ctr">
              <a:noFill/>
              <a:miter lim="800000"/>
              <a:headEnd/>
              <a:tailEnd/>
            </a:ln>
            <a:effectLst/>
          </p:spPr>
          <p:txBody>
            <a:bodyPr wrap="none" lIns="18000" tIns="10800" rIns="18000" bIns="10800">
              <a:spAutoFit/>
            </a:bodyPr>
            <a:lstStyle/>
            <a:p>
              <a:r>
                <a:rPr kumimoji="1" lang="en-US" altLang="ja-JP" b="1">
                  <a:solidFill>
                    <a:srgbClr val="008000"/>
                  </a:solidFill>
                  <a:latin typeface="Times New Roman" pitchFamily="18" charset="0"/>
                  <a:ea typeface="ＭＳ Ｐゴシック" pitchFamily="34" charset="-128"/>
                </a:rPr>
                <a:t> </a:t>
              </a:r>
              <a:r>
                <a:rPr kumimoji="1" lang="en-US" altLang="ja-JP" b="1">
                  <a:solidFill>
                    <a:srgbClr val="FF3300"/>
                  </a:solidFill>
                  <a:latin typeface="Times New Roman" pitchFamily="18" charset="0"/>
                  <a:ea typeface="ＭＳ Ｐゴシック" pitchFamily="34" charset="-128"/>
                </a:rPr>
                <a:t>50</a:t>
              </a:r>
            </a:p>
          </p:txBody>
        </p:sp>
        <p:sp>
          <p:nvSpPr>
            <p:cNvPr id="248862" name="Text Box 30"/>
            <p:cNvSpPr txBox="1">
              <a:spLocks noChangeArrowheads="1"/>
            </p:cNvSpPr>
            <p:nvPr/>
          </p:nvSpPr>
          <p:spPr bwMode="auto">
            <a:xfrm>
              <a:off x="5152" y="2489"/>
              <a:ext cx="182" cy="168"/>
            </a:xfrm>
            <a:prstGeom prst="rect">
              <a:avLst/>
            </a:prstGeom>
            <a:solidFill>
              <a:schemeClr val="bg1"/>
            </a:solidFill>
            <a:ln w="9525" algn="ctr">
              <a:noFill/>
              <a:miter lim="800000"/>
              <a:headEnd/>
              <a:tailEnd/>
            </a:ln>
            <a:effectLst/>
          </p:spPr>
          <p:txBody>
            <a:bodyPr wrap="none" lIns="18000" tIns="10800" rIns="18000" bIns="10800">
              <a:spAutoFit/>
            </a:bodyPr>
            <a:lstStyle/>
            <a:p>
              <a:r>
                <a:rPr kumimoji="1" lang="en-US" altLang="ja-JP" b="1">
                  <a:solidFill>
                    <a:srgbClr val="008000"/>
                  </a:solidFill>
                  <a:latin typeface="Times New Roman" pitchFamily="18" charset="0"/>
                  <a:ea typeface="ＭＳ Ｐゴシック" pitchFamily="34" charset="-128"/>
                </a:rPr>
                <a:t> </a:t>
              </a:r>
              <a:r>
                <a:rPr kumimoji="1" lang="en-US" altLang="ja-JP" b="1">
                  <a:solidFill>
                    <a:srgbClr val="FF3300"/>
                  </a:solidFill>
                  <a:latin typeface="Times New Roman" pitchFamily="18" charset="0"/>
                  <a:ea typeface="ＭＳ Ｐゴシック" pitchFamily="34" charset="-128"/>
                </a:rPr>
                <a:t>82</a:t>
              </a:r>
            </a:p>
          </p:txBody>
        </p:sp>
        <p:sp>
          <p:nvSpPr>
            <p:cNvPr id="248863" name="Text Box 31"/>
            <p:cNvSpPr txBox="1">
              <a:spLocks noChangeArrowheads="1"/>
            </p:cNvSpPr>
            <p:nvPr/>
          </p:nvSpPr>
          <p:spPr bwMode="auto">
            <a:xfrm>
              <a:off x="5194" y="3842"/>
              <a:ext cx="118" cy="168"/>
            </a:xfrm>
            <a:prstGeom prst="rect">
              <a:avLst/>
            </a:prstGeom>
            <a:solidFill>
              <a:schemeClr val="bg1"/>
            </a:solidFill>
            <a:ln w="9525" algn="ctr">
              <a:noFill/>
              <a:miter lim="800000"/>
              <a:headEnd/>
              <a:tailEnd/>
            </a:ln>
            <a:effectLst/>
          </p:spPr>
          <p:txBody>
            <a:bodyPr wrap="none" lIns="18000" tIns="10800" rIns="18000" bIns="10800">
              <a:spAutoFit/>
            </a:bodyPr>
            <a:lstStyle/>
            <a:p>
              <a:r>
                <a:rPr kumimoji="1" lang="en-US" altLang="ja-JP" b="1">
                  <a:solidFill>
                    <a:srgbClr val="008000"/>
                  </a:solidFill>
                  <a:latin typeface="Times New Roman" pitchFamily="18" charset="0"/>
                  <a:ea typeface="ＭＳ Ｐゴシック" pitchFamily="34" charset="-128"/>
                </a:rPr>
                <a:t> </a:t>
              </a:r>
              <a:r>
                <a:rPr kumimoji="1" lang="en-US" altLang="ja-JP" b="1">
                  <a:solidFill>
                    <a:srgbClr val="FF3300"/>
                  </a:solidFill>
                  <a:latin typeface="Times New Roman" pitchFamily="18" charset="0"/>
                  <a:ea typeface="ＭＳ Ｐゴシック" pitchFamily="34" charset="-128"/>
                </a:rPr>
                <a:t>2</a:t>
              </a:r>
            </a:p>
          </p:txBody>
        </p:sp>
        <p:sp>
          <p:nvSpPr>
            <p:cNvPr id="248864" name="AutoShape 32"/>
            <p:cNvSpPr>
              <a:spLocks noChangeArrowheads="1"/>
            </p:cNvSpPr>
            <p:nvPr/>
          </p:nvSpPr>
          <p:spPr bwMode="auto">
            <a:xfrm>
              <a:off x="4506" y="3812"/>
              <a:ext cx="96" cy="84"/>
            </a:xfrm>
            <a:prstGeom prst="star16">
              <a:avLst>
                <a:gd name="adj" fmla="val 37500"/>
              </a:avLst>
            </a:prstGeom>
            <a:solidFill>
              <a:srgbClr val="FF3300"/>
            </a:solidFill>
            <a:ln w="12700" algn="ctr">
              <a:noFill/>
              <a:miter lim="800000"/>
              <a:headEnd/>
              <a:tailEnd/>
            </a:ln>
            <a:effectLst/>
          </p:spPr>
          <p:txBody>
            <a:bodyPr anchor="ctr">
              <a:spAutoFit/>
            </a:bodyPr>
            <a:lstStyle/>
            <a:p>
              <a:endParaRPr lang="fr-FR"/>
            </a:p>
          </p:txBody>
        </p:sp>
        <p:sp>
          <p:nvSpPr>
            <p:cNvPr id="248865" name="AutoShape 33"/>
            <p:cNvSpPr>
              <a:spLocks noChangeArrowheads="1"/>
            </p:cNvSpPr>
            <p:nvPr/>
          </p:nvSpPr>
          <p:spPr bwMode="auto">
            <a:xfrm>
              <a:off x="4506" y="3603"/>
              <a:ext cx="96" cy="84"/>
            </a:xfrm>
            <a:prstGeom prst="star16">
              <a:avLst>
                <a:gd name="adj" fmla="val 37500"/>
              </a:avLst>
            </a:prstGeom>
            <a:solidFill>
              <a:srgbClr val="FF3300"/>
            </a:solidFill>
            <a:ln w="12700" algn="ctr">
              <a:noFill/>
              <a:miter lim="800000"/>
              <a:headEnd/>
              <a:tailEnd/>
            </a:ln>
            <a:effectLst/>
          </p:spPr>
          <p:txBody>
            <a:bodyPr anchor="ctr">
              <a:spAutoFit/>
            </a:bodyPr>
            <a:lstStyle/>
            <a:p>
              <a:endParaRPr lang="fr-FR"/>
            </a:p>
          </p:txBody>
        </p:sp>
        <p:sp>
          <p:nvSpPr>
            <p:cNvPr id="248866" name="AutoShape 34"/>
            <p:cNvSpPr>
              <a:spLocks noChangeArrowheads="1"/>
            </p:cNvSpPr>
            <p:nvPr/>
          </p:nvSpPr>
          <p:spPr bwMode="auto">
            <a:xfrm>
              <a:off x="4506" y="3344"/>
              <a:ext cx="96" cy="84"/>
            </a:xfrm>
            <a:prstGeom prst="star16">
              <a:avLst>
                <a:gd name="adj" fmla="val 37500"/>
              </a:avLst>
            </a:prstGeom>
            <a:solidFill>
              <a:srgbClr val="FF3300"/>
            </a:solidFill>
            <a:ln w="12700" algn="ctr">
              <a:noFill/>
              <a:miter lim="800000"/>
              <a:headEnd/>
              <a:tailEnd/>
            </a:ln>
            <a:effectLst/>
          </p:spPr>
          <p:txBody>
            <a:bodyPr anchor="ctr">
              <a:spAutoFit/>
            </a:bodyPr>
            <a:lstStyle/>
            <a:p>
              <a:endParaRPr lang="fr-FR"/>
            </a:p>
          </p:txBody>
        </p:sp>
        <p:sp>
          <p:nvSpPr>
            <p:cNvPr id="248867" name="AutoShape 35"/>
            <p:cNvSpPr>
              <a:spLocks noChangeArrowheads="1"/>
            </p:cNvSpPr>
            <p:nvPr/>
          </p:nvSpPr>
          <p:spPr bwMode="auto">
            <a:xfrm>
              <a:off x="4506" y="3214"/>
              <a:ext cx="96" cy="84"/>
            </a:xfrm>
            <a:prstGeom prst="star16">
              <a:avLst>
                <a:gd name="adj" fmla="val 37500"/>
              </a:avLst>
            </a:prstGeom>
            <a:solidFill>
              <a:srgbClr val="FF3300"/>
            </a:solidFill>
            <a:ln w="12700" algn="ctr">
              <a:noFill/>
              <a:miter lim="800000"/>
              <a:headEnd/>
              <a:tailEnd/>
            </a:ln>
            <a:effectLst/>
          </p:spPr>
          <p:txBody>
            <a:bodyPr anchor="ctr">
              <a:spAutoFit/>
            </a:bodyPr>
            <a:lstStyle/>
            <a:p>
              <a:endParaRPr lang="fr-FR"/>
            </a:p>
          </p:txBody>
        </p:sp>
        <p:sp>
          <p:nvSpPr>
            <p:cNvPr id="248868" name="AutoShape 36"/>
            <p:cNvSpPr>
              <a:spLocks noChangeArrowheads="1"/>
            </p:cNvSpPr>
            <p:nvPr/>
          </p:nvSpPr>
          <p:spPr bwMode="auto">
            <a:xfrm>
              <a:off x="4506" y="2879"/>
              <a:ext cx="96" cy="84"/>
            </a:xfrm>
            <a:prstGeom prst="star16">
              <a:avLst>
                <a:gd name="adj" fmla="val 37500"/>
              </a:avLst>
            </a:prstGeom>
            <a:solidFill>
              <a:srgbClr val="FF3300"/>
            </a:solidFill>
            <a:ln w="12700" algn="ctr">
              <a:noFill/>
              <a:miter lim="800000"/>
              <a:headEnd/>
              <a:tailEnd/>
            </a:ln>
            <a:effectLst/>
          </p:spPr>
          <p:txBody>
            <a:bodyPr anchor="ctr">
              <a:spAutoFit/>
            </a:bodyPr>
            <a:lstStyle/>
            <a:p>
              <a:endParaRPr lang="fr-FR"/>
            </a:p>
          </p:txBody>
        </p:sp>
        <p:sp>
          <p:nvSpPr>
            <p:cNvPr id="248869" name="AutoShape 37"/>
            <p:cNvSpPr>
              <a:spLocks noChangeArrowheads="1"/>
            </p:cNvSpPr>
            <p:nvPr/>
          </p:nvSpPr>
          <p:spPr bwMode="auto">
            <a:xfrm>
              <a:off x="4506" y="2401"/>
              <a:ext cx="96" cy="84"/>
            </a:xfrm>
            <a:prstGeom prst="star16">
              <a:avLst>
                <a:gd name="adj" fmla="val 37500"/>
              </a:avLst>
            </a:prstGeom>
            <a:solidFill>
              <a:srgbClr val="FF3300"/>
            </a:solidFill>
            <a:ln w="12700" algn="ctr">
              <a:noFill/>
              <a:miter lim="800000"/>
              <a:headEnd/>
              <a:tailEnd/>
            </a:ln>
            <a:effectLst/>
          </p:spPr>
          <p:txBody>
            <a:bodyPr anchor="ctr">
              <a:spAutoFit/>
            </a:bodyPr>
            <a:lstStyle/>
            <a:p>
              <a:endParaRPr lang="fr-FR"/>
            </a:p>
          </p:txBody>
        </p:sp>
        <p:sp>
          <p:nvSpPr>
            <p:cNvPr id="248870" name="AutoShape 38"/>
            <p:cNvSpPr>
              <a:spLocks noChangeArrowheads="1"/>
            </p:cNvSpPr>
            <p:nvPr/>
          </p:nvSpPr>
          <p:spPr bwMode="auto">
            <a:xfrm>
              <a:off x="4506" y="1895"/>
              <a:ext cx="96" cy="84"/>
            </a:xfrm>
            <a:prstGeom prst="star16">
              <a:avLst>
                <a:gd name="adj" fmla="val 37500"/>
              </a:avLst>
            </a:prstGeom>
            <a:solidFill>
              <a:srgbClr val="FF3300"/>
            </a:solidFill>
            <a:ln w="12700" algn="ctr">
              <a:noFill/>
              <a:miter lim="800000"/>
              <a:headEnd/>
              <a:tailEnd/>
            </a:ln>
            <a:effectLst/>
          </p:spPr>
          <p:txBody>
            <a:bodyPr anchor="ctr">
              <a:spAutoFit/>
            </a:bodyPr>
            <a:lstStyle/>
            <a:p>
              <a:endParaRPr lang="fr-FR"/>
            </a:p>
          </p:txBody>
        </p:sp>
        <p:sp>
          <p:nvSpPr>
            <p:cNvPr id="248871" name="Text Box 39"/>
            <p:cNvSpPr txBox="1">
              <a:spLocks noChangeArrowheads="1"/>
            </p:cNvSpPr>
            <p:nvPr/>
          </p:nvSpPr>
          <p:spPr bwMode="auto">
            <a:xfrm>
              <a:off x="5124" y="1390"/>
              <a:ext cx="214" cy="168"/>
            </a:xfrm>
            <a:prstGeom prst="rect">
              <a:avLst/>
            </a:prstGeom>
            <a:solidFill>
              <a:schemeClr val="bg1"/>
            </a:solidFill>
            <a:ln w="9525" algn="ctr">
              <a:noFill/>
              <a:miter lim="800000"/>
              <a:headEnd/>
              <a:tailEnd/>
            </a:ln>
            <a:effectLst/>
          </p:spPr>
          <p:txBody>
            <a:bodyPr wrap="none" lIns="18000" tIns="10800" rIns="18000" bIns="10800">
              <a:spAutoFit/>
            </a:bodyPr>
            <a:lstStyle/>
            <a:p>
              <a:r>
                <a:rPr kumimoji="1" lang="en-US" altLang="ja-JP" b="1">
                  <a:solidFill>
                    <a:srgbClr val="FF3300"/>
                  </a:solidFill>
                  <a:latin typeface="Times New Roman" pitchFamily="18" charset="0"/>
                  <a:ea typeface="ＭＳ Ｐゴシック" pitchFamily="34" charset="-128"/>
                </a:rPr>
                <a:t>184</a:t>
              </a:r>
            </a:p>
          </p:txBody>
        </p:sp>
        <p:sp>
          <p:nvSpPr>
            <p:cNvPr id="248872" name="Text Box 40"/>
            <p:cNvSpPr txBox="1">
              <a:spLocks noChangeArrowheads="1"/>
            </p:cNvSpPr>
            <p:nvPr/>
          </p:nvSpPr>
          <p:spPr bwMode="auto">
            <a:xfrm>
              <a:off x="3461" y="2208"/>
              <a:ext cx="297" cy="187"/>
            </a:xfrm>
            <a:prstGeom prst="rect">
              <a:avLst/>
            </a:prstGeom>
            <a:solidFill>
              <a:schemeClr val="bg1"/>
            </a:solidFill>
            <a:ln w="9525" algn="ctr">
              <a:noFill/>
              <a:miter lim="800000"/>
              <a:headEnd/>
              <a:tailEnd/>
            </a:ln>
            <a:effectLst/>
          </p:spPr>
          <p:txBody>
            <a:bodyPr wrap="none" lIns="18000" tIns="10800" rIns="18000" bIns="10800">
              <a:spAutoFit/>
            </a:bodyPr>
            <a:lstStyle/>
            <a:p>
              <a:r>
                <a:rPr kumimoji="1" lang="en-US" altLang="ja-JP" sz="1800" b="1">
                  <a:solidFill>
                    <a:srgbClr val="FF3399"/>
                  </a:solidFill>
                  <a:ea typeface="ＭＳ Ｐゴシック" pitchFamily="34" charset="-128"/>
                </a:rPr>
                <a:t>5ħ</a:t>
              </a:r>
              <a:r>
                <a:rPr kumimoji="1" lang="en-US" altLang="ja-JP" sz="1800" b="1">
                  <a:solidFill>
                    <a:srgbClr val="FF3399"/>
                  </a:solidFill>
                  <a:latin typeface="Symbol" pitchFamily="18" charset="2"/>
                  <a:ea typeface="ＭＳ Ｐゴシック" pitchFamily="34" charset="-128"/>
                </a:rPr>
                <a:t>w</a:t>
              </a:r>
            </a:p>
          </p:txBody>
        </p:sp>
        <p:sp>
          <p:nvSpPr>
            <p:cNvPr id="248873" name="Text Box 41"/>
            <p:cNvSpPr txBox="1">
              <a:spLocks noChangeArrowheads="1"/>
            </p:cNvSpPr>
            <p:nvPr/>
          </p:nvSpPr>
          <p:spPr bwMode="auto">
            <a:xfrm>
              <a:off x="3443" y="2696"/>
              <a:ext cx="297" cy="187"/>
            </a:xfrm>
            <a:prstGeom prst="rect">
              <a:avLst/>
            </a:prstGeom>
            <a:solidFill>
              <a:schemeClr val="bg1"/>
            </a:solidFill>
            <a:ln w="9525" algn="ctr">
              <a:noFill/>
              <a:miter lim="800000"/>
              <a:headEnd/>
              <a:tailEnd/>
            </a:ln>
            <a:effectLst/>
          </p:spPr>
          <p:txBody>
            <a:bodyPr wrap="none" lIns="18000" tIns="10800" rIns="18000" bIns="10800">
              <a:spAutoFit/>
            </a:bodyPr>
            <a:lstStyle/>
            <a:p>
              <a:r>
                <a:rPr kumimoji="1" lang="en-US" altLang="ja-JP" sz="1800" b="1">
                  <a:solidFill>
                    <a:srgbClr val="FF3399"/>
                  </a:solidFill>
                  <a:ea typeface="ＭＳ Ｐゴシック" pitchFamily="34" charset="-128"/>
                </a:rPr>
                <a:t>4ħ</a:t>
              </a:r>
              <a:r>
                <a:rPr kumimoji="1" lang="en-US" altLang="ja-JP" sz="1800" b="1">
                  <a:solidFill>
                    <a:srgbClr val="FF3399"/>
                  </a:solidFill>
                  <a:latin typeface="Symbol" pitchFamily="18" charset="2"/>
                  <a:ea typeface="ＭＳ Ｐゴシック" pitchFamily="34" charset="-128"/>
                </a:rPr>
                <a:t>w</a:t>
              </a:r>
            </a:p>
          </p:txBody>
        </p:sp>
        <p:sp>
          <p:nvSpPr>
            <p:cNvPr id="248874" name="Text Box 42"/>
            <p:cNvSpPr txBox="1">
              <a:spLocks noChangeArrowheads="1"/>
            </p:cNvSpPr>
            <p:nvPr/>
          </p:nvSpPr>
          <p:spPr bwMode="auto">
            <a:xfrm>
              <a:off x="3455" y="3113"/>
              <a:ext cx="297" cy="187"/>
            </a:xfrm>
            <a:prstGeom prst="rect">
              <a:avLst/>
            </a:prstGeom>
            <a:solidFill>
              <a:schemeClr val="bg1"/>
            </a:solidFill>
            <a:ln w="9525" algn="ctr">
              <a:noFill/>
              <a:miter lim="800000"/>
              <a:headEnd/>
              <a:tailEnd/>
            </a:ln>
            <a:effectLst/>
          </p:spPr>
          <p:txBody>
            <a:bodyPr wrap="none" lIns="18000" tIns="10800" rIns="18000" bIns="10800">
              <a:spAutoFit/>
            </a:bodyPr>
            <a:lstStyle/>
            <a:p>
              <a:r>
                <a:rPr kumimoji="1" lang="en-US" altLang="ja-JP" sz="1800" b="1">
                  <a:solidFill>
                    <a:srgbClr val="FF3399"/>
                  </a:solidFill>
                  <a:ea typeface="ＭＳ Ｐゴシック" pitchFamily="34" charset="-128"/>
                </a:rPr>
                <a:t>3ħ</a:t>
              </a:r>
              <a:r>
                <a:rPr kumimoji="1" lang="en-US" altLang="ja-JP" sz="1800" b="1">
                  <a:solidFill>
                    <a:srgbClr val="FF3399"/>
                  </a:solidFill>
                  <a:latin typeface="Symbol" pitchFamily="18" charset="2"/>
                  <a:ea typeface="ＭＳ Ｐゴシック" pitchFamily="34" charset="-128"/>
                </a:rPr>
                <a:t>w</a:t>
              </a:r>
            </a:p>
          </p:txBody>
        </p:sp>
        <p:sp>
          <p:nvSpPr>
            <p:cNvPr id="248875" name="Text Box 43"/>
            <p:cNvSpPr txBox="1">
              <a:spLocks noChangeArrowheads="1"/>
            </p:cNvSpPr>
            <p:nvPr/>
          </p:nvSpPr>
          <p:spPr bwMode="auto">
            <a:xfrm>
              <a:off x="3455" y="3400"/>
              <a:ext cx="297" cy="187"/>
            </a:xfrm>
            <a:prstGeom prst="rect">
              <a:avLst/>
            </a:prstGeom>
            <a:solidFill>
              <a:schemeClr val="bg1"/>
            </a:solidFill>
            <a:ln w="9525" algn="ctr">
              <a:noFill/>
              <a:miter lim="800000"/>
              <a:headEnd/>
              <a:tailEnd/>
            </a:ln>
            <a:effectLst/>
          </p:spPr>
          <p:txBody>
            <a:bodyPr wrap="none" lIns="18000" tIns="10800" rIns="18000" bIns="10800">
              <a:spAutoFit/>
            </a:bodyPr>
            <a:lstStyle/>
            <a:p>
              <a:r>
                <a:rPr kumimoji="1" lang="en-US" altLang="ja-JP" sz="1800" b="1">
                  <a:solidFill>
                    <a:srgbClr val="FF3399"/>
                  </a:solidFill>
                  <a:ea typeface="ＭＳ Ｐゴシック" pitchFamily="34" charset="-128"/>
                </a:rPr>
                <a:t>2ħ</a:t>
              </a:r>
              <a:r>
                <a:rPr kumimoji="1" lang="en-US" altLang="ja-JP" sz="1800" b="1">
                  <a:solidFill>
                    <a:srgbClr val="FF3399"/>
                  </a:solidFill>
                  <a:latin typeface="Symbol" pitchFamily="18" charset="2"/>
                  <a:ea typeface="ＭＳ Ｐゴシック" pitchFamily="34" charset="-128"/>
                </a:rPr>
                <a:t>w</a:t>
              </a:r>
            </a:p>
          </p:txBody>
        </p:sp>
        <p:sp>
          <p:nvSpPr>
            <p:cNvPr id="248876" name="Text Box 44"/>
            <p:cNvSpPr txBox="1">
              <a:spLocks noChangeArrowheads="1"/>
            </p:cNvSpPr>
            <p:nvPr/>
          </p:nvSpPr>
          <p:spPr bwMode="auto">
            <a:xfrm>
              <a:off x="3462" y="3645"/>
              <a:ext cx="297" cy="187"/>
            </a:xfrm>
            <a:prstGeom prst="rect">
              <a:avLst/>
            </a:prstGeom>
            <a:solidFill>
              <a:schemeClr val="bg1"/>
            </a:solidFill>
            <a:ln w="9525" algn="ctr">
              <a:noFill/>
              <a:miter lim="800000"/>
              <a:headEnd/>
              <a:tailEnd/>
            </a:ln>
            <a:effectLst/>
          </p:spPr>
          <p:txBody>
            <a:bodyPr wrap="none" lIns="18000" tIns="10800" rIns="18000" bIns="10800">
              <a:spAutoFit/>
            </a:bodyPr>
            <a:lstStyle/>
            <a:p>
              <a:r>
                <a:rPr kumimoji="1" lang="en-US" altLang="ja-JP" sz="1800" b="1">
                  <a:solidFill>
                    <a:srgbClr val="FF3399"/>
                  </a:solidFill>
                  <a:ea typeface="ＭＳ Ｐゴシック" pitchFamily="34" charset="-128"/>
                </a:rPr>
                <a:t>1ħ</a:t>
              </a:r>
              <a:r>
                <a:rPr kumimoji="1" lang="en-US" altLang="ja-JP" sz="1800" b="1">
                  <a:solidFill>
                    <a:srgbClr val="FF3399"/>
                  </a:solidFill>
                  <a:latin typeface="Symbol" pitchFamily="18" charset="2"/>
                  <a:ea typeface="ＭＳ Ｐゴシック" pitchFamily="34" charset="-128"/>
                </a:rPr>
                <a:t>w</a:t>
              </a:r>
            </a:p>
          </p:txBody>
        </p:sp>
        <p:sp>
          <p:nvSpPr>
            <p:cNvPr id="248877" name="Text Box 45"/>
            <p:cNvSpPr txBox="1">
              <a:spLocks noChangeArrowheads="1"/>
            </p:cNvSpPr>
            <p:nvPr/>
          </p:nvSpPr>
          <p:spPr bwMode="auto">
            <a:xfrm>
              <a:off x="3469" y="1672"/>
              <a:ext cx="297" cy="187"/>
            </a:xfrm>
            <a:prstGeom prst="rect">
              <a:avLst/>
            </a:prstGeom>
            <a:solidFill>
              <a:schemeClr val="bg1"/>
            </a:solidFill>
            <a:ln w="9525" algn="ctr">
              <a:noFill/>
              <a:miter lim="800000"/>
              <a:headEnd/>
              <a:tailEnd/>
            </a:ln>
            <a:effectLst/>
          </p:spPr>
          <p:txBody>
            <a:bodyPr wrap="none" lIns="18000" tIns="10800" rIns="18000" bIns="10800">
              <a:spAutoFit/>
            </a:bodyPr>
            <a:lstStyle/>
            <a:p>
              <a:r>
                <a:rPr kumimoji="1" lang="en-US" altLang="ja-JP" sz="1800" b="1">
                  <a:solidFill>
                    <a:srgbClr val="FF3399"/>
                  </a:solidFill>
                  <a:ea typeface="ＭＳ Ｐゴシック" pitchFamily="34" charset="-128"/>
                </a:rPr>
                <a:t>6ħ</a:t>
              </a:r>
              <a:r>
                <a:rPr kumimoji="1" lang="en-US" altLang="ja-JP" sz="1800" b="1">
                  <a:solidFill>
                    <a:srgbClr val="FF3399"/>
                  </a:solidFill>
                  <a:latin typeface="Symbol" pitchFamily="18" charset="2"/>
                  <a:ea typeface="ＭＳ Ｐゴシック" pitchFamily="34" charset="-128"/>
                </a:rPr>
                <a:t>w</a:t>
              </a:r>
            </a:p>
          </p:txBody>
        </p:sp>
      </p:grpSp>
      <p:sp>
        <p:nvSpPr>
          <p:cNvPr id="248854" name="Text Box 22"/>
          <p:cNvSpPr txBox="1">
            <a:spLocks noChangeArrowheads="1"/>
          </p:cNvSpPr>
          <p:nvPr/>
        </p:nvSpPr>
        <p:spPr bwMode="auto">
          <a:xfrm>
            <a:off x="5530850" y="96919"/>
            <a:ext cx="3432175" cy="1785104"/>
          </a:xfrm>
          <a:prstGeom prst="rect">
            <a:avLst/>
          </a:prstGeom>
          <a:solidFill>
            <a:srgbClr val="FFFF66"/>
          </a:solidFill>
          <a:ln w="9525" algn="ctr">
            <a:noFill/>
            <a:miter lim="800000"/>
            <a:headEnd/>
            <a:tailEnd/>
          </a:ln>
          <a:effectLst/>
        </p:spPr>
        <p:txBody>
          <a:bodyPr wrap="square">
            <a:spAutoFit/>
          </a:bodyPr>
          <a:lstStyle/>
          <a:p>
            <a:r>
              <a:rPr kumimoji="1" lang="en-US" altLang="ja-JP" dirty="0">
                <a:solidFill>
                  <a:srgbClr val="3333FF"/>
                </a:solidFill>
                <a:ea typeface="MS Gothic" pitchFamily="49" charset="-128"/>
              </a:rPr>
              <a:t>Robust shell structure based on</a:t>
            </a:r>
          </a:p>
          <a:p>
            <a:endParaRPr kumimoji="1" lang="en-US" altLang="ja-JP" sz="500" dirty="0">
              <a:solidFill>
                <a:srgbClr val="3333FF"/>
              </a:solidFill>
              <a:ea typeface="MS Gothic" pitchFamily="49" charset="-128"/>
            </a:endParaRPr>
          </a:p>
          <a:p>
            <a:r>
              <a:rPr kumimoji="1" lang="en-US" altLang="ja-JP" dirty="0">
                <a:solidFill>
                  <a:srgbClr val="3333FF"/>
                </a:solidFill>
                <a:ea typeface="MS Gothic" pitchFamily="49" charset="-128"/>
              </a:rPr>
              <a:t>   1. constant density (saturation)</a:t>
            </a:r>
          </a:p>
          <a:p>
            <a:endParaRPr kumimoji="1" lang="en-US" altLang="ja-JP" sz="500" dirty="0">
              <a:solidFill>
                <a:srgbClr val="3333FF"/>
              </a:solidFill>
              <a:ea typeface="MS Gothic" pitchFamily="49" charset="-128"/>
            </a:endParaRPr>
          </a:p>
          <a:p>
            <a:r>
              <a:rPr kumimoji="1" lang="en-US" altLang="ja-JP" dirty="0">
                <a:solidFill>
                  <a:srgbClr val="3333FF"/>
                </a:solidFill>
                <a:ea typeface="MS Gothic" pitchFamily="49" charset="-128"/>
              </a:rPr>
              <a:t>   2. short-range central force</a:t>
            </a:r>
          </a:p>
          <a:p>
            <a:endParaRPr kumimoji="1" lang="en-US" altLang="ja-JP" sz="500" dirty="0">
              <a:solidFill>
                <a:srgbClr val="3333FF"/>
              </a:solidFill>
              <a:ea typeface="MS Gothic" pitchFamily="49" charset="-128"/>
            </a:endParaRPr>
          </a:p>
          <a:p>
            <a:r>
              <a:rPr kumimoji="1" lang="en-US" altLang="ja-JP" dirty="0">
                <a:solidFill>
                  <a:srgbClr val="3333FF"/>
                </a:solidFill>
                <a:ea typeface="MS Gothic" pitchFamily="49" charset="-128"/>
              </a:rPr>
              <a:t>   </a:t>
            </a:r>
            <a:r>
              <a:rPr kumimoji="1" lang="en-US" altLang="ja-JP" dirty="0">
                <a:solidFill>
                  <a:srgbClr val="3333FF"/>
                </a:solidFill>
                <a:ea typeface="MS Gothic" pitchFamily="49" charset="-128"/>
                <a:sym typeface="Wingdings" pitchFamily="2" charset="2"/>
              </a:rPr>
              <a:t> Harmonic Oscillator Potential</a:t>
            </a:r>
            <a:endParaRPr kumimoji="1" lang="en-US" altLang="ja-JP" dirty="0">
              <a:solidFill>
                <a:srgbClr val="3333FF"/>
              </a:solidFill>
              <a:ea typeface="MS Gothic" pitchFamily="49" charset="-128"/>
            </a:endParaRPr>
          </a:p>
          <a:p>
            <a:endParaRPr kumimoji="1" lang="en-US" altLang="ja-JP" sz="500" dirty="0">
              <a:solidFill>
                <a:srgbClr val="3333FF"/>
              </a:solidFill>
              <a:ea typeface="MS Gothic" pitchFamily="49" charset="-128"/>
            </a:endParaRPr>
          </a:p>
          <a:p>
            <a:r>
              <a:rPr kumimoji="1" lang="en-US" altLang="ja-JP" dirty="0">
                <a:solidFill>
                  <a:srgbClr val="3333FF"/>
                </a:solidFill>
                <a:ea typeface="MS Gothic" pitchFamily="49" charset="-128"/>
              </a:rPr>
              <a:t>   3. (one-body) spin-orbit force</a:t>
            </a:r>
          </a:p>
        </p:txBody>
      </p:sp>
      <p:sp>
        <p:nvSpPr>
          <p:cNvPr id="47" name="ZoneTexte 46"/>
          <p:cNvSpPr txBox="1"/>
          <p:nvPr/>
        </p:nvSpPr>
        <p:spPr>
          <a:xfrm>
            <a:off x="265579" y="4402230"/>
            <a:ext cx="4602414" cy="2308324"/>
          </a:xfrm>
          <a:prstGeom prst="rect">
            <a:avLst/>
          </a:prstGeom>
          <a:noFill/>
        </p:spPr>
        <p:txBody>
          <a:bodyPr wrap="none" rtlCol="0">
            <a:spAutoFit/>
          </a:bodyPr>
          <a:lstStyle/>
          <a:p>
            <a:pPr>
              <a:buFontTx/>
              <a:buChar char="-"/>
            </a:pPr>
            <a:r>
              <a:rPr lang="fr-FR" dirty="0" smtClean="0">
                <a:solidFill>
                  <a:srgbClr val="9900CC"/>
                </a:solidFill>
              </a:rPr>
              <a:t> Origines de la structure en couches </a:t>
            </a:r>
            <a:r>
              <a:rPr lang="fr-FR" dirty="0" smtClean="0">
                <a:solidFill>
                  <a:srgbClr val="9900CC"/>
                </a:solidFill>
              </a:rPr>
              <a:t> </a:t>
            </a:r>
            <a:r>
              <a:rPr lang="fr-FR" dirty="0" smtClean="0">
                <a:solidFill>
                  <a:srgbClr val="9900CC"/>
                </a:solidFill>
              </a:rPr>
              <a:t>et </a:t>
            </a:r>
            <a:r>
              <a:rPr lang="fr-FR" dirty="0" smtClean="0">
                <a:solidFill>
                  <a:srgbClr val="9900CC"/>
                </a:solidFill>
              </a:rPr>
              <a:t>des </a:t>
            </a:r>
            <a:endParaRPr lang="fr-FR" dirty="0" smtClean="0">
              <a:solidFill>
                <a:srgbClr val="9900CC"/>
              </a:solidFill>
            </a:endParaRPr>
          </a:p>
          <a:p>
            <a:r>
              <a:rPr lang="fr-FR" dirty="0" smtClean="0">
                <a:solidFill>
                  <a:srgbClr val="9900CC"/>
                </a:solidFill>
              </a:rPr>
              <a:t> </a:t>
            </a:r>
            <a:r>
              <a:rPr lang="fr-FR" dirty="0" smtClean="0">
                <a:solidFill>
                  <a:srgbClr val="9900CC"/>
                </a:solidFill>
              </a:rPr>
              <a:t>                   </a:t>
            </a:r>
            <a:r>
              <a:rPr lang="fr-FR" dirty="0" smtClean="0">
                <a:solidFill>
                  <a:srgbClr val="9900CC"/>
                </a:solidFill>
              </a:rPr>
              <a:t>nombres </a:t>
            </a:r>
            <a:r>
              <a:rPr lang="fr-FR" dirty="0" smtClean="0">
                <a:solidFill>
                  <a:srgbClr val="9900CC"/>
                </a:solidFill>
              </a:rPr>
              <a:t>magiques</a:t>
            </a:r>
          </a:p>
          <a:p>
            <a:pPr>
              <a:buFontTx/>
              <a:buChar char="-"/>
            </a:pPr>
            <a:r>
              <a:rPr lang="fr-FR" dirty="0" smtClean="0">
                <a:solidFill>
                  <a:srgbClr val="9900CC"/>
                </a:solidFill>
              </a:rPr>
              <a:t> Pourquoi étudier N=28</a:t>
            </a:r>
          </a:p>
          <a:p>
            <a:pPr>
              <a:buFontTx/>
              <a:buChar char="-"/>
            </a:pPr>
            <a:r>
              <a:rPr lang="fr-FR" dirty="0" smtClean="0">
                <a:solidFill>
                  <a:srgbClr val="9900CC"/>
                </a:solidFill>
              </a:rPr>
              <a:t> Aller aux « </a:t>
            </a:r>
            <a:r>
              <a:rPr lang="fr-FR" dirty="0" err="1" smtClean="0">
                <a:solidFill>
                  <a:srgbClr val="9900CC"/>
                </a:solidFill>
              </a:rPr>
              <a:t>extrèmes</a:t>
            </a:r>
            <a:r>
              <a:rPr lang="fr-FR" dirty="0" smtClean="0">
                <a:solidFill>
                  <a:srgbClr val="9900CC"/>
                </a:solidFill>
              </a:rPr>
              <a:t> » </a:t>
            </a:r>
            <a:endParaRPr lang="fr-FR" dirty="0" smtClean="0">
              <a:solidFill>
                <a:srgbClr val="9900CC"/>
              </a:solidFill>
            </a:endParaRPr>
          </a:p>
          <a:p>
            <a:r>
              <a:rPr lang="fr-FR" dirty="0" smtClean="0">
                <a:solidFill>
                  <a:srgbClr val="9900CC"/>
                </a:solidFill>
                <a:sym typeface="Wingdings" pitchFamily="2" charset="2"/>
              </a:rPr>
              <a:t>	</a:t>
            </a:r>
            <a:r>
              <a:rPr lang="fr-FR" dirty="0" smtClean="0">
                <a:solidFill>
                  <a:srgbClr val="9900CC"/>
                </a:solidFill>
                <a:sym typeface="Wingdings" pitchFamily="2" charset="2"/>
              </a:rPr>
              <a:t> </a:t>
            </a:r>
            <a:r>
              <a:rPr lang="fr-FR" dirty="0" smtClean="0">
                <a:solidFill>
                  <a:srgbClr val="9900CC"/>
                </a:solidFill>
                <a:sym typeface="Wingdings" pitchFamily="2" charset="2"/>
              </a:rPr>
              <a:t>expérience fragmentation GANIL</a:t>
            </a:r>
          </a:p>
          <a:p>
            <a:pPr>
              <a:buFontTx/>
              <a:buChar char="-"/>
            </a:pPr>
            <a:r>
              <a:rPr lang="fr-FR" dirty="0" smtClean="0">
                <a:solidFill>
                  <a:srgbClr val="9900CC"/>
                </a:solidFill>
                <a:sym typeface="Wingdings" pitchFamily="2" charset="2"/>
              </a:rPr>
              <a:t> Des mesures de précision </a:t>
            </a:r>
            <a:endParaRPr lang="fr-FR" dirty="0" smtClean="0">
              <a:solidFill>
                <a:srgbClr val="9900CC"/>
              </a:solidFill>
              <a:sym typeface="Wingdings" pitchFamily="2" charset="2"/>
            </a:endParaRPr>
          </a:p>
          <a:p>
            <a:pPr lvl="2"/>
            <a:r>
              <a:rPr lang="fr-FR" dirty="0" smtClean="0">
                <a:solidFill>
                  <a:srgbClr val="9900CC"/>
                </a:solidFill>
                <a:sym typeface="Wingdings" pitchFamily="2" charset="2"/>
              </a:rPr>
              <a:t> </a:t>
            </a:r>
            <a:r>
              <a:rPr lang="fr-FR" dirty="0" smtClean="0">
                <a:solidFill>
                  <a:srgbClr val="9900CC"/>
                </a:solidFill>
                <a:sym typeface="Wingdings" pitchFamily="2" charset="2"/>
              </a:rPr>
              <a:t>expérience SPIRAL</a:t>
            </a:r>
          </a:p>
          <a:p>
            <a:pPr>
              <a:buFontTx/>
              <a:buChar char="-"/>
            </a:pPr>
            <a:r>
              <a:rPr lang="fr-FR" dirty="0" smtClean="0">
                <a:solidFill>
                  <a:srgbClr val="9900CC"/>
                </a:solidFill>
                <a:sym typeface="Wingdings" pitchFamily="2" charset="2"/>
              </a:rPr>
              <a:t> de nouvelles régions accessibles avec SPIRAL2</a:t>
            </a:r>
            <a:endParaRPr lang="fr-FR" dirty="0">
              <a:solidFill>
                <a:srgbClr val="9900CC"/>
              </a:solidFill>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Text Box 2"/>
          <p:cNvSpPr txBox="1">
            <a:spLocks noChangeArrowheads="1"/>
          </p:cNvSpPr>
          <p:nvPr/>
        </p:nvSpPr>
        <p:spPr bwMode="auto">
          <a:xfrm>
            <a:off x="298450" y="123825"/>
            <a:ext cx="4816475" cy="457200"/>
          </a:xfrm>
          <a:prstGeom prst="rect">
            <a:avLst/>
          </a:prstGeom>
          <a:noFill/>
          <a:ln w="9525">
            <a:noFill/>
            <a:miter lim="800000"/>
            <a:headEnd/>
            <a:tailEnd/>
          </a:ln>
        </p:spPr>
        <p:txBody>
          <a:bodyPr wrap="none">
            <a:spAutoFit/>
          </a:bodyPr>
          <a:lstStyle/>
          <a:p>
            <a:pPr eaLnBrk="1" hangingPunct="1"/>
            <a:r>
              <a:rPr lang="en-US">
                <a:solidFill>
                  <a:schemeClr val="accent2"/>
                </a:solidFill>
              </a:rPr>
              <a:t>Some interests… in the 'Nature'</a:t>
            </a:r>
          </a:p>
        </p:txBody>
      </p:sp>
      <p:pic>
        <p:nvPicPr>
          <p:cNvPr id="131075" name="Picture 3" descr="nature_warner"/>
          <p:cNvPicPr>
            <a:picLocks noChangeAspect="1" noChangeArrowheads="1"/>
          </p:cNvPicPr>
          <p:nvPr/>
        </p:nvPicPr>
        <p:blipFill>
          <a:blip r:embed="rId2"/>
          <a:srcRect/>
          <a:stretch>
            <a:fillRect/>
          </a:stretch>
        </p:blipFill>
        <p:spPr bwMode="auto">
          <a:xfrm>
            <a:off x="47625" y="804863"/>
            <a:ext cx="5591175" cy="2225675"/>
          </a:xfrm>
          <a:prstGeom prst="rect">
            <a:avLst/>
          </a:prstGeom>
          <a:noFill/>
          <a:ln w="19050">
            <a:solidFill>
              <a:srgbClr val="0000CC"/>
            </a:solidFill>
            <a:miter lim="800000"/>
            <a:headEnd/>
            <a:tailEnd/>
          </a:ln>
        </p:spPr>
      </p:pic>
      <p:pic>
        <p:nvPicPr>
          <p:cNvPr id="131076" name="Picture 4" descr="nature_fridmann"/>
          <p:cNvPicPr>
            <a:picLocks noChangeAspect="1" noChangeArrowheads="1"/>
          </p:cNvPicPr>
          <p:nvPr/>
        </p:nvPicPr>
        <p:blipFill>
          <a:blip r:embed="rId3"/>
          <a:srcRect/>
          <a:stretch>
            <a:fillRect/>
          </a:stretch>
        </p:blipFill>
        <p:spPr bwMode="auto">
          <a:xfrm>
            <a:off x="47625" y="3476625"/>
            <a:ext cx="8153400" cy="3128963"/>
          </a:xfrm>
          <a:prstGeom prst="rect">
            <a:avLst/>
          </a:prstGeom>
          <a:noFill/>
          <a:ln w="19050">
            <a:solidFill>
              <a:srgbClr val="FF0000"/>
            </a:solidFill>
            <a:miter lim="800000"/>
            <a:headEnd/>
            <a:tailEnd/>
          </a:ln>
        </p:spPr>
      </p:pic>
      <p:pic>
        <p:nvPicPr>
          <p:cNvPr id="131077" name="Picture 5" descr="nature_janssens"/>
          <p:cNvPicPr>
            <a:picLocks noChangeAspect="1" noChangeArrowheads="1"/>
          </p:cNvPicPr>
          <p:nvPr/>
        </p:nvPicPr>
        <p:blipFill>
          <a:blip r:embed="rId4"/>
          <a:srcRect/>
          <a:stretch>
            <a:fillRect/>
          </a:stretch>
        </p:blipFill>
        <p:spPr bwMode="auto">
          <a:xfrm>
            <a:off x="5780088" y="1381125"/>
            <a:ext cx="3297237" cy="2838450"/>
          </a:xfrm>
          <a:prstGeom prst="rect">
            <a:avLst/>
          </a:prstGeom>
          <a:noFill/>
          <a:ln w="19050">
            <a:solidFill>
              <a:srgbClr val="33CC33"/>
            </a:solidFill>
            <a:miter lim="800000"/>
            <a:headEnd/>
            <a:tailEnd/>
          </a:ln>
        </p:spPr>
      </p:pic>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2"/>
          <p:cNvSpPr>
            <a:spLocks noChangeArrowheads="1"/>
          </p:cNvSpPr>
          <p:nvPr/>
        </p:nvSpPr>
        <p:spPr bwMode="auto">
          <a:xfrm>
            <a:off x="169863" y="200025"/>
            <a:ext cx="2282825" cy="457200"/>
          </a:xfrm>
          <a:prstGeom prst="rect">
            <a:avLst/>
          </a:prstGeom>
          <a:noFill/>
          <a:ln w="9525">
            <a:noFill/>
            <a:miter lim="800000"/>
            <a:headEnd/>
            <a:tailEnd/>
          </a:ln>
        </p:spPr>
        <p:txBody>
          <a:bodyPr wrap="none">
            <a:spAutoFit/>
          </a:bodyPr>
          <a:lstStyle/>
          <a:p>
            <a:pPr eaLnBrk="1" hangingPunct="1"/>
            <a:r>
              <a:rPr lang="en-US">
                <a:solidFill>
                  <a:srgbClr val="CC0099"/>
                </a:solidFill>
              </a:rPr>
              <a:t>To Shell model</a:t>
            </a:r>
          </a:p>
        </p:txBody>
      </p:sp>
      <p:grpSp>
        <p:nvGrpSpPr>
          <p:cNvPr id="12" name="Groupe 11"/>
          <p:cNvGrpSpPr/>
          <p:nvPr/>
        </p:nvGrpSpPr>
        <p:grpSpPr>
          <a:xfrm>
            <a:off x="203200" y="844550"/>
            <a:ext cx="4311650" cy="3879850"/>
            <a:chOff x="203200" y="844550"/>
            <a:chExt cx="4311650" cy="3879850"/>
          </a:xfrm>
        </p:grpSpPr>
        <p:sp>
          <p:nvSpPr>
            <p:cNvPr id="132099" name="Rectangle 3"/>
            <p:cNvSpPr>
              <a:spLocks noChangeArrowheads="1"/>
            </p:cNvSpPr>
            <p:nvPr/>
          </p:nvSpPr>
          <p:spPr bwMode="auto">
            <a:xfrm>
              <a:off x="266700" y="844550"/>
              <a:ext cx="4248150" cy="696913"/>
            </a:xfrm>
            <a:prstGeom prst="rect">
              <a:avLst/>
            </a:prstGeom>
            <a:noFill/>
            <a:ln w="9525">
              <a:noFill/>
              <a:miter lim="800000"/>
              <a:headEnd/>
              <a:tailEnd/>
            </a:ln>
          </p:spPr>
          <p:txBody>
            <a:bodyPr>
              <a:spAutoFit/>
            </a:bodyPr>
            <a:lstStyle/>
            <a:p>
              <a:pPr eaLnBrk="1" hangingPunct="1">
                <a:lnSpc>
                  <a:spcPct val="130000"/>
                </a:lnSpc>
                <a:buFontTx/>
                <a:buChar char="-"/>
              </a:pPr>
              <a:r>
                <a:rPr lang="en-US" sz="1800" dirty="0">
                  <a:solidFill>
                    <a:srgbClr val="0000CC"/>
                  </a:solidFill>
                  <a:sym typeface="Wingdings" pitchFamily="2" charset="2"/>
                </a:rPr>
                <a:t> Binding energies : Ok with LDM </a:t>
              </a:r>
            </a:p>
            <a:p>
              <a:pPr eaLnBrk="1" hangingPunct="1">
                <a:lnSpc>
                  <a:spcPct val="90000"/>
                </a:lnSpc>
              </a:pPr>
              <a:r>
                <a:rPr lang="en-US" sz="1800" dirty="0">
                  <a:solidFill>
                    <a:srgbClr val="0000CC"/>
                  </a:solidFill>
                  <a:sym typeface="Wingdings" pitchFamily="2" charset="2"/>
                </a:rPr>
                <a:t>   but… some irregularities !</a:t>
              </a:r>
            </a:p>
          </p:txBody>
        </p:sp>
        <p:pic>
          <p:nvPicPr>
            <p:cNvPr id="728068" name="Picture 4"/>
            <p:cNvPicPr>
              <a:picLocks noChangeAspect="1" noChangeArrowheads="1"/>
            </p:cNvPicPr>
            <p:nvPr/>
          </p:nvPicPr>
          <p:blipFill>
            <a:blip r:embed="rId2"/>
            <a:srcRect/>
            <a:stretch>
              <a:fillRect/>
            </a:stretch>
          </p:blipFill>
          <p:spPr bwMode="auto">
            <a:xfrm>
              <a:off x="203200" y="1719263"/>
              <a:ext cx="3810000" cy="3005137"/>
            </a:xfrm>
            <a:prstGeom prst="rect">
              <a:avLst/>
            </a:prstGeom>
            <a:noFill/>
            <a:effectLst>
              <a:outerShdw dist="119812" dir="3479677" algn="ctr" rotWithShape="0">
                <a:srgbClr val="D6D5FF"/>
              </a:outerShdw>
            </a:effectLst>
          </p:spPr>
        </p:pic>
      </p:grpSp>
      <p:grpSp>
        <p:nvGrpSpPr>
          <p:cNvPr id="3" name="Group 6"/>
          <p:cNvGrpSpPr>
            <a:grpSpLocks/>
          </p:cNvGrpSpPr>
          <p:nvPr/>
        </p:nvGrpSpPr>
        <p:grpSpPr bwMode="auto">
          <a:xfrm>
            <a:off x="796925" y="228600"/>
            <a:ext cx="8194675" cy="6324600"/>
            <a:chOff x="502" y="144"/>
            <a:chExt cx="5162" cy="3984"/>
          </a:xfrm>
        </p:grpSpPr>
        <p:sp>
          <p:nvSpPr>
            <p:cNvPr id="132104" name="Text Box 7"/>
            <p:cNvSpPr txBox="1">
              <a:spLocks noChangeArrowheads="1"/>
            </p:cNvSpPr>
            <p:nvPr/>
          </p:nvSpPr>
          <p:spPr bwMode="auto">
            <a:xfrm>
              <a:off x="502" y="3649"/>
              <a:ext cx="2376" cy="404"/>
            </a:xfrm>
            <a:prstGeom prst="rect">
              <a:avLst/>
            </a:prstGeom>
            <a:noFill/>
            <a:ln w="9525">
              <a:noFill/>
              <a:miter lim="800000"/>
              <a:headEnd/>
              <a:tailEnd/>
            </a:ln>
          </p:spPr>
          <p:txBody>
            <a:bodyPr wrap="none">
              <a:spAutoFit/>
            </a:bodyPr>
            <a:lstStyle/>
            <a:p>
              <a:pPr eaLnBrk="1" hangingPunct="1">
                <a:buFontTx/>
                <a:buChar char="-"/>
              </a:pPr>
              <a:r>
                <a:rPr lang="en-US" sz="1800" dirty="0">
                  <a:solidFill>
                    <a:srgbClr val="33CC33"/>
                  </a:solidFill>
                </a:rPr>
                <a:t> Observation of "regularities" in </a:t>
              </a:r>
            </a:p>
            <a:p>
              <a:pPr eaLnBrk="1" hangingPunct="1"/>
              <a:r>
                <a:rPr lang="en-US" sz="1800" dirty="0">
                  <a:solidFill>
                    <a:srgbClr val="33CC33"/>
                  </a:solidFill>
                </a:rPr>
                <a:t>  the abundances</a:t>
              </a:r>
              <a:endParaRPr lang="en-US" sz="1800" dirty="0">
                <a:solidFill>
                  <a:srgbClr val="33CC33"/>
                </a:solidFill>
                <a:sym typeface="Wingdings" pitchFamily="2" charset="2"/>
              </a:endParaRPr>
            </a:p>
          </p:txBody>
        </p:sp>
        <p:grpSp>
          <p:nvGrpSpPr>
            <p:cNvPr id="4" name="Group 8"/>
            <p:cNvGrpSpPr>
              <a:grpSpLocks/>
            </p:cNvGrpSpPr>
            <p:nvPr/>
          </p:nvGrpSpPr>
          <p:grpSpPr bwMode="auto">
            <a:xfrm>
              <a:off x="2989" y="144"/>
              <a:ext cx="2675" cy="3984"/>
              <a:chOff x="3007" y="102"/>
              <a:chExt cx="2675" cy="3984"/>
            </a:xfrm>
          </p:grpSpPr>
          <p:pic>
            <p:nvPicPr>
              <p:cNvPr id="132106" name="Picture 9" descr="elsasser"/>
              <p:cNvPicPr>
                <a:picLocks noChangeAspect="1" noChangeArrowheads="1"/>
              </p:cNvPicPr>
              <p:nvPr/>
            </p:nvPicPr>
            <p:blipFill>
              <a:blip r:embed="rId3"/>
              <a:srcRect/>
              <a:stretch>
                <a:fillRect/>
              </a:stretch>
            </p:blipFill>
            <p:spPr bwMode="auto">
              <a:xfrm>
                <a:off x="3007" y="102"/>
                <a:ext cx="2672" cy="548"/>
              </a:xfrm>
              <a:prstGeom prst="rect">
                <a:avLst/>
              </a:prstGeom>
              <a:noFill/>
              <a:ln w="9525">
                <a:noFill/>
                <a:miter lim="800000"/>
                <a:headEnd/>
                <a:tailEnd/>
              </a:ln>
            </p:spPr>
          </p:pic>
          <p:pic>
            <p:nvPicPr>
              <p:cNvPr id="132107" name="Picture 10" descr="elsasser_fig"/>
              <p:cNvPicPr>
                <a:picLocks noChangeAspect="1" noChangeArrowheads="1"/>
              </p:cNvPicPr>
              <p:nvPr/>
            </p:nvPicPr>
            <p:blipFill>
              <a:blip r:embed="rId4"/>
              <a:srcRect/>
              <a:stretch>
                <a:fillRect/>
              </a:stretch>
            </p:blipFill>
            <p:spPr bwMode="auto">
              <a:xfrm>
                <a:off x="3042" y="654"/>
                <a:ext cx="2640" cy="3432"/>
              </a:xfrm>
              <a:prstGeom prst="rect">
                <a:avLst/>
              </a:prstGeom>
              <a:noFill/>
              <a:ln w="9525">
                <a:noFill/>
                <a:miter lim="800000"/>
                <a:headEnd/>
                <a:tailEnd/>
              </a:ln>
            </p:spPr>
          </p:pic>
        </p:grpSp>
      </p:grpSp>
      <p:sp>
        <p:nvSpPr>
          <p:cNvPr id="132103" name="Rectangle 11"/>
          <p:cNvSpPr>
            <a:spLocks noChangeArrowheads="1"/>
          </p:cNvSpPr>
          <p:nvPr/>
        </p:nvSpPr>
        <p:spPr bwMode="auto">
          <a:xfrm>
            <a:off x="4733925" y="219075"/>
            <a:ext cx="4276725" cy="6486525"/>
          </a:xfrm>
          <a:prstGeom prst="rect">
            <a:avLst/>
          </a:prstGeom>
          <a:noFill/>
          <a:ln w="19050">
            <a:solidFill>
              <a:srgbClr val="33CC33"/>
            </a:solidFill>
            <a:miter lim="800000"/>
            <a:headEnd/>
            <a:tailEnd/>
          </a:ln>
        </p:spPr>
        <p:txBody>
          <a:bodyPr wrap="none" anchor="ctr"/>
          <a:lstStyle/>
          <a:p>
            <a:endParaRPr lang="fr-F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9092" name="Picture 4"/>
          <p:cNvPicPr>
            <a:picLocks noChangeAspect="1" noChangeArrowheads="1"/>
          </p:cNvPicPr>
          <p:nvPr/>
        </p:nvPicPr>
        <p:blipFill>
          <a:blip r:embed="rId2"/>
          <a:srcRect/>
          <a:stretch>
            <a:fillRect/>
          </a:stretch>
        </p:blipFill>
        <p:spPr bwMode="auto">
          <a:xfrm>
            <a:off x="0" y="3541713"/>
            <a:ext cx="3481388" cy="3090862"/>
          </a:xfrm>
          <a:prstGeom prst="rect">
            <a:avLst/>
          </a:prstGeom>
          <a:noFill/>
          <a:ln w="9525">
            <a:noFill/>
            <a:miter lim="800000"/>
            <a:headEnd/>
            <a:tailEnd/>
          </a:ln>
        </p:spPr>
      </p:pic>
      <p:sp>
        <p:nvSpPr>
          <p:cNvPr id="136197" name="Rectangle 5"/>
          <p:cNvSpPr>
            <a:spLocks noChangeArrowheads="1"/>
          </p:cNvSpPr>
          <p:nvPr/>
        </p:nvSpPr>
        <p:spPr bwMode="auto">
          <a:xfrm>
            <a:off x="169863" y="200025"/>
            <a:ext cx="5175250" cy="457200"/>
          </a:xfrm>
          <a:prstGeom prst="rect">
            <a:avLst/>
          </a:prstGeom>
          <a:noFill/>
          <a:ln w="9525">
            <a:noFill/>
            <a:miter lim="800000"/>
            <a:headEnd/>
            <a:tailEnd/>
          </a:ln>
        </p:spPr>
        <p:txBody>
          <a:bodyPr wrap="none">
            <a:spAutoFit/>
          </a:bodyPr>
          <a:lstStyle/>
          <a:p>
            <a:pPr eaLnBrk="1" hangingPunct="1"/>
            <a:r>
              <a:rPr lang="en-US">
                <a:solidFill>
                  <a:srgbClr val="CC0099"/>
                </a:solidFill>
              </a:rPr>
              <a:t>Analogy with the atomic properties</a:t>
            </a:r>
          </a:p>
        </p:txBody>
      </p:sp>
      <p:pic>
        <p:nvPicPr>
          <p:cNvPr id="729090" name="Picture 2"/>
          <p:cNvPicPr>
            <a:picLocks noChangeAspect="1" noChangeArrowheads="1"/>
          </p:cNvPicPr>
          <p:nvPr/>
        </p:nvPicPr>
        <p:blipFill>
          <a:blip r:embed="rId3"/>
          <a:srcRect/>
          <a:stretch>
            <a:fillRect/>
          </a:stretch>
        </p:blipFill>
        <p:spPr bwMode="auto">
          <a:xfrm>
            <a:off x="2981325" y="3257550"/>
            <a:ext cx="5943600" cy="3492500"/>
          </a:xfrm>
          <a:prstGeom prst="rect">
            <a:avLst/>
          </a:prstGeom>
          <a:noFill/>
          <a:effectLst>
            <a:outerShdw dist="289883" dir="3671352" algn="ctr" rotWithShape="0">
              <a:srgbClr val="D6D5FF"/>
            </a:outerShdw>
          </a:effectLst>
        </p:spPr>
      </p:pic>
      <p:grpSp>
        <p:nvGrpSpPr>
          <p:cNvPr id="13" name="Groupe 12"/>
          <p:cNvGrpSpPr/>
          <p:nvPr/>
        </p:nvGrpSpPr>
        <p:grpSpPr>
          <a:xfrm>
            <a:off x="157163" y="482600"/>
            <a:ext cx="8745537" cy="2921000"/>
            <a:chOff x="157163" y="482600"/>
            <a:chExt cx="8745537" cy="2921000"/>
          </a:xfrm>
        </p:grpSpPr>
        <p:pic>
          <p:nvPicPr>
            <p:cNvPr id="729091" name="Picture 3"/>
            <p:cNvPicPr>
              <a:picLocks noChangeAspect="1" noChangeArrowheads="1"/>
            </p:cNvPicPr>
            <p:nvPr/>
          </p:nvPicPr>
          <p:blipFill>
            <a:blip r:embed="rId4"/>
            <a:srcRect/>
            <a:stretch>
              <a:fillRect/>
            </a:stretch>
          </p:blipFill>
          <p:spPr bwMode="auto">
            <a:xfrm rot="-50239">
              <a:off x="3360738" y="482600"/>
              <a:ext cx="5541962" cy="2921000"/>
            </a:xfrm>
            <a:prstGeom prst="rect">
              <a:avLst/>
            </a:prstGeom>
            <a:noFill/>
            <a:effectLst>
              <a:outerShdw dist="107763" dir="2700000" algn="ctr" rotWithShape="0">
                <a:srgbClr val="D6D5FF"/>
              </a:outerShdw>
            </a:effectLst>
          </p:spPr>
        </p:pic>
        <p:grpSp>
          <p:nvGrpSpPr>
            <p:cNvPr id="2" name="Group 6"/>
            <p:cNvGrpSpPr>
              <a:grpSpLocks/>
            </p:cNvGrpSpPr>
            <p:nvPr/>
          </p:nvGrpSpPr>
          <p:grpSpPr bwMode="auto">
            <a:xfrm>
              <a:off x="157163" y="820738"/>
              <a:ext cx="2909887" cy="2274887"/>
              <a:chOff x="99" y="517"/>
              <a:chExt cx="1833" cy="1433"/>
            </a:xfrm>
          </p:grpSpPr>
          <p:pic>
            <p:nvPicPr>
              <p:cNvPr id="136199" name="Picture 7" descr="atome_pot"/>
              <p:cNvPicPr>
                <a:picLocks noChangeAspect="1" noChangeArrowheads="1"/>
              </p:cNvPicPr>
              <p:nvPr/>
            </p:nvPicPr>
            <p:blipFill>
              <a:blip r:embed="rId5"/>
              <a:srcRect/>
              <a:stretch>
                <a:fillRect/>
              </a:stretch>
            </p:blipFill>
            <p:spPr bwMode="auto">
              <a:xfrm>
                <a:off x="99" y="517"/>
                <a:ext cx="1833" cy="1397"/>
              </a:xfrm>
              <a:prstGeom prst="rect">
                <a:avLst/>
              </a:prstGeom>
              <a:noFill/>
              <a:ln w="9525">
                <a:noFill/>
                <a:miter lim="800000"/>
                <a:headEnd/>
                <a:tailEnd/>
              </a:ln>
            </p:spPr>
          </p:pic>
          <p:sp>
            <p:nvSpPr>
              <p:cNvPr id="136200" name="Rectangle 8"/>
              <p:cNvSpPr>
                <a:spLocks noChangeArrowheads="1"/>
              </p:cNvSpPr>
              <p:nvPr/>
            </p:nvSpPr>
            <p:spPr bwMode="auto">
              <a:xfrm>
                <a:off x="1160" y="1639"/>
                <a:ext cx="764" cy="250"/>
              </a:xfrm>
              <a:prstGeom prst="rect">
                <a:avLst/>
              </a:prstGeom>
              <a:noFill/>
              <a:ln w="9525">
                <a:noFill/>
                <a:miter lim="800000"/>
                <a:headEnd/>
                <a:tailEnd/>
              </a:ln>
            </p:spPr>
            <p:txBody>
              <a:bodyPr wrap="none">
                <a:spAutoFit/>
              </a:bodyPr>
              <a:lstStyle/>
              <a:p>
                <a:pPr eaLnBrk="1" hangingPunct="1"/>
                <a:r>
                  <a:rPr lang="en-US" sz="2000" b="1">
                    <a:solidFill>
                      <a:srgbClr val="0033CC"/>
                    </a:solidFill>
                    <a:latin typeface="Times New Roman" pitchFamily="18" charset="0"/>
                  </a:rPr>
                  <a:t>Electrons</a:t>
                </a:r>
              </a:p>
            </p:txBody>
          </p:sp>
          <p:sp>
            <p:nvSpPr>
              <p:cNvPr id="136201" name="Rectangle 9"/>
              <p:cNvSpPr>
                <a:spLocks noChangeArrowheads="1"/>
              </p:cNvSpPr>
              <p:nvPr/>
            </p:nvSpPr>
            <p:spPr bwMode="auto">
              <a:xfrm>
                <a:off x="155" y="577"/>
                <a:ext cx="608" cy="199"/>
              </a:xfrm>
              <a:prstGeom prst="rect">
                <a:avLst/>
              </a:prstGeom>
              <a:solidFill>
                <a:srgbClr val="CBF3FA"/>
              </a:solidFill>
              <a:ln w="12700">
                <a:noFill/>
                <a:miter lim="800000"/>
                <a:headEnd/>
                <a:tailEnd/>
              </a:ln>
            </p:spPr>
            <p:txBody>
              <a:bodyPr wrap="none" lIns="90487" tIns="44450" rIns="90487" bIns="44450" anchor="ctr"/>
              <a:lstStyle/>
              <a:p>
                <a:endParaRPr lang="fr-FR"/>
              </a:p>
            </p:txBody>
          </p:sp>
          <p:sp>
            <p:nvSpPr>
              <p:cNvPr id="136202" name="Rectangle 10"/>
              <p:cNvSpPr>
                <a:spLocks noChangeArrowheads="1"/>
              </p:cNvSpPr>
              <p:nvPr/>
            </p:nvSpPr>
            <p:spPr bwMode="auto">
              <a:xfrm>
                <a:off x="108" y="552"/>
                <a:ext cx="842" cy="402"/>
              </a:xfrm>
              <a:prstGeom prst="rect">
                <a:avLst/>
              </a:prstGeom>
              <a:noFill/>
              <a:ln w="12700">
                <a:noFill/>
                <a:miter lim="800000"/>
                <a:headEnd/>
                <a:tailEnd/>
              </a:ln>
            </p:spPr>
            <p:txBody>
              <a:bodyPr lIns="90487" tIns="44450" rIns="90487" bIns="44450" anchor="ctr">
                <a:spAutoFit/>
              </a:bodyPr>
              <a:lstStyle/>
              <a:p>
                <a:pPr>
                  <a:lnSpc>
                    <a:spcPct val="90000"/>
                  </a:lnSpc>
                </a:pPr>
                <a:r>
                  <a:rPr lang="en-US" sz="2000" b="1">
                    <a:solidFill>
                      <a:srgbClr val="BA0404"/>
                    </a:solidFill>
                    <a:latin typeface="Times New Roman" pitchFamily="18" charset="0"/>
                  </a:rPr>
                  <a:t>Energy levels</a:t>
                </a:r>
              </a:p>
            </p:txBody>
          </p:sp>
          <p:sp>
            <p:nvSpPr>
              <p:cNvPr id="136203" name="Rectangle 11"/>
              <p:cNvSpPr>
                <a:spLocks noChangeArrowheads="1"/>
              </p:cNvSpPr>
              <p:nvPr/>
            </p:nvSpPr>
            <p:spPr bwMode="auto">
              <a:xfrm>
                <a:off x="108" y="558"/>
                <a:ext cx="1824" cy="1392"/>
              </a:xfrm>
              <a:prstGeom prst="rect">
                <a:avLst/>
              </a:prstGeom>
              <a:noFill/>
              <a:ln w="0">
                <a:solidFill>
                  <a:srgbClr val="FFFFFE"/>
                </a:solidFill>
                <a:miter lim="800000"/>
                <a:headEnd/>
                <a:tailEnd/>
              </a:ln>
            </p:spPr>
            <p:txBody>
              <a:bodyPr/>
              <a:lstStyle/>
              <a:p>
                <a:endParaRPr lang="fr-FR"/>
              </a:p>
            </p:txBody>
          </p:sp>
        </p:grpSp>
      </p:grpSp>
      <p:pic>
        <p:nvPicPr>
          <p:cNvPr id="12" name="Picture 13"/>
          <p:cNvPicPr>
            <a:picLocks noChangeAspect="1" noChangeArrowheads="1"/>
          </p:cNvPicPr>
          <p:nvPr/>
        </p:nvPicPr>
        <p:blipFill>
          <a:blip r:embed="rId6"/>
          <a:srcRect/>
          <a:stretch>
            <a:fillRect/>
          </a:stretch>
        </p:blipFill>
        <p:spPr bwMode="auto">
          <a:xfrm>
            <a:off x="7010400" y="0"/>
            <a:ext cx="2133600" cy="1689100"/>
          </a:xfrm>
          <a:prstGeom prst="rect">
            <a:avLst/>
          </a:prstGeom>
          <a:noFill/>
          <a:ln w="12700">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9" presetClass="entr" presetSubtype="0" decel="100000" fill="hold" nodeType="clickEffect">
                                  <p:stCondLst>
                                    <p:cond delay="0"/>
                                  </p:stCondLst>
                                  <p:childTnLst>
                                    <p:set>
                                      <p:cBhvr>
                                        <p:cTn id="6" dur="1" fill="hold">
                                          <p:stCondLst>
                                            <p:cond delay="0"/>
                                          </p:stCondLst>
                                        </p:cTn>
                                        <p:tgtEl>
                                          <p:spTgt spid="729092"/>
                                        </p:tgtEl>
                                        <p:attrNameLst>
                                          <p:attrName>style.visibility</p:attrName>
                                        </p:attrNameLst>
                                      </p:cBhvr>
                                      <p:to>
                                        <p:strVal val="visible"/>
                                      </p:to>
                                    </p:set>
                                    <p:anim calcmode="lin" valueType="num">
                                      <p:cBhvr>
                                        <p:cTn id="7" dur="1000" fill="hold"/>
                                        <p:tgtEl>
                                          <p:spTgt spid="729092"/>
                                        </p:tgtEl>
                                        <p:attrNameLst>
                                          <p:attrName>ppt_w</p:attrName>
                                        </p:attrNameLst>
                                      </p:cBhvr>
                                      <p:tavLst>
                                        <p:tav tm="0">
                                          <p:val>
                                            <p:fltVal val="0"/>
                                          </p:val>
                                        </p:tav>
                                        <p:tav tm="100000">
                                          <p:val>
                                            <p:strVal val="#ppt_w"/>
                                          </p:val>
                                        </p:tav>
                                      </p:tavLst>
                                    </p:anim>
                                    <p:anim calcmode="lin" valueType="num">
                                      <p:cBhvr>
                                        <p:cTn id="8" dur="1000" fill="hold"/>
                                        <p:tgtEl>
                                          <p:spTgt spid="729092"/>
                                        </p:tgtEl>
                                        <p:attrNameLst>
                                          <p:attrName>ppt_h</p:attrName>
                                        </p:attrNameLst>
                                      </p:cBhvr>
                                      <p:tavLst>
                                        <p:tav tm="0">
                                          <p:val>
                                            <p:fltVal val="0"/>
                                          </p:val>
                                        </p:tav>
                                        <p:tav tm="100000">
                                          <p:val>
                                            <p:strVal val="#ppt_h"/>
                                          </p:val>
                                        </p:tav>
                                      </p:tavLst>
                                    </p:anim>
                                    <p:anim calcmode="lin" valueType="num">
                                      <p:cBhvr>
                                        <p:cTn id="9" dur="1000" fill="hold"/>
                                        <p:tgtEl>
                                          <p:spTgt spid="729092"/>
                                        </p:tgtEl>
                                        <p:attrNameLst>
                                          <p:attrName>style.rotation</p:attrName>
                                        </p:attrNameLst>
                                      </p:cBhvr>
                                      <p:tavLst>
                                        <p:tav tm="0">
                                          <p:val>
                                            <p:fltVal val="360"/>
                                          </p:val>
                                        </p:tav>
                                        <p:tav tm="100000">
                                          <p:val>
                                            <p:fltVal val="0"/>
                                          </p:val>
                                        </p:tav>
                                      </p:tavLst>
                                    </p:anim>
                                    <p:animEffect transition="in" filter="fade">
                                      <p:cBhvr>
                                        <p:cTn id="10" dur="1000"/>
                                        <p:tgtEl>
                                          <p:spTgt spid="7290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p:cNvGrpSpPr>
          <p:nvPr/>
        </p:nvGrpSpPr>
        <p:grpSpPr bwMode="auto">
          <a:xfrm>
            <a:off x="5037138" y="515938"/>
            <a:ext cx="2847975" cy="2657475"/>
            <a:chOff x="3168" y="1728"/>
            <a:chExt cx="2562" cy="2336"/>
          </a:xfrm>
        </p:grpSpPr>
        <p:pic>
          <p:nvPicPr>
            <p:cNvPr id="730115" name="Picture 3"/>
            <p:cNvPicPr>
              <a:picLocks noChangeAspect="1" noChangeArrowheads="1"/>
            </p:cNvPicPr>
            <p:nvPr/>
          </p:nvPicPr>
          <p:blipFill>
            <a:blip r:embed="rId2"/>
            <a:srcRect/>
            <a:stretch>
              <a:fillRect/>
            </a:stretch>
          </p:blipFill>
          <p:spPr bwMode="auto">
            <a:xfrm>
              <a:off x="3168" y="1728"/>
              <a:ext cx="2561" cy="2336"/>
            </a:xfrm>
            <a:prstGeom prst="rect">
              <a:avLst/>
            </a:prstGeom>
            <a:noFill/>
            <a:effectLst>
              <a:outerShdw dist="17961" dir="2700000" algn="ctr" rotWithShape="0">
                <a:srgbClr val="00C28B">
                  <a:alpha val="50000"/>
                </a:srgbClr>
              </a:outerShdw>
            </a:effectLst>
          </p:spPr>
        </p:pic>
        <p:sp>
          <p:nvSpPr>
            <p:cNvPr id="137233" name="Rectangle 4"/>
            <p:cNvSpPr>
              <a:spLocks noChangeArrowheads="1"/>
            </p:cNvSpPr>
            <p:nvPr/>
          </p:nvSpPr>
          <p:spPr bwMode="auto">
            <a:xfrm>
              <a:off x="4894" y="3168"/>
              <a:ext cx="720" cy="240"/>
            </a:xfrm>
            <a:prstGeom prst="rect">
              <a:avLst/>
            </a:prstGeom>
            <a:solidFill>
              <a:srgbClr val="CAF2FC"/>
            </a:solidFill>
            <a:ln w="12700">
              <a:noFill/>
              <a:miter lim="800000"/>
              <a:headEnd/>
              <a:tailEnd/>
            </a:ln>
          </p:spPr>
          <p:txBody>
            <a:bodyPr wrap="none" lIns="90487" tIns="44450" rIns="90487" bIns="44450" anchor="ctr"/>
            <a:lstStyle/>
            <a:p>
              <a:endParaRPr lang="fr-FR"/>
            </a:p>
          </p:txBody>
        </p:sp>
        <p:sp>
          <p:nvSpPr>
            <p:cNvPr id="137234" name="Rectangle 5"/>
            <p:cNvSpPr>
              <a:spLocks noChangeArrowheads="1"/>
            </p:cNvSpPr>
            <p:nvPr/>
          </p:nvSpPr>
          <p:spPr bwMode="auto">
            <a:xfrm>
              <a:off x="4730" y="3094"/>
              <a:ext cx="1000" cy="346"/>
            </a:xfrm>
            <a:prstGeom prst="rect">
              <a:avLst/>
            </a:prstGeom>
            <a:noFill/>
            <a:ln w="12700">
              <a:noFill/>
              <a:miter lim="800000"/>
              <a:headEnd/>
              <a:tailEnd/>
            </a:ln>
          </p:spPr>
          <p:txBody>
            <a:bodyPr wrap="none" lIns="90487" tIns="44450" rIns="90487" bIns="44450" anchor="ctr">
              <a:spAutoFit/>
            </a:bodyPr>
            <a:lstStyle/>
            <a:p>
              <a:pPr algn="ctr"/>
              <a:r>
                <a:rPr lang="en-US" sz="2000">
                  <a:solidFill>
                    <a:srgbClr val="7B00E4"/>
                  </a:solidFill>
                </a:rPr>
                <a:t>Nucleus</a:t>
              </a:r>
            </a:p>
          </p:txBody>
        </p:sp>
        <p:sp>
          <p:nvSpPr>
            <p:cNvPr id="137235" name="Rectangle 6"/>
            <p:cNvSpPr>
              <a:spLocks noChangeArrowheads="1"/>
            </p:cNvSpPr>
            <p:nvPr/>
          </p:nvSpPr>
          <p:spPr bwMode="auto">
            <a:xfrm>
              <a:off x="4176" y="1920"/>
              <a:ext cx="720" cy="288"/>
            </a:xfrm>
            <a:prstGeom prst="rect">
              <a:avLst/>
            </a:prstGeom>
            <a:solidFill>
              <a:srgbClr val="CAF2FC"/>
            </a:solidFill>
            <a:ln w="38100">
              <a:solidFill>
                <a:srgbClr val="CDECFE"/>
              </a:solidFill>
              <a:miter lim="800000"/>
              <a:headEnd/>
              <a:tailEnd/>
            </a:ln>
          </p:spPr>
          <p:txBody>
            <a:bodyPr wrap="none" lIns="90487" tIns="44450" rIns="90487" bIns="44450" anchor="ctr"/>
            <a:lstStyle/>
            <a:p>
              <a:endParaRPr lang="fr-FR"/>
            </a:p>
          </p:txBody>
        </p:sp>
        <p:sp>
          <p:nvSpPr>
            <p:cNvPr id="137236" name="Rectangle 7"/>
            <p:cNvSpPr>
              <a:spLocks noChangeArrowheads="1"/>
            </p:cNvSpPr>
            <p:nvPr/>
          </p:nvSpPr>
          <p:spPr bwMode="auto">
            <a:xfrm>
              <a:off x="4176" y="2208"/>
              <a:ext cx="1392" cy="288"/>
            </a:xfrm>
            <a:prstGeom prst="rect">
              <a:avLst/>
            </a:prstGeom>
            <a:solidFill>
              <a:srgbClr val="CAF2FC"/>
            </a:solidFill>
            <a:ln w="38100">
              <a:solidFill>
                <a:srgbClr val="CDECFE"/>
              </a:solidFill>
              <a:miter lim="800000"/>
              <a:headEnd/>
              <a:tailEnd/>
            </a:ln>
          </p:spPr>
          <p:txBody>
            <a:bodyPr wrap="none" lIns="90487" tIns="44450" rIns="90487" bIns="44450" anchor="ctr"/>
            <a:lstStyle/>
            <a:p>
              <a:endParaRPr lang="fr-FR"/>
            </a:p>
          </p:txBody>
        </p:sp>
        <p:sp>
          <p:nvSpPr>
            <p:cNvPr id="137237" name="Rectangle 8"/>
            <p:cNvSpPr>
              <a:spLocks noChangeArrowheads="1"/>
            </p:cNvSpPr>
            <p:nvPr/>
          </p:nvSpPr>
          <p:spPr bwMode="auto">
            <a:xfrm>
              <a:off x="4103" y="1759"/>
              <a:ext cx="1069" cy="614"/>
            </a:xfrm>
            <a:prstGeom prst="rect">
              <a:avLst/>
            </a:prstGeom>
            <a:noFill/>
            <a:ln w="12700">
              <a:noFill/>
              <a:miter lim="800000"/>
              <a:headEnd/>
              <a:tailEnd/>
            </a:ln>
          </p:spPr>
          <p:txBody>
            <a:bodyPr wrap="none" lIns="90487" tIns="44450" rIns="90487" bIns="44450" anchor="ctr">
              <a:spAutoFit/>
            </a:bodyPr>
            <a:lstStyle/>
            <a:p>
              <a:r>
                <a:rPr lang="en-US" sz="2000">
                  <a:solidFill>
                    <a:srgbClr val="7B00E4"/>
                  </a:solidFill>
                </a:rPr>
                <a:t>Electron</a:t>
              </a:r>
            </a:p>
            <a:p>
              <a:r>
                <a:rPr lang="en-US" sz="2000">
                  <a:solidFill>
                    <a:srgbClr val="7B00E4"/>
                  </a:solidFill>
                </a:rPr>
                <a:t>cloud</a:t>
              </a:r>
            </a:p>
          </p:txBody>
        </p:sp>
      </p:grpSp>
      <p:grpSp>
        <p:nvGrpSpPr>
          <p:cNvPr id="3" name="Group 9"/>
          <p:cNvGrpSpPr>
            <a:grpSpLocks/>
          </p:cNvGrpSpPr>
          <p:nvPr/>
        </p:nvGrpSpPr>
        <p:grpSpPr bwMode="auto">
          <a:xfrm>
            <a:off x="4435475" y="3581400"/>
            <a:ext cx="3406775" cy="2187575"/>
            <a:chOff x="2794" y="2256"/>
            <a:chExt cx="2146" cy="1378"/>
          </a:xfrm>
        </p:grpSpPr>
        <p:pic>
          <p:nvPicPr>
            <p:cNvPr id="137230" name="Picture 10"/>
            <p:cNvPicPr>
              <a:picLocks noChangeAspect="1" noChangeArrowheads="1"/>
            </p:cNvPicPr>
            <p:nvPr/>
          </p:nvPicPr>
          <p:blipFill>
            <a:blip r:embed="rId3"/>
            <a:srcRect/>
            <a:stretch>
              <a:fillRect/>
            </a:stretch>
          </p:blipFill>
          <p:spPr bwMode="auto">
            <a:xfrm>
              <a:off x="3404" y="2256"/>
              <a:ext cx="1536" cy="1378"/>
            </a:xfrm>
            <a:prstGeom prst="rect">
              <a:avLst/>
            </a:prstGeom>
            <a:noFill/>
            <a:ln w="9525">
              <a:noFill/>
              <a:miter lim="800000"/>
              <a:headEnd/>
              <a:tailEnd/>
            </a:ln>
          </p:spPr>
        </p:pic>
        <p:sp>
          <p:nvSpPr>
            <p:cNvPr id="137231" name="Rectangle 11"/>
            <p:cNvSpPr>
              <a:spLocks noChangeArrowheads="1"/>
            </p:cNvSpPr>
            <p:nvPr/>
          </p:nvSpPr>
          <p:spPr bwMode="auto">
            <a:xfrm>
              <a:off x="2794" y="2386"/>
              <a:ext cx="850" cy="440"/>
            </a:xfrm>
            <a:prstGeom prst="rect">
              <a:avLst/>
            </a:prstGeom>
            <a:noFill/>
            <a:ln w="12700">
              <a:noFill/>
              <a:miter lim="800000"/>
              <a:headEnd/>
              <a:tailEnd/>
            </a:ln>
          </p:spPr>
          <p:txBody>
            <a:bodyPr lIns="90487" tIns="44450" rIns="90487" bIns="44450" anchor="ctr">
              <a:spAutoFit/>
            </a:bodyPr>
            <a:lstStyle/>
            <a:p>
              <a:r>
                <a:rPr lang="en-US" sz="2000">
                  <a:solidFill>
                    <a:srgbClr val="7B00E4"/>
                  </a:solidFill>
                </a:rPr>
                <a:t>Nucleon</a:t>
              </a:r>
            </a:p>
            <a:p>
              <a:r>
                <a:rPr lang="en-US" sz="2000">
                  <a:solidFill>
                    <a:srgbClr val="7B00E4"/>
                  </a:solidFill>
                </a:rPr>
                <a:t>Cloud</a:t>
              </a:r>
            </a:p>
          </p:txBody>
        </p:sp>
      </p:grpSp>
      <p:sp>
        <p:nvSpPr>
          <p:cNvPr id="730124" name="Rectangle 12"/>
          <p:cNvSpPr>
            <a:spLocks noChangeArrowheads="1"/>
          </p:cNvSpPr>
          <p:nvPr/>
        </p:nvSpPr>
        <p:spPr bwMode="auto">
          <a:xfrm>
            <a:off x="3681413" y="3154363"/>
            <a:ext cx="5372100" cy="314325"/>
          </a:xfrm>
          <a:prstGeom prst="rect">
            <a:avLst/>
          </a:prstGeom>
          <a:noFill/>
          <a:ln w="12700">
            <a:noFill/>
            <a:miter lim="800000"/>
            <a:headEnd/>
            <a:tailEnd/>
          </a:ln>
          <a:effectLst>
            <a:outerShdw dist="99190" dir="2388334" algn="ctr" rotWithShape="0">
              <a:srgbClr val="D6D5FF"/>
            </a:outerShdw>
          </a:effectLst>
        </p:spPr>
        <p:txBody>
          <a:bodyPr lIns="90487" tIns="44450" rIns="90487" bIns="44450"/>
          <a:lstStyle/>
          <a:p>
            <a:pPr marL="342900" indent="-342900">
              <a:lnSpc>
                <a:spcPct val="90000"/>
              </a:lnSpc>
              <a:spcBef>
                <a:spcPct val="20000"/>
              </a:spcBef>
              <a:buFontTx/>
              <a:buChar char="•"/>
              <a:defRPr/>
            </a:pPr>
            <a:r>
              <a:rPr lang="en-US" sz="1800" dirty="0">
                <a:solidFill>
                  <a:srgbClr val="4B00BA"/>
                </a:solidFill>
              </a:rPr>
              <a:t>Electrons organized by the atomic nucleus</a:t>
            </a:r>
            <a:r>
              <a:rPr lang="en-US" sz="1800" dirty="0">
                <a:solidFill>
                  <a:srgbClr val="000000"/>
                </a:solidFill>
              </a:rPr>
              <a:t> </a:t>
            </a:r>
            <a:endParaRPr lang="en-US" dirty="0">
              <a:solidFill>
                <a:srgbClr val="FFFFFF"/>
              </a:solidFill>
            </a:endParaRPr>
          </a:p>
        </p:txBody>
      </p:sp>
      <p:sp>
        <p:nvSpPr>
          <p:cNvPr id="730125" name="Rectangle 13"/>
          <p:cNvSpPr>
            <a:spLocks noChangeArrowheads="1"/>
          </p:cNvSpPr>
          <p:nvPr/>
        </p:nvSpPr>
        <p:spPr bwMode="auto">
          <a:xfrm>
            <a:off x="3975100" y="5749925"/>
            <a:ext cx="4810125" cy="447675"/>
          </a:xfrm>
          <a:prstGeom prst="rect">
            <a:avLst/>
          </a:prstGeom>
          <a:noFill/>
          <a:ln w="12700">
            <a:noFill/>
            <a:miter lim="800000"/>
            <a:headEnd/>
            <a:tailEnd/>
          </a:ln>
          <a:effectLst>
            <a:outerShdw dist="99190" dir="2388334" algn="ctr" rotWithShape="0">
              <a:srgbClr val="D6D5FF"/>
            </a:outerShdw>
          </a:effectLst>
        </p:spPr>
        <p:txBody>
          <a:bodyPr lIns="90487" tIns="44450" rIns="90487" bIns="44450"/>
          <a:lstStyle/>
          <a:p>
            <a:pPr marL="342900" indent="-342900">
              <a:lnSpc>
                <a:spcPct val="90000"/>
              </a:lnSpc>
              <a:spcBef>
                <a:spcPct val="20000"/>
              </a:spcBef>
              <a:buFontTx/>
              <a:buChar char="•"/>
              <a:defRPr/>
            </a:pPr>
            <a:r>
              <a:rPr lang="en-US" sz="1800">
                <a:solidFill>
                  <a:srgbClr val="060082"/>
                </a:solidFill>
              </a:rPr>
              <a:t>Nucleons are self-organized in nuclei</a:t>
            </a:r>
          </a:p>
          <a:p>
            <a:pPr marL="1143000" lvl="2" indent="-228600">
              <a:lnSpc>
                <a:spcPct val="90000"/>
              </a:lnSpc>
              <a:spcBef>
                <a:spcPct val="20000"/>
              </a:spcBef>
              <a:buFontTx/>
              <a:buChar char="•"/>
              <a:defRPr/>
            </a:pPr>
            <a:endParaRPr lang="en-US" sz="1800">
              <a:solidFill>
                <a:srgbClr val="FFFFFF"/>
              </a:solidFill>
            </a:endParaRPr>
          </a:p>
        </p:txBody>
      </p:sp>
      <p:sp>
        <p:nvSpPr>
          <p:cNvPr id="137222" name="Rectangle 14"/>
          <p:cNvSpPr>
            <a:spLocks noChangeArrowheads="1"/>
          </p:cNvSpPr>
          <p:nvPr/>
        </p:nvSpPr>
        <p:spPr bwMode="auto">
          <a:xfrm>
            <a:off x="341313" y="200025"/>
            <a:ext cx="3795712" cy="457200"/>
          </a:xfrm>
          <a:prstGeom prst="rect">
            <a:avLst/>
          </a:prstGeom>
          <a:noFill/>
          <a:ln w="9525">
            <a:noFill/>
            <a:miter lim="800000"/>
            <a:headEnd/>
            <a:tailEnd/>
          </a:ln>
        </p:spPr>
        <p:txBody>
          <a:bodyPr wrap="none">
            <a:spAutoFit/>
          </a:bodyPr>
          <a:lstStyle/>
          <a:p>
            <a:pPr eaLnBrk="1" hangingPunct="1"/>
            <a:r>
              <a:rPr lang="en-US">
                <a:solidFill>
                  <a:srgbClr val="CC0099"/>
                </a:solidFill>
              </a:rPr>
              <a:t>… with a central potential</a:t>
            </a:r>
          </a:p>
        </p:txBody>
      </p:sp>
      <p:grpSp>
        <p:nvGrpSpPr>
          <p:cNvPr id="4" name="Group 15"/>
          <p:cNvGrpSpPr>
            <a:grpSpLocks/>
          </p:cNvGrpSpPr>
          <p:nvPr/>
        </p:nvGrpSpPr>
        <p:grpSpPr bwMode="auto">
          <a:xfrm>
            <a:off x="157163" y="820738"/>
            <a:ext cx="2909887" cy="2274887"/>
            <a:chOff x="99" y="517"/>
            <a:chExt cx="1833" cy="1433"/>
          </a:xfrm>
        </p:grpSpPr>
        <p:pic>
          <p:nvPicPr>
            <p:cNvPr id="137225" name="Picture 16" descr="atome_pot"/>
            <p:cNvPicPr>
              <a:picLocks noChangeAspect="1" noChangeArrowheads="1"/>
            </p:cNvPicPr>
            <p:nvPr/>
          </p:nvPicPr>
          <p:blipFill>
            <a:blip r:embed="rId4"/>
            <a:srcRect/>
            <a:stretch>
              <a:fillRect/>
            </a:stretch>
          </p:blipFill>
          <p:spPr bwMode="auto">
            <a:xfrm>
              <a:off x="99" y="517"/>
              <a:ext cx="1833" cy="1397"/>
            </a:xfrm>
            <a:prstGeom prst="rect">
              <a:avLst/>
            </a:prstGeom>
            <a:noFill/>
            <a:ln w="9525">
              <a:noFill/>
              <a:miter lim="800000"/>
              <a:headEnd/>
              <a:tailEnd/>
            </a:ln>
          </p:spPr>
        </p:pic>
        <p:sp>
          <p:nvSpPr>
            <p:cNvPr id="137226" name="Rectangle 17"/>
            <p:cNvSpPr>
              <a:spLocks noChangeArrowheads="1"/>
            </p:cNvSpPr>
            <p:nvPr/>
          </p:nvSpPr>
          <p:spPr bwMode="auto">
            <a:xfrm>
              <a:off x="1160" y="1639"/>
              <a:ext cx="764" cy="250"/>
            </a:xfrm>
            <a:prstGeom prst="rect">
              <a:avLst/>
            </a:prstGeom>
            <a:noFill/>
            <a:ln w="9525">
              <a:noFill/>
              <a:miter lim="800000"/>
              <a:headEnd/>
              <a:tailEnd/>
            </a:ln>
          </p:spPr>
          <p:txBody>
            <a:bodyPr wrap="none">
              <a:spAutoFit/>
            </a:bodyPr>
            <a:lstStyle/>
            <a:p>
              <a:pPr eaLnBrk="1" hangingPunct="1"/>
              <a:r>
                <a:rPr lang="en-US" sz="2000" b="1">
                  <a:solidFill>
                    <a:srgbClr val="0033CC"/>
                  </a:solidFill>
                  <a:latin typeface="Times New Roman" pitchFamily="18" charset="0"/>
                </a:rPr>
                <a:t>Electrons</a:t>
              </a:r>
            </a:p>
          </p:txBody>
        </p:sp>
        <p:sp>
          <p:nvSpPr>
            <p:cNvPr id="137227" name="Rectangle 18"/>
            <p:cNvSpPr>
              <a:spLocks noChangeArrowheads="1"/>
            </p:cNvSpPr>
            <p:nvPr/>
          </p:nvSpPr>
          <p:spPr bwMode="auto">
            <a:xfrm>
              <a:off x="155" y="577"/>
              <a:ext cx="608" cy="199"/>
            </a:xfrm>
            <a:prstGeom prst="rect">
              <a:avLst/>
            </a:prstGeom>
            <a:solidFill>
              <a:srgbClr val="CBF3FA"/>
            </a:solidFill>
            <a:ln w="12700">
              <a:noFill/>
              <a:miter lim="800000"/>
              <a:headEnd/>
              <a:tailEnd/>
            </a:ln>
          </p:spPr>
          <p:txBody>
            <a:bodyPr wrap="none" lIns="90487" tIns="44450" rIns="90487" bIns="44450" anchor="ctr"/>
            <a:lstStyle/>
            <a:p>
              <a:endParaRPr lang="fr-FR"/>
            </a:p>
          </p:txBody>
        </p:sp>
        <p:sp>
          <p:nvSpPr>
            <p:cNvPr id="137228" name="Rectangle 19"/>
            <p:cNvSpPr>
              <a:spLocks noChangeArrowheads="1"/>
            </p:cNvSpPr>
            <p:nvPr/>
          </p:nvSpPr>
          <p:spPr bwMode="auto">
            <a:xfrm>
              <a:off x="108" y="552"/>
              <a:ext cx="842" cy="402"/>
            </a:xfrm>
            <a:prstGeom prst="rect">
              <a:avLst/>
            </a:prstGeom>
            <a:noFill/>
            <a:ln w="12700">
              <a:noFill/>
              <a:miter lim="800000"/>
              <a:headEnd/>
              <a:tailEnd/>
            </a:ln>
          </p:spPr>
          <p:txBody>
            <a:bodyPr lIns="90487" tIns="44450" rIns="90487" bIns="44450" anchor="ctr">
              <a:spAutoFit/>
            </a:bodyPr>
            <a:lstStyle/>
            <a:p>
              <a:pPr>
                <a:lnSpc>
                  <a:spcPct val="90000"/>
                </a:lnSpc>
              </a:pPr>
              <a:r>
                <a:rPr lang="en-US" sz="2000" b="1">
                  <a:solidFill>
                    <a:srgbClr val="BA0404"/>
                  </a:solidFill>
                  <a:latin typeface="Times New Roman" pitchFamily="18" charset="0"/>
                </a:rPr>
                <a:t>Energy levels</a:t>
              </a:r>
            </a:p>
          </p:txBody>
        </p:sp>
        <p:sp>
          <p:nvSpPr>
            <p:cNvPr id="137229" name="Rectangle 20"/>
            <p:cNvSpPr>
              <a:spLocks noChangeArrowheads="1"/>
            </p:cNvSpPr>
            <p:nvPr/>
          </p:nvSpPr>
          <p:spPr bwMode="auto">
            <a:xfrm>
              <a:off x="108" y="558"/>
              <a:ext cx="1824" cy="1392"/>
            </a:xfrm>
            <a:prstGeom prst="rect">
              <a:avLst/>
            </a:prstGeom>
            <a:noFill/>
            <a:ln w="0">
              <a:solidFill>
                <a:srgbClr val="FFFFFE"/>
              </a:solidFill>
              <a:miter lim="800000"/>
              <a:headEnd/>
              <a:tailEnd/>
            </a:ln>
          </p:spPr>
          <p:txBody>
            <a:bodyPr/>
            <a:lstStyle/>
            <a:p>
              <a:endParaRPr lang="fr-FR"/>
            </a:p>
          </p:txBody>
        </p:sp>
      </p:grpSp>
      <p:pic>
        <p:nvPicPr>
          <p:cNvPr id="137224" name="Picture 21"/>
          <p:cNvPicPr>
            <a:picLocks noChangeAspect="1" noChangeArrowheads="1"/>
          </p:cNvPicPr>
          <p:nvPr/>
        </p:nvPicPr>
        <p:blipFill>
          <a:blip r:embed="rId5"/>
          <a:srcRect/>
          <a:stretch>
            <a:fillRect/>
          </a:stretch>
        </p:blipFill>
        <p:spPr bwMode="auto">
          <a:xfrm>
            <a:off x="0" y="3541713"/>
            <a:ext cx="3481388" cy="3090862"/>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par>
                          <p:cTn id="7" fill="hold">
                            <p:stCondLst>
                              <p:cond delay="0"/>
                            </p:stCondLst>
                            <p:childTnLst>
                              <p:par>
                                <p:cTn id="8" presetID="23" presetClass="entr" presetSubtype="16" fill="hold" grpId="0" nodeType="afterEffect">
                                  <p:stCondLst>
                                    <p:cond delay="1000"/>
                                  </p:stCondLst>
                                  <p:childTnLst>
                                    <p:set>
                                      <p:cBhvr>
                                        <p:cTn id="9" dur="1" fill="hold">
                                          <p:stCondLst>
                                            <p:cond delay="0"/>
                                          </p:stCondLst>
                                        </p:cTn>
                                        <p:tgtEl>
                                          <p:spTgt spid="730124"/>
                                        </p:tgtEl>
                                        <p:attrNameLst>
                                          <p:attrName>style.visibility</p:attrName>
                                        </p:attrNameLst>
                                      </p:cBhvr>
                                      <p:to>
                                        <p:strVal val="visible"/>
                                      </p:to>
                                    </p:set>
                                    <p:anim calcmode="lin" valueType="num">
                                      <p:cBhvr>
                                        <p:cTn id="10" dur="500" fill="hold"/>
                                        <p:tgtEl>
                                          <p:spTgt spid="730124"/>
                                        </p:tgtEl>
                                        <p:attrNameLst>
                                          <p:attrName>ppt_w</p:attrName>
                                        </p:attrNameLst>
                                      </p:cBhvr>
                                      <p:tavLst>
                                        <p:tav tm="0">
                                          <p:val>
                                            <p:fltVal val="0"/>
                                          </p:val>
                                        </p:tav>
                                        <p:tav tm="100000">
                                          <p:val>
                                            <p:strVal val="#ppt_w"/>
                                          </p:val>
                                        </p:tav>
                                      </p:tavLst>
                                    </p:anim>
                                    <p:anim calcmode="lin" valueType="num">
                                      <p:cBhvr>
                                        <p:cTn id="11" dur="500" fill="hold"/>
                                        <p:tgtEl>
                                          <p:spTgt spid="730124"/>
                                        </p:tgtEl>
                                        <p:attrNameLst>
                                          <p:attrName>ppt_h</p:attrName>
                                        </p:attrNameLst>
                                      </p:cBhvr>
                                      <p:tavLst>
                                        <p:tav tm="0">
                                          <p:val>
                                            <p:fltVal val="0"/>
                                          </p:val>
                                        </p:tav>
                                        <p:tav tm="100000">
                                          <p:val>
                                            <p:strVal val="#ppt_h"/>
                                          </p:val>
                                        </p:tav>
                                      </p:tavLst>
                                    </p:anim>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3"/>
                                        </p:tgtEl>
                                        <p:attrNameLst>
                                          <p:attrName>style.visibility</p:attrName>
                                        </p:attrNameLst>
                                      </p:cBhvr>
                                      <p:to>
                                        <p:strVal val="visible"/>
                                      </p:to>
                                    </p:set>
                                  </p:childTnLst>
                                </p:cTn>
                              </p:par>
                            </p:childTnLst>
                          </p:cTn>
                        </p:par>
                        <p:par>
                          <p:cTn id="16" fill="hold">
                            <p:stCondLst>
                              <p:cond delay="0"/>
                            </p:stCondLst>
                            <p:childTnLst>
                              <p:par>
                                <p:cTn id="17" presetID="23" presetClass="entr" presetSubtype="16" fill="hold" grpId="0" nodeType="afterEffect">
                                  <p:stCondLst>
                                    <p:cond delay="1000"/>
                                  </p:stCondLst>
                                  <p:childTnLst>
                                    <p:set>
                                      <p:cBhvr>
                                        <p:cTn id="18" dur="1" fill="hold">
                                          <p:stCondLst>
                                            <p:cond delay="0"/>
                                          </p:stCondLst>
                                        </p:cTn>
                                        <p:tgtEl>
                                          <p:spTgt spid="730125"/>
                                        </p:tgtEl>
                                        <p:attrNameLst>
                                          <p:attrName>style.visibility</p:attrName>
                                        </p:attrNameLst>
                                      </p:cBhvr>
                                      <p:to>
                                        <p:strVal val="visible"/>
                                      </p:to>
                                    </p:set>
                                    <p:anim calcmode="lin" valueType="num">
                                      <p:cBhvr>
                                        <p:cTn id="19" dur="500" fill="hold"/>
                                        <p:tgtEl>
                                          <p:spTgt spid="730125"/>
                                        </p:tgtEl>
                                        <p:attrNameLst>
                                          <p:attrName>ppt_w</p:attrName>
                                        </p:attrNameLst>
                                      </p:cBhvr>
                                      <p:tavLst>
                                        <p:tav tm="0">
                                          <p:val>
                                            <p:fltVal val="0"/>
                                          </p:val>
                                        </p:tav>
                                        <p:tav tm="100000">
                                          <p:val>
                                            <p:strVal val="#ppt_w"/>
                                          </p:val>
                                        </p:tav>
                                      </p:tavLst>
                                    </p:anim>
                                    <p:anim calcmode="lin" valueType="num">
                                      <p:cBhvr>
                                        <p:cTn id="20" dur="500" fill="hold"/>
                                        <p:tgtEl>
                                          <p:spTgt spid="730125"/>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0124" grpId="0" autoUpdateAnimBg="0"/>
      <p:bldP spid="730125" grpId="0"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5" name="Text Box 5"/>
          <p:cNvSpPr txBox="1">
            <a:spLocks noChangeArrowheads="1"/>
          </p:cNvSpPr>
          <p:nvPr/>
        </p:nvSpPr>
        <p:spPr bwMode="auto">
          <a:xfrm>
            <a:off x="744538" y="5470525"/>
            <a:ext cx="8378825" cy="915988"/>
          </a:xfrm>
          <a:prstGeom prst="rect">
            <a:avLst/>
          </a:prstGeom>
          <a:noFill/>
          <a:ln w="9525">
            <a:noFill/>
            <a:miter lim="800000"/>
            <a:headEnd/>
            <a:tailEnd/>
          </a:ln>
        </p:spPr>
        <p:txBody>
          <a:bodyPr wrap="none">
            <a:spAutoFit/>
          </a:bodyPr>
          <a:lstStyle/>
          <a:p>
            <a:pPr eaLnBrk="1" hangingPunct="1"/>
            <a:r>
              <a:rPr lang="en-US" sz="1800">
                <a:solidFill>
                  <a:srgbClr val="FF0000"/>
                </a:solidFill>
              </a:rPr>
              <a:t>The aim is to find U</a:t>
            </a:r>
            <a:r>
              <a:rPr lang="en-US" sz="1800" baseline="-25000">
                <a:solidFill>
                  <a:srgbClr val="FF0000"/>
                </a:solidFill>
              </a:rPr>
              <a:t>i</a:t>
            </a:r>
            <a:r>
              <a:rPr lang="en-US" sz="1800">
                <a:solidFill>
                  <a:srgbClr val="FF0000"/>
                </a:solidFill>
              </a:rPr>
              <a:t>(r) which "automatically" reproduces the Magic Numbers</a:t>
            </a:r>
          </a:p>
          <a:p>
            <a:pPr eaLnBrk="1" hangingPunct="1">
              <a:buFont typeface="Wingdings" pitchFamily="2" charset="2"/>
              <a:buChar char="à"/>
            </a:pPr>
            <a:r>
              <a:rPr lang="en-US" sz="1800">
                <a:solidFill>
                  <a:srgbClr val="FF0000"/>
                </a:solidFill>
                <a:sym typeface="Wingdings" pitchFamily="2" charset="2"/>
              </a:rPr>
              <a:t>which produces </a:t>
            </a:r>
            <a:r>
              <a:rPr lang="en-US" sz="1800">
                <a:solidFill>
                  <a:srgbClr val="FF0000"/>
                </a:solidFill>
              </a:rPr>
              <a:t>gaps in the single particle energies</a:t>
            </a:r>
          </a:p>
          <a:p>
            <a:pPr eaLnBrk="1" hangingPunct="1">
              <a:buFont typeface="Wingdings" pitchFamily="2" charset="2"/>
              <a:buNone/>
            </a:pPr>
            <a:r>
              <a:rPr lang="en-US" sz="1800">
                <a:solidFill>
                  <a:srgbClr val="000000"/>
                </a:solidFill>
              </a:rPr>
              <a:t> </a:t>
            </a:r>
          </a:p>
        </p:txBody>
      </p:sp>
      <p:grpSp>
        <p:nvGrpSpPr>
          <p:cNvPr id="19" name="Groupe 18"/>
          <p:cNvGrpSpPr/>
          <p:nvPr/>
        </p:nvGrpSpPr>
        <p:grpSpPr>
          <a:xfrm>
            <a:off x="177800" y="192088"/>
            <a:ext cx="8680450" cy="4646612"/>
            <a:chOff x="177800" y="192088"/>
            <a:chExt cx="8680450" cy="4646612"/>
          </a:xfrm>
        </p:grpSpPr>
        <p:sp>
          <p:nvSpPr>
            <p:cNvPr id="8196" name="Rectangle 4"/>
            <p:cNvSpPr>
              <a:spLocks noChangeArrowheads="1"/>
            </p:cNvSpPr>
            <p:nvPr/>
          </p:nvSpPr>
          <p:spPr bwMode="auto">
            <a:xfrm>
              <a:off x="177800" y="192088"/>
              <a:ext cx="6222601" cy="677108"/>
            </a:xfrm>
            <a:prstGeom prst="rect">
              <a:avLst/>
            </a:prstGeom>
            <a:noFill/>
            <a:ln w="9525">
              <a:noFill/>
              <a:miter lim="800000"/>
              <a:headEnd/>
              <a:tailEnd/>
            </a:ln>
          </p:spPr>
          <p:txBody>
            <a:bodyPr wrap="none">
              <a:spAutoFit/>
            </a:bodyPr>
            <a:lstStyle/>
            <a:p>
              <a:pPr eaLnBrk="1" hangingPunct="1"/>
              <a:r>
                <a:rPr lang="en-US" dirty="0">
                  <a:solidFill>
                    <a:srgbClr val="3333CC"/>
                  </a:solidFill>
                </a:rPr>
                <a:t>Independent particles model : </a:t>
              </a:r>
            </a:p>
            <a:p>
              <a:pPr eaLnBrk="1" hangingPunct="1"/>
              <a:r>
                <a:rPr lang="en-US" sz="2000" dirty="0">
                  <a:solidFill>
                    <a:srgbClr val="3333CC"/>
                  </a:solidFill>
                </a:rPr>
                <a:t>			</a:t>
              </a:r>
              <a:r>
                <a:rPr lang="en-US" sz="2000" dirty="0" smtClean="0">
                  <a:solidFill>
                    <a:srgbClr val="3333CC"/>
                  </a:solidFill>
                </a:rPr>
                <a:t>basis </a:t>
              </a:r>
              <a:r>
                <a:rPr lang="en-US" sz="2000" dirty="0">
                  <a:solidFill>
                    <a:srgbClr val="3333CC"/>
                  </a:solidFill>
                </a:rPr>
                <a:t>for multi-pc Shell Model…</a:t>
              </a:r>
            </a:p>
          </p:txBody>
        </p:sp>
        <p:sp>
          <p:nvSpPr>
            <p:cNvPr id="8198" name="Rectangle 9"/>
            <p:cNvSpPr>
              <a:spLocks noChangeArrowheads="1"/>
            </p:cNvSpPr>
            <p:nvPr/>
          </p:nvSpPr>
          <p:spPr bwMode="auto">
            <a:xfrm>
              <a:off x="591733" y="1222882"/>
              <a:ext cx="5377562" cy="646331"/>
            </a:xfrm>
            <a:prstGeom prst="rect">
              <a:avLst/>
            </a:prstGeom>
            <a:noFill/>
            <a:ln w="9525">
              <a:noFill/>
              <a:miter lim="800000"/>
              <a:headEnd/>
              <a:tailEnd/>
            </a:ln>
          </p:spPr>
          <p:txBody>
            <a:bodyPr wrap="none">
              <a:spAutoFit/>
            </a:bodyPr>
            <a:lstStyle/>
            <a:p>
              <a:pPr eaLnBrk="1" hangingPunct="1"/>
              <a:r>
                <a:rPr lang="en-US" sz="1800" dirty="0">
                  <a:solidFill>
                    <a:srgbClr val="CC0099"/>
                  </a:solidFill>
                </a:rPr>
                <a:t>Independent particles</a:t>
              </a:r>
            </a:p>
            <a:p>
              <a:pPr eaLnBrk="1" hangingPunct="1"/>
              <a:r>
                <a:rPr lang="en-US" sz="1800" dirty="0">
                  <a:solidFill>
                    <a:srgbClr val="000000"/>
                  </a:solidFill>
                </a:rPr>
                <a:t>     </a:t>
              </a:r>
              <a:r>
                <a:rPr lang="en-US" sz="1800" dirty="0">
                  <a:solidFill>
                    <a:srgbClr val="000000"/>
                  </a:solidFill>
                  <a:sym typeface="Wingdings" pitchFamily="2" charset="2"/>
                </a:rPr>
                <a:t></a:t>
              </a:r>
              <a:r>
                <a:rPr lang="en-US" sz="1800" dirty="0">
                  <a:solidFill>
                    <a:srgbClr val="000000"/>
                  </a:solidFill>
                </a:rPr>
                <a:t>nucleons move </a:t>
              </a:r>
              <a:r>
                <a:rPr lang="en-US" sz="1800" dirty="0" smtClean="0">
                  <a:solidFill>
                    <a:srgbClr val="000000"/>
                  </a:solidFill>
                </a:rPr>
                <a:t>essentially   freely </a:t>
              </a:r>
              <a:r>
                <a:rPr lang="en-US" sz="1800" dirty="0">
                  <a:solidFill>
                    <a:srgbClr val="000000"/>
                  </a:solidFill>
                </a:rPr>
                <a:t>in a central pot. </a:t>
              </a:r>
            </a:p>
          </p:txBody>
        </p:sp>
        <p:grpSp>
          <p:nvGrpSpPr>
            <p:cNvPr id="3" name="Group 26"/>
            <p:cNvGrpSpPr>
              <a:grpSpLocks/>
            </p:cNvGrpSpPr>
            <p:nvPr/>
          </p:nvGrpSpPr>
          <p:grpSpPr bwMode="auto">
            <a:xfrm>
              <a:off x="611188" y="2073275"/>
              <a:ext cx="7961312" cy="1333500"/>
              <a:chOff x="385" y="1306"/>
              <a:chExt cx="5015" cy="840"/>
            </a:xfrm>
          </p:grpSpPr>
          <p:sp>
            <p:nvSpPr>
              <p:cNvPr id="8206" name="Text Box 6"/>
              <p:cNvSpPr txBox="1">
                <a:spLocks noChangeArrowheads="1"/>
              </p:cNvSpPr>
              <p:nvPr/>
            </p:nvSpPr>
            <p:spPr bwMode="auto">
              <a:xfrm>
                <a:off x="686" y="1675"/>
                <a:ext cx="995" cy="288"/>
              </a:xfrm>
              <a:prstGeom prst="rect">
                <a:avLst/>
              </a:prstGeom>
              <a:noFill/>
              <a:ln w="9525">
                <a:noFill/>
                <a:miter lim="800000"/>
                <a:headEnd/>
                <a:tailEnd/>
              </a:ln>
            </p:spPr>
            <p:txBody>
              <a:bodyPr wrap="none">
                <a:spAutoFit/>
              </a:bodyPr>
              <a:lstStyle/>
              <a:p>
                <a:pPr eaLnBrk="1" hangingPunct="1"/>
                <a:r>
                  <a:rPr lang="en-US">
                    <a:solidFill>
                      <a:srgbClr val="000000"/>
                    </a:solidFill>
                    <a:latin typeface="Arial" charset="0"/>
                  </a:rPr>
                  <a:t>H = T+V =</a:t>
                </a:r>
              </a:p>
            </p:txBody>
          </p:sp>
          <p:graphicFrame>
            <p:nvGraphicFramePr>
              <p:cNvPr id="8195" name="Object 3"/>
              <p:cNvGraphicFramePr>
                <a:graphicFrameLocks noChangeAspect="1"/>
              </p:cNvGraphicFramePr>
              <p:nvPr/>
            </p:nvGraphicFramePr>
            <p:xfrm>
              <a:off x="1692" y="1566"/>
              <a:ext cx="1284" cy="432"/>
            </p:xfrm>
            <a:graphic>
              <a:graphicData uri="http://schemas.openxmlformats.org/presentationml/2006/ole">
                <p:oleObj spid="_x0000_s5123" name="Equation" r:id="rId3" imgW="1358640" imgH="457200" progId="Equation.3">
                  <p:embed/>
                </p:oleObj>
              </a:graphicData>
            </a:graphic>
          </p:graphicFrame>
          <p:sp>
            <p:nvSpPr>
              <p:cNvPr id="8207" name="Rectangle 16"/>
              <p:cNvSpPr>
                <a:spLocks noChangeArrowheads="1"/>
              </p:cNvSpPr>
              <p:nvPr/>
            </p:nvSpPr>
            <p:spPr bwMode="auto">
              <a:xfrm>
                <a:off x="385" y="1306"/>
                <a:ext cx="4116" cy="491"/>
              </a:xfrm>
              <a:prstGeom prst="rect">
                <a:avLst/>
              </a:prstGeom>
              <a:noFill/>
              <a:ln w="9525">
                <a:noFill/>
                <a:miter lim="800000"/>
                <a:headEnd/>
                <a:tailEnd/>
              </a:ln>
            </p:spPr>
            <p:txBody>
              <a:bodyPr>
                <a:spAutoFit/>
              </a:bodyPr>
              <a:lstStyle/>
              <a:p>
                <a:pPr eaLnBrk="1" hangingPunct="1">
                  <a:spcBef>
                    <a:spcPct val="50000"/>
                  </a:spcBef>
                </a:pPr>
                <a:r>
                  <a:rPr lang="en-US" sz="1800">
                    <a:solidFill>
                      <a:srgbClr val="CC0099"/>
                    </a:solidFill>
                  </a:rPr>
                  <a:t>Starting point</a:t>
                </a:r>
                <a:r>
                  <a:rPr lang="en-US" sz="1800">
                    <a:solidFill>
                      <a:srgbClr val="000000"/>
                    </a:solidFill>
                  </a:rPr>
                  <a:t>: interaction between nucleons (2 body)</a:t>
                </a:r>
              </a:p>
              <a:p>
                <a:pPr eaLnBrk="1" hangingPunct="1">
                  <a:spcBef>
                    <a:spcPct val="50000"/>
                  </a:spcBef>
                </a:pPr>
                <a:endParaRPr lang="en-US" sz="1800">
                  <a:solidFill>
                    <a:srgbClr val="000000"/>
                  </a:solidFill>
                </a:endParaRPr>
              </a:p>
            </p:txBody>
          </p:sp>
          <p:sp>
            <p:nvSpPr>
              <p:cNvPr id="8208" name="Rectangle 18"/>
              <p:cNvSpPr>
                <a:spLocks noChangeArrowheads="1"/>
              </p:cNvSpPr>
              <p:nvPr/>
            </p:nvSpPr>
            <p:spPr bwMode="auto">
              <a:xfrm>
                <a:off x="2524" y="1934"/>
                <a:ext cx="2876" cy="212"/>
              </a:xfrm>
              <a:prstGeom prst="rect">
                <a:avLst/>
              </a:prstGeom>
              <a:noFill/>
              <a:ln w="9525">
                <a:noFill/>
                <a:miter lim="800000"/>
                <a:headEnd/>
                <a:tailEnd/>
              </a:ln>
            </p:spPr>
            <p:txBody>
              <a:bodyPr wrap="none">
                <a:spAutoFit/>
              </a:bodyPr>
              <a:lstStyle/>
              <a:p>
                <a:pPr eaLnBrk="1" hangingPunct="1"/>
                <a:r>
                  <a:rPr lang="en-US" sz="1600">
                    <a:solidFill>
                      <a:srgbClr val="000000"/>
                    </a:solidFill>
                  </a:rPr>
                  <a:t>3A coordinates </a:t>
                </a:r>
                <a:r>
                  <a:rPr lang="en-US" sz="1600">
                    <a:solidFill>
                      <a:srgbClr val="000000"/>
                    </a:solidFill>
                    <a:sym typeface="Wingdings" pitchFamily="2" charset="2"/>
                  </a:rPr>
                  <a:t> extremely difficult to solve</a:t>
                </a:r>
              </a:p>
            </p:txBody>
          </p:sp>
        </p:grpSp>
        <p:grpSp>
          <p:nvGrpSpPr>
            <p:cNvPr id="4" name="Group 27"/>
            <p:cNvGrpSpPr>
              <a:grpSpLocks/>
            </p:cNvGrpSpPr>
            <p:nvPr/>
          </p:nvGrpSpPr>
          <p:grpSpPr bwMode="auto">
            <a:xfrm>
              <a:off x="1060450" y="3443288"/>
              <a:ext cx="7797800" cy="1395412"/>
              <a:chOff x="668" y="2169"/>
              <a:chExt cx="4912" cy="879"/>
            </a:xfrm>
          </p:grpSpPr>
          <p:sp>
            <p:nvSpPr>
              <p:cNvPr id="8203" name="Text Box 7"/>
              <p:cNvSpPr txBox="1">
                <a:spLocks noChangeArrowheads="1"/>
              </p:cNvSpPr>
              <p:nvPr/>
            </p:nvSpPr>
            <p:spPr bwMode="auto">
              <a:xfrm>
                <a:off x="4154" y="2677"/>
                <a:ext cx="1026" cy="288"/>
              </a:xfrm>
              <a:prstGeom prst="rect">
                <a:avLst/>
              </a:prstGeom>
              <a:noFill/>
              <a:ln w="9525">
                <a:noFill/>
                <a:miter lim="800000"/>
                <a:headEnd/>
                <a:tailEnd/>
              </a:ln>
            </p:spPr>
            <p:txBody>
              <a:bodyPr wrap="none">
                <a:spAutoFit/>
              </a:bodyPr>
              <a:lstStyle/>
              <a:p>
                <a:pPr eaLnBrk="1" hangingPunct="1"/>
                <a:r>
                  <a:rPr lang="en-US">
                    <a:solidFill>
                      <a:srgbClr val="3333CC"/>
                    </a:solidFill>
                    <a:latin typeface="Arial" charset="0"/>
                  </a:rPr>
                  <a:t>= H</a:t>
                </a:r>
                <a:r>
                  <a:rPr lang="en-US" baseline="-25000">
                    <a:solidFill>
                      <a:srgbClr val="3333CC"/>
                    </a:solidFill>
                    <a:latin typeface="Arial" charset="0"/>
                  </a:rPr>
                  <a:t>0</a:t>
                </a:r>
                <a:r>
                  <a:rPr lang="en-US">
                    <a:solidFill>
                      <a:srgbClr val="3333CC"/>
                    </a:solidFill>
                    <a:latin typeface="Arial" charset="0"/>
                  </a:rPr>
                  <a:t> + H</a:t>
                </a:r>
                <a:r>
                  <a:rPr lang="en-US" baseline="-25000">
                    <a:solidFill>
                      <a:srgbClr val="3333CC"/>
                    </a:solidFill>
                    <a:latin typeface="Arial" charset="0"/>
                  </a:rPr>
                  <a:t>res</a:t>
                </a:r>
              </a:p>
            </p:txBody>
          </p:sp>
          <p:sp>
            <p:nvSpPr>
              <p:cNvPr id="8204" name="Rectangle 20"/>
              <p:cNvSpPr>
                <a:spLocks noChangeArrowheads="1"/>
              </p:cNvSpPr>
              <p:nvPr/>
            </p:nvSpPr>
            <p:spPr bwMode="auto">
              <a:xfrm>
                <a:off x="948" y="2169"/>
                <a:ext cx="4632" cy="404"/>
              </a:xfrm>
              <a:prstGeom prst="rect">
                <a:avLst/>
              </a:prstGeom>
              <a:noFill/>
              <a:ln w="9525">
                <a:noFill/>
                <a:miter lim="800000"/>
                <a:headEnd/>
                <a:tailEnd/>
              </a:ln>
            </p:spPr>
            <p:txBody>
              <a:bodyPr>
                <a:spAutoFit/>
              </a:bodyPr>
              <a:lstStyle/>
              <a:p>
                <a:pPr eaLnBrk="1" hangingPunct="1"/>
                <a:r>
                  <a:rPr lang="en-US" sz="1800">
                    <a:solidFill>
                      <a:srgbClr val="3333CC"/>
                    </a:solidFill>
                  </a:rPr>
                  <a:t>  </a:t>
                </a:r>
                <a:r>
                  <a:rPr lang="en-US" sz="1800">
                    <a:solidFill>
                      <a:srgbClr val="3333CC"/>
                    </a:solidFill>
                    <a:sym typeface="Wingdings" pitchFamily="2" charset="2"/>
                  </a:rPr>
                  <a:t> addition/</a:t>
                </a:r>
                <a:r>
                  <a:rPr lang="en-US" sz="1800">
                    <a:solidFill>
                      <a:srgbClr val="3333CC"/>
                    </a:solidFill>
                  </a:rPr>
                  <a:t>subtraction of 1 body potential experienced by all i</a:t>
                </a:r>
              </a:p>
              <a:p>
                <a:pPr eaLnBrk="1" hangingPunct="1"/>
                <a:r>
                  <a:rPr lang="en-US" sz="1800">
                    <a:solidFill>
                      <a:srgbClr val="3333CC"/>
                    </a:solidFill>
                  </a:rPr>
                  <a:t>      particles and which approximate the 'real' 2 body interaction</a:t>
                </a:r>
              </a:p>
            </p:txBody>
          </p:sp>
          <p:sp>
            <p:nvSpPr>
              <p:cNvPr id="8205" name="Text Box 21"/>
              <p:cNvSpPr txBox="1">
                <a:spLocks noChangeArrowheads="1"/>
              </p:cNvSpPr>
              <p:nvPr/>
            </p:nvSpPr>
            <p:spPr bwMode="auto">
              <a:xfrm>
                <a:off x="668" y="2677"/>
                <a:ext cx="995" cy="288"/>
              </a:xfrm>
              <a:prstGeom prst="rect">
                <a:avLst/>
              </a:prstGeom>
              <a:noFill/>
              <a:ln w="9525">
                <a:noFill/>
                <a:miter lim="800000"/>
                <a:headEnd/>
                <a:tailEnd/>
              </a:ln>
            </p:spPr>
            <p:txBody>
              <a:bodyPr wrap="none">
                <a:spAutoFit/>
              </a:bodyPr>
              <a:lstStyle/>
              <a:p>
                <a:pPr eaLnBrk="1" hangingPunct="1"/>
                <a:r>
                  <a:rPr lang="en-US">
                    <a:solidFill>
                      <a:srgbClr val="000000"/>
                    </a:solidFill>
                    <a:latin typeface="Arial" charset="0"/>
                  </a:rPr>
                  <a:t>H = T+V =</a:t>
                </a:r>
              </a:p>
            </p:txBody>
          </p:sp>
          <p:graphicFrame>
            <p:nvGraphicFramePr>
              <p:cNvPr id="8194" name="Object 2"/>
              <p:cNvGraphicFramePr>
                <a:graphicFrameLocks noChangeAspect="1"/>
              </p:cNvGraphicFramePr>
              <p:nvPr/>
            </p:nvGraphicFramePr>
            <p:xfrm>
              <a:off x="1692" y="2592"/>
              <a:ext cx="2412" cy="456"/>
            </p:xfrm>
            <a:graphic>
              <a:graphicData uri="http://schemas.openxmlformats.org/presentationml/2006/ole">
                <p:oleObj spid="_x0000_s5122" name="Equation" r:id="rId4" imgW="2552400" imgH="482400" progId="Equation.3">
                  <p:embed/>
                </p:oleObj>
              </a:graphicData>
            </a:graphic>
          </p:graphicFrame>
        </p:gr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120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05"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Rectangle 2"/>
          <p:cNvSpPr>
            <a:spLocks noChangeArrowheads="1"/>
          </p:cNvSpPr>
          <p:nvPr/>
        </p:nvSpPr>
        <p:spPr bwMode="auto">
          <a:xfrm>
            <a:off x="177800" y="192088"/>
            <a:ext cx="6519863" cy="457200"/>
          </a:xfrm>
          <a:prstGeom prst="rect">
            <a:avLst/>
          </a:prstGeom>
          <a:noFill/>
          <a:ln w="9525">
            <a:noFill/>
            <a:miter lim="800000"/>
            <a:headEnd/>
            <a:tailEnd/>
          </a:ln>
        </p:spPr>
        <p:txBody>
          <a:bodyPr wrap="none">
            <a:spAutoFit/>
          </a:bodyPr>
          <a:lstStyle/>
          <a:p>
            <a:pPr eaLnBrk="1" hangingPunct="1"/>
            <a:r>
              <a:rPr lang="en-US">
                <a:solidFill>
                  <a:schemeClr val="accent2"/>
                </a:solidFill>
              </a:rPr>
              <a:t>Fermi Gas model : </a:t>
            </a:r>
            <a:r>
              <a:rPr lang="en-US" sz="1800">
                <a:solidFill>
                  <a:schemeClr val="accent2"/>
                </a:solidFill>
              </a:rPr>
              <a:t>Explain why magic numbers exist…</a:t>
            </a:r>
            <a:r>
              <a:rPr lang="en-US">
                <a:solidFill>
                  <a:schemeClr val="accent2"/>
                </a:solidFill>
              </a:rPr>
              <a:t> </a:t>
            </a:r>
            <a:endParaRPr lang="en-US" sz="2000">
              <a:solidFill>
                <a:schemeClr val="accent2"/>
              </a:solidFill>
            </a:endParaRPr>
          </a:p>
        </p:txBody>
      </p:sp>
      <p:sp>
        <p:nvSpPr>
          <p:cNvPr id="9228" name="Rectangle 4"/>
          <p:cNvSpPr>
            <a:spLocks noChangeArrowheads="1"/>
          </p:cNvSpPr>
          <p:nvPr/>
        </p:nvSpPr>
        <p:spPr bwMode="auto">
          <a:xfrm>
            <a:off x="230188" y="731838"/>
            <a:ext cx="8794750" cy="641350"/>
          </a:xfrm>
          <a:prstGeom prst="rect">
            <a:avLst/>
          </a:prstGeom>
          <a:noFill/>
          <a:ln w="9525">
            <a:noFill/>
            <a:miter lim="800000"/>
            <a:headEnd/>
            <a:tailEnd/>
          </a:ln>
        </p:spPr>
        <p:txBody>
          <a:bodyPr wrap="none">
            <a:spAutoFit/>
          </a:bodyPr>
          <a:lstStyle/>
          <a:p>
            <a:pPr eaLnBrk="1" hangingPunct="1"/>
            <a:r>
              <a:rPr lang="en-US" sz="1800">
                <a:solidFill>
                  <a:srgbClr val="CC0099"/>
                </a:solidFill>
              </a:rPr>
              <a:t>First attempt to introduce quantum mechanics</a:t>
            </a:r>
          </a:p>
          <a:p>
            <a:pPr eaLnBrk="1" hangingPunct="1"/>
            <a:r>
              <a:rPr lang="en-US" sz="1800"/>
              <a:t>     </a:t>
            </a:r>
            <a:r>
              <a:rPr lang="en-US" sz="1800">
                <a:sym typeface="Wingdings" pitchFamily="2" charset="2"/>
              </a:rPr>
              <a:t></a:t>
            </a:r>
            <a:r>
              <a:rPr lang="en-US" sz="1800"/>
              <a:t>independent pc in an attractive constant potential generated by all nucleons</a:t>
            </a:r>
          </a:p>
        </p:txBody>
      </p:sp>
      <p:pic>
        <p:nvPicPr>
          <p:cNvPr id="9229" name="Picture 5" descr="GermiGasPot"/>
          <p:cNvPicPr>
            <a:picLocks noChangeAspect="1" noChangeArrowheads="1"/>
          </p:cNvPicPr>
          <p:nvPr/>
        </p:nvPicPr>
        <p:blipFill>
          <a:blip r:embed="rId3"/>
          <a:srcRect/>
          <a:stretch>
            <a:fillRect/>
          </a:stretch>
        </p:blipFill>
        <p:spPr bwMode="auto">
          <a:xfrm>
            <a:off x="404813" y="1344613"/>
            <a:ext cx="2809875" cy="2571750"/>
          </a:xfrm>
          <a:prstGeom prst="rect">
            <a:avLst/>
          </a:prstGeom>
          <a:noFill/>
          <a:ln w="9525">
            <a:noFill/>
            <a:miter lim="800000"/>
            <a:headEnd/>
            <a:tailEnd/>
          </a:ln>
        </p:spPr>
      </p:pic>
      <p:graphicFrame>
        <p:nvGraphicFramePr>
          <p:cNvPr id="9218" name="Object 10"/>
          <p:cNvGraphicFramePr>
            <a:graphicFrameLocks noChangeAspect="1"/>
          </p:cNvGraphicFramePr>
          <p:nvPr/>
        </p:nvGraphicFramePr>
        <p:xfrm>
          <a:off x="6835775" y="3055938"/>
          <a:ext cx="815975" cy="573088"/>
        </p:xfrm>
        <a:graphic>
          <a:graphicData uri="http://schemas.openxmlformats.org/presentationml/2006/ole">
            <p:oleObj spid="_x0000_s6146" name="Equation" r:id="rId4" imgW="596880" imgH="419040" progId="Equation.3">
              <p:embed/>
            </p:oleObj>
          </a:graphicData>
        </a:graphic>
      </p:graphicFrame>
      <p:grpSp>
        <p:nvGrpSpPr>
          <p:cNvPr id="4" name="Group 7"/>
          <p:cNvGrpSpPr>
            <a:grpSpLocks/>
          </p:cNvGrpSpPr>
          <p:nvPr/>
        </p:nvGrpSpPr>
        <p:grpSpPr bwMode="auto">
          <a:xfrm>
            <a:off x="3841750" y="1631950"/>
            <a:ext cx="4414838" cy="2136775"/>
            <a:chOff x="2420" y="1484"/>
            <a:chExt cx="2781" cy="1346"/>
          </a:xfrm>
        </p:grpSpPr>
        <p:sp>
          <p:nvSpPr>
            <p:cNvPr id="9227" name="Text Box 8"/>
            <p:cNvSpPr txBox="1">
              <a:spLocks noChangeArrowheads="1"/>
            </p:cNvSpPr>
            <p:nvPr/>
          </p:nvSpPr>
          <p:spPr bwMode="auto">
            <a:xfrm>
              <a:off x="2420" y="1484"/>
              <a:ext cx="2781" cy="1346"/>
            </a:xfrm>
            <a:prstGeom prst="rect">
              <a:avLst/>
            </a:prstGeom>
            <a:noFill/>
            <a:ln w="9525">
              <a:noFill/>
              <a:miter lim="800000"/>
              <a:headEnd/>
              <a:tailEnd/>
            </a:ln>
          </p:spPr>
          <p:txBody>
            <a:bodyPr wrap="none">
              <a:spAutoFit/>
            </a:bodyPr>
            <a:lstStyle/>
            <a:p>
              <a:pPr eaLnBrk="1" hangingPunct="1">
                <a:buFontTx/>
                <a:buChar char="•"/>
              </a:pPr>
              <a:r>
                <a:rPr lang="en-US" sz="1800"/>
                <a:t> Energy quantization from confinement</a:t>
              </a:r>
            </a:p>
            <a:p>
              <a:pPr eaLnBrk="1" hangingPunct="1"/>
              <a:r>
                <a:rPr lang="en-US" sz="1800"/>
                <a:t>	1D </a:t>
              </a:r>
              <a:r>
                <a:rPr lang="en-US" sz="1800">
                  <a:sym typeface="Wingdings" pitchFamily="2" charset="2"/>
                </a:rPr>
                <a:t> quantum number n</a:t>
              </a:r>
            </a:p>
            <a:p>
              <a:pPr eaLnBrk="1" hangingPunct="1"/>
              <a:r>
                <a:rPr lang="en-US" sz="1800">
                  <a:sym typeface="Wingdings" pitchFamily="2" charset="2"/>
                </a:rPr>
                <a:t>	3D  quantum numbers n, ℓ, m</a:t>
              </a:r>
              <a:endParaRPr lang="en-US" sz="1800"/>
            </a:p>
            <a:p>
              <a:pPr eaLnBrk="1" hangingPunct="1">
                <a:buFontTx/>
                <a:buChar char="•"/>
              </a:pPr>
              <a:endParaRPr lang="en-US" sz="800"/>
            </a:p>
            <a:p>
              <a:pPr eaLnBrk="1" hangingPunct="1">
                <a:buFontTx/>
                <a:buChar char="•"/>
              </a:pPr>
              <a:endParaRPr lang="en-US" sz="1800"/>
            </a:p>
            <a:p>
              <a:pPr eaLnBrk="1" hangingPunct="1">
                <a:buFontTx/>
                <a:buChar char="•"/>
              </a:pPr>
              <a:endParaRPr lang="en-US" sz="1800"/>
            </a:p>
            <a:p>
              <a:pPr eaLnBrk="1" hangingPunct="1">
                <a:buFontTx/>
                <a:buChar char="•"/>
              </a:pPr>
              <a:r>
                <a:rPr lang="en-US" sz="1800"/>
                <a:t> </a:t>
              </a:r>
              <a:r>
                <a:rPr lang="en-US" sz="1800">
                  <a:sym typeface="Wingdings" pitchFamily="2" charset="2"/>
                </a:rPr>
                <a:t>centrifugal force : U</a:t>
              </a:r>
              <a:r>
                <a:rPr lang="en-US" sz="1800" baseline="-25000">
                  <a:sym typeface="Wingdings" pitchFamily="2" charset="2"/>
                </a:rPr>
                <a:t>cent</a:t>
              </a:r>
              <a:r>
                <a:rPr lang="en-US" sz="1800">
                  <a:sym typeface="Wingdings" pitchFamily="2" charset="2"/>
                </a:rPr>
                <a:t> = </a:t>
              </a:r>
              <a:endParaRPr lang="en-US" sz="1800"/>
            </a:p>
            <a:p>
              <a:pPr eaLnBrk="1" hangingPunct="1">
                <a:buFontTx/>
                <a:buChar char="•"/>
              </a:pPr>
              <a:endParaRPr lang="en-US" sz="1800"/>
            </a:p>
          </p:txBody>
        </p:sp>
        <p:graphicFrame>
          <p:nvGraphicFramePr>
            <p:cNvPr id="9219" name="Object 9"/>
            <p:cNvGraphicFramePr>
              <a:graphicFrameLocks noChangeAspect="1"/>
            </p:cNvGraphicFramePr>
            <p:nvPr/>
          </p:nvGraphicFramePr>
          <p:xfrm>
            <a:off x="2568" y="2005"/>
            <a:ext cx="1605" cy="392"/>
          </p:xfrm>
          <a:graphic>
            <a:graphicData uri="http://schemas.openxmlformats.org/presentationml/2006/ole">
              <p:oleObj spid="_x0000_s6147" name="Equation" r:id="rId5" imgW="1612800" imgH="393480" progId="Equation.3">
                <p:embed/>
              </p:oleObj>
            </a:graphicData>
          </a:graphic>
        </p:graphicFrame>
      </p:grpSp>
      <p:sp>
        <p:nvSpPr>
          <p:cNvPr id="731147" name="Text Box 11"/>
          <p:cNvSpPr txBox="1">
            <a:spLocks noChangeArrowheads="1"/>
          </p:cNvSpPr>
          <p:nvPr/>
        </p:nvSpPr>
        <p:spPr bwMode="auto">
          <a:xfrm>
            <a:off x="312738" y="3983038"/>
            <a:ext cx="8464550" cy="2582862"/>
          </a:xfrm>
          <a:prstGeom prst="rect">
            <a:avLst/>
          </a:prstGeom>
          <a:noFill/>
          <a:ln w="19050">
            <a:solidFill>
              <a:schemeClr val="accent2"/>
            </a:solidFill>
            <a:miter lim="800000"/>
            <a:headEnd/>
            <a:tailEnd/>
          </a:ln>
        </p:spPr>
        <p:txBody>
          <a:bodyPr>
            <a:spAutoFit/>
          </a:bodyPr>
          <a:lstStyle/>
          <a:p>
            <a:pPr eaLnBrk="1" hangingPunct="1">
              <a:buFontTx/>
              <a:buChar char="•"/>
            </a:pPr>
            <a:r>
              <a:rPr lang="en-US" sz="1800">
                <a:solidFill>
                  <a:schemeClr val="accent2"/>
                </a:solidFill>
              </a:rPr>
              <a:t> n </a:t>
            </a:r>
            <a:r>
              <a:rPr lang="en-US" sz="1800">
                <a:solidFill>
                  <a:schemeClr val="accent2"/>
                </a:solidFill>
                <a:sym typeface="Wingdings" pitchFamily="2" charset="2"/>
              </a:rPr>
              <a:t>: radial number = number of nodes of the w.f.</a:t>
            </a:r>
          </a:p>
          <a:p>
            <a:pPr eaLnBrk="1" hangingPunct="1"/>
            <a:r>
              <a:rPr lang="en-US" sz="1800">
                <a:solidFill>
                  <a:schemeClr val="accent2"/>
                </a:solidFill>
                <a:sym typeface="Wingdings" pitchFamily="2" charset="2"/>
              </a:rPr>
              <a:t>	 higher n  lower wave length </a:t>
            </a:r>
            <a:r>
              <a:rPr lang="en-US" sz="1800">
                <a:solidFill>
                  <a:schemeClr val="accent2"/>
                </a:solidFill>
                <a:latin typeface="Symbol" pitchFamily="18" charset="2"/>
                <a:sym typeface="Wingdings" pitchFamily="2" charset="2"/>
              </a:rPr>
              <a:t>l </a:t>
            </a:r>
            <a:r>
              <a:rPr lang="en-US" sz="1800">
                <a:solidFill>
                  <a:schemeClr val="accent2"/>
                </a:solidFill>
                <a:sym typeface="Wingdings" pitchFamily="2" charset="2"/>
              </a:rPr>
              <a:t> higher E</a:t>
            </a:r>
          </a:p>
          <a:p>
            <a:pPr eaLnBrk="1" hangingPunct="1">
              <a:buFontTx/>
              <a:buChar char="•"/>
            </a:pPr>
            <a:r>
              <a:rPr lang="en-US" sz="1800">
                <a:solidFill>
                  <a:schemeClr val="accent2"/>
                </a:solidFill>
                <a:sym typeface="Wingdings" pitchFamily="2" charset="2"/>
              </a:rPr>
              <a:t> ℓ : angular momentum</a:t>
            </a:r>
          </a:p>
          <a:p>
            <a:pPr eaLnBrk="1" hangingPunct="1"/>
            <a:r>
              <a:rPr lang="en-US" sz="1800">
                <a:solidFill>
                  <a:schemeClr val="accent2"/>
                </a:solidFill>
                <a:sym typeface="Wingdings" pitchFamily="2" charset="2"/>
              </a:rPr>
              <a:t>	 higher ℓ  higher centrif. potential  higher p</a:t>
            </a:r>
            <a:r>
              <a:rPr lang="en-US" sz="1800" baseline="-25000">
                <a:solidFill>
                  <a:schemeClr val="accent2"/>
                </a:solidFill>
                <a:sym typeface="Wingdings" pitchFamily="2" charset="2"/>
              </a:rPr>
              <a:t>perp</a:t>
            </a:r>
            <a:r>
              <a:rPr lang="en-US" sz="1800">
                <a:solidFill>
                  <a:schemeClr val="accent2"/>
                </a:solidFill>
                <a:sym typeface="Wingdings" pitchFamily="2" charset="2"/>
              </a:rPr>
              <a:t>  higher E</a:t>
            </a:r>
          </a:p>
          <a:p>
            <a:pPr eaLnBrk="1" hangingPunct="1"/>
            <a:endParaRPr lang="en-US" sz="1800">
              <a:solidFill>
                <a:schemeClr val="accent2"/>
              </a:solidFill>
              <a:sym typeface="Wingdings" pitchFamily="2" charset="2"/>
            </a:endParaRPr>
          </a:p>
          <a:p>
            <a:pPr eaLnBrk="1" hangingPunct="1"/>
            <a:endParaRPr lang="en-US" sz="1800">
              <a:solidFill>
                <a:schemeClr val="accent2"/>
              </a:solidFill>
              <a:sym typeface="Wingdings" pitchFamily="2" charset="2"/>
            </a:endParaRPr>
          </a:p>
          <a:p>
            <a:pPr eaLnBrk="1" hangingPunct="1"/>
            <a:endParaRPr lang="en-US" sz="1800">
              <a:solidFill>
                <a:schemeClr val="accent2"/>
              </a:solidFill>
              <a:sym typeface="Wingdings" pitchFamily="2" charset="2"/>
            </a:endParaRPr>
          </a:p>
          <a:p>
            <a:pPr eaLnBrk="1" hangingPunct="1"/>
            <a:endParaRPr lang="en-US" sz="1800">
              <a:solidFill>
                <a:schemeClr val="accent2"/>
              </a:solidFill>
              <a:sym typeface="Wingdings" pitchFamily="2" charset="2"/>
            </a:endParaRPr>
          </a:p>
          <a:p>
            <a:pPr eaLnBrk="1" hangingPunct="1"/>
            <a:endParaRPr lang="en-US" sz="1800">
              <a:solidFill>
                <a:srgbClr val="FF0000"/>
              </a:solidFill>
            </a:endParaRPr>
          </a:p>
        </p:txBody>
      </p:sp>
      <p:sp>
        <p:nvSpPr>
          <p:cNvPr id="731148" name="Rectangle 12"/>
          <p:cNvSpPr>
            <a:spLocks noChangeArrowheads="1"/>
          </p:cNvSpPr>
          <p:nvPr/>
        </p:nvSpPr>
        <p:spPr bwMode="auto">
          <a:xfrm>
            <a:off x="1211263" y="6167438"/>
            <a:ext cx="7535862" cy="366712"/>
          </a:xfrm>
          <a:prstGeom prst="rect">
            <a:avLst/>
          </a:prstGeom>
          <a:noFill/>
          <a:ln w="9525">
            <a:noFill/>
            <a:miter lim="800000"/>
            <a:headEnd/>
            <a:tailEnd/>
          </a:ln>
        </p:spPr>
        <p:txBody>
          <a:bodyPr wrap="none">
            <a:spAutoFit/>
          </a:bodyPr>
          <a:lstStyle/>
          <a:p>
            <a:pPr eaLnBrk="1" hangingPunct="1"/>
            <a:r>
              <a:rPr lang="en-US" sz="1800">
                <a:solidFill>
                  <a:srgbClr val="FF0000"/>
                </a:solidFill>
                <a:sym typeface="Wingdings" pitchFamily="2" charset="2"/>
              </a:rPr>
              <a:t>Central potential, centrifugal barrier, and Pauli  MAGIC NUMBERS</a:t>
            </a:r>
          </a:p>
        </p:txBody>
      </p:sp>
      <p:sp>
        <p:nvSpPr>
          <p:cNvPr id="731149" name="Rectangle 13"/>
          <p:cNvSpPr>
            <a:spLocks noChangeArrowheads="1"/>
          </p:cNvSpPr>
          <p:nvPr/>
        </p:nvSpPr>
        <p:spPr bwMode="auto">
          <a:xfrm>
            <a:off x="304800" y="5237163"/>
            <a:ext cx="8496300" cy="915987"/>
          </a:xfrm>
          <a:prstGeom prst="rect">
            <a:avLst/>
          </a:prstGeom>
          <a:noFill/>
          <a:ln w="9525">
            <a:noFill/>
            <a:miter lim="800000"/>
            <a:headEnd/>
            <a:tailEnd/>
          </a:ln>
        </p:spPr>
        <p:txBody>
          <a:bodyPr>
            <a:spAutoFit/>
          </a:bodyPr>
          <a:lstStyle/>
          <a:p>
            <a:pPr eaLnBrk="1" hangingPunct="1"/>
            <a:r>
              <a:rPr lang="en-US" sz="1800">
                <a:solidFill>
                  <a:srgbClr val="CC0099"/>
                </a:solidFill>
                <a:sym typeface="Wingdings" pitchFamily="2" charset="2"/>
              </a:rPr>
              <a:t>Since E increase with both n and ℓ </a:t>
            </a:r>
          </a:p>
          <a:p>
            <a:pPr eaLnBrk="1" hangingPunct="1"/>
            <a:r>
              <a:rPr lang="en-US" sz="1800">
                <a:solidFill>
                  <a:srgbClr val="CC0099"/>
                </a:solidFill>
                <a:sym typeface="Wingdings" pitchFamily="2" charset="2"/>
              </a:rPr>
              <a:t>	 one can counterbalance to create groupings of levels with similar E</a:t>
            </a:r>
          </a:p>
          <a:p>
            <a:pPr eaLnBrk="1" hangingPunct="1"/>
            <a:r>
              <a:rPr lang="en-US" sz="1800">
                <a:sym typeface="Wingdings" pitchFamily="2" charset="2"/>
              </a:rPr>
              <a:t>		</a:t>
            </a:r>
            <a:r>
              <a:rPr lang="en-US" sz="1800">
                <a:solidFill>
                  <a:srgbClr val="CC0099"/>
                </a:solidFill>
                <a:sym typeface="Wingdings" pitchFamily="2" charset="2"/>
              </a:rPr>
              <a:t> Why Shell structure exists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3114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8" fill="hold" grpId="0" nodeType="clickEffect">
                                  <p:stCondLst>
                                    <p:cond delay="0"/>
                                  </p:stCondLst>
                                  <p:childTnLst>
                                    <p:set>
                                      <p:cBhvr>
                                        <p:cTn id="10" dur="1" fill="hold">
                                          <p:stCondLst>
                                            <p:cond delay="0"/>
                                          </p:stCondLst>
                                        </p:cTn>
                                        <p:tgtEl>
                                          <p:spTgt spid="731148"/>
                                        </p:tgtEl>
                                        <p:attrNameLst>
                                          <p:attrName>style.visibility</p:attrName>
                                        </p:attrNameLst>
                                      </p:cBhvr>
                                      <p:to>
                                        <p:strVal val="visible"/>
                                      </p:to>
                                    </p:set>
                                    <p:animEffect transition="in" filter="wipe(left)">
                                      <p:cBhvr>
                                        <p:cTn id="11" dur="2000"/>
                                        <p:tgtEl>
                                          <p:spTgt spid="7311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1148" grpId="0"/>
      <p:bldP spid="731149"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6" name="Rectangle 2"/>
          <p:cNvSpPr>
            <a:spLocks noChangeArrowheads="1"/>
          </p:cNvSpPr>
          <p:nvPr/>
        </p:nvSpPr>
        <p:spPr bwMode="auto">
          <a:xfrm>
            <a:off x="5207000" y="296863"/>
            <a:ext cx="3592513" cy="5846762"/>
          </a:xfrm>
          <a:prstGeom prst="rect">
            <a:avLst/>
          </a:prstGeom>
          <a:solidFill>
            <a:schemeClr val="bg1"/>
          </a:solidFill>
          <a:ln w="9525">
            <a:solidFill>
              <a:schemeClr val="tx1"/>
            </a:solidFill>
            <a:miter lim="800000"/>
            <a:headEnd/>
            <a:tailEnd/>
          </a:ln>
        </p:spPr>
        <p:txBody>
          <a:bodyPr wrap="none" anchor="ctr"/>
          <a:lstStyle/>
          <a:p>
            <a:endParaRPr lang="fr-FR"/>
          </a:p>
        </p:txBody>
      </p:sp>
      <p:grpSp>
        <p:nvGrpSpPr>
          <p:cNvPr id="2" name="Group 3"/>
          <p:cNvGrpSpPr>
            <a:grpSpLocks/>
          </p:cNvGrpSpPr>
          <p:nvPr/>
        </p:nvGrpSpPr>
        <p:grpSpPr bwMode="auto">
          <a:xfrm>
            <a:off x="392113" y="733425"/>
            <a:ext cx="2609850" cy="2038350"/>
            <a:chOff x="1416" y="438"/>
            <a:chExt cx="1644" cy="1284"/>
          </a:xfrm>
        </p:grpSpPr>
        <p:sp>
          <p:nvSpPr>
            <p:cNvPr id="10456" name="Rectangle 4"/>
            <p:cNvSpPr>
              <a:spLocks noChangeArrowheads="1"/>
            </p:cNvSpPr>
            <p:nvPr/>
          </p:nvSpPr>
          <p:spPr bwMode="auto">
            <a:xfrm>
              <a:off x="1416" y="438"/>
              <a:ext cx="1644" cy="1284"/>
            </a:xfrm>
            <a:prstGeom prst="rect">
              <a:avLst/>
            </a:prstGeom>
            <a:solidFill>
              <a:srgbClr val="FFFFCC">
                <a:alpha val="50195"/>
              </a:srgbClr>
            </a:solidFill>
            <a:ln w="9525">
              <a:solidFill>
                <a:schemeClr val="tx1"/>
              </a:solidFill>
              <a:miter lim="800000"/>
              <a:headEnd/>
              <a:tailEnd/>
            </a:ln>
          </p:spPr>
          <p:txBody>
            <a:bodyPr wrap="none" anchor="ctr"/>
            <a:lstStyle/>
            <a:p>
              <a:endParaRPr lang="fr-FR"/>
            </a:p>
          </p:txBody>
        </p:sp>
        <p:grpSp>
          <p:nvGrpSpPr>
            <p:cNvPr id="3" name="Group 5"/>
            <p:cNvGrpSpPr>
              <a:grpSpLocks/>
            </p:cNvGrpSpPr>
            <p:nvPr/>
          </p:nvGrpSpPr>
          <p:grpSpPr bwMode="auto">
            <a:xfrm>
              <a:off x="1500" y="472"/>
              <a:ext cx="1450" cy="1198"/>
              <a:chOff x="2520" y="350"/>
              <a:chExt cx="1816" cy="1612"/>
            </a:xfrm>
          </p:grpSpPr>
          <p:grpSp>
            <p:nvGrpSpPr>
              <p:cNvPr id="4" name="Group 6"/>
              <p:cNvGrpSpPr>
                <a:grpSpLocks/>
              </p:cNvGrpSpPr>
              <p:nvPr/>
            </p:nvGrpSpPr>
            <p:grpSpPr bwMode="auto">
              <a:xfrm>
                <a:off x="2676" y="350"/>
                <a:ext cx="1501" cy="1612"/>
                <a:chOff x="2844" y="350"/>
                <a:chExt cx="1157" cy="1612"/>
              </a:xfrm>
            </p:grpSpPr>
            <p:sp>
              <p:nvSpPr>
                <p:cNvPr id="10471" name="Freeform 7"/>
                <p:cNvSpPr>
                  <a:spLocks/>
                </p:cNvSpPr>
                <p:nvPr/>
              </p:nvSpPr>
              <p:spPr bwMode="auto">
                <a:xfrm>
                  <a:off x="2904" y="750"/>
                  <a:ext cx="1037" cy="1212"/>
                </a:xfrm>
                <a:custGeom>
                  <a:avLst/>
                  <a:gdLst>
                    <a:gd name="T0" fmla="*/ 0 w 1037"/>
                    <a:gd name="T1" fmla="*/ 0 h 1212"/>
                    <a:gd name="T2" fmla="*/ 17 w 1037"/>
                    <a:gd name="T3" fmla="*/ 76 h 1212"/>
                    <a:gd name="T4" fmla="*/ 45 w 1037"/>
                    <a:gd name="T5" fmla="*/ 201 h 1212"/>
                    <a:gd name="T6" fmla="*/ 156 w 1037"/>
                    <a:gd name="T7" fmla="*/ 612 h 1212"/>
                    <a:gd name="T8" fmla="*/ 306 w 1037"/>
                    <a:gd name="T9" fmla="*/ 1014 h 1212"/>
                    <a:gd name="T10" fmla="*/ 401 w 1037"/>
                    <a:gd name="T11" fmla="*/ 1153 h 1212"/>
                    <a:gd name="T12" fmla="*/ 534 w 1037"/>
                    <a:gd name="T13" fmla="*/ 1212 h 1212"/>
                    <a:gd name="T14" fmla="*/ 636 w 1037"/>
                    <a:gd name="T15" fmla="*/ 1151 h 1212"/>
                    <a:gd name="T16" fmla="*/ 738 w 1037"/>
                    <a:gd name="T17" fmla="*/ 1014 h 1212"/>
                    <a:gd name="T18" fmla="*/ 883 w 1037"/>
                    <a:gd name="T19" fmla="*/ 623 h 1212"/>
                    <a:gd name="T20" fmla="*/ 1011 w 1037"/>
                    <a:gd name="T21" fmla="*/ 159 h 1212"/>
                    <a:gd name="T22" fmla="*/ 1027 w 1037"/>
                    <a:gd name="T23" fmla="*/ 66 h 1212"/>
                    <a:gd name="T24" fmla="*/ 1037 w 1037"/>
                    <a:gd name="T25" fmla="*/ 4 h 121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037"/>
                    <a:gd name="T40" fmla="*/ 0 h 1212"/>
                    <a:gd name="T41" fmla="*/ 1037 w 1037"/>
                    <a:gd name="T42" fmla="*/ 1212 h 1212"/>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037" h="1212">
                      <a:moveTo>
                        <a:pt x="0" y="0"/>
                      </a:moveTo>
                      <a:cubicBezTo>
                        <a:pt x="3" y="13"/>
                        <a:pt x="10" y="43"/>
                        <a:pt x="17" y="76"/>
                      </a:cubicBezTo>
                      <a:cubicBezTo>
                        <a:pt x="24" y="109"/>
                        <a:pt x="22" y="112"/>
                        <a:pt x="45" y="201"/>
                      </a:cubicBezTo>
                      <a:cubicBezTo>
                        <a:pt x="68" y="290"/>
                        <a:pt x="112" y="476"/>
                        <a:pt x="156" y="612"/>
                      </a:cubicBezTo>
                      <a:cubicBezTo>
                        <a:pt x="200" y="748"/>
                        <a:pt x="265" y="924"/>
                        <a:pt x="306" y="1014"/>
                      </a:cubicBezTo>
                      <a:cubicBezTo>
                        <a:pt x="347" y="1104"/>
                        <a:pt x="363" y="1120"/>
                        <a:pt x="401" y="1153"/>
                      </a:cubicBezTo>
                      <a:cubicBezTo>
                        <a:pt x="439" y="1186"/>
                        <a:pt x="495" y="1212"/>
                        <a:pt x="534" y="1212"/>
                      </a:cubicBezTo>
                      <a:cubicBezTo>
                        <a:pt x="573" y="1212"/>
                        <a:pt x="602" y="1184"/>
                        <a:pt x="636" y="1151"/>
                      </a:cubicBezTo>
                      <a:cubicBezTo>
                        <a:pt x="670" y="1118"/>
                        <a:pt x="697" y="1102"/>
                        <a:pt x="738" y="1014"/>
                      </a:cubicBezTo>
                      <a:cubicBezTo>
                        <a:pt x="779" y="926"/>
                        <a:pt x="838" y="765"/>
                        <a:pt x="883" y="623"/>
                      </a:cubicBezTo>
                      <a:cubicBezTo>
                        <a:pt x="928" y="481"/>
                        <a:pt x="987" y="252"/>
                        <a:pt x="1011" y="159"/>
                      </a:cubicBezTo>
                      <a:cubicBezTo>
                        <a:pt x="1035" y="66"/>
                        <a:pt x="1023" y="92"/>
                        <a:pt x="1027" y="66"/>
                      </a:cubicBezTo>
                      <a:cubicBezTo>
                        <a:pt x="1031" y="40"/>
                        <a:pt x="1035" y="17"/>
                        <a:pt x="1037" y="4"/>
                      </a:cubicBezTo>
                    </a:path>
                  </a:pathLst>
                </a:custGeom>
                <a:noFill/>
                <a:ln w="28575" cmpd="sng">
                  <a:solidFill>
                    <a:schemeClr val="accent2"/>
                  </a:solidFill>
                  <a:round/>
                  <a:headEnd/>
                  <a:tailEnd/>
                </a:ln>
              </p:spPr>
              <p:txBody>
                <a:bodyPr/>
                <a:lstStyle/>
                <a:p>
                  <a:endParaRPr lang="fr-FR"/>
                </a:p>
              </p:txBody>
            </p:sp>
            <p:sp>
              <p:nvSpPr>
                <p:cNvPr id="10472" name="Freeform 8"/>
                <p:cNvSpPr>
                  <a:spLocks/>
                </p:cNvSpPr>
                <p:nvPr/>
              </p:nvSpPr>
              <p:spPr bwMode="auto">
                <a:xfrm>
                  <a:off x="3941" y="350"/>
                  <a:ext cx="60" cy="396"/>
                </a:xfrm>
                <a:custGeom>
                  <a:avLst/>
                  <a:gdLst>
                    <a:gd name="T0" fmla="*/ 0 w 60"/>
                    <a:gd name="T1" fmla="*/ 396 h 396"/>
                    <a:gd name="T2" fmla="*/ 24 w 60"/>
                    <a:gd name="T3" fmla="*/ 255 h 396"/>
                    <a:gd name="T4" fmla="*/ 60 w 60"/>
                    <a:gd name="T5" fmla="*/ 0 h 396"/>
                    <a:gd name="T6" fmla="*/ 0 60000 65536"/>
                    <a:gd name="T7" fmla="*/ 0 60000 65536"/>
                    <a:gd name="T8" fmla="*/ 0 60000 65536"/>
                    <a:gd name="T9" fmla="*/ 0 w 60"/>
                    <a:gd name="T10" fmla="*/ 0 h 396"/>
                    <a:gd name="T11" fmla="*/ 60 w 60"/>
                    <a:gd name="T12" fmla="*/ 396 h 396"/>
                  </a:gdLst>
                  <a:ahLst/>
                  <a:cxnLst>
                    <a:cxn ang="T6">
                      <a:pos x="T0" y="T1"/>
                    </a:cxn>
                    <a:cxn ang="T7">
                      <a:pos x="T2" y="T3"/>
                    </a:cxn>
                    <a:cxn ang="T8">
                      <a:pos x="T4" y="T5"/>
                    </a:cxn>
                  </a:cxnLst>
                  <a:rect l="T9" t="T10" r="T11" b="T12"/>
                  <a:pathLst>
                    <a:path w="60" h="396">
                      <a:moveTo>
                        <a:pt x="0" y="396"/>
                      </a:moveTo>
                      <a:cubicBezTo>
                        <a:pt x="4" y="373"/>
                        <a:pt x="14" y="321"/>
                        <a:pt x="24" y="255"/>
                      </a:cubicBezTo>
                      <a:cubicBezTo>
                        <a:pt x="34" y="189"/>
                        <a:pt x="53" y="53"/>
                        <a:pt x="60" y="0"/>
                      </a:cubicBezTo>
                    </a:path>
                  </a:pathLst>
                </a:custGeom>
                <a:noFill/>
                <a:ln w="28575" cap="flat" cmpd="sng">
                  <a:solidFill>
                    <a:schemeClr val="accent2"/>
                  </a:solidFill>
                  <a:prstDash val="dash"/>
                  <a:round/>
                  <a:headEnd/>
                  <a:tailEnd/>
                </a:ln>
              </p:spPr>
              <p:txBody>
                <a:bodyPr/>
                <a:lstStyle/>
                <a:p>
                  <a:endParaRPr lang="fr-FR"/>
                </a:p>
              </p:txBody>
            </p:sp>
            <p:sp>
              <p:nvSpPr>
                <p:cNvPr id="10473" name="Freeform 9"/>
                <p:cNvSpPr>
                  <a:spLocks/>
                </p:cNvSpPr>
                <p:nvPr/>
              </p:nvSpPr>
              <p:spPr bwMode="auto">
                <a:xfrm flipH="1">
                  <a:off x="2844" y="352"/>
                  <a:ext cx="60" cy="396"/>
                </a:xfrm>
                <a:custGeom>
                  <a:avLst/>
                  <a:gdLst>
                    <a:gd name="T0" fmla="*/ 0 w 60"/>
                    <a:gd name="T1" fmla="*/ 396 h 396"/>
                    <a:gd name="T2" fmla="*/ 24 w 60"/>
                    <a:gd name="T3" fmla="*/ 255 h 396"/>
                    <a:gd name="T4" fmla="*/ 60 w 60"/>
                    <a:gd name="T5" fmla="*/ 0 h 396"/>
                    <a:gd name="T6" fmla="*/ 0 60000 65536"/>
                    <a:gd name="T7" fmla="*/ 0 60000 65536"/>
                    <a:gd name="T8" fmla="*/ 0 60000 65536"/>
                    <a:gd name="T9" fmla="*/ 0 w 60"/>
                    <a:gd name="T10" fmla="*/ 0 h 396"/>
                    <a:gd name="T11" fmla="*/ 60 w 60"/>
                    <a:gd name="T12" fmla="*/ 396 h 396"/>
                  </a:gdLst>
                  <a:ahLst/>
                  <a:cxnLst>
                    <a:cxn ang="T6">
                      <a:pos x="T0" y="T1"/>
                    </a:cxn>
                    <a:cxn ang="T7">
                      <a:pos x="T2" y="T3"/>
                    </a:cxn>
                    <a:cxn ang="T8">
                      <a:pos x="T4" y="T5"/>
                    </a:cxn>
                  </a:cxnLst>
                  <a:rect l="T9" t="T10" r="T11" b="T12"/>
                  <a:pathLst>
                    <a:path w="60" h="396">
                      <a:moveTo>
                        <a:pt x="0" y="396"/>
                      </a:moveTo>
                      <a:cubicBezTo>
                        <a:pt x="4" y="373"/>
                        <a:pt x="14" y="321"/>
                        <a:pt x="24" y="255"/>
                      </a:cubicBezTo>
                      <a:cubicBezTo>
                        <a:pt x="34" y="189"/>
                        <a:pt x="53" y="53"/>
                        <a:pt x="60" y="0"/>
                      </a:cubicBezTo>
                    </a:path>
                  </a:pathLst>
                </a:custGeom>
                <a:noFill/>
                <a:ln w="28575" cap="flat" cmpd="sng">
                  <a:solidFill>
                    <a:schemeClr val="accent2"/>
                  </a:solidFill>
                  <a:prstDash val="dash"/>
                  <a:round/>
                  <a:headEnd/>
                  <a:tailEnd/>
                </a:ln>
              </p:spPr>
              <p:txBody>
                <a:bodyPr/>
                <a:lstStyle/>
                <a:p>
                  <a:endParaRPr lang="fr-FR"/>
                </a:p>
              </p:txBody>
            </p:sp>
          </p:grpSp>
          <p:grpSp>
            <p:nvGrpSpPr>
              <p:cNvPr id="5" name="Group 10"/>
              <p:cNvGrpSpPr>
                <a:grpSpLocks/>
              </p:cNvGrpSpPr>
              <p:nvPr/>
            </p:nvGrpSpPr>
            <p:grpSpPr bwMode="auto">
              <a:xfrm>
                <a:off x="2528" y="1554"/>
                <a:ext cx="1784" cy="201"/>
                <a:chOff x="2528" y="1554"/>
                <a:chExt cx="1784" cy="201"/>
              </a:xfrm>
            </p:grpSpPr>
            <p:sp>
              <p:nvSpPr>
                <p:cNvPr id="10469" name="Freeform 11"/>
                <p:cNvSpPr>
                  <a:spLocks/>
                </p:cNvSpPr>
                <p:nvPr/>
              </p:nvSpPr>
              <p:spPr bwMode="auto">
                <a:xfrm>
                  <a:off x="2528" y="1554"/>
                  <a:ext cx="896" cy="201"/>
                </a:xfrm>
                <a:custGeom>
                  <a:avLst/>
                  <a:gdLst>
                    <a:gd name="T0" fmla="*/ 0 w 896"/>
                    <a:gd name="T1" fmla="*/ 198 h 201"/>
                    <a:gd name="T2" fmla="*/ 220 w 896"/>
                    <a:gd name="T3" fmla="*/ 198 h 201"/>
                    <a:gd name="T4" fmla="*/ 404 w 896"/>
                    <a:gd name="T5" fmla="*/ 190 h 201"/>
                    <a:gd name="T6" fmla="*/ 568 w 896"/>
                    <a:gd name="T7" fmla="*/ 134 h 201"/>
                    <a:gd name="T8" fmla="*/ 768 w 896"/>
                    <a:gd name="T9" fmla="*/ 22 h 201"/>
                    <a:gd name="T10" fmla="*/ 896 w 896"/>
                    <a:gd name="T11" fmla="*/ 2 h 201"/>
                    <a:gd name="T12" fmla="*/ 0 60000 65536"/>
                    <a:gd name="T13" fmla="*/ 0 60000 65536"/>
                    <a:gd name="T14" fmla="*/ 0 60000 65536"/>
                    <a:gd name="T15" fmla="*/ 0 60000 65536"/>
                    <a:gd name="T16" fmla="*/ 0 60000 65536"/>
                    <a:gd name="T17" fmla="*/ 0 60000 65536"/>
                    <a:gd name="T18" fmla="*/ 0 w 896"/>
                    <a:gd name="T19" fmla="*/ 0 h 201"/>
                    <a:gd name="T20" fmla="*/ 896 w 896"/>
                    <a:gd name="T21" fmla="*/ 201 h 201"/>
                  </a:gdLst>
                  <a:ahLst/>
                  <a:cxnLst>
                    <a:cxn ang="T12">
                      <a:pos x="T0" y="T1"/>
                    </a:cxn>
                    <a:cxn ang="T13">
                      <a:pos x="T2" y="T3"/>
                    </a:cxn>
                    <a:cxn ang="T14">
                      <a:pos x="T4" y="T5"/>
                    </a:cxn>
                    <a:cxn ang="T15">
                      <a:pos x="T6" y="T7"/>
                    </a:cxn>
                    <a:cxn ang="T16">
                      <a:pos x="T8" y="T9"/>
                    </a:cxn>
                    <a:cxn ang="T17">
                      <a:pos x="T10" y="T11"/>
                    </a:cxn>
                  </a:cxnLst>
                  <a:rect l="T18" t="T19" r="T20" b="T21"/>
                  <a:pathLst>
                    <a:path w="896" h="201">
                      <a:moveTo>
                        <a:pt x="0" y="198"/>
                      </a:moveTo>
                      <a:cubicBezTo>
                        <a:pt x="37" y="198"/>
                        <a:pt x="153" y="199"/>
                        <a:pt x="220" y="198"/>
                      </a:cubicBezTo>
                      <a:cubicBezTo>
                        <a:pt x="287" y="197"/>
                        <a:pt x="346" y="201"/>
                        <a:pt x="404" y="190"/>
                      </a:cubicBezTo>
                      <a:cubicBezTo>
                        <a:pt x="462" y="179"/>
                        <a:pt x="507" y="162"/>
                        <a:pt x="568" y="134"/>
                      </a:cubicBezTo>
                      <a:cubicBezTo>
                        <a:pt x="629" y="106"/>
                        <a:pt x="713" y="44"/>
                        <a:pt x="768" y="22"/>
                      </a:cubicBezTo>
                      <a:cubicBezTo>
                        <a:pt x="823" y="0"/>
                        <a:pt x="869" y="6"/>
                        <a:pt x="896" y="2"/>
                      </a:cubicBezTo>
                    </a:path>
                  </a:pathLst>
                </a:custGeom>
                <a:noFill/>
                <a:ln w="28575" cmpd="sng">
                  <a:solidFill>
                    <a:srgbClr val="CC0099"/>
                  </a:solidFill>
                  <a:round/>
                  <a:headEnd/>
                  <a:tailEnd/>
                </a:ln>
              </p:spPr>
              <p:txBody>
                <a:bodyPr/>
                <a:lstStyle/>
                <a:p>
                  <a:endParaRPr lang="fr-FR"/>
                </a:p>
              </p:txBody>
            </p:sp>
            <p:sp>
              <p:nvSpPr>
                <p:cNvPr id="10470" name="Freeform 12"/>
                <p:cNvSpPr>
                  <a:spLocks/>
                </p:cNvSpPr>
                <p:nvPr/>
              </p:nvSpPr>
              <p:spPr bwMode="auto">
                <a:xfrm flipH="1">
                  <a:off x="3416" y="1554"/>
                  <a:ext cx="896" cy="201"/>
                </a:xfrm>
                <a:custGeom>
                  <a:avLst/>
                  <a:gdLst>
                    <a:gd name="T0" fmla="*/ 0 w 896"/>
                    <a:gd name="T1" fmla="*/ 198 h 201"/>
                    <a:gd name="T2" fmla="*/ 220 w 896"/>
                    <a:gd name="T3" fmla="*/ 198 h 201"/>
                    <a:gd name="T4" fmla="*/ 404 w 896"/>
                    <a:gd name="T5" fmla="*/ 190 h 201"/>
                    <a:gd name="T6" fmla="*/ 568 w 896"/>
                    <a:gd name="T7" fmla="*/ 134 h 201"/>
                    <a:gd name="T8" fmla="*/ 768 w 896"/>
                    <a:gd name="T9" fmla="*/ 22 h 201"/>
                    <a:gd name="T10" fmla="*/ 896 w 896"/>
                    <a:gd name="T11" fmla="*/ 2 h 201"/>
                    <a:gd name="T12" fmla="*/ 0 60000 65536"/>
                    <a:gd name="T13" fmla="*/ 0 60000 65536"/>
                    <a:gd name="T14" fmla="*/ 0 60000 65536"/>
                    <a:gd name="T15" fmla="*/ 0 60000 65536"/>
                    <a:gd name="T16" fmla="*/ 0 60000 65536"/>
                    <a:gd name="T17" fmla="*/ 0 60000 65536"/>
                    <a:gd name="T18" fmla="*/ 0 w 896"/>
                    <a:gd name="T19" fmla="*/ 0 h 201"/>
                    <a:gd name="T20" fmla="*/ 896 w 896"/>
                    <a:gd name="T21" fmla="*/ 201 h 201"/>
                  </a:gdLst>
                  <a:ahLst/>
                  <a:cxnLst>
                    <a:cxn ang="T12">
                      <a:pos x="T0" y="T1"/>
                    </a:cxn>
                    <a:cxn ang="T13">
                      <a:pos x="T2" y="T3"/>
                    </a:cxn>
                    <a:cxn ang="T14">
                      <a:pos x="T4" y="T5"/>
                    </a:cxn>
                    <a:cxn ang="T15">
                      <a:pos x="T6" y="T7"/>
                    </a:cxn>
                    <a:cxn ang="T16">
                      <a:pos x="T8" y="T9"/>
                    </a:cxn>
                    <a:cxn ang="T17">
                      <a:pos x="T10" y="T11"/>
                    </a:cxn>
                  </a:cxnLst>
                  <a:rect l="T18" t="T19" r="T20" b="T21"/>
                  <a:pathLst>
                    <a:path w="896" h="201">
                      <a:moveTo>
                        <a:pt x="0" y="198"/>
                      </a:moveTo>
                      <a:cubicBezTo>
                        <a:pt x="37" y="198"/>
                        <a:pt x="153" y="199"/>
                        <a:pt x="220" y="198"/>
                      </a:cubicBezTo>
                      <a:cubicBezTo>
                        <a:pt x="287" y="197"/>
                        <a:pt x="346" y="201"/>
                        <a:pt x="404" y="190"/>
                      </a:cubicBezTo>
                      <a:cubicBezTo>
                        <a:pt x="462" y="179"/>
                        <a:pt x="507" y="162"/>
                        <a:pt x="568" y="134"/>
                      </a:cubicBezTo>
                      <a:cubicBezTo>
                        <a:pt x="629" y="106"/>
                        <a:pt x="713" y="44"/>
                        <a:pt x="768" y="22"/>
                      </a:cubicBezTo>
                      <a:cubicBezTo>
                        <a:pt x="823" y="0"/>
                        <a:pt x="869" y="6"/>
                        <a:pt x="896" y="2"/>
                      </a:cubicBezTo>
                    </a:path>
                  </a:pathLst>
                </a:custGeom>
                <a:noFill/>
                <a:ln w="28575" cmpd="sng">
                  <a:solidFill>
                    <a:srgbClr val="CC0099"/>
                  </a:solidFill>
                  <a:round/>
                  <a:headEnd/>
                  <a:tailEnd/>
                </a:ln>
              </p:spPr>
              <p:txBody>
                <a:bodyPr/>
                <a:lstStyle/>
                <a:p>
                  <a:endParaRPr lang="fr-FR"/>
                </a:p>
              </p:txBody>
            </p:sp>
          </p:grpSp>
          <p:grpSp>
            <p:nvGrpSpPr>
              <p:cNvPr id="6" name="Group 13"/>
              <p:cNvGrpSpPr>
                <a:grpSpLocks/>
              </p:cNvGrpSpPr>
              <p:nvPr/>
            </p:nvGrpSpPr>
            <p:grpSpPr bwMode="auto">
              <a:xfrm>
                <a:off x="2520" y="1207"/>
                <a:ext cx="1816" cy="298"/>
                <a:chOff x="2520" y="1207"/>
                <a:chExt cx="1816" cy="298"/>
              </a:xfrm>
            </p:grpSpPr>
            <p:sp>
              <p:nvSpPr>
                <p:cNvPr id="10467" name="Freeform 14"/>
                <p:cNvSpPr>
                  <a:spLocks/>
                </p:cNvSpPr>
                <p:nvPr/>
              </p:nvSpPr>
              <p:spPr bwMode="auto">
                <a:xfrm>
                  <a:off x="2520" y="1348"/>
                  <a:ext cx="912" cy="157"/>
                </a:xfrm>
                <a:custGeom>
                  <a:avLst/>
                  <a:gdLst>
                    <a:gd name="T0" fmla="*/ 0 w 912"/>
                    <a:gd name="T1" fmla="*/ 8 h 157"/>
                    <a:gd name="T2" fmla="*/ 188 w 912"/>
                    <a:gd name="T3" fmla="*/ 8 h 157"/>
                    <a:gd name="T4" fmla="*/ 260 w 912"/>
                    <a:gd name="T5" fmla="*/ 8 h 157"/>
                    <a:gd name="T6" fmla="*/ 332 w 912"/>
                    <a:gd name="T7" fmla="*/ 20 h 157"/>
                    <a:gd name="T8" fmla="*/ 480 w 912"/>
                    <a:gd name="T9" fmla="*/ 68 h 157"/>
                    <a:gd name="T10" fmla="*/ 592 w 912"/>
                    <a:gd name="T11" fmla="*/ 124 h 157"/>
                    <a:gd name="T12" fmla="*/ 652 w 912"/>
                    <a:gd name="T13" fmla="*/ 152 h 157"/>
                    <a:gd name="T14" fmla="*/ 696 w 912"/>
                    <a:gd name="T15" fmla="*/ 152 h 157"/>
                    <a:gd name="T16" fmla="*/ 764 w 912"/>
                    <a:gd name="T17" fmla="*/ 140 h 157"/>
                    <a:gd name="T18" fmla="*/ 836 w 912"/>
                    <a:gd name="T19" fmla="*/ 80 h 157"/>
                    <a:gd name="T20" fmla="*/ 912 w 912"/>
                    <a:gd name="T21" fmla="*/ 0 h 15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912"/>
                    <a:gd name="T34" fmla="*/ 0 h 157"/>
                    <a:gd name="T35" fmla="*/ 912 w 912"/>
                    <a:gd name="T36" fmla="*/ 157 h 15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912" h="157">
                      <a:moveTo>
                        <a:pt x="0" y="8"/>
                      </a:moveTo>
                      <a:cubicBezTo>
                        <a:pt x="72" y="8"/>
                        <a:pt x="145" y="8"/>
                        <a:pt x="188" y="8"/>
                      </a:cubicBezTo>
                      <a:cubicBezTo>
                        <a:pt x="231" y="8"/>
                        <a:pt x="236" y="6"/>
                        <a:pt x="260" y="8"/>
                      </a:cubicBezTo>
                      <a:cubicBezTo>
                        <a:pt x="284" y="10"/>
                        <a:pt x="295" y="10"/>
                        <a:pt x="332" y="20"/>
                      </a:cubicBezTo>
                      <a:cubicBezTo>
                        <a:pt x="369" y="30"/>
                        <a:pt x="437" y="51"/>
                        <a:pt x="480" y="68"/>
                      </a:cubicBezTo>
                      <a:cubicBezTo>
                        <a:pt x="523" y="85"/>
                        <a:pt x="563" y="110"/>
                        <a:pt x="592" y="124"/>
                      </a:cubicBezTo>
                      <a:cubicBezTo>
                        <a:pt x="621" y="138"/>
                        <a:pt x="635" y="147"/>
                        <a:pt x="652" y="152"/>
                      </a:cubicBezTo>
                      <a:cubicBezTo>
                        <a:pt x="669" y="157"/>
                        <a:pt x="677" y="154"/>
                        <a:pt x="696" y="152"/>
                      </a:cubicBezTo>
                      <a:cubicBezTo>
                        <a:pt x="715" y="150"/>
                        <a:pt x="741" y="152"/>
                        <a:pt x="764" y="140"/>
                      </a:cubicBezTo>
                      <a:cubicBezTo>
                        <a:pt x="787" y="128"/>
                        <a:pt x="811" y="103"/>
                        <a:pt x="836" y="80"/>
                      </a:cubicBezTo>
                      <a:cubicBezTo>
                        <a:pt x="861" y="57"/>
                        <a:pt x="896" y="17"/>
                        <a:pt x="912" y="0"/>
                      </a:cubicBezTo>
                    </a:path>
                  </a:pathLst>
                </a:custGeom>
                <a:noFill/>
                <a:ln w="28575" cmpd="sng">
                  <a:solidFill>
                    <a:srgbClr val="CC0099"/>
                  </a:solidFill>
                  <a:round/>
                  <a:headEnd/>
                  <a:tailEnd/>
                </a:ln>
              </p:spPr>
              <p:txBody>
                <a:bodyPr/>
                <a:lstStyle/>
                <a:p>
                  <a:endParaRPr lang="fr-FR"/>
                </a:p>
              </p:txBody>
            </p:sp>
            <p:sp>
              <p:nvSpPr>
                <p:cNvPr id="10468" name="Freeform 15"/>
                <p:cNvSpPr>
                  <a:spLocks/>
                </p:cNvSpPr>
                <p:nvPr/>
              </p:nvSpPr>
              <p:spPr bwMode="auto">
                <a:xfrm>
                  <a:off x="3416" y="1207"/>
                  <a:ext cx="920" cy="153"/>
                </a:xfrm>
                <a:custGeom>
                  <a:avLst/>
                  <a:gdLst>
                    <a:gd name="T0" fmla="*/ 920 w 920"/>
                    <a:gd name="T1" fmla="*/ 149 h 153"/>
                    <a:gd name="T2" fmla="*/ 732 w 920"/>
                    <a:gd name="T3" fmla="*/ 149 h 153"/>
                    <a:gd name="T4" fmla="*/ 660 w 920"/>
                    <a:gd name="T5" fmla="*/ 149 h 153"/>
                    <a:gd name="T6" fmla="*/ 588 w 920"/>
                    <a:gd name="T7" fmla="*/ 137 h 153"/>
                    <a:gd name="T8" fmla="*/ 440 w 920"/>
                    <a:gd name="T9" fmla="*/ 89 h 153"/>
                    <a:gd name="T10" fmla="*/ 328 w 920"/>
                    <a:gd name="T11" fmla="*/ 33 h 153"/>
                    <a:gd name="T12" fmla="*/ 268 w 920"/>
                    <a:gd name="T13" fmla="*/ 5 h 153"/>
                    <a:gd name="T14" fmla="*/ 224 w 920"/>
                    <a:gd name="T15" fmla="*/ 5 h 153"/>
                    <a:gd name="T16" fmla="*/ 156 w 920"/>
                    <a:gd name="T17" fmla="*/ 17 h 153"/>
                    <a:gd name="T18" fmla="*/ 84 w 920"/>
                    <a:gd name="T19" fmla="*/ 77 h 153"/>
                    <a:gd name="T20" fmla="*/ 0 w 920"/>
                    <a:gd name="T21" fmla="*/ 153 h 15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920"/>
                    <a:gd name="T34" fmla="*/ 0 h 153"/>
                    <a:gd name="T35" fmla="*/ 920 w 920"/>
                    <a:gd name="T36" fmla="*/ 153 h 15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920" h="153">
                      <a:moveTo>
                        <a:pt x="920" y="149"/>
                      </a:moveTo>
                      <a:cubicBezTo>
                        <a:pt x="848" y="149"/>
                        <a:pt x="775" y="149"/>
                        <a:pt x="732" y="149"/>
                      </a:cubicBezTo>
                      <a:cubicBezTo>
                        <a:pt x="689" y="149"/>
                        <a:pt x="684" y="151"/>
                        <a:pt x="660" y="149"/>
                      </a:cubicBezTo>
                      <a:cubicBezTo>
                        <a:pt x="636" y="147"/>
                        <a:pt x="625" y="147"/>
                        <a:pt x="588" y="137"/>
                      </a:cubicBezTo>
                      <a:cubicBezTo>
                        <a:pt x="551" y="127"/>
                        <a:pt x="483" y="106"/>
                        <a:pt x="440" y="89"/>
                      </a:cubicBezTo>
                      <a:cubicBezTo>
                        <a:pt x="397" y="72"/>
                        <a:pt x="357" y="47"/>
                        <a:pt x="328" y="33"/>
                      </a:cubicBezTo>
                      <a:cubicBezTo>
                        <a:pt x="299" y="19"/>
                        <a:pt x="285" y="10"/>
                        <a:pt x="268" y="5"/>
                      </a:cubicBezTo>
                      <a:cubicBezTo>
                        <a:pt x="251" y="0"/>
                        <a:pt x="243" y="3"/>
                        <a:pt x="224" y="5"/>
                      </a:cubicBezTo>
                      <a:cubicBezTo>
                        <a:pt x="205" y="7"/>
                        <a:pt x="179" y="5"/>
                        <a:pt x="156" y="17"/>
                      </a:cubicBezTo>
                      <a:cubicBezTo>
                        <a:pt x="133" y="29"/>
                        <a:pt x="110" y="54"/>
                        <a:pt x="84" y="77"/>
                      </a:cubicBezTo>
                      <a:cubicBezTo>
                        <a:pt x="58" y="100"/>
                        <a:pt x="17" y="137"/>
                        <a:pt x="0" y="153"/>
                      </a:cubicBezTo>
                    </a:path>
                  </a:pathLst>
                </a:custGeom>
                <a:noFill/>
                <a:ln w="28575" cmpd="sng">
                  <a:solidFill>
                    <a:srgbClr val="CC0099"/>
                  </a:solidFill>
                  <a:round/>
                  <a:headEnd/>
                  <a:tailEnd/>
                </a:ln>
              </p:spPr>
              <p:txBody>
                <a:bodyPr/>
                <a:lstStyle/>
                <a:p>
                  <a:endParaRPr lang="fr-FR"/>
                </a:p>
              </p:txBody>
            </p:sp>
          </p:grpSp>
          <p:grpSp>
            <p:nvGrpSpPr>
              <p:cNvPr id="7" name="Group 16"/>
              <p:cNvGrpSpPr>
                <a:grpSpLocks/>
              </p:cNvGrpSpPr>
              <p:nvPr/>
            </p:nvGrpSpPr>
            <p:grpSpPr bwMode="auto">
              <a:xfrm>
                <a:off x="2524" y="788"/>
                <a:ext cx="1800" cy="349"/>
                <a:chOff x="2524" y="788"/>
                <a:chExt cx="1800" cy="349"/>
              </a:xfrm>
            </p:grpSpPr>
            <p:sp>
              <p:nvSpPr>
                <p:cNvPr id="10465" name="Freeform 17"/>
                <p:cNvSpPr>
                  <a:spLocks/>
                </p:cNvSpPr>
                <p:nvPr/>
              </p:nvSpPr>
              <p:spPr bwMode="auto">
                <a:xfrm>
                  <a:off x="2524" y="788"/>
                  <a:ext cx="900" cy="349"/>
                </a:xfrm>
                <a:custGeom>
                  <a:avLst/>
                  <a:gdLst>
                    <a:gd name="T0" fmla="*/ 0 w 900"/>
                    <a:gd name="T1" fmla="*/ 152 h 349"/>
                    <a:gd name="T2" fmla="*/ 124 w 900"/>
                    <a:gd name="T3" fmla="*/ 160 h 349"/>
                    <a:gd name="T4" fmla="*/ 320 w 900"/>
                    <a:gd name="T5" fmla="*/ 212 h 349"/>
                    <a:gd name="T6" fmla="*/ 432 w 900"/>
                    <a:gd name="T7" fmla="*/ 284 h 349"/>
                    <a:gd name="T8" fmla="*/ 496 w 900"/>
                    <a:gd name="T9" fmla="*/ 336 h 349"/>
                    <a:gd name="T10" fmla="*/ 564 w 900"/>
                    <a:gd name="T11" fmla="*/ 348 h 349"/>
                    <a:gd name="T12" fmla="*/ 604 w 900"/>
                    <a:gd name="T13" fmla="*/ 340 h 349"/>
                    <a:gd name="T14" fmla="*/ 664 w 900"/>
                    <a:gd name="T15" fmla="*/ 300 h 349"/>
                    <a:gd name="T16" fmla="*/ 724 w 900"/>
                    <a:gd name="T17" fmla="*/ 208 h 349"/>
                    <a:gd name="T18" fmla="*/ 820 w 900"/>
                    <a:gd name="T19" fmla="*/ 64 h 349"/>
                    <a:gd name="T20" fmla="*/ 860 w 900"/>
                    <a:gd name="T21" fmla="*/ 16 h 349"/>
                    <a:gd name="T22" fmla="*/ 900 w 900"/>
                    <a:gd name="T23" fmla="*/ 0 h 34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900"/>
                    <a:gd name="T37" fmla="*/ 0 h 349"/>
                    <a:gd name="T38" fmla="*/ 900 w 900"/>
                    <a:gd name="T39" fmla="*/ 349 h 349"/>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900" h="349">
                      <a:moveTo>
                        <a:pt x="0" y="152"/>
                      </a:moveTo>
                      <a:cubicBezTo>
                        <a:pt x="35" y="151"/>
                        <a:pt x="71" y="150"/>
                        <a:pt x="124" y="160"/>
                      </a:cubicBezTo>
                      <a:cubicBezTo>
                        <a:pt x="177" y="170"/>
                        <a:pt x="269" y="191"/>
                        <a:pt x="320" y="212"/>
                      </a:cubicBezTo>
                      <a:cubicBezTo>
                        <a:pt x="371" y="233"/>
                        <a:pt x="403" y="263"/>
                        <a:pt x="432" y="284"/>
                      </a:cubicBezTo>
                      <a:cubicBezTo>
                        <a:pt x="461" y="305"/>
                        <a:pt x="474" y="325"/>
                        <a:pt x="496" y="336"/>
                      </a:cubicBezTo>
                      <a:cubicBezTo>
                        <a:pt x="518" y="347"/>
                        <a:pt x="546" y="347"/>
                        <a:pt x="564" y="348"/>
                      </a:cubicBezTo>
                      <a:cubicBezTo>
                        <a:pt x="582" y="349"/>
                        <a:pt x="587" y="348"/>
                        <a:pt x="604" y="340"/>
                      </a:cubicBezTo>
                      <a:cubicBezTo>
                        <a:pt x="621" y="332"/>
                        <a:pt x="644" y="322"/>
                        <a:pt x="664" y="300"/>
                      </a:cubicBezTo>
                      <a:cubicBezTo>
                        <a:pt x="684" y="278"/>
                        <a:pt x="698" y="247"/>
                        <a:pt x="724" y="208"/>
                      </a:cubicBezTo>
                      <a:cubicBezTo>
                        <a:pt x="750" y="169"/>
                        <a:pt x="797" y="96"/>
                        <a:pt x="820" y="64"/>
                      </a:cubicBezTo>
                      <a:cubicBezTo>
                        <a:pt x="843" y="32"/>
                        <a:pt x="847" y="27"/>
                        <a:pt x="860" y="16"/>
                      </a:cubicBezTo>
                      <a:cubicBezTo>
                        <a:pt x="873" y="5"/>
                        <a:pt x="893" y="3"/>
                        <a:pt x="900" y="0"/>
                      </a:cubicBezTo>
                    </a:path>
                  </a:pathLst>
                </a:custGeom>
                <a:noFill/>
                <a:ln w="28575" cmpd="sng">
                  <a:solidFill>
                    <a:srgbClr val="CC0099"/>
                  </a:solidFill>
                  <a:round/>
                  <a:headEnd/>
                  <a:tailEnd/>
                </a:ln>
              </p:spPr>
              <p:txBody>
                <a:bodyPr/>
                <a:lstStyle/>
                <a:p>
                  <a:endParaRPr lang="fr-FR"/>
                </a:p>
              </p:txBody>
            </p:sp>
            <p:sp>
              <p:nvSpPr>
                <p:cNvPr id="10466" name="Freeform 18"/>
                <p:cNvSpPr>
                  <a:spLocks/>
                </p:cNvSpPr>
                <p:nvPr/>
              </p:nvSpPr>
              <p:spPr bwMode="auto">
                <a:xfrm flipH="1">
                  <a:off x="3424" y="788"/>
                  <a:ext cx="900" cy="349"/>
                </a:xfrm>
                <a:custGeom>
                  <a:avLst/>
                  <a:gdLst>
                    <a:gd name="T0" fmla="*/ 0 w 900"/>
                    <a:gd name="T1" fmla="*/ 152 h 349"/>
                    <a:gd name="T2" fmla="*/ 124 w 900"/>
                    <a:gd name="T3" fmla="*/ 160 h 349"/>
                    <a:gd name="T4" fmla="*/ 320 w 900"/>
                    <a:gd name="T5" fmla="*/ 212 h 349"/>
                    <a:gd name="T6" fmla="*/ 432 w 900"/>
                    <a:gd name="T7" fmla="*/ 284 h 349"/>
                    <a:gd name="T8" fmla="*/ 496 w 900"/>
                    <a:gd name="T9" fmla="*/ 336 h 349"/>
                    <a:gd name="T10" fmla="*/ 564 w 900"/>
                    <a:gd name="T11" fmla="*/ 348 h 349"/>
                    <a:gd name="T12" fmla="*/ 604 w 900"/>
                    <a:gd name="T13" fmla="*/ 340 h 349"/>
                    <a:gd name="T14" fmla="*/ 664 w 900"/>
                    <a:gd name="T15" fmla="*/ 300 h 349"/>
                    <a:gd name="T16" fmla="*/ 724 w 900"/>
                    <a:gd name="T17" fmla="*/ 208 h 349"/>
                    <a:gd name="T18" fmla="*/ 820 w 900"/>
                    <a:gd name="T19" fmla="*/ 64 h 349"/>
                    <a:gd name="T20" fmla="*/ 860 w 900"/>
                    <a:gd name="T21" fmla="*/ 16 h 349"/>
                    <a:gd name="T22" fmla="*/ 900 w 900"/>
                    <a:gd name="T23" fmla="*/ 0 h 34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900"/>
                    <a:gd name="T37" fmla="*/ 0 h 349"/>
                    <a:gd name="T38" fmla="*/ 900 w 900"/>
                    <a:gd name="T39" fmla="*/ 349 h 349"/>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900" h="349">
                      <a:moveTo>
                        <a:pt x="0" y="152"/>
                      </a:moveTo>
                      <a:cubicBezTo>
                        <a:pt x="35" y="151"/>
                        <a:pt x="71" y="150"/>
                        <a:pt x="124" y="160"/>
                      </a:cubicBezTo>
                      <a:cubicBezTo>
                        <a:pt x="177" y="170"/>
                        <a:pt x="269" y="191"/>
                        <a:pt x="320" y="212"/>
                      </a:cubicBezTo>
                      <a:cubicBezTo>
                        <a:pt x="371" y="233"/>
                        <a:pt x="403" y="263"/>
                        <a:pt x="432" y="284"/>
                      </a:cubicBezTo>
                      <a:cubicBezTo>
                        <a:pt x="461" y="305"/>
                        <a:pt x="474" y="325"/>
                        <a:pt x="496" y="336"/>
                      </a:cubicBezTo>
                      <a:cubicBezTo>
                        <a:pt x="518" y="347"/>
                        <a:pt x="546" y="347"/>
                        <a:pt x="564" y="348"/>
                      </a:cubicBezTo>
                      <a:cubicBezTo>
                        <a:pt x="582" y="349"/>
                        <a:pt x="587" y="348"/>
                        <a:pt x="604" y="340"/>
                      </a:cubicBezTo>
                      <a:cubicBezTo>
                        <a:pt x="621" y="332"/>
                        <a:pt x="644" y="322"/>
                        <a:pt x="664" y="300"/>
                      </a:cubicBezTo>
                      <a:cubicBezTo>
                        <a:pt x="684" y="278"/>
                        <a:pt x="698" y="247"/>
                        <a:pt x="724" y="208"/>
                      </a:cubicBezTo>
                      <a:cubicBezTo>
                        <a:pt x="750" y="169"/>
                        <a:pt x="797" y="96"/>
                        <a:pt x="820" y="64"/>
                      </a:cubicBezTo>
                      <a:cubicBezTo>
                        <a:pt x="843" y="32"/>
                        <a:pt x="847" y="27"/>
                        <a:pt x="860" y="16"/>
                      </a:cubicBezTo>
                      <a:cubicBezTo>
                        <a:pt x="873" y="5"/>
                        <a:pt x="893" y="3"/>
                        <a:pt x="900" y="0"/>
                      </a:cubicBezTo>
                    </a:path>
                  </a:pathLst>
                </a:custGeom>
                <a:noFill/>
                <a:ln w="28575" cmpd="sng">
                  <a:solidFill>
                    <a:srgbClr val="CC0099"/>
                  </a:solidFill>
                  <a:round/>
                  <a:headEnd/>
                  <a:tailEnd/>
                </a:ln>
              </p:spPr>
              <p:txBody>
                <a:bodyPr/>
                <a:lstStyle/>
                <a:p>
                  <a:endParaRPr lang="fr-FR"/>
                </a:p>
              </p:txBody>
            </p:sp>
          </p:grpSp>
          <p:sp>
            <p:nvSpPr>
              <p:cNvPr id="10462" name="Line 19"/>
              <p:cNvSpPr>
                <a:spLocks noChangeShapeType="1"/>
              </p:cNvSpPr>
              <p:nvPr/>
            </p:nvSpPr>
            <p:spPr bwMode="auto">
              <a:xfrm>
                <a:off x="2526" y="1752"/>
                <a:ext cx="1800" cy="0"/>
              </a:xfrm>
              <a:prstGeom prst="line">
                <a:avLst/>
              </a:prstGeom>
              <a:noFill/>
              <a:ln w="9525">
                <a:solidFill>
                  <a:schemeClr val="tx1"/>
                </a:solidFill>
                <a:prstDash val="dash"/>
                <a:round/>
                <a:headEnd/>
                <a:tailEnd/>
              </a:ln>
            </p:spPr>
            <p:txBody>
              <a:bodyPr/>
              <a:lstStyle/>
              <a:p>
                <a:endParaRPr lang="fr-FR"/>
              </a:p>
            </p:txBody>
          </p:sp>
          <p:sp>
            <p:nvSpPr>
              <p:cNvPr id="10463" name="Line 20"/>
              <p:cNvSpPr>
                <a:spLocks noChangeShapeType="1"/>
              </p:cNvSpPr>
              <p:nvPr/>
            </p:nvSpPr>
            <p:spPr bwMode="auto">
              <a:xfrm>
                <a:off x="2532" y="1350"/>
                <a:ext cx="1800" cy="0"/>
              </a:xfrm>
              <a:prstGeom prst="line">
                <a:avLst/>
              </a:prstGeom>
              <a:noFill/>
              <a:ln w="9525">
                <a:solidFill>
                  <a:schemeClr val="tx1"/>
                </a:solidFill>
                <a:prstDash val="dash"/>
                <a:round/>
                <a:headEnd/>
                <a:tailEnd/>
              </a:ln>
            </p:spPr>
            <p:txBody>
              <a:bodyPr/>
              <a:lstStyle/>
              <a:p>
                <a:endParaRPr lang="fr-FR"/>
              </a:p>
            </p:txBody>
          </p:sp>
          <p:sp>
            <p:nvSpPr>
              <p:cNvPr id="10464" name="Line 21"/>
              <p:cNvSpPr>
                <a:spLocks noChangeShapeType="1"/>
              </p:cNvSpPr>
              <p:nvPr/>
            </p:nvSpPr>
            <p:spPr bwMode="auto">
              <a:xfrm>
                <a:off x="2520" y="942"/>
                <a:ext cx="1800" cy="0"/>
              </a:xfrm>
              <a:prstGeom prst="line">
                <a:avLst/>
              </a:prstGeom>
              <a:noFill/>
              <a:ln w="9525">
                <a:solidFill>
                  <a:schemeClr val="tx1"/>
                </a:solidFill>
                <a:prstDash val="dash"/>
                <a:round/>
                <a:headEnd/>
                <a:tailEnd/>
              </a:ln>
            </p:spPr>
            <p:txBody>
              <a:bodyPr/>
              <a:lstStyle/>
              <a:p>
                <a:endParaRPr lang="fr-FR"/>
              </a:p>
            </p:txBody>
          </p:sp>
        </p:grpSp>
      </p:grpSp>
      <p:sp>
        <p:nvSpPr>
          <p:cNvPr id="10248" name="Rectangle 22"/>
          <p:cNvSpPr>
            <a:spLocks noChangeArrowheads="1"/>
          </p:cNvSpPr>
          <p:nvPr/>
        </p:nvSpPr>
        <p:spPr bwMode="auto">
          <a:xfrm>
            <a:off x="169863" y="152400"/>
            <a:ext cx="4656137" cy="457200"/>
          </a:xfrm>
          <a:prstGeom prst="rect">
            <a:avLst/>
          </a:prstGeom>
          <a:noFill/>
          <a:ln w="9525">
            <a:noFill/>
            <a:miter lim="800000"/>
            <a:headEnd/>
            <a:tailEnd/>
          </a:ln>
        </p:spPr>
        <p:txBody>
          <a:bodyPr wrap="none">
            <a:spAutoFit/>
          </a:bodyPr>
          <a:lstStyle/>
          <a:p>
            <a:pPr eaLnBrk="1" hangingPunct="1"/>
            <a:r>
              <a:rPr lang="en-US">
                <a:solidFill>
                  <a:schemeClr val="accent2"/>
                </a:solidFill>
              </a:rPr>
              <a:t>To a realistic potential for Ho…</a:t>
            </a:r>
          </a:p>
        </p:txBody>
      </p:sp>
      <p:graphicFrame>
        <p:nvGraphicFramePr>
          <p:cNvPr id="10242" name="Object 23"/>
          <p:cNvGraphicFramePr>
            <a:graphicFrameLocks noChangeAspect="1"/>
          </p:cNvGraphicFramePr>
          <p:nvPr/>
        </p:nvGraphicFramePr>
        <p:xfrm>
          <a:off x="422275" y="3360738"/>
          <a:ext cx="1309688" cy="623887"/>
        </p:xfrm>
        <a:graphic>
          <a:graphicData uri="http://schemas.openxmlformats.org/presentationml/2006/ole">
            <p:oleObj spid="_x0000_s7170" name="Equation" r:id="rId3" imgW="825480" imgH="393480" progId="Equation.3">
              <p:embed/>
            </p:oleObj>
          </a:graphicData>
        </a:graphic>
      </p:graphicFrame>
      <p:sp>
        <p:nvSpPr>
          <p:cNvPr id="10249" name="Text Box 24"/>
          <p:cNvSpPr txBox="1">
            <a:spLocks noChangeArrowheads="1"/>
          </p:cNvSpPr>
          <p:nvPr/>
        </p:nvSpPr>
        <p:spPr bwMode="auto">
          <a:xfrm>
            <a:off x="5232400" y="1757363"/>
            <a:ext cx="866775" cy="304800"/>
          </a:xfrm>
          <a:prstGeom prst="rect">
            <a:avLst/>
          </a:prstGeom>
          <a:noFill/>
          <a:ln w="9525">
            <a:noFill/>
            <a:miter lim="800000"/>
            <a:headEnd/>
            <a:tailEnd/>
          </a:ln>
        </p:spPr>
        <p:txBody>
          <a:bodyPr wrap="none">
            <a:spAutoFit/>
          </a:bodyPr>
          <a:lstStyle/>
          <a:p>
            <a:pPr eaLnBrk="1" hangingPunct="1"/>
            <a:r>
              <a:rPr lang="en-US" sz="1400"/>
              <a:t>n=3; ℓ=0</a:t>
            </a:r>
          </a:p>
        </p:txBody>
      </p:sp>
      <p:sp>
        <p:nvSpPr>
          <p:cNvPr id="10250" name="Rectangle 25"/>
          <p:cNvSpPr>
            <a:spLocks noChangeArrowheads="1"/>
          </p:cNvSpPr>
          <p:nvPr/>
        </p:nvSpPr>
        <p:spPr bwMode="auto">
          <a:xfrm>
            <a:off x="285750" y="3295650"/>
            <a:ext cx="3667125" cy="723900"/>
          </a:xfrm>
          <a:prstGeom prst="rect">
            <a:avLst/>
          </a:prstGeom>
          <a:noFill/>
          <a:ln w="19050">
            <a:solidFill>
              <a:srgbClr val="FF0000"/>
            </a:solidFill>
            <a:miter lim="800000"/>
            <a:headEnd/>
            <a:tailEnd/>
          </a:ln>
        </p:spPr>
        <p:txBody>
          <a:bodyPr wrap="none" anchor="ctr"/>
          <a:lstStyle/>
          <a:p>
            <a:endParaRPr lang="fr-FR"/>
          </a:p>
        </p:txBody>
      </p:sp>
      <p:grpSp>
        <p:nvGrpSpPr>
          <p:cNvPr id="8" name="Group 26"/>
          <p:cNvGrpSpPr>
            <a:grpSpLocks/>
          </p:cNvGrpSpPr>
          <p:nvPr/>
        </p:nvGrpSpPr>
        <p:grpSpPr bwMode="auto">
          <a:xfrm>
            <a:off x="5222875" y="361950"/>
            <a:ext cx="3025775" cy="6276975"/>
            <a:chOff x="3290" y="228"/>
            <a:chExt cx="1906" cy="3954"/>
          </a:xfrm>
        </p:grpSpPr>
        <p:sp>
          <p:nvSpPr>
            <p:cNvPr id="10423" name="Text Box 27"/>
            <p:cNvSpPr txBox="1">
              <a:spLocks noChangeArrowheads="1"/>
            </p:cNvSpPr>
            <p:nvPr/>
          </p:nvSpPr>
          <p:spPr bwMode="auto">
            <a:xfrm>
              <a:off x="3805" y="3970"/>
              <a:ext cx="1391" cy="212"/>
            </a:xfrm>
            <a:prstGeom prst="rect">
              <a:avLst/>
            </a:prstGeom>
            <a:noFill/>
            <a:ln w="9525">
              <a:noFill/>
              <a:miter lim="800000"/>
              <a:headEnd/>
              <a:tailEnd/>
            </a:ln>
          </p:spPr>
          <p:txBody>
            <a:bodyPr wrap="none">
              <a:spAutoFit/>
            </a:bodyPr>
            <a:lstStyle/>
            <a:p>
              <a:pPr eaLnBrk="1" hangingPunct="1"/>
              <a:r>
                <a:rPr lang="en-US" sz="1600"/>
                <a:t>E</a:t>
              </a:r>
              <a:r>
                <a:rPr lang="en-US" sz="1600" baseline="-25000"/>
                <a:t>n,ℓ</a:t>
              </a:r>
              <a:r>
                <a:rPr lang="en-US" sz="1600"/>
                <a:t>=[2(n-1)+ℓ+3/2]</a:t>
              </a:r>
              <a:r>
                <a:rPr lang="ru-RU" sz="1600"/>
                <a:t>ћ</a:t>
              </a:r>
              <a:r>
                <a:rPr lang="fr-FR" sz="1600"/>
                <a:t>w</a:t>
              </a:r>
              <a:endParaRPr lang="ru-RU" sz="1600"/>
            </a:p>
          </p:txBody>
        </p:sp>
        <p:sp>
          <p:nvSpPr>
            <p:cNvPr id="10424" name="Freeform 28"/>
            <p:cNvSpPr>
              <a:spLocks/>
            </p:cNvSpPr>
            <p:nvPr/>
          </p:nvSpPr>
          <p:spPr bwMode="auto">
            <a:xfrm flipH="1">
              <a:off x="3558" y="3828"/>
              <a:ext cx="216" cy="258"/>
            </a:xfrm>
            <a:custGeom>
              <a:avLst/>
              <a:gdLst>
                <a:gd name="T0" fmla="*/ 216 w 360"/>
                <a:gd name="T1" fmla="*/ 0 h 120"/>
                <a:gd name="T2" fmla="*/ 216 w 360"/>
                <a:gd name="T3" fmla="*/ 258 h 120"/>
                <a:gd name="T4" fmla="*/ 0 w 360"/>
                <a:gd name="T5" fmla="*/ 258 h 120"/>
                <a:gd name="T6" fmla="*/ 0 60000 65536"/>
                <a:gd name="T7" fmla="*/ 0 60000 65536"/>
                <a:gd name="T8" fmla="*/ 0 60000 65536"/>
                <a:gd name="T9" fmla="*/ 0 w 360"/>
                <a:gd name="T10" fmla="*/ 0 h 120"/>
                <a:gd name="T11" fmla="*/ 360 w 360"/>
                <a:gd name="T12" fmla="*/ 120 h 120"/>
              </a:gdLst>
              <a:ahLst/>
              <a:cxnLst>
                <a:cxn ang="T6">
                  <a:pos x="T0" y="T1"/>
                </a:cxn>
                <a:cxn ang="T7">
                  <a:pos x="T2" y="T3"/>
                </a:cxn>
                <a:cxn ang="T8">
                  <a:pos x="T4" y="T5"/>
                </a:cxn>
              </a:cxnLst>
              <a:rect l="T9" t="T10" r="T11" b="T12"/>
              <a:pathLst>
                <a:path w="360" h="120">
                  <a:moveTo>
                    <a:pt x="360" y="0"/>
                  </a:moveTo>
                  <a:lnTo>
                    <a:pt x="360" y="120"/>
                  </a:lnTo>
                  <a:lnTo>
                    <a:pt x="0" y="120"/>
                  </a:lnTo>
                </a:path>
              </a:pathLst>
            </a:custGeom>
            <a:noFill/>
            <a:ln w="9525">
              <a:solidFill>
                <a:schemeClr val="tx1"/>
              </a:solidFill>
              <a:round/>
              <a:headEnd type="none" w="med" len="med"/>
              <a:tailEnd type="triangle" w="med" len="med"/>
            </a:ln>
          </p:spPr>
          <p:txBody>
            <a:bodyPr/>
            <a:lstStyle/>
            <a:p>
              <a:endParaRPr lang="fr-FR"/>
            </a:p>
          </p:txBody>
        </p:sp>
        <p:grpSp>
          <p:nvGrpSpPr>
            <p:cNvPr id="9" name="Group 29"/>
            <p:cNvGrpSpPr>
              <a:grpSpLocks/>
            </p:cNvGrpSpPr>
            <p:nvPr/>
          </p:nvGrpSpPr>
          <p:grpSpPr bwMode="auto">
            <a:xfrm>
              <a:off x="3290" y="228"/>
              <a:ext cx="552" cy="3600"/>
              <a:chOff x="3290" y="228"/>
              <a:chExt cx="552" cy="3600"/>
            </a:xfrm>
          </p:grpSpPr>
          <p:grpSp>
            <p:nvGrpSpPr>
              <p:cNvPr id="10" name="Group 30"/>
              <p:cNvGrpSpPr>
                <a:grpSpLocks/>
              </p:cNvGrpSpPr>
              <p:nvPr/>
            </p:nvGrpSpPr>
            <p:grpSpPr bwMode="auto">
              <a:xfrm>
                <a:off x="3290" y="228"/>
                <a:ext cx="546" cy="3600"/>
                <a:chOff x="3290" y="228"/>
                <a:chExt cx="546" cy="3600"/>
              </a:xfrm>
            </p:grpSpPr>
            <p:sp>
              <p:nvSpPr>
                <p:cNvPr id="10428" name="Rectangle 31"/>
                <p:cNvSpPr>
                  <a:spLocks noChangeArrowheads="1"/>
                </p:cNvSpPr>
                <p:nvPr/>
              </p:nvSpPr>
              <p:spPr bwMode="auto">
                <a:xfrm>
                  <a:off x="3328" y="228"/>
                  <a:ext cx="474" cy="3600"/>
                </a:xfrm>
                <a:prstGeom prst="rect">
                  <a:avLst/>
                </a:prstGeom>
                <a:solidFill>
                  <a:srgbClr val="FFFFCC">
                    <a:alpha val="50195"/>
                  </a:srgbClr>
                </a:solidFill>
                <a:ln w="9525">
                  <a:solidFill>
                    <a:schemeClr val="tx1"/>
                  </a:solidFill>
                  <a:miter lim="800000"/>
                  <a:headEnd/>
                  <a:tailEnd/>
                </a:ln>
              </p:spPr>
              <p:txBody>
                <a:bodyPr wrap="none" anchor="ctr"/>
                <a:lstStyle/>
                <a:p>
                  <a:endParaRPr lang="fr-FR"/>
                </a:p>
              </p:txBody>
            </p:sp>
            <p:grpSp>
              <p:nvGrpSpPr>
                <p:cNvPr id="11" name="Group 32"/>
                <p:cNvGrpSpPr>
                  <a:grpSpLocks/>
                </p:cNvGrpSpPr>
                <p:nvPr/>
              </p:nvGrpSpPr>
              <p:grpSpPr bwMode="auto">
                <a:xfrm>
                  <a:off x="3341" y="450"/>
                  <a:ext cx="454" cy="3019"/>
                  <a:chOff x="3560" y="890"/>
                  <a:chExt cx="454" cy="2268"/>
                </a:xfrm>
              </p:grpSpPr>
              <p:sp>
                <p:nvSpPr>
                  <p:cNvPr id="10450" name="Line 33"/>
                  <p:cNvSpPr>
                    <a:spLocks noChangeShapeType="1"/>
                  </p:cNvSpPr>
                  <p:nvPr/>
                </p:nvSpPr>
                <p:spPr bwMode="auto">
                  <a:xfrm>
                    <a:off x="3560" y="2704"/>
                    <a:ext cx="454" cy="0"/>
                  </a:xfrm>
                  <a:prstGeom prst="line">
                    <a:avLst/>
                  </a:prstGeom>
                  <a:noFill/>
                  <a:ln w="38100">
                    <a:solidFill>
                      <a:srgbClr val="808080"/>
                    </a:solidFill>
                    <a:round/>
                    <a:headEnd/>
                    <a:tailEnd/>
                  </a:ln>
                </p:spPr>
                <p:txBody>
                  <a:bodyPr/>
                  <a:lstStyle/>
                  <a:p>
                    <a:endParaRPr lang="fr-FR"/>
                  </a:p>
                </p:txBody>
              </p:sp>
              <p:sp>
                <p:nvSpPr>
                  <p:cNvPr id="10451" name="Line 34"/>
                  <p:cNvSpPr>
                    <a:spLocks noChangeShapeType="1"/>
                  </p:cNvSpPr>
                  <p:nvPr/>
                </p:nvSpPr>
                <p:spPr bwMode="auto">
                  <a:xfrm>
                    <a:off x="3560" y="1344"/>
                    <a:ext cx="454" cy="0"/>
                  </a:xfrm>
                  <a:prstGeom prst="line">
                    <a:avLst/>
                  </a:prstGeom>
                  <a:noFill/>
                  <a:ln w="38100">
                    <a:solidFill>
                      <a:srgbClr val="808080"/>
                    </a:solidFill>
                    <a:round/>
                    <a:headEnd/>
                    <a:tailEnd/>
                  </a:ln>
                </p:spPr>
                <p:txBody>
                  <a:bodyPr/>
                  <a:lstStyle/>
                  <a:p>
                    <a:endParaRPr lang="fr-FR"/>
                  </a:p>
                </p:txBody>
              </p:sp>
              <p:sp>
                <p:nvSpPr>
                  <p:cNvPr id="10452" name="Line 35"/>
                  <p:cNvSpPr>
                    <a:spLocks noChangeShapeType="1"/>
                  </p:cNvSpPr>
                  <p:nvPr/>
                </p:nvSpPr>
                <p:spPr bwMode="auto">
                  <a:xfrm>
                    <a:off x="3560" y="2251"/>
                    <a:ext cx="454" cy="0"/>
                  </a:xfrm>
                  <a:prstGeom prst="line">
                    <a:avLst/>
                  </a:prstGeom>
                  <a:noFill/>
                  <a:ln w="38100">
                    <a:solidFill>
                      <a:srgbClr val="808080"/>
                    </a:solidFill>
                    <a:round/>
                    <a:headEnd/>
                    <a:tailEnd/>
                  </a:ln>
                </p:spPr>
                <p:txBody>
                  <a:bodyPr/>
                  <a:lstStyle/>
                  <a:p>
                    <a:endParaRPr lang="fr-FR"/>
                  </a:p>
                </p:txBody>
              </p:sp>
              <p:sp>
                <p:nvSpPr>
                  <p:cNvPr id="10453" name="Line 36"/>
                  <p:cNvSpPr>
                    <a:spLocks noChangeShapeType="1"/>
                  </p:cNvSpPr>
                  <p:nvPr/>
                </p:nvSpPr>
                <p:spPr bwMode="auto">
                  <a:xfrm>
                    <a:off x="3560" y="3158"/>
                    <a:ext cx="454" cy="0"/>
                  </a:xfrm>
                  <a:prstGeom prst="line">
                    <a:avLst/>
                  </a:prstGeom>
                  <a:noFill/>
                  <a:ln w="38100">
                    <a:solidFill>
                      <a:srgbClr val="808080"/>
                    </a:solidFill>
                    <a:round/>
                    <a:headEnd/>
                    <a:tailEnd/>
                  </a:ln>
                </p:spPr>
                <p:txBody>
                  <a:bodyPr/>
                  <a:lstStyle/>
                  <a:p>
                    <a:endParaRPr lang="fr-FR"/>
                  </a:p>
                </p:txBody>
              </p:sp>
              <p:sp>
                <p:nvSpPr>
                  <p:cNvPr id="10454" name="Line 37"/>
                  <p:cNvSpPr>
                    <a:spLocks noChangeShapeType="1"/>
                  </p:cNvSpPr>
                  <p:nvPr/>
                </p:nvSpPr>
                <p:spPr bwMode="auto">
                  <a:xfrm>
                    <a:off x="3560" y="1797"/>
                    <a:ext cx="454" cy="0"/>
                  </a:xfrm>
                  <a:prstGeom prst="line">
                    <a:avLst/>
                  </a:prstGeom>
                  <a:noFill/>
                  <a:ln w="38100">
                    <a:solidFill>
                      <a:srgbClr val="808080"/>
                    </a:solidFill>
                    <a:round/>
                    <a:headEnd/>
                    <a:tailEnd/>
                  </a:ln>
                </p:spPr>
                <p:txBody>
                  <a:bodyPr/>
                  <a:lstStyle/>
                  <a:p>
                    <a:endParaRPr lang="fr-FR"/>
                  </a:p>
                </p:txBody>
              </p:sp>
              <p:sp>
                <p:nvSpPr>
                  <p:cNvPr id="10455" name="Line 38"/>
                  <p:cNvSpPr>
                    <a:spLocks noChangeShapeType="1"/>
                  </p:cNvSpPr>
                  <p:nvPr/>
                </p:nvSpPr>
                <p:spPr bwMode="auto">
                  <a:xfrm>
                    <a:off x="3560" y="890"/>
                    <a:ext cx="454" cy="0"/>
                  </a:xfrm>
                  <a:prstGeom prst="line">
                    <a:avLst/>
                  </a:prstGeom>
                  <a:noFill/>
                  <a:ln w="38100">
                    <a:solidFill>
                      <a:srgbClr val="808080"/>
                    </a:solidFill>
                    <a:round/>
                    <a:headEnd/>
                    <a:tailEnd/>
                  </a:ln>
                </p:spPr>
                <p:txBody>
                  <a:bodyPr/>
                  <a:lstStyle/>
                  <a:p>
                    <a:endParaRPr lang="fr-FR"/>
                  </a:p>
                </p:txBody>
              </p:sp>
            </p:grpSp>
            <p:grpSp>
              <p:nvGrpSpPr>
                <p:cNvPr id="12" name="Group 39"/>
                <p:cNvGrpSpPr>
                  <a:grpSpLocks/>
                </p:cNvGrpSpPr>
                <p:nvPr/>
              </p:nvGrpSpPr>
              <p:grpSpPr bwMode="auto">
                <a:xfrm>
                  <a:off x="3432" y="248"/>
                  <a:ext cx="318" cy="3210"/>
                  <a:chOff x="3651" y="754"/>
                  <a:chExt cx="318" cy="2397"/>
                </a:xfrm>
              </p:grpSpPr>
              <p:sp>
                <p:nvSpPr>
                  <p:cNvPr id="10444" name="Text Box 40"/>
                  <p:cNvSpPr txBox="1">
                    <a:spLocks noChangeArrowheads="1"/>
                  </p:cNvSpPr>
                  <p:nvPr/>
                </p:nvSpPr>
                <p:spPr bwMode="auto">
                  <a:xfrm>
                    <a:off x="3652" y="3022"/>
                    <a:ext cx="317" cy="129"/>
                  </a:xfrm>
                  <a:prstGeom prst="rect">
                    <a:avLst/>
                  </a:prstGeom>
                  <a:noFill/>
                  <a:ln w="9525">
                    <a:noFill/>
                    <a:miter lim="800000"/>
                    <a:headEnd/>
                    <a:tailEnd/>
                  </a:ln>
                </p:spPr>
                <p:txBody>
                  <a:bodyPr>
                    <a:spAutoFit/>
                  </a:bodyPr>
                  <a:lstStyle/>
                  <a:p>
                    <a:pPr eaLnBrk="1" hangingPunct="1">
                      <a:spcBef>
                        <a:spcPct val="50000"/>
                      </a:spcBef>
                    </a:pPr>
                    <a:endParaRPr lang="fr-FR" sz="1200"/>
                  </a:p>
                </p:txBody>
              </p:sp>
              <p:sp>
                <p:nvSpPr>
                  <p:cNvPr id="10445" name="Text Box 41"/>
                  <p:cNvSpPr txBox="1">
                    <a:spLocks noChangeArrowheads="1"/>
                  </p:cNvSpPr>
                  <p:nvPr/>
                </p:nvSpPr>
                <p:spPr bwMode="auto">
                  <a:xfrm>
                    <a:off x="3651" y="2568"/>
                    <a:ext cx="317" cy="129"/>
                  </a:xfrm>
                  <a:prstGeom prst="rect">
                    <a:avLst/>
                  </a:prstGeom>
                  <a:noFill/>
                  <a:ln w="9525">
                    <a:noFill/>
                    <a:miter lim="800000"/>
                    <a:headEnd/>
                    <a:tailEnd/>
                  </a:ln>
                </p:spPr>
                <p:txBody>
                  <a:bodyPr>
                    <a:spAutoFit/>
                  </a:bodyPr>
                  <a:lstStyle/>
                  <a:p>
                    <a:pPr eaLnBrk="1" hangingPunct="1">
                      <a:spcBef>
                        <a:spcPct val="50000"/>
                      </a:spcBef>
                    </a:pPr>
                    <a:endParaRPr lang="fr-FR" sz="1200"/>
                  </a:p>
                </p:txBody>
              </p:sp>
              <p:sp>
                <p:nvSpPr>
                  <p:cNvPr id="10446" name="Text Box 42"/>
                  <p:cNvSpPr txBox="1">
                    <a:spLocks noChangeArrowheads="1"/>
                  </p:cNvSpPr>
                  <p:nvPr/>
                </p:nvSpPr>
                <p:spPr bwMode="auto">
                  <a:xfrm>
                    <a:off x="3651" y="2115"/>
                    <a:ext cx="317" cy="129"/>
                  </a:xfrm>
                  <a:prstGeom prst="rect">
                    <a:avLst/>
                  </a:prstGeom>
                  <a:noFill/>
                  <a:ln w="9525">
                    <a:noFill/>
                    <a:miter lim="800000"/>
                    <a:headEnd/>
                    <a:tailEnd/>
                  </a:ln>
                </p:spPr>
                <p:txBody>
                  <a:bodyPr>
                    <a:spAutoFit/>
                  </a:bodyPr>
                  <a:lstStyle/>
                  <a:p>
                    <a:pPr eaLnBrk="1" hangingPunct="1">
                      <a:spcBef>
                        <a:spcPct val="50000"/>
                      </a:spcBef>
                    </a:pPr>
                    <a:endParaRPr lang="fr-FR" sz="1200"/>
                  </a:p>
                </p:txBody>
              </p:sp>
              <p:sp>
                <p:nvSpPr>
                  <p:cNvPr id="10447" name="Text Box 43"/>
                  <p:cNvSpPr txBox="1">
                    <a:spLocks noChangeArrowheads="1"/>
                  </p:cNvSpPr>
                  <p:nvPr/>
                </p:nvSpPr>
                <p:spPr bwMode="auto">
                  <a:xfrm>
                    <a:off x="3651" y="1652"/>
                    <a:ext cx="317" cy="130"/>
                  </a:xfrm>
                  <a:prstGeom prst="rect">
                    <a:avLst/>
                  </a:prstGeom>
                  <a:noFill/>
                  <a:ln w="9525">
                    <a:noFill/>
                    <a:miter lim="800000"/>
                    <a:headEnd/>
                    <a:tailEnd/>
                  </a:ln>
                </p:spPr>
                <p:txBody>
                  <a:bodyPr>
                    <a:spAutoFit/>
                  </a:bodyPr>
                  <a:lstStyle/>
                  <a:p>
                    <a:pPr eaLnBrk="1" hangingPunct="1">
                      <a:spcBef>
                        <a:spcPct val="50000"/>
                      </a:spcBef>
                    </a:pPr>
                    <a:endParaRPr lang="fr-FR" sz="1200"/>
                  </a:p>
                </p:txBody>
              </p:sp>
              <p:sp>
                <p:nvSpPr>
                  <p:cNvPr id="10448" name="Text Box 44"/>
                  <p:cNvSpPr txBox="1">
                    <a:spLocks noChangeArrowheads="1"/>
                  </p:cNvSpPr>
                  <p:nvPr/>
                </p:nvSpPr>
                <p:spPr bwMode="auto">
                  <a:xfrm>
                    <a:off x="3651" y="1207"/>
                    <a:ext cx="317" cy="129"/>
                  </a:xfrm>
                  <a:prstGeom prst="rect">
                    <a:avLst/>
                  </a:prstGeom>
                  <a:noFill/>
                  <a:ln w="9525">
                    <a:noFill/>
                    <a:miter lim="800000"/>
                    <a:headEnd/>
                    <a:tailEnd/>
                  </a:ln>
                </p:spPr>
                <p:txBody>
                  <a:bodyPr>
                    <a:spAutoFit/>
                  </a:bodyPr>
                  <a:lstStyle/>
                  <a:p>
                    <a:pPr eaLnBrk="1" hangingPunct="1">
                      <a:spcBef>
                        <a:spcPct val="50000"/>
                      </a:spcBef>
                    </a:pPr>
                    <a:endParaRPr lang="fr-FR" sz="1200"/>
                  </a:p>
                </p:txBody>
              </p:sp>
              <p:sp>
                <p:nvSpPr>
                  <p:cNvPr id="10449" name="Text Box 45"/>
                  <p:cNvSpPr txBox="1">
                    <a:spLocks noChangeArrowheads="1"/>
                  </p:cNvSpPr>
                  <p:nvPr/>
                </p:nvSpPr>
                <p:spPr bwMode="auto">
                  <a:xfrm>
                    <a:off x="3651" y="754"/>
                    <a:ext cx="317" cy="129"/>
                  </a:xfrm>
                  <a:prstGeom prst="rect">
                    <a:avLst/>
                  </a:prstGeom>
                  <a:noFill/>
                  <a:ln w="9525">
                    <a:noFill/>
                    <a:miter lim="800000"/>
                    <a:headEnd/>
                    <a:tailEnd/>
                  </a:ln>
                </p:spPr>
                <p:txBody>
                  <a:bodyPr>
                    <a:spAutoFit/>
                  </a:bodyPr>
                  <a:lstStyle/>
                  <a:p>
                    <a:pPr eaLnBrk="1" hangingPunct="1">
                      <a:spcBef>
                        <a:spcPct val="50000"/>
                      </a:spcBef>
                    </a:pPr>
                    <a:endParaRPr lang="fr-FR" sz="1200"/>
                  </a:p>
                </p:txBody>
              </p:sp>
            </p:grpSp>
            <p:sp>
              <p:nvSpPr>
                <p:cNvPr id="10431" name="Oval 46"/>
                <p:cNvSpPr>
                  <a:spLocks noChangeArrowheads="1"/>
                </p:cNvSpPr>
                <p:nvPr/>
              </p:nvSpPr>
              <p:spPr bwMode="auto">
                <a:xfrm>
                  <a:off x="3507" y="3066"/>
                  <a:ext cx="161" cy="154"/>
                </a:xfrm>
                <a:prstGeom prst="ellipse">
                  <a:avLst/>
                </a:prstGeom>
                <a:noFill/>
                <a:ln w="19050">
                  <a:solidFill>
                    <a:srgbClr val="FF0000"/>
                  </a:solidFill>
                  <a:round/>
                  <a:headEnd/>
                  <a:tailEnd/>
                </a:ln>
              </p:spPr>
              <p:txBody>
                <a:bodyPr wrap="none" anchor="ctr"/>
                <a:lstStyle/>
                <a:p>
                  <a:pPr algn="ctr" eaLnBrk="1" hangingPunct="1"/>
                  <a:r>
                    <a:rPr lang="fr-FR" sz="1400">
                      <a:solidFill>
                        <a:srgbClr val="FF0000"/>
                      </a:solidFill>
                      <a:latin typeface="Arial" charset="0"/>
                    </a:rPr>
                    <a:t>2</a:t>
                  </a:r>
                </a:p>
              </p:txBody>
            </p:sp>
            <p:sp>
              <p:nvSpPr>
                <p:cNvPr id="10432" name="Oval 47"/>
                <p:cNvSpPr>
                  <a:spLocks noChangeArrowheads="1"/>
                </p:cNvSpPr>
                <p:nvPr/>
              </p:nvSpPr>
              <p:spPr bwMode="auto">
                <a:xfrm>
                  <a:off x="3507" y="1870"/>
                  <a:ext cx="161" cy="154"/>
                </a:xfrm>
                <a:prstGeom prst="ellipse">
                  <a:avLst/>
                </a:prstGeom>
                <a:noFill/>
                <a:ln w="19050">
                  <a:solidFill>
                    <a:srgbClr val="FF0000"/>
                  </a:solidFill>
                  <a:round/>
                  <a:headEnd/>
                  <a:tailEnd/>
                </a:ln>
              </p:spPr>
              <p:txBody>
                <a:bodyPr wrap="none" anchor="ctr"/>
                <a:lstStyle/>
                <a:p>
                  <a:pPr algn="ctr" eaLnBrk="1" hangingPunct="1"/>
                  <a:r>
                    <a:rPr lang="fr-FR" sz="1400">
                      <a:solidFill>
                        <a:srgbClr val="FF0000"/>
                      </a:solidFill>
                      <a:latin typeface="Arial" charset="0"/>
                    </a:rPr>
                    <a:t>20</a:t>
                  </a:r>
                </a:p>
              </p:txBody>
            </p:sp>
            <p:sp>
              <p:nvSpPr>
                <p:cNvPr id="10433" name="Oval 48"/>
                <p:cNvSpPr>
                  <a:spLocks noChangeArrowheads="1"/>
                </p:cNvSpPr>
                <p:nvPr/>
              </p:nvSpPr>
              <p:spPr bwMode="auto">
                <a:xfrm>
                  <a:off x="3507" y="638"/>
                  <a:ext cx="161" cy="154"/>
                </a:xfrm>
                <a:prstGeom prst="ellipse">
                  <a:avLst/>
                </a:prstGeom>
                <a:noFill/>
                <a:ln w="9525">
                  <a:solidFill>
                    <a:schemeClr val="tx1"/>
                  </a:solidFill>
                  <a:round/>
                  <a:headEnd/>
                  <a:tailEnd/>
                </a:ln>
              </p:spPr>
              <p:txBody>
                <a:bodyPr wrap="none" anchor="ctr"/>
                <a:lstStyle/>
                <a:p>
                  <a:pPr algn="ctr" eaLnBrk="1" hangingPunct="1"/>
                  <a:r>
                    <a:rPr lang="fr-FR" sz="1400">
                      <a:latin typeface="Arial" charset="0"/>
                    </a:rPr>
                    <a:t>70</a:t>
                  </a:r>
                </a:p>
              </p:txBody>
            </p:sp>
            <p:sp>
              <p:nvSpPr>
                <p:cNvPr id="10434" name="Oval 49"/>
                <p:cNvSpPr>
                  <a:spLocks noChangeArrowheads="1"/>
                </p:cNvSpPr>
                <p:nvPr/>
              </p:nvSpPr>
              <p:spPr bwMode="auto">
                <a:xfrm>
                  <a:off x="3507" y="1310"/>
                  <a:ext cx="161" cy="154"/>
                </a:xfrm>
                <a:prstGeom prst="ellipse">
                  <a:avLst/>
                </a:prstGeom>
                <a:noFill/>
                <a:ln w="9525">
                  <a:solidFill>
                    <a:schemeClr val="tx1"/>
                  </a:solidFill>
                  <a:round/>
                  <a:headEnd/>
                  <a:tailEnd/>
                </a:ln>
              </p:spPr>
              <p:txBody>
                <a:bodyPr wrap="none" anchor="ctr"/>
                <a:lstStyle/>
                <a:p>
                  <a:pPr algn="ctr" eaLnBrk="1" hangingPunct="1"/>
                  <a:r>
                    <a:rPr lang="fr-FR" sz="1400">
                      <a:latin typeface="Arial" charset="0"/>
                    </a:rPr>
                    <a:t>40</a:t>
                  </a:r>
                </a:p>
              </p:txBody>
            </p:sp>
            <p:sp>
              <p:nvSpPr>
                <p:cNvPr id="10435" name="Oval 50"/>
                <p:cNvSpPr>
                  <a:spLocks noChangeArrowheads="1"/>
                </p:cNvSpPr>
                <p:nvPr/>
              </p:nvSpPr>
              <p:spPr bwMode="auto">
                <a:xfrm>
                  <a:off x="3507" y="2460"/>
                  <a:ext cx="161" cy="154"/>
                </a:xfrm>
                <a:prstGeom prst="ellipse">
                  <a:avLst/>
                </a:prstGeom>
                <a:noFill/>
                <a:ln w="19050">
                  <a:solidFill>
                    <a:srgbClr val="FF0000"/>
                  </a:solidFill>
                  <a:round/>
                  <a:headEnd/>
                  <a:tailEnd/>
                </a:ln>
              </p:spPr>
              <p:txBody>
                <a:bodyPr wrap="none" anchor="ctr"/>
                <a:lstStyle/>
                <a:p>
                  <a:pPr algn="ctr" eaLnBrk="1" hangingPunct="1"/>
                  <a:r>
                    <a:rPr lang="fr-FR" sz="1400">
                      <a:solidFill>
                        <a:srgbClr val="FF0000"/>
                      </a:solidFill>
                      <a:latin typeface="Arial" charset="0"/>
                    </a:rPr>
                    <a:t>8</a:t>
                  </a:r>
                </a:p>
              </p:txBody>
            </p:sp>
            <p:sp>
              <p:nvSpPr>
                <p:cNvPr id="10436" name="Text Box 51"/>
                <p:cNvSpPr txBox="1">
                  <a:spLocks noChangeArrowheads="1"/>
                </p:cNvSpPr>
                <p:nvPr/>
              </p:nvSpPr>
              <p:spPr bwMode="auto">
                <a:xfrm>
                  <a:off x="3407" y="3653"/>
                  <a:ext cx="370" cy="173"/>
                </a:xfrm>
                <a:prstGeom prst="rect">
                  <a:avLst/>
                </a:prstGeom>
                <a:noFill/>
                <a:ln w="9525">
                  <a:noFill/>
                  <a:miter lim="800000"/>
                  <a:headEnd/>
                  <a:tailEnd/>
                </a:ln>
              </p:spPr>
              <p:txBody>
                <a:bodyPr>
                  <a:spAutoFit/>
                </a:bodyPr>
                <a:lstStyle/>
                <a:p>
                  <a:pPr eaLnBrk="1" hangingPunct="1">
                    <a:spcBef>
                      <a:spcPct val="50000"/>
                    </a:spcBef>
                  </a:pPr>
                  <a:r>
                    <a:rPr lang="fr-FR" sz="1200" b="1"/>
                    <a:t>H.O.   </a:t>
                  </a:r>
                  <a:endParaRPr lang="fr-FR" sz="1400"/>
                </a:p>
              </p:txBody>
            </p:sp>
            <p:sp>
              <p:nvSpPr>
                <p:cNvPr id="10437" name="Text Box 52"/>
                <p:cNvSpPr txBox="1">
                  <a:spLocks noChangeArrowheads="1"/>
                </p:cNvSpPr>
                <p:nvPr/>
              </p:nvSpPr>
              <p:spPr bwMode="auto">
                <a:xfrm>
                  <a:off x="3296" y="3315"/>
                  <a:ext cx="528" cy="192"/>
                </a:xfrm>
                <a:prstGeom prst="rect">
                  <a:avLst/>
                </a:prstGeom>
                <a:noFill/>
                <a:ln w="9525">
                  <a:noFill/>
                  <a:miter lim="800000"/>
                  <a:headEnd/>
                  <a:tailEnd/>
                </a:ln>
              </p:spPr>
              <p:txBody>
                <a:bodyPr wrap="none">
                  <a:spAutoFit/>
                </a:bodyPr>
                <a:lstStyle/>
                <a:p>
                  <a:pPr eaLnBrk="1" hangingPunct="1"/>
                  <a:r>
                    <a:rPr lang="en-US" sz="1400"/>
                    <a:t>n=1; ℓ=0</a:t>
                  </a:r>
                </a:p>
              </p:txBody>
            </p:sp>
            <p:sp>
              <p:nvSpPr>
                <p:cNvPr id="10438" name="Text Box 53"/>
                <p:cNvSpPr txBox="1">
                  <a:spLocks noChangeArrowheads="1"/>
                </p:cNvSpPr>
                <p:nvPr/>
              </p:nvSpPr>
              <p:spPr bwMode="auto">
                <a:xfrm>
                  <a:off x="3296" y="2703"/>
                  <a:ext cx="510" cy="192"/>
                </a:xfrm>
                <a:prstGeom prst="rect">
                  <a:avLst/>
                </a:prstGeom>
                <a:noFill/>
                <a:ln w="9525">
                  <a:noFill/>
                  <a:miter lim="800000"/>
                  <a:headEnd/>
                  <a:tailEnd/>
                </a:ln>
              </p:spPr>
              <p:txBody>
                <a:bodyPr wrap="none">
                  <a:spAutoFit/>
                </a:bodyPr>
                <a:lstStyle/>
                <a:p>
                  <a:pPr eaLnBrk="1" hangingPunct="1"/>
                  <a:r>
                    <a:rPr lang="en-US" sz="1400"/>
                    <a:t>n=1; ℓ=1</a:t>
                  </a:r>
                </a:p>
              </p:txBody>
            </p:sp>
            <p:sp>
              <p:nvSpPr>
                <p:cNvPr id="10439" name="Text Box 54"/>
                <p:cNvSpPr txBox="1">
                  <a:spLocks noChangeArrowheads="1"/>
                </p:cNvSpPr>
                <p:nvPr/>
              </p:nvSpPr>
              <p:spPr bwMode="auto">
                <a:xfrm>
                  <a:off x="3296" y="2109"/>
                  <a:ext cx="528" cy="192"/>
                </a:xfrm>
                <a:prstGeom prst="rect">
                  <a:avLst/>
                </a:prstGeom>
                <a:noFill/>
                <a:ln w="9525">
                  <a:noFill/>
                  <a:miter lim="800000"/>
                  <a:headEnd/>
                  <a:tailEnd/>
                </a:ln>
              </p:spPr>
              <p:txBody>
                <a:bodyPr wrap="none">
                  <a:spAutoFit/>
                </a:bodyPr>
                <a:lstStyle/>
                <a:p>
                  <a:pPr eaLnBrk="1" hangingPunct="1"/>
                  <a:r>
                    <a:rPr lang="en-US" sz="1400"/>
                    <a:t>n=1; ℓ=2</a:t>
                  </a:r>
                </a:p>
              </p:txBody>
            </p:sp>
            <p:sp>
              <p:nvSpPr>
                <p:cNvPr id="10440" name="Text Box 55"/>
                <p:cNvSpPr txBox="1">
                  <a:spLocks noChangeArrowheads="1"/>
                </p:cNvSpPr>
                <p:nvPr/>
              </p:nvSpPr>
              <p:spPr bwMode="auto">
                <a:xfrm>
                  <a:off x="3296" y="1497"/>
                  <a:ext cx="528" cy="192"/>
                </a:xfrm>
                <a:prstGeom prst="rect">
                  <a:avLst/>
                </a:prstGeom>
                <a:noFill/>
                <a:ln w="9525">
                  <a:noFill/>
                  <a:miter lim="800000"/>
                  <a:headEnd/>
                  <a:tailEnd/>
                </a:ln>
              </p:spPr>
              <p:txBody>
                <a:bodyPr wrap="none">
                  <a:spAutoFit/>
                </a:bodyPr>
                <a:lstStyle/>
                <a:p>
                  <a:pPr eaLnBrk="1" hangingPunct="1"/>
                  <a:r>
                    <a:rPr lang="en-US" sz="1400"/>
                    <a:t>n=1; ℓ=3</a:t>
                  </a:r>
                </a:p>
              </p:txBody>
            </p:sp>
            <p:sp>
              <p:nvSpPr>
                <p:cNvPr id="10441" name="Text Box 56"/>
                <p:cNvSpPr txBox="1">
                  <a:spLocks noChangeArrowheads="1"/>
                </p:cNvSpPr>
                <p:nvPr/>
              </p:nvSpPr>
              <p:spPr bwMode="auto">
                <a:xfrm>
                  <a:off x="3296" y="1617"/>
                  <a:ext cx="528" cy="192"/>
                </a:xfrm>
                <a:prstGeom prst="rect">
                  <a:avLst/>
                </a:prstGeom>
                <a:noFill/>
                <a:ln w="9525">
                  <a:noFill/>
                  <a:miter lim="800000"/>
                  <a:headEnd/>
                  <a:tailEnd/>
                </a:ln>
              </p:spPr>
              <p:txBody>
                <a:bodyPr wrap="none">
                  <a:spAutoFit/>
                </a:bodyPr>
                <a:lstStyle/>
                <a:p>
                  <a:pPr eaLnBrk="1" hangingPunct="1"/>
                  <a:r>
                    <a:rPr lang="en-US" sz="1400"/>
                    <a:t>n=2; ℓ=1</a:t>
                  </a:r>
                </a:p>
              </p:txBody>
            </p:sp>
            <p:sp>
              <p:nvSpPr>
                <p:cNvPr id="10442" name="Text Box 57"/>
                <p:cNvSpPr txBox="1">
                  <a:spLocks noChangeArrowheads="1"/>
                </p:cNvSpPr>
                <p:nvPr/>
              </p:nvSpPr>
              <p:spPr bwMode="auto">
                <a:xfrm>
                  <a:off x="3296" y="885"/>
                  <a:ext cx="528" cy="192"/>
                </a:xfrm>
                <a:prstGeom prst="rect">
                  <a:avLst/>
                </a:prstGeom>
                <a:noFill/>
                <a:ln w="9525">
                  <a:noFill/>
                  <a:miter lim="800000"/>
                  <a:headEnd/>
                  <a:tailEnd/>
                </a:ln>
              </p:spPr>
              <p:txBody>
                <a:bodyPr wrap="none">
                  <a:spAutoFit/>
                </a:bodyPr>
                <a:lstStyle/>
                <a:p>
                  <a:pPr eaLnBrk="1" hangingPunct="1"/>
                  <a:r>
                    <a:rPr lang="en-US" sz="1400"/>
                    <a:t>n=1; ℓ=4</a:t>
                  </a:r>
                </a:p>
              </p:txBody>
            </p:sp>
            <p:sp>
              <p:nvSpPr>
                <p:cNvPr id="10443" name="Text Box 58"/>
                <p:cNvSpPr txBox="1">
                  <a:spLocks noChangeArrowheads="1"/>
                </p:cNvSpPr>
                <p:nvPr/>
              </p:nvSpPr>
              <p:spPr bwMode="auto">
                <a:xfrm>
                  <a:off x="3290" y="1005"/>
                  <a:ext cx="546" cy="192"/>
                </a:xfrm>
                <a:prstGeom prst="rect">
                  <a:avLst/>
                </a:prstGeom>
                <a:noFill/>
                <a:ln w="9525">
                  <a:noFill/>
                  <a:miter lim="800000"/>
                  <a:headEnd/>
                  <a:tailEnd/>
                </a:ln>
              </p:spPr>
              <p:txBody>
                <a:bodyPr wrap="none">
                  <a:spAutoFit/>
                </a:bodyPr>
                <a:lstStyle/>
                <a:p>
                  <a:pPr eaLnBrk="1" hangingPunct="1"/>
                  <a:r>
                    <a:rPr lang="en-US" sz="1400"/>
                    <a:t>n=2; ℓ=2</a:t>
                  </a:r>
                </a:p>
              </p:txBody>
            </p:sp>
          </p:grpSp>
          <p:sp>
            <p:nvSpPr>
              <p:cNvPr id="10427" name="Text Box 59"/>
              <p:cNvSpPr txBox="1">
                <a:spLocks noChangeArrowheads="1"/>
              </p:cNvSpPr>
              <p:nvPr/>
            </p:nvSpPr>
            <p:spPr bwMode="auto">
              <a:xfrm>
                <a:off x="3296" y="2229"/>
                <a:ext cx="546" cy="192"/>
              </a:xfrm>
              <a:prstGeom prst="rect">
                <a:avLst/>
              </a:prstGeom>
              <a:noFill/>
              <a:ln w="9525">
                <a:noFill/>
                <a:miter lim="800000"/>
                <a:headEnd/>
                <a:tailEnd/>
              </a:ln>
            </p:spPr>
            <p:txBody>
              <a:bodyPr wrap="none">
                <a:spAutoFit/>
              </a:bodyPr>
              <a:lstStyle/>
              <a:p>
                <a:pPr eaLnBrk="1" hangingPunct="1"/>
                <a:r>
                  <a:rPr lang="en-US" sz="1400"/>
                  <a:t>n=2; ℓ=0</a:t>
                </a:r>
              </a:p>
            </p:txBody>
          </p:sp>
        </p:grpSp>
      </p:grpSp>
      <p:grpSp>
        <p:nvGrpSpPr>
          <p:cNvPr id="13" name="Group 60"/>
          <p:cNvGrpSpPr>
            <a:grpSpLocks/>
          </p:cNvGrpSpPr>
          <p:nvPr/>
        </p:nvGrpSpPr>
        <p:grpSpPr bwMode="auto">
          <a:xfrm>
            <a:off x="620713" y="352425"/>
            <a:ext cx="6704012" cy="5705475"/>
            <a:chOff x="391" y="222"/>
            <a:chExt cx="4223" cy="3594"/>
          </a:xfrm>
        </p:grpSpPr>
        <p:grpSp>
          <p:nvGrpSpPr>
            <p:cNvPr id="14" name="Group 61"/>
            <p:cNvGrpSpPr>
              <a:grpSpLocks/>
            </p:cNvGrpSpPr>
            <p:nvPr/>
          </p:nvGrpSpPr>
          <p:grpSpPr bwMode="auto">
            <a:xfrm>
              <a:off x="391" y="222"/>
              <a:ext cx="4223" cy="3594"/>
              <a:chOff x="391" y="222"/>
              <a:chExt cx="4223" cy="3594"/>
            </a:xfrm>
          </p:grpSpPr>
          <p:grpSp>
            <p:nvGrpSpPr>
              <p:cNvPr id="15" name="Group 62"/>
              <p:cNvGrpSpPr>
                <a:grpSpLocks/>
              </p:cNvGrpSpPr>
              <p:nvPr/>
            </p:nvGrpSpPr>
            <p:grpSpPr bwMode="auto">
              <a:xfrm>
                <a:off x="391" y="222"/>
                <a:ext cx="4199" cy="3594"/>
                <a:chOff x="391" y="222"/>
                <a:chExt cx="4199" cy="3594"/>
              </a:xfrm>
            </p:grpSpPr>
            <p:grpSp>
              <p:nvGrpSpPr>
                <p:cNvPr id="16" name="Group 63"/>
                <p:cNvGrpSpPr>
                  <a:grpSpLocks/>
                </p:cNvGrpSpPr>
                <p:nvPr/>
              </p:nvGrpSpPr>
              <p:grpSpPr bwMode="auto">
                <a:xfrm>
                  <a:off x="391" y="650"/>
                  <a:ext cx="1644" cy="1140"/>
                  <a:chOff x="391" y="650"/>
                  <a:chExt cx="1644" cy="1140"/>
                </a:xfrm>
              </p:grpSpPr>
              <p:sp>
                <p:nvSpPr>
                  <p:cNvPr id="10421" name="Rectangle 64"/>
                  <p:cNvSpPr>
                    <a:spLocks noChangeArrowheads="1"/>
                  </p:cNvSpPr>
                  <p:nvPr/>
                </p:nvSpPr>
                <p:spPr bwMode="auto">
                  <a:xfrm>
                    <a:off x="391" y="650"/>
                    <a:ext cx="1644" cy="1140"/>
                  </a:xfrm>
                  <a:prstGeom prst="rect">
                    <a:avLst/>
                  </a:prstGeom>
                  <a:solidFill>
                    <a:srgbClr val="99FFCC"/>
                  </a:solidFill>
                  <a:ln w="9525">
                    <a:solidFill>
                      <a:schemeClr val="tx1"/>
                    </a:solidFill>
                    <a:miter lim="800000"/>
                    <a:headEnd/>
                    <a:tailEnd/>
                  </a:ln>
                </p:spPr>
                <p:txBody>
                  <a:bodyPr wrap="none" anchor="ctr"/>
                  <a:lstStyle/>
                  <a:p>
                    <a:endParaRPr lang="fr-FR"/>
                  </a:p>
                </p:txBody>
              </p:sp>
              <p:sp>
                <p:nvSpPr>
                  <p:cNvPr id="10422" name="Freeform 65"/>
                  <p:cNvSpPr>
                    <a:spLocks/>
                  </p:cNvSpPr>
                  <p:nvPr/>
                </p:nvSpPr>
                <p:spPr bwMode="auto">
                  <a:xfrm>
                    <a:off x="516" y="784"/>
                    <a:ext cx="1350" cy="905"/>
                  </a:xfrm>
                  <a:custGeom>
                    <a:avLst/>
                    <a:gdLst>
                      <a:gd name="T0" fmla="*/ 0 w 1350"/>
                      <a:gd name="T1" fmla="*/ 0 h 905"/>
                      <a:gd name="T2" fmla="*/ 117 w 1350"/>
                      <a:gd name="T3" fmla="*/ 48 h 905"/>
                      <a:gd name="T4" fmla="*/ 174 w 1350"/>
                      <a:gd name="T5" fmla="*/ 165 h 905"/>
                      <a:gd name="T6" fmla="*/ 240 w 1350"/>
                      <a:gd name="T7" fmla="*/ 471 h 905"/>
                      <a:gd name="T8" fmla="*/ 360 w 1350"/>
                      <a:gd name="T9" fmla="*/ 783 h 905"/>
                      <a:gd name="T10" fmla="*/ 516 w 1350"/>
                      <a:gd name="T11" fmla="*/ 885 h 905"/>
                      <a:gd name="T12" fmla="*/ 692 w 1350"/>
                      <a:gd name="T13" fmla="*/ 903 h 905"/>
                      <a:gd name="T14" fmla="*/ 837 w 1350"/>
                      <a:gd name="T15" fmla="*/ 882 h 905"/>
                      <a:gd name="T16" fmla="*/ 990 w 1350"/>
                      <a:gd name="T17" fmla="*/ 783 h 905"/>
                      <a:gd name="T18" fmla="*/ 1110 w 1350"/>
                      <a:gd name="T19" fmla="*/ 471 h 905"/>
                      <a:gd name="T20" fmla="*/ 1185 w 1350"/>
                      <a:gd name="T21" fmla="*/ 156 h 905"/>
                      <a:gd name="T22" fmla="*/ 1236 w 1350"/>
                      <a:gd name="T23" fmla="*/ 54 h 905"/>
                      <a:gd name="T24" fmla="*/ 1350 w 1350"/>
                      <a:gd name="T25" fmla="*/ 0 h 90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350"/>
                      <a:gd name="T40" fmla="*/ 0 h 905"/>
                      <a:gd name="T41" fmla="*/ 1350 w 1350"/>
                      <a:gd name="T42" fmla="*/ 905 h 905"/>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350" h="905">
                        <a:moveTo>
                          <a:pt x="0" y="0"/>
                        </a:moveTo>
                        <a:cubicBezTo>
                          <a:pt x="20" y="8"/>
                          <a:pt x="88" y="21"/>
                          <a:pt x="117" y="48"/>
                        </a:cubicBezTo>
                        <a:cubicBezTo>
                          <a:pt x="146" y="75"/>
                          <a:pt x="154" y="95"/>
                          <a:pt x="174" y="165"/>
                        </a:cubicBezTo>
                        <a:cubicBezTo>
                          <a:pt x="194" y="235"/>
                          <a:pt x="209" y="368"/>
                          <a:pt x="240" y="471"/>
                        </a:cubicBezTo>
                        <a:cubicBezTo>
                          <a:pt x="271" y="574"/>
                          <a:pt x="314" y="714"/>
                          <a:pt x="360" y="783"/>
                        </a:cubicBezTo>
                        <a:cubicBezTo>
                          <a:pt x="406" y="852"/>
                          <a:pt x="461" y="865"/>
                          <a:pt x="516" y="885"/>
                        </a:cubicBezTo>
                        <a:cubicBezTo>
                          <a:pt x="571" y="905"/>
                          <a:pt x="639" y="903"/>
                          <a:pt x="692" y="903"/>
                        </a:cubicBezTo>
                        <a:cubicBezTo>
                          <a:pt x="745" y="903"/>
                          <a:pt x="787" y="902"/>
                          <a:pt x="837" y="882"/>
                        </a:cubicBezTo>
                        <a:cubicBezTo>
                          <a:pt x="887" y="862"/>
                          <a:pt x="944" y="851"/>
                          <a:pt x="990" y="783"/>
                        </a:cubicBezTo>
                        <a:cubicBezTo>
                          <a:pt x="1036" y="715"/>
                          <a:pt x="1078" y="575"/>
                          <a:pt x="1110" y="471"/>
                        </a:cubicBezTo>
                        <a:cubicBezTo>
                          <a:pt x="1142" y="367"/>
                          <a:pt x="1164" y="225"/>
                          <a:pt x="1185" y="156"/>
                        </a:cubicBezTo>
                        <a:cubicBezTo>
                          <a:pt x="1206" y="87"/>
                          <a:pt x="1209" y="80"/>
                          <a:pt x="1236" y="54"/>
                        </a:cubicBezTo>
                        <a:cubicBezTo>
                          <a:pt x="1263" y="28"/>
                          <a:pt x="1326" y="11"/>
                          <a:pt x="1350" y="0"/>
                        </a:cubicBezTo>
                      </a:path>
                    </a:pathLst>
                  </a:custGeom>
                  <a:noFill/>
                  <a:ln w="28575" cmpd="sng">
                    <a:solidFill>
                      <a:schemeClr val="accent2"/>
                    </a:solidFill>
                    <a:round/>
                    <a:headEnd/>
                    <a:tailEnd/>
                  </a:ln>
                </p:spPr>
                <p:txBody>
                  <a:bodyPr/>
                  <a:lstStyle/>
                  <a:p>
                    <a:endParaRPr lang="fr-FR"/>
                  </a:p>
                </p:txBody>
              </p:sp>
            </p:grpSp>
            <p:grpSp>
              <p:nvGrpSpPr>
                <p:cNvPr id="17" name="Group 66"/>
                <p:cNvGrpSpPr>
                  <a:grpSpLocks/>
                </p:cNvGrpSpPr>
                <p:nvPr/>
              </p:nvGrpSpPr>
              <p:grpSpPr bwMode="auto">
                <a:xfrm>
                  <a:off x="3767" y="222"/>
                  <a:ext cx="823" cy="3594"/>
                  <a:chOff x="3767" y="492"/>
                  <a:chExt cx="823" cy="3594"/>
                </a:xfrm>
              </p:grpSpPr>
              <p:sp>
                <p:nvSpPr>
                  <p:cNvPr id="10389" name="Rectangle 67"/>
                  <p:cNvSpPr>
                    <a:spLocks noChangeArrowheads="1"/>
                  </p:cNvSpPr>
                  <p:nvPr/>
                </p:nvSpPr>
                <p:spPr bwMode="auto">
                  <a:xfrm>
                    <a:off x="3991" y="492"/>
                    <a:ext cx="558" cy="3594"/>
                  </a:xfrm>
                  <a:prstGeom prst="rect">
                    <a:avLst/>
                  </a:prstGeom>
                  <a:solidFill>
                    <a:srgbClr val="66FF99">
                      <a:alpha val="50195"/>
                    </a:srgbClr>
                  </a:solidFill>
                  <a:ln w="9525">
                    <a:solidFill>
                      <a:schemeClr val="tx1"/>
                    </a:solidFill>
                    <a:miter lim="800000"/>
                    <a:headEnd/>
                    <a:tailEnd/>
                  </a:ln>
                </p:spPr>
                <p:txBody>
                  <a:bodyPr wrap="none" anchor="ctr"/>
                  <a:lstStyle/>
                  <a:p>
                    <a:endParaRPr lang="fr-FR"/>
                  </a:p>
                </p:txBody>
              </p:sp>
              <p:grpSp>
                <p:nvGrpSpPr>
                  <p:cNvPr id="18" name="Group 68"/>
                  <p:cNvGrpSpPr>
                    <a:grpSpLocks/>
                  </p:cNvGrpSpPr>
                  <p:nvPr/>
                </p:nvGrpSpPr>
                <p:grpSpPr bwMode="auto">
                  <a:xfrm>
                    <a:off x="4005" y="808"/>
                    <a:ext cx="352" cy="2931"/>
                    <a:chOff x="4005" y="808"/>
                    <a:chExt cx="454" cy="2931"/>
                  </a:xfrm>
                </p:grpSpPr>
                <p:sp>
                  <p:nvSpPr>
                    <p:cNvPr id="10411" name="Line 69"/>
                    <p:cNvSpPr>
                      <a:spLocks noChangeShapeType="1"/>
                    </p:cNvSpPr>
                    <p:nvPr/>
                  </p:nvSpPr>
                  <p:spPr bwMode="auto">
                    <a:xfrm>
                      <a:off x="4005" y="3739"/>
                      <a:ext cx="454" cy="0"/>
                    </a:xfrm>
                    <a:prstGeom prst="line">
                      <a:avLst/>
                    </a:prstGeom>
                    <a:noFill/>
                    <a:ln w="25400">
                      <a:solidFill>
                        <a:srgbClr val="333333"/>
                      </a:solidFill>
                      <a:round/>
                      <a:headEnd/>
                      <a:tailEnd/>
                    </a:ln>
                  </p:spPr>
                  <p:txBody>
                    <a:bodyPr/>
                    <a:lstStyle/>
                    <a:p>
                      <a:endParaRPr lang="fr-FR"/>
                    </a:p>
                  </p:txBody>
                </p:sp>
                <p:sp>
                  <p:nvSpPr>
                    <p:cNvPr id="10412" name="Line 70"/>
                    <p:cNvSpPr>
                      <a:spLocks noChangeShapeType="1"/>
                    </p:cNvSpPr>
                    <p:nvPr/>
                  </p:nvSpPr>
                  <p:spPr bwMode="auto">
                    <a:xfrm>
                      <a:off x="4005" y="3127"/>
                      <a:ext cx="454" cy="0"/>
                    </a:xfrm>
                    <a:prstGeom prst="line">
                      <a:avLst/>
                    </a:prstGeom>
                    <a:noFill/>
                    <a:ln w="25400">
                      <a:solidFill>
                        <a:srgbClr val="333333"/>
                      </a:solidFill>
                      <a:round/>
                      <a:headEnd/>
                      <a:tailEnd/>
                    </a:ln>
                  </p:spPr>
                  <p:txBody>
                    <a:bodyPr/>
                    <a:lstStyle/>
                    <a:p>
                      <a:endParaRPr lang="fr-FR"/>
                    </a:p>
                  </p:txBody>
                </p:sp>
                <p:sp>
                  <p:nvSpPr>
                    <p:cNvPr id="10413" name="Line 71"/>
                    <p:cNvSpPr>
                      <a:spLocks noChangeShapeType="1"/>
                    </p:cNvSpPr>
                    <p:nvPr/>
                  </p:nvSpPr>
                  <p:spPr bwMode="auto">
                    <a:xfrm>
                      <a:off x="4005" y="2595"/>
                      <a:ext cx="454" cy="0"/>
                    </a:xfrm>
                    <a:prstGeom prst="line">
                      <a:avLst/>
                    </a:prstGeom>
                    <a:noFill/>
                    <a:ln w="25400">
                      <a:solidFill>
                        <a:srgbClr val="333333"/>
                      </a:solidFill>
                      <a:round/>
                      <a:headEnd/>
                      <a:tailEnd/>
                    </a:ln>
                  </p:spPr>
                  <p:txBody>
                    <a:bodyPr/>
                    <a:lstStyle/>
                    <a:p>
                      <a:endParaRPr lang="fr-FR"/>
                    </a:p>
                  </p:txBody>
                </p:sp>
                <p:sp>
                  <p:nvSpPr>
                    <p:cNvPr id="10414" name="Line 72"/>
                    <p:cNvSpPr>
                      <a:spLocks noChangeShapeType="1"/>
                    </p:cNvSpPr>
                    <p:nvPr/>
                  </p:nvSpPr>
                  <p:spPr bwMode="auto">
                    <a:xfrm>
                      <a:off x="4005" y="2506"/>
                      <a:ext cx="454" cy="0"/>
                    </a:xfrm>
                    <a:prstGeom prst="line">
                      <a:avLst/>
                    </a:prstGeom>
                    <a:noFill/>
                    <a:ln w="25400">
                      <a:solidFill>
                        <a:srgbClr val="333333"/>
                      </a:solidFill>
                      <a:round/>
                      <a:headEnd/>
                      <a:tailEnd/>
                    </a:ln>
                  </p:spPr>
                  <p:txBody>
                    <a:bodyPr/>
                    <a:lstStyle/>
                    <a:p>
                      <a:endParaRPr lang="fr-FR"/>
                    </a:p>
                  </p:txBody>
                </p:sp>
                <p:sp>
                  <p:nvSpPr>
                    <p:cNvPr id="10415" name="Line 73"/>
                    <p:cNvSpPr>
                      <a:spLocks noChangeShapeType="1"/>
                    </p:cNvSpPr>
                    <p:nvPr/>
                  </p:nvSpPr>
                  <p:spPr bwMode="auto">
                    <a:xfrm>
                      <a:off x="4005" y="1973"/>
                      <a:ext cx="454" cy="0"/>
                    </a:xfrm>
                    <a:prstGeom prst="line">
                      <a:avLst/>
                    </a:prstGeom>
                    <a:noFill/>
                    <a:ln w="25400">
                      <a:solidFill>
                        <a:srgbClr val="333333"/>
                      </a:solidFill>
                      <a:round/>
                      <a:headEnd/>
                      <a:tailEnd/>
                    </a:ln>
                  </p:spPr>
                  <p:txBody>
                    <a:bodyPr/>
                    <a:lstStyle/>
                    <a:p>
                      <a:endParaRPr lang="fr-FR"/>
                    </a:p>
                  </p:txBody>
                </p:sp>
                <p:sp>
                  <p:nvSpPr>
                    <p:cNvPr id="10416" name="Line 74"/>
                    <p:cNvSpPr>
                      <a:spLocks noChangeShapeType="1"/>
                    </p:cNvSpPr>
                    <p:nvPr/>
                  </p:nvSpPr>
                  <p:spPr bwMode="auto">
                    <a:xfrm>
                      <a:off x="4005" y="1847"/>
                      <a:ext cx="454" cy="0"/>
                    </a:xfrm>
                    <a:prstGeom prst="line">
                      <a:avLst/>
                    </a:prstGeom>
                    <a:noFill/>
                    <a:ln w="25400">
                      <a:solidFill>
                        <a:srgbClr val="333333"/>
                      </a:solidFill>
                      <a:round/>
                      <a:headEnd/>
                      <a:tailEnd/>
                    </a:ln>
                  </p:spPr>
                  <p:txBody>
                    <a:bodyPr/>
                    <a:lstStyle/>
                    <a:p>
                      <a:endParaRPr lang="fr-FR"/>
                    </a:p>
                  </p:txBody>
                </p:sp>
                <p:sp>
                  <p:nvSpPr>
                    <p:cNvPr id="10417" name="Line 75"/>
                    <p:cNvSpPr>
                      <a:spLocks noChangeShapeType="1"/>
                    </p:cNvSpPr>
                    <p:nvPr/>
                  </p:nvSpPr>
                  <p:spPr bwMode="auto">
                    <a:xfrm>
                      <a:off x="4005" y="1448"/>
                      <a:ext cx="454" cy="0"/>
                    </a:xfrm>
                    <a:prstGeom prst="line">
                      <a:avLst/>
                    </a:prstGeom>
                    <a:noFill/>
                    <a:ln w="25400">
                      <a:solidFill>
                        <a:srgbClr val="333333"/>
                      </a:solidFill>
                      <a:round/>
                      <a:headEnd/>
                      <a:tailEnd/>
                    </a:ln>
                  </p:spPr>
                  <p:txBody>
                    <a:bodyPr/>
                    <a:lstStyle/>
                    <a:p>
                      <a:endParaRPr lang="fr-FR"/>
                    </a:p>
                  </p:txBody>
                </p:sp>
                <p:sp>
                  <p:nvSpPr>
                    <p:cNvPr id="10418" name="Line 76"/>
                    <p:cNvSpPr>
                      <a:spLocks noChangeShapeType="1"/>
                    </p:cNvSpPr>
                    <p:nvPr/>
                  </p:nvSpPr>
                  <p:spPr bwMode="auto">
                    <a:xfrm>
                      <a:off x="4005" y="1321"/>
                      <a:ext cx="454" cy="0"/>
                    </a:xfrm>
                    <a:prstGeom prst="line">
                      <a:avLst/>
                    </a:prstGeom>
                    <a:noFill/>
                    <a:ln w="25400">
                      <a:solidFill>
                        <a:srgbClr val="333333"/>
                      </a:solidFill>
                      <a:round/>
                      <a:headEnd/>
                      <a:tailEnd/>
                    </a:ln>
                  </p:spPr>
                  <p:txBody>
                    <a:bodyPr/>
                    <a:lstStyle/>
                    <a:p>
                      <a:endParaRPr lang="fr-FR"/>
                    </a:p>
                  </p:txBody>
                </p:sp>
                <p:sp>
                  <p:nvSpPr>
                    <p:cNvPr id="10419" name="Line 77"/>
                    <p:cNvSpPr>
                      <a:spLocks noChangeShapeType="1"/>
                    </p:cNvSpPr>
                    <p:nvPr/>
                  </p:nvSpPr>
                  <p:spPr bwMode="auto">
                    <a:xfrm>
                      <a:off x="4005" y="1196"/>
                      <a:ext cx="454" cy="0"/>
                    </a:xfrm>
                    <a:prstGeom prst="line">
                      <a:avLst/>
                    </a:prstGeom>
                    <a:noFill/>
                    <a:ln w="25400">
                      <a:solidFill>
                        <a:srgbClr val="333333"/>
                      </a:solidFill>
                      <a:round/>
                      <a:headEnd/>
                      <a:tailEnd/>
                    </a:ln>
                  </p:spPr>
                  <p:txBody>
                    <a:bodyPr/>
                    <a:lstStyle/>
                    <a:p>
                      <a:endParaRPr lang="fr-FR"/>
                    </a:p>
                  </p:txBody>
                </p:sp>
                <p:sp>
                  <p:nvSpPr>
                    <p:cNvPr id="10420" name="Line 78"/>
                    <p:cNvSpPr>
                      <a:spLocks noChangeShapeType="1"/>
                    </p:cNvSpPr>
                    <p:nvPr/>
                  </p:nvSpPr>
                  <p:spPr bwMode="auto">
                    <a:xfrm>
                      <a:off x="4005" y="808"/>
                      <a:ext cx="454" cy="0"/>
                    </a:xfrm>
                    <a:prstGeom prst="line">
                      <a:avLst/>
                    </a:prstGeom>
                    <a:noFill/>
                    <a:ln w="25400">
                      <a:solidFill>
                        <a:srgbClr val="333333"/>
                      </a:solidFill>
                      <a:round/>
                      <a:headEnd/>
                      <a:tailEnd/>
                    </a:ln>
                  </p:spPr>
                  <p:txBody>
                    <a:bodyPr/>
                    <a:lstStyle/>
                    <a:p>
                      <a:endParaRPr lang="fr-FR"/>
                    </a:p>
                  </p:txBody>
                </p:sp>
              </p:grpSp>
              <p:sp>
                <p:nvSpPr>
                  <p:cNvPr id="10391" name="Text Box 79"/>
                  <p:cNvSpPr txBox="1">
                    <a:spLocks noChangeArrowheads="1"/>
                  </p:cNvSpPr>
                  <p:nvPr/>
                </p:nvSpPr>
                <p:spPr bwMode="auto">
                  <a:xfrm>
                    <a:off x="4410" y="758"/>
                    <a:ext cx="152" cy="115"/>
                  </a:xfrm>
                  <a:prstGeom prst="rect">
                    <a:avLst/>
                  </a:prstGeom>
                  <a:noFill/>
                  <a:ln w="9525">
                    <a:noFill/>
                    <a:miter lim="800000"/>
                    <a:headEnd/>
                    <a:tailEnd/>
                  </a:ln>
                </p:spPr>
                <p:txBody>
                  <a:bodyPr lIns="0" tIns="0" rIns="0" bIns="0">
                    <a:spAutoFit/>
                  </a:bodyPr>
                  <a:lstStyle/>
                  <a:p>
                    <a:pPr eaLnBrk="1" hangingPunct="1">
                      <a:spcBef>
                        <a:spcPct val="50000"/>
                      </a:spcBef>
                    </a:pPr>
                    <a:r>
                      <a:rPr lang="fr-FR" sz="1200"/>
                      <a:t>1h</a:t>
                    </a:r>
                  </a:p>
                </p:txBody>
              </p:sp>
              <p:sp>
                <p:nvSpPr>
                  <p:cNvPr id="10392" name="Text Box 80"/>
                  <p:cNvSpPr txBox="1">
                    <a:spLocks noChangeArrowheads="1"/>
                  </p:cNvSpPr>
                  <p:nvPr/>
                </p:nvSpPr>
                <p:spPr bwMode="auto">
                  <a:xfrm>
                    <a:off x="4402" y="3697"/>
                    <a:ext cx="160" cy="115"/>
                  </a:xfrm>
                  <a:prstGeom prst="rect">
                    <a:avLst/>
                  </a:prstGeom>
                  <a:noFill/>
                  <a:ln w="9525">
                    <a:noFill/>
                    <a:miter lim="800000"/>
                    <a:headEnd/>
                    <a:tailEnd/>
                  </a:ln>
                </p:spPr>
                <p:txBody>
                  <a:bodyPr lIns="0" tIns="0" rIns="0" bIns="0">
                    <a:spAutoFit/>
                  </a:bodyPr>
                  <a:lstStyle/>
                  <a:p>
                    <a:pPr eaLnBrk="1" hangingPunct="1">
                      <a:spcBef>
                        <a:spcPct val="50000"/>
                      </a:spcBef>
                    </a:pPr>
                    <a:r>
                      <a:rPr lang="fr-FR" sz="1200"/>
                      <a:t>1s</a:t>
                    </a:r>
                  </a:p>
                </p:txBody>
              </p:sp>
              <p:sp>
                <p:nvSpPr>
                  <p:cNvPr id="10393" name="Text Box 81"/>
                  <p:cNvSpPr txBox="1">
                    <a:spLocks noChangeArrowheads="1"/>
                  </p:cNvSpPr>
                  <p:nvPr/>
                </p:nvSpPr>
                <p:spPr bwMode="auto">
                  <a:xfrm>
                    <a:off x="4402" y="3084"/>
                    <a:ext cx="160" cy="115"/>
                  </a:xfrm>
                  <a:prstGeom prst="rect">
                    <a:avLst/>
                  </a:prstGeom>
                  <a:noFill/>
                  <a:ln w="9525">
                    <a:noFill/>
                    <a:miter lim="800000"/>
                    <a:headEnd/>
                    <a:tailEnd/>
                  </a:ln>
                </p:spPr>
                <p:txBody>
                  <a:bodyPr lIns="0" tIns="0" rIns="0" bIns="0">
                    <a:spAutoFit/>
                  </a:bodyPr>
                  <a:lstStyle/>
                  <a:p>
                    <a:pPr eaLnBrk="1" hangingPunct="1">
                      <a:spcBef>
                        <a:spcPct val="50000"/>
                      </a:spcBef>
                    </a:pPr>
                    <a:r>
                      <a:rPr lang="fr-FR" sz="1200"/>
                      <a:t>1p</a:t>
                    </a:r>
                  </a:p>
                </p:txBody>
              </p:sp>
              <p:sp>
                <p:nvSpPr>
                  <p:cNvPr id="10394" name="Text Box 82"/>
                  <p:cNvSpPr txBox="1">
                    <a:spLocks noChangeArrowheads="1"/>
                  </p:cNvSpPr>
                  <p:nvPr/>
                </p:nvSpPr>
                <p:spPr bwMode="auto">
                  <a:xfrm>
                    <a:off x="4402" y="2557"/>
                    <a:ext cx="160" cy="115"/>
                  </a:xfrm>
                  <a:prstGeom prst="rect">
                    <a:avLst/>
                  </a:prstGeom>
                  <a:noFill/>
                  <a:ln w="9525">
                    <a:noFill/>
                    <a:miter lim="800000"/>
                    <a:headEnd/>
                    <a:tailEnd/>
                  </a:ln>
                </p:spPr>
                <p:txBody>
                  <a:bodyPr lIns="0" tIns="0" rIns="0" bIns="0">
                    <a:spAutoFit/>
                  </a:bodyPr>
                  <a:lstStyle/>
                  <a:p>
                    <a:pPr eaLnBrk="1" hangingPunct="1">
                      <a:spcBef>
                        <a:spcPct val="50000"/>
                      </a:spcBef>
                    </a:pPr>
                    <a:r>
                      <a:rPr lang="fr-FR" sz="1200"/>
                      <a:t>1d</a:t>
                    </a:r>
                  </a:p>
                </p:txBody>
              </p:sp>
              <p:sp>
                <p:nvSpPr>
                  <p:cNvPr id="10395" name="Text Box 83"/>
                  <p:cNvSpPr txBox="1">
                    <a:spLocks noChangeArrowheads="1"/>
                  </p:cNvSpPr>
                  <p:nvPr/>
                </p:nvSpPr>
                <p:spPr bwMode="auto">
                  <a:xfrm>
                    <a:off x="4410" y="1930"/>
                    <a:ext cx="152" cy="115"/>
                  </a:xfrm>
                  <a:prstGeom prst="rect">
                    <a:avLst/>
                  </a:prstGeom>
                  <a:noFill/>
                  <a:ln w="9525">
                    <a:noFill/>
                    <a:miter lim="800000"/>
                    <a:headEnd/>
                    <a:tailEnd/>
                  </a:ln>
                </p:spPr>
                <p:txBody>
                  <a:bodyPr lIns="0" tIns="0" rIns="0" bIns="0">
                    <a:spAutoFit/>
                  </a:bodyPr>
                  <a:lstStyle/>
                  <a:p>
                    <a:pPr eaLnBrk="1" hangingPunct="1">
                      <a:spcBef>
                        <a:spcPct val="50000"/>
                      </a:spcBef>
                    </a:pPr>
                    <a:r>
                      <a:rPr lang="fr-FR" sz="1200"/>
                      <a:t>1f</a:t>
                    </a:r>
                  </a:p>
                </p:txBody>
              </p:sp>
              <p:sp>
                <p:nvSpPr>
                  <p:cNvPr id="10396" name="Text Box 84"/>
                  <p:cNvSpPr txBox="1">
                    <a:spLocks noChangeArrowheads="1"/>
                  </p:cNvSpPr>
                  <p:nvPr/>
                </p:nvSpPr>
                <p:spPr bwMode="auto">
                  <a:xfrm>
                    <a:off x="4389" y="1803"/>
                    <a:ext cx="194" cy="115"/>
                  </a:xfrm>
                  <a:prstGeom prst="rect">
                    <a:avLst/>
                  </a:prstGeom>
                  <a:noFill/>
                  <a:ln w="9525">
                    <a:noFill/>
                    <a:miter lim="800000"/>
                    <a:headEnd/>
                    <a:tailEnd/>
                  </a:ln>
                </p:spPr>
                <p:txBody>
                  <a:bodyPr lIns="0" tIns="0" rIns="0" bIns="0">
                    <a:spAutoFit/>
                  </a:bodyPr>
                  <a:lstStyle/>
                  <a:p>
                    <a:pPr eaLnBrk="1" hangingPunct="1">
                      <a:spcBef>
                        <a:spcPct val="50000"/>
                      </a:spcBef>
                    </a:pPr>
                    <a:r>
                      <a:rPr lang="fr-FR" sz="1200"/>
                      <a:t>2p</a:t>
                    </a:r>
                  </a:p>
                </p:txBody>
              </p:sp>
              <p:sp>
                <p:nvSpPr>
                  <p:cNvPr id="10397" name="Text Box 85"/>
                  <p:cNvSpPr txBox="1">
                    <a:spLocks noChangeArrowheads="1"/>
                  </p:cNvSpPr>
                  <p:nvPr/>
                </p:nvSpPr>
                <p:spPr bwMode="auto">
                  <a:xfrm>
                    <a:off x="4411" y="1404"/>
                    <a:ext cx="152" cy="115"/>
                  </a:xfrm>
                  <a:prstGeom prst="rect">
                    <a:avLst/>
                  </a:prstGeom>
                  <a:noFill/>
                  <a:ln w="9525">
                    <a:noFill/>
                    <a:miter lim="800000"/>
                    <a:headEnd/>
                    <a:tailEnd/>
                  </a:ln>
                </p:spPr>
                <p:txBody>
                  <a:bodyPr lIns="0" tIns="0" rIns="0" bIns="0">
                    <a:spAutoFit/>
                  </a:bodyPr>
                  <a:lstStyle/>
                  <a:p>
                    <a:pPr eaLnBrk="1" hangingPunct="1">
                      <a:spcBef>
                        <a:spcPct val="50000"/>
                      </a:spcBef>
                    </a:pPr>
                    <a:r>
                      <a:rPr lang="fr-FR" sz="1200"/>
                      <a:t>1g</a:t>
                    </a:r>
                  </a:p>
                </p:txBody>
              </p:sp>
              <p:sp>
                <p:nvSpPr>
                  <p:cNvPr id="10398" name="Text Box 86"/>
                  <p:cNvSpPr txBox="1">
                    <a:spLocks noChangeArrowheads="1"/>
                  </p:cNvSpPr>
                  <p:nvPr/>
                </p:nvSpPr>
                <p:spPr bwMode="auto">
                  <a:xfrm>
                    <a:off x="4382" y="1283"/>
                    <a:ext cx="208" cy="115"/>
                  </a:xfrm>
                  <a:prstGeom prst="rect">
                    <a:avLst/>
                  </a:prstGeom>
                  <a:noFill/>
                  <a:ln w="9525">
                    <a:noFill/>
                    <a:miter lim="800000"/>
                    <a:headEnd/>
                    <a:tailEnd/>
                  </a:ln>
                </p:spPr>
                <p:txBody>
                  <a:bodyPr lIns="0" tIns="0" rIns="0" bIns="0">
                    <a:spAutoFit/>
                  </a:bodyPr>
                  <a:lstStyle/>
                  <a:p>
                    <a:pPr eaLnBrk="1" hangingPunct="1">
                      <a:spcBef>
                        <a:spcPct val="50000"/>
                      </a:spcBef>
                    </a:pPr>
                    <a:r>
                      <a:rPr lang="fr-FR" sz="1200"/>
                      <a:t>2d</a:t>
                    </a:r>
                  </a:p>
                </p:txBody>
              </p:sp>
              <p:sp>
                <p:nvSpPr>
                  <p:cNvPr id="10399" name="Text Box 87"/>
                  <p:cNvSpPr txBox="1">
                    <a:spLocks noChangeArrowheads="1"/>
                  </p:cNvSpPr>
                  <p:nvPr/>
                </p:nvSpPr>
                <p:spPr bwMode="auto">
                  <a:xfrm>
                    <a:off x="4382" y="1141"/>
                    <a:ext cx="208" cy="115"/>
                  </a:xfrm>
                  <a:prstGeom prst="rect">
                    <a:avLst/>
                  </a:prstGeom>
                  <a:noFill/>
                  <a:ln w="9525">
                    <a:noFill/>
                    <a:miter lim="800000"/>
                    <a:headEnd/>
                    <a:tailEnd/>
                  </a:ln>
                </p:spPr>
                <p:txBody>
                  <a:bodyPr lIns="0" tIns="0" rIns="0" bIns="0">
                    <a:spAutoFit/>
                  </a:bodyPr>
                  <a:lstStyle/>
                  <a:p>
                    <a:pPr eaLnBrk="1" hangingPunct="1">
                      <a:spcBef>
                        <a:spcPct val="50000"/>
                      </a:spcBef>
                    </a:pPr>
                    <a:r>
                      <a:rPr lang="fr-FR" sz="1200"/>
                      <a:t>3s</a:t>
                    </a:r>
                  </a:p>
                </p:txBody>
              </p:sp>
              <p:sp>
                <p:nvSpPr>
                  <p:cNvPr id="10400" name="Line 88"/>
                  <p:cNvSpPr>
                    <a:spLocks noChangeShapeType="1"/>
                  </p:cNvSpPr>
                  <p:nvPr/>
                </p:nvSpPr>
                <p:spPr bwMode="auto">
                  <a:xfrm>
                    <a:off x="3804" y="738"/>
                    <a:ext cx="160" cy="68"/>
                  </a:xfrm>
                  <a:prstGeom prst="line">
                    <a:avLst/>
                  </a:prstGeom>
                  <a:noFill/>
                  <a:ln w="15875" cap="rnd">
                    <a:solidFill>
                      <a:schemeClr val="tx1"/>
                    </a:solidFill>
                    <a:prstDash val="sysDot"/>
                    <a:round/>
                    <a:headEnd/>
                    <a:tailEnd/>
                  </a:ln>
                </p:spPr>
                <p:txBody>
                  <a:bodyPr/>
                  <a:lstStyle/>
                  <a:p>
                    <a:endParaRPr lang="fr-FR"/>
                  </a:p>
                </p:txBody>
              </p:sp>
              <p:sp>
                <p:nvSpPr>
                  <p:cNvPr id="10401" name="Line 89"/>
                  <p:cNvSpPr>
                    <a:spLocks noChangeShapeType="1"/>
                  </p:cNvSpPr>
                  <p:nvPr/>
                </p:nvSpPr>
                <p:spPr bwMode="auto">
                  <a:xfrm flipV="1">
                    <a:off x="3796" y="650"/>
                    <a:ext cx="160" cy="68"/>
                  </a:xfrm>
                  <a:prstGeom prst="line">
                    <a:avLst/>
                  </a:prstGeom>
                  <a:noFill/>
                  <a:ln w="15875" cap="rnd">
                    <a:solidFill>
                      <a:schemeClr val="tx1"/>
                    </a:solidFill>
                    <a:prstDash val="sysDot"/>
                    <a:round/>
                    <a:headEnd/>
                    <a:tailEnd/>
                  </a:ln>
                </p:spPr>
                <p:txBody>
                  <a:bodyPr/>
                  <a:lstStyle/>
                  <a:p>
                    <a:endParaRPr lang="fr-FR"/>
                  </a:p>
                </p:txBody>
              </p:sp>
              <p:sp>
                <p:nvSpPr>
                  <p:cNvPr id="10402" name="Line 90"/>
                  <p:cNvSpPr>
                    <a:spLocks noChangeShapeType="1"/>
                  </p:cNvSpPr>
                  <p:nvPr/>
                </p:nvSpPr>
                <p:spPr bwMode="auto">
                  <a:xfrm>
                    <a:off x="3795" y="3741"/>
                    <a:ext cx="181" cy="0"/>
                  </a:xfrm>
                  <a:prstGeom prst="line">
                    <a:avLst/>
                  </a:prstGeom>
                  <a:noFill/>
                  <a:ln w="15875" cap="rnd">
                    <a:solidFill>
                      <a:schemeClr val="tx1"/>
                    </a:solidFill>
                    <a:prstDash val="sysDot"/>
                    <a:round/>
                    <a:headEnd/>
                    <a:tailEnd/>
                  </a:ln>
                </p:spPr>
                <p:txBody>
                  <a:bodyPr/>
                  <a:lstStyle/>
                  <a:p>
                    <a:endParaRPr lang="fr-FR"/>
                  </a:p>
                </p:txBody>
              </p:sp>
              <p:sp>
                <p:nvSpPr>
                  <p:cNvPr id="10403" name="Line 91"/>
                  <p:cNvSpPr>
                    <a:spLocks noChangeShapeType="1"/>
                  </p:cNvSpPr>
                  <p:nvPr/>
                </p:nvSpPr>
                <p:spPr bwMode="auto">
                  <a:xfrm>
                    <a:off x="3803" y="3125"/>
                    <a:ext cx="181" cy="0"/>
                  </a:xfrm>
                  <a:prstGeom prst="line">
                    <a:avLst/>
                  </a:prstGeom>
                  <a:noFill/>
                  <a:ln w="15875" cap="rnd">
                    <a:solidFill>
                      <a:schemeClr val="tx1"/>
                    </a:solidFill>
                    <a:prstDash val="sysDot"/>
                    <a:round/>
                    <a:headEnd/>
                    <a:tailEnd/>
                  </a:ln>
                </p:spPr>
                <p:txBody>
                  <a:bodyPr/>
                  <a:lstStyle/>
                  <a:p>
                    <a:endParaRPr lang="fr-FR"/>
                  </a:p>
                </p:txBody>
              </p:sp>
              <p:sp>
                <p:nvSpPr>
                  <p:cNvPr id="10404" name="Line 92"/>
                  <p:cNvSpPr>
                    <a:spLocks noChangeShapeType="1"/>
                  </p:cNvSpPr>
                  <p:nvPr/>
                </p:nvSpPr>
                <p:spPr bwMode="auto">
                  <a:xfrm>
                    <a:off x="3791" y="1325"/>
                    <a:ext cx="181" cy="0"/>
                  </a:xfrm>
                  <a:prstGeom prst="line">
                    <a:avLst/>
                  </a:prstGeom>
                  <a:noFill/>
                  <a:ln w="15875" cap="rnd">
                    <a:solidFill>
                      <a:schemeClr val="tx1"/>
                    </a:solidFill>
                    <a:prstDash val="sysDot"/>
                    <a:round/>
                    <a:headEnd/>
                    <a:tailEnd/>
                  </a:ln>
                </p:spPr>
                <p:txBody>
                  <a:bodyPr/>
                  <a:lstStyle/>
                  <a:p>
                    <a:endParaRPr lang="fr-FR"/>
                  </a:p>
                </p:txBody>
              </p:sp>
              <p:sp>
                <p:nvSpPr>
                  <p:cNvPr id="10405" name="Line 93"/>
                  <p:cNvSpPr>
                    <a:spLocks noChangeShapeType="1"/>
                  </p:cNvSpPr>
                  <p:nvPr/>
                </p:nvSpPr>
                <p:spPr bwMode="auto">
                  <a:xfrm>
                    <a:off x="3773" y="1313"/>
                    <a:ext cx="223" cy="138"/>
                  </a:xfrm>
                  <a:prstGeom prst="line">
                    <a:avLst/>
                  </a:prstGeom>
                  <a:noFill/>
                  <a:ln w="15875" cap="rnd">
                    <a:solidFill>
                      <a:schemeClr val="tx1"/>
                    </a:solidFill>
                    <a:prstDash val="sysDot"/>
                    <a:round/>
                    <a:headEnd/>
                    <a:tailEnd/>
                  </a:ln>
                </p:spPr>
                <p:txBody>
                  <a:bodyPr/>
                  <a:lstStyle/>
                  <a:p>
                    <a:endParaRPr lang="fr-FR"/>
                  </a:p>
                </p:txBody>
              </p:sp>
              <p:sp>
                <p:nvSpPr>
                  <p:cNvPr id="10406" name="Line 94"/>
                  <p:cNvSpPr>
                    <a:spLocks noChangeShapeType="1"/>
                  </p:cNvSpPr>
                  <p:nvPr/>
                </p:nvSpPr>
                <p:spPr bwMode="auto">
                  <a:xfrm flipV="1">
                    <a:off x="3785" y="1187"/>
                    <a:ext cx="223" cy="138"/>
                  </a:xfrm>
                  <a:prstGeom prst="line">
                    <a:avLst/>
                  </a:prstGeom>
                  <a:noFill/>
                  <a:ln w="15875" cap="rnd">
                    <a:solidFill>
                      <a:schemeClr val="tx1"/>
                    </a:solidFill>
                    <a:prstDash val="sysDot"/>
                    <a:round/>
                    <a:headEnd/>
                    <a:tailEnd/>
                  </a:ln>
                </p:spPr>
                <p:txBody>
                  <a:bodyPr/>
                  <a:lstStyle/>
                  <a:p>
                    <a:endParaRPr lang="fr-FR"/>
                  </a:p>
                </p:txBody>
              </p:sp>
              <p:sp>
                <p:nvSpPr>
                  <p:cNvPr id="10407" name="Line 95"/>
                  <p:cNvSpPr>
                    <a:spLocks noChangeShapeType="1"/>
                  </p:cNvSpPr>
                  <p:nvPr/>
                </p:nvSpPr>
                <p:spPr bwMode="auto">
                  <a:xfrm>
                    <a:off x="3767" y="1925"/>
                    <a:ext cx="235" cy="42"/>
                  </a:xfrm>
                  <a:prstGeom prst="line">
                    <a:avLst/>
                  </a:prstGeom>
                  <a:noFill/>
                  <a:ln w="15875" cap="rnd">
                    <a:solidFill>
                      <a:schemeClr val="tx1"/>
                    </a:solidFill>
                    <a:prstDash val="sysDot"/>
                    <a:round/>
                    <a:headEnd/>
                    <a:tailEnd/>
                  </a:ln>
                </p:spPr>
                <p:txBody>
                  <a:bodyPr/>
                  <a:lstStyle/>
                  <a:p>
                    <a:endParaRPr lang="fr-FR"/>
                  </a:p>
                </p:txBody>
              </p:sp>
              <p:sp>
                <p:nvSpPr>
                  <p:cNvPr id="10408" name="Line 96"/>
                  <p:cNvSpPr>
                    <a:spLocks noChangeShapeType="1"/>
                  </p:cNvSpPr>
                  <p:nvPr/>
                </p:nvSpPr>
                <p:spPr bwMode="auto">
                  <a:xfrm flipV="1">
                    <a:off x="3779" y="1853"/>
                    <a:ext cx="241" cy="84"/>
                  </a:xfrm>
                  <a:prstGeom prst="line">
                    <a:avLst/>
                  </a:prstGeom>
                  <a:noFill/>
                  <a:ln w="15875" cap="rnd">
                    <a:solidFill>
                      <a:schemeClr val="tx1"/>
                    </a:solidFill>
                    <a:prstDash val="sysDot"/>
                    <a:round/>
                    <a:headEnd/>
                    <a:tailEnd/>
                  </a:ln>
                </p:spPr>
                <p:txBody>
                  <a:bodyPr/>
                  <a:lstStyle/>
                  <a:p>
                    <a:endParaRPr lang="fr-FR"/>
                  </a:p>
                </p:txBody>
              </p:sp>
              <p:sp>
                <p:nvSpPr>
                  <p:cNvPr id="10409" name="Line 97"/>
                  <p:cNvSpPr>
                    <a:spLocks noChangeShapeType="1"/>
                  </p:cNvSpPr>
                  <p:nvPr/>
                </p:nvSpPr>
                <p:spPr bwMode="auto">
                  <a:xfrm>
                    <a:off x="3767" y="2525"/>
                    <a:ext cx="247" cy="67"/>
                  </a:xfrm>
                  <a:prstGeom prst="line">
                    <a:avLst/>
                  </a:prstGeom>
                  <a:noFill/>
                  <a:ln w="15875" cap="rnd">
                    <a:solidFill>
                      <a:schemeClr val="tx1"/>
                    </a:solidFill>
                    <a:prstDash val="sysDot"/>
                    <a:round/>
                    <a:headEnd/>
                    <a:tailEnd/>
                  </a:ln>
                </p:spPr>
                <p:txBody>
                  <a:bodyPr/>
                  <a:lstStyle/>
                  <a:p>
                    <a:endParaRPr lang="fr-FR"/>
                  </a:p>
                </p:txBody>
              </p:sp>
              <p:sp>
                <p:nvSpPr>
                  <p:cNvPr id="10410" name="Line 98"/>
                  <p:cNvSpPr>
                    <a:spLocks noChangeShapeType="1"/>
                  </p:cNvSpPr>
                  <p:nvPr/>
                </p:nvSpPr>
                <p:spPr bwMode="auto">
                  <a:xfrm flipV="1">
                    <a:off x="3779" y="2489"/>
                    <a:ext cx="235" cy="48"/>
                  </a:xfrm>
                  <a:prstGeom prst="line">
                    <a:avLst/>
                  </a:prstGeom>
                  <a:noFill/>
                  <a:ln w="15875" cap="rnd">
                    <a:solidFill>
                      <a:schemeClr val="tx1"/>
                    </a:solidFill>
                    <a:prstDash val="sysDot"/>
                    <a:round/>
                    <a:headEnd/>
                    <a:tailEnd/>
                  </a:ln>
                </p:spPr>
                <p:txBody>
                  <a:bodyPr/>
                  <a:lstStyle/>
                  <a:p>
                    <a:endParaRPr lang="fr-FR"/>
                  </a:p>
                </p:txBody>
              </p:sp>
            </p:grpSp>
            <p:sp>
              <p:nvSpPr>
                <p:cNvPr id="10388" name="Text Box 99"/>
                <p:cNvSpPr txBox="1">
                  <a:spLocks noChangeArrowheads="1"/>
                </p:cNvSpPr>
                <p:nvPr/>
              </p:nvSpPr>
              <p:spPr bwMode="auto">
                <a:xfrm>
                  <a:off x="1106" y="2186"/>
                  <a:ext cx="769" cy="250"/>
                </a:xfrm>
                <a:prstGeom prst="rect">
                  <a:avLst/>
                </a:prstGeom>
                <a:noFill/>
                <a:ln w="9525">
                  <a:noFill/>
                  <a:miter lim="800000"/>
                  <a:headEnd/>
                  <a:tailEnd/>
                </a:ln>
              </p:spPr>
              <p:txBody>
                <a:bodyPr>
                  <a:spAutoFit/>
                </a:bodyPr>
                <a:lstStyle/>
                <a:p>
                  <a:pPr eaLnBrk="1" hangingPunct="1"/>
                  <a:r>
                    <a:rPr lang="en-US" sz="2000"/>
                    <a:t>- Dℓ²</a:t>
                  </a:r>
                </a:p>
              </p:txBody>
            </p:sp>
          </p:grpSp>
          <p:sp>
            <p:nvSpPr>
              <p:cNvPr id="10385" name="Text Box 100"/>
              <p:cNvSpPr txBox="1">
                <a:spLocks noChangeArrowheads="1"/>
              </p:cNvSpPr>
              <p:nvPr/>
            </p:nvSpPr>
            <p:spPr bwMode="auto">
              <a:xfrm>
                <a:off x="4395" y="2197"/>
                <a:ext cx="219" cy="115"/>
              </a:xfrm>
              <a:prstGeom prst="rect">
                <a:avLst/>
              </a:prstGeom>
              <a:noFill/>
              <a:ln w="9525">
                <a:noFill/>
                <a:miter lim="800000"/>
                <a:headEnd/>
                <a:tailEnd/>
              </a:ln>
            </p:spPr>
            <p:txBody>
              <a:bodyPr lIns="0" tIns="0" rIns="0" bIns="0">
                <a:spAutoFit/>
              </a:bodyPr>
              <a:lstStyle/>
              <a:p>
                <a:pPr eaLnBrk="1" hangingPunct="1">
                  <a:spcBef>
                    <a:spcPct val="50000"/>
                  </a:spcBef>
                </a:pPr>
                <a:r>
                  <a:rPr lang="fr-FR" sz="1200"/>
                  <a:t>2s</a:t>
                </a:r>
              </a:p>
            </p:txBody>
          </p:sp>
        </p:grpSp>
        <p:sp>
          <p:nvSpPr>
            <p:cNvPr id="10383" name="Text Box 101"/>
            <p:cNvSpPr txBox="1">
              <a:spLocks noChangeArrowheads="1"/>
            </p:cNvSpPr>
            <p:nvPr/>
          </p:nvSpPr>
          <p:spPr bwMode="auto">
            <a:xfrm>
              <a:off x="3973" y="3623"/>
              <a:ext cx="610" cy="192"/>
            </a:xfrm>
            <a:prstGeom prst="rect">
              <a:avLst/>
            </a:prstGeom>
            <a:noFill/>
            <a:ln w="9525">
              <a:noFill/>
              <a:miter lim="800000"/>
              <a:headEnd/>
              <a:tailEnd/>
            </a:ln>
          </p:spPr>
          <p:txBody>
            <a:bodyPr>
              <a:spAutoFit/>
            </a:bodyPr>
            <a:lstStyle/>
            <a:p>
              <a:pPr eaLnBrk="1" hangingPunct="1">
                <a:spcBef>
                  <a:spcPct val="50000"/>
                </a:spcBef>
              </a:pPr>
              <a:r>
                <a:rPr lang="fr-FR" sz="1200" b="1"/>
                <a:t>l</a:t>
              </a:r>
              <a:r>
                <a:rPr lang="fr-FR" sz="1200" b="1" baseline="30000"/>
                <a:t>2 </a:t>
              </a:r>
              <a:r>
                <a:rPr lang="fr-FR" sz="1200" b="1"/>
                <a:t>or W.S.</a:t>
              </a:r>
              <a:r>
                <a:rPr lang="fr-FR" sz="1400"/>
                <a:t>     </a:t>
              </a:r>
            </a:p>
          </p:txBody>
        </p:sp>
      </p:grpSp>
      <p:grpSp>
        <p:nvGrpSpPr>
          <p:cNvPr id="19" name="Group 103"/>
          <p:cNvGrpSpPr>
            <a:grpSpLocks/>
          </p:cNvGrpSpPr>
          <p:nvPr/>
        </p:nvGrpSpPr>
        <p:grpSpPr bwMode="auto">
          <a:xfrm>
            <a:off x="438150" y="352425"/>
            <a:ext cx="8269288" cy="5705475"/>
            <a:chOff x="276" y="222"/>
            <a:chExt cx="5209" cy="3594"/>
          </a:xfrm>
        </p:grpSpPr>
        <p:grpSp>
          <p:nvGrpSpPr>
            <p:cNvPr id="20" name="Group 104"/>
            <p:cNvGrpSpPr>
              <a:grpSpLocks/>
            </p:cNvGrpSpPr>
            <p:nvPr/>
          </p:nvGrpSpPr>
          <p:grpSpPr bwMode="auto">
            <a:xfrm>
              <a:off x="276" y="222"/>
              <a:ext cx="5209" cy="3594"/>
              <a:chOff x="276" y="222"/>
              <a:chExt cx="5209" cy="3594"/>
            </a:xfrm>
          </p:grpSpPr>
          <p:grpSp>
            <p:nvGrpSpPr>
              <p:cNvPr id="21" name="Group 105"/>
              <p:cNvGrpSpPr>
                <a:grpSpLocks/>
              </p:cNvGrpSpPr>
              <p:nvPr/>
            </p:nvGrpSpPr>
            <p:grpSpPr bwMode="auto">
              <a:xfrm>
                <a:off x="276" y="222"/>
                <a:ext cx="5209" cy="3594"/>
                <a:chOff x="276" y="222"/>
                <a:chExt cx="5209" cy="3594"/>
              </a:xfrm>
            </p:grpSpPr>
            <p:grpSp>
              <p:nvGrpSpPr>
                <p:cNvPr id="22" name="Group 106"/>
                <p:cNvGrpSpPr>
                  <a:grpSpLocks/>
                </p:cNvGrpSpPr>
                <p:nvPr/>
              </p:nvGrpSpPr>
              <p:grpSpPr bwMode="auto">
                <a:xfrm>
                  <a:off x="4591" y="222"/>
                  <a:ext cx="894" cy="3594"/>
                  <a:chOff x="4591" y="492"/>
                  <a:chExt cx="894" cy="3594"/>
                </a:xfrm>
              </p:grpSpPr>
              <p:sp>
                <p:nvSpPr>
                  <p:cNvPr id="10325" name="Rectangle 107"/>
                  <p:cNvSpPr>
                    <a:spLocks noChangeArrowheads="1"/>
                  </p:cNvSpPr>
                  <p:nvPr/>
                </p:nvSpPr>
                <p:spPr bwMode="auto">
                  <a:xfrm>
                    <a:off x="4783" y="492"/>
                    <a:ext cx="702" cy="3594"/>
                  </a:xfrm>
                  <a:prstGeom prst="rect">
                    <a:avLst/>
                  </a:prstGeom>
                  <a:solidFill>
                    <a:srgbClr val="FFCCFF">
                      <a:alpha val="50195"/>
                    </a:srgbClr>
                  </a:solidFill>
                  <a:ln w="9525">
                    <a:solidFill>
                      <a:schemeClr val="tx1"/>
                    </a:solidFill>
                    <a:miter lim="800000"/>
                    <a:headEnd/>
                    <a:tailEnd/>
                  </a:ln>
                </p:spPr>
                <p:txBody>
                  <a:bodyPr wrap="none" anchor="ctr"/>
                  <a:lstStyle/>
                  <a:p>
                    <a:endParaRPr lang="fr-FR"/>
                  </a:p>
                </p:txBody>
              </p:sp>
              <p:grpSp>
                <p:nvGrpSpPr>
                  <p:cNvPr id="23" name="Group 108"/>
                  <p:cNvGrpSpPr>
                    <a:grpSpLocks/>
                  </p:cNvGrpSpPr>
                  <p:nvPr/>
                </p:nvGrpSpPr>
                <p:grpSpPr bwMode="auto">
                  <a:xfrm>
                    <a:off x="5104" y="1003"/>
                    <a:ext cx="354" cy="2736"/>
                    <a:chOff x="5002" y="1003"/>
                    <a:chExt cx="456" cy="2736"/>
                  </a:xfrm>
                </p:grpSpPr>
                <p:sp>
                  <p:nvSpPr>
                    <p:cNvPr id="10366" name="Line 109"/>
                    <p:cNvSpPr>
                      <a:spLocks noChangeShapeType="1"/>
                    </p:cNvSpPr>
                    <p:nvPr/>
                  </p:nvSpPr>
                  <p:spPr bwMode="auto">
                    <a:xfrm>
                      <a:off x="5002" y="3739"/>
                      <a:ext cx="454" cy="0"/>
                    </a:xfrm>
                    <a:prstGeom prst="line">
                      <a:avLst/>
                    </a:prstGeom>
                    <a:noFill/>
                    <a:ln w="12700">
                      <a:solidFill>
                        <a:schemeClr val="tx1"/>
                      </a:solidFill>
                      <a:round/>
                      <a:headEnd/>
                      <a:tailEnd/>
                    </a:ln>
                  </p:spPr>
                  <p:txBody>
                    <a:bodyPr/>
                    <a:lstStyle/>
                    <a:p>
                      <a:endParaRPr lang="fr-FR"/>
                    </a:p>
                  </p:txBody>
                </p:sp>
                <p:sp>
                  <p:nvSpPr>
                    <p:cNvPr id="10367" name="Line 110"/>
                    <p:cNvSpPr>
                      <a:spLocks noChangeShapeType="1"/>
                    </p:cNvSpPr>
                    <p:nvPr/>
                  </p:nvSpPr>
                  <p:spPr bwMode="auto">
                    <a:xfrm>
                      <a:off x="5003" y="3276"/>
                      <a:ext cx="454" cy="0"/>
                    </a:xfrm>
                    <a:prstGeom prst="line">
                      <a:avLst/>
                    </a:prstGeom>
                    <a:noFill/>
                    <a:ln w="12700">
                      <a:solidFill>
                        <a:schemeClr val="tx1"/>
                      </a:solidFill>
                      <a:round/>
                      <a:headEnd/>
                      <a:tailEnd/>
                    </a:ln>
                  </p:spPr>
                  <p:txBody>
                    <a:bodyPr/>
                    <a:lstStyle/>
                    <a:p>
                      <a:endParaRPr lang="fr-FR"/>
                    </a:p>
                  </p:txBody>
                </p:sp>
                <p:sp>
                  <p:nvSpPr>
                    <p:cNvPr id="10368" name="Line 111"/>
                    <p:cNvSpPr>
                      <a:spLocks noChangeShapeType="1"/>
                    </p:cNvSpPr>
                    <p:nvPr/>
                  </p:nvSpPr>
                  <p:spPr bwMode="auto">
                    <a:xfrm>
                      <a:off x="5003" y="3079"/>
                      <a:ext cx="454" cy="0"/>
                    </a:xfrm>
                    <a:prstGeom prst="line">
                      <a:avLst/>
                    </a:prstGeom>
                    <a:noFill/>
                    <a:ln w="12700">
                      <a:solidFill>
                        <a:schemeClr val="tx1"/>
                      </a:solidFill>
                      <a:round/>
                      <a:headEnd/>
                      <a:tailEnd/>
                    </a:ln>
                  </p:spPr>
                  <p:txBody>
                    <a:bodyPr/>
                    <a:lstStyle/>
                    <a:p>
                      <a:endParaRPr lang="fr-FR"/>
                    </a:p>
                  </p:txBody>
                </p:sp>
                <p:sp>
                  <p:nvSpPr>
                    <p:cNvPr id="10369" name="Line 112"/>
                    <p:cNvSpPr>
                      <a:spLocks noChangeShapeType="1"/>
                    </p:cNvSpPr>
                    <p:nvPr/>
                  </p:nvSpPr>
                  <p:spPr bwMode="auto">
                    <a:xfrm>
                      <a:off x="5002" y="2707"/>
                      <a:ext cx="454" cy="0"/>
                    </a:xfrm>
                    <a:prstGeom prst="line">
                      <a:avLst/>
                    </a:prstGeom>
                    <a:noFill/>
                    <a:ln w="12700">
                      <a:solidFill>
                        <a:schemeClr val="tx1"/>
                      </a:solidFill>
                      <a:round/>
                      <a:headEnd/>
                      <a:tailEnd/>
                    </a:ln>
                  </p:spPr>
                  <p:txBody>
                    <a:bodyPr/>
                    <a:lstStyle/>
                    <a:p>
                      <a:endParaRPr lang="fr-FR"/>
                    </a:p>
                  </p:txBody>
                </p:sp>
                <p:sp>
                  <p:nvSpPr>
                    <p:cNvPr id="10370" name="Line 113"/>
                    <p:cNvSpPr>
                      <a:spLocks noChangeShapeType="1"/>
                    </p:cNvSpPr>
                    <p:nvPr/>
                  </p:nvSpPr>
                  <p:spPr bwMode="auto">
                    <a:xfrm>
                      <a:off x="5003" y="2525"/>
                      <a:ext cx="454" cy="0"/>
                    </a:xfrm>
                    <a:prstGeom prst="line">
                      <a:avLst/>
                    </a:prstGeom>
                    <a:noFill/>
                    <a:ln w="12700">
                      <a:solidFill>
                        <a:schemeClr val="tx1"/>
                      </a:solidFill>
                      <a:round/>
                      <a:headEnd/>
                      <a:tailEnd/>
                    </a:ln>
                  </p:spPr>
                  <p:txBody>
                    <a:bodyPr/>
                    <a:lstStyle/>
                    <a:p>
                      <a:endParaRPr lang="fr-FR"/>
                    </a:p>
                  </p:txBody>
                </p:sp>
                <p:sp>
                  <p:nvSpPr>
                    <p:cNvPr id="10371" name="Line 114"/>
                    <p:cNvSpPr>
                      <a:spLocks noChangeShapeType="1"/>
                    </p:cNvSpPr>
                    <p:nvPr/>
                  </p:nvSpPr>
                  <p:spPr bwMode="auto">
                    <a:xfrm>
                      <a:off x="5003" y="2458"/>
                      <a:ext cx="454" cy="0"/>
                    </a:xfrm>
                    <a:prstGeom prst="line">
                      <a:avLst/>
                    </a:prstGeom>
                    <a:noFill/>
                    <a:ln w="12700">
                      <a:solidFill>
                        <a:schemeClr val="tx1"/>
                      </a:solidFill>
                      <a:round/>
                      <a:headEnd/>
                      <a:tailEnd/>
                    </a:ln>
                  </p:spPr>
                  <p:txBody>
                    <a:bodyPr/>
                    <a:lstStyle/>
                    <a:p>
                      <a:endParaRPr lang="fr-FR"/>
                    </a:p>
                  </p:txBody>
                </p:sp>
                <p:sp>
                  <p:nvSpPr>
                    <p:cNvPr id="10372" name="Line 115"/>
                    <p:cNvSpPr>
                      <a:spLocks noChangeShapeType="1"/>
                    </p:cNvSpPr>
                    <p:nvPr/>
                  </p:nvSpPr>
                  <p:spPr bwMode="auto">
                    <a:xfrm>
                      <a:off x="5002" y="2205"/>
                      <a:ext cx="454" cy="0"/>
                    </a:xfrm>
                    <a:prstGeom prst="line">
                      <a:avLst/>
                    </a:prstGeom>
                    <a:noFill/>
                    <a:ln w="12700">
                      <a:solidFill>
                        <a:schemeClr val="tx1"/>
                      </a:solidFill>
                      <a:round/>
                      <a:headEnd/>
                      <a:tailEnd/>
                    </a:ln>
                  </p:spPr>
                  <p:txBody>
                    <a:bodyPr/>
                    <a:lstStyle/>
                    <a:p>
                      <a:endParaRPr lang="fr-FR"/>
                    </a:p>
                  </p:txBody>
                </p:sp>
                <p:sp>
                  <p:nvSpPr>
                    <p:cNvPr id="10373" name="Line 116"/>
                    <p:cNvSpPr>
                      <a:spLocks noChangeShapeType="1"/>
                    </p:cNvSpPr>
                    <p:nvPr/>
                  </p:nvSpPr>
                  <p:spPr bwMode="auto">
                    <a:xfrm>
                      <a:off x="5002" y="1894"/>
                      <a:ext cx="454" cy="0"/>
                    </a:xfrm>
                    <a:prstGeom prst="line">
                      <a:avLst/>
                    </a:prstGeom>
                    <a:noFill/>
                    <a:ln w="12700">
                      <a:solidFill>
                        <a:schemeClr val="tx1"/>
                      </a:solidFill>
                      <a:round/>
                      <a:headEnd/>
                      <a:tailEnd/>
                    </a:ln>
                  </p:spPr>
                  <p:txBody>
                    <a:bodyPr/>
                    <a:lstStyle/>
                    <a:p>
                      <a:endParaRPr lang="fr-FR"/>
                    </a:p>
                  </p:txBody>
                </p:sp>
                <p:sp>
                  <p:nvSpPr>
                    <p:cNvPr id="10374" name="Line 117"/>
                    <p:cNvSpPr>
                      <a:spLocks noChangeShapeType="1"/>
                    </p:cNvSpPr>
                    <p:nvPr/>
                  </p:nvSpPr>
                  <p:spPr bwMode="auto">
                    <a:xfrm>
                      <a:off x="5003" y="1837"/>
                      <a:ext cx="454" cy="0"/>
                    </a:xfrm>
                    <a:prstGeom prst="line">
                      <a:avLst/>
                    </a:prstGeom>
                    <a:noFill/>
                    <a:ln w="12700">
                      <a:solidFill>
                        <a:schemeClr val="tx1"/>
                      </a:solidFill>
                      <a:round/>
                      <a:headEnd/>
                      <a:tailEnd/>
                    </a:ln>
                  </p:spPr>
                  <p:txBody>
                    <a:bodyPr/>
                    <a:lstStyle/>
                    <a:p>
                      <a:endParaRPr lang="fr-FR"/>
                    </a:p>
                  </p:txBody>
                </p:sp>
                <p:sp>
                  <p:nvSpPr>
                    <p:cNvPr id="10375" name="Line 118"/>
                    <p:cNvSpPr>
                      <a:spLocks noChangeShapeType="1"/>
                    </p:cNvSpPr>
                    <p:nvPr/>
                  </p:nvSpPr>
                  <p:spPr bwMode="auto">
                    <a:xfrm>
                      <a:off x="5002" y="1972"/>
                      <a:ext cx="454" cy="0"/>
                    </a:xfrm>
                    <a:prstGeom prst="line">
                      <a:avLst/>
                    </a:prstGeom>
                    <a:noFill/>
                    <a:ln w="12700">
                      <a:solidFill>
                        <a:schemeClr val="tx1"/>
                      </a:solidFill>
                      <a:round/>
                      <a:headEnd/>
                      <a:tailEnd/>
                    </a:ln>
                  </p:spPr>
                  <p:txBody>
                    <a:bodyPr/>
                    <a:lstStyle/>
                    <a:p>
                      <a:endParaRPr lang="fr-FR"/>
                    </a:p>
                  </p:txBody>
                </p:sp>
                <p:sp>
                  <p:nvSpPr>
                    <p:cNvPr id="10376" name="Line 119"/>
                    <p:cNvSpPr>
                      <a:spLocks noChangeShapeType="1"/>
                    </p:cNvSpPr>
                    <p:nvPr/>
                  </p:nvSpPr>
                  <p:spPr bwMode="auto">
                    <a:xfrm>
                      <a:off x="5003" y="1720"/>
                      <a:ext cx="454" cy="0"/>
                    </a:xfrm>
                    <a:prstGeom prst="line">
                      <a:avLst/>
                    </a:prstGeom>
                    <a:noFill/>
                    <a:ln w="12700">
                      <a:solidFill>
                        <a:schemeClr val="tx1"/>
                      </a:solidFill>
                      <a:round/>
                      <a:headEnd/>
                      <a:tailEnd/>
                    </a:ln>
                  </p:spPr>
                  <p:txBody>
                    <a:bodyPr/>
                    <a:lstStyle/>
                    <a:p>
                      <a:endParaRPr lang="fr-FR"/>
                    </a:p>
                  </p:txBody>
                </p:sp>
                <p:sp>
                  <p:nvSpPr>
                    <p:cNvPr id="10377" name="Line 120"/>
                    <p:cNvSpPr>
                      <a:spLocks noChangeShapeType="1"/>
                    </p:cNvSpPr>
                    <p:nvPr/>
                  </p:nvSpPr>
                  <p:spPr bwMode="auto">
                    <a:xfrm>
                      <a:off x="5002" y="1449"/>
                      <a:ext cx="454" cy="0"/>
                    </a:xfrm>
                    <a:prstGeom prst="line">
                      <a:avLst/>
                    </a:prstGeom>
                    <a:noFill/>
                    <a:ln w="12700">
                      <a:solidFill>
                        <a:schemeClr val="tx1"/>
                      </a:solidFill>
                      <a:round/>
                      <a:headEnd/>
                      <a:tailEnd/>
                    </a:ln>
                  </p:spPr>
                  <p:txBody>
                    <a:bodyPr/>
                    <a:lstStyle/>
                    <a:p>
                      <a:endParaRPr lang="fr-FR"/>
                    </a:p>
                  </p:txBody>
                </p:sp>
                <p:sp>
                  <p:nvSpPr>
                    <p:cNvPr id="10378" name="Line 121"/>
                    <p:cNvSpPr>
                      <a:spLocks noChangeShapeType="1"/>
                    </p:cNvSpPr>
                    <p:nvPr/>
                  </p:nvSpPr>
                  <p:spPr bwMode="auto">
                    <a:xfrm>
                      <a:off x="5002" y="1192"/>
                      <a:ext cx="454" cy="0"/>
                    </a:xfrm>
                    <a:prstGeom prst="line">
                      <a:avLst/>
                    </a:prstGeom>
                    <a:noFill/>
                    <a:ln w="12700">
                      <a:solidFill>
                        <a:schemeClr val="tx1"/>
                      </a:solidFill>
                      <a:round/>
                      <a:headEnd/>
                      <a:tailEnd/>
                    </a:ln>
                  </p:spPr>
                  <p:txBody>
                    <a:bodyPr/>
                    <a:lstStyle/>
                    <a:p>
                      <a:endParaRPr lang="fr-FR"/>
                    </a:p>
                  </p:txBody>
                </p:sp>
                <p:sp>
                  <p:nvSpPr>
                    <p:cNvPr id="10379" name="Line 122"/>
                    <p:cNvSpPr>
                      <a:spLocks noChangeShapeType="1"/>
                    </p:cNvSpPr>
                    <p:nvPr/>
                  </p:nvSpPr>
                  <p:spPr bwMode="auto">
                    <a:xfrm>
                      <a:off x="5002" y="1104"/>
                      <a:ext cx="454" cy="0"/>
                    </a:xfrm>
                    <a:prstGeom prst="line">
                      <a:avLst/>
                    </a:prstGeom>
                    <a:noFill/>
                    <a:ln w="12700">
                      <a:solidFill>
                        <a:schemeClr val="tx1"/>
                      </a:solidFill>
                      <a:round/>
                      <a:headEnd/>
                      <a:tailEnd/>
                    </a:ln>
                  </p:spPr>
                  <p:txBody>
                    <a:bodyPr/>
                    <a:lstStyle/>
                    <a:p>
                      <a:endParaRPr lang="fr-FR"/>
                    </a:p>
                  </p:txBody>
                </p:sp>
                <p:sp>
                  <p:nvSpPr>
                    <p:cNvPr id="10380" name="Line 123"/>
                    <p:cNvSpPr>
                      <a:spLocks noChangeShapeType="1"/>
                    </p:cNvSpPr>
                    <p:nvPr/>
                  </p:nvSpPr>
                  <p:spPr bwMode="auto">
                    <a:xfrm>
                      <a:off x="5004" y="1003"/>
                      <a:ext cx="454" cy="0"/>
                    </a:xfrm>
                    <a:prstGeom prst="line">
                      <a:avLst/>
                    </a:prstGeom>
                    <a:noFill/>
                    <a:ln w="12700">
                      <a:solidFill>
                        <a:schemeClr val="tx1"/>
                      </a:solidFill>
                      <a:round/>
                      <a:headEnd/>
                      <a:tailEnd/>
                    </a:ln>
                  </p:spPr>
                  <p:txBody>
                    <a:bodyPr/>
                    <a:lstStyle/>
                    <a:p>
                      <a:endParaRPr lang="fr-FR"/>
                    </a:p>
                  </p:txBody>
                </p:sp>
                <p:sp>
                  <p:nvSpPr>
                    <p:cNvPr id="10381" name="Line 124"/>
                    <p:cNvSpPr>
                      <a:spLocks noChangeShapeType="1"/>
                    </p:cNvSpPr>
                    <p:nvPr/>
                  </p:nvSpPr>
                  <p:spPr bwMode="auto">
                    <a:xfrm>
                      <a:off x="5003" y="1326"/>
                      <a:ext cx="454" cy="0"/>
                    </a:xfrm>
                    <a:prstGeom prst="line">
                      <a:avLst/>
                    </a:prstGeom>
                    <a:noFill/>
                    <a:ln w="12700">
                      <a:solidFill>
                        <a:schemeClr val="tx1"/>
                      </a:solidFill>
                      <a:round/>
                      <a:headEnd/>
                      <a:tailEnd/>
                    </a:ln>
                  </p:spPr>
                  <p:txBody>
                    <a:bodyPr/>
                    <a:lstStyle/>
                    <a:p>
                      <a:endParaRPr lang="fr-FR"/>
                    </a:p>
                  </p:txBody>
                </p:sp>
              </p:grpSp>
              <p:sp>
                <p:nvSpPr>
                  <p:cNvPr id="10327" name="Oval 125"/>
                  <p:cNvSpPr>
                    <a:spLocks noChangeArrowheads="1"/>
                  </p:cNvSpPr>
                  <p:nvPr/>
                </p:nvSpPr>
                <p:spPr bwMode="auto">
                  <a:xfrm>
                    <a:off x="5132" y="3414"/>
                    <a:ext cx="161" cy="154"/>
                  </a:xfrm>
                  <a:prstGeom prst="ellipse">
                    <a:avLst/>
                  </a:prstGeom>
                  <a:noFill/>
                  <a:ln w="19050">
                    <a:solidFill>
                      <a:srgbClr val="FF0000"/>
                    </a:solidFill>
                    <a:round/>
                    <a:headEnd/>
                    <a:tailEnd/>
                  </a:ln>
                </p:spPr>
                <p:txBody>
                  <a:bodyPr wrap="none" anchor="ctr"/>
                  <a:lstStyle/>
                  <a:p>
                    <a:pPr algn="ctr" eaLnBrk="1" hangingPunct="1"/>
                    <a:r>
                      <a:rPr lang="fr-FR" sz="1400">
                        <a:solidFill>
                          <a:srgbClr val="FF0000"/>
                        </a:solidFill>
                        <a:latin typeface="Arial" charset="0"/>
                      </a:rPr>
                      <a:t>2</a:t>
                    </a:r>
                  </a:p>
                </p:txBody>
              </p:sp>
              <p:sp>
                <p:nvSpPr>
                  <p:cNvPr id="10328" name="Line 126"/>
                  <p:cNvSpPr>
                    <a:spLocks noChangeShapeType="1"/>
                  </p:cNvSpPr>
                  <p:nvPr/>
                </p:nvSpPr>
                <p:spPr bwMode="auto">
                  <a:xfrm>
                    <a:off x="4595" y="3733"/>
                    <a:ext cx="181" cy="0"/>
                  </a:xfrm>
                  <a:prstGeom prst="line">
                    <a:avLst/>
                  </a:prstGeom>
                  <a:noFill/>
                  <a:ln w="15875" cap="rnd">
                    <a:solidFill>
                      <a:schemeClr val="tx1"/>
                    </a:solidFill>
                    <a:prstDash val="sysDot"/>
                    <a:round/>
                    <a:headEnd/>
                    <a:tailEnd/>
                  </a:ln>
                </p:spPr>
                <p:txBody>
                  <a:bodyPr/>
                  <a:lstStyle/>
                  <a:p>
                    <a:endParaRPr lang="fr-FR"/>
                  </a:p>
                </p:txBody>
              </p:sp>
              <p:sp>
                <p:nvSpPr>
                  <p:cNvPr id="10329" name="Line 127"/>
                  <p:cNvSpPr>
                    <a:spLocks noChangeShapeType="1"/>
                  </p:cNvSpPr>
                  <p:nvPr/>
                </p:nvSpPr>
                <p:spPr bwMode="auto">
                  <a:xfrm flipV="1">
                    <a:off x="4595" y="3073"/>
                    <a:ext cx="181" cy="45"/>
                  </a:xfrm>
                  <a:prstGeom prst="line">
                    <a:avLst/>
                  </a:prstGeom>
                  <a:noFill/>
                  <a:ln w="15875" cap="rnd">
                    <a:solidFill>
                      <a:schemeClr val="tx1"/>
                    </a:solidFill>
                    <a:prstDash val="sysDot"/>
                    <a:round/>
                    <a:headEnd/>
                    <a:tailEnd/>
                  </a:ln>
                </p:spPr>
                <p:txBody>
                  <a:bodyPr/>
                  <a:lstStyle/>
                  <a:p>
                    <a:endParaRPr lang="fr-FR"/>
                  </a:p>
                </p:txBody>
              </p:sp>
              <p:sp>
                <p:nvSpPr>
                  <p:cNvPr id="10330" name="Line 128"/>
                  <p:cNvSpPr>
                    <a:spLocks noChangeShapeType="1"/>
                  </p:cNvSpPr>
                  <p:nvPr/>
                </p:nvSpPr>
                <p:spPr bwMode="auto">
                  <a:xfrm>
                    <a:off x="4595" y="3128"/>
                    <a:ext cx="193" cy="135"/>
                  </a:xfrm>
                  <a:prstGeom prst="line">
                    <a:avLst/>
                  </a:prstGeom>
                  <a:noFill/>
                  <a:ln w="15875" cap="rnd">
                    <a:solidFill>
                      <a:schemeClr val="tx1"/>
                    </a:solidFill>
                    <a:prstDash val="sysDot"/>
                    <a:round/>
                    <a:headEnd/>
                    <a:tailEnd/>
                  </a:ln>
                </p:spPr>
                <p:txBody>
                  <a:bodyPr/>
                  <a:lstStyle/>
                  <a:p>
                    <a:endParaRPr lang="fr-FR"/>
                  </a:p>
                </p:txBody>
              </p:sp>
              <p:sp>
                <p:nvSpPr>
                  <p:cNvPr id="10331" name="Line 129"/>
                  <p:cNvSpPr>
                    <a:spLocks noChangeShapeType="1"/>
                  </p:cNvSpPr>
                  <p:nvPr/>
                </p:nvSpPr>
                <p:spPr bwMode="auto">
                  <a:xfrm>
                    <a:off x="4595" y="2583"/>
                    <a:ext cx="181" cy="91"/>
                  </a:xfrm>
                  <a:prstGeom prst="line">
                    <a:avLst/>
                  </a:prstGeom>
                  <a:noFill/>
                  <a:ln w="15875" cap="rnd">
                    <a:solidFill>
                      <a:schemeClr val="tx1"/>
                    </a:solidFill>
                    <a:prstDash val="sysDot"/>
                    <a:round/>
                    <a:headEnd/>
                    <a:tailEnd/>
                  </a:ln>
                </p:spPr>
                <p:txBody>
                  <a:bodyPr/>
                  <a:lstStyle/>
                  <a:p>
                    <a:endParaRPr lang="fr-FR"/>
                  </a:p>
                </p:txBody>
              </p:sp>
              <p:sp>
                <p:nvSpPr>
                  <p:cNvPr id="10332" name="Line 130"/>
                  <p:cNvSpPr>
                    <a:spLocks noChangeShapeType="1"/>
                  </p:cNvSpPr>
                  <p:nvPr/>
                </p:nvSpPr>
                <p:spPr bwMode="auto">
                  <a:xfrm flipV="1">
                    <a:off x="4595" y="2447"/>
                    <a:ext cx="185" cy="151"/>
                  </a:xfrm>
                  <a:prstGeom prst="line">
                    <a:avLst/>
                  </a:prstGeom>
                  <a:noFill/>
                  <a:ln w="15875" cap="rnd">
                    <a:solidFill>
                      <a:schemeClr val="tx1"/>
                    </a:solidFill>
                    <a:prstDash val="sysDot"/>
                    <a:round/>
                    <a:headEnd/>
                    <a:tailEnd/>
                  </a:ln>
                </p:spPr>
                <p:txBody>
                  <a:bodyPr/>
                  <a:lstStyle/>
                  <a:p>
                    <a:endParaRPr lang="fr-FR"/>
                  </a:p>
                </p:txBody>
              </p:sp>
              <p:sp>
                <p:nvSpPr>
                  <p:cNvPr id="10333" name="Line 131"/>
                  <p:cNvSpPr>
                    <a:spLocks noChangeShapeType="1"/>
                  </p:cNvSpPr>
                  <p:nvPr/>
                </p:nvSpPr>
                <p:spPr bwMode="auto">
                  <a:xfrm flipV="1">
                    <a:off x="4595" y="1892"/>
                    <a:ext cx="181" cy="72"/>
                  </a:xfrm>
                  <a:prstGeom prst="line">
                    <a:avLst/>
                  </a:prstGeom>
                  <a:noFill/>
                  <a:ln w="15875" cap="rnd">
                    <a:solidFill>
                      <a:schemeClr val="tx1"/>
                    </a:solidFill>
                    <a:prstDash val="sysDot"/>
                    <a:round/>
                    <a:headEnd/>
                    <a:tailEnd/>
                  </a:ln>
                </p:spPr>
                <p:txBody>
                  <a:bodyPr/>
                  <a:lstStyle/>
                  <a:p>
                    <a:endParaRPr lang="fr-FR"/>
                  </a:p>
                </p:txBody>
              </p:sp>
              <p:sp>
                <p:nvSpPr>
                  <p:cNvPr id="10334" name="Line 132"/>
                  <p:cNvSpPr>
                    <a:spLocks noChangeShapeType="1"/>
                  </p:cNvSpPr>
                  <p:nvPr/>
                </p:nvSpPr>
                <p:spPr bwMode="auto">
                  <a:xfrm>
                    <a:off x="4595" y="1964"/>
                    <a:ext cx="181" cy="234"/>
                  </a:xfrm>
                  <a:prstGeom prst="line">
                    <a:avLst/>
                  </a:prstGeom>
                  <a:noFill/>
                  <a:ln w="15875" cap="rnd">
                    <a:solidFill>
                      <a:schemeClr val="tx1"/>
                    </a:solidFill>
                    <a:prstDash val="sysDot"/>
                    <a:round/>
                    <a:headEnd/>
                    <a:tailEnd/>
                  </a:ln>
                </p:spPr>
                <p:txBody>
                  <a:bodyPr/>
                  <a:lstStyle/>
                  <a:p>
                    <a:endParaRPr lang="fr-FR"/>
                  </a:p>
                </p:txBody>
              </p:sp>
              <p:sp>
                <p:nvSpPr>
                  <p:cNvPr id="10335" name="Line 133"/>
                  <p:cNvSpPr>
                    <a:spLocks noChangeShapeType="1"/>
                  </p:cNvSpPr>
                  <p:nvPr/>
                </p:nvSpPr>
                <p:spPr bwMode="auto">
                  <a:xfrm>
                    <a:off x="4595" y="1863"/>
                    <a:ext cx="185" cy="74"/>
                  </a:xfrm>
                  <a:prstGeom prst="line">
                    <a:avLst/>
                  </a:prstGeom>
                  <a:noFill/>
                  <a:ln w="15875" cap="rnd">
                    <a:solidFill>
                      <a:schemeClr val="tx1"/>
                    </a:solidFill>
                    <a:prstDash val="sysDot"/>
                    <a:round/>
                    <a:headEnd/>
                    <a:tailEnd/>
                  </a:ln>
                </p:spPr>
                <p:txBody>
                  <a:bodyPr/>
                  <a:lstStyle/>
                  <a:p>
                    <a:endParaRPr lang="fr-FR"/>
                  </a:p>
                </p:txBody>
              </p:sp>
              <p:sp>
                <p:nvSpPr>
                  <p:cNvPr id="10336" name="Line 134"/>
                  <p:cNvSpPr>
                    <a:spLocks noChangeShapeType="1"/>
                  </p:cNvSpPr>
                  <p:nvPr/>
                </p:nvSpPr>
                <p:spPr bwMode="auto">
                  <a:xfrm flipV="1">
                    <a:off x="4595" y="1828"/>
                    <a:ext cx="181" cy="37"/>
                  </a:xfrm>
                  <a:prstGeom prst="line">
                    <a:avLst/>
                  </a:prstGeom>
                  <a:noFill/>
                  <a:ln w="15875" cap="rnd">
                    <a:solidFill>
                      <a:schemeClr val="tx1"/>
                    </a:solidFill>
                    <a:prstDash val="sysDot"/>
                    <a:round/>
                    <a:headEnd/>
                    <a:tailEnd/>
                  </a:ln>
                </p:spPr>
                <p:txBody>
                  <a:bodyPr/>
                  <a:lstStyle/>
                  <a:p>
                    <a:endParaRPr lang="fr-FR"/>
                  </a:p>
                </p:txBody>
              </p:sp>
              <p:sp>
                <p:nvSpPr>
                  <p:cNvPr id="10337" name="Line 135"/>
                  <p:cNvSpPr>
                    <a:spLocks noChangeShapeType="1"/>
                  </p:cNvSpPr>
                  <p:nvPr/>
                </p:nvSpPr>
                <p:spPr bwMode="auto">
                  <a:xfrm flipV="1">
                    <a:off x="4595" y="1337"/>
                    <a:ext cx="191" cy="108"/>
                  </a:xfrm>
                  <a:prstGeom prst="line">
                    <a:avLst/>
                  </a:prstGeom>
                  <a:noFill/>
                  <a:ln w="15875" cap="rnd">
                    <a:solidFill>
                      <a:schemeClr val="tx1"/>
                    </a:solidFill>
                    <a:prstDash val="sysDot"/>
                    <a:round/>
                    <a:headEnd/>
                    <a:tailEnd/>
                  </a:ln>
                </p:spPr>
                <p:txBody>
                  <a:bodyPr/>
                  <a:lstStyle/>
                  <a:p>
                    <a:endParaRPr lang="fr-FR"/>
                  </a:p>
                </p:txBody>
              </p:sp>
              <p:sp>
                <p:nvSpPr>
                  <p:cNvPr id="10338" name="Line 136"/>
                  <p:cNvSpPr>
                    <a:spLocks noChangeShapeType="1"/>
                  </p:cNvSpPr>
                  <p:nvPr/>
                </p:nvSpPr>
                <p:spPr bwMode="auto">
                  <a:xfrm>
                    <a:off x="4595" y="1445"/>
                    <a:ext cx="179" cy="261"/>
                  </a:xfrm>
                  <a:prstGeom prst="line">
                    <a:avLst/>
                  </a:prstGeom>
                  <a:noFill/>
                  <a:ln w="15875" cap="rnd">
                    <a:solidFill>
                      <a:schemeClr val="tx1"/>
                    </a:solidFill>
                    <a:prstDash val="sysDot"/>
                    <a:round/>
                    <a:headEnd/>
                    <a:tailEnd/>
                  </a:ln>
                </p:spPr>
                <p:txBody>
                  <a:bodyPr/>
                  <a:lstStyle/>
                  <a:p>
                    <a:endParaRPr lang="fr-FR"/>
                  </a:p>
                </p:txBody>
              </p:sp>
              <p:sp>
                <p:nvSpPr>
                  <p:cNvPr id="10339" name="Line 137"/>
                  <p:cNvSpPr>
                    <a:spLocks noChangeShapeType="1"/>
                  </p:cNvSpPr>
                  <p:nvPr/>
                </p:nvSpPr>
                <p:spPr bwMode="auto">
                  <a:xfrm>
                    <a:off x="4595" y="1342"/>
                    <a:ext cx="205" cy="104"/>
                  </a:xfrm>
                  <a:prstGeom prst="line">
                    <a:avLst/>
                  </a:prstGeom>
                  <a:noFill/>
                  <a:ln w="19050" cap="rnd">
                    <a:solidFill>
                      <a:schemeClr val="tx1"/>
                    </a:solidFill>
                    <a:prstDash val="sysDot"/>
                    <a:round/>
                    <a:headEnd/>
                    <a:tailEnd/>
                  </a:ln>
                </p:spPr>
                <p:txBody>
                  <a:bodyPr/>
                  <a:lstStyle/>
                  <a:p>
                    <a:endParaRPr lang="fr-FR"/>
                  </a:p>
                </p:txBody>
              </p:sp>
              <p:sp>
                <p:nvSpPr>
                  <p:cNvPr id="10340" name="Line 138"/>
                  <p:cNvSpPr>
                    <a:spLocks noChangeShapeType="1"/>
                  </p:cNvSpPr>
                  <p:nvPr/>
                </p:nvSpPr>
                <p:spPr bwMode="auto">
                  <a:xfrm flipV="1">
                    <a:off x="4595" y="1113"/>
                    <a:ext cx="181" cy="227"/>
                  </a:xfrm>
                  <a:prstGeom prst="line">
                    <a:avLst/>
                  </a:prstGeom>
                  <a:noFill/>
                  <a:ln w="15875" cap="rnd">
                    <a:solidFill>
                      <a:schemeClr val="tx1"/>
                    </a:solidFill>
                    <a:prstDash val="sysDot"/>
                    <a:round/>
                    <a:headEnd/>
                    <a:tailEnd/>
                  </a:ln>
                </p:spPr>
                <p:txBody>
                  <a:bodyPr/>
                  <a:lstStyle/>
                  <a:p>
                    <a:endParaRPr lang="fr-FR"/>
                  </a:p>
                </p:txBody>
              </p:sp>
              <p:sp>
                <p:nvSpPr>
                  <p:cNvPr id="10341" name="Line 139"/>
                  <p:cNvSpPr>
                    <a:spLocks noChangeShapeType="1"/>
                  </p:cNvSpPr>
                  <p:nvPr/>
                </p:nvSpPr>
                <p:spPr bwMode="auto">
                  <a:xfrm>
                    <a:off x="4604" y="1184"/>
                    <a:ext cx="181" cy="0"/>
                  </a:xfrm>
                  <a:prstGeom prst="line">
                    <a:avLst/>
                  </a:prstGeom>
                  <a:noFill/>
                  <a:ln w="15875" cap="rnd">
                    <a:solidFill>
                      <a:schemeClr val="tx1"/>
                    </a:solidFill>
                    <a:prstDash val="sysDot"/>
                    <a:round/>
                    <a:headEnd/>
                    <a:tailEnd/>
                  </a:ln>
                </p:spPr>
                <p:txBody>
                  <a:bodyPr/>
                  <a:lstStyle/>
                  <a:p>
                    <a:endParaRPr lang="fr-FR"/>
                  </a:p>
                </p:txBody>
              </p:sp>
              <p:sp>
                <p:nvSpPr>
                  <p:cNvPr id="10342" name="Line 140"/>
                  <p:cNvSpPr>
                    <a:spLocks noChangeShapeType="1"/>
                  </p:cNvSpPr>
                  <p:nvPr/>
                </p:nvSpPr>
                <p:spPr bwMode="auto">
                  <a:xfrm>
                    <a:off x="4604" y="866"/>
                    <a:ext cx="184" cy="132"/>
                  </a:xfrm>
                  <a:prstGeom prst="line">
                    <a:avLst/>
                  </a:prstGeom>
                  <a:noFill/>
                  <a:ln w="15875" cap="rnd">
                    <a:solidFill>
                      <a:schemeClr val="tx1"/>
                    </a:solidFill>
                    <a:prstDash val="sysDot"/>
                    <a:round/>
                    <a:headEnd/>
                    <a:tailEnd/>
                  </a:ln>
                </p:spPr>
                <p:txBody>
                  <a:bodyPr/>
                  <a:lstStyle/>
                  <a:p>
                    <a:endParaRPr lang="fr-FR"/>
                  </a:p>
                </p:txBody>
              </p:sp>
              <p:sp>
                <p:nvSpPr>
                  <p:cNvPr id="10343" name="Line 141"/>
                  <p:cNvSpPr>
                    <a:spLocks noChangeShapeType="1"/>
                  </p:cNvSpPr>
                  <p:nvPr/>
                </p:nvSpPr>
                <p:spPr bwMode="auto">
                  <a:xfrm>
                    <a:off x="4591" y="2519"/>
                    <a:ext cx="181" cy="0"/>
                  </a:xfrm>
                  <a:prstGeom prst="line">
                    <a:avLst/>
                  </a:prstGeom>
                  <a:noFill/>
                  <a:ln w="15875" cap="rnd">
                    <a:solidFill>
                      <a:schemeClr val="tx1"/>
                    </a:solidFill>
                    <a:prstDash val="sysDot"/>
                    <a:round/>
                    <a:headEnd/>
                    <a:tailEnd/>
                  </a:ln>
                </p:spPr>
                <p:txBody>
                  <a:bodyPr/>
                  <a:lstStyle/>
                  <a:p>
                    <a:endParaRPr lang="fr-FR"/>
                  </a:p>
                </p:txBody>
              </p:sp>
              <p:sp>
                <p:nvSpPr>
                  <p:cNvPr id="10344" name="Text Box 142"/>
                  <p:cNvSpPr txBox="1">
                    <a:spLocks noChangeArrowheads="1"/>
                  </p:cNvSpPr>
                  <p:nvPr/>
                </p:nvSpPr>
                <p:spPr bwMode="auto">
                  <a:xfrm>
                    <a:off x="4821" y="1759"/>
                    <a:ext cx="272" cy="115"/>
                  </a:xfrm>
                  <a:prstGeom prst="rect">
                    <a:avLst/>
                  </a:prstGeom>
                  <a:noFill/>
                  <a:ln w="9525">
                    <a:noFill/>
                    <a:miter lim="800000"/>
                    <a:headEnd/>
                    <a:tailEnd/>
                  </a:ln>
                </p:spPr>
                <p:txBody>
                  <a:bodyPr lIns="0" tIns="0" rIns="0" bIns="0">
                    <a:spAutoFit/>
                  </a:bodyPr>
                  <a:lstStyle/>
                  <a:p>
                    <a:pPr eaLnBrk="1" hangingPunct="1">
                      <a:spcBef>
                        <a:spcPct val="50000"/>
                      </a:spcBef>
                    </a:pPr>
                    <a:r>
                      <a:rPr lang="fr-FR" sz="1200"/>
                      <a:t>2p</a:t>
                    </a:r>
                    <a:r>
                      <a:rPr lang="fr-FR" sz="1200" baseline="-25000"/>
                      <a:t>1/2</a:t>
                    </a:r>
                  </a:p>
                </p:txBody>
              </p:sp>
              <p:sp>
                <p:nvSpPr>
                  <p:cNvPr id="10345" name="Text Box 143"/>
                  <p:cNvSpPr txBox="1">
                    <a:spLocks noChangeArrowheads="1"/>
                  </p:cNvSpPr>
                  <p:nvPr/>
                </p:nvSpPr>
                <p:spPr bwMode="auto">
                  <a:xfrm>
                    <a:off x="4825" y="1945"/>
                    <a:ext cx="272" cy="115"/>
                  </a:xfrm>
                  <a:prstGeom prst="rect">
                    <a:avLst/>
                  </a:prstGeom>
                  <a:noFill/>
                  <a:ln w="9525">
                    <a:noFill/>
                    <a:miter lim="800000"/>
                    <a:headEnd/>
                    <a:tailEnd/>
                  </a:ln>
                </p:spPr>
                <p:txBody>
                  <a:bodyPr lIns="0" tIns="0" rIns="0" bIns="0">
                    <a:spAutoFit/>
                  </a:bodyPr>
                  <a:lstStyle/>
                  <a:p>
                    <a:pPr eaLnBrk="1" hangingPunct="1">
                      <a:spcBef>
                        <a:spcPct val="50000"/>
                      </a:spcBef>
                    </a:pPr>
                    <a:r>
                      <a:rPr lang="fr-FR" sz="1200"/>
                      <a:t>2p</a:t>
                    </a:r>
                    <a:r>
                      <a:rPr lang="fr-FR" sz="1200" baseline="-25000"/>
                      <a:t>3/2</a:t>
                    </a:r>
                  </a:p>
                </p:txBody>
              </p:sp>
              <p:sp>
                <p:nvSpPr>
                  <p:cNvPr id="10346" name="Text Box 144"/>
                  <p:cNvSpPr txBox="1">
                    <a:spLocks noChangeArrowheads="1"/>
                  </p:cNvSpPr>
                  <p:nvPr/>
                </p:nvSpPr>
                <p:spPr bwMode="auto">
                  <a:xfrm>
                    <a:off x="4818" y="2160"/>
                    <a:ext cx="272" cy="115"/>
                  </a:xfrm>
                  <a:prstGeom prst="rect">
                    <a:avLst/>
                  </a:prstGeom>
                  <a:noFill/>
                  <a:ln w="9525">
                    <a:noFill/>
                    <a:miter lim="800000"/>
                    <a:headEnd/>
                    <a:tailEnd/>
                  </a:ln>
                </p:spPr>
                <p:txBody>
                  <a:bodyPr lIns="0" tIns="0" rIns="0" bIns="0">
                    <a:spAutoFit/>
                  </a:bodyPr>
                  <a:lstStyle/>
                  <a:p>
                    <a:pPr eaLnBrk="1" hangingPunct="1">
                      <a:spcBef>
                        <a:spcPct val="50000"/>
                      </a:spcBef>
                    </a:pPr>
                    <a:r>
                      <a:rPr lang="fr-FR" sz="1200"/>
                      <a:t>1f</a:t>
                    </a:r>
                    <a:r>
                      <a:rPr lang="fr-FR" sz="1200" baseline="-25000"/>
                      <a:t>7/2</a:t>
                    </a:r>
                  </a:p>
                </p:txBody>
              </p:sp>
              <p:sp>
                <p:nvSpPr>
                  <p:cNvPr id="10347" name="Text Box 145"/>
                  <p:cNvSpPr txBox="1">
                    <a:spLocks noChangeArrowheads="1"/>
                  </p:cNvSpPr>
                  <p:nvPr/>
                </p:nvSpPr>
                <p:spPr bwMode="auto">
                  <a:xfrm>
                    <a:off x="4818" y="1279"/>
                    <a:ext cx="272" cy="115"/>
                  </a:xfrm>
                  <a:prstGeom prst="rect">
                    <a:avLst/>
                  </a:prstGeom>
                  <a:noFill/>
                  <a:ln w="9525">
                    <a:noFill/>
                    <a:miter lim="800000"/>
                    <a:headEnd/>
                    <a:tailEnd/>
                  </a:ln>
                </p:spPr>
                <p:txBody>
                  <a:bodyPr lIns="0" tIns="0" rIns="0" bIns="0">
                    <a:spAutoFit/>
                  </a:bodyPr>
                  <a:lstStyle/>
                  <a:p>
                    <a:pPr eaLnBrk="1" hangingPunct="1">
                      <a:spcBef>
                        <a:spcPct val="50000"/>
                      </a:spcBef>
                    </a:pPr>
                    <a:r>
                      <a:rPr lang="fr-FR" sz="1200"/>
                      <a:t>1g</a:t>
                    </a:r>
                    <a:r>
                      <a:rPr lang="fr-FR" sz="1200" baseline="-25000"/>
                      <a:t>7/2</a:t>
                    </a:r>
                  </a:p>
                </p:txBody>
              </p:sp>
              <p:sp>
                <p:nvSpPr>
                  <p:cNvPr id="10348" name="Text Box 146"/>
                  <p:cNvSpPr txBox="1">
                    <a:spLocks noChangeArrowheads="1"/>
                  </p:cNvSpPr>
                  <p:nvPr/>
                </p:nvSpPr>
                <p:spPr bwMode="auto">
                  <a:xfrm>
                    <a:off x="4818" y="3229"/>
                    <a:ext cx="272" cy="115"/>
                  </a:xfrm>
                  <a:prstGeom prst="rect">
                    <a:avLst/>
                  </a:prstGeom>
                  <a:noFill/>
                  <a:ln w="9525">
                    <a:noFill/>
                    <a:miter lim="800000"/>
                    <a:headEnd/>
                    <a:tailEnd/>
                  </a:ln>
                </p:spPr>
                <p:txBody>
                  <a:bodyPr lIns="0" tIns="0" rIns="0" bIns="0">
                    <a:spAutoFit/>
                  </a:bodyPr>
                  <a:lstStyle/>
                  <a:p>
                    <a:pPr eaLnBrk="1" hangingPunct="1">
                      <a:spcBef>
                        <a:spcPct val="50000"/>
                      </a:spcBef>
                    </a:pPr>
                    <a:r>
                      <a:rPr lang="fr-FR" sz="1200"/>
                      <a:t>1p</a:t>
                    </a:r>
                    <a:r>
                      <a:rPr lang="fr-FR" sz="1200" baseline="-25000"/>
                      <a:t>3/2</a:t>
                    </a:r>
                  </a:p>
                </p:txBody>
              </p:sp>
              <p:sp>
                <p:nvSpPr>
                  <p:cNvPr id="10349" name="Text Box 147"/>
                  <p:cNvSpPr txBox="1">
                    <a:spLocks noChangeArrowheads="1"/>
                  </p:cNvSpPr>
                  <p:nvPr/>
                </p:nvSpPr>
                <p:spPr bwMode="auto">
                  <a:xfrm>
                    <a:off x="4818" y="3023"/>
                    <a:ext cx="272" cy="115"/>
                  </a:xfrm>
                  <a:prstGeom prst="rect">
                    <a:avLst/>
                  </a:prstGeom>
                  <a:noFill/>
                  <a:ln w="9525">
                    <a:noFill/>
                    <a:miter lim="800000"/>
                    <a:headEnd/>
                    <a:tailEnd/>
                  </a:ln>
                </p:spPr>
                <p:txBody>
                  <a:bodyPr lIns="0" tIns="0" rIns="0" bIns="0">
                    <a:spAutoFit/>
                  </a:bodyPr>
                  <a:lstStyle/>
                  <a:p>
                    <a:pPr eaLnBrk="1" hangingPunct="1">
                      <a:spcBef>
                        <a:spcPct val="50000"/>
                      </a:spcBef>
                    </a:pPr>
                    <a:r>
                      <a:rPr lang="fr-FR" sz="1200"/>
                      <a:t>1p</a:t>
                    </a:r>
                    <a:r>
                      <a:rPr lang="fr-FR" sz="1200" baseline="-25000"/>
                      <a:t>1/2</a:t>
                    </a:r>
                  </a:p>
                </p:txBody>
              </p:sp>
              <p:sp>
                <p:nvSpPr>
                  <p:cNvPr id="10350" name="Text Box 148"/>
                  <p:cNvSpPr txBox="1">
                    <a:spLocks noChangeArrowheads="1"/>
                  </p:cNvSpPr>
                  <p:nvPr/>
                </p:nvSpPr>
                <p:spPr bwMode="auto">
                  <a:xfrm>
                    <a:off x="4818" y="2658"/>
                    <a:ext cx="272" cy="115"/>
                  </a:xfrm>
                  <a:prstGeom prst="rect">
                    <a:avLst/>
                  </a:prstGeom>
                  <a:noFill/>
                  <a:ln w="9525">
                    <a:noFill/>
                    <a:miter lim="800000"/>
                    <a:headEnd/>
                    <a:tailEnd/>
                  </a:ln>
                </p:spPr>
                <p:txBody>
                  <a:bodyPr lIns="0" tIns="0" rIns="0" bIns="0">
                    <a:spAutoFit/>
                  </a:bodyPr>
                  <a:lstStyle/>
                  <a:p>
                    <a:pPr eaLnBrk="1" hangingPunct="1">
                      <a:spcBef>
                        <a:spcPct val="50000"/>
                      </a:spcBef>
                    </a:pPr>
                    <a:r>
                      <a:rPr lang="fr-FR" sz="1200"/>
                      <a:t>1d</a:t>
                    </a:r>
                    <a:r>
                      <a:rPr lang="fr-FR" sz="1200" baseline="-25000"/>
                      <a:t>5/2</a:t>
                    </a:r>
                  </a:p>
                </p:txBody>
              </p:sp>
              <p:sp>
                <p:nvSpPr>
                  <p:cNvPr id="10351" name="Text Box 149"/>
                  <p:cNvSpPr txBox="1">
                    <a:spLocks noChangeArrowheads="1"/>
                  </p:cNvSpPr>
                  <p:nvPr/>
                </p:nvSpPr>
                <p:spPr bwMode="auto">
                  <a:xfrm>
                    <a:off x="4803" y="2489"/>
                    <a:ext cx="272" cy="115"/>
                  </a:xfrm>
                  <a:prstGeom prst="rect">
                    <a:avLst/>
                  </a:prstGeom>
                  <a:noFill/>
                  <a:ln w="9525">
                    <a:noFill/>
                    <a:miter lim="800000"/>
                    <a:headEnd/>
                    <a:tailEnd/>
                  </a:ln>
                </p:spPr>
                <p:txBody>
                  <a:bodyPr lIns="0" tIns="0" rIns="0" bIns="0">
                    <a:spAutoFit/>
                  </a:bodyPr>
                  <a:lstStyle/>
                  <a:p>
                    <a:pPr eaLnBrk="1" hangingPunct="1">
                      <a:spcBef>
                        <a:spcPct val="50000"/>
                      </a:spcBef>
                    </a:pPr>
                    <a:r>
                      <a:rPr lang="fr-FR" sz="1200"/>
                      <a:t>2s</a:t>
                    </a:r>
                    <a:r>
                      <a:rPr lang="fr-FR" sz="1200" baseline="-25000"/>
                      <a:t>1/2</a:t>
                    </a:r>
                  </a:p>
                </p:txBody>
              </p:sp>
              <p:sp>
                <p:nvSpPr>
                  <p:cNvPr id="10352" name="Text Box 150"/>
                  <p:cNvSpPr txBox="1">
                    <a:spLocks noChangeArrowheads="1"/>
                  </p:cNvSpPr>
                  <p:nvPr/>
                </p:nvSpPr>
                <p:spPr bwMode="auto">
                  <a:xfrm>
                    <a:off x="4803" y="2402"/>
                    <a:ext cx="272" cy="115"/>
                  </a:xfrm>
                  <a:prstGeom prst="rect">
                    <a:avLst/>
                  </a:prstGeom>
                  <a:noFill/>
                  <a:ln w="9525">
                    <a:noFill/>
                    <a:miter lim="800000"/>
                    <a:headEnd/>
                    <a:tailEnd/>
                  </a:ln>
                </p:spPr>
                <p:txBody>
                  <a:bodyPr lIns="0" tIns="0" rIns="0" bIns="0">
                    <a:spAutoFit/>
                  </a:bodyPr>
                  <a:lstStyle/>
                  <a:p>
                    <a:pPr eaLnBrk="1" hangingPunct="1">
                      <a:spcBef>
                        <a:spcPct val="50000"/>
                      </a:spcBef>
                    </a:pPr>
                    <a:r>
                      <a:rPr lang="fr-FR" sz="1200"/>
                      <a:t>1d</a:t>
                    </a:r>
                    <a:r>
                      <a:rPr lang="fr-FR" sz="1200" baseline="-25000"/>
                      <a:t>3/2</a:t>
                    </a:r>
                  </a:p>
                </p:txBody>
              </p:sp>
              <p:sp>
                <p:nvSpPr>
                  <p:cNvPr id="10353" name="Text Box 151"/>
                  <p:cNvSpPr txBox="1">
                    <a:spLocks noChangeArrowheads="1"/>
                  </p:cNvSpPr>
                  <p:nvPr/>
                </p:nvSpPr>
                <p:spPr bwMode="auto">
                  <a:xfrm>
                    <a:off x="4824" y="1859"/>
                    <a:ext cx="272" cy="115"/>
                  </a:xfrm>
                  <a:prstGeom prst="rect">
                    <a:avLst/>
                  </a:prstGeom>
                  <a:noFill/>
                  <a:ln w="9525">
                    <a:noFill/>
                    <a:miter lim="800000"/>
                    <a:headEnd/>
                    <a:tailEnd/>
                  </a:ln>
                </p:spPr>
                <p:txBody>
                  <a:bodyPr lIns="0" tIns="0" rIns="0" bIns="0">
                    <a:spAutoFit/>
                  </a:bodyPr>
                  <a:lstStyle/>
                  <a:p>
                    <a:pPr eaLnBrk="1" hangingPunct="1">
                      <a:spcBef>
                        <a:spcPct val="50000"/>
                      </a:spcBef>
                    </a:pPr>
                    <a:r>
                      <a:rPr lang="fr-FR" sz="1200"/>
                      <a:t>1f</a:t>
                    </a:r>
                    <a:r>
                      <a:rPr lang="fr-FR" sz="1200" baseline="-25000"/>
                      <a:t>5/2</a:t>
                    </a:r>
                  </a:p>
                </p:txBody>
              </p:sp>
              <p:sp>
                <p:nvSpPr>
                  <p:cNvPr id="10354" name="Text Box 152"/>
                  <p:cNvSpPr txBox="1">
                    <a:spLocks noChangeArrowheads="1"/>
                  </p:cNvSpPr>
                  <p:nvPr/>
                </p:nvSpPr>
                <p:spPr bwMode="auto">
                  <a:xfrm>
                    <a:off x="4816" y="1635"/>
                    <a:ext cx="272" cy="115"/>
                  </a:xfrm>
                  <a:prstGeom prst="rect">
                    <a:avLst/>
                  </a:prstGeom>
                  <a:noFill/>
                  <a:ln w="9525">
                    <a:noFill/>
                    <a:miter lim="800000"/>
                    <a:headEnd/>
                    <a:tailEnd/>
                  </a:ln>
                </p:spPr>
                <p:txBody>
                  <a:bodyPr lIns="0" tIns="0" rIns="0" bIns="0">
                    <a:spAutoFit/>
                  </a:bodyPr>
                  <a:lstStyle/>
                  <a:p>
                    <a:pPr eaLnBrk="1" hangingPunct="1">
                      <a:spcBef>
                        <a:spcPct val="50000"/>
                      </a:spcBef>
                    </a:pPr>
                    <a:r>
                      <a:rPr lang="fr-FR" sz="1200"/>
                      <a:t>1g</a:t>
                    </a:r>
                    <a:r>
                      <a:rPr lang="fr-FR" sz="1200" baseline="-25000"/>
                      <a:t>9/2</a:t>
                    </a:r>
                  </a:p>
                </p:txBody>
              </p:sp>
              <p:sp>
                <p:nvSpPr>
                  <p:cNvPr id="10355" name="Text Box 153"/>
                  <p:cNvSpPr txBox="1">
                    <a:spLocks noChangeArrowheads="1"/>
                  </p:cNvSpPr>
                  <p:nvPr/>
                </p:nvSpPr>
                <p:spPr bwMode="auto">
                  <a:xfrm>
                    <a:off x="4816" y="1397"/>
                    <a:ext cx="272" cy="115"/>
                  </a:xfrm>
                  <a:prstGeom prst="rect">
                    <a:avLst/>
                  </a:prstGeom>
                  <a:noFill/>
                  <a:ln w="9525">
                    <a:noFill/>
                    <a:miter lim="800000"/>
                    <a:headEnd/>
                    <a:tailEnd/>
                  </a:ln>
                </p:spPr>
                <p:txBody>
                  <a:bodyPr lIns="0" tIns="0" rIns="0" bIns="0">
                    <a:spAutoFit/>
                  </a:bodyPr>
                  <a:lstStyle/>
                  <a:p>
                    <a:pPr eaLnBrk="1" hangingPunct="1">
                      <a:spcBef>
                        <a:spcPct val="50000"/>
                      </a:spcBef>
                    </a:pPr>
                    <a:r>
                      <a:rPr lang="fr-FR" sz="1200"/>
                      <a:t>2d</a:t>
                    </a:r>
                    <a:r>
                      <a:rPr lang="fr-FR" sz="1200" baseline="-25000"/>
                      <a:t>5/2</a:t>
                    </a:r>
                  </a:p>
                </p:txBody>
              </p:sp>
              <p:sp>
                <p:nvSpPr>
                  <p:cNvPr id="10356" name="Text Box 154"/>
                  <p:cNvSpPr txBox="1">
                    <a:spLocks noChangeArrowheads="1"/>
                  </p:cNvSpPr>
                  <p:nvPr/>
                </p:nvSpPr>
                <p:spPr bwMode="auto">
                  <a:xfrm>
                    <a:off x="4816" y="958"/>
                    <a:ext cx="340" cy="115"/>
                  </a:xfrm>
                  <a:prstGeom prst="rect">
                    <a:avLst/>
                  </a:prstGeom>
                  <a:noFill/>
                  <a:ln w="9525">
                    <a:noFill/>
                    <a:miter lim="800000"/>
                    <a:headEnd/>
                    <a:tailEnd/>
                  </a:ln>
                </p:spPr>
                <p:txBody>
                  <a:bodyPr lIns="0" tIns="0" rIns="0" bIns="0">
                    <a:spAutoFit/>
                  </a:bodyPr>
                  <a:lstStyle/>
                  <a:p>
                    <a:pPr eaLnBrk="1" hangingPunct="1">
                      <a:spcBef>
                        <a:spcPct val="50000"/>
                      </a:spcBef>
                    </a:pPr>
                    <a:r>
                      <a:rPr lang="fr-FR" sz="1200"/>
                      <a:t>1h</a:t>
                    </a:r>
                    <a:r>
                      <a:rPr lang="fr-FR" sz="1200" baseline="-25000"/>
                      <a:t>11/2</a:t>
                    </a:r>
                  </a:p>
                </p:txBody>
              </p:sp>
              <p:sp>
                <p:nvSpPr>
                  <p:cNvPr id="10357" name="Text Box 155"/>
                  <p:cNvSpPr txBox="1">
                    <a:spLocks noChangeArrowheads="1"/>
                  </p:cNvSpPr>
                  <p:nvPr/>
                </p:nvSpPr>
                <p:spPr bwMode="auto">
                  <a:xfrm>
                    <a:off x="4830" y="1147"/>
                    <a:ext cx="272" cy="115"/>
                  </a:xfrm>
                  <a:prstGeom prst="rect">
                    <a:avLst/>
                  </a:prstGeom>
                  <a:noFill/>
                  <a:ln w="9525">
                    <a:noFill/>
                    <a:miter lim="800000"/>
                    <a:headEnd/>
                    <a:tailEnd/>
                  </a:ln>
                </p:spPr>
                <p:txBody>
                  <a:bodyPr lIns="0" tIns="0" rIns="0" bIns="0">
                    <a:spAutoFit/>
                  </a:bodyPr>
                  <a:lstStyle/>
                  <a:p>
                    <a:pPr eaLnBrk="1" hangingPunct="1">
                      <a:spcBef>
                        <a:spcPct val="50000"/>
                      </a:spcBef>
                    </a:pPr>
                    <a:r>
                      <a:rPr lang="fr-FR" sz="1200"/>
                      <a:t>3s</a:t>
                    </a:r>
                    <a:r>
                      <a:rPr lang="fr-FR" sz="1200" baseline="-25000"/>
                      <a:t>1/2</a:t>
                    </a:r>
                  </a:p>
                </p:txBody>
              </p:sp>
              <p:sp>
                <p:nvSpPr>
                  <p:cNvPr id="10358" name="Text Box 156"/>
                  <p:cNvSpPr txBox="1">
                    <a:spLocks noChangeArrowheads="1"/>
                  </p:cNvSpPr>
                  <p:nvPr/>
                </p:nvSpPr>
                <p:spPr bwMode="auto">
                  <a:xfrm>
                    <a:off x="4816" y="1044"/>
                    <a:ext cx="272" cy="115"/>
                  </a:xfrm>
                  <a:prstGeom prst="rect">
                    <a:avLst/>
                  </a:prstGeom>
                  <a:noFill/>
                  <a:ln w="9525">
                    <a:noFill/>
                    <a:miter lim="800000"/>
                    <a:headEnd/>
                    <a:tailEnd/>
                  </a:ln>
                </p:spPr>
                <p:txBody>
                  <a:bodyPr lIns="0" tIns="0" rIns="0" bIns="0">
                    <a:spAutoFit/>
                  </a:bodyPr>
                  <a:lstStyle/>
                  <a:p>
                    <a:pPr eaLnBrk="1" hangingPunct="1">
                      <a:spcBef>
                        <a:spcPct val="50000"/>
                      </a:spcBef>
                    </a:pPr>
                    <a:r>
                      <a:rPr lang="fr-FR" sz="1200"/>
                      <a:t>2d</a:t>
                    </a:r>
                    <a:r>
                      <a:rPr lang="fr-FR" sz="1200" baseline="-25000"/>
                      <a:t>3/2</a:t>
                    </a:r>
                  </a:p>
                </p:txBody>
              </p:sp>
              <p:sp>
                <p:nvSpPr>
                  <p:cNvPr id="10359" name="Text Box 157"/>
                  <p:cNvSpPr txBox="1">
                    <a:spLocks noChangeArrowheads="1"/>
                  </p:cNvSpPr>
                  <p:nvPr/>
                </p:nvSpPr>
                <p:spPr bwMode="auto">
                  <a:xfrm>
                    <a:off x="4864" y="3687"/>
                    <a:ext cx="338" cy="115"/>
                  </a:xfrm>
                  <a:prstGeom prst="rect">
                    <a:avLst/>
                  </a:prstGeom>
                  <a:noFill/>
                  <a:ln w="9525">
                    <a:noFill/>
                    <a:miter lim="800000"/>
                    <a:headEnd/>
                    <a:tailEnd/>
                  </a:ln>
                </p:spPr>
                <p:txBody>
                  <a:bodyPr lIns="0" tIns="0" rIns="0" bIns="0">
                    <a:spAutoFit/>
                  </a:bodyPr>
                  <a:lstStyle/>
                  <a:p>
                    <a:pPr eaLnBrk="1" hangingPunct="1">
                      <a:spcBef>
                        <a:spcPct val="50000"/>
                      </a:spcBef>
                    </a:pPr>
                    <a:r>
                      <a:rPr lang="fr-FR" sz="1200"/>
                      <a:t>1s</a:t>
                    </a:r>
                    <a:r>
                      <a:rPr lang="fr-FR" sz="1200" baseline="-25000"/>
                      <a:t>1/2</a:t>
                    </a:r>
                  </a:p>
                </p:txBody>
              </p:sp>
              <p:sp>
                <p:nvSpPr>
                  <p:cNvPr id="10360" name="Oval 158"/>
                  <p:cNvSpPr>
                    <a:spLocks noChangeArrowheads="1"/>
                  </p:cNvSpPr>
                  <p:nvPr/>
                </p:nvSpPr>
                <p:spPr bwMode="auto">
                  <a:xfrm>
                    <a:off x="5132" y="2814"/>
                    <a:ext cx="161" cy="154"/>
                  </a:xfrm>
                  <a:prstGeom prst="ellipse">
                    <a:avLst/>
                  </a:prstGeom>
                  <a:noFill/>
                  <a:ln w="19050">
                    <a:solidFill>
                      <a:srgbClr val="FF0000"/>
                    </a:solidFill>
                    <a:round/>
                    <a:headEnd/>
                    <a:tailEnd/>
                  </a:ln>
                </p:spPr>
                <p:txBody>
                  <a:bodyPr wrap="none" anchor="ctr"/>
                  <a:lstStyle/>
                  <a:p>
                    <a:pPr algn="ctr" eaLnBrk="1" hangingPunct="1"/>
                    <a:r>
                      <a:rPr lang="fr-FR" sz="1400">
                        <a:solidFill>
                          <a:srgbClr val="FF0000"/>
                        </a:solidFill>
                        <a:latin typeface="Arial" charset="0"/>
                      </a:rPr>
                      <a:t>8</a:t>
                    </a:r>
                  </a:p>
                </p:txBody>
              </p:sp>
              <p:sp>
                <p:nvSpPr>
                  <p:cNvPr id="10361" name="Oval 159"/>
                  <p:cNvSpPr>
                    <a:spLocks noChangeArrowheads="1"/>
                  </p:cNvSpPr>
                  <p:nvPr/>
                </p:nvSpPr>
                <p:spPr bwMode="auto">
                  <a:xfrm>
                    <a:off x="5132" y="2248"/>
                    <a:ext cx="161" cy="154"/>
                  </a:xfrm>
                  <a:prstGeom prst="ellipse">
                    <a:avLst/>
                  </a:prstGeom>
                  <a:noFill/>
                  <a:ln w="19050">
                    <a:solidFill>
                      <a:srgbClr val="FF0000"/>
                    </a:solidFill>
                    <a:round/>
                    <a:headEnd/>
                    <a:tailEnd/>
                  </a:ln>
                </p:spPr>
                <p:txBody>
                  <a:bodyPr wrap="none" anchor="ctr"/>
                  <a:lstStyle/>
                  <a:p>
                    <a:pPr algn="ctr" eaLnBrk="1" hangingPunct="1"/>
                    <a:r>
                      <a:rPr lang="fr-FR" sz="1400">
                        <a:solidFill>
                          <a:srgbClr val="FF0000"/>
                        </a:solidFill>
                        <a:latin typeface="Arial" charset="0"/>
                      </a:rPr>
                      <a:t>20</a:t>
                    </a:r>
                  </a:p>
                </p:txBody>
              </p:sp>
              <p:sp>
                <p:nvSpPr>
                  <p:cNvPr id="10362" name="Oval 160"/>
                  <p:cNvSpPr>
                    <a:spLocks noChangeArrowheads="1"/>
                  </p:cNvSpPr>
                  <p:nvPr/>
                </p:nvSpPr>
                <p:spPr bwMode="auto">
                  <a:xfrm>
                    <a:off x="5132" y="2012"/>
                    <a:ext cx="161" cy="154"/>
                  </a:xfrm>
                  <a:prstGeom prst="ellipse">
                    <a:avLst/>
                  </a:prstGeom>
                  <a:noFill/>
                  <a:ln w="19050">
                    <a:solidFill>
                      <a:srgbClr val="FF0000"/>
                    </a:solidFill>
                    <a:round/>
                    <a:headEnd/>
                    <a:tailEnd/>
                  </a:ln>
                </p:spPr>
                <p:txBody>
                  <a:bodyPr wrap="none" anchor="ctr"/>
                  <a:lstStyle/>
                  <a:p>
                    <a:pPr algn="ctr" eaLnBrk="1" hangingPunct="1"/>
                    <a:r>
                      <a:rPr lang="fr-FR" sz="1400">
                        <a:solidFill>
                          <a:srgbClr val="FF0000"/>
                        </a:solidFill>
                        <a:latin typeface="Arial" charset="0"/>
                      </a:rPr>
                      <a:t>28</a:t>
                    </a:r>
                  </a:p>
                </p:txBody>
              </p:sp>
              <p:sp>
                <p:nvSpPr>
                  <p:cNvPr id="10363" name="Oval 161"/>
                  <p:cNvSpPr>
                    <a:spLocks noChangeArrowheads="1"/>
                  </p:cNvSpPr>
                  <p:nvPr/>
                </p:nvSpPr>
                <p:spPr bwMode="auto">
                  <a:xfrm>
                    <a:off x="5132" y="758"/>
                    <a:ext cx="161" cy="154"/>
                  </a:xfrm>
                  <a:prstGeom prst="ellipse">
                    <a:avLst/>
                  </a:prstGeom>
                  <a:noFill/>
                  <a:ln w="19050">
                    <a:solidFill>
                      <a:srgbClr val="FF0000"/>
                    </a:solidFill>
                    <a:round/>
                    <a:headEnd/>
                    <a:tailEnd/>
                  </a:ln>
                </p:spPr>
                <p:txBody>
                  <a:bodyPr wrap="none" anchor="ctr"/>
                  <a:lstStyle/>
                  <a:p>
                    <a:pPr algn="ctr" eaLnBrk="1" hangingPunct="1"/>
                    <a:r>
                      <a:rPr lang="fr-FR" sz="1400">
                        <a:solidFill>
                          <a:srgbClr val="FF0000"/>
                        </a:solidFill>
                        <a:latin typeface="Arial" charset="0"/>
                      </a:rPr>
                      <a:t>82</a:t>
                    </a:r>
                  </a:p>
                </p:txBody>
              </p:sp>
              <p:sp>
                <p:nvSpPr>
                  <p:cNvPr id="10364" name="Oval 162"/>
                  <p:cNvSpPr>
                    <a:spLocks noChangeArrowheads="1"/>
                  </p:cNvSpPr>
                  <p:nvPr/>
                </p:nvSpPr>
                <p:spPr bwMode="auto">
                  <a:xfrm>
                    <a:off x="5132" y="1514"/>
                    <a:ext cx="161" cy="154"/>
                  </a:xfrm>
                  <a:prstGeom prst="ellipse">
                    <a:avLst/>
                  </a:prstGeom>
                  <a:noFill/>
                  <a:ln w="19050">
                    <a:solidFill>
                      <a:srgbClr val="FF0000"/>
                    </a:solidFill>
                    <a:round/>
                    <a:headEnd/>
                    <a:tailEnd/>
                  </a:ln>
                </p:spPr>
                <p:txBody>
                  <a:bodyPr wrap="none" anchor="ctr"/>
                  <a:lstStyle/>
                  <a:p>
                    <a:pPr algn="ctr" eaLnBrk="1" hangingPunct="1"/>
                    <a:r>
                      <a:rPr lang="fr-FR" sz="1400">
                        <a:solidFill>
                          <a:srgbClr val="FF0000"/>
                        </a:solidFill>
                        <a:latin typeface="Arial" charset="0"/>
                      </a:rPr>
                      <a:t>50</a:t>
                    </a:r>
                  </a:p>
                </p:txBody>
              </p:sp>
              <p:sp>
                <p:nvSpPr>
                  <p:cNvPr id="10365" name="Rectangle 163"/>
                  <p:cNvSpPr>
                    <a:spLocks noChangeArrowheads="1"/>
                  </p:cNvSpPr>
                  <p:nvPr/>
                </p:nvSpPr>
                <p:spPr bwMode="auto">
                  <a:xfrm>
                    <a:off x="4855" y="3898"/>
                    <a:ext cx="575" cy="173"/>
                  </a:xfrm>
                  <a:prstGeom prst="rect">
                    <a:avLst/>
                  </a:prstGeom>
                  <a:noFill/>
                  <a:ln w="9525">
                    <a:noFill/>
                    <a:miter lim="800000"/>
                    <a:headEnd/>
                    <a:tailEnd/>
                  </a:ln>
                </p:spPr>
                <p:txBody>
                  <a:bodyPr wrap="none">
                    <a:spAutoFit/>
                  </a:bodyPr>
                  <a:lstStyle/>
                  <a:p>
                    <a:pPr eaLnBrk="1" hangingPunct="1"/>
                    <a:r>
                      <a:rPr lang="fr-FR" sz="1200" b="1"/>
                      <a:t>spin-orbit</a:t>
                    </a:r>
                    <a:endParaRPr lang="en-US" sz="1200" b="1"/>
                  </a:p>
                </p:txBody>
              </p:sp>
            </p:grpSp>
            <p:grpSp>
              <p:nvGrpSpPr>
                <p:cNvPr id="24" name="Group 164"/>
                <p:cNvGrpSpPr>
                  <a:grpSpLocks/>
                </p:cNvGrpSpPr>
                <p:nvPr/>
              </p:nvGrpSpPr>
              <p:grpSpPr bwMode="auto">
                <a:xfrm>
                  <a:off x="276" y="2722"/>
                  <a:ext cx="793" cy="985"/>
                  <a:chOff x="428" y="3064"/>
                  <a:chExt cx="793" cy="985"/>
                </a:xfrm>
              </p:grpSpPr>
              <p:pic>
                <p:nvPicPr>
                  <p:cNvPr id="10323" name="Picture 165">
                    <a:hlinkClick r:id="rId4" action="ppaction://hlinksldjump"/>
                  </p:cNvPr>
                  <p:cNvPicPr>
                    <a:picLocks noChangeAspect="1" noChangeArrowheads="1"/>
                  </p:cNvPicPr>
                  <p:nvPr/>
                </p:nvPicPr>
                <p:blipFill>
                  <a:blip r:embed="rId5"/>
                  <a:srcRect/>
                  <a:stretch>
                    <a:fillRect/>
                  </a:stretch>
                </p:blipFill>
                <p:spPr bwMode="auto">
                  <a:xfrm>
                    <a:off x="428" y="3064"/>
                    <a:ext cx="755" cy="972"/>
                  </a:xfrm>
                  <a:prstGeom prst="rect">
                    <a:avLst/>
                  </a:prstGeom>
                  <a:noFill/>
                  <a:ln w="9525">
                    <a:noFill/>
                    <a:miter lim="800000"/>
                    <a:headEnd/>
                    <a:tailEnd/>
                  </a:ln>
                </p:spPr>
              </p:pic>
              <p:sp>
                <p:nvSpPr>
                  <p:cNvPr id="10324" name="Rectangle 166"/>
                  <p:cNvSpPr>
                    <a:spLocks noChangeArrowheads="1"/>
                  </p:cNvSpPr>
                  <p:nvPr/>
                </p:nvSpPr>
                <p:spPr bwMode="auto">
                  <a:xfrm rot="5400000">
                    <a:off x="624" y="3453"/>
                    <a:ext cx="983" cy="210"/>
                  </a:xfrm>
                  <a:prstGeom prst="rect">
                    <a:avLst/>
                  </a:prstGeom>
                  <a:noFill/>
                  <a:ln w="12700">
                    <a:noFill/>
                    <a:miter lim="800000"/>
                    <a:headEnd/>
                    <a:tailEnd/>
                  </a:ln>
                </p:spPr>
                <p:txBody>
                  <a:bodyPr wrap="none" lIns="90487" tIns="44450" rIns="90487" bIns="44450" anchor="ctr">
                    <a:spAutoFit/>
                  </a:bodyPr>
                  <a:lstStyle/>
                  <a:p>
                    <a:pPr algn="r"/>
                    <a:r>
                      <a:rPr lang="fr-FR" sz="1600" b="1" i="1">
                        <a:solidFill>
                          <a:schemeClr val="bg1"/>
                        </a:solidFill>
                        <a:latin typeface="Times New Roman" pitchFamily="18" charset="0"/>
                      </a:rPr>
                      <a:t>Goeppert-Mayer</a:t>
                    </a:r>
                  </a:p>
                </p:txBody>
              </p:sp>
            </p:grpSp>
            <p:grpSp>
              <p:nvGrpSpPr>
                <p:cNvPr id="25" name="Group 167"/>
                <p:cNvGrpSpPr>
                  <a:grpSpLocks/>
                </p:cNvGrpSpPr>
                <p:nvPr/>
              </p:nvGrpSpPr>
              <p:grpSpPr bwMode="auto">
                <a:xfrm>
                  <a:off x="1574" y="2110"/>
                  <a:ext cx="1054" cy="328"/>
                  <a:chOff x="1862" y="2092"/>
                  <a:chExt cx="1054" cy="328"/>
                </a:xfrm>
              </p:grpSpPr>
              <p:graphicFrame>
                <p:nvGraphicFramePr>
                  <p:cNvPr id="10243" name="Object 168"/>
                  <p:cNvGraphicFramePr>
                    <a:graphicFrameLocks noChangeAspect="1"/>
                  </p:cNvGraphicFramePr>
                  <p:nvPr/>
                </p:nvGraphicFramePr>
                <p:xfrm>
                  <a:off x="2844" y="2092"/>
                  <a:ext cx="72" cy="136"/>
                </p:xfrm>
                <a:graphic>
                  <a:graphicData uri="http://schemas.openxmlformats.org/presentationml/2006/ole">
                    <p:oleObj spid="_x0000_s7171" name="Equation" r:id="rId6" imgW="114120" imgH="215640" progId="Equation.3">
                      <p:embed/>
                    </p:oleObj>
                  </a:graphicData>
                </a:graphic>
              </p:graphicFrame>
              <p:sp>
                <p:nvSpPr>
                  <p:cNvPr id="10322" name="Text Box 169"/>
                  <p:cNvSpPr txBox="1">
                    <a:spLocks noChangeArrowheads="1"/>
                  </p:cNvSpPr>
                  <p:nvPr/>
                </p:nvSpPr>
                <p:spPr bwMode="auto">
                  <a:xfrm>
                    <a:off x="1862" y="2159"/>
                    <a:ext cx="231" cy="250"/>
                  </a:xfrm>
                  <a:prstGeom prst="rect">
                    <a:avLst/>
                  </a:prstGeom>
                  <a:noFill/>
                  <a:ln w="9525">
                    <a:noFill/>
                    <a:miter lim="800000"/>
                    <a:headEnd/>
                    <a:tailEnd/>
                  </a:ln>
                </p:spPr>
                <p:txBody>
                  <a:bodyPr wrap="none">
                    <a:spAutoFit/>
                  </a:bodyPr>
                  <a:lstStyle/>
                  <a:p>
                    <a:pPr eaLnBrk="1" hangingPunct="1"/>
                    <a:r>
                      <a:rPr lang="en-US" sz="2000"/>
                      <a:t>- </a:t>
                    </a:r>
                  </a:p>
                </p:txBody>
              </p:sp>
              <p:graphicFrame>
                <p:nvGraphicFramePr>
                  <p:cNvPr id="10244" name="Object 170"/>
                  <p:cNvGraphicFramePr>
                    <a:graphicFrameLocks noChangeAspect="1"/>
                  </p:cNvGraphicFramePr>
                  <p:nvPr/>
                </p:nvGraphicFramePr>
                <p:xfrm>
                  <a:off x="2844" y="2092"/>
                  <a:ext cx="72" cy="136"/>
                </p:xfrm>
                <a:graphic>
                  <a:graphicData uri="http://schemas.openxmlformats.org/presentationml/2006/ole">
                    <p:oleObj spid="_x0000_s7172" name="Equation" r:id="rId7" imgW="114120" imgH="215640" progId="Equation.3">
                      <p:embed/>
                    </p:oleObj>
                  </a:graphicData>
                </a:graphic>
              </p:graphicFrame>
              <p:graphicFrame>
                <p:nvGraphicFramePr>
                  <p:cNvPr id="10245" name="Object 171"/>
                  <p:cNvGraphicFramePr>
                    <a:graphicFrameLocks noChangeAspect="1"/>
                  </p:cNvGraphicFramePr>
                  <p:nvPr/>
                </p:nvGraphicFramePr>
                <p:xfrm>
                  <a:off x="2034" y="2140"/>
                  <a:ext cx="588" cy="280"/>
                </p:xfrm>
                <a:graphic>
                  <a:graphicData uri="http://schemas.openxmlformats.org/presentationml/2006/ole">
                    <p:oleObj spid="_x0000_s7173" name="Equation" r:id="rId8" imgW="507960" imgH="241200" progId="Equation.3">
                      <p:embed/>
                    </p:oleObj>
                  </a:graphicData>
                </a:graphic>
              </p:graphicFrame>
            </p:grpSp>
          </p:grpSp>
          <p:sp>
            <p:nvSpPr>
              <p:cNvPr id="10318" name="Text Box 172"/>
              <p:cNvSpPr txBox="1">
                <a:spLocks noChangeArrowheads="1"/>
              </p:cNvSpPr>
              <p:nvPr/>
            </p:nvSpPr>
            <p:spPr bwMode="auto">
              <a:xfrm>
                <a:off x="1211" y="2788"/>
                <a:ext cx="1815" cy="838"/>
              </a:xfrm>
              <a:prstGeom prst="rect">
                <a:avLst/>
              </a:prstGeom>
              <a:noFill/>
              <a:ln w="9525">
                <a:noFill/>
                <a:miter lim="800000"/>
                <a:headEnd/>
                <a:tailEnd/>
              </a:ln>
            </p:spPr>
            <p:txBody>
              <a:bodyPr>
                <a:spAutoFit/>
              </a:bodyPr>
              <a:lstStyle/>
              <a:p>
                <a:pPr eaLnBrk="1" hangingPunct="1">
                  <a:lnSpc>
                    <a:spcPct val="90000"/>
                  </a:lnSpc>
                </a:pPr>
                <a:r>
                  <a:rPr lang="en-US" sz="1800">
                    <a:solidFill>
                      <a:srgbClr val="CC0099"/>
                    </a:solidFill>
                  </a:rPr>
                  <a:t>combination of the angular momentum ℓ and </a:t>
                </a:r>
              </a:p>
              <a:p>
                <a:pPr eaLnBrk="1" hangingPunct="1">
                  <a:lnSpc>
                    <a:spcPct val="90000"/>
                  </a:lnSpc>
                </a:pPr>
                <a:r>
                  <a:rPr lang="en-US" sz="1800">
                    <a:solidFill>
                      <a:srgbClr val="CC0099"/>
                    </a:solidFill>
                  </a:rPr>
                  <a:t>the spin s results in a </a:t>
                </a:r>
                <a:r>
                  <a:rPr lang="en-US" sz="1800" b="1">
                    <a:solidFill>
                      <a:srgbClr val="CC0099"/>
                    </a:solidFill>
                  </a:rPr>
                  <a:t>total angular momentum</a:t>
                </a:r>
              </a:p>
              <a:p>
                <a:pPr eaLnBrk="1" hangingPunct="1">
                  <a:lnSpc>
                    <a:spcPct val="90000"/>
                  </a:lnSpc>
                </a:pPr>
                <a:r>
                  <a:rPr lang="en-US" sz="1800">
                    <a:solidFill>
                      <a:srgbClr val="CC0099"/>
                    </a:solidFill>
                  </a:rPr>
                  <a:t>j=ℓ±½</a:t>
                </a:r>
              </a:p>
            </p:txBody>
          </p:sp>
        </p:grpSp>
        <p:grpSp>
          <p:nvGrpSpPr>
            <p:cNvPr id="26" name="Group 173"/>
            <p:cNvGrpSpPr>
              <a:grpSpLocks/>
            </p:cNvGrpSpPr>
            <p:nvPr/>
          </p:nvGrpSpPr>
          <p:grpSpPr bwMode="auto">
            <a:xfrm>
              <a:off x="685" y="884"/>
              <a:ext cx="1644" cy="1140"/>
              <a:chOff x="685" y="884"/>
              <a:chExt cx="1644" cy="1140"/>
            </a:xfrm>
          </p:grpSpPr>
          <p:sp>
            <p:nvSpPr>
              <p:cNvPr id="10306" name="Rectangle 174"/>
              <p:cNvSpPr>
                <a:spLocks noChangeArrowheads="1"/>
              </p:cNvSpPr>
              <p:nvPr/>
            </p:nvSpPr>
            <p:spPr bwMode="auto">
              <a:xfrm>
                <a:off x="685" y="884"/>
                <a:ext cx="1644" cy="1140"/>
              </a:xfrm>
              <a:prstGeom prst="rect">
                <a:avLst/>
              </a:prstGeom>
              <a:solidFill>
                <a:srgbClr val="FFCCFF"/>
              </a:solidFill>
              <a:ln w="9525">
                <a:solidFill>
                  <a:schemeClr val="tx1"/>
                </a:solidFill>
                <a:miter lim="800000"/>
                <a:headEnd/>
                <a:tailEnd/>
              </a:ln>
            </p:spPr>
            <p:txBody>
              <a:bodyPr wrap="none" anchor="ctr"/>
              <a:lstStyle/>
              <a:p>
                <a:pPr algn="ctr" eaLnBrk="1" hangingPunct="1"/>
                <a:endParaRPr lang="fr-FR"/>
              </a:p>
            </p:txBody>
          </p:sp>
          <p:sp>
            <p:nvSpPr>
              <p:cNvPr id="10307" name="Freeform 175"/>
              <p:cNvSpPr>
                <a:spLocks/>
              </p:cNvSpPr>
              <p:nvPr/>
            </p:nvSpPr>
            <p:spPr bwMode="auto">
              <a:xfrm>
                <a:off x="810" y="1018"/>
                <a:ext cx="1350" cy="905"/>
              </a:xfrm>
              <a:custGeom>
                <a:avLst/>
                <a:gdLst>
                  <a:gd name="T0" fmla="*/ 0 w 1350"/>
                  <a:gd name="T1" fmla="*/ 0 h 905"/>
                  <a:gd name="T2" fmla="*/ 117 w 1350"/>
                  <a:gd name="T3" fmla="*/ 48 h 905"/>
                  <a:gd name="T4" fmla="*/ 174 w 1350"/>
                  <a:gd name="T5" fmla="*/ 165 h 905"/>
                  <a:gd name="T6" fmla="*/ 240 w 1350"/>
                  <a:gd name="T7" fmla="*/ 471 h 905"/>
                  <a:gd name="T8" fmla="*/ 360 w 1350"/>
                  <a:gd name="T9" fmla="*/ 783 h 905"/>
                  <a:gd name="T10" fmla="*/ 516 w 1350"/>
                  <a:gd name="T11" fmla="*/ 885 h 905"/>
                  <a:gd name="T12" fmla="*/ 692 w 1350"/>
                  <a:gd name="T13" fmla="*/ 903 h 905"/>
                  <a:gd name="T14" fmla="*/ 837 w 1350"/>
                  <a:gd name="T15" fmla="*/ 882 h 905"/>
                  <a:gd name="T16" fmla="*/ 990 w 1350"/>
                  <a:gd name="T17" fmla="*/ 783 h 905"/>
                  <a:gd name="T18" fmla="*/ 1110 w 1350"/>
                  <a:gd name="T19" fmla="*/ 471 h 905"/>
                  <a:gd name="T20" fmla="*/ 1185 w 1350"/>
                  <a:gd name="T21" fmla="*/ 156 h 905"/>
                  <a:gd name="T22" fmla="*/ 1236 w 1350"/>
                  <a:gd name="T23" fmla="*/ 54 h 905"/>
                  <a:gd name="T24" fmla="*/ 1350 w 1350"/>
                  <a:gd name="T25" fmla="*/ 0 h 90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350"/>
                  <a:gd name="T40" fmla="*/ 0 h 905"/>
                  <a:gd name="T41" fmla="*/ 1350 w 1350"/>
                  <a:gd name="T42" fmla="*/ 905 h 905"/>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350" h="905">
                    <a:moveTo>
                      <a:pt x="0" y="0"/>
                    </a:moveTo>
                    <a:cubicBezTo>
                      <a:pt x="20" y="8"/>
                      <a:pt x="88" y="21"/>
                      <a:pt x="117" y="48"/>
                    </a:cubicBezTo>
                    <a:cubicBezTo>
                      <a:pt x="146" y="75"/>
                      <a:pt x="154" y="95"/>
                      <a:pt x="174" y="165"/>
                    </a:cubicBezTo>
                    <a:cubicBezTo>
                      <a:pt x="194" y="235"/>
                      <a:pt x="209" y="368"/>
                      <a:pt x="240" y="471"/>
                    </a:cubicBezTo>
                    <a:cubicBezTo>
                      <a:pt x="271" y="574"/>
                      <a:pt x="314" y="714"/>
                      <a:pt x="360" y="783"/>
                    </a:cubicBezTo>
                    <a:cubicBezTo>
                      <a:pt x="406" y="852"/>
                      <a:pt x="461" y="865"/>
                      <a:pt x="516" y="885"/>
                    </a:cubicBezTo>
                    <a:cubicBezTo>
                      <a:pt x="571" y="905"/>
                      <a:pt x="639" y="903"/>
                      <a:pt x="692" y="903"/>
                    </a:cubicBezTo>
                    <a:cubicBezTo>
                      <a:pt x="745" y="903"/>
                      <a:pt x="787" y="902"/>
                      <a:pt x="837" y="882"/>
                    </a:cubicBezTo>
                    <a:cubicBezTo>
                      <a:pt x="887" y="862"/>
                      <a:pt x="944" y="851"/>
                      <a:pt x="990" y="783"/>
                    </a:cubicBezTo>
                    <a:cubicBezTo>
                      <a:pt x="1036" y="715"/>
                      <a:pt x="1078" y="575"/>
                      <a:pt x="1110" y="471"/>
                    </a:cubicBezTo>
                    <a:cubicBezTo>
                      <a:pt x="1142" y="367"/>
                      <a:pt x="1164" y="225"/>
                      <a:pt x="1185" y="156"/>
                    </a:cubicBezTo>
                    <a:cubicBezTo>
                      <a:pt x="1206" y="87"/>
                      <a:pt x="1209" y="80"/>
                      <a:pt x="1236" y="54"/>
                    </a:cubicBezTo>
                    <a:cubicBezTo>
                      <a:pt x="1263" y="28"/>
                      <a:pt x="1326" y="11"/>
                      <a:pt x="1350" y="0"/>
                    </a:cubicBezTo>
                  </a:path>
                </a:pathLst>
              </a:custGeom>
              <a:noFill/>
              <a:ln w="28575" cmpd="sng">
                <a:solidFill>
                  <a:schemeClr val="accent2"/>
                </a:solidFill>
                <a:round/>
                <a:headEnd/>
                <a:tailEnd/>
              </a:ln>
            </p:spPr>
            <p:txBody>
              <a:bodyPr/>
              <a:lstStyle/>
              <a:p>
                <a:endParaRPr lang="fr-FR"/>
              </a:p>
            </p:txBody>
          </p:sp>
          <p:sp>
            <p:nvSpPr>
              <p:cNvPr id="10308" name="Freeform 176"/>
              <p:cNvSpPr>
                <a:spLocks/>
              </p:cNvSpPr>
              <p:nvPr/>
            </p:nvSpPr>
            <p:spPr bwMode="auto">
              <a:xfrm>
                <a:off x="1500" y="1020"/>
                <a:ext cx="658" cy="906"/>
              </a:xfrm>
              <a:custGeom>
                <a:avLst/>
                <a:gdLst>
                  <a:gd name="T0" fmla="*/ 0 w 658"/>
                  <a:gd name="T1" fmla="*/ 903 h 906"/>
                  <a:gd name="T2" fmla="*/ 188 w 658"/>
                  <a:gd name="T3" fmla="*/ 894 h 906"/>
                  <a:gd name="T4" fmla="*/ 358 w 658"/>
                  <a:gd name="T5" fmla="*/ 828 h 906"/>
                  <a:gd name="T6" fmla="*/ 432 w 658"/>
                  <a:gd name="T7" fmla="*/ 694 h 906"/>
                  <a:gd name="T8" fmla="*/ 476 w 658"/>
                  <a:gd name="T9" fmla="*/ 480 h 906"/>
                  <a:gd name="T10" fmla="*/ 528 w 658"/>
                  <a:gd name="T11" fmla="*/ 170 h 906"/>
                  <a:gd name="T12" fmla="*/ 554 w 658"/>
                  <a:gd name="T13" fmla="*/ 100 h 906"/>
                  <a:gd name="T14" fmla="*/ 588 w 658"/>
                  <a:gd name="T15" fmla="*/ 54 h 906"/>
                  <a:gd name="T16" fmla="*/ 658 w 658"/>
                  <a:gd name="T17" fmla="*/ 0 h 90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58"/>
                  <a:gd name="T28" fmla="*/ 0 h 906"/>
                  <a:gd name="T29" fmla="*/ 658 w 658"/>
                  <a:gd name="T30" fmla="*/ 906 h 90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58" h="906">
                    <a:moveTo>
                      <a:pt x="0" y="903"/>
                    </a:moveTo>
                    <a:cubicBezTo>
                      <a:pt x="31" y="902"/>
                      <a:pt x="128" y="906"/>
                      <a:pt x="188" y="894"/>
                    </a:cubicBezTo>
                    <a:cubicBezTo>
                      <a:pt x="248" y="882"/>
                      <a:pt x="317" y="861"/>
                      <a:pt x="358" y="828"/>
                    </a:cubicBezTo>
                    <a:cubicBezTo>
                      <a:pt x="399" y="795"/>
                      <a:pt x="412" y="752"/>
                      <a:pt x="432" y="694"/>
                    </a:cubicBezTo>
                    <a:cubicBezTo>
                      <a:pt x="452" y="636"/>
                      <a:pt x="460" y="567"/>
                      <a:pt x="476" y="480"/>
                    </a:cubicBezTo>
                    <a:cubicBezTo>
                      <a:pt x="492" y="393"/>
                      <a:pt x="515" y="233"/>
                      <a:pt x="528" y="170"/>
                    </a:cubicBezTo>
                    <a:cubicBezTo>
                      <a:pt x="541" y="107"/>
                      <a:pt x="544" y="119"/>
                      <a:pt x="554" y="100"/>
                    </a:cubicBezTo>
                    <a:cubicBezTo>
                      <a:pt x="564" y="81"/>
                      <a:pt x="571" y="71"/>
                      <a:pt x="588" y="54"/>
                    </a:cubicBezTo>
                    <a:cubicBezTo>
                      <a:pt x="605" y="37"/>
                      <a:pt x="643" y="11"/>
                      <a:pt x="658" y="0"/>
                    </a:cubicBezTo>
                  </a:path>
                </a:pathLst>
              </a:custGeom>
              <a:noFill/>
              <a:ln w="28575" cap="flat" cmpd="sng">
                <a:solidFill>
                  <a:srgbClr val="FF0000"/>
                </a:solidFill>
                <a:prstDash val="dash"/>
                <a:round/>
                <a:headEnd/>
                <a:tailEnd/>
              </a:ln>
            </p:spPr>
            <p:txBody>
              <a:bodyPr/>
              <a:lstStyle/>
              <a:p>
                <a:endParaRPr lang="fr-FR"/>
              </a:p>
            </p:txBody>
          </p:sp>
          <p:sp>
            <p:nvSpPr>
              <p:cNvPr id="10309" name="Freeform 177"/>
              <p:cNvSpPr>
                <a:spLocks/>
              </p:cNvSpPr>
              <p:nvPr/>
            </p:nvSpPr>
            <p:spPr bwMode="auto">
              <a:xfrm>
                <a:off x="1500" y="1020"/>
                <a:ext cx="658" cy="903"/>
              </a:xfrm>
              <a:custGeom>
                <a:avLst/>
                <a:gdLst>
                  <a:gd name="T0" fmla="*/ 0 w 658"/>
                  <a:gd name="T1" fmla="*/ 903 h 903"/>
                  <a:gd name="T2" fmla="*/ 84 w 658"/>
                  <a:gd name="T3" fmla="*/ 876 h 903"/>
                  <a:gd name="T4" fmla="*/ 166 w 658"/>
                  <a:gd name="T5" fmla="*/ 820 h 903"/>
                  <a:gd name="T6" fmla="*/ 230 w 658"/>
                  <a:gd name="T7" fmla="*/ 746 h 903"/>
                  <a:gd name="T8" fmla="*/ 296 w 658"/>
                  <a:gd name="T9" fmla="*/ 586 h 903"/>
                  <a:gd name="T10" fmla="*/ 372 w 658"/>
                  <a:gd name="T11" fmla="*/ 396 h 903"/>
                  <a:gd name="T12" fmla="*/ 458 w 658"/>
                  <a:gd name="T13" fmla="*/ 138 h 903"/>
                  <a:gd name="T14" fmla="*/ 500 w 658"/>
                  <a:gd name="T15" fmla="*/ 72 h 903"/>
                  <a:gd name="T16" fmla="*/ 556 w 658"/>
                  <a:gd name="T17" fmla="*/ 22 h 903"/>
                  <a:gd name="T18" fmla="*/ 658 w 658"/>
                  <a:gd name="T19" fmla="*/ 0 h 90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658"/>
                  <a:gd name="T31" fmla="*/ 0 h 903"/>
                  <a:gd name="T32" fmla="*/ 658 w 658"/>
                  <a:gd name="T33" fmla="*/ 903 h 90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658" h="903">
                    <a:moveTo>
                      <a:pt x="0" y="903"/>
                    </a:moveTo>
                    <a:cubicBezTo>
                      <a:pt x="14" y="898"/>
                      <a:pt x="57" y="890"/>
                      <a:pt x="84" y="876"/>
                    </a:cubicBezTo>
                    <a:cubicBezTo>
                      <a:pt x="111" y="862"/>
                      <a:pt x="142" y="842"/>
                      <a:pt x="166" y="820"/>
                    </a:cubicBezTo>
                    <a:cubicBezTo>
                      <a:pt x="190" y="798"/>
                      <a:pt x="208" y="785"/>
                      <a:pt x="230" y="746"/>
                    </a:cubicBezTo>
                    <a:cubicBezTo>
                      <a:pt x="252" y="707"/>
                      <a:pt x="272" y="644"/>
                      <a:pt x="296" y="586"/>
                    </a:cubicBezTo>
                    <a:cubicBezTo>
                      <a:pt x="320" y="528"/>
                      <a:pt x="345" y="470"/>
                      <a:pt x="372" y="396"/>
                    </a:cubicBezTo>
                    <a:cubicBezTo>
                      <a:pt x="399" y="322"/>
                      <a:pt x="437" y="192"/>
                      <a:pt x="458" y="138"/>
                    </a:cubicBezTo>
                    <a:cubicBezTo>
                      <a:pt x="479" y="84"/>
                      <a:pt x="484" y="91"/>
                      <a:pt x="500" y="72"/>
                    </a:cubicBezTo>
                    <a:cubicBezTo>
                      <a:pt x="516" y="53"/>
                      <a:pt x="530" y="34"/>
                      <a:pt x="556" y="22"/>
                    </a:cubicBezTo>
                    <a:cubicBezTo>
                      <a:pt x="582" y="10"/>
                      <a:pt x="637" y="5"/>
                      <a:pt x="658" y="0"/>
                    </a:cubicBezTo>
                  </a:path>
                </a:pathLst>
              </a:custGeom>
              <a:noFill/>
              <a:ln w="28575" cap="flat" cmpd="sng">
                <a:solidFill>
                  <a:srgbClr val="FF9933"/>
                </a:solidFill>
                <a:prstDash val="dash"/>
                <a:round/>
                <a:headEnd/>
                <a:tailEnd/>
              </a:ln>
            </p:spPr>
            <p:txBody>
              <a:bodyPr/>
              <a:lstStyle/>
              <a:p>
                <a:endParaRPr lang="fr-FR"/>
              </a:p>
            </p:txBody>
          </p:sp>
          <p:sp>
            <p:nvSpPr>
              <p:cNvPr id="10310" name="Line 178"/>
              <p:cNvSpPr>
                <a:spLocks noChangeShapeType="1"/>
              </p:cNvSpPr>
              <p:nvPr/>
            </p:nvSpPr>
            <p:spPr bwMode="auto">
              <a:xfrm flipV="1">
                <a:off x="1606" y="1352"/>
                <a:ext cx="0" cy="152"/>
              </a:xfrm>
              <a:prstGeom prst="line">
                <a:avLst/>
              </a:prstGeom>
              <a:noFill/>
              <a:ln w="19050">
                <a:solidFill>
                  <a:srgbClr val="FF9933"/>
                </a:solidFill>
                <a:round/>
                <a:headEnd/>
                <a:tailEnd type="triangle" w="med" len="med"/>
              </a:ln>
            </p:spPr>
            <p:txBody>
              <a:bodyPr/>
              <a:lstStyle/>
              <a:p>
                <a:endParaRPr lang="fr-FR"/>
              </a:p>
            </p:txBody>
          </p:sp>
          <p:sp>
            <p:nvSpPr>
              <p:cNvPr id="10311" name="Line 179"/>
              <p:cNvSpPr>
                <a:spLocks noChangeShapeType="1"/>
              </p:cNvSpPr>
              <p:nvPr/>
            </p:nvSpPr>
            <p:spPr bwMode="auto">
              <a:xfrm>
                <a:off x="1648" y="1364"/>
                <a:ext cx="0" cy="152"/>
              </a:xfrm>
              <a:prstGeom prst="line">
                <a:avLst/>
              </a:prstGeom>
              <a:noFill/>
              <a:ln w="19050">
                <a:solidFill>
                  <a:srgbClr val="FF9933"/>
                </a:solidFill>
                <a:round/>
                <a:headEnd/>
                <a:tailEnd type="triangle" w="med" len="med"/>
              </a:ln>
            </p:spPr>
            <p:txBody>
              <a:bodyPr/>
              <a:lstStyle/>
              <a:p>
                <a:endParaRPr lang="fr-FR"/>
              </a:p>
            </p:txBody>
          </p:sp>
          <p:sp>
            <p:nvSpPr>
              <p:cNvPr id="10312" name="Rectangle 180"/>
              <p:cNvSpPr>
                <a:spLocks noChangeArrowheads="1"/>
              </p:cNvSpPr>
              <p:nvPr/>
            </p:nvSpPr>
            <p:spPr bwMode="auto">
              <a:xfrm>
                <a:off x="1471" y="1332"/>
                <a:ext cx="317" cy="212"/>
              </a:xfrm>
              <a:prstGeom prst="rect">
                <a:avLst/>
              </a:prstGeom>
              <a:noFill/>
              <a:ln w="9525">
                <a:noFill/>
                <a:miter lim="800000"/>
                <a:headEnd/>
                <a:tailEnd/>
              </a:ln>
            </p:spPr>
            <p:txBody>
              <a:bodyPr wrap="none">
                <a:spAutoFit/>
              </a:bodyPr>
              <a:lstStyle/>
              <a:p>
                <a:pPr eaLnBrk="1" hangingPunct="1"/>
                <a:r>
                  <a:rPr lang="en-US" sz="1600">
                    <a:solidFill>
                      <a:srgbClr val="FF9933"/>
                    </a:solidFill>
                  </a:rPr>
                  <a:t>s  ℓ</a:t>
                </a:r>
              </a:p>
            </p:txBody>
          </p:sp>
          <p:sp>
            <p:nvSpPr>
              <p:cNvPr id="10313" name="Line 181"/>
              <p:cNvSpPr>
                <a:spLocks noChangeShapeType="1"/>
              </p:cNvSpPr>
              <p:nvPr/>
            </p:nvSpPr>
            <p:spPr bwMode="auto">
              <a:xfrm flipV="1">
                <a:off x="2126" y="1524"/>
                <a:ext cx="0" cy="152"/>
              </a:xfrm>
              <a:prstGeom prst="line">
                <a:avLst/>
              </a:prstGeom>
              <a:noFill/>
              <a:ln w="19050">
                <a:solidFill>
                  <a:srgbClr val="FF0000"/>
                </a:solidFill>
                <a:round/>
                <a:headEnd/>
                <a:tailEnd type="triangle" w="med" len="med"/>
              </a:ln>
            </p:spPr>
            <p:txBody>
              <a:bodyPr/>
              <a:lstStyle/>
              <a:p>
                <a:endParaRPr lang="fr-FR"/>
              </a:p>
            </p:txBody>
          </p:sp>
          <p:sp>
            <p:nvSpPr>
              <p:cNvPr id="10314" name="Line 182"/>
              <p:cNvSpPr>
                <a:spLocks noChangeShapeType="1"/>
              </p:cNvSpPr>
              <p:nvPr/>
            </p:nvSpPr>
            <p:spPr bwMode="auto">
              <a:xfrm flipV="1">
                <a:off x="2172" y="1524"/>
                <a:ext cx="0" cy="152"/>
              </a:xfrm>
              <a:prstGeom prst="line">
                <a:avLst/>
              </a:prstGeom>
              <a:noFill/>
              <a:ln w="19050">
                <a:solidFill>
                  <a:srgbClr val="FF0000"/>
                </a:solidFill>
                <a:round/>
                <a:headEnd/>
                <a:tailEnd type="triangle" w="med" len="med"/>
              </a:ln>
            </p:spPr>
            <p:txBody>
              <a:bodyPr/>
              <a:lstStyle/>
              <a:p>
                <a:endParaRPr lang="fr-FR"/>
              </a:p>
            </p:txBody>
          </p:sp>
          <p:sp>
            <p:nvSpPr>
              <p:cNvPr id="10315" name="Rectangle 183"/>
              <p:cNvSpPr>
                <a:spLocks noChangeArrowheads="1"/>
              </p:cNvSpPr>
              <p:nvPr/>
            </p:nvSpPr>
            <p:spPr bwMode="auto">
              <a:xfrm>
                <a:off x="1991" y="1504"/>
                <a:ext cx="317" cy="212"/>
              </a:xfrm>
              <a:prstGeom prst="rect">
                <a:avLst/>
              </a:prstGeom>
              <a:noFill/>
              <a:ln w="9525">
                <a:noFill/>
                <a:miter lim="800000"/>
                <a:headEnd/>
                <a:tailEnd/>
              </a:ln>
            </p:spPr>
            <p:txBody>
              <a:bodyPr wrap="none">
                <a:spAutoFit/>
              </a:bodyPr>
              <a:lstStyle/>
              <a:p>
                <a:pPr eaLnBrk="1" hangingPunct="1"/>
                <a:r>
                  <a:rPr lang="en-US" sz="1600">
                    <a:solidFill>
                      <a:srgbClr val="FF0000"/>
                    </a:solidFill>
                  </a:rPr>
                  <a:t>s  ℓ</a:t>
                </a:r>
              </a:p>
            </p:txBody>
          </p:sp>
          <p:sp>
            <p:nvSpPr>
              <p:cNvPr id="10316" name="Rectangle 184"/>
              <p:cNvSpPr>
                <a:spLocks noChangeArrowheads="1"/>
              </p:cNvSpPr>
              <p:nvPr/>
            </p:nvSpPr>
            <p:spPr bwMode="auto">
              <a:xfrm>
                <a:off x="1215" y="1714"/>
                <a:ext cx="322" cy="212"/>
              </a:xfrm>
              <a:prstGeom prst="rect">
                <a:avLst/>
              </a:prstGeom>
              <a:noFill/>
              <a:ln w="9525">
                <a:noFill/>
                <a:miter lim="800000"/>
                <a:headEnd/>
                <a:tailEnd/>
              </a:ln>
            </p:spPr>
            <p:txBody>
              <a:bodyPr wrap="none">
                <a:spAutoFit/>
              </a:bodyPr>
              <a:lstStyle/>
              <a:p>
                <a:pPr eaLnBrk="1" hangingPunct="1"/>
                <a:r>
                  <a:rPr lang="en-US" sz="1600">
                    <a:solidFill>
                      <a:schemeClr val="accent2"/>
                    </a:solidFill>
                  </a:rPr>
                  <a:t>ℓ=0</a:t>
                </a:r>
              </a:p>
            </p:txBody>
          </p:sp>
        </p:grpSp>
      </p:grpSp>
      <p:sp>
        <p:nvSpPr>
          <p:cNvPr id="732345" name="AutoShape 185">
            <a:hlinkClick r:id="" action="ppaction://noaction" highlightClick="1"/>
          </p:cNvPr>
          <p:cNvSpPr>
            <a:spLocks noChangeArrowheads="1"/>
          </p:cNvSpPr>
          <p:nvPr/>
        </p:nvSpPr>
        <p:spPr bwMode="auto">
          <a:xfrm>
            <a:off x="438150" y="5549900"/>
            <a:ext cx="317500" cy="317500"/>
          </a:xfrm>
          <a:prstGeom prst="actionButtonInformation">
            <a:avLst/>
          </a:prstGeom>
          <a:solidFill>
            <a:schemeClr val="folHlink">
              <a:alpha val="70195"/>
            </a:schemeClr>
          </a:solidFill>
          <a:ln w="9525">
            <a:noFill/>
            <a:miter lim="800000"/>
            <a:headEnd/>
            <a:tailEnd/>
          </a:ln>
        </p:spPr>
        <p:txBody>
          <a:bodyPr wrap="none" anchor="ctr"/>
          <a:lstStyle/>
          <a:p>
            <a:endParaRPr lang="fr-F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20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wipe(left)">
                                      <p:cBhvr>
                                        <p:cTn id="12" dur="2000"/>
                                        <p:tgtEl>
                                          <p:spTgt spid="19"/>
                                        </p:tgtEl>
                                      </p:cBhvr>
                                    </p:animEffect>
                                  </p:childTnLst>
                                </p:cTn>
                              </p:par>
                            </p:childTnLst>
                          </p:cTn>
                        </p:par>
                        <p:par>
                          <p:cTn id="13" fill="hold">
                            <p:stCondLst>
                              <p:cond delay="2000"/>
                            </p:stCondLst>
                            <p:childTnLst>
                              <p:par>
                                <p:cTn id="14" presetID="1" presetClass="entr" presetSubtype="0" fill="hold" grpId="0" nodeType="afterEffect">
                                  <p:stCondLst>
                                    <p:cond delay="0"/>
                                  </p:stCondLst>
                                  <p:childTnLst>
                                    <p:set>
                                      <p:cBhvr>
                                        <p:cTn id="15" dur="1" fill="hold">
                                          <p:stCondLst>
                                            <p:cond delay="0"/>
                                          </p:stCondLst>
                                        </p:cTn>
                                        <p:tgtEl>
                                          <p:spTgt spid="73234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2345"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0482" name="Object 2"/>
          <p:cNvGraphicFramePr>
            <a:graphicFrameLocks noChangeAspect="1"/>
          </p:cNvGraphicFramePr>
          <p:nvPr/>
        </p:nvGraphicFramePr>
        <p:xfrm>
          <a:off x="457200" y="542925"/>
          <a:ext cx="3733800" cy="2647950"/>
        </p:xfrm>
        <a:graphic>
          <a:graphicData uri="http://schemas.openxmlformats.org/presentationml/2006/ole">
            <p:oleObj spid="_x0000_s8194" name="Image bitmap" r:id="rId3" imgW="3734321" imgH="2647619" progId="PBrush">
              <p:embed/>
            </p:oleObj>
          </a:graphicData>
        </a:graphic>
      </p:graphicFrame>
      <p:graphicFrame>
        <p:nvGraphicFramePr>
          <p:cNvPr id="20483" name="Object 3"/>
          <p:cNvGraphicFramePr>
            <a:graphicFrameLocks noChangeAspect="1"/>
          </p:cNvGraphicFramePr>
          <p:nvPr/>
        </p:nvGraphicFramePr>
        <p:xfrm>
          <a:off x="4795838" y="236538"/>
          <a:ext cx="3667125" cy="6181725"/>
        </p:xfrm>
        <a:graphic>
          <a:graphicData uri="http://schemas.openxmlformats.org/presentationml/2006/ole">
            <p:oleObj spid="_x0000_s8195" name="Image bitmap" r:id="rId4" imgW="3666667" imgH="6180952" progId="PBrush">
              <p:embed/>
            </p:oleObj>
          </a:graphicData>
        </a:graphic>
      </p:graphicFrame>
      <p:graphicFrame>
        <p:nvGraphicFramePr>
          <p:cNvPr id="20484" name="Object 4"/>
          <p:cNvGraphicFramePr>
            <a:graphicFrameLocks noChangeAspect="1"/>
          </p:cNvGraphicFramePr>
          <p:nvPr/>
        </p:nvGraphicFramePr>
        <p:xfrm>
          <a:off x="495300" y="3986213"/>
          <a:ext cx="3733800" cy="2162175"/>
        </p:xfrm>
        <a:graphic>
          <a:graphicData uri="http://schemas.openxmlformats.org/presentationml/2006/ole">
            <p:oleObj spid="_x0000_s8196" name="Image bitmap" r:id="rId5" imgW="3734321" imgH="2161905" progId="PBrush">
              <p:embed/>
            </p:oleObj>
          </a:graphicData>
        </a:graphic>
      </p:graphicFrame>
      <p:sp>
        <p:nvSpPr>
          <p:cNvPr id="20485" name="Rectangle 5"/>
          <p:cNvSpPr>
            <a:spLocks noChangeArrowheads="1"/>
          </p:cNvSpPr>
          <p:nvPr/>
        </p:nvSpPr>
        <p:spPr bwMode="auto">
          <a:xfrm>
            <a:off x="8029575" y="876300"/>
            <a:ext cx="276225" cy="4524375"/>
          </a:xfrm>
          <a:prstGeom prst="rect">
            <a:avLst/>
          </a:prstGeom>
          <a:solidFill>
            <a:srgbClr val="FFFF00">
              <a:alpha val="25098"/>
            </a:srgbClr>
          </a:solidFill>
          <a:ln w="9525">
            <a:solidFill>
              <a:srgbClr val="FF0000"/>
            </a:solidFill>
            <a:miter lim="800000"/>
            <a:headEnd/>
            <a:tailEnd/>
          </a:ln>
        </p:spPr>
        <p:txBody>
          <a:bodyPr wrap="none" anchor="ctr"/>
          <a:lstStyle/>
          <a:p>
            <a:endParaRPr lang="fr-FR"/>
          </a:p>
        </p:txBody>
      </p:sp>
      <p:sp>
        <p:nvSpPr>
          <p:cNvPr id="20486" name="Rectangle 6"/>
          <p:cNvSpPr>
            <a:spLocks noChangeArrowheads="1"/>
          </p:cNvSpPr>
          <p:nvPr/>
        </p:nvSpPr>
        <p:spPr bwMode="auto">
          <a:xfrm rot="-5400000">
            <a:off x="1724025" y="790575"/>
            <a:ext cx="1152525" cy="3667125"/>
          </a:xfrm>
          <a:prstGeom prst="rect">
            <a:avLst/>
          </a:prstGeom>
          <a:solidFill>
            <a:srgbClr val="FFFF00">
              <a:alpha val="25098"/>
            </a:srgbClr>
          </a:solidFill>
          <a:ln w="9525">
            <a:solidFill>
              <a:srgbClr val="FF0000"/>
            </a:solidFill>
            <a:miter lim="800000"/>
            <a:headEnd/>
            <a:tailEnd/>
          </a:ln>
        </p:spPr>
        <p:txBody>
          <a:bodyPr wrap="none" anchor="ctr"/>
          <a:lstStyle/>
          <a:p>
            <a:endParaRPr lang="fr-FR"/>
          </a:p>
        </p:txBody>
      </p:sp>
      <p:sp>
        <p:nvSpPr>
          <p:cNvPr id="20487" name="Rectangle 7"/>
          <p:cNvSpPr>
            <a:spLocks noChangeArrowheads="1"/>
          </p:cNvSpPr>
          <p:nvPr/>
        </p:nvSpPr>
        <p:spPr bwMode="auto">
          <a:xfrm rot="-5400000">
            <a:off x="2105025" y="3067050"/>
            <a:ext cx="447675" cy="3667125"/>
          </a:xfrm>
          <a:prstGeom prst="rect">
            <a:avLst/>
          </a:prstGeom>
          <a:solidFill>
            <a:srgbClr val="FFFF00">
              <a:alpha val="25098"/>
            </a:srgbClr>
          </a:solidFill>
          <a:ln w="9525">
            <a:solidFill>
              <a:srgbClr val="FF0000"/>
            </a:solidFill>
            <a:miter lim="800000"/>
            <a:headEnd/>
            <a:tailEnd/>
          </a:ln>
        </p:spPr>
        <p:txBody>
          <a:bodyPr wrap="none" anchor="ctr"/>
          <a:lstStyle/>
          <a:p>
            <a:endParaRPr lang="fr-F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215224" y="234478"/>
            <a:ext cx="8218981" cy="1754326"/>
          </a:xfrm>
          <a:prstGeom prst="rect">
            <a:avLst/>
          </a:prstGeom>
          <a:noFill/>
        </p:spPr>
        <p:txBody>
          <a:bodyPr wrap="none" rtlCol="0">
            <a:spAutoFit/>
          </a:bodyPr>
          <a:lstStyle/>
          <a:p>
            <a:r>
              <a:rPr lang="fr-FR" dirty="0" smtClean="0"/>
              <a:t>Nombres magiques : 		pierre angulaire de la structure nucléaire</a:t>
            </a:r>
          </a:p>
          <a:p>
            <a:r>
              <a:rPr lang="fr-FR" dirty="0" smtClean="0"/>
              <a:t>	</a:t>
            </a:r>
            <a:r>
              <a:rPr lang="fr-FR" dirty="0" smtClean="0"/>
              <a:t>			« justification » du modèle en couche</a:t>
            </a:r>
            <a:endParaRPr lang="fr-FR" dirty="0" smtClean="0"/>
          </a:p>
          <a:p>
            <a:endParaRPr lang="fr-FR" dirty="0" smtClean="0"/>
          </a:p>
          <a:p>
            <a:r>
              <a:rPr lang="fr-FR" dirty="0" smtClean="0"/>
              <a:t>Années 80 :			disparition de N=20 pour les noyaux exotiques</a:t>
            </a:r>
          </a:p>
          <a:p>
            <a:r>
              <a:rPr lang="fr-FR" dirty="0" smtClean="0"/>
              <a:t>	</a:t>
            </a:r>
            <a:r>
              <a:rPr lang="fr-FR" dirty="0" smtClean="0"/>
              <a:t>			« ilot d’inversion »</a:t>
            </a:r>
            <a:endParaRPr lang="fr-FR" dirty="0" smtClean="0"/>
          </a:p>
          <a:p>
            <a:endParaRPr lang="fr-FR" dirty="0" smtClean="0"/>
          </a:p>
        </p:txBody>
      </p:sp>
      <p:grpSp>
        <p:nvGrpSpPr>
          <p:cNvPr id="232" name="Groupe 231"/>
          <p:cNvGrpSpPr/>
          <p:nvPr/>
        </p:nvGrpSpPr>
        <p:grpSpPr>
          <a:xfrm>
            <a:off x="4624084" y="2570093"/>
            <a:ext cx="4089400" cy="2767012"/>
            <a:chOff x="4624084" y="2570093"/>
            <a:chExt cx="4089400" cy="2767012"/>
          </a:xfrm>
        </p:grpSpPr>
        <p:grpSp>
          <p:nvGrpSpPr>
            <p:cNvPr id="4" name="Group 147"/>
            <p:cNvGrpSpPr>
              <a:grpSpLocks/>
            </p:cNvGrpSpPr>
            <p:nvPr/>
          </p:nvGrpSpPr>
          <p:grpSpPr bwMode="auto">
            <a:xfrm>
              <a:off x="4751084" y="2570093"/>
              <a:ext cx="3562350" cy="2322512"/>
              <a:chOff x="1314" y="1428"/>
              <a:chExt cx="2244" cy="1701"/>
            </a:xfrm>
          </p:grpSpPr>
          <p:sp>
            <p:nvSpPr>
              <p:cNvPr id="6" name="Rectangle 148"/>
              <p:cNvSpPr>
                <a:spLocks noChangeArrowheads="1"/>
              </p:cNvSpPr>
              <p:nvPr/>
            </p:nvSpPr>
            <p:spPr bwMode="auto">
              <a:xfrm>
                <a:off x="1314" y="1428"/>
                <a:ext cx="2244" cy="1701"/>
              </a:xfrm>
              <a:prstGeom prst="rect">
                <a:avLst/>
              </a:prstGeom>
              <a:solidFill>
                <a:schemeClr val="bg1"/>
              </a:solidFill>
              <a:ln w="19050">
                <a:solidFill>
                  <a:schemeClr val="accent2"/>
                </a:solidFill>
                <a:miter lim="800000"/>
                <a:headEnd/>
                <a:tailEnd/>
              </a:ln>
              <a:effectLst/>
            </p:spPr>
            <p:txBody>
              <a:bodyPr wrap="none" anchor="ctr"/>
              <a:lstStyle/>
              <a:p>
                <a:endParaRPr lang="fr-FR"/>
              </a:p>
            </p:txBody>
          </p:sp>
          <p:pic>
            <p:nvPicPr>
              <p:cNvPr id="7" name="Picture 149" descr="Otsuka"/>
              <p:cNvPicPr>
                <a:picLocks noChangeAspect="1" noChangeArrowheads="1"/>
              </p:cNvPicPr>
              <p:nvPr/>
            </p:nvPicPr>
            <p:blipFill>
              <a:blip r:embed="rId3"/>
              <a:srcRect/>
              <a:stretch>
                <a:fillRect/>
              </a:stretch>
            </p:blipFill>
            <p:spPr bwMode="auto">
              <a:xfrm>
                <a:off x="1326" y="1431"/>
                <a:ext cx="2148" cy="1695"/>
              </a:xfrm>
              <a:prstGeom prst="rect">
                <a:avLst/>
              </a:prstGeom>
              <a:noFill/>
            </p:spPr>
          </p:pic>
          <p:sp>
            <p:nvSpPr>
              <p:cNvPr id="8" name="Rectangle 150"/>
              <p:cNvSpPr>
                <a:spLocks noChangeArrowheads="1"/>
              </p:cNvSpPr>
              <p:nvPr/>
            </p:nvSpPr>
            <p:spPr bwMode="auto">
              <a:xfrm rot="5400000">
                <a:off x="2677" y="2260"/>
                <a:ext cx="1617" cy="96"/>
              </a:xfrm>
              <a:prstGeom prst="rect">
                <a:avLst/>
              </a:prstGeom>
              <a:solidFill>
                <a:schemeClr val="bg1"/>
              </a:solidFill>
              <a:ln w="9525">
                <a:noFill/>
                <a:miter lim="800000"/>
                <a:headEnd/>
                <a:tailEnd/>
              </a:ln>
              <a:effectLst/>
            </p:spPr>
            <p:txBody>
              <a:bodyPr wrap="none" lIns="0" tIns="0" rIns="0" bIns="0">
                <a:spAutoFit/>
              </a:bodyPr>
              <a:lstStyle/>
              <a:p>
                <a:r>
                  <a:rPr lang="fr-FR" sz="1000"/>
                  <a:t>T. Otsuka et al. PRL87(2001)082502.</a:t>
                </a:r>
                <a:endParaRPr lang="en-US" sz="1000"/>
              </a:p>
            </p:txBody>
          </p:sp>
        </p:grpSp>
        <p:sp>
          <p:nvSpPr>
            <p:cNvPr id="5" name="AutoShape 152"/>
            <p:cNvSpPr>
              <a:spLocks/>
            </p:cNvSpPr>
            <p:nvPr/>
          </p:nvSpPr>
          <p:spPr bwMode="auto">
            <a:xfrm>
              <a:off x="4624084" y="4943405"/>
              <a:ext cx="4089400" cy="393700"/>
            </a:xfrm>
            <a:prstGeom prst="accentCallout3">
              <a:avLst>
                <a:gd name="adj1" fmla="val 29032"/>
                <a:gd name="adj2" fmla="val -1861"/>
                <a:gd name="adj3" fmla="val 29032"/>
                <a:gd name="adj4" fmla="val -7454"/>
                <a:gd name="adj5" fmla="val -32259"/>
                <a:gd name="adj6" fmla="val -7454"/>
                <a:gd name="adj7" fmla="val -51611"/>
                <a:gd name="adj8" fmla="val 2718"/>
              </a:avLst>
            </a:prstGeom>
            <a:noFill/>
            <a:ln w="12700">
              <a:solidFill>
                <a:schemeClr val="accent2"/>
              </a:solidFill>
              <a:miter lim="800000"/>
              <a:headEnd/>
              <a:tailEnd/>
            </a:ln>
            <a:effectLst/>
          </p:spPr>
          <p:txBody>
            <a:bodyPr/>
            <a:lstStyle/>
            <a:p>
              <a:r>
                <a:rPr lang="en-US" sz="1600">
                  <a:solidFill>
                    <a:schemeClr val="accent2"/>
                  </a:solidFill>
                </a:rPr>
                <a:t>effect of the neutron</a:t>
              </a:r>
              <a:r>
                <a:rPr lang="en-US" sz="1600">
                  <a:solidFill>
                    <a:schemeClr val="accent2"/>
                  </a:solidFill>
                  <a:latin typeface="Arial" pitchFamily="34" charset="0"/>
                </a:rPr>
                <a:t>-</a:t>
              </a:r>
              <a:r>
                <a:rPr lang="en-US" sz="1600">
                  <a:solidFill>
                    <a:schemeClr val="accent2"/>
                  </a:solidFill>
                </a:rPr>
                <a:t>proton interaction</a:t>
              </a:r>
              <a:endParaRPr lang="en-US" sz="1600"/>
            </a:p>
          </p:txBody>
        </p:sp>
      </p:grpSp>
      <p:sp>
        <p:nvSpPr>
          <p:cNvPr id="9" name="ZoneTexte 8"/>
          <p:cNvSpPr txBox="1"/>
          <p:nvPr/>
        </p:nvSpPr>
        <p:spPr>
          <a:xfrm>
            <a:off x="5651770" y="6138154"/>
            <a:ext cx="3230500" cy="369332"/>
          </a:xfrm>
          <a:prstGeom prst="rect">
            <a:avLst/>
          </a:prstGeom>
          <a:noFill/>
        </p:spPr>
        <p:txBody>
          <a:bodyPr wrap="none" rtlCol="0">
            <a:spAutoFit/>
          </a:bodyPr>
          <a:lstStyle/>
          <a:p>
            <a:r>
              <a:rPr lang="fr-FR" dirty="0" smtClean="0"/>
              <a:t>Effet local ? Effet généralisé ? …  </a:t>
            </a:r>
            <a:endParaRPr lang="fr-FR" dirty="0"/>
          </a:p>
        </p:txBody>
      </p:sp>
      <p:grpSp>
        <p:nvGrpSpPr>
          <p:cNvPr id="10" name="Group 169"/>
          <p:cNvGrpSpPr>
            <a:grpSpLocks/>
          </p:cNvGrpSpPr>
          <p:nvPr/>
        </p:nvGrpSpPr>
        <p:grpSpPr bwMode="auto">
          <a:xfrm>
            <a:off x="201743" y="1499402"/>
            <a:ext cx="3430588" cy="2761313"/>
            <a:chOff x="771" y="984"/>
            <a:chExt cx="2161" cy="1792"/>
          </a:xfrm>
        </p:grpSpPr>
        <p:sp>
          <p:nvSpPr>
            <p:cNvPr id="11" name="Rectangle 170"/>
            <p:cNvSpPr>
              <a:spLocks noChangeArrowheads="1"/>
            </p:cNvSpPr>
            <p:nvPr/>
          </p:nvSpPr>
          <p:spPr bwMode="auto">
            <a:xfrm>
              <a:off x="792" y="984"/>
              <a:ext cx="2096" cy="1792"/>
            </a:xfrm>
            <a:prstGeom prst="rect">
              <a:avLst/>
            </a:prstGeom>
            <a:solidFill>
              <a:srgbClr val="FFFFCC"/>
            </a:solidFill>
            <a:ln w="9525">
              <a:solidFill>
                <a:schemeClr val="tx1"/>
              </a:solidFill>
              <a:miter lim="800000"/>
              <a:headEnd/>
              <a:tailEnd/>
            </a:ln>
            <a:effectLst/>
          </p:spPr>
          <p:txBody>
            <a:bodyPr wrap="none" anchor="ctr"/>
            <a:lstStyle/>
            <a:p>
              <a:pPr algn="ctr"/>
              <a:endParaRPr lang="fr-FR"/>
            </a:p>
          </p:txBody>
        </p:sp>
        <p:sp>
          <p:nvSpPr>
            <p:cNvPr id="12" name="Text Box 171"/>
            <p:cNvSpPr txBox="1">
              <a:spLocks noChangeArrowheads="1"/>
            </p:cNvSpPr>
            <p:nvPr/>
          </p:nvSpPr>
          <p:spPr bwMode="auto">
            <a:xfrm>
              <a:off x="2141" y="2457"/>
              <a:ext cx="216" cy="288"/>
            </a:xfrm>
            <a:prstGeom prst="rect">
              <a:avLst/>
            </a:prstGeom>
            <a:noFill/>
            <a:ln w="9525">
              <a:noFill/>
              <a:miter lim="800000"/>
              <a:headEnd/>
              <a:tailEnd/>
            </a:ln>
            <a:effectLst/>
          </p:spPr>
          <p:txBody>
            <a:bodyPr wrap="none">
              <a:spAutoFit/>
            </a:bodyPr>
            <a:lstStyle/>
            <a:p>
              <a:r>
                <a:rPr lang="en-US">
                  <a:solidFill>
                    <a:srgbClr val="003399"/>
                  </a:solidFill>
                  <a:latin typeface="Symbol" pitchFamily="18" charset="2"/>
                </a:rPr>
                <a:t>n</a:t>
              </a:r>
            </a:p>
          </p:txBody>
        </p:sp>
        <p:sp>
          <p:nvSpPr>
            <p:cNvPr id="13" name="Rectangle 172"/>
            <p:cNvSpPr>
              <a:spLocks noChangeArrowheads="1"/>
            </p:cNvSpPr>
            <p:nvPr/>
          </p:nvSpPr>
          <p:spPr bwMode="auto">
            <a:xfrm>
              <a:off x="1346" y="2473"/>
              <a:ext cx="221" cy="288"/>
            </a:xfrm>
            <a:prstGeom prst="rect">
              <a:avLst/>
            </a:prstGeom>
            <a:noFill/>
            <a:ln w="9525">
              <a:noFill/>
              <a:miter lim="800000"/>
              <a:headEnd/>
              <a:tailEnd/>
            </a:ln>
            <a:effectLst/>
          </p:spPr>
          <p:txBody>
            <a:bodyPr wrap="none">
              <a:spAutoFit/>
            </a:bodyPr>
            <a:lstStyle/>
            <a:p>
              <a:r>
                <a:rPr lang="en-US">
                  <a:solidFill>
                    <a:srgbClr val="CC0099"/>
                  </a:solidFill>
                  <a:latin typeface="Symbol" pitchFamily="18" charset="2"/>
                </a:rPr>
                <a:t>p</a:t>
              </a:r>
            </a:p>
          </p:txBody>
        </p:sp>
        <p:sp>
          <p:nvSpPr>
            <p:cNvPr id="14" name="Oval 173"/>
            <p:cNvSpPr>
              <a:spLocks noChangeArrowheads="1"/>
            </p:cNvSpPr>
            <p:nvPr/>
          </p:nvSpPr>
          <p:spPr bwMode="auto">
            <a:xfrm>
              <a:off x="2138" y="1526"/>
              <a:ext cx="222" cy="196"/>
            </a:xfrm>
            <a:prstGeom prst="ellipse">
              <a:avLst/>
            </a:prstGeom>
            <a:noFill/>
            <a:ln w="28575">
              <a:solidFill>
                <a:schemeClr val="tx1"/>
              </a:solidFill>
              <a:round/>
              <a:headEnd/>
              <a:tailEnd/>
            </a:ln>
            <a:effectLst/>
          </p:spPr>
          <p:txBody>
            <a:bodyPr wrap="none" lIns="0" tIns="0" rIns="0" bIns="0" anchor="ctr"/>
            <a:lstStyle/>
            <a:p>
              <a:pPr algn="ctr"/>
              <a:r>
                <a:rPr lang="en-US" sz="1800">
                  <a:latin typeface="Comic Sans MS" pitchFamily="66" charset="0"/>
                </a:rPr>
                <a:t>20</a:t>
              </a:r>
            </a:p>
          </p:txBody>
        </p:sp>
        <p:sp>
          <p:nvSpPr>
            <p:cNvPr id="15" name="Oval 174"/>
            <p:cNvSpPr>
              <a:spLocks noChangeArrowheads="1"/>
            </p:cNvSpPr>
            <p:nvPr/>
          </p:nvSpPr>
          <p:spPr bwMode="auto">
            <a:xfrm>
              <a:off x="2138" y="1106"/>
              <a:ext cx="222" cy="195"/>
            </a:xfrm>
            <a:prstGeom prst="ellipse">
              <a:avLst/>
            </a:prstGeom>
            <a:noFill/>
            <a:ln w="28575">
              <a:solidFill>
                <a:schemeClr val="tx1"/>
              </a:solidFill>
              <a:round/>
              <a:headEnd/>
              <a:tailEnd/>
            </a:ln>
            <a:effectLst/>
          </p:spPr>
          <p:txBody>
            <a:bodyPr wrap="none" lIns="0" tIns="0" rIns="0" bIns="0" anchor="ctr"/>
            <a:lstStyle/>
            <a:p>
              <a:pPr algn="ctr"/>
              <a:r>
                <a:rPr lang="en-US" sz="1800">
                  <a:latin typeface="Comic Sans MS" pitchFamily="66" charset="0"/>
                </a:rPr>
                <a:t>28</a:t>
              </a:r>
            </a:p>
          </p:txBody>
        </p:sp>
        <p:grpSp>
          <p:nvGrpSpPr>
            <p:cNvPr id="16" name="Group 175"/>
            <p:cNvGrpSpPr>
              <a:grpSpLocks/>
            </p:cNvGrpSpPr>
            <p:nvPr/>
          </p:nvGrpSpPr>
          <p:grpSpPr bwMode="auto">
            <a:xfrm>
              <a:off x="1948" y="1284"/>
              <a:ext cx="975" cy="192"/>
              <a:chOff x="1948" y="1284"/>
              <a:chExt cx="975" cy="192"/>
            </a:xfrm>
          </p:grpSpPr>
          <p:sp>
            <p:nvSpPr>
              <p:cNvPr id="72" name="Text Box 176"/>
              <p:cNvSpPr txBox="1">
                <a:spLocks noChangeArrowheads="1"/>
              </p:cNvSpPr>
              <p:nvPr/>
            </p:nvSpPr>
            <p:spPr bwMode="auto">
              <a:xfrm>
                <a:off x="2557" y="1284"/>
                <a:ext cx="366" cy="192"/>
              </a:xfrm>
              <a:prstGeom prst="rect">
                <a:avLst/>
              </a:prstGeom>
              <a:noFill/>
              <a:ln w="9525">
                <a:noFill/>
                <a:miter lim="800000"/>
                <a:headEnd/>
                <a:tailEnd/>
              </a:ln>
              <a:effectLst/>
            </p:spPr>
            <p:txBody>
              <a:bodyPr wrap="none">
                <a:spAutoFit/>
              </a:bodyPr>
              <a:lstStyle/>
              <a:p>
                <a:r>
                  <a:rPr lang="en-US" sz="1400">
                    <a:solidFill>
                      <a:schemeClr val="accent2"/>
                    </a:solidFill>
                    <a:latin typeface="Comic Sans MS" pitchFamily="66" charset="0"/>
                  </a:rPr>
                  <a:t>f7/2</a:t>
                </a:r>
              </a:p>
            </p:txBody>
          </p:sp>
          <p:sp>
            <p:nvSpPr>
              <p:cNvPr id="73" name="Oval 177"/>
              <p:cNvSpPr>
                <a:spLocks noChangeArrowheads="1"/>
              </p:cNvSpPr>
              <p:nvPr/>
            </p:nvSpPr>
            <p:spPr bwMode="auto">
              <a:xfrm>
                <a:off x="1966" y="1340"/>
                <a:ext cx="59" cy="75"/>
              </a:xfrm>
              <a:prstGeom prst="ellipse">
                <a:avLst/>
              </a:prstGeom>
              <a:noFill/>
              <a:ln w="9525">
                <a:solidFill>
                  <a:schemeClr val="accent2"/>
                </a:solidFill>
                <a:round/>
                <a:headEnd/>
                <a:tailEnd/>
              </a:ln>
              <a:effectLst/>
            </p:spPr>
            <p:txBody>
              <a:bodyPr wrap="none" anchor="ctr"/>
              <a:lstStyle/>
              <a:p>
                <a:endParaRPr lang="fr-FR"/>
              </a:p>
            </p:txBody>
          </p:sp>
          <p:sp>
            <p:nvSpPr>
              <p:cNvPr id="74" name="Oval 178"/>
              <p:cNvSpPr>
                <a:spLocks noChangeArrowheads="1"/>
              </p:cNvSpPr>
              <p:nvPr/>
            </p:nvSpPr>
            <p:spPr bwMode="auto">
              <a:xfrm>
                <a:off x="2039" y="1340"/>
                <a:ext cx="59" cy="75"/>
              </a:xfrm>
              <a:prstGeom prst="ellipse">
                <a:avLst/>
              </a:prstGeom>
              <a:noFill/>
              <a:ln w="9525">
                <a:solidFill>
                  <a:schemeClr val="accent2"/>
                </a:solidFill>
                <a:round/>
                <a:headEnd/>
                <a:tailEnd/>
              </a:ln>
              <a:effectLst/>
            </p:spPr>
            <p:txBody>
              <a:bodyPr wrap="none" anchor="ctr"/>
              <a:lstStyle/>
              <a:p>
                <a:endParaRPr lang="fr-FR"/>
              </a:p>
            </p:txBody>
          </p:sp>
          <p:sp>
            <p:nvSpPr>
              <p:cNvPr id="75" name="Oval 179"/>
              <p:cNvSpPr>
                <a:spLocks noChangeArrowheads="1"/>
              </p:cNvSpPr>
              <p:nvPr/>
            </p:nvSpPr>
            <p:spPr bwMode="auto">
              <a:xfrm>
                <a:off x="2115" y="1340"/>
                <a:ext cx="60" cy="75"/>
              </a:xfrm>
              <a:prstGeom prst="ellipse">
                <a:avLst/>
              </a:prstGeom>
              <a:noFill/>
              <a:ln w="9525">
                <a:solidFill>
                  <a:schemeClr val="accent2"/>
                </a:solidFill>
                <a:round/>
                <a:headEnd/>
                <a:tailEnd/>
              </a:ln>
              <a:effectLst/>
            </p:spPr>
            <p:txBody>
              <a:bodyPr wrap="none" anchor="ctr"/>
              <a:lstStyle/>
              <a:p>
                <a:endParaRPr lang="fr-FR"/>
              </a:p>
            </p:txBody>
          </p:sp>
          <p:sp>
            <p:nvSpPr>
              <p:cNvPr id="76" name="Oval 180"/>
              <p:cNvSpPr>
                <a:spLocks noChangeArrowheads="1"/>
              </p:cNvSpPr>
              <p:nvPr/>
            </p:nvSpPr>
            <p:spPr bwMode="auto">
              <a:xfrm>
                <a:off x="2188" y="1340"/>
                <a:ext cx="59" cy="75"/>
              </a:xfrm>
              <a:prstGeom prst="ellipse">
                <a:avLst/>
              </a:prstGeom>
              <a:noFill/>
              <a:ln w="9525">
                <a:solidFill>
                  <a:schemeClr val="accent2"/>
                </a:solidFill>
                <a:round/>
                <a:headEnd/>
                <a:tailEnd/>
              </a:ln>
              <a:effectLst/>
            </p:spPr>
            <p:txBody>
              <a:bodyPr wrap="none" anchor="ctr"/>
              <a:lstStyle/>
              <a:p>
                <a:endParaRPr lang="fr-FR"/>
              </a:p>
            </p:txBody>
          </p:sp>
          <p:sp>
            <p:nvSpPr>
              <p:cNvPr id="77" name="Oval 181"/>
              <p:cNvSpPr>
                <a:spLocks noChangeArrowheads="1"/>
              </p:cNvSpPr>
              <p:nvPr/>
            </p:nvSpPr>
            <p:spPr bwMode="auto">
              <a:xfrm>
                <a:off x="2257" y="1340"/>
                <a:ext cx="59" cy="75"/>
              </a:xfrm>
              <a:prstGeom prst="ellipse">
                <a:avLst/>
              </a:prstGeom>
              <a:noFill/>
              <a:ln w="9525">
                <a:solidFill>
                  <a:schemeClr val="accent2"/>
                </a:solidFill>
                <a:round/>
                <a:headEnd/>
                <a:tailEnd/>
              </a:ln>
              <a:effectLst/>
            </p:spPr>
            <p:txBody>
              <a:bodyPr wrap="none" anchor="ctr"/>
              <a:lstStyle/>
              <a:p>
                <a:endParaRPr lang="fr-FR"/>
              </a:p>
            </p:txBody>
          </p:sp>
          <p:sp>
            <p:nvSpPr>
              <p:cNvPr id="78" name="Oval 182"/>
              <p:cNvSpPr>
                <a:spLocks noChangeArrowheads="1"/>
              </p:cNvSpPr>
              <p:nvPr/>
            </p:nvSpPr>
            <p:spPr bwMode="auto">
              <a:xfrm>
                <a:off x="2326" y="1340"/>
                <a:ext cx="59" cy="75"/>
              </a:xfrm>
              <a:prstGeom prst="ellipse">
                <a:avLst/>
              </a:prstGeom>
              <a:noFill/>
              <a:ln w="9525">
                <a:solidFill>
                  <a:schemeClr val="accent2"/>
                </a:solidFill>
                <a:round/>
                <a:headEnd/>
                <a:tailEnd/>
              </a:ln>
              <a:effectLst/>
            </p:spPr>
            <p:txBody>
              <a:bodyPr wrap="none" anchor="ctr"/>
              <a:lstStyle/>
              <a:p>
                <a:endParaRPr lang="fr-FR"/>
              </a:p>
            </p:txBody>
          </p:sp>
          <p:sp>
            <p:nvSpPr>
              <p:cNvPr id="79" name="Oval 183"/>
              <p:cNvSpPr>
                <a:spLocks noChangeArrowheads="1"/>
              </p:cNvSpPr>
              <p:nvPr/>
            </p:nvSpPr>
            <p:spPr bwMode="auto">
              <a:xfrm>
                <a:off x="2398" y="1340"/>
                <a:ext cx="59" cy="75"/>
              </a:xfrm>
              <a:prstGeom prst="ellipse">
                <a:avLst/>
              </a:prstGeom>
              <a:noFill/>
              <a:ln w="9525">
                <a:solidFill>
                  <a:schemeClr val="accent2"/>
                </a:solidFill>
                <a:round/>
                <a:headEnd/>
                <a:tailEnd/>
              </a:ln>
              <a:effectLst/>
            </p:spPr>
            <p:txBody>
              <a:bodyPr wrap="none" anchor="ctr"/>
              <a:lstStyle/>
              <a:p>
                <a:endParaRPr lang="fr-FR"/>
              </a:p>
            </p:txBody>
          </p:sp>
          <p:sp>
            <p:nvSpPr>
              <p:cNvPr id="80" name="Oval 184"/>
              <p:cNvSpPr>
                <a:spLocks noChangeArrowheads="1"/>
              </p:cNvSpPr>
              <p:nvPr/>
            </p:nvSpPr>
            <p:spPr bwMode="auto">
              <a:xfrm>
                <a:off x="2474" y="1340"/>
                <a:ext cx="59" cy="75"/>
              </a:xfrm>
              <a:prstGeom prst="ellipse">
                <a:avLst/>
              </a:prstGeom>
              <a:noFill/>
              <a:ln w="9525">
                <a:solidFill>
                  <a:schemeClr val="accent2"/>
                </a:solidFill>
                <a:round/>
                <a:headEnd/>
                <a:tailEnd/>
              </a:ln>
              <a:effectLst/>
            </p:spPr>
            <p:txBody>
              <a:bodyPr wrap="none" anchor="ctr"/>
              <a:lstStyle/>
              <a:p>
                <a:endParaRPr lang="fr-FR"/>
              </a:p>
            </p:txBody>
          </p:sp>
          <p:sp>
            <p:nvSpPr>
              <p:cNvPr id="81" name="Line 185"/>
              <p:cNvSpPr>
                <a:spLocks noChangeShapeType="1"/>
              </p:cNvSpPr>
              <p:nvPr/>
            </p:nvSpPr>
            <p:spPr bwMode="auto">
              <a:xfrm>
                <a:off x="1948" y="1378"/>
                <a:ext cx="604" cy="0"/>
              </a:xfrm>
              <a:prstGeom prst="line">
                <a:avLst/>
              </a:prstGeom>
              <a:noFill/>
              <a:ln w="9525">
                <a:solidFill>
                  <a:schemeClr val="tx1"/>
                </a:solidFill>
                <a:round/>
                <a:headEnd/>
                <a:tailEnd/>
              </a:ln>
              <a:effectLst/>
            </p:spPr>
            <p:txBody>
              <a:bodyPr/>
              <a:lstStyle/>
              <a:p>
                <a:endParaRPr lang="fr-FR"/>
              </a:p>
            </p:txBody>
          </p:sp>
        </p:grpSp>
        <p:grpSp>
          <p:nvGrpSpPr>
            <p:cNvPr id="17" name="Group 186"/>
            <p:cNvGrpSpPr>
              <a:grpSpLocks/>
            </p:cNvGrpSpPr>
            <p:nvPr/>
          </p:nvGrpSpPr>
          <p:grpSpPr bwMode="auto">
            <a:xfrm>
              <a:off x="1948" y="2270"/>
              <a:ext cx="984" cy="192"/>
              <a:chOff x="1948" y="2270"/>
              <a:chExt cx="984" cy="192"/>
            </a:xfrm>
          </p:grpSpPr>
          <p:sp>
            <p:nvSpPr>
              <p:cNvPr id="63" name="Text Box 187"/>
              <p:cNvSpPr txBox="1">
                <a:spLocks noChangeArrowheads="1"/>
              </p:cNvSpPr>
              <p:nvPr/>
            </p:nvSpPr>
            <p:spPr bwMode="auto">
              <a:xfrm>
                <a:off x="2557" y="2270"/>
                <a:ext cx="375" cy="192"/>
              </a:xfrm>
              <a:prstGeom prst="rect">
                <a:avLst/>
              </a:prstGeom>
              <a:noFill/>
              <a:ln w="9525">
                <a:noFill/>
                <a:miter lim="800000"/>
                <a:headEnd/>
                <a:tailEnd/>
              </a:ln>
              <a:effectLst/>
            </p:spPr>
            <p:txBody>
              <a:bodyPr wrap="none">
                <a:spAutoFit/>
              </a:bodyPr>
              <a:lstStyle/>
              <a:p>
                <a:r>
                  <a:rPr lang="en-US" sz="1400">
                    <a:solidFill>
                      <a:schemeClr val="accent2"/>
                    </a:solidFill>
                    <a:latin typeface="Comic Sans MS" pitchFamily="66" charset="0"/>
                  </a:rPr>
                  <a:t>d5/2</a:t>
                </a:r>
              </a:p>
            </p:txBody>
          </p:sp>
          <p:sp>
            <p:nvSpPr>
              <p:cNvPr id="64" name="Line 188"/>
              <p:cNvSpPr>
                <a:spLocks noChangeShapeType="1"/>
              </p:cNvSpPr>
              <p:nvPr/>
            </p:nvSpPr>
            <p:spPr bwMode="auto">
              <a:xfrm>
                <a:off x="1948" y="2366"/>
                <a:ext cx="604" cy="0"/>
              </a:xfrm>
              <a:prstGeom prst="line">
                <a:avLst/>
              </a:prstGeom>
              <a:noFill/>
              <a:ln w="9525">
                <a:solidFill>
                  <a:schemeClr val="tx1"/>
                </a:solidFill>
                <a:round/>
                <a:headEnd/>
                <a:tailEnd/>
              </a:ln>
              <a:effectLst/>
            </p:spPr>
            <p:txBody>
              <a:bodyPr/>
              <a:lstStyle/>
              <a:p>
                <a:endParaRPr lang="fr-FR"/>
              </a:p>
            </p:txBody>
          </p:sp>
          <p:grpSp>
            <p:nvGrpSpPr>
              <p:cNvPr id="65" name="Group 189"/>
              <p:cNvGrpSpPr>
                <a:grpSpLocks/>
              </p:cNvGrpSpPr>
              <p:nvPr/>
            </p:nvGrpSpPr>
            <p:grpSpPr bwMode="auto">
              <a:xfrm>
                <a:off x="2041" y="2332"/>
                <a:ext cx="418" cy="75"/>
                <a:chOff x="4747" y="2622"/>
                <a:chExt cx="418" cy="75"/>
              </a:xfrm>
            </p:grpSpPr>
            <p:sp>
              <p:nvSpPr>
                <p:cNvPr id="66" name="Oval 190"/>
                <p:cNvSpPr>
                  <a:spLocks noChangeArrowheads="1"/>
                </p:cNvSpPr>
                <p:nvPr/>
              </p:nvSpPr>
              <p:spPr bwMode="auto">
                <a:xfrm>
                  <a:off x="4747" y="2622"/>
                  <a:ext cx="59" cy="75"/>
                </a:xfrm>
                <a:prstGeom prst="ellipse">
                  <a:avLst/>
                </a:prstGeom>
                <a:solidFill>
                  <a:schemeClr val="accent2"/>
                </a:solidFill>
                <a:ln w="9525">
                  <a:solidFill>
                    <a:schemeClr val="accent2"/>
                  </a:solidFill>
                  <a:round/>
                  <a:headEnd/>
                  <a:tailEnd/>
                </a:ln>
                <a:effectLst/>
              </p:spPr>
              <p:txBody>
                <a:bodyPr wrap="none" anchor="ctr"/>
                <a:lstStyle/>
                <a:p>
                  <a:endParaRPr lang="fr-FR"/>
                </a:p>
              </p:txBody>
            </p:sp>
            <p:sp>
              <p:nvSpPr>
                <p:cNvPr id="67" name="Oval 191"/>
                <p:cNvSpPr>
                  <a:spLocks noChangeArrowheads="1"/>
                </p:cNvSpPr>
                <p:nvPr/>
              </p:nvSpPr>
              <p:spPr bwMode="auto">
                <a:xfrm>
                  <a:off x="4823" y="2622"/>
                  <a:ext cx="60" cy="75"/>
                </a:xfrm>
                <a:prstGeom prst="ellipse">
                  <a:avLst/>
                </a:prstGeom>
                <a:solidFill>
                  <a:schemeClr val="accent2"/>
                </a:solidFill>
                <a:ln w="9525">
                  <a:solidFill>
                    <a:schemeClr val="accent2"/>
                  </a:solidFill>
                  <a:round/>
                  <a:headEnd/>
                  <a:tailEnd/>
                </a:ln>
                <a:effectLst/>
              </p:spPr>
              <p:txBody>
                <a:bodyPr wrap="none" anchor="ctr"/>
                <a:lstStyle/>
                <a:p>
                  <a:endParaRPr lang="fr-FR"/>
                </a:p>
              </p:txBody>
            </p:sp>
            <p:sp>
              <p:nvSpPr>
                <p:cNvPr id="68" name="Oval 192"/>
                <p:cNvSpPr>
                  <a:spLocks noChangeArrowheads="1"/>
                </p:cNvSpPr>
                <p:nvPr/>
              </p:nvSpPr>
              <p:spPr bwMode="auto">
                <a:xfrm>
                  <a:off x="4896" y="2622"/>
                  <a:ext cx="59" cy="75"/>
                </a:xfrm>
                <a:prstGeom prst="ellipse">
                  <a:avLst/>
                </a:prstGeom>
                <a:solidFill>
                  <a:schemeClr val="accent2"/>
                </a:solidFill>
                <a:ln w="9525">
                  <a:solidFill>
                    <a:schemeClr val="accent2"/>
                  </a:solidFill>
                  <a:round/>
                  <a:headEnd/>
                  <a:tailEnd/>
                </a:ln>
                <a:effectLst/>
              </p:spPr>
              <p:txBody>
                <a:bodyPr wrap="none" anchor="ctr"/>
                <a:lstStyle/>
                <a:p>
                  <a:endParaRPr lang="fr-FR"/>
                </a:p>
              </p:txBody>
            </p:sp>
            <p:sp>
              <p:nvSpPr>
                <p:cNvPr id="69" name="Oval 193"/>
                <p:cNvSpPr>
                  <a:spLocks noChangeArrowheads="1"/>
                </p:cNvSpPr>
                <p:nvPr/>
              </p:nvSpPr>
              <p:spPr bwMode="auto">
                <a:xfrm>
                  <a:off x="4965" y="2622"/>
                  <a:ext cx="59" cy="75"/>
                </a:xfrm>
                <a:prstGeom prst="ellipse">
                  <a:avLst/>
                </a:prstGeom>
                <a:solidFill>
                  <a:schemeClr val="accent2"/>
                </a:solidFill>
                <a:ln w="9525">
                  <a:solidFill>
                    <a:schemeClr val="accent2"/>
                  </a:solidFill>
                  <a:round/>
                  <a:headEnd/>
                  <a:tailEnd/>
                </a:ln>
                <a:effectLst/>
              </p:spPr>
              <p:txBody>
                <a:bodyPr wrap="none" anchor="ctr"/>
                <a:lstStyle/>
                <a:p>
                  <a:endParaRPr lang="fr-FR"/>
                </a:p>
              </p:txBody>
            </p:sp>
            <p:sp>
              <p:nvSpPr>
                <p:cNvPr id="70" name="Oval 194"/>
                <p:cNvSpPr>
                  <a:spLocks noChangeArrowheads="1"/>
                </p:cNvSpPr>
                <p:nvPr/>
              </p:nvSpPr>
              <p:spPr bwMode="auto">
                <a:xfrm>
                  <a:off x="5034" y="2622"/>
                  <a:ext cx="59" cy="75"/>
                </a:xfrm>
                <a:prstGeom prst="ellipse">
                  <a:avLst/>
                </a:prstGeom>
                <a:solidFill>
                  <a:schemeClr val="accent2"/>
                </a:solidFill>
                <a:ln w="9525">
                  <a:solidFill>
                    <a:schemeClr val="accent2"/>
                  </a:solidFill>
                  <a:round/>
                  <a:headEnd/>
                  <a:tailEnd/>
                </a:ln>
                <a:effectLst/>
              </p:spPr>
              <p:txBody>
                <a:bodyPr wrap="none" anchor="ctr"/>
                <a:lstStyle/>
                <a:p>
                  <a:endParaRPr lang="fr-FR"/>
                </a:p>
              </p:txBody>
            </p:sp>
            <p:sp>
              <p:nvSpPr>
                <p:cNvPr id="71" name="Oval 195"/>
                <p:cNvSpPr>
                  <a:spLocks noChangeArrowheads="1"/>
                </p:cNvSpPr>
                <p:nvPr/>
              </p:nvSpPr>
              <p:spPr bwMode="auto">
                <a:xfrm>
                  <a:off x="5106" y="2622"/>
                  <a:ext cx="59" cy="75"/>
                </a:xfrm>
                <a:prstGeom prst="ellipse">
                  <a:avLst/>
                </a:prstGeom>
                <a:solidFill>
                  <a:schemeClr val="accent2"/>
                </a:solidFill>
                <a:ln w="9525">
                  <a:solidFill>
                    <a:schemeClr val="accent2"/>
                  </a:solidFill>
                  <a:round/>
                  <a:headEnd/>
                  <a:tailEnd/>
                </a:ln>
                <a:effectLst/>
              </p:spPr>
              <p:txBody>
                <a:bodyPr wrap="none" anchor="ctr"/>
                <a:lstStyle/>
                <a:p>
                  <a:endParaRPr lang="fr-FR"/>
                </a:p>
              </p:txBody>
            </p:sp>
          </p:grpSp>
        </p:grpSp>
        <p:grpSp>
          <p:nvGrpSpPr>
            <p:cNvPr id="18" name="Group 196"/>
            <p:cNvGrpSpPr>
              <a:grpSpLocks/>
            </p:cNvGrpSpPr>
            <p:nvPr/>
          </p:nvGrpSpPr>
          <p:grpSpPr bwMode="auto">
            <a:xfrm>
              <a:off x="1948" y="1996"/>
              <a:ext cx="955" cy="192"/>
              <a:chOff x="1948" y="1996"/>
              <a:chExt cx="955" cy="192"/>
            </a:xfrm>
          </p:grpSpPr>
          <p:sp>
            <p:nvSpPr>
              <p:cNvPr id="58" name="Text Box 197"/>
              <p:cNvSpPr txBox="1">
                <a:spLocks noChangeArrowheads="1"/>
              </p:cNvSpPr>
              <p:nvPr/>
            </p:nvSpPr>
            <p:spPr bwMode="auto">
              <a:xfrm>
                <a:off x="2557" y="1996"/>
                <a:ext cx="346" cy="192"/>
              </a:xfrm>
              <a:prstGeom prst="rect">
                <a:avLst/>
              </a:prstGeom>
              <a:noFill/>
              <a:ln w="9525">
                <a:noFill/>
                <a:miter lim="800000"/>
                <a:headEnd/>
                <a:tailEnd/>
              </a:ln>
              <a:effectLst/>
            </p:spPr>
            <p:txBody>
              <a:bodyPr wrap="none">
                <a:spAutoFit/>
              </a:bodyPr>
              <a:lstStyle/>
              <a:p>
                <a:r>
                  <a:rPr lang="en-US" sz="1400">
                    <a:solidFill>
                      <a:schemeClr val="accent2"/>
                    </a:solidFill>
                    <a:latin typeface="Comic Sans MS" pitchFamily="66" charset="0"/>
                  </a:rPr>
                  <a:t>s1/2</a:t>
                </a:r>
              </a:p>
            </p:txBody>
          </p:sp>
          <p:sp>
            <p:nvSpPr>
              <p:cNvPr id="59" name="Line 198"/>
              <p:cNvSpPr>
                <a:spLocks noChangeShapeType="1"/>
              </p:cNvSpPr>
              <p:nvPr/>
            </p:nvSpPr>
            <p:spPr bwMode="auto">
              <a:xfrm>
                <a:off x="1948" y="2090"/>
                <a:ext cx="604" cy="0"/>
              </a:xfrm>
              <a:prstGeom prst="line">
                <a:avLst/>
              </a:prstGeom>
              <a:noFill/>
              <a:ln w="9525">
                <a:solidFill>
                  <a:schemeClr val="tx1"/>
                </a:solidFill>
                <a:round/>
                <a:headEnd/>
                <a:tailEnd/>
              </a:ln>
              <a:effectLst/>
            </p:spPr>
            <p:txBody>
              <a:bodyPr/>
              <a:lstStyle/>
              <a:p>
                <a:endParaRPr lang="fr-FR"/>
              </a:p>
            </p:txBody>
          </p:sp>
          <p:grpSp>
            <p:nvGrpSpPr>
              <p:cNvPr id="60" name="Group 199"/>
              <p:cNvGrpSpPr>
                <a:grpSpLocks/>
              </p:cNvGrpSpPr>
              <p:nvPr/>
            </p:nvGrpSpPr>
            <p:grpSpPr bwMode="auto">
              <a:xfrm>
                <a:off x="2186" y="2052"/>
                <a:ext cx="128" cy="75"/>
                <a:chOff x="4896" y="2770"/>
                <a:chExt cx="128" cy="75"/>
              </a:xfrm>
            </p:grpSpPr>
            <p:sp>
              <p:nvSpPr>
                <p:cNvPr id="61" name="Oval 200"/>
                <p:cNvSpPr>
                  <a:spLocks noChangeArrowheads="1"/>
                </p:cNvSpPr>
                <p:nvPr/>
              </p:nvSpPr>
              <p:spPr bwMode="auto">
                <a:xfrm>
                  <a:off x="4896" y="2770"/>
                  <a:ext cx="59" cy="75"/>
                </a:xfrm>
                <a:prstGeom prst="ellipse">
                  <a:avLst/>
                </a:prstGeom>
                <a:solidFill>
                  <a:schemeClr val="accent2"/>
                </a:solidFill>
                <a:ln w="9525">
                  <a:solidFill>
                    <a:schemeClr val="accent2"/>
                  </a:solidFill>
                  <a:round/>
                  <a:headEnd/>
                  <a:tailEnd/>
                </a:ln>
                <a:effectLst/>
              </p:spPr>
              <p:txBody>
                <a:bodyPr wrap="none" anchor="ctr"/>
                <a:lstStyle/>
                <a:p>
                  <a:endParaRPr lang="fr-FR"/>
                </a:p>
              </p:txBody>
            </p:sp>
            <p:sp>
              <p:nvSpPr>
                <p:cNvPr id="62" name="Oval 201"/>
                <p:cNvSpPr>
                  <a:spLocks noChangeArrowheads="1"/>
                </p:cNvSpPr>
                <p:nvPr/>
              </p:nvSpPr>
              <p:spPr bwMode="auto">
                <a:xfrm>
                  <a:off x="4965" y="2770"/>
                  <a:ext cx="59" cy="75"/>
                </a:xfrm>
                <a:prstGeom prst="ellipse">
                  <a:avLst/>
                </a:prstGeom>
                <a:solidFill>
                  <a:schemeClr val="accent2"/>
                </a:solidFill>
                <a:ln w="9525">
                  <a:solidFill>
                    <a:schemeClr val="accent2"/>
                  </a:solidFill>
                  <a:round/>
                  <a:headEnd/>
                  <a:tailEnd/>
                </a:ln>
                <a:effectLst/>
              </p:spPr>
              <p:txBody>
                <a:bodyPr wrap="none" anchor="ctr"/>
                <a:lstStyle/>
                <a:p>
                  <a:endParaRPr lang="fr-FR"/>
                </a:p>
              </p:txBody>
            </p:sp>
          </p:grpSp>
        </p:grpSp>
        <p:grpSp>
          <p:nvGrpSpPr>
            <p:cNvPr id="19" name="Group 202"/>
            <p:cNvGrpSpPr>
              <a:grpSpLocks/>
            </p:cNvGrpSpPr>
            <p:nvPr/>
          </p:nvGrpSpPr>
          <p:grpSpPr bwMode="auto">
            <a:xfrm>
              <a:off x="1948" y="1835"/>
              <a:ext cx="984" cy="192"/>
              <a:chOff x="1948" y="1835"/>
              <a:chExt cx="984" cy="192"/>
            </a:xfrm>
          </p:grpSpPr>
          <p:sp>
            <p:nvSpPr>
              <p:cNvPr id="51" name="Text Box 203"/>
              <p:cNvSpPr txBox="1">
                <a:spLocks noChangeArrowheads="1"/>
              </p:cNvSpPr>
              <p:nvPr/>
            </p:nvSpPr>
            <p:spPr bwMode="auto">
              <a:xfrm>
                <a:off x="2557" y="1835"/>
                <a:ext cx="375" cy="192"/>
              </a:xfrm>
              <a:prstGeom prst="rect">
                <a:avLst/>
              </a:prstGeom>
              <a:noFill/>
              <a:ln w="9525">
                <a:noFill/>
                <a:miter lim="800000"/>
                <a:headEnd/>
                <a:tailEnd/>
              </a:ln>
              <a:effectLst/>
            </p:spPr>
            <p:txBody>
              <a:bodyPr wrap="none">
                <a:spAutoFit/>
              </a:bodyPr>
              <a:lstStyle/>
              <a:p>
                <a:r>
                  <a:rPr lang="en-US" sz="1400">
                    <a:solidFill>
                      <a:schemeClr val="accent2"/>
                    </a:solidFill>
                    <a:latin typeface="Comic Sans MS" pitchFamily="66" charset="0"/>
                  </a:rPr>
                  <a:t>d3/2</a:t>
                </a:r>
              </a:p>
            </p:txBody>
          </p:sp>
          <p:sp>
            <p:nvSpPr>
              <p:cNvPr id="52" name="Line 204"/>
              <p:cNvSpPr>
                <a:spLocks noChangeShapeType="1"/>
              </p:cNvSpPr>
              <p:nvPr/>
            </p:nvSpPr>
            <p:spPr bwMode="auto">
              <a:xfrm>
                <a:off x="1948" y="1934"/>
                <a:ext cx="604" cy="0"/>
              </a:xfrm>
              <a:prstGeom prst="line">
                <a:avLst/>
              </a:prstGeom>
              <a:noFill/>
              <a:ln w="9525">
                <a:solidFill>
                  <a:schemeClr val="tx1"/>
                </a:solidFill>
                <a:round/>
                <a:headEnd/>
                <a:tailEnd/>
              </a:ln>
              <a:effectLst/>
            </p:spPr>
            <p:txBody>
              <a:bodyPr/>
              <a:lstStyle/>
              <a:p>
                <a:endParaRPr lang="fr-FR"/>
              </a:p>
            </p:txBody>
          </p:sp>
          <p:grpSp>
            <p:nvGrpSpPr>
              <p:cNvPr id="53" name="Group 205"/>
              <p:cNvGrpSpPr>
                <a:grpSpLocks/>
              </p:cNvGrpSpPr>
              <p:nvPr/>
            </p:nvGrpSpPr>
            <p:grpSpPr bwMode="auto">
              <a:xfrm>
                <a:off x="2115" y="1896"/>
                <a:ext cx="270" cy="75"/>
                <a:chOff x="4823" y="2934"/>
                <a:chExt cx="270" cy="75"/>
              </a:xfrm>
            </p:grpSpPr>
            <p:sp>
              <p:nvSpPr>
                <p:cNvPr id="54" name="Oval 206"/>
                <p:cNvSpPr>
                  <a:spLocks noChangeArrowheads="1"/>
                </p:cNvSpPr>
                <p:nvPr/>
              </p:nvSpPr>
              <p:spPr bwMode="auto">
                <a:xfrm>
                  <a:off x="4823" y="2934"/>
                  <a:ext cx="60" cy="75"/>
                </a:xfrm>
                <a:prstGeom prst="ellipse">
                  <a:avLst/>
                </a:prstGeom>
                <a:solidFill>
                  <a:schemeClr val="accent2"/>
                </a:solidFill>
                <a:ln w="9525">
                  <a:solidFill>
                    <a:schemeClr val="accent2"/>
                  </a:solidFill>
                  <a:round/>
                  <a:headEnd/>
                  <a:tailEnd/>
                </a:ln>
                <a:effectLst/>
              </p:spPr>
              <p:txBody>
                <a:bodyPr wrap="none" anchor="ctr"/>
                <a:lstStyle/>
                <a:p>
                  <a:endParaRPr lang="fr-FR"/>
                </a:p>
              </p:txBody>
            </p:sp>
            <p:sp>
              <p:nvSpPr>
                <p:cNvPr id="55" name="Oval 207"/>
                <p:cNvSpPr>
                  <a:spLocks noChangeArrowheads="1"/>
                </p:cNvSpPr>
                <p:nvPr/>
              </p:nvSpPr>
              <p:spPr bwMode="auto">
                <a:xfrm>
                  <a:off x="4896" y="2934"/>
                  <a:ext cx="59" cy="75"/>
                </a:xfrm>
                <a:prstGeom prst="ellipse">
                  <a:avLst/>
                </a:prstGeom>
                <a:solidFill>
                  <a:schemeClr val="accent2"/>
                </a:solidFill>
                <a:ln w="9525">
                  <a:solidFill>
                    <a:schemeClr val="accent2"/>
                  </a:solidFill>
                  <a:round/>
                  <a:headEnd/>
                  <a:tailEnd/>
                </a:ln>
                <a:effectLst/>
              </p:spPr>
              <p:txBody>
                <a:bodyPr wrap="none" anchor="ctr"/>
                <a:lstStyle/>
                <a:p>
                  <a:endParaRPr lang="fr-FR"/>
                </a:p>
              </p:txBody>
            </p:sp>
            <p:sp>
              <p:nvSpPr>
                <p:cNvPr id="56" name="Oval 208"/>
                <p:cNvSpPr>
                  <a:spLocks noChangeArrowheads="1"/>
                </p:cNvSpPr>
                <p:nvPr/>
              </p:nvSpPr>
              <p:spPr bwMode="auto">
                <a:xfrm>
                  <a:off x="4965" y="2934"/>
                  <a:ext cx="59" cy="75"/>
                </a:xfrm>
                <a:prstGeom prst="ellipse">
                  <a:avLst/>
                </a:prstGeom>
                <a:solidFill>
                  <a:schemeClr val="accent2"/>
                </a:solidFill>
                <a:ln w="9525">
                  <a:solidFill>
                    <a:schemeClr val="accent2"/>
                  </a:solidFill>
                  <a:round/>
                  <a:headEnd/>
                  <a:tailEnd/>
                </a:ln>
                <a:effectLst/>
              </p:spPr>
              <p:txBody>
                <a:bodyPr wrap="none" anchor="ctr"/>
                <a:lstStyle/>
                <a:p>
                  <a:endParaRPr lang="fr-FR"/>
                </a:p>
              </p:txBody>
            </p:sp>
            <p:sp>
              <p:nvSpPr>
                <p:cNvPr id="57" name="Oval 209"/>
                <p:cNvSpPr>
                  <a:spLocks noChangeArrowheads="1"/>
                </p:cNvSpPr>
                <p:nvPr/>
              </p:nvSpPr>
              <p:spPr bwMode="auto">
                <a:xfrm>
                  <a:off x="5034" y="2934"/>
                  <a:ext cx="59" cy="75"/>
                </a:xfrm>
                <a:prstGeom prst="ellipse">
                  <a:avLst/>
                </a:prstGeom>
                <a:solidFill>
                  <a:schemeClr val="accent2"/>
                </a:solidFill>
                <a:ln w="9525">
                  <a:solidFill>
                    <a:schemeClr val="accent2"/>
                  </a:solidFill>
                  <a:round/>
                  <a:headEnd/>
                  <a:tailEnd/>
                </a:ln>
                <a:effectLst/>
              </p:spPr>
              <p:txBody>
                <a:bodyPr wrap="none" anchor="ctr"/>
                <a:lstStyle/>
                <a:p>
                  <a:endParaRPr lang="fr-FR"/>
                </a:p>
              </p:txBody>
            </p:sp>
          </p:grpSp>
        </p:grpSp>
        <p:sp>
          <p:nvSpPr>
            <p:cNvPr id="20" name="Oval 210"/>
            <p:cNvSpPr>
              <a:spLocks noChangeArrowheads="1"/>
            </p:cNvSpPr>
            <p:nvPr/>
          </p:nvSpPr>
          <p:spPr bwMode="auto">
            <a:xfrm>
              <a:off x="1346" y="2132"/>
              <a:ext cx="222" cy="195"/>
            </a:xfrm>
            <a:prstGeom prst="ellipse">
              <a:avLst/>
            </a:prstGeom>
            <a:noFill/>
            <a:ln w="19050">
              <a:solidFill>
                <a:schemeClr val="tx1"/>
              </a:solidFill>
              <a:round/>
              <a:headEnd/>
              <a:tailEnd/>
            </a:ln>
            <a:effectLst/>
          </p:spPr>
          <p:txBody>
            <a:bodyPr wrap="none" lIns="0" tIns="0" rIns="0" bIns="0" anchor="ctr"/>
            <a:lstStyle/>
            <a:p>
              <a:pPr algn="ctr">
                <a:lnSpc>
                  <a:spcPct val="120000"/>
                </a:lnSpc>
              </a:pPr>
              <a:r>
                <a:rPr lang="en-US" sz="1400">
                  <a:latin typeface="Comic Sans MS" pitchFamily="66" charset="0"/>
                </a:rPr>
                <a:t>1</a:t>
              </a:r>
              <a:r>
                <a:rPr lang="fr-FR" sz="1400">
                  <a:latin typeface="Comic Sans MS" pitchFamily="66" charset="0"/>
                </a:rPr>
                <a:t>4</a:t>
              </a:r>
              <a:endParaRPr lang="en-US" sz="1400">
                <a:latin typeface="Comic Sans MS" pitchFamily="66" charset="0"/>
              </a:endParaRPr>
            </a:p>
          </p:txBody>
        </p:sp>
        <p:grpSp>
          <p:nvGrpSpPr>
            <p:cNvPr id="21" name="Group 211"/>
            <p:cNvGrpSpPr>
              <a:grpSpLocks/>
            </p:cNvGrpSpPr>
            <p:nvPr/>
          </p:nvGrpSpPr>
          <p:grpSpPr bwMode="auto">
            <a:xfrm>
              <a:off x="776" y="2286"/>
              <a:ext cx="983" cy="192"/>
              <a:chOff x="776" y="2286"/>
              <a:chExt cx="983" cy="192"/>
            </a:xfrm>
          </p:grpSpPr>
          <p:sp>
            <p:nvSpPr>
              <p:cNvPr id="43" name="Text Box 212"/>
              <p:cNvSpPr txBox="1">
                <a:spLocks noChangeArrowheads="1"/>
              </p:cNvSpPr>
              <p:nvPr/>
            </p:nvSpPr>
            <p:spPr bwMode="auto">
              <a:xfrm>
                <a:off x="776" y="2286"/>
                <a:ext cx="375" cy="192"/>
              </a:xfrm>
              <a:prstGeom prst="rect">
                <a:avLst/>
              </a:prstGeom>
              <a:noFill/>
              <a:ln w="9525">
                <a:noFill/>
                <a:miter lim="800000"/>
                <a:headEnd/>
                <a:tailEnd/>
              </a:ln>
              <a:effectLst/>
            </p:spPr>
            <p:txBody>
              <a:bodyPr wrap="none">
                <a:spAutoFit/>
              </a:bodyPr>
              <a:lstStyle/>
              <a:p>
                <a:pPr algn="r"/>
                <a:r>
                  <a:rPr lang="en-US" sz="1400">
                    <a:solidFill>
                      <a:srgbClr val="CC0099"/>
                    </a:solidFill>
                    <a:latin typeface="Comic Sans MS" pitchFamily="66" charset="0"/>
                  </a:rPr>
                  <a:t>d5/2</a:t>
                </a:r>
              </a:p>
            </p:txBody>
          </p:sp>
          <p:sp>
            <p:nvSpPr>
              <p:cNvPr id="44" name="Line 213"/>
              <p:cNvSpPr>
                <a:spLocks noChangeShapeType="1"/>
              </p:cNvSpPr>
              <p:nvPr/>
            </p:nvSpPr>
            <p:spPr bwMode="auto">
              <a:xfrm>
                <a:off x="1155" y="2371"/>
                <a:ext cx="604" cy="0"/>
              </a:xfrm>
              <a:prstGeom prst="line">
                <a:avLst/>
              </a:prstGeom>
              <a:noFill/>
              <a:ln w="9525">
                <a:solidFill>
                  <a:schemeClr val="tx1"/>
                </a:solidFill>
                <a:round/>
                <a:headEnd/>
                <a:tailEnd/>
              </a:ln>
              <a:effectLst/>
            </p:spPr>
            <p:txBody>
              <a:bodyPr/>
              <a:lstStyle/>
              <a:p>
                <a:endParaRPr lang="fr-FR"/>
              </a:p>
            </p:txBody>
          </p:sp>
          <p:sp>
            <p:nvSpPr>
              <p:cNvPr id="45" name="Oval 214"/>
              <p:cNvSpPr>
                <a:spLocks noChangeArrowheads="1"/>
              </p:cNvSpPr>
              <p:nvPr/>
            </p:nvSpPr>
            <p:spPr bwMode="auto">
              <a:xfrm>
                <a:off x="1248" y="2337"/>
                <a:ext cx="59" cy="75"/>
              </a:xfrm>
              <a:prstGeom prst="ellipse">
                <a:avLst/>
              </a:prstGeom>
              <a:solidFill>
                <a:srgbClr val="CC0099"/>
              </a:solidFill>
              <a:ln w="9525">
                <a:solidFill>
                  <a:srgbClr val="CC0099"/>
                </a:solidFill>
                <a:round/>
                <a:headEnd/>
                <a:tailEnd/>
              </a:ln>
              <a:effectLst/>
            </p:spPr>
            <p:txBody>
              <a:bodyPr wrap="none" anchor="ctr"/>
              <a:lstStyle/>
              <a:p>
                <a:endParaRPr lang="fr-FR"/>
              </a:p>
            </p:txBody>
          </p:sp>
          <p:sp>
            <p:nvSpPr>
              <p:cNvPr id="46" name="Oval 215"/>
              <p:cNvSpPr>
                <a:spLocks noChangeArrowheads="1"/>
              </p:cNvSpPr>
              <p:nvPr/>
            </p:nvSpPr>
            <p:spPr bwMode="auto">
              <a:xfrm>
                <a:off x="1324" y="2337"/>
                <a:ext cx="60" cy="75"/>
              </a:xfrm>
              <a:prstGeom prst="ellipse">
                <a:avLst/>
              </a:prstGeom>
              <a:solidFill>
                <a:srgbClr val="CC0099"/>
              </a:solidFill>
              <a:ln w="9525">
                <a:solidFill>
                  <a:srgbClr val="CC0099"/>
                </a:solidFill>
                <a:round/>
                <a:headEnd/>
                <a:tailEnd/>
              </a:ln>
              <a:effectLst/>
            </p:spPr>
            <p:txBody>
              <a:bodyPr wrap="none" anchor="ctr"/>
              <a:lstStyle/>
              <a:p>
                <a:endParaRPr lang="fr-FR"/>
              </a:p>
            </p:txBody>
          </p:sp>
          <p:sp>
            <p:nvSpPr>
              <p:cNvPr id="47" name="Oval 216"/>
              <p:cNvSpPr>
                <a:spLocks noChangeArrowheads="1"/>
              </p:cNvSpPr>
              <p:nvPr/>
            </p:nvSpPr>
            <p:spPr bwMode="auto">
              <a:xfrm>
                <a:off x="1397" y="2337"/>
                <a:ext cx="59" cy="75"/>
              </a:xfrm>
              <a:prstGeom prst="ellipse">
                <a:avLst/>
              </a:prstGeom>
              <a:solidFill>
                <a:srgbClr val="CC0099"/>
              </a:solidFill>
              <a:ln w="9525">
                <a:solidFill>
                  <a:srgbClr val="CC0099"/>
                </a:solidFill>
                <a:round/>
                <a:headEnd/>
                <a:tailEnd/>
              </a:ln>
              <a:effectLst/>
            </p:spPr>
            <p:txBody>
              <a:bodyPr wrap="none" anchor="ctr"/>
              <a:lstStyle/>
              <a:p>
                <a:endParaRPr lang="fr-FR"/>
              </a:p>
            </p:txBody>
          </p:sp>
          <p:sp>
            <p:nvSpPr>
              <p:cNvPr id="48" name="Oval 217"/>
              <p:cNvSpPr>
                <a:spLocks noChangeArrowheads="1"/>
              </p:cNvSpPr>
              <p:nvPr/>
            </p:nvSpPr>
            <p:spPr bwMode="auto">
              <a:xfrm>
                <a:off x="1466" y="2337"/>
                <a:ext cx="59" cy="75"/>
              </a:xfrm>
              <a:prstGeom prst="ellipse">
                <a:avLst/>
              </a:prstGeom>
              <a:solidFill>
                <a:srgbClr val="CC0099"/>
              </a:solidFill>
              <a:ln w="9525">
                <a:solidFill>
                  <a:srgbClr val="CC0099"/>
                </a:solidFill>
                <a:round/>
                <a:headEnd/>
                <a:tailEnd/>
              </a:ln>
              <a:effectLst/>
            </p:spPr>
            <p:txBody>
              <a:bodyPr wrap="none" anchor="ctr"/>
              <a:lstStyle/>
              <a:p>
                <a:endParaRPr lang="fr-FR"/>
              </a:p>
            </p:txBody>
          </p:sp>
          <p:sp>
            <p:nvSpPr>
              <p:cNvPr id="49" name="Oval 218"/>
              <p:cNvSpPr>
                <a:spLocks noChangeArrowheads="1"/>
              </p:cNvSpPr>
              <p:nvPr/>
            </p:nvSpPr>
            <p:spPr bwMode="auto">
              <a:xfrm>
                <a:off x="1535" y="2337"/>
                <a:ext cx="59" cy="75"/>
              </a:xfrm>
              <a:prstGeom prst="ellipse">
                <a:avLst/>
              </a:prstGeom>
              <a:solidFill>
                <a:srgbClr val="CC0099"/>
              </a:solidFill>
              <a:ln w="9525">
                <a:solidFill>
                  <a:srgbClr val="CC0099"/>
                </a:solidFill>
                <a:round/>
                <a:headEnd/>
                <a:tailEnd/>
              </a:ln>
              <a:effectLst/>
            </p:spPr>
            <p:txBody>
              <a:bodyPr wrap="none" anchor="ctr"/>
              <a:lstStyle/>
              <a:p>
                <a:endParaRPr lang="fr-FR"/>
              </a:p>
            </p:txBody>
          </p:sp>
          <p:sp>
            <p:nvSpPr>
              <p:cNvPr id="50" name="Oval 219"/>
              <p:cNvSpPr>
                <a:spLocks noChangeArrowheads="1"/>
              </p:cNvSpPr>
              <p:nvPr/>
            </p:nvSpPr>
            <p:spPr bwMode="auto">
              <a:xfrm>
                <a:off x="1607" y="2337"/>
                <a:ext cx="59" cy="75"/>
              </a:xfrm>
              <a:prstGeom prst="ellipse">
                <a:avLst/>
              </a:prstGeom>
              <a:solidFill>
                <a:srgbClr val="CC0099"/>
              </a:solidFill>
              <a:ln w="9525">
                <a:solidFill>
                  <a:srgbClr val="CC0099"/>
                </a:solidFill>
                <a:round/>
                <a:headEnd/>
                <a:tailEnd/>
              </a:ln>
              <a:effectLst/>
            </p:spPr>
            <p:txBody>
              <a:bodyPr wrap="none" anchor="ctr"/>
              <a:lstStyle/>
              <a:p>
                <a:endParaRPr lang="fr-FR"/>
              </a:p>
            </p:txBody>
          </p:sp>
        </p:grpSp>
        <p:sp>
          <p:nvSpPr>
            <p:cNvPr id="22" name="Text Box 220"/>
            <p:cNvSpPr txBox="1">
              <a:spLocks noChangeArrowheads="1"/>
            </p:cNvSpPr>
            <p:nvPr/>
          </p:nvSpPr>
          <p:spPr bwMode="auto">
            <a:xfrm>
              <a:off x="805" y="2002"/>
              <a:ext cx="346" cy="192"/>
            </a:xfrm>
            <a:prstGeom prst="rect">
              <a:avLst/>
            </a:prstGeom>
            <a:noFill/>
            <a:ln w="9525">
              <a:noFill/>
              <a:miter lim="800000"/>
              <a:headEnd/>
              <a:tailEnd/>
            </a:ln>
            <a:effectLst/>
          </p:spPr>
          <p:txBody>
            <a:bodyPr wrap="none">
              <a:spAutoFit/>
            </a:bodyPr>
            <a:lstStyle/>
            <a:p>
              <a:pPr algn="r"/>
              <a:r>
                <a:rPr lang="en-US" sz="1400">
                  <a:solidFill>
                    <a:srgbClr val="CC0099"/>
                  </a:solidFill>
                  <a:latin typeface="Comic Sans MS" pitchFamily="66" charset="0"/>
                </a:rPr>
                <a:t>s1/2</a:t>
              </a:r>
            </a:p>
          </p:txBody>
        </p:sp>
        <p:sp>
          <p:nvSpPr>
            <p:cNvPr id="23" name="Line 221"/>
            <p:cNvSpPr>
              <a:spLocks noChangeShapeType="1"/>
            </p:cNvSpPr>
            <p:nvPr/>
          </p:nvSpPr>
          <p:spPr bwMode="auto">
            <a:xfrm>
              <a:off x="1155" y="2086"/>
              <a:ext cx="604" cy="0"/>
            </a:xfrm>
            <a:prstGeom prst="line">
              <a:avLst/>
            </a:prstGeom>
            <a:noFill/>
            <a:ln w="9525">
              <a:solidFill>
                <a:schemeClr val="tx1"/>
              </a:solidFill>
              <a:round/>
              <a:headEnd/>
              <a:tailEnd/>
            </a:ln>
            <a:effectLst/>
          </p:spPr>
          <p:txBody>
            <a:bodyPr/>
            <a:lstStyle/>
            <a:p>
              <a:endParaRPr lang="fr-FR"/>
            </a:p>
          </p:txBody>
        </p:sp>
        <p:sp>
          <p:nvSpPr>
            <p:cNvPr id="24" name="Oval 222"/>
            <p:cNvSpPr>
              <a:spLocks noChangeArrowheads="1"/>
            </p:cNvSpPr>
            <p:nvPr/>
          </p:nvSpPr>
          <p:spPr bwMode="auto">
            <a:xfrm>
              <a:off x="1393" y="2048"/>
              <a:ext cx="59" cy="75"/>
            </a:xfrm>
            <a:prstGeom prst="ellipse">
              <a:avLst/>
            </a:prstGeom>
            <a:noFill/>
            <a:ln w="9525">
              <a:solidFill>
                <a:srgbClr val="CC0099"/>
              </a:solidFill>
              <a:round/>
              <a:headEnd/>
              <a:tailEnd/>
            </a:ln>
            <a:effectLst/>
          </p:spPr>
          <p:txBody>
            <a:bodyPr wrap="none" anchor="ctr"/>
            <a:lstStyle/>
            <a:p>
              <a:endParaRPr lang="fr-FR"/>
            </a:p>
          </p:txBody>
        </p:sp>
        <p:sp>
          <p:nvSpPr>
            <p:cNvPr id="25" name="Oval 223"/>
            <p:cNvSpPr>
              <a:spLocks noChangeArrowheads="1"/>
            </p:cNvSpPr>
            <p:nvPr/>
          </p:nvSpPr>
          <p:spPr bwMode="auto">
            <a:xfrm>
              <a:off x="1462" y="2048"/>
              <a:ext cx="59" cy="75"/>
            </a:xfrm>
            <a:prstGeom prst="ellipse">
              <a:avLst/>
            </a:prstGeom>
            <a:noFill/>
            <a:ln w="9525">
              <a:solidFill>
                <a:srgbClr val="CC0099"/>
              </a:solidFill>
              <a:round/>
              <a:headEnd/>
              <a:tailEnd/>
            </a:ln>
            <a:effectLst/>
          </p:spPr>
          <p:txBody>
            <a:bodyPr wrap="none" anchor="ctr"/>
            <a:lstStyle/>
            <a:p>
              <a:endParaRPr lang="fr-FR"/>
            </a:p>
          </p:txBody>
        </p:sp>
        <p:sp>
          <p:nvSpPr>
            <p:cNvPr id="26" name="Text Box 224"/>
            <p:cNvSpPr txBox="1">
              <a:spLocks noChangeArrowheads="1"/>
            </p:cNvSpPr>
            <p:nvPr/>
          </p:nvSpPr>
          <p:spPr bwMode="auto">
            <a:xfrm>
              <a:off x="776" y="1843"/>
              <a:ext cx="375" cy="192"/>
            </a:xfrm>
            <a:prstGeom prst="rect">
              <a:avLst/>
            </a:prstGeom>
            <a:noFill/>
            <a:ln w="9525">
              <a:noFill/>
              <a:miter lim="800000"/>
              <a:headEnd/>
              <a:tailEnd/>
            </a:ln>
            <a:effectLst/>
          </p:spPr>
          <p:txBody>
            <a:bodyPr wrap="none">
              <a:spAutoFit/>
            </a:bodyPr>
            <a:lstStyle/>
            <a:p>
              <a:pPr algn="r"/>
              <a:r>
                <a:rPr lang="en-US" sz="1400">
                  <a:solidFill>
                    <a:srgbClr val="CC0099"/>
                  </a:solidFill>
                  <a:latin typeface="Comic Sans MS" pitchFamily="66" charset="0"/>
                </a:rPr>
                <a:t>d3/2</a:t>
              </a:r>
            </a:p>
          </p:txBody>
        </p:sp>
        <p:sp>
          <p:nvSpPr>
            <p:cNvPr id="27" name="Line 225"/>
            <p:cNvSpPr>
              <a:spLocks noChangeShapeType="1"/>
            </p:cNvSpPr>
            <p:nvPr/>
          </p:nvSpPr>
          <p:spPr bwMode="auto">
            <a:xfrm>
              <a:off x="1155" y="1935"/>
              <a:ext cx="604" cy="0"/>
            </a:xfrm>
            <a:prstGeom prst="line">
              <a:avLst/>
            </a:prstGeom>
            <a:noFill/>
            <a:ln w="9525">
              <a:solidFill>
                <a:schemeClr val="tx1"/>
              </a:solidFill>
              <a:round/>
              <a:headEnd/>
              <a:tailEnd/>
            </a:ln>
            <a:effectLst/>
          </p:spPr>
          <p:txBody>
            <a:bodyPr/>
            <a:lstStyle/>
            <a:p>
              <a:endParaRPr lang="fr-FR"/>
            </a:p>
          </p:txBody>
        </p:sp>
        <p:sp>
          <p:nvSpPr>
            <p:cNvPr id="28" name="Oval 226"/>
            <p:cNvSpPr>
              <a:spLocks noChangeArrowheads="1"/>
            </p:cNvSpPr>
            <p:nvPr/>
          </p:nvSpPr>
          <p:spPr bwMode="auto">
            <a:xfrm>
              <a:off x="1322" y="1897"/>
              <a:ext cx="60" cy="75"/>
            </a:xfrm>
            <a:prstGeom prst="ellipse">
              <a:avLst/>
            </a:prstGeom>
            <a:noFill/>
            <a:ln w="9525">
              <a:solidFill>
                <a:srgbClr val="CC0099"/>
              </a:solidFill>
              <a:round/>
              <a:headEnd/>
              <a:tailEnd/>
            </a:ln>
            <a:effectLst/>
          </p:spPr>
          <p:txBody>
            <a:bodyPr wrap="none" anchor="ctr"/>
            <a:lstStyle/>
            <a:p>
              <a:endParaRPr lang="fr-FR"/>
            </a:p>
          </p:txBody>
        </p:sp>
        <p:sp>
          <p:nvSpPr>
            <p:cNvPr id="29" name="Oval 227"/>
            <p:cNvSpPr>
              <a:spLocks noChangeArrowheads="1"/>
            </p:cNvSpPr>
            <p:nvPr/>
          </p:nvSpPr>
          <p:spPr bwMode="auto">
            <a:xfrm>
              <a:off x="1395" y="1897"/>
              <a:ext cx="59" cy="75"/>
            </a:xfrm>
            <a:prstGeom prst="ellipse">
              <a:avLst/>
            </a:prstGeom>
            <a:noFill/>
            <a:ln w="9525">
              <a:solidFill>
                <a:srgbClr val="CC0099"/>
              </a:solidFill>
              <a:round/>
              <a:headEnd/>
              <a:tailEnd/>
            </a:ln>
            <a:effectLst/>
          </p:spPr>
          <p:txBody>
            <a:bodyPr wrap="none" anchor="ctr"/>
            <a:lstStyle/>
            <a:p>
              <a:endParaRPr lang="fr-FR"/>
            </a:p>
          </p:txBody>
        </p:sp>
        <p:sp>
          <p:nvSpPr>
            <p:cNvPr id="30" name="Oval 228"/>
            <p:cNvSpPr>
              <a:spLocks noChangeArrowheads="1"/>
            </p:cNvSpPr>
            <p:nvPr/>
          </p:nvSpPr>
          <p:spPr bwMode="auto">
            <a:xfrm>
              <a:off x="1464" y="1897"/>
              <a:ext cx="59" cy="75"/>
            </a:xfrm>
            <a:prstGeom prst="ellipse">
              <a:avLst/>
            </a:prstGeom>
            <a:noFill/>
            <a:ln w="9525">
              <a:solidFill>
                <a:srgbClr val="CC0099"/>
              </a:solidFill>
              <a:round/>
              <a:headEnd/>
              <a:tailEnd/>
            </a:ln>
            <a:effectLst/>
          </p:spPr>
          <p:txBody>
            <a:bodyPr wrap="none" anchor="ctr"/>
            <a:lstStyle/>
            <a:p>
              <a:endParaRPr lang="fr-FR"/>
            </a:p>
          </p:txBody>
        </p:sp>
        <p:sp>
          <p:nvSpPr>
            <p:cNvPr id="31" name="Oval 229"/>
            <p:cNvSpPr>
              <a:spLocks noChangeArrowheads="1"/>
            </p:cNvSpPr>
            <p:nvPr/>
          </p:nvSpPr>
          <p:spPr bwMode="auto">
            <a:xfrm>
              <a:off x="1533" y="1897"/>
              <a:ext cx="59" cy="75"/>
            </a:xfrm>
            <a:prstGeom prst="ellipse">
              <a:avLst/>
            </a:prstGeom>
            <a:noFill/>
            <a:ln w="9525">
              <a:solidFill>
                <a:srgbClr val="CC0099"/>
              </a:solidFill>
              <a:round/>
              <a:headEnd/>
              <a:tailEnd/>
            </a:ln>
            <a:effectLst/>
          </p:spPr>
          <p:txBody>
            <a:bodyPr wrap="none" anchor="ctr"/>
            <a:lstStyle/>
            <a:p>
              <a:endParaRPr lang="fr-FR"/>
            </a:p>
          </p:txBody>
        </p:sp>
        <p:sp>
          <p:nvSpPr>
            <p:cNvPr id="32" name="Line 230"/>
            <p:cNvSpPr>
              <a:spLocks noChangeShapeType="1"/>
            </p:cNvSpPr>
            <p:nvPr/>
          </p:nvSpPr>
          <p:spPr bwMode="auto">
            <a:xfrm flipH="1">
              <a:off x="1791" y="1948"/>
              <a:ext cx="132" cy="372"/>
            </a:xfrm>
            <a:prstGeom prst="line">
              <a:avLst/>
            </a:prstGeom>
            <a:noFill/>
            <a:ln w="57150">
              <a:solidFill>
                <a:srgbClr val="33CC33"/>
              </a:solidFill>
              <a:round/>
              <a:headEnd type="triangle" w="sm" len="sm"/>
              <a:tailEnd type="triangle" w="sm" len="sm"/>
            </a:ln>
            <a:effectLst/>
          </p:spPr>
          <p:txBody>
            <a:bodyPr/>
            <a:lstStyle/>
            <a:p>
              <a:endParaRPr lang="fr-FR"/>
            </a:p>
          </p:txBody>
        </p:sp>
        <p:sp>
          <p:nvSpPr>
            <p:cNvPr id="33" name="Oval 231"/>
            <p:cNvSpPr>
              <a:spLocks noChangeArrowheads="1"/>
            </p:cNvSpPr>
            <p:nvPr/>
          </p:nvSpPr>
          <p:spPr bwMode="auto">
            <a:xfrm>
              <a:off x="2138" y="2132"/>
              <a:ext cx="222" cy="195"/>
            </a:xfrm>
            <a:prstGeom prst="ellipse">
              <a:avLst/>
            </a:prstGeom>
            <a:noFill/>
            <a:ln w="19050">
              <a:solidFill>
                <a:schemeClr val="tx1"/>
              </a:solidFill>
              <a:round/>
              <a:headEnd/>
              <a:tailEnd/>
            </a:ln>
            <a:effectLst/>
          </p:spPr>
          <p:txBody>
            <a:bodyPr wrap="none" lIns="0" tIns="0" rIns="0" bIns="0" anchor="ctr"/>
            <a:lstStyle/>
            <a:p>
              <a:pPr algn="ctr">
                <a:lnSpc>
                  <a:spcPct val="120000"/>
                </a:lnSpc>
              </a:pPr>
              <a:r>
                <a:rPr lang="en-US" sz="1400">
                  <a:latin typeface="Comic Sans MS" pitchFamily="66" charset="0"/>
                </a:rPr>
                <a:t>1</a:t>
              </a:r>
              <a:r>
                <a:rPr lang="fr-FR" sz="1400">
                  <a:latin typeface="Comic Sans MS" pitchFamily="66" charset="0"/>
                </a:rPr>
                <a:t>4</a:t>
              </a:r>
              <a:endParaRPr lang="en-US" sz="1400">
                <a:latin typeface="Comic Sans MS" pitchFamily="66" charset="0"/>
              </a:endParaRPr>
            </a:p>
          </p:txBody>
        </p:sp>
        <p:sp>
          <p:nvSpPr>
            <p:cNvPr id="34" name="Text Box 232"/>
            <p:cNvSpPr txBox="1">
              <a:spLocks noChangeArrowheads="1"/>
            </p:cNvSpPr>
            <p:nvPr/>
          </p:nvSpPr>
          <p:spPr bwMode="auto">
            <a:xfrm>
              <a:off x="1158" y="2354"/>
              <a:ext cx="628" cy="288"/>
            </a:xfrm>
            <a:prstGeom prst="rect">
              <a:avLst/>
            </a:prstGeom>
            <a:noFill/>
            <a:ln w="9525">
              <a:noFill/>
              <a:miter lim="800000"/>
              <a:headEnd/>
              <a:tailEnd/>
            </a:ln>
            <a:effectLst/>
          </p:spPr>
          <p:txBody>
            <a:bodyPr wrap="none">
              <a:spAutoFit/>
            </a:bodyPr>
            <a:lstStyle/>
            <a:p>
              <a:r>
                <a:rPr lang="fr-FR">
                  <a:solidFill>
                    <a:srgbClr val="D60093"/>
                  </a:solidFill>
                </a:rPr>
                <a:t>[        ]</a:t>
              </a:r>
            </a:p>
          </p:txBody>
        </p:sp>
        <p:sp>
          <p:nvSpPr>
            <p:cNvPr id="35" name="Line 233"/>
            <p:cNvSpPr>
              <a:spLocks noChangeShapeType="1"/>
            </p:cNvSpPr>
            <p:nvPr/>
          </p:nvSpPr>
          <p:spPr bwMode="auto">
            <a:xfrm>
              <a:off x="1171" y="2511"/>
              <a:ext cx="604" cy="0"/>
            </a:xfrm>
            <a:prstGeom prst="line">
              <a:avLst/>
            </a:prstGeom>
            <a:noFill/>
            <a:ln w="9525">
              <a:solidFill>
                <a:schemeClr val="tx1"/>
              </a:solidFill>
              <a:round/>
              <a:headEnd/>
              <a:tailEnd/>
            </a:ln>
            <a:effectLst/>
          </p:spPr>
          <p:txBody>
            <a:bodyPr/>
            <a:lstStyle/>
            <a:p>
              <a:endParaRPr lang="fr-FR"/>
            </a:p>
          </p:txBody>
        </p:sp>
        <p:sp>
          <p:nvSpPr>
            <p:cNvPr id="36" name="Text Box 234"/>
            <p:cNvSpPr txBox="1">
              <a:spLocks noChangeArrowheads="1"/>
            </p:cNvSpPr>
            <p:nvPr/>
          </p:nvSpPr>
          <p:spPr bwMode="auto">
            <a:xfrm>
              <a:off x="1934" y="2362"/>
              <a:ext cx="628" cy="288"/>
            </a:xfrm>
            <a:prstGeom prst="rect">
              <a:avLst/>
            </a:prstGeom>
            <a:noFill/>
            <a:ln w="9525">
              <a:noFill/>
              <a:miter lim="800000"/>
              <a:headEnd/>
              <a:tailEnd/>
            </a:ln>
            <a:effectLst/>
          </p:spPr>
          <p:txBody>
            <a:bodyPr wrap="none">
              <a:spAutoFit/>
            </a:bodyPr>
            <a:lstStyle/>
            <a:p>
              <a:r>
                <a:rPr lang="fr-FR">
                  <a:solidFill>
                    <a:schemeClr val="accent2"/>
                  </a:solidFill>
                </a:rPr>
                <a:t>[        ]</a:t>
              </a:r>
            </a:p>
          </p:txBody>
        </p:sp>
        <p:sp>
          <p:nvSpPr>
            <p:cNvPr id="37" name="Line 235"/>
            <p:cNvSpPr>
              <a:spLocks noChangeShapeType="1"/>
            </p:cNvSpPr>
            <p:nvPr/>
          </p:nvSpPr>
          <p:spPr bwMode="auto">
            <a:xfrm>
              <a:off x="1947" y="2519"/>
              <a:ext cx="604" cy="0"/>
            </a:xfrm>
            <a:prstGeom prst="line">
              <a:avLst/>
            </a:prstGeom>
            <a:noFill/>
            <a:ln w="9525">
              <a:solidFill>
                <a:schemeClr val="tx1"/>
              </a:solidFill>
              <a:round/>
              <a:headEnd/>
              <a:tailEnd/>
            </a:ln>
            <a:effectLst/>
          </p:spPr>
          <p:txBody>
            <a:bodyPr/>
            <a:lstStyle/>
            <a:p>
              <a:endParaRPr lang="fr-FR"/>
            </a:p>
          </p:txBody>
        </p:sp>
        <p:grpSp>
          <p:nvGrpSpPr>
            <p:cNvPr id="38" name="Group 236"/>
            <p:cNvGrpSpPr>
              <a:grpSpLocks/>
            </p:cNvGrpSpPr>
            <p:nvPr/>
          </p:nvGrpSpPr>
          <p:grpSpPr bwMode="auto">
            <a:xfrm>
              <a:off x="771" y="984"/>
              <a:ext cx="597" cy="288"/>
              <a:chOff x="771" y="984"/>
              <a:chExt cx="597" cy="288"/>
            </a:xfrm>
          </p:grpSpPr>
          <p:sp>
            <p:nvSpPr>
              <p:cNvPr id="39" name="Rectangle 237"/>
              <p:cNvSpPr>
                <a:spLocks noChangeArrowheads="1"/>
              </p:cNvSpPr>
              <p:nvPr/>
            </p:nvSpPr>
            <p:spPr bwMode="auto">
              <a:xfrm>
                <a:off x="792" y="984"/>
                <a:ext cx="576" cy="288"/>
              </a:xfrm>
              <a:prstGeom prst="rect">
                <a:avLst/>
              </a:prstGeom>
              <a:solidFill>
                <a:schemeClr val="bg1"/>
              </a:solidFill>
              <a:ln w="9525">
                <a:solidFill>
                  <a:schemeClr val="tx1"/>
                </a:solidFill>
                <a:miter lim="800000"/>
                <a:headEnd/>
                <a:tailEnd/>
              </a:ln>
              <a:effectLst/>
            </p:spPr>
            <p:txBody>
              <a:bodyPr wrap="none" anchor="ctr"/>
              <a:lstStyle/>
              <a:p>
                <a:endParaRPr lang="fr-FR"/>
              </a:p>
            </p:txBody>
          </p:sp>
          <p:grpSp>
            <p:nvGrpSpPr>
              <p:cNvPr id="40" name="Group 238"/>
              <p:cNvGrpSpPr>
                <a:grpSpLocks/>
              </p:cNvGrpSpPr>
              <p:nvPr/>
            </p:nvGrpSpPr>
            <p:grpSpPr bwMode="auto">
              <a:xfrm>
                <a:off x="771" y="1008"/>
                <a:ext cx="577" cy="248"/>
                <a:chOff x="2523" y="267"/>
                <a:chExt cx="577" cy="248"/>
              </a:xfrm>
            </p:grpSpPr>
            <p:sp>
              <p:nvSpPr>
                <p:cNvPr id="41" name="Rectangle 239"/>
                <p:cNvSpPr>
                  <a:spLocks noChangeArrowheads="1"/>
                </p:cNvSpPr>
                <p:nvPr/>
              </p:nvSpPr>
              <p:spPr bwMode="auto">
                <a:xfrm>
                  <a:off x="2573" y="267"/>
                  <a:ext cx="527" cy="225"/>
                </a:xfrm>
                <a:prstGeom prst="rect">
                  <a:avLst/>
                </a:prstGeom>
                <a:noFill/>
                <a:ln w="9525">
                  <a:noFill/>
                  <a:miter lim="800000"/>
                  <a:headEnd/>
                  <a:tailEnd/>
                </a:ln>
                <a:effectLst/>
              </p:spPr>
              <p:txBody>
                <a:bodyPr lIns="18000" tIns="10800" rIns="18000" bIns="10800">
                  <a:spAutoFit/>
                </a:bodyPr>
                <a:lstStyle/>
                <a:p>
                  <a:r>
                    <a:rPr lang="fr-FR" sz="2200" baseline="30000">
                      <a:latin typeface="Comic Sans MS" pitchFamily="66" charset="0"/>
                    </a:rPr>
                    <a:t>34</a:t>
                  </a:r>
                  <a:r>
                    <a:rPr lang="fr-FR" sz="2200">
                      <a:latin typeface="Comic Sans MS" pitchFamily="66" charset="0"/>
                    </a:rPr>
                    <a:t>Si</a:t>
                  </a:r>
                  <a:r>
                    <a:rPr lang="en-US" sz="2200" baseline="-25000">
                      <a:solidFill>
                        <a:srgbClr val="0000FF"/>
                      </a:solidFill>
                      <a:latin typeface="Comic Sans MS" pitchFamily="66" charset="0"/>
                    </a:rPr>
                    <a:t>2</a:t>
                  </a:r>
                  <a:r>
                    <a:rPr lang="fr-FR" sz="2200" baseline="-25000">
                      <a:solidFill>
                        <a:srgbClr val="0000FF"/>
                      </a:solidFill>
                      <a:latin typeface="Comic Sans MS" pitchFamily="66" charset="0"/>
                    </a:rPr>
                    <a:t>0</a:t>
                  </a:r>
                  <a:endParaRPr lang="en-US" sz="2200" baseline="-25000">
                    <a:solidFill>
                      <a:srgbClr val="0000FF"/>
                    </a:solidFill>
                    <a:latin typeface="Comic Sans MS" pitchFamily="66" charset="0"/>
                  </a:endParaRPr>
                </a:p>
              </p:txBody>
            </p:sp>
            <p:sp>
              <p:nvSpPr>
                <p:cNvPr id="42" name="Rectangle 240"/>
                <p:cNvSpPr>
                  <a:spLocks noChangeArrowheads="1"/>
                </p:cNvSpPr>
                <p:nvPr/>
              </p:nvSpPr>
              <p:spPr bwMode="auto">
                <a:xfrm>
                  <a:off x="2523" y="313"/>
                  <a:ext cx="243" cy="202"/>
                </a:xfrm>
                <a:prstGeom prst="rect">
                  <a:avLst/>
                </a:prstGeom>
                <a:noFill/>
                <a:ln w="9525">
                  <a:noFill/>
                  <a:miter lim="800000"/>
                  <a:headEnd/>
                  <a:tailEnd/>
                </a:ln>
                <a:effectLst/>
              </p:spPr>
              <p:txBody>
                <a:bodyPr wrap="none">
                  <a:spAutoFit/>
                </a:bodyPr>
                <a:lstStyle/>
                <a:p>
                  <a:r>
                    <a:rPr lang="fr-FR" sz="2200" baseline="-25000">
                      <a:solidFill>
                        <a:srgbClr val="CC0099"/>
                      </a:solidFill>
                      <a:latin typeface="Comic Sans MS" pitchFamily="66" charset="0"/>
                    </a:rPr>
                    <a:t>14</a:t>
                  </a:r>
                  <a:endParaRPr lang="en-US" sz="2200" baseline="-25000">
                    <a:solidFill>
                      <a:srgbClr val="CC0099"/>
                    </a:solidFill>
                    <a:latin typeface="Comic Sans MS" pitchFamily="66" charset="0"/>
                  </a:endParaRPr>
                </a:p>
              </p:txBody>
            </p:sp>
          </p:grpSp>
        </p:grpSp>
      </p:grpSp>
      <p:grpSp>
        <p:nvGrpSpPr>
          <p:cNvPr id="157" name="Groupe 156"/>
          <p:cNvGrpSpPr/>
          <p:nvPr/>
        </p:nvGrpSpPr>
        <p:grpSpPr>
          <a:xfrm>
            <a:off x="197120" y="4255038"/>
            <a:ext cx="3430588" cy="2602962"/>
            <a:chOff x="498678" y="3522766"/>
            <a:chExt cx="3430588" cy="2844800"/>
          </a:xfrm>
        </p:grpSpPr>
        <p:grpSp>
          <p:nvGrpSpPr>
            <p:cNvPr id="158" name="Group 241"/>
            <p:cNvGrpSpPr>
              <a:grpSpLocks/>
            </p:cNvGrpSpPr>
            <p:nvPr/>
          </p:nvGrpSpPr>
          <p:grpSpPr bwMode="auto">
            <a:xfrm>
              <a:off x="498682" y="3522766"/>
              <a:ext cx="3430590" cy="2844800"/>
              <a:chOff x="3275" y="1024"/>
              <a:chExt cx="2161" cy="1792"/>
            </a:xfrm>
          </p:grpSpPr>
          <p:sp>
            <p:nvSpPr>
              <p:cNvPr id="160" name="Rectangle 242"/>
              <p:cNvSpPr>
                <a:spLocks noChangeArrowheads="1"/>
              </p:cNvSpPr>
              <p:nvPr/>
            </p:nvSpPr>
            <p:spPr bwMode="auto">
              <a:xfrm>
                <a:off x="3296" y="1024"/>
                <a:ext cx="2096" cy="1792"/>
              </a:xfrm>
              <a:prstGeom prst="rect">
                <a:avLst/>
              </a:prstGeom>
              <a:solidFill>
                <a:srgbClr val="FFFFCC"/>
              </a:solidFill>
              <a:ln w="9525">
                <a:solidFill>
                  <a:schemeClr val="tx1"/>
                </a:solidFill>
                <a:miter lim="800000"/>
                <a:headEnd/>
                <a:tailEnd/>
              </a:ln>
              <a:effectLst/>
            </p:spPr>
            <p:txBody>
              <a:bodyPr wrap="none" anchor="ctr"/>
              <a:lstStyle/>
              <a:p>
                <a:pPr algn="ctr"/>
                <a:endParaRPr lang="fr-FR"/>
              </a:p>
            </p:txBody>
          </p:sp>
          <p:sp>
            <p:nvSpPr>
              <p:cNvPr id="161" name="Text Box 243"/>
              <p:cNvSpPr txBox="1">
                <a:spLocks noChangeArrowheads="1"/>
              </p:cNvSpPr>
              <p:nvPr/>
            </p:nvSpPr>
            <p:spPr bwMode="auto">
              <a:xfrm>
                <a:off x="4645" y="2497"/>
                <a:ext cx="216" cy="288"/>
              </a:xfrm>
              <a:prstGeom prst="rect">
                <a:avLst/>
              </a:prstGeom>
              <a:noFill/>
              <a:ln w="9525">
                <a:noFill/>
                <a:miter lim="800000"/>
                <a:headEnd/>
                <a:tailEnd/>
              </a:ln>
              <a:effectLst/>
            </p:spPr>
            <p:txBody>
              <a:bodyPr wrap="none">
                <a:spAutoFit/>
              </a:bodyPr>
              <a:lstStyle/>
              <a:p>
                <a:r>
                  <a:rPr lang="en-US">
                    <a:solidFill>
                      <a:srgbClr val="003399"/>
                    </a:solidFill>
                    <a:latin typeface="Symbol" pitchFamily="18" charset="2"/>
                  </a:rPr>
                  <a:t>n</a:t>
                </a:r>
              </a:p>
            </p:txBody>
          </p:sp>
          <p:sp>
            <p:nvSpPr>
              <p:cNvPr id="162" name="Rectangle 244"/>
              <p:cNvSpPr>
                <a:spLocks noChangeArrowheads="1"/>
              </p:cNvSpPr>
              <p:nvPr/>
            </p:nvSpPr>
            <p:spPr bwMode="auto">
              <a:xfrm>
                <a:off x="3850" y="2513"/>
                <a:ext cx="221" cy="288"/>
              </a:xfrm>
              <a:prstGeom prst="rect">
                <a:avLst/>
              </a:prstGeom>
              <a:noFill/>
              <a:ln w="9525">
                <a:noFill/>
                <a:miter lim="800000"/>
                <a:headEnd/>
                <a:tailEnd/>
              </a:ln>
              <a:effectLst/>
            </p:spPr>
            <p:txBody>
              <a:bodyPr wrap="none">
                <a:spAutoFit/>
              </a:bodyPr>
              <a:lstStyle/>
              <a:p>
                <a:r>
                  <a:rPr lang="en-US">
                    <a:solidFill>
                      <a:srgbClr val="CC0099"/>
                    </a:solidFill>
                    <a:latin typeface="Symbol" pitchFamily="18" charset="2"/>
                  </a:rPr>
                  <a:t>p</a:t>
                </a:r>
              </a:p>
            </p:txBody>
          </p:sp>
          <p:sp>
            <p:nvSpPr>
              <p:cNvPr id="163" name="Oval 245"/>
              <p:cNvSpPr>
                <a:spLocks noChangeArrowheads="1"/>
              </p:cNvSpPr>
              <p:nvPr/>
            </p:nvSpPr>
            <p:spPr bwMode="auto">
              <a:xfrm>
                <a:off x="4642" y="1470"/>
                <a:ext cx="222" cy="196"/>
              </a:xfrm>
              <a:prstGeom prst="ellipse">
                <a:avLst/>
              </a:prstGeom>
              <a:noFill/>
              <a:ln w="12700">
                <a:solidFill>
                  <a:schemeClr val="tx1"/>
                </a:solidFill>
                <a:round/>
                <a:headEnd/>
                <a:tailEnd/>
              </a:ln>
              <a:effectLst/>
            </p:spPr>
            <p:txBody>
              <a:bodyPr wrap="none" lIns="0" tIns="0" rIns="0" bIns="0" anchor="ctr"/>
              <a:lstStyle/>
              <a:p>
                <a:pPr algn="ctr"/>
                <a:r>
                  <a:rPr lang="en-US" sz="1400">
                    <a:latin typeface="Comic Sans MS" pitchFamily="66" charset="0"/>
                  </a:rPr>
                  <a:t>20</a:t>
                </a:r>
              </a:p>
            </p:txBody>
          </p:sp>
          <p:sp>
            <p:nvSpPr>
              <p:cNvPr id="164" name="Oval 246"/>
              <p:cNvSpPr>
                <a:spLocks noChangeArrowheads="1"/>
              </p:cNvSpPr>
              <p:nvPr/>
            </p:nvSpPr>
            <p:spPr bwMode="auto">
              <a:xfrm>
                <a:off x="4642" y="1146"/>
                <a:ext cx="222" cy="195"/>
              </a:xfrm>
              <a:prstGeom prst="ellipse">
                <a:avLst/>
              </a:prstGeom>
              <a:noFill/>
              <a:ln w="28575">
                <a:solidFill>
                  <a:schemeClr val="tx1"/>
                </a:solidFill>
                <a:round/>
                <a:headEnd/>
                <a:tailEnd/>
              </a:ln>
              <a:effectLst/>
            </p:spPr>
            <p:txBody>
              <a:bodyPr wrap="none" lIns="0" tIns="0" rIns="0" bIns="0" anchor="ctr"/>
              <a:lstStyle/>
              <a:p>
                <a:pPr algn="ctr"/>
                <a:r>
                  <a:rPr lang="en-US" sz="1800">
                    <a:latin typeface="Comic Sans MS" pitchFamily="66" charset="0"/>
                  </a:rPr>
                  <a:t>28</a:t>
                </a:r>
              </a:p>
            </p:txBody>
          </p:sp>
          <p:grpSp>
            <p:nvGrpSpPr>
              <p:cNvPr id="165" name="Group 247"/>
              <p:cNvGrpSpPr>
                <a:grpSpLocks/>
              </p:cNvGrpSpPr>
              <p:nvPr/>
            </p:nvGrpSpPr>
            <p:grpSpPr bwMode="auto">
              <a:xfrm>
                <a:off x="4452" y="1324"/>
                <a:ext cx="975" cy="192"/>
                <a:chOff x="1948" y="1284"/>
                <a:chExt cx="975" cy="192"/>
              </a:xfrm>
            </p:grpSpPr>
            <p:sp>
              <p:nvSpPr>
                <p:cNvPr id="222" name="Text Box 248"/>
                <p:cNvSpPr txBox="1">
                  <a:spLocks noChangeArrowheads="1"/>
                </p:cNvSpPr>
                <p:nvPr/>
              </p:nvSpPr>
              <p:spPr bwMode="auto">
                <a:xfrm>
                  <a:off x="2557" y="1284"/>
                  <a:ext cx="366" cy="192"/>
                </a:xfrm>
                <a:prstGeom prst="rect">
                  <a:avLst/>
                </a:prstGeom>
                <a:noFill/>
                <a:ln w="9525">
                  <a:noFill/>
                  <a:miter lim="800000"/>
                  <a:headEnd/>
                  <a:tailEnd/>
                </a:ln>
                <a:effectLst/>
              </p:spPr>
              <p:txBody>
                <a:bodyPr wrap="none">
                  <a:spAutoFit/>
                </a:bodyPr>
                <a:lstStyle/>
                <a:p>
                  <a:r>
                    <a:rPr lang="en-US" sz="1400" dirty="0">
                      <a:solidFill>
                        <a:schemeClr val="accent2"/>
                      </a:solidFill>
                      <a:latin typeface="Comic Sans MS" pitchFamily="66" charset="0"/>
                    </a:rPr>
                    <a:t>f7/2</a:t>
                  </a:r>
                </a:p>
              </p:txBody>
            </p:sp>
            <p:sp>
              <p:nvSpPr>
                <p:cNvPr id="223" name="Oval 249"/>
                <p:cNvSpPr>
                  <a:spLocks noChangeArrowheads="1"/>
                </p:cNvSpPr>
                <p:nvPr/>
              </p:nvSpPr>
              <p:spPr bwMode="auto">
                <a:xfrm>
                  <a:off x="1966" y="1340"/>
                  <a:ext cx="59" cy="75"/>
                </a:xfrm>
                <a:prstGeom prst="ellipse">
                  <a:avLst/>
                </a:prstGeom>
                <a:noFill/>
                <a:ln w="9525">
                  <a:solidFill>
                    <a:schemeClr val="accent2"/>
                  </a:solidFill>
                  <a:round/>
                  <a:headEnd/>
                  <a:tailEnd/>
                </a:ln>
                <a:effectLst/>
              </p:spPr>
              <p:txBody>
                <a:bodyPr wrap="none" anchor="ctr"/>
                <a:lstStyle/>
                <a:p>
                  <a:endParaRPr lang="fr-FR"/>
                </a:p>
              </p:txBody>
            </p:sp>
            <p:sp>
              <p:nvSpPr>
                <p:cNvPr id="224" name="Oval 250"/>
                <p:cNvSpPr>
                  <a:spLocks noChangeArrowheads="1"/>
                </p:cNvSpPr>
                <p:nvPr/>
              </p:nvSpPr>
              <p:spPr bwMode="auto">
                <a:xfrm>
                  <a:off x="2039" y="1340"/>
                  <a:ext cx="59" cy="75"/>
                </a:xfrm>
                <a:prstGeom prst="ellipse">
                  <a:avLst/>
                </a:prstGeom>
                <a:noFill/>
                <a:ln w="9525">
                  <a:solidFill>
                    <a:schemeClr val="accent2"/>
                  </a:solidFill>
                  <a:round/>
                  <a:headEnd/>
                  <a:tailEnd/>
                </a:ln>
                <a:effectLst/>
              </p:spPr>
              <p:txBody>
                <a:bodyPr wrap="none" anchor="ctr"/>
                <a:lstStyle/>
                <a:p>
                  <a:endParaRPr lang="fr-FR"/>
                </a:p>
              </p:txBody>
            </p:sp>
            <p:sp>
              <p:nvSpPr>
                <p:cNvPr id="225" name="Oval 251"/>
                <p:cNvSpPr>
                  <a:spLocks noChangeArrowheads="1"/>
                </p:cNvSpPr>
                <p:nvPr/>
              </p:nvSpPr>
              <p:spPr bwMode="auto">
                <a:xfrm>
                  <a:off x="2115" y="1340"/>
                  <a:ext cx="60" cy="75"/>
                </a:xfrm>
                <a:prstGeom prst="ellipse">
                  <a:avLst/>
                </a:prstGeom>
                <a:noFill/>
                <a:ln w="9525">
                  <a:solidFill>
                    <a:schemeClr val="accent2"/>
                  </a:solidFill>
                  <a:round/>
                  <a:headEnd/>
                  <a:tailEnd/>
                </a:ln>
                <a:effectLst/>
              </p:spPr>
              <p:txBody>
                <a:bodyPr wrap="none" anchor="ctr"/>
                <a:lstStyle/>
                <a:p>
                  <a:endParaRPr lang="fr-FR"/>
                </a:p>
              </p:txBody>
            </p:sp>
            <p:sp>
              <p:nvSpPr>
                <p:cNvPr id="226" name="Oval 252"/>
                <p:cNvSpPr>
                  <a:spLocks noChangeArrowheads="1"/>
                </p:cNvSpPr>
                <p:nvPr/>
              </p:nvSpPr>
              <p:spPr bwMode="auto">
                <a:xfrm>
                  <a:off x="2188" y="1340"/>
                  <a:ext cx="59" cy="75"/>
                </a:xfrm>
                <a:prstGeom prst="ellipse">
                  <a:avLst/>
                </a:prstGeom>
                <a:noFill/>
                <a:ln w="9525">
                  <a:solidFill>
                    <a:schemeClr val="accent2"/>
                  </a:solidFill>
                  <a:round/>
                  <a:headEnd/>
                  <a:tailEnd/>
                </a:ln>
                <a:effectLst/>
              </p:spPr>
              <p:txBody>
                <a:bodyPr wrap="none" anchor="ctr"/>
                <a:lstStyle/>
                <a:p>
                  <a:endParaRPr lang="fr-FR"/>
                </a:p>
              </p:txBody>
            </p:sp>
            <p:sp>
              <p:nvSpPr>
                <p:cNvPr id="227" name="Oval 253"/>
                <p:cNvSpPr>
                  <a:spLocks noChangeArrowheads="1"/>
                </p:cNvSpPr>
                <p:nvPr/>
              </p:nvSpPr>
              <p:spPr bwMode="auto">
                <a:xfrm>
                  <a:off x="2257" y="1340"/>
                  <a:ext cx="59" cy="75"/>
                </a:xfrm>
                <a:prstGeom prst="ellipse">
                  <a:avLst/>
                </a:prstGeom>
                <a:noFill/>
                <a:ln w="9525">
                  <a:solidFill>
                    <a:schemeClr val="accent2"/>
                  </a:solidFill>
                  <a:round/>
                  <a:headEnd/>
                  <a:tailEnd/>
                </a:ln>
                <a:effectLst/>
              </p:spPr>
              <p:txBody>
                <a:bodyPr wrap="none" anchor="ctr"/>
                <a:lstStyle/>
                <a:p>
                  <a:endParaRPr lang="fr-FR"/>
                </a:p>
              </p:txBody>
            </p:sp>
            <p:sp>
              <p:nvSpPr>
                <p:cNvPr id="228" name="Oval 254"/>
                <p:cNvSpPr>
                  <a:spLocks noChangeArrowheads="1"/>
                </p:cNvSpPr>
                <p:nvPr/>
              </p:nvSpPr>
              <p:spPr bwMode="auto">
                <a:xfrm>
                  <a:off x="2326" y="1340"/>
                  <a:ext cx="59" cy="75"/>
                </a:xfrm>
                <a:prstGeom prst="ellipse">
                  <a:avLst/>
                </a:prstGeom>
                <a:noFill/>
                <a:ln w="9525">
                  <a:solidFill>
                    <a:schemeClr val="accent2"/>
                  </a:solidFill>
                  <a:round/>
                  <a:headEnd/>
                  <a:tailEnd/>
                </a:ln>
                <a:effectLst/>
              </p:spPr>
              <p:txBody>
                <a:bodyPr wrap="none" anchor="ctr"/>
                <a:lstStyle/>
                <a:p>
                  <a:endParaRPr lang="fr-FR"/>
                </a:p>
              </p:txBody>
            </p:sp>
            <p:sp>
              <p:nvSpPr>
                <p:cNvPr id="229" name="Oval 255"/>
                <p:cNvSpPr>
                  <a:spLocks noChangeArrowheads="1"/>
                </p:cNvSpPr>
                <p:nvPr/>
              </p:nvSpPr>
              <p:spPr bwMode="auto">
                <a:xfrm>
                  <a:off x="2398" y="1340"/>
                  <a:ext cx="59" cy="75"/>
                </a:xfrm>
                <a:prstGeom prst="ellipse">
                  <a:avLst/>
                </a:prstGeom>
                <a:noFill/>
                <a:ln w="9525">
                  <a:solidFill>
                    <a:schemeClr val="accent2"/>
                  </a:solidFill>
                  <a:round/>
                  <a:headEnd/>
                  <a:tailEnd/>
                </a:ln>
                <a:effectLst/>
              </p:spPr>
              <p:txBody>
                <a:bodyPr wrap="none" anchor="ctr"/>
                <a:lstStyle/>
                <a:p>
                  <a:endParaRPr lang="fr-FR"/>
                </a:p>
              </p:txBody>
            </p:sp>
            <p:sp>
              <p:nvSpPr>
                <p:cNvPr id="230" name="Oval 256"/>
                <p:cNvSpPr>
                  <a:spLocks noChangeArrowheads="1"/>
                </p:cNvSpPr>
                <p:nvPr/>
              </p:nvSpPr>
              <p:spPr bwMode="auto">
                <a:xfrm>
                  <a:off x="2474" y="1340"/>
                  <a:ext cx="59" cy="75"/>
                </a:xfrm>
                <a:prstGeom prst="ellipse">
                  <a:avLst/>
                </a:prstGeom>
                <a:noFill/>
                <a:ln w="9525">
                  <a:solidFill>
                    <a:schemeClr val="accent2"/>
                  </a:solidFill>
                  <a:round/>
                  <a:headEnd/>
                  <a:tailEnd/>
                </a:ln>
                <a:effectLst/>
              </p:spPr>
              <p:txBody>
                <a:bodyPr wrap="none" anchor="ctr"/>
                <a:lstStyle/>
                <a:p>
                  <a:endParaRPr lang="fr-FR"/>
                </a:p>
              </p:txBody>
            </p:sp>
            <p:sp>
              <p:nvSpPr>
                <p:cNvPr id="231" name="Line 257"/>
                <p:cNvSpPr>
                  <a:spLocks noChangeShapeType="1"/>
                </p:cNvSpPr>
                <p:nvPr/>
              </p:nvSpPr>
              <p:spPr bwMode="auto">
                <a:xfrm>
                  <a:off x="1948" y="1378"/>
                  <a:ext cx="604" cy="0"/>
                </a:xfrm>
                <a:prstGeom prst="line">
                  <a:avLst/>
                </a:prstGeom>
                <a:noFill/>
                <a:ln w="9525">
                  <a:solidFill>
                    <a:schemeClr val="tx1"/>
                  </a:solidFill>
                  <a:round/>
                  <a:headEnd/>
                  <a:tailEnd/>
                </a:ln>
                <a:effectLst/>
              </p:spPr>
              <p:txBody>
                <a:bodyPr/>
                <a:lstStyle/>
                <a:p>
                  <a:endParaRPr lang="fr-FR"/>
                </a:p>
              </p:txBody>
            </p:sp>
          </p:grpSp>
          <p:grpSp>
            <p:nvGrpSpPr>
              <p:cNvPr id="166" name="Group 258"/>
              <p:cNvGrpSpPr>
                <a:grpSpLocks/>
              </p:cNvGrpSpPr>
              <p:nvPr/>
            </p:nvGrpSpPr>
            <p:grpSpPr bwMode="auto">
              <a:xfrm>
                <a:off x="4452" y="2310"/>
                <a:ext cx="984" cy="192"/>
                <a:chOff x="4668" y="982"/>
                <a:chExt cx="984" cy="192"/>
              </a:xfrm>
            </p:grpSpPr>
            <p:sp>
              <p:nvSpPr>
                <p:cNvPr id="213" name="Text Box 259"/>
                <p:cNvSpPr txBox="1">
                  <a:spLocks noChangeArrowheads="1"/>
                </p:cNvSpPr>
                <p:nvPr/>
              </p:nvSpPr>
              <p:spPr bwMode="auto">
                <a:xfrm>
                  <a:off x="5277" y="982"/>
                  <a:ext cx="375" cy="192"/>
                </a:xfrm>
                <a:prstGeom prst="rect">
                  <a:avLst/>
                </a:prstGeom>
                <a:noFill/>
                <a:ln w="9525">
                  <a:noFill/>
                  <a:miter lim="800000"/>
                  <a:headEnd/>
                  <a:tailEnd/>
                </a:ln>
                <a:effectLst/>
              </p:spPr>
              <p:txBody>
                <a:bodyPr wrap="none">
                  <a:spAutoFit/>
                </a:bodyPr>
                <a:lstStyle/>
                <a:p>
                  <a:r>
                    <a:rPr lang="en-US" sz="1400">
                      <a:solidFill>
                        <a:schemeClr val="accent2"/>
                      </a:solidFill>
                      <a:latin typeface="Comic Sans MS" pitchFamily="66" charset="0"/>
                    </a:rPr>
                    <a:t>d5/2</a:t>
                  </a:r>
                </a:p>
              </p:txBody>
            </p:sp>
            <p:sp>
              <p:nvSpPr>
                <p:cNvPr id="214" name="Line 260"/>
                <p:cNvSpPr>
                  <a:spLocks noChangeShapeType="1"/>
                </p:cNvSpPr>
                <p:nvPr/>
              </p:nvSpPr>
              <p:spPr bwMode="auto">
                <a:xfrm>
                  <a:off x="4668" y="1078"/>
                  <a:ext cx="604" cy="0"/>
                </a:xfrm>
                <a:prstGeom prst="line">
                  <a:avLst/>
                </a:prstGeom>
                <a:noFill/>
                <a:ln w="9525">
                  <a:solidFill>
                    <a:schemeClr val="tx1"/>
                  </a:solidFill>
                  <a:round/>
                  <a:headEnd/>
                  <a:tailEnd/>
                </a:ln>
                <a:effectLst/>
              </p:spPr>
              <p:txBody>
                <a:bodyPr/>
                <a:lstStyle/>
                <a:p>
                  <a:endParaRPr lang="fr-FR"/>
                </a:p>
              </p:txBody>
            </p:sp>
            <p:grpSp>
              <p:nvGrpSpPr>
                <p:cNvPr id="215" name="Group 261"/>
                <p:cNvGrpSpPr>
                  <a:grpSpLocks/>
                </p:cNvGrpSpPr>
                <p:nvPr/>
              </p:nvGrpSpPr>
              <p:grpSpPr bwMode="auto">
                <a:xfrm>
                  <a:off x="4761" y="1044"/>
                  <a:ext cx="418" cy="75"/>
                  <a:chOff x="4747" y="2622"/>
                  <a:chExt cx="418" cy="75"/>
                </a:xfrm>
              </p:grpSpPr>
              <p:sp>
                <p:nvSpPr>
                  <p:cNvPr id="216" name="Oval 262"/>
                  <p:cNvSpPr>
                    <a:spLocks noChangeArrowheads="1"/>
                  </p:cNvSpPr>
                  <p:nvPr/>
                </p:nvSpPr>
                <p:spPr bwMode="auto">
                  <a:xfrm>
                    <a:off x="4747" y="2622"/>
                    <a:ext cx="59" cy="75"/>
                  </a:xfrm>
                  <a:prstGeom prst="ellipse">
                    <a:avLst/>
                  </a:prstGeom>
                  <a:solidFill>
                    <a:schemeClr val="accent2"/>
                  </a:solidFill>
                  <a:ln w="9525">
                    <a:solidFill>
                      <a:schemeClr val="accent2"/>
                    </a:solidFill>
                    <a:round/>
                    <a:headEnd/>
                    <a:tailEnd/>
                  </a:ln>
                  <a:effectLst/>
                </p:spPr>
                <p:txBody>
                  <a:bodyPr wrap="none" anchor="ctr"/>
                  <a:lstStyle/>
                  <a:p>
                    <a:endParaRPr lang="fr-FR"/>
                  </a:p>
                </p:txBody>
              </p:sp>
              <p:sp>
                <p:nvSpPr>
                  <p:cNvPr id="217" name="Oval 263"/>
                  <p:cNvSpPr>
                    <a:spLocks noChangeArrowheads="1"/>
                  </p:cNvSpPr>
                  <p:nvPr/>
                </p:nvSpPr>
                <p:spPr bwMode="auto">
                  <a:xfrm>
                    <a:off x="4823" y="2622"/>
                    <a:ext cx="60" cy="75"/>
                  </a:xfrm>
                  <a:prstGeom prst="ellipse">
                    <a:avLst/>
                  </a:prstGeom>
                  <a:solidFill>
                    <a:schemeClr val="accent2"/>
                  </a:solidFill>
                  <a:ln w="9525">
                    <a:solidFill>
                      <a:schemeClr val="accent2"/>
                    </a:solidFill>
                    <a:round/>
                    <a:headEnd/>
                    <a:tailEnd/>
                  </a:ln>
                  <a:effectLst/>
                </p:spPr>
                <p:txBody>
                  <a:bodyPr wrap="none" anchor="ctr"/>
                  <a:lstStyle/>
                  <a:p>
                    <a:endParaRPr lang="fr-FR"/>
                  </a:p>
                </p:txBody>
              </p:sp>
              <p:sp>
                <p:nvSpPr>
                  <p:cNvPr id="218" name="Oval 264"/>
                  <p:cNvSpPr>
                    <a:spLocks noChangeArrowheads="1"/>
                  </p:cNvSpPr>
                  <p:nvPr/>
                </p:nvSpPr>
                <p:spPr bwMode="auto">
                  <a:xfrm>
                    <a:off x="4896" y="2622"/>
                    <a:ext cx="59" cy="75"/>
                  </a:xfrm>
                  <a:prstGeom prst="ellipse">
                    <a:avLst/>
                  </a:prstGeom>
                  <a:solidFill>
                    <a:schemeClr val="accent2"/>
                  </a:solidFill>
                  <a:ln w="9525">
                    <a:solidFill>
                      <a:schemeClr val="accent2"/>
                    </a:solidFill>
                    <a:round/>
                    <a:headEnd/>
                    <a:tailEnd/>
                  </a:ln>
                  <a:effectLst/>
                </p:spPr>
                <p:txBody>
                  <a:bodyPr wrap="none" anchor="ctr"/>
                  <a:lstStyle/>
                  <a:p>
                    <a:endParaRPr lang="fr-FR"/>
                  </a:p>
                </p:txBody>
              </p:sp>
              <p:sp>
                <p:nvSpPr>
                  <p:cNvPr id="219" name="Oval 265"/>
                  <p:cNvSpPr>
                    <a:spLocks noChangeArrowheads="1"/>
                  </p:cNvSpPr>
                  <p:nvPr/>
                </p:nvSpPr>
                <p:spPr bwMode="auto">
                  <a:xfrm>
                    <a:off x="4965" y="2622"/>
                    <a:ext cx="59" cy="75"/>
                  </a:xfrm>
                  <a:prstGeom prst="ellipse">
                    <a:avLst/>
                  </a:prstGeom>
                  <a:solidFill>
                    <a:schemeClr val="accent2"/>
                  </a:solidFill>
                  <a:ln w="9525">
                    <a:solidFill>
                      <a:schemeClr val="accent2"/>
                    </a:solidFill>
                    <a:round/>
                    <a:headEnd/>
                    <a:tailEnd/>
                  </a:ln>
                  <a:effectLst/>
                </p:spPr>
                <p:txBody>
                  <a:bodyPr wrap="none" anchor="ctr"/>
                  <a:lstStyle/>
                  <a:p>
                    <a:endParaRPr lang="fr-FR"/>
                  </a:p>
                </p:txBody>
              </p:sp>
              <p:sp>
                <p:nvSpPr>
                  <p:cNvPr id="220" name="Oval 266"/>
                  <p:cNvSpPr>
                    <a:spLocks noChangeArrowheads="1"/>
                  </p:cNvSpPr>
                  <p:nvPr/>
                </p:nvSpPr>
                <p:spPr bwMode="auto">
                  <a:xfrm>
                    <a:off x="5034" y="2622"/>
                    <a:ext cx="59" cy="75"/>
                  </a:xfrm>
                  <a:prstGeom prst="ellipse">
                    <a:avLst/>
                  </a:prstGeom>
                  <a:solidFill>
                    <a:schemeClr val="accent2"/>
                  </a:solidFill>
                  <a:ln w="9525">
                    <a:solidFill>
                      <a:schemeClr val="accent2"/>
                    </a:solidFill>
                    <a:round/>
                    <a:headEnd/>
                    <a:tailEnd/>
                  </a:ln>
                  <a:effectLst/>
                </p:spPr>
                <p:txBody>
                  <a:bodyPr wrap="none" anchor="ctr"/>
                  <a:lstStyle/>
                  <a:p>
                    <a:endParaRPr lang="fr-FR"/>
                  </a:p>
                </p:txBody>
              </p:sp>
              <p:sp>
                <p:nvSpPr>
                  <p:cNvPr id="221" name="Oval 267"/>
                  <p:cNvSpPr>
                    <a:spLocks noChangeArrowheads="1"/>
                  </p:cNvSpPr>
                  <p:nvPr/>
                </p:nvSpPr>
                <p:spPr bwMode="auto">
                  <a:xfrm>
                    <a:off x="5106" y="2622"/>
                    <a:ext cx="59" cy="75"/>
                  </a:xfrm>
                  <a:prstGeom prst="ellipse">
                    <a:avLst/>
                  </a:prstGeom>
                  <a:solidFill>
                    <a:schemeClr val="accent2"/>
                  </a:solidFill>
                  <a:ln w="9525">
                    <a:solidFill>
                      <a:schemeClr val="accent2"/>
                    </a:solidFill>
                    <a:round/>
                    <a:headEnd/>
                    <a:tailEnd/>
                  </a:ln>
                  <a:effectLst/>
                </p:spPr>
                <p:txBody>
                  <a:bodyPr wrap="none" anchor="ctr"/>
                  <a:lstStyle/>
                  <a:p>
                    <a:endParaRPr lang="fr-FR"/>
                  </a:p>
                </p:txBody>
              </p:sp>
            </p:grpSp>
          </p:grpSp>
          <p:grpSp>
            <p:nvGrpSpPr>
              <p:cNvPr id="167" name="Group 268"/>
              <p:cNvGrpSpPr>
                <a:grpSpLocks/>
              </p:cNvGrpSpPr>
              <p:nvPr/>
            </p:nvGrpSpPr>
            <p:grpSpPr bwMode="auto">
              <a:xfrm>
                <a:off x="4452" y="2036"/>
                <a:ext cx="955" cy="192"/>
                <a:chOff x="4668" y="820"/>
                <a:chExt cx="955" cy="192"/>
              </a:xfrm>
            </p:grpSpPr>
            <p:sp>
              <p:nvSpPr>
                <p:cNvPr id="208" name="Text Box 269"/>
                <p:cNvSpPr txBox="1">
                  <a:spLocks noChangeArrowheads="1"/>
                </p:cNvSpPr>
                <p:nvPr/>
              </p:nvSpPr>
              <p:spPr bwMode="auto">
                <a:xfrm>
                  <a:off x="5277" y="820"/>
                  <a:ext cx="346" cy="192"/>
                </a:xfrm>
                <a:prstGeom prst="rect">
                  <a:avLst/>
                </a:prstGeom>
                <a:noFill/>
                <a:ln w="9525">
                  <a:noFill/>
                  <a:miter lim="800000"/>
                  <a:headEnd/>
                  <a:tailEnd/>
                </a:ln>
                <a:effectLst/>
              </p:spPr>
              <p:txBody>
                <a:bodyPr wrap="none">
                  <a:spAutoFit/>
                </a:bodyPr>
                <a:lstStyle/>
                <a:p>
                  <a:r>
                    <a:rPr lang="en-US" sz="1400">
                      <a:solidFill>
                        <a:schemeClr val="accent2"/>
                      </a:solidFill>
                      <a:latin typeface="Comic Sans MS" pitchFamily="66" charset="0"/>
                    </a:rPr>
                    <a:t>s1/2</a:t>
                  </a:r>
                </a:p>
              </p:txBody>
            </p:sp>
            <p:sp>
              <p:nvSpPr>
                <p:cNvPr id="209" name="Line 270"/>
                <p:cNvSpPr>
                  <a:spLocks noChangeShapeType="1"/>
                </p:cNvSpPr>
                <p:nvPr/>
              </p:nvSpPr>
              <p:spPr bwMode="auto">
                <a:xfrm>
                  <a:off x="4668" y="914"/>
                  <a:ext cx="604" cy="0"/>
                </a:xfrm>
                <a:prstGeom prst="line">
                  <a:avLst/>
                </a:prstGeom>
                <a:noFill/>
                <a:ln w="9525">
                  <a:solidFill>
                    <a:schemeClr val="tx1"/>
                  </a:solidFill>
                  <a:round/>
                  <a:headEnd/>
                  <a:tailEnd/>
                </a:ln>
                <a:effectLst/>
              </p:spPr>
              <p:txBody>
                <a:bodyPr/>
                <a:lstStyle/>
                <a:p>
                  <a:endParaRPr lang="fr-FR"/>
                </a:p>
              </p:txBody>
            </p:sp>
            <p:grpSp>
              <p:nvGrpSpPr>
                <p:cNvPr id="210" name="Group 271"/>
                <p:cNvGrpSpPr>
                  <a:grpSpLocks/>
                </p:cNvGrpSpPr>
                <p:nvPr/>
              </p:nvGrpSpPr>
              <p:grpSpPr bwMode="auto">
                <a:xfrm>
                  <a:off x="4906" y="876"/>
                  <a:ext cx="128" cy="75"/>
                  <a:chOff x="4896" y="2770"/>
                  <a:chExt cx="128" cy="75"/>
                </a:xfrm>
              </p:grpSpPr>
              <p:sp>
                <p:nvSpPr>
                  <p:cNvPr id="211" name="Oval 272"/>
                  <p:cNvSpPr>
                    <a:spLocks noChangeArrowheads="1"/>
                  </p:cNvSpPr>
                  <p:nvPr/>
                </p:nvSpPr>
                <p:spPr bwMode="auto">
                  <a:xfrm>
                    <a:off x="4896" y="2770"/>
                    <a:ext cx="59" cy="75"/>
                  </a:xfrm>
                  <a:prstGeom prst="ellipse">
                    <a:avLst/>
                  </a:prstGeom>
                  <a:solidFill>
                    <a:schemeClr val="accent2"/>
                  </a:solidFill>
                  <a:ln w="9525">
                    <a:solidFill>
                      <a:schemeClr val="accent2"/>
                    </a:solidFill>
                    <a:round/>
                    <a:headEnd/>
                    <a:tailEnd/>
                  </a:ln>
                  <a:effectLst/>
                </p:spPr>
                <p:txBody>
                  <a:bodyPr wrap="none" anchor="ctr"/>
                  <a:lstStyle/>
                  <a:p>
                    <a:endParaRPr lang="fr-FR"/>
                  </a:p>
                </p:txBody>
              </p:sp>
              <p:sp>
                <p:nvSpPr>
                  <p:cNvPr id="212" name="Oval 273"/>
                  <p:cNvSpPr>
                    <a:spLocks noChangeArrowheads="1"/>
                  </p:cNvSpPr>
                  <p:nvPr/>
                </p:nvSpPr>
                <p:spPr bwMode="auto">
                  <a:xfrm>
                    <a:off x="4965" y="2770"/>
                    <a:ext cx="59" cy="75"/>
                  </a:xfrm>
                  <a:prstGeom prst="ellipse">
                    <a:avLst/>
                  </a:prstGeom>
                  <a:solidFill>
                    <a:schemeClr val="accent2"/>
                  </a:solidFill>
                  <a:ln w="9525">
                    <a:solidFill>
                      <a:schemeClr val="accent2"/>
                    </a:solidFill>
                    <a:round/>
                    <a:headEnd/>
                    <a:tailEnd/>
                  </a:ln>
                  <a:effectLst/>
                </p:spPr>
                <p:txBody>
                  <a:bodyPr wrap="none" anchor="ctr"/>
                  <a:lstStyle/>
                  <a:p>
                    <a:endParaRPr lang="fr-FR"/>
                  </a:p>
                </p:txBody>
              </p:sp>
            </p:grpSp>
          </p:grpSp>
          <p:grpSp>
            <p:nvGrpSpPr>
              <p:cNvPr id="168" name="Group 274"/>
              <p:cNvGrpSpPr>
                <a:grpSpLocks/>
              </p:cNvGrpSpPr>
              <p:nvPr/>
            </p:nvGrpSpPr>
            <p:grpSpPr bwMode="auto">
              <a:xfrm>
                <a:off x="4452" y="1651"/>
                <a:ext cx="984" cy="192"/>
                <a:chOff x="4668" y="667"/>
                <a:chExt cx="984" cy="192"/>
              </a:xfrm>
            </p:grpSpPr>
            <p:sp>
              <p:nvSpPr>
                <p:cNvPr id="201" name="Text Box 275"/>
                <p:cNvSpPr txBox="1">
                  <a:spLocks noChangeArrowheads="1"/>
                </p:cNvSpPr>
                <p:nvPr/>
              </p:nvSpPr>
              <p:spPr bwMode="auto">
                <a:xfrm>
                  <a:off x="5277" y="667"/>
                  <a:ext cx="375" cy="192"/>
                </a:xfrm>
                <a:prstGeom prst="rect">
                  <a:avLst/>
                </a:prstGeom>
                <a:noFill/>
                <a:ln w="9525">
                  <a:noFill/>
                  <a:miter lim="800000"/>
                  <a:headEnd/>
                  <a:tailEnd/>
                </a:ln>
                <a:effectLst/>
              </p:spPr>
              <p:txBody>
                <a:bodyPr wrap="none">
                  <a:spAutoFit/>
                </a:bodyPr>
                <a:lstStyle/>
                <a:p>
                  <a:r>
                    <a:rPr lang="en-US" sz="1400">
                      <a:solidFill>
                        <a:schemeClr val="accent2"/>
                      </a:solidFill>
                      <a:latin typeface="Comic Sans MS" pitchFamily="66" charset="0"/>
                    </a:rPr>
                    <a:t>d3/2</a:t>
                  </a:r>
                </a:p>
              </p:txBody>
            </p:sp>
            <p:sp>
              <p:nvSpPr>
                <p:cNvPr id="202" name="Line 276"/>
                <p:cNvSpPr>
                  <a:spLocks noChangeShapeType="1"/>
                </p:cNvSpPr>
                <p:nvPr/>
              </p:nvSpPr>
              <p:spPr bwMode="auto">
                <a:xfrm>
                  <a:off x="4668" y="766"/>
                  <a:ext cx="604" cy="0"/>
                </a:xfrm>
                <a:prstGeom prst="line">
                  <a:avLst/>
                </a:prstGeom>
                <a:noFill/>
                <a:ln w="9525">
                  <a:solidFill>
                    <a:schemeClr val="tx1"/>
                  </a:solidFill>
                  <a:round/>
                  <a:headEnd/>
                  <a:tailEnd/>
                </a:ln>
                <a:effectLst/>
              </p:spPr>
              <p:txBody>
                <a:bodyPr/>
                <a:lstStyle/>
                <a:p>
                  <a:endParaRPr lang="fr-FR"/>
                </a:p>
              </p:txBody>
            </p:sp>
            <p:grpSp>
              <p:nvGrpSpPr>
                <p:cNvPr id="203" name="Group 277"/>
                <p:cNvGrpSpPr>
                  <a:grpSpLocks/>
                </p:cNvGrpSpPr>
                <p:nvPr/>
              </p:nvGrpSpPr>
              <p:grpSpPr bwMode="auto">
                <a:xfrm>
                  <a:off x="4835" y="728"/>
                  <a:ext cx="270" cy="75"/>
                  <a:chOff x="4823" y="2934"/>
                  <a:chExt cx="270" cy="75"/>
                </a:xfrm>
              </p:grpSpPr>
              <p:sp>
                <p:nvSpPr>
                  <p:cNvPr id="204" name="Oval 278"/>
                  <p:cNvSpPr>
                    <a:spLocks noChangeArrowheads="1"/>
                  </p:cNvSpPr>
                  <p:nvPr/>
                </p:nvSpPr>
                <p:spPr bwMode="auto">
                  <a:xfrm>
                    <a:off x="4823" y="2934"/>
                    <a:ext cx="60" cy="75"/>
                  </a:xfrm>
                  <a:prstGeom prst="ellipse">
                    <a:avLst/>
                  </a:prstGeom>
                  <a:solidFill>
                    <a:schemeClr val="accent2"/>
                  </a:solidFill>
                  <a:ln w="9525">
                    <a:solidFill>
                      <a:schemeClr val="accent2"/>
                    </a:solidFill>
                    <a:round/>
                    <a:headEnd/>
                    <a:tailEnd/>
                  </a:ln>
                  <a:effectLst/>
                </p:spPr>
                <p:txBody>
                  <a:bodyPr wrap="none" anchor="ctr"/>
                  <a:lstStyle/>
                  <a:p>
                    <a:endParaRPr lang="fr-FR"/>
                  </a:p>
                </p:txBody>
              </p:sp>
              <p:sp>
                <p:nvSpPr>
                  <p:cNvPr id="205" name="Oval 279"/>
                  <p:cNvSpPr>
                    <a:spLocks noChangeArrowheads="1"/>
                  </p:cNvSpPr>
                  <p:nvPr/>
                </p:nvSpPr>
                <p:spPr bwMode="auto">
                  <a:xfrm>
                    <a:off x="4896" y="2934"/>
                    <a:ext cx="59" cy="75"/>
                  </a:xfrm>
                  <a:prstGeom prst="ellipse">
                    <a:avLst/>
                  </a:prstGeom>
                  <a:solidFill>
                    <a:schemeClr val="accent2"/>
                  </a:solidFill>
                  <a:ln w="9525">
                    <a:solidFill>
                      <a:schemeClr val="accent2"/>
                    </a:solidFill>
                    <a:round/>
                    <a:headEnd/>
                    <a:tailEnd/>
                  </a:ln>
                  <a:effectLst/>
                </p:spPr>
                <p:txBody>
                  <a:bodyPr wrap="none" anchor="ctr"/>
                  <a:lstStyle/>
                  <a:p>
                    <a:endParaRPr lang="fr-FR"/>
                  </a:p>
                </p:txBody>
              </p:sp>
              <p:sp>
                <p:nvSpPr>
                  <p:cNvPr id="206" name="Oval 280"/>
                  <p:cNvSpPr>
                    <a:spLocks noChangeArrowheads="1"/>
                  </p:cNvSpPr>
                  <p:nvPr/>
                </p:nvSpPr>
                <p:spPr bwMode="auto">
                  <a:xfrm>
                    <a:off x="4965" y="2934"/>
                    <a:ext cx="59" cy="75"/>
                  </a:xfrm>
                  <a:prstGeom prst="ellipse">
                    <a:avLst/>
                  </a:prstGeom>
                  <a:solidFill>
                    <a:schemeClr val="accent2"/>
                  </a:solidFill>
                  <a:ln w="9525">
                    <a:solidFill>
                      <a:schemeClr val="accent2"/>
                    </a:solidFill>
                    <a:round/>
                    <a:headEnd/>
                    <a:tailEnd/>
                  </a:ln>
                  <a:effectLst/>
                </p:spPr>
                <p:txBody>
                  <a:bodyPr wrap="none" anchor="ctr"/>
                  <a:lstStyle/>
                  <a:p>
                    <a:endParaRPr lang="fr-FR"/>
                  </a:p>
                </p:txBody>
              </p:sp>
              <p:sp>
                <p:nvSpPr>
                  <p:cNvPr id="207" name="Oval 281"/>
                  <p:cNvSpPr>
                    <a:spLocks noChangeArrowheads="1"/>
                  </p:cNvSpPr>
                  <p:nvPr/>
                </p:nvSpPr>
                <p:spPr bwMode="auto">
                  <a:xfrm>
                    <a:off x="5034" y="2934"/>
                    <a:ext cx="59" cy="75"/>
                  </a:xfrm>
                  <a:prstGeom prst="ellipse">
                    <a:avLst/>
                  </a:prstGeom>
                  <a:solidFill>
                    <a:schemeClr val="accent2"/>
                  </a:solidFill>
                  <a:ln w="9525">
                    <a:solidFill>
                      <a:schemeClr val="accent2"/>
                    </a:solidFill>
                    <a:round/>
                    <a:headEnd/>
                    <a:tailEnd/>
                  </a:ln>
                  <a:effectLst/>
                </p:spPr>
                <p:txBody>
                  <a:bodyPr wrap="none" anchor="ctr"/>
                  <a:lstStyle/>
                  <a:p>
                    <a:endParaRPr lang="fr-FR"/>
                  </a:p>
                </p:txBody>
              </p:sp>
            </p:grpSp>
          </p:grpSp>
          <p:sp>
            <p:nvSpPr>
              <p:cNvPr id="169" name="Oval 282"/>
              <p:cNvSpPr>
                <a:spLocks noChangeArrowheads="1"/>
              </p:cNvSpPr>
              <p:nvPr/>
            </p:nvSpPr>
            <p:spPr bwMode="auto">
              <a:xfrm>
                <a:off x="3850" y="2172"/>
                <a:ext cx="222" cy="195"/>
              </a:xfrm>
              <a:prstGeom prst="ellipse">
                <a:avLst/>
              </a:prstGeom>
              <a:noFill/>
              <a:ln w="19050">
                <a:solidFill>
                  <a:schemeClr val="tx1"/>
                </a:solidFill>
                <a:round/>
                <a:headEnd/>
                <a:tailEnd/>
              </a:ln>
              <a:effectLst/>
            </p:spPr>
            <p:txBody>
              <a:bodyPr wrap="none" lIns="0" tIns="0" rIns="0" bIns="0" anchor="ctr"/>
              <a:lstStyle/>
              <a:p>
                <a:pPr algn="ctr">
                  <a:lnSpc>
                    <a:spcPct val="120000"/>
                  </a:lnSpc>
                </a:pPr>
                <a:r>
                  <a:rPr lang="en-US" sz="1400">
                    <a:latin typeface="Comic Sans MS" pitchFamily="66" charset="0"/>
                  </a:rPr>
                  <a:t>1</a:t>
                </a:r>
                <a:r>
                  <a:rPr lang="fr-FR" sz="1400">
                    <a:latin typeface="Comic Sans MS" pitchFamily="66" charset="0"/>
                  </a:rPr>
                  <a:t>4</a:t>
                </a:r>
                <a:endParaRPr lang="en-US" sz="1400">
                  <a:latin typeface="Comic Sans MS" pitchFamily="66" charset="0"/>
                </a:endParaRPr>
              </a:p>
            </p:txBody>
          </p:sp>
          <p:sp>
            <p:nvSpPr>
              <p:cNvPr id="170" name="Text Box 283"/>
              <p:cNvSpPr txBox="1">
                <a:spLocks noChangeArrowheads="1"/>
              </p:cNvSpPr>
              <p:nvPr/>
            </p:nvSpPr>
            <p:spPr bwMode="auto">
              <a:xfrm>
                <a:off x="3280" y="2326"/>
                <a:ext cx="375" cy="192"/>
              </a:xfrm>
              <a:prstGeom prst="rect">
                <a:avLst/>
              </a:prstGeom>
              <a:noFill/>
              <a:ln w="9525">
                <a:noFill/>
                <a:miter lim="800000"/>
                <a:headEnd/>
                <a:tailEnd/>
              </a:ln>
              <a:effectLst/>
            </p:spPr>
            <p:txBody>
              <a:bodyPr wrap="none">
                <a:spAutoFit/>
              </a:bodyPr>
              <a:lstStyle/>
              <a:p>
                <a:pPr algn="r"/>
                <a:r>
                  <a:rPr lang="en-US" sz="1400">
                    <a:solidFill>
                      <a:srgbClr val="CC0099"/>
                    </a:solidFill>
                    <a:latin typeface="Comic Sans MS" pitchFamily="66" charset="0"/>
                  </a:rPr>
                  <a:t>d5/2</a:t>
                </a:r>
              </a:p>
            </p:txBody>
          </p:sp>
          <p:sp>
            <p:nvSpPr>
              <p:cNvPr id="171" name="Line 284"/>
              <p:cNvSpPr>
                <a:spLocks noChangeShapeType="1"/>
              </p:cNvSpPr>
              <p:nvPr/>
            </p:nvSpPr>
            <p:spPr bwMode="auto">
              <a:xfrm>
                <a:off x="3659" y="2411"/>
                <a:ext cx="604" cy="0"/>
              </a:xfrm>
              <a:prstGeom prst="line">
                <a:avLst/>
              </a:prstGeom>
              <a:noFill/>
              <a:ln w="9525">
                <a:solidFill>
                  <a:schemeClr val="tx1"/>
                </a:solidFill>
                <a:round/>
                <a:headEnd/>
                <a:tailEnd/>
              </a:ln>
              <a:effectLst/>
            </p:spPr>
            <p:txBody>
              <a:bodyPr/>
              <a:lstStyle/>
              <a:p>
                <a:endParaRPr lang="fr-FR"/>
              </a:p>
            </p:txBody>
          </p:sp>
          <p:sp>
            <p:nvSpPr>
              <p:cNvPr id="172" name="Oval 285"/>
              <p:cNvSpPr>
                <a:spLocks noChangeArrowheads="1"/>
              </p:cNvSpPr>
              <p:nvPr/>
            </p:nvSpPr>
            <p:spPr bwMode="auto">
              <a:xfrm>
                <a:off x="3752" y="2377"/>
                <a:ext cx="59" cy="75"/>
              </a:xfrm>
              <a:prstGeom prst="ellipse">
                <a:avLst/>
              </a:prstGeom>
              <a:solidFill>
                <a:srgbClr val="CC0099"/>
              </a:solidFill>
              <a:ln w="9525">
                <a:solidFill>
                  <a:srgbClr val="CC0099"/>
                </a:solidFill>
                <a:round/>
                <a:headEnd/>
                <a:tailEnd/>
              </a:ln>
              <a:effectLst/>
            </p:spPr>
            <p:txBody>
              <a:bodyPr wrap="none" anchor="ctr"/>
              <a:lstStyle/>
              <a:p>
                <a:endParaRPr lang="fr-FR"/>
              </a:p>
            </p:txBody>
          </p:sp>
          <p:sp>
            <p:nvSpPr>
              <p:cNvPr id="173" name="Oval 286"/>
              <p:cNvSpPr>
                <a:spLocks noChangeArrowheads="1"/>
              </p:cNvSpPr>
              <p:nvPr/>
            </p:nvSpPr>
            <p:spPr bwMode="auto">
              <a:xfrm>
                <a:off x="3828" y="2377"/>
                <a:ext cx="60" cy="75"/>
              </a:xfrm>
              <a:prstGeom prst="ellipse">
                <a:avLst/>
              </a:prstGeom>
              <a:solidFill>
                <a:srgbClr val="CC0099"/>
              </a:solidFill>
              <a:ln w="9525">
                <a:solidFill>
                  <a:srgbClr val="CC0099"/>
                </a:solidFill>
                <a:round/>
                <a:headEnd/>
                <a:tailEnd/>
              </a:ln>
              <a:effectLst/>
            </p:spPr>
            <p:txBody>
              <a:bodyPr wrap="none" anchor="ctr"/>
              <a:lstStyle/>
              <a:p>
                <a:endParaRPr lang="fr-FR"/>
              </a:p>
            </p:txBody>
          </p:sp>
          <p:sp>
            <p:nvSpPr>
              <p:cNvPr id="174" name="Oval 287"/>
              <p:cNvSpPr>
                <a:spLocks noChangeArrowheads="1"/>
              </p:cNvSpPr>
              <p:nvPr/>
            </p:nvSpPr>
            <p:spPr bwMode="auto">
              <a:xfrm>
                <a:off x="3901" y="2377"/>
                <a:ext cx="59" cy="75"/>
              </a:xfrm>
              <a:prstGeom prst="ellipse">
                <a:avLst/>
              </a:prstGeom>
              <a:solidFill>
                <a:srgbClr val="CC0099"/>
              </a:solidFill>
              <a:ln w="9525">
                <a:solidFill>
                  <a:srgbClr val="CC0099"/>
                </a:solidFill>
                <a:round/>
                <a:headEnd/>
                <a:tailEnd/>
              </a:ln>
              <a:effectLst/>
            </p:spPr>
            <p:txBody>
              <a:bodyPr wrap="none" anchor="ctr"/>
              <a:lstStyle/>
              <a:p>
                <a:endParaRPr lang="fr-FR"/>
              </a:p>
            </p:txBody>
          </p:sp>
          <p:sp>
            <p:nvSpPr>
              <p:cNvPr id="175" name="Oval 288"/>
              <p:cNvSpPr>
                <a:spLocks noChangeArrowheads="1"/>
              </p:cNvSpPr>
              <p:nvPr/>
            </p:nvSpPr>
            <p:spPr bwMode="auto">
              <a:xfrm>
                <a:off x="3970" y="2377"/>
                <a:ext cx="59" cy="75"/>
              </a:xfrm>
              <a:prstGeom prst="ellipse">
                <a:avLst/>
              </a:prstGeom>
              <a:solidFill>
                <a:srgbClr val="CC0099"/>
              </a:solidFill>
              <a:ln w="9525">
                <a:solidFill>
                  <a:srgbClr val="CC0099"/>
                </a:solidFill>
                <a:round/>
                <a:headEnd/>
                <a:tailEnd/>
              </a:ln>
              <a:effectLst/>
            </p:spPr>
            <p:txBody>
              <a:bodyPr wrap="none" anchor="ctr"/>
              <a:lstStyle/>
              <a:p>
                <a:endParaRPr lang="fr-FR"/>
              </a:p>
            </p:txBody>
          </p:sp>
          <p:sp>
            <p:nvSpPr>
              <p:cNvPr id="176" name="Oval 289"/>
              <p:cNvSpPr>
                <a:spLocks noChangeArrowheads="1"/>
              </p:cNvSpPr>
              <p:nvPr/>
            </p:nvSpPr>
            <p:spPr bwMode="auto">
              <a:xfrm>
                <a:off x="4039" y="2377"/>
                <a:ext cx="59" cy="75"/>
              </a:xfrm>
              <a:prstGeom prst="ellipse">
                <a:avLst/>
              </a:prstGeom>
              <a:noFill/>
              <a:ln w="9525">
                <a:solidFill>
                  <a:srgbClr val="CC0099"/>
                </a:solidFill>
                <a:round/>
                <a:headEnd/>
                <a:tailEnd/>
              </a:ln>
              <a:effectLst/>
            </p:spPr>
            <p:txBody>
              <a:bodyPr wrap="none" anchor="ctr"/>
              <a:lstStyle/>
              <a:p>
                <a:endParaRPr lang="fr-FR"/>
              </a:p>
            </p:txBody>
          </p:sp>
          <p:sp>
            <p:nvSpPr>
              <p:cNvPr id="177" name="Oval 290"/>
              <p:cNvSpPr>
                <a:spLocks noChangeArrowheads="1"/>
              </p:cNvSpPr>
              <p:nvPr/>
            </p:nvSpPr>
            <p:spPr bwMode="auto">
              <a:xfrm>
                <a:off x="4111" y="2377"/>
                <a:ext cx="59" cy="75"/>
              </a:xfrm>
              <a:prstGeom prst="ellipse">
                <a:avLst/>
              </a:prstGeom>
              <a:noFill/>
              <a:ln w="9525">
                <a:solidFill>
                  <a:srgbClr val="CC0099"/>
                </a:solidFill>
                <a:round/>
                <a:headEnd/>
                <a:tailEnd/>
              </a:ln>
              <a:effectLst/>
            </p:spPr>
            <p:txBody>
              <a:bodyPr wrap="none" anchor="ctr"/>
              <a:lstStyle/>
              <a:p>
                <a:endParaRPr lang="fr-FR"/>
              </a:p>
            </p:txBody>
          </p:sp>
          <p:sp>
            <p:nvSpPr>
              <p:cNvPr id="178" name="Text Box 291"/>
              <p:cNvSpPr txBox="1">
                <a:spLocks noChangeArrowheads="1"/>
              </p:cNvSpPr>
              <p:nvPr/>
            </p:nvSpPr>
            <p:spPr bwMode="auto">
              <a:xfrm>
                <a:off x="3309" y="2042"/>
                <a:ext cx="346" cy="192"/>
              </a:xfrm>
              <a:prstGeom prst="rect">
                <a:avLst/>
              </a:prstGeom>
              <a:noFill/>
              <a:ln w="9525">
                <a:noFill/>
                <a:miter lim="800000"/>
                <a:headEnd/>
                <a:tailEnd/>
              </a:ln>
              <a:effectLst/>
            </p:spPr>
            <p:txBody>
              <a:bodyPr wrap="none">
                <a:spAutoFit/>
              </a:bodyPr>
              <a:lstStyle/>
              <a:p>
                <a:pPr algn="r"/>
                <a:r>
                  <a:rPr lang="en-US" sz="1400">
                    <a:solidFill>
                      <a:srgbClr val="CC0099"/>
                    </a:solidFill>
                    <a:latin typeface="Comic Sans MS" pitchFamily="66" charset="0"/>
                  </a:rPr>
                  <a:t>s1/2</a:t>
                </a:r>
              </a:p>
            </p:txBody>
          </p:sp>
          <p:sp>
            <p:nvSpPr>
              <p:cNvPr id="179" name="Line 292"/>
              <p:cNvSpPr>
                <a:spLocks noChangeShapeType="1"/>
              </p:cNvSpPr>
              <p:nvPr/>
            </p:nvSpPr>
            <p:spPr bwMode="auto">
              <a:xfrm>
                <a:off x="3659" y="2126"/>
                <a:ext cx="604" cy="0"/>
              </a:xfrm>
              <a:prstGeom prst="line">
                <a:avLst/>
              </a:prstGeom>
              <a:noFill/>
              <a:ln w="9525">
                <a:solidFill>
                  <a:schemeClr val="tx1"/>
                </a:solidFill>
                <a:round/>
                <a:headEnd/>
                <a:tailEnd/>
              </a:ln>
              <a:effectLst/>
            </p:spPr>
            <p:txBody>
              <a:bodyPr/>
              <a:lstStyle/>
              <a:p>
                <a:endParaRPr lang="fr-FR"/>
              </a:p>
            </p:txBody>
          </p:sp>
          <p:sp>
            <p:nvSpPr>
              <p:cNvPr id="180" name="Oval 293"/>
              <p:cNvSpPr>
                <a:spLocks noChangeArrowheads="1"/>
              </p:cNvSpPr>
              <p:nvPr/>
            </p:nvSpPr>
            <p:spPr bwMode="auto">
              <a:xfrm>
                <a:off x="3897" y="2088"/>
                <a:ext cx="59" cy="75"/>
              </a:xfrm>
              <a:prstGeom prst="ellipse">
                <a:avLst/>
              </a:prstGeom>
              <a:noFill/>
              <a:ln w="9525">
                <a:solidFill>
                  <a:srgbClr val="CC0099"/>
                </a:solidFill>
                <a:round/>
                <a:headEnd/>
                <a:tailEnd/>
              </a:ln>
              <a:effectLst/>
            </p:spPr>
            <p:txBody>
              <a:bodyPr wrap="none" anchor="ctr"/>
              <a:lstStyle/>
              <a:p>
                <a:endParaRPr lang="fr-FR"/>
              </a:p>
            </p:txBody>
          </p:sp>
          <p:sp>
            <p:nvSpPr>
              <p:cNvPr id="181" name="Oval 294"/>
              <p:cNvSpPr>
                <a:spLocks noChangeArrowheads="1"/>
              </p:cNvSpPr>
              <p:nvPr/>
            </p:nvSpPr>
            <p:spPr bwMode="auto">
              <a:xfrm>
                <a:off x="3966" y="2088"/>
                <a:ext cx="59" cy="75"/>
              </a:xfrm>
              <a:prstGeom prst="ellipse">
                <a:avLst/>
              </a:prstGeom>
              <a:noFill/>
              <a:ln w="9525">
                <a:solidFill>
                  <a:srgbClr val="CC0099"/>
                </a:solidFill>
                <a:round/>
                <a:headEnd/>
                <a:tailEnd/>
              </a:ln>
              <a:effectLst/>
            </p:spPr>
            <p:txBody>
              <a:bodyPr wrap="none" anchor="ctr"/>
              <a:lstStyle/>
              <a:p>
                <a:endParaRPr lang="fr-FR"/>
              </a:p>
            </p:txBody>
          </p:sp>
          <p:sp>
            <p:nvSpPr>
              <p:cNvPr id="182" name="Text Box 295"/>
              <p:cNvSpPr txBox="1">
                <a:spLocks noChangeArrowheads="1"/>
              </p:cNvSpPr>
              <p:nvPr/>
            </p:nvSpPr>
            <p:spPr bwMode="auto">
              <a:xfrm>
                <a:off x="3280" y="1883"/>
                <a:ext cx="375" cy="192"/>
              </a:xfrm>
              <a:prstGeom prst="rect">
                <a:avLst/>
              </a:prstGeom>
              <a:noFill/>
              <a:ln w="9525">
                <a:noFill/>
                <a:miter lim="800000"/>
                <a:headEnd/>
                <a:tailEnd/>
              </a:ln>
              <a:effectLst/>
            </p:spPr>
            <p:txBody>
              <a:bodyPr wrap="none">
                <a:spAutoFit/>
              </a:bodyPr>
              <a:lstStyle/>
              <a:p>
                <a:pPr algn="r"/>
                <a:r>
                  <a:rPr lang="en-US" sz="1400">
                    <a:solidFill>
                      <a:srgbClr val="CC0099"/>
                    </a:solidFill>
                    <a:latin typeface="Comic Sans MS" pitchFamily="66" charset="0"/>
                  </a:rPr>
                  <a:t>d3/2</a:t>
                </a:r>
              </a:p>
            </p:txBody>
          </p:sp>
          <p:sp>
            <p:nvSpPr>
              <p:cNvPr id="183" name="Line 296"/>
              <p:cNvSpPr>
                <a:spLocks noChangeShapeType="1"/>
              </p:cNvSpPr>
              <p:nvPr/>
            </p:nvSpPr>
            <p:spPr bwMode="auto">
              <a:xfrm>
                <a:off x="3659" y="1975"/>
                <a:ext cx="604" cy="0"/>
              </a:xfrm>
              <a:prstGeom prst="line">
                <a:avLst/>
              </a:prstGeom>
              <a:noFill/>
              <a:ln w="9525">
                <a:solidFill>
                  <a:schemeClr val="tx1"/>
                </a:solidFill>
                <a:round/>
                <a:headEnd/>
                <a:tailEnd/>
              </a:ln>
              <a:effectLst/>
            </p:spPr>
            <p:txBody>
              <a:bodyPr/>
              <a:lstStyle/>
              <a:p>
                <a:endParaRPr lang="fr-FR"/>
              </a:p>
            </p:txBody>
          </p:sp>
          <p:sp>
            <p:nvSpPr>
              <p:cNvPr id="184" name="Oval 297"/>
              <p:cNvSpPr>
                <a:spLocks noChangeArrowheads="1"/>
              </p:cNvSpPr>
              <p:nvPr/>
            </p:nvSpPr>
            <p:spPr bwMode="auto">
              <a:xfrm>
                <a:off x="3826" y="1937"/>
                <a:ext cx="60" cy="75"/>
              </a:xfrm>
              <a:prstGeom prst="ellipse">
                <a:avLst/>
              </a:prstGeom>
              <a:noFill/>
              <a:ln w="9525">
                <a:solidFill>
                  <a:srgbClr val="CC0099"/>
                </a:solidFill>
                <a:round/>
                <a:headEnd/>
                <a:tailEnd/>
              </a:ln>
              <a:effectLst/>
            </p:spPr>
            <p:txBody>
              <a:bodyPr wrap="none" anchor="ctr"/>
              <a:lstStyle/>
              <a:p>
                <a:endParaRPr lang="fr-FR"/>
              </a:p>
            </p:txBody>
          </p:sp>
          <p:sp>
            <p:nvSpPr>
              <p:cNvPr id="185" name="Oval 298"/>
              <p:cNvSpPr>
                <a:spLocks noChangeArrowheads="1"/>
              </p:cNvSpPr>
              <p:nvPr/>
            </p:nvSpPr>
            <p:spPr bwMode="auto">
              <a:xfrm>
                <a:off x="3899" y="1937"/>
                <a:ext cx="59" cy="75"/>
              </a:xfrm>
              <a:prstGeom prst="ellipse">
                <a:avLst/>
              </a:prstGeom>
              <a:noFill/>
              <a:ln w="9525">
                <a:solidFill>
                  <a:srgbClr val="CC0099"/>
                </a:solidFill>
                <a:round/>
                <a:headEnd/>
                <a:tailEnd/>
              </a:ln>
              <a:effectLst/>
            </p:spPr>
            <p:txBody>
              <a:bodyPr wrap="none" anchor="ctr"/>
              <a:lstStyle/>
              <a:p>
                <a:endParaRPr lang="fr-FR"/>
              </a:p>
            </p:txBody>
          </p:sp>
          <p:sp>
            <p:nvSpPr>
              <p:cNvPr id="186" name="Oval 299"/>
              <p:cNvSpPr>
                <a:spLocks noChangeArrowheads="1"/>
              </p:cNvSpPr>
              <p:nvPr/>
            </p:nvSpPr>
            <p:spPr bwMode="auto">
              <a:xfrm>
                <a:off x="3968" y="1937"/>
                <a:ext cx="59" cy="75"/>
              </a:xfrm>
              <a:prstGeom prst="ellipse">
                <a:avLst/>
              </a:prstGeom>
              <a:noFill/>
              <a:ln w="9525">
                <a:solidFill>
                  <a:srgbClr val="CC0099"/>
                </a:solidFill>
                <a:round/>
                <a:headEnd/>
                <a:tailEnd/>
              </a:ln>
              <a:effectLst/>
            </p:spPr>
            <p:txBody>
              <a:bodyPr wrap="none" anchor="ctr"/>
              <a:lstStyle/>
              <a:p>
                <a:endParaRPr lang="fr-FR"/>
              </a:p>
            </p:txBody>
          </p:sp>
          <p:sp>
            <p:nvSpPr>
              <p:cNvPr id="187" name="Oval 300"/>
              <p:cNvSpPr>
                <a:spLocks noChangeArrowheads="1"/>
              </p:cNvSpPr>
              <p:nvPr/>
            </p:nvSpPr>
            <p:spPr bwMode="auto">
              <a:xfrm>
                <a:off x="4037" y="1937"/>
                <a:ext cx="59" cy="75"/>
              </a:xfrm>
              <a:prstGeom prst="ellipse">
                <a:avLst/>
              </a:prstGeom>
              <a:noFill/>
              <a:ln w="9525">
                <a:solidFill>
                  <a:srgbClr val="CC0099"/>
                </a:solidFill>
                <a:round/>
                <a:headEnd/>
                <a:tailEnd/>
              </a:ln>
              <a:effectLst/>
            </p:spPr>
            <p:txBody>
              <a:bodyPr wrap="none" anchor="ctr"/>
              <a:lstStyle/>
              <a:p>
                <a:endParaRPr lang="fr-FR"/>
              </a:p>
            </p:txBody>
          </p:sp>
          <p:sp>
            <p:nvSpPr>
              <p:cNvPr id="188" name="Line 301"/>
              <p:cNvSpPr>
                <a:spLocks noChangeShapeType="1"/>
              </p:cNvSpPr>
              <p:nvPr/>
            </p:nvSpPr>
            <p:spPr bwMode="auto">
              <a:xfrm flipH="1">
                <a:off x="4295" y="1796"/>
                <a:ext cx="172" cy="564"/>
              </a:xfrm>
              <a:prstGeom prst="line">
                <a:avLst/>
              </a:prstGeom>
              <a:noFill/>
              <a:ln w="28575">
                <a:solidFill>
                  <a:srgbClr val="33CC33"/>
                </a:solidFill>
                <a:round/>
                <a:headEnd type="triangle" w="sm" len="sm"/>
                <a:tailEnd type="triangle" w="sm" len="sm"/>
              </a:ln>
              <a:effectLst/>
            </p:spPr>
            <p:txBody>
              <a:bodyPr/>
              <a:lstStyle/>
              <a:p>
                <a:endParaRPr lang="fr-FR"/>
              </a:p>
            </p:txBody>
          </p:sp>
          <p:grpSp>
            <p:nvGrpSpPr>
              <p:cNvPr id="189" name="Group 302"/>
              <p:cNvGrpSpPr>
                <a:grpSpLocks/>
              </p:cNvGrpSpPr>
              <p:nvPr/>
            </p:nvGrpSpPr>
            <p:grpSpPr bwMode="auto">
              <a:xfrm>
                <a:off x="3275" y="1024"/>
                <a:ext cx="645" cy="288"/>
                <a:chOff x="3555" y="40"/>
                <a:chExt cx="597" cy="288"/>
              </a:xfrm>
            </p:grpSpPr>
            <p:sp>
              <p:nvSpPr>
                <p:cNvPr id="197" name="Rectangle 303"/>
                <p:cNvSpPr>
                  <a:spLocks noChangeArrowheads="1"/>
                </p:cNvSpPr>
                <p:nvPr/>
              </p:nvSpPr>
              <p:spPr bwMode="auto">
                <a:xfrm>
                  <a:off x="3576" y="40"/>
                  <a:ext cx="576" cy="288"/>
                </a:xfrm>
                <a:prstGeom prst="rect">
                  <a:avLst/>
                </a:prstGeom>
                <a:solidFill>
                  <a:schemeClr val="bg1"/>
                </a:solidFill>
                <a:ln w="9525">
                  <a:solidFill>
                    <a:schemeClr val="tx1"/>
                  </a:solidFill>
                  <a:miter lim="800000"/>
                  <a:headEnd/>
                  <a:tailEnd/>
                </a:ln>
                <a:effectLst/>
              </p:spPr>
              <p:txBody>
                <a:bodyPr wrap="none" anchor="ctr"/>
                <a:lstStyle/>
                <a:p>
                  <a:endParaRPr lang="fr-FR"/>
                </a:p>
              </p:txBody>
            </p:sp>
            <p:grpSp>
              <p:nvGrpSpPr>
                <p:cNvPr id="198" name="Group 304"/>
                <p:cNvGrpSpPr>
                  <a:grpSpLocks/>
                </p:cNvGrpSpPr>
                <p:nvPr/>
              </p:nvGrpSpPr>
              <p:grpSpPr bwMode="auto">
                <a:xfrm>
                  <a:off x="3555" y="64"/>
                  <a:ext cx="577" cy="248"/>
                  <a:chOff x="2523" y="267"/>
                  <a:chExt cx="577" cy="248"/>
                </a:xfrm>
              </p:grpSpPr>
              <p:sp>
                <p:nvSpPr>
                  <p:cNvPr id="199" name="Rectangle 305"/>
                  <p:cNvSpPr>
                    <a:spLocks noChangeArrowheads="1"/>
                  </p:cNvSpPr>
                  <p:nvPr/>
                </p:nvSpPr>
                <p:spPr bwMode="auto">
                  <a:xfrm>
                    <a:off x="2573" y="267"/>
                    <a:ext cx="527" cy="225"/>
                  </a:xfrm>
                  <a:prstGeom prst="rect">
                    <a:avLst/>
                  </a:prstGeom>
                  <a:noFill/>
                  <a:ln w="9525">
                    <a:noFill/>
                    <a:miter lim="800000"/>
                    <a:headEnd/>
                    <a:tailEnd/>
                  </a:ln>
                  <a:effectLst/>
                </p:spPr>
                <p:txBody>
                  <a:bodyPr lIns="18000" tIns="10800" rIns="18000" bIns="10800">
                    <a:spAutoFit/>
                  </a:bodyPr>
                  <a:lstStyle/>
                  <a:p>
                    <a:r>
                      <a:rPr lang="fr-FR" sz="2200" baseline="30000">
                        <a:latin typeface="Comic Sans MS" pitchFamily="66" charset="0"/>
                      </a:rPr>
                      <a:t>32</a:t>
                    </a:r>
                    <a:r>
                      <a:rPr lang="fr-FR" sz="2200">
                        <a:latin typeface="Comic Sans MS" pitchFamily="66" charset="0"/>
                      </a:rPr>
                      <a:t>Mg</a:t>
                    </a:r>
                    <a:r>
                      <a:rPr lang="en-US" sz="2200" baseline="-25000">
                        <a:solidFill>
                          <a:srgbClr val="0000FF"/>
                        </a:solidFill>
                        <a:latin typeface="Comic Sans MS" pitchFamily="66" charset="0"/>
                      </a:rPr>
                      <a:t>2</a:t>
                    </a:r>
                    <a:r>
                      <a:rPr lang="fr-FR" sz="2200" baseline="-25000">
                        <a:solidFill>
                          <a:srgbClr val="0000FF"/>
                        </a:solidFill>
                        <a:latin typeface="Comic Sans MS" pitchFamily="66" charset="0"/>
                      </a:rPr>
                      <a:t>0</a:t>
                    </a:r>
                    <a:endParaRPr lang="en-US" sz="2200" baseline="-25000">
                      <a:solidFill>
                        <a:srgbClr val="0000FF"/>
                      </a:solidFill>
                      <a:latin typeface="Comic Sans MS" pitchFamily="66" charset="0"/>
                    </a:endParaRPr>
                  </a:p>
                </p:txBody>
              </p:sp>
              <p:sp>
                <p:nvSpPr>
                  <p:cNvPr id="200" name="Rectangle 306"/>
                  <p:cNvSpPr>
                    <a:spLocks noChangeArrowheads="1"/>
                  </p:cNvSpPr>
                  <p:nvPr/>
                </p:nvSpPr>
                <p:spPr bwMode="auto">
                  <a:xfrm>
                    <a:off x="2523" y="313"/>
                    <a:ext cx="225" cy="202"/>
                  </a:xfrm>
                  <a:prstGeom prst="rect">
                    <a:avLst/>
                  </a:prstGeom>
                  <a:noFill/>
                  <a:ln w="9525">
                    <a:noFill/>
                    <a:miter lim="800000"/>
                    <a:headEnd/>
                    <a:tailEnd/>
                  </a:ln>
                  <a:effectLst/>
                </p:spPr>
                <p:txBody>
                  <a:bodyPr wrap="none">
                    <a:spAutoFit/>
                  </a:bodyPr>
                  <a:lstStyle/>
                  <a:p>
                    <a:r>
                      <a:rPr lang="fr-FR" sz="2200" baseline="-25000">
                        <a:solidFill>
                          <a:srgbClr val="CC0099"/>
                        </a:solidFill>
                        <a:latin typeface="Comic Sans MS" pitchFamily="66" charset="0"/>
                      </a:rPr>
                      <a:t>12</a:t>
                    </a:r>
                    <a:endParaRPr lang="en-US" sz="2200" baseline="-25000">
                      <a:solidFill>
                        <a:srgbClr val="CC0099"/>
                      </a:solidFill>
                      <a:latin typeface="Comic Sans MS" pitchFamily="66" charset="0"/>
                    </a:endParaRPr>
                  </a:p>
                </p:txBody>
              </p:sp>
            </p:grpSp>
          </p:grpSp>
          <p:sp>
            <p:nvSpPr>
              <p:cNvPr id="190" name="Oval 307"/>
              <p:cNvSpPr>
                <a:spLocks noChangeArrowheads="1"/>
              </p:cNvSpPr>
              <p:nvPr/>
            </p:nvSpPr>
            <p:spPr bwMode="auto">
              <a:xfrm>
                <a:off x="4642" y="2172"/>
                <a:ext cx="222" cy="195"/>
              </a:xfrm>
              <a:prstGeom prst="ellipse">
                <a:avLst/>
              </a:prstGeom>
              <a:noFill/>
              <a:ln w="19050">
                <a:solidFill>
                  <a:schemeClr val="tx1"/>
                </a:solidFill>
                <a:round/>
                <a:headEnd/>
                <a:tailEnd/>
              </a:ln>
              <a:effectLst/>
            </p:spPr>
            <p:txBody>
              <a:bodyPr wrap="none" lIns="0" tIns="0" rIns="0" bIns="0" anchor="ctr"/>
              <a:lstStyle/>
              <a:p>
                <a:pPr algn="ctr">
                  <a:lnSpc>
                    <a:spcPct val="120000"/>
                  </a:lnSpc>
                </a:pPr>
                <a:r>
                  <a:rPr lang="en-US" sz="1400">
                    <a:latin typeface="Comic Sans MS" pitchFamily="66" charset="0"/>
                  </a:rPr>
                  <a:t>1</a:t>
                </a:r>
                <a:r>
                  <a:rPr lang="fr-FR" sz="1400">
                    <a:latin typeface="Comic Sans MS" pitchFamily="66" charset="0"/>
                  </a:rPr>
                  <a:t>4</a:t>
                </a:r>
                <a:endParaRPr lang="en-US" sz="1400">
                  <a:latin typeface="Comic Sans MS" pitchFamily="66" charset="0"/>
                </a:endParaRPr>
              </a:p>
            </p:txBody>
          </p:sp>
          <p:sp>
            <p:nvSpPr>
              <p:cNvPr id="191" name="Text Box 308"/>
              <p:cNvSpPr txBox="1">
                <a:spLocks noChangeArrowheads="1"/>
              </p:cNvSpPr>
              <p:nvPr/>
            </p:nvSpPr>
            <p:spPr bwMode="auto">
              <a:xfrm>
                <a:off x="3662" y="2394"/>
                <a:ext cx="628" cy="288"/>
              </a:xfrm>
              <a:prstGeom prst="rect">
                <a:avLst/>
              </a:prstGeom>
              <a:noFill/>
              <a:ln w="9525">
                <a:noFill/>
                <a:miter lim="800000"/>
                <a:headEnd/>
                <a:tailEnd/>
              </a:ln>
              <a:effectLst/>
            </p:spPr>
            <p:txBody>
              <a:bodyPr wrap="none">
                <a:spAutoFit/>
              </a:bodyPr>
              <a:lstStyle/>
              <a:p>
                <a:r>
                  <a:rPr lang="fr-FR">
                    <a:solidFill>
                      <a:srgbClr val="D60093"/>
                    </a:solidFill>
                  </a:rPr>
                  <a:t>[        ]</a:t>
                </a:r>
              </a:p>
            </p:txBody>
          </p:sp>
          <p:sp>
            <p:nvSpPr>
              <p:cNvPr id="192" name="Line 309"/>
              <p:cNvSpPr>
                <a:spLocks noChangeShapeType="1"/>
              </p:cNvSpPr>
              <p:nvPr/>
            </p:nvSpPr>
            <p:spPr bwMode="auto">
              <a:xfrm>
                <a:off x="3675" y="2551"/>
                <a:ext cx="604" cy="0"/>
              </a:xfrm>
              <a:prstGeom prst="line">
                <a:avLst/>
              </a:prstGeom>
              <a:noFill/>
              <a:ln w="9525">
                <a:solidFill>
                  <a:schemeClr val="tx1"/>
                </a:solidFill>
                <a:round/>
                <a:headEnd/>
                <a:tailEnd/>
              </a:ln>
              <a:effectLst/>
            </p:spPr>
            <p:txBody>
              <a:bodyPr/>
              <a:lstStyle/>
              <a:p>
                <a:endParaRPr lang="fr-FR"/>
              </a:p>
            </p:txBody>
          </p:sp>
          <p:sp>
            <p:nvSpPr>
              <p:cNvPr id="193" name="Text Box 310"/>
              <p:cNvSpPr txBox="1">
                <a:spLocks noChangeArrowheads="1"/>
              </p:cNvSpPr>
              <p:nvPr/>
            </p:nvSpPr>
            <p:spPr bwMode="auto">
              <a:xfrm>
                <a:off x="4438" y="2402"/>
                <a:ext cx="628" cy="288"/>
              </a:xfrm>
              <a:prstGeom prst="rect">
                <a:avLst/>
              </a:prstGeom>
              <a:noFill/>
              <a:ln w="9525">
                <a:noFill/>
                <a:miter lim="800000"/>
                <a:headEnd/>
                <a:tailEnd/>
              </a:ln>
              <a:effectLst/>
            </p:spPr>
            <p:txBody>
              <a:bodyPr wrap="none">
                <a:spAutoFit/>
              </a:bodyPr>
              <a:lstStyle/>
              <a:p>
                <a:r>
                  <a:rPr lang="fr-FR">
                    <a:solidFill>
                      <a:schemeClr val="accent2"/>
                    </a:solidFill>
                  </a:rPr>
                  <a:t>[        ]</a:t>
                </a:r>
              </a:p>
            </p:txBody>
          </p:sp>
          <p:sp>
            <p:nvSpPr>
              <p:cNvPr id="194" name="Line 311"/>
              <p:cNvSpPr>
                <a:spLocks noChangeShapeType="1"/>
              </p:cNvSpPr>
              <p:nvPr/>
            </p:nvSpPr>
            <p:spPr bwMode="auto">
              <a:xfrm>
                <a:off x="4451" y="2559"/>
                <a:ext cx="604" cy="0"/>
              </a:xfrm>
              <a:prstGeom prst="line">
                <a:avLst/>
              </a:prstGeom>
              <a:noFill/>
              <a:ln w="9525">
                <a:solidFill>
                  <a:schemeClr val="tx1"/>
                </a:solidFill>
                <a:round/>
                <a:headEnd/>
                <a:tailEnd/>
              </a:ln>
              <a:effectLst/>
            </p:spPr>
            <p:txBody>
              <a:bodyPr/>
              <a:lstStyle/>
              <a:p>
                <a:endParaRPr lang="fr-FR"/>
              </a:p>
            </p:txBody>
          </p:sp>
          <p:sp>
            <p:nvSpPr>
              <p:cNvPr id="195" name="Oval 312"/>
              <p:cNvSpPr>
                <a:spLocks noChangeArrowheads="1"/>
              </p:cNvSpPr>
              <p:nvPr/>
            </p:nvSpPr>
            <p:spPr bwMode="auto">
              <a:xfrm>
                <a:off x="4642" y="1852"/>
                <a:ext cx="222" cy="195"/>
              </a:xfrm>
              <a:prstGeom prst="ellipse">
                <a:avLst/>
              </a:prstGeom>
              <a:noFill/>
              <a:ln w="19050">
                <a:solidFill>
                  <a:schemeClr val="tx1"/>
                </a:solidFill>
                <a:round/>
                <a:headEnd/>
                <a:tailEnd/>
              </a:ln>
              <a:effectLst/>
            </p:spPr>
            <p:txBody>
              <a:bodyPr wrap="none" lIns="0" tIns="0" rIns="0" bIns="0" anchor="ctr"/>
              <a:lstStyle/>
              <a:p>
                <a:pPr algn="ctr">
                  <a:lnSpc>
                    <a:spcPct val="120000"/>
                  </a:lnSpc>
                </a:pPr>
                <a:r>
                  <a:rPr lang="en-US" sz="1400">
                    <a:latin typeface="Comic Sans MS" pitchFamily="66" charset="0"/>
                  </a:rPr>
                  <a:t>1</a:t>
                </a:r>
                <a:r>
                  <a:rPr lang="fr-FR" sz="1400">
                    <a:latin typeface="Comic Sans MS" pitchFamily="66" charset="0"/>
                  </a:rPr>
                  <a:t>6</a:t>
                </a:r>
                <a:endParaRPr lang="en-US" sz="1400">
                  <a:latin typeface="Comic Sans MS" pitchFamily="66" charset="0"/>
                </a:endParaRPr>
              </a:p>
            </p:txBody>
          </p:sp>
          <p:sp>
            <p:nvSpPr>
              <p:cNvPr id="196" name="AutoShape 313"/>
              <p:cNvSpPr>
                <a:spLocks noChangeArrowheads="1"/>
              </p:cNvSpPr>
              <p:nvPr/>
            </p:nvSpPr>
            <p:spPr bwMode="auto">
              <a:xfrm flipH="1" flipV="1">
                <a:off x="4928" y="1440"/>
                <a:ext cx="128" cy="336"/>
              </a:xfrm>
              <a:prstGeom prst="curvedRightArrow">
                <a:avLst>
                  <a:gd name="adj1" fmla="val 24026"/>
                  <a:gd name="adj2" fmla="val 62429"/>
                  <a:gd name="adj3" fmla="val 18597"/>
                </a:avLst>
              </a:prstGeom>
              <a:solidFill>
                <a:schemeClr val="accent1"/>
              </a:solidFill>
              <a:ln w="9525">
                <a:solidFill>
                  <a:schemeClr val="tx1"/>
                </a:solidFill>
                <a:miter lim="800000"/>
                <a:headEnd/>
                <a:tailEnd/>
              </a:ln>
              <a:effectLst/>
            </p:spPr>
            <p:txBody>
              <a:bodyPr wrap="none" anchor="ctr"/>
              <a:lstStyle/>
              <a:p>
                <a:endParaRPr lang="fr-FR"/>
              </a:p>
            </p:txBody>
          </p:sp>
        </p:grpSp>
        <p:sp>
          <p:nvSpPr>
            <p:cNvPr id="159" name="Text Box 320"/>
            <p:cNvSpPr txBox="1">
              <a:spLocks noChangeArrowheads="1"/>
            </p:cNvSpPr>
            <p:nvPr/>
          </p:nvSpPr>
          <p:spPr bwMode="auto">
            <a:xfrm>
              <a:off x="1387678" y="4619729"/>
              <a:ext cx="1079500" cy="304800"/>
            </a:xfrm>
            <a:prstGeom prst="rect">
              <a:avLst/>
            </a:prstGeom>
            <a:noFill/>
            <a:ln w="9525">
              <a:noFill/>
              <a:miter lim="800000"/>
              <a:headEnd/>
              <a:tailEnd/>
            </a:ln>
            <a:effectLst/>
          </p:spPr>
          <p:txBody>
            <a:bodyPr wrap="none">
              <a:spAutoFit/>
            </a:bodyPr>
            <a:lstStyle/>
            <a:p>
              <a:r>
                <a:rPr lang="fr-FR" sz="1400">
                  <a:solidFill>
                    <a:srgbClr val="33CC33"/>
                  </a:solidFill>
                  <a:latin typeface="Comic Sans MS" pitchFamily="66" charset="0"/>
                </a:rPr>
                <a:t>attractive </a:t>
              </a:r>
            </a:p>
          </p:txBody>
        </p:sp>
      </p:gr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1"/>
          <p:cNvGrpSpPr>
            <a:grpSpLocks/>
          </p:cNvGrpSpPr>
          <p:nvPr/>
        </p:nvGrpSpPr>
        <p:grpSpPr bwMode="auto">
          <a:xfrm>
            <a:off x="8253413" y="844550"/>
            <a:ext cx="692150" cy="1790700"/>
            <a:chOff x="3461" y="1894"/>
            <a:chExt cx="1920" cy="1128"/>
          </a:xfrm>
        </p:grpSpPr>
        <p:sp>
          <p:nvSpPr>
            <p:cNvPr id="159756" name="Line 12"/>
            <p:cNvSpPr>
              <a:spLocks noChangeShapeType="1"/>
            </p:cNvSpPr>
            <p:nvPr/>
          </p:nvSpPr>
          <p:spPr bwMode="auto">
            <a:xfrm>
              <a:off x="3461" y="1894"/>
              <a:ext cx="1920" cy="0"/>
            </a:xfrm>
            <a:prstGeom prst="line">
              <a:avLst/>
            </a:prstGeom>
            <a:noFill/>
            <a:ln w="28575">
              <a:solidFill>
                <a:srgbClr val="D60093"/>
              </a:solidFill>
              <a:round/>
              <a:headEnd/>
              <a:tailEnd/>
            </a:ln>
            <a:effectLst/>
          </p:spPr>
          <p:txBody>
            <a:bodyPr/>
            <a:lstStyle/>
            <a:p>
              <a:endParaRPr lang="fr-FR"/>
            </a:p>
          </p:txBody>
        </p:sp>
        <p:sp>
          <p:nvSpPr>
            <p:cNvPr id="159757" name="Line 13"/>
            <p:cNvSpPr>
              <a:spLocks noChangeShapeType="1"/>
            </p:cNvSpPr>
            <p:nvPr/>
          </p:nvSpPr>
          <p:spPr bwMode="auto">
            <a:xfrm>
              <a:off x="3461" y="2055"/>
              <a:ext cx="1920" cy="0"/>
            </a:xfrm>
            <a:prstGeom prst="line">
              <a:avLst/>
            </a:prstGeom>
            <a:noFill/>
            <a:ln w="28575">
              <a:solidFill>
                <a:srgbClr val="D60093"/>
              </a:solidFill>
              <a:round/>
              <a:headEnd/>
              <a:tailEnd/>
            </a:ln>
            <a:effectLst/>
          </p:spPr>
          <p:txBody>
            <a:bodyPr/>
            <a:lstStyle/>
            <a:p>
              <a:endParaRPr lang="fr-FR"/>
            </a:p>
          </p:txBody>
        </p:sp>
        <p:sp>
          <p:nvSpPr>
            <p:cNvPr id="159758" name="Line 14"/>
            <p:cNvSpPr>
              <a:spLocks noChangeShapeType="1"/>
            </p:cNvSpPr>
            <p:nvPr/>
          </p:nvSpPr>
          <p:spPr bwMode="auto">
            <a:xfrm>
              <a:off x="3461" y="2216"/>
              <a:ext cx="1920" cy="0"/>
            </a:xfrm>
            <a:prstGeom prst="line">
              <a:avLst/>
            </a:prstGeom>
            <a:noFill/>
            <a:ln w="9525">
              <a:solidFill>
                <a:schemeClr val="tx1"/>
              </a:solidFill>
              <a:round/>
              <a:headEnd/>
              <a:tailEnd/>
            </a:ln>
            <a:effectLst/>
          </p:spPr>
          <p:txBody>
            <a:bodyPr/>
            <a:lstStyle/>
            <a:p>
              <a:endParaRPr lang="fr-FR"/>
            </a:p>
          </p:txBody>
        </p:sp>
        <p:sp>
          <p:nvSpPr>
            <p:cNvPr id="159759" name="Line 15"/>
            <p:cNvSpPr>
              <a:spLocks noChangeShapeType="1"/>
            </p:cNvSpPr>
            <p:nvPr/>
          </p:nvSpPr>
          <p:spPr bwMode="auto">
            <a:xfrm>
              <a:off x="3461" y="2377"/>
              <a:ext cx="1920" cy="0"/>
            </a:xfrm>
            <a:prstGeom prst="line">
              <a:avLst/>
            </a:prstGeom>
            <a:noFill/>
            <a:ln w="9525">
              <a:solidFill>
                <a:schemeClr val="tx1"/>
              </a:solidFill>
              <a:round/>
              <a:headEnd/>
              <a:tailEnd/>
            </a:ln>
            <a:effectLst/>
          </p:spPr>
          <p:txBody>
            <a:bodyPr/>
            <a:lstStyle/>
            <a:p>
              <a:endParaRPr lang="fr-FR"/>
            </a:p>
          </p:txBody>
        </p:sp>
        <p:sp>
          <p:nvSpPr>
            <p:cNvPr id="159760" name="Line 16"/>
            <p:cNvSpPr>
              <a:spLocks noChangeShapeType="1"/>
            </p:cNvSpPr>
            <p:nvPr/>
          </p:nvSpPr>
          <p:spPr bwMode="auto">
            <a:xfrm>
              <a:off x="3461" y="2538"/>
              <a:ext cx="1920" cy="0"/>
            </a:xfrm>
            <a:prstGeom prst="line">
              <a:avLst/>
            </a:prstGeom>
            <a:noFill/>
            <a:ln w="9525">
              <a:solidFill>
                <a:schemeClr val="tx1"/>
              </a:solidFill>
              <a:round/>
              <a:headEnd/>
              <a:tailEnd/>
            </a:ln>
            <a:effectLst/>
          </p:spPr>
          <p:txBody>
            <a:bodyPr/>
            <a:lstStyle/>
            <a:p>
              <a:endParaRPr lang="fr-FR"/>
            </a:p>
          </p:txBody>
        </p:sp>
        <p:sp>
          <p:nvSpPr>
            <p:cNvPr id="159761" name="Line 17"/>
            <p:cNvSpPr>
              <a:spLocks noChangeShapeType="1"/>
            </p:cNvSpPr>
            <p:nvPr/>
          </p:nvSpPr>
          <p:spPr bwMode="auto">
            <a:xfrm>
              <a:off x="3461" y="2860"/>
              <a:ext cx="1920" cy="0"/>
            </a:xfrm>
            <a:prstGeom prst="line">
              <a:avLst/>
            </a:prstGeom>
            <a:noFill/>
            <a:ln w="9525">
              <a:solidFill>
                <a:schemeClr val="tx1"/>
              </a:solidFill>
              <a:round/>
              <a:headEnd/>
              <a:tailEnd/>
            </a:ln>
            <a:effectLst/>
          </p:spPr>
          <p:txBody>
            <a:bodyPr/>
            <a:lstStyle/>
            <a:p>
              <a:endParaRPr lang="fr-FR"/>
            </a:p>
          </p:txBody>
        </p:sp>
        <p:sp>
          <p:nvSpPr>
            <p:cNvPr id="159762" name="Line 18"/>
            <p:cNvSpPr>
              <a:spLocks noChangeShapeType="1"/>
            </p:cNvSpPr>
            <p:nvPr/>
          </p:nvSpPr>
          <p:spPr bwMode="auto">
            <a:xfrm>
              <a:off x="3461" y="2699"/>
              <a:ext cx="1920" cy="0"/>
            </a:xfrm>
            <a:prstGeom prst="line">
              <a:avLst/>
            </a:prstGeom>
            <a:noFill/>
            <a:ln w="9525">
              <a:solidFill>
                <a:schemeClr val="tx1"/>
              </a:solidFill>
              <a:round/>
              <a:headEnd/>
              <a:tailEnd/>
            </a:ln>
            <a:effectLst/>
          </p:spPr>
          <p:txBody>
            <a:bodyPr/>
            <a:lstStyle/>
            <a:p>
              <a:endParaRPr lang="fr-FR"/>
            </a:p>
          </p:txBody>
        </p:sp>
        <p:sp>
          <p:nvSpPr>
            <p:cNvPr id="159763" name="Line 19"/>
            <p:cNvSpPr>
              <a:spLocks noChangeShapeType="1"/>
            </p:cNvSpPr>
            <p:nvPr/>
          </p:nvSpPr>
          <p:spPr bwMode="auto">
            <a:xfrm>
              <a:off x="3461" y="3022"/>
              <a:ext cx="1920" cy="0"/>
            </a:xfrm>
            <a:prstGeom prst="line">
              <a:avLst/>
            </a:prstGeom>
            <a:noFill/>
            <a:ln w="9525">
              <a:solidFill>
                <a:schemeClr val="tx1"/>
              </a:solidFill>
              <a:round/>
              <a:headEnd/>
              <a:tailEnd/>
            </a:ln>
            <a:effectLst/>
          </p:spPr>
          <p:txBody>
            <a:bodyPr/>
            <a:lstStyle/>
            <a:p>
              <a:endParaRPr lang="fr-FR"/>
            </a:p>
          </p:txBody>
        </p:sp>
      </p:grpSp>
      <p:grpSp>
        <p:nvGrpSpPr>
          <p:cNvPr id="3" name="Group 219"/>
          <p:cNvGrpSpPr>
            <a:grpSpLocks/>
          </p:cNvGrpSpPr>
          <p:nvPr/>
        </p:nvGrpSpPr>
        <p:grpSpPr bwMode="auto">
          <a:xfrm>
            <a:off x="8486775" y="739775"/>
            <a:ext cx="292100" cy="2046288"/>
            <a:chOff x="1930" y="3223"/>
            <a:chExt cx="184" cy="1289"/>
          </a:xfrm>
        </p:grpSpPr>
        <p:sp>
          <p:nvSpPr>
            <p:cNvPr id="159766" name="Line 22"/>
            <p:cNvSpPr>
              <a:spLocks noChangeShapeType="1"/>
            </p:cNvSpPr>
            <p:nvPr/>
          </p:nvSpPr>
          <p:spPr bwMode="auto">
            <a:xfrm rot="5400000">
              <a:off x="1469" y="3868"/>
              <a:ext cx="1289" cy="0"/>
            </a:xfrm>
            <a:prstGeom prst="line">
              <a:avLst/>
            </a:prstGeom>
            <a:noFill/>
            <a:ln w="28575">
              <a:solidFill>
                <a:srgbClr val="D60093"/>
              </a:solidFill>
              <a:round/>
              <a:headEnd/>
              <a:tailEnd/>
            </a:ln>
            <a:effectLst/>
          </p:spPr>
          <p:txBody>
            <a:bodyPr/>
            <a:lstStyle/>
            <a:p>
              <a:endParaRPr lang="fr-FR"/>
            </a:p>
          </p:txBody>
        </p:sp>
        <p:sp>
          <p:nvSpPr>
            <p:cNvPr id="159767" name="Line 23"/>
            <p:cNvSpPr>
              <a:spLocks noChangeShapeType="1"/>
            </p:cNvSpPr>
            <p:nvPr/>
          </p:nvSpPr>
          <p:spPr bwMode="auto">
            <a:xfrm rot="5400000">
              <a:off x="1285" y="3868"/>
              <a:ext cx="1289" cy="0"/>
            </a:xfrm>
            <a:prstGeom prst="line">
              <a:avLst/>
            </a:prstGeom>
            <a:noFill/>
            <a:ln w="28575">
              <a:solidFill>
                <a:srgbClr val="D60093"/>
              </a:solidFill>
              <a:round/>
              <a:headEnd/>
              <a:tailEnd/>
            </a:ln>
            <a:effectLst/>
          </p:spPr>
          <p:txBody>
            <a:bodyPr/>
            <a:lstStyle/>
            <a:p>
              <a:endParaRPr lang="fr-FR"/>
            </a:p>
          </p:txBody>
        </p:sp>
      </p:grpSp>
      <p:sp>
        <p:nvSpPr>
          <p:cNvPr id="159777" name="Text Box 33"/>
          <p:cNvSpPr txBox="1">
            <a:spLocks noChangeArrowheads="1"/>
          </p:cNvSpPr>
          <p:nvPr/>
        </p:nvSpPr>
        <p:spPr bwMode="auto">
          <a:xfrm>
            <a:off x="8237538" y="476250"/>
            <a:ext cx="696912" cy="336550"/>
          </a:xfrm>
          <a:prstGeom prst="rect">
            <a:avLst/>
          </a:prstGeom>
          <a:noFill/>
          <a:ln w="9525">
            <a:noFill/>
            <a:miter lim="800000"/>
            <a:headEnd/>
            <a:tailEnd/>
          </a:ln>
          <a:effectLst/>
        </p:spPr>
        <p:txBody>
          <a:bodyPr wrap="none">
            <a:spAutoFit/>
          </a:bodyPr>
          <a:lstStyle/>
          <a:p>
            <a:r>
              <a:rPr lang="fr-FR" sz="1600">
                <a:solidFill>
                  <a:srgbClr val="D60093"/>
                </a:solidFill>
              </a:rPr>
              <a:t>N=28</a:t>
            </a:r>
          </a:p>
        </p:txBody>
      </p:sp>
      <p:sp>
        <p:nvSpPr>
          <p:cNvPr id="159778" name="Rectangle 34"/>
          <p:cNvSpPr>
            <a:spLocks noChangeArrowheads="1"/>
          </p:cNvSpPr>
          <p:nvPr/>
        </p:nvSpPr>
        <p:spPr bwMode="auto">
          <a:xfrm>
            <a:off x="8501063" y="855663"/>
            <a:ext cx="266700" cy="230187"/>
          </a:xfrm>
          <a:prstGeom prst="rect">
            <a:avLst/>
          </a:prstGeom>
          <a:solidFill>
            <a:srgbClr val="FF0000"/>
          </a:solidFill>
          <a:ln w="9525">
            <a:solidFill>
              <a:srgbClr val="FF0000"/>
            </a:solidFill>
            <a:miter lim="800000"/>
            <a:headEnd/>
            <a:tailEnd/>
          </a:ln>
          <a:effectLst/>
        </p:spPr>
        <p:txBody>
          <a:bodyPr wrap="none" anchor="ctr"/>
          <a:lstStyle/>
          <a:p>
            <a:endParaRPr lang="fr-FR"/>
          </a:p>
        </p:txBody>
      </p:sp>
      <p:sp>
        <p:nvSpPr>
          <p:cNvPr id="159779" name="Rectangle 35"/>
          <p:cNvSpPr>
            <a:spLocks noChangeArrowheads="1"/>
          </p:cNvSpPr>
          <p:nvPr/>
        </p:nvSpPr>
        <p:spPr bwMode="auto">
          <a:xfrm>
            <a:off x="8501063" y="852488"/>
            <a:ext cx="263525" cy="239712"/>
          </a:xfrm>
          <a:prstGeom prst="rect">
            <a:avLst/>
          </a:prstGeom>
          <a:noFill/>
          <a:ln w="9525">
            <a:noFill/>
            <a:miter lim="800000"/>
            <a:headEnd/>
            <a:tailEnd/>
          </a:ln>
          <a:effectLst/>
        </p:spPr>
        <p:txBody>
          <a:bodyPr wrap="none" anchor="ctr"/>
          <a:lstStyle/>
          <a:p>
            <a:pPr algn="ctr"/>
            <a:r>
              <a:rPr lang="fr-FR" sz="1400" b="1" baseline="30000"/>
              <a:t>48</a:t>
            </a:r>
            <a:r>
              <a:rPr lang="fr-FR" sz="1400" b="1"/>
              <a:t>Ca</a:t>
            </a:r>
          </a:p>
        </p:txBody>
      </p:sp>
      <p:sp>
        <p:nvSpPr>
          <p:cNvPr id="159780" name="Rectangle 36"/>
          <p:cNvSpPr>
            <a:spLocks noChangeArrowheads="1"/>
          </p:cNvSpPr>
          <p:nvPr/>
        </p:nvSpPr>
        <p:spPr bwMode="auto">
          <a:xfrm>
            <a:off x="8501063" y="1874838"/>
            <a:ext cx="263525" cy="239712"/>
          </a:xfrm>
          <a:prstGeom prst="rect">
            <a:avLst/>
          </a:prstGeom>
          <a:solidFill>
            <a:srgbClr val="FFFF00"/>
          </a:solidFill>
          <a:ln w="9525">
            <a:solidFill>
              <a:srgbClr val="FFFF00"/>
            </a:solidFill>
            <a:miter lim="800000"/>
            <a:headEnd/>
            <a:tailEnd/>
          </a:ln>
          <a:effectLst/>
        </p:spPr>
        <p:txBody>
          <a:bodyPr wrap="none" anchor="ctr"/>
          <a:lstStyle/>
          <a:p>
            <a:pPr algn="ctr"/>
            <a:r>
              <a:rPr lang="fr-FR" sz="1400" b="1" baseline="30000"/>
              <a:t>44</a:t>
            </a:r>
            <a:r>
              <a:rPr lang="fr-FR" sz="1400" b="1"/>
              <a:t>S</a:t>
            </a:r>
          </a:p>
        </p:txBody>
      </p:sp>
      <p:sp>
        <p:nvSpPr>
          <p:cNvPr id="159783" name="Rectangle 39"/>
          <p:cNvSpPr>
            <a:spLocks noChangeArrowheads="1"/>
          </p:cNvSpPr>
          <p:nvPr/>
        </p:nvSpPr>
        <p:spPr bwMode="auto">
          <a:xfrm>
            <a:off x="165100" y="979488"/>
            <a:ext cx="3089275" cy="2033587"/>
          </a:xfrm>
          <a:prstGeom prst="rect">
            <a:avLst/>
          </a:prstGeom>
          <a:solidFill>
            <a:srgbClr val="FFFFCC"/>
          </a:solidFill>
          <a:ln w="9525">
            <a:solidFill>
              <a:schemeClr val="tx1"/>
            </a:solidFill>
            <a:miter lim="800000"/>
            <a:headEnd/>
            <a:tailEnd/>
          </a:ln>
          <a:effectLst/>
        </p:spPr>
        <p:txBody>
          <a:bodyPr wrap="none" anchor="ctr"/>
          <a:lstStyle/>
          <a:p>
            <a:endParaRPr lang="fr-FR"/>
          </a:p>
        </p:txBody>
      </p:sp>
      <p:sp>
        <p:nvSpPr>
          <p:cNvPr id="159784" name="Text Box 40"/>
          <p:cNvSpPr txBox="1">
            <a:spLocks noChangeArrowheads="1"/>
          </p:cNvSpPr>
          <p:nvPr/>
        </p:nvSpPr>
        <p:spPr bwMode="auto">
          <a:xfrm>
            <a:off x="2640013" y="979488"/>
            <a:ext cx="585787" cy="304800"/>
          </a:xfrm>
          <a:prstGeom prst="rect">
            <a:avLst/>
          </a:prstGeom>
          <a:noFill/>
          <a:ln w="9525">
            <a:noFill/>
            <a:miter lim="800000"/>
            <a:headEnd/>
            <a:tailEnd/>
          </a:ln>
          <a:effectLst/>
        </p:spPr>
        <p:txBody>
          <a:bodyPr wrap="none">
            <a:spAutoFit/>
          </a:bodyPr>
          <a:lstStyle/>
          <a:p>
            <a:r>
              <a:rPr lang="en-US" sz="1400">
                <a:solidFill>
                  <a:srgbClr val="003399"/>
                </a:solidFill>
              </a:rPr>
              <a:t>p3/2</a:t>
            </a:r>
          </a:p>
        </p:txBody>
      </p:sp>
      <p:sp>
        <p:nvSpPr>
          <p:cNvPr id="159785" name="Oval 41"/>
          <p:cNvSpPr>
            <a:spLocks noChangeAspect="1" noChangeArrowheads="1"/>
          </p:cNvSpPr>
          <p:nvPr/>
        </p:nvSpPr>
        <p:spPr bwMode="auto">
          <a:xfrm>
            <a:off x="1976438" y="1166813"/>
            <a:ext cx="265112" cy="246062"/>
          </a:xfrm>
          <a:prstGeom prst="ellipse">
            <a:avLst/>
          </a:prstGeom>
          <a:noFill/>
          <a:ln w="28575">
            <a:solidFill>
              <a:srgbClr val="FF0000"/>
            </a:solidFill>
            <a:round/>
            <a:headEnd/>
            <a:tailEnd/>
          </a:ln>
          <a:effectLst/>
        </p:spPr>
        <p:txBody>
          <a:bodyPr wrap="none" lIns="0" tIns="0" rIns="0" bIns="0" anchor="ctr"/>
          <a:lstStyle/>
          <a:p>
            <a:pPr algn="ctr"/>
            <a:r>
              <a:rPr lang="en-US" sz="1400">
                <a:solidFill>
                  <a:srgbClr val="FF0000"/>
                </a:solidFill>
              </a:rPr>
              <a:t>28</a:t>
            </a:r>
          </a:p>
        </p:txBody>
      </p:sp>
      <p:sp>
        <p:nvSpPr>
          <p:cNvPr id="159786" name="Line 42"/>
          <p:cNvSpPr>
            <a:spLocks noChangeShapeType="1"/>
          </p:cNvSpPr>
          <p:nvPr/>
        </p:nvSpPr>
        <p:spPr bwMode="auto">
          <a:xfrm>
            <a:off x="1673225" y="1104900"/>
            <a:ext cx="958850" cy="0"/>
          </a:xfrm>
          <a:prstGeom prst="line">
            <a:avLst/>
          </a:prstGeom>
          <a:noFill/>
          <a:ln w="9525">
            <a:solidFill>
              <a:schemeClr val="tx1"/>
            </a:solidFill>
            <a:round/>
            <a:headEnd/>
            <a:tailEnd/>
          </a:ln>
          <a:effectLst/>
        </p:spPr>
        <p:txBody>
          <a:bodyPr/>
          <a:lstStyle/>
          <a:p>
            <a:endParaRPr lang="fr-FR"/>
          </a:p>
        </p:txBody>
      </p:sp>
      <p:grpSp>
        <p:nvGrpSpPr>
          <p:cNvPr id="4" name="Group 43"/>
          <p:cNvGrpSpPr>
            <a:grpSpLocks/>
          </p:cNvGrpSpPr>
          <p:nvPr/>
        </p:nvGrpSpPr>
        <p:grpSpPr bwMode="auto">
          <a:xfrm>
            <a:off x="1673225" y="1368425"/>
            <a:ext cx="1547813" cy="306388"/>
            <a:chOff x="4668" y="332"/>
            <a:chExt cx="975" cy="178"/>
          </a:xfrm>
        </p:grpSpPr>
        <p:sp>
          <p:nvSpPr>
            <p:cNvPr id="159788" name="Text Box 44"/>
            <p:cNvSpPr txBox="1">
              <a:spLocks noChangeArrowheads="1"/>
            </p:cNvSpPr>
            <p:nvPr/>
          </p:nvSpPr>
          <p:spPr bwMode="auto">
            <a:xfrm>
              <a:off x="5277" y="332"/>
              <a:ext cx="366" cy="178"/>
            </a:xfrm>
            <a:prstGeom prst="rect">
              <a:avLst/>
            </a:prstGeom>
            <a:noFill/>
            <a:ln w="9525">
              <a:noFill/>
              <a:miter lim="800000"/>
              <a:headEnd/>
              <a:tailEnd/>
            </a:ln>
            <a:effectLst/>
          </p:spPr>
          <p:txBody>
            <a:bodyPr wrap="none">
              <a:spAutoFit/>
            </a:bodyPr>
            <a:lstStyle/>
            <a:p>
              <a:r>
                <a:rPr lang="en-US" sz="1400">
                  <a:solidFill>
                    <a:schemeClr val="accent2"/>
                  </a:solidFill>
                </a:rPr>
                <a:t>f7/2</a:t>
              </a:r>
            </a:p>
          </p:txBody>
        </p:sp>
        <p:grpSp>
          <p:nvGrpSpPr>
            <p:cNvPr id="5" name="Group 45"/>
            <p:cNvGrpSpPr>
              <a:grpSpLocks/>
            </p:cNvGrpSpPr>
            <p:nvPr/>
          </p:nvGrpSpPr>
          <p:grpSpPr bwMode="auto">
            <a:xfrm>
              <a:off x="4686" y="388"/>
              <a:ext cx="567" cy="75"/>
              <a:chOff x="4683" y="2282"/>
              <a:chExt cx="567" cy="75"/>
            </a:xfrm>
          </p:grpSpPr>
          <p:sp>
            <p:nvSpPr>
              <p:cNvPr id="159790" name="Oval 46"/>
              <p:cNvSpPr>
                <a:spLocks noChangeArrowheads="1"/>
              </p:cNvSpPr>
              <p:nvPr/>
            </p:nvSpPr>
            <p:spPr bwMode="auto">
              <a:xfrm>
                <a:off x="4683" y="2282"/>
                <a:ext cx="59" cy="75"/>
              </a:xfrm>
              <a:prstGeom prst="ellipse">
                <a:avLst/>
              </a:prstGeom>
              <a:solidFill>
                <a:schemeClr val="accent2"/>
              </a:solidFill>
              <a:ln w="9525">
                <a:solidFill>
                  <a:schemeClr val="accent2"/>
                </a:solidFill>
                <a:round/>
                <a:headEnd/>
                <a:tailEnd/>
              </a:ln>
              <a:effectLst/>
            </p:spPr>
            <p:txBody>
              <a:bodyPr wrap="none" anchor="ctr"/>
              <a:lstStyle/>
              <a:p>
                <a:endParaRPr lang="fr-FR"/>
              </a:p>
            </p:txBody>
          </p:sp>
          <p:sp>
            <p:nvSpPr>
              <p:cNvPr id="159791" name="Oval 47"/>
              <p:cNvSpPr>
                <a:spLocks noChangeArrowheads="1"/>
              </p:cNvSpPr>
              <p:nvPr/>
            </p:nvSpPr>
            <p:spPr bwMode="auto">
              <a:xfrm>
                <a:off x="4756" y="2282"/>
                <a:ext cx="59" cy="75"/>
              </a:xfrm>
              <a:prstGeom prst="ellipse">
                <a:avLst/>
              </a:prstGeom>
              <a:solidFill>
                <a:schemeClr val="accent2"/>
              </a:solidFill>
              <a:ln w="9525">
                <a:solidFill>
                  <a:schemeClr val="accent2"/>
                </a:solidFill>
                <a:round/>
                <a:headEnd/>
                <a:tailEnd/>
              </a:ln>
              <a:effectLst/>
            </p:spPr>
            <p:txBody>
              <a:bodyPr wrap="none" anchor="ctr"/>
              <a:lstStyle/>
              <a:p>
                <a:endParaRPr lang="fr-FR"/>
              </a:p>
            </p:txBody>
          </p:sp>
          <p:sp>
            <p:nvSpPr>
              <p:cNvPr id="159792" name="Oval 48"/>
              <p:cNvSpPr>
                <a:spLocks noChangeArrowheads="1"/>
              </p:cNvSpPr>
              <p:nvPr/>
            </p:nvSpPr>
            <p:spPr bwMode="auto">
              <a:xfrm>
                <a:off x="4832" y="2282"/>
                <a:ext cx="60" cy="75"/>
              </a:xfrm>
              <a:prstGeom prst="ellipse">
                <a:avLst/>
              </a:prstGeom>
              <a:solidFill>
                <a:schemeClr val="accent2"/>
              </a:solidFill>
              <a:ln w="9525">
                <a:solidFill>
                  <a:schemeClr val="accent2"/>
                </a:solidFill>
                <a:round/>
                <a:headEnd/>
                <a:tailEnd/>
              </a:ln>
              <a:effectLst/>
            </p:spPr>
            <p:txBody>
              <a:bodyPr wrap="none" anchor="ctr"/>
              <a:lstStyle/>
              <a:p>
                <a:endParaRPr lang="fr-FR"/>
              </a:p>
            </p:txBody>
          </p:sp>
          <p:sp>
            <p:nvSpPr>
              <p:cNvPr id="159793" name="Oval 49"/>
              <p:cNvSpPr>
                <a:spLocks noChangeArrowheads="1"/>
              </p:cNvSpPr>
              <p:nvPr/>
            </p:nvSpPr>
            <p:spPr bwMode="auto">
              <a:xfrm>
                <a:off x="4905" y="2282"/>
                <a:ext cx="59" cy="75"/>
              </a:xfrm>
              <a:prstGeom prst="ellipse">
                <a:avLst/>
              </a:prstGeom>
              <a:solidFill>
                <a:schemeClr val="accent2"/>
              </a:solidFill>
              <a:ln w="9525">
                <a:solidFill>
                  <a:schemeClr val="accent2"/>
                </a:solidFill>
                <a:round/>
                <a:headEnd/>
                <a:tailEnd/>
              </a:ln>
              <a:effectLst/>
            </p:spPr>
            <p:txBody>
              <a:bodyPr wrap="none" anchor="ctr"/>
              <a:lstStyle/>
              <a:p>
                <a:endParaRPr lang="fr-FR"/>
              </a:p>
            </p:txBody>
          </p:sp>
          <p:sp>
            <p:nvSpPr>
              <p:cNvPr id="159794" name="Oval 50"/>
              <p:cNvSpPr>
                <a:spLocks noChangeArrowheads="1"/>
              </p:cNvSpPr>
              <p:nvPr/>
            </p:nvSpPr>
            <p:spPr bwMode="auto">
              <a:xfrm>
                <a:off x="4974" y="2282"/>
                <a:ext cx="59" cy="75"/>
              </a:xfrm>
              <a:prstGeom prst="ellipse">
                <a:avLst/>
              </a:prstGeom>
              <a:solidFill>
                <a:schemeClr val="accent2"/>
              </a:solidFill>
              <a:ln w="9525">
                <a:solidFill>
                  <a:schemeClr val="accent2"/>
                </a:solidFill>
                <a:round/>
                <a:headEnd/>
                <a:tailEnd/>
              </a:ln>
              <a:effectLst/>
            </p:spPr>
            <p:txBody>
              <a:bodyPr wrap="none" anchor="ctr"/>
              <a:lstStyle/>
              <a:p>
                <a:endParaRPr lang="fr-FR"/>
              </a:p>
            </p:txBody>
          </p:sp>
          <p:sp>
            <p:nvSpPr>
              <p:cNvPr id="159795" name="Oval 51"/>
              <p:cNvSpPr>
                <a:spLocks noChangeArrowheads="1"/>
              </p:cNvSpPr>
              <p:nvPr/>
            </p:nvSpPr>
            <p:spPr bwMode="auto">
              <a:xfrm>
                <a:off x="5043" y="2282"/>
                <a:ext cx="59" cy="75"/>
              </a:xfrm>
              <a:prstGeom prst="ellipse">
                <a:avLst/>
              </a:prstGeom>
              <a:solidFill>
                <a:schemeClr val="accent2"/>
              </a:solidFill>
              <a:ln w="9525">
                <a:solidFill>
                  <a:schemeClr val="accent2"/>
                </a:solidFill>
                <a:round/>
                <a:headEnd/>
                <a:tailEnd/>
              </a:ln>
              <a:effectLst/>
            </p:spPr>
            <p:txBody>
              <a:bodyPr wrap="none" anchor="ctr"/>
              <a:lstStyle/>
              <a:p>
                <a:endParaRPr lang="fr-FR"/>
              </a:p>
            </p:txBody>
          </p:sp>
          <p:sp>
            <p:nvSpPr>
              <p:cNvPr id="159796" name="Oval 52"/>
              <p:cNvSpPr>
                <a:spLocks noChangeArrowheads="1"/>
              </p:cNvSpPr>
              <p:nvPr/>
            </p:nvSpPr>
            <p:spPr bwMode="auto">
              <a:xfrm>
                <a:off x="5115" y="2282"/>
                <a:ext cx="59" cy="75"/>
              </a:xfrm>
              <a:prstGeom prst="ellipse">
                <a:avLst/>
              </a:prstGeom>
              <a:solidFill>
                <a:schemeClr val="accent2"/>
              </a:solidFill>
              <a:ln w="9525">
                <a:solidFill>
                  <a:schemeClr val="accent2"/>
                </a:solidFill>
                <a:round/>
                <a:headEnd/>
                <a:tailEnd/>
              </a:ln>
              <a:effectLst/>
            </p:spPr>
            <p:txBody>
              <a:bodyPr wrap="none" anchor="ctr"/>
              <a:lstStyle/>
              <a:p>
                <a:endParaRPr lang="fr-FR"/>
              </a:p>
            </p:txBody>
          </p:sp>
          <p:sp>
            <p:nvSpPr>
              <p:cNvPr id="159797" name="Oval 53"/>
              <p:cNvSpPr>
                <a:spLocks noChangeArrowheads="1"/>
              </p:cNvSpPr>
              <p:nvPr/>
            </p:nvSpPr>
            <p:spPr bwMode="auto">
              <a:xfrm>
                <a:off x="5191" y="2282"/>
                <a:ext cx="59" cy="75"/>
              </a:xfrm>
              <a:prstGeom prst="ellipse">
                <a:avLst/>
              </a:prstGeom>
              <a:solidFill>
                <a:schemeClr val="accent2"/>
              </a:solidFill>
              <a:ln w="9525">
                <a:solidFill>
                  <a:schemeClr val="accent2"/>
                </a:solidFill>
                <a:round/>
                <a:headEnd/>
                <a:tailEnd/>
              </a:ln>
              <a:effectLst/>
            </p:spPr>
            <p:txBody>
              <a:bodyPr wrap="none" anchor="ctr"/>
              <a:lstStyle/>
              <a:p>
                <a:endParaRPr lang="fr-FR"/>
              </a:p>
            </p:txBody>
          </p:sp>
        </p:grpSp>
        <p:sp>
          <p:nvSpPr>
            <p:cNvPr id="159798" name="Line 54"/>
            <p:cNvSpPr>
              <a:spLocks noChangeShapeType="1"/>
            </p:cNvSpPr>
            <p:nvPr/>
          </p:nvSpPr>
          <p:spPr bwMode="auto">
            <a:xfrm>
              <a:off x="4668" y="426"/>
              <a:ext cx="604" cy="0"/>
            </a:xfrm>
            <a:prstGeom prst="line">
              <a:avLst/>
            </a:prstGeom>
            <a:noFill/>
            <a:ln w="9525">
              <a:solidFill>
                <a:schemeClr val="tx1"/>
              </a:solidFill>
              <a:round/>
              <a:headEnd/>
              <a:tailEnd/>
            </a:ln>
            <a:effectLst/>
          </p:spPr>
          <p:txBody>
            <a:bodyPr/>
            <a:lstStyle/>
            <a:p>
              <a:endParaRPr lang="fr-FR"/>
            </a:p>
          </p:txBody>
        </p:sp>
      </p:grpSp>
      <p:grpSp>
        <p:nvGrpSpPr>
          <p:cNvPr id="6" name="Group 55"/>
          <p:cNvGrpSpPr>
            <a:grpSpLocks/>
          </p:cNvGrpSpPr>
          <p:nvPr/>
        </p:nvGrpSpPr>
        <p:grpSpPr bwMode="auto">
          <a:xfrm>
            <a:off x="1673225" y="2446338"/>
            <a:ext cx="1562100" cy="304800"/>
            <a:chOff x="4668" y="982"/>
            <a:chExt cx="984" cy="178"/>
          </a:xfrm>
        </p:grpSpPr>
        <p:sp>
          <p:nvSpPr>
            <p:cNvPr id="159800" name="Text Box 56"/>
            <p:cNvSpPr txBox="1">
              <a:spLocks noChangeArrowheads="1"/>
            </p:cNvSpPr>
            <p:nvPr/>
          </p:nvSpPr>
          <p:spPr bwMode="auto">
            <a:xfrm>
              <a:off x="5277" y="982"/>
              <a:ext cx="375" cy="178"/>
            </a:xfrm>
            <a:prstGeom prst="rect">
              <a:avLst/>
            </a:prstGeom>
            <a:noFill/>
            <a:ln w="9525">
              <a:noFill/>
              <a:miter lim="800000"/>
              <a:headEnd/>
              <a:tailEnd/>
            </a:ln>
            <a:effectLst/>
          </p:spPr>
          <p:txBody>
            <a:bodyPr wrap="none">
              <a:spAutoFit/>
            </a:bodyPr>
            <a:lstStyle/>
            <a:p>
              <a:r>
                <a:rPr lang="en-US" sz="1400">
                  <a:solidFill>
                    <a:schemeClr val="accent2"/>
                  </a:solidFill>
                </a:rPr>
                <a:t>d5/2</a:t>
              </a:r>
            </a:p>
          </p:txBody>
        </p:sp>
        <p:sp>
          <p:nvSpPr>
            <p:cNvPr id="159801" name="Line 57"/>
            <p:cNvSpPr>
              <a:spLocks noChangeShapeType="1"/>
            </p:cNvSpPr>
            <p:nvPr/>
          </p:nvSpPr>
          <p:spPr bwMode="auto">
            <a:xfrm>
              <a:off x="4668" y="1078"/>
              <a:ext cx="604" cy="0"/>
            </a:xfrm>
            <a:prstGeom prst="line">
              <a:avLst/>
            </a:prstGeom>
            <a:noFill/>
            <a:ln w="9525">
              <a:solidFill>
                <a:schemeClr val="tx1"/>
              </a:solidFill>
              <a:round/>
              <a:headEnd/>
              <a:tailEnd/>
            </a:ln>
            <a:effectLst/>
          </p:spPr>
          <p:txBody>
            <a:bodyPr/>
            <a:lstStyle/>
            <a:p>
              <a:endParaRPr lang="fr-FR"/>
            </a:p>
          </p:txBody>
        </p:sp>
        <p:grpSp>
          <p:nvGrpSpPr>
            <p:cNvPr id="7" name="Group 58"/>
            <p:cNvGrpSpPr>
              <a:grpSpLocks/>
            </p:cNvGrpSpPr>
            <p:nvPr/>
          </p:nvGrpSpPr>
          <p:grpSpPr bwMode="auto">
            <a:xfrm>
              <a:off x="4761" y="1044"/>
              <a:ext cx="418" cy="75"/>
              <a:chOff x="4747" y="2622"/>
              <a:chExt cx="418" cy="75"/>
            </a:xfrm>
          </p:grpSpPr>
          <p:sp>
            <p:nvSpPr>
              <p:cNvPr id="159803" name="Oval 59"/>
              <p:cNvSpPr>
                <a:spLocks noChangeArrowheads="1"/>
              </p:cNvSpPr>
              <p:nvPr/>
            </p:nvSpPr>
            <p:spPr bwMode="auto">
              <a:xfrm>
                <a:off x="4747" y="2622"/>
                <a:ext cx="59" cy="75"/>
              </a:xfrm>
              <a:prstGeom prst="ellipse">
                <a:avLst/>
              </a:prstGeom>
              <a:solidFill>
                <a:schemeClr val="accent2"/>
              </a:solidFill>
              <a:ln w="9525">
                <a:solidFill>
                  <a:schemeClr val="accent2"/>
                </a:solidFill>
                <a:round/>
                <a:headEnd/>
                <a:tailEnd/>
              </a:ln>
              <a:effectLst/>
            </p:spPr>
            <p:txBody>
              <a:bodyPr wrap="none" anchor="ctr"/>
              <a:lstStyle/>
              <a:p>
                <a:endParaRPr lang="fr-FR"/>
              </a:p>
            </p:txBody>
          </p:sp>
          <p:sp>
            <p:nvSpPr>
              <p:cNvPr id="159804" name="Oval 60"/>
              <p:cNvSpPr>
                <a:spLocks noChangeArrowheads="1"/>
              </p:cNvSpPr>
              <p:nvPr/>
            </p:nvSpPr>
            <p:spPr bwMode="auto">
              <a:xfrm>
                <a:off x="4823" y="2622"/>
                <a:ext cx="60" cy="75"/>
              </a:xfrm>
              <a:prstGeom prst="ellipse">
                <a:avLst/>
              </a:prstGeom>
              <a:solidFill>
                <a:schemeClr val="accent2"/>
              </a:solidFill>
              <a:ln w="9525">
                <a:solidFill>
                  <a:schemeClr val="accent2"/>
                </a:solidFill>
                <a:round/>
                <a:headEnd/>
                <a:tailEnd/>
              </a:ln>
              <a:effectLst/>
            </p:spPr>
            <p:txBody>
              <a:bodyPr wrap="none" anchor="ctr"/>
              <a:lstStyle/>
              <a:p>
                <a:endParaRPr lang="fr-FR"/>
              </a:p>
            </p:txBody>
          </p:sp>
          <p:sp>
            <p:nvSpPr>
              <p:cNvPr id="159805" name="Oval 61"/>
              <p:cNvSpPr>
                <a:spLocks noChangeArrowheads="1"/>
              </p:cNvSpPr>
              <p:nvPr/>
            </p:nvSpPr>
            <p:spPr bwMode="auto">
              <a:xfrm>
                <a:off x="4896" y="2622"/>
                <a:ext cx="59" cy="75"/>
              </a:xfrm>
              <a:prstGeom prst="ellipse">
                <a:avLst/>
              </a:prstGeom>
              <a:solidFill>
                <a:schemeClr val="accent2"/>
              </a:solidFill>
              <a:ln w="9525">
                <a:solidFill>
                  <a:schemeClr val="accent2"/>
                </a:solidFill>
                <a:round/>
                <a:headEnd/>
                <a:tailEnd/>
              </a:ln>
              <a:effectLst/>
            </p:spPr>
            <p:txBody>
              <a:bodyPr wrap="none" anchor="ctr"/>
              <a:lstStyle/>
              <a:p>
                <a:endParaRPr lang="fr-FR"/>
              </a:p>
            </p:txBody>
          </p:sp>
          <p:sp>
            <p:nvSpPr>
              <p:cNvPr id="159806" name="Oval 62"/>
              <p:cNvSpPr>
                <a:spLocks noChangeArrowheads="1"/>
              </p:cNvSpPr>
              <p:nvPr/>
            </p:nvSpPr>
            <p:spPr bwMode="auto">
              <a:xfrm>
                <a:off x="4965" y="2622"/>
                <a:ext cx="59" cy="75"/>
              </a:xfrm>
              <a:prstGeom prst="ellipse">
                <a:avLst/>
              </a:prstGeom>
              <a:solidFill>
                <a:schemeClr val="accent2"/>
              </a:solidFill>
              <a:ln w="9525">
                <a:solidFill>
                  <a:schemeClr val="accent2"/>
                </a:solidFill>
                <a:round/>
                <a:headEnd/>
                <a:tailEnd/>
              </a:ln>
              <a:effectLst/>
            </p:spPr>
            <p:txBody>
              <a:bodyPr wrap="none" anchor="ctr"/>
              <a:lstStyle/>
              <a:p>
                <a:endParaRPr lang="fr-FR"/>
              </a:p>
            </p:txBody>
          </p:sp>
          <p:sp>
            <p:nvSpPr>
              <p:cNvPr id="159807" name="Oval 63"/>
              <p:cNvSpPr>
                <a:spLocks noChangeArrowheads="1"/>
              </p:cNvSpPr>
              <p:nvPr/>
            </p:nvSpPr>
            <p:spPr bwMode="auto">
              <a:xfrm>
                <a:off x="5034" y="2622"/>
                <a:ext cx="59" cy="75"/>
              </a:xfrm>
              <a:prstGeom prst="ellipse">
                <a:avLst/>
              </a:prstGeom>
              <a:solidFill>
                <a:schemeClr val="accent2"/>
              </a:solidFill>
              <a:ln w="9525">
                <a:solidFill>
                  <a:schemeClr val="accent2"/>
                </a:solidFill>
                <a:round/>
                <a:headEnd/>
                <a:tailEnd/>
              </a:ln>
              <a:effectLst/>
            </p:spPr>
            <p:txBody>
              <a:bodyPr wrap="none" anchor="ctr"/>
              <a:lstStyle/>
              <a:p>
                <a:endParaRPr lang="fr-FR"/>
              </a:p>
            </p:txBody>
          </p:sp>
          <p:sp>
            <p:nvSpPr>
              <p:cNvPr id="159808" name="Oval 64"/>
              <p:cNvSpPr>
                <a:spLocks noChangeArrowheads="1"/>
              </p:cNvSpPr>
              <p:nvPr/>
            </p:nvSpPr>
            <p:spPr bwMode="auto">
              <a:xfrm>
                <a:off x="5106" y="2622"/>
                <a:ext cx="59" cy="75"/>
              </a:xfrm>
              <a:prstGeom prst="ellipse">
                <a:avLst/>
              </a:prstGeom>
              <a:solidFill>
                <a:schemeClr val="accent2"/>
              </a:solidFill>
              <a:ln w="9525">
                <a:solidFill>
                  <a:schemeClr val="accent2"/>
                </a:solidFill>
                <a:round/>
                <a:headEnd/>
                <a:tailEnd/>
              </a:ln>
              <a:effectLst/>
            </p:spPr>
            <p:txBody>
              <a:bodyPr wrap="none" anchor="ctr"/>
              <a:lstStyle/>
              <a:p>
                <a:endParaRPr lang="fr-FR"/>
              </a:p>
            </p:txBody>
          </p:sp>
        </p:grpSp>
      </p:grpSp>
      <p:grpSp>
        <p:nvGrpSpPr>
          <p:cNvPr id="8" name="Group 65"/>
          <p:cNvGrpSpPr>
            <a:grpSpLocks/>
          </p:cNvGrpSpPr>
          <p:nvPr/>
        </p:nvGrpSpPr>
        <p:grpSpPr bwMode="auto">
          <a:xfrm>
            <a:off x="1673225" y="2041525"/>
            <a:ext cx="1516063" cy="306388"/>
            <a:chOff x="4668" y="820"/>
            <a:chExt cx="955" cy="178"/>
          </a:xfrm>
        </p:grpSpPr>
        <p:sp>
          <p:nvSpPr>
            <p:cNvPr id="159810" name="Text Box 66"/>
            <p:cNvSpPr txBox="1">
              <a:spLocks noChangeArrowheads="1"/>
            </p:cNvSpPr>
            <p:nvPr/>
          </p:nvSpPr>
          <p:spPr bwMode="auto">
            <a:xfrm>
              <a:off x="5277" y="820"/>
              <a:ext cx="346" cy="178"/>
            </a:xfrm>
            <a:prstGeom prst="rect">
              <a:avLst/>
            </a:prstGeom>
            <a:noFill/>
            <a:ln w="9525">
              <a:noFill/>
              <a:miter lim="800000"/>
              <a:headEnd/>
              <a:tailEnd/>
            </a:ln>
            <a:effectLst/>
          </p:spPr>
          <p:txBody>
            <a:bodyPr wrap="none">
              <a:spAutoFit/>
            </a:bodyPr>
            <a:lstStyle/>
            <a:p>
              <a:r>
                <a:rPr lang="en-US" sz="1400">
                  <a:solidFill>
                    <a:schemeClr val="accent2"/>
                  </a:solidFill>
                </a:rPr>
                <a:t>s1/2</a:t>
              </a:r>
            </a:p>
          </p:txBody>
        </p:sp>
        <p:sp>
          <p:nvSpPr>
            <p:cNvPr id="159811" name="Line 67"/>
            <p:cNvSpPr>
              <a:spLocks noChangeShapeType="1"/>
            </p:cNvSpPr>
            <p:nvPr/>
          </p:nvSpPr>
          <p:spPr bwMode="auto">
            <a:xfrm>
              <a:off x="4668" y="914"/>
              <a:ext cx="604" cy="0"/>
            </a:xfrm>
            <a:prstGeom prst="line">
              <a:avLst/>
            </a:prstGeom>
            <a:noFill/>
            <a:ln w="9525">
              <a:solidFill>
                <a:schemeClr val="tx1"/>
              </a:solidFill>
              <a:round/>
              <a:headEnd/>
              <a:tailEnd/>
            </a:ln>
            <a:effectLst/>
          </p:spPr>
          <p:txBody>
            <a:bodyPr/>
            <a:lstStyle/>
            <a:p>
              <a:endParaRPr lang="fr-FR"/>
            </a:p>
          </p:txBody>
        </p:sp>
        <p:grpSp>
          <p:nvGrpSpPr>
            <p:cNvPr id="9" name="Group 68"/>
            <p:cNvGrpSpPr>
              <a:grpSpLocks/>
            </p:cNvGrpSpPr>
            <p:nvPr/>
          </p:nvGrpSpPr>
          <p:grpSpPr bwMode="auto">
            <a:xfrm>
              <a:off x="4906" y="876"/>
              <a:ext cx="128" cy="75"/>
              <a:chOff x="4896" y="2770"/>
              <a:chExt cx="128" cy="75"/>
            </a:xfrm>
          </p:grpSpPr>
          <p:sp>
            <p:nvSpPr>
              <p:cNvPr id="159813" name="Oval 69"/>
              <p:cNvSpPr>
                <a:spLocks noChangeArrowheads="1"/>
              </p:cNvSpPr>
              <p:nvPr/>
            </p:nvSpPr>
            <p:spPr bwMode="auto">
              <a:xfrm>
                <a:off x="4896" y="2770"/>
                <a:ext cx="59" cy="75"/>
              </a:xfrm>
              <a:prstGeom prst="ellipse">
                <a:avLst/>
              </a:prstGeom>
              <a:solidFill>
                <a:schemeClr val="accent2"/>
              </a:solidFill>
              <a:ln w="9525">
                <a:solidFill>
                  <a:schemeClr val="accent2"/>
                </a:solidFill>
                <a:round/>
                <a:headEnd/>
                <a:tailEnd/>
              </a:ln>
              <a:effectLst/>
            </p:spPr>
            <p:txBody>
              <a:bodyPr wrap="none" anchor="ctr"/>
              <a:lstStyle/>
              <a:p>
                <a:endParaRPr lang="fr-FR"/>
              </a:p>
            </p:txBody>
          </p:sp>
          <p:sp>
            <p:nvSpPr>
              <p:cNvPr id="159814" name="Oval 70"/>
              <p:cNvSpPr>
                <a:spLocks noChangeArrowheads="1"/>
              </p:cNvSpPr>
              <p:nvPr/>
            </p:nvSpPr>
            <p:spPr bwMode="auto">
              <a:xfrm>
                <a:off x="4965" y="2770"/>
                <a:ext cx="59" cy="75"/>
              </a:xfrm>
              <a:prstGeom prst="ellipse">
                <a:avLst/>
              </a:prstGeom>
              <a:solidFill>
                <a:schemeClr val="accent2"/>
              </a:solidFill>
              <a:ln w="9525">
                <a:solidFill>
                  <a:schemeClr val="accent2"/>
                </a:solidFill>
                <a:round/>
                <a:headEnd/>
                <a:tailEnd/>
              </a:ln>
              <a:effectLst/>
            </p:spPr>
            <p:txBody>
              <a:bodyPr wrap="none" anchor="ctr"/>
              <a:lstStyle/>
              <a:p>
                <a:endParaRPr lang="fr-FR"/>
              </a:p>
            </p:txBody>
          </p:sp>
        </p:grpSp>
      </p:grpSp>
      <p:grpSp>
        <p:nvGrpSpPr>
          <p:cNvPr id="10" name="Group 71"/>
          <p:cNvGrpSpPr>
            <a:grpSpLocks/>
          </p:cNvGrpSpPr>
          <p:nvPr/>
        </p:nvGrpSpPr>
        <p:grpSpPr bwMode="auto">
          <a:xfrm>
            <a:off x="1673225" y="1819275"/>
            <a:ext cx="1562100" cy="304800"/>
            <a:chOff x="4668" y="667"/>
            <a:chExt cx="984" cy="178"/>
          </a:xfrm>
        </p:grpSpPr>
        <p:sp>
          <p:nvSpPr>
            <p:cNvPr id="159816" name="Text Box 72"/>
            <p:cNvSpPr txBox="1">
              <a:spLocks noChangeArrowheads="1"/>
            </p:cNvSpPr>
            <p:nvPr/>
          </p:nvSpPr>
          <p:spPr bwMode="auto">
            <a:xfrm>
              <a:off x="5277" y="667"/>
              <a:ext cx="375" cy="178"/>
            </a:xfrm>
            <a:prstGeom prst="rect">
              <a:avLst/>
            </a:prstGeom>
            <a:noFill/>
            <a:ln w="9525">
              <a:noFill/>
              <a:miter lim="800000"/>
              <a:headEnd/>
              <a:tailEnd/>
            </a:ln>
            <a:effectLst/>
          </p:spPr>
          <p:txBody>
            <a:bodyPr wrap="none">
              <a:spAutoFit/>
            </a:bodyPr>
            <a:lstStyle/>
            <a:p>
              <a:r>
                <a:rPr lang="en-US" sz="1400">
                  <a:solidFill>
                    <a:schemeClr val="accent2"/>
                  </a:solidFill>
                </a:rPr>
                <a:t>d3/2</a:t>
              </a:r>
            </a:p>
          </p:txBody>
        </p:sp>
        <p:sp>
          <p:nvSpPr>
            <p:cNvPr id="159817" name="Line 73"/>
            <p:cNvSpPr>
              <a:spLocks noChangeShapeType="1"/>
            </p:cNvSpPr>
            <p:nvPr/>
          </p:nvSpPr>
          <p:spPr bwMode="auto">
            <a:xfrm>
              <a:off x="4668" y="766"/>
              <a:ext cx="604" cy="0"/>
            </a:xfrm>
            <a:prstGeom prst="line">
              <a:avLst/>
            </a:prstGeom>
            <a:noFill/>
            <a:ln w="9525">
              <a:solidFill>
                <a:schemeClr val="tx1"/>
              </a:solidFill>
              <a:round/>
              <a:headEnd/>
              <a:tailEnd/>
            </a:ln>
            <a:effectLst/>
          </p:spPr>
          <p:txBody>
            <a:bodyPr/>
            <a:lstStyle/>
            <a:p>
              <a:endParaRPr lang="fr-FR"/>
            </a:p>
          </p:txBody>
        </p:sp>
        <p:grpSp>
          <p:nvGrpSpPr>
            <p:cNvPr id="11" name="Group 74"/>
            <p:cNvGrpSpPr>
              <a:grpSpLocks/>
            </p:cNvGrpSpPr>
            <p:nvPr/>
          </p:nvGrpSpPr>
          <p:grpSpPr bwMode="auto">
            <a:xfrm>
              <a:off x="4835" y="728"/>
              <a:ext cx="270" cy="75"/>
              <a:chOff x="4823" y="2934"/>
              <a:chExt cx="270" cy="75"/>
            </a:xfrm>
          </p:grpSpPr>
          <p:sp>
            <p:nvSpPr>
              <p:cNvPr id="159819" name="Oval 75"/>
              <p:cNvSpPr>
                <a:spLocks noChangeArrowheads="1"/>
              </p:cNvSpPr>
              <p:nvPr/>
            </p:nvSpPr>
            <p:spPr bwMode="auto">
              <a:xfrm>
                <a:off x="4823" y="2934"/>
                <a:ext cx="60" cy="75"/>
              </a:xfrm>
              <a:prstGeom prst="ellipse">
                <a:avLst/>
              </a:prstGeom>
              <a:solidFill>
                <a:schemeClr val="accent2"/>
              </a:solidFill>
              <a:ln w="9525">
                <a:solidFill>
                  <a:schemeClr val="accent2"/>
                </a:solidFill>
                <a:round/>
                <a:headEnd/>
                <a:tailEnd/>
              </a:ln>
              <a:effectLst/>
            </p:spPr>
            <p:txBody>
              <a:bodyPr wrap="none" anchor="ctr"/>
              <a:lstStyle/>
              <a:p>
                <a:endParaRPr lang="fr-FR"/>
              </a:p>
            </p:txBody>
          </p:sp>
          <p:sp>
            <p:nvSpPr>
              <p:cNvPr id="159820" name="Oval 76"/>
              <p:cNvSpPr>
                <a:spLocks noChangeArrowheads="1"/>
              </p:cNvSpPr>
              <p:nvPr/>
            </p:nvSpPr>
            <p:spPr bwMode="auto">
              <a:xfrm>
                <a:off x="4896" y="2934"/>
                <a:ext cx="59" cy="75"/>
              </a:xfrm>
              <a:prstGeom prst="ellipse">
                <a:avLst/>
              </a:prstGeom>
              <a:solidFill>
                <a:schemeClr val="accent2"/>
              </a:solidFill>
              <a:ln w="9525">
                <a:solidFill>
                  <a:schemeClr val="accent2"/>
                </a:solidFill>
                <a:round/>
                <a:headEnd/>
                <a:tailEnd/>
              </a:ln>
              <a:effectLst/>
            </p:spPr>
            <p:txBody>
              <a:bodyPr wrap="none" anchor="ctr"/>
              <a:lstStyle/>
              <a:p>
                <a:endParaRPr lang="fr-FR"/>
              </a:p>
            </p:txBody>
          </p:sp>
          <p:sp>
            <p:nvSpPr>
              <p:cNvPr id="159821" name="Oval 77"/>
              <p:cNvSpPr>
                <a:spLocks noChangeArrowheads="1"/>
              </p:cNvSpPr>
              <p:nvPr/>
            </p:nvSpPr>
            <p:spPr bwMode="auto">
              <a:xfrm>
                <a:off x="4965" y="2934"/>
                <a:ext cx="59" cy="75"/>
              </a:xfrm>
              <a:prstGeom prst="ellipse">
                <a:avLst/>
              </a:prstGeom>
              <a:solidFill>
                <a:schemeClr val="accent2"/>
              </a:solidFill>
              <a:ln w="9525">
                <a:solidFill>
                  <a:schemeClr val="accent2"/>
                </a:solidFill>
                <a:round/>
                <a:headEnd/>
                <a:tailEnd/>
              </a:ln>
              <a:effectLst/>
            </p:spPr>
            <p:txBody>
              <a:bodyPr wrap="none" anchor="ctr"/>
              <a:lstStyle/>
              <a:p>
                <a:endParaRPr lang="fr-FR"/>
              </a:p>
            </p:txBody>
          </p:sp>
          <p:sp>
            <p:nvSpPr>
              <p:cNvPr id="159822" name="Oval 78"/>
              <p:cNvSpPr>
                <a:spLocks noChangeArrowheads="1"/>
              </p:cNvSpPr>
              <p:nvPr/>
            </p:nvSpPr>
            <p:spPr bwMode="auto">
              <a:xfrm>
                <a:off x="5034" y="2934"/>
                <a:ext cx="59" cy="75"/>
              </a:xfrm>
              <a:prstGeom prst="ellipse">
                <a:avLst/>
              </a:prstGeom>
              <a:solidFill>
                <a:schemeClr val="accent2"/>
              </a:solidFill>
              <a:ln w="9525">
                <a:solidFill>
                  <a:schemeClr val="accent2"/>
                </a:solidFill>
                <a:round/>
                <a:headEnd/>
                <a:tailEnd/>
              </a:ln>
              <a:effectLst/>
            </p:spPr>
            <p:txBody>
              <a:bodyPr wrap="none" anchor="ctr"/>
              <a:lstStyle/>
              <a:p>
                <a:endParaRPr lang="fr-FR"/>
              </a:p>
            </p:txBody>
          </p:sp>
        </p:grpSp>
      </p:grpSp>
      <p:sp>
        <p:nvSpPr>
          <p:cNvPr id="159823" name="Oval 79"/>
          <p:cNvSpPr>
            <a:spLocks noChangeAspect="1" noChangeArrowheads="1"/>
          </p:cNvSpPr>
          <p:nvPr/>
        </p:nvSpPr>
        <p:spPr bwMode="auto">
          <a:xfrm>
            <a:off x="957263" y="2292350"/>
            <a:ext cx="265112" cy="250825"/>
          </a:xfrm>
          <a:prstGeom prst="ellipse">
            <a:avLst/>
          </a:prstGeom>
          <a:noFill/>
          <a:ln w="19050">
            <a:solidFill>
              <a:schemeClr val="tx1"/>
            </a:solidFill>
            <a:round/>
            <a:headEnd/>
            <a:tailEnd/>
          </a:ln>
          <a:effectLst/>
        </p:spPr>
        <p:txBody>
          <a:bodyPr wrap="none" lIns="0" tIns="0" rIns="0" bIns="0" anchor="ctr"/>
          <a:lstStyle/>
          <a:p>
            <a:pPr algn="ctr">
              <a:lnSpc>
                <a:spcPct val="120000"/>
              </a:lnSpc>
            </a:pPr>
            <a:r>
              <a:rPr lang="en-US" sz="1400"/>
              <a:t>14</a:t>
            </a:r>
          </a:p>
        </p:txBody>
      </p:sp>
      <p:sp>
        <p:nvSpPr>
          <p:cNvPr id="159824" name="Text Box 80"/>
          <p:cNvSpPr txBox="1">
            <a:spLocks noChangeArrowheads="1"/>
          </p:cNvSpPr>
          <p:nvPr/>
        </p:nvSpPr>
        <p:spPr bwMode="auto">
          <a:xfrm>
            <a:off x="123825" y="2473325"/>
            <a:ext cx="595313" cy="304800"/>
          </a:xfrm>
          <a:prstGeom prst="rect">
            <a:avLst/>
          </a:prstGeom>
          <a:noFill/>
          <a:ln w="9525">
            <a:noFill/>
            <a:miter lim="800000"/>
            <a:headEnd/>
            <a:tailEnd/>
          </a:ln>
          <a:effectLst/>
        </p:spPr>
        <p:txBody>
          <a:bodyPr wrap="none">
            <a:spAutoFit/>
          </a:bodyPr>
          <a:lstStyle/>
          <a:p>
            <a:pPr algn="r"/>
            <a:r>
              <a:rPr lang="en-US" sz="1400">
                <a:solidFill>
                  <a:srgbClr val="CC0099"/>
                </a:solidFill>
              </a:rPr>
              <a:t>d5/2</a:t>
            </a:r>
          </a:p>
        </p:txBody>
      </p:sp>
      <p:sp>
        <p:nvSpPr>
          <p:cNvPr id="159825" name="Line 81"/>
          <p:cNvSpPr>
            <a:spLocks noChangeShapeType="1"/>
          </p:cNvSpPr>
          <p:nvPr/>
        </p:nvSpPr>
        <p:spPr bwMode="auto">
          <a:xfrm>
            <a:off x="630238" y="2619375"/>
            <a:ext cx="958850" cy="0"/>
          </a:xfrm>
          <a:prstGeom prst="line">
            <a:avLst/>
          </a:prstGeom>
          <a:noFill/>
          <a:ln w="9525">
            <a:solidFill>
              <a:schemeClr val="tx1"/>
            </a:solidFill>
            <a:round/>
            <a:headEnd/>
            <a:tailEnd/>
          </a:ln>
          <a:effectLst/>
        </p:spPr>
        <p:txBody>
          <a:bodyPr/>
          <a:lstStyle/>
          <a:p>
            <a:endParaRPr lang="fr-FR"/>
          </a:p>
        </p:txBody>
      </p:sp>
      <p:sp>
        <p:nvSpPr>
          <p:cNvPr id="159826" name="Oval 82"/>
          <p:cNvSpPr>
            <a:spLocks noChangeArrowheads="1"/>
          </p:cNvSpPr>
          <p:nvPr/>
        </p:nvSpPr>
        <p:spPr bwMode="auto">
          <a:xfrm>
            <a:off x="777875" y="2560638"/>
            <a:ext cx="93663" cy="128587"/>
          </a:xfrm>
          <a:prstGeom prst="ellipse">
            <a:avLst/>
          </a:prstGeom>
          <a:solidFill>
            <a:srgbClr val="CC0099"/>
          </a:solidFill>
          <a:ln w="9525">
            <a:solidFill>
              <a:srgbClr val="CC0099"/>
            </a:solidFill>
            <a:round/>
            <a:headEnd/>
            <a:tailEnd/>
          </a:ln>
          <a:effectLst/>
        </p:spPr>
        <p:txBody>
          <a:bodyPr wrap="none" anchor="ctr"/>
          <a:lstStyle/>
          <a:p>
            <a:endParaRPr lang="fr-FR"/>
          </a:p>
        </p:txBody>
      </p:sp>
      <p:sp>
        <p:nvSpPr>
          <p:cNvPr id="159827" name="Oval 83"/>
          <p:cNvSpPr>
            <a:spLocks noChangeArrowheads="1"/>
          </p:cNvSpPr>
          <p:nvPr/>
        </p:nvSpPr>
        <p:spPr bwMode="auto">
          <a:xfrm>
            <a:off x="898525" y="2560638"/>
            <a:ext cx="95250" cy="128587"/>
          </a:xfrm>
          <a:prstGeom prst="ellipse">
            <a:avLst/>
          </a:prstGeom>
          <a:solidFill>
            <a:srgbClr val="CC0099"/>
          </a:solidFill>
          <a:ln w="9525">
            <a:solidFill>
              <a:srgbClr val="CC0099"/>
            </a:solidFill>
            <a:round/>
            <a:headEnd/>
            <a:tailEnd/>
          </a:ln>
          <a:effectLst/>
        </p:spPr>
        <p:txBody>
          <a:bodyPr wrap="none" anchor="ctr"/>
          <a:lstStyle/>
          <a:p>
            <a:endParaRPr lang="fr-FR"/>
          </a:p>
        </p:txBody>
      </p:sp>
      <p:sp>
        <p:nvSpPr>
          <p:cNvPr id="159828" name="Oval 84"/>
          <p:cNvSpPr>
            <a:spLocks noChangeArrowheads="1"/>
          </p:cNvSpPr>
          <p:nvPr/>
        </p:nvSpPr>
        <p:spPr bwMode="auto">
          <a:xfrm>
            <a:off x="1014413" y="2560638"/>
            <a:ext cx="93662" cy="128587"/>
          </a:xfrm>
          <a:prstGeom prst="ellipse">
            <a:avLst/>
          </a:prstGeom>
          <a:solidFill>
            <a:srgbClr val="CC0099"/>
          </a:solidFill>
          <a:ln w="9525">
            <a:solidFill>
              <a:srgbClr val="CC0099"/>
            </a:solidFill>
            <a:round/>
            <a:headEnd/>
            <a:tailEnd/>
          </a:ln>
          <a:effectLst/>
        </p:spPr>
        <p:txBody>
          <a:bodyPr wrap="none" anchor="ctr"/>
          <a:lstStyle/>
          <a:p>
            <a:endParaRPr lang="fr-FR"/>
          </a:p>
        </p:txBody>
      </p:sp>
      <p:sp>
        <p:nvSpPr>
          <p:cNvPr id="159829" name="Oval 85"/>
          <p:cNvSpPr>
            <a:spLocks noChangeArrowheads="1"/>
          </p:cNvSpPr>
          <p:nvPr/>
        </p:nvSpPr>
        <p:spPr bwMode="auto">
          <a:xfrm>
            <a:off x="1123950" y="2560638"/>
            <a:ext cx="93663" cy="128587"/>
          </a:xfrm>
          <a:prstGeom prst="ellipse">
            <a:avLst/>
          </a:prstGeom>
          <a:solidFill>
            <a:srgbClr val="CC0099"/>
          </a:solidFill>
          <a:ln w="9525">
            <a:solidFill>
              <a:srgbClr val="CC0099"/>
            </a:solidFill>
            <a:round/>
            <a:headEnd/>
            <a:tailEnd/>
          </a:ln>
          <a:effectLst/>
        </p:spPr>
        <p:txBody>
          <a:bodyPr wrap="none" anchor="ctr"/>
          <a:lstStyle/>
          <a:p>
            <a:endParaRPr lang="fr-FR"/>
          </a:p>
        </p:txBody>
      </p:sp>
      <p:sp>
        <p:nvSpPr>
          <p:cNvPr id="159830" name="Oval 86"/>
          <p:cNvSpPr>
            <a:spLocks noChangeArrowheads="1"/>
          </p:cNvSpPr>
          <p:nvPr/>
        </p:nvSpPr>
        <p:spPr bwMode="auto">
          <a:xfrm>
            <a:off x="1233488" y="2560638"/>
            <a:ext cx="93662" cy="128587"/>
          </a:xfrm>
          <a:prstGeom prst="ellipse">
            <a:avLst/>
          </a:prstGeom>
          <a:solidFill>
            <a:srgbClr val="CC0099"/>
          </a:solidFill>
          <a:ln w="9525">
            <a:solidFill>
              <a:srgbClr val="CC0099"/>
            </a:solidFill>
            <a:round/>
            <a:headEnd/>
            <a:tailEnd/>
          </a:ln>
          <a:effectLst/>
        </p:spPr>
        <p:txBody>
          <a:bodyPr wrap="none" anchor="ctr"/>
          <a:lstStyle/>
          <a:p>
            <a:endParaRPr lang="fr-FR"/>
          </a:p>
        </p:txBody>
      </p:sp>
      <p:sp>
        <p:nvSpPr>
          <p:cNvPr id="159831" name="Oval 87"/>
          <p:cNvSpPr>
            <a:spLocks noChangeArrowheads="1"/>
          </p:cNvSpPr>
          <p:nvPr/>
        </p:nvSpPr>
        <p:spPr bwMode="auto">
          <a:xfrm>
            <a:off x="1347788" y="2560638"/>
            <a:ext cx="93662" cy="128587"/>
          </a:xfrm>
          <a:prstGeom prst="ellipse">
            <a:avLst/>
          </a:prstGeom>
          <a:solidFill>
            <a:srgbClr val="CC0099"/>
          </a:solidFill>
          <a:ln w="9525">
            <a:solidFill>
              <a:srgbClr val="CC0099"/>
            </a:solidFill>
            <a:round/>
            <a:headEnd/>
            <a:tailEnd/>
          </a:ln>
          <a:effectLst/>
        </p:spPr>
        <p:txBody>
          <a:bodyPr wrap="none" anchor="ctr"/>
          <a:lstStyle/>
          <a:p>
            <a:endParaRPr lang="fr-FR"/>
          </a:p>
        </p:txBody>
      </p:sp>
      <p:sp>
        <p:nvSpPr>
          <p:cNvPr id="159832" name="Text Box 88"/>
          <p:cNvSpPr txBox="1">
            <a:spLocks noChangeArrowheads="1"/>
          </p:cNvSpPr>
          <p:nvPr/>
        </p:nvSpPr>
        <p:spPr bwMode="auto">
          <a:xfrm>
            <a:off x="169863" y="1992313"/>
            <a:ext cx="549275" cy="304800"/>
          </a:xfrm>
          <a:prstGeom prst="rect">
            <a:avLst/>
          </a:prstGeom>
          <a:noFill/>
          <a:ln w="9525">
            <a:noFill/>
            <a:miter lim="800000"/>
            <a:headEnd/>
            <a:tailEnd/>
          </a:ln>
          <a:effectLst/>
        </p:spPr>
        <p:txBody>
          <a:bodyPr wrap="none">
            <a:spAutoFit/>
          </a:bodyPr>
          <a:lstStyle/>
          <a:p>
            <a:pPr algn="r"/>
            <a:r>
              <a:rPr lang="en-US" sz="1400">
                <a:solidFill>
                  <a:srgbClr val="CC0099"/>
                </a:solidFill>
              </a:rPr>
              <a:t>s1/2</a:t>
            </a:r>
          </a:p>
        </p:txBody>
      </p:sp>
      <p:grpSp>
        <p:nvGrpSpPr>
          <p:cNvPr id="12" name="Group 89"/>
          <p:cNvGrpSpPr>
            <a:grpSpLocks/>
          </p:cNvGrpSpPr>
          <p:nvPr/>
        </p:nvGrpSpPr>
        <p:grpSpPr bwMode="auto">
          <a:xfrm>
            <a:off x="630238" y="2095500"/>
            <a:ext cx="958850" cy="128588"/>
            <a:chOff x="1279" y="1622"/>
            <a:chExt cx="604" cy="81"/>
          </a:xfrm>
        </p:grpSpPr>
        <p:sp>
          <p:nvSpPr>
            <p:cNvPr id="159834" name="Line 90"/>
            <p:cNvSpPr>
              <a:spLocks noChangeShapeType="1"/>
            </p:cNvSpPr>
            <p:nvPr/>
          </p:nvSpPr>
          <p:spPr bwMode="auto">
            <a:xfrm>
              <a:off x="1279" y="1662"/>
              <a:ext cx="604" cy="0"/>
            </a:xfrm>
            <a:prstGeom prst="line">
              <a:avLst/>
            </a:prstGeom>
            <a:noFill/>
            <a:ln w="9525">
              <a:solidFill>
                <a:schemeClr val="tx1"/>
              </a:solidFill>
              <a:round/>
              <a:headEnd/>
              <a:tailEnd/>
            </a:ln>
            <a:effectLst/>
          </p:spPr>
          <p:txBody>
            <a:bodyPr/>
            <a:lstStyle/>
            <a:p>
              <a:endParaRPr lang="fr-FR"/>
            </a:p>
          </p:txBody>
        </p:sp>
        <p:sp>
          <p:nvSpPr>
            <p:cNvPr id="159835" name="Oval 91"/>
            <p:cNvSpPr>
              <a:spLocks noChangeArrowheads="1"/>
            </p:cNvSpPr>
            <p:nvPr/>
          </p:nvSpPr>
          <p:spPr bwMode="auto">
            <a:xfrm>
              <a:off x="1517" y="1622"/>
              <a:ext cx="59" cy="81"/>
            </a:xfrm>
            <a:prstGeom prst="ellipse">
              <a:avLst/>
            </a:prstGeom>
            <a:solidFill>
              <a:srgbClr val="CC0099"/>
            </a:solidFill>
            <a:ln w="9525">
              <a:solidFill>
                <a:srgbClr val="CC0099"/>
              </a:solidFill>
              <a:round/>
              <a:headEnd/>
              <a:tailEnd/>
            </a:ln>
            <a:effectLst/>
          </p:spPr>
          <p:txBody>
            <a:bodyPr wrap="none" anchor="ctr"/>
            <a:lstStyle/>
            <a:p>
              <a:endParaRPr lang="fr-FR"/>
            </a:p>
          </p:txBody>
        </p:sp>
        <p:sp>
          <p:nvSpPr>
            <p:cNvPr id="159836" name="Oval 92"/>
            <p:cNvSpPr>
              <a:spLocks noChangeArrowheads="1"/>
            </p:cNvSpPr>
            <p:nvPr/>
          </p:nvSpPr>
          <p:spPr bwMode="auto">
            <a:xfrm>
              <a:off x="1586" y="1622"/>
              <a:ext cx="59" cy="81"/>
            </a:xfrm>
            <a:prstGeom prst="ellipse">
              <a:avLst/>
            </a:prstGeom>
            <a:solidFill>
              <a:srgbClr val="CC0099"/>
            </a:solidFill>
            <a:ln w="9525">
              <a:solidFill>
                <a:srgbClr val="CC0099"/>
              </a:solidFill>
              <a:round/>
              <a:headEnd/>
              <a:tailEnd/>
            </a:ln>
            <a:effectLst/>
          </p:spPr>
          <p:txBody>
            <a:bodyPr wrap="none" anchor="ctr"/>
            <a:lstStyle/>
            <a:p>
              <a:endParaRPr lang="fr-FR"/>
            </a:p>
          </p:txBody>
        </p:sp>
      </p:grpSp>
      <p:sp>
        <p:nvSpPr>
          <p:cNvPr id="159837" name="Text Box 93"/>
          <p:cNvSpPr txBox="1">
            <a:spLocks noChangeArrowheads="1"/>
          </p:cNvSpPr>
          <p:nvPr/>
        </p:nvSpPr>
        <p:spPr bwMode="auto">
          <a:xfrm>
            <a:off x="123825" y="1855788"/>
            <a:ext cx="595313" cy="304800"/>
          </a:xfrm>
          <a:prstGeom prst="rect">
            <a:avLst/>
          </a:prstGeom>
          <a:noFill/>
          <a:ln w="9525">
            <a:noFill/>
            <a:miter lim="800000"/>
            <a:headEnd/>
            <a:tailEnd/>
          </a:ln>
          <a:effectLst/>
        </p:spPr>
        <p:txBody>
          <a:bodyPr wrap="none">
            <a:spAutoFit/>
          </a:bodyPr>
          <a:lstStyle/>
          <a:p>
            <a:pPr algn="r"/>
            <a:r>
              <a:rPr lang="en-US" sz="1400">
                <a:solidFill>
                  <a:srgbClr val="CC0099"/>
                </a:solidFill>
              </a:rPr>
              <a:t>d3/2</a:t>
            </a:r>
          </a:p>
        </p:txBody>
      </p:sp>
      <p:sp>
        <p:nvSpPr>
          <p:cNvPr id="159838" name="Line 94"/>
          <p:cNvSpPr>
            <a:spLocks noChangeShapeType="1"/>
          </p:cNvSpPr>
          <p:nvPr/>
        </p:nvSpPr>
        <p:spPr bwMode="auto">
          <a:xfrm>
            <a:off x="630238" y="2012950"/>
            <a:ext cx="958850" cy="0"/>
          </a:xfrm>
          <a:prstGeom prst="line">
            <a:avLst/>
          </a:prstGeom>
          <a:noFill/>
          <a:ln w="9525">
            <a:solidFill>
              <a:schemeClr val="tx1"/>
            </a:solidFill>
            <a:round/>
            <a:headEnd/>
            <a:tailEnd/>
          </a:ln>
          <a:effectLst/>
        </p:spPr>
        <p:txBody>
          <a:bodyPr/>
          <a:lstStyle/>
          <a:p>
            <a:endParaRPr lang="fr-FR"/>
          </a:p>
        </p:txBody>
      </p:sp>
      <p:sp>
        <p:nvSpPr>
          <p:cNvPr id="159839" name="Oval 95"/>
          <p:cNvSpPr>
            <a:spLocks noChangeArrowheads="1"/>
          </p:cNvSpPr>
          <p:nvPr/>
        </p:nvSpPr>
        <p:spPr bwMode="auto">
          <a:xfrm>
            <a:off x="895350" y="1951038"/>
            <a:ext cx="95250" cy="127000"/>
          </a:xfrm>
          <a:prstGeom prst="ellipse">
            <a:avLst/>
          </a:prstGeom>
          <a:solidFill>
            <a:srgbClr val="CC0099"/>
          </a:solidFill>
          <a:ln w="9525">
            <a:solidFill>
              <a:srgbClr val="CC0099"/>
            </a:solidFill>
            <a:round/>
            <a:headEnd/>
            <a:tailEnd/>
          </a:ln>
          <a:effectLst/>
        </p:spPr>
        <p:txBody>
          <a:bodyPr wrap="none" anchor="ctr"/>
          <a:lstStyle/>
          <a:p>
            <a:endParaRPr lang="fr-FR"/>
          </a:p>
        </p:txBody>
      </p:sp>
      <p:sp>
        <p:nvSpPr>
          <p:cNvPr id="159840" name="Oval 96"/>
          <p:cNvSpPr>
            <a:spLocks noChangeArrowheads="1"/>
          </p:cNvSpPr>
          <p:nvPr/>
        </p:nvSpPr>
        <p:spPr bwMode="auto">
          <a:xfrm>
            <a:off x="1011238" y="1951038"/>
            <a:ext cx="93662" cy="127000"/>
          </a:xfrm>
          <a:prstGeom prst="ellipse">
            <a:avLst/>
          </a:prstGeom>
          <a:solidFill>
            <a:srgbClr val="CC0099"/>
          </a:solidFill>
          <a:ln w="9525">
            <a:solidFill>
              <a:srgbClr val="CC0099"/>
            </a:solidFill>
            <a:round/>
            <a:headEnd/>
            <a:tailEnd/>
          </a:ln>
          <a:effectLst/>
        </p:spPr>
        <p:txBody>
          <a:bodyPr wrap="none" anchor="ctr"/>
          <a:lstStyle/>
          <a:p>
            <a:endParaRPr lang="fr-FR"/>
          </a:p>
        </p:txBody>
      </p:sp>
      <p:sp>
        <p:nvSpPr>
          <p:cNvPr id="159841" name="Oval 97"/>
          <p:cNvSpPr>
            <a:spLocks noChangeArrowheads="1"/>
          </p:cNvSpPr>
          <p:nvPr/>
        </p:nvSpPr>
        <p:spPr bwMode="auto">
          <a:xfrm>
            <a:off x="1120775" y="1951038"/>
            <a:ext cx="93663" cy="127000"/>
          </a:xfrm>
          <a:prstGeom prst="ellipse">
            <a:avLst/>
          </a:prstGeom>
          <a:solidFill>
            <a:srgbClr val="CC0099"/>
          </a:solidFill>
          <a:ln w="9525">
            <a:solidFill>
              <a:srgbClr val="CC0099"/>
            </a:solidFill>
            <a:round/>
            <a:headEnd/>
            <a:tailEnd/>
          </a:ln>
          <a:effectLst/>
        </p:spPr>
        <p:txBody>
          <a:bodyPr wrap="none" anchor="ctr"/>
          <a:lstStyle/>
          <a:p>
            <a:endParaRPr lang="fr-FR"/>
          </a:p>
        </p:txBody>
      </p:sp>
      <p:sp>
        <p:nvSpPr>
          <p:cNvPr id="159842" name="Oval 98"/>
          <p:cNvSpPr>
            <a:spLocks noChangeArrowheads="1"/>
          </p:cNvSpPr>
          <p:nvPr/>
        </p:nvSpPr>
        <p:spPr bwMode="auto">
          <a:xfrm>
            <a:off x="1230313" y="1951038"/>
            <a:ext cx="93662" cy="127000"/>
          </a:xfrm>
          <a:prstGeom prst="ellipse">
            <a:avLst/>
          </a:prstGeom>
          <a:solidFill>
            <a:srgbClr val="CC0099"/>
          </a:solidFill>
          <a:ln w="9525">
            <a:solidFill>
              <a:srgbClr val="CC0099"/>
            </a:solidFill>
            <a:round/>
            <a:headEnd/>
            <a:tailEnd/>
          </a:ln>
          <a:effectLst/>
        </p:spPr>
        <p:txBody>
          <a:bodyPr wrap="none" anchor="ctr"/>
          <a:lstStyle/>
          <a:p>
            <a:endParaRPr lang="fr-FR"/>
          </a:p>
        </p:txBody>
      </p:sp>
      <p:sp>
        <p:nvSpPr>
          <p:cNvPr id="159843" name="Oval 99"/>
          <p:cNvSpPr>
            <a:spLocks noChangeAspect="1" noChangeArrowheads="1"/>
          </p:cNvSpPr>
          <p:nvPr/>
        </p:nvSpPr>
        <p:spPr bwMode="auto">
          <a:xfrm>
            <a:off x="960438" y="1574800"/>
            <a:ext cx="265112" cy="250825"/>
          </a:xfrm>
          <a:prstGeom prst="ellipse">
            <a:avLst/>
          </a:prstGeom>
          <a:noFill/>
          <a:ln w="28575">
            <a:solidFill>
              <a:srgbClr val="FF0000"/>
            </a:solidFill>
            <a:round/>
            <a:headEnd/>
            <a:tailEnd/>
          </a:ln>
          <a:effectLst/>
        </p:spPr>
        <p:txBody>
          <a:bodyPr wrap="none" lIns="0" tIns="0" rIns="0" bIns="0" anchor="ctr"/>
          <a:lstStyle/>
          <a:p>
            <a:pPr algn="ctr"/>
            <a:r>
              <a:rPr lang="en-US" sz="1400">
                <a:solidFill>
                  <a:srgbClr val="FF0000"/>
                </a:solidFill>
              </a:rPr>
              <a:t>20</a:t>
            </a:r>
          </a:p>
        </p:txBody>
      </p:sp>
      <p:grpSp>
        <p:nvGrpSpPr>
          <p:cNvPr id="13" name="Group 100"/>
          <p:cNvGrpSpPr>
            <a:grpSpLocks/>
          </p:cNvGrpSpPr>
          <p:nvPr/>
        </p:nvGrpSpPr>
        <p:grpSpPr bwMode="auto">
          <a:xfrm>
            <a:off x="131763" y="979488"/>
            <a:ext cx="947737" cy="495300"/>
            <a:chOff x="3555" y="40"/>
            <a:chExt cx="597" cy="288"/>
          </a:xfrm>
        </p:grpSpPr>
        <p:sp>
          <p:nvSpPr>
            <p:cNvPr id="159845" name="Rectangle 101"/>
            <p:cNvSpPr>
              <a:spLocks noChangeArrowheads="1"/>
            </p:cNvSpPr>
            <p:nvPr/>
          </p:nvSpPr>
          <p:spPr bwMode="auto">
            <a:xfrm>
              <a:off x="3576" y="40"/>
              <a:ext cx="576" cy="288"/>
            </a:xfrm>
            <a:prstGeom prst="rect">
              <a:avLst/>
            </a:prstGeom>
            <a:solidFill>
              <a:schemeClr val="bg1"/>
            </a:solidFill>
            <a:ln w="9525">
              <a:solidFill>
                <a:schemeClr val="tx1"/>
              </a:solidFill>
              <a:miter lim="800000"/>
              <a:headEnd/>
              <a:tailEnd/>
            </a:ln>
            <a:effectLst/>
          </p:spPr>
          <p:txBody>
            <a:bodyPr wrap="none" anchor="ctr"/>
            <a:lstStyle/>
            <a:p>
              <a:endParaRPr lang="fr-FR"/>
            </a:p>
          </p:txBody>
        </p:sp>
        <p:grpSp>
          <p:nvGrpSpPr>
            <p:cNvPr id="14" name="Group 102"/>
            <p:cNvGrpSpPr>
              <a:grpSpLocks/>
            </p:cNvGrpSpPr>
            <p:nvPr/>
          </p:nvGrpSpPr>
          <p:grpSpPr bwMode="auto">
            <a:xfrm>
              <a:off x="3555" y="64"/>
              <a:ext cx="577" cy="233"/>
              <a:chOff x="2523" y="267"/>
              <a:chExt cx="577" cy="233"/>
            </a:xfrm>
          </p:grpSpPr>
          <p:sp>
            <p:nvSpPr>
              <p:cNvPr id="159847" name="Rectangle 103"/>
              <p:cNvSpPr>
                <a:spLocks noChangeArrowheads="1"/>
              </p:cNvSpPr>
              <p:nvPr/>
            </p:nvSpPr>
            <p:spPr bwMode="auto">
              <a:xfrm>
                <a:off x="2573" y="267"/>
                <a:ext cx="527" cy="207"/>
              </a:xfrm>
              <a:prstGeom prst="rect">
                <a:avLst/>
              </a:prstGeom>
              <a:noFill/>
              <a:ln w="9525">
                <a:noFill/>
                <a:miter lim="800000"/>
                <a:headEnd/>
                <a:tailEnd/>
              </a:ln>
              <a:effectLst/>
            </p:spPr>
            <p:txBody>
              <a:bodyPr lIns="18000" tIns="10800" rIns="18000" bIns="10800">
                <a:spAutoFit/>
              </a:bodyPr>
              <a:lstStyle/>
              <a:p>
                <a:r>
                  <a:rPr lang="en-US" sz="2200" baseline="30000"/>
                  <a:t>48</a:t>
                </a:r>
                <a:r>
                  <a:rPr lang="en-US" sz="2200"/>
                  <a:t>Ca</a:t>
                </a:r>
                <a:r>
                  <a:rPr lang="en-US" sz="2200" baseline="-25000">
                    <a:solidFill>
                      <a:srgbClr val="0000FF"/>
                    </a:solidFill>
                  </a:rPr>
                  <a:t>28</a:t>
                </a:r>
              </a:p>
            </p:txBody>
          </p:sp>
          <p:sp>
            <p:nvSpPr>
              <p:cNvPr id="159848" name="Rectangle 104"/>
              <p:cNvSpPr>
                <a:spLocks noChangeArrowheads="1"/>
              </p:cNvSpPr>
              <p:nvPr/>
            </p:nvSpPr>
            <p:spPr bwMode="auto">
              <a:xfrm>
                <a:off x="2523" y="313"/>
                <a:ext cx="262" cy="187"/>
              </a:xfrm>
              <a:prstGeom prst="rect">
                <a:avLst/>
              </a:prstGeom>
              <a:noFill/>
              <a:ln w="9525">
                <a:noFill/>
                <a:miter lim="800000"/>
                <a:headEnd/>
                <a:tailEnd/>
              </a:ln>
              <a:effectLst/>
            </p:spPr>
            <p:txBody>
              <a:bodyPr wrap="none">
                <a:spAutoFit/>
              </a:bodyPr>
              <a:lstStyle/>
              <a:p>
                <a:r>
                  <a:rPr lang="en-US" sz="2200" baseline="-25000">
                    <a:solidFill>
                      <a:srgbClr val="CC0099"/>
                    </a:solidFill>
                  </a:rPr>
                  <a:t>20</a:t>
                </a:r>
              </a:p>
            </p:txBody>
          </p:sp>
        </p:grpSp>
      </p:grpSp>
      <p:grpSp>
        <p:nvGrpSpPr>
          <p:cNvPr id="15" name="Group 533"/>
          <p:cNvGrpSpPr>
            <a:grpSpLocks/>
          </p:cNvGrpSpPr>
          <p:nvPr/>
        </p:nvGrpSpPr>
        <p:grpSpPr bwMode="auto">
          <a:xfrm>
            <a:off x="122238" y="3511550"/>
            <a:ext cx="3130550" cy="2112963"/>
            <a:chOff x="77" y="2212"/>
            <a:chExt cx="1972" cy="1331"/>
          </a:xfrm>
        </p:grpSpPr>
        <p:sp>
          <p:nvSpPr>
            <p:cNvPr id="159850" name="Rectangle 106"/>
            <p:cNvSpPr>
              <a:spLocks noChangeArrowheads="1"/>
            </p:cNvSpPr>
            <p:nvPr/>
          </p:nvSpPr>
          <p:spPr bwMode="auto">
            <a:xfrm>
              <a:off x="103" y="2212"/>
              <a:ext cx="1946" cy="1299"/>
            </a:xfrm>
            <a:prstGeom prst="rect">
              <a:avLst/>
            </a:prstGeom>
            <a:solidFill>
              <a:srgbClr val="FFFFCC"/>
            </a:solidFill>
            <a:ln w="9525">
              <a:solidFill>
                <a:schemeClr val="tx1"/>
              </a:solidFill>
              <a:miter lim="800000"/>
              <a:headEnd/>
              <a:tailEnd/>
            </a:ln>
            <a:effectLst/>
          </p:spPr>
          <p:txBody>
            <a:bodyPr wrap="none" anchor="ctr"/>
            <a:lstStyle/>
            <a:p>
              <a:endParaRPr lang="fr-FR"/>
            </a:p>
          </p:txBody>
        </p:sp>
        <p:sp>
          <p:nvSpPr>
            <p:cNvPr id="159851" name="Text Box 107"/>
            <p:cNvSpPr txBox="1">
              <a:spLocks noChangeArrowheads="1"/>
            </p:cNvSpPr>
            <p:nvPr/>
          </p:nvSpPr>
          <p:spPr bwMode="auto">
            <a:xfrm>
              <a:off x="1662" y="2266"/>
              <a:ext cx="369" cy="192"/>
            </a:xfrm>
            <a:prstGeom prst="rect">
              <a:avLst/>
            </a:prstGeom>
            <a:noFill/>
            <a:ln w="9525">
              <a:noFill/>
              <a:miter lim="800000"/>
              <a:headEnd/>
              <a:tailEnd/>
            </a:ln>
            <a:effectLst/>
          </p:spPr>
          <p:txBody>
            <a:bodyPr wrap="none">
              <a:spAutoFit/>
            </a:bodyPr>
            <a:lstStyle/>
            <a:p>
              <a:r>
                <a:rPr lang="en-US" sz="1400">
                  <a:solidFill>
                    <a:srgbClr val="003399"/>
                  </a:solidFill>
                </a:rPr>
                <a:t>p3/2</a:t>
              </a:r>
            </a:p>
          </p:txBody>
        </p:sp>
        <p:sp>
          <p:nvSpPr>
            <p:cNvPr id="159852" name="Oval 108"/>
            <p:cNvSpPr>
              <a:spLocks noChangeAspect="1" noChangeArrowheads="1"/>
            </p:cNvSpPr>
            <p:nvPr/>
          </p:nvSpPr>
          <p:spPr bwMode="auto">
            <a:xfrm>
              <a:off x="1244" y="2366"/>
              <a:ext cx="167" cy="137"/>
            </a:xfrm>
            <a:prstGeom prst="ellipse">
              <a:avLst/>
            </a:prstGeom>
            <a:noFill/>
            <a:ln w="28575">
              <a:solidFill>
                <a:schemeClr val="tx1"/>
              </a:solidFill>
              <a:round/>
              <a:headEnd/>
              <a:tailEnd/>
            </a:ln>
            <a:effectLst/>
          </p:spPr>
          <p:txBody>
            <a:bodyPr wrap="none" lIns="0" tIns="0" rIns="0" bIns="0" anchor="ctr"/>
            <a:lstStyle/>
            <a:p>
              <a:pPr algn="ctr"/>
              <a:r>
                <a:rPr lang="en-US" sz="1400"/>
                <a:t>28</a:t>
              </a:r>
            </a:p>
          </p:txBody>
        </p:sp>
        <p:sp>
          <p:nvSpPr>
            <p:cNvPr id="159853" name="Line 109"/>
            <p:cNvSpPr>
              <a:spLocks noChangeShapeType="1"/>
            </p:cNvSpPr>
            <p:nvPr/>
          </p:nvSpPr>
          <p:spPr bwMode="auto">
            <a:xfrm>
              <a:off x="1053" y="2345"/>
              <a:ext cx="604" cy="0"/>
            </a:xfrm>
            <a:prstGeom prst="line">
              <a:avLst/>
            </a:prstGeom>
            <a:noFill/>
            <a:ln w="9525">
              <a:solidFill>
                <a:schemeClr val="tx1"/>
              </a:solidFill>
              <a:round/>
              <a:headEnd/>
              <a:tailEnd/>
            </a:ln>
            <a:effectLst/>
          </p:spPr>
          <p:txBody>
            <a:bodyPr/>
            <a:lstStyle/>
            <a:p>
              <a:endParaRPr lang="fr-FR"/>
            </a:p>
          </p:txBody>
        </p:sp>
        <p:grpSp>
          <p:nvGrpSpPr>
            <p:cNvPr id="16" name="Group 110"/>
            <p:cNvGrpSpPr>
              <a:grpSpLocks/>
            </p:cNvGrpSpPr>
            <p:nvPr/>
          </p:nvGrpSpPr>
          <p:grpSpPr bwMode="auto">
            <a:xfrm>
              <a:off x="1053" y="2457"/>
              <a:ext cx="975" cy="193"/>
              <a:chOff x="4668" y="332"/>
              <a:chExt cx="975" cy="178"/>
            </a:xfrm>
          </p:grpSpPr>
          <p:sp>
            <p:nvSpPr>
              <p:cNvPr id="159855" name="Text Box 111"/>
              <p:cNvSpPr txBox="1">
                <a:spLocks noChangeArrowheads="1"/>
              </p:cNvSpPr>
              <p:nvPr/>
            </p:nvSpPr>
            <p:spPr bwMode="auto">
              <a:xfrm>
                <a:off x="5277" y="332"/>
                <a:ext cx="366" cy="178"/>
              </a:xfrm>
              <a:prstGeom prst="rect">
                <a:avLst/>
              </a:prstGeom>
              <a:noFill/>
              <a:ln w="9525">
                <a:noFill/>
                <a:miter lim="800000"/>
                <a:headEnd/>
                <a:tailEnd/>
              </a:ln>
              <a:effectLst/>
            </p:spPr>
            <p:txBody>
              <a:bodyPr wrap="none">
                <a:spAutoFit/>
              </a:bodyPr>
              <a:lstStyle/>
              <a:p>
                <a:r>
                  <a:rPr lang="en-US" sz="1400">
                    <a:solidFill>
                      <a:schemeClr val="accent2"/>
                    </a:solidFill>
                  </a:rPr>
                  <a:t>f7/2</a:t>
                </a:r>
              </a:p>
            </p:txBody>
          </p:sp>
          <p:grpSp>
            <p:nvGrpSpPr>
              <p:cNvPr id="17" name="Group 112"/>
              <p:cNvGrpSpPr>
                <a:grpSpLocks/>
              </p:cNvGrpSpPr>
              <p:nvPr/>
            </p:nvGrpSpPr>
            <p:grpSpPr bwMode="auto">
              <a:xfrm>
                <a:off x="4686" y="388"/>
                <a:ext cx="567" cy="75"/>
                <a:chOff x="4683" y="2282"/>
                <a:chExt cx="567" cy="75"/>
              </a:xfrm>
            </p:grpSpPr>
            <p:sp>
              <p:nvSpPr>
                <p:cNvPr id="159857" name="Oval 113"/>
                <p:cNvSpPr>
                  <a:spLocks noChangeArrowheads="1"/>
                </p:cNvSpPr>
                <p:nvPr/>
              </p:nvSpPr>
              <p:spPr bwMode="auto">
                <a:xfrm>
                  <a:off x="4683" y="2282"/>
                  <a:ext cx="59" cy="75"/>
                </a:xfrm>
                <a:prstGeom prst="ellipse">
                  <a:avLst/>
                </a:prstGeom>
                <a:solidFill>
                  <a:schemeClr val="accent2"/>
                </a:solidFill>
                <a:ln w="9525">
                  <a:solidFill>
                    <a:schemeClr val="accent2"/>
                  </a:solidFill>
                  <a:round/>
                  <a:headEnd/>
                  <a:tailEnd/>
                </a:ln>
                <a:effectLst/>
              </p:spPr>
              <p:txBody>
                <a:bodyPr wrap="none" anchor="ctr"/>
                <a:lstStyle/>
                <a:p>
                  <a:endParaRPr lang="fr-FR"/>
                </a:p>
              </p:txBody>
            </p:sp>
            <p:sp>
              <p:nvSpPr>
                <p:cNvPr id="159858" name="Oval 114"/>
                <p:cNvSpPr>
                  <a:spLocks noChangeArrowheads="1"/>
                </p:cNvSpPr>
                <p:nvPr/>
              </p:nvSpPr>
              <p:spPr bwMode="auto">
                <a:xfrm>
                  <a:off x="4756" y="2282"/>
                  <a:ext cx="59" cy="75"/>
                </a:xfrm>
                <a:prstGeom prst="ellipse">
                  <a:avLst/>
                </a:prstGeom>
                <a:solidFill>
                  <a:schemeClr val="accent2"/>
                </a:solidFill>
                <a:ln w="9525">
                  <a:solidFill>
                    <a:schemeClr val="accent2"/>
                  </a:solidFill>
                  <a:round/>
                  <a:headEnd/>
                  <a:tailEnd/>
                </a:ln>
                <a:effectLst/>
              </p:spPr>
              <p:txBody>
                <a:bodyPr wrap="none" anchor="ctr"/>
                <a:lstStyle/>
                <a:p>
                  <a:endParaRPr lang="fr-FR"/>
                </a:p>
              </p:txBody>
            </p:sp>
            <p:sp>
              <p:nvSpPr>
                <p:cNvPr id="159859" name="Oval 115"/>
                <p:cNvSpPr>
                  <a:spLocks noChangeArrowheads="1"/>
                </p:cNvSpPr>
                <p:nvPr/>
              </p:nvSpPr>
              <p:spPr bwMode="auto">
                <a:xfrm>
                  <a:off x="4832" y="2282"/>
                  <a:ext cx="60" cy="75"/>
                </a:xfrm>
                <a:prstGeom prst="ellipse">
                  <a:avLst/>
                </a:prstGeom>
                <a:solidFill>
                  <a:schemeClr val="accent2"/>
                </a:solidFill>
                <a:ln w="9525">
                  <a:solidFill>
                    <a:schemeClr val="accent2"/>
                  </a:solidFill>
                  <a:round/>
                  <a:headEnd/>
                  <a:tailEnd/>
                </a:ln>
                <a:effectLst/>
              </p:spPr>
              <p:txBody>
                <a:bodyPr wrap="none" anchor="ctr"/>
                <a:lstStyle/>
                <a:p>
                  <a:endParaRPr lang="fr-FR"/>
                </a:p>
              </p:txBody>
            </p:sp>
            <p:sp>
              <p:nvSpPr>
                <p:cNvPr id="159860" name="Oval 116"/>
                <p:cNvSpPr>
                  <a:spLocks noChangeArrowheads="1"/>
                </p:cNvSpPr>
                <p:nvPr/>
              </p:nvSpPr>
              <p:spPr bwMode="auto">
                <a:xfrm>
                  <a:off x="4905" y="2282"/>
                  <a:ext cx="59" cy="75"/>
                </a:xfrm>
                <a:prstGeom prst="ellipse">
                  <a:avLst/>
                </a:prstGeom>
                <a:solidFill>
                  <a:schemeClr val="accent2"/>
                </a:solidFill>
                <a:ln w="9525">
                  <a:solidFill>
                    <a:schemeClr val="accent2"/>
                  </a:solidFill>
                  <a:round/>
                  <a:headEnd/>
                  <a:tailEnd/>
                </a:ln>
                <a:effectLst/>
              </p:spPr>
              <p:txBody>
                <a:bodyPr wrap="none" anchor="ctr"/>
                <a:lstStyle/>
                <a:p>
                  <a:endParaRPr lang="fr-FR"/>
                </a:p>
              </p:txBody>
            </p:sp>
            <p:sp>
              <p:nvSpPr>
                <p:cNvPr id="159861" name="Oval 117"/>
                <p:cNvSpPr>
                  <a:spLocks noChangeArrowheads="1"/>
                </p:cNvSpPr>
                <p:nvPr/>
              </p:nvSpPr>
              <p:spPr bwMode="auto">
                <a:xfrm>
                  <a:off x="4974" y="2282"/>
                  <a:ext cx="59" cy="75"/>
                </a:xfrm>
                <a:prstGeom prst="ellipse">
                  <a:avLst/>
                </a:prstGeom>
                <a:solidFill>
                  <a:schemeClr val="accent2"/>
                </a:solidFill>
                <a:ln w="9525">
                  <a:solidFill>
                    <a:schemeClr val="accent2"/>
                  </a:solidFill>
                  <a:round/>
                  <a:headEnd/>
                  <a:tailEnd/>
                </a:ln>
                <a:effectLst/>
              </p:spPr>
              <p:txBody>
                <a:bodyPr wrap="none" anchor="ctr"/>
                <a:lstStyle/>
                <a:p>
                  <a:endParaRPr lang="fr-FR"/>
                </a:p>
              </p:txBody>
            </p:sp>
            <p:sp>
              <p:nvSpPr>
                <p:cNvPr id="159862" name="Oval 118"/>
                <p:cNvSpPr>
                  <a:spLocks noChangeArrowheads="1"/>
                </p:cNvSpPr>
                <p:nvPr/>
              </p:nvSpPr>
              <p:spPr bwMode="auto">
                <a:xfrm>
                  <a:off x="5043" y="2282"/>
                  <a:ext cx="59" cy="75"/>
                </a:xfrm>
                <a:prstGeom prst="ellipse">
                  <a:avLst/>
                </a:prstGeom>
                <a:solidFill>
                  <a:schemeClr val="accent2"/>
                </a:solidFill>
                <a:ln w="9525">
                  <a:solidFill>
                    <a:schemeClr val="accent2"/>
                  </a:solidFill>
                  <a:round/>
                  <a:headEnd/>
                  <a:tailEnd/>
                </a:ln>
                <a:effectLst/>
              </p:spPr>
              <p:txBody>
                <a:bodyPr wrap="none" anchor="ctr"/>
                <a:lstStyle/>
                <a:p>
                  <a:endParaRPr lang="fr-FR"/>
                </a:p>
              </p:txBody>
            </p:sp>
            <p:sp>
              <p:nvSpPr>
                <p:cNvPr id="159863" name="Oval 119"/>
                <p:cNvSpPr>
                  <a:spLocks noChangeArrowheads="1"/>
                </p:cNvSpPr>
                <p:nvPr/>
              </p:nvSpPr>
              <p:spPr bwMode="auto">
                <a:xfrm>
                  <a:off x="5115" y="2282"/>
                  <a:ext cx="59" cy="75"/>
                </a:xfrm>
                <a:prstGeom prst="ellipse">
                  <a:avLst/>
                </a:prstGeom>
                <a:solidFill>
                  <a:schemeClr val="accent2"/>
                </a:solidFill>
                <a:ln w="9525">
                  <a:solidFill>
                    <a:schemeClr val="accent2"/>
                  </a:solidFill>
                  <a:round/>
                  <a:headEnd/>
                  <a:tailEnd/>
                </a:ln>
                <a:effectLst/>
              </p:spPr>
              <p:txBody>
                <a:bodyPr wrap="none" anchor="ctr"/>
                <a:lstStyle/>
                <a:p>
                  <a:endParaRPr lang="fr-FR"/>
                </a:p>
              </p:txBody>
            </p:sp>
            <p:sp>
              <p:nvSpPr>
                <p:cNvPr id="159864" name="Oval 120"/>
                <p:cNvSpPr>
                  <a:spLocks noChangeArrowheads="1"/>
                </p:cNvSpPr>
                <p:nvPr/>
              </p:nvSpPr>
              <p:spPr bwMode="auto">
                <a:xfrm>
                  <a:off x="5191" y="2282"/>
                  <a:ext cx="59" cy="75"/>
                </a:xfrm>
                <a:prstGeom prst="ellipse">
                  <a:avLst/>
                </a:prstGeom>
                <a:solidFill>
                  <a:schemeClr val="accent2"/>
                </a:solidFill>
                <a:ln w="9525">
                  <a:solidFill>
                    <a:schemeClr val="accent2"/>
                  </a:solidFill>
                  <a:round/>
                  <a:headEnd/>
                  <a:tailEnd/>
                </a:ln>
                <a:effectLst/>
              </p:spPr>
              <p:txBody>
                <a:bodyPr wrap="none" anchor="ctr"/>
                <a:lstStyle/>
                <a:p>
                  <a:endParaRPr lang="fr-FR"/>
                </a:p>
              </p:txBody>
            </p:sp>
          </p:grpSp>
          <p:sp>
            <p:nvSpPr>
              <p:cNvPr id="159865" name="Line 121"/>
              <p:cNvSpPr>
                <a:spLocks noChangeShapeType="1"/>
              </p:cNvSpPr>
              <p:nvPr/>
            </p:nvSpPr>
            <p:spPr bwMode="auto">
              <a:xfrm>
                <a:off x="4668" y="426"/>
                <a:ext cx="604" cy="0"/>
              </a:xfrm>
              <a:prstGeom prst="line">
                <a:avLst/>
              </a:prstGeom>
              <a:noFill/>
              <a:ln w="9525">
                <a:solidFill>
                  <a:schemeClr val="tx1"/>
                </a:solidFill>
                <a:round/>
                <a:headEnd/>
                <a:tailEnd/>
              </a:ln>
              <a:effectLst/>
            </p:spPr>
            <p:txBody>
              <a:bodyPr/>
              <a:lstStyle/>
              <a:p>
                <a:endParaRPr lang="fr-FR"/>
              </a:p>
            </p:txBody>
          </p:sp>
        </p:grpSp>
        <p:grpSp>
          <p:nvGrpSpPr>
            <p:cNvPr id="18" name="Group 122"/>
            <p:cNvGrpSpPr>
              <a:grpSpLocks/>
            </p:cNvGrpSpPr>
            <p:nvPr/>
          </p:nvGrpSpPr>
          <p:grpSpPr bwMode="auto">
            <a:xfrm>
              <a:off x="1053" y="3136"/>
              <a:ext cx="984" cy="192"/>
              <a:chOff x="4668" y="982"/>
              <a:chExt cx="984" cy="178"/>
            </a:xfrm>
          </p:grpSpPr>
          <p:sp>
            <p:nvSpPr>
              <p:cNvPr id="159867" name="Text Box 123"/>
              <p:cNvSpPr txBox="1">
                <a:spLocks noChangeArrowheads="1"/>
              </p:cNvSpPr>
              <p:nvPr/>
            </p:nvSpPr>
            <p:spPr bwMode="auto">
              <a:xfrm>
                <a:off x="5277" y="982"/>
                <a:ext cx="375" cy="178"/>
              </a:xfrm>
              <a:prstGeom prst="rect">
                <a:avLst/>
              </a:prstGeom>
              <a:noFill/>
              <a:ln w="9525">
                <a:noFill/>
                <a:miter lim="800000"/>
                <a:headEnd/>
                <a:tailEnd/>
              </a:ln>
              <a:effectLst/>
            </p:spPr>
            <p:txBody>
              <a:bodyPr wrap="none">
                <a:spAutoFit/>
              </a:bodyPr>
              <a:lstStyle/>
              <a:p>
                <a:r>
                  <a:rPr lang="en-US" sz="1400">
                    <a:solidFill>
                      <a:schemeClr val="accent2"/>
                    </a:solidFill>
                  </a:rPr>
                  <a:t>d5/2</a:t>
                </a:r>
              </a:p>
            </p:txBody>
          </p:sp>
          <p:sp>
            <p:nvSpPr>
              <p:cNvPr id="159868" name="Line 124"/>
              <p:cNvSpPr>
                <a:spLocks noChangeShapeType="1"/>
              </p:cNvSpPr>
              <p:nvPr/>
            </p:nvSpPr>
            <p:spPr bwMode="auto">
              <a:xfrm>
                <a:off x="4668" y="1078"/>
                <a:ext cx="604" cy="0"/>
              </a:xfrm>
              <a:prstGeom prst="line">
                <a:avLst/>
              </a:prstGeom>
              <a:noFill/>
              <a:ln w="9525">
                <a:solidFill>
                  <a:schemeClr val="tx1"/>
                </a:solidFill>
                <a:round/>
                <a:headEnd/>
                <a:tailEnd/>
              </a:ln>
              <a:effectLst/>
            </p:spPr>
            <p:txBody>
              <a:bodyPr/>
              <a:lstStyle/>
              <a:p>
                <a:endParaRPr lang="fr-FR"/>
              </a:p>
            </p:txBody>
          </p:sp>
          <p:grpSp>
            <p:nvGrpSpPr>
              <p:cNvPr id="19" name="Group 125"/>
              <p:cNvGrpSpPr>
                <a:grpSpLocks/>
              </p:cNvGrpSpPr>
              <p:nvPr/>
            </p:nvGrpSpPr>
            <p:grpSpPr bwMode="auto">
              <a:xfrm>
                <a:off x="4761" y="1044"/>
                <a:ext cx="418" cy="75"/>
                <a:chOff x="4747" y="2622"/>
                <a:chExt cx="418" cy="75"/>
              </a:xfrm>
            </p:grpSpPr>
            <p:sp>
              <p:nvSpPr>
                <p:cNvPr id="159870" name="Oval 126"/>
                <p:cNvSpPr>
                  <a:spLocks noChangeArrowheads="1"/>
                </p:cNvSpPr>
                <p:nvPr/>
              </p:nvSpPr>
              <p:spPr bwMode="auto">
                <a:xfrm>
                  <a:off x="4747" y="2622"/>
                  <a:ext cx="59" cy="75"/>
                </a:xfrm>
                <a:prstGeom prst="ellipse">
                  <a:avLst/>
                </a:prstGeom>
                <a:solidFill>
                  <a:schemeClr val="accent2"/>
                </a:solidFill>
                <a:ln w="9525">
                  <a:solidFill>
                    <a:schemeClr val="accent2"/>
                  </a:solidFill>
                  <a:round/>
                  <a:headEnd/>
                  <a:tailEnd/>
                </a:ln>
                <a:effectLst/>
              </p:spPr>
              <p:txBody>
                <a:bodyPr wrap="none" anchor="ctr"/>
                <a:lstStyle/>
                <a:p>
                  <a:endParaRPr lang="fr-FR"/>
                </a:p>
              </p:txBody>
            </p:sp>
            <p:sp>
              <p:nvSpPr>
                <p:cNvPr id="159871" name="Oval 127"/>
                <p:cNvSpPr>
                  <a:spLocks noChangeArrowheads="1"/>
                </p:cNvSpPr>
                <p:nvPr/>
              </p:nvSpPr>
              <p:spPr bwMode="auto">
                <a:xfrm>
                  <a:off x="4823" y="2622"/>
                  <a:ext cx="60" cy="75"/>
                </a:xfrm>
                <a:prstGeom prst="ellipse">
                  <a:avLst/>
                </a:prstGeom>
                <a:solidFill>
                  <a:schemeClr val="accent2"/>
                </a:solidFill>
                <a:ln w="9525">
                  <a:solidFill>
                    <a:schemeClr val="accent2"/>
                  </a:solidFill>
                  <a:round/>
                  <a:headEnd/>
                  <a:tailEnd/>
                </a:ln>
                <a:effectLst/>
              </p:spPr>
              <p:txBody>
                <a:bodyPr wrap="none" anchor="ctr"/>
                <a:lstStyle/>
                <a:p>
                  <a:endParaRPr lang="fr-FR"/>
                </a:p>
              </p:txBody>
            </p:sp>
            <p:sp>
              <p:nvSpPr>
                <p:cNvPr id="159872" name="Oval 128"/>
                <p:cNvSpPr>
                  <a:spLocks noChangeArrowheads="1"/>
                </p:cNvSpPr>
                <p:nvPr/>
              </p:nvSpPr>
              <p:spPr bwMode="auto">
                <a:xfrm>
                  <a:off x="4896" y="2622"/>
                  <a:ext cx="59" cy="75"/>
                </a:xfrm>
                <a:prstGeom prst="ellipse">
                  <a:avLst/>
                </a:prstGeom>
                <a:solidFill>
                  <a:schemeClr val="accent2"/>
                </a:solidFill>
                <a:ln w="9525">
                  <a:solidFill>
                    <a:schemeClr val="accent2"/>
                  </a:solidFill>
                  <a:round/>
                  <a:headEnd/>
                  <a:tailEnd/>
                </a:ln>
                <a:effectLst/>
              </p:spPr>
              <p:txBody>
                <a:bodyPr wrap="none" anchor="ctr"/>
                <a:lstStyle/>
                <a:p>
                  <a:endParaRPr lang="fr-FR"/>
                </a:p>
              </p:txBody>
            </p:sp>
            <p:sp>
              <p:nvSpPr>
                <p:cNvPr id="159873" name="Oval 129"/>
                <p:cNvSpPr>
                  <a:spLocks noChangeArrowheads="1"/>
                </p:cNvSpPr>
                <p:nvPr/>
              </p:nvSpPr>
              <p:spPr bwMode="auto">
                <a:xfrm>
                  <a:off x="4965" y="2622"/>
                  <a:ext cx="59" cy="75"/>
                </a:xfrm>
                <a:prstGeom prst="ellipse">
                  <a:avLst/>
                </a:prstGeom>
                <a:solidFill>
                  <a:schemeClr val="accent2"/>
                </a:solidFill>
                <a:ln w="9525">
                  <a:solidFill>
                    <a:schemeClr val="accent2"/>
                  </a:solidFill>
                  <a:round/>
                  <a:headEnd/>
                  <a:tailEnd/>
                </a:ln>
                <a:effectLst/>
              </p:spPr>
              <p:txBody>
                <a:bodyPr wrap="none" anchor="ctr"/>
                <a:lstStyle/>
                <a:p>
                  <a:endParaRPr lang="fr-FR"/>
                </a:p>
              </p:txBody>
            </p:sp>
            <p:sp>
              <p:nvSpPr>
                <p:cNvPr id="159874" name="Oval 130"/>
                <p:cNvSpPr>
                  <a:spLocks noChangeArrowheads="1"/>
                </p:cNvSpPr>
                <p:nvPr/>
              </p:nvSpPr>
              <p:spPr bwMode="auto">
                <a:xfrm>
                  <a:off x="5034" y="2622"/>
                  <a:ext cx="59" cy="75"/>
                </a:xfrm>
                <a:prstGeom prst="ellipse">
                  <a:avLst/>
                </a:prstGeom>
                <a:solidFill>
                  <a:schemeClr val="accent2"/>
                </a:solidFill>
                <a:ln w="9525">
                  <a:solidFill>
                    <a:schemeClr val="accent2"/>
                  </a:solidFill>
                  <a:round/>
                  <a:headEnd/>
                  <a:tailEnd/>
                </a:ln>
                <a:effectLst/>
              </p:spPr>
              <p:txBody>
                <a:bodyPr wrap="none" anchor="ctr"/>
                <a:lstStyle/>
                <a:p>
                  <a:endParaRPr lang="fr-FR"/>
                </a:p>
              </p:txBody>
            </p:sp>
            <p:sp>
              <p:nvSpPr>
                <p:cNvPr id="159875" name="Oval 131"/>
                <p:cNvSpPr>
                  <a:spLocks noChangeArrowheads="1"/>
                </p:cNvSpPr>
                <p:nvPr/>
              </p:nvSpPr>
              <p:spPr bwMode="auto">
                <a:xfrm>
                  <a:off x="5106" y="2622"/>
                  <a:ext cx="59" cy="75"/>
                </a:xfrm>
                <a:prstGeom prst="ellipse">
                  <a:avLst/>
                </a:prstGeom>
                <a:solidFill>
                  <a:schemeClr val="accent2"/>
                </a:solidFill>
                <a:ln w="9525">
                  <a:solidFill>
                    <a:schemeClr val="accent2"/>
                  </a:solidFill>
                  <a:round/>
                  <a:headEnd/>
                  <a:tailEnd/>
                </a:ln>
                <a:effectLst/>
              </p:spPr>
              <p:txBody>
                <a:bodyPr wrap="none" anchor="ctr"/>
                <a:lstStyle/>
                <a:p>
                  <a:endParaRPr lang="fr-FR"/>
                </a:p>
              </p:txBody>
            </p:sp>
          </p:grpSp>
        </p:grpSp>
        <p:grpSp>
          <p:nvGrpSpPr>
            <p:cNvPr id="20" name="Group 132"/>
            <p:cNvGrpSpPr>
              <a:grpSpLocks/>
            </p:cNvGrpSpPr>
            <p:nvPr/>
          </p:nvGrpSpPr>
          <p:grpSpPr bwMode="auto">
            <a:xfrm>
              <a:off x="1053" y="2881"/>
              <a:ext cx="955" cy="193"/>
              <a:chOff x="4668" y="820"/>
              <a:chExt cx="955" cy="178"/>
            </a:xfrm>
          </p:grpSpPr>
          <p:sp>
            <p:nvSpPr>
              <p:cNvPr id="159877" name="Text Box 133"/>
              <p:cNvSpPr txBox="1">
                <a:spLocks noChangeArrowheads="1"/>
              </p:cNvSpPr>
              <p:nvPr/>
            </p:nvSpPr>
            <p:spPr bwMode="auto">
              <a:xfrm>
                <a:off x="5277" y="820"/>
                <a:ext cx="346" cy="178"/>
              </a:xfrm>
              <a:prstGeom prst="rect">
                <a:avLst/>
              </a:prstGeom>
              <a:noFill/>
              <a:ln w="9525">
                <a:noFill/>
                <a:miter lim="800000"/>
                <a:headEnd/>
                <a:tailEnd/>
              </a:ln>
              <a:effectLst/>
            </p:spPr>
            <p:txBody>
              <a:bodyPr wrap="none">
                <a:spAutoFit/>
              </a:bodyPr>
              <a:lstStyle/>
              <a:p>
                <a:r>
                  <a:rPr lang="en-US" sz="1400">
                    <a:solidFill>
                      <a:schemeClr val="accent2"/>
                    </a:solidFill>
                  </a:rPr>
                  <a:t>s1/2</a:t>
                </a:r>
              </a:p>
            </p:txBody>
          </p:sp>
          <p:sp>
            <p:nvSpPr>
              <p:cNvPr id="159878" name="Line 134"/>
              <p:cNvSpPr>
                <a:spLocks noChangeShapeType="1"/>
              </p:cNvSpPr>
              <p:nvPr/>
            </p:nvSpPr>
            <p:spPr bwMode="auto">
              <a:xfrm>
                <a:off x="4668" y="914"/>
                <a:ext cx="604" cy="0"/>
              </a:xfrm>
              <a:prstGeom prst="line">
                <a:avLst/>
              </a:prstGeom>
              <a:noFill/>
              <a:ln w="9525">
                <a:solidFill>
                  <a:schemeClr val="tx1"/>
                </a:solidFill>
                <a:round/>
                <a:headEnd/>
                <a:tailEnd/>
              </a:ln>
              <a:effectLst/>
            </p:spPr>
            <p:txBody>
              <a:bodyPr/>
              <a:lstStyle/>
              <a:p>
                <a:endParaRPr lang="fr-FR"/>
              </a:p>
            </p:txBody>
          </p:sp>
          <p:grpSp>
            <p:nvGrpSpPr>
              <p:cNvPr id="21" name="Group 135"/>
              <p:cNvGrpSpPr>
                <a:grpSpLocks/>
              </p:cNvGrpSpPr>
              <p:nvPr/>
            </p:nvGrpSpPr>
            <p:grpSpPr bwMode="auto">
              <a:xfrm>
                <a:off x="4906" y="876"/>
                <a:ext cx="128" cy="75"/>
                <a:chOff x="4896" y="2770"/>
                <a:chExt cx="128" cy="75"/>
              </a:xfrm>
            </p:grpSpPr>
            <p:sp>
              <p:nvSpPr>
                <p:cNvPr id="159880" name="Oval 136"/>
                <p:cNvSpPr>
                  <a:spLocks noChangeArrowheads="1"/>
                </p:cNvSpPr>
                <p:nvPr/>
              </p:nvSpPr>
              <p:spPr bwMode="auto">
                <a:xfrm>
                  <a:off x="4896" y="2770"/>
                  <a:ext cx="59" cy="75"/>
                </a:xfrm>
                <a:prstGeom prst="ellipse">
                  <a:avLst/>
                </a:prstGeom>
                <a:solidFill>
                  <a:schemeClr val="accent2"/>
                </a:solidFill>
                <a:ln w="9525">
                  <a:solidFill>
                    <a:schemeClr val="accent2"/>
                  </a:solidFill>
                  <a:round/>
                  <a:headEnd/>
                  <a:tailEnd/>
                </a:ln>
                <a:effectLst/>
              </p:spPr>
              <p:txBody>
                <a:bodyPr wrap="none" anchor="ctr"/>
                <a:lstStyle/>
                <a:p>
                  <a:endParaRPr lang="fr-FR"/>
                </a:p>
              </p:txBody>
            </p:sp>
            <p:sp>
              <p:nvSpPr>
                <p:cNvPr id="159881" name="Oval 137"/>
                <p:cNvSpPr>
                  <a:spLocks noChangeArrowheads="1"/>
                </p:cNvSpPr>
                <p:nvPr/>
              </p:nvSpPr>
              <p:spPr bwMode="auto">
                <a:xfrm>
                  <a:off x="4965" y="2770"/>
                  <a:ext cx="59" cy="75"/>
                </a:xfrm>
                <a:prstGeom prst="ellipse">
                  <a:avLst/>
                </a:prstGeom>
                <a:solidFill>
                  <a:schemeClr val="accent2"/>
                </a:solidFill>
                <a:ln w="9525">
                  <a:solidFill>
                    <a:schemeClr val="accent2"/>
                  </a:solidFill>
                  <a:round/>
                  <a:headEnd/>
                  <a:tailEnd/>
                </a:ln>
                <a:effectLst/>
              </p:spPr>
              <p:txBody>
                <a:bodyPr wrap="none" anchor="ctr"/>
                <a:lstStyle/>
                <a:p>
                  <a:endParaRPr lang="fr-FR"/>
                </a:p>
              </p:txBody>
            </p:sp>
          </p:grpSp>
        </p:grpSp>
        <p:grpSp>
          <p:nvGrpSpPr>
            <p:cNvPr id="22" name="Group 138"/>
            <p:cNvGrpSpPr>
              <a:grpSpLocks/>
            </p:cNvGrpSpPr>
            <p:nvPr/>
          </p:nvGrpSpPr>
          <p:grpSpPr bwMode="auto">
            <a:xfrm>
              <a:off x="1053" y="2741"/>
              <a:ext cx="984" cy="192"/>
              <a:chOff x="4668" y="667"/>
              <a:chExt cx="984" cy="178"/>
            </a:xfrm>
          </p:grpSpPr>
          <p:sp>
            <p:nvSpPr>
              <p:cNvPr id="159883" name="Text Box 139"/>
              <p:cNvSpPr txBox="1">
                <a:spLocks noChangeArrowheads="1"/>
              </p:cNvSpPr>
              <p:nvPr/>
            </p:nvSpPr>
            <p:spPr bwMode="auto">
              <a:xfrm>
                <a:off x="5277" y="667"/>
                <a:ext cx="375" cy="178"/>
              </a:xfrm>
              <a:prstGeom prst="rect">
                <a:avLst/>
              </a:prstGeom>
              <a:noFill/>
              <a:ln w="9525">
                <a:noFill/>
                <a:miter lim="800000"/>
                <a:headEnd/>
                <a:tailEnd/>
              </a:ln>
              <a:effectLst/>
            </p:spPr>
            <p:txBody>
              <a:bodyPr wrap="none">
                <a:spAutoFit/>
              </a:bodyPr>
              <a:lstStyle/>
              <a:p>
                <a:r>
                  <a:rPr lang="en-US" sz="1400">
                    <a:solidFill>
                      <a:schemeClr val="accent2"/>
                    </a:solidFill>
                  </a:rPr>
                  <a:t>d3/2</a:t>
                </a:r>
              </a:p>
            </p:txBody>
          </p:sp>
          <p:sp>
            <p:nvSpPr>
              <p:cNvPr id="159884" name="Line 140"/>
              <p:cNvSpPr>
                <a:spLocks noChangeShapeType="1"/>
              </p:cNvSpPr>
              <p:nvPr/>
            </p:nvSpPr>
            <p:spPr bwMode="auto">
              <a:xfrm>
                <a:off x="4668" y="766"/>
                <a:ext cx="604" cy="0"/>
              </a:xfrm>
              <a:prstGeom prst="line">
                <a:avLst/>
              </a:prstGeom>
              <a:noFill/>
              <a:ln w="9525">
                <a:solidFill>
                  <a:schemeClr val="tx1"/>
                </a:solidFill>
                <a:round/>
                <a:headEnd/>
                <a:tailEnd/>
              </a:ln>
              <a:effectLst/>
            </p:spPr>
            <p:txBody>
              <a:bodyPr/>
              <a:lstStyle/>
              <a:p>
                <a:endParaRPr lang="fr-FR"/>
              </a:p>
            </p:txBody>
          </p:sp>
          <p:grpSp>
            <p:nvGrpSpPr>
              <p:cNvPr id="23" name="Group 141"/>
              <p:cNvGrpSpPr>
                <a:grpSpLocks/>
              </p:cNvGrpSpPr>
              <p:nvPr/>
            </p:nvGrpSpPr>
            <p:grpSpPr bwMode="auto">
              <a:xfrm>
                <a:off x="4835" y="728"/>
                <a:ext cx="270" cy="75"/>
                <a:chOff x="4823" y="2934"/>
                <a:chExt cx="270" cy="75"/>
              </a:xfrm>
            </p:grpSpPr>
            <p:sp>
              <p:nvSpPr>
                <p:cNvPr id="159886" name="Oval 142"/>
                <p:cNvSpPr>
                  <a:spLocks noChangeArrowheads="1"/>
                </p:cNvSpPr>
                <p:nvPr/>
              </p:nvSpPr>
              <p:spPr bwMode="auto">
                <a:xfrm>
                  <a:off x="4823" y="2934"/>
                  <a:ext cx="60" cy="75"/>
                </a:xfrm>
                <a:prstGeom prst="ellipse">
                  <a:avLst/>
                </a:prstGeom>
                <a:solidFill>
                  <a:schemeClr val="accent2"/>
                </a:solidFill>
                <a:ln w="9525">
                  <a:solidFill>
                    <a:schemeClr val="accent2"/>
                  </a:solidFill>
                  <a:round/>
                  <a:headEnd/>
                  <a:tailEnd/>
                </a:ln>
                <a:effectLst/>
              </p:spPr>
              <p:txBody>
                <a:bodyPr wrap="none" anchor="ctr"/>
                <a:lstStyle/>
                <a:p>
                  <a:endParaRPr lang="fr-FR"/>
                </a:p>
              </p:txBody>
            </p:sp>
            <p:sp>
              <p:nvSpPr>
                <p:cNvPr id="159887" name="Oval 143"/>
                <p:cNvSpPr>
                  <a:spLocks noChangeArrowheads="1"/>
                </p:cNvSpPr>
                <p:nvPr/>
              </p:nvSpPr>
              <p:spPr bwMode="auto">
                <a:xfrm>
                  <a:off x="4896" y="2934"/>
                  <a:ext cx="59" cy="75"/>
                </a:xfrm>
                <a:prstGeom prst="ellipse">
                  <a:avLst/>
                </a:prstGeom>
                <a:solidFill>
                  <a:schemeClr val="accent2"/>
                </a:solidFill>
                <a:ln w="9525">
                  <a:solidFill>
                    <a:schemeClr val="accent2"/>
                  </a:solidFill>
                  <a:round/>
                  <a:headEnd/>
                  <a:tailEnd/>
                </a:ln>
                <a:effectLst/>
              </p:spPr>
              <p:txBody>
                <a:bodyPr wrap="none" anchor="ctr"/>
                <a:lstStyle/>
                <a:p>
                  <a:endParaRPr lang="fr-FR"/>
                </a:p>
              </p:txBody>
            </p:sp>
            <p:sp>
              <p:nvSpPr>
                <p:cNvPr id="159888" name="Oval 144"/>
                <p:cNvSpPr>
                  <a:spLocks noChangeArrowheads="1"/>
                </p:cNvSpPr>
                <p:nvPr/>
              </p:nvSpPr>
              <p:spPr bwMode="auto">
                <a:xfrm>
                  <a:off x="4965" y="2934"/>
                  <a:ext cx="59" cy="75"/>
                </a:xfrm>
                <a:prstGeom prst="ellipse">
                  <a:avLst/>
                </a:prstGeom>
                <a:solidFill>
                  <a:schemeClr val="accent2"/>
                </a:solidFill>
                <a:ln w="9525">
                  <a:solidFill>
                    <a:schemeClr val="accent2"/>
                  </a:solidFill>
                  <a:round/>
                  <a:headEnd/>
                  <a:tailEnd/>
                </a:ln>
                <a:effectLst/>
              </p:spPr>
              <p:txBody>
                <a:bodyPr wrap="none" anchor="ctr"/>
                <a:lstStyle/>
                <a:p>
                  <a:endParaRPr lang="fr-FR"/>
                </a:p>
              </p:txBody>
            </p:sp>
            <p:sp>
              <p:nvSpPr>
                <p:cNvPr id="159889" name="Oval 145"/>
                <p:cNvSpPr>
                  <a:spLocks noChangeArrowheads="1"/>
                </p:cNvSpPr>
                <p:nvPr/>
              </p:nvSpPr>
              <p:spPr bwMode="auto">
                <a:xfrm>
                  <a:off x="5034" y="2934"/>
                  <a:ext cx="59" cy="75"/>
                </a:xfrm>
                <a:prstGeom prst="ellipse">
                  <a:avLst/>
                </a:prstGeom>
                <a:solidFill>
                  <a:schemeClr val="accent2"/>
                </a:solidFill>
                <a:ln w="9525">
                  <a:solidFill>
                    <a:schemeClr val="accent2"/>
                  </a:solidFill>
                  <a:round/>
                  <a:headEnd/>
                  <a:tailEnd/>
                </a:ln>
                <a:effectLst/>
              </p:spPr>
              <p:txBody>
                <a:bodyPr wrap="none" anchor="ctr"/>
                <a:lstStyle/>
                <a:p>
                  <a:endParaRPr lang="fr-FR"/>
                </a:p>
              </p:txBody>
            </p:sp>
          </p:grpSp>
        </p:grpSp>
        <p:sp>
          <p:nvSpPr>
            <p:cNvPr id="159890" name="Oval 146"/>
            <p:cNvSpPr>
              <a:spLocks noChangeAspect="1" noChangeArrowheads="1"/>
            </p:cNvSpPr>
            <p:nvPr/>
          </p:nvSpPr>
          <p:spPr bwMode="auto">
            <a:xfrm>
              <a:off x="602" y="3039"/>
              <a:ext cx="167" cy="158"/>
            </a:xfrm>
            <a:prstGeom prst="ellipse">
              <a:avLst/>
            </a:prstGeom>
            <a:noFill/>
            <a:ln w="19050">
              <a:solidFill>
                <a:schemeClr val="tx1"/>
              </a:solidFill>
              <a:round/>
              <a:headEnd/>
              <a:tailEnd/>
            </a:ln>
            <a:effectLst/>
          </p:spPr>
          <p:txBody>
            <a:bodyPr wrap="none" lIns="0" tIns="0" rIns="0" bIns="0" anchor="ctr"/>
            <a:lstStyle/>
            <a:p>
              <a:pPr algn="ctr">
                <a:lnSpc>
                  <a:spcPct val="120000"/>
                </a:lnSpc>
              </a:pPr>
              <a:r>
                <a:rPr lang="en-US" sz="1400"/>
                <a:t>14</a:t>
              </a:r>
            </a:p>
          </p:txBody>
        </p:sp>
        <p:sp>
          <p:nvSpPr>
            <p:cNvPr id="159891" name="Text Box 147"/>
            <p:cNvSpPr txBox="1">
              <a:spLocks noChangeArrowheads="1"/>
            </p:cNvSpPr>
            <p:nvPr/>
          </p:nvSpPr>
          <p:spPr bwMode="auto">
            <a:xfrm>
              <a:off x="77" y="3153"/>
              <a:ext cx="375" cy="192"/>
            </a:xfrm>
            <a:prstGeom prst="rect">
              <a:avLst/>
            </a:prstGeom>
            <a:noFill/>
            <a:ln w="9525">
              <a:noFill/>
              <a:miter lim="800000"/>
              <a:headEnd/>
              <a:tailEnd/>
            </a:ln>
            <a:effectLst/>
          </p:spPr>
          <p:txBody>
            <a:bodyPr wrap="none">
              <a:spAutoFit/>
            </a:bodyPr>
            <a:lstStyle/>
            <a:p>
              <a:pPr algn="r"/>
              <a:r>
                <a:rPr lang="en-US" sz="1400">
                  <a:solidFill>
                    <a:srgbClr val="CC0099"/>
                  </a:solidFill>
                </a:rPr>
                <a:t>d5/2</a:t>
              </a:r>
            </a:p>
          </p:txBody>
        </p:sp>
        <p:sp>
          <p:nvSpPr>
            <p:cNvPr id="159892" name="Line 148"/>
            <p:cNvSpPr>
              <a:spLocks noChangeShapeType="1"/>
            </p:cNvSpPr>
            <p:nvPr/>
          </p:nvSpPr>
          <p:spPr bwMode="auto">
            <a:xfrm>
              <a:off x="396" y="3245"/>
              <a:ext cx="604" cy="0"/>
            </a:xfrm>
            <a:prstGeom prst="line">
              <a:avLst/>
            </a:prstGeom>
            <a:noFill/>
            <a:ln w="9525">
              <a:solidFill>
                <a:schemeClr val="tx1"/>
              </a:solidFill>
              <a:round/>
              <a:headEnd/>
              <a:tailEnd/>
            </a:ln>
            <a:effectLst/>
          </p:spPr>
          <p:txBody>
            <a:bodyPr/>
            <a:lstStyle/>
            <a:p>
              <a:endParaRPr lang="fr-FR"/>
            </a:p>
          </p:txBody>
        </p:sp>
        <p:sp>
          <p:nvSpPr>
            <p:cNvPr id="159893" name="Oval 149"/>
            <p:cNvSpPr>
              <a:spLocks noChangeArrowheads="1"/>
            </p:cNvSpPr>
            <p:nvPr/>
          </p:nvSpPr>
          <p:spPr bwMode="auto">
            <a:xfrm>
              <a:off x="489" y="3208"/>
              <a:ext cx="59" cy="81"/>
            </a:xfrm>
            <a:prstGeom prst="ellipse">
              <a:avLst/>
            </a:prstGeom>
            <a:solidFill>
              <a:srgbClr val="CC0099"/>
            </a:solidFill>
            <a:ln w="9525">
              <a:solidFill>
                <a:srgbClr val="CC0099"/>
              </a:solidFill>
              <a:round/>
              <a:headEnd/>
              <a:tailEnd/>
            </a:ln>
            <a:effectLst/>
          </p:spPr>
          <p:txBody>
            <a:bodyPr wrap="none" anchor="ctr"/>
            <a:lstStyle/>
            <a:p>
              <a:endParaRPr lang="fr-FR"/>
            </a:p>
          </p:txBody>
        </p:sp>
        <p:sp>
          <p:nvSpPr>
            <p:cNvPr id="159894" name="Oval 150"/>
            <p:cNvSpPr>
              <a:spLocks noChangeArrowheads="1"/>
            </p:cNvSpPr>
            <p:nvPr/>
          </p:nvSpPr>
          <p:spPr bwMode="auto">
            <a:xfrm>
              <a:off x="565" y="3208"/>
              <a:ext cx="60" cy="81"/>
            </a:xfrm>
            <a:prstGeom prst="ellipse">
              <a:avLst/>
            </a:prstGeom>
            <a:solidFill>
              <a:srgbClr val="CC0099"/>
            </a:solidFill>
            <a:ln w="9525">
              <a:solidFill>
                <a:srgbClr val="CC0099"/>
              </a:solidFill>
              <a:round/>
              <a:headEnd/>
              <a:tailEnd/>
            </a:ln>
            <a:effectLst/>
          </p:spPr>
          <p:txBody>
            <a:bodyPr wrap="none" anchor="ctr"/>
            <a:lstStyle/>
            <a:p>
              <a:endParaRPr lang="fr-FR"/>
            </a:p>
          </p:txBody>
        </p:sp>
        <p:sp>
          <p:nvSpPr>
            <p:cNvPr id="159895" name="Oval 151"/>
            <p:cNvSpPr>
              <a:spLocks noChangeArrowheads="1"/>
            </p:cNvSpPr>
            <p:nvPr/>
          </p:nvSpPr>
          <p:spPr bwMode="auto">
            <a:xfrm>
              <a:off x="638" y="3208"/>
              <a:ext cx="59" cy="81"/>
            </a:xfrm>
            <a:prstGeom prst="ellipse">
              <a:avLst/>
            </a:prstGeom>
            <a:solidFill>
              <a:srgbClr val="CC0099"/>
            </a:solidFill>
            <a:ln w="9525">
              <a:solidFill>
                <a:srgbClr val="CC0099"/>
              </a:solidFill>
              <a:round/>
              <a:headEnd/>
              <a:tailEnd/>
            </a:ln>
            <a:effectLst/>
          </p:spPr>
          <p:txBody>
            <a:bodyPr wrap="none" anchor="ctr"/>
            <a:lstStyle/>
            <a:p>
              <a:endParaRPr lang="fr-FR"/>
            </a:p>
          </p:txBody>
        </p:sp>
        <p:sp>
          <p:nvSpPr>
            <p:cNvPr id="159896" name="Oval 152"/>
            <p:cNvSpPr>
              <a:spLocks noChangeArrowheads="1"/>
            </p:cNvSpPr>
            <p:nvPr/>
          </p:nvSpPr>
          <p:spPr bwMode="auto">
            <a:xfrm>
              <a:off x="707" y="3208"/>
              <a:ext cx="59" cy="81"/>
            </a:xfrm>
            <a:prstGeom prst="ellipse">
              <a:avLst/>
            </a:prstGeom>
            <a:solidFill>
              <a:srgbClr val="CC0099"/>
            </a:solidFill>
            <a:ln w="9525">
              <a:solidFill>
                <a:srgbClr val="CC0099"/>
              </a:solidFill>
              <a:round/>
              <a:headEnd/>
              <a:tailEnd/>
            </a:ln>
            <a:effectLst/>
          </p:spPr>
          <p:txBody>
            <a:bodyPr wrap="none" anchor="ctr"/>
            <a:lstStyle/>
            <a:p>
              <a:endParaRPr lang="fr-FR"/>
            </a:p>
          </p:txBody>
        </p:sp>
        <p:sp>
          <p:nvSpPr>
            <p:cNvPr id="159897" name="Oval 153"/>
            <p:cNvSpPr>
              <a:spLocks noChangeArrowheads="1"/>
            </p:cNvSpPr>
            <p:nvPr/>
          </p:nvSpPr>
          <p:spPr bwMode="auto">
            <a:xfrm>
              <a:off x="776" y="3208"/>
              <a:ext cx="59" cy="81"/>
            </a:xfrm>
            <a:prstGeom prst="ellipse">
              <a:avLst/>
            </a:prstGeom>
            <a:solidFill>
              <a:srgbClr val="CC0099"/>
            </a:solidFill>
            <a:ln w="9525">
              <a:solidFill>
                <a:srgbClr val="CC0099"/>
              </a:solidFill>
              <a:round/>
              <a:headEnd/>
              <a:tailEnd/>
            </a:ln>
            <a:effectLst/>
          </p:spPr>
          <p:txBody>
            <a:bodyPr wrap="none" anchor="ctr"/>
            <a:lstStyle/>
            <a:p>
              <a:endParaRPr lang="fr-FR"/>
            </a:p>
          </p:txBody>
        </p:sp>
        <p:sp>
          <p:nvSpPr>
            <p:cNvPr id="159898" name="Oval 154"/>
            <p:cNvSpPr>
              <a:spLocks noChangeArrowheads="1"/>
            </p:cNvSpPr>
            <p:nvPr/>
          </p:nvSpPr>
          <p:spPr bwMode="auto">
            <a:xfrm>
              <a:off x="848" y="3208"/>
              <a:ext cx="59" cy="81"/>
            </a:xfrm>
            <a:prstGeom prst="ellipse">
              <a:avLst/>
            </a:prstGeom>
            <a:solidFill>
              <a:srgbClr val="CC0099"/>
            </a:solidFill>
            <a:ln w="9525">
              <a:solidFill>
                <a:srgbClr val="CC0099"/>
              </a:solidFill>
              <a:round/>
              <a:headEnd/>
              <a:tailEnd/>
            </a:ln>
            <a:effectLst/>
          </p:spPr>
          <p:txBody>
            <a:bodyPr wrap="none" anchor="ctr"/>
            <a:lstStyle/>
            <a:p>
              <a:endParaRPr lang="fr-FR"/>
            </a:p>
          </p:txBody>
        </p:sp>
        <p:sp>
          <p:nvSpPr>
            <p:cNvPr id="159899" name="Oval 155"/>
            <p:cNvSpPr>
              <a:spLocks noChangeAspect="1" noChangeArrowheads="1"/>
            </p:cNvSpPr>
            <p:nvPr/>
          </p:nvSpPr>
          <p:spPr bwMode="auto">
            <a:xfrm>
              <a:off x="604" y="2587"/>
              <a:ext cx="167" cy="158"/>
            </a:xfrm>
            <a:prstGeom prst="ellipse">
              <a:avLst/>
            </a:prstGeom>
            <a:noFill/>
            <a:ln w="28575">
              <a:solidFill>
                <a:schemeClr val="tx1"/>
              </a:solidFill>
              <a:round/>
              <a:headEnd/>
              <a:tailEnd/>
            </a:ln>
            <a:effectLst/>
          </p:spPr>
          <p:txBody>
            <a:bodyPr wrap="none" lIns="0" tIns="0" rIns="0" bIns="0" anchor="ctr"/>
            <a:lstStyle/>
            <a:p>
              <a:pPr algn="ctr"/>
              <a:r>
                <a:rPr lang="en-US" sz="1400" dirty="0"/>
                <a:t>20</a:t>
              </a:r>
            </a:p>
          </p:txBody>
        </p:sp>
        <p:grpSp>
          <p:nvGrpSpPr>
            <p:cNvPr id="24" name="Group 156"/>
            <p:cNvGrpSpPr>
              <a:grpSpLocks/>
            </p:cNvGrpSpPr>
            <p:nvPr/>
          </p:nvGrpSpPr>
          <p:grpSpPr bwMode="auto">
            <a:xfrm>
              <a:off x="82" y="2212"/>
              <a:ext cx="597" cy="312"/>
              <a:chOff x="3555" y="40"/>
              <a:chExt cx="597" cy="288"/>
            </a:xfrm>
          </p:grpSpPr>
          <p:sp>
            <p:nvSpPr>
              <p:cNvPr id="159901" name="Rectangle 157"/>
              <p:cNvSpPr>
                <a:spLocks noChangeArrowheads="1"/>
              </p:cNvSpPr>
              <p:nvPr/>
            </p:nvSpPr>
            <p:spPr bwMode="auto">
              <a:xfrm>
                <a:off x="3576" y="40"/>
                <a:ext cx="576" cy="288"/>
              </a:xfrm>
              <a:prstGeom prst="rect">
                <a:avLst/>
              </a:prstGeom>
              <a:solidFill>
                <a:schemeClr val="bg1"/>
              </a:solidFill>
              <a:ln w="9525">
                <a:solidFill>
                  <a:schemeClr val="tx1"/>
                </a:solidFill>
                <a:miter lim="800000"/>
                <a:headEnd/>
                <a:tailEnd/>
              </a:ln>
              <a:effectLst/>
            </p:spPr>
            <p:txBody>
              <a:bodyPr wrap="none" anchor="ctr"/>
              <a:lstStyle/>
              <a:p>
                <a:endParaRPr lang="fr-FR"/>
              </a:p>
            </p:txBody>
          </p:sp>
          <p:grpSp>
            <p:nvGrpSpPr>
              <p:cNvPr id="25" name="Group 158"/>
              <p:cNvGrpSpPr>
                <a:grpSpLocks/>
              </p:cNvGrpSpPr>
              <p:nvPr/>
            </p:nvGrpSpPr>
            <p:grpSpPr bwMode="auto">
              <a:xfrm>
                <a:off x="3555" y="64"/>
                <a:ext cx="577" cy="233"/>
                <a:chOff x="2523" y="267"/>
                <a:chExt cx="577" cy="233"/>
              </a:xfrm>
            </p:grpSpPr>
            <p:sp>
              <p:nvSpPr>
                <p:cNvPr id="159903" name="Rectangle 159"/>
                <p:cNvSpPr>
                  <a:spLocks noChangeArrowheads="1"/>
                </p:cNvSpPr>
                <p:nvPr/>
              </p:nvSpPr>
              <p:spPr bwMode="auto">
                <a:xfrm>
                  <a:off x="2573" y="267"/>
                  <a:ext cx="527" cy="207"/>
                </a:xfrm>
                <a:prstGeom prst="rect">
                  <a:avLst/>
                </a:prstGeom>
                <a:noFill/>
                <a:ln w="9525">
                  <a:noFill/>
                  <a:miter lim="800000"/>
                  <a:headEnd/>
                  <a:tailEnd/>
                </a:ln>
                <a:effectLst/>
              </p:spPr>
              <p:txBody>
                <a:bodyPr lIns="18000" tIns="10800" rIns="18000" bIns="10800">
                  <a:spAutoFit/>
                </a:bodyPr>
                <a:lstStyle/>
                <a:p>
                  <a:r>
                    <a:rPr lang="en-US" sz="2200" baseline="30000"/>
                    <a:t>44</a:t>
                  </a:r>
                  <a:r>
                    <a:rPr lang="en-US" sz="2200"/>
                    <a:t>S</a:t>
                  </a:r>
                  <a:r>
                    <a:rPr lang="en-US" sz="2200" baseline="-25000">
                      <a:solidFill>
                        <a:srgbClr val="0000FF"/>
                      </a:solidFill>
                    </a:rPr>
                    <a:t>28</a:t>
                  </a:r>
                </a:p>
              </p:txBody>
            </p:sp>
            <p:sp>
              <p:nvSpPr>
                <p:cNvPr id="159904" name="Rectangle 160"/>
                <p:cNvSpPr>
                  <a:spLocks noChangeArrowheads="1"/>
                </p:cNvSpPr>
                <p:nvPr/>
              </p:nvSpPr>
              <p:spPr bwMode="auto">
                <a:xfrm>
                  <a:off x="2523" y="313"/>
                  <a:ext cx="243" cy="187"/>
                </a:xfrm>
                <a:prstGeom prst="rect">
                  <a:avLst/>
                </a:prstGeom>
                <a:noFill/>
                <a:ln w="9525">
                  <a:noFill/>
                  <a:miter lim="800000"/>
                  <a:headEnd/>
                  <a:tailEnd/>
                </a:ln>
                <a:effectLst/>
              </p:spPr>
              <p:txBody>
                <a:bodyPr wrap="none">
                  <a:spAutoFit/>
                </a:bodyPr>
                <a:lstStyle/>
                <a:p>
                  <a:r>
                    <a:rPr lang="en-US" sz="2200" baseline="-25000">
                      <a:solidFill>
                        <a:srgbClr val="CC0099"/>
                      </a:solidFill>
                    </a:rPr>
                    <a:t>16</a:t>
                  </a:r>
                </a:p>
              </p:txBody>
            </p:sp>
          </p:grpSp>
        </p:grpSp>
        <p:sp>
          <p:nvSpPr>
            <p:cNvPr id="159905" name="Text Box 161"/>
            <p:cNvSpPr txBox="1">
              <a:spLocks noChangeArrowheads="1"/>
            </p:cNvSpPr>
            <p:nvPr/>
          </p:nvSpPr>
          <p:spPr bwMode="auto">
            <a:xfrm>
              <a:off x="106" y="2754"/>
              <a:ext cx="346" cy="192"/>
            </a:xfrm>
            <a:prstGeom prst="rect">
              <a:avLst/>
            </a:prstGeom>
            <a:noFill/>
            <a:ln w="9525">
              <a:noFill/>
              <a:miter lim="800000"/>
              <a:headEnd/>
              <a:tailEnd/>
            </a:ln>
            <a:effectLst/>
          </p:spPr>
          <p:txBody>
            <a:bodyPr wrap="none">
              <a:spAutoFit/>
            </a:bodyPr>
            <a:lstStyle/>
            <a:p>
              <a:pPr algn="r"/>
              <a:r>
                <a:rPr lang="en-US" sz="1400">
                  <a:solidFill>
                    <a:srgbClr val="CC0099"/>
                  </a:solidFill>
                </a:rPr>
                <a:t>s1/2</a:t>
              </a:r>
            </a:p>
          </p:txBody>
        </p:sp>
        <p:sp>
          <p:nvSpPr>
            <p:cNvPr id="159906" name="Line 162"/>
            <p:cNvSpPr>
              <a:spLocks noChangeShapeType="1"/>
            </p:cNvSpPr>
            <p:nvPr/>
          </p:nvSpPr>
          <p:spPr bwMode="auto">
            <a:xfrm>
              <a:off x="396" y="2883"/>
              <a:ext cx="604" cy="0"/>
            </a:xfrm>
            <a:prstGeom prst="line">
              <a:avLst/>
            </a:prstGeom>
            <a:noFill/>
            <a:ln w="9525">
              <a:solidFill>
                <a:schemeClr val="tx1"/>
              </a:solidFill>
              <a:round/>
              <a:headEnd/>
              <a:tailEnd/>
            </a:ln>
            <a:effectLst/>
          </p:spPr>
          <p:txBody>
            <a:bodyPr/>
            <a:lstStyle/>
            <a:p>
              <a:endParaRPr lang="fr-FR"/>
            </a:p>
          </p:txBody>
        </p:sp>
        <p:sp>
          <p:nvSpPr>
            <p:cNvPr id="159907" name="Oval 163"/>
            <p:cNvSpPr>
              <a:spLocks noChangeArrowheads="1"/>
            </p:cNvSpPr>
            <p:nvPr/>
          </p:nvSpPr>
          <p:spPr bwMode="auto">
            <a:xfrm>
              <a:off x="634" y="2843"/>
              <a:ext cx="59" cy="81"/>
            </a:xfrm>
            <a:prstGeom prst="ellipse">
              <a:avLst/>
            </a:prstGeom>
            <a:noFill/>
            <a:ln w="9525">
              <a:solidFill>
                <a:srgbClr val="CC0099"/>
              </a:solidFill>
              <a:round/>
              <a:headEnd/>
              <a:tailEnd/>
            </a:ln>
            <a:effectLst/>
          </p:spPr>
          <p:txBody>
            <a:bodyPr wrap="none" anchor="ctr"/>
            <a:lstStyle/>
            <a:p>
              <a:endParaRPr lang="fr-FR"/>
            </a:p>
          </p:txBody>
        </p:sp>
        <p:sp>
          <p:nvSpPr>
            <p:cNvPr id="159908" name="Oval 164"/>
            <p:cNvSpPr>
              <a:spLocks noChangeArrowheads="1"/>
            </p:cNvSpPr>
            <p:nvPr/>
          </p:nvSpPr>
          <p:spPr bwMode="auto">
            <a:xfrm>
              <a:off x="703" y="2843"/>
              <a:ext cx="59" cy="81"/>
            </a:xfrm>
            <a:prstGeom prst="ellipse">
              <a:avLst/>
            </a:prstGeom>
            <a:noFill/>
            <a:ln w="9525">
              <a:solidFill>
                <a:srgbClr val="CC0099"/>
              </a:solidFill>
              <a:round/>
              <a:headEnd/>
              <a:tailEnd/>
            </a:ln>
            <a:effectLst/>
          </p:spPr>
          <p:txBody>
            <a:bodyPr wrap="none" anchor="ctr"/>
            <a:lstStyle/>
            <a:p>
              <a:endParaRPr lang="fr-FR"/>
            </a:p>
          </p:txBody>
        </p:sp>
        <p:sp>
          <p:nvSpPr>
            <p:cNvPr id="159909" name="Text Box 165"/>
            <p:cNvSpPr txBox="1">
              <a:spLocks noChangeArrowheads="1"/>
            </p:cNvSpPr>
            <p:nvPr/>
          </p:nvSpPr>
          <p:spPr bwMode="auto">
            <a:xfrm>
              <a:off x="77" y="2858"/>
              <a:ext cx="375" cy="192"/>
            </a:xfrm>
            <a:prstGeom prst="rect">
              <a:avLst/>
            </a:prstGeom>
            <a:noFill/>
            <a:ln w="9525">
              <a:noFill/>
              <a:miter lim="800000"/>
              <a:headEnd/>
              <a:tailEnd/>
            </a:ln>
            <a:effectLst/>
          </p:spPr>
          <p:txBody>
            <a:bodyPr wrap="none">
              <a:spAutoFit/>
            </a:bodyPr>
            <a:lstStyle/>
            <a:p>
              <a:pPr algn="r"/>
              <a:r>
                <a:rPr lang="en-US" sz="1400">
                  <a:solidFill>
                    <a:srgbClr val="CC0099"/>
                  </a:solidFill>
                </a:rPr>
                <a:t>d3/2</a:t>
              </a:r>
            </a:p>
          </p:txBody>
        </p:sp>
        <p:sp>
          <p:nvSpPr>
            <p:cNvPr id="159910" name="Line 166"/>
            <p:cNvSpPr>
              <a:spLocks noChangeShapeType="1"/>
            </p:cNvSpPr>
            <p:nvPr/>
          </p:nvSpPr>
          <p:spPr bwMode="auto">
            <a:xfrm>
              <a:off x="396" y="2957"/>
              <a:ext cx="604" cy="0"/>
            </a:xfrm>
            <a:prstGeom prst="line">
              <a:avLst/>
            </a:prstGeom>
            <a:noFill/>
            <a:ln w="9525">
              <a:solidFill>
                <a:schemeClr val="tx1"/>
              </a:solidFill>
              <a:round/>
              <a:headEnd/>
              <a:tailEnd/>
            </a:ln>
            <a:effectLst/>
          </p:spPr>
          <p:txBody>
            <a:bodyPr/>
            <a:lstStyle/>
            <a:p>
              <a:endParaRPr lang="fr-FR"/>
            </a:p>
          </p:txBody>
        </p:sp>
        <p:sp>
          <p:nvSpPr>
            <p:cNvPr id="159911" name="Oval 167"/>
            <p:cNvSpPr>
              <a:spLocks noChangeArrowheads="1"/>
            </p:cNvSpPr>
            <p:nvPr/>
          </p:nvSpPr>
          <p:spPr bwMode="auto">
            <a:xfrm>
              <a:off x="563" y="2918"/>
              <a:ext cx="60" cy="80"/>
            </a:xfrm>
            <a:prstGeom prst="ellipse">
              <a:avLst/>
            </a:prstGeom>
            <a:solidFill>
              <a:srgbClr val="CC0099"/>
            </a:solidFill>
            <a:ln w="9525">
              <a:solidFill>
                <a:srgbClr val="CC0099"/>
              </a:solidFill>
              <a:round/>
              <a:headEnd/>
              <a:tailEnd/>
            </a:ln>
            <a:effectLst/>
          </p:spPr>
          <p:txBody>
            <a:bodyPr wrap="none" anchor="ctr"/>
            <a:lstStyle/>
            <a:p>
              <a:endParaRPr lang="fr-FR"/>
            </a:p>
          </p:txBody>
        </p:sp>
        <p:sp>
          <p:nvSpPr>
            <p:cNvPr id="159912" name="Oval 168"/>
            <p:cNvSpPr>
              <a:spLocks noChangeArrowheads="1"/>
            </p:cNvSpPr>
            <p:nvPr/>
          </p:nvSpPr>
          <p:spPr bwMode="auto">
            <a:xfrm>
              <a:off x="636" y="2918"/>
              <a:ext cx="59" cy="80"/>
            </a:xfrm>
            <a:prstGeom prst="ellipse">
              <a:avLst/>
            </a:prstGeom>
            <a:solidFill>
              <a:srgbClr val="CC0099"/>
            </a:solidFill>
            <a:ln w="9525">
              <a:solidFill>
                <a:srgbClr val="CC0099"/>
              </a:solidFill>
              <a:round/>
              <a:headEnd/>
              <a:tailEnd/>
            </a:ln>
            <a:effectLst/>
          </p:spPr>
          <p:txBody>
            <a:bodyPr wrap="none" anchor="ctr"/>
            <a:lstStyle/>
            <a:p>
              <a:endParaRPr lang="fr-FR"/>
            </a:p>
          </p:txBody>
        </p:sp>
        <p:sp>
          <p:nvSpPr>
            <p:cNvPr id="159913" name="Oval 169"/>
            <p:cNvSpPr>
              <a:spLocks noChangeArrowheads="1"/>
            </p:cNvSpPr>
            <p:nvPr/>
          </p:nvSpPr>
          <p:spPr bwMode="auto">
            <a:xfrm>
              <a:off x="705" y="2918"/>
              <a:ext cx="59" cy="80"/>
            </a:xfrm>
            <a:prstGeom prst="ellipse">
              <a:avLst/>
            </a:prstGeom>
            <a:noFill/>
            <a:ln w="9525">
              <a:solidFill>
                <a:srgbClr val="CC0099"/>
              </a:solidFill>
              <a:round/>
              <a:headEnd/>
              <a:tailEnd/>
            </a:ln>
            <a:effectLst/>
          </p:spPr>
          <p:txBody>
            <a:bodyPr wrap="none" anchor="ctr"/>
            <a:lstStyle/>
            <a:p>
              <a:endParaRPr lang="fr-FR"/>
            </a:p>
          </p:txBody>
        </p:sp>
        <p:sp>
          <p:nvSpPr>
            <p:cNvPr id="159914" name="Oval 170"/>
            <p:cNvSpPr>
              <a:spLocks noChangeArrowheads="1"/>
            </p:cNvSpPr>
            <p:nvPr/>
          </p:nvSpPr>
          <p:spPr bwMode="auto">
            <a:xfrm>
              <a:off x="774" y="2918"/>
              <a:ext cx="59" cy="80"/>
            </a:xfrm>
            <a:prstGeom prst="ellipse">
              <a:avLst/>
            </a:prstGeom>
            <a:noFill/>
            <a:ln w="9525">
              <a:solidFill>
                <a:srgbClr val="CC0099"/>
              </a:solidFill>
              <a:round/>
              <a:headEnd/>
              <a:tailEnd/>
            </a:ln>
            <a:effectLst/>
          </p:spPr>
          <p:txBody>
            <a:bodyPr wrap="none" anchor="ctr"/>
            <a:lstStyle/>
            <a:p>
              <a:endParaRPr lang="fr-FR"/>
            </a:p>
          </p:txBody>
        </p:sp>
        <p:sp>
          <p:nvSpPr>
            <p:cNvPr id="159915" name="Text Box 171"/>
            <p:cNvSpPr txBox="1">
              <a:spLocks noChangeArrowheads="1"/>
            </p:cNvSpPr>
            <p:nvPr/>
          </p:nvSpPr>
          <p:spPr bwMode="auto">
            <a:xfrm>
              <a:off x="1242" y="3254"/>
              <a:ext cx="216" cy="289"/>
            </a:xfrm>
            <a:prstGeom prst="rect">
              <a:avLst/>
            </a:prstGeom>
            <a:noFill/>
            <a:ln w="9525">
              <a:noFill/>
              <a:miter lim="800000"/>
              <a:headEnd/>
              <a:tailEnd/>
            </a:ln>
            <a:effectLst/>
          </p:spPr>
          <p:txBody>
            <a:bodyPr wrap="none">
              <a:spAutoFit/>
            </a:bodyPr>
            <a:lstStyle/>
            <a:p>
              <a:r>
                <a:rPr lang="en-US">
                  <a:solidFill>
                    <a:srgbClr val="003399"/>
                  </a:solidFill>
                  <a:latin typeface="Symbol" pitchFamily="18" charset="2"/>
                </a:rPr>
                <a:t>n</a:t>
              </a:r>
            </a:p>
          </p:txBody>
        </p:sp>
        <p:sp>
          <p:nvSpPr>
            <p:cNvPr id="159916" name="Rectangle 172"/>
            <p:cNvSpPr>
              <a:spLocks noChangeArrowheads="1"/>
            </p:cNvSpPr>
            <p:nvPr/>
          </p:nvSpPr>
          <p:spPr bwMode="auto">
            <a:xfrm>
              <a:off x="581" y="3244"/>
              <a:ext cx="221" cy="288"/>
            </a:xfrm>
            <a:prstGeom prst="rect">
              <a:avLst/>
            </a:prstGeom>
            <a:noFill/>
            <a:ln w="9525">
              <a:noFill/>
              <a:miter lim="800000"/>
              <a:headEnd/>
              <a:tailEnd/>
            </a:ln>
            <a:effectLst/>
          </p:spPr>
          <p:txBody>
            <a:bodyPr wrap="none">
              <a:spAutoFit/>
            </a:bodyPr>
            <a:lstStyle/>
            <a:p>
              <a:r>
                <a:rPr lang="en-US">
                  <a:solidFill>
                    <a:srgbClr val="CC0099"/>
                  </a:solidFill>
                  <a:latin typeface="Symbol" pitchFamily="18" charset="2"/>
                </a:rPr>
                <a:t>p</a:t>
              </a:r>
            </a:p>
          </p:txBody>
        </p:sp>
      </p:grpSp>
      <p:sp>
        <p:nvSpPr>
          <p:cNvPr id="159955" name="Rectangle 211"/>
          <p:cNvSpPr>
            <a:spLocks noChangeArrowheads="1"/>
          </p:cNvSpPr>
          <p:nvPr/>
        </p:nvSpPr>
        <p:spPr bwMode="auto">
          <a:xfrm>
            <a:off x="3527425" y="573088"/>
            <a:ext cx="4816475" cy="752475"/>
          </a:xfrm>
          <a:prstGeom prst="rect">
            <a:avLst/>
          </a:prstGeom>
          <a:noFill/>
          <a:ln w="9525">
            <a:noFill/>
            <a:miter lim="800000"/>
            <a:headEnd/>
            <a:tailEnd/>
          </a:ln>
          <a:effectLst/>
        </p:spPr>
        <p:txBody>
          <a:bodyPr>
            <a:spAutoFit/>
          </a:bodyPr>
          <a:lstStyle/>
          <a:p>
            <a:pPr defTabSz="292100">
              <a:lnSpc>
                <a:spcPct val="120000"/>
              </a:lnSpc>
              <a:buFont typeface="Wingdings" pitchFamily="2" charset="2"/>
              <a:buNone/>
            </a:pPr>
            <a:r>
              <a:rPr lang="en-US" sz="1800">
                <a:solidFill>
                  <a:schemeClr val="accent2"/>
                </a:solidFill>
                <a:sym typeface="Wingdings" pitchFamily="2" charset="2"/>
              </a:rPr>
              <a:t>Experimentally, </a:t>
            </a:r>
            <a:r>
              <a:rPr lang="en-US" sz="1800">
                <a:solidFill>
                  <a:schemeClr val="accent2"/>
                </a:solidFill>
              </a:rPr>
              <a:t>from </a:t>
            </a:r>
            <a:r>
              <a:rPr lang="en-US" sz="1800" baseline="30000">
                <a:solidFill>
                  <a:schemeClr val="accent2"/>
                </a:solidFill>
              </a:rPr>
              <a:t>48</a:t>
            </a:r>
            <a:r>
              <a:rPr lang="en-US" sz="1800">
                <a:solidFill>
                  <a:schemeClr val="accent2"/>
                </a:solidFill>
              </a:rPr>
              <a:t>Ca to </a:t>
            </a:r>
            <a:r>
              <a:rPr lang="en-US" sz="1800" baseline="30000">
                <a:solidFill>
                  <a:schemeClr val="accent2"/>
                </a:solidFill>
              </a:rPr>
              <a:t>44</a:t>
            </a:r>
            <a:r>
              <a:rPr lang="en-US" sz="1800">
                <a:solidFill>
                  <a:schemeClr val="accent2"/>
                </a:solidFill>
              </a:rPr>
              <a:t>S :</a:t>
            </a:r>
          </a:p>
          <a:p>
            <a:pPr defTabSz="292100">
              <a:lnSpc>
                <a:spcPct val="120000"/>
              </a:lnSpc>
              <a:buFont typeface="Wingdings" pitchFamily="2" charset="2"/>
              <a:buNone/>
            </a:pPr>
            <a:r>
              <a:rPr lang="en-US" sz="1800">
                <a:solidFill>
                  <a:schemeClr val="accent2"/>
                </a:solidFill>
              </a:rPr>
              <a:t>   1997: Coulex of </a:t>
            </a:r>
            <a:r>
              <a:rPr lang="en-US" sz="1800" baseline="30000">
                <a:solidFill>
                  <a:schemeClr val="accent2"/>
                </a:solidFill>
              </a:rPr>
              <a:t>44</a:t>
            </a:r>
            <a:r>
              <a:rPr lang="en-US" sz="1800">
                <a:solidFill>
                  <a:schemeClr val="accent2"/>
                </a:solidFill>
              </a:rPr>
              <a:t>S </a:t>
            </a:r>
            <a:r>
              <a:rPr lang="en-US" sz="1200"/>
              <a:t>(T. Glasmacher, PLB395(1997))</a:t>
            </a:r>
            <a:endParaRPr lang="en-US" sz="1200">
              <a:sym typeface="Wingdings" pitchFamily="2" charset="2"/>
            </a:endParaRPr>
          </a:p>
        </p:txBody>
      </p:sp>
      <p:sp>
        <p:nvSpPr>
          <p:cNvPr id="159958" name="AutoShape 214"/>
          <p:cNvSpPr>
            <a:spLocks noChangeArrowheads="1"/>
          </p:cNvSpPr>
          <p:nvPr/>
        </p:nvSpPr>
        <p:spPr bwMode="auto">
          <a:xfrm flipH="1" flipV="1">
            <a:off x="2593975" y="3667125"/>
            <a:ext cx="177800" cy="406400"/>
          </a:xfrm>
          <a:prstGeom prst="curvedRightArrow">
            <a:avLst>
              <a:gd name="adj1" fmla="val 45714"/>
              <a:gd name="adj2" fmla="val 91429"/>
              <a:gd name="adj3" fmla="val 33333"/>
            </a:avLst>
          </a:prstGeom>
          <a:solidFill>
            <a:srgbClr val="FFCC00"/>
          </a:solidFill>
          <a:ln w="9525">
            <a:solidFill>
              <a:schemeClr val="tx1"/>
            </a:solidFill>
            <a:miter lim="800000"/>
            <a:headEnd/>
            <a:tailEnd/>
          </a:ln>
          <a:effectLst/>
        </p:spPr>
        <p:txBody>
          <a:bodyPr rot="10800000" wrap="none" anchor="ctr"/>
          <a:lstStyle/>
          <a:p>
            <a:pPr algn="ctr"/>
            <a:endParaRPr lang="en-US">
              <a:latin typeface="Times New Roman" pitchFamily="18" charset="0"/>
            </a:endParaRPr>
          </a:p>
        </p:txBody>
      </p:sp>
      <p:grpSp>
        <p:nvGrpSpPr>
          <p:cNvPr id="26" name="Group 534"/>
          <p:cNvGrpSpPr>
            <a:grpSpLocks/>
          </p:cNvGrpSpPr>
          <p:nvPr/>
        </p:nvGrpSpPr>
        <p:grpSpPr bwMode="auto">
          <a:xfrm>
            <a:off x="1157288" y="4470400"/>
            <a:ext cx="369887" cy="342900"/>
            <a:chOff x="729" y="2816"/>
            <a:chExt cx="233" cy="216"/>
          </a:xfrm>
        </p:grpSpPr>
        <p:sp>
          <p:nvSpPr>
            <p:cNvPr id="159957" name="AutoShape 213"/>
            <p:cNvSpPr>
              <a:spLocks noChangeArrowheads="1"/>
            </p:cNvSpPr>
            <p:nvPr/>
          </p:nvSpPr>
          <p:spPr bwMode="auto">
            <a:xfrm>
              <a:off x="729" y="2833"/>
              <a:ext cx="73" cy="199"/>
            </a:xfrm>
            <a:prstGeom prst="curvedRightArrow">
              <a:avLst>
                <a:gd name="adj1" fmla="val 54521"/>
                <a:gd name="adj2" fmla="val 109041"/>
                <a:gd name="adj3" fmla="val 33333"/>
              </a:avLst>
            </a:prstGeom>
            <a:solidFill>
              <a:srgbClr val="FFCC00"/>
            </a:solidFill>
            <a:ln w="9525">
              <a:solidFill>
                <a:schemeClr val="tx1"/>
              </a:solidFill>
              <a:miter lim="800000"/>
              <a:headEnd/>
              <a:tailEnd/>
            </a:ln>
            <a:effectLst/>
          </p:spPr>
          <p:txBody>
            <a:bodyPr wrap="none" anchor="ctr"/>
            <a:lstStyle/>
            <a:p>
              <a:endParaRPr lang="fr-FR"/>
            </a:p>
          </p:txBody>
        </p:sp>
        <p:sp>
          <p:nvSpPr>
            <p:cNvPr id="159959" name="AutoShape 215"/>
            <p:cNvSpPr>
              <a:spLocks noChangeArrowheads="1"/>
            </p:cNvSpPr>
            <p:nvPr/>
          </p:nvSpPr>
          <p:spPr bwMode="auto">
            <a:xfrm flipH="1" flipV="1">
              <a:off x="883" y="2816"/>
              <a:ext cx="79" cy="193"/>
            </a:xfrm>
            <a:prstGeom prst="curvedRightArrow">
              <a:avLst>
                <a:gd name="adj1" fmla="val 48861"/>
                <a:gd name="adj2" fmla="val 97722"/>
                <a:gd name="adj3" fmla="val 33333"/>
              </a:avLst>
            </a:prstGeom>
            <a:solidFill>
              <a:srgbClr val="FFCC00"/>
            </a:solidFill>
            <a:ln w="9525">
              <a:solidFill>
                <a:schemeClr val="tx1"/>
              </a:solidFill>
              <a:miter lim="800000"/>
              <a:headEnd/>
              <a:tailEnd/>
            </a:ln>
            <a:effectLst/>
          </p:spPr>
          <p:txBody>
            <a:bodyPr wrap="none" anchor="ctr"/>
            <a:lstStyle/>
            <a:p>
              <a:endParaRPr lang="fr-FR"/>
            </a:p>
          </p:txBody>
        </p:sp>
      </p:grpSp>
      <p:sp>
        <p:nvSpPr>
          <p:cNvPr id="159960" name="Text Box 216"/>
          <p:cNvSpPr txBox="1">
            <a:spLocks noChangeArrowheads="1"/>
          </p:cNvSpPr>
          <p:nvPr/>
        </p:nvSpPr>
        <p:spPr bwMode="auto">
          <a:xfrm>
            <a:off x="339725" y="76200"/>
            <a:ext cx="5346700" cy="457200"/>
          </a:xfrm>
          <a:prstGeom prst="rect">
            <a:avLst/>
          </a:prstGeom>
          <a:noFill/>
          <a:ln w="9525">
            <a:noFill/>
            <a:miter lim="800000"/>
            <a:headEnd/>
            <a:tailEnd/>
          </a:ln>
          <a:effectLst/>
        </p:spPr>
        <p:txBody>
          <a:bodyPr wrap="none">
            <a:spAutoFit/>
          </a:bodyPr>
          <a:lstStyle/>
          <a:p>
            <a:r>
              <a:rPr lang="en-US">
                <a:solidFill>
                  <a:srgbClr val="FF0000"/>
                </a:solidFill>
              </a:rPr>
              <a:t>The "historical" case of </a:t>
            </a:r>
            <a:r>
              <a:rPr lang="en-US" baseline="30000">
                <a:solidFill>
                  <a:srgbClr val="FF0000"/>
                </a:solidFill>
              </a:rPr>
              <a:t>44</a:t>
            </a:r>
            <a:r>
              <a:rPr lang="en-US">
                <a:solidFill>
                  <a:srgbClr val="FF0000"/>
                </a:solidFill>
              </a:rPr>
              <a:t>S at N=28</a:t>
            </a:r>
          </a:p>
        </p:txBody>
      </p:sp>
      <p:grpSp>
        <p:nvGrpSpPr>
          <p:cNvPr id="27" name="Group 432"/>
          <p:cNvGrpSpPr>
            <a:grpSpLocks/>
          </p:cNvGrpSpPr>
          <p:nvPr/>
        </p:nvGrpSpPr>
        <p:grpSpPr bwMode="auto">
          <a:xfrm>
            <a:off x="3600450" y="1350963"/>
            <a:ext cx="3581400" cy="2028825"/>
            <a:chOff x="2802" y="3042"/>
            <a:chExt cx="2256" cy="1278"/>
          </a:xfrm>
        </p:grpSpPr>
        <p:grpSp>
          <p:nvGrpSpPr>
            <p:cNvPr id="28" name="Group 299"/>
            <p:cNvGrpSpPr>
              <a:grpSpLocks/>
            </p:cNvGrpSpPr>
            <p:nvPr/>
          </p:nvGrpSpPr>
          <p:grpSpPr bwMode="auto">
            <a:xfrm>
              <a:off x="2802" y="3042"/>
              <a:ext cx="2256" cy="1278"/>
              <a:chOff x="2532" y="2979"/>
              <a:chExt cx="2336" cy="1278"/>
            </a:xfrm>
          </p:grpSpPr>
          <p:sp>
            <p:nvSpPr>
              <p:cNvPr id="160044" name="Rectangle 300"/>
              <p:cNvSpPr>
                <a:spLocks noChangeArrowheads="1"/>
              </p:cNvSpPr>
              <p:nvPr/>
            </p:nvSpPr>
            <p:spPr bwMode="auto">
              <a:xfrm>
                <a:off x="2785" y="2979"/>
                <a:ext cx="2082" cy="1063"/>
              </a:xfrm>
              <a:prstGeom prst="rect">
                <a:avLst/>
              </a:prstGeom>
              <a:noFill/>
              <a:ln w="9525">
                <a:noFill/>
                <a:miter lim="800000"/>
                <a:headEnd/>
                <a:tailEnd/>
              </a:ln>
            </p:spPr>
            <p:txBody>
              <a:bodyPr/>
              <a:lstStyle/>
              <a:p>
                <a:endParaRPr lang="fr-FR"/>
              </a:p>
            </p:txBody>
          </p:sp>
          <p:sp>
            <p:nvSpPr>
              <p:cNvPr id="160045" name="Rectangle 301"/>
              <p:cNvSpPr>
                <a:spLocks noChangeArrowheads="1"/>
              </p:cNvSpPr>
              <p:nvPr/>
            </p:nvSpPr>
            <p:spPr bwMode="auto">
              <a:xfrm>
                <a:off x="2785" y="2979"/>
                <a:ext cx="2082" cy="1063"/>
              </a:xfrm>
              <a:prstGeom prst="rect">
                <a:avLst/>
              </a:prstGeom>
              <a:noFill/>
              <a:ln w="12700">
                <a:solidFill>
                  <a:srgbClr val="000000"/>
                </a:solidFill>
                <a:miter lim="800000"/>
                <a:headEnd/>
                <a:tailEnd/>
              </a:ln>
            </p:spPr>
            <p:txBody>
              <a:bodyPr/>
              <a:lstStyle/>
              <a:p>
                <a:endParaRPr lang="fr-FR"/>
              </a:p>
            </p:txBody>
          </p:sp>
          <p:sp>
            <p:nvSpPr>
              <p:cNvPr id="160046" name="Line 302"/>
              <p:cNvSpPr>
                <a:spLocks noChangeShapeType="1"/>
              </p:cNvSpPr>
              <p:nvPr/>
            </p:nvSpPr>
            <p:spPr bwMode="auto">
              <a:xfrm>
                <a:off x="2785" y="2979"/>
                <a:ext cx="1" cy="1063"/>
              </a:xfrm>
              <a:prstGeom prst="line">
                <a:avLst/>
              </a:prstGeom>
              <a:noFill/>
              <a:ln w="0">
                <a:solidFill>
                  <a:srgbClr val="000000"/>
                </a:solidFill>
                <a:round/>
                <a:headEnd/>
                <a:tailEnd/>
              </a:ln>
            </p:spPr>
            <p:txBody>
              <a:bodyPr/>
              <a:lstStyle/>
              <a:p>
                <a:endParaRPr lang="fr-FR"/>
              </a:p>
            </p:txBody>
          </p:sp>
          <p:sp>
            <p:nvSpPr>
              <p:cNvPr id="160047" name="Line 303"/>
              <p:cNvSpPr>
                <a:spLocks noChangeShapeType="1"/>
              </p:cNvSpPr>
              <p:nvPr/>
            </p:nvSpPr>
            <p:spPr bwMode="auto">
              <a:xfrm>
                <a:off x="2758" y="4042"/>
                <a:ext cx="27" cy="1"/>
              </a:xfrm>
              <a:prstGeom prst="line">
                <a:avLst/>
              </a:prstGeom>
              <a:noFill/>
              <a:ln w="0">
                <a:solidFill>
                  <a:srgbClr val="000000"/>
                </a:solidFill>
                <a:round/>
                <a:headEnd/>
                <a:tailEnd/>
              </a:ln>
            </p:spPr>
            <p:txBody>
              <a:bodyPr/>
              <a:lstStyle/>
              <a:p>
                <a:endParaRPr lang="fr-FR"/>
              </a:p>
            </p:txBody>
          </p:sp>
          <p:sp>
            <p:nvSpPr>
              <p:cNvPr id="160048" name="Line 304"/>
              <p:cNvSpPr>
                <a:spLocks noChangeShapeType="1"/>
              </p:cNvSpPr>
              <p:nvPr/>
            </p:nvSpPr>
            <p:spPr bwMode="auto">
              <a:xfrm>
                <a:off x="2758" y="3806"/>
                <a:ext cx="27" cy="1"/>
              </a:xfrm>
              <a:prstGeom prst="line">
                <a:avLst/>
              </a:prstGeom>
              <a:noFill/>
              <a:ln w="0">
                <a:solidFill>
                  <a:srgbClr val="000000"/>
                </a:solidFill>
                <a:round/>
                <a:headEnd/>
                <a:tailEnd/>
              </a:ln>
            </p:spPr>
            <p:txBody>
              <a:bodyPr/>
              <a:lstStyle/>
              <a:p>
                <a:endParaRPr lang="fr-FR"/>
              </a:p>
            </p:txBody>
          </p:sp>
          <p:sp>
            <p:nvSpPr>
              <p:cNvPr id="160049" name="Line 305"/>
              <p:cNvSpPr>
                <a:spLocks noChangeShapeType="1"/>
              </p:cNvSpPr>
              <p:nvPr/>
            </p:nvSpPr>
            <p:spPr bwMode="auto">
              <a:xfrm>
                <a:off x="2758" y="3569"/>
                <a:ext cx="27" cy="1"/>
              </a:xfrm>
              <a:prstGeom prst="line">
                <a:avLst/>
              </a:prstGeom>
              <a:noFill/>
              <a:ln w="0">
                <a:solidFill>
                  <a:srgbClr val="000000"/>
                </a:solidFill>
                <a:round/>
                <a:headEnd/>
                <a:tailEnd/>
              </a:ln>
            </p:spPr>
            <p:txBody>
              <a:bodyPr/>
              <a:lstStyle/>
              <a:p>
                <a:endParaRPr lang="fr-FR"/>
              </a:p>
            </p:txBody>
          </p:sp>
          <p:sp>
            <p:nvSpPr>
              <p:cNvPr id="160050" name="Line 306"/>
              <p:cNvSpPr>
                <a:spLocks noChangeShapeType="1"/>
              </p:cNvSpPr>
              <p:nvPr/>
            </p:nvSpPr>
            <p:spPr bwMode="auto">
              <a:xfrm>
                <a:off x="2758" y="3333"/>
                <a:ext cx="27" cy="1"/>
              </a:xfrm>
              <a:prstGeom prst="line">
                <a:avLst/>
              </a:prstGeom>
              <a:noFill/>
              <a:ln w="0">
                <a:solidFill>
                  <a:srgbClr val="000000"/>
                </a:solidFill>
                <a:round/>
                <a:headEnd/>
                <a:tailEnd/>
              </a:ln>
            </p:spPr>
            <p:txBody>
              <a:bodyPr/>
              <a:lstStyle/>
              <a:p>
                <a:endParaRPr lang="fr-FR"/>
              </a:p>
            </p:txBody>
          </p:sp>
          <p:sp>
            <p:nvSpPr>
              <p:cNvPr id="160051" name="Line 307"/>
              <p:cNvSpPr>
                <a:spLocks noChangeShapeType="1"/>
              </p:cNvSpPr>
              <p:nvPr/>
            </p:nvSpPr>
            <p:spPr bwMode="auto">
              <a:xfrm>
                <a:off x="2758" y="3097"/>
                <a:ext cx="27" cy="1"/>
              </a:xfrm>
              <a:prstGeom prst="line">
                <a:avLst/>
              </a:prstGeom>
              <a:noFill/>
              <a:ln w="0">
                <a:solidFill>
                  <a:srgbClr val="000000"/>
                </a:solidFill>
                <a:round/>
                <a:headEnd/>
                <a:tailEnd/>
              </a:ln>
            </p:spPr>
            <p:txBody>
              <a:bodyPr/>
              <a:lstStyle/>
              <a:p>
                <a:endParaRPr lang="fr-FR"/>
              </a:p>
            </p:txBody>
          </p:sp>
          <p:sp>
            <p:nvSpPr>
              <p:cNvPr id="160052" name="Line 308"/>
              <p:cNvSpPr>
                <a:spLocks noChangeShapeType="1"/>
              </p:cNvSpPr>
              <p:nvPr/>
            </p:nvSpPr>
            <p:spPr bwMode="auto">
              <a:xfrm>
                <a:off x="2785" y="4042"/>
                <a:ext cx="2082" cy="1"/>
              </a:xfrm>
              <a:prstGeom prst="line">
                <a:avLst/>
              </a:prstGeom>
              <a:noFill/>
              <a:ln w="0">
                <a:solidFill>
                  <a:srgbClr val="000000"/>
                </a:solidFill>
                <a:round/>
                <a:headEnd/>
                <a:tailEnd/>
              </a:ln>
            </p:spPr>
            <p:txBody>
              <a:bodyPr/>
              <a:lstStyle/>
              <a:p>
                <a:endParaRPr lang="fr-FR"/>
              </a:p>
            </p:txBody>
          </p:sp>
          <p:sp>
            <p:nvSpPr>
              <p:cNvPr id="160053" name="Line 309"/>
              <p:cNvSpPr>
                <a:spLocks noChangeShapeType="1"/>
              </p:cNvSpPr>
              <p:nvPr/>
            </p:nvSpPr>
            <p:spPr bwMode="auto">
              <a:xfrm flipV="1">
                <a:off x="2785" y="4042"/>
                <a:ext cx="1" cy="22"/>
              </a:xfrm>
              <a:prstGeom prst="line">
                <a:avLst/>
              </a:prstGeom>
              <a:noFill/>
              <a:ln w="0">
                <a:solidFill>
                  <a:srgbClr val="000000"/>
                </a:solidFill>
                <a:round/>
                <a:headEnd/>
                <a:tailEnd/>
              </a:ln>
            </p:spPr>
            <p:txBody>
              <a:bodyPr/>
              <a:lstStyle/>
              <a:p>
                <a:endParaRPr lang="fr-FR"/>
              </a:p>
            </p:txBody>
          </p:sp>
          <p:sp>
            <p:nvSpPr>
              <p:cNvPr id="160054" name="Line 310"/>
              <p:cNvSpPr>
                <a:spLocks noChangeShapeType="1"/>
              </p:cNvSpPr>
              <p:nvPr/>
            </p:nvSpPr>
            <p:spPr bwMode="auto">
              <a:xfrm flipV="1">
                <a:off x="2932" y="4042"/>
                <a:ext cx="1" cy="22"/>
              </a:xfrm>
              <a:prstGeom prst="line">
                <a:avLst/>
              </a:prstGeom>
              <a:noFill/>
              <a:ln w="0">
                <a:solidFill>
                  <a:srgbClr val="000000"/>
                </a:solidFill>
                <a:round/>
                <a:headEnd/>
                <a:tailEnd/>
              </a:ln>
            </p:spPr>
            <p:txBody>
              <a:bodyPr/>
              <a:lstStyle/>
              <a:p>
                <a:endParaRPr lang="fr-FR"/>
              </a:p>
            </p:txBody>
          </p:sp>
          <p:sp>
            <p:nvSpPr>
              <p:cNvPr id="160055" name="Line 311"/>
              <p:cNvSpPr>
                <a:spLocks noChangeShapeType="1"/>
              </p:cNvSpPr>
              <p:nvPr/>
            </p:nvSpPr>
            <p:spPr bwMode="auto">
              <a:xfrm flipV="1">
                <a:off x="3080" y="4042"/>
                <a:ext cx="1" cy="22"/>
              </a:xfrm>
              <a:prstGeom prst="line">
                <a:avLst/>
              </a:prstGeom>
              <a:noFill/>
              <a:ln w="0">
                <a:solidFill>
                  <a:srgbClr val="000000"/>
                </a:solidFill>
                <a:round/>
                <a:headEnd/>
                <a:tailEnd/>
              </a:ln>
            </p:spPr>
            <p:txBody>
              <a:bodyPr/>
              <a:lstStyle/>
              <a:p>
                <a:endParaRPr lang="fr-FR"/>
              </a:p>
            </p:txBody>
          </p:sp>
          <p:sp>
            <p:nvSpPr>
              <p:cNvPr id="160056" name="Line 312"/>
              <p:cNvSpPr>
                <a:spLocks noChangeShapeType="1"/>
              </p:cNvSpPr>
              <p:nvPr/>
            </p:nvSpPr>
            <p:spPr bwMode="auto">
              <a:xfrm flipV="1">
                <a:off x="3234" y="4042"/>
                <a:ext cx="1" cy="22"/>
              </a:xfrm>
              <a:prstGeom prst="line">
                <a:avLst/>
              </a:prstGeom>
              <a:noFill/>
              <a:ln w="0">
                <a:solidFill>
                  <a:srgbClr val="000000"/>
                </a:solidFill>
                <a:round/>
                <a:headEnd/>
                <a:tailEnd/>
              </a:ln>
            </p:spPr>
            <p:txBody>
              <a:bodyPr/>
              <a:lstStyle/>
              <a:p>
                <a:endParaRPr lang="fr-FR"/>
              </a:p>
            </p:txBody>
          </p:sp>
          <p:sp>
            <p:nvSpPr>
              <p:cNvPr id="160057" name="Line 313"/>
              <p:cNvSpPr>
                <a:spLocks noChangeShapeType="1"/>
              </p:cNvSpPr>
              <p:nvPr/>
            </p:nvSpPr>
            <p:spPr bwMode="auto">
              <a:xfrm flipV="1">
                <a:off x="3381" y="4042"/>
                <a:ext cx="1" cy="22"/>
              </a:xfrm>
              <a:prstGeom prst="line">
                <a:avLst/>
              </a:prstGeom>
              <a:noFill/>
              <a:ln w="0">
                <a:solidFill>
                  <a:srgbClr val="000000"/>
                </a:solidFill>
                <a:round/>
                <a:headEnd/>
                <a:tailEnd/>
              </a:ln>
            </p:spPr>
            <p:txBody>
              <a:bodyPr/>
              <a:lstStyle/>
              <a:p>
                <a:endParaRPr lang="fr-FR"/>
              </a:p>
            </p:txBody>
          </p:sp>
          <p:sp>
            <p:nvSpPr>
              <p:cNvPr id="160058" name="Line 314"/>
              <p:cNvSpPr>
                <a:spLocks noChangeShapeType="1"/>
              </p:cNvSpPr>
              <p:nvPr/>
            </p:nvSpPr>
            <p:spPr bwMode="auto">
              <a:xfrm flipV="1">
                <a:off x="3528" y="4042"/>
                <a:ext cx="1" cy="22"/>
              </a:xfrm>
              <a:prstGeom prst="line">
                <a:avLst/>
              </a:prstGeom>
              <a:noFill/>
              <a:ln w="0">
                <a:solidFill>
                  <a:srgbClr val="000000"/>
                </a:solidFill>
                <a:round/>
                <a:headEnd/>
                <a:tailEnd/>
              </a:ln>
            </p:spPr>
            <p:txBody>
              <a:bodyPr/>
              <a:lstStyle/>
              <a:p>
                <a:endParaRPr lang="fr-FR"/>
              </a:p>
            </p:txBody>
          </p:sp>
          <p:sp>
            <p:nvSpPr>
              <p:cNvPr id="160059" name="Line 315"/>
              <p:cNvSpPr>
                <a:spLocks noChangeShapeType="1"/>
              </p:cNvSpPr>
              <p:nvPr/>
            </p:nvSpPr>
            <p:spPr bwMode="auto">
              <a:xfrm flipV="1">
                <a:off x="3676" y="4042"/>
                <a:ext cx="0" cy="22"/>
              </a:xfrm>
              <a:prstGeom prst="line">
                <a:avLst/>
              </a:prstGeom>
              <a:noFill/>
              <a:ln w="0">
                <a:solidFill>
                  <a:srgbClr val="000000"/>
                </a:solidFill>
                <a:round/>
                <a:headEnd/>
                <a:tailEnd/>
              </a:ln>
            </p:spPr>
            <p:txBody>
              <a:bodyPr/>
              <a:lstStyle/>
              <a:p>
                <a:endParaRPr lang="fr-FR"/>
              </a:p>
            </p:txBody>
          </p:sp>
          <p:sp>
            <p:nvSpPr>
              <p:cNvPr id="160060" name="Line 316"/>
              <p:cNvSpPr>
                <a:spLocks noChangeShapeType="1"/>
              </p:cNvSpPr>
              <p:nvPr/>
            </p:nvSpPr>
            <p:spPr bwMode="auto">
              <a:xfrm flipV="1">
                <a:off x="3829" y="4042"/>
                <a:ext cx="1" cy="22"/>
              </a:xfrm>
              <a:prstGeom prst="line">
                <a:avLst/>
              </a:prstGeom>
              <a:noFill/>
              <a:ln w="0">
                <a:solidFill>
                  <a:srgbClr val="000000"/>
                </a:solidFill>
                <a:round/>
                <a:headEnd/>
                <a:tailEnd/>
              </a:ln>
            </p:spPr>
            <p:txBody>
              <a:bodyPr/>
              <a:lstStyle/>
              <a:p>
                <a:endParaRPr lang="fr-FR"/>
              </a:p>
            </p:txBody>
          </p:sp>
          <p:sp>
            <p:nvSpPr>
              <p:cNvPr id="160061" name="Line 317"/>
              <p:cNvSpPr>
                <a:spLocks noChangeShapeType="1"/>
              </p:cNvSpPr>
              <p:nvPr/>
            </p:nvSpPr>
            <p:spPr bwMode="auto">
              <a:xfrm flipV="1">
                <a:off x="3977" y="4042"/>
                <a:ext cx="1" cy="22"/>
              </a:xfrm>
              <a:prstGeom prst="line">
                <a:avLst/>
              </a:prstGeom>
              <a:noFill/>
              <a:ln w="0">
                <a:solidFill>
                  <a:srgbClr val="000000"/>
                </a:solidFill>
                <a:round/>
                <a:headEnd/>
                <a:tailEnd/>
              </a:ln>
            </p:spPr>
            <p:txBody>
              <a:bodyPr/>
              <a:lstStyle/>
              <a:p>
                <a:endParaRPr lang="fr-FR"/>
              </a:p>
            </p:txBody>
          </p:sp>
          <p:sp>
            <p:nvSpPr>
              <p:cNvPr id="160062" name="Line 318"/>
              <p:cNvSpPr>
                <a:spLocks noChangeShapeType="1"/>
              </p:cNvSpPr>
              <p:nvPr/>
            </p:nvSpPr>
            <p:spPr bwMode="auto">
              <a:xfrm flipV="1">
                <a:off x="4124" y="4042"/>
                <a:ext cx="1" cy="22"/>
              </a:xfrm>
              <a:prstGeom prst="line">
                <a:avLst/>
              </a:prstGeom>
              <a:noFill/>
              <a:ln w="0">
                <a:solidFill>
                  <a:srgbClr val="000000"/>
                </a:solidFill>
                <a:round/>
                <a:headEnd/>
                <a:tailEnd/>
              </a:ln>
            </p:spPr>
            <p:txBody>
              <a:bodyPr/>
              <a:lstStyle/>
              <a:p>
                <a:endParaRPr lang="fr-FR"/>
              </a:p>
            </p:txBody>
          </p:sp>
          <p:sp>
            <p:nvSpPr>
              <p:cNvPr id="160063" name="Line 319"/>
              <p:cNvSpPr>
                <a:spLocks noChangeShapeType="1"/>
              </p:cNvSpPr>
              <p:nvPr/>
            </p:nvSpPr>
            <p:spPr bwMode="auto">
              <a:xfrm flipV="1">
                <a:off x="4272" y="4042"/>
                <a:ext cx="1" cy="22"/>
              </a:xfrm>
              <a:prstGeom prst="line">
                <a:avLst/>
              </a:prstGeom>
              <a:noFill/>
              <a:ln w="0">
                <a:solidFill>
                  <a:srgbClr val="000000"/>
                </a:solidFill>
                <a:round/>
                <a:headEnd/>
                <a:tailEnd/>
              </a:ln>
            </p:spPr>
            <p:txBody>
              <a:bodyPr/>
              <a:lstStyle/>
              <a:p>
                <a:endParaRPr lang="fr-FR"/>
              </a:p>
            </p:txBody>
          </p:sp>
          <p:sp>
            <p:nvSpPr>
              <p:cNvPr id="160064" name="Line 320"/>
              <p:cNvSpPr>
                <a:spLocks noChangeShapeType="1"/>
              </p:cNvSpPr>
              <p:nvPr/>
            </p:nvSpPr>
            <p:spPr bwMode="auto">
              <a:xfrm flipV="1">
                <a:off x="4419" y="4042"/>
                <a:ext cx="0" cy="22"/>
              </a:xfrm>
              <a:prstGeom prst="line">
                <a:avLst/>
              </a:prstGeom>
              <a:noFill/>
              <a:ln w="0">
                <a:solidFill>
                  <a:srgbClr val="000000"/>
                </a:solidFill>
                <a:round/>
                <a:headEnd/>
                <a:tailEnd/>
              </a:ln>
            </p:spPr>
            <p:txBody>
              <a:bodyPr/>
              <a:lstStyle/>
              <a:p>
                <a:endParaRPr lang="fr-FR"/>
              </a:p>
            </p:txBody>
          </p:sp>
          <p:sp>
            <p:nvSpPr>
              <p:cNvPr id="160065" name="Line 321"/>
              <p:cNvSpPr>
                <a:spLocks noChangeShapeType="1"/>
              </p:cNvSpPr>
              <p:nvPr/>
            </p:nvSpPr>
            <p:spPr bwMode="auto">
              <a:xfrm flipV="1">
                <a:off x="4573" y="4042"/>
                <a:ext cx="1" cy="22"/>
              </a:xfrm>
              <a:prstGeom prst="line">
                <a:avLst/>
              </a:prstGeom>
              <a:noFill/>
              <a:ln w="0">
                <a:solidFill>
                  <a:srgbClr val="000000"/>
                </a:solidFill>
                <a:round/>
                <a:headEnd/>
                <a:tailEnd/>
              </a:ln>
            </p:spPr>
            <p:txBody>
              <a:bodyPr/>
              <a:lstStyle/>
              <a:p>
                <a:endParaRPr lang="fr-FR"/>
              </a:p>
            </p:txBody>
          </p:sp>
          <p:sp>
            <p:nvSpPr>
              <p:cNvPr id="160066" name="Line 322"/>
              <p:cNvSpPr>
                <a:spLocks noChangeShapeType="1"/>
              </p:cNvSpPr>
              <p:nvPr/>
            </p:nvSpPr>
            <p:spPr bwMode="auto">
              <a:xfrm flipV="1">
                <a:off x="4720" y="4042"/>
                <a:ext cx="1" cy="22"/>
              </a:xfrm>
              <a:prstGeom prst="line">
                <a:avLst/>
              </a:prstGeom>
              <a:noFill/>
              <a:ln w="0">
                <a:solidFill>
                  <a:srgbClr val="000000"/>
                </a:solidFill>
                <a:round/>
                <a:headEnd/>
                <a:tailEnd/>
              </a:ln>
            </p:spPr>
            <p:txBody>
              <a:bodyPr/>
              <a:lstStyle/>
              <a:p>
                <a:endParaRPr lang="fr-FR"/>
              </a:p>
            </p:txBody>
          </p:sp>
          <p:sp>
            <p:nvSpPr>
              <p:cNvPr id="160067" name="Line 323"/>
              <p:cNvSpPr>
                <a:spLocks noChangeShapeType="1"/>
              </p:cNvSpPr>
              <p:nvPr/>
            </p:nvSpPr>
            <p:spPr bwMode="auto">
              <a:xfrm flipV="1">
                <a:off x="4867" y="4042"/>
                <a:ext cx="1" cy="22"/>
              </a:xfrm>
              <a:prstGeom prst="line">
                <a:avLst/>
              </a:prstGeom>
              <a:noFill/>
              <a:ln w="0">
                <a:solidFill>
                  <a:srgbClr val="000000"/>
                </a:solidFill>
                <a:round/>
                <a:headEnd/>
                <a:tailEnd/>
              </a:ln>
            </p:spPr>
            <p:txBody>
              <a:bodyPr/>
              <a:lstStyle/>
              <a:p>
                <a:endParaRPr lang="fr-FR"/>
              </a:p>
            </p:txBody>
          </p:sp>
          <p:sp>
            <p:nvSpPr>
              <p:cNvPr id="160068" name="Freeform 324"/>
              <p:cNvSpPr>
                <a:spLocks/>
              </p:cNvSpPr>
              <p:nvPr/>
            </p:nvSpPr>
            <p:spPr bwMode="auto">
              <a:xfrm>
                <a:off x="2925" y="3500"/>
                <a:ext cx="27" cy="21"/>
              </a:xfrm>
              <a:custGeom>
                <a:avLst/>
                <a:gdLst/>
                <a:ahLst/>
                <a:cxnLst>
                  <a:cxn ang="0">
                    <a:pos x="0" y="26"/>
                  </a:cxn>
                  <a:cxn ang="0">
                    <a:pos x="17" y="0"/>
                  </a:cxn>
                  <a:cxn ang="0">
                    <a:pos x="34" y="9"/>
                  </a:cxn>
                  <a:cxn ang="0">
                    <a:pos x="17" y="34"/>
                  </a:cxn>
                  <a:cxn ang="0">
                    <a:pos x="0" y="26"/>
                  </a:cxn>
                </a:cxnLst>
                <a:rect l="0" t="0" r="r" b="b"/>
                <a:pathLst>
                  <a:path w="34" h="34">
                    <a:moveTo>
                      <a:pt x="0" y="26"/>
                    </a:moveTo>
                    <a:lnTo>
                      <a:pt x="17" y="0"/>
                    </a:lnTo>
                    <a:lnTo>
                      <a:pt x="34" y="9"/>
                    </a:lnTo>
                    <a:lnTo>
                      <a:pt x="17" y="34"/>
                    </a:lnTo>
                    <a:lnTo>
                      <a:pt x="0" y="26"/>
                    </a:lnTo>
                    <a:close/>
                  </a:path>
                </a:pathLst>
              </a:custGeom>
              <a:solidFill>
                <a:srgbClr val="000080"/>
              </a:solidFill>
              <a:ln w="9525">
                <a:noFill/>
                <a:round/>
                <a:headEnd/>
                <a:tailEnd/>
              </a:ln>
            </p:spPr>
            <p:txBody>
              <a:bodyPr/>
              <a:lstStyle/>
              <a:p>
                <a:endParaRPr lang="fr-FR"/>
              </a:p>
            </p:txBody>
          </p:sp>
          <p:sp>
            <p:nvSpPr>
              <p:cNvPr id="160069" name="Freeform 325"/>
              <p:cNvSpPr>
                <a:spLocks/>
              </p:cNvSpPr>
              <p:nvPr/>
            </p:nvSpPr>
            <p:spPr bwMode="auto">
              <a:xfrm>
                <a:off x="2966" y="3441"/>
                <a:ext cx="26" cy="27"/>
              </a:xfrm>
              <a:custGeom>
                <a:avLst/>
                <a:gdLst/>
                <a:ahLst/>
                <a:cxnLst>
                  <a:cxn ang="0">
                    <a:pos x="0" y="34"/>
                  </a:cxn>
                  <a:cxn ang="0">
                    <a:pos x="17" y="0"/>
                  </a:cxn>
                  <a:cxn ang="0">
                    <a:pos x="34" y="8"/>
                  </a:cxn>
                  <a:cxn ang="0">
                    <a:pos x="17" y="42"/>
                  </a:cxn>
                  <a:cxn ang="0">
                    <a:pos x="0" y="34"/>
                  </a:cxn>
                </a:cxnLst>
                <a:rect l="0" t="0" r="r" b="b"/>
                <a:pathLst>
                  <a:path w="34" h="42">
                    <a:moveTo>
                      <a:pt x="0" y="34"/>
                    </a:moveTo>
                    <a:lnTo>
                      <a:pt x="17" y="0"/>
                    </a:lnTo>
                    <a:lnTo>
                      <a:pt x="34" y="8"/>
                    </a:lnTo>
                    <a:lnTo>
                      <a:pt x="17" y="42"/>
                    </a:lnTo>
                    <a:lnTo>
                      <a:pt x="0" y="34"/>
                    </a:lnTo>
                    <a:close/>
                  </a:path>
                </a:pathLst>
              </a:custGeom>
              <a:solidFill>
                <a:srgbClr val="000080"/>
              </a:solidFill>
              <a:ln w="9525">
                <a:noFill/>
                <a:round/>
                <a:headEnd/>
                <a:tailEnd/>
              </a:ln>
            </p:spPr>
            <p:txBody>
              <a:bodyPr/>
              <a:lstStyle/>
              <a:p>
                <a:endParaRPr lang="fr-FR"/>
              </a:p>
            </p:txBody>
          </p:sp>
          <p:sp>
            <p:nvSpPr>
              <p:cNvPr id="160070" name="Freeform 326"/>
              <p:cNvSpPr>
                <a:spLocks/>
              </p:cNvSpPr>
              <p:nvPr/>
            </p:nvSpPr>
            <p:spPr bwMode="auto">
              <a:xfrm>
                <a:off x="3006" y="3387"/>
                <a:ext cx="27" cy="22"/>
              </a:xfrm>
              <a:custGeom>
                <a:avLst/>
                <a:gdLst/>
                <a:ahLst/>
                <a:cxnLst>
                  <a:cxn ang="0">
                    <a:pos x="0" y="25"/>
                  </a:cxn>
                  <a:cxn ang="0">
                    <a:pos x="17" y="0"/>
                  </a:cxn>
                  <a:cxn ang="0">
                    <a:pos x="34" y="8"/>
                  </a:cxn>
                  <a:cxn ang="0">
                    <a:pos x="17" y="34"/>
                  </a:cxn>
                  <a:cxn ang="0">
                    <a:pos x="0" y="25"/>
                  </a:cxn>
                </a:cxnLst>
                <a:rect l="0" t="0" r="r" b="b"/>
                <a:pathLst>
                  <a:path w="34" h="34">
                    <a:moveTo>
                      <a:pt x="0" y="25"/>
                    </a:moveTo>
                    <a:lnTo>
                      <a:pt x="17" y="0"/>
                    </a:lnTo>
                    <a:lnTo>
                      <a:pt x="34" y="8"/>
                    </a:lnTo>
                    <a:lnTo>
                      <a:pt x="17" y="34"/>
                    </a:lnTo>
                    <a:lnTo>
                      <a:pt x="0" y="25"/>
                    </a:lnTo>
                    <a:close/>
                  </a:path>
                </a:pathLst>
              </a:custGeom>
              <a:solidFill>
                <a:srgbClr val="000080"/>
              </a:solidFill>
              <a:ln w="9525">
                <a:noFill/>
                <a:round/>
                <a:headEnd/>
                <a:tailEnd/>
              </a:ln>
            </p:spPr>
            <p:txBody>
              <a:bodyPr/>
              <a:lstStyle/>
              <a:p>
                <a:endParaRPr lang="fr-FR"/>
              </a:p>
            </p:txBody>
          </p:sp>
          <p:sp>
            <p:nvSpPr>
              <p:cNvPr id="160071" name="Freeform 327"/>
              <p:cNvSpPr>
                <a:spLocks/>
              </p:cNvSpPr>
              <p:nvPr/>
            </p:nvSpPr>
            <p:spPr bwMode="auto">
              <a:xfrm>
                <a:off x="3053" y="3333"/>
                <a:ext cx="27" cy="22"/>
              </a:xfrm>
              <a:custGeom>
                <a:avLst/>
                <a:gdLst/>
                <a:ahLst/>
                <a:cxnLst>
                  <a:cxn ang="0">
                    <a:pos x="0" y="25"/>
                  </a:cxn>
                  <a:cxn ang="0">
                    <a:pos x="17" y="0"/>
                  </a:cxn>
                  <a:cxn ang="0">
                    <a:pos x="34" y="8"/>
                  </a:cxn>
                  <a:cxn ang="0">
                    <a:pos x="17" y="34"/>
                  </a:cxn>
                  <a:cxn ang="0">
                    <a:pos x="0" y="25"/>
                  </a:cxn>
                </a:cxnLst>
                <a:rect l="0" t="0" r="r" b="b"/>
                <a:pathLst>
                  <a:path w="34" h="34">
                    <a:moveTo>
                      <a:pt x="0" y="25"/>
                    </a:moveTo>
                    <a:lnTo>
                      <a:pt x="17" y="0"/>
                    </a:lnTo>
                    <a:lnTo>
                      <a:pt x="34" y="8"/>
                    </a:lnTo>
                    <a:lnTo>
                      <a:pt x="17" y="34"/>
                    </a:lnTo>
                    <a:lnTo>
                      <a:pt x="0" y="25"/>
                    </a:lnTo>
                    <a:close/>
                  </a:path>
                </a:pathLst>
              </a:custGeom>
              <a:solidFill>
                <a:srgbClr val="000080"/>
              </a:solidFill>
              <a:ln w="9525">
                <a:noFill/>
                <a:round/>
                <a:headEnd/>
                <a:tailEnd/>
              </a:ln>
            </p:spPr>
            <p:txBody>
              <a:bodyPr/>
              <a:lstStyle/>
              <a:p>
                <a:endParaRPr lang="fr-FR"/>
              </a:p>
            </p:txBody>
          </p:sp>
          <p:sp>
            <p:nvSpPr>
              <p:cNvPr id="160072" name="Freeform 328"/>
              <p:cNvSpPr>
                <a:spLocks/>
              </p:cNvSpPr>
              <p:nvPr/>
            </p:nvSpPr>
            <p:spPr bwMode="auto">
              <a:xfrm>
                <a:off x="3093" y="3275"/>
                <a:ext cx="27" cy="26"/>
              </a:xfrm>
              <a:custGeom>
                <a:avLst/>
                <a:gdLst/>
                <a:ahLst/>
                <a:cxnLst>
                  <a:cxn ang="0">
                    <a:pos x="0" y="34"/>
                  </a:cxn>
                  <a:cxn ang="0">
                    <a:pos x="17" y="0"/>
                  </a:cxn>
                  <a:cxn ang="0">
                    <a:pos x="34" y="8"/>
                  </a:cxn>
                  <a:cxn ang="0">
                    <a:pos x="17" y="42"/>
                  </a:cxn>
                  <a:cxn ang="0">
                    <a:pos x="0" y="34"/>
                  </a:cxn>
                </a:cxnLst>
                <a:rect l="0" t="0" r="r" b="b"/>
                <a:pathLst>
                  <a:path w="34" h="42">
                    <a:moveTo>
                      <a:pt x="0" y="34"/>
                    </a:moveTo>
                    <a:lnTo>
                      <a:pt x="17" y="0"/>
                    </a:lnTo>
                    <a:lnTo>
                      <a:pt x="34" y="8"/>
                    </a:lnTo>
                    <a:lnTo>
                      <a:pt x="17" y="42"/>
                    </a:lnTo>
                    <a:lnTo>
                      <a:pt x="0" y="34"/>
                    </a:lnTo>
                    <a:close/>
                  </a:path>
                </a:pathLst>
              </a:custGeom>
              <a:solidFill>
                <a:srgbClr val="000080"/>
              </a:solidFill>
              <a:ln w="9525">
                <a:noFill/>
                <a:round/>
                <a:headEnd/>
                <a:tailEnd/>
              </a:ln>
            </p:spPr>
            <p:txBody>
              <a:bodyPr/>
              <a:lstStyle/>
              <a:p>
                <a:endParaRPr lang="fr-FR"/>
              </a:p>
            </p:txBody>
          </p:sp>
          <p:sp>
            <p:nvSpPr>
              <p:cNvPr id="160073" name="Freeform 329"/>
              <p:cNvSpPr>
                <a:spLocks/>
              </p:cNvSpPr>
              <p:nvPr/>
            </p:nvSpPr>
            <p:spPr bwMode="auto">
              <a:xfrm>
                <a:off x="3134" y="3221"/>
                <a:ext cx="26" cy="21"/>
              </a:xfrm>
              <a:custGeom>
                <a:avLst/>
                <a:gdLst/>
                <a:ahLst/>
                <a:cxnLst>
                  <a:cxn ang="0">
                    <a:pos x="0" y="25"/>
                  </a:cxn>
                  <a:cxn ang="0">
                    <a:pos x="17" y="0"/>
                  </a:cxn>
                  <a:cxn ang="0">
                    <a:pos x="34" y="8"/>
                  </a:cxn>
                  <a:cxn ang="0">
                    <a:pos x="17" y="34"/>
                  </a:cxn>
                  <a:cxn ang="0">
                    <a:pos x="0" y="25"/>
                  </a:cxn>
                </a:cxnLst>
                <a:rect l="0" t="0" r="r" b="b"/>
                <a:pathLst>
                  <a:path w="34" h="34">
                    <a:moveTo>
                      <a:pt x="0" y="25"/>
                    </a:moveTo>
                    <a:lnTo>
                      <a:pt x="17" y="0"/>
                    </a:lnTo>
                    <a:lnTo>
                      <a:pt x="34" y="8"/>
                    </a:lnTo>
                    <a:lnTo>
                      <a:pt x="17" y="34"/>
                    </a:lnTo>
                    <a:lnTo>
                      <a:pt x="0" y="25"/>
                    </a:lnTo>
                    <a:close/>
                  </a:path>
                </a:pathLst>
              </a:custGeom>
              <a:solidFill>
                <a:srgbClr val="000080"/>
              </a:solidFill>
              <a:ln w="9525">
                <a:noFill/>
                <a:round/>
                <a:headEnd/>
                <a:tailEnd/>
              </a:ln>
            </p:spPr>
            <p:txBody>
              <a:bodyPr/>
              <a:lstStyle/>
              <a:p>
                <a:endParaRPr lang="fr-FR"/>
              </a:p>
            </p:txBody>
          </p:sp>
          <p:sp>
            <p:nvSpPr>
              <p:cNvPr id="160074" name="Freeform 330"/>
              <p:cNvSpPr>
                <a:spLocks/>
              </p:cNvSpPr>
              <p:nvPr/>
            </p:nvSpPr>
            <p:spPr bwMode="auto">
              <a:xfrm>
                <a:off x="3174" y="3161"/>
                <a:ext cx="26" cy="28"/>
              </a:xfrm>
              <a:custGeom>
                <a:avLst/>
                <a:gdLst/>
                <a:ahLst/>
                <a:cxnLst>
                  <a:cxn ang="0">
                    <a:pos x="0" y="34"/>
                  </a:cxn>
                  <a:cxn ang="0">
                    <a:pos x="17" y="0"/>
                  </a:cxn>
                  <a:cxn ang="0">
                    <a:pos x="33" y="9"/>
                  </a:cxn>
                  <a:cxn ang="0">
                    <a:pos x="17" y="43"/>
                  </a:cxn>
                  <a:cxn ang="0">
                    <a:pos x="0" y="34"/>
                  </a:cxn>
                </a:cxnLst>
                <a:rect l="0" t="0" r="r" b="b"/>
                <a:pathLst>
                  <a:path w="33" h="43">
                    <a:moveTo>
                      <a:pt x="0" y="34"/>
                    </a:moveTo>
                    <a:lnTo>
                      <a:pt x="17" y="0"/>
                    </a:lnTo>
                    <a:lnTo>
                      <a:pt x="33" y="9"/>
                    </a:lnTo>
                    <a:lnTo>
                      <a:pt x="17" y="43"/>
                    </a:lnTo>
                    <a:lnTo>
                      <a:pt x="0" y="34"/>
                    </a:lnTo>
                    <a:close/>
                  </a:path>
                </a:pathLst>
              </a:custGeom>
              <a:solidFill>
                <a:srgbClr val="000080"/>
              </a:solidFill>
              <a:ln w="9525">
                <a:noFill/>
                <a:round/>
                <a:headEnd/>
                <a:tailEnd/>
              </a:ln>
            </p:spPr>
            <p:txBody>
              <a:bodyPr/>
              <a:lstStyle/>
              <a:p>
                <a:endParaRPr lang="fr-FR"/>
              </a:p>
            </p:txBody>
          </p:sp>
          <p:sp>
            <p:nvSpPr>
              <p:cNvPr id="160075" name="Freeform 331"/>
              <p:cNvSpPr>
                <a:spLocks/>
              </p:cNvSpPr>
              <p:nvPr/>
            </p:nvSpPr>
            <p:spPr bwMode="auto">
              <a:xfrm>
                <a:off x="3213" y="3113"/>
                <a:ext cx="27" cy="22"/>
              </a:xfrm>
              <a:custGeom>
                <a:avLst/>
                <a:gdLst/>
                <a:ahLst/>
                <a:cxnLst>
                  <a:cxn ang="0">
                    <a:pos x="0" y="25"/>
                  </a:cxn>
                  <a:cxn ang="0">
                    <a:pos x="17" y="0"/>
                  </a:cxn>
                  <a:cxn ang="0">
                    <a:pos x="34" y="8"/>
                  </a:cxn>
                  <a:cxn ang="0">
                    <a:pos x="17" y="34"/>
                  </a:cxn>
                  <a:cxn ang="0">
                    <a:pos x="0" y="25"/>
                  </a:cxn>
                </a:cxnLst>
                <a:rect l="0" t="0" r="r" b="b"/>
                <a:pathLst>
                  <a:path w="34" h="34">
                    <a:moveTo>
                      <a:pt x="0" y="25"/>
                    </a:moveTo>
                    <a:lnTo>
                      <a:pt x="17" y="0"/>
                    </a:lnTo>
                    <a:lnTo>
                      <a:pt x="34" y="8"/>
                    </a:lnTo>
                    <a:lnTo>
                      <a:pt x="17" y="34"/>
                    </a:lnTo>
                    <a:lnTo>
                      <a:pt x="0" y="25"/>
                    </a:lnTo>
                    <a:close/>
                  </a:path>
                </a:pathLst>
              </a:custGeom>
              <a:solidFill>
                <a:srgbClr val="000080"/>
              </a:solidFill>
              <a:ln w="9525">
                <a:noFill/>
                <a:round/>
                <a:headEnd/>
                <a:tailEnd/>
              </a:ln>
            </p:spPr>
            <p:txBody>
              <a:bodyPr/>
              <a:lstStyle/>
              <a:p>
                <a:endParaRPr lang="fr-FR"/>
              </a:p>
            </p:txBody>
          </p:sp>
          <p:sp>
            <p:nvSpPr>
              <p:cNvPr id="160076" name="Rectangle 332"/>
              <p:cNvSpPr>
                <a:spLocks noChangeArrowheads="1"/>
              </p:cNvSpPr>
              <p:nvPr/>
            </p:nvSpPr>
            <p:spPr bwMode="auto">
              <a:xfrm>
                <a:off x="3227" y="3118"/>
                <a:ext cx="13" cy="6"/>
              </a:xfrm>
              <a:prstGeom prst="rect">
                <a:avLst/>
              </a:prstGeom>
              <a:solidFill>
                <a:srgbClr val="000080"/>
              </a:solidFill>
              <a:ln w="9525">
                <a:noFill/>
                <a:miter lim="800000"/>
                <a:headEnd/>
                <a:tailEnd/>
              </a:ln>
            </p:spPr>
            <p:txBody>
              <a:bodyPr/>
              <a:lstStyle/>
              <a:p>
                <a:endParaRPr lang="fr-FR"/>
              </a:p>
            </p:txBody>
          </p:sp>
          <p:sp>
            <p:nvSpPr>
              <p:cNvPr id="160077" name="Freeform 333"/>
              <p:cNvSpPr>
                <a:spLocks/>
              </p:cNvSpPr>
              <p:nvPr/>
            </p:nvSpPr>
            <p:spPr bwMode="auto">
              <a:xfrm>
                <a:off x="3254" y="3161"/>
                <a:ext cx="20" cy="22"/>
              </a:xfrm>
              <a:custGeom>
                <a:avLst/>
                <a:gdLst/>
                <a:ahLst/>
                <a:cxnLst>
                  <a:cxn ang="0">
                    <a:pos x="17" y="0"/>
                  </a:cxn>
                  <a:cxn ang="0">
                    <a:pos x="26" y="34"/>
                  </a:cxn>
                  <a:cxn ang="0">
                    <a:pos x="9" y="34"/>
                  </a:cxn>
                  <a:cxn ang="0">
                    <a:pos x="0" y="0"/>
                  </a:cxn>
                  <a:cxn ang="0">
                    <a:pos x="17" y="0"/>
                  </a:cxn>
                </a:cxnLst>
                <a:rect l="0" t="0" r="r" b="b"/>
                <a:pathLst>
                  <a:path w="26" h="34">
                    <a:moveTo>
                      <a:pt x="17" y="0"/>
                    </a:moveTo>
                    <a:lnTo>
                      <a:pt x="26" y="34"/>
                    </a:lnTo>
                    <a:lnTo>
                      <a:pt x="9" y="34"/>
                    </a:lnTo>
                    <a:lnTo>
                      <a:pt x="0" y="0"/>
                    </a:lnTo>
                    <a:lnTo>
                      <a:pt x="17" y="0"/>
                    </a:lnTo>
                    <a:close/>
                  </a:path>
                </a:pathLst>
              </a:custGeom>
              <a:solidFill>
                <a:srgbClr val="000080"/>
              </a:solidFill>
              <a:ln w="9525">
                <a:noFill/>
                <a:round/>
                <a:headEnd/>
                <a:tailEnd/>
              </a:ln>
            </p:spPr>
            <p:txBody>
              <a:bodyPr/>
              <a:lstStyle/>
              <a:p>
                <a:endParaRPr lang="fr-FR"/>
              </a:p>
            </p:txBody>
          </p:sp>
          <p:sp>
            <p:nvSpPr>
              <p:cNvPr id="160078" name="Freeform 334"/>
              <p:cNvSpPr>
                <a:spLocks/>
              </p:cNvSpPr>
              <p:nvPr/>
            </p:nvSpPr>
            <p:spPr bwMode="auto">
              <a:xfrm>
                <a:off x="3280" y="3221"/>
                <a:ext cx="27" cy="21"/>
              </a:xfrm>
              <a:custGeom>
                <a:avLst/>
                <a:gdLst/>
                <a:ahLst/>
                <a:cxnLst>
                  <a:cxn ang="0">
                    <a:pos x="17" y="0"/>
                  </a:cxn>
                  <a:cxn ang="0">
                    <a:pos x="34" y="25"/>
                  </a:cxn>
                  <a:cxn ang="0">
                    <a:pos x="17" y="34"/>
                  </a:cxn>
                  <a:cxn ang="0">
                    <a:pos x="0" y="8"/>
                  </a:cxn>
                  <a:cxn ang="0">
                    <a:pos x="17" y="0"/>
                  </a:cxn>
                </a:cxnLst>
                <a:rect l="0" t="0" r="r" b="b"/>
                <a:pathLst>
                  <a:path w="34" h="34">
                    <a:moveTo>
                      <a:pt x="17" y="0"/>
                    </a:moveTo>
                    <a:lnTo>
                      <a:pt x="34" y="25"/>
                    </a:lnTo>
                    <a:lnTo>
                      <a:pt x="17" y="34"/>
                    </a:lnTo>
                    <a:lnTo>
                      <a:pt x="0" y="8"/>
                    </a:lnTo>
                    <a:lnTo>
                      <a:pt x="17" y="0"/>
                    </a:lnTo>
                    <a:close/>
                  </a:path>
                </a:pathLst>
              </a:custGeom>
              <a:solidFill>
                <a:srgbClr val="000080"/>
              </a:solidFill>
              <a:ln w="9525">
                <a:noFill/>
                <a:round/>
                <a:headEnd/>
                <a:tailEnd/>
              </a:ln>
            </p:spPr>
            <p:txBody>
              <a:bodyPr/>
              <a:lstStyle/>
              <a:p>
                <a:endParaRPr lang="fr-FR"/>
              </a:p>
            </p:txBody>
          </p:sp>
          <p:sp>
            <p:nvSpPr>
              <p:cNvPr id="160079" name="Freeform 335"/>
              <p:cNvSpPr>
                <a:spLocks/>
              </p:cNvSpPr>
              <p:nvPr/>
            </p:nvSpPr>
            <p:spPr bwMode="auto">
              <a:xfrm>
                <a:off x="3314" y="3280"/>
                <a:ext cx="20" cy="21"/>
              </a:xfrm>
              <a:custGeom>
                <a:avLst/>
                <a:gdLst/>
                <a:ahLst/>
                <a:cxnLst>
                  <a:cxn ang="0">
                    <a:pos x="17" y="0"/>
                  </a:cxn>
                  <a:cxn ang="0">
                    <a:pos x="25" y="26"/>
                  </a:cxn>
                  <a:cxn ang="0">
                    <a:pos x="8" y="34"/>
                  </a:cxn>
                  <a:cxn ang="0">
                    <a:pos x="0" y="9"/>
                  </a:cxn>
                  <a:cxn ang="0">
                    <a:pos x="17" y="0"/>
                  </a:cxn>
                </a:cxnLst>
                <a:rect l="0" t="0" r="r" b="b"/>
                <a:pathLst>
                  <a:path w="25" h="34">
                    <a:moveTo>
                      <a:pt x="17" y="0"/>
                    </a:moveTo>
                    <a:lnTo>
                      <a:pt x="25" y="26"/>
                    </a:lnTo>
                    <a:lnTo>
                      <a:pt x="8" y="34"/>
                    </a:lnTo>
                    <a:lnTo>
                      <a:pt x="0" y="9"/>
                    </a:lnTo>
                    <a:lnTo>
                      <a:pt x="17" y="0"/>
                    </a:lnTo>
                    <a:close/>
                  </a:path>
                </a:pathLst>
              </a:custGeom>
              <a:solidFill>
                <a:srgbClr val="000080"/>
              </a:solidFill>
              <a:ln w="9525">
                <a:noFill/>
                <a:round/>
                <a:headEnd/>
                <a:tailEnd/>
              </a:ln>
            </p:spPr>
            <p:txBody>
              <a:bodyPr/>
              <a:lstStyle/>
              <a:p>
                <a:endParaRPr lang="fr-FR"/>
              </a:p>
            </p:txBody>
          </p:sp>
          <p:sp>
            <p:nvSpPr>
              <p:cNvPr id="160080" name="Freeform 336"/>
              <p:cNvSpPr>
                <a:spLocks/>
              </p:cNvSpPr>
              <p:nvPr/>
            </p:nvSpPr>
            <p:spPr bwMode="auto">
              <a:xfrm>
                <a:off x="3347" y="3344"/>
                <a:ext cx="21" cy="22"/>
              </a:xfrm>
              <a:custGeom>
                <a:avLst/>
                <a:gdLst/>
                <a:ahLst/>
                <a:cxnLst>
                  <a:cxn ang="0">
                    <a:pos x="17" y="0"/>
                  </a:cxn>
                  <a:cxn ang="0">
                    <a:pos x="26" y="34"/>
                  </a:cxn>
                  <a:cxn ang="0">
                    <a:pos x="9" y="34"/>
                  </a:cxn>
                  <a:cxn ang="0">
                    <a:pos x="0" y="0"/>
                  </a:cxn>
                  <a:cxn ang="0">
                    <a:pos x="17" y="0"/>
                  </a:cxn>
                </a:cxnLst>
                <a:rect l="0" t="0" r="r" b="b"/>
                <a:pathLst>
                  <a:path w="26" h="34">
                    <a:moveTo>
                      <a:pt x="17" y="0"/>
                    </a:moveTo>
                    <a:lnTo>
                      <a:pt x="26" y="34"/>
                    </a:lnTo>
                    <a:lnTo>
                      <a:pt x="9" y="34"/>
                    </a:lnTo>
                    <a:lnTo>
                      <a:pt x="0" y="0"/>
                    </a:lnTo>
                    <a:lnTo>
                      <a:pt x="17" y="0"/>
                    </a:lnTo>
                    <a:close/>
                  </a:path>
                </a:pathLst>
              </a:custGeom>
              <a:solidFill>
                <a:srgbClr val="000080"/>
              </a:solidFill>
              <a:ln w="9525">
                <a:noFill/>
                <a:round/>
                <a:headEnd/>
                <a:tailEnd/>
              </a:ln>
            </p:spPr>
            <p:txBody>
              <a:bodyPr/>
              <a:lstStyle/>
              <a:p>
                <a:endParaRPr lang="fr-FR"/>
              </a:p>
            </p:txBody>
          </p:sp>
          <p:sp>
            <p:nvSpPr>
              <p:cNvPr id="160081" name="Freeform 337"/>
              <p:cNvSpPr>
                <a:spLocks/>
              </p:cNvSpPr>
              <p:nvPr/>
            </p:nvSpPr>
            <p:spPr bwMode="auto">
              <a:xfrm>
                <a:off x="3374" y="3398"/>
                <a:ext cx="27" cy="27"/>
              </a:xfrm>
              <a:custGeom>
                <a:avLst/>
                <a:gdLst/>
                <a:ahLst/>
                <a:cxnLst>
                  <a:cxn ang="0">
                    <a:pos x="17" y="0"/>
                  </a:cxn>
                  <a:cxn ang="0">
                    <a:pos x="34" y="34"/>
                  </a:cxn>
                  <a:cxn ang="0">
                    <a:pos x="17" y="42"/>
                  </a:cxn>
                  <a:cxn ang="0">
                    <a:pos x="0" y="8"/>
                  </a:cxn>
                  <a:cxn ang="0">
                    <a:pos x="17" y="0"/>
                  </a:cxn>
                </a:cxnLst>
                <a:rect l="0" t="0" r="r" b="b"/>
                <a:pathLst>
                  <a:path w="34" h="42">
                    <a:moveTo>
                      <a:pt x="17" y="0"/>
                    </a:moveTo>
                    <a:lnTo>
                      <a:pt x="34" y="34"/>
                    </a:lnTo>
                    <a:lnTo>
                      <a:pt x="17" y="42"/>
                    </a:lnTo>
                    <a:lnTo>
                      <a:pt x="0" y="8"/>
                    </a:lnTo>
                    <a:lnTo>
                      <a:pt x="17" y="0"/>
                    </a:lnTo>
                    <a:close/>
                  </a:path>
                </a:pathLst>
              </a:custGeom>
              <a:solidFill>
                <a:srgbClr val="000080"/>
              </a:solidFill>
              <a:ln w="9525">
                <a:noFill/>
                <a:round/>
                <a:headEnd/>
                <a:tailEnd/>
              </a:ln>
            </p:spPr>
            <p:txBody>
              <a:bodyPr/>
              <a:lstStyle/>
              <a:p>
                <a:endParaRPr lang="fr-FR"/>
              </a:p>
            </p:txBody>
          </p:sp>
          <p:sp>
            <p:nvSpPr>
              <p:cNvPr id="160082" name="Freeform 338"/>
              <p:cNvSpPr>
                <a:spLocks/>
              </p:cNvSpPr>
              <p:nvPr/>
            </p:nvSpPr>
            <p:spPr bwMode="auto">
              <a:xfrm>
                <a:off x="3408" y="3463"/>
                <a:ext cx="20" cy="21"/>
              </a:xfrm>
              <a:custGeom>
                <a:avLst/>
                <a:gdLst/>
                <a:ahLst/>
                <a:cxnLst>
                  <a:cxn ang="0">
                    <a:pos x="17" y="0"/>
                  </a:cxn>
                  <a:cxn ang="0">
                    <a:pos x="25" y="34"/>
                  </a:cxn>
                  <a:cxn ang="0">
                    <a:pos x="8" y="34"/>
                  </a:cxn>
                  <a:cxn ang="0">
                    <a:pos x="0" y="0"/>
                  </a:cxn>
                  <a:cxn ang="0">
                    <a:pos x="17" y="0"/>
                  </a:cxn>
                </a:cxnLst>
                <a:rect l="0" t="0" r="r" b="b"/>
                <a:pathLst>
                  <a:path w="25" h="34">
                    <a:moveTo>
                      <a:pt x="17" y="0"/>
                    </a:moveTo>
                    <a:lnTo>
                      <a:pt x="25" y="34"/>
                    </a:lnTo>
                    <a:lnTo>
                      <a:pt x="8" y="34"/>
                    </a:lnTo>
                    <a:lnTo>
                      <a:pt x="0" y="0"/>
                    </a:lnTo>
                    <a:lnTo>
                      <a:pt x="17" y="0"/>
                    </a:lnTo>
                    <a:close/>
                  </a:path>
                </a:pathLst>
              </a:custGeom>
              <a:solidFill>
                <a:srgbClr val="000080"/>
              </a:solidFill>
              <a:ln w="9525">
                <a:noFill/>
                <a:round/>
                <a:headEnd/>
                <a:tailEnd/>
              </a:ln>
            </p:spPr>
            <p:txBody>
              <a:bodyPr/>
              <a:lstStyle/>
              <a:p>
                <a:endParaRPr lang="fr-FR"/>
              </a:p>
            </p:txBody>
          </p:sp>
          <p:sp>
            <p:nvSpPr>
              <p:cNvPr id="160083" name="Freeform 339"/>
              <p:cNvSpPr>
                <a:spLocks/>
              </p:cNvSpPr>
              <p:nvPr/>
            </p:nvSpPr>
            <p:spPr bwMode="auto">
              <a:xfrm>
                <a:off x="3441" y="3521"/>
                <a:ext cx="21" cy="22"/>
              </a:xfrm>
              <a:custGeom>
                <a:avLst/>
                <a:gdLst/>
                <a:ahLst/>
                <a:cxnLst>
                  <a:cxn ang="0">
                    <a:pos x="17" y="0"/>
                  </a:cxn>
                  <a:cxn ang="0">
                    <a:pos x="26" y="34"/>
                  </a:cxn>
                  <a:cxn ang="0">
                    <a:pos x="9" y="34"/>
                  </a:cxn>
                  <a:cxn ang="0">
                    <a:pos x="0" y="0"/>
                  </a:cxn>
                  <a:cxn ang="0">
                    <a:pos x="17" y="0"/>
                  </a:cxn>
                </a:cxnLst>
                <a:rect l="0" t="0" r="r" b="b"/>
                <a:pathLst>
                  <a:path w="26" h="34">
                    <a:moveTo>
                      <a:pt x="17" y="0"/>
                    </a:moveTo>
                    <a:lnTo>
                      <a:pt x="26" y="34"/>
                    </a:lnTo>
                    <a:lnTo>
                      <a:pt x="9" y="34"/>
                    </a:lnTo>
                    <a:lnTo>
                      <a:pt x="0" y="0"/>
                    </a:lnTo>
                    <a:lnTo>
                      <a:pt x="17" y="0"/>
                    </a:lnTo>
                    <a:close/>
                  </a:path>
                </a:pathLst>
              </a:custGeom>
              <a:solidFill>
                <a:srgbClr val="000080"/>
              </a:solidFill>
              <a:ln w="9525">
                <a:noFill/>
                <a:round/>
                <a:headEnd/>
                <a:tailEnd/>
              </a:ln>
            </p:spPr>
            <p:txBody>
              <a:bodyPr/>
              <a:lstStyle/>
              <a:p>
                <a:endParaRPr lang="fr-FR"/>
              </a:p>
            </p:txBody>
          </p:sp>
          <p:sp>
            <p:nvSpPr>
              <p:cNvPr id="160084" name="Freeform 340"/>
              <p:cNvSpPr>
                <a:spLocks/>
              </p:cNvSpPr>
              <p:nvPr/>
            </p:nvSpPr>
            <p:spPr bwMode="auto">
              <a:xfrm>
                <a:off x="3468" y="3575"/>
                <a:ext cx="27" cy="27"/>
              </a:xfrm>
              <a:custGeom>
                <a:avLst/>
                <a:gdLst/>
                <a:ahLst/>
                <a:cxnLst>
                  <a:cxn ang="0">
                    <a:pos x="17" y="0"/>
                  </a:cxn>
                  <a:cxn ang="0">
                    <a:pos x="34" y="34"/>
                  </a:cxn>
                  <a:cxn ang="0">
                    <a:pos x="17" y="42"/>
                  </a:cxn>
                  <a:cxn ang="0">
                    <a:pos x="0" y="8"/>
                  </a:cxn>
                  <a:cxn ang="0">
                    <a:pos x="17" y="0"/>
                  </a:cxn>
                </a:cxnLst>
                <a:rect l="0" t="0" r="r" b="b"/>
                <a:pathLst>
                  <a:path w="34" h="42">
                    <a:moveTo>
                      <a:pt x="17" y="0"/>
                    </a:moveTo>
                    <a:lnTo>
                      <a:pt x="34" y="34"/>
                    </a:lnTo>
                    <a:lnTo>
                      <a:pt x="17" y="42"/>
                    </a:lnTo>
                    <a:lnTo>
                      <a:pt x="0" y="8"/>
                    </a:lnTo>
                    <a:lnTo>
                      <a:pt x="17" y="0"/>
                    </a:lnTo>
                    <a:close/>
                  </a:path>
                </a:pathLst>
              </a:custGeom>
              <a:solidFill>
                <a:srgbClr val="000080"/>
              </a:solidFill>
              <a:ln w="9525">
                <a:noFill/>
                <a:round/>
                <a:headEnd/>
                <a:tailEnd/>
              </a:ln>
            </p:spPr>
            <p:txBody>
              <a:bodyPr/>
              <a:lstStyle/>
              <a:p>
                <a:endParaRPr lang="fr-FR"/>
              </a:p>
            </p:txBody>
          </p:sp>
          <p:sp>
            <p:nvSpPr>
              <p:cNvPr id="160085" name="Freeform 341"/>
              <p:cNvSpPr>
                <a:spLocks/>
              </p:cNvSpPr>
              <p:nvPr/>
            </p:nvSpPr>
            <p:spPr bwMode="auto">
              <a:xfrm>
                <a:off x="3501" y="3640"/>
                <a:ext cx="21" cy="21"/>
              </a:xfrm>
              <a:custGeom>
                <a:avLst/>
                <a:gdLst/>
                <a:ahLst/>
                <a:cxnLst>
                  <a:cxn ang="0">
                    <a:pos x="17" y="0"/>
                  </a:cxn>
                  <a:cxn ang="0">
                    <a:pos x="26" y="25"/>
                  </a:cxn>
                  <a:cxn ang="0">
                    <a:pos x="9" y="34"/>
                  </a:cxn>
                  <a:cxn ang="0">
                    <a:pos x="0" y="8"/>
                  </a:cxn>
                  <a:cxn ang="0">
                    <a:pos x="17" y="0"/>
                  </a:cxn>
                </a:cxnLst>
                <a:rect l="0" t="0" r="r" b="b"/>
                <a:pathLst>
                  <a:path w="26" h="34">
                    <a:moveTo>
                      <a:pt x="17" y="0"/>
                    </a:moveTo>
                    <a:lnTo>
                      <a:pt x="26" y="25"/>
                    </a:lnTo>
                    <a:lnTo>
                      <a:pt x="9" y="34"/>
                    </a:lnTo>
                    <a:lnTo>
                      <a:pt x="0" y="8"/>
                    </a:lnTo>
                    <a:lnTo>
                      <a:pt x="17" y="0"/>
                    </a:lnTo>
                    <a:close/>
                  </a:path>
                </a:pathLst>
              </a:custGeom>
              <a:solidFill>
                <a:srgbClr val="000080"/>
              </a:solidFill>
              <a:ln w="9525">
                <a:noFill/>
                <a:round/>
                <a:headEnd/>
                <a:tailEnd/>
              </a:ln>
            </p:spPr>
            <p:txBody>
              <a:bodyPr/>
              <a:lstStyle/>
              <a:p>
                <a:endParaRPr lang="fr-FR"/>
              </a:p>
            </p:txBody>
          </p:sp>
          <p:sp>
            <p:nvSpPr>
              <p:cNvPr id="160086" name="Freeform 342"/>
              <p:cNvSpPr>
                <a:spLocks/>
              </p:cNvSpPr>
              <p:nvPr/>
            </p:nvSpPr>
            <p:spPr bwMode="auto">
              <a:xfrm>
                <a:off x="3555" y="3683"/>
                <a:ext cx="34" cy="21"/>
              </a:xfrm>
              <a:custGeom>
                <a:avLst/>
                <a:gdLst/>
                <a:ahLst/>
                <a:cxnLst>
                  <a:cxn ang="0">
                    <a:pos x="9" y="0"/>
                  </a:cxn>
                  <a:cxn ang="0">
                    <a:pos x="43" y="17"/>
                  </a:cxn>
                  <a:cxn ang="0">
                    <a:pos x="34" y="34"/>
                  </a:cxn>
                  <a:cxn ang="0">
                    <a:pos x="0" y="17"/>
                  </a:cxn>
                  <a:cxn ang="0">
                    <a:pos x="9" y="0"/>
                  </a:cxn>
                </a:cxnLst>
                <a:rect l="0" t="0" r="r" b="b"/>
                <a:pathLst>
                  <a:path w="43" h="34">
                    <a:moveTo>
                      <a:pt x="9" y="0"/>
                    </a:moveTo>
                    <a:lnTo>
                      <a:pt x="43" y="17"/>
                    </a:lnTo>
                    <a:lnTo>
                      <a:pt x="34" y="34"/>
                    </a:lnTo>
                    <a:lnTo>
                      <a:pt x="0" y="17"/>
                    </a:lnTo>
                    <a:lnTo>
                      <a:pt x="9" y="0"/>
                    </a:lnTo>
                    <a:close/>
                  </a:path>
                </a:pathLst>
              </a:custGeom>
              <a:solidFill>
                <a:srgbClr val="000080"/>
              </a:solidFill>
              <a:ln w="9525">
                <a:noFill/>
                <a:round/>
                <a:headEnd/>
                <a:tailEnd/>
              </a:ln>
            </p:spPr>
            <p:txBody>
              <a:bodyPr/>
              <a:lstStyle/>
              <a:p>
                <a:endParaRPr lang="fr-FR"/>
              </a:p>
            </p:txBody>
          </p:sp>
          <p:sp>
            <p:nvSpPr>
              <p:cNvPr id="160087" name="Freeform 343"/>
              <p:cNvSpPr>
                <a:spLocks/>
              </p:cNvSpPr>
              <p:nvPr/>
            </p:nvSpPr>
            <p:spPr bwMode="auto">
              <a:xfrm>
                <a:off x="3629" y="3704"/>
                <a:ext cx="33" cy="22"/>
              </a:xfrm>
              <a:custGeom>
                <a:avLst/>
                <a:gdLst/>
                <a:ahLst/>
                <a:cxnLst>
                  <a:cxn ang="0">
                    <a:pos x="8" y="0"/>
                  </a:cxn>
                  <a:cxn ang="0">
                    <a:pos x="42" y="17"/>
                  </a:cxn>
                  <a:cxn ang="0">
                    <a:pos x="34" y="34"/>
                  </a:cxn>
                  <a:cxn ang="0">
                    <a:pos x="0" y="17"/>
                  </a:cxn>
                  <a:cxn ang="0">
                    <a:pos x="8" y="0"/>
                  </a:cxn>
                </a:cxnLst>
                <a:rect l="0" t="0" r="r" b="b"/>
                <a:pathLst>
                  <a:path w="42" h="34">
                    <a:moveTo>
                      <a:pt x="8" y="0"/>
                    </a:moveTo>
                    <a:lnTo>
                      <a:pt x="42" y="17"/>
                    </a:lnTo>
                    <a:lnTo>
                      <a:pt x="34" y="34"/>
                    </a:lnTo>
                    <a:lnTo>
                      <a:pt x="0" y="17"/>
                    </a:lnTo>
                    <a:lnTo>
                      <a:pt x="8" y="0"/>
                    </a:lnTo>
                    <a:close/>
                  </a:path>
                </a:pathLst>
              </a:custGeom>
              <a:solidFill>
                <a:srgbClr val="000080"/>
              </a:solidFill>
              <a:ln w="9525">
                <a:noFill/>
                <a:round/>
                <a:headEnd/>
                <a:tailEnd/>
              </a:ln>
            </p:spPr>
            <p:txBody>
              <a:bodyPr/>
              <a:lstStyle/>
              <a:p>
                <a:endParaRPr lang="fr-FR"/>
              </a:p>
            </p:txBody>
          </p:sp>
          <p:sp>
            <p:nvSpPr>
              <p:cNvPr id="160088" name="Freeform 344"/>
              <p:cNvSpPr>
                <a:spLocks/>
              </p:cNvSpPr>
              <p:nvPr/>
            </p:nvSpPr>
            <p:spPr bwMode="auto">
              <a:xfrm>
                <a:off x="3709" y="3731"/>
                <a:ext cx="27" cy="16"/>
              </a:xfrm>
              <a:custGeom>
                <a:avLst/>
                <a:gdLst/>
                <a:ahLst/>
                <a:cxnLst>
                  <a:cxn ang="0">
                    <a:pos x="0" y="0"/>
                  </a:cxn>
                  <a:cxn ang="0">
                    <a:pos x="34" y="9"/>
                  </a:cxn>
                  <a:cxn ang="0">
                    <a:pos x="34" y="26"/>
                  </a:cxn>
                  <a:cxn ang="0">
                    <a:pos x="0" y="17"/>
                  </a:cxn>
                  <a:cxn ang="0">
                    <a:pos x="0" y="0"/>
                  </a:cxn>
                </a:cxnLst>
                <a:rect l="0" t="0" r="r" b="b"/>
                <a:pathLst>
                  <a:path w="34" h="26">
                    <a:moveTo>
                      <a:pt x="0" y="0"/>
                    </a:moveTo>
                    <a:lnTo>
                      <a:pt x="34" y="9"/>
                    </a:lnTo>
                    <a:lnTo>
                      <a:pt x="34" y="26"/>
                    </a:lnTo>
                    <a:lnTo>
                      <a:pt x="0" y="17"/>
                    </a:lnTo>
                    <a:lnTo>
                      <a:pt x="0" y="0"/>
                    </a:lnTo>
                    <a:close/>
                  </a:path>
                </a:pathLst>
              </a:custGeom>
              <a:solidFill>
                <a:srgbClr val="000080"/>
              </a:solidFill>
              <a:ln w="9525">
                <a:noFill/>
                <a:round/>
                <a:headEnd/>
                <a:tailEnd/>
              </a:ln>
            </p:spPr>
            <p:txBody>
              <a:bodyPr/>
              <a:lstStyle/>
              <a:p>
                <a:endParaRPr lang="fr-FR"/>
              </a:p>
            </p:txBody>
          </p:sp>
          <p:sp>
            <p:nvSpPr>
              <p:cNvPr id="160089" name="Freeform 345"/>
              <p:cNvSpPr>
                <a:spLocks/>
              </p:cNvSpPr>
              <p:nvPr/>
            </p:nvSpPr>
            <p:spPr bwMode="auto">
              <a:xfrm>
                <a:off x="3783" y="3752"/>
                <a:ext cx="27" cy="16"/>
              </a:xfrm>
              <a:custGeom>
                <a:avLst/>
                <a:gdLst/>
                <a:ahLst/>
                <a:cxnLst>
                  <a:cxn ang="0">
                    <a:pos x="0" y="0"/>
                  </a:cxn>
                  <a:cxn ang="0">
                    <a:pos x="34" y="9"/>
                  </a:cxn>
                  <a:cxn ang="0">
                    <a:pos x="34" y="25"/>
                  </a:cxn>
                  <a:cxn ang="0">
                    <a:pos x="0" y="17"/>
                  </a:cxn>
                  <a:cxn ang="0">
                    <a:pos x="0" y="0"/>
                  </a:cxn>
                </a:cxnLst>
                <a:rect l="0" t="0" r="r" b="b"/>
                <a:pathLst>
                  <a:path w="34" h="25">
                    <a:moveTo>
                      <a:pt x="0" y="0"/>
                    </a:moveTo>
                    <a:lnTo>
                      <a:pt x="34" y="9"/>
                    </a:lnTo>
                    <a:lnTo>
                      <a:pt x="34" y="25"/>
                    </a:lnTo>
                    <a:lnTo>
                      <a:pt x="0" y="17"/>
                    </a:lnTo>
                    <a:lnTo>
                      <a:pt x="0" y="0"/>
                    </a:lnTo>
                    <a:close/>
                  </a:path>
                </a:pathLst>
              </a:custGeom>
              <a:solidFill>
                <a:srgbClr val="000080"/>
              </a:solidFill>
              <a:ln w="9525">
                <a:noFill/>
                <a:round/>
                <a:headEnd/>
                <a:tailEnd/>
              </a:ln>
            </p:spPr>
            <p:txBody>
              <a:bodyPr/>
              <a:lstStyle/>
              <a:p>
                <a:endParaRPr lang="fr-FR"/>
              </a:p>
            </p:txBody>
          </p:sp>
          <p:sp>
            <p:nvSpPr>
              <p:cNvPr id="160090" name="Freeform 346"/>
              <p:cNvSpPr>
                <a:spLocks/>
              </p:cNvSpPr>
              <p:nvPr/>
            </p:nvSpPr>
            <p:spPr bwMode="auto">
              <a:xfrm>
                <a:off x="3863" y="3752"/>
                <a:ext cx="27" cy="16"/>
              </a:xfrm>
              <a:custGeom>
                <a:avLst/>
                <a:gdLst/>
                <a:ahLst/>
                <a:cxnLst>
                  <a:cxn ang="0">
                    <a:pos x="0" y="9"/>
                  </a:cxn>
                  <a:cxn ang="0">
                    <a:pos x="34" y="0"/>
                  </a:cxn>
                  <a:cxn ang="0">
                    <a:pos x="34" y="17"/>
                  </a:cxn>
                  <a:cxn ang="0">
                    <a:pos x="0" y="25"/>
                  </a:cxn>
                  <a:cxn ang="0">
                    <a:pos x="0" y="9"/>
                  </a:cxn>
                </a:cxnLst>
                <a:rect l="0" t="0" r="r" b="b"/>
                <a:pathLst>
                  <a:path w="34" h="25">
                    <a:moveTo>
                      <a:pt x="0" y="9"/>
                    </a:moveTo>
                    <a:lnTo>
                      <a:pt x="34" y="0"/>
                    </a:lnTo>
                    <a:lnTo>
                      <a:pt x="34" y="17"/>
                    </a:lnTo>
                    <a:lnTo>
                      <a:pt x="0" y="25"/>
                    </a:lnTo>
                    <a:lnTo>
                      <a:pt x="0" y="9"/>
                    </a:lnTo>
                    <a:close/>
                  </a:path>
                </a:pathLst>
              </a:custGeom>
              <a:solidFill>
                <a:srgbClr val="000080"/>
              </a:solidFill>
              <a:ln w="9525">
                <a:noFill/>
                <a:round/>
                <a:headEnd/>
                <a:tailEnd/>
              </a:ln>
            </p:spPr>
            <p:txBody>
              <a:bodyPr/>
              <a:lstStyle/>
              <a:p>
                <a:endParaRPr lang="fr-FR"/>
              </a:p>
            </p:txBody>
          </p:sp>
          <p:sp>
            <p:nvSpPr>
              <p:cNvPr id="160091" name="Freeform 347"/>
              <p:cNvSpPr>
                <a:spLocks/>
              </p:cNvSpPr>
              <p:nvPr/>
            </p:nvSpPr>
            <p:spPr bwMode="auto">
              <a:xfrm>
                <a:off x="3944" y="3742"/>
                <a:ext cx="27" cy="16"/>
              </a:xfrm>
              <a:custGeom>
                <a:avLst/>
                <a:gdLst/>
                <a:ahLst/>
                <a:cxnLst>
                  <a:cxn ang="0">
                    <a:pos x="0" y="9"/>
                  </a:cxn>
                  <a:cxn ang="0">
                    <a:pos x="34" y="0"/>
                  </a:cxn>
                  <a:cxn ang="0">
                    <a:pos x="34" y="17"/>
                  </a:cxn>
                  <a:cxn ang="0">
                    <a:pos x="0" y="26"/>
                  </a:cxn>
                  <a:cxn ang="0">
                    <a:pos x="0" y="9"/>
                  </a:cxn>
                </a:cxnLst>
                <a:rect l="0" t="0" r="r" b="b"/>
                <a:pathLst>
                  <a:path w="34" h="26">
                    <a:moveTo>
                      <a:pt x="0" y="9"/>
                    </a:moveTo>
                    <a:lnTo>
                      <a:pt x="34" y="0"/>
                    </a:lnTo>
                    <a:lnTo>
                      <a:pt x="34" y="17"/>
                    </a:lnTo>
                    <a:lnTo>
                      <a:pt x="0" y="26"/>
                    </a:lnTo>
                    <a:lnTo>
                      <a:pt x="0" y="9"/>
                    </a:lnTo>
                    <a:close/>
                  </a:path>
                </a:pathLst>
              </a:custGeom>
              <a:solidFill>
                <a:srgbClr val="000080"/>
              </a:solidFill>
              <a:ln w="9525">
                <a:noFill/>
                <a:round/>
                <a:headEnd/>
                <a:tailEnd/>
              </a:ln>
            </p:spPr>
            <p:txBody>
              <a:bodyPr/>
              <a:lstStyle/>
              <a:p>
                <a:endParaRPr lang="fr-FR"/>
              </a:p>
            </p:txBody>
          </p:sp>
          <p:sp>
            <p:nvSpPr>
              <p:cNvPr id="160092" name="Freeform 348"/>
              <p:cNvSpPr>
                <a:spLocks/>
              </p:cNvSpPr>
              <p:nvPr/>
            </p:nvSpPr>
            <p:spPr bwMode="auto">
              <a:xfrm>
                <a:off x="4024" y="3731"/>
                <a:ext cx="27" cy="16"/>
              </a:xfrm>
              <a:custGeom>
                <a:avLst/>
                <a:gdLst/>
                <a:ahLst/>
                <a:cxnLst>
                  <a:cxn ang="0">
                    <a:pos x="0" y="9"/>
                  </a:cxn>
                  <a:cxn ang="0">
                    <a:pos x="34" y="0"/>
                  </a:cxn>
                  <a:cxn ang="0">
                    <a:pos x="34" y="17"/>
                  </a:cxn>
                  <a:cxn ang="0">
                    <a:pos x="0" y="26"/>
                  </a:cxn>
                  <a:cxn ang="0">
                    <a:pos x="0" y="9"/>
                  </a:cxn>
                </a:cxnLst>
                <a:rect l="0" t="0" r="r" b="b"/>
                <a:pathLst>
                  <a:path w="34" h="26">
                    <a:moveTo>
                      <a:pt x="0" y="9"/>
                    </a:moveTo>
                    <a:lnTo>
                      <a:pt x="34" y="0"/>
                    </a:lnTo>
                    <a:lnTo>
                      <a:pt x="34" y="17"/>
                    </a:lnTo>
                    <a:lnTo>
                      <a:pt x="0" y="26"/>
                    </a:lnTo>
                    <a:lnTo>
                      <a:pt x="0" y="9"/>
                    </a:lnTo>
                    <a:close/>
                  </a:path>
                </a:pathLst>
              </a:custGeom>
              <a:solidFill>
                <a:srgbClr val="000080"/>
              </a:solidFill>
              <a:ln w="9525">
                <a:noFill/>
                <a:round/>
                <a:headEnd/>
                <a:tailEnd/>
              </a:ln>
            </p:spPr>
            <p:txBody>
              <a:bodyPr/>
              <a:lstStyle/>
              <a:p>
                <a:endParaRPr lang="fr-FR"/>
              </a:p>
            </p:txBody>
          </p:sp>
          <p:sp>
            <p:nvSpPr>
              <p:cNvPr id="160093" name="Freeform 349"/>
              <p:cNvSpPr>
                <a:spLocks/>
              </p:cNvSpPr>
              <p:nvPr/>
            </p:nvSpPr>
            <p:spPr bwMode="auto">
              <a:xfrm>
                <a:off x="4098" y="3720"/>
                <a:ext cx="26" cy="17"/>
              </a:xfrm>
              <a:custGeom>
                <a:avLst/>
                <a:gdLst/>
                <a:ahLst/>
                <a:cxnLst>
                  <a:cxn ang="0">
                    <a:pos x="0" y="9"/>
                  </a:cxn>
                  <a:cxn ang="0">
                    <a:pos x="25" y="0"/>
                  </a:cxn>
                  <a:cxn ang="0">
                    <a:pos x="34" y="17"/>
                  </a:cxn>
                  <a:cxn ang="0">
                    <a:pos x="8" y="26"/>
                  </a:cxn>
                  <a:cxn ang="0">
                    <a:pos x="0" y="9"/>
                  </a:cxn>
                </a:cxnLst>
                <a:rect l="0" t="0" r="r" b="b"/>
                <a:pathLst>
                  <a:path w="34" h="26">
                    <a:moveTo>
                      <a:pt x="0" y="9"/>
                    </a:moveTo>
                    <a:lnTo>
                      <a:pt x="25" y="0"/>
                    </a:lnTo>
                    <a:lnTo>
                      <a:pt x="34" y="17"/>
                    </a:lnTo>
                    <a:lnTo>
                      <a:pt x="8" y="26"/>
                    </a:lnTo>
                    <a:lnTo>
                      <a:pt x="0" y="9"/>
                    </a:lnTo>
                    <a:close/>
                  </a:path>
                </a:pathLst>
              </a:custGeom>
              <a:solidFill>
                <a:srgbClr val="000080"/>
              </a:solidFill>
              <a:ln w="9525">
                <a:noFill/>
                <a:round/>
                <a:headEnd/>
                <a:tailEnd/>
              </a:ln>
            </p:spPr>
            <p:txBody>
              <a:bodyPr/>
              <a:lstStyle/>
              <a:p>
                <a:endParaRPr lang="fr-FR"/>
              </a:p>
            </p:txBody>
          </p:sp>
          <p:sp>
            <p:nvSpPr>
              <p:cNvPr id="160094" name="Rectangle 350"/>
              <p:cNvSpPr>
                <a:spLocks noChangeArrowheads="1"/>
              </p:cNvSpPr>
              <p:nvPr/>
            </p:nvSpPr>
            <p:spPr bwMode="auto">
              <a:xfrm>
                <a:off x="4117" y="3720"/>
                <a:ext cx="14" cy="6"/>
              </a:xfrm>
              <a:prstGeom prst="rect">
                <a:avLst/>
              </a:prstGeom>
              <a:solidFill>
                <a:srgbClr val="000080"/>
              </a:solidFill>
              <a:ln w="9525">
                <a:noFill/>
                <a:miter lim="800000"/>
                <a:headEnd/>
                <a:tailEnd/>
              </a:ln>
            </p:spPr>
            <p:txBody>
              <a:bodyPr/>
              <a:lstStyle/>
              <a:p>
                <a:endParaRPr lang="fr-FR"/>
              </a:p>
            </p:txBody>
          </p:sp>
          <p:sp>
            <p:nvSpPr>
              <p:cNvPr id="160095" name="Freeform 351"/>
              <p:cNvSpPr>
                <a:spLocks/>
              </p:cNvSpPr>
              <p:nvPr/>
            </p:nvSpPr>
            <p:spPr bwMode="auto">
              <a:xfrm>
                <a:off x="4138" y="3656"/>
                <a:ext cx="27" cy="27"/>
              </a:xfrm>
              <a:custGeom>
                <a:avLst/>
                <a:gdLst/>
                <a:ahLst/>
                <a:cxnLst>
                  <a:cxn ang="0">
                    <a:pos x="0" y="34"/>
                  </a:cxn>
                  <a:cxn ang="0">
                    <a:pos x="17" y="0"/>
                  </a:cxn>
                  <a:cxn ang="0">
                    <a:pos x="34" y="9"/>
                  </a:cxn>
                  <a:cxn ang="0">
                    <a:pos x="17" y="43"/>
                  </a:cxn>
                  <a:cxn ang="0">
                    <a:pos x="0" y="34"/>
                  </a:cxn>
                </a:cxnLst>
                <a:rect l="0" t="0" r="r" b="b"/>
                <a:pathLst>
                  <a:path w="34" h="43">
                    <a:moveTo>
                      <a:pt x="0" y="34"/>
                    </a:moveTo>
                    <a:lnTo>
                      <a:pt x="17" y="0"/>
                    </a:lnTo>
                    <a:lnTo>
                      <a:pt x="34" y="9"/>
                    </a:lnTo>
                    <a:lnTo>
                      <a:pt x="17" y="43"/>
                    </a:lnTo>
                    <a:lnTo>
                      <a:pt x="0" y="34"/>
                    </a:lnTo>
                    <a:close/>
                  </a:path>
                </a:pathLst>
              </a:custGeom>
              <a:solidFill>
                <a:srgbClr val="000080"/>
              </a:solidFill>
              <a:ln w="9525">
                <a:noFill/>
                <a:round/>
                <a:headEnd/>
                <a:tailEnd/>
              </a:ln>
            </p:spPr>
            <p:txBody>
              <a:bodyPr/>
              <a:lstStyle/>
              <a:p>
                <a:endParaRPr lang="fr-FR"/>
              </a:p>
            </p:txBody>
          </p:sp>
          <p:sp>
            <p:nvSpPr>
              <p:cNvPr id="160096" name="Freeform 352"/>
              <p:cNvSpPr>
                <a:spLocks/>
              </p:cNvSpPr>
              <p:nvPr/>
            </p:nvSpPr>
            <p:spPr bwMode="auto">
              <a:xfrm>
                <a:off x="4171" y="3597"/>
                <a:ext cx="20" cy="21"/>
              </a:xfrm>
              <a:custGeom>
                <a:avLst/>
                <a:gdLst/>
                <a:ahLst/>
                <a:cxnLst>
                  <a:cxn ang="0">
                    <a:pos x="0" y="25"/>
                  </a:cxn>
                  <a:cxn ang="0">
                    <a:pos x="9" y="0"/>
                  </a:cxn>
                  <a:cxn ang="0">
                    <a:pos x="26" y="8"/>
                  </a:cxn>
                  <a:cxn ang="0">
                    <a:pos x="17" y="34"/>
                  </a:cxn>
                  <a:cxn ang="0">
                    <a:pos x="0" y="25"/>
                  </a:cxn>
                </a:cxnLst>
                <a:rect l="0" t="0" r="r" b="b"/>
                <a:pathLst>
                  <a:path w="26" h="34">
                    <a:moveTo>
                      <a:pt x="0" y="25"/>
                    </a:moveTo>
                    <a:lnTo>
                      <a:pt x="9" y="0"/>
                    </a:lnTo>
                    <a:lnTo>
                      <a:pt x="26" y="8"/>
                    </a:lnTo>
                    <a:lnTo>
                      <a:pt x="17" y="34"/>
                    </a:lnTo>
                    <a:lnTo>
                      <a:pt x="0" y="25"/>
                    </a:lnTo>
                    <a:close/>
                  </a:path>
                </a:pathLst>
              </a:custGeom>
              <a:solidFill>
                <a:srgbClr val="000080"/>
              </a:solidFill>
              <a:ln w="9525">
                <a:noFill/>
                <a:round/>
                <a:headEnd/>
                <a:tailEnd/>
              </a:ln>
            </p:spPr>
            <p:txBody>
              <a:bodyPr/>
              <a:lstStyle/>
              <a:p>
                <a:endParaRPr lang="fr-FR"/>
              </a:p>
            </p:txBody>
          </p:sp>
          <p:sp>
            <p:nvSpPr>
              <p:cNvPr id="160097" name="Freeform 353"/>
              <p:cNvSpPr>
                <a:spLocks/>
              </p:cNvSpPr>
              <p:nvPr/>
            </p:nvSpPr>
            <p:spPr bwMode="auto">
              <a:xfrm>
                <a:off x="4198" y="3538"/>
                <a:ext cx="27" cy="21"/>
              </a:xfrm>
              <a:custGeom>
                <a:avLst/>
                <a:gdLst/>
                <a:ahLst/>
                <a:cxnLst>
                  <a:cxn ang="0">
                    <a:pos x="0" y="25"/>
                  </a:cxn>
                  <a:cxn ang="0">
                    <a:pos x="17" y="0"/>
                  </a:cxn>
                  <a:cxn ang="0">
                    <a:pos x="34" y="8"/>
                  </a:cxn>
                  <a:cxn ang="0">
                    <a:pos x="17" y="33"/>
                  </a:cxn>
                  <a:cxn ang="0">
                    <a:pos x="0" y="25"/>
                  </a:cxn>
                </a:cxnLst>
                <a:rect l="0" t="0" r="r" b="b"/>
                <a:pathLst>
                  <a:path w="34" h="33">
                    <a:moveTo>
                      <a:pt x="0" y="25"/>
                    </a:moveTo>
                    <a:lnTo>
                      <a:pt x="17" y="0"/>
                    </a:lnTo>
                    <a:lnTo>
                      <a:pt x="34" y="8"/>
                    </a:lnTo>
                    <a:lnTo>
                      <a:pt x="17" y="33"/>
                    </a:lnTo>
                    <a:lnTo>
                      <a:pt x="0" y="25"/>
                    </a:lnTo>
                    <a:close/>
                  </a:path>
                </a:pathLst>
              </a:custGeom>
              <a:solidFill>
                <a:srgbClr val="000080"/>
              </a:solidFill>
              <a:ln w="9525">
                <a:noFill/>
                <a:round/>
                <a:headEnd/>
                <a:tailEnd/>
              </a:ln>
            </p:spPr>
            <p:txBody>
              <a:bodyPr/>
              <a:lstStyle/>
              <a:p>
                <a:endParaRPr lang="fr-FR"/>
              </a:p>
            </p:txBody>
          </p:sp>
          <p:sp>
            <p:nvSpPr>
              <p:cNvPr id="160098" name="Freeform 354"/>
              <p:cNvSpPr>
                <a:spLocks/>
              </p:cNvSpPr>
              <p:nvPr/>
            </p:nvSpPr>
            <p:spPr bwMode="auto">
              <a:xfrm>
                <a:off x="4232" y="3478"/>
                <a:ext cx="19" cy="22"/>
              </a:xfrm>
              <a:custGeom>
                <a:avLst/>
                <a:gdLst/>
                <a:ahLst/>
                <a:cxnLst>
                  <a:cxn ang="0">
                    <a:pos x="0" y="34"/>
                  </a:cxn>
                  <a:cxn ang="0">
                    <a:pos x="8" y="0"/>
                  </a:cxn>
                  <a:cxn ang="0">
                    <a:pos x="25" y="0"/>
                  </a:cxn>
                  <a:cxn ang="0">
                    <a:pos x="17" y="34"/>
                  </a:cxn>
                  <a:cxn ang="0">
                    <a:pos x="0" y="34"/>
                  </a:cxn>
                </a:cxnLst>
                <a:rect l="0" t="0" r="r" b="b"/>
                <a:pathLst>
                  <a:path w="25" h="34">
                    <a:moveTo>
                      <a:pt x="0" y="34"/>
                    </a:moveTo>
                    <a:lnTo>
                      <a:pt x="8" y="0"/>
                    </a:lnTo>
                    <a:lnTo>
                      <a:pt x="25" y="0"/>
                    </a:lnTo>
                    <a:lnTo>
                      <a:pt x="17" y="34"/>
                    </a:lnTo>
                    <a:lnTo>
                      <a:pt x="0" y="34"/>
                    </a:lnTo>
                    <a:close/>
                  </a:path>
                </a:pathLst>
              </a:custGeom>
              <a:solidFill>
                <a:srgbClr val="000080"/>
              </a:solidFill>
              <a:ln w="9525">
                <a:noFill/>
                <a:round/>
                <a:headEnd/>
                <a:tailEnd/>
              </a:ln>
            </p:spPr>
            <p:txBody>
              <a:bodyPr/>
              <a:lstStyle/>
              <a:p>
                <a:endParaRPr lang="fr-FR"/>
              </a:p>
            </p:txBody>
          </p:sp>
          <p:sp>
            <p:nvSpPr>
              <p:cNvPr id="160099" name="Freeform 355"/>
              <p:cNvSpPr>
                <a:spLocks/>
              </p:cNvSpPr>
              <p:nvPr/>
            </p:nvSpPr>
            <p:spPr bwMode="auto">
              <a:xfrm>
                <a:off x="4258" y="3414"/>
                <a:ext cx="27" cy="27"/>
              </a:xfrm>
              <a:custGeom>
                <a:avLst/>
                <a:gdLst/>
                <a:ahLst/>
                <a:cxnLst>
                  <a:cxn ang="0">
                    <a:pos x="0" y="34"/>
                  </a:cxn>
                  <a:cxn ang="0">
                    <a:pos x="17" y="0"/>
                  </a:cxn>
                  <a:cxn ang="0">
                    <a:pos x="34" y="9"/>
                  </a:cxn>
                  <a:cxn ang="0">
                    <a:pos x="17" y="43"/>
                  </a:cxn>
                  <a:cxn ang="0">
                    <a:pos x="0" y="34"/>
                  </a:cxn>
                </a:cxnLst>
                <a:rect l="0" t="0" r="r" b="b"/>
                <a:pathLst>
                  <a:path w="34" h="43">
                    <a:moveTo>
                      <a:pt x="0" y="34"/>
                    </a:moveTo>
                    <a:lnTo>
                      <a:pt x="17" y="0"/>
                    </a:lnTo>
                    <a:lnTo>
                      <a:pt x="34" y="9"/>
                    </a:lnTo>
                    <a:lnTo>
                      <a:pt x="17" y="43"/>
                    </a:lnTo>
                    <a:lnTo>
                      <a:pt x="0" y="34"/>
                    </a:lnTo>
                    <a:close/>
                  </a:path>
                </a:pathLst>
              </a:custGeom>
              <a:solidFill>
                <a:srgbClr val="000080"/>
              </a:solidFill>
              <a:ln w="9525">
                <a:noFill/>
                <a:round/>
                <a:headEnd/>
                <a:tailEnd/>
              </a:ln>
            </p:spPr>
            <p:txBody>
              <a:bodyPr/>
              <a:lstStyle/>
              <a:p>
                <a:endParaRPr lang="fr-FR"/>
              </a:p>
            </p:txBody>
          </p:sp>
          <p:sp>
            <p:nvSpPr>
              <p:cNvPr id="160100" name="Freeform 356"/>
              <p:cNvSpPr>
                <a:spLocks/>
              </p:cNvSpPr>
              <p:nvPr/>
            </p:nvSpPr>
            <p:spPr bwMode="auto">
              <a:xfrm>
                <a:off x="4292" y="3360"/>
                <a:ext cx="20" cy="22"/>
              </a:xfrm>
              <a:custGeom>
                <a:avLst/>
                <a:gdLst/>
                <a:ahLst/>
                <a:cxnLst>
                  <a:cxn ang="0">
                    <a:pos x="0" y="34"/>
                  </a:cxn>
                  <a:cxn ang="0">
                    <a:pos x="9" y="0"/>
                  </a:cxn>
                  <a:cxn ang="0">
                    <a:pos x="26" y="0"/>
                  </a:cxn>
                  <a:cxn ang="0">
                    <a:pos x="17" y="34"/>
                  </a:cxn>
                  <a:cxn ang="0">
                    <a:pos x="0" y="34"/>
                  </a:cxn>
                </a:cxnLst>
                <a:rect l="0" t="0" r="r" b="b"/>
                <a:pathLst>
                  <a:path w="26" h="34">
                    <a:moveTo>
                      <a:pt x="0" y="34"/>
                    </a:moveTo>
                    <a:lnTo>
                      <a:pt x="9" y="0"/>
                    </a:lnTo>
                    <a:lnTo>
                      <a:pt x="26" y="0"/>
                    </a:lnTo>
                    <a:lnTo>
                      <a:pt x="17" y="34"/>
                    </a:lnTo>
                    <a:lnTo>
                      <a:pt x="0" y="34"/>
                    </a:lnTo>
                    <a:close/>
                  </a:path>
                </a:pathLst>
              </a:custGeom>
              <a:solidFill>
                <a:srgbClr val="000080"/>
              </a:solidFill>
              <a:ln w="9525">
                <a:noFill/>
                <a:round/>
                <a:headEnd/>
                <a:tailEnd/>
              </a:ln>
            </p:spPr>
            <p:txBody>
              <a:bodyPr/>
              <a:lstStyle/>
              <a:p>
                <a:endParaRPr lang="fr-FR"/>
              </a:p>
            </p:txBody>
          </p:sp>
          <p:sp>
            <p:nvSpPr>
              <p:cNvPr id="160101" name="Freeform 357"/>
              <p:cNvSpPr>
                <a:spLocks/>
              </p:cNvSpPr>
              <p:nvPr/>
            </p:nvSpPr>
            <p:spPr bwMode="auto">
              <a:xfrm>
                <a:off x="4318" y="3296"/>
                <a:ext cx="27" cy="22"/>
              </a:xfrm>
              <a:custGeom>
                <a:avLst/>
                <a:gdLst/>
                <a:ahLst/>
                <a:cxnLst>
                  <a:cxn ang="0">
                    <a:pos x="0" y="25"/>
                  </a:cxn>
                  <a:cxn ang="0">
                    <a:pos x="17" y="0"/>
                  </a:cxn>
                  <a:cxn ang="0">
                    <a:pos x="34" y="8"/>
                  </a:cxn>
                  <a:cxn ang="0">
                    <a:pos x="17" y="34"/>
                  </a:cxn>
                  <a:cxn ang="0">
                    <a:pos x="0" y="25"/>
                  </a:cxn>
                </a:cxnLst>
                <a:rect l="0" t="0" r="r" b="b"/>
                <a:pathLst>
                  <a:path w="34" h="34">
                    <a:moveTo>
                      <a:pt x="0" y="25"/>
                    </a:moveTo>
                    <a:lnTo>
                      <a:pt x="17" y="0"/>
                    </a:lnTo>
                    <a:lnTo>
                      <a:pt x="34" y="8"/>
                    </a:lnTo>
                    <a:lnTo>
                      <a:pt x="17" y="34"/>
                    </a:lnTo>
                    <a:lnTo>
                      <a:pt x="0" y="25"/>
                    </a:lnTo>
                    <a:close/>
                  </a:path>
                </a:pathLst>
              </a:custGeom>
              <a:solidFill>
                <a:srgbClr val="000080"/>
              </a:solidFill>
              <a:ln w="9525">
                <a:noFill/>
                <a:round/>
                <a:headEnd/>
                <a:tailEnd/>
              </a:ln>
            </p:spPr>
            <p:txBody>
              <a:bodyPr/>
              <a:lstStyle/>
              <a:p>
                <a:endParaRPr lang="fr-FR"/>
              </a:p>
            </p:txBody>
          </p:sp>
          <p:sp>
            <p:nvSpPr>
              <p:cNvPr id="160102" name="Freeform 358"/>
              <p:cNvSpPr>
                <a:spLocks/>
              </p:cNvSpPr>
              <p:nvPr/>
            </p:nvSpPr>
            <p:spPr bwMode="auto">
              <a:xfrm>
                <a:off x="4352" y="3237"/>
                <a:ext cx="20" cy="21"/>
              </a:xfrm>
              <a:custGeom>
                <a:avLst/>
                <a:gdLst/>
                <a:ahLst/>
                <a:cxnLst>
                  <a:cxn ang="0">
                    <a:pos x="0" y="26"/>
                  </a:cxn>
                  <a:cxn ang="0">
                    <a:pos x="8" y="0"/>
                  </a:cxn>
                  <a:cxn ang="0">
                    <a:pos x="25" y="9"/>
                  </a:cxn>
                  <a:cxn ang="0">
                    <a:pos x="17" y="34"/>
                  </a:cxn>
                  <a:cxn ang="0">
                    <a:pos x="0" y="26"/>
                  </a:cxn>
                </a:cxnLst>
                <a:rect l="0" t="0" r="r" b="b"/>
                <a:pathLst>
                  <a:path w="25" h="34">
                    <a:moveTo>
                      <a:pt x="0" y="26"/>
                    </a:moveTo>
                    <a:lnTo>
                      <a:pt x="8" y="0"/>
                    </a:lnTo>
                    <a:lnTo>
                      <a:pt x="25" y="9"/>
                    </a:lnTo>
                    <a:lnTo>
                      <a:pt x="17" y="34"/>
                    </a:lnTo>
                    <a:lnTo>
                      <a:pt x="0" y="26"/>
                    </a:lnTo>
                    <a:close/>
                  </a:path>
                </a:pathLst>
              </a:custGeom>
              <a:solidFill>
                <a:srgbClr val="000080"/>
              </a:solidFill>
              <a:ln w="9525">
                <a:noFill/>
                <a:round/>
                <a:headEnd/>
                <a:tailEnd/>
              </a:ln>
            </p:spPr>
            <p:txBody>
              <a:bodyPr/>
              <a:lstStyle/>
              <a:p>
                <a:endParaRPr lang="fr-FR"/>
              </a:p>
            </p:txBody>
          </p:sp>
          <p:sp>
            <p:nvSpPr>
              <p:cNvPr id="160103" name="Freeform 359"/>
              <p:cNvSpPr>
                <a:spLocks/>
              </p:cNvSpPr>
              <p:nvPr/>
            </p:nvSpPr>
            <p:spPr bwMode="auto">
              <a:xfrm>
                <a:off x="4378" y="3172"/>
                <a:ext cx="27" cy="27"/>
              </a:xfrm>
              <a:custGeom>
                <a:avLst/>
                <a:gdLst/>
                <a:ahLst/>
                <a:cxnLst>
                  <a:cxn ang="0">
                    <a:pos x="0" y="34"/>
                  </a:cxn>
                  <a:cxn ang="0">
                    <a:pos x="17" y="0"/>
                  </a:cxn>
                  <a:cxn ang="0">
                    <a:pos x="34" y="9"/>
                  </a:cxn>
                  <a:cxn ang="0">
                    <a:pos x="17" y="43"/>
                  </a:cxn>
                  <a:cxn ang="0">
                    <a:pos x="0" y="34"/>
                  </a:cxn>
                </a:cxnLst>
                <a:rect l="0" t="0" r="r" b="b"/>
                <a:pathLst>
                  <a:path w="34" h="43">
                    <a:moveTo>
                      <a:pt x="0" y="34"/>
                    </a:moveTo>
                    <a:lnTo>
                      <a:pt x="17" y="0"/>
                    </a:lnTo>
                    <a:lnTo>
                      <a:pt x="34" y="9"/>
                    </a:lnTo>
                    <a:lnTo>
                      <a:pt x="17" y="43"/>
                    </a:lnTo>
                    <a:lnTo>
                      <a:pt x="0" y="34"/>
                    </a:lnTo>
                    <a:close/>
                  </a:path>
                </a:pathLst>
              </a:custGeom>
              <a:solidFill>
                <a:srgbClr val="000080"/>
              </a:solidFill>
              <a:ln w="9525">
                <a:noFill/>
                <a:round/>
                <a:headEnd/>
                <a:tailEnd/>
              </a:ln>
            </p:spPr>
            <p:txBody>
              <a:bodyPr/>
              <a:lstStyle/>
              <a:p>
                <a:endParaRPr lang="fr-FR"/>
              </a:p>
            </p:txBody>
          </p:sp>
          <p:sp>
            <p:nvSpPr>
              <p:cNvPr id="160104" name="Rectangle 360"/>
              <p:cNvSpPr>
                <a:spLocks noChangeArrowheads="1"/>
              </p:cNvSpPr>
              <p:nvPr/>
            </p:nvSpPr>
            <p:spPr bwMode="auto">
              <a:xfrm>
                <a:off x="4412" y="3135"/>
                <a:ext cx="14" cy="5"/>
              </a:xfrm>
              <a:prstGeom prst="rect">
                <a:avLst/>
              </a:prstGeom>
              <a:solidFill>
                <a:srgbClr val="000080"/>
              </a:solidFill>
              <a:ln w="9525">
                <a:noFill/>
                <a:miter lim="800000"/>
                <a:headEnd/>
                <a:tailEnd/>
              </a:ln>
            </p:spPr>
            <p:txBody>
              <a:bodyPr/>
              <a:lstStyle/>
              <a:p>
                <a:endParaRPr lang="fr-FR"/>
              </a:p>
            </p:txBody>
          </p:sp>
          <p:sp>
            <p:nvSpPr>
              <p:cNvPr id="160105" name="Freeform 361"/>
              <p:cNvSpPr>
                <a:spLocks/>
              </p:cNvSpPr>
              <p:nvPr/>
            </p:nvSpPr>
            <p:spPr bwMode="auto">
              <a:xfrm>
                <a:off x="4412" y="3129"/>
                <a:ext cx="20" cy="22"/>
              </a:xfrm>
              <a:custGeom>
                <a:avLst/>
                <a:gdLst/>
                <a:ahLst/>
                <a:cxnLst>
                  <a:cxn ang="0">
                    <a:pos x="17" y="0"/>
                  </a:cxn>
                  <a:cxn ang="0">
                    <a:pos x="25" y="26"/>
                  </a:cxn>
                  <a:cxn ang="0">
                    <a:pos x="8" y="34"/>
                  </a:cxn>
                  <a:cxn ang="0">
                    <a:pos x="0" y="9"/>
                  </a:cxn>
                  <a:cxn ang="0">
                    <a:pos x="17" y="0"/>
                  </a:cxn>
                </a:cxnLst>
                <a:rect l="0" t="0" r="r" b="b"/>
                <a:pathLst>
                  <a:path w="25" h="34">
                    <a:moveTo>
                      <a:pt x="17" y="0"/>
                    </a:moveTo>
                    <a:lnTo>
                      <a:pt x="25" y="26"/>
                    </a:lnTo>
                    <a:lnTo>
                      <a:pt x="8" y="34"/>
                    </a:lnTo>
                    <a:lnTo>
                      <a:pt x="0" y="9"/>
                    </a:lnTo>
                    <a:lnTo>
                      <a:pt x="17" y="0"/>
                    </a:lnTo>
                    <a:close/>
                  </a:path>
                </a:pathLst>
              </a:custGeom>
              <a:solidFill>
                <a:srgbClr val="000080"/>
              </a:solidFill>
              <a:ln w="9525">
                <a:noFill/>
                <a:round/>
                <a:headEnd/>
                <a:tailEnd/>
              </a:ln>
            </p:spPr>
            <p:txBody>
              <a:bodyPr/>
              <a:lstStyle/>
              <a:p>
                <a:endParaRPr lang="fr-FR"/>
              </a:p>
            </p:txBody>
          </p:sp>
          <p:sp>
            <p:nvSpPr>
              <p:cNvPr id="160106" name="Freeform 362"/>
              <p:cNvSpPr>
                <a:spLocks/>
              </p:cNvSpPr>
              <p:nvPr/>
            </p:nvSpPr>
            <p:spPr bwMode="auto">
              <a:xfrm>
                <a:off x="4439" y="3189"/>
                <a:ext cx="20" cy="21"/>
              </a:xfrm>
              <a:custGeom>
                <a:avLst/>
                <a:gdLst/>
                <a:ahLst/>
                <a:cxnLst>
                  <a:cxn ang="0">
                    <a:pos x="17" y="0"/>
                  </a:cxn>
                  <a:cxn ang="0">
                    <a:pos x="25" y="34"/>
                  </a:cxn>
                  <a:cxn ang="0">
                    <a:pos x="8" y="34"/>
                  </a:cxn>
                  <a:cxn ang="0">
                    <a:pos x="0" y="0"/>
                  </a:cxn>
                  <a:cxn ang="0">
                    <a:pos x="17" y="0"/>
                  </a:cxn>
                </a:cxnLst>
                <a:rect l="0" t="0" r="r" b="b"/>
                <a:pathLst>
                  <a:path w="25" h="34">
                    <a:moveTo>
                      <a:pt x="17" y="0"/>
                    </a:moveTo>
                    <a:lnTo>
                      <a:pt x="25" y="34"/>
                    </a:lnTo>
                    <a:lnTo>
                      <a:pt x="8" y="34"/>
                    </a:lnTo>
                    <a:lnTo>
                      <a:pt x="0" y="0"/>
                    </a:lnTo>
                    <a:lnTo>
                      <a:pt x="17" y="0"/>
                    </a:lnTo>
                    <a:close/>
                  </a:path>
                </a:pathLst>
              </a:custGeom>
              <a:solidFill>
                <a:srgbClr val="000080"/>
              </a:solidFill>
              <a:ln w="9525">
                <a:noFill/>
                <a:round/>
                <a:headEnd/>
                <a:tailEnd/>
              </a:ln>
            </p:spPr>
            <p:txBody>
              <a:bodyPr/>
              <a:lstStyle/>
              <a:p>
                <a:endParaRPr lang="fr-FR"/>
              </a:p>
            </p:txBody>
          </p:sp>
          <p:sp>
            <p:nvSpPr>
              <p:cNvPr id="160107" name="Freeform 363"/>
              <p:cNvSpPr>
                <a:spLocks/>
              </p:cNvSpPr>
              <p:nvPr/>
            </p:nvSpPr>
            <p:spPr bwMode="auto">
              <a:xfrm>
                <a:off x="4466" y="3253"/>
                <a:ext cx="20" cy="22"/>
              </a:xfrm>
              <a:custGeom>
                <a:avLst/>
                <a:gdLst/>
                <a:ahLst/>
                <a:cxnLst>
                  <a:cxn ang="0">
                    <a:pos x="17" y="0"/>
                  </a:cxn>
                  <a:cxn ang="0">
                    <a:pos x="25" y="34"/>
                  </a:cxn>
                  <a:cxn ang="0">
                    <a:pos x="8" y="34"/>
                  </a:cxn>
                  <a:cxn ang="0">
                    <a:pos x="0" y="0"/>
                  </a:cxn>
                  <a:cxn ang="0">
                    <a:pos x="17" y="0"/>
                  </a:cxn>
                </a:cxnLst>
                <a:rect l="0" t="0" r="r" b="b"/>
                <a:pathLst>
                  <a:path w="25" h="34">
                    <a:moveTo>
                      <a:pt x="17" y="0"/>
                    </a:moveTo>
                    <a:lnTo>
                      <a:pt x="25" y="34"/>
                    </a:lnTo>
                    <a:lnTo>
                      <a:pt x="8" y="34"/>
                    </a:lnTo>
                    <a:lnTo>
                      <a:pt x="0" y="0"/>
                    </a:lnTo>
                    <a:lnTo>
                      <a:pt x="17" y="0"/>
                    </a:lnTo>
                    <a:close/>
                  </a:path>
                </a:pathLst>
              </a:custGeom>
              <a:solidFill>
                <a:srgbClr val="000080"/>
              </a:solidFill>
              <a:ln w="9525">
                <a:noFill/>
                <a:round/>
                <a:headEnd/>
                <a:tailEnd/>
              </a:ln>
            </p:spPr>
            <p:txBody>
              <a:bodyPr/>
              <a:lstStyle/>
              <a:p>
                <a:endParaRPr lang="fr-FR"/>
              </a:p>
            </p:txBody>
          </p:sp>
          <p:sp>
            <p:nvSpPr>
              <p:cNvPr id="160108" name="Freeform 364"/>
              <p:cNvSpPr>
                <a:spLocks/>
              </p:cNvSpPr>
              <p:nvPr/>
            </p:nvSpPr>
            <p:spPr bwMode="auto">
              <a:xfrm>
                <a:off x="4493" y="3312"/>
                <a:ext cx="19" cy="21"/>
              </a:xfrm>
              <a:custGeom>
                <a:avLst/>
                <a:gdLst/>
                <a:ahLst/>
                <a:cxnLst>
                  <a:cxn ang="0">
                    <a:pos x="17" y="0"/>
                  </a:cxn>
                  <a:cxn ang="0">
                    <a:pos x="25" y="34"/>
                  </a:cxn>
                  <a:cxn ang="0">
                    <a:pos x="8" y="34"/>
                  </a:cxn>
                  <a:cxn ang="0">
                    <a:pos x="0" y="0"/>
                  </a:cxn>
                  <a:cxn ang="0">
                    <a:pos x="17" y="0"/>
                  </a:cxn>
                </a:cxnLst>
                <a:rect l="0" t="0" r="r" b="b"/>
                <a:pathLst>
                  <a:path w="25" h="34">
                    <a:moveTo>
                      <a:pt x="17" y="0"/>
                    </a:moveTo>
                    <a:lnTo>
                      <a:pt x="25" y="34"/>
                    </a:lnTo>
                    <a:lnTo>
                      <a:pt x="8" y="34"/>
                    </a:lnTo>
                    <a:lnTo>
                      <a:pt x="0" y="0"/>
                    </a:lnTo>
                    <a:lnTo>
                      <a:pt x="17" y="0"/>
                    </a:lnTo>
                    <a:close/>
                  </a:path>
                </a:pathLst>
              </a:custGeom>
              <a:solidFill>
                <a:srgbClr val="000080"/>
              </a:solidFill>
              <a:ln w="9525">
                <a:noFill/>
                <a:round/>
                <a:headEnd/>
                <a:tailEnd/>
              </a:ln>
            </p:spPr>
            <p:txBody>
              <a:bodyPr/>
              <a:lstStyle/>
              <a:p>
                <a:endParaRPr lang="fr-FR"/>
              </a:p>
            </p:txBody>
          </p:sp>
          <p:sp>
            <p:nvSpPr>
              <p:cNvPr id="160109" name="Freeform 365"/>
              <p:cNvSpPr>
                <a:spLocks/>
              </p:cNvSpPr>
              <p:nvPr/>
            </p:nvSpPr>
            <p:spPr bwMode="auto">
              <a:xfrm>
                <a:off x="4520" y="3366"/>
                <a:ext cx="26" cy="26"/>
              </a:xfrm>
              <a:custGeom>
                <a:avLst/>
                <a:gdLst/>
                <a:ahLst/>
                <a:cxnLst>
                  <a:cxn ang="0">
                    <a:pos x="17" y="0"/>
                  </a:cxn>
                  <a:cxn ang="0">
                    <a:pos x="34" y="34"/>
                  </a:cxn>
                  <a:cxn ang="0">
                    <a:pos x="17" y="42"/>
                  </a:cxn>
                  <a:cxn ang="0">
                    <a:pos x="0" y="8"/>
                  </a:cxn>
                  <a:cxn ang="0">
                    <a:pos x="17" y="0"/>
                  </a:cxn>
                </a:cxnLst>
                <a:rect l="0" t="0" r="r" b="b"/>
                <a:pathLst>
                  <a:path w="34" h="42">
                    <a:moveTo>
                      <a:pt x="17" y="0"/>
                    </a:moveTo>
                    <a:lnTo>
                      <a:pt x="34" y="34"/>
                    </a:lnTo>
                    <a:lnTo>
                      <a:pt x="17" y="42"/>
                    </a:lnTo>
                    <a:lnTo>
                      <a:pt x="0" y="8"/>
                    </a:lnTo>
                    <a:lnTo>
                      <a:pt x="17" y="0"/>
                    </a:lnTo>
                    <a:close/>
                  </a:path>
                </a:pathLst>
              </a:custGeom>
              <a:solidFill>
                <a:srgbClr val="000080"/>
              </a:solidFill>
              <a:ln w="9525">
                <a:noFill/>
                <a:round/>
                <a:headEnd/>
                <a:tailEnd/>
              </a:ln>
            </p:spPr>
            <p:txBody>
              <a:bodyPr/>
              <a:lstStyle/>
              <a:p>
                <a:endParaRPr lang="fr-FR"/>
              </a:p>
            </p:txBody>
          </p:sp>
          <p:sp>
            <p:nvSpPr>
              <p:cNvPr id="160110" name="Freeform 366"/>
              <p:cNvSpPr>
                <a:spLocks/>
              </p:cNvSpPr>
              <p:nvPr/>
            </p:nvSpPr>
            <p:spPr bwMode="auto">
              <a:xfrm>
                <a:off x="4546" y="3430"/>
                <a:ext cx="27" cy="27"/>
              </a:xfrm>
              <a:custGeom>
                <a:avLst/>
                <a:gdLst/>
                <a:ahLst/>
                <a:cxnLst>
                  <a:cxn ang="0">
                    <a:pos x="17" y="0"/>
                  </a:cxn>
                  <a:cxn ang="0">
                    <a:pos x="34" y="34"/>
                  </a:cxn>
                  <a:cxn ang="0">
                    <a:pos x="17" y="42"/>
                  </a:cxn>
                  <a:cxn ang="0">
                    <a:pos x="0" y="8"/>
                  </a:cxn>
                  <a:cxn ang="0">
                    <a:pos x="17" y="0"/>
                  </a:cxn>
                </a:cxnLst>
                <a:rect l="0" t="0" r="r" b="b"/>
                <a:pathLst>
                  <a:path w="34" h="42">
                    <a:moveTo>
                      <a:pt x="17" y="0"/>
                    </a:moveTo>
                    <a:lnTo>
                      <a:pt x="34" y="34"/>
                    </a:lnTo>
                    <a:lnTo>
                      <a:pt x="17" y="42"/>
                    </a:lnTo>
                    <a:lnTo>
                      <a:pt x="0" y="8"/>
                    </a:lnTo>
                    <a:lnTo>
                      <a:pt x="17" y="0"/>
                    </a:lnTo>
                    <a:close/>
                  </a:path>
                </a:pathLst>
              </a:custGeom>
              <a:solidFill>
                <a:srgbClr val="000080"/>
              </a:solidFill>
              <a:ln w="9525">
                <a:noFill/>
                <a:round/>
                <a:headEnd/>
                <a:tailEnd/>
              </a:ln>
            </p:spPr>
            <p:txBody>
              <a:bodyPr/>
              <a:lstStyle/>
              <a:p>
                <a:endParaRPr lang="fr-FR"/>
              </a:p>
            </p:txBody>
          </p:sp>
          <p:sp>
            <p:nvSpPr>
              <p:cNvPr id="160111" name="Freeform 367"/>
              <p:cNvSpPr>
                <a:spLocks/>
              </p:cNvSpPr>
              <p:nvPr/>
            </p:nvSpPr>
            <p:spPr bwMode="auto">
              <a:xfrm>
                <a:off x="4573" y="3489"/>
                <a:ext cx="27" cy="27"/>
              </a:xfrm>
              <a:custGeom>
                <a:avLst/>
                <a:gdLst/>
                <a:ahLst/>
                <a:cxnLst>
                  <a:cxn ang="0">
                    <a:pos x="17" y="0"/>
                  </a:cxn>
                  <a:cxn ang="0">
                    <a:pos x="34" y="34"/>
                  </a:cxn>
                  <a:cxn ang="0">
                    <a:pos x="17" y="43"/>
                  </a:cxn>
                  <a:cxn ang="0">
                    <a:pos x="0" y="9"/>
                  </a:cxn>
                  <a:cxn ang="0">
                    <a:pos x="17" y="0"/>
                  </a:cxn>
                </a:cxnLst>
                <a:rect l="0" t="0" r="r" b="b"/>
                <a:pathLst>
                  <a:path w="34" h="43">
                    <a:moveTo>
                      <a:pt x="17" y="0"/>
                    </a:moveTo>
                    <a:lnTo>
                      <a:pt x="34" y="34"/>
                    </a:lnTo>
                    <a:lnTo>
                      <a:pt x="17" y="43"/>
                    </a:lnTo>
                    <a:lnTo>
                      <a:pt x="0" y="9"/>
                    </a:lnTo>
                    <a:lnTo>
                      <a:pt x="17" y="0"/>
                    </a:lnTo>
                    <a:close/>
                  </a:path>
                </a:pathLst>
              </a:custGeom>
              <a:solidFill>
                <a:srgbClr val="000080"/>
              </a:solidFill>
              <a:ln w="9525">
                <a:noFill/>
                <a:round/>
                <a:headEnd/>
                <a:tailEnd/>
              </a:ln>
            </p:spPr>
            <p:txBody>
              <a:bodyPr/>
              <a:lstStyle/>
              <a:p>
                <a:endParaRPr lang="fr-FR"/>
              </a:p>
            </p:txBody>
          </p:sp>
          <p:sp>
            <p:nvSpPr>
              <p:cNvPr id="160112" name="Freeform 368"/>
              <p:cNvSpPr>
                <a:spLocks/>
              </p:cNvSpPr>
              <p:nvPr/>
            </p:nvSpPr>
            <p:spPr bwMode="auto">
              <a:xfrm>
                <a:off x="4606" y="3554"/>
                <a:ext cx="21" cy="21"/>
              </a:xfrm>
              <a:custGeom>
                <a:avLst/>
                <a:gdLst/>
                <a:ahLst/>
                <a:cxnLst>
                  <a:cxn ang="0">
                    <a:pos x="17" y="0"/>
                  </a:cxn>
                  <a:cxn ang="0">
                    <a:pos x="26" y="25"/>
                  </a:cxn>
                  <a:cxn ang="0">
                    <a:pos x="9" y="34"/>
                  </a:cxn>
                  <a:cxn ang="0">
                    <a:pos x="0" y="8"/>
                  </a:cxn>
                  <a:cxn ang="0">
                    <a:pos x="17" y="0"/>
                  </a:cxn>
                </a:cxnLst>
                <a:rect l="0" t="0" r="r" b="b"/>
                <a:pathLst>
                  <a:path w="26" h="34">
                    <a:moveTo>
                      <a:pt x="17" y="0"/>
                    </a:moveTo>
                    <a:lnTo>
                      <a:pt x="26" y="25"/>
                    </a:lnTo>
                    <a:lnTo>
                      <a:pt x="9" y="34"/>
                    </a:lnTo>
                    <a:lnTo>
                      <a:pt x="0" y="8"/>
                    </a:lnTo>
                    <a:lnTo>
                      <a:pt x="17" y="0"/>
                    </a:lnTo>
                    <a:close/>
                  </a:path>
                </a:pathLst>
              </a:custGeom>
              <a:solidFill>
                <a:srgbClr val="000080"/>
              </a:solidFill>
              <a:ln w="9525">
                <a:noFill/>
                <a:round/>
                <a:headEnd/>
                <a:tailEnd/>
              </a:ln>
            </p:spPr>
            <p:txBody>
              <a:bodyPr/>
              <a:lstStyle/>
              <a:p>
                <a:endParaRPr lang="fr-FR"/>
              </a:p>
            </p:txBody>
          </p:sp>
          <p:sp>
            <p:nvSpPr>
              <p:cNvPr id="160113" name="Freeform 369"/>
              <p:cNvSpPr>
                <a:spLocks/>
              </p:cNvSpPr>
              <p:nvPr/>
            </p:nvSpPr>
            <p:spPr bwMode="auto">
              <a:xfrm>
                <a:off x="4633" y="3618"/>
                <a:ext cx="21" cy="22"/>
              </a:xfrm>
              <a:custGeom>
                <a:avLst/>
                <a:gdLst/>
                <a:ahLst/>
                <a:cxnLst>
                  <a:cxn ang="0">
                    <a:pos x="17" y="0"/>
                  </a:cxn>
                  <a:cxn ang="0">
                    <a:pos x="26" y="34"/>
                  </a:cxn>
                  <a:cxn ang="0">
                    <a:pos x="9" y="34"/>
                  </a:cxn>
                  <a:cxn ang="0">
                    <a:pos x="0" y="0"/>
                  </a:cxn>
                  <a:cxn ang="0">
                    <a:pos x="17" y="0"/>
                  </a:cxn>
                </a:cxnLst>
                <a:rect l="0" t="0" r="r" b="b"/>
                <a:pathLst>
                  <a:path w="26" h="34">
                    <a:moveTo>
                      <a:pt x="17" y="0"/>
                    </a:moveTo>
                    <a:lnTo>
                      <a:pt x="26" y="34"/>
                    </a:lnTo>
                    <a:lnTo>
                      <a:pt x="9" y="34"/>
                    </a:lnTo>
                    <a:lnTo>
                      <a:pt x="0" y="0"/>
                    </a:lnTo>
                    <a:lnTo>
                      <a:pt x="17" y="0"/>
                    </a:lnTo>
                    <a:close/>
                  </a:path>
                </a:pathLst>
              </a:custGeom>
              <a:solidFill>
                <a:srgbClr val="000080"/>
              </a:solidFill>
              <a:ln w="9525">
                <a:noFill/>
                <a:round/>
                <a:headEnd/>
                <a:tailEnd/>
              </a:ln>
            </p:spPr>
            <p:txBody>
              <a:bodyPr/>
              <a:lstStyle/>
              <a:p>
                <a:endParaRPr lang="fr-FR"/>
              </a:p>
            </p:txBody>
          </p:sp>
          <p:sp>
            <p:nvSpPr>
              <p:cNvPr id="160114" name="Freeform 370"/>
              <p:cNvSpPr>
                <a:spLocks/>
              </p:cNvSpPr>
              <p:nvPr/>
            </p:nvSpPr>
            <p:spPr bwMode="auto">
              <a:xfrm>
                <a:off x="4660" y="3677"/>
                <a:ext cx="20" cy="22"/>
              </a:xfrm>
              <a:custGeom>
                <a:avLst/>
                <a:gdLst/>
                <a:ahLst/>
                <a:cxnLst>
                  <a:cxn ang="0">
                    <a:pos x="17" y="0"/>
                  </a:cxn>
                  <a:cxn ang="0">
                    <a:pos x="25" y="34"/>
                  </a:cxn>
                  <a:cxn ang="0">
                    <a:pos x="8" y="34"/>
                  </a:cxn>
                  <a:cxn ang="0">
                    <a:pos x="0" y="0"/>
                  </a:cxn>
                  <a:cxn ang="0">
                    <a:pos x="17" y="0"/>
                  </a:cxn>
                </a:cxnLst>
                <a:rect l="0" t="0" r="r" b="b"/>
                <a:pathLst>
                  <a:path w="25" h="34">
                    <a:moveTo>
                      <a:pt x="17" y="0"/>
                    </a:moveTo>
                    <a:lnTo>
                      <a:pt x="25" y="34"/>
                    </a:lnTo>
                    <a:lnTo>
                      <a:pt x="8" y="34"/>
                    </a:lnTo>
                    <a:lnTo>
                      <a:pt x="0" y="0"/>
                    </a:lnTo>
                    <a:lnTo>
                      <a:pt x="17" y="0"/>
                    </a:lnTo>
                    <a:close/>
                  </a:path>
                </a:pathLst>
              </a:custGeom>
              <a:solidFill>
                <a:srgbClr val="000080"/>
              </a:solidFill>
              <a:ln w="9525">
                <a:noFill/>
                <a:round/>
                <a:headEnd/>
                <a:tailEnd/>
              </a:ln>
            </p:spPr>
            <p:txBody>
              <a:bodyPr/>
              <a:lstStyle/>
              <a:p>
                <a:endParaRPr lang="fr-FR"/>
              </a:p>
            </p:txBody>
          </p:sp>
          <p:sp>
            <p:nvSpPr>
              <p:cNvPr id="160115" name="Freeform 371"/>
              <p:cNvSpPr>
                <a:spLocks/>
              </p:cNvSpPr>
              <p:nvPr/>
            </p:nvSpPr>
            <p:spPr bwMode="auto">
              <a:xfrm>
                <a:off x="4687" y="3737"/>
                <a:ext cx="20" cy="21"/>
              </a:xfrm>
              <a:custGeom>
                <a:avLst/>
                <a:gdLst/>
                <a:ahLst/>
                <a:cxnLst>
                  <a:cxn ang="0">
                    <a:pos x="17" y="0"/>
                  </a:cxn>
                  <a:cxn ang="0">
                    <a:pos x="25" y="25"/>
                  </a:cxn>
                  <a:cxn ang="0">
                    <a:pos x="8" y="34"/>
                  </a:cxn>
                  <a:cxn ang="0">
                    <a:pos x="0" y="8"/>
                  </a:cxn>
                  <a:cxn ang="0">
                    <a:pos x="17" y="0"/>
                  </a:cxn>
                </a:cxnLst>
                <a:rect l="0" t="0" r="r" b="b"/>
                <a:pathLst>
                  <a:path w="25" h="34">
                    <a:moveTo>
                      <a:pt x="17" y="0"/>
                    </a:moveTo>
                    <a:lnTo>
                      <a:pt x="25" y="25"/>
                    </a:lnTo>
                    <a:lnTo>
                      <a:pt x="8" y="34"/>
                    </a:lnTo>
                    <a:lnTo>
                      <a:pt x="0" y="8"/>
                    </a:lnTo>
                    <a:lnTo>
                      <a:pt x="17" y="0"/>
                    </a:lnTo>
                    <a:close/>
                  </a:path>
                </a:pathLst>
              </a:custGeom>
              <a:solidFill>
                <a:srgbClr val="000080"/>
              </a:solidFill>
              <a:ln w="9525">
                <a:noFill/>
                <a:round/>
                <a:headEnd/>
                <a:tailEnd/>
              </a:ln>
            </p:spPr>
            <p:txBody>
              <a:bodyPr/>
              <a:lstStyle/>
              <a:p>
                <a:endParaRPr lang="fr-FR"/>
              </a:p>
            </p:txBody>
          </p:sp>
          <p:sp>
            <p:nvSpPr>
              <p:cNvPr id="160116" name="Freeform 372"/>
              <p:cNvSpPr>
                <a:spLocks/>
              </p:cNvSpPr>
              <p:nvPr/>
            </p:nvSpPr>
            <p:spPr bwMode="auto">
              <a:xfrm>
                <a:off x="2925" y="3516"/>
                <a:ext cx="27" cy="22"/>
              </a:xfrm>
              <a:custGeom>
                <a:avLst/>
                <a:gdLst/>
                <a:ahLst/>
                <a:cxnLst>
                  <a:cxn ang="0">
                    <a:pos x="0" y="25"/>
                  </a:cxn>
                  <a:cxn ang="0">
                    <a:pos x="26" y="0"/>
                  </a:cxn>
                  <a:cxn ang="0">
                    <a:pos x="34" y="8"/>
                  </a:cxn>
                  <a:cxn ang="0">
                    <a:pos x="9" y="34"/>
                  </a:cxn>
                  <a:cxn ang="0">
                    <a:pos x="0" y="25"/>
                  </a:cxn>
                </a:cxnLst>
                <a:rect l="0" t="0" r="r" b="b"/>
                <a:pathLst>
                  <a:path w="34" h="34">
                    <a:moveTo>
                      <a:pt x="0" y="25"/>
                    </a:moveTo>
                    <a:lnTo>
                      <a:pt x="26" y="0"/>
                    </a:lnTo>
                    <a:lnTo>
                      <a:pt x="34" y="8"/>
                    </a:lnTo>
                    <a:lnTo>
                      <a:pt x="9" y="34"/>
                    </a:lnTo>
                    <a:lnTo>
                      <a:pt x="0" y="25"/>
                    </a:lnTo>
                    <a:close/>
                  </a:path>
                </a:pathLst>
              </a:custGeom>
              <a:solidFill>
                <a:srgbClr val="339966"/>
              </a:solidFill>
              <a:ln w="9525">
                <a:noFill/>
                <a:round/>
                <a:headEnd/>
                <a:tailEnd/>
              </a:ln>
            </p:spPr>
            <p:txBody>
              <a:bodyPr/>
              <a:lstStyle/>
              <a:p>
                <a:endParaRPr lang="fr-FR"/>
              </a:p>
            </p:txBody>
          </p:sp>
          <p:sp>
            <p:nvSpPr>
              <p:cNvPr id="160117" name="Freeform 373"/>
              <p:cNvSpPr>
                <a:spLocks/>
              </p:cNvSpPr>
              <p:nvPr/>
            </p:nvSpPr>
            <p:spPr bwMode="auto">
              <a:xfrm>
                <a:off x="2979" y="3468"/>
                <a:ext cx="27" cy="21"/>
              </a:xfrm>
              <a:custGeom>
                <a:avLst/>
                <a:gdLst/>
                <a:ahLst/>
                <a:cxnLst>
                  <a:cxn ang="0">
                    <a:pos x="0" y="26"/>
                  </a:cxn>
                  <a:cxn ang="0">
                    <a:pos x="26" y="0"/>
                  </a:cxn>
                  <a:cxn ang="0">
                    <a:pos x="34" y="9"/>
                  </a:cxn>
                  <a:cxn ang="0">
                    <a:pos x="9" y="34"/>
                  </a:cxn>
                  <a:cxn ang="0">
                    <a:pos x="0" y="26"/>
                  </a:cxn>
                </a:cxnLst>
                <a:rect l="0" t="0" r="r" b="b"/>
                <a:pathLst>
                  <a:path w="34" h="34">
                    <a:moveTo>
                      <a:pt x="0" y="26"/>
                    </a:moveTo>
                    <a:lnTo>
                      <a:pt x="26" y="0"/>
                    </a:lnTo>
                    <a:lnTo>
                      <a:pt x="34" y="9"/>
                    </a:lnTo>
                    <a:lnTo>
                      <a:pt x="9" y="34"/>
                    </a:lnTo>
                    <a:lnTo>
                      <a:pt x="0" y="26"/>
                    </a:lnTo>
                    <a:close/>
                  </a:path>
                </a:pathLst>
              </a:custGeom>
              <a:solidFill>
                <a:srgbClr val="339966"/>
              </a:solidFill>
              <a:ln w="9525">
                <a:noFill/>
                <a:round/>
                <a:headEnd/>
                <a:tailEnd/>
              </a:ln>
            </p:spPr>
            <p:txBody>
              <a:bodyPr/>
              <a:lstStyle/>
              <a:p>
                <a:endParaRPr lang="fr-FR"/>
              </a:p>
            </p:txBody>
          </p:sp>
          <p:sp>
            <p:nvSpPr>
              <p:cNvPr id="160118" name="Freeform 374"/>
              <p:cNvSpPr>
                <a:spLocks/>
              </p:cNvSpPr>
              <p:nvPr/>
            </p:nvSpPr>
            <p:spPr bwMode="auto">
              <a:xfrm>
                <a:off x="3033" y="3420"/>
                <a:ext cx="26" cy="21"/>
              </a:xfrm>
              <a:custGeom>
                <a:avLst/>
                <a:gdLst/>
                <a:ahLst/>
                <a:cxnLst>
                  <a:cxn ang="0">
                    <a:pos x="0" y="25"/>
                  </a:cxn>
                  <a:cxn ang="0">
                    <a:pos x="26" y="0"/>
                  </a:cxn>
                  <a:cxn ang="0">
                    <a:pos x="34" y="8"/>
                  </a:cxn>
                  <a:cxn ang="0">
                    <a:pos x="9" y="34"/>
                  </a:cxn>
                  <a:cxn ang="0">
                    <a:pos x="0" y="25"/>
                  </a:cxn>
                </a:cxnLst>
                <a:rect l="0" t="0" r="r" b="b"/>
                <a:pathLst>
                  <a:path w="34" h="34">
                    <a:moveTo>
                      <a:pt x="0" y="25"/>
                    </a:moveTo>
                    <a:lnTo>
                      <a:pt x="26" y="0"/>
                    </a:lnTo>
                    <a:lnTo>
                      <a:pt x="34" y="8"/>
                    </a:lnTo>
                    <a:lnTo>
                      <a:pt x="9" y="34"/>
                    </a:lnTo>
                    <a:lnTo>
                      <a:pt x="0" y="25"/>
                    </a:lnTo>
                    <a:close/>
                  </a:path>
                </a:pathLst>
              </a:custGeom>
              <a:solidFill>
                <a:srgbClr val="339966"/>
              </a:solidFill>
              <a:ln w="9525">
                <a:noFill/>
                <a:round/>
                <a:headEnd/>
                <a:tailEnd/>
              </a:ln>
            </p:spPr>
            <p:txBody>
              <a:bodyPr/>
              <a:lstStyle/>
              <a:p>
                <a:endParaRPr lang="fr-FR"/>
              </a:p>
            </p:txBody>
          </p:sp>
          <p:sp>
            <p:nvSpPr>
              <p:cNvPr id="160119" name="Freeform 375"/>
              <p:cNvSpPr>
                <a:spLocks/>
              </p:cNvSpPr>
              <p:nvPr/>
            </p:nvSpPr>
            <p:spPr bwMode="auto">
              <a:xfrm>
                <a:off x="3086" y="3371"/>
                <a:ext cx="27" cy="21"/>
              </a:xfrm>
              <a:custGeom>
                <a:avLst/>
                <a:gdLst/>
                <a:ahLst/>
                <a:cxnLst>
                  <a:cxn ang="0">
                    <a:pos x="0" y="26"/>
                  </a:cxn>
                  <a:cxn ang="0">
                    <a:pos x="17" y="0"/>
                  </a:cxn>
                  <a:cxn ang="0">
                    <a:pos x="34" y="9"/>
                  </a:cxn>
                  <a:cxn ang="0">
                    <a:pos x="17" y="34"/>
                  </a:cxn>
                  <a:cxn ang="0">
                    <a:pos x="0" y="26"/>
                  </a:cxn>
                </a:cxnLst>
                <a:rect l="0" t="0" r="r" b="b"/>
                <a:pathLst>
                  <a:path w="34" h="34">
                    <a:moveTo>
                      <a:pt x="0" y="26"/>
                    </a:moveTo>
                    <a:lnTo>
                      <a:pt x="17" y="0"/>
                    </a:lnTo>
                    <a:lnTo>
                      <a:pt x="34" y="9"/>
                    </a:lnTo>
                    <a:lnTo>
                      <a:pt x="17" y="34"/>
                    </a:lnTo>
                    <a:lnTo>
                      <a:pt x="0" y="26"/>
                    </a:lnTo>
                    <a:close/>
                  </a:path>
                </a:pathLst>
              </a:custGeom>
              <a:solidFill>
                <a:srgbClr val="339966"/>
              </a:solidFill>
              <a:ln w="9525">
                <a:noFill/>
                <a:round/>
                <a:headEnd/>
                <a:tailEnd/>
              </a:ln>
            </p:spPr>
            <p:txBody>
              <a:bodyPr/>
              <a:lstStyle/>
              <a:p>
                <a:endParaRPr lang="fr-FR"/>
              </a:p>
            </p:txBody>
          </p:sp>
          <p:sp>
            <p:nvSpPr>
              <p:cNvPr id="160120" name="Freeform 376"/>
              <p:cNvSpPr>
                <a:spLocks/>
              </p:cNvSpPr>
              <p:nvPr/>
            </p:nvSpPr>
            <p:spPr bwMode="auto">
              <a:xfrm>
                <a:off x="3140" y="3323"/>
                <a:ext cx="27" cy="21"/>
              </a:xfrm>
              <a:custGeom>
                <a:avLst/>
                <a:gdLst/>
                <a:ahLst/>
                <a:cxnLst>
                  <a:cxn ang="0">
                    <a:pos x="0" y="25"/>
                  </a:cxn>
                  <a:cxn ang="0">
                    <a:pos x="17" y="0"/>
                  </a:cxn>
                  <a:cxn ang="0">
                    <a:pos x="34" y="8"/>
                  </a:cxn>
                  <a:cxn ang="0">
                    <a:pos x="17" y="34"/>
                  </a:cxn>
                  <a:cxn ang="0">
                    <a:pos x="0" y="25"/>
                  </a:cxn>
                </a:cxnLst>
                <a:rect l="0" t="0" r="r" b="b"/>
                <a:pathLst>
                  <a:path w="34" h="34">
                    <a:moveTo>
                      <a:pt x="0" y="25"/>
                    </a:moveTo>
                    <a:lnTo>
                      <a:pt x="17" y="0"/>
                    </a:lnTo>
                    <a:lnTo>
                      <a:pt x="34" y="8"/>
                    </a:lnTo>
                    <a:lnTo>
                      <a:pt x="17" y="34"/>
                    </a:lnTo>
                    <a:lnTo>
                      <a:pt x="0" y="25"/>
                    </a:lnTo>
                    <a:close/>
                  </a:path>
                </a:pathLst>
              </a:custGeom>
              <a:solidFill>
                <a:srgbClr val="339966"/>
              </a:solidFill>
              <a:ln w="9525">
                <a:noFill/>
                <a:round/>
                <a:headEnd/>
                <a:tailEnd/>
              </a:ln>
            </p:spPr>
            <p:txBody>
              <a:bodyPr/>
              <a:lstStyle/>
              <a:p>
                <a:endParaRPr lang="fr-FR"/>
              </a:p>
            </p:txBody>
          </p:sp>
          <p:sp>
            <p:nvSpPr>
              <p:cNvPr id="160121" name="Freeform 377"/>
              <p:cNvSpPr>
                <a:spLocks/>
              </p:cNvSpPr>
              <p:nvPr/>
            </p:nvSpPr>
            <p:spPr bwMode="auto">
              <a:xfrm>
                <a:off x="3194" y="3275"/>
                <a:ext cx="26" cy="21"/>
              </a:xfrm>
              <a:custGeom>
                <a:avLst/>
                <a:gdLst/>
                <a:ahLst/>
                <a:cxnLst>
                  <a:cxn ang="0">
                    <a:pos x="0" y="25"/>
                  </a:cxn>
                  <a:cxn ang="0">
                    <a:pos x="17" y="0"/>
                  </a:cxn>
                  <a:cxn ang="0">
                    <a:pos x="34" y="8"/>
                  </a:cxn>
                  <a:cxn ang="0">
                    <a:pos x="17" y="34"/>
                  </a:cxn>
                  <a:cxn ang="0">
                    <a:pos x="0" y="25"/>
                  </a:cxn>
                </a:cxnLst>
                <a:rect l="0" t="0" r="r" b="b"/>
                <a:pathLst>
                  <a:path w="34" h="34">
                    <a:moveTo>
                      <a:pt x="0" y="25"/>
                    </a:moveTo>
                    <a:lnTo>
                      <a:pt x="17" y="0"/>
                    </a:lnTo>
                    <a:lnTo>
                      <a:pt x="34" y="8"/>
                    </a:lnTo>
                    <a:lnTo>
                      <a:pt x="17" y="34"/>
                    </a:lnTo>
                    <a:lnTo>
                      <a:pt x="0" y="25"/>
                    </a:lnTo>
                    <a:close/>
                  </a:path>
                </a:pathLst>
              </a:custGeom>
              <a:solidFill>
                <a:srgbClr val="339966"/>
              </a:solidFill>
              <a:ln w="9525">
                <a:noFill/>
                <a:round/>
                <a:headEnd/>
                <a:tailEnd/>
              </a:ln>
            </p:spPr>
            <p:txBody>
              <a:bodyPr/>
              <a:lstStyle/>
              <a:p>
                <a:endParaRPr lang="fr-FR"/>
              </a:p>
            </p:txBody>
          </p:sp>
          <p:sp>
            <p:nvSpPr>
              <p:cNvPr id="160122" name="Freeform 378"/>
              <p:cNvSpPr>
                <a:spLocks/>
              </p:cNvSpPr>
              <p:nvPr/>
            </p:nvSpPr>
            <p:spPr bwMode="auto">
              <a:xfrm>
                <a:off x="3240" y="3280"/>
                <a:ext cx="27" cy="21"/>
              </a:xfrm>
              <a:custGeom>
                <a:avLst/>
                <a:gdLst/>
                <a:ahLst/>
                <a:cxnLst>
                  <a:cxn ang="0">
                    <a:pos x="17" y="0"/>
                  </a:cxn>
                  <a:cxn ang="0">
                    <a:pos x="34" y="26"/>
                  </a:cxn>
                  <a:cxn ang="0">
                    <a:pos x="17" y="34"/>
                  </a:cxn>
                  <a:cxn ang="0">
                    <a:pos x="0" y="9"/>
                  </a:cxn>
                  <a:cxn ang="0">
                    <a:pos x="17" y="0"/>
                  </a:cxn>
                </a:cxnLst>
                <a:rect l="0" t="0" r="r" b="b"/>
                <a:pathLst>
                  <a:path w="34" h="34">
                    <a:moveTo>
                      <a:pt x="17" y="0"/>
                    </a:moveTo>
                    <a:lnTo>
                      <a:pt x="34" y="26"/>
                    </a:lnTo>
                    <a:lnTo>
                      <a:pt x="17" y="34"/>
                    </a:lnTo>
                    <a:lnTo>
                      <a:pt x="0" y="9"/>
                    </a:lnTo>
                    <a:lnTo>
                      <a:pt x="17" y="0"/>
                    </a:lnTo>
                    <a:close/>
                  </a:path>
                </a:pathLst>
              </a:custGeom>
              <a:solidFill>
                <a:srgbClr val="339966"/>
              </a:solidFill>
              <a:ln w="9525">
                <a:noFill/>
                <a:round/>
                <a:headEnd/>
                <a:tailEnd/>
              </a:ln>
            </p:spPr>
            <p:txBody>
              <a:bodyPr/>
              <a:lstStyle/>
              <a:p>
                <a:endParaRPr lang="fr-FR"/>
              </a:p>
            </p:txBody>
          </p:sp>
          <p:sp>
            <p:nvSpPr>
              <p:cNvPr id="160123" name="Freeform 379"/>
              <p:cNvSpPr>
                <a:spLocks/>
              </p:cNvSpPr>
              <p:nvPr/>
            </p:nvSpPr>
            <p:spPr bwMode="auto">
              <a:xfrm>
                <a:off x="3274" y="3333"/>
                <a:ext cx="27" cy="27"/>
              </a:xfrm>
              <a:custGeom>
                <a:avLst/>
                <a:gdLst/>
                <a:ahLst/>
                <a:cxnLst>
                  <a:cxn ang="0">
                    <a:pos x="17" y="0"/>
                  </a:cxn>
                  <a:cxn ang="0">
                    <a:pos x="34" y="34"/>
                  </a:cxn>
                  <a:cxn ang="0">
                    <a:pos x="17" y="42"/>
                  </a:cxn>
                  <a:cxn ang="0">
                    <a:pos x="0" y="8"/>
                  </a:cxn>
                  <a:cxn ang="0">
                    <a:pos x="17" y="0"/>
                  </a:cxn>
                </a:cxnLst>
                <a:rect l="0" t="0" r="r" b="b"/>
                <a:pathLst>
                  <a:path w="34" h="42">
                    <a:moveTo>
                      <a:pt x="17" y="0"/>
                    </a:moveTo>
                    <a:lnTo>
                      <a:pt x="34" y="34"/>
                    </a:lnTo>
                    <a:lnTo>
                      <a:pt x="17" y="42"/>
                    </a:lnTo>
                    <a:lnTo>
                      <a:pt x="0" y="8"/>
                    </a:lnTo>
                    <a:lnTo>
                      <a:pt x="17" y="0"/>
                    </a:lnTo>
                    <a:close/>
                  </a:path>
                </a:pathLst>
              </a:custGeom>
              <a:solidFill>
                <a:srgbClr val="339966"/>
              </a:solidFill>
              <a:ln w="9525">
                <a:noFill/>
                <a:round/>
                <a:headEnd/>
                <a:tailEnd/>
              </a:ln>
            </p:spPr>
            <p:txBody>
              <a:bodyPr/>
              <a:lstStyle/>
              <a:p>
                <a:endParaRPr lang="fr-FR"/>
              </a:p>
            </p:txBody>
          </p:sp>
          <p:sp>
            <p:nvSpPr>
              <p:cNvPr id="160124" name="Freeform 380"/>
              <p:cNvSpPr>
                <a:spLocks/>
              </p:cNvSpPr>
              <p:nvPr/>
            </p:nvSpPr>
            <p:spPr bwMode="auto">
              <a:xfrm>
                <a:off x="3314" y="3398"/>
                <a:ext cx="20" cy="22"/>
              </a:xfrm>
              <a:custGeom>
                <a:avLst/>
                <a:gdLst/>
                <a:ahLst/>
                <a:cxnLst>
                  <a:cxn ang="0">
                    <a:pos x="17" y="0"/>
                  </a:cxn>
                  <a:cxn ang="0">
                    <a:pos x="25" y="34"/>
                  </a:cxn>
                  <a:cxn ang="0">
                    <a:pos x="8" y="34"/>
                  </a:cxn>
                  <a:cxn ang="0">
                    <a:pos x="0" y="0"/>
                  </a:cxn>
                  <a:cxn ang="0">
                    <a:pos x="17" y="0"/>
                  </a:cxn>
                </a:cxnLst>
                <a:rect l="0" t="0" r="r" b="b"/>
                <a:pathLst>
                  <a:path w="25" h="34">
                    <a:moveTo>
                      <a:pt x="17" y="0"/>
                    </a:moveTo>
                    <a:lnTo>
                      <a:pt x="25" y="34"/>
                    </a:lnTo>
                    <a:lnTo>
                      <a:pt x="8" y="34"/>
                    </a:lnTo>
                    <a:lnTo>
                      <a:pt x="0" y="0"/>
                    </a:lnTo>
                    <a:lnTo>
                      <a:pt x="17" y="0"/>
                    </a:lnTo>
                    <a:close/>
                  </a:path>
                </a:pathLst>
              </a:custGeom>
              <a:solidFill>
                <a:srgbClr val="339966"/>
              </a:solidFill>
              <a:ln w="9525">
                <a:noFill/>
                <a:round/>
                <a:headEnd/>
                <a:tailEnd/>
              </a:ln>
            </p:spPr>
            <p:txBody>
              <a:bodyPr/>
              <a:lstStyle/>
              <a:p>
                <a:endParaRPr lang="fr-FR"/>
              </a:p>
            </p:txBody>
          </p:sp>
          <p:sp>
            <p:nvSpPr>
              <p:cNvPr id="160125" name="Freeform 381"/>
              <p:cNvSpPr>
                <a:spLocks/>
              </p:cNvSpPr>
              <p:nvPr/>
            </p:nvSpPr>
            <p:spPr bwMode="auto">
              <a:xfrm>
                <a:off x="3347" y="3452"/>
                <a:ext cx="27" cy="26"/>
              </a:xfrm>
              <a:custGeom>
                <a:avLst/>
                <a:gdLst/>
                <a:ahLst/>
                <a:cxnLst>
                  <a:cxn ang="0">
                    <a:pos x="17" y="0"/>
                  </a:cxn>
                  <a:cxn ang="0">
                    <a:pos x="34" y="34"/>
                  </a:cxn>
                  <a:cxn ang="0">
                    <a:pos x="17" y="42"/>
                  </a:cxn>
                  <a:cxn ang="0">
                    <a:pos x="0" y="8"/>
                  </a:cxn>
                  <a:cxn ang="0">
                    <a:pos x="17" y="0"/>
                  </a:cxn>
                </a:cxnLst>
                <a:rect l="0" t="0" r="r" b="b"/>
                <a:pathLst>
                  <a:path w="34" h="42">
                    <a:moveTo>
                      <a:pt x="17" y="0"/>
                    </a:moveTo>
                    <a:lnTo>
                      <a:pt x="34" y="34"/>
                    </a:lnTo>
                    <a:lnTo>
                      <a:pt x="17" y="42"/>
                    </a:lnTo>
                    <a:lnTo>
                      <a:pt x="0" y="8"/>
                    </a:lnTo>
                    <a:lnTo>
                      <a:pt x="17" y="0"/>
                    </a:lnTo>
                    <a:close/>
                  </a:path>
                </a:pathLst>
              </a:custGeom>
              <a:solidFill>
                <a:srgbClr val="339966"/>
              </a:solidFill>
              <a:ln w="9525">
                <a:noFill/>
                <a:round/>
                <a:headEnd/>
                <a:tailEnd/>
              </a:ln>
            </p:spPr>
            <p:txBody>
              <a:bodyPr/>
              <a:lstStyle/>
              <a:p>
                <a:endParaRPr lang="fr-FR"/>
              </a:p>
            </p:txBody>
          </p:sp>
          <p:sp>
            <p:nvSpPr>
              <p:cNvPr id="160126" name="Freeform 382"/>
              <p:cNvSpPr>
                <a:spLocks/>
              </p:cNvSpPr>
              <p:nvPr/>
            </p:nvSpPr>
            <p:spPr bwMode="auto">
              <a:xfrm>
                <a:off x="3381" y="3511"/>
                <a:ext cx="27" cy="21"/>
              </a:xfrm>
              <a:custGeom>
                <a:avLst/>
                <a:gdLst/>
                <a:ahLst/>
                <a:cxnLst>
                  <a:cxn ang="0">
                    <a:pos x="17" y="0"/>
                  </a:cxn>
                  <a:cxn ang="0">
                    <a:pos x="34" y="26"/>
                  </a:cxn>
                  <a:cxn ang="0">
                    <a:pos x="17" y="34"/>
                  </a:cxn>
                  <a:cxn ang="0">
                    <a:pos x="0" y="9"/>
                  </a:cxn>
                  <a:cxn ang="0">
                    <a:pos x="17" y="0"/>
                  </a:cxn>
                </a:cxnLst>
                <a:rect l="0" t="0" r="r" b="b"/>
                <a:pathLst>
                  <a:path w="34" h="34">
                    <a:moveTo>
                      <a:pt x="17" y="0"/>
                    </a:moveTo>
                    <a:lnTo>
                      <a:pt x="34" y="26"/>
                    </a:lnTo>
                    <a:lnTo>
                      <a:pt x="17" y="34"/>
                    </a:lnTo>
                    <a:lnTo>
                      <a:pt x="0" y="9"/>
                    </a:lnTo>
                    <a:lnTo>
                      <a:pt x="17" y="0"/>
                    </a:lnTo>
                    <a:close/>
                  </a:path>
                </a:pathLst>
              </a:custGeom>
              <a:solidFill>
                <a:srgbClr val="339966"/>
              </a:solidFill>
              <a:ln w="9525">
                <a:noFill/>
                <a:round/>
                <a:headEnd/>
                <a:tailEnd/>
              </a:ln>
            </p:spPr>
            <p:txBody>
              <a:bodyPr/>
              <a:lstStyle/>
              <a:p>
                <a:endParaRPr lang="fr-FR"/>
              </a:p>
            </p:txBody>
          </p:sp>
          <p:sp>
            <p:nvSpPr>
              <p:cNvPr id="160127" name="Freeform 383"/>
              <p:cNvSpPr>
                <a:spLocks/>
              </p:cNvSpPr>
              <p:nvPr/>
            </p:nvSpPr>
            <p:spPr bwMode="auto">
              <a:xfrm>
                <a:off x="3422" y="3564"/>
                <a:ext cx="26" cy="27"/>
              </a:xfrm>
              <a:custGeom>
                <a:avLst/>
                <a:gdLst/>
                <a:ahLst/>
                <a:cxnLst>
                  <a:cxn ang="0">
                    <a:pos x="17" y="0"/>
                  </a:cxn>
                  <a:cxn ang="0">
                    <a:pos x="34" y="34"/>
                  </a:cxn>
                  <a:cxn ang="0">
                    <a:pos x="17" y="42"/>
                  </a:cxn>
                  <a:cxn ang="0">
                    <a:pos x="0" y="8"/>
                  </a:cxn>
                  <a:cxn ang="0">
                    <a:pos x="17" y="0"/>
                  </a:cxn>
                </a:cxnLst>
                <a:rect l="0" t="0" r="r" b="b"/>
                <a:pathLst>
                  <a:path w="34" h="42">
                    <a:moveTo>
                      <a:pt x="17" y="0"/>
                    </a:moveTo>
                    <a:lnTo>
                      <a:pt x="34" y="34"/>
                    </a:lnTo>
                    <a:lnTo>
                      <a:pt x="17" y="42"/>
                    </a:lnTo>
                    <a:lnTo>
                      <a:pt x="0" y="8"/>
                    </a:lnTo>
                    <a:lnTo>
                      <a:pt x="17" y="0"/>
                    </a:lnTo>
                    <a:close/>
                  </a:path>
                </a:pathLst>
              </a:custGeom>
              <a:solidFill>
                <a:srgbClr val="339966"/>
              </a:solidFill>
              <a:ln w="9525">
                <a:noFill/>
                <a:round/>
                <a:headEnd/>
                <a:tailEnd/>
              </a:ln>
            </p:spPr>
            <p:txBody>
              <a:bodyPr/>
              <a:lstStyle/>
              <a:p>
                <a:endParaRPr lang="fr-FR"/>
              </a:p>
            </p:txBody>
          </p:sp>
          <p:sp>
            <p:nvSpPr>
              <p:cNvPr id="160128" name="Freeform 384"/>
              <p:cNvSpPr>
                <a:spLocks/>
              </p:cNvSpPr>
              <p:nvPr/>
            </p:nvSpPr>
            <p:spPr bwMode="auto">
              <a:xfrm>
                <a:off x="3455" y="3623"/>
                <a:ext cx="26" cy="27"/>
              </a:xfrm>
              <a:custGeom>
                <a:avLst/>
                <a:gdLst/>
                <a:ahLst/>
                <a:cxnLst>
                  <a:cxn ang="0">
                    <a:pos x="17" y="0"/>
                  </a:cxn>
                  <a:cxn ang="0">
                    <a:pos x="34" y="34"/>
                  </a:cxn>
                  <a:cxn ang="0">
                    <a:pos x="17" y="43"/>
                  </a:cxn>
                  <a:cxn ang="0">
                    <a:pos x="0" y="9"/>
                  </a:cxn>
                  <a:cxn ang="0">
                    <a:pos x="17" y="0"/>
                  </a:cxn>
                </a:cxnLst>
                <a:rect l="0" t="0" r="r" b="b"/>
                <a:pathLst>
                  <a:path w="34" h="43">
                    <a:moveTo>
                      <a:pt x="17" y="0"/>
                    </a:moveTo>
                    <a:lnTo>
                      <a:pt x="34" y="34"/>
                    </a:lnTo>
                    <a:lnTo>
                      <a:pt x="17" y="43"/>
                    </a:lnTo>
                    <a:lnTo>
                      <a:pt x="0" y="9"/>
                    </a:lnTo>
                    <a:lnTo>
                      <a:pt x="17" y="0"/>
                    </a:lnTo>
                    <a:close/>
                  </a:path>
                </a:pathLst>
              </a:custGeom>
              <a:solidFill>
                <a:srgbClr val="339966"/>
              </a:solidFill>
              <a:ln w="9525">
                <a:noFill/>
                <a:round/>
                <a:headEnd/>
                <a:tailEnd/>
              </a:ln>
            </p:spPr>
            <p:txBody>
              <a:bodyPr/>
              <a:lstStyle/>
              <a:p>
                <a:endParaRPr lang="fr-FR"/>
              </a:p>
            </p:txBody>
          </p:sp>
          <p:sp>
            <p:nvSpPr>
              <p:cNvPr id="160129" name="Freeform 385"/>
              <p:cNvSpPr>
                <a:spLocks/>
              </p:cNvSpPr>
              <p:nvPr/>
            </p:nvSpPr>
            <p:spPr bwMode="auto">
              <a:xfrm>
                <a:off x="3495" y="3688"/>
                <a:ext cx="20" cy="21"/>
              </a:xfrm>
              <a:custGeom>
                <a:avLst/>
                <a:gdLst/>
                <a:ahLst/>
                <a:cxnLst>
                  <a:cxn ang="0">
                    <a:pos x="17" y="0"/>
                  </a:cxn>
                  <a:cxn ang="0">
                    <a:pos x="25" y="34"/>
                  </a:cxn>
                  <a:cxn ang="0">
                    <a:pos x="8" y="34"/>
                  </a:cxn>
                  <a:cxn ang="0">
                    <a:pos x="0" y="0"/>
                  </a:cxn>
                  <a:cxn ang="0">
                    <a:pos x="17" y="0"/>
                  </a:cxn>
                </a:cxnLst>
                <a:rect l="0" t="0" r="r" b="b"/>
                <a:pathLst>
                  <a:path w="25" h="34">
                    <a:moveTo>
                      <a:pt x="17" y="0"/>
                    </a:moveTo>
                    <a:lnTo>
                      <a:pt x="25" y="34"/>
                    </a:lnTo>
                    <a:lnTo>
                      <a:pt x="8" y="34"/>
                    </a:lnTo>
                    <a:lnTo>
                      <a:pt x="0" y="0"/>
                    </a:lnTo>
                    <a:lnTo>
                      <a:pt x="17" y="0"/>
                    </a:lnTo>
                    <a:close/>
                  </a:path>
                </a:pathLst>
              </a:custGeom>
              <a:solidFill>
                <a:srgbClr val="339966"/>
              </a:solidFill>
              <a:ln w="9525">
                <a:noFill/>
                <a:round/>
                <a:headEnd/>
                <a:tailEnd/>
              </a:ln>
            </p:spPr>
            <p:txBody>
              <a:bodyPr/>
              <a:lstStyle/>
              <a:p>
                <a:endParaRPr lang="fr-FR"/>
              </a:p>
            </p:txBody>
          </p:sp>
          <p:sp>
            <p:nvSpPr>
              <p:cNvPr id="160130" name="Freeform 386"/>
              <p:cNvSpPr>
                <a:spLocks/>
              </p:cNvSpPr>
              <p:nvPr/>
            </p:nvSpPr>
            <p:spPr bwMode="auto">
              <a:xfrm>
                <a:off x="2906" y="3500"/>
                <a:ext cx="53" cy="43"/>
              </a:xfrm>
              <a:custGeom>
                <a:avLst/>
                <a:gdLst/>
                <a:ahLst/>
                <a:cxnLst>
                  <a:cxn ang="0">
                    <a:pos x="34" y="0"/>
                  </a:cxn>
                  <a:cxn ang="0">
                    <a:pos x="68" y="34"/>
                  </a:cxn>
                  <a:cxn ang="0">
                    <a:pos x="34" y="68"/>
                  </a:cxn>
                  <a:cxn ang="0">
                    <a:pos x="0" y="34"/>
                  </a:cxn>
                  <a:cxn ang="0">
                    <a:pos x="34" y="0"/>
                  </a:cxn>
                </a:cxnLst>
                <a:rect l="0" t="0" r="r" b="b"/>
                <a:pathLst>
                  <a:path w="68" h="68">
                    <a:moveTo>
                      <a:pt x="34" y="0"/>
                    </a:moveTo>
                    <a:lnTo>
                      <a:pt x="68" y="34"/>
                    </a:lnTo>
                    <a:lnTo>
                      <a:pt x="34" y="68"/>
                    </a:lnTo>
                    <a:lnTo>
                      <a:pt x="0" y="34"/>
                    </a:lnTo>
                    <a:lnTo>
                      <a:pt x="34" y="0"/>
                    </a:lnTo>
                    <a:close/>
                  </a:path>
                </a:pathLst>
              </a:custGeom>
              <a:solidFill>
                <a:srgbClr val="000080"/>
              </a:solidFill>
              <a:ln w="12700">
                <a:solidFill>
                  <a:srgbClr val="000080"/>
                </a:solidFill>
                <a:prstDash val="solid"/>
                <a:round/>
                <a:headEnd/>
                <a:tailEnd/>
              </a:ln>
            </p:spPr>
            <p:txBody>
              <a:bodyPr/>
              <a:lstStyle/>
              <a:p>
                <a:endParaRPr lang="fr-FR"/>
              </a:p>
            </p:txBody>
          </p:sp>
          <p:sp>
            <p:nvSpPr>
              <p:cNvPr id="160131" name="Freeform 387"/>
              <p:cNvSpPr>
                <a:spLocks/>
              </p:cNvSpPr>
              <p:nvPr/>
            </p:nvSpPr>
            <p:spPr bwMode="auto">
              <a:xfrm>
                <a:off x="3207" y="3097"/>
                <a:ext cx="54" cy="43"/>
              </a:xfrm>
              <a:custGeom>
                <a:avLst/>
                <a:gdLst/>
                <a:ahLst/>
                <a:cxnLst>
                  <a:cxn ang="0">
                    <a:pos x="34" y="0"/>
                  </a:cxn>
                  <a:cxn ang="0">
                    <a:pos x="68" y="33"/>
                  </a:cxn>
                  <a:cxn ang="0">
                    <a:pos x="34" y="67"/>
                  </a:cxn>
                  <a:cxn ang="0">
                    <a:pos x="0" y="33"/>
                  </a:cxn>
                  <a:cxn ang="0">
                    <a:pos x="34" y="0"/>
                  </a:cxn>
                </a:cxnLst>
                <a:rect l="0" t="0" r="r" b="b"/>
                <a:pathLst>
                  <a:path w="68" h="67">
                    <a:moveTo>
                      <a:pt x="34" y="0"/>
                    </a:moveTo>
                    <a:lnTo>
                      <a:pt x="68" y="33"/>
                    </a:lnTo>
                    <a:lnTo>
                      <a:pt x="34" y="67"/>
                    </a:lnTo>
                    <a:lnTo>
                      <a:pt x="0" y="33"/>
                    </a:lnTo>
                    <a:lnTo>
                      <a:pt x="34" y="0"/>
                    </a:lnTo>
                    <a:close/>
                  </a:path>
                </a:pathLst>
              </a:custGeom>
              <a:solidFill>
                <a:srgbClr val="000080"/>
              </a:solidFill>
              <a:ln w="12700">
                <a:solidFill>
                  <a:srgbClr val="000080"/>
                </a:solidFill>
                <a:prstDash val="solid"/>
                <a:round/>
                <a:headEnd/>
                <a:tailEnd/>
              </a:ln>
            </p:spPr>
            <p:txBody>
              <a:bodyPr/>
              <a:lstStyle/>
              <a:p>
                <a:endParaRPr lang="fr-FR"/>
              </a:p>
            </p:txBody>
          </p:sp>
          <p:sp>
            <p:nvSpPr>
              <p:cNvPr id="160132" name="Freeform 388"/>
              <p:cNvSpPr>
                <a:spLocks/>
              </p:cNvSpPr>
              <p:nvPr/>
            </p:nvSpPr>
            <p:spPr bwMode="auto">
              <a:xfrm>
                <a:off x="3501" y="3661"/>
                <a:ext cx="54" cy="43"/>
              </a:xfrm>
              <a:custGeom>
                <a:avLst/>
                <a:gdLst/>
                <a:ahLst/>
                <a:cxnLst>
                  <a:cxn ang="0">
                    <a:pos x="34" y="0"/>
                  </a:cxn>
                  <a:cxn ang="0">
                    <a:pos x="68" y="34"/>
                  </a:cxn>
                  <a:cxn ang="0">
                    <a:pos x="34" y="68"/>
                  </a:cxn>
                  <a:cxn ang="0">
                    <a:pos x="0" y="34"/>
                  </a:cxn>
                  <a:cxn ang="0">
                    <a:pos x="34" y="0"/>
                  </a:cxn>
                </a:cxnLst>
                <a:rect l="0" t="0" r="r" b="b"/>
                <a:pathLst>
                  <a:path w="68" h="68">
                    <a:moveTo>
                      <a:pt x="34" y="0"/>
                    </a:moveTo>
                    <a:lnTo>
                      <a:pt x="68" y="34"/>
                    </a:lnTo>
                    <a:lnTo>
                      <a:pt x="34" y="68"/>
                    </a:lnTo>
                    <a:lnTo>
                      <a:pt x="0" y="34"/>
                    </a:lnTo>
                    <a:lnTo>
                      <a:pt x="34" y="0"/>
                    </a:lnTo>
                    <a:close/>
                  </a:path>
                </a:pathLst>
              </a:custGeom>
              <a:solidFill>
                <a:srgbClr val="000080"/>
              </a:solidFill>
              <a:ln w="12700">
                <a:solidFill>
                  <a:srgbClr val="000080"/>
                </a:solidFill>
                <a:prstDash val="solid"/>
                <a:round/>
                <a:headEnd/>
                <a:tailEnd/>
              </a:ln>
            </p:spPr>
            <p:txBody>
              <a:bodyPr/>
              <a:lstStyle/>
              <a:p>
                <a:endParaRPr lang="fr-FR"/>
              </a:p>
            </p:txBody>
          </p:sp>
          <p:sp>
            <p:nvSpPr>
              <p:cNvPr id="160133" name="Freeform 389"/>
              <p:cNvSpPr>
                <a:spLocks/>
              </p:cNvSpPr>
              <p:nvPr/>
            </p:nvSpPr>
            <p:spPr bwMode="auto">
              <a:xfrm>
                <a:off x="3803" y="3747"/>
                <a:ext cx="53" cy="43"/>
              </a:xfrm>
              <a:custGeom>
                <a:avLst/>
                <a:gdLst/>
                <a:ahLst/>
                <a:cxnLst>
                  <a:cxn ang="0">
                    <a:pos x="34" y="0"/>
                  </a:cxn>
                  <a:cxn ang="0">
                    <a:pos x="68" y="33"/>
                  </a:cxn>
                  <a:cxn ang="0">
                    <a:pos x="34" y="67"/>
                  </a:cxn>
                  <a:cxn ang="0">
                    <a:pos x="0" y="33"/>
                  </a:cxn>
                  <a:cxn ang="0">
                    <a:pos x="34" y="0"/>
                  </a:cxn>
                </a:cxnLst>
                <a:rect l="0" t="0" r="r" b="b"/>
                <a:pathLst>
                  <a:path w="68" h="67">
                    <a:moveTo>
                      <a:pt x="34" y="0"/>
                    </a:moveTo>
                    <a:lnTo>
                      <a:pt x="68" y="33"/>
                    </a:lnTo>
                    <a:lnTo>
                      <a:pt x="34" y="67"/>
                    </a:lnTo>
                    <a:lnTo>
                      <a:pt x="0" y="33"/>
                    </a:lnTo>
                    <a:lnTo>
                      <a:pt x="34" y="0"/>
                    </a:lnTo>
                    <a:close/>
                  </a:path>
                </a:pathLst>
              </a:custGeom>
              <a:solidFill>
                <a:srgbClr val="000080"/>
              </a:solidFill>
              <a:ln w="12700">
                <a:solidFill>
                  <a:srgbClr val="000080"/>
                </a:solidFill>
                <a:prstDash val="solid"/>
                <a:round/>
                <a:headEnd/>
                <a:tailEnd/>
              </a:ln>
            </p:spPr>
            <p:txBody>
              <a:bodyPr/>
              <a:lstStyle/>
              <a:p>
                <a:endParaRPr lang="fr-FR"/>
              </a:p>
            </p:txBody>
          </p:sp>
          <p:sp>
            <p:nvSpPr>
              <p:cNvPr id="160134" name="Freeform 390"/>
              <p:cNvSpPr>
                <a:spLocks/>
              </p:cNvSpPr>
              <p:nvPr/>
            </p:nvSpPr>
            <p:spPr bwMode="auto">
              <a:xfrm>
                <a:off x="4098" y="3704"/>
                <a:ext cx="53" cy="43"/>
              </a:xfrm>
              <a:custGeom>
                <a:avLst/>
                <a:gdLst/>
                <a:ahLst/>
                <a:cxnLst>
                  <a:cxn ang="0">
                    <a:pos x="34" y="0"/>
                  </a:cxn>
                  <a:cxn ang="0">
                    <a:pos x="68" y="34"/>
                  </a:cxn>
                  <a:cxn ang="0">
                    <a:pos x="34" y="68"/>
                  </a:cxn>
                  <a:cxn ang="0">
                    <a:pos x="0" y="34"/>
                  </a:cxn>
                  <a:cxn ang="0">
                    <a:pos x="34" y="0"/>
                  </a:cxn>
                </a:cxnLst>
                <a:rect l="0" t="0" r="r" b="b"/>
                <a:pathLst>
                  <a:path w="68" h="68">
                    <a:moveTo>
                      <a:pt x="34" y="0"/>
                    </a:moveTo>
                    <a:lnTo>
                      <a:pt x="68" y="34"/>
                    </a:lnTo>
                    <a:lnTo>
                      <a:pt x="34" y="68"/>
                    </a:lnTo>
                    <a:lnTo>
                      <a:pt x="0" y="34"/>
                    </a:lnTo>
                    <a:lnTo>
                      <a:pt x="34" y="0"/>
                    </a:lnTo>
                    <a:close/>
                  </a:path>
                </a:pathLst>
              </a:custGeom>
              <a:solidFill>
                <a:srgbClr val="000080"/>
              </a:solidFill>
              <a:ln w="12700">
                <a:solidFill>
                  <a:srgbClr val="000080"/>
                </a:solidFill>
                <a:prstDash val="solid"/>
                <a:round/>
                <a:headEnd/>
                <a:tailEnd/>
              </a:ln>
            </p:spPr>
            <p:txBody>
              <a:bodyPr/>
              <a:lstStyle/>
              <a:p>
                <a:endParaRPr lang="fr-FR"/>
              </a:p>
            </p:txBody>
          </p:sp>
          <p:sp>
            <p:nvSpPr>
              <p:cNvPr id="160135" name="Freeform 391"/>
              <p:cNvSpPr>
                <a:spLocks/>
              </p:cNvSpPr>
              <p:nvPr/>
            </p:nvSpPr>
            <p:spPr bwMode="auto">
              <a:xfrm>
                <a:off x="4392" y="3113"/>
                <a:ext cx="53" cy="43"/>
              </a:xfrm>
              <a:custGeom>
                <a:avLst/>
                <a:gdLst/>
                <a:ahLst/>
                <a:cxnLst>
                  <a:cxn ang="0">
                    <a:pos x="34" y="0"/>
                  </a:cxn>
                  <a:cxn ang="0">
                    <a:pos x="68" y="34"/>
                  </a:cxn>
                  <a:cxn ang="0">
                    <a:pos x="34" y="68"/>
                  </a:cxn>
                  <a:cxn ang="0">
                    <a:pos x="0" y="34"/>
                  </a:cxn>
                  <a:cxn ang="0">
                    <a:pos x="34" y="0"/>
                  </a:cxn>
                </a:cxnLst>
                <a:rect l="0" t="0" r="r" b="b"/>
                <a:pathLst>
                  <a:path w="68" h="68">
                    <a:moveTo>
                      <a:pt x="34" y="0"/>
                    </a:moveTo>
                    <a:lnTo>
                      <a:pt x="68" y="34"/>
                    </a:lnTo>
                    <a:lnTo>
                      <a:pt x="34" y="68"/>
                    </a:lnTo>
                    <a:lnTo>
                      <a:pt x="0" y="34"/>
                    </a:lnTo>
                    <a:lnTo>
                      <a:pt x="34" y="0"/>
                    </a:lnTo>
                    <a:close/>
                  </a:path>
                </a:pathLst>
              </a:custGeom>
              <a:solidFill>
                <a:srgbClr val="000080"/>
              </a:solidFill>
              <a:ln w="12700">
                <a:solidFill>
                  <a:srgbClr val="000080"/>
                </a:solidFill>
                <a:prstDash val="solid"/>
                <a:round/>
                <a:headEnd/>
                <a:tailEnd/>
              </a:ln>
            </p:spPr>
            <p:txBody>
              <a:bodyPr/>
              <a:lstStyle/>
              <a:p>
                <a:endParaRPr lang="fr-FR"/>
              </a:p>
            </p:txBody>
          </p:sp>
          <p:sp>
            <p:nvSpPr>
              <p:cNvPr id="160136" name="Freeform 392"/>
              <p:cNvSpPr>
                <a:spLocks/>
              </p:cNvSpPr>
              <p:nvPr/>
            </p:nvSpPr>
            <p:spPr bwMode="auto">
              <a:xfrm>
                <a:off x="4693" y="3779"/>
                <a:ext cx="54" cy="43"/>
              </a:xfrm>
              <a:custGeom>
                <a:avLst/>
                <a:gdLst/>
                <a:ahLst/>
                <a:cxnLst>
                  <a:cxn ang="0">
                    <a:pos x="34" y="0"/>
                  </a:cxn>
                  <a:cxn ang="0">
                    <a:pos x="68" y="34"/>
                  </a:cxn>
                  <a:cxn ang="0">
                    <a:pos x="34" y="68"/>
                  </a:cxn>
                  <a:cxn ang="0">
                    <a:pos x="0" y="34"/>
                  </a:cxn>
                  <a:cxn ang="0">
                    <a:pos x="34" y="0"/>
                  </a:cxn>
                </a:cxnLst>
                <a:rect l="0" t="0" r="r" b="b"/>
                <a:pathLst>
                  <a:path w="68" h="68">
                    <a:moveTo>
                      <a:pt x="34" y="0"/>
                    </a:moveTo>
                    <a:lnTo>
                      <a:pt x="68" y="34"/>
                    </a:lnTo>
                    <a:lnTo>
                      <a:pt x="34" y="68"/>
                    </a:lnTo>
                    <a:lnTo>
                      <a:pt x="0" y="34"/>
                    </a:lnTo>
                    <a:lnTo>
                      <a:pt x="34" y="0"/>
                    </a:lnTo>
                    <a:close/>
                  </a:path>
                </a:pathLst>
              </a:custGeom>
              <a:solidFill>
                <a:srgbClr val="000080"/>
              </a:solidFill>
              <a:ln w="12700">
                <a:solidFill>
                  <a:srgbClr val="000080"/>
                </a:solidFill>
                <a:prstDash val="solid"/>
                <a:round/>
                <a:headEnd/>
                <a:tailEnd/>
              </a:ln>
            </p:spPr>
            <p:txBody>
              <a:bodyPr/>
              <a:lstStyle/>
              <a:p>
                <a:endParaRPr lang="fr-FR"/>
              </a:p>
            </p:txBody>
          </p:sp>
          <p:sp>
            <p:nvSpPr>
              <p:cNvPr id="160137" name="Freeform 393"/>
              <p:cNvSpPr>
                <a:spLocks/>
              </p:cNvSpPr>
              <p:nvPr/>
            </p:nvSpPr>
            <p:spPr bwMode="auto">
              <a:xfrm>
                <a:off x="2899" y="3511"/>
                <a:ext cx="67" cy="53"/>
              </a:xfrm>
              <a:custGeom>
                <a:avLst/>
                <a:gdLst/>
                <a:ahLst/>
                <a:cxnLst>
                  <a:cxn ang="0">
                    <a:pos x="43" y="0"/>
                  </a:cxn>
                  <a:cxn ang="0">
                    <a:pos x="85" y="85"/>
                  </a:cxn>
                  <a:cxn ang="0">
                    <a:pos x="0" y="85"/>
                  </a:cxn>
                  <a:cxn ang="0">
                    <a:pos x="43" y="0"/>
                  </a:cxn>
                </a:cxnLst>
                <a:rect l="0" t="0" r="r" b="b"/>
                <a:pathLst>
                  <a:path w="85" h="85">
                    <a:moveTo>
                      <a:pt x="43" y="0"/>
                    </a:moveTo>
                    <a:lnTo>
                      <a:pt x="85" y="85"/>
                    </a:lnTo>
                    <a:lnTo>
                      <a:pt x="0" y="85"/>
                    </a:lnTo>
                    <a:lnTo>
                      <a:pt x="43" y="0"/>
                    </a:lnTo>
                    <a:close/>
                  </a:path>
                </a:pathLst>
              </a:custGeom>
              <a:solidFill>
                <a:srgbClr val="339966"/>
              </a:solidFill>
              <a:ln w="12700">
                <a:solidFill>
                  <a:srgbClr val="339966"/>
                </a:solidFill>
                <a:prstDash val="solid"/>
                <a:round/>
                <a:headEnd/>
                <a:tailEnd/>
              </a:ln>
            </p:spPr>
            <p:txBody>
              <a:bodyPr/>
              <a:lstStyle/>
              <a:p>
                <a:endParaRPr lang="fr-FR"/>
              </a:p>
            </p:txBody>
          </p:sp>
          <p:sp>
            <p:nvSpPr>
              <p:cNvPr id="160138" name="Freeform 394"/>
              <p:cNvSpPr>
                <a:spLocks/>
              </p:cNvSpPr>
              <p:nvPr/>
            </p:nvSpPr>
            <p:spPr bwMode="auto">
              <a:xfrm>
                <a:off x="3200" y="3237"/>
                <a:ext cx="67" cy="53"/>
              </a:xfrm>
              <a:custGeom>
                <a:avLst/>
                <a:gdLst/>
                <a:ahLst/>
                <a:cxnLst>
                  <a:cxn ang="0">
                    <a:pos x="43" y="0"/>
                  </a:cxn>
                  <a:cxn ang="0">
                    <a:pos x="85" y="85"/>
                  </a:cxn>
                  <a:cxn ang="0">
                    <a:pos x="0" y="85"/>
                  </a:cxn>
                  <a:cxn ang="0">
                    <a:pos x="43" y="0"/>
                  </a:cxn>
                </a:cxnLst>
                <a:rect l="0" t="0" r="r" b="b"/>
                <a:pathLst>
                  <a:path w="85" h="85">
                    <a:moveTo>
                      <a:pt x="43" y="0"/>
                    </a:moveTo>
                    <a:lnTo>
                      <a:pt x="85" y="85"/>
                    </a:lnTo>
                    <a:lnTo>
                      <a:pt x="0" y="85"/>
                    </a:lnTo>
                    <a:lnTo>
                      <a:pt x="43" y="0"/>
                    </a:lnTo>
                    <a:close/>
                  </a:path>
                </a:pathLst>
              </a:custGeom>
              <a:solidFill>
                <a:srgbClr val="339966"/>
              </a:solidFill>
              <a:ln w="12700">
                <a:solidFill>
                  <a:srgbClr val="339966"/>
                </a:solidFill>
                <a:prstDash val="solid"/>
                <a:round/>
                <a:headEnd/>
                <a:tailEnd/>
              </a:ln>
            </p:spPr>
            <p:txBody>
              <a:bodyPr/>
              <a:lstStyle/>
              <a:p>
                <a:endParaRPr lang="fr-FR"/>
              </a:p>
            </p:txBody>
          </p:sp>
          <p:sp>
            <p:nvSpPr>
              <p:cNvPr id="160139" name="Freeform 395"/>
              <p:cNvSpPr>
                <a:spLocks/>
              </p:cNvSpPr>
              <p:nvPr/>
            </p:nvSpPr>
            <p:spPr bwMode="auto">
              <a:xfrm>
                <a:off x="3495" y="3709"/>
                <a:ext cx="67" cy="54"/>
              </a:xfrm>
              <a:custGeom>
                <a:avLst/>
                <a:gdLst/>
                <a:ahLst/>
                <a:cxnLst>
                  <a:cxn ang="0">
                    <a:pos x="42" y="0"/>
                  </a:cxn>
                  <a:cxn ang="0">
                    <a:pos x="85" y="85"/>
                  </a:cxn>
                  <a:cxn ang="0">
                    <a:pos x="0" y="85"/>
                  </a:cxn>
                  <a:cxn ang="0">
                    <a:pos x="42" y="0"/>
                  </a:cxn>
                </a:cxnLst>
                <a:rect l="0" t="0" r="r" b="b"/>
                <a:pathLst>
                  <a:path w="85" h="85">
                    <a:moveTo>
                      <a:pt x="42" y="0"/>
                    </a:moveTo>
                    <a:lnTo>
                      <a:pt x="85" y="85"/>
                    </a:lnTo>
                    <a:lnTo>
                      <a:pt x="0" y="85"/>
                    </a:lnTo>
                    <a:lnTo>
                      <a:pt x="42" y="0"/>
                    </a:lnTo>
                    <a:close/>
                  </a:path>
                </a:pathLst>
              </a:custGeom>
              <a:solidFill>
                <a:srgbClr val="339966"/>
              </a:solidFill>
              <a:ln w="12700">
                <a:solidFill>
                  <a:srgbClr val="339966"/>
                </a:solidFill>
                <a:prstDash val="solid"/>
                <a:round/>
                <a:headEnd/>
                <a:tailEnd/>
              </a:ln>
            </p:spPr>
            <p:txBody>
              <a:bodyPr/>
              <a:lstStyle/>
              <a:p>
                <a:endParaRPr lang="fr-FR"/>
              </a:p>
            </p:txBody>
          </p:sp>
          <p:sp>
            <p:nvSpPr>
              <p:cNvPr id="160140" name="Rectangle 396"/>
              <p:cNvSpPr>
                <a:spLocks noChangeArrowheads="1"/>
              </p:cNvSpPr>
              <p:nvPr/>
            </p:nvSpPr>
            <p:spPr bwMode="auto">
              <a:xfrm>
                <a:off x="2690" y="3763"/>
                <a:ext cx="55" cy="115"/>
              </a:xfrm>
              <a:prstGeom prst="rect">
                <a:avLst/>
              </a:prstGeom>
              <a:noFill/>
              <a:ln w="9525">
                <a:noFill/>
                <a:miter lim="800000"/>
                <a:headEnd/>
                <a:tailEnd/>
              </a:ln>
            </p:spPr>
            <p:txBody>
              <a:bodyPr wrap="none" lIns="0" tIns="0" rIns="0" bIns="0">
                <a:spAutoFit/>
              </a:bodyPr>
              <a:lstStyle/>
              <a:p>
                <a:r>
                  <a:rPr lang="en-US" sz="1200" b="1">
                    <a:solidFill>
                      <a:srgbClr val="000000"/>
                    </a:solidFill>
                    <a:latin typeface="Arial" pitchFamily="34" charset="0"/>
                  </a:rPr>
                  <a:t>1</a:t>
                </a:r>
                <a:endParaRPr lang="en-US" sz="1200"/>
              </a:p>
            </p:txBody>
          </p:sp>
          <p:sp>
            <p:nvSpPr>
              <p:cNvPr id="160141" name="Rectangle 397"/>
              <p:cNvSpPr>
                <a:spLocks noChangeArrowheads="1"/>
              </p:cNvSpPr>
              <p:nvPr/>
            </p:nvSpPr>
            <p:spPr bwMode="auto">
              <a:xfrm>
                <a:off x="2690" y="3527"/>
                <a:ext cx="55" cy="115"/>
              </a:xfrm>
              <a:prstGeom prst="rect">
                <a:avLst/>
              </a:prstGeom>
              <a:noFill/>
              <a:ln w="9525">
                <a:noFill/>
                <a:miter lim="800000"/>
                <a:headEnd/>
                <a:tailEnd/>
              </a:ln>
            </p:spPr>
            <p:txBody>
              <a:bodyPr wrap="none" lIns="0" tIns="0" rIns="0" bIns="0">
                <a:spAutoFit/>
              </a:bodyPr>
              <a:lstStyle/>
              <a:p>
                <a:r>
                  <a:rPr lang="en-US" sz="1200" b="1">
                    <a:solidFill>
                      <a:srgbClr val="000000"/>
                    </a:solidFill>
                    <a:latin typeface="Arial" pitchFamily="34" charset="0"/>
                  </a:rPr>
                  <a:t>2</a:t>
                </a:r>
                <a:endParaRPr lang="en-US" sz="1200"/>
              </a:p>
            </p:txBody>
          </p:sp>
          <p:sp>
            <p:nvSpPr>
              <p:cNvPr id="160142" name="Rectangle 398"/>
              <p:cNvSpPr>
                <a:spLocks noChangeArrowheads="1"/>
              </p:cNvSpPr>
              <p:nvPr/>
            </p:nvSpPr>
            <p:spPr bwMode="auto">
              <a:xfrm>
                <a:off x="2690" y="3290"/>
                <a:ext cx="55" cy="115"/>
              </a:xfrm>
              <a:prstGeom prst="rect">
                <a:avLst/>
              </a:prstGeom>
              <a:noFill/>
              <a:ln w="9525">
                <a:noFill/>
                <a:miter lim="800000"/>
                <a:headEnd/>
                <a:tailEnd/>
              </a:ln>
            </p:spPr>
            <p:txBody>
              <a:bodyPr wrap="none" lIns="0" tIns="0" rIns="0" bIns="0">
                <a:spAutoFit/>
              </a:bodyPr>
              <a:lstStyle/>
              <a:p>
                <a:r>
                  <a:rPr lang="en-US" sz="1200" b="1">
                    <a:solidFill>
                      <a:srgbClr val="000000"/>
                    </a:solidFill>
                    <a:latin typeface="Arial" pitchFamily="34" charset="0"/>
                  </a:rPr>
                  <a:t>3</a:t>
                </a:r>
                <a:endParaRPr lang="en-US" sz="1200"/>
              </a:p>
            </p:txBody>
          </p:sp>
          <p:sp>
            <p:nvSpPr>
              <p:cNvPr id="160143" name="Rectangle 399"/>
              <p:cNvSpPr>
                <a:spLocks noChangeArrowheads="1"/>
              </p:cNvSpPr>
              <p:nvPr/>
            </p:nvSpPr>
            <p:spPr bwMode="auto">
              <a:xfrm>
                <a:off x="2690" y="3054"/>
                <a:ext cx="55" cy="115"/>
              </a:xfrm>
              <a:prstGeom prst="rect">
                <a:avLst/>
              </a:prstGeom>
              <a:noFill/>
              <a:ln w="9525">
                <a:noFill/>
                <a:miter lim="800000"/>
                <a:headEnd/>
                <a:tailEnd/>
              </a:ln>
            </p:spPr>
            <p:txBody>
              <a:bodyPr wrap="none" lIns="0" tIns="0" rIns="0" bIns="0">
                <a:spAutoFit/>
              </a:bodyPr>
              <a:lstStyle/>
              <a:p>
                <a:r>
                  <a:rPr lang="en-US" sz="1200" b="1">
                    <a:solidFill>
                      <a:srgbClr val="000000"/>
                    </a:solidFill>
                    <a:latin typeface="Arial" pitchFamily="34" charset="0"/>
                  </a:rPr>
                  <a:t>4</a:t>
                </a:r>
                <a:endParaRPr lang="en-US" sz="1200"/>
              </a:p>
            </p:txBody>
          </p:sp>
          <p:sp>
            <p:nvSpPr>
              <p:cNvPr id="160144" name="Rectangle 400"/>
              <p:cNvSpPr>
                <a:spLocks noChangeArrowheads="1"/>
              </p:cNvSpPr>
              <p:nvPr/>
            </p:nvSpPr>
            <p:spPr bwMode="auto">
              <a:xfrm>
                <a:off x="2886" y="4066"/>
                <a:ext cx="110" cy="115"/>
              </a:xfrm>
              <a:prstGeom prst="rect">
                <a:avLst/>
              </a:prstGeom>
              <a:noFill/>
              <a:ln w="9525">
                <a:noFill/>
                <a:miter lim="800000"/>
                <a:headEnd/>
                <a:tailEnd/>
              </a:ln>
            </p:spPr>
            <p:txBody>
              <a:bodyPr wrap="none" lIns="0" tIns="0" rIns="0" bIns="0">
                <a:spAutoFit/>
              </a:bodyPr>
              <a:lstStyle/>
              <a:p>
                <a:r>
                  <a:rPr lang="en-US" sz="1200" b="1">
                    <a:solidFill>
                      <a:srgbClr val="000000"/>
                    </a:solidFill>
                    <a:latin typeface="Arial" pitchFamily="34" charset="0"/>
                  </a:rPr>
                  <a:t>18</a:t>
                </a:r>
                <a:endParaRPr lang="en-US" sz="1200"/>
              </a:p>
            </p:txBody>
          </p:sp>
          <p:sp>
            <p:nvSpPr>
              <p:cNvPr id="160145" name="Rectangle 401"/>
              <p:cNvSpPr>
                <a:spLocks noChangeArrowheads="1"/>
              </p:cNvSpPr>
              <p:nvPr/>
            </p:nvSpPr>
            <p:spPr bwMode="auto">
              <a:xfrm>
                <a:off x="3186" y="4066"/>
                <a:ext cx="110" cy="115"/>
              </a:xfrm>
              <a:prstGeom prst="rect">
                <a:avLst/>
              </a:prstGeom>
              <a:noFill/>
              <a:ln w="9525">
                <a:noFill/>
                <a:miter lim="800000"/>
                <a:headEnd/>
                <a:tailEnd/>
              </a:ln>
            </p:spPr>
            <p:txBody>
              <a:bodyPr wrap="none" lIns="0" tIns="0" rIns="0" bIns="0">
                <a:spAutoFit/>
              </a:bodyPr>
              <a:lstStyle/>
              <a:p>
                <a:r>
                  <a:rPr lang="en-US" sz="1200" b="1">
                    <a:solidFill>
                      <a:srgbClr val="000000"/>
                    </a:solidFill>
                    <a:latin typeface="Arial" pitchFamily="34" charset="0"/>
                  </a:rPr>
                  <a:t>20</a:t>
                </a:r>
                <a:endParaRPr lang="en-US" sz="1200"/>
              </a:p>
            </p:txBody>
          </p:sp>
          <p:sp>
            <p:nvSpPr>
              <p:cNvPr id="160146" name="Rectangle 402"/>
              <p:cNvSpPr>
                <a:spLocks noChangeArrowheads="1"/>
              </p:cNvSpPr>
              <p:nvPr/>
            </p:nvSpPr>
            <p:spPr bwMode="auto">
              <a:xfrm>
                <a:off x="3482" y="4066"/>
                <a:ext cx="109" cy="115"/>
              </a:xfrm>
              <a:prstGeom prst="rect">
                <a:avLst/>
              </a:prstGeom>
              <a:noFill/>
              <a:ln w="9525">
                <a:noFill/>
                <a:miter lim="800000"/>
                <a:headEnd/>
                <a:tailEnd/>
              </a:ln>
            </p:spPr>
            <p:txBody>
              <a:bodyPr wrap="none" lIns="0" tIns="0" rIns="0" bIns="0">
                <a:spAutoFit/>
              </a:bodyPr>
              <a:lstStyle/>
              <a:p>
                <a:r>
                  <a:rPr lang="en-US" sz="1200" b="1">
                    <a:solidFill>
                      <a:srgbClr val="000000"/>
                    </a:solidFill>
                    <a:latin typeface="Arial" pitchFamily="34" charset="0"/>
                  </a:rPr>
                  <a:t>22</a:t>
                </a:r>
                <a:endParaRPr lang="en-US" sz="1200"/>
              </a:p>
            </p:txBody>
          </p:sp>
          <p:sp>
            <p:nvSpPr>
              <p:cNvPr id="160147" name="Rectangle 403"/>
              <p:cNvSpPr>
                <a:spLocks noChangeArrowheads="1"/>
              </p:cNvSpPr>
              <p:nvPr/>
            </p:nvSpPr>
            <p:spPr bwMode="auto">
              <a:xfrm>
                <a:off x="3783" y="4066"/>
                <a:ext cx="110" cy="115"/>
              </a:xfrm>
              <a:prstGeom prst="rect">
                <a:avLst/>
              </a:prstGeom>
              <a:noFill/>
              <a:ln w="9525">
                <a:noFill/>
                <a:miter lim="800000"/>
                <a:headEnd/>
                <a:tailEnd/>
              </a:ln>
            </p:spPr>
            <p:txBody>
              <a:bodyPr wrap="none" lIns="0" tIns="0" rIns="0" bIns="0">
                <a:spAutoFit/>
              </a:bodyPr>
              <a:lstStyle/>
              <a:p>
                <a:r>
                  <a:rPr lang="en-US" sz="1200" b="1">
                    <a:solidFill>
                      <a:srgbClr val="000000"/>
                    </a:solidFill>
                    <a:latin typeface="Arial" pitchFamily="34" charset="0"/>
                  </a:rPr>
                  <a:t>24</a:t>
                </a:r>
                <a:endParaRPr lang="en-US" sz="1200"/>
              </a:p>
            </p:txBody>
          </p:sp>
          <p:sp>
            <p:nvSpPr>
              <p:cNvPr id="160148" name="Rectangle 404"/>
              <p:cNvSpPr>
                <a:spLocks noChangeArrowheads="1"/>
              </p:cNvSpPr>
              <p:nvPr/>
            </p:nvSpPr>
            <p:spPr bwMode="auto">
              <a:xfrm>
                <a:off x="4077" y="4066"/>
                <a:ext cx="110" cy="115"/>
              </a:xfrm>
              <a:prstGeom prst="rect">
                <a:avLst/>
              </a:prstGeom>
              <a:noFill/>
              <a:ln w="9525">
                <a:noFill/>
                <a:miter lim="800000"/>
                <a:headEnd/>
                <a:tailEnd/>
              </a:ln>
            </p:spPr>
            <p:txBody>
              <a:bodyPr wrap="none" lIns="0" tIns="0" rIns="0" bIns="0">
                <a:spAutoFit/>
              </a:bodyPr>
              <a:lstStyle/>
              <a:p>
                <a:r>
                  <a:rPr lang="en-US" sz="1200" b="1">
                    <a:solidFill>
                      <a:srgbClr val="000000"/>
                    </a:solidFill>
                    <a:latin typeface="Arial" pitchFamily="34" charset="0"/>
                  </a:rPr>
                  <a:t>26</a:t>
                </a:r>
                <a:endParaRPr lang="en-US" sz="1200"/>
              </a:p>
            </p:txBody>
          </p:sp>
          <p:sp>
            <p:nvSpPr>
              <p:cNvPr id="160149" name="Rectangle 405"/>
              <p:cNvSpPr>
                <a:spLocks noChangeArrowheads="1"/>
              </p:cNvSpPr>
              <p:nvPr/>
            </p:nvSpPr>
            <p:spPr bwMode="auto">
              <a:xfrm>
                <a:off x="4372" y="4066"/>
                <a:ext cx="110" cy="115"/>
              </a:xfrm>
              <a:prstGeom prst="rect">
                <a:avLst/>
              </a:prstGeom>
              <a:noFill/>
              <a:ln w="9525">
                <a:noFill/>
                <a:miter lim="800000"/>
                <a:headEnd/>
                <a:tailEnd/>
              </a:ln>
            </p:spPr>
            <p:txBody>
              <a:bodyPr wrap="none" lIns="0" tIns="0" rIns="0" bIns="0">
                <a:spAutoFit/>
              </a:bodyPr>
              <a:lstStyle/>
              <a:p>
                <a:r>
                  <a:rPr lang="en-US" sz="1200" b="1">
                    <a:solidFill>
                      <a:srgbClr val="000000"/>
                    </a:solidFill>
                    <a:latin typeface="Arial" pitchFamily="34" charset="0"/>
                  </a:rPr>
                  <a:t>28</a:t>
                </a:r>
                <a:endParaRPr lang="en-US" sz="1200"/>
              </a:p>
            </p:txBody>
          </p:sp>
          <p:sp>
            <p:nvSpPr>
              <p:cNvPr id="160150" name="Rectangle 406"/>
              <p:cNvSpPr>
                <a:spLocks noChangeArrowheads="1"/>
              </p:cNvSpPr>
              <p:nvPr/>
            </p:nvSpPr>
            <p:spPr bwMode="auto">
              <a:xfrm>
                <a:off x="4673" y="4066"/>
                <a:ext cx="110" cy="115"/>
              </a:xfrm>
              <a:prstGeom prst="rect">
                <a:avLst/>
              </a:prstGeom>
              <a:noFill/>
              <a:ln w="9525">
                <a:noFill/>
                <a:miter lim="800000"/>
                <a:headEnd/>
                <a:tailEnd/>
              </a:ln>
            </p:spPr>
            <p:txBody>
              <a:bodyPr wrap="none" lIns="0" tIns="0" rIns="0" bIns="0">
                <a:spAutoFit/>
              </a:bodyPr>
              <a:lstStyle/>
              <a:p>
                <a:r>
                  <a:rPr lang="en-US" sz="1200" b="1">
                    <a:solidFill>
                      <a:srgbClr val="000000"/>
                    </a:solidFill>
                    <a:latin typeface="Arial" pitchFamily="34" charset="0"/>
                  </a:rPr>
                  <a:t>30</a:t>
                </a:r>
                <a:endParaRPr lang="en-US" sz="1200"/>
              </a:p>
            </p:txBody>
          </p:sp>
          <p:sp>
            <p:nvSpPr>
              <p:cNvPr id="160151" name="Rectangle 407"/>
              <p:cNvSpPr>
                <a:spLocks noChangeArrowheads="1"/>
              </p:cNvSpPr>
              <p:nvPr/>
            </p:nvSpPr>
            <p:spPr bwMode="auto">
              <a:xfrm rot="16200000">
                <a:off x="2589" y="3726"/>
                <a:ext cx="53" cy="119"/>
              </a:xfrm>
              <a:prstGeom prst="rect">
                <a:avLst/>
              </a:prstGeom>
              <a:noFill/>
              <a:ln w="9525">
                <a:noFill/>
                <a:miter lim="800000"/>
                <a:headEnd/>
                <a:tailEnd/>
              </a:ln>
            </p:spPr>
            <p:txBody>
              <a:bodyPr wrap="none" lIns="0" tIns="0" rIns="0" bIns="0">
                <a:spAutoFit/>
              </a:bodyPr>
              <a:lstStyle/>
              <a:p>
                <a:r>
                  <a:rPr lang="en-US" sz="1200" b="1">
                    <a:solidFill>
                      <a:srgbClr val="000000"/>
                    </a:solidFill>
                    <a:latin typeface="Arial" pitchFamily="34" charset="0"/>
                  </a:rPr>
                  <a:t>2</a:t>
                </a:r>
                <a:endParaRPr lang="en-US" sz="1200"/>
              </a:p>
            </p:txBody>
          </p:sp>
          <p:sp>
            <p:nvSpPr>
              <p:cNvPr id="160152" name="Rectangle 408"/>
              <p:cNvSpPr>
                <a:spLocks noChangeArrowheads="1"/>
              </p:cNvSpPr>
              <p:nvPr/>
            </p:nvSpPr>
            <p:spPr bwMode="auto">
              <a:xfrm rot="16200000">
                <a:off x="2564" y="3651"/>
                <a:ext cx="56" cy="119"/>
              </a:xfrm>
              <a:prstGeom prst="rect">
                <a:avLst/>
              </a:prstGeom>
              <a:noFill/>
              <a:ln w="9525">
                <a:noFill/>
                <a:miter lim="800000"/>
                <a:headEnd/>
                <a:tailEnd/>
              </a:ln>
            </p:spPr>
            <p:txBody>
              <a:bodyPr wrap="none" lIns="0" tIns="0" rIns="0" bIns="0">
                <a:spAutoFit/>
              </a:bodyPr>
              <a:lstStyle/>
              <a:p>
                <a:r>
                  <a:rPr lang="en-US" sz="1200" b="1">
                    <a:solidFill>
                      <a:srgbClr val="000000"/>
                    </a:solidFill>
                    <a:latin typeface="Arial" pitchFamily="34" charset="0"/>
                  </a:rPr>
                  <a:t>+</a:t>
                </a:r>
                <a:endParaRPr lang="en-US" sz="1200"/>
              </a:p>
            </p:txBody>
          </p:sp>
          <p:sp>
            <p:nvSpPr>
              <p:cNvPr id="160153" name="Rectangle 409"/>
              <p:cNvSpPr>
                <a:spLocks noChangeArrowheads="1"/>
              </p:cNvSpPr>
              <p:nvPr/>
            </p:nvSpPr>
            <p:spPr bwMode="auto">
              <a:xfrm rot="16200000">
                <a:off x="2302" y="3339"/>
                <a:ext cx="629" cy="119"/>
              </a:xfrm>
              <a:prstGeom prst="rect">
                <a:avLst/>
              </a:prstGeom>
              <a:noFill/>
              <a:ln w="9525">
                <a:noFill/>
                <a:miter lim="800000"/>
                <a:headEnd/>
                <a:tailEnd/>
              </a:ln>
            </p:spPr>
            <p:txBody>
              <a:bodyPr wrap="none" lIns="0" tIns="0" rIns="0" bIns="0">
                <a:spAutoFit/>
              </a:bodyPr>
              <a:lstStyle/>
              <a:p>
                <a:r>
                  <a:rPr lang="en-US" sz="1200" b="1">
                    <a:solidFill>
                      <a:srgbClr val="000000"/>
                    </a:solidFill>
                    <a:latin typeface="Arial" pitchFamily="34" charset="0"/>
                  </a:rPr>
                  <a:t> energy (MeV)</a:t>
                </a:r>
                <a:endParaRPr lang="en-US" sz="1200"/>
              </a:p>
            </p:txBody>
          </p:sp>
          <p:sp>
            <p:nvSpPr>
              <p:cNvPr id="160154" name="Rectangle 410"/>
              <p:cNvSpPr>
                <a:spLocks noChangeArrowheads="1"/>
              </p:cNvSpPr>
              <p:nvPr/>
            </p:nvSpPr>
            <p:spPr bwMode="auto">
              <a:xfrm>
                <a:off x="3649" y="3145"/>
                <a:ext cx="27" cy="11"/>
              </a:xfrm>
              <a:prstGeom prst="rect">
                <a:avLst/>
              </a:prstGeom>
              <a:solidFill>
                <a:srgbClr val="000080"/>
              </a:solidFill>
              <a:ln w="9525">
                <a:noFill/>
                <a:miter lim="800000"/>
                <a:headEnd/>
                <a:tailEnd/>
              </a:ln>
            </p:spPr>
            <p:txBody>
              <a:bodyPr/>
              <a:lstStyle/>
              <a:p>
                <a:endParaRPr lang="fr-FR"/>
              </a:p>
            </p:txBody>
          </p:sp>
          <p:sp>
            <p:nvSpPr>
              <p:cNvPr id="160155" name="Rectangle 411"/>
              <p:cNvSpPr>
                <a:spLocks noChangeArrowheads="1"/>
              </p:cNvSpPr>
              <p:nvPr/>
            </p:nvSpPr>
            <p:spPr bwMode="auto">
              <a:xfrm>
                <a:off x="3729" y="3145"/>
                <a:ext cx="27" cy="11"/>
              </a:xfrm>
              <a:prstGeom prst="rect">
                <a:avLst/>
              </a:prstGeom>
              <a:solidFill>
                <a:srgbClr val="000080"/>
              </a:solidFill>
              <a:ln w="9525">
                <a:noFill/>
                <a:miter lim="800000"/>
                <a:headEnd/>
                <a:tailEnd/>
              </a:ln>
            </p:spPr>
            <p:txBody>
              <a:bodyPr/>
              <a:lstStyle/>
              <a:p>
                <a:endParaRPr lang="fr-FR"/>
              </a:p>
            </p:txBody>
          </p:sp>
          <p:sp>
            <p:nvSpPr>
              <p:cNvPr id="160156" name="Rectangle 412"/>
              <p:cNvSpPr>
                <a:spLocks noChangeArrowheads="1"/>
              </p:cNvSpPr>
              <p:nvPr/>
            </p:nvSpPr>
            <p:spPr bwMode="auto">
              <a:xfrm>
                <a:off x="3810" y="3145"/>
                <a:ext cx="26" cy="11"/>
              </a:xfrm>
              <a:prstGeom prst="rect">
                <a:avLst/>
              </a:prstGeom>
              <a:solidFill>
                <a:srgbClr val="000080"/>
              </a:solidFill>
              <a:ln w="9525">
                <a:noFill/>
                <a:miter lim="800000"/>
                <a:headEnd/>
                <a:tailEnd/>
              </a:ln>
            </p:spPr>
            <p:txBody>
              <a:bodyPr/>
              <a:lstStyle/>
              <a:p>
                <a:endParaRPr lang="fr-FR"/>
              </a:p>
            </p:txBody>
          </p:sp>
          <p:sp>
            <p:nvSpPr>
              <p:cNvPr id="160157" name="Rectangle 413"/>
              <p:cNvSpPr>
                <a:spLocks noChangeArrowheads="1"/>
              </p:cNvSpPr>
              <p:nvPr/>
            </p:nvSpPr>
            <p:spPr bwMode="auto">
              <a:xfrm>
                <a:off x="3890" y="3145"/>
                <a:ext cx="27" cy="11"/>
              </a:xfrm>
              <a:prstGeom prst="rect">
                <a:avLst/>
              </a:prstGeom>
              <a:solidFill>
                <a:srgbClr val="000080"/>
              </a:solidFill>
              <a:ln w="9525">
                <a:noFill/>
                <a:miter lim="800000"/>
                <a:headEnd/>
                <a:tailEnd/>
              </a:ln>
            </p:spPr>
            <p:txBody>
              <a:bodyPr/>
              <a:lstStyle/>
              <a:p>
                <a:endParaRPr lang="fr-FR"/>
              </a:p>
            </p:txBody>
          </p:sp>
          <p:sp>
            <p:nvSpPr>
              <p:cNvPr id="160158" name="Freeform 414"/>
              <p:cNvSpPr>
                <a:spLocks/>
              </p:cNvSpPr>
              <p:nvPr/>
            </p:nvSpPr>
            <p:spPr bwMode="auto">
              <a:xfrm>
                <a:off x="3763" y="3129"/>
                <a:ext cx="53" cy="43"/>
              </a:xfrm>
              <a:custGeom>
                <a:avLst/>
                <a:gdLst/>
                <a:ahLst/>
                <a:cxnLst>
                  <a:cxn ang="0">
                    <a:pos x="33" y="0"/>
                  </a:cxn>
                  <a:cxn ang="0">
                    <a:pos x="67" y="34"/>
                  </a:cxn>
                  <a:cxn ang="0">
                    <a:pos x="33" y="68"/>
                  </a:cxn>
                  <a:cxn ang="0">
                    <a:pos x="0" y="34"/>
                  </a:cxn>
                  <a:cxn ang="0">
                    <a:pos x="33" y="0"/>
                  </a:cxn>
                </a:cxnLst>
                <a:rect l="0" t="0" r="r" b="b"/>
                <a:pathLst>
                  <a:path w="67" h="68">
                    <a:moveTo>
                      <a:pt x="33" y="0"/>
                    </a:moveTo>
                    <a:lnTo>
                      <a:pt x="67" y="34"/>
                    </a:lnTo>
                    <a:lnTo>
                      <a:pt x="33" y="68"/>
                    </a:lnTo>
                    <a:lnTo>
                      <a:pt x="0" y="34"/>
                    </a:lnTo>
                    <a:lnTo>
                      <a:pt x="33" y="0"/>
                    </a:lnTo>
                    <a:close/>
                  </a:path>
                </a:pathLst>
              </a:custGeom>
              <a:solidFill>
                <a:srgbClr val="000080"/>
              </a:solidFill>
              <a:ln w="12700">
                <a:solidFill>
                  <a:srgbClr val="000080"/>
                </a:solidFill>
                <a:prstDash val="solid"/>
                <a:round/>
                <a:headEnd/>
                <a:tailEnd/>
              </a:ln>
            </p:spPr>
            <p:txBody>
              <a:bodyPr/>
              <a:lstStyle/>
              <a:p>
                <a:endParaRPr lang="fr-FR"/>
              </a:p>
            </p:txBody>
          </p:sp>
          <p:sp>
            <p:nvSpPr>
              <p:cNvPr id="160159" name="Rectangle 415"/>
              <p:cNvSpPr>
                <a:spLocks noChangeArrowheads="1"/>
              </p:cNvSpPr>
              <p:nvPr/>
            </p:nvSpPr>
            <p:spPr bwMode="auto">
              <a:xfrm>
                <a:off x="3963" y="3067"/>
                <a:ext cx="169" cy="154"/>
              </a:xfrm>
              <a:prstGeom prst="rect">
                <a:avLst/>
              </a:prstGeom>
              <a:noFill/>
              <a:ln w="9525">
                <a:noFill/>
                <a:miter lim="800000"/>
                <a:headEnd/>
                <a:tailEnd/>
              </a:ln>
            </p:spPr>
            <p:txBody>
              <a:bodyPr wrap="none" lIns="0" tIns="0" rIns="0" bIns="0">
                <a:spAutoFit/>
              </a:bodyPr>
              <a:lstStyle/>
              <a:p>
                <a:r>
                  <a:rPr lang="en-US" sz="1600" b="1">
                    <a:solidFill>
                      <a:srgbClr val="000000"/>
                    </a:solidFill>
                    <a:latin typeface="Arial" pitchFamily="34" charset="0"/>
                  </a:rPr>
                  <a:t>Ca</a:t>
                </a:r>
                <a:endParaRPr lang="en-US" sz="1600"/>
              </a:p>
            </p:txBody>
          </p:sp>
          <p:sp>
            <p:nvSpPr>
              <p:cNvPr id="160160" name="Rectangle 416"/>
              <p:cNvSpPr>
                <a:spLocks noChangeArrowheads="1"/>
              </p:cNvSpPr>
              <p:nvPr/>
            </p:nvSpPr>
            <p:spPr bwMode="auto">
              <a:xfrm>
                <a:off x="3649" y="3252"/>
                <a:ext cx="27" cy="11"/>
              </a:xfrm>
              <a:prstGeom prst="rect">
                <a:avLst/>
              </a:prstGeom>
              <a:solidFill>
                <a:srgbClr val="339966"/>
              </a:solidFill>
              <a:ln w="9525">
                <a:noFill/>
                <a:miter lim="800000"/>
                <a:headEnd/>
                <a:tailEnd/>
              </a:ln>
            </p:spPr>
            <p:txBody>
              <a:bodyPr/>
              <a:lstStyle/>
              <a:p>
                <a:endParaRPr lang="fr-FR"/>
              </a:p>
            </p:txBody>
          </p:sp>
          <p:sp>
            <p:nvSpPr>
              <p:cNvPr id="160161" name="Rectangle 417"/>
              <p:cNvSpPr>
                <a:spLocks noChangeArrowheads="1"/>
              </p:cNvSpPr>
              <p:nvPr/>
            </p:nvSpPr>
            <p:spPr bwMode="auto">
              <a:xfrm>
                <a:off x="3729" y="3252"/>
                <a:ext cx="27" cy="11"/>
              </a:xfrm>
              <a:prstGeom prst="rect">
                <a:avLst/>
              </a:prstGeom>
              <a:solidFill>
                <a:srgbClr val="339966"/>
              </a:solidFill>
              <a:ln w="9525">
                <a:noFill/>
                <a:miter lim="800000"/>
                <a:headEnd/>
                <a:tailEnd/>
              </a:ln>
            </p:spPr>
            <p:txBody>
              <a:bodyPr/>
              <a:lstStyle/>
              <a:p>
                <a:endParaRPr lang="fr-FR"/>
              </a:p>
            </p:txBody>
          </p:sp>
          <p:sp>
            <p:nvSpPr>
              <p:cNvPr id="160162" name="Rectangle 418"/>
              <p:cNvSpPr>
                <a:spLocks noChangeArrowheads="1"/>
              </p:cNvSpPr>
              <p:nvPr/>
            </p:nvSpPr>
            <p:spPr bwMode="auto">
              <a:xfrm>
                <a:off x="3810" y="3252"/>
                <a:ext cx="26" cy="11"/>
              </a:xfrm>
              <a:prstGeom prst="rect">
                <a:avLst/>
              </a:prstGeom>
              <a:solidFill>
                <a:srgbClr val="339966"/>
              </a:solidFill>
              <a:ln w="9525">
                <a:noFill/>
                <a:miter lim="800000"/>
                <a:headEnd/>
                <a:tailEnd/>
              </a:ln>
            </p:spPr>
            <p:txBody>
              <a:bodyPr/>
              <a:lstStyle/>
              <a:p>
                <a:endParaRPr lang="fr-FR"/>
              </a:p>
            </p:txBody>
          </p:sp>
          <p:sp>
            <p:nvSpPr>
              <p:cNvPr id="160163" name="Rectangle 419"/>
              <p:cNvSpPr>
                <a:spLocks noChangeArrowheads="1"/>
              </p:cNvSpPr>
              <p:nvPr/>
            </p:nvSpPr>
            <p:spPr bwMode="auto">
              <a:xfrm>
                <a:off x="3890" y="3252"/>
                <a:ext cx="27" cy="11"/>
              </a:xfrm>
              <a:prstGeom prst="rect">
                <a:avLst/>
              </a:prstGeom>
              <a:solidFill>
                <a:srgbClr val="339966"/>
              </a:solidFill>
              <a:ln w="9525">
                <a:noFill/>
                <a:miter lim="800000"/>
                <a:headEnd/>
                <a:tailEnd/>
              </a:ln>
            </p:spPr>
            <p:txBody>
              <a:bodyPr/>
              <a:lstStyle/>
              <a:p>
                <a:endParaRPr lang="fr-FR"/>
              </a:p>
            </p:txBody>
          </p:sp>
          <p:sp>
            <p:nvSpPr>
              <p:cNvPr id="160164" name="Freeform 420"/>
              <p:cNvSpPr>
                <a:spLocks/>
              </p:cNvSpPr>
              <p:nvPr/>
            </p:nvSpPr>
            <p:spPr bwMode="auto">
              <a:xfrm>
                <a:off x="3756" y="3231"/>
                <a:ext cx="67" cy="53"/>
              </a:xfrm>
              <a:custGeom>
                <a:avLst/>
                <a:gdLst/>
                <a:ahLst/>
                <a:cxnLst>
                  <a:cxn ang="0">
                    <a:pos x="42" y="0"/>
                  </a:cxn>
                  <a:cxn ang="0">
                    <a:pos x="85" y="84"/>
                  </a:cxn>
                  <a:cxn ang="0">
                    <a:pos x="0" y="84"/>
                  </a:cxn>
                  <a:cxn ang="0">
                    <a:pos x="42" y="0"/>
                  </a:cxn>
                </a:cxnLst>
                <a:rect l="0" t="0" r="r" b="b"/>
                <a:pathLst>
                  <a:path w="85" h="84">
                    <a:moveTo>
                      <a:pt x="42" y="0"/>
                    </a:moveTo>
                    <a:lnTo>
                      <a:pt x="85" y="84"/>
                    </a:lnTo>
                    <a:lnTo>
                      <a:pt x="0" y="84"/>
                    </a:lnTo>
                    <a:lnTo>
                      <a:pt x="42" y="0"/>
                    </a:lnTo>
                    <a:close/>
                  </a:path>
                </a:pathLst>
              </a:custGeom>
              <a:solidFill>
                <a:srgbClr val="339966"/>
              </a:solidFill>
              <a:ln w="12700">
                <a:solidFill>
                  <a:srgbClr val="339966"/>
                </a:solidFill>
                <a:prstDash val="solid"/>
                <a:round/>
                <a:headEnd/>
                <a:tailEnd/>
              </a:ln>
            </p:spPr>
            <p:txBody>
              <a:bodyPr/>
              <a:lstStyle/>
              <a:p>
                <a:endParaRPr lang="fr-FR"/>
              </a:p>
            </p:txBody>
          </p:sp>
          <p:sp>
            <p:nvSpPr>
              <p:cNvPr id="160165" name="Rectangle 421"/>
              <p:cNvSpPr>
                <a:spLocks noChangeArrowheads="1"/>
              </p:cNvSpPr>
              <p:nvPr/>
            </p:nvSpPr>
            <p:spPr bwMode="auto">
              <a:xfrm>
                <a:off x="3963" y="3204"/>
                <a:ext cx="88" cy="154"/>
              </a:xfrm>
              <a:prstGeom prst="rect">
                <a:avLst/>
              </a:prstGeom>
              <a:noFill/>
              <a:ln w="9525">
                <a:noFill/>
                <a:miter lim="800000"/>
                <a:headEnd/>
                <a:tailEnd/>
              </a:ln>
            </p:spPr>
            <p:txBody>
              <a:bodyPr wrap="none" lIns="0" tIns="0" rIns="0" bIns="0">
                <a:spAutoFit/>
              </a:bodyPr>
              <a:lstStyle/>
              <a:p>
                <a:r>
                  <a:rPr lang="en-US" sz="1600" b="1">
                    <a:solidFill>
                      <a:srgbClr val="000000"/>
                    </a:solidFill>
                    <a:latin typeface="Arial" pitchFamily="34" charset="0"/>
                  </a:rPr>
                  <a:t>S</a:t>
                </a:r>
                <a:endParaRPr lang="en-US" sz="1600"/>
              </a:p>
            </p:txBody>
          </p:sp>
          <p:sp>
            <p:nvSpPr>
              <p:cNvPr id="160166" name="Line 422"/>
              <p:cNvSpPr>
                <a:spLocks noChangeShapeType="1"/>
              </p:cNvSpPr>
              <p:nvPr/>
            </p:nvSpPr>
            <p:spPr bwMode="auto">
              <a:xfrm flipV="1">
                <a:off x="3233" y="3019"/>
                <a:ext cx="1" cy="983"/>
              </a:xfrm>
              <a:prstGeom prst="line">
                <a:avLst/>
              </a:prstGeom>
              <a:noFill/>
              <a:ln w="12700" cap="rnd">
                <a:solidFill>
                  <a:srgbClr val="FF0000"/>
                </a:solidFill>
                <a:round/>
                <a:headEnd/>
                <a:tailEnd/>
              </a:ln>
            </p:spPr>
            <p:txBody>
              <a:bodyPr/>
              <a:lstStyle/>
              <a:p>
                <a:endParaRPr lang="fr-FR"/>
              </a:p>
            </p:txBody>
          </p:sp>
          <p:sp>
            <p:nvSpPr>
              <p:cNvPr id="160167" name="Line 423"/>
              <p:cNvSpPr>
                <a:spLocks noChangeShapeType="1"/>
              </p:cNvSpPr>
              <p:nvPr/>
            </p:nvSpPr>
            <p:spPr bwMode="auto">
              <a:xfrm flipV="1">
                <a:off x="4421" y="3019"/>
                <a:ext cx="1" cy="983"/>
              </a:xfrm>
              <a:prstGeom prst="line">
                <a:avLst/>
              </a:prstGeom>
              <a:noFill/>
              <a:ln w="12700" cap="rnd">
                <a:solidFill>
                  <a:srgbClr val="FF0000"/>
                </a:solidFill>
                <a:round/>
                <a:headEnd/>
                <a:tailEnd/>
              </a:ln>
            </p:spPr>
            <p:txBody>
              <a:bodyPr/>
              <a:lstStyle/>
              <a:p>
                <a:endParaRPr lang="fr-FR"/>
              </a:p>
            </p:txBody>
          </p:sp>
          <p:sp>
            <p:nvSpPr>
              <p:cNvPr id="160168" name="Rectangle 424"/>
              <p:cNvSpPr>
                <a:spLocks noChangeArrowheads="1"/>
              </p:cNvSpPr>
              <p:nvPr/>
            </p:nvSpPr>
            <p:spPr bwMode="auto">
              <a:xfrm>
                <a:off x="3910" y="4142"/>
                <a:ext cx="863" cy="115"/>
              </a:xfrm>
              <a:prstGeom prst="rect">
                <a:avLst/>
              </a:prstGeom>
              <a:noFill/>
              <a:ln w="9525">
                <a:noFill/>
                <a:miter lim="800000"/>
                <a:headEnd/>
                <a:tailEnd/>
              </a:ln>
            </p:spPr>
            <p:txBody>
              <a:bodyPr wrap="none" lIns="0" tIns="0" rIns="0" bIns="0">
                <a:spAutoFit/>
              </a:bodyPr>
              <a:lstStyle/>
              <a:p>
                <a:r>
                  <a:rPr lang="en-US" sz="1200" b="1">
                    <a:solidFill>
                      <a:srgbClr val="000000"/>
                    </a:solidFill>
                    <a:latin typeface="Arial" pitchFamily="34" charset="0"/>
                  </a:rPr>
                  <a:t>neutron number N</a:t>
                </a:r>
                <a:endParaRPr lang="en-US" sz="1200"/>
              </a:p>
            </p:txBody>
          </p:sp>
        </p:grpSp>
        <p:grpSp>
          <p:nvGrpSpPr>
            <p:cNvPr id="29" name="Group 425"/>
            <p:cNvGrpSpPr>
              <a:grpSpLocks/>
            </p:cNvGrpSpPr>
            <p:nvPr/>
          </p:nvGrpSpPr>
          <p:grpSpPr bwMode="auto">
            <a:xfrm>
              <a:off x="3769" y="3766"/>
              <a:ext cx="888" cy="143"/>
              <a:chOff x="2133" y="1972"/>
              <a:chExt cx="936" cy="134"/>
            </a:xfrm>
          </p:grpSpPr>
          <p:sp>
            <p:nvSpPr>
              <p:cNvPr id="160170" name="AutoShape 426"/>
              <p:cNvSpPr>
                <a:spLocks noChangeArrowheads="1"/>
              </p:cNvSpPr>
              <p:nvPr/>
            </p:nvSpPr>
            <p:spPr bwMode="auto">
              <a:xfrm>
                <a:off x="2403" y="2040"/>
                <a:ext cx="75" cy="63"/>
              </a:xfrm>
              <a:prstGeom prst="triangle">
                <a:avLst>
                  <a:gd name="adj" fmla="val 50000"/>
                </a:avLst>
              </a:prstGeom>
              <a:solidFill>
                <a:srgbClr val="5D9F60"/>
              </a:solidFill>
              <a:ln w="9525">
                <a:solidFill>
                  <a:srgbClr val="5D9F60"/>
                </a:solidFill>
                <a:miter lim="800000"/>
                <a:headEnd/>
                <a:tailEnd/>
              </a:ln>
              <a:effectLst/>
            </p:spPr>
            <p:txBody>
              <a:bodyPr wrap="none" anchor="ctr"/>
              <a:lstStyle/>
              <a:p>
                <a:endParaRPr lang="fr-FR"/>
              </a:p>
            </p:txBody>
          </p:sp>
          <p:sp>
            <p:nvSpPr>
              <p:cNvPr id="160171" name="AutoShape 427"/>
              <p:cNvSpPr>
                <a:spLocks noChangeArrowheads="1"/>
              </p:cNvSpPr>
              <p:nvPr/>
            </p:nvSpPr>
            <p:spPr bwMode="auto">
              <a:xfrm>
                <a:off x="2703" y="2043"/>
                <a:ext cx="75" cy="63"/>
              </a:xfrm>
              <a:prstGeom prst="triangle">
                <a:avLst>
                  <a:gd name="adj" fmla="val 50000"/>
                </a:avLst>
              </a:prstGeom>
              <a:solidFill>
                <a:srgbClr val="5D9F60"/>
              </a:solidFill>
              <a:ln w="9525">
                <a:solidFill>
                  <a:srgbClr val="5D9F60"/>
                </a:solidFill>
                <a:miter lim="800000"/>
                <a:headEnd/>
                <a:tailEnd/>
              </a:ln>
              <a:effectLst/>
            </p:spPr>
            <p:txBody>
              <a:bodyPr wrap="none" anchor="ctr"/>
              <a:lstStyle/>
              <a:p>
                <a:endParaRPr lang="fr-FR"/>
              </a:p>
            </p:txBody>
          </p:sp>
          <p:sp>
            <p:nvSpPr>
              <p:cNvPr id="160172" name="AutoShape 428"/>
              <p:cNvSpPr>
                <a:spLocks noChangeArrowheads="1"/>
              </p:cNvSpPr>
              <p:nvPr/>
            </p:nvSpPr>
            <p:spPr bwMode="auto">
              <a:xfrm>
                <a:off x="2994" y="1972"/>
                <a:ext cx="75" cy="63"/>
              </a:xfrm>
              <a:prstGeom prst="triangle">
                <a:avLst>
                  <a:gd name="adj" fmla="val 50000"/>
                </a:avLst>
              </a:prstGeom>
              <a:solidFill>
                <a:srgbClr val="5D9F60"/>
              </a:solidFill>
              <a:ln w="9525">
                <a:solidFill>
                  <a:srgbClr val="5D9F60"/>
                </a:solidFill>
                <a:miter lim="800000"/>
                <a:headEnd/>
                <a:tailEnd/>
              </a:ln>
              <a:effectLst/>
            </p:spPr>
            <p:txBody>
              <a:bodyPr wrap="none" anchor="ctr"/>
              <a:lstStyle/>
              <a:p>
                <a:endParaRPr lang="fr-FR"/>
              </a:p>
            </p:txBody>
          </p:sp>
          <p:sp>
            <p:nvSpPr>
              <p:cNvPr id="160173" name="Line 429"/>
              <p:cNvSpPr>
                <a:spLocks noChangeShapeType="1"/>
              </p:cNvSpPr>
              <p:nvPr/>
            </p:nvSpPr>
            <p:spPr bwMode="auto">
              <a:xfrm>
                <a:off x="2133" y="1996"/>
                <a:ext cx="312" cy="77"/>
              </a:xfrm>
              <a:prstGeom prst="line">
                <a:avLst/>
              </a:prstGeom>
              <a:noFill/>
              <a:ln w="19050">
                <a:solidFill>
                  <a:srgbClr val="5D9F60"/>
                </a:solidFill>
                <a:prstDash val="dash"/>
                <a:round/>
                <a:headEnd/>
                <a:tailEnd/>
              </a:ln>
              <a:effectLst/>
            </p:spPr>
            <p:txBody>
              <a:bodyPr/>
              <a:lstStyle/>
              <a:p>
                <a:endParaRPr lang="fr-FR"/>
              </a:p>
            </p:txBody>
          </p:sp>
          <p:sp>
            <p:nvSpPr>
              <p:cNvPr id="160174" name="Line 430"/>
              <p:cNvSpPr>
                <a:spLocks noChangeShapeType="1"/>
              </p:cNvSpPr>
              <p:nvPr/>
            </p:nvSpPr>
            <p:spPr bwMode="auto">
              <a:xfrm>
                <a:off x="2451" y="2080"/>
                <a:ext cx="285" cy="2"/>
              </a:xfrm>
              <a:prstGeom prst="line">
                <a:avLst/>
              </a:prstGeom>
              <a:noFill/>
              <a:ln w="19050">
                <a:solidFill>
                  <a:srgbClr val="5D9F60"/>
                </a:solidFill>
                <a:prstDash val="dash"/>
                <a:round/>
                <a:headEnd/>
                <a:tailEnd/>
              </a:ln>
              <a:effectLst/>
            </p:spPr>
            <p:txBody>
              <a:bodyPr/>
              <a:lstStyle/>
              <a:p>
                <a:endParaRPr lang="fr-FR"/>
              </a:p>
            </p:txBody>
          </p:sp>
          <p:sp>
            <p:nvSpPr>
              <p:cNvPr id="160175" name="Line 431"/>
              <p:cNvSpPr>
                <a:spLocks noChangeShapeType="1"/>
              </p:cNvSpPr>
              <p:nvPr/>
            </p:nvSpPr>
            <p:spPr bwMode="auto">
              <a:xfrm flipV="1">
                <a:off x="2745" y="2010"/>
                <a:ext cx="288" cy="67"/>
              </a:xfrm>
              <a:prstGeom prst="line">
                <a:avLst/>
              </a:prstGeom>
              <a:noFill/>
              <a:ln w="19050">
                <a:solidFill>
                  <a:srgbClr val="5D9F60"/>
                </a:solidFill>
                <a:prstDash val="dash"/>
                <a:round/>
                <a:headEnd/>
                <a:tailEnd/>
              </a:ln>
              <a:effectLst/>
            </p:spPr>
            <p:txBody>
              <a:bodyPr/>
              <a:lstStyle/>
              <a:p>
                <a:endParaRPr lang="fr-FR"/>
              </a:p>
            </p:txBody>
          </p:sp>
        </p:grpSp>
      </p:grpSp>
      <p:sp>
        <p:nvSpPr>
          <p:cNvPr id="160178" name="Rectangle 434"/>
          <p:cNvSpPr>
            <a:spLocks noChangeArrowheads="1"/>
          </p:cNvSpPr>
          <p:nvPr/>
        </p:nvSpPr>
        <p:spPr bwMode="auto">
          <a:xfrm>
            <a:off x="3638550" y="3468688"/>
            <a:ext cx="4572000" cy="530225"/>
          </a:xfrm>
          <a:prstGeom prst="rect">
            <a:avLst/>
          </a:prstGeom>
          <a:noFill/>
          <a:ln w="9525">
            <a:noFill/>
            <a:miter lim="800000"/>
            <a:headEnd/>
            <a:tailEnd/>
          </a:ln>
          <a:effectLst/>
        </p:spPr>
        <p:txBody>
          <a:bodyPr>
            <a:spAutoFit/>
          </a:bodyPr>
          <a:lstStyle/>
          <a:p>
            <a:pPr>
              <a:lnSpc>
                <a:spcPct val="80000"/>
              </a:lnSpc>
            </a:pPr>
            <a:r>
              <a:rPr lang="en-US" sz="1800">
                <a:solidFill>
                  <a:srgbClr val="CC0099"/>
                </a:solidFill>
              </a:rPr>
              <a:t>   - reduction of the N=28 gap</a:t>
            </a:r>
          </a:p>
          <a:p>
            <a:pPr>
              <a:lnSpc>
                <a:spcPct val="80000"/>
              </a:lnSpc>
            </a:pPr>
            <a:r>
              <a:rPr lang="en-US" sz="1800">
                <a:solidFill>
                  <a:srgbClr val="CC0099"/>
                </a:solidFill>
              </a:rPr>
              <a:t>	  </a:t>
            </a:r>
            <a:r>
              <a:rPr lang="en-US" sz="1800">
                <a:sym typeface="Wingdings" pitchFamily="2" charset="2"/>
              </a:rPr>
              <a:t> neutron excitations</a:t>
            </a:r>
          </a:p>
        </p:txBody>
      </p:sp>
      <p:sp>
        <p:nvSpPr>
          <p:cNvPr id="160180" name="Rectangle 436"/>
          <p:cNvSpPr>
            <a:spLocks noChangeArrowheads="1"/>
          </p:cNvSpPr>
          <p:nvPr/>
        </p:nvSpPr>
        <p:spPr bwMode="auto">
          <a:xfrm>
            <a:off x="3857625" y="4611688"/>
            <a:ext cx="4572000" cy="530225"/>
          </a:xfrm>
          <a:prstGeom prst="rect">
            <a:avLst/>
          </a:prstGeom>
          <a:noFill/>
          <a:ln w="9525">
            <a:noFill/>
            <a:miter lim="800000"/>
            <a:headEnd/>
            <a:tailEnd/>
          </a:ln>
          <a:effectLst/>
        </p:spPr>
        <p:txBody>
          <a:bodyPr>
            <a:spAutoFit/>
          </a:bodyPr>
          <a:lstStyle/>
          <a:p>
            <a:pPr>
              <a:lnSpc>
                <a:spcPct val="80000"/>
              </a:lnSpc>
            </a:pPr>
            <a:r>
              <a:rPr lang="en-US" sz="1800" dirty="0">
                <a:solidFill>
                  <a:srgbClr val="CC0099"/>
                </a:solidFill>
              </a:rPr>
              <a:t>- near degeneracy of </a:t>
            </a:r>
            <a:r>
              <a:rPr lang="en-US" sz="1800" dirty="0">
                <a:solidFill>
                  <a:srgbClr val="CC0099"/>
                </a:solidFill>
                <a:latin typeface="Symbol" pitchFamily="18" charset="2"/>
              </a:rPr>
              <a:t>p</a:t>
            </a:r>
            <a:r>
              <a:rPr lang="en-US" sz="1800" dirty="0">
                <a:solidFill>
                  <a:srgbClr val="CC0099"/>
                </a:solidFill>
              </a:rPr>
              <a:t>d3/2 and </a:t>
            </a:r>
            <a:r>
              <a:rPr lang="en-US" sz="1800" dirty="0">
                <a:solidFill>
                  <a:srgbClr val="CC0099"/>
                </a:solidFill>
                <a:latin typeface="Symbol" pitchFamily="18" charset="2"/>
              </a:rPr>
              <a:t>p</a:t>
            </a:r>
            <a:r>
              <a:rPr lang="en-US" sz="1800" dirty="0">
                <a:solidFill>
                  <a:srgbClr val="CC0099"/>
                </a:solidFill>
              </a:rPr>
              <a:t>s1/2</a:t>
            </a:r>
          </a:p>
          <a:p>
            <a:pPr>
              <a:lnSpc>
                <a:spcPct val="80000"/>
              </a:lnSpc>
            </a:pPr>
            <a:r>
              <a:rPr lang="en-US" sz="1800" dirty="0">
                <a:solidFill>
                  <a:srgbClr val="CC0099"/>
                </a:solidFill>
              </a:rPr>
              <a:t>	  </a:t>
            </a:r>
            <a:r>
              <a:rPr lang="en-US" sz="1800" dirty="0">
                <a:sym typeface="Wingdings" pitchFamily="2" charset="2"/>
              </a:rPr>
              <a:t> proton induced collectivity</a:t>
            </a:r>
          </a:p>
        </p:txBody>
      </p:sp>
      <p:sp>
        <p:nvSpPr>
          <p:cNvPr id="160184" name="Text Box 440"/>
          <p:cNvSpPr txBox="1">
            <a:spLocks noChangeArrowheads="1"/>
          </p:cNvSpPr>
          <p:nvPr/>
        </p:nvSpPr>
        <p:spPr bwMode="auto">
          <a:xfrm>
            <a:off x="1952625" y="2603500"/>
            <a:ext cx="342900" cy="458788"/>
          </a:xfrm>
          <a:prstGeom prst="rect">
            <a:avLst/>
          </a:prstGeom>
          <a:noFill/>
          <a:ln w="9525">
            <a:noFill/>
            <a:miter lim="800000"/>
            <a:headEnd/>
            <a:tailEnd/>
          </a:ln>
          <a:effectLst/>
        </p:spPr>
        <p:txBody>
          <a:bodyPr wrap="none">
            <a:spAutoFit/>
          </a:bodyPr>
          <a:lstStyle/>
          <a:p>
            <a:r>
              <a:rPr lang="en-US">
                <a:solidFill>
                  <a:srgbClr val="003399"/>
                </a:solidFill>
                <a:latin typeface="Symbol" pitchFamily="18" charset="2"/>
              </a:rPr>
              <a:t>n</a:t>
            </a:r>
          </a:p>
        </p:txBody>
      </p:sp>
      <p:sp>
        <p:nvSpPr>
          <p:cNvPr id="160185" name="Rectangle 441"/>
          <p:cNvSpPr>
            <a:spLocks noChangeArrowheads="1"/>
          </p:cNvSpPr>
          <p:nvPr/>
        </p:nvSpPr>
        <p:spPr bwMode="auto">
          <a:xfrm>
            <a:off x="903288" y="2587625"/>
            <a:ext cx="350837" cy="457200"/>
          </a:xfrm>
          <a:prstGeom prst="rect">
            <a:avLst/>
          </a:prstGeom>
          <a:noFill/>
          <a:ln w="9525">
            <a:noFill/>
            <a:miter lim="800000"/>
            <a:headEnd/>
            <a:tailEnd/>
          </a:ln>
          <a:effectLst/>
        </p:spPr>
        <p:txBody>
          <a:bodyPr wrap="none">
            <a:spAutoFit/>
          </a:bodyPr>
          <a:lstStyle/>
          <a:p>
            <a:r>
              <a:rPr lang="en-US">
                <a:solidFill>
                  <a:srgbClr val="CC0099"/>
                </a:solidFill>
                <a:latin typeface="Symbol" pitchFamily="18" charset="2"/>
              </a:rPr>
              <a:t>p</a:t>
            </a:r>
          </a:p>
        </p:txBody>
      </p:sp>
      <p:grpSp>
        <p:nvGrpSpPr>
          <p:cNvPr id="30" name="Group 482"/>
          <p:cNvGrpSpPr>
            <a:grpSpLocks/>
          </p:cNvGrpSpPr>
          <p:nvPr/>
        </p:nvGrpSpPr>
        <p:grpSpPr bwMode="auto">
          <a:xfrm>
            <a:off x="6954838" y="4073525"/>
            <a:ext cx="1816100" cy="2506663"/>
            <a:chOff x="391" y="446"/>
            <a:chExt cx="1144" cy="1579"/>
          </a:xfrm>
        </p:grpSpPr>
        <p:sp>
          <p:nvSpPr>
            <p:cNvPr id="160227" name="Rectangle 483"/>
            <p:cNvSpPr>
              <a:spLocks noChangeArrowheads="1"/>
            </p:cNvSpPr>
            <p:nvPr/>
          </p:nvSpPr>
          <p:spPr bwMode="auto">
            <a:xfrm>
              <a:off x="401" y="446"/>
              <a:ext cx="1134" cy="192"/>
            </a:xfrm>
            <a:prstGeom prst="rect">
              <a:avLst/>
            </a:prstGeom>
            <a:noFill/>
            <a:ln w="19050">
              <a:solidFill>
                <a:schemeClr val="tx1"/>
              </a:solidFill>
              <a:miter lim="800000"/>
              <a:headEnd/>
              <a:tailEnd/>
            </a:ln>
            <a:effectLst/>
          </p:spPr>
          <p:txBody>
            <a:bodyPr wrap="none" anchor="ctr"/>
            <a:lstStyle/>
            <a:p>
              <a:pPr algn="ctr"/>
              <a:r>
                <a:rPr lang="en-GB" sz="1800"/>
                <a:t>Shell Model</a:t>
              </a:r>
              <a:endParaRPr lang="en-US" sz="1800"/>
            </a:p>
          </p:txBody>
        </p:sp>
        <p:sp>
          <p:nvSpPr>
            <p:cNvPr id="160228" name="Line 484"/>
            <p:cNvSpPr>
              <a:spLocks noChangeShapeType="1"/>
            </p:cNvSpPr>
            <p:nvPr/>
          </p:nvSpPr>
          <p:spPr bwMode="auto">
            <a:xfrm>
              <a:off x="463" y="1058"/>
              <a:ext cx="176" cy="0"/>
            </a:xfrm>
            <a:prstGeom prst="line">
              <a:avLst/>
            </a:prstGeom>
            <a:noFill/>
            <a:ln w="19050">
              <a:solidFill>
                <a:srgbClr val="CC0099"/>
              </a:solidFill>
              <a:round/>
              <a:headEnd/>
              <a:tailEnd/>
            </a:ln>
            <a:effectLst/>
          </p:spPr>
          <p:txBody>
            <a:bodyPr/>
            <a:lstStyle/>
            <a:p>
              <a:endParaRPr lang="fr-FR"/>
            </a:p>
          </p:txBody>
        </p:sp>
        <p:sp>
          <p:nvSpPr>
            <p:cNvPr id="160229" name="Line 485"/>
            <p:cNvSpPr>
              <a:spLocks noChangeShapeType="1"/>
            </p:cNvSpPr>
            <p:nvPr/>
          </p:nvSpPr>
          <p:spPr bwMode="auto">
            <a:xfrm>
              <a:off x="463" y="1197"/>
              <a:ext cx="176" cy="0"/>
            </a:xfrm>
            <a:prstGeom prst="line">
              <a:avLst/>
            </a:prstGeom>
            <a:noFill/>
            <a:ln w="19050">
              <a:solidFill>
                <a:srgbClr val="CC0099"/>
              </a:solidFill>
              <a:round/>
              <a:headEnd/>
              <a:tailEnd/>
            </a:ln>
            <a:effectLst/>
          </p:spPr>
          <p:txBody>
            <a:bodyPr/>
            <a:lstStyle/>
            <a:p>
              <a:endParaRPr lang="fr-FR"/>
            </a:p>
          </p:txBody>
        </p:sp>
        <p:sp>
          <p:nvSpPr>
            <p:cNvPr id="160230" name="Line 486"/>
            <p:cNvSpPr>
              <a:spLocks noChangeShapeType="1"/>
            </p:cNvSpPr>
            <p:nvPr/>
          </p:nvSpPr>
          <p:spPr bwMode="auto">
            <a:xfrm>
              <a:off x="463" y="1642"/>
              <a:ext cx="176" cy="0"/>
            </a:xfrm>
            <a:prstGeom prst="line">
              <a:avLst/>
            </a:prstGeom>
            <a:noFill/>
            <a:ln w="19050">
              <a:solidFill>
                <a:srgbClr val="CC0099"/>
              </a:solidFill>
              <a:round/>
              <a:headEnd/>
              <a:tailEnd/>
            </a:ln>
            <a:effectLst/>
          </p:spPr>
          <p:txBody>
            <a:bodyPr/>
            <a:lstStyle/>
            <a:p>
              <a:endParaRPr lang="fr-FR"/>
            </a:p>
          </p:txBody>
        </p:sp>
        <p:sp>
          <p:nvSpPr>
            <p:cNvPr id="160231" name="Line 487"/>
            <p:cNvSpPr>
              <a:spLocks noChangeShapeType="1"/>
            </p:cNvSpPr>
            <p:nvPr/>
          </p:nvSpPr>
          <p:spPr bwMode="auto">
            <a:xfrm>
              <a:off x="463" y="1690"/>
              <a:ext cx="176" cy="0"/>
            </a:xfrm>
            <a:prstGeom prst="line">
              <a:avLst/>
            </a:prstGeom>
            <a:noFill/>
            <a:ln w="19050">
              <a:solidFill>
                <a:srgbClr val="CC0099"/>
              </a:solidFill>
              <a:round/>
              <a:headEnd/>
              <a:tailEnd/>
            </a:ln>
            <a:effectLst/>
          </p:spPr>
          <p:txBody>
            <a:bodyPr/>
            <a:lstStyle/>
            <a:p>
              <a:endParaRPr lang="fr-FR"/>
            </a:p>
          </p:txBody>
        </p:sp>
        <p:sp>
          <p:nvSpPr>
            <p:cNvPr id="160232" name="Line 488"/>
            <p:cNvSpPr>
              <a:spLocks noChangeShapeType="1"/>
            </p:cNvSpPr>
            <p:nvPr/>
          </p:nvSpPr>
          <p:spPr bwMode="auto">
            <a:xfrm>
              <a:off x="819" y="1058"/>
              <a:ext cx="176" cy="0"/>
            </a:xfrm>
            <a:prstGeom prst="line">
              <a:avLst/>
            </a:prstGeom>
            <a:noFill/>
            <a:ln w="19050">
              <a:solidFill>
                <a:srgbClr val="CC0099"/>
              </a:solidFill>
              <a:round/>
              <a:headEnd/>
              <a:tailEnd/>
            </a:ln>
            <a:effectLst/>
          </p:spPr>
          <p:txBody>
            <a:bodyPr/>
            <a:lstStyle/>
            <a:p>
              <a:endParaRPr lang="fr-FR"/>
            </a:p>
          </p:txBody>
        </p:sp>
        <p:sp>
          <p:nvSpPr>
            <p:cNvPr id="160233" name="Line 489"/>
            <p:cNvSpPr>
              <a:spLocks noChangeShapeType="1"/>
            </p:cNvSpPr>
            <p:nvPr/>
          </p:nvSpPr>
          <p:spPr bwMode="auto">
            <a:xfrm>
              <a:off x="819" y="1197"/>
              <a:ext cx="176" cy="0"/>
            </a:xfrm>
            <a:prstGeom prst="line">
              <a:avLst/>
            </a:prstGeom>
            <a:noFill/>
            <a:ln w="19050">
              <a:solidFill>
                <a:srgbClr val="CC0099"/>
              </a:solidFill>
              <a:round/>
              <a:headEnd/>
              <a:tailEnd/>
            </a:ln>
            <a:effectLst/>
          </p:spPr>
          <p:txBody>
            <a:bodyPr/>
            <a:lstStyle/>
            <a:p>
              <a:endParaRPr lang="fr-FR"/>
            </a:p>
          </p:txBody>
        </p:sp>
        <p:sp>
          <p:nvSpPr>
            <p:cNvPr id="160234" name="Line 490"/>
            <p:cNvSpPr>
              <a:spLocks noChangeShapeType="1"/>
            </p:cNvSpPr>
            <p:nvPr/>
          </p:nvSpPr>
          <p:spPr bwMode="auto">
            <a:xfrm>
              <a:off x="819" y="1642"/>
              <a:ext cx="176" cy="0"/>
            </a:xfrm>
            <a:prstGeom prst="line">
              <a:avLst/>
            </a:prstGeom>
            <a:noFill/>
            <a:ln w="19050">
              <a:solidFill>
                <a:srgbClr val="CC0099"/>
              </a:solidFill>
              <a:round/>
              <a:headEnd/>
              <a:tailEnd/>
            </a:ln>
            <a:effectLst/>
          </p:spPr>
          <p:txBody>
            <a:bodyPr/>
            <a:lstStyle/>
            <a:p>
              <a:endParaRPr lang="fr-FR"/>
            </a:p>
          </p:txBody>
        </p:sp>
        <p:sp>
          <p:nvSpPr>
            <p:cNvPr id="160235" name="Line 491"/>
            <p:cNvSpPr>
              <a:spLocks noChangeShapeType="1"/>
            </p:cNvSpPr>
            <p:nvPr/>
          </p:nvSpPr>
          <p:spPr bwMode="auto">
            <a:xfrm>
              <a:off x="819" y="1690"/>
              <a:ext cx="176" cy="0"/>
            </a:xfrm>
            <a:prstGeom prst="line">
              <a:avLst/>
            </a:prstGeom>
            <a:noFill/>
            <a:ln w="19050">
              <a:solidFill>
                <a:srgbClr val="CC0099"/>
              </a:solidFill>
              <a:round/>
              <a:headEnd/>
              <a:tailEnd/>
            </a:ln>
            <a:effectLst/>
          </p:spPr>
          <p:txBody>
            <a:bodyPr/>
            <a:lstStyle/>
            <a:p>
              <a:endParaRPr lang="fr-FR"/>
            </a:p>
          </p:txBody>
        </p:sp>
        <p:sp>
          <p:nvSpPr>
            <p:cNvPr id="160236" name="Line 492"/>
            <p:cNvSpPr>
              <a:spLocks noChangeShapeType="1"/>
            </p:cNvSpPr>
            <p:nvPr/>
          </p:nvSpPr>
          <p:spPr bwMode="auto">
            <a:xfrm flipV="1">
              <a:off x="1011" y="995"/>
              <a:ext cx="200" cy="49"/>
            </a:xfrm>
            <a:prstGeom prst="line">
              <a:avLst/>
            </a:prstGeom>
            <a:noFill/>
            <a:ln w="19050">
              <a:solidFill>
                <a:schemeClr val="tx1"/>
              </a:solidFill>
              <a:prstDash val="sysDot"/>
              <a:round/>
              <a:headEnd/>
              <a:tailEnd/>
            </a:ln>
            <a:effectLst/>
          </p:spPr>
          <p:txBody>
            <a:bodyPr/>
            <a:lstStyle/>
            <a:p>
              <a:endParaRPr lang="fr-FR"/>
            </a:p>
          </p:txBody>
        </p:sp>
        <p:sp>
          <p:nvSpPr>
            <p:cNvPr id="160237" name="Line 493"/>
            <p:cNvSpPr>
              <a:spLocks noChangeShapeType="1"/>
            </p:cNvSpPr>
            <p:nvPr/>
          </p:nvSpPr>
          <p:spPr bwMode="auto">
            <a:xfrm>
              <a:off x="987" y="1056"/>
              <a:ext cx="229" cy="57"/>
            </a:xfrm>
            <a:prstGeom prst="line">
              <a:avLst/>
            </a:prstGeom>
            <a:noFill/>
            <a:ln w="19050">
              <a:solidFill>
                <a:schemeClr val="tx1"/>
              </a:solidFill>
              <a:prstDash val="sysDot"/>
              <a:round/>
              <a:headEnd/>
              <a:tailEnd/>
            </a:ln>
            <a:effectLst/>
          </p:spPr>
          <p:txBody>
            <a:bodyPr/>
            <a:lstStyle/>
            <a:p>
              <a:endParaRPr lang="fr-FR"/>
            </a:p>
          </p:txBody>
        </p:sp>
        <p:sp>
          <p:nvSpPr>
            <p:cNvPr id="160238" name="Line 494"/>
            <p:cNvSpPr>
              <a:spLocks noChangeShapeType="1"/>
            </p:cNvSpPr>
            <p:nvPr/>
          </p:nvSpPr>
          <p:spPr bwMode="auto">
            <a:xfrm>
              <a:off x="993" y="1642"/>
              <a:ext cx="224" cy="0"/>
            </a:xfrm>
            <a:prstGeom prst="line">
              <a:avLst/>
            </a:prstGeom>
            <a:noFill/>
            <a:ln w="19050">
              <a:solidFill>
                <a:schemeClr val="tx1"/>
              </a:solidFill>
              <a:prstDash val="sysDot"/>
              <a:round/>
              <a:headEnd/>
              <a:tailEnd/>
            </a:ln>
            <a:effectLst/>
          </p:spPr>
          <p:txBody>
            <a:bodyPr/>
            <a:lstStyle/>
            <a:p>
              <a:endParaRPr lang="fr-FR"/>
            </a:p>
          </p:txBody>
        </p:sp>
        <p:sp>
          <p:nvSpPr>
            <p:cNvPr id="160239" name="Line 495"/>
            <p:cNvSpPr>
              <a:spLocks noChangeShapeType="1"/>
            </p:cNvSpPr>
            <p:nvPr/>
          </p:nvSpPr>
          <p:spPr bwMode="auto">
            <a:xfrm flipV="1">
              <a:off x="981" y="1552"/>
              <a:ext cx="236" cy="138"/>
            </a:xfrm>
            <a:prstGeom prst="line">
              <a:avLst/>
            </a:prstGeom>
            <a:noFill/>
            <a:ln w="19050">
              <a:solidFill>
                <a:schemeClr val="tx1"/>
              </a:solidFill>
              <a:prstDash val="sysDot"/>
              <a:round/>
              <a:headEnd/>
              <a:tailEnd/>
            </a:ln>
            <a:effectLst/>
          </p:spPr>
          <p:txBody>
            <a:bodyPr/>
            <a:lstStyle/>
            <a:p>
              <a:endParaRPr lang="fr-FR"/>
            </a:p>
          </p:txBody>
        </p:sp>
        <p:sp>
          <p:nvSpPr>
            <p:cNvPr id="160240" name="Line 496"/>
            <p:cNvSpPr>
              <a:spLocks noChangeShapeType="1"/>
            </p:cNvSpPr>
            <p:nvPr/>
          </p:nvSpPr>
          <p:spPr bwMode="auto">
            <a:xfrm>
              <a:off x="993" y="1690"/>
              <a:ext cx="224" cy="72"/>
            </a:xfrm>
            <a:prstGeom prst="line">
              <a:avLst/>
            </a:prstGeom>
            <a:noFill/>
            <a:ln w="19050">
              <a:solidFill>
                <a:schemeClr val="tx1"/>
              </a:solidFill>
              <a:prstDash val="sysDot"/>
              <a:round/>
              <a:headEnd/>
              <a:tailEnd/>
            </a:ln>
            <a:effectLst/>
          </p:spPr>
          <p:txBody>
            <a:bodyPr/>
            <a:lstStyle/>
            <a:p>
              <a:endParaRPr lang="fr-FR"/>
            </a:p>
          </p:txBody>
        </p:sp>
        <p:sp>
          <p:nvSpPr>
            <p:cNvPr id="160241" name="Line 497"/>
            <p:cNvSpPr>
              <a:spLocks noChangeShapeType="1"/>
            </p:cNvSpPr>
            <p:nvPr/>
          </p:nvSpPr>
          <p:spPr bwMode="auto">
            <a:xfrm>
              <a:off x="1215" y="996"/>
              <a:ext cx="245" cy="0"/>
            </a:xfrm>
            <a:prstGeom prst="line">
              <a:avLst/>
            </a:prstGeom>
            <a:noFill/>
            <a:ln w="19050">
              <a:solidFill>
                <a:srgbClr val="FF0000"/>
              </a:solidFill>
              <a:round/>
              <a:headEnd/>
              <a:tailEnd/>
            </a:ln>
            <a:effectLst/>
          </p:spPr>
          <p:txBody>
            <a:bodyPr/>
            <a:lstStyle/>
            <a:p>
              <a:endParaRPr lang="fr-FR"/>
            </a:p>
          </p:txBody>
        </p:sp>
        <p:sp>
          <p:nvSpPr>
            <p:cNvPr id="160242" name="Line 498"/>
            <p:cNvSpPr>
              <a:spLocks noChangeShapeType="1"/>
            </p:cNvSpPr>
            <p:nvPr/>
          </p:nvSpPr>
          <p:spPr bwMode="auto">
            <a:xfrm>
              <a:off x="1215" y="1110"/>
              <a:ext cx="245" cy="0"/>
            </a:xfrm>
            <a:prstGeom prst="line">
              <a:avLst/>
            </a:prstGeom>
            <a:noFill/>
            <a:ln w="19050">
              <a:solidFill>
                <a:srgbClr val="FF0000"/>
              </a:solidFill>
              <a:round/>
              <a:headEnd/>
              <a:tailEnd/>
            </a:ln>
            <a:effectLst/>
          </p:spPr>
          <p:txBody>
            <a:bodyPr/>
            <a:lstStyle/>
            <a:p>
              <a:endParaRPr lang="fr-FR"/>
            </a:p>
          </p:txBody>
        </p:sp>
        <p:sp>
          <p:nvSpPr>
            <p:cNvPr id="160243" name="Line 499"/>
            <p:cNvSpPr>
              <a:spLocks noChangeShapeType="1"/>
            </p:cNvSpPr>
            <p:nvPr/>
          </p:nvSpPr>
          <p:spPr bwMode="auto">
            <a:xfrm>
              <a:off x="1215" y="1642"/>
              <a:ext cx="245" cy="0"/>
            </a:xfrm>
            <a:prstGeom prst="line">
              <a:avLst/>
            </a:prstGeom>
            <a:noFill/>
            <a:ln w="19050">
              <a:solidFill>
                <a:srgbClr val="FF0000"/>
              </a:solidFill>
              <a:round/>
              <a:headEnd/>
              <a:tailEnd/>
            </a:ln>
            <a:effectLst/>
          </p:spPr>
          <p:txBody>
            <a:bodyPr/>
            <a:lstStyle/>
            <a:p>
              <a:endParaRPr lang="fr-FR"/>
            </a:p>
          </p:txBody>
        </p:sp>
        <p:sp>
          <p:nvSpPr>
            <p:cNvPr id="160244" name="Line 500"/>
            <p:cNvSpPr>
              <a:spLocks noChangeShapeType="1"/>
            </p:cNvSpPr>
            <p:nvPr/>
          </p:nvSpPr>
          <p:spPr bwMode="auto">
            <a:xfrm>
              <a:off x="1215" y="1552"/>
              <a:ext cx="245" cy="0"/>
            </a:xfrm>
            <a:prstGeom prst="line">
              <a:avLst/>
            </a:prstGeom>
            <a:noFill/>
            <a:ln w="19050">
              <a:solidFill>
                <a:srgbClr val="FF0000"/>
              </a:solidFill>
              <a:round/>
              <a:headEnd/>
              <a:tailEnd/>
            </a:ln>
            <a:effectLst/>
          </p:spPr>
          <p:txBody>
            <a:bodyPr/>
            <a:lstStyle/>
            <a:p>
              <a:endParaRPr lang="fr-FR"/>
            </a:p>
          </p:txBody>
        </p:sp>
        <p:sp>
          <p:nvSpPr>
            <p:cNvPr id="160245" name="Line 501"/>
            <p:cNvSpPr>
              <a:spLocks noChangeShapeType="1"/>
            </p:cNvSpPr>
            <p:nvPr/>
          </p:nvSpPr>
          <p:spPr bwMode="auto">
            <a:xfrm>
              <a:off x="1215" y="1762"/>
              <a:ext cx="245" cy="0"/>
            </a:xfrm>
            <a:prstGeom prst="line">
              <a:avLst/>
            </a:prstGeom>
            <a:noFill/>
            <a:ln w="19050">
              <a:solidFill>
                <a:srgbClr val="FF0000"/>
              </a:solidFill>
              <a:round/>
              <a:headEnd/>
              <a:tailEnd/>
            </a:ln>
            <a:effectLst/>
          </p:spPr>
          <p:txBody>
            <a:bodyPr/>
            <a:lstStyle/>
            <a:p>
              <a:endParaRPr lang="fr-FR"/>
            </a:p>
          </p:txBody>
        </p:sp>
        <p:sp>
          <p:nvSpPr>
            <p:cNvPr id="160246" name="Text Box 502"/>
            <p:cNvSpPr txBox="1">
              <a:spLocks noChangeArrowheads="1"/>
            </p:cNvSpPr>
            <p:nvPr/>
          </p:nvSpPr>
          <p:spPr bwMode="auto">
            <a:xfrm>
              <a:off x="583" y="913"/>
              <a:ext cx="262" cy="212"/>
            </a:xfrm>
            <a:prstGeom prst="rect">
              <a:avLst/>
            </a:prstGeom>
            <a:noFill/>
            <a:ln w="9525">
              <a:noFill/>
              <a:miter lim="800000"/>
              <a:headEnd/>
              <a:tailEnd/>
            </a:ln>
            <a:effectLst/>
          </p:spPr>
          <p:txBody>
            <a:bodyPr wrap="none">
              <a:spAutoFit/>
            </a:bodyPr>
            <a:lstStyle/>
            <a:p>
              <a:r>
                <a:rPr lang="en-GB" sz="1600" i="1"/>
                <a:t>2p</a:t>
              </a:r>
              <a:endParaRPr lang="en-US" sz="1600" i="1"/>
            </a:p>
          </p:txBody>
        </p:sp>
        <p:sp>
          <p:nvSpPr>
            <p:cNvPr id="160247" name="Text Box 503"/>
            <p:cNvSpPr txBox="1">
              <a:spLocks noChangeArrowheads="1"/>
            </p:cNvSpPr>
            <p:nvPr/>
          </p:nvSpPr>
          <p:spPr bwMode="auto">
            <a:xfrm>
              <a:off x="583" y="1090"/>
              <a:ext cx="239" cy="212"/>
            </a:xfrm>
            <a:prstGeom prst="rect">
              <a:avLst/>
            </a:prstGeom>
            <a:noFill/>
            <a:ln w="9525">
              <a:noFill/>
              <a:miter lim="800000"/>
              <a:headEnd/>
              <a:tailEnd/>
            </a:ln>
            <a:effectLst/>
          </p:spPr>
          <p:txBody>
            <a:bodyPr wrap="none">
              <a:spAutoFit/>
            </a:bodyPr>
            <a:lstStyle/>
            <a:p>
              <a:r>
                <a:rPr lang="en-GB" sz="1600" i="1"/>
                <a:t>1f</a:t>
              </a:r>
              <a:endParaRPr lang="en-US" sz="1600" i="1"/>
            </a:p>
          </p:txBody>
        </p:sp>
        <p:sp>
          <p:nvSpPr>
            <p:cNvPr id="160248" name="Text Box 504"/>
            <p:cNvSpPr txBox="1">
              <a:spLocks noChangeArrowheads="1"/>
            </p:cNvSpPr>
            <p:nvPr/>
          </p:nvSpPr>
          <p:spPr bwMode="auto">
            <a:xfrm>
              <a:off x="583" y="1489"/>
              <a:ext cx="256" cy="212"/>
            </a:xfrm>
            <a:prstGeom prst="rect">
              <a:avLst/>
            </a:prstGeom>
            <a:noFill/>
            <a:ln w="9525">
              <a:noFill/>
              <a:miter lim="800000"/>
              <a:headEnd/>
              <a:tailEnd/>
            </a:ln>
            <a:effectLst/>
          </p:spPr>
          <p:txBody>
            <a:bodyPr wrap="none">
              <a:spAutoFit/>
            </a:bodyPr>
            <a:lstStyle/>
            <a:p>
              <a:r>
                <a:rPr lang="en-GB" sz="1600" i="1"/>
                <a:t>2s</a:t>
              </a:r>
              <a:endParaRPr lang="en-US" sz="1600" i="1"/>
            </a:p>
          </p:txBody>
        </p:sp>
        <p:sp>
          <p:nvSpPr>
            <p:cNvPr id="160249" name="Text Box 505"/>
            <p:cNvSpPr txBox="1">
              <a:spLocks noChangeArrowheads="1"/>
            </p:cNvSpPr>
            <p:nvPr/>
          </p:nvSpPr>
          <p:spPr bwMode="auto">
            <a:xfrm>
              <a:off x="583" y="1597"/>
              <a:ext cx="249" cy="212"/>
            </a:xfrm>
            <a:prstGeom prst="rect">
              <a:avLst/>
            </a:prstGeom>
            <a:noFill/>
            <a:ln w="9525">
              <a:noFill/>
              <a:miter lim="800000"/>
              <a:headEnd/>
              <a:tailEnd/>
            </a:ln>
            <a:effectLst/>
          </p:spPr>
          <p:txBody>
            <a:bodyPr wrap="none">
              <a:spAutoFit/>
            </a:bodyPr>
            <a:lstStyle/>
            <a:p>
              <a:r>
                <a:rPr lang="en-GB" sz="1600" i="1"/>
                <a:t>1d</a:t>
              </a:r>
              <a:endParaRPr lang="en-US" sz="1600" i="1"/>
            </a:p>
          </p:txBody>
        </p:sp>
        <p:sp>
          <p:nvSpPr>
            <p:cNvPr id="160250" name="Oval 506"/>
            <p:cNvSpPr>
              <a:spLocks noChangeArrowheads="1"/>
            </p:cNvSpPr>
            <p:nvPr/>
          </p:nvSpPr>
          <p:spPr bwMode="auto">
            <a:xfrm>
              <a:off x="458" y="1280"/>
              <a:ext cx="180" cy="174"/>
            </a:xfrm>
            <a:prstGeom prst="ellipse">
              <a:avLst/>
            </a:prstGeom>
            <a:noFill/>
            <a:ln w="9525">
              <a:solidFill>
                <a:schemeClr val="tx1"/>
              </a:solidFill>
              <a:round/>
              <a:headEnd/>
              <a:tailEnd/>
            </a:ln>
            <a:effectLst/>
          </p:spPr>
          <p:txBody>
            <a:bodyPr wrap="none" anchor="ctr"/>
            <a:lstStyle/>
            <a:p>
              <a:pPr algn="ctr"/>
              <a:r>
                <a:rPr lang="en-GB" sz="1600">
                  <a:solidFill>
                    <a:srgbClr val="CC0099"/>
                  </a:solidFill>
                </a:rPr>
                <a:t>20</a:t>
              </a:r>
              <a:endParaRPr lang="en-US" sz="1600">
                <a:solidFill>
                  <a:srgbClr val="CC0099"/>
                </a:solidFill>
              </a:endParaRPr>
            </a:p>
          </p:txBody>
        </p:sp>
        <p:sp>
          <p:nvSpPr>
            <p:cNvPr id="160251" name="Oval 507"/>
            <p:cNvSpPr>
              <a:spLocks noChangeArrowheads="1"/>
            </p:cNvSpPr>
            <p:nvPr/>
          </p:nvSpPr>
          <p:spPr bwMode="auto">
            <a:xfrm>
              <a:off x="1232" y="1358"/>
              <a:ext cx="180" cy="174"/>
            </a:xfrm>
            <a:prstGeom prst="ellipse">
              <a:avLst/>
            </a:prstGeom>
            <a:noFill/>
            <a:ln w="9525">
              <a:solidFill>
                <a:schemeClr val="tx1"/>
              </a:solidFill>
              <a:round/>
              <a:headEnd/>
              <a:tailEnd/>
            </a:ln>
            <a:effectLst/>
          </p:spPr>
          <p:txBody>
            <a:bodyPr wrap="none" anchor="ctr"/>
            <a:lstStyle/>
            <a:p>
              <a:pPr algn="ctr"/>
              <a:r>
                <a:rPr lang="en-GB" sz="1600">
                  <a:solidFill>
                    <a:srgbClr val="FF0000"/>
                  </a:solidFill>
                </a:rPr>
                <a:t>20</a:t>
              </a:r>
              <a:endParaRPr lang="en-US" sz="1600">
                <a:solidFill>
                  <a:srgbClr val="FF0000"/>
                </a:solidFill>
              </a:endParaRPr>
            </a:p>
          </p:txBody>
        </p:sp>
        <p:sp>
          <p:nvSpPr>
            <p:cNvPr id="160252" name="Text Box 508"/>
            <p:cNvSpPr txBox="1">
              <a:spLocks noChangeArrowheads="1"/>
            </p:cNvSpPr>
            <p:nvPr/>
          </p:nvSpPr>
          <p:spPr bwMode="auto">
            <a:xfrm>
              <a:off x="391" y="1794"/>
              <a:ext cx="742" cy="231"/>
            </a:xfrm>
            <a:prstGeom prst="rect">
              <a:avLst/>
            </a:prstGeom>
            <a:noFill/>
            <a:ln w="9525">
              <a:noFill/>
              <a:miter lim="800000"/>
              <a:headEnd/>
              <a:tailEnd/>
            </a:ln>
            <a:effectLst/>
          </p:spPr>
          <p:txBody>
            <a:bodyPr wrap="none">
              <a:spAutoFit/>
            </a:bodyPr>
            <a:lstStyle/>
            <a:p>
              <a:r>
                <a:rPr lang="en-GB" sz="1800">
                  <a:solidFill>
                    <a:srgbClr val="CC0099"/>
                  </a:solidFill>
                </a:rPr>
                <a:t>H.O. + L²</a:t>
              </a:r>
              <a:endParaRPr lang="en-US" sz="1800">
                <a:solidFill>
                  <a:srgbClr val="CC0099"/>
                </a:solidFill>
              </a:endParaRPr>
            </a:p>
          </p:txBody>
        </p:sp>
        <p:sp>
          <p:nvSpPr>
            <p:cNvPr id="160253" name="Text Box 509"/>
            <p:cNvSpPr txBox="1">
              <a:spLocks noChangeArrowheads="1"/>
            </p:cNvSpPr>
            <p:nvPr/>
          </p:nvSpPr>
          <p:spPr bwMode="auto">
            <a:xfrm>
              <a:off x="1114" y="1794"/>
              <a:ext cx="413" cy="231"/>
            </a:xfrm>
            <a:prstGeom prst="rect">
              <a:avLst/>
            </a:prstGeom>
            <a:noFill/>
            <a:ln w="9525">
              <a:noFill/>
              <a:miter lim="800000"/>
              <a:headEnd/>
              <a:tailEnd/>
            </a:ln>
            <a:effectLst/>
          </p:spPr>
          <p:txBody>
            <a:bodyPr wrap="none">
              <a:spAutoFit/>
            </a:bodyPr>
            <a:lstStyle/>
            <a:p>
              <a:r>
                <a:rPr lang="en-GB" sz="1800">
                  <a:solidFill>
                    <a:srgbClr val="FF0000"/>
                  </a:solidFill>
                </a:rPr>
                <a:t>+ L.s</a:t>
              </a:r>
              <a:endParaRPr lang="en-US" sz="1800">
                <a:solidFill>
                  <a:srgbClr val="FF0000"/>
                </a:solidFill>
              </a:endParaRPr>
            </a:p>
          </p:txBody>
        </p:sp>
        <p:sp>
          <p:nvSpPr>
            <p:cNvPr id="160254" name="Line 510"/>
            <p:cNvSpPr>
              <a:spLocks noChangeShapeType="1"/>
            </p:cNvSpPr>
            <p:nvPr/>
          </p:nvSpPr>
          <p:spPr bwMode="auto">
            <a:xfrm>
              <a:off x="1267" y="1810"/>
              <a:ext cx="79" cy="0"/>
            </a:xfrm>
            <a:prstGeom prst="line">
              <a:avLst/>
            </a:prstGeom>
            <a:noFill/>
            <a:ln w="9525">
              <a:solidFill>
                <a:srgbClr val="FF0000"/>
              </a:solidFill>
              <a:round/>
              <a:headEnd/>
              <a:tailEnd type="arrow" w="sm" len="sm"/>
            </a:ln>
            <a:effectLst/>
          </p:spPr>
          <p:txBody>
            <a:bodyPr/>
            <a:lstStyle/>
            <a:p>
              <a:endParaRPr lang="fr-FR"/>
            </a:p>
          </p:txBody>
        </p:sp>
        <p:sp>
          <p:nvSpPr>
            <p:cNvPr id="160255" name="Line 511"/>
            <p:cNvSpPr>
              <a:spLocks noChangeShapeType="1"/>
            </p:cNvSpPr>
            <p:nvPr/>
          </p:nvSpPr>
          <p:spPr bwMode="auto">
            <a:xfrm>
              <a:off x="1387" y="1810"/>
              <a:ext cx="79" cy="0"/>
            </a:xfrm>
            <a:prstGeom prst="line">
              <a:avLst/>
            </a:prstGeom>
            <a:noFill/>
            <a:ln w="9525">
              <a:solidFill>
                <a:srgbClr val="FF0000"/>
              </a:solidFill>
              <a:round/>
              <a:headEnd/>
              <a:tailEnd type="arrow" w="sm" len="sm"/>
            </a:ln>
            <a:effectLst/>
          </p:spPr>
          <p:txBody>
            <a:bodyPr/>
            <a:lstStyle/>
            <a:p>
              <a:endParaRPr lang="fr-FR"/>
            </a:p>
          </p:txBody>
        </p:sp>
        <p:sp>
          <p:nvSpPr>
            <p:cNvPr id="160256" name="Rectangle 512"/>
            <p:cNvSpPr>
              <a:spLocks noChangeArrowheads="1"/>
            </p:cNvSpPr>
            <p:nvPr/>
          </p:nvSpPr>
          <p:spPr bwMode="auto">
            <a:xfrm>
              <a:off x="401" y="646"/>
              <a:ext cx="1134" cy="1372"/>
            </a:xfrm>
            <a:prstGeom prst="rect">
              <a:avLst/>
            </a:prstGeom>
            <a:noFill/>
            <a:ln w="19050">
              <a:solidFill>
                <a:schemeClr val="tx1"/>
              </a:solidFill>
              <a:miter lim="800000"/>
              <a:headEnd/>
              <a:tailEnd/>
            </a:ln>
            <a:effectLst/>
          </p:spPr>
          <p:txBody>
            <a:bodyPr wrap="none" anchor="ctr"/>
            <a:lstStyle/>
            <a:p>
              <a:endParaRPr lang="fr-FR"/>
            </a:p>
          </p:txBody>
        </p:sp>
        <p:sp>
          <p:nvSpPr>
            <p:cNvPr id="160257" name="Line 513"/>
            <p:cNvSpPr>
              <a:spLocks noChangeShapeType="1"/>
            </p:cNvSpPr>
            <p:nvPr/>
          </p:nvSpPr>
          <p:spPr bwMode="auto">
            <a:xfrm>
              <a:off x="461" y="798"/>
              <a:ext cx="176" cy="0"/>
            </a:xfrm>
            <a:prstGeom prst="line">
              <a:avLst/>
            </a:prstGeom>
            <a:noFill/>
            <a:ln w="19050">
              <a:solidFill>
                <a:srgbClr val="CC0099"/>
              </a:solidFill>
              <a:round/>
              <a:headEnd/>
              <a:tailEnd/>
            </a:ln>
            <a:effectLst/>
          </p:spPr>
          <p:txBody>
            <a:bodyPr/>
            <a:lstStyle/>
            <a:p>
              <a:endParaRPr lang="fr-FR"/>
            </a:p>
          </p:txBody>
        </p:sp>
        <p:sp>
          <p:nvSpPr>
            <p:cNvPr id="160258" name="Line 514"/>
            <p:cNvSpPr>
              <a:spLocks noChangeShapeType="1"/>
            </p:cNvSpPr>
            <p:nvPr/>
          </p:nvSpPr>
          <p:spPr bwMode="auto">
            <a:xfrm>
              <a:off x="817" y="798"/>
              <a:ext cx="176" cy="0"/>
            </a:xfrm>
            <a:prstGeom prst="line">
              <a:avLst/>
            </a:prstGeom>
            <a:noFill/>
            <a:ln w="19050">
              <a:solidFill>
                <a:srgbClr val="CC0099"/>
              </a:solidFill>
              <a:round/>
              <a:headEnd/>
              <a:tailEnd/>
            </a:ln>
            <a:effectLst/>
          </p:spPr>
          <p:txBody>
            <a:bodyPr/>
            <a:lstStyle/>
            <a:p>
              <a:endParaRPr lang="fr-FR"/>
            </a:p>
          </p:txBody>
        </p:sp>
        <p:sp>
          <p:nvSpPr>
            <p:cNvPr id="160259" name="Line 515"/>
            <p:cNvSpPr>
              <a:spLocks noChangeShapeType="1"/>
            </p:cNvSpPr>
            <p:nvPr/>
          </p:nvSpPr>
          <p:spPr bwMode="auto">
            <a:xfrm flipV="1">
              <a:off x="997" y="700"/>
              <a:ext cx="224" cy="100"/>
            </a:xfrm>
            <a:prstGeom prst="line">
              <a:avLst/>
            </a:prstGeom>
            <a:noFill/>
            <a:ln w="19050">
              <a:solidFill>
                <a:schemeClr val="tx1"/>
              </a:solidFill>
              <a:prstDash val="sysDot"/>
              <a:round/>
              <a:headEnd/>
              <a:tailEnd/>
            </a:ln>
            <a:effectLst/>
          </p:spPr>
          <p:txBody>
            <a:bodyPr/>
            <a:lstStyle/>
            <a:p>
              <a:endParaRPr lang="fr-FR"/>
            </a:p>
          </p:txBody>
        </p:sp>
        <p:sp>
          <p:nvSpPr>
            <p:cNvPr id="160260" name="Line 516"/>
            <p:cNvSpPr>
              <a:spLocks noChangeShapeType="1"/>
            </p:cNvSpPr>
            <p:nvPr/>
          </p:nvSpPr>
          <p:spPr bwMode="auto">
            <a:xfrm>
              <a:off x="991" y="800"/>
              <a:ext cx="233" cy="116"/>
            </a:xfrm>
            <a:prstGeom prst="line">
              <a:avLst/>
            </a:prstGeom>
            <a:noFill/>
            <a:ln w="19050">
              <a:solidFill>
                <a:schemeClr val="tx1"/>
              </a:solidFill>
              <a:prstDash val="sysDot"/>
              <a:round/>
              <a:headEnd/>
              <a:tailEnd/>
            </a:ln>
            <a:effectLst/>
          </p:spPr>
          <p:txBody>
            <a:bodyPr/>
            <a:lstStyle/>
            <a:p>
              <a:endParaRPr lang="fr-FR"/>
            </a:p>
          </p:txBody>
        </p:sp>
        <p:sp>
          <p:nvSpPr>
            <p:cNvPr id="160261" name="Line 517"/>
            <p:cNvSpPr>
              <a:spLocks noChangeShapeType="1"/>
            </p:cNvSpPr>
            <p:nvPr/>
          </p:nvSpPr>
          <p:spPr bwMode="auto">
            <a:xfrm>
              <a:off x="1213" y="698"/>
              <a:ext cx="245" cy="0"/>
            </a:xfrm>
            <a:prstGeom prst="line">
              <a:avLst/>
            </a:prstGeom>
            <a:noFill/>
            <a:ln w="19050">
              <a:solidFill>
                <a:srgbClr val="FF0000"/>
              </a:solidFill>
              <a:round/>
              <a:headEnd/>
              <a:tailEnd/>
            </a:ln>
            <a:effectLst/>
          </p:spPr>
          <p:txBody>
            <a:bodyPr/>
            <a:lstStyle/>
            <a:p>
              <a:endParaRPr lang="fr-FR"/>
            </a:p>
          </p:txBody>
        </p:sp>
        <p:sp>
          <p:nvSpPr>
            <p:cNvPr id="160262" name="Line 518"/>
            <p:cNvSpPr>
              <a:spLocks noChangeShapeType="1"/>
            </p:cNvSpPr>
            <p:nvPr/>
          </p:nvSpPr>
          <p:spPr bwMode="auto">
            <a:xfrm>
              <a:off x="1213" y="914"/>
              <a:ext cx="245" cy="0"/>
            </a:xfrm>
            <a:prstGeom prst="line">
              <a:avLst/>
            </a:prstGeom>
            <a:noFill/>
            <a:ln w="19050">
              <a:solidFill>
                <a:srgbClr val="FF0000"/>
              </a:solidFill>
              <a:round/>
              <a:headEnd/>
              <a:tailEnd/>
            </a:ln>
            <a:effectLst/>
          </p:spPr>
          <p:txBody>
            <a:bodyPr/>
            <a:lstStyle/>
            <a:p>
              <a:endParaRPr lang="fr-FR"/>
            </a:p>
          </p:txBody>
        </p:sp>
        <p:sp>
          <p:nvSpPr>
            <p:cNvPr id="160263" name="Text Box 519"/>
            <p:cNvSpPr txBox="1">
              <a:spLocks noChangeArrowheads="1"/>
            </p:cNvSpPr>
            <p:nvPr/>
          </p:nvSpPr>
          <p:spPr bwMode="auto">
            <a:xfrm>
              <a:off x="581" y="689"/>
              <a:ext cx="242" cy="212"/>
            </a:xfrm>
            <a:prstGeom prst="rect">
              <a:avLst/>
            </a:prstGeom>
            <a:noFill/>
            <a:ln w="9525">
              <a:noFill/>
              <a:miter lim="800000"/>
              <a:headEnd/>
              <a:tailEnd/>
            </a:ln>
            <a:effectLst/>
          </p:spPr>
          <p:txBody>
            <a:bodyPr wrap="none">
              <a:spAutoFit/>
            </a:bodyPr>
            <a:lstStyle/>
            <a:p>
              <a:r>
                <a:rPr lang="en-GB" sz="1600" i="1"/>
                <a:t>1g</a:t>
              </a:r>
              <a:endParaRPr lang="en-US" sz="1600" i="1"/>
            </a:p>
          </p:txBody>
        </p:sp>
        <p:sp>
          <p:nvSpPr>
            <p:cNvPr id="160264" name="Oval 520"/>
            <p:cNvSpPr>
              <a:spLocks noChangeArrowheads="1"/>
            </p:cNvSpPr>
            <p:nvPr/>
          </p:nvSpPr>
          <p:spPr bwMode="auto">
            <a:xfrm>
              <a:off x="1231" y="718"/>
              <a:ext cx="180" cy="174"/>
            </a:xfrm>
            <a:prstGeom prst="ellipse">
              <a:avLst/>
            </a:prstGeom>
            <a:noFill/>
            <a:ln w="9525">
              <a:solidFill>
                <a:schemeClr val="tx1"/>
              </a:solidFill>
              <a:round/>
              <a:headEnd/>
              <a:tailEnd/>
            </a:ln>
            <a:effectLst/>
          </p:spPr>
          <p:txBody>
            <a:bodyPr wrap="none" anchor="ctr"/>
            <a:lstStyle/>
            <a:p>
              <a:pPr algn="ctr"/>
              <a:r>
                <a:rPr lang="en-GB" sz="1600">
                  <a:solidFill>
                    <a:srgbClr val="FF0000"/>
                  </a:solidFill>
                </a:rPr>
                <a:t>50</a:t>
              </a:r>
              <a:endParaRPr lang="en-US" sz="1600">
                <a:solidFill>
                  <a:srgbClr val="FF0000"/>
                </a:solidFill>
              </a:endParaRPr>
            </a:p>
          </p:txBody>
        </p:sp>
        <p:sp>
          <p:nvSpPr>
            <p:cNvPr id="160265" name="Oval 521"/>
            <p:cNvSpPr>
              <a:spLocks noChangeArrowheads="1"/>
            </p:cNvSpPr>
            <p:nvPr/>
          </p:nvSpPr>
          <p:spPr bwMode="auto">
            <a:xfrm>
              <a:off x="457" y="841"/>
              <a:ext cx="180" cy="174"/>
            </a:xfrm>
            <a:prstGeom prst="ellipse">
              <a:avLst/>
            </a:prstGeom>
            <a:noFill/>
            <a:ln w="9525">
              <a:solidFill>
                <a:schemeClr val="tx1"/>
              </a:solidFill>
              <a:round/>
              <a:headEnd/>
              <a:tailEnd/>
            </a:ln>
            <a:effectLst/>
          </p:spPr>
          <p:txBody>
            <a:bodyPr wrap="none" anchor="ctr"/>
            <a:lstStyle/>
            <a:p>
              <a:pPr algn="ctr"/>
              <a:r>
                <a:rPr lang="en-GB" sz="1600">
                  <a:solidFill>
                    <a:srgbClr val="CC0099"/>
                  </a:solidFill>
                </a:rPr>
                <a:t>40</a:t>
              </a:r>
              <a:endParaRPr lang="en-US" sz="1600">
                <a:solidFill>
                  <a:srgbClr val="CC0099"/>
                </a:solidFill>
              </a:endParaRPr>
            </a:p>
          </p:txBody>
        </p:sp>
      </p:grpSp>
      <p:sp>
        <p:nvSpPr>
          <p:cNvPr id="160266" name="Oval 522"/>
          <p:cNvSpPr>
            <a:spLocks noChangeArrowheads="1"/>
          </p:cNvSpPr>
          <p:nvPr/>
        </p:nvSpPr>
        <p:spPr bwMode="auto">
          <a:xfrm>
            <a:off x="8308975" y="5168900"/>
            <a:ext cx="285750" cy="276225"/>
          </a:xfrm>
          <a:prstGeom prst="ellipse">
            <a:avLst/>
          </a:prstGeom>
          <a:noFill/>
          <a:ln w="9525">
            <a:solidFill>
              <a:schemeClr val="tx1"/>
            </a:solidFill>
            <a:round/>
            <a:headEnd/>
            <a:tailEnd/>
          </a:ln>
          <a:effectLst/>
        </p:spPr>
        <p:txBody>
          <a:bodyPr wrap="none" anchor="ctr"/>
          <a:lstStyle/>
          <a:p>
            <a:pPr algn="ctr"/>
            <a:r>
              <a:rPr lang="en-GB" sz="1600">
                <a:solidFill>
                  <a:srgbClr val="FF0000"/>
                </a:solidFill>
              </a:rPr>
              <a:t>28</a:t>
            </a:r>
            <a:endParaRPr lang="en-US" sz="1600">
              <a:solidFill>
                <a:srgbClr val="FF0000"/>
              </a:solidFill>
            </a:endParaRPr>
          </a:p>
        </p:txBody>
      </p:sp>
      <p:grpSp>
        <p:nvGrpSpPr>
          <p:cNvPr id="31" name="Group 523"/>
          <p:cNvGrpSpPr>
            <a:grpSpLocks/>
          </p:cNvGrpSpPr>
          <p:nvPr/>
        </p:nvGrpSpPr>
        <p:grpSpPr bwMode="auto">
          <a:xfrm>
            <a:off x="7910513" y="5013325"/>
            <a:ext cx="760412" cy="495300"/>
            <a:chOff x="993" y="1038"/>
            <a:chExt cx="479" cy="312"/>
          </a:xfrm>
        </p:grpSpPr>
        <p:grpSp>
          <p:nvGrpSpPr>
            <p:cNvPr id="159744" name="Group 524"/>
            <p:cNvGrpSpPr>
              <a:grpSpLocks/>
            </p:cNvGrpSpPr>
            <p:nvPr/>
          </p:nvGrpSpPr>
          <p:grpSpPr bwMode="auto">
            <a:xfrm>
              <a:off x="993" y="1041"/>
              <a:ext cx="479" cy="309"/>
              <a:chOff x="993" y="1041"/>
              <a:chExt cx="479" cy="309"/>
            </a:xfrm>
          </p:grpSpPr>
          <p:grpSp>
            <p:nvGrpSpPr>
              <p:cNvPr id="159745" name="Group 525"/>
              <p:cNvGrpSpPr>
                <a:grpSpLocks/>
              </p:cNvGrpSpPr>
              <p:nvPr/>
            </p:nvGrpSpPr>
            <p:grpSpPr bwMode="auto">
              <a:xfrm>
                <a:off x="1227" y="1041"/>
                <a:ext cx="245" cy="303"/>
                <a:chOff x="3157" y="1990"/>
                <a:chExt cx="245" cy="276"/>
              </a:xfrm>
            </p:grpSpPr>
            <p:sp>
              <p:nvSpPr>
                <p:cNvPr id="160270" name="Line 526"/>
                <p:cNvSpPr>
                  <a:spLocks noChangeShapeType="1"/>
                </p:cNvSpPr>
                <p:nvPr/>
              </p:nvSpPr>
              <p:spPr bwMode="auto">
                <a:xfrm>
                  <a:off x="3157" y="1990"/>
                  <a:ext cx="245" cy="0"/>
                </a:xfrm>
                <a:prstGeom prst="line">
                  <a:avLst/>
                </a:prstGeom>
                <a:noFill/>
                <a:ln w="19050">
                  <a:solidFill>
                    <a:srgbClr val="FF0000"/>
                  </a:solidFill>
                  <a:round/>
                  <a:headEnd/>
                  <a:tailEnd/>
                </a:ln>
                <a:effectLst/>
              </p:spPr>
              <p:txBody>
                <a:bodyPr/>
                <a:lstStyle/>
                <a:p>
                  <a:endParaRPr lang="fr-FR"/>
                </a:p>
              </p:txBody>
            </p:sp>
            <p:sp>
              <p:nvSpPr>
                <p:cNvPr id="160271" name="Line 527"/>
                <p:cNvSpPr>
                  <a:spLocks noChangeShapeType="1"/>
                </p:cNvSpPr>
                <p:nvPr/>
              </p:nvSpPr>
              <p:spPr bwMode="auto">
                <a:xfrm>
                  <a:off x="3157" y="2266"/>
                  <a:ext cx="245" cy="0"/>
                </a:xfrm>
                <a:prstGeom prst="line">
                  <a:avLst/>
                </a:prstGeom>
                <a:noFill/>
                <a:ln w="19050">
                  <a:solidFill>
                    <a:srgbClr val="FF0000"/>
                  </a:solidFill>
                  <a:round/>
                  <a:headEnd/>
                  <a:tailEnd/>
                </a:ln>
                <a:effectLst/>
              </p:spPr>
              <p:txBody>
                <a:bodyPr/>
                <a:lstStyle/>
                <a:p>
                  <a:endParaRPr lang="fr-FR"/>
                </a:p>
              </p:txBody>
            </p:sp>
          </p:grpSp>
          <p:sp>
            <p:nvSpPr>
              <p:cNvPr id="160272" name="Line 528"/>
              <p:cNvSpPr>
                <a:spLocks noChangeShapeType="1"/>
              </p:cNvSpPr>
              <p:nvPr/>
            </p:nvSpPr>
            <p:spPr bwMode="auto">
              <a:xfrm>
                <a:off x="993" y="1197"/>
                <a:ext cx="236" cy="153"/>
              </a:xfrm>
              <a:prstGeom prst="line">
                <a:avLst/>
              </a:prstGeom>
              <a:noFill/>
              <a:ln w="19050">
                <a:solidFill>
                  <a:schemeClr val="tx1"/>
                </a:solidFill>
                <a:prstDash val="sysDot"/>
                <a:round/>
                <a:headEnd/>
                <a:tailEnd/>
              </a:ln>
              <a:effectLst/>
            </p:spPr>
            <p:txBody>
              <a:bodyPr/>
              <a:lstStyle/>
              <a:p>
                <a:endParaRPr lang="fr-FR"/>
              </a:p>
            </p:txBody>
          </p:sp>
        </p:grpSp>
        <p:sp>
          <p:nvSpPr>
            <p:cNvPr id="160273" name="Line 529"/>
            <p:cNvSpPr>
              <a:spLocks noChangeShapeType="1"/>
            </p:cNvSpPr>
            <p:nvPr/>
          </p:nvSpPr>
          <p:spPr bwMode="auto">
            <a:xfrm flipV="1">
              <a:off x="999" y="1038"/>
              <a:ext cx="236" cy="153"/>
            </a:xfrm>
            <a:prstGeom prst="line">
              <a:avLst/>
            </a:prstGeom>
            <a:noFill/>
            <a:ln w="19050">
              <a:solidFill>
                <a:schemeClr val="tx1"/>
              </a:solidFill>
              <a:prstDash val="sysDot"/>
              <a:round/>
              <a:headEnd/>
              <a:tailEnd/>
            </a:ln>
            <a:effectLst/>
          </p:spPr>
          <p:txBody>
            <a:bodyPr/>
            <a:lstStyle/>
            <a:p>
              <a:endParaRPr lang="fr-FR"/>
            </a:p>
          </p:txBody>
        </p:sp>
      </p:grpSp>
      <p:sp>
        <p:nvSpPr>
          <p:cNvPr id="160276" name="Text Box 532"/>
          <p:cNvSpPr txBox="1">
            <a:spLocks noChangeArrowheads="1"/>
          </p:cNvSpPr>
          <p:nvPr/>
        </p:nvSpPr>
        <p:spPr bwMode="auto">
          <a:xfrm>
            <a:off x="3838575" y="5395913"/>
            <a:ext cx="5203825" cy="1190625"/>
          </a:xfrm>
          <a:prstGeom prst="rect">
            <a:avLst/>
          </a:prstGeom>
          <a:noFill/>
          <a:ln w="9525">
            <a:noFill/>
            <a:miter lim="800000"/>
            <a:headEnd/>
            <a:tailEnd/>
          </a:ln>
          <a:effectLst/>
        </p:spPr>
        <p:txBody>
          <a:bodyPr>
            <a:spAutoFit/>
          </a:bodyPr>
          <a:lstStyle/>
          <a:p>
            <a:pPr defTabSz="355600">
              <a:buFont typeface="Wingdings" pitchFamily="2" charset="2"/>
              <a:buChar char="à"/>
            </a:pPr>
            <a:r>
              <a:rPr lang="en-US" sz="1800" dirty="0">
                <a:solidFill>
                  <a:srgbClr val="FF0000"/>
                </a:solidFill>
              </a:rPr>
              <a:t> 	Deformation in the S isotopes results from</a:t>
            </a:r>
          </a:p>
          <a:p>
            <a:pPr defTabSz="355600">
              <a:buFont typeface="Wingdings" pitchFamily="2" charset="2"/>
              <a:buNone/>
            </a:pPr>
            <a:r>
              <a:rPr lang="en-US" sz="1800" dirty="0">
                <a:solidFill>
                  <a:srgbClr val="FF0000"/>
                </a:solidFill>
              </a:rPr>
              <a:t>	a subtle interplay between a </a:t>
            </a:r>
            <a:r>
              <a:rPr lang="en-US" sz="1800" dirty="0">
                <a:solidFill>
                  <a:srgbClr val="FF0000"/>
                </a:solidFill>
                <a:latin typeface="Symbol" pitchFamily="18" charset="2"/>
              </a:rPr>
              <a:t>p</a:t>
            </a:r>
            <a:r>
              <a:rPr lang="en-US" sz="1800" dirty="0">
                <a:solidFill>
                  <a:srgbClr val="FF0000"/>
                </a:solidFill>
              </a:rPr>
              <a:t>-induced</a:t>
            </a:r>
          </a:p>
          <a:p>
            <a:pPr defTabSz="355600">
              <a:buFont typeface="Wingdings" pitchFamily="2" charset="2"/>
              <a:buNone/>
            </a:pPr>
            <a:r>
              <a:rPr lang="en-US" sz="1800" dirty="0">
                <a:solidFill>
                  <a:srgbClr val="FF0000"/>
                </a:solidFill>
              </a:rPr>
              <a:t>	collectivity and a slight reduction of the </a:t>
            </a:r>
          </a:p>
          <a:p>
            <a:pPr defTabSz="355600"/>
            <a:r>
              <a:rPr lang="en-US" sz="1800" dirty="0">
                <a:solidFill>
                  <a:srgbClr val="FF0000"/>
                </a:solidFill>
              </a:rPr>
              <a:t>	N=28 shell closure.</a:t>
            </a:r>
          </a:p>
        </p:txBody>
      </p:sp>
      <p:grpSp>
        <p:nvGrpSpPr>
          <p:cNvPr id="346" name="Group 5"/>
          <p:cNvGrpSpPr>
            <a:grpSpLocks/>
          </p:cNvGrpSpPr>
          <p:nvPr/>
        </p:nvGrpSpPr>
        <p:grpSpPr bwMode="auto">
          <a:xfrm>
            <a:off x="3686784" y="3986382"/>
            <a:ext cx="3104610" cy="2710976"/>
            <a:chOff x="3708" y="2034"/>
            <a:chExt cx="1998" cy="1988"/>
          </a:xfrm>
        </p:grpSpPr>
        <p:sp>
          <p:nvSpPr>
            <p:cNvPr id="348" name="Rectangle 6"/>
            <p:cNvSpPr>
              <a:spLocks noChangeArrowheads="1"/>
            </p:cNvSpPr>
            <p:nvPr/>
          </p:nvSpPr>
          <p:spPr bwMode="auto">
            <a:xfrm>
              <a:off x="3708" y="2034"/>
              <a:ext cx="1998" cy="1956"/>
            </a:xfrm>
            <a:prstGeom prst="rect">
              <a:avLst/>
            </a:prstGeom>
            <a:solidFill>
              <a:schemeClr val="bg1"/>
            </a:solidFill>
            <a:ln w="19050">
              <a:solidFill>
                <a:srgbClr val="009900"/>
              </a:solidFill>
              <a:miter lim="800000"/>
              <a:headEnd/>
              <a:tailEnd/>
            </a:ln>
            <a:effectLst/>
          </p:spPr>
          <p:txBody>
            <a:bodyPr wrap="none" anchor="ctr"/>
            <a:lstStyle/>
            <a:p>
              <a:endParaRPr lang="fr-FR"/>
            </a:p>
          </p:txBody>
        </p:sp>
        <p:grpSp>
          <p:nvGrpSpPr>
            <p:cNvPr id="349" name="Group 7"/>
            <p:cNvGrpSpPr>
              <a:grpSpLocks/>
            </p:cNvGrpSpPr>
            <p:nvPr/>
          </p:nvGrpSpPr>
          <p:grpSpPr bwMode="auto">
            <a:xfrm>
              <a:off x="3708" y="2037"/>
              <a:ext cx="1993" cy="1985"/>
              <a:chOff x="3708" y="2037"/>
              <a:chExt cx="1993" cy="1985"/>
            </a:xfrm>
          </p:grpSpPr>
          <p:pic>
            <p:nvPicPr>
              <p:cNvPr id="350" name="Picture 8" descr="spin_orbit"/>
              <p:cNvPicPr>
                <a:picLocks noChangeAspect="1" noChangeArrowheads="1"/>
              </p:cNvPicPr>
              <p:nvPr/>
            </p:nvPicPr>
            <p:blipFill>
              <a:blip r:embed="rId3"/>
              <a:srcRect/>
              <a:stretch>
                <a:fillRect/>
              </a:stretch>
            </p:blipFill>
            <p:spPr bwMode="auto">
              <a:xfrm>
                <a:off x="3734" y="2037"/>
                <a:ext cx="1888" cy="1933"/>
              </a:xfrm>
              <a:prstGeom prst="rect">
                <a:avLst/>
              </a:prstGeom>
              <a:noFill/>
            </p:spPr>
          </p:pic>
          <p:sp>
            <p:nvSpPr>
              <p:cNvPr id="351" name="Freeform 9"/>
              <p:cNvSpPr>
                <a:spLocks/>
              </p:cNvSpPr>
              <p:nvPr/>
            </p:nvSpPr>
            <p:spPr bwMode="auto">
              <a:xfrm>
                <a:off x="4141" y="2250"/>
                <a:ext cx="1371" cy="1400"/>
              </a:xfrm>
              <a:custGeom>
                <a:avLst/>
                <a:gdLst/>
                <a:ahLst/>
                <a:cxnLst>
                  <a:cxn ang="0">
                    <a:pos x="0" y="0"/>
                  </a:cxn>
                  <a:cxn ang="0">
                    <a:pos x="64" y="180"/>
                  </a:cxn>
                  <a:cxn ang="0">
                    <a:pos x="132" y="496"/>
                  </a:cxn>
                  <a:cxn ang="0">
                    <a:pos x="164" y="720"/>
                  </a:cxn>
                  <a:cxn ang="0">
                    <a:pos x="244" y="1122"/>
                  </a:cxn>
                  <a:cxn ang="0">
                    <a:pos x="304" y="1352"/>
                  </a:cxn>
                  <a:cxn ang="0">
                    <a:pos x="368" y="1520"/>
                  </a:cxn>
                  <a:cxn ang="0">
                    <a:pos x="428" y="1576"/>
                  </a:cxn>
                  <a:cxn ang="0">
                    <a:pos x="460" y="1589"/>
                  </a:cxn>
                  <a:cxn ang="0">
                    <a:pos x="496" y="1563"/>
                  </a:cxn>
                  <a:cxn ang="0">
                    <a:pos x="536" y="1486"/>
                  </a:cxn>
                  <a:cxn ang="0">
                    <a:pos x="664" y="1311"/>
                  </a:cxn>
                  <a:cxn ang="0">
                    <a:pos x="764" y="1204"/>
                  </a:cxn>
                  <a:cxn ang="0">
                    <a:pos x="844" y="1140"/>
                  </a:cxn>
                  <a:cxn ang="0">
                    <a:pos x="984" y="1100"/>
                  </a:cxn>
                  <a:cxn ang="0">
                    <a:pos x="1120" y="1084"/>
                  </a:cxn>
                  <a:cxn ang="0">
                    <a:pos x="1316" y="1080"/>
                  </a:cxn>
                  <a:cxn ang="0">
                    <a:pos x="1468" y="1080"/>
                  </a:cxn>
                </a:cxnLst>
                <a:rect l="0" t="0" r="r" b="b"/>
                <a:pathLst>
                  <a:path w="1468" h="1589">
                    <a:moveTo>
                      <a:pt x="0" y="0"/>
                    </a:moveTo>
                    <a:lnTo>
                      <a:pt x="64" y="180"/>
                    </a:lnTo>
                    <a:lnTo>
                      <a:pt x="132" y="496"/>
                    </a:lnTo>
                    <a:lnTo>
                      <a:pt x="164" y="720"/>
                    </a:lnTo>
                    <a:lnTo>
                      <a:pt x="244" y="1122"/>
                    </a:lnTo>
                    <a:lnTo>
                      <a:pt x="304" y="1352"/>
                    </a:lnTo>
                    <a:lnTo>
                      <a:pt x="368" y="1520"/>
                    </a:lnTo>
                    <a:lnTo>
                      <a:pt x="428" y="1576"/>
                    </a:lnTo>
                    <a:lnTo>
                      <a:pt x="460" y="1589"/>
                    </a:lnTo>
                    <a:lnTo>
                      <a:pt x="496" y="1563"/>
                    </a:lnTo>
                    <a:lnTo>
                      <a:pt x="536" y="1486"/>
                    </a:lnTo>
                    <a:lnTo>
                      <a:pt x="664" y="1311"/>
                    </a:lnTo>
                    <a:lnTo>
                      <a:pt x="764" y="1204"/>
                    </a:lnTo>
                    <a:lnTo>
                      <a:pt x="844" y="1140"/>
                    </a:lnTo>
                    <a:lnTo>
                      <a:pt x="984" y="1100"/>
                    </a:lnTo>
                    <a:lnTo>
                      <a:pt x="1120" y="1084"/>
                    </a:lnTo>
                    <a:lnTo>
                      <a:pt x="1316" y="1080"/>
                    </a:lnTo>
                    <a:lnTo>
                      <a:pt x="1468" y="1080"/>
                    </a:lnTo>
                  </a:path>
                </a:pathLst>
              </a:custGeom>
              <a:noFill/>
              <a:ln w="28575" cmpd="sng">
                <a:solidFill>
                  <a:srgbClr val="00FF00"/>
                </a:solidFill>
                <a:round/>
                <a:headEnd/>
                <a:tailEnd/>
              </a:ln>
              <a:effectLst/>
            </p:spPr>
            <p:txBody>
              <a:bodyPr/>
              <a:lstStyle/>
              <a:p>
                <a:endParaRPr lang="fr-FR"/>
              </a:p>
            </p:txBody>
          </p:sp>
          <p:sp>
            <p:nvSpPr>
              <p:cNvPr id="352" name="Freeform 10"/>
              <p:cNvSpPr>
                <a:spLocks/>
              </p:cNvSpPr>
              <p:nvPr/>
            </p:nvSpPr>
            <p:spPr bwMode="auto">
              <a:xfrm>
                <a:off x="4149" y="2901"/>
                <a:ext cx="1378" cy="574"/>
              </a:xfrm>
              <a:custGeom>
                <a:avLst/>
                <a:gdLst/>
                <a:ahLst/>
                <a:cxnLst>
                  <a:cxn ang="0">
                    <a:pos x="0" y="0"/>
                  </a:cxn>
                  <a:cxn ang="0">
                    <a:pos x="32" y="20"/>
                  </a:cxn>
                  <a:cxn ang="0">
                    <a:pos x="64" y="44"/>
                  </a:cxn>
                  <a:cxn ang="0">
                    <a:pos x="120" y="100"/>
                  </a:cxn>
                  <a:cxn ang="0">
                    <a:pos x="224" y="252"/>
                  </a:cxn>
                  <a:cxn ang="0">
                    <a:pos x="320" y="408"/>
                  </a:cxn>
                  <a:cxn ang="0">
                    <a:pos x="404" y="548"/>
                  </a:cxn>
                  <a:cxn ang="0">
                    <a:pos x="464" y="632"/>
                  </a:cxn>
                  <a:cxn ang="0">
                    <a:pos x="523" y="651"/>
                  </a:cxn>
                  <a:cxn ang="0">
                    <a:pos x="594" y="633"/>
                  </a:cxn>
                  <a:cxn ang="0">
                    <a:pos x="724" y="552"/>
                  </a:cxn>
                  <a:cxn ang="0">
                    <a:pos x="836" y="476"/>
                  </a:cxn>
                  <a:cxn ang="0">
                    <a:pos x="936" y="424"/>
                  </a:cxn>
                  <a:cxn ang="0">
                    <a:pos x="1044" y="392"/>
                  </a:cxn>
                  <a:cxn ang="0">
                    <a:pos x="1160" y="368"/>
                  </a:cxn>
                  <a:cxn ang="0">
                    <a:pos x="1280" y="356"/>
                  </a:cxn>
                  <a:cxn ang="0">
                    <a:pos x="1400" y="348"/>
                  </a:cxn>
                  <a:cxn ang="0">
                    <a:pos x="1476" y="344"/>
                  </a:cxn>
                </a:cxnLst>
                <a:rect l="0" t="0" r="r" b="b"/>
                <a:pathLst>
                  <a:path w="1476" h="651">
                    <a:moveTo>
                      <a:pt x="0" y="0"/>
                    </a:moveTo>
                    <a:lnTo>
                      <a:pt x="32" y="20"/>
                    </a:lnTo>
                    <a:lnTo>
                      <a:pt x="64" y="44"/>
                    </a:lnTo>
                    <a:lnTo>
                      <a:pt x="120" y="100"/>
                    </a:lnTo>
                    <a:lnTo>
                      <a:pt x="224" y="252"/>
                    </a:lnTo>
                    <a:lnTo>
                      <a:pt x="320" y="408"/>
                    </a:lnTo>
                    <a:lnTo>
                      <a:pt x="404" y="548"/>
                    </a:lnTo>
                    <a:lnTo>
                      <a:pt x="464" y="632"/>
                    </a:lnTo>
                    <a:lnTo>
                      <a:pt x="523" y="651"/>
                    </a:lnTo>
                    <a:lnTo>
                      <a:pt x="594" y="633"/>
                    </a:lnTo>
                    <a:lnTo>
                      <a:pt x="724" y="552"/>
                    </a:lnTo>
                    <a:lnTo>
                      <a:pt x="836" y="476"/>
                    </a:lnTo>
                    <a:lnTo>
                      <a:pt x="936" y="424"/>
                    </a:lnTo>
                    <a:lnTo>
                      <a:pt x="1044" y="392"/>
                    </a:lnTo>
                    <a:lnTo>
                      <a:pt x="1160" y="368"/>
                    </a:lnTo>
                    <a:lnTo>
                      <a:pt x="1280" y="356"/>
                    </a:lnTo>
                    <a:lnTo>
                      <a:pt x="1400" y="348"/>
                    </a:lnTo>
                    <a:lnTo>
                      <a:pt x="1476" y="344"/>
                    </a:lnTo>
                  </a:path>
                </a:pathLst>
              </a:custGeom>
              <a:noFill/>
              <a:ln w="28575" cmpd="sng">
                <a:solidFill>
                  <a:srgbClr val="FF0000"/>
                </a:solidFill>
                <a:round/>
                <a:headEnd/>
                <a:tailEnd/>
              </a:ln>
              <a:effectLst/>
            </p:spPr>
            <p:txBody>
              <a:bodyPr/>
              <a:lstStyle/>
              <a:p>
                <a:endParaRPr lang="fr-FR"/>
              </a:p>
            </p:txBody>
          </p:sp>
          <p:sp>
            <p:nvSpPr>
              <p:cNvPr id="353" name="Text Box 11"/>
              <p:cNvSpPr txBox="1">
                <a:spLocks noChangeArrowheads="1"/>
              </p:cNvSpPr>
              <p:nvPr/>
            </p:nvSpPr>
            <p:spPr bwMode="auto">
              <a:xfrm>
                <a:off x="4762" y="3353"/>
                <a:ext cx="470" cy="231"/>
              </a:xfrm>
              <a:prstGeom prst="rect">
                <a:avLst/>
              </a:prstGeom>
              <a:noFill/>
              <a:ln w="9525">
                <a:noFill/>
                <a:miter lim="800000"/>
                <a:headEnd/>
                <a:tailEnd/>
              </a:ln>
              <a:effectLst/>
            </p:spPr>
            <p:txBody>
              <a:bodyPr wrap="none">
                <a:spAutoFit/>
              </a:bodyPr>
              <a:lstStyle/>
              <a:p>
                <a:r>
                  <a:rPr lang="fr-FR" sz="1800">
                    <a:solidFill>
                      <a:srgbClr val="FF0000"/>
                    </a:solidFill>
                  </a:rPr>
                  <a:t>A=44</a:t>
                </a:r>
                <a:endParaRPr lang="en-US" sz="1800">
                  <a:solidFill>
                    <a:srgbClr val="FF0000"/>
                  </a:solidFill>
                </a:endParaRPr>
              </a:p>
            </p:txBody>
          </p:sp>
          <p:sp>
            <p:nvSpPr>
              <p:cNvPr id="354" name="Text Box 12"/>
              <p:cNvSpPr txBox="1">
                <a:spLocks noChangeArrowheads="1"/>
              </p:cNvSpPr>
              <p:nvPr/>
            </p:nvSpPr>
            <p:spPr bwMode="auto">
              <a:xfrm>
                <a:off x="4195" y="2262"/>
                <a:ext cx="470" cy="231"/>
              </a:xfrm>
              <a:prstGeom prst="rect">
                <a:avLst/>
              </a:prstGeom>
              <a:noFill/>
              <a:ln w="9525">
                <a:noFill/>
                <a:miter lim="800000"/>
                <a:headEnd/>
                <a:tailEnd/>
              </a:ln>
              <a:effectLst/>
            </p:spPr>
            <p:txBody>
              <a:bodyPr wrap="none">
                <a:spAutoFit/>
              </a:bodyPr>
              <a:lstStyle/>
              <a:p>
                <a:r>
                  <a:rPr lang="fr-FR" sz="1800">
                    <a:solidFill>
                      <a:srgbClr val="00FF00"/>
                    </a:solidFill>
                  </a:rPr>
                  <a:t>A=22</a:t>
                </a:r>
                <a:endParaRPr lang="en-US" sz="1800">
                  <a:solidFill>
                    <a:srgbClr val="00FF00"/>
                  </a:solidFill>
                </a:endParaRPr>
              </a:p>
            </p:txBody>
          </p:sp>
          <p:sp>
            <p:nvSpPr>
              <p:cNvPr id="355" name="Rectangle 13"/>
              <p:cNvSpPr>
                <a:spLocks noChangeArrowheads="1"/>
              </p:cNvSpPr>
              <p:nvPr/>
            </p:nvSpPr>
            <p:spPr bwMode="auto">
              <a:xfrm>
                <a:off x="5193" y="3319"/>
                <a:ext cx="214" cy="144"/>
              </a:xfrm>
              <a:prstGeom prst="rect">
                <a:avLst/>
              </a:prstGeom>
              <a:solidFill>
                <a:schemeClr val="bg1"/>
              </a:solidFill>
              <a:ln w="9525">
                <a:noFill/>
                <a:miter lim="800000"/>
                <a:headEnd/>
                <a:tailEnd/>
              </a:ln>
              <a:effectLst/>
            </p:spPr>
            <p:txBody>
              <a:bodyPr wrap="none" anchor="ctr"/>
              <a:lstStyle/>
              <a:p>
                <a:endParaRPr lang="fr-FR"/>
              </a:p>
            </p:txBody>
          </p:sp>
          <p:sp>
            <p:nvSpPr>
              <p:cNvPr id="356" name="Text Box 14"/>
              <p:cNvSpPr txBox="1">
                <a:spLocks noChangeArrowheads="1"/>
              </p:cNvSpPr>
              <p:nvPr/>
            </p:nvSpPr>
            <p:spPr bwMode="auto">
              <a:xfrm rot="16200000">
                <a:off x="2939" y="3041"/>
                <a:ext cx="1750" cy="212"/>
              </a:xfrm>
              <a:prstGeom prst="rect">
                <a:avLst/>
              </a:prstGeom>
              <a:noFill/>
              <a:ln w="9525">
                <a:noFill/>
                <a:miter lim="800000"/>
                <a:headEnd/>
                <a:tailEnd/>
              </a:ln>
              <a:effectLst/>
            </p:spPr>
            <p:txBody>
              <a:bodyPr wrap="none">
                <a:spAutoFit/>
              </a:bodyPr>
              <a:lstStyle/>
              <a:p>
                <a:r>
                  <a:rPr lang="fr-FR" sz="1600" dirty="0">
                    <a:latin typeface="Arial" pitchFamily="34" charset="0"/>
                  </a:rPr>
                  <a:t>Spin-</a:t>
                </a:r>
                <a:r>
                  <a:rPr lang="fr-FR" sz="1600" dirty="0" err="1">
                    <a:latin typeface="Arial" pitchFamily="34" charset="0"/>
                  </a:rPr>
                  <a:t>orbit</a:t>
                </a:r>
                <a:r>
                  <a:rPr lang="fr-FR" sz="1600" dirty="0">
                    <a:latin typeface="Arial" pitchFamily="34" charset="0"/>
                  </a:rPr>
                  <a:t> </a:t>
                </a:r>
                <a:r>
                  <a:rPr lang="fr-FR" sz="1600" dirty="0" err="1">
                    <a:latin typeface="Arial" pitchFamily="34" charset="0"/>
                  </a:rPr>
                  <a:t>potential</a:t>
                </a:r>
                <a:r>
                  <a:rPr lang="fr-FR" sz="1600" dirty="0">
                    <a:latin typeface="Arial" pitchFamily="34" charset="0"/>
                  </a:rPr>
                  <a:t>  </a:t>
                </a:r>
                <a:r>
                  <a:rPr lang="fr-FR" sz="1400" dirty="0">
                    <a:latin typeface="Arial" pitchFamily="34" charset="0"/>
                  </a:rPr>
                  <a:t>(MeV/fm²)</a:t>
                </a:r>
                <a:endParaRPr lang="en-US" sz="1400" dirty="0">
                  <a:latin typeface="Arial" pitchFamily="34" charset="0"/>
                </a:endParaRPr>
              </a:p>
            </p:txBody>
          </p:sp>
          <p:sp>
            <p:nvSpPr>
              <p:cNvPr id="357" name="Rectangle 15"/>
              <p:cNvSpPr>
                <a:spLocks noChangeArrowheads="1"/>
              </p:cNvSpPr>
              <p:nvPr/>
            </p:nvSpPr>
            <p:spPr bwMode="auto">
              <a:xfrm>
                <a:off x="4858" y="2161"/>
                <a:ext cx="325" cy="237"/>
              </a:xfrm>
              <a:prstGeom prst="rect">
                <a:avLst/>
              </a:prstGeom>
              <a:noFill/>
              <a:ln w="9525">
                <a:solidFill>
                  <a:schemeClr val="tx1"/>
                </a:solidFill>
                <a:miter lim="800000"/>
                <a:headEnd/>
                <a:tailEnd/>
              </a:ln>
              <a:effectLst/>
            </p:spPr>
            <p:txBody>
              <a:bodyPr wrap="none">
                <a:spAutoFit/>
              </a:bodyPr>
              <a:lstStyle/>
              <a:p>
                <a:r>
                  <a:rPr lang="fr-FR" sz="1800"/>
                  <a:t>Mg</a:t>
                </a:r>
                <a:endParaRPr lang="en-US" sz="1800"/>
              </a:p>
            </p:txBody>
          </p:sp>
          <p:sp>
            <p:nvSpPr>
              <p:cNvPr id="358" name="Text Box 16"/>
              <p:cNvSpPr txBox="1">
                <a:spLocks noChangeArrowheads="1"/>
              </p:cNvSpPr>
              <p:nvPr/>
            </p:nvSpPr>
            <p:spPr bwMode="auto">
              <a:xfrm rot="5400000">
                <a:off x="4733" y="2855"/>
                <a:ext cx="1763" cy="173"/>
              </a:xfrm>
              <a:prstGeom prst="rect">
                <a:avLst/>
              </a:prstGeom>
              <a:noFill/>
              <a:ln w="9525">
                <a:noFill/>
                <a:miter lim="800000"/>
                <a:headEnd/>
                <a:tailEnd/>
              </a:ln>
              <a:effectLst/>
            </p:spPr>
            <p:txBody>
              <a:bodyPr wrap="none">
                <a:spAutoFit/>
              </a:bodyPr>
              <a:lstStyle/>
              <a:p>
                <a:r>
                  <a:rPr lang="fr-FR" sz="1200"/>
                  <a:t>G. A. Lalazissis et al. PLB418(1998)7.</a:t>
                </a:r>
                <a:endParaRPr lang="en-US" sz="1200"/>
              </a:p>
            </p:txBody>
          </p:sp>
        </p:gr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5978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59955"/>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6017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59958"/>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0"/>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60266"/>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1"/>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46"/>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6" presetClass="emph" presetSubtype="0" fill="hold" nodeType="clickEffect">
                                  <p:stCondLst>
                                    <p:cond delay="0"/>
                                  </p:stCondLst>
                                  <p:childTnLst>
                                    <p:animScale>
                                      <p:cBhvr>
                                        <p:cTn id="34" dur="2000" fill="hold"/>
                                        <p:tgtEl>
                                          <p:spTgt spid="31"/>
                                        </p:tgtEl>
                                      </p:cBhvr>
                                      <p:by x="100000" y="30000"/>
                                    </p:animScale>
                                  </p:childTnLst>
                                </p:cTn>
                              </p:par>
                              <p:par>
                                <p:cTn id="35" presetID="6" presetClass="emph" presetSubtype="0" fill="hold" nodeType="withEffect">
                                  <p:stCondLst>
                                    <p:cond delay="0"/>
                                  </p:stCondLst>
                                  <p:childTnLst>
                                    <p:animScale>
                                      <p:cBhvr>
                                        <p:cTn id="36" dur="2000" fill="hold"/>
                                        <p:tgtEl>
                                          <p:spTgt spid="160266"/>
                                        </p:tgtEl>
                                      </p:cBhvr>
                                      <p:by x="35000" y="35000"/>
                                    </p:animScale>
                                  </p:childTnLst>
                                  <p:subTnLst>
                                    <p:set>
                                      <p:cBhvr override="childStyle">
                                        <p:cTn dur="1" fill="hold" display="0" masterRel="sameClick" afterEffect="1">
                                          <p:stCondLst>
                                            <p:cond evt="end" delay="0">
                                              <p:tn val="35"/>
                                            </p:cond>
                                          </p:stCondLst>
                                        </p:cTn>
                                        <p:tgtEl>
                                          <p:spTgt spid="160266"/>
                                        </p:tgtEl>
                                        <p:attrNameLst>
                                          <p:attrName>style.visibility</p:attrName>
                                        </p:attrNameLst>
                                      </p:cBhvr>
                                      <p:to>
                                        <p:strVal val="hidden"/>
                                      </p:to>
                                    </p:set>
                                  </p:subTnLst>
                                </p:cTn>
                              </p:par>
                            </p:childTnLst>
                          </p:cTn>
                        </p:par>
                      </p:childTnLst>
                    </p:cTn>
                  </p:par>
                  <p:par>
                    <p:cTn id="37" fill="hold">
                      <p:stCondLst>
                        <p:cond delay="indefinite"/>
                      </p:stCondLst>
                      <p:childTnLst>
                        <p:par>
                          <p:cTn id="38" fill="hold">
                            <p:stCondLst>
                              <p:cond delay="0"/>
                            </p:stCondLst>
                            <p:childTnLst>
                              <p:par>
                                <p:cTn id="39" presetID="1" presetClass="exit" presetSubtype="0" fill="hold" nodeType="clickEffect">
                                  <p:stCondLst>
                                    <p:cond delay="0"/>
                                  </p:stCondLst>
                                  <p:childTnLst>
                                    <p:set>
                                      <p:cBhvr>
                                        <p:cTn id="40" dur="1" fill="hold">
                                          <p:stCondLst>
                                            <p:cond delay="0"/>
                                          </p:stCondLst>
                                        </p:cTn>
                                        <p:tgtEl>
                                          <p:spTgt spid="30"/>
                                        </p:tgtEl>
                                        <p:attrNameLst>
                                          <p:attrName>style.visibility</p:attrName>
                                        </p:attrNameLst>
                                      </p:cBhvr>
                                      <p:to>
                                        <p:strVal val="hidden"/>
                                      </p:to>
                                    </p:set>
                                  </p:childTnLst>
                                </p:cTn>
                              </p:par>
                              <p:par>
                                <p:cTn id="41" presetID="1" presetClass="exit" presetSubtype="0" fill="hold" grpId="0" nodeType="withEffect">
                                  <p:stCondLst>
                                    <p:cond delay="0"/>
                                  </p:stCondLst>
                                  <p:childTnLst>
                                    <p:set>
                                      <p:cBhvr>
                                        <p:cTn id="42" dur="1" fill="hold">
                                          <p:stCondLst>
                                            <p:cond delay="0"/>
                                          </p:stCondLst>
                                        </p:cTn>
                                        <p:tgtEl>
                                          <p:spTgt spid="160266"/>
                                        </p:tgtEl>
                                        <p:attrNameLst>
                                          <p:attrName>style.visibility</p:attrName>
                                        </p:attrNameLst>
                                      </p:cBhvr>
                                      <p:to>
                                        <p:strVal val="hidden"/>
                                      </p:to>
                                    </p:set>
                                  </p:childTnLst>
                                </p:cTn>
                              </p:par>
                              <p:par>
                                <p:cTn id="43" presetID="1" presetClass="exit" presetSubtype="0" fill="hold" nodeType="withEffect">
                                  <p:stCondLst>
                                    <p:cond delay="0"/>
                                  </p:stCondLst>
                                  <p:childTnLst>
                                    <p:set>
                                      <p:cBhvr>
                                        <p:cTn id="44" dur="1" fill="hold">
                                          <p:stCondLst>
                                            <p:cond delay="0"/>
                                          </p:stCondLst>
                                        </p:cTn>
                                        <p:tgtEl>
                                          <p:spTgt spid="31"/>
                                        </p:tgtEl>
                                        <p:attrNameLst>
                                          <p:attrName>style.visibility</p:attrName>
                                        </p:attrNameLst>
                                      </p:cBhvr>
                                      <p:to>
                                        <p:strVal val="hidden"/>
                                      </p:to>
                                    </p:set>
                                  </p:childTnLst>
                                </p:cTn>
                              </p:par>
                              <p:par>
                                <p:cTn id="45" presetID="1" presetClass="exit" presetSubtype="0" fill="hold" nodeType="withEffect">
                                  <p:stCondLst>
                                    <p:cond delay="0"/>
                                  </p:stCondLst>
                                  <p:childTnLst>
                                    <p:set>
                                      <p:cBhvr>
                                        <p:cTn id="46" dur="1" fill="hold">
                                          <p:stCondLst>
                                            <p:cond delay="0"/>
                                          </p:stCondLst>
                                        </p:cTn>
                                        <p:tgtEl>
                                          <p:spTgt spid="346"/>
                                        </p:tgtEl>
                                        <p:attrNameLst>
                                          <p:attrName>style.visibility</p:attrName>
                                        </p:attrNameLst>
                                      </p:cBhvr>
                                      <p:to>
                                        <p:strVal val="hidden"/>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160180"/>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26"/>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16027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9780" grpId="0" animBg="1"/>
      <p:bldP spid="159955" grpId="0"/>
      <p:bldP spid="159958" grpId="0" animBg="1"/>
      <p:bldP spid="160178" grpId="0"/>
      <p:bldP spid="160180" grpId="0"/>
      <p:bldP spid="160266" grpId="0" animBg="1"/>
      <p:bldP spid="160276"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040" name="Rectangle 896"/>
          <p:cNvSpPr>
            <a:spLocks noChangeArrowheads="1"/>
          </p:cNvSpPr>
          <p:nvPr/>
        </p:nvSpPr>
        <p:spPr bwMode="auto">
          <a:xfrm>
            <a:off x="285750" y="763588"/>
            <a:ext cx="8858250" cy="641350"/>
          </a:xfrm>
          <a:prstGeom prst="rect">
            <a:avLst/>
          </a:prstGeom>
          <a:noFill/>
          <a:ln w="9525">
            <a:noFill/>
            <a:miter lim="800000"/>
            <a:headEnd/>
            <a:tailEnd/>
          </a:ln>
          <a:effectLst/>
        </p:spPr>
        <p:txBody>
          <a:bodyPr>
            <a:spAutoFit/>
          </a:bodyPr>
          <a:lstStyle/>
          <a:p>
            <a:r>
              <a:rPr lang="en-US" sz="1800">
                <a:solidFill>
                  <a:srgbClr val="CC0099"/>
                </a:solidFill>
              </a:rPr>
              <a:t>   - reduction of the N=28 gap</a:t>
            </a:r>
          </a:p>
          <a:p>
            <a:r>
              <a:rPr lang="en-US" sz="1800">
                <a:solidFill>
                  <a:srgbClr val="CC0099"/>
                </a:solidFill>
              </a:rPr>
              <a:t>	  </a:t>
            </a:r>
            <a:r>
              <a:rPr lang="en-US" sz="1800">
                <a:sym typeface="Wingdings" pitchFamily="2" charset="2"/>
              </a:rPr>
              <a:t> quantify this reduction when removing protons from </a:t>
            </a:r>
            <a:r>
              <a:rPr lang="en-US" sz="1800" baseline="30000">
                <a:sym typeface="Wingdings" pitchFamily="2" charset="2"/>
              </a:rPr>
              <a:t>48</a:t>
            </a:r>
            <a:r>
              <a:rPr lang="en-US" sz="1800">
                <a:sym typeface="Wingdings" pitchFamily="2" charset="2"/>
              </a:rPr>
              <a:t>Ca</a:t>
            </a:r>
          </a:p>
        </p:txBody>
      </p:sp>
      <p:sp>
        <p:nvSpPr>
          <p:cNvPr id="135041" name="Rectangle 897"/>
          <p:cNvSpPr>
            <a:spLocks noChangeArrowheads="1"/>
          </p:cNvSpPr>
          <p:nvPr/>
        </p:nvSpPr>
        <p:spPr bwMode="auto">
          <a:xfrm>
            <a:off x="495300" y="4068763"/>
            <a:ext cx="8429625" cy="641350"/>
          </a:xfrm>
          <a:prstGeom prst="rect">
            <a:avLst/>
          </a:prstGeom>
          <a:noFill/>
          <a:ln w="9525">
            <a:noFill/>
            <a:miter lim="800000"/>
            <a:headEnd/>
            <a:tailEnd/>
          </a:ln>
          <a:effectLst/>
        </p:spPr>
        <p:txBody>
          <a:bodyPr>
            <a:spAutoFit/>
          </a:bodyPr>
          <a:lstStyle/>
          <a:p>
            <a:r>
              <a:rPr lang="en-US" sz="1800" dirty="0">
                <a:solidFill>
                  <a:srgbClr val="CC0099"/>
                </a:solidFill>
              </a:rPr>
              <a:t>- near degeneracy of </a:t>
            </a:r>
            <a:r>
              <a:rPr lang="en-US" sz="1800" dirty="0">
                <a:solidFill>
                  <a:srgbClr val="CC0099"/>
                </a:solidFill>
                <a:latin typeface="Symbol" pitchFamily="18" charset="2"/>
              </a:rPr>
              <a:t>p</a:t>
            </a:r>
            <a:r>
              <a:rPr lang="en-US" sz="1800" dirty="0">
                <a:solidFill>
                  <a:srgbClr val="CC0099"/>
                </a:solidFill>
              </a:rPr>
              <a:t>d3/2 and </a:t>
            </a:r>
            <a:r>
              <a:rPr lang="en-US" sz="1800" dirty="0">
                <a:solidFill>
                  <a:srgbClr val="CC0099"/>
                </a:solidFill>
                <a:latin typeface="Symbol" pitchFamily="18" charset="2"/>
              </a:rPr>
              <a:t>p</a:t>
            </a:r>
            <a:r>
              <a:rPr lang="en-US" sz="1800" dirty="0">
                <a:solidFill>
                  <a:srgbClr val="CC0099"/>
                </a:solidFill>
              </a:rPr>
              <a:t>s1/2</a:t>
            </a:r>
          </a:p>
          <a:p>
            <a:r>
              <a:rPr lang="en-US" sz="1800" dirty="0">
                <a:solidFill>
                  <a:srgbClr val="CC0099"/>
                </a:solidFill>
              </a:rPr>
              <a:t>	  </a:t>
            </a:r>
            <a:r>
              <a:rPr lang="en-US" sz="1800" dirty="0">
                <a:sym typeface="Wingdings" pitchFamily="2" charset="2"/>
              </a:rPr>
              <a:t> find a case where the proton configuration is more "stable"</a:t>
            </a:r>
          </a:p>
        </p:txBody>
      </p:sp>
      <p:sp>
        <p:nvSpPr>
          <p:cNvPr id="135043" name="Text Box 899"/>
          <p:cNvSpPr txBox="1">
            <a:spLocks noChangeArrowheads="1"/>
          </p:cNvSpPr>
          <p:nvPr/>
        </p:nvSpPr>
        <p:spPr bwMode="auto">
          <a:xfrm>
            <a:off x="3514725" y="1446213"/>
            <a:ext cx="4124325" cy="1190625"/>
          </a:xfrm>
          <a:prstGeom prst="rect">
            <a:avLst/>
          </a:prstGeom>
          <a:noFill/>
          <a:ln w="9525">
            <a:noFill/>
            <a:miter lim="800000"/>
            <a:headEnd/>
            <a:tailEnd/>
          </a:ln>
          <a:effectLst/>
        </p:spPr>
        <p:txBody>
          <a:bodyPr wrap="none">
            <a:spAutoFit/>
          </a:bodyPr>
          <a:lstStyle/>
          <a:p>
            <a:r>
              <a:rPr lang="en-US" sz="1800">
                <a:solidFill>
                  <a:schemeClr val="accent2"/>
                </a:solidFill>
              </a:rPr>
              <a:t>transfert </a:t>
            </a:r>
            <a:r>
              <a:rPr lang="en-US" sz="1800" baseline="30000">
                <a:solidFill>
                  <a:schemeClr val="accent2"/>
                </a:solidFill>
              </a:rPr>
              <a:t>46</a:t>
            </a:r>
            <a:r>
              <a:rPr lang="en-US" sz="1800">
                <a:solidFill>
                  <a:schemeClr val="accent2"/>
                </a:solidFill>
              </a:rPr>
              <a:t>Ar(d,p)</a:t>
            </a:r>
            <a:r>
              <a:rPr lang="en-US" sz="1800" baseline="30000">
                <a:solidFill>
                  <a:schemeClr val="accent2"/>
                </a:solidFill>
              </a:rPr>
              <a:t>47</a:t>
            </a:r>
            <a:r>
              <a:rPr lang="en-US" sz="1800">
                <a:solidFill>
                  <a:schemeClr val="accent2"/>
                </a:solidFill>
              </a:rPr>
              <a:t>Ar reaction to</a:t>
            </a:r>
          </a:p>
          <a:p>
            <a:r>
              <a:rPr lang="en-US" sz="1800">
                <a:solidFill>
                  <a:schemeClr val="accent2"/>
                </a:solidFill>
              </a:rPr>
              <a:t>look at the neutron states in </a:t>
            </a:r>
            <a:r>
              <a:rPr lang="en-US" sz="1800" baseline="30000">
                <a:solidFill>
                  <a:schemeClr val="accent2"/>
                </a:solidFill>
              </a:rPr>
              <a:t>47</a:t>
            </a:r>
            <a:r>
              <a:rPr lang="en-US" sz="1800">
                <a:solidFill>
                  <a:schemeClr val="accent2"/>
                </a:solidFill>
              </a:rPr>
              <a:t>Ar to </a:t>
            </a:r>
          </a:p>
          <a:p>
            <a:r>
              <a:rPr lang="en-US" sz="1800">
                <a:solidFill>
                  <a:schemeClr val="accent2"/>
                </a:solidFill>
              </a:rPr>
              <a:t>extract the N=28 gap and compare</a:t>
            </a:r>
          </a:p>
          <a:p>
            <a:r>
              <a:rPr lang="en-US" sz="1800">
                <a:solidFill>
                  <a:schemeClr val="accent2"/>
                </a:solidFill>
              </a:rPr>
              <a:t>to </a:t>
            </a:r>
            <a:r>
              <a:rPr lang="en-US" sz="1800" baseline="30000">
                <a:solidFill>
                  <a:schemeClr val="accent2"/>
                </a:solidFill>
              </a:rPr>
              <a:t>49</a:t>
            </a:r>
            <a:r>
              <a:rPr lang="en-US" sz="1800">
                <a:solidFill>
                  <a:schemeClr val="accent2"/>
                </a:solidFill>
              </a:rPr>
              <a:t>Ca</a:t>
            </a:r>
          </a:p>
        </p:txBody>
      </p:sp>
      <p:sp>
        <p:nvSpPr>
          <p:cNvPr id="135044" name="Text Box 900"/>
          <p:cNvSpPr txBox="1">
            <a:spLocks noChangeArrowheads="1"/>
          </p:cNvSpPr>
          <p:nvPr/>
        </p:nvSpPr>
        <p:spPr bwMode="auto">
          <a:xfrm>
            <a:off x="3571875" y="4738688"/>
            <a:ext cx="4275138" cy="915987"/>
          </a:xfrm>
          <a:prstGeom prst="rect">
            <a:avLst/>
          </a:prstGeom>
          <a:noFill/>
          <a:ln w="9525">
            <a:noFill/>
            <a:miter lim="800000"/>
            <a:headEnd/>
            <a:tailEnd/>
          </a:ln>
          <a:effectLst/>
        </p:spPr>
        <p:txBody>
          <a:bodyPr wrap="none">
            <a:spAutoFit/>
          </a:bodyPr>
          <a:lstStyle/>
          <a:p>
            <a:r>
              <a:rPr lang="en-US" sz="1800">
                <a:solidFill>
                  <a:schemeClr val="accent2"/>
                </a:solidFill>
              </a:rPr>
              <a:t>In beam </a:t>
            </a:r>
            <a:r>
              <a:rPr lang="en-US" sz="1800">
                <a:solidFill>
                  <a:schemeClr val="accent2"/>
                </a:solidFill>
                <a:latin typeface="Symbol" pitchFamily="18" charset="2"/>
              </a:rPr>
              <a:t>g</a:t>
            </a:r>
            <a:r>
              <a:rPr lang="en-US" sz="1800">
                <a:solidFill>
                  <a:schemeClr val="accent2"/>
                </a:solidFill>
              </a:rPr>
              <a:t>-spectroscopy to search for </a:t>
            </a:r>
          </a:p>
          <a:p>
            <a:r>
              <a:rPr lang="en-US" sz="1800">
                <a:solidFill>
                  <a:schemeClr val="accent2"/>
                </a:solidFill>
              </a:rPr>
              <a:t>the 2</a:t>
            </a:r>
            <a:r>
              <a:rPr lang="en-US" sz="1800" baseline="30000">
                <a:solidFill>
                  <a:schemeClr val="accent2"/>
                </a:solidFill>
              </a:rPr>
              <a:t>+</a:t>
            </a:r>
            <a:r>
              <a:rPr lang="en-US" sz="1800">
                <a:solidFill>
                  <a:schemeClr val="accent2"/>
                </a:solidFill>
              </a:rPr>
              <a:t> state in </a:t>
            </a:r>
            <a:r>
              <a:rPr lang="en-US" sz="1800" baseline="30000">
                <a:solidFill>
                  <a:schemeClr val="accent2"/>
                </a:solidFill>
              </a:rPr>
              <a:t>42</a:t>
            </a:r>
            <a:r>
              <a:rPr lang="en-US" sz="1800">
                <a:solidFill>
                  <a:schemeClr val="accent2"/>
                </a:solidFill>
              </a:rPr>
              <a:t>Si and measure the </a:t>
            </a:r>
          </a:p>
          <a:p>
            <a:r>
              <a:rPr lang="en-US" sz="1800">
                <a:solidFill>
                  <a:schemeClr val="accent2"/>
                </a:solidFill>
              </a:rPr>
              <a:t>collectivity</a:t>
            </a:r>
          </a:p>
        </p:txBody>
      </p:sp>
      <p:grpSp>
        <p:nvGrpSpPr>
          <p:cNvPr id="2" name="Group 1066"/>
          <p:cNvGrpSpPr>
            <a:grpSpLocks/>
          </p:cNvGrpSpPr>
          <p:nvPr/>
        </p:nvGrpSpPr>
        <p:grpSpPr bwMode="auto">
          <a:xfrm>
            <a:off x="9525" y="4683125"/>
            <a:ext cx="3130550" cy="2112963"/>
            <a:chOff x="72" y="2950"/>
            <a:chExt cx="1972" cy="1331"/>
          </a:xfrm>
        </p:grpSpPr>
        <p:sp>
          <p:nvSpPr>
            <p:cNvPr id="135046" name="Rectangle 902"/>
            <p:cNvSpPr>
              <a:spLocks noChangeArrowheads="1"/>
            </p:cNvSpPr>
            <p:nvPr/>
          </p:nvSpPr>
          <p:spPr bwMode="auto">
            <a:xfrm>
              <a:off x="98" y="2950"/>
              <a:ext cx="1946" cy="1299"/>
            </a:xfrm>
            <a:prstGeom prst="rect">
              <a:avLst/>
            </a:prstGeom>
            <a:solidFill>
              <a:srgbClr val="FFFFCC"/>
            </a:solidFill>
            <a:ln w="9525">
              <a:solidFill>
                <a:schemeClr val="tx1"/>
              </a:solidFill>
              <a:miter lim="800000"/>
              <a:headEnd/>
              <a:tailEnd/>
            </a:ln>
            <a:effectLst/>
          </p:spPr>
          <p:txBody>
            <a:bodyPr wrap="none" anchor="ctr"/>
            <a:lstStyle/>
            <a:p>
              <a:endParaRPr lang="fr-FR"/>
            </a:p>
          </p:txBody>
        </p:sp>
        <p:sp>
          <p:nvSpPr>
            <p:cNvPr id="135047" name="Text Box 903"/>
            <p:cNvSpPr txBox="1">
              <a:spLocks noChangeArrowheads="1"/>
            </p:cNvSpPr>
            <p:nvPr/>
          </p:nvSpPr>
          <p:spPr bwMode="auto">
            <a:xfrm>
              <a:off x="1657" y="3004"/>
              <a:ext cx="369" cy="192"/>
            </a:xfrm>
            <a:prstGeom prst="rect">
              <a:avLst/>
            </a:prstGeom>
            <a:noFill/>
            <a:ln w="9525">
              <a:noFill/>
              <a:miter lim="800000"/>
              <a:headEnd/>
              <a:tailEnd/>
            </a:ln>
            <a:effectLst/>
          </p:spPr>
          <p:txBody>
            <a:bodyPr wrap="none">
              <a:spAutoFit/>
            </a:bodyPr>
            <a:lstStyle/>
            <a:p>
              <a:r>
                <a:rPr lang="en-US" sz="1400">
                  <a:solidFill>
                    <a:srgbClr val="003399"/>
                  </a:solidFill>
                </a:rPr>
                <a:t>p3/2</a:t>
              </a:r>
            </a:p>
          </p:txBody>
        </p:sp>
        <p:sp>
          <p:nvSpPr>
            <p:cNvPr id="135048" name="Oval 904"/>
            <p:cNvSpPr>
              <a:spLocks noChangeAspect="1" noChangeArrowheads="1"/>
            </p:cNvSpPr>
            <p:nvPr/>
          </p:nvSpPr>
          <p:spPr bwMode="auto">
            <a:xfrm>
              <a:off x="1239" y="3104"/>
              <a:ext cx="167" cy="137"/>
            </a:xfrm>
            <a:prstGeom prst="ellipse">
              <a:avLst/>
            </a:prstGeom>
            <a:noFill/>
            <a:ln w="28575">
              <a:solidFill>
                <a:srgbClr val="FF0000"/>
              </a:solidFill>
              <a:round/>
              <a:headEnd/>
              <a:tailEnd/>
            </a:ln>
            <a:effectLst/>
          </p:spPr>
          <p:txBody>
            <a:bodyPr wrap="none" lIns="0" tIns="0" rIns="0" bIns="0" anchor="ctr"/>
            <a:lstStyle/>
            <a:p>
              <a:pPr algn="ctr"/>
              <a:r>
                <a:rPr lang="en-US" sz="1400">
                  <a:solidFill>
                    <a:srgbClr val="FF0000"/>
                  </a:solidFill>
                </a:rPr>
                <a:t>28</a:t>
              </a:r>
            </a:p>
          </p:txBody>
        </p:sp>
        <p:sp>
          <p:nvSpPr>
            <p:cNvPr id="135049" name="Line 905"/>
            <p:cNvSpPr>
              <a:spLocks noChangeShapeType="1"/>
            </p:cNvSpPr>
            <p:nvPr/>
          </p:nvSpPr>
          <p:spPr bwMode="auto">
            <a:xfrm>
              <a:off x="1048" y="3083"/>
              <a:ext cx="604" cy="0"/>
            </a:xfrm>
            <a:prstGeom prst="line">
              <a:avLst/>
            </a:prstGeom>
            <a:noFill/>
            <a:ln w="9525">
              <a:solidFill>
                <a:schemeClr val="tx1"/>
              </a:solidFill>
              <a:round/>
              <a:headEnd/>
              <a:tailEnd/>
            </a:ln>
            <a:effectLst/>
          </p:spPr>
          <p:txBody>
            <a:bodyPr/>
            <a:lstStyle/>
            <a:p>
              <a:endParaRPr lang="fr-FR"/>
            </a:p>
          </p:txBody>
        </p:sp>
        <p:grpSp>
          <p:nvGrpSpPr>
            <p:cNvPr id="3" name="Group 906"/>
            <p:cNvGrpSpPr>
              <a:grpSpLocks/>
            </p:cNvGrpSpPr>
            <p:nvPr/>
          </p:nvGrpSpPr>
          <p:grpSpPr bwMode="auto">
            <a:xfrm>
              <a:off x="1048" y="3195"/>
              <a:ext cx="975" cy="193"/>
              <a:chOff x="4668" y="332"/>
              <a:chExt cx="975" cy="178"/>
            </a:xfrm>
          </p:grpSpPr>
          <p:sp>
            <p:nvSpPr>
              <p:cNvPr id="135051" name="Text Box 907"/>
              <p:cNvSpPr txBox="1">
                <a:spLocks noChangeArrowheads="1"/>
              </p:cNvSpPr>
              <p:nvPr/>
            </p:nvSpPr>
            <p:spPr bwMode="auto">
              <a:xfrm>
                <a:off x="5277" y="332"/>
                <a:ext cx="366" cy="178"/>
              </a:xfrm>
              <a:prstGeom prst="rect">
                <a:avLst/>
              </a:prstGeom>
              <a:noFill/>
              <a:ln w="9525">
                <a:noFill/>
                <a:miter lim="800000"/>
                <a:headEnd/>
                <a:tailEnd/>
              </a:ln>
              <a:effectLst/>
            </p:spPr>
            <p:txBody>
              <a:bodyPr wrap="none">
                <a:spAutoFit/>
              </a:bodyPr>
              <a:lstStyle/>
              <a:p>
                <a:r>
                  <a:rPr lang="en-US" sz="1400">
                    <a:solidFill>
                      <a:schemeClr val="accent2"/>
                    </a:solidFill>
                  </a:rPr>
                  <a:t>f7/2</a:t>
                </a:r>
              </a:p>
            </p:txBody>
          </p:sp>
          <p:grpSp>
            <p:nvGrpSpPr>
              <p:cNvPr id="4" name="Group 908"/>
              <p:cNvGrpSpPr>
                <a:grpSpLocks/>
              </p:cNvGrpSpPr>
              <p:nvPr/>
            </p:nvGrpSpPr>
            <p:grpSpPr bwMode="auto">
              <a:xfrm>
                <a:off x="4686" y="388"/>
                <a:ext cx="567" cy="75"/>
                <a:chOff x="4683" y="2282"/>
                <a:chExt cx="567" cy="75"/>
              </a:xfrm>
            </p:grpSpPr>
            <p:sp>
              <p:nvSpPr>
                <p:cNvPr id="135053" name="Oval 909"/>
                <p:cNvSpPr>
                  <a:spLocks noChangeArrowheads="1"/>
                </p:cNvSpPr>
                <p:nvPr/>
              </p:nvSpPr>
              <p:spPr bwMode="auto">
                <a:xfrm>
                  <a:off x="4683" y="2282"/>
                  <a:ext cx="59" cy="75"/>
                </a:xfrm>
                <a:prstGeom prst="ellipse">
                  <a:avLst/>
                </a:prstGeom>
                <a:solidFill>
                  <a:schemeClr val="accent2"/>
                </a:solidFill>
                <a:ln w="9525">
                  <a:solidFill>
                    <a:schemeClr val="accent2"/>
                  </a:solidFill>
                  <a:round/>
                  <a:headEnd/>
                  <a:tailEnd/>
                </a:ln>
                <a:effectLst/>
              </p:spPr>
              <p:txBody>
                <a:bodyPr wrap="none" anchor="ctr"/>
                <a:lstStyle/>
                <a:p>
                  <a:endParaRPr lang="fr-FR"/>
                </a:p>
              </p:txBody>
            </p:sp>
            <p:sp>
              <p:nvSpPr>
                <p:cNvPr id="135054" name="Oval 910"/>
                <p:cNvSpPr>
                  <a:spLocks noChangeArrowheads="1"/>
                </p:cNvSpPr>
                <p:nvPr/>
              </p:nvSpPr>
              <p:spPr bwMode="auto">
                <a:xfrm>
                  <a:off x="4756" y="2282"/>
                  <a:ext cx="59" cy="75"/>
                </a:xfrm>
                <a:prstGeom prst="ellipse">
                  <a:avLst/>
                </a:prstGeom>
                <a:solidFill>
                  <a:schemeClr val="accent2"/>
                </a:solidFill>
                <a:ln w="9525">
                  <a:solidFill>
                    <a:schemeClr val="accent2"/>
                  </a:solidFill>
                  <a:round/>
                  <a:headEnd/>
                  <a:tailEnd/>
                </a:ln>
                <a:effectLst/>
              </p:spPr>
              <p:txBody>
                <a:bodyPr wrap="none" anchor="ctr"/>
                <a:lstStyle/>
                <a:p>
                  <a:endParaRPr lang="fr-FR"/>
                </a:p>
              </p:txBody>
            </p:sp>
            <p:sp>
              <p:nvSpPr>
                <p:cNvPr id="135055" name="Oval 911"/>
                <p:cNvSpPr>
                  <a:spLocks noChangeArrowheads="1"/>
                </p:cNvSpPr>
                <p:nvPr/>
              </p:nvSpPr>
              <p:spPr bwMode="auto">
                <a:xfrm>
                  <a:off x="4832" y="2282"/>
                  <a:ext cx="60" cy="75"/>
                </a:xfrm>
                <a:prstGeom prst="ellipse">
                  <a:avLst/>
                </a:prstGeom>
                <a:solidFill>
                  <a:schemeClr val="accent2"/>
                </a:solidFill>
                <a:ln w="9525">
                  <a:solidFill>
                    <a:schemeClr val="accent2"/>
                  </a:solidFill>
                  <a:round/>
                  <a:headEnd/>
                  <a:tailEnd/>
                </a:ln>
                <a:effectLst/>
              </p:spPr>
              <p:txBody>
                <a:bodyPr wrap="none" anchor="ctr"/>
                <a:lstStyle/>
                <a:p>
                  <a:endParaRPr lang="fr-FR"/>
                </a:p>
              </p:txBody>
            </p:sp>
            <p:sp>
              <p:nvSpPr>
                <p:cNvPr id="135056" name="Oval 912"/>
                <p:cNvSpPr>
                  <a:spLocks noChangeArrowheads="1"/>
                </p:cNvSpPr>
                <p:nvPr/>
              </p:nvSpPr>
              <p:spPr bwMode="auto">
                <a:xfrm>
                  <a:off x="4905" y="2282"/>
                  <a:ext cx="59" cy="75"/>
                </a:xfrm>
                <a:prstGeom prst="ellipse">
                  <a:avLst/>
                </a:prstGeom>
                <a:solidFill>
                  <a:schemeClr val="accent2"/>
                </a:solidFill>
                <a:ln w="9525">
                  <a:solidFill>
                    <a:schemeClr val="accent2"/>
                  </a:solidFill>
                  <a:round/>
                  <a:headEnd/>
                  <a:tailEnd/>
                </a:ln>
                <a:effectLst/>
              </p:spPr>
              <p:txBody>
                <a:bodyPr wrap="none" anchor="ctr"/>
                <a:lstStyle/>
                <a:p>
                  <a:endParaRPr lang="fr-FR"/>
                </a:p>
              </p:txBody>
            </p:sp>
            <p:sp>
              <p:nvSpPr>
                <p:cNvPr id="135057" name="Oval 913"/>
                <p:cNvSpPr>
                  <a:spLocks noChangeArrowheads="1"/>
                </p:cNvSpPr>
                <p:nvPr/>
              </p:nvSpPr>
              <p:spPr bwMode="auto">
                <a:xfrm>
                  <a:off x="4974" y="2282"/>
                  <a:ext cx="59" cy="75"/>
                </a:xfrm>
                <a:prstGeom prst="ellipse">
                  <a:avLst/>
                </a:prstGeom>
                <a:solidFill>
                  <a:schemeClr val="accent2"/>
                </a:solidFill>
                <a:ln w="9525">
                  <a:solidFill>
                    <a:schemeClr val="accent2"/>
                  </a:solidFill>
                  <a:round/>
                  <a:headEnd/>
                  <a:tailEnd/>
                </a:ln>
                <a:effectLst/>
              </p:spPr>
              <p:txBody>
                <a:bodyPr wrap="none" anchor="ctr"/>
                <a:lstStyle/>
                <a:p>
                  <a:endParaRPr lang="fr-FR"/>
                </a:p>
              </p:txBody>
            </p:sp>
            <p:sp>
              <p:nvSpPr>
                <p:cNvPr id="135058" name="Oval 914"/>
                <p:cNvSpPr>
                  <a:spLocks noChangeArrowheads="1"/>
                </p:cNvSpPr>
                <p:nvPr/>
              </p:nvSpPr>
              <p:spPr bwMode="auto">
                <a:xfrm>
                  <a:off x="5043" y="2282"/>
                  <a:ext cx="59" cy="75"/>
                </a:xfrm>
                <a:prstGeom prst="ellipse">
                  <a:avLst/>
                </a:prstGeom>
                <a:solidFill>
                  <a:schemeClr val="accent2"/>
                </a:solidFill>
                <a:ln w="9525">
                  <a:solidFill>
                    <a:schemeClr val="accent2"/>
                  </a:solidFill>
                  <a:round/>
                  <a:headEnd/>
                  <a:tailEnd/>
                </a:ln>
                <a:effectLst/>
              </p:spPr>
              <p:txBody>
                <a:bodyPr wrap="none" anchor="ctr"/>
                <a:lstStyle/>
                <a:p>
                  <a:endParaRPr lang="fr-FR"/>
                </a:p>
              </p:txBody>
            </p:sp>
            <p:sp>
              <p:nvSpPr>
                <p:cNvPr id="135059" name="Oval 915"/>
                <p:cNvSpPr>
                  <a:spLocks noChangeArrowheads="1"/>
                </p:cNvSpPr>
                <p:nvPr/>
              </p:nvSpPr>
              <p:spPr bwMode="auto">
                <a:xfrm>
                  <a:off x="5115" y="2282"/>
                  <a:ext cx="59" cy="75"/>
                </a:xfrm>
                <a:prstGeom prst="ellipse">
                  <a:avLst/>
                </a:prstGeom>
                <a:solidFill>
                  <a:schemeClr val="accent2"/>
                </a:solidFill>
                <a:ln w="9525">
                  <a:solidFill>
                    <a:schemeClr val="accent2"/>
                  </a:solidFill>
                  <a:round/>
                  <a:headEnd/>
                  <a:tailEnd/>
                </a:ln>
                <a:effectLst/>
              </p:spPr>
              <p:txBody>
                <a:bodyPr wrap="none" anchor="ctr"/>
                <a:lstStyle/>
                <a:p>
                  <a:endParaRPr lang="fr-FR"/>
                </a:p>
              </p:txBody>
            </p:sp>
            <p:sp>
              <p:nvSpPr>
                <p:cNvPr id="135060" name="Oval 916"/>
                <p:cNvSpPr>
                  <a:spLocks noChangeArrowheads="1"/>
                </p:cNvSpPr>
                <p:nvPr/>
              </p:nvSpPr>
              <p:spPr bwMode="auto">
                <a:xfrm>
                  <a:off x="5191" y="2282"/>
                  <a:ext cx="59" cy="75"/>
                </a:xfrm>
                <a:prstGeom prst="ellipse">
                  <a:avLst/>
                </a:prstGeom>
                <a:solidFill>
                  <a:schemeClr val="accent2"/>
                </a:solidFill>
                <a:ln w="9525">
                  <a:solidFill>
                    <a:schemeClr val="accent2"/>
                  </a:solidFill>
                  <a:round/>
                  <a:headEnd/>
                  <a:tailEnd/>
                </a:ln>
                <a:effectLst/>
              </p:spPr>
              <p:txBody>
                <a:bodyPr wrap="none" anchor="ctr"/>
                <a:lstStyle/>
                <a:p>
                  <a:endParaRPr lang="fr-FR"/>
                </a:p>
              </p:txBody>
            </p:sp>
          </p:grpSp>
          <p:sp>
            <p:nvSpPr>
              <p:cNvPr id="135061" name="Line 917"/>
              <p:cNvSpPr>
                <a:spLocks noChangeShapeType="1"/>
              </p:cNvSpPr>
              <p:nvPr/>
            </p:nvSpPr>
            <p:spPr bwMode="auto">
              <a:xfrm>
                <a:off x="4668" y="426"/>
                <a:ext cx="604" cy="0"/>
              </a:xfrm>
              <a:prstGeom prst="line">
                <a:avLst/>
              </a:prstGeom>
              <a:noFill/>
              <a:ln w="9525">
                <a:solidFill>
                  <a:schemeClr val="tx1"/>
                </a:solidFill>
                <a:round/>
                <a:headEnd/>
                <a:tailEnd/>
              </a:ln>
              <a:effectLst/>
            </p:spPr>
            <p:txBody>
              <a:bodyPr/>
              <a:lstStyle/>
              <a:p>
                <a:endParaRPr lang="fr-FR"/>
              </a:p>
            </p:txBody>
          </p:sp>
        </p:grpSp>
        <p:grpSp>
          <p:nvGrpSpPr>
            <p:cNvPr id="5" name="Group 918"/>
            <p:cNvGrpSpPr>
              <a:grpSpLocks/>
            </p:cNvGrpSpPr>
            <p:nvPr/>
          </p:nvGrpSpPr>
          <p:grpSpPr bwMode="auto">
            <a:xfrm>
              <a:off x="1048" y="3874"/>
              <a:ext cx="984" cy="192"/>
              <a:chOff x="4668" y="982"/>
              <a:chExt cx="984" cy="178"/>
            </a:xfrm>
          </p:grpSpPr>
          <p:sp>
            <p:nvSpPr>
              <p:cNvPr id="135063" name="Text Box 919"/>
              <p:cNvSpPr txBox="1">
                <a:spLocks noChangeArrowheads="1"/>
              </p:cNvSpPr>
              <p:nvPr/>
            </p:nvSpPr>
            <p:spPr bwMode="auto">
              <a:xfrm>
                <a:off x="5277" y="982"/>
                <a:ext cx="375" cy="178"/>
              </a:xfrm>
              <a:prstGeom prst="rect">
                <a:avLst/>
              </a:prstGeom>
              <a:noFill/>
              <a:ln w="9525">
                <a:noFill/>
                <a:miter lim="800000"/>
                <a:headEnd/>
                <a:tailEnd/>
              </a:ln>
              <a:effectLst/>
            </p:spPr>
            <p:txBody>
              <a:bodyPr wrap="none">
                <a:spAutoFit/>
              </a:bodyPr>
              <a:lstStyle/>
              <a:p>
                <a:r>
                  <a:rPr lang="en-US" sz="1400">
                    <a:solidFill>
                      <a:schemeClr val="accent2"/>
                    </a:solidFill>
                  </a:rPr>
                  <a:t>d5/2</a:t>
                </a:r>
              </a:p>
            </p:txBody>
          </p:sp>
          <p:sp>
            <p:nvSpPr>
              <p:cNvPr id="135064" name="Line 920"/>
              <p:cNvSpPr>
                <a:spLocks noChangeShapeType="1"/>
              </p:cNvSpPr>
              <p:nvPr/>
            </p:nvSpPr>
            <p:spPr bwMode="auto">
              <a:xfrm>
                <a:off x="4668" y="1078"/>
                <a:ext cx="604" cy="0"/>
              </a:xfrm>
              <a:prstGeom prst="line">
                <a:avLst/>
              </a:prstGeom>
              <a:noFill/>
              <a:ln w="9525">
                <a:solidFill>
                  <a:schemeClr val="tx1"/>
                </a:solidFill>
                <a:round/>
                <a:headEnd/>
                <a:tailEnd/>
              </a:ln>
              <a:effectLst/>
            </p:spPr>
            <p:txBody>
              <a:bodyPr/>
              <a:lstStyle/>
              <a:p>
                <a:endParaRPr lang="fr-FR"/>
              </a:p>
            </p:txBody>
          </p:sp>
          <p:grpSp>
            <p:nvGrpSpPr>
              <p:cNvPr id="6" name="Group 921"/>
              <p:cNvGrpSpPr>
                <a:grpSpLocks/>
              </p:cNvGrpSpPr>
              <p:nvPr/>
            </p:nvGrpSpPr>
            <p:grpSpPr bwMode="auto">
              <a:xfrm>
                <a:off x="4761" y="1044"/>
                <a:ext cx="418" cy="75"/>
                <a:chOff x="4747" y="2622"/>
                <a:chExt cx="418" cy="75"/>
              </a:xfrm>
            </p:grpSpPr>
            <p:sp>
              <p:nvSpPr>
                <p:cNvPr id="135066" name="Oval 922"/>
                <p:cNvSpPr>
                  <a:spLocks noChangeArrowheads="1"/>
                </p:cNvSpPr>
                <p:nvPr/>
              </p:nvSpPr>
              <p:spPr bwMode="auto">
                <a:xfrm>
                  <a:off x="4747" y="2622"/>
                  <a:ext cx="59" cy="75"/>
                </a:xfrm>
                <a:prstGeom prst="ellipse">
                  <a:avLst/>
                </a:prstGeom>
                <a:solidFill>
                  <a:schemeClr val="accent2"/>
                </a:solidFill>
                <a:ln w="9525">
                  <a:solidFill>
                    <a:schemeClr val="accent2"/>
                  </a:solidFill>
                  <a:round/>
                  <a:headEnd/>
                  <a:tailEnd/>
                </a:ln>
                <a:effectLst/>
              </p:spPr>
              <p:txBody>
                <a:bodyPr wrap="none" anchor="ctr"/>
                <a:lstStyle/>
                <a:p>
                  <a:pPr algn="ctr"/>
                  <a:endParaRPr lang="en-US"/>
                </a:p>
              </p:txBody>
            </p:sp>
            <p:sp>
              <p:nvSpPr>
                <p:cNvPr id="135067" name="Oval 923"/>
                <p:cNvSpPr>
                  <a:spLocks noChangeArrowheads="1"/>
                </p:cNvSpPr>
                <p:nvPr/>
              </p:nvSpPr>
              <p:spPr bwMode="auto">
                <a:xfrm>
                  <a:off x="4823" y="2622"/>
                  <a:ext cx="60" cy="75"/>
                </a:xfrm>
                <a:prstGeom prst="ellipse">
                  <a:avLst/>
                </a:prstGeom>
                <a:solidFill>
                  <a:schemeClr val="accent2"/>
                </a:solidFill>
                <a:ln w="9525">
                  <a:solidFill>
                    <a:schemeClr val="accent2"/>
                  </a:solidFill>
                  <a:round/>
                  <a:headEnd/>
                  <a:tailEnd/>
                </a:ln>
                <a:effectLst/>
              </p:spPr>
              <p:txBody>
                <a:bodyPr wrap="none" anchor="ctr"/>
                <a:lstStyle/>
                <a:p>
                  <a:endParaRPr lang="fr-FR"/>
                </a:p>
              </p:txBody>
            </p:sp>
            <p:sp>
              <p:nvSpPr>
                <p:cNvPr id="135068" name="Oval 924"/>
                <p:cNvSpPr>
                  <a:spLocks noChangeArrowheads="1"/>
                </p:cNvSpPr>
                <p:nvPr/>
              </p:nvSpPr>
              <p:spPr bwMode="auto">
                <a:xfrm>
                  <a:off x="4896" y="2622"/>
                  <a:ext cx="59" cy="75"/>
                </a:xfrm>
                <a:prstGeom prst="ellipse">
                  <a:avLst/>
                </a:prstGeom>
                <a:solidFill>
                  <a:schemeClr val="accent2"/>
                </a:solidFill>
                <a:ln w="9525">
                  <a:solidFill>
                    <a:schemeClr val="accent2"/>
                  </a:solidFill>
                  <a:round/>
                  <a:headEnd/>
                  <a:tailEnd/>
                </a:ln>
                <a:effectLst/>
              </p:spPr>
              <p:txBody>
                <a:bodyPr wrap="none" anchor="ctr"/>
                <a:lstStyle/>
                <a:p>
                  <a:endParaRPr lang="fr-FR"/>
                </a:p>
              </p:txBody>
            </p:sp>
            <p:sp>
              <p:nvSpPr>
                <p:cNvPr id="135069" name="Oval 925"/>
                <p:cNvSpPr>
                  <a:spLocks noChangeArrowheads="1"/>
                </p:cNvSpPr>
                <p:nvPr/>
              </p:nvSpPr>
              <p:spPr bwMode="auto">
                <a:xfrm>
                  <a:off x="4965" y="2622"/>
                  <a:ext cx="59" cy="75"/>
                </a:xfrm>
                <a:prstGeom prst="ellipse">
                  <a:avLst/>
                </a:prstGeom>
                <a:solidFill>
                  <a:schemeClr val="accent2"/>
                </a:solidFill>
                <a:ln w="9525">
                  <a:solidFill>
                    <a:schemeClr val="accent2"/>
                  </a:solidFill>
                  <a:round/>
                  <a:headEnd/>
                  <a:tailEnd/>
                </a:ln>
                <a:effectLst/>
              </p:spPr>
              <p:txBody>
                <a:bodyPr wrap="none" anchor="ctr"/>
                <a:lstStyle/>
                <a:p>
                  <a:endParaRPr lang="fr-FR"/>
                </a:p>
              </p:txBody>
            </p:sp>
            <p:sp>
              <p:nvSpPr>
                <p:cNvPr id="135070" name="Oval 926"/>
                <p:cNvSpPr>
                  <a:spLocks noChangeArrowheads="1"/>
                </p:cNvSpPr>
                <p:nvPr/>
              </p:nvSpPr>
              <p:spPr bwMode="auto">
                <a:xfrm>
                  <a:off x="5034" y="2622"/>
                  <a:ext cx="59" cy="75"/>
                </a:xfrm>
                <a:prstGeom prst="ellipse">
                  <a:avLst/>
                </a:prstGeom>
                <a:solidFill>
                  <a:schemeClr val="accent2"/>
                </a:solidFill>
                <a:ln w="9525">
                  <a:solidFill>
                    <a:schemeClr val="accent2"/>
                  </a:solidFill>
                  <a:round/>
                  <a:headEnd/>
                  <a:tailEnd/>
                </a:ln>
                <a:effectLst/>
              </p:spPr>
              <p:txBody>
                <a:bodyPr wrap="none" anchor="ctr"/>
                <a:lstStyle/>
                <a:p>
                  <a:endParaRPr lang="fr-FR"/>
                </a:p>
              </p:txBody>
            </p:sp>
            <p:sp>
              <p:nvSpPr>
                <p:cNvPr id="135071" name="Oval 927"/>
                <p:cNvSpPr>
                  <a:spLocks noChangeArrowheads="1"/>
                </p:cNvSpPr>
                <p:nvPr/>
              </p:nvSpPr>
              <p:spPr bwMode="auto">
                <a:xfrm>
                  <a:off x="5106" y="2622"/>
                  <a:ext cx="59" cy="75"/>
                </a:xfrm>
                <a:prstGeom prst="ellipse">
                  <a:avLst/>
                </a:prstGeom>
                <a:solidFill>
                  <a:schemeClr val="accent2"/>
                </a:solidFill>
                <a:ln w="9525">
                  <a:solidFill>
                    <a:schemeClr val="accent2"/>
                  </a:solidFill>
                  <a:round/>
                  <a:headEnd/>
                  <a:tailEnd/>
                </a:ln>
                <a:effectLst/>
              </p:spPr>
              <p:txBody>
                <a:bodyPr wrap="none" anchor="ctr"/>
                <a:lstStyle/>
                <a:p>
                  <a:endParaRPr lang="fr-FR"/>
                </a:p>
              </p:txBody>
            </p:sp>
          </p:grpSp>
        </p:grpSp>
        <p:grpSp>
          <p:nvGrpSpPr>
            <p:cNvPr id="7" name="Group 928"/>
            <p:cNvGrpSpPr>
              <a:grpSpLocks/>
            </p:cNvGrpSpPr>
            <p:nvPr/>
          </p:nvGrpSpPr>
          <p:grpSpPr bwMode="auto">
            <a:xfrm>
              <a:off x="1048" y="3619"/>
              <a:ext cx="955" cy="193"/>
              <a:chOff x="4668" y="820"/>
              <a:chExt cx="955" cy="178"/>
            </a:xfrm>
          </p:grpSpPr>
          <p:sp>
            <p:nvSpPr>
              <p:cNvPr id="135073" name="Text Box 929"/>
              <p:cNvSpPr txBox="1">
                <a:spLocks noChangeArrowheads="1"/>
              </p:cNvSpPr>
              <p:nvPr/>
            </p:nvSpPr>
            <p:spPr bwMode="auto">
              <a:xfrm>
                <a:off x="5277" y="820"/>
                <a:ext cx="346" cy="178"/>
              </a:xfrm>
              <a:prstGeom prst="rect">
                <a:avLst/>
              </a:prstGeom>
              <a:noFill/>
              <a:ln w="9525">
                <a:noFill/>
                <a:miter lim="800000"/>
                <a:headEnd/>
                <a:tailEnd/>
              </a:ln>
              <a:effectLst/>
            </p:spPr>
            <p:txBody>
              <a:bodyPr wrap="none">
                <a:spAutoFit/>
              </a:bodyPr>
              <a:lstStyle/>
              <a:p>
                <a:r>
                  <a:rPr lang="en-US" sz="1400">
                    <a:solidFill>
                      <a:schemeClr val="accent2"/>
                    </a:solidFill>
                  </a:rPr>
                  <a:t>s1/2</a:t>
                </a:r>
              </a:p>
            </p:txBody>
          </p:sp>
          <p:sp>
            <p:nvSpPr>
              <p:cNvPr id="135074" name="Line 930"/>
              <p:cNvSpPr>
                <a:spLocks noChangeShapeType="1"/>
              </p:cNvSpPr>
              <p:nvPr/>
            </p:nvSpPr>
            <p:spPr bwMode="auto">
              <a:xfrm>
                <a:off x="4668" y="914"/>
                <a:ext cx="604" cy="0"/>
              </a:xfrm>
              <a:prstGeom prst="line">
                <a:avLst/>
              </a:prstGeom>
              <a:noFill/>
              <a:ln w="9525">
                <a:solidFill>
                  <a:schemeClr val="tx1"/>
                </a:solidFill>
                <a:round/>
                <a:headEnd/>
                <a:tailEnd/>
              </a:ln>
              <a:effectLst/>
            </p:spPr>
            <p:txBody>
              <a:bodyPr/>
              <a:lstStyle/>
              <a:p>
                <a:endParaRPr lang="fr-FR"/>
              </a:p>
            </p:txBody>
          </p:sp>
          <p:grpSp>
            <p:nvGrpSpPr>
              <p:cNvPr id="8" name="Group 931"/>
              <p:cNvGrpSpPr>
                <a:grpSpLocks/>
              </p:cNvGrpSpPr>
              <p:nvPr/>
            </p:nvGrpSpPr>
            <p:grpSpPr bwMode="auto">
              <a:xfrm>
                <a:off x="4906" y="876"/>
                <a:ext cx="128" cy="75"/>
                <a:chOff x="4896" y="2770"/>
                <a:chExt cx="128" cy="75"/>
              </a:xfrm>
            </p:grpSpPr>
            <p:sp>
              <p:nvSpPr>
                <p:cNvPr id="135076" name="Oval 932"/>
                <p:cNvSpPr>
                  <a:spLocks noChangeArrowheads="1"/>
                </p:cNvSpPr>
                <p:nvPr/>
              </p:nvSpPr>
              <p:spPr bwMode="auto">
                <a:xfrm>
                  <a:off x="4896" y="2770"/>
                  <a:ext cx="59" cy="75"/>
                </a:xfrm>
                <a:prstGeom prst="ellipse">
                  <a:avLst/>
                </a:prstGeom>
                <a:solidFill>
                  <a:schemeClr val="accent2"/>
                </a:solidFill>
                <a:ln w="9525">
                  <a:solidFill>
                    <a:schemeClr val="accent2"/>
                  </a:solidFill>
                  <a:round/>
                  <a:headEnd/>
                  <a:tailEnd/>
                </a:ln>
                <a:effectLst/>
              </p:spPr>
              <p:txBody>
                <a:bodyPr wrap="none" anchor="ctr"/>
                <a:lstStyle/>
                <a:p>
                  <a:endParaRPr lang="fr-FR"/>
                </a:p>
              </p:txBody>
            </p:sp>
            <p:sp>
              <p:nvSpPr>
                <p:cNvPr id="135077" name="Oval 933"/>
                <p:cNvSpPr>
                  <a:spLocks noChangeArrowheads="1"/>
                </p:cNvSpPr>
                <p:nvPr/>
              </p:nvSpPr>
              <p:spPr bwMode="auto">
                <a:xfrm>
                  <a:off x="4965" y="2770"/>
                  <a:ext cx="59" cy="75"/>
                </a:xfrm>
                <a:prstGeom prst="ellipse">
                  <a:avLst/>
                </a:prstGeom>
                <a:solidFill>
                  <a:schemeClr val="accent2"/>
                </a:solidFill>
                <a:ln w="9525">
                  <a:solidFill>
                    <a:schemeClr val="accent2"/>
                  </a:solidFill>
                  <a:round/>
                  <a:headEnd/>
                  <a:tailEnd/>
                </a:ln>
                <a:effectLst/>
              </p:spPr>
              <p:txBody>
                <a:bodyPr wrap="none" anchor="ctr"/>
                <a:lstStyle/>
                <a:p>
                  <a:endParaRPr lang="fr-FR"/>
                </a:p>
              </p:txBody>
            </p:sp>
          </p:grpSp>
        </p:grpSp>
        <p:grpSp>
          <p:nvGrpSpPr>
            <p:cNvPr id="9" name="Group 934"/>
            <p:cNvGrpSpPr>
              <a:grpSpLocks/>
            </p:cNvGrpSpPr>
            <p:nvPr/>
          </p:nvGrpSpPr>
          <p:grpSpPr bwMode="auto">
            <a:xfrm>
              <a:off x="1048" y="3479"/>
              <a:ext cx="984" cy="192"/>
              <a:chOff x="4668" y="667"/>
              <a:chExt cx="984" cy="178"/>
            </a:xfrm>
          </p:grpSpPr>
          <p:sp>
            <p:nvSpPr>
              <p:cNvPr id="135079" name="Text Box 935"/>
              <p:cNvSpPr txBox="1">
                <a:spLocks noChangeArrowheads="1"/>
              </p:cNvSpPr>
              <p:nvPr/>
            </p:nvSpPr>
            <p:spPr bwMode="auto">
              <a:xfrm>
                <a:off x="5277" y="667"/>
                <a:ext cx="375" cy="178"/>
              </a:xfrm>
              <a:prstGeom prst="rect">
                <a:avLst/>
              </a:prstGeom>
              <a:noFill/>
              <a:ln w="9525">
                <a:noFill/>
                <a:miter lim="800000"/>
                <a:headEnd/>
                <a:tailEnd/>
              </a:ln>
              <a:effectLst/>
            </p:spPr>
            <p:txBody>
              <a:bodyPr wrap="none">
                <a:spAutoFit/>
              </a:bodyPr>
              <a:lstStyle/>
              <a:p>
                <a:r>
                  <a:rPr lang="en-US" sz="1400">
                    <a:solidFill>
                      <a:schemeClr val="accent2"/>
                    </a:solidFill>
                  </a:rPr>
                  <a:t>d3/2</a:t>
                </a:r>
              </a:p>
            </p:txBody>
          </p:sp>
          <p:sp>
            <p:nvSpPr>
              <p:cNvPr id="135080" name="Line 936"/>
              <p:cNvSpPr>
                <a:spLocks noChangeShapeType="1"/>
              </p:cNvSpPr>
              <p:nvPr/>
            </p:nvSpPr>
            <p:spPr bwMode="auto">
              <a:xfrm>
                <a:off x="4668" y="766"/>
                <a:ext cx="604" cy="0"/>
              </a:xfrm>
              <a:prstGeom prst="line">
                <a:avLst/>
              </a:prstGeom>
              <a:noFill/>
              <a:ln w="9525">
                <a:solidFill>
                  <a:schemeClr val="tx1"/>
                </a:solidFill>
                <a:round/>
                <a:headEnd/>
                <a:tailEnd/>
              </a:ln>
              <a:effectLst/>
            </p:spPr>
            <p:txBody>
              <a:bodyPr/>
              <a:lstStyle/>
              <a:p>
                <a:endParaRPr lang="fr-FR"/>
              </a:p>
            </p:txBody>
          </p:sp>
          <p:grpSp>
            <p:nvGrpSpPr>
              <p:cNvPr id="10" name="Group 937"/>
              <p:cNvGrpSpPr>
                <a:grpSpLocks/>
              </p:cNvGrpSpPr>
              <p:nvPr/>
            </p:nvGrpSpPr>
            <p:grpSpPr bwMode="auto">
              <a:xfrm>
                <a:off x="4835" y="728"/>
                <a:ext cx="270" cy="75"/>
                <a:chOff x="4823" y="2934"/>
                <a:chExt cx="270" cy="75"/>
              </a:xfrm>
            </p:grpSpPr>
            <p:sp>
              <p:nvSpPr>
                <p:cNvPr id="135082" name="Oval 938"/>
                <p:cNvSpPr>
                  <a:spLocks noChangeArrowheads="1"/>
                </p:cNvSpPr>
                <p:nvPr/>
              </p:nvSpPr>
              <p:spPr bwMode="auto">
                <a:xfrm>
                  <a:off x="4823" y="2934"/>
                  <a:ext cx="60" cy="75"/>
                </a:xfrm>
                <a:prstGeom prst="ellipse">
                  <a:avLst/>
                </a:prstGeom>
                <a:solidFill>
                  <a:schemeClr val="accent2"/>
                </a:solidFill>
                <a:ln w="9525">
                  <a:solidFill>
                    <a:schemeClr val="accent2"/>
                  </a:solidFill>
                  <a:round/>
                  <a:headEnd/>
                  <a:tailEnd/>
                </a:ln>
                <a:effectLst/>
              </p:spPr>
              <p:txBody>
                <a:bodyPr wrap="none" anchor="ctr"/>
                <a:lstStyle/>
                <a:p>
                  <a:endParaRPr lang="fr-FR"/>
                </a:p>
              </p:txBody>
            </p:sp>
            <p:sp>
              <p:nvSpPr>
                <p:cNvPr id="135083" name="Oval 939"/>
                <p:cNvSpPr>
                  <a:spLocks noChangeArrowheads="1"/>
                </p:cNvSpPr>
                <p:nvPr/>
              </p:nvSpPr>
              <p:spPr bwMode="auto">
                <a:xfrm>
                  <a:off x="4896" y="2934"/>
                  <a:ext cx="59" cy="75"/>
                </a:xfrm>
                <a:prstGeom prst="ellipse">
                  <a:avLst/>
                </a:prstGeom>
                <a:solidFill>
                  <a:schemeClr val="accent2"/>
                </a:solidFill>
                <a:ln w="9525">
                  <a:solidFill>
                    <a:schemeClr val="accent2"/>
                  </a:solidFill>
                  <a:round/>
                  <a:headEnd/>
                  <a:tailEnd/>
                </a:ln>
                <a:effectLst/>
              </p:spPr>
              <p:txBody>
                <a:bodyPr wrap="none" anchor="ctr"/>
                <a:lstStyle/>
                <a:p>
                  <a:endParaRPr lang="fr-FR"/>
                </a:p>
              </p:txBody>
            </p:sp>
            <p:sp>
              <p:nvSpPr>
                <p:cNvPr id="135084" name="Oval 940"/>
                <p:cNvSpPr>
                  <a:spLocks noChangeArrowheads="1"/>
                </p:cNvSpPr>
                <p:nvPr/>
              </p:nvSpPr>
              <p:spPr bwMode="auto">
                <a:xfrm>
                  <a:off x="4965" y="2934"/>
                  <a:ext cx="59" cy="75"/>
                </a:xfrm>
                <a:prstGeom prst="ellipse">
                  <a:avLst/>
                </a:prstGeom>
                <a:solidFill>
                  <a:schemeClr val="accent2"/>
                </a:solidFill>
                <a:ln w="9525">
                  <a:solidFill>
                    <a:schemeClr val="accent2"/>
                  </a:solidFill>
                  <a:round/>
                  <a:headEnd/>
                  <a:tailEnd/>
                </a:ln>
                <a:effectLst/>
              </p:spPr>
              <p:txBody>
                <a:bodyPr wrap="none" anchor="ctr"/>
                <a:lstStyle/>
                <a:p>
                  <a:endParaRPr lang="fr-FR"/>
                </a:p>
              </p:txBody>
            </p:sp>
            <p:sp>
              <p:nvSpPr>
                <p:cNvPr id="135085" name="Oval 941"/>
                <p:cNvSpPr>
                  <a:spLocks noChangeArrowheads="1"/>
                </p:cNvSpPr>
                <p:nvPr/>
              </p:nvSpPr>
              <p:spPr bwMode="auto">
                <a:xfrm>
                  <a:off x="5034" y="2934"/>
                  <a:ext cx="59" cy="75"/>
                </a:xfrm>
                <a:prstGeom prst="ellipse">
                  <a:avLst/>
                </a:prstGeom>
                <a:solidFill>
                  <a:schemeClr val="accent2"/>
                </a:solidFill>
                <a:ln w="9525">
                  <a:solidFill>
                    <a:schemeClr val="accent2"/>
                  </a:solidFill>
                  <a:round/>
                  <a:headEnd/>
                  <a:tailEnd/>
                </a:ln>
                <a:effectLst/>
              </p:spPr>
              <p:txBody>
                <a:bodyPr wrap="none" anchor="ctr"/>
                <a:lstStyle/>
                <a:p>
                  <a:endParaRPr lang="fr-FR"/>
                </a:p>
              </p:txBody>
            </p:sp>
          </p:grpSp>
        </p:grpSp>
        <p:sp>
          <p:nvSpPr>
            <p:cNvPr id="135086" name="Oval 942"/>
            <p:cNvSpPr>
              <a:spLocks noChangeAspect="1" noChangeArrowheads="1"/>
            </p:cNvSpPr>
            <p:nvPr/>
          </p:nvSpPr>
          <p:spPr bwMode="auto">
            <a:xfrm>
              <a:off x="597" y="3777"/>
              <a:ext cx="167" cy="158"/>
            </a:xfrm>
            <a:prstGeom prst="ellipse">
              <a:avLst/>
            </a:prstGeom>
            <a:noFill/>
            <a:ln w="19050">
              <a:solidFill>
                <a:schemeClr val="tx1"/>
              </a:solidFill>
              <a:round/>
              <a:headEnd/>
              <a:tailEnd/>
            </a:ln>
            <a:effectLst/>
          </p:spPr>
          <p:txBody>
            <a:bodyPr wrap="none" lIns="0" tIns="0" rIns="0" bIns="0" anchor="ctr"/>
            <a:lstStyle/>
            <a:p>
              <a:pPr algn="ctr">
                <a:lnSpc>
                  <a:spcPct val="120000"/>
                </a:lnSpc>
              </a:pPr>
              <a:r>
                <a:rPr lang="en-US" sz="1400"/>
                <a:t>14</a:t>
              </a:r>
            </a:p>
          </p:txBody>
        </p:sp>
        <p:sp>
          <p:nvSpPr>
            <p:cNvPr id="135087" name="Text Box 943"/>
            <p:cNvSpPr txBox="1">
              <a:spLocks noChangeArrowheads="1"/>
            </p:cNvSpPr>
            <p:nvPr/>
          </p:nvSpPr>
          <p:spPr bwMode="auto">
            <a:xfrm>
              <a:off x="72" y="3891"/>
              <a:ext cx="375" cy="192"/>
            </a:xfrm>
            <a:prstGeom prst="rect">
              <a:avLst/>
            </a:prstGeom>
            <a:noFill/>
            <a:ln w="9525">
              <a:noFill/>
              <a:miter lim="800000"/>
              <a:headEnd/>
              <a:tailEnd/>
            </a:ln>
            <a:effectLst/>
          </p:spPr>
          <p:txBody>
            <a:bodyPr wrap="none">
              <a:spAutoFit/>
            </a:bodyPr>
            <a:lstStyle/>
            <a:p>
              <a:pPr algn="r"/>
              <a:r>
                <a:rPr lang="en-US" sz="1400">
                  <a:solidFill>
                    <a:srgbClr val="CC0099"/>
                  </a:solidFill>
                </a:rPr>
                <a:t>d5/2</a:t>
              </a:r>
            </a:p>
          </p:txBody>
        </p:sp>
        <p:sp>
          <p:nvSpPr>
            <p:cNvPr id="135088" name="Line 944"/>
            <p:cNvSpPr>
              <a:spLocks noChangeShapeType="1"/>
            </p:cNvSpPr>
            <p:nvPr/>
          </p:nvSpPr>
          <p:spPr bwMode="auto">
            <a:xfrm>
              <a:off x="391" y="3983"/>
              <a:ext cx="604" cy="0"/>
            </a:xfrm>
            <a:prstGeom prst="line">
              <a:avLst/>
            </a:prstGeom>
            <a:noFill/>
            <a:ln w="9525">
              <a:solidFill>
                <a:schemeClr val="tx1"/>
              </a:solidFill>
              <a:round/>
              <a:headEnd/>
              <a:tailEnd/>
            </a:ln>
            <a:effectLst/>
          </p:spPr>
          <p:txBody>
            <a:bodyPr/>
            <a:lstStyle/>
            <a:p>
              <a:endParaRPr lang="fr-FR"/>
            </a:p>
          </p:txBody>
        </p:sp>
        <p:sp>
          <p:nvSpPr>
            <p:cNvPr id="135089" name="Oval 945"/>
            <p:cNvSpPr>
              <a:spLocks noChangeArrowheads="1"/>
            </p:cNvSpPr>
            <p:nvPr/>
          </p:nvSpPr>
          <p:spPr bwMode="auto">
            <a:xfrm>
              <a:off x="484" y="3946"/>
              <a:ext cx="59" cy="81"/>
            </a:xfrm>
            <a:prstGeom prst="ellipse">
              <a:avLst/>
            </a:prstGeom>
            <a:solidFill>
              <a:srgbClr val="CC0099"/>
            </a:solidFill>
            <a:ln w="9525">
              <a:solidFill>
                <a:srgbClr val="CC0099"/>
              </a:solidFill>
              <a:round/>
              <a:headEnd/>
              <a:tailEnd/>
            </a:ln>
            <a:effectLst/>
          </p:spPr>
          <p:txBody>
            <a:bodyPr wrap="none" anchor="ctr"/>
            <a:lstStyle/>
            <a:p>
              <a:endParaRPr lang="fr-FR"/>
            </a:p>
          </p:txBody>
        </p:sp>
        <p:sp>
          <p:nvSpPr>
            <p:cNvPr id="135090" name="Oval 946"/>
            <p:cNvSpPr>
              <a:spLocks noChangeArrowheads="1"/>
            </p:cNvSpPr>
            <p:nvPr/>
          </p:nvSpPr>
          <p:spPr bwMode="auto">
            <a:xfrm>
              <a:off x="560" y="3946"/>
              <a:ext cx="60" cy="81"/>
            </a:xfrm>
            <a:prstGeom prst="ellipse">
              <a:avLst/>
            </a:prstGeom>
            <a:solidFill>
              <a:srgbClr val="CC0099"/>
            </a:solidFill>
            <a:ln w="9525">
              <a:solidFill>
                <a:srgbClr val="CC0099"/>
              </a:solidFill>
              <a:round/>
              <a:headEnd/>
              <a:tailEnd/>
            </a:ln>
            <a:effectLst/>
          </p:spPr>
          <p:txBody>
            <a:bodyPr wrap="none" anchor="ctr"/>
            <a:lstStyle/>
            <a:p>
              <a:endParaRPr lang="fr-FR"/>
            </a:p>
          </p:txBody>
        </p:sp>
        <p:sp>
          <p:nvSpPr>
            <p:cNvPr id="135091" name="Oval 947"/>
            <p:cNvSpPr>
              <a:spLocks noChangeArrowheads="1"/>
            </p:cNvSpPr>
            <p:nvPr/>
          </p:nvSpPr>
          <p:spPr bwMode="auto">
            <a:xfrm>
              <a:off x="633" y="3946"/>
              <a:ext cx="59" cy="81"/>
            </a:xfrm>
            <a:prstGeom prst="ellipse">
              <a:avLst/>
            </a:prstGeom>
            <a:solidFill>
              <a:srgbClr val="CC0099"/>
            </a:solidFill>
            <a:ln w="9525">
              <a:solidFill>
                <a:srgbClr val="CC0099"/>
              </a:solidFill>
              <a:round/>
              <a:headEnd/>
              <a:tailEnd/>
            </a:ln>
            <a:effectLst/>
          </p:spPr>
          <p:txBody>
            <a:bodyPr wrap="none" anchor="ctr"/>
            <a:lstStyle/>
            <a:p>
              <a:endParaRPr lang="fr-FR"/>
            </a:p>
          </p:txBody>
        </p:sp>
        <p:sp>
          <p:nvSpPr>
            <p:cNvPr id="135092" name="Oval 948"/>
            <p:cNvSpPr>
              <a:spLocks noChangeArrowheads="1"/>
            </p:cNvSpPr>
            <p:nvPr/>
          </p:nvSpPr>
          <p:spPr bwMode="auto">
            <a:xfrm>
              <a:off x="702" y="3946"/>
              <a:ext cx="59" cy="81"/>
            </a:xfrm>
            <a:prstGeom prst="ellipse">
              <a:avLst/>
            </a:prstGeom>
            <a:solidFill>
              <a:srgbClr val="CC0099"/>
            </a:solidFill>
            <a:ln w="9525">
              <a:solidFill>
                <a:srgbClr val="CC0099"/>
              </a:solidFill>
              <a:round/>
              <a:headEnd/>
              <a:tailEnd/>
            </a:ln>
            <a:effectLst/>
          </p:spPr>
          <p:txBody>
            <a:bodyPr wrap="none" anchor="ctr"/>
            <a:lstStyle/>
            <a:p>
              <a:endParaRPr lang="fr-FR"/>
            </a:p>
          </p:txBody>
        </p:sp>
        <p:sp>
          <p:nvSpPr>
            <p:cNvPr id="135093" name="Oval 949"/>
            <p:cNvSpPr>
              <a:spLocks noChangeArrowheads="1"/>
            </p:cNvSpPr>
            <p:nvPr/>
          </p:nvSpPr>
          <p:spPr bwMode="auto">
            <a:xfrm>
              <a:off x="771" y="3946"/>
              <a:ext cx="59" cy="81"/>
            </a:xfrm>
            <a:prstGeom prst="ellipse">
              <a:avLst/>
            </a:prstGeom>
            <a:solidFill>
              <a:srgbClr val="CC0099"/>
            </a:solidFill>
            <a:ln w="9525">
              <a:solidFill>
                <a:srgbClr val="CC0099"/>
              </a:solidFill>
              <a:round/>
              <a:headEnd/>
              <a:tailEnd/>
            </a:ln>
            <a:effectLst/>
          </p:spPr>
          <p:txBody>
            <a:bodyPr wrap="none" anchor="ctr"/>
            <a:lstStyle/>
            <a:p>
              <a:endParaRPr lang="fr-FR"/>
            </a:p>
          </p:txBody>
        </p:sp>
        <p:sp>
          <p:nvSpPr>
            <p:cNvPr id="135094" name="Oval 950"/>
            <p:cNvSpPr>
              <a:spLocks noChangeArrowheads="1"/>
            </p:cNvSpPr>
            <p:nvPr/>
          </p:nvSpPr>
          <p:spPr bwMode="auto">
            <a:xfrm>
              <a:off x="843" y="3946"/>
              <a:ext cx="59" cy="81"/>
            </a:xfrm>
            <a:prstGeom prst="ellipse">
              <a:avLst/>
            </a:prstGeom>
            <a:solidFill>
              <a:srgbClr val="CC0099"/>
            </a:solidFill>
            <a:ln w="9525">
              <a:solidFill>
                <a:srgbClr val="CC0099"/>
              </a:solidFill>
              <a:round/>
              <a:headEnd/>
              <a:tailEnd/>
            </a:ln>
            <a:effectLst/>
          </p:spPr>
          <p:txBody>
            <a:bodyPr wrap="none" anchor="ctr"/>
            <a:lstStyle/>
            <a:p>
              <a:endParaRPr lang="fr-FR"/>
            </a:p>
          </p:txBody>
        </p:sp>
        <p:grpSp>
          <p:nvGrpSpPr>
            <p:cNvPr id="11" name="Group 952"/>
            <p:cNvGrpSpPr>
              <a:grpSpLocks/>
            </p:cNvGrpSpPr>
            <p:nvPr/>
          </p:nvGrpSpPr>
          <p:grpSpPr bwMode="auto">
            <a:xfrm>
              <a:off x="77" y="2950"/>
              <a:ext cx="597" cy="312"/>
              <a:chOff x="3555" y="40"/>
              <a:chExt cx="597" cy="288"/>
            </a:xfrm>
          </p:grpSpPr>
          <p:sp>
            <p:nvSpPr>
              <p:cNvPr id="135097" name="Rectangle 953"/>
              <p:cNvSpPr>
                <a:spLocks noChangeArrowheads="1"/>
              </p:cNvSpPr>
              <p:nvPr/>
            </p:nvSpPr>
            <p:spPr bwMode="auto">
              <a:xfrm>
                <a:off x="3576" y="40"/>
                <a:ext cx="576" cy="288"/>
              </a:xfrm>
              <a:prstGeom prst="rect">
                <a:avLst/>
              </a:prstGeom>
              <a:solidFill>
                <a:schemeClr val="bg1"/>
              </a:solidFill>
              <a:ln w="9525">
                <a:solidFill>
                  <a:schemeClr val="tx1"/>
                </a:solidFill>
                <a:miter lim="800000"/>
                <a:headEnd/>
                <a:tailEnd/>
              </a:ln>
              <a:effectLst/>
            </p:spPr>
            <p:txBody>
              <a:bodyPr wrap="none" anchor="ctr"/>
              <a:lstStyle/>
              <a:p>
                <a:endParaRPr lang="fr-FR"/>
              </a:p>
            </p:txBody>
          </p:sp>
          <p:grpSp>
            <p:nvGrpSpPr>
              <p:cNvPr id="12" name="Group 954"/>
              <p:cNvGrpSpPr>
                <a:grpSpLocks/>
              </p:cNvGrpSpPr>
              <p:nvPr/>
            </p:nvGrpSpPr>
            <p:grpSpPr bwMode="auto">
              <a:xfrm>
                <a:off x="3555" y="64"/>
                <a:ext cx="577" cy="233"/>
                <a:chOff x="2523" y="267"/>
                <a:chExt cx="577" cy="233"/>
              </a:xfrm>
            </p:grpSpPr>
            <p:sp>
              <p:nvSpPr>
                <p:cNvPr id="135099" name="Rectangle 955"/>
                <p:cNvSpPr>
                  <a:spLocks noChangeArrowheads="1"/>
                </p:cNvSpPr>
                <p:nvPr/>
              </p:nvSpPr>
              <p:spPr bwMode="auto">
                <a:xfrm>
                  <a:off x="2573" y="267"/>
                  <a:ext cx="527" cy="207"/>
                </a:xfrm>
                <a:prstGeom prst="rect">
                  <a:avLst/>
                </a:prstGeom>
                <a:noFill/>
                <a:ln w="9525">
                  <a:noFill/>
                  <a:miter lim="800000"/>
                  <a:headEnd/>
                  <a:tailEnd/>
                </a:ln>
                <a:effectLst/>
              </p:spPr>
              <p:txBody>
                <a:bodyPr lIns="18000" tIns="10800" rIns="18000" bIns="10800">
                  <a:spAutoFit/>
                </a:bodyPr>
                <a:lstStyle/>
                <a:p>
                  <a:r>
                    <a:rPr lang="en-US" sz="2200" baseline="30000"/>
                    <a:t>42</a:t>
                  </a:r>
                  <a:r>
                    <a:rPr lang="en-US" sz="2200"/>
                    <a:t>Si</a:t>
                  </a:r>
                  <a:r>
                    <a:rPr lang="en-US" sz="2200" baseline="-25000">
                      <a:solidFill>
                        <a:srgbClr val="0000FF"/>
                      </a:solidFill>
                    </a:rPr>
                    <a:t>28</a:t>
                  </a:r>
                </a:p>
              </p:txBody>
            </p:sp>
            <p:sp>
              <p:nvSpPr>
                <p:cNvPr id="135100" name="Rectangle 956"/>
                <p:cNvSpPr>
                  <a:spLocks noChangeArrowheads="1"/>
                </p:cNvSpPr>
                <p:nvPr/>
              </p:nvSpPr>
              <p:spPr bwMode="auto">
                <a:xfrm>
                  <a:off x="2523" y="313"/>
                  <a:ext cx="243" cy="187"/>
                </a:xfrm>
                <a:prstGeom prst="rect">
                  <a:avLst/>
                </a:prstGeom>
                <a:noFill/>
                <a:ln w="9525">
                  <a:noFill/>
                  <a:miter lim="800000"/>
                  <a:headEnd/>
                  <a:tailEnd/>
                </a:ln>
                <a:effectLst/>
              </p:spPr>
              <p:txBody>
                <a:bodyPr wrap="none">
                  <a:spAutoFit/>
                </a:bodyPr>
                <a:lstStyle/>
                <a:p>
                  <a:r>
                    <a:rPr lang="en-US" sz="2200" baseline="-25000">
                      <a:solidFill>
                        <a:srgbClr val="CC0099"/>
                      </a:solidFill>
                    </a:rPr>
                    <a:t>14</a:t>
                  </a:r>
                </a:p>
              </p:txBody>
            </p:sp>
          </p:grpSp>
        </p:grpSp>
        <p:sp>
          <p:nvSpPr>
            <p:cNvPr id="135101" name="Text Box 957"/>
            <p:cNvSpPr txBox="1">
              <a:spLocks noChangeArrowheads="1"/>
            </p:cNvSpPr>
            <p:nvPr/>
          </p:nvSpPr>
          <p:spPr bwMode="auto">
            <a:xfrm>
              <a:off x="101" y="3492"/>
              <a:ext cx="346" cy="192"/>
            </a:xfrm>
            <a:prstGeom prst="rect">
              <a:avLst/>
            </a:prstGeom>
            <a:noFill/>
            <a:ln w="9525">
              <a:noFill/>
              <a:miter lim="800000"/>
              <a:headEnd/>
              <a:tailEnd/>
            </a:ln>
            <a:effectLst/>
          </p:spPr>
          <p:txBody>
            <a:bodyPr wrap="none">
              <a:spAutoFit/>
            </a:bodyPr>
            <a:lstStyle/>
            <a:p>
              <a:pPr algn="r"/>
              <a:r>
                <a:rPr lang="en-US" sz="1400">
                  <a:solidFill>
                    <a:srgbClr val="CC0099"/>
                  </a:solidFill>
                </a:rPr>
                <a:t>s1/2</a:t>
              </a:r>
            </a:p>
          </p:txBody>
        </p:sp>
        <p:sp>
          <p:nvSpPr>
            <p:cNvPr id="135102" name="Line 958"/>
            <p:cNvSpPr>
              <a:spLocks noChangeShapeType="1"/>
            </p:cNvSpPr>
            <p:nvPr/>
          </p:nvSpPr>
          <p:spPr bwMode="auto">
            <a:xfrm>
              <a:off x="391" y="3621"/>
              <a:ext cx="604" cy="0"/>
            </a:xfrm>
            <a:prstGeom prst="line">
              <a:avLst/>
            </a:prstGeom>
            <a:noFill/>
            <a:ln w="9525">
              <a:solidFill>
                <a:schemeClr val="tx1"/>
              </a:solidFill>
              <a:round/>
              <a:headEnd/>
              <a:tailEnd/>
            </a:ln>
            <a:effectLst/>
          </p:spPr>
          <p:txBody>
            <a:bodyPr/>
            <a:lstStyle/>
            <a:p>
              <a:endParaRPr lang="fr-FR"/>
            </a:p>
          </p:txBody>
        </p:sp>
        <p:sp>
          <p:nvSpPr>
            <p:cNvPr id="135103" name="Oval 959"/>
            <p:cNvSpPr>
              <a:spLocks noChangeArrowheads="1"/>
            </p:cNvSpPr>
            <p:nvPr/>
          </p:nvSpPr>
          <p:spPr bwMode="auto">
            <a:xfrm>
              <a:off x="629" y="3581"/>
              <a:ext cx="59" cy="81"/>
            </a:xfrm>
            <a:prstGeom prst="ellipse">
              <a:avLst/>
            </a:prstGeom>
            <a:noFill/>
            <a:ln w="9525">
              <a:solidFill>
                <a:srgbClr val="CC0099"/>
              </a:solidFill>
              <a:round/>
              <a:headEnd/>
              <a:tailEnd/>
            </a:ln>
            <a:effectLst/>
          </p:spPr>
          <p:txBody>
            <a:bodyPr wrap="none" anchor="ctr"/>
            <a:lstStyle/>
            <a:p>
              <a:endParaRPr lang="fr-FR"/>
            </a:p>
          </p:txBody>
        </p:sp>
        <p:sp>
          <p:nvSpPr>
            <p:cNvPr id="135104" name="Oval 960"/>
            <p:cNvSpPr>
              <a:spLocks noChangeArrowheads="1"/>
            </p:cNvSpPr>
            <p:nvPr/>
          </p:nvSpPr>
          <p:spPr bwMode="auto">
            <a:xfrm>
              <a:off x="698" y="3581"/>
              <a:ext cx="59" cy="81"/>
            </a:xfrm>
            <a:prstGeom prst="ellipse">
              <a:avLst/>
            </a:prstGeom>
            <a:noFill/>
            <a:ln w="9525">
              <a:solidFill>
                <a:srgbClr val="CC0099"/>
              </a:solidFill>
              <a:round/>
              <a:headEnd/>
              <a:tailEnd/>
            </a:ln>
            <a:effectLst/>
          </p:spPr>
          <p:txBody>
            <a:bodyPr wrap="none" anchor="ctr"/>
            <a:lstStyle/>
            <a:p>
              <a:endParaRPr lang="fr-FR"/>
            </a:p>
          </p:txBody>
        </p:sp>
        <p:sp>
          <p:nvSpPr>
            <p:cNvPr id="135105" name="Text Box 961"/>
            <p:cNvSpPr txBox="1">
              <a:spLocks noChangeArrowheads="1"/>
            </p:cNvSpPr>
            <p:nvPr/>
          </p:nvSpPr>
          <p:spPr bwMode="auto">
            <a:xfrm>
              <a:off x="72" y="3596"/>
              <a:ext cx="375" cy="192"/>
            </a:xfrm>
            <a:prstGeom prst="rect">
              <a:avLst/>
            </a:prstGeom>
            <a:noFill/>
            <a:ln w="9525">
              <a:noFill/>
              <a:miter lim="800000"/>
              <a:headEnd/>
              <a:tailEnd/>
            </a:ln>
            <a:effectLst/>
          </p:spPr>
          <p:txBody>
            <a:bodyPr wrap="none">
              <a:spAutoFit/>
            </a:bodyPr>
            <a:lstStyle/>
            <a:p>
              <a:pPr algn="r"/>
              <a:r>
                <a:rPr lang="en-US" sz="1400">
                  <a:solidFill>
                    <a:srgbClr val="CC0099"/>
                  </a:solidFill>
                </a:rPr>
                <a:t>d3/2</a:t>
              </a:r>
            </a:p>
          </p:txBody>
        </p:sp>
        <p:sp>
          <p:nvSpPr>
            <p:cNvPr id="135106" name="Line 962"/>
            <p:cNvSpPr>
              <a:spLocks noChangeShapeType="1"/>
            </p:cNvSpPr>
            <p:nvPr/>
          </p:nvSpPr>
          <p:spPr bwMode="auto">
            <a:xfrm>
              <a:off x="391" y="3695"/>
              <a:ext cx="604" cy="0"/>
            </a:xfrm>
            <a:prstGeom prst="line">
              <a:avLst/>
            </a:prstGeom>
            <a:noFill/>
            <a:ln w="9525">
              <a:solidFill>
                <a:schemeClr val="tx1"/>
              </a:solidFill>
              <a:round/>
              <a:headEnd/>
              <a:tailEnd/>
            </a:ln>
            <a:effectLst/>
          </p:spPr>
          <p:txBody>
            <a:bodyPr/>
            <a:lstStyle/>
            <a:p>
              <a:endParaRPr lang="fr-FR"/>
            </a:p>
          </p:txBody>
        </p:sp>
        <p:sp>
          <p:nvSpPr>
            <p:cNvPr id="135107" name="Oval 963"/>
            <p:cNvSpPr>
              <a:spLocks noChangeArrowheads="1"/>
            </p:cNvSpPr>
            <p:nvPr/>
          </p:nvSpPr>
          <p:spPr bwMode="auto">
            <a:xfrm>
              <a:off x="558" y="3656"/>
              <a:ext cx="60" cy="80"/>
            </a:xfrm>
            <a:prstGeom prst="ellipse">
              <a:avLst/>
            </a:prstGeom>
            <a:noFill/>
            <a:ln w="9525">
              <a:solidFill>
                <a:srgbClr val="CC0099"/>
              </a:solidFill>
              <a:round/>
              <a:headEnd/>
              <a:tailEnd/>
            </a:ln>
            <a:effectLst/>
          </p:spPr>
          <p:txBody>
            <a:bodyPr wrap="none" anchor="ctr"/>
            <a:lstStyle/>
            <a:p>
              <a:endParaRPr lang="fr-FR"/>
            </a:p>
          </p:txBody>
        </p:sp>
        <p:sp>
          <p:nvSpPr>
            <p:cNvPr id="135108" name="Oval 964"/>
            <p:cNvSpPr>
              <a:spLocks noChangeArrowheads="1"/>
            </p:cNvSpPr>
            <p:nvPr/>
          </p:nvSpPr>
          <p:spPr bwMode="auto">
            <a:xfrm>
              <a:off x="631" y="3656"/>
              <a:ext cx="59" cy="80"/>
            </a:xfrm>
            <a:prstGeom prst="ellipse">
              <a:avLst/>
            </a:prstGeom>
            <a:noFill/>
            <a:ln w="9525">
              <a:solidFill>
                <a:srgbClr val="CC0099"/>
              </a:solidFill>
              <a:round/>
              <a:headEnd/>
              <a:tailEnd/>
            </a:ln>
            <a:effectLst/>
          </p:spPr>
          <p:txBody>
            <a:bodyPr wrap="none" anchor="ctr"/>
            <a:lstStyle/>
            <a:p>
              <a:endParaRPr lang="fr-FR"/>
            </a:p>
          </p:txBody>
        </p:sp>
        <p:sp>
          <p:nvSpPr>
            <p:cNvPr id="135109" name="Oval 965"/>
            <p:cNvSpPr>
              <a:spLocks noChangeArrowheads="1"/>
            </p:cNvSpPr>
            <p:nvPr/>
          </p:nvSpPr>
          <p:spPr bwMode="auto">
            <a:xfrm>
              <a:off x="700" y="3656"/>
              <a:ext cx="59" cy="80"/>
            </a:xfrm>
            <a:prstGeom prst="ellipse">
              <a:avLst/>
            </a:prstGeom>
            <a:noFill/>
            <a:ln w="9525">
              <a:solidFill>
                <a:srgbClr val="CC0099"/>
              </a:solidFill>
              <a:round/>
              <a:headEnd/>
              <a:tailEnd/>
            </a:ln>
            <a:effectLst/>
          </p:spPr>
          <p:txBody>
            <a:bodyPr wrap="none" anchor="ctr"/>
            <a:lstStyle/>
            <a:p>
              <a:endParaRPr lang="fr-FR"/>
            </a:p>
          </p:txBody>
        </p:sp>
        <p:sp>
          <p:nvSpPr>
            <p:cNvPr id="135110" name="Oval 966"/>
            <p:cNvSpPr>
              <a:spLocks noChangeArrowheads="1"/>
            </p:cNvSpPr>
            <p:nvPr/>
          </p:nvSpPr>
          <p:spPr bwMode="auto">
            <a:xfrm>
              <a:off x="769" y="3656"/>
              <a:ext cx="59" cy="80"/>
            </a:xfrm>
            <a:prstGeom prst="ellipse">
              <a:avLst/>
            </a:prstGeom>
            <a:noFill/>
            <a:ln w="9525">
              <a:solidFill>
                <a:srgbClr val="CC0099"/>
              </a:solidFill>
              <a:round/>
              <a:headEnd/>
              <a:tailEnd/>
            </a:ln>
            <a:effectLst/>
          </p:spPr>
          <p:txBody>
            <a:bodyPr wrap="none" anchor="ctr"/>
            <a:lstStyle/>
            <a:p>
              <a:endParaRPr lang="fr-FR"/>
            </a:p>
          </p:txBody>
        </p:sp>
        <p:sp>
          <p:nvSpPr>
            <p:cNvPr id="135111" name="Text Box 967"/>
            <p:cNvSpPr txBox="1">
              <a:spLocks noChangeArrowheads="1"/>
            </p:cNvSpPr>
            <p:nvPr/>
          </p:nvSpPr>
          <p:spPr bwMode="auto">
            <a:xfrm>
              <a:off x="1237" y="3992"/>
              <a:ext cx="216" cy="289"/>
            </a:xfrm>
            <a:prstGeom prst="rect">
              <a:avLst/>
            </a:prstGeom>
            <a:noFill/>
            <a:ln w="9525">
              <a:noFill/>
              <a:miter lim="800000"/>
              <a:headEnd/>
              <a:tailEnd/>
            </a:ln>
            <a:effectLst/>
          </p:spPr>
          <p:txBody>
            <a:bodyPr wrap="none">
              <a:spAutoFit/>
            </a:bodyPr>
            <a:lstStyle/>
            <a:p>
              <a:r>
                <a:rPr lang="en-US">
                  <a:solidFill>
                    <a:srgbClr val="003399"/>
                  </a:solidFill>
                  <a:latin typeface="Symbol" pitchFamily="18" charset="2"/>
                </a:rPr>
                <a:t>n</a:t>
              </a:r>
            </a:p>
          </p:txBody>
        </p:sp>
        <p:sp>
          <p:nvSpPr>
            <p:cNvPr id="135112" name="Rectangle 968"/>
            <p:cNvSpPr>
              <a:spLocks noChangeArrowheads="1"/>
            </p:cNvSpPr>
            <p:nvPr/>
          </p:nvSpPr>
          <p:spPr bwMode="auto">
            <a:xfrm>
              <a:off x="576" y="3982"/>
              <a:ext cx="221" cy="288"/>
            </a:xfrm>
            <a:prstGeom prst="rect">
              <a:avLst/>
            </a:prstGeom>
            <a:noFill/>
            <a:ln w="9525">
              <a:noFill/>
              <a:miter lim="800000"/>
              <a:headEnd/>
              <a:tailEnd/>
            </a:ln>
            <a:effectLst/>
          </p:spPr>
          <p:txBody>
            <a:bodyPr wrap="none">
              <a:spAutoFit/>
            </a:bodyPr>
            <a:lstStyle/>
            <a:p>
              <a:r>
                <a:rPr lang="en-US">
                  <a:solidFill>
                    <a:srgbClr val="CC0099"/>
                  </a:solidFill>
                  <a:latin typeface="Symbol" pitchFamily="18" charset="2"/>
                </a:rPr>
                <a:t>p</a:t>
              </a:r>
            </a:p>
          </p:txBody>
        </p:sp>
      </p:grpSp>
      <p:grpSp>
        <p:nvGrpSpPr>
          <p:cNvPr id="13" name="Group 1061"/>
          <p:cNvGrpSpPr>
            <a:grpSpLocks/>
          </p:cNvGrpSpPr>
          <p:nvPr/>
        </p:nvGrpSpPr>
        <p:grpSpPr bwMode="auto">
          <a:xfrm>
            <a:off x="0" y="1511300"/>
            <a:ext cx="3130550" cy="2513013"/>
            <a:chOff x="96" y="772"/>
            <a:chExt cx="1972" cy="1583"/>
          </a:xfrm>
        </p:grpSpPr>
        <p:sp>
          <p:nvSpPr>
            <p:cNvPr id="135114" name="Rectangle 970"/>
            <p:cNvSpPr>
              <a:spLocks noChangeArrowheads="1"/>
            </p:cNvSpPr>
            <p:nvPr/>
          </p:nvSpPr>
          <p:spPr bwMode="auto">
            <a:xfrm>
              <a:off x="122" y="772"/>
              <a:ext cx="1946" cy="1551"/>
            </a:xfrm>
            <a:prstGeom prst="rect">
              <a:avLst/>
            </a:prstGeom>
            <a:solidFill>
              <a:srgbClr val="FFFFCC"/>
            </a:solidFill>
            <a:ln w="9525">
              <a:solidFill>
                <a:schemeClr val="tx1"/>
              </a:solidFill>
              <a:miter lim="800000"/>
              <a:headEnd/>
              <a:tailEnd/>
            </a:ln>
            <a:effectLst/>
          </p:spPr>
          <p:txBody>
            <a:bodyPr wrap="none" anchor="ctr"/>
            <a:lstStyle/>
            <a:p>
              <a:endParaRPr lang="fr-FR"/>
            </a:p>
          </p:txBody>
        </p:sp>
        <p:sp>
          <p:nvSpPr>
            <p:cNvPr id="135115" name="Text Box 971"/>
            <p:cNvSpPr txBox="1">
              <a:spLocks noChangeArrowheads="1"/>
            </p:cNvSpPr>
            <p:nvPr/>
          </p:nvSpPr>
          <p:spPr bwMode="auto">
            <a:xfrm>
              <a:off x="1681" y="1078"/>
              <a:ext cx="369" cy="192"/>
            </a:xfrm>
            <a:prstGeom prst="rect">
              <a:avLst/>
            </a:prstGeom>
            <a:noFill/>
            <a:ln w="9525">
              <a:noFill/>
              <a:miter lim="800000"/>
              <a:headEnd/>
              <a:tailEnd/>
            </a:ln>
            <a:effectLst/>
          </p:spPr>
          <p:txBody>
            <a:bodyPr wrap="none">
              <a:spAutoFit/>
            </a:bodyPr>
            <a:lstStyle/>
            <a:p>
              <a:r>
                <a:rPr lang="en-US" sz="1400">
                  <a:solidFill>
                    <a:srgbClr val="003399"/>
                  </a:solidFill>
                </a:rPr>
                <a:t>p3/2</a:t>
              </a:r>
            </a:p>
          </p:txBody>
        </p:sp>
        <p:sp>
          <p:nvSpPr>
            <p:cNvPr id="135116" name="Oval 972"/>
            <p:cNvSpPr>
              <a:spLocks noChangeAspect="1" noChangeArrowheads="1"/>
            </p:cNvSpPr>
            <p:nvPr/>
          </p:nvSpPr>
          <p:spPr bwMode="auto">
            <a:xfrm>
              <a:off x="1263" y="1178"/>
              <a:ext cx="167" cy="137"/>
            </a:xfrm>
            <a:prstGeom prst="ellipse">
              <a:avLst/>
            </a:prstGeom>
            <a:noFill/>
            <a:ln w="28575">
              <a:solidFill>
                <a:srgbClr val="FF0000"/>
              </a:solidFill>
              <a:round/>
              <a:headEnd/>
              <a:tailEnd/>
            </a:ln>
            <a:effectLst/>
          </p:spPr>
          <p:txBody>
            <a:bodyPr wrap="none" lIns="0" tIns="0" rIns="0" bIns="0" anchor="ctr"/>
            <a:lstStyle/>
            <a:p>
              <a:pPr algn="ctr"/>
              <a:r>
                <a:rPr lang="en-US" sz="1400">
                  <a:solidFill>
                    <a:srgbClr val="FF0000"/>
                  </a:solidFill>
                </a:rPr>
                <a:t>28</a:t>
              </a:r>
            </a:p>
          </p:txBody>
        </p:sp>
        <p:sp>
          <p:nvSpPr>
            <p:cNvPr id="135117" name="Line 973"/>
            <p:cNvSpPr>
              <a:spLocks noChangeShapeType="1"/>
            </p:cNvSpPr>
            <p:nvPr/>
          </p:nvSpPr>
          <p:spPr bwMode="auto">
            <a:xfrm>
              <a:off x="1072" y="1157"/>
              <a:ext cx="604" cy="0"/>
            </a:xfrm>
            <a:prstGeom prst="line">
              <a:avLst/>
            </a:prstGeom>
            <a:noFill/>
            <a:ln w="9525">
              <a:solidFill>
                <a:schemeClr val="tx1"/>
              </a:solidFill>
              <a:round/>
              <a:headEnd/>
              <a:tailEnd/>
            </a:ln>
            <a:effectLst/>
          </p:spPr>
          <p:txBody>
            <a:bodyPr/>
            <a:lstStyle/>
            <a:p>
              <a:endParaRPr lang="fr-FR"/>
            </a:p>
          </p:txBody>
        </p:sp>
        <p:grpSp>
          <p:nvGrpSpPr>
            <p:cNvPr id="14" name="Group 974"/>
            <p:cNvGrpSpPr>
              <a:grpSpLocks/>
            </p:cNvGrpSpPr>
            <p:nvPr/>
          </p:nvGrpSpPr>
          <p:grpSpPr bwMode="auto">
            <a:xfrm>
              <a:off x="1072" y="1269"/>
              <a:ext cx="975" cy="193"/>
              <a:chOff x="4668" y="332"/>
              <a:chExt cx="975" cy="178"/>
            </a:xfrm>
          </p:grpSpPr>
          <p:sp>
            <p:nvSpPr>
              <p:cNvPr id="135119" name="Text Box 975"/>
              <p:cNvSpPr txBox="1">
                <a:spLocks noChangeArrowheads="1"/>
              </p:cNvSpPr>
              <p:nvPr/>
            </p:nvSpPr>
            <p:spPr bwMode="auto">
              <a:xfrm>
                <a:off x="5277" y="332"/>
                <a:ext cx="366" cy="178"/>
              </a:xfrm>
              <a:prstGeom prst="rect">
                <a:avLst/>
              </a:prstGeom>
              <a:noFill/>
              <a:ln w="9525">
                <a:noFill/>
                <a:miter lim="800000"/>
                <a:headEnd/>
                <a:tailEnd/>
              </a:ln>
              <a:effectLst/>
            </p:spPr>
            <p:txBody>
              <a:bodyPr wrap="none">
                <a:spAutoFit/>
              </a:bodyPr>
              <a:lstStyle/>
              <a:p>
                <a:r>
                  <a:rPr lang="en-US" sz="1400">
                    <a:solidFill>
                      <a:schemeClr val="accent2"/>
                    </a:solidFill>
                  </a:rPr>
                  <a:t>f7/2</a:t>
                </a:r>
              </a:p>
            </p:txBody>
          </p:sp>
          <p:grpSp>
            <p:nvGrpSpPr>
              <p:cNvPr id="15" name="Group 976"/>
              <p:cNvGrpSpPr>
                <a:grpSpLocks/>
              </p:cNvGrpSpPr>
              <p:nvPr/>
            </p:nvGrpSpPr>
            <p:grpSpPr bwMode="auto">
              <a:xfrm>
                <a:off x="4686" y="388"/>
                <a:ext cx="567" cy="75"/>
                <a:chOff x="4683" y="2282"/>
                <a:chExt cx="567" cy="75"/>
              </a:xfrm>
            </p:grpSpPr>
            <p:sp>
              <p:nvSpPr>
                <p:cNvPr id="135121" name="Oval 977"/>
                <p:cNvSpPr>
                  <a:spLocks noChangeArrowheads="1"/>
                </p:cNvSpPr>
                <p:nvPr/>
              </p:nvSpPr>
              <p:spPr bwMode="auto">
                <a:xfrm>
                  <a:off x="4683" y="2282"/>
                  <a:ext cx="59" cy="75"/>
                </a:xfrm>
                <a:prstGeom prst="ellipse">
                  <a:avLst/>
                </a:prstGeom>
                <a:solidFill>
                  <a:schemeClr val="accent2"/>
                </a:solidFill>
                <a:ln w="9525">
                  <a:solidFill>
                    <a:schemeClr val="accent2"/>
                  </a:solidFill>
                  <a:round/>
                  <a:headEnd/>
                  <a:tailEnd/>
                </a:ln>
                <a:effectLst/>
              </p:spPr>
              <p:txBody>
                <a:bodyPr wrap="none" anchor="ctr"/>
                <a:lstStyle/>
                <a:p>
                  <a:endParaRPr lang="fr-FR"/>
                </a:p>
              </p:txBody>
            </p:sp>
            <p:sp>
              <p:nvSpPr>
                <p:cNvPr id="135122" name="Oval 978"/>
                <p:cNvSpPr>
                  <a:spLocks noChangeArrowheads="1"/>
                </p:cNvSpPr>
                <p:nvPr/>
              </p:nvSpPr>
              <p:spPr bwMode="auto">
                <a:xfrm>
                  <a:off x="4756" y="2282"/>
                  <a:ext cx="59" cy="75"/>
                </a:xfrm>
                <a:prstGeom prst="ellipse">
                  <a:avLst/>
                </a:prstGeom>
                <a:solidFill>
                  <a:schemeClr val="accent2"/>
                </a:solidFill>
                <a:ln w="9525">
                  <a:solidFill>
                    <a:schemeClr val="accent2"/>
                  </a:solidFill>
                  <a:round/>
                  <a:headEnd/>
                  <a:tailEnd/>
                </a:ln>
                <a:effectLst/>
              </p:spPr>
              <p:txBody>
                <a:bodyPr wrap="none" anchor="ctr"/>
                <a:lstStyle/>
                <a:p>
                  <a:endParaRPr lang="fr-FR"/>
                </a:p>
              </p:txBody>
            </p:sp>
            <p:sp>
              <p:nvSpPr>
                <p:cNvPr id="135123" name="Oval 979"/>
                <p:cNvSpPr>
                  <a:spLocks noChangeArrowheads="1"/>
                </p:cNvSpPr>
                <p:nvPr/>
              </p:nvSpPr>
              <p:spPr bwMode="auto">
                <a:xfrm>
                  <a:off x="4832" y="2282"/>
                  <a:ext cx="60" cy="75"/>
                </a:xfrm>
                <a:prstGeom prst="ellipse">
                  <a:avLst/>
                </a:prstGeom>
                <a:solidFill>
                  <a:schemeClr val="accent2"/>
                </a:solidFill>
                <a:ln w="9525">
                  <a:solidFill>
                    <a:schemeClr val="accent2"/>
                  </a:solidFill>
                  <a:round/>
                  <a:headEnd/>
                  <a:tailEnd/>
                </a:ln>
                <a:effectLst/>
              </p:spPr>
              <p:txBody>
                <a:bodyPr wrap="none" anchor="ctr"/>
                <a:lstStyle/>
                <a:p>
                  <a:endParaRPr lang="fr-FR"/>
                </a:p>
              </p:txBody>
            </p:sp>
            <p:sp>
              <p:nvSpPr>
                <p:cNvPr id="135124" name="Oval 980"/>
                <p:cNvSpPr>
                  <a:spLocks noChangeArrowheads="1"/>
                </p:cNvSpPr>
                <p:nvPr/>
              </p:nvSpPr>
              <p:spPr bwMode="auto">
                <a:xfrm>
                  <a:off x="4905" y="2282"/>
                  <a:ext cx="59" cy="75"/>
                </a:xfrm>
                <a:prstGeom prst="ellipse">
                  <a:avLst/>
                </a:prstGeom>
                <a:solidFill>
                  <a:schemeClr val="accent2"/>
                </a:solidFill>
                <a:ln w="9525">
                  <a:solidFill>
                    <a:schemeClr val="accent2"/>
                  </a:solidFill>
                  <a:round/>
                  <a:headEnd/>
                  <a:tailEnd/>
                </a:ln>
                <a:effectLst/>
              </p:spPr>
              <p:txBody>
                <a:bodyPr wrap="none" anchor="ctr"/>
                <a:lstStyle/>
                <a:p>
                  <a:endParaRPr lang="fr-FR"/>
                </a:p>
              </p:txBody>
            </p:sp>
            <p:sp>
              <p:nvSpPr>
                <p:cNvPr id="135125" name="Oval 981"/>
                <p:cNvSpPr>
                  <a:spLocks noChangeArrowheads="1"/>
                </p:cNvSpPr>
                <p:nvPr/>
              </p:nvSpPr>
              <p:spPr bwMode="auto">
                <a:xfrm>
                  <a:off x="4974" y="2282"/>
                  <a:ext cx="59" cy="75"/>
                </a:xfrm>
                <a:prstGeom prst="ellipse">
                  <a:avLst/>
                </a:prstGeom>
                <a:solidFill>
                  <a:schemeClr val="accent2"/>
                </a:solidFill>
                <a:ln w="9525">
                  <a:solidFill>
                    <a:schemeClr val="accent2"/>
                  </a:solidFill>
                  <a:round/>
                  <a:headEnd/>
                  <a:tailEnd/>
                </a:ln>
                <a:effectLst/>
              </p:spPr>
              <p:txBody>
                <a:bodyPr wrap="none" anchor="ctr"/>
                <a:lstStyle/>
                <a:p>
                  <a:endParaRPr lang="fr-FR"/>
                </a:p>
              </p:txBody>
            </p:sp>
            <p:sp>
              <p:nvSpPr>
                <p:cNvPr id="135126" name="Oval 982"/>
                <p:cNvSpPr>
                  <a:spLocks noChangeArrowheads="1"/>
                </p:cNvSpPr>
                <p:nvPr/>
              </p:nvSpPr>
              <p:spPr bwMode="auto">
                <a:xfrm>
                  <a:off x="5043" y="2282"/>
                  <a:ext cx="59" cy="75"/>
                </a:xfrm>
                <a:prstGeom prst="ellipse">
                  <a:avLst/>
                </a:prstGeom>
                <a:solidFill>
                  <a:schemeClr val="accent2"/>
                </a:solidFill>
                <a:ln w="9525">
                  <a:solidFill>
                    <a:schemeClr val="accent2"/>
                  </a:solidFill>
                  <a:round/>
                  <a:headEnd/>
                  <a:tailEnd/>
                </a:ln>
                <a:effectLst/>
              </p:spPr>
              <p:txBody>
                <a:bodyPr wrap="none" anchor="ctr"/>
                <a:lstStyle/>
                <a:p>
                  <a:endParaRPr lang="fr-FR"/>
                </a:p>
              </p:txBody>
            </p:sp>
            <p:sp>
              <p:nvSpPr>
                <p:cNvPr id="135127" name="Oval 983"/>
                <p:cNvSpPr>
                  <a:spLocks noChangeArrowheads="1"/>
                </p:cNvSpPr>
                <p:nvPr/>
              </p:nvSpPr>
              <p:spPr bwMode="auto">
                <a:xfrm>
                  <a:off x="5115" y="2282"/>
                  <a:ext cx="59" cy="75"/>
                </a:xfrm>
                <a:prstGeom prst="ellipse">
                  <a:avLst/>
                </a:prstGeom>
                <a:solidFill>
                  <a:schemeClr val="accent2"/>
                </a:solidFill>
                <a:ln w="9525">
                  <a:solidFill>
                    <a:schemeClr val="accent2"/>
                  </a:solidFill>
                  <a:round/>
                  <a:headEnd/>
                  <a:tailEnd/>
                </a:ln>
                <a:effectLst/>
              </p:spPr>
              <p:txBody>
                <a:bodyPr wrap="none" anchor="ctr"/>
                <a:lstStyle/>
                <a:p>
                  <a:endParaRPr lang="fr-FR"/>
                </a:p>
              </p:txBody>
            </p:sp>
            <p:sp>
              <p:nvSpPr>
                <p:cNvPr id="135128" name="Oval 984"/>
                <p:cNvSpPr>
                  <a:spLocks noChangeArrowheads="1"/>
                </p:cNvSpPr>
                <p:nvPr/>
              </p:nvSpPr>
              <p:spPr bwMode="auto">
                <a:xfrm>
                  <a:off x="5191" y="2282"/>
                  <a:ext cx="59" cy="75"/>
                </a:xfrm>
                <a:prstGeom prst="ellipse">
                  <a:avLst/>
                </a:prstGeom>
                <a:solidFill>
                  <a:schemeClr val="accent2"/>
                </a:solidFill>
                <a:ln w="9525">
                  <a:solidFill>
                    <a:schemeClr val="accent2"/>
                  </a:solidFill>
                  <a:round/>
                  <a:headEnd/>
                  <a:tailEnd/>
                </a:ln>
                <a:effectLst/>
              </p:spPr>
              <p:txBody>
                <a:bodyPr wrap="none" anchor="ctr"/>
                <a:lstStyle/>
                <a:p>
                  <a:endParaRPr lang="fr-FR"/>
                </a:p>
              </p:txBody>
            </p:sp>
          </p:grpSp>
          <p:sp>
            <p:nvSpPr>
              <p:cNvPr id="135129" name="Line 985"/>
              <p:cNvSpPr>
                <a:spLocks noChangeShapeType="1"/>
              </p:cNvSpPr>
              <p:nvPr/>
            </p:nvSpPr>
            <p:spPr bwMode="auto">
              <a:xfrm>
                <a:off x="4668" y="426"/>
                <a:ext cx="604" cy="0"/>
              </a:xfrm>
              <a:prstGeom prst="line">
                <a:avLst/>
              </a:prstGeom>
              <a:noFill/>
              <a:ln w="9525">
                <a:solidFill>
                  <a:schemeClr val="tx1"/>
                </a:solidFill>
                <a:round/>
                <a:headEnd/>
                <a:tailEnd/>
              </a:ln>
              <a:effectLst/>
            </p:spPr>
            <p:txBody>
              <a:bodyPr/>
              <a:lstStyle/>
              <a:p>
                <a:endParaRPr lang="fr-FR"/>
              </a:p>
            </p:txBody>
          </p:sp>
        </p:grpSp>
        <p:grpSp>
          <p:nvGrpSpPr>
            <p:cNvPr id="16" name="Group 986"/>
            <p:cNvGrpSpPr>
              <a:grpSpLocks/>
            </p:cNvGrpSpPr>
            <p:nvPr/>
          </p:nvGrpSpPr>
          <p:grpSpPr bwMode="auto">
            <a:xfrm>
              <a:off x="1072" y="1948"/>
              <a:ext cx="984" cy="192"/>
              <a:chOff x="4668" y="982"/>
              <a:chExt cx="984" cy="178"/>
            </a:xfrm>
          </p:grpSpPr>
          <p:sp>
            <p:nvSpPr>
              <p:cNvPr id="135131" name="Text Box 987"/>
              <p:cNvSpPr txBox="1">
                <a:spLocks noChangeArrowheads="1"/>
              </p:cNvSpPr>
              <p:nvPr/>
            </p:nvSpPr>
            <p:spPr bwMode="auto">
              <a:xfrm>
                <a:off x="5277" y="982"/>
                <a:ext cx="375" cy="178"/>
              </a:xfrm>
              <a:prstGeom prst="rect">
                <a:avLst/>
              </a:prstGeom>
              <a:noFill/>
              <a:ln w="9525">
                <a:noFill/>
                <a:miter lim="800000"/>
                <a:headEnd/>
                <a:tailEnd/>
              </a:ln>
              <a:effectLst/>
            </p:spPr>
            <p:txBody>
              <a:bodyPr wrap="none">
                <a:spAutoFit/>
              </a:bodyPr>
              <a:lstStyle/>
              <a:p>
                <a:r>
                  <a:rPr lang="en-US" sz="1400">
                    <a:solidFill>
                      <a:schemeClr val="accent2"/>
                    </a:solidFill>
                  </a:rPr>
                  <a:t>d5/2</a:t>
                </a:r>
              </a:p>
            </p:txBody>
          </p:sp>
          <p:sp>
            <p:nvSpPr>
              <p:cNvPr id="135132" name="Line 988"/>
              <p:cNvSpPr>
                <a:spLocks noChangeShapeType="1"/>
              </p:cNvSpPr>
              <p:nvPr/>
            </p:nvSpPr>
            <p:spPr bwMode="auto">
              <a:xfrm>
                <a:off x="4668" y="1078"/>
                <a:ext cx="604" cy="0"/>
              </a:xfrm>
              <a:prstGeom prst="line">
                <a:avLst/>
              </a:prstGeom>
              <a:noFill/>
              <a:ln w="9525">
                <a:solidFill>
                  <a:schemeClr val="tx1"/>
                </a:solidFill>
                <a:round/>
                <a:headEnd/>
                <a:tailEnd/>
              </a:ln>
              <a:effectLst/>
            </p:spPr>
            <p:txBody>
              <a:bodyPr/>
              <a:lstStyle/>
              <a:p>
                <a:endParaRPr lang="fr-FR"/>
              </a:p>
            </p:txBody>
          </p:sp>
          <p:grpSp>
            <p:nvGrpSpPr>
              <p:cNvPr id="17" name="Group 989"/>
              <p:cNvGrpSpPr>
                <a:grpSpLocks/>
              </p:cNvGrpSpPr>
              <p:nvPr/>
            </p:nvGrpSpPr>
            <p:grpSpPr bwMode="auto">
              <a:xfrm>
                <a:off x="4761" y="1044"/>
                <a:ext cx="418" cy="75"/>
                <a:chOff x="4747" y="2622"/>
                <a:chExt cx="418" cy="75"/>
              </a:xfrm>
            </p:grpSpPr>
            <p:sp>
              <p:nvSpPr>
                <p:cNvPr id="135134" name="Oval 990"/>
                <p:cNvSpPr>
                  <a:spLocks noChangeArrowheads="1"/>
                </p:cNvSpPr>
                <p:nvPr/>
              </p:nvSpPr>
              <p:spPr bwMode="auto">
                <a:xfrm>
                  <a:off x="4747" y="2622"/>
                  <a:ext cx="59" cy="75"/>
                </a:xfrm>
                <a:prstGeom prst="ellipse">
                  <a:avLst/>
                </a:prstGeom>
                <a:solidFill>
                  <a:schemeClr val="accent2"/>
                </a:solidFill>
                <a:ln w="9525">
                  <a:solidFill>
                    <a:schemeClr val="accent2"/>
                  </a:solidFill>
                  <a:round/>
                  <a:headEnd/>
                  <a:tailEnd/>
                </a:ln>
                <a:effectLst/>
              </p:spPr>
              <p:txBody>
                <a:bodyPr wrap="none" anchor="ctr"/>
                <a:lstStyle/>
                <a:p>
                  <a:pPr algn="ctr"/>
                  <a:endParaRPr lang="en-US"/>
                </a:p>
              </p:txBody>
            </p:sp>
            <p:sp>
              <p:nvSpPr>
                <p:cNvPr id="135135" name="Oval 991"/>
                <p:cNvSpPr>
                  <a:spLocks noChangeArrowheads="1"/>
                </p:cNvSpPr>
                <p:nvPr/>
              </p:nvSpPr>
              <p:spPr bwMode="auto">
                <a:xfrm>
                  <a:off x="4823" y="2622"/>
                  <a:ext cx="60" cy="75"/>
                </a:xfrm>
                <a:prstGeom prst="ellipse">
                  <a:avLst/>
                </a:prstGeom>
                <a:solidFill>
                  <a:schemeClr val="accent2"/>
                </a:solidFill>
                <a:ln w="9525">
                  <a:solidFill>
                    <a:schemeClr val="accent2"/>
                  </a:solidFill>
                  <a:round/>
                  <a:headEnd/>
                  <a:tailEnd/>
                </a:ln>
                <a:effectLst/>
              </p:spPr>
              <p:txBody>
                <a:bodyPr wrap="none" anchor="ctr"/>
                <a:lstStyle/>
                <a:p>
                  <a:endParaRPr lang="fr-FR"/>
                </a:p>
              </p:txBody>
            </p:sp>
            <p:sp>
              <p:nvSpPr>
                <p:cNvPr id="135136" name="Oval 992"/>
                <p:cNvSpPr>
                  <a:spLocks noChangeArrowheads="1"/>
                </p:cNvSpPr>
                <p:nvPr/>
              </p:nvSpPr>
              <p:spPr bwMode="auto">
                <a:xfrm>
                  <a:off x="4896" y="2622"/>
                  <a:ext cx="59" cy="75"/>
                </a:xfrm>
                <a:prstGeom prst="ellipse">
                  <a:avLst/>
                </a:prstGeom>
                <a:solidFill>
                  <a:schemeClr val="accent2"/>
                </a:solidFill>
                <a:ln w="9525">
                  <a:solidFill>
                    <a:schemeClr val="accent2"/>
                  </a:solidFill>
                  <a:round/>
                  <a:headEnd/>
                  <a:tailEnd/>
                </a:ln>
                <a:effectLst/>
              </p:spPr>
              <p:txBody>
                <a:bodyPr wrap="none" anchor="ctr"/>
                <a:lstStyle/>
                <a:p>
                  <a:endParaRPr lang="fr-FR"/>
                </a:p>
              </p:txBody>
            </p:sp>
            <p:sp>
              <p:nvSpPr>
                <p:cNvPr id="135137" name="Oval 993"/>
                <p:cNvSpPr>
                  <a:spLocks noChangeArrowheads="1"/>
                </p:cNvSpPr>
                <p:nvPr/>
              </p:nvSpPr>
              <p:spPr bwMode="auto">
                <a:xfrm>
                  <a:off x="4965" y="2622"/>
                  <a:ext cx="59" cy="75"/>
                </a:xfrm>
                <a:prstGeom prst="ellipse">
                  <a:avLst/>
                </a:prstGeom>
                <a:solidFill>
                  <a:schemeClr val="accent2"/>
                </a:solidFill>
                <a:ln w="9525">
                  <a:solidFill>
                    <a:schemeClr val="accent2"/>
                  </a:solidFill>
                  <a:round/>
                  <a:headEnd/>
                  <a:tailEnd/>
                </a:ln>
                <a:effectLst/>
              </p:spPr>
              <p:txBody>
                <a:bodyPr wrap="none" anchor="ctr"/>
                <a:lstStyle/>
                <a:p>
                  <a:endParaRPr lang="fr-FR"/>
                </a:p>
              </p:txBody>
            </p:sp>
            <p:sp>
              <p:nvSpPr>
                <p:cNvPr id="135138" name="Oval 994"/>
                <p:cNvSpPr>
                  <a:spLocks noChangeArrowheads="1"/>
                </p:cNvSpPr>
                <p:nvPr/>
              </p:nvSpPr>
              <p:spPr bwMode="auto">
                <a:xfrm>
                  <a:off x="5034" y="2622"/>
                  <a:ext cx="59" cy="75"/>
                </a:xfrm>
                <a:prstGeom prst="ellipse">
                  <a:avLst/>
                </a:prstGeom>
                <a:solidFill>
                  <a:schemeClr val="accent2"/>
                </a:solidFill>
                <a:ln w="9525">
                  <a:solidFill>
                    <a:schemeClr val="accent2"/>
                  </a:solidFill>
                  <a:round/>
                  <a:headEnd/>
                  <a:tailEnd/>
                </a:ln>
                <a:effectLst/>
              </p:spPr>
              <p:txBody>
                <a:bodyPr wrap="none" anchor="ctr"/>
                <a:lstStyle/>
                <a:p>
                  <a:endParaRPr lang="fr-FR"/>
                </a:p>
              </p:txBody>
            </p:sp>
            <p:sp>
              <p:nvSpPr>
                <p:cNvPr id="135139" name="Oval 995"/>
                <p:cNvSpPr>
                  <a:spLocks noChangeArrowheads="1"/>
                </p:cNvSpPr>
                <p:nvPr/>
              </p:nvSpPr>
              <p:spPr bwMode="auto">
                <a:xfrm>
                  <a:off x="5106" y="2622"/>
                  <a:ext cx="59" cy="75"/>
                </a:xfrm>
                <a:prstGeom prst="ellipse">
                  <a:avLst/>
                </a:prstGeom>
                <a:solidFill>
                  <a:schemeClr val="accent2"/>
                </a:solidFill>
                <a:ln w="9525">
                  <a:solidFill>
                    <a:schemeClr val="accent2"/>
                  </a:solidFill>
                  <a:round/>
                  <a:headEnd/>
                  <a:tailEnd/>
                </a:ln>
                <a:effectLst/>
              </p:spPr>
              <p:txBody>
                <a:bodyPr wrap="none" anchor="ctr"/>
                <a:lstStyle/>
                <a:p>
                  <a:endParaRPr lang="fr-FR"/>
                </a:p>
              </p:txBody>
            </p:sp>
          </p:grpSp>
        </p:grpSp>
        <p:sp>
          <p:nvSpPr>
            <p:cNvPr id="135141" name="Text Box 997"/>
            <p:cNvSpPr txBox="1">
              <a:spLocks noChangeArrowheads="1"/>
            </p:cNvSpPr>
            <p:nvPr/>
          </p:nvSpPr>
          <p:spPr bwMode="auto">
            <a:xfrm>
              <a:off x="1681" y="1693"/>
              <a:ext cx="346" cy="193"/>
            </a:xfrm>
            <a:prstGeom prst="rect">
              <a:avLst/>
            </a:prstGeom>
            <a:noFill/>
            <a:ln w="9525">
              <a:noFill/>
              <a:miter lim="800000"/>
              <a:headEnd/>
              <a:tailEnd/>
            </a:ln>
            <a:effectLst/>
          </p:spPr>
          <p:txBody>
            <a:bodyPr wrap="none">
              <a:spAutoFit/>
            </a:bodyPr>
            <a:lstStyle/>
            <a:p>
              <a:r>
                <a:rPr lang="en-US" sz="1400">
                  <a:solidFill>
                    <a:schemeClr val="accent2"/>
                  </a:solidFill>
                </a:rPr>
                <a:t>s1/2</a:t>
              </a:r>
            </a:p>
          </p:txBody>
        </p:sp>
        <p:sp>
          <p:nvSpPr>
            <p:cNvPr id="135142" name="Line 998"/>
            <p:cNvSpPr>
              <a:spLocks noChangeShapeType="1"/>
            </p:cNvSpPr>
            <p:nvPr/>
          </p:nvSpPr>
          <p:spPr bwMode="auto">
            <a:xfrm>
              <a:off x="1072" y="1795"/>
              <a:ext cx="604" cy="0"/>
            </a:xfrm>
            <a:prstGeom prst="line">
              <a:avLst/>
            </a:prstGeom>
            <a:noFill/>
            <a:ln w="9525">
              <a:solidFill>
                <a:schemeClr val="tx1"/>
              </a:solidFill>
              <a:round/>
              <a:headEnd/>
              <a:tailEnd/>
            </a:ln>
            <a:effectLst/>
          </p:spPr>
          <p:txBody>
            <a:bodyPr/>
            <a:lstStyle/>
            <a:p>
              <a:endParaRPr lang="fr-FR"/>
            </a:p>
          </p:txBody>
        </p:sp>
        <p:grpSp>
          <p:nvGrpSpPr>
            <p:cNvPr id="18" name="Group 999"/>
            <p:cNvGrpSpPr>
              <a:grpSpLocks/>
            </p:cNvGrpSpPr>
            <p:nvPr/>
          </p:nvGrpSpPr>
          <p:grpSpPr bwMode="auto">
            <a:xfrm>
              <a:off x="1310" y="1754"/>
              <a:ext cx="128" cy="81"/>
              <a:chOff x="4896" y="2770"/>
              <a:chExt cx="128" cy="75"/>
            </a:xfrm>
          </p:grpSpPr>
          <p:sp>
            <p:nvSpPr>
              <p:cNvPr id="135144" name="Oval 1000"/>
              <p:cNvSpPr>
                <a:spLocks noChangeArrowheads="1"/>
              </p:cNvSpPr>
              <p:nvPr/>
            </p:nvSpPr>
            <p:spPr bwMode="auto">
              <a:xfrm>
                <a:off x="4896" y="2770"/>
                <a:ext cx="59" cy="75"/>
              </a:xfrm>
              <a:prstGeom prst="ellipse">
                <a:avLst/>
              </a:prstGeom>
              <a:solidFill>
                <a:schemeClr val="accent2"/>
              </a:solidFill>
              <a:ln w="9525">
                <a:solidFill>
                  <a:schemeClr val="accent2"/>
                </a:solidFill>
                <a:round/>
                <a:headEnd/>
                <a:tailEnd/>
              </a:ln>
              <a:effectLst/>
            </p:spPr>
            <p:txBody>
              <a:bodyPr wrap="none" anchor="ctr"/>
              <a:lstStyle/>
              <a:p>
                <a:endParaRPr lang="fr-FR"/>
              </a:p>
            </p:txBody>
          </p:sp>
          <p:sp>
            <p:nvSpPr>
              <p:cNvPr id="135145" name="Oval 1001"/>
              <p:cNvSpPr>
                <a:spLocks noChangeArrowheads="1"/>
              </p:cNvSpPr>
              <p:nvPr/>
            </p:nvSpPr>
            <p:spPr bwMode="auto">
              <a:xfrm>
                <a:off x="4965" y="2770"/>
                <a:ext cx="59" cy="75"/>
              </a:xfrm>
              <a:prstGeom prst="ellipse">
                <a:avLst/>
              </a:prstGeom>
              <a:solidFill>
                <a:schemeClr val="accent2"/>
              </a:solidFill>
              <a:ln w="9525">
                <a:solidFill>
                  <a:schemeClr val="accent2"/>
                </a:solidFill>
                <a:round/>
                <a:headEnd/>
                <a:tailEnd/>
              </a:ln>
              <a:effectLst/>
            </p:spPr>
            <p:txBody>
              <a:bodyPr wrap="none" anchor="ctr"/>
              <a:lstStyle/>
              <a:p>
                <a:endParaRPr lang="fr-FR"/>
              </a:p>
            </p:txBody>
          </p:sp>
        </p:grpSp>
        <p:grpSp>
          <p:nvGrpSpPr>
            <p:cNvPr id="19" name="Group 1002"/>
            <p:cNvGrpSpPr>
              <a:grpSpLocks/>
            </p:cNvGrpSpPr>
            <p:nvPr/>
          </p:nvGrpSpPr>
          <p:grpSpPr bwMode="auto">
            <a:xfrm>
              <a:off x="1072" y="1553"/>
              <a:ext cx="984" cy="192"/>
              <a:chOff x="4668" y="667"/>
              <a:chExt cx="984" cy="178"/>
            </a:xfrm>
          </p:grpSpPr>
          <p:sp>
            <p:nvSpPr>
              <p:cNvPr id="135147" name="Text Box 1003"/>
              <p:cNvSpPr txBox="1">
                <a:spLocks noChangeArrowheads="1"/>
              </p:cNvSpPr>
              <p:nvPr/>
            </p:nvSpPr>
            <p:spPr bwMode="auto">
              <a:xfrm>
                <a:off x="5277" y="667"/>
                <a:ext cx="375" cy="178"/>
              </a:xfrm>
              <a:prstGeom prst="rect">
                <a:avLst/>
              </a:prstGeom>
              <a:noFill/>
              <a:ln w="9525">
                <a:noFill/>
                <a:miter lim="800000"/>
                <a:headEnd/>
                <a:tailEnd/>
              </a:ln>
              <a:effectLst/>
            </p:spPr>
            <p:txBody>
              <a:bodyPr wrap="none">
                <a:spAutoFit/>
              </a:bodyPr>
              <a:lstStyle/>
              <a:p>
                <a:r>
                  <a:rPr lang="en-US" sz="1400">
                    <a:solidFill>
                      <a:schemeClr val="accent2"/>
                    </a:solidFill>
                  </a:rPr>
                  <a:t>d3/2</a:t>
                </a:r>
              </a:p>
            </p:txBody>
          </p:sp>
          <p:sp>
            <p:nvSpPr>
              <p:cNvPr id="135148" name="Line 1004"/>
              <p:cNvSpPr>
                <a:spLocks noChangeShapeType="1"/>
              </p:cNvSpPr>
              <p:nvPr/>
            </p:nvSpPr>
            <p:spPr bwMode="auto">
              <a:xfrm>
                <a:off x="4668" y="766"/>
                <a:ext cx="604" cy="0"/>
              </a:xfrm>
              <a:prstGeom prst="line">
                <a:avLst/>
              </a:prstGeom>
              <a:noFill/>
              <a:ln w="9525">
                <a:solidFill>
                  <a:schemeClr val="tx1"/>
                </a:solidFill>
                <a:round/>
                <a:headEnd/>
                <a:tailEnd/>
              </a:ln>
              <a:effectLst/>
            </p:spPr>
            <p:txBody>
              <a:bodyPr/>
              <a:lstStyle/>
              <a:p>
                <a:endParaRPr lang="fr-FR"/>
              </a:p>
            </p:txBody>
          </p:sp>
          <p:grpSp>
            <p:nvGrpSpPr>
              <p:cNvPr id="20" name="Group 1005"/>
              <p:cNvGrpSpPr>
                <a:grpSpLocks/>
              </p:cNvGrpSpPr>
              <p:nvPr/>
            </p:nvGrpSpPr>
            <p:grpSpPr bwMode="auto">
              <a:xfrm>
                <a:off x="4835" y="728"/>
                <a:ext cx="270" cy="75"/>
                <a:chOff x="4823" y="2934"/>
                <a:chExt cx="270" cy="75"/>
              </a:xfrm>
            </p:grpSpPr>
            <p:sp>
              <p:nvSpPr>
                <p:cNvPr id="135150" name="Oval 1006"/>
                <p:cNvSpPr>
                  <a:spLocks noChangeArrowheads="1"/>
                </p:cNvSpPr>
                <p:nvPr/>
              </p:nvSpPr>
              <p:spPr bwMode="auto">
                <a:xfrm>
                  <a:off x="4823" y="2934"/>
                  <a:ext cx="60" cy="75"/>
                </a:xfrm>
                <a:prstGeom prst="ellipse">
                  <a:avLst/>
                </a:prstGeom>
                <a:solidFill>
                  <a:schemeClr val="accent2"/>
                </a:solidFill>
                <a:ln w="9525">
                  <a:solidFill>
                    <a:schemeClr val="accent2"/>
                  </a:solidFill>
                  <a:round/>
                  <a:headEnd/>
                  <a:tailEnd/>
                </a:ln>
                <a:effectLst/>
              </p:spPr>
              <p:txBody>
                <a:bodyPr wrap="none" anchor="ctr"/>
                <a:lstStyle/>
                <a:p>
                  <a:endParaRPr lang="fr-FR"/>
                </a:p>
              </p:txBody>
            </p:sp>
            <p:sp>
              <p:nvSpPr>
                <p:cNvPr id="135151" name="Oval 1007"/>
                <p:cNvSpPr>
                  <a:spLocks noChangeArrowheads="1"/>
                </p:cNvSpPr>
                <p:nvPr/>
              </p:nvSpPr>
              <p:spPr bwMode="auto">
                <a:xfrm>
                  <a:off x="4896" y="2934"/>
                  <a:ext cx="59" cy="75"/>
                </a:xfrm>
                <a:prstGeom prst="ellipse">
                  <a:avLst/>
                </a:prstGeom>
                <a:solidFill>
                  <a:schemeClr val="accent2"/>
                </a:solidFill>
                <a:ln w="9525">
                  <a:solidFill>
                    <a:schemeClr val="accent2"/>
                  </a:solidFill>
                  <a:round/>
                  <a:headEnd/>
                  <a:tailEnd/>
                </a:ln>
                <a:effectLst/>
              </p:spPr>
              <p:txBody>
                <a:bodyPr wrap="none" anchor="ctr"/>
                <a:lstStyle/>
                <a:p>
                  <a:endParaRPr lang="fr-FR"/>
                </a:p>
              </p:txBody>
            </p:sp>
            <p:sp>
              <p:nvSpPr>
                <p:cNvPr id="135152" name="Oval 1008"/>
                <p:cNvSpPr>
                  <a:spLocks noChangeArrowheads="1"/>
                </p:cNvSpPr>
                <p:nvPr/>
              </p:nvSpPr>
              <p:spPr bwMode="auto">
                <a:xfrm>
                  <a:off x="4965" y="2934"/>
                  <a:ext cx="59" cy="75"/>
                </a:xfrm>
                <a:prstGeom prst="ellipse">
                  <a:avLst/>
                </a:prstGeom>
                <a:solidFill>
                  <a:schemeClr val="accent2"/>
                </a:solidFill>
                <a:ln w="9525">
                  <a:solidFill>
                    <a:schemeClr val="accent2"/>
                  </a:solidFill>
                  <a:round/>
                  <a:headEnd/>
                  <a:tailEnd/>
                </a:ln>
                <a:effectLst/>
              </p:spPr>
              <p:txBody>
                <a:bodyPr wrap="none" anchor="ctr"/>
                <a:lstStyle/>
                <a:p>
                  <a:endParaRPr lang="fr-FR"/>
                </a:p>
              </p:txBody>
            </p:sp>
            <p:sp>
              <p:nvSpPr>
                <p:cNvPr id="135153" name="Oval 1009"/>
                <p:cNvSpPr>
                  <a:spLocks noChangeArrowheads="1"/>
                </p:cNvSpPr>
                <p:nvPr/>
              </p:nvSpPr>
              <p:spPr bwMode="auto">
                <a:xfrm>
                  <a:off x="5034" y="2934"/>
                  <a:ext cx="59" cy="75"/>
                </a:xfrm>
                <a:prstGeom prst="ellipse">
                  <a:avLst/>
                </a:prstGeom>
                <a:solidFill>
                  <a:schemeClr val="accent2"/>
                </a:solidFill>
                <a:ln w="9525">
                  <a:solidFill>
                    <a:schemeClr val="accent2"/>
                  </a:solidFill>
                  <a:round/>
                  <a:headEnd/>
                  <a:tailEnd/>
                </a:ln>
                <a:effectLst/>
              </p:spPr>
              <p:txBody>
                <a:bodyPr wrap="none" anchor="ctr"/>
                <a:lstStyle/>
                <a:p>
                  <a:endParaRPr lang="fr-FR"/>
                </a:p>
              </p:txBody>
            </p:sp>
          </p:grpSp>
        </p:grpSp>
        <p:sp>
          <p:nvSpPr>
            <p:cNvPr id="135154" name="Oval 1010"/>
            <p:cNvSpPr>
              <a:spLocks noChangeAspect="1" noChangeArrowheads="1"/>
            </p:cNvSpPr>
            <p:nvPr/>
          </p:nvSpPr>
          <p:spPr bwMode="auto">
            <a:xfrm>
              <a:off x="621" y="1851"/>
              <a:ext cx="167" cy="158"/>
            </a:xfrm>
            <a:prstGeom prst="ellipse">
              <a:avLst/>
            </a:prstGeom>
            <a:noFill/>
            <a:ln w="19050">
              <a:solidFill>
                <a:schemeClr val="tx1"/>
              </a:solidFill>
              <a:round/>
              <a:headEnd/>
              <a:tailEnd/>
            </a:ln>
            <a:effectLst/>
          </p:spPr>
          <p:txBody>
            <a:bodyPr wrap="none" lIns="0" tIns="0" rIns="0" bIns="0" anchor="ctr"/>
            <a:lstStyle/>
            <a:p>
              <a:pPr algn="ctr">
                <a:lnSpc>
                  <a:spcPct val="120000"/>
                </a:lnSpc>
              </a:pPr>
              <a:r>
                <a:rPr lang="en-US" sz="1400"/>
                <a:t>14</a:t>
              </a:r>
            </a:p>
          </p:txBody>
        </p:sp>
        <p:sp>
          <p:nvSpPr>
            <p:cNvPr id="135155" name="Text Box 1011"/>
            <p:cNvSpPr txBox="1">
              <a:spLocks noChangeArrowheads="1"/>
            </p:cNvSpPr>
            <p:nvPr/>
          </p:nvSpPr>
          <p:spPr bwMode="auto">
            <a:xfrm>
              <a:off x="96" y="1965"/>
              <a:ext cx="375" cy="192"/>
            </a:xfrm>
            <a:prstGeom prst="rect">
              <a:avLst/>
            </a:prstGeom>
            <a:noFill/>
            <a:ln w="9525">
              <a:noFill/>
              <a:miter lim="800000"/>
              <a:headEnd/>
              <a:tailEnd/>
            </a:ln>
            <a:effectLst/>
          </p:spPr>
          <p:txBody>
            <a:bodyPr wrap="none">
              <a:spAutoFit/>
            </a:bodyPr>
            <a:lstStyle/>
            <a:p>
              <a:pPr algn="r"/>
              <a:r>
                <a:rPr lang="en-US" sz="1400">
                  <a:solidFill>
                    <a:srgbClr val="CC0099"/>
                  </a:solidFill>
                </a:rPr>
                <a:t>d5/2</a:t>
              </a:r>
            </a:p>
          </p:txBody>
        </p:sp>
        <p:sp>
          <p:nvSpPr>
            <p:cNvPr id="135156" name="Line 1012"/>
            <p:cNvSpPr>
              <a:spLocks noChangeShapeType="1"/>
            </p:cNvSpPr>
            <p:nvPr/>
          </p:nvSpPr>
          <p:spPr bwMode="auto">
            <a:xfrm>
              <a:off x="415" y="2057"/>
              <a:ext cx="604" cy="0"/>
            </a:xfrm>
            <a:prstGeom prst="line">
              <a:avLst/>
            </a:prstGeom>
            <a:noFill/>
            <a:ln w="9525">
              <a:solidFill>
                <a:schemeClr val="tx1"/>
              </a:solidFill>
              <a:round/>
              <a:headEnd/>
              <a:tailEnd/>
            </a:ln>
            <a:effectLst/>
          </p:spPr>
          <p:txBody>
            <a:bodyPr/>
            <a:lstStyle/>
            <a:p>
              <a:endParaRPr lang="fr-FR"/>
            </a:p>
          </p:txBody>
        </p:sp>
        <p:sp>
          <p:nvSpPr>
            <p:cNvPr id="135157" name="Oval 1013"/>
            <p:cNvSpPr>
              <a:spLocks noChangeArrowheads="1"/>
            </p:cNvSpPr>
            <p:nvPr/>
          </p:nvSpPr>
          <p:spPr bwMode="auto">
            <a:xfrm>
              <a:off x="508" y="2020"/>
              <a:ext cx="59" cy="81"/>
            </a:xfrm>
            <a:prstGeom prst="ellipse">
              <a:avLst/>
            </a:prstGeom>
            <a:solidFill>
              <a:srgbClr val="CC0099"/>
            </a:solidFill>
            <a:ln w="9525">
              <a:solidFill>
                <a:srgbClr val="CC0099"/>
              </a:solidFill>
              <a:round/>
              <a:headEnd/>
              <a:tailEnd/>
            </a:ln>
            <a:effectLst/>
          </p:spPr>
          <p:txBody>
            <a:bodyPr wrap="none" anchor="ctr"/>
            <a:lstStyle/>
            <a:p>
              <a:endParaRPr lang="fr-FR"/>
            </a:p>
          </p:txBody>
        </p:sp>
        <p:sp>
          <p:nvSpPr>
            <p:cNvPr id="135158" name="Oval 1014"/>
            <p:cNvSpPr>
              <a:spLocks noChangeArrowheads="1"/>
            </p:cNvSpPr>
            <p:nvPr/>
          </p:nvSpPr>
          <p:spPr bwMode="auto">
            <a:xfrm>
              <a:off x="584" y="2020"/>
              <a:ext cx="60" cy="81"/>
            </a:xfrm>
            <a:prstGeom prst="ellipse">
              <a:avLst/>
            </a:prstGeom>
            <a:solidFill>
              <a:srgbClr val="CC0099"/>
            </a:solidFill>
            <a:ln w="9525">
              <a:solidFill>
                <a:srgbClr val="CC0099"/>
              </a:solidFill>
              <a:round/>
              <a:headEnd/>
              <a:tailEnd/>
            </a:ln>
            <a:effectLst/>
          </p:spPr>
          <p:txBody>
            <a:bodyPr wrap="none" anchor="ctr"/>
            <a:lstStyle/>
            <a:p>
              <a:endParaRPr lang="fr-FR"/>
            </a:p>
          </p:txBody>
        </p:sp>
        <p:sp>
          <p:nvSpPr>
            <p:cNvPr id="135159" name="Oval 1015"/>
            <p:cNvSpPr>
              <a:spLocks noChangeArrowheads="1"/>
            </p:cNvSpPr>
            <p:nvPr/>
          </p:nvSpPr>
          <p:spPr bwMode="auto">
            <a:xfrm>
              <a:off x="657" y="2020"/>
              <a:ext cx="59" cy="81"/>
            </a:xfrm>
            <a:prstGeom prst="ellipse">
              <a:avLst/>
            </a:prstGeom>
            <a:solidFill>
              <a:srgbClr val="CC0099"/>
            </a:solidFill>
            <a:ln w="9525">
              <a:solidFill>
                <a:srgbClr val="CC0099"/>
              </a:solidFill>
              <a:round/>
              <a:headEnd/>
              <a:tailEnd/>
            </a:ln>
            <a:effectLst/>
          </p:spPr>
          <p:txBody>
            <a:bodyPr wrap="none" anchor="ctr"/>
            <a:lstStyle/>
            <a:p>
              <a:endParaRPr lang="fr-FR"/>
            </a:p>
          </p:txBody>
        </p:sp>
        <p:sp>
          <p:nvSpPr>
            <p:cNvPr id="135160" name="Oval 1016"/>
            <p:cNvSpPr>
              <a:spLocks noChangeArrowheads="1"/>
            </p:cNvSpPr>
            <p:nvPr/>
          </p:nvSpPr>
          <p:spPr bwMode="auto">
            <a:xfrm>
              <a:off x="726" y="2020"/>
              <a:ext cx="59" cy="81"/>
            </a:xfrm>
            <a:prstGeom prst="ellipse">
              <a:avLst/>
            </a:prstGeom>
            <a:solidFill>
              <a:srgbClr val="CC0099"/>
            </a:solidFill>
            <a:ln w="9525">
              <a:solidFill>
                <a:srgbClr val="CC0099"/>
              </a:solidFill>
              <a:round/>
              <a:headEnd/>
              <a:tailEnd/>
            </a:ln>
            <a:effectLst/>
          </p:spPr>
          <p:txBody>
            <a:bodyPr wrap="none" anchor="ctr"/>
            <a:lstStyle/>
            <a:p>
              <a:endParaRPr lang="fr-FR"/>
            </a:p>
          </p:txBody>
        </p:sp>
        <p:sp>
          <p:nvSpPr>
            <p:cNvPr id="135161" name="Oval 1017"/>
            <p:cNvSpPr>
              <a:spLocks noChangeArrowheads="1"/>
            </p:cNvSpPr>
            <p:nvPr/>
          </p:nvSpPr>
          <p:spPr bwMode="auto">
            <a:xfrm>
              <a:off x="795" y="2020"/>
              <a:ext cx="59" cy="81"/>
            </a:xfrm>
            <a:prstGeom prst="ellipse">
              <a:avLst/>
            </a:prstGeom>
            <a:solidFill>
              <a:srgbClr val="CC0099"/>
            </a:solidFill>
            <a:ln w="9525">
              <a:solidFill>
                <a:srgbClr val="CC0099"/>
              </a:solidFill>
              <a:round/>
              <a:headEnd/>
              <a:tailEnd/>
            </a:ln>
            <a:effectLst/>
          </p:spPr>
          <p:txBody>
            <a:bodyPr wrap="none" anchor="ctr"/>
            <a:lstStyle/>
            <a:p>
              <a:endParaRPr lang="fr-FR"/>
            </a:p>
          </p:txBody>
        </p:sp>
        <p:sp>
          <p:nvSpPr>
            <p:cNvPr id="135162" name="Oval 1018"/>
            <p:cNvSpPr>
              <a:spLocks noChangeArrowheads="1"/>
            </p:cNvSpPr>
            <p:nvPr/>
          </p:nvSpPr>
          <p:spPr bwMode="auto">
            <a:xfrm>
              <a:off x="867" y="2020"/>
              <a:ext cx="59" cy="81"/>
            </a:xfrm>
            <a:prstGeom prst="ellipse">
              <a:avLst/>
            </a:prstGeom>
            <a:solidFill>
              <a:srgbClr val="CC0099"/>
            </a:solidFill>
            <a:ln w="9525">
              <a:solidFill>
                <a:srgbClr val="CC0099"/>
              </a:solidFill>
              <a:round/>
              <a:headEnd/>
              <a:tailEnd/>
            </a:ln>
            <a:effectLst/>
          </p:spPr>
          <p:txBody>
            <a:bodyPr wrap="none" anchor="ctr"/>
            <a:lstStyle/>
            <a:p>
              <a:endParaRPr lang="fr-FR"/>
            </a:p>
          </p:txBody>
        </p:sp>
        <p:grpSp>
          <p:nvGrpSpPr>
            <p:cNvPr id="21" name="Group 1020"/>
            <p:cNvGrpSpPr>
              <a:grpSpLocks/>
            </p:cNvGrpSpPr>
            <p:nvPr/>
          </p:nvGrpSpPr>
          <p:grpSpPr bwMode="auto">
            <a:xfrm>
              <a:off x="101" y="772"/>
              <a:ext cx="615" cy="312"/>
              <a:chOff x="3555" y="40"/>
              <a:chExt cx="597" cy="288"/>
            </a:xfrm>
          </p:grpSpPr>
          <p:sp>
            <p:nvSpPr>
              <p:cNvPr id="135165" name="Rectangle 1021"/>
              <p:cNvSpPr>
                <a:spLocks noChangeArrowheads="1"/>
              </p:cNvSpPr>
              <p:nvPr/>
            </p:nvSpPr>
            <p:spPr bwMode="auto">
              <a:xfrm>
                <a:off x="3576" y="40"/>
                <a:ext cx="576" cy="288"/>
              </a:xfrm>
              <a:prstGeom prst="rect">
                <a:avLst/>
              </a:prstGeom>
              <a:solidFill>
                <a:schemeClr val="bg1"/>
              </a:solidFill>
              <a:ln w="9525">
                <a:solidFill>
                  <a:schemeClr val="tx1"/>
                </a:solidFill>
                <a:miter lim="800000"/>
                <a:headEnd/>
                <a:tailEnd/>
              </a:ln>
              <a:effectLst/>
            </p:spPr>
            <p:txBody>
              <a:bodyPr wrap="none" anchor="ctr"/>
              <a:lstStyle/>
              <a:p>
                <a:endParaRPr lang="fr-FR"/>
              </a:p>
            </p:txBody>
          </p:sp>
          <p:grpSp>
            <p:nvGrpSpPr>
              <p:cNvPr id="22" name="Group 1022"/>
              <p:cNvGrpSpPr>
                <a:grpSpLocks/>
              </p:cNvGrpSpPr>
              <p:nvPr/>
            </p:nvGrpSpPr>
            <p:grpSpPr bwMode="auto">
              <a:xfrm>
                <a:off x="3555" y="64"/>
                <a:ext cx="577" cy="233"/>
                <a:chOff x="2523" y="267"/>
                <a:chExt cx="577" cy="233"/>
              </a:xfrm>
            </p:grpSpPr>
            <p:sp>
              <p:nvSpPr>
                <p:cNvPr id="135167" name="Rectangle 1023"/>
                <p:cNvSpPr>
                  <a:spLocks noChangeArrowheads="1"/>
                </p:cNvSpPr>
                <p:nvPr/>
              </p:nvSpPr>
              <p:spPr bwMode="auto">
                <a:xfrm>
                  <a:off x="2573" y="267"/>
                  <a:ext cx="527" cy="208"/>
                </a:xfrm>
                <a:prstGeom prst="rect">
                  <a:avLst/>
                </a:prstGeom>
                <a:noFill/>
                <a:ln w="9525">
                  <a:noFill/>
                  <a:miter lim="800000"/>
                  <a:headEnd/>
                  <a:tailEnd/>
                </a:ln>
                <a:effectLst/>
              </p:spPr>
              <p:txBody>
                <a:bodyPr lIns="18000" tIns="10800" rIns="18000" bIns="10800">
                  <a:spAutoFit/>
                </a:bodyPr>
                <a:lstStyle/>
                <a:p>
                  <a:r>
                    <a:rPr lang="en-US" sz="2200" baseline="30000"/>
                    <a:t>47</a:t>
                  </a:r>
                  <a:r>
                    <a:rPr lang="en-US" sz="2200"/>
                    <a:t>Ar</a:t>
                  </a:r>
                  <a:r>
                    <a:rPr lang="en-US" sz="2200" baseline="-25000">
                      <a:solidFill>
                        <a:srgbClr val="0000FF"/>
                      </a:solidFill>
                    </a:rPr>
                    <a:t>29</a:t>
                  </a:r>
                </a:p>
              </p:txBody>
            </p:sp>
            <p:sp>
              <p:nvSpPr>
                <p:cNvPr id="233472" name="Rectangle 1024"/>
                <p:cNvSpPr>
                  <a:spLocks noChangeArrowheads="1"/>
                </p:cNvSpPr>
                <p:nvPr/>
              </p:nvSpPr>
              <p:spPr bwMode="auto">
                <a:xfrm>
                  <a:off x="2523" y="313"/>
                  <a:ext cx="236" cy="187"/>
                </a:xfrm>
                <a:prstGeom prst="rect">
                  <a:avLst/>
                </a:prstGeom>
                <a:noFill/>
                <a:ln w="9525">
                  <a:noFill/>
                  <a:miter lim="800000"/>
                  <a:headEnd/>
                  <a:tailEnd/>
                </a:ln>
                <a:effectLst/>
              </p:spPr>
              <p:txBody>
                <a:bodyPr wrap="none">
                  <a:spAutoFit/>
                </a:bodyPr>
                <a:lstStyle/>
                <a:p>
                  <a:r>
                    <a:rPr lang="en-US" sz="2200" baseline="-25000">
                      <a:solidFill>
                        <a:srgbClr val="CC0099"/>
                      </a:solidFill>
                    </a:rPr>
                    <a:t>18</a:t>
                  </a:r>
                </a:p>
              </p:txBody>
            </p:sp>
          </p:grpSp>
        </p:grpSp>
        <p:sp>
          <p:nvSpPr>
            <p:cNvPr id="233473" name="Text Box 1025"/>
            <p:cNvSpPr txBox="1">
              <a:spLocks noChangeArrowheads="1"/>
            </p:cNvSpPr>
            <p:nvPr/>
          </p:nvSpPr>
          <p:spPr bwMode="auto">
            <a:xfrm>
              <a:off x="125" y="1566"/>
              <a:ext cx="346" cy="192"/>
            </a:xfrm>
            <a:prstGeom prst="rect">
              <a:avLst/>
            </a:prstGeom>
            <a:noFill/>
            <a:ln w="9525">
              <a:noFill/>
              <a:miter lim="800000"/>
              <a:headEnd/>
              <a:tailEnd/>
            </a:ln>
            <a:effectLst/>
          </p:spPr>
          <p:txBody>
            <a:bodyPr wrap="none">
              <a:spAutoFit/>
            </a:bodyPr>
            <a:lstStyle/>
            <a:p>
              <a:pPr algn="r"/>
              <a:r>
                <a:rPr lang="en-US" sz="1400">
                  <a:solidFill>
                    <a:srgbClr val="CC0099"/>
                  </a:solidFill>
                </a:rPr>
                <a:t>s1/2</a:t>
              </a:r>
            </a:p>
          </p:txBody>
        </p:sp>
        <p:sp>
          <p:nvSpPr>
            <p:cNvPr id="233474" name="Line 1026"/>
            <p:cNvSpPr>
              <a:spLocks noChangeShapeType="1"/>
            </p:cNvSpPr>
            <p:nvPr/>
          </p:nvSpPr>
          <p:spPr bwMode="auto">
            <a:xfrm>
              <a:off x="415" y="1695"/>
              <a:ext cx="604" cy="0"/>
            </a:xfrm>
            <a:prstGeom prst="line">
              <a:avLst/>
            </a:prstGeom>
            <a:noFill/>
            <a:ln w="9525">
              <a:solidFill>
                <a:schemeClr val="tx1"/>
              </a:solidFill>
              <a:round/>
              <a:headEnd/>
              <a:tailEnd/>
            </a:ln>
            <a:effectLst/>
          </p:spPr>
          <p:txBody>
            <a:bodyPr/>
            <a:lstStyle/>
            <a:p>
              <a:endParaRPr lang="fr-FR"/>
            </a:p>
          </p:txBody>
        </p:sp>
        <p:sp>
          <p:nvSpPr>
            <p:cNvPr id="233475" name="Oval 1027"/>
            <p:cNvSpPr>
              <a:spLocks noChangeArrowheads="1"/>
            </p:cNvSpPr>
            <p:nvPr/>
          </p:nvSpPr>
          <p:spPr bwMode="auto">
            <a:xfrm>
              <a:off x="653" y="1655"/>
              <a:ext cx="59" cy="81"/>
            </a:xfrm>
            <a:prstGeom prst="ellipse">
              <a:avLst/>
            </a:prstGeom>
            <a:solidFill>
              <a:srgbClr val="CC0066"/>
            </a:solidFill>
            <a:ln w="9525">
              <a:solidFill>
                <a:srgbClr val="CC0099"/>
              </a:solidFill>
              <a:round/>
              <a:headEnd/>
              <a:tailEnd/>
            </a:ln>
            <a:effectLst/>
          </p:spPr>
          <p:txBody>
            <a:bodyPr wrap="none" anchor="ctr"/>
            <a:lstStyle/>
            <a:p>
              <a:endParaRPr lang="fr-FR"/>
            </a:p>
          </p:txBody>
        </p:sp>
        <p:sp>
          <p:nvSpPr>
            <p:cNvPr id="233476" name="Oval 1028"/>
            <p:cNvSpPr>
              <a:spLocks noChangeArrowheads="1"/>
            </p:cNvSpPr>
            <p:nvPr/>
          </p:nvSpPr>
          <p:spPr bwMode="auto">
            <a:xfrm>
              <a:off x="722" y="1655"/>
              <a:ext cx="59" cy="81"/>
            </a:xfrm>
            <a:prstGeom prst="ellipse">
              <a:avLst/>
            </a:prstGeom>
            <a:noFill/>
            <a:ln w="9525">
              <a:solidFill>
                <a:srgbClr val="CC0099"/>
              </a:solidFill>
              <a:round/>
              <a:headEnd/>
              <a:tailEnd/>
            </a:ln>
            <a:effectLst/>
          </p:spPr>
          <p:txBody>
            <a:bodyPr wrap="none" anchor="ctr"/>
            <a:lstStyle/>
            <a:p>
              <a:endParaRPr lang="fr-FR"/>
            </a:p>
          </p:txBody>
        </p:sp>
        <p:sp>
          <p:nvSpPr>
            <p:cNvPr id="233477" name="Text Box 1029"/>
            <p:cNvSpPr txBox="1">
              <a:spLocks noChangeArrowheads="1"/>
            </p:cNvSpPr>
            <p:nvPr/>
          </p:nvSpPr>
          <p:spPr bwMode="auto">
            <a:xfrm>
              <a:off x="96" y="1670"/>
              <a:ext cx="375" cy="192"/>
            </a:xfrm>
            <a:prstGeom prst="rect">
              <a:avLst/>
            </a:prstGeom>
            <a:noFill/>
            <a:ln w="9525">
              <a:noFill/>
              <a:miter lim="800000"/>
              <a:headEnd/>
              <a:tailEnd/>
            </a:ln>
            <a:effectLst/>
          </p:spPr>
          <p:txBody>
            <a:bodyPr wrap="none">
              <a:spAutoFit/>
            </a:bodyPr>
            <a:lstStyle/>
            <a:p>
              <a:pPr algn="r"/>
              <a:r>
                <a:rPr lang="en-US" sz="1400">
                  <a:solidFill>
                    <a:srgbClr val="CC0099"/>
                  </a:solidFill>
                </a:rPr>
                <a:t>d3/2</a:t>
              </a:r>
            </a:p>
          </p:txBody>
        </p:sp>
        <p:sp>
          <p:nvSpPr>
            <p:cNvPr id="233478" name="Line 1030"/>
            <p:cNvSpPr>
              <a:spLocks noChangeShapeType="1"/>
            </p:cNvSpPr>
            <p:nvPr/>
          </p:nvSpPr>
          <p:spPr bwMode="auto">
            <a:xfrm>
              <a:off x="415" y="1769"/>
              <a:ext cx="604" cy="0"/>
            </a:xfrm>
            <a:prstGeom prst="line">
              <a:avLst/>
            </a:prstGeom>
            <a:noFill/>
            <a:ln w="9525">
              <a:solidFill>
                <a:schemeClr val="tx1"/>
              </a:solidFill>
              <a:round/>
              <a:headEnd/>
              <a:tailEnd/>
            </a:ln>
            <a:effectLst/>
          </p:spPr>
          <p:txBody>
            <a:bodyPr/>
            <a:lstStyle/>
            <a:p>
              <a:endParaRPr lang="fr-FR"/>
            </a:p>
          </p:txBody>
        </p:sp>
        <p:sp>
          <p:nvSpPr>
            <p:cNvPr id="233479" name="Oval 1031"/>
            <p:cNvSpPr>
              <a:spLocks noChangeArrowheads="1"/>
            </p:cNvSpPr>
            <p:nvPr/>
          </p:nvSpPr>
          <p:spPr bwMode="auto">
            <a:xfrm>
              <a:off x="582" y="1730"/>
              <a:ext cx="60" cy="80"/>
            </a:xfrm>
            <a:prstGeom prst="ellipse">
              <a:avLst/>
            </a:prstGeom>
            <a:solidFill>
              <a:srgbClr val="CC0066"/>
            </a:solidFill>
            <a:ln w="9525">
              <a:solidFill>
                <a:srgbClr val="CC0099"/>
              </a:solidFill>
              <a:round/>
              <a:headEnd/>
              <a:tailEnd/>
            </a:ln>
            <a:effectLst/>
          </p:spPr>
          <p:txBody>
            <a:bodyPr wrap="none" anchor="ctr"/>
            <a:lstStyle/>
            <a:p>
              <a:endParaRPr lang="fr-FR"/>
            </a:p>
          </p:txBody>
        </p:sp>
        <p:sp>
          <p:nvSpPr>
            <p:cNvPr id="233480" name="Oval 1032"/>
            <p:cNvSpPr>
              <a:spLocks noChangeArrowheads="1"/>
            </p:cNvSpPr>
            <p:nvPr/>
          </p:nvSpPr>
          <p:spPr bwMode="auto">
            <a:xfrm>
              <a:off x="655" y="1730"/>
              <a:ext cx="59" cy="80"/>
            </a:xfrm>
            <a:prstGeom prst="ellipse">
              <a:avLst/>
            </a:prstGeom>
            <a:solidFill>
              <a:srgbClr val="CC0066"/>
            </a:solidFill>
            <a:ln w="9525">
              <a:solidFill>
                <a:srgbClr val="CC0099"/>
              </a:solidFill>
              <a:round/>
              <a:headEnd/>
              <a:tailEnd/>
            </a:ln>
            <a:effectLst/>
          </p:spPr>
          <p:txBody>
            <a:bodyPr wrap="none" anchor="ctr"/>
            <a:lstStyle/>
            <a:p>
              <a:endParaRPr lang="fr-FR"/>
            </a:p>
          </p:txBody>
        </p:sp>
        <p:sp>
          <p:nvSpPr>
            <p:cNvPr id="233481" name="Oval 1033"/>
            <p:cNvSpPr>
              <a:spLocks noChangeArrowheads="1"/>
            </p:cNvSpPr>
            <p:nvPr/>
          </p:nvSpPr>
          <p:spPr bwMode="auto">
            <a:xfrm>
              <a:off x="724" y="1730"/>
              <a:ext cx="59" cy="80"/>
            </a:xfrm>
            <a:prstGeom prst="ellipse">
              <a:avLst/>
            </a:prstGeom>
            <a:solidFill>
              <a:srgbClr val="CC0066"/>
            </a:solidFill>
            <a:ln w="9525">
              <a:solidFill>
                <a:srgbClr val="CC0099"/>
              </a:solidFill>
              <a:round/>
              <a:headEnd/>
              <a:tailEnd/>
            </a:ln>
            <a:effectLst/>
          </p:spPr>
          <p:txBody>
            <a:bodyPr wrap="none" anchor="ctr"/>
            <a:lstStyle/>
            <a:p>
              <a:endParaRPr lang="fr-FR"/>
            </a:p>
          </p:txBody>
        </p:sp>
        <p:sp>
          <p:nvSpPr>
            <p:cNvPr id="233482" name="Oval 1034"/>
            <p:cNvSpPr>
              <a:spLocks noChangeArrowheads="1"/>
            </p:cNvSpPr>
            <p:nvPr/>
          </p:nvSpPr>
          <p:spPr bwMode="auto">
            <a:xfrm>
              <a:off x="793" y="1730"/>
              <a:ext cx="59" cy="80"/>
            </a:xfrm>
            <a:prstGeom prst="ellipse">
              <a:avLst/>
            </a:prstGeom>
            <a:noFill/>
            <a:ln w="9525">
              <a:solidFill>
                <a:srgbClr val="CC0099"/>
              </a:solidFill>
              <a:round/>
              <a:headEnd/>
              <a:tailEnd/>
            </a:ln>
            <a:effectLst/>
          </p:spPr>
          <p:txBody>
            <a:bodyPr wrap="none" anchor="ctr"/>
            <a:lstStyle/>
            <a:p>
              <a:endParaRPr lang="fr-FR"/>
            </a:p>
          </p:txBody>
        </p:sp>
        <p:sp>
          <p:nvSpPr>
            <p:cNvPr id="233483" name="Text Box 1035"/>
            <p:cNvSpPr txBox="1">
              <a:spLocks noChangeArrowheads="1"/>
            </p:cNvSpPr>
            <p:nvPr/>
          </p:nvSpPr>
          <p:spPr bwMode="auto">
            <a:xfrm>
              <a:off x="1261" y="2066"/>
              <a:ext cx="216" cy="289"/>
            </a:xfrm>
            <a:prstGeom prst="rect">
              <a:avLst/>
            </a:prstGeom>
            <a:noFill/>
            <a:ln w="9525">
              <a:noFill/>
              <a:miter lim="800000"/>
              <a:headEnd/>
              <a:tailEnd/>
            </a:ln>
            <a:effectLst/>
          </p:spPr>
          <p:txBody>
            <a:bodyPr wrap="none">
              <a:spAutoFit/>
            </a:bodyPr>
            <a:lstStyle/>
            <a:p>
              <a:r>
                <a:rPr lang="en-US">
                  <a:solidFill>
                    <a:srgbClr val="003399"/>
                  </a:solidFill>
                  <a:latin typeface="Symbol" pitchFamily="18" charset="2"/>
                </a:rPr>
                <a:t>n</a:t>
              </a:r>
            </a:p>
          </p:txBody>
        </p:sp>
        <p:sp>
          <p:nvSpPr>
            <p:cNvPr id="233484" name="Rectangle 1036"/>
            <p:cNvSpPr>
              <a:spLocks noChangeArrowheads="1"/>
            </p:cNvSpPr>
            <p:nvPr/>
          </p:nvSpPr>
          <p:spPr bwMode="auto">
            <a:xfrm>
              <a:off x="600" y="2056"/>
              <a:ext cx="221" cy="288"/>
            </a:xfrm>
            <a:prstGeom prst="rect">
              <a:avLst/>
            </a:prstGeom>
            <a:noFill/>
            <a:ln w="9525">
              <a:noFill/>
              <a:miter lim="800000"/>
              <a:headEnd/>
              <a:tailEnd/>
            </a:ln>
            <a:effectLst/>
          </p:spPr>
          <p:txBody>
            <a:bodyPr wrap="none">
              <a:spAutoFit/>
            </a:bodyPr>
            <a:lstStyle/>
            <a:p>
              <a:r>
                <a:rPr lang="en-US">
                  <a:solidFill>
                    <a:srgbClr val="CC0099"/>
                  </a:solidFill>
                  <a:latin typeface="Symbol" pitchFamily="18" charset="2"/>
                </a:rPr>
                <a:t>p</a:t>
              </a:r>
            </a:p>
          </p:txBody>
        </p:sp>
        <p:sp>
          <p:nvSpPr>
            <p:cNvPr id="233486" name="Text Box 1038"/>
            <p:cNvSpPr txBox="1">
              <a:spLocks noChangeArrowheads="1"/>
            </p:cNvSpPr>
            <p:nvPr/>
          </p:nvSpPr>
          <p:spPr bwMode="auto">
            <a:xfrm>
              <a:off x="1675" y="940"/>
              <a:ext cx="351" cy="192"/>
            </a:xfrm>
            <a:prstGeom prst="rect">
              <a:avLst/>
            </a:prstGeom>
            <a:noFill/>
            <a:ln w="9525">
              <a:noFill/>
              <a:miter lim="800000"/>
              <a:headEnd/>
              <a:tailEnd/>
            </a:ln>
            <a:effectLst/>
          </p:spPr>
          <p:txBody>
            <a:bodyPr wrap="none">
              <a:spAutoFit/>
            </a:bodyPr>
            <a:lstStyle/>
            <a:p>
              <a:r>
                <a:rPr lang="en-US" sz="1400">
                  <a:solidFill>
                    <a:srgbClr val="003399"/>
                  </a:solidFill>
                </a:rPr>
                <a:t>p1/2</a:t>
              </a:r>
            </a:p>
          </p:txBody>
        </p:sp>
        <p:sp>
          <p:nvSpPr>
            <p:cNvPr id="233487" name="Line 1039"/>
            <p:cNvSpPr>
              <a:spLocks noChangeShapeType="1"/>
            </p:cNvSpPr>
            <p:nvPr/>
          </p:nvSpPr>
          <p:spPr bwMode="auto">
            <a:xfrm>
              <a:off x="1066" y="1019"/>
              <a:ext cx="604" cy="0"/>
            </a:xfrm>
            <a:prstGeom prst="line">
              <a:avLst/>
            </a:prstGeom>
            <a:noFill/>
            <a:ln w="9525">
              <a:solidFill>
                <a:schemeClr val="tx1"/>
              </a:solidFill>
              <a:round/>
              <a:headEnd/>
              <a:tailEnd/>
            </a:ln>
            <a:effectLst/>
          </p:spPr>
          <p:txBody>
            <a:bodyPr/>
            <a:lstStyle/>
            <a:p>
              <a:endParaRPr lang="fr-FR"/>
            </a:p>
          </p:txBody>
        </p:sp>
        <p:sp>
          <p:nvSpPr>
            <p:cNvPr id="233488" name="Text Box 1040"/>
            <p:cNvSpPr txBox="1">
              <a:spLocks noChangeArrowheads="1"/>
            </p:cNvSpPr>
            <p:nvPr/>
          </p:nvSpPr>
          <p:spPr bwMode="auto">
            <a:xfrm>
              <a:off x="1681" y="826"/>
              <a:ext cx="366" cy="192"/>
            </a:xfrm>
            <a:prstGeom prst="rect">
              <a:avLst/>
            </a:prstGeom>
            <a:noFill/>
            <a:ln w="9525">
              <a:noFill/>
              <a:miter lim="800000"/>
              <a:headEnd/>
              <a:tailEnd/>
            </a:ln>
            <a:effectLst/>
          </p:spPr>
          <p:txBody>
            <a:bodyPr wrap="none">
              <a:spAutoFit/>
            </a:bodyPr>
            <a:lstStyle/>
            <a:p>
              <a:r>
                <a:rPr lang="en-US" sz="1400">
                  <a:solidFill>
                    <a:srgbClr val="003399"/>
                  </a:solidFill>
                </a:rPr>
                <a:t>f5/2</a:t>
              </a:r>
            </a:p>
          </p:txBody>
        </p:sp>
        <p:sp>
          <p:nvSpPr>
            <p:cNvPr id="233489" name="Line 1041"/>
            <p:cNvSpPr>
              <a:spLocks noChangeShapeType="1"/>
            </p:cNvSpPr>
            <p:nvPr/>
          </p:nvSpPr>
          <p:spPr bwMode="auto">
            <a:xfrm>
              <a:off x="1072" y="905"/>
              <a:ext cx="604" cy="0"/>
            </a:xfrm>
            <a:prstGeom prst="line">
              <a:avLst/>
            </a:prstGeom>
            <a:noFill/>
            <a:ln w="9525">
              <a:solidFill>
                <a:schemeClr val="tx1"/>
              </a:solidFill>
              <a:round/>
              <a:headEnd/>
              <a:tailEnd/>
            </a:ln>
            <a:effectLst/>
          </p:spPr>
          <p:txBody>
            <a:bodyPr/>
            <a:lstStyle/>
            <a:p>
              <a:endParaRPr lang="fr-FR"/>
            </a:p>
          </p:txBody>
        </p:sp>
      </p:grpSp>
      <p:sp>
        <p:nvSpPr>
          <p:cNvPr id="233491" name="Oval 1043"/>
          <p:cNvSpPr>
            <a:spLocks noChangeArrowheads="1"/>
          </p:cNvSpPr>
          <p:nvPr/>
        </p:nvSpPr>
        <p:spPr bwMode="auto">
          <a:xfrm>
            <a:off x="2413000" y="1831975"/>
            <a:ext cx="93663" cy="128588"/>
          </a:xfrm>
          <a:prstGeom prst="ellipse">
            <a:avLst/>
          </a:prstGeom>
          <a:solidFill>
            <a:schemeClr val="accent2"/>
          </a:solidFill>
          <a:ln w="9525">
            <a:solidFill>
              <a:schemeClr val="accent2"/>
            </a:solidFill>
            <a:round/>
            <a:headEnd/>
            <a:tailEnd/>
          </a:ln>
          <a:effectLst/>
        </p:spPr>
        <p:txBody>
          <a:bodyPr wrap="none" anchor="ctr"/>
          <a:lstStyle/>
          <a:p>
            <a:endParaRPr lang="fr-FR"/>
          </a:p>
        </p:txBody>
      </p:sp>
      <p:sp>
        <p:nvSpPr>
          <p:cNvPr id="233492" name="Oval 1044"/>
          <p:cNvSpPr>
            <a:spLocks noChangeArrowheads="1"/>
          </p:cNvSpPr>
          <p:nvPr/>
        </p:nvSpPr>
        <p:spPr bwMode="auto">
          <a:xfrm>
            <a:off x="2417763" y="2055813"/>
            <a:ext cx="93662" cy="128587"/>
          </a:xfrm>
          <a:prstGeom prst="ellipse">
            <a:avLst/>
          </a:prstGeom>
          <a:solidFill>
            <a:schemeClr val="accent2"/>
          </a:solidFill>
          <a:ln w="9525">
            <a:solidFill>
              <a:schemeClr val="accent2"/>
            </a:solidFill>
            <a:round/>
            <a:headEnd/>
            <a:tailEnd/>
          </a:ln>
          <a:effectLst/>
        </p:spPr>
        <p:txBody>
          <a:bodyPr wrap="none" anchor="ctr"/>
          <a:lstStyle/>
          <a:p>
            <a:endParaRPr lang="fr-FR"/>
          </a:p>
        </p:txBody>
      </p:sp>
      <p:grpSp>
        <p:nvGrpSpPr>
          <p:cNvPr id="23" name="Group 1045"/>
          <p:cNvGrpSpPr>
            <a:grpSpLocks/>
          </p:cNvGrpSpPr>
          <p:nvPr/>
        </p:nvGrpSpPr>
        <p:grpSpPr bwMode="auto">
          <a:xfrm>
            <a:off x="8405813" y="996950"/>
            <a:ext cx="692150" cy="1790700"/>
            <a:chOff x="3461" y="1894"/>
            <a:chExt cx="1920" cy="1128"/>
          </a:xfrm>
        </p:grpSpPr>
        <p:sp>
          <p:nvSpPr>
            <p:cNvPr id="233494" name="Line 1046"/>
            <p:cNvSpPr>
              <a:spLocks noChangeShapeType="1"/>
            </p:cNvSpPr>
            <p:nvPr/>
          </p:nvSpPr>
          <p:spPr bwMode="auto">
            <a:xfrm>
              <a:off x="3461" y="1894"/>
              <a:ext cx="1920" cy="0"/>
            </a:xfrm>
            <a:prstGeom prst="line">
              <a:avLst/>
            </a:prstGeom>
            <a:noFill/>
            <a:ln w="28575">
              <a:solidFill>
                <a:srgbClr val="D60093"/>
              </a:solidFill>
              <a:round/>
              <a:headEnd/>
              <a:tailEnd/>
            </a:ln>
            <a:effectLst/>
          </p:spPr>
          <p:txBody>
            <a:bodyPr/>
            <a:lstStyle/>
            <a:p>
              <a:endParaRPr lang="fr-FR"/>
            </a:p>
          </p:txBody>
        </p:sp>
        <p:sp>
          <p:nvSpPr>
            <p:cNvPr id="233495" name="Line 1047"/>
            <p:cNvSpPr>
              <a:spLocks noChangeShapeType="1"/>
            </p:cNvSpPr>
            <p:nvPr/>
          </p:nvSpPr>
          <p:spPr bwMode="auto">
            <a:xfrm>
              <a:off x="3461" y="2055"/>
              <a:ext cx="1920" cy="0"/>
            </a:xfrm>
            <a:prstGeom prst="line">
              <a:avLst/>
            </a:prstGeom>
            <a:noFill/>
            <a:ln w="28575">
              <a:solidFill>
                <a:srgbClr val="D60093"/>
              </a:solidFill>
              <a:round/>
              <a:headEnd/>
              <a:tailEnd/>
            </a:ln>
            <a:effectLst/>
          </p:spPr>
          <p:txBody>
            <a:bodyPr/>
            <a:lstStyle/>
            <a:p>
              <a:endParaRPr lang="fr-FR"/>
            </a:p>
          </p:txBody>
        </p:sp>
        <p:sp>
          <p:nvSpPr>
            <p:cNvPr id="233496" name="Line 1048"/>
            <p:cNvSpPr>
              <a:spLocks noChangeShapeType="1"/>
            </p:cNvSpPr>
            <p:nvPr/>
          </p:nvSpPr>
          <p:spPr bwMode="auto">
            <a:xfrm>
              <a:off x="3461" y="2216"/>
              <a:ext cx="1920" cy="0"/>
            </a:xfrm>
            <a:prstGeom prst="line">
              <a:avLst/>
            </a:prstGeom>
            <a:noFill/>
            <a:ln w="9525">
              <a:solidFill>
                <a:schemeClr val="tx1"/>
              </a:solidFill>
              <a:round/>
              <a:headEnd/>
              <a:tailEnd/>
            </a:ln>
            <a:effectLst/>
          </p:spPr>
          <p:txBody>
            <a:bodyPr/>
            <a:lstStyle/>
            <a:p>
              <a:endParaRPr lang="fr-FR"/>
            </a:p>
          </p:txBody>
        </p:sp>
        <p:sp>
          <p:nvSpPr>
            <p:cNvPr id="233497" name="Line 1049"/>
            <p:cNvSpPr>
              <a:spLocks noChangeShapeType="1"/>
            </p:cNvSpPr>
            <p:nvPr/>
          </p:nvSpPr>
          <p:spPr bwMode="auto">
            <a:xfrm>
              <a:off x="3461" y="2377"/>
              <a:ext cx="1920" cy="0"/>
            </a:xfrm>
            <a:prstGeom prst="line">
              <a:avLst/>
            </a:prstGeom>
            <a:noFill/>
            <a:ln w="9525">
              <a:solidFill>
                <a:schemeClr val="tx1"/>
              </a:solidFill>
              <a:round/>
              <a:headEnd/>
              <a:tailEnd/>
            </a:ln>
            <a:effectLst/>
          </p:spPr>
          <p:txBody>
            <a:bodyPr/>
            <a:lstStyle/>
            <a:p>
              <a:endParaRPr lang="fr-FR"/>
            </a:p>
          </p:txBody>
        </p:sp>
        <p:sp>
          <p:nvSpPr>
            <p:cNvPr id="233498" name="Line 1050"/>
            <p:cNvSpPr>
              <a:spLocks noChangeShapeType="1"/>
            </p:cNvSpPr>
            <p:nvPr/>
          </p:nvSpPr>
          <p:spPr bwMode="auto">
            <a:xfrm>
              <a:off x="3461" y="2538"/>
              <a:ext cx="1920" cy="0"/>
            </a:xfrm>
            <a:prstGeom prst="line">
              <a:avLst/>
            </a:prstGeom>
            <a:noFill/>
            <a:ln w="9525">
              <a:solidFill>
                <a:schemeClr val="tx1"/>
              </a:solidFill>
              <a:round/>
              <a:headEnd/>
              <a:tailEnd/>
            </a:ln>
            <a:effectLst/>
          </p:spPr>
          <p:txBody>
            <a:bodyPr/>
            <a:lstStyle/>
            <a:p>
              <a:endParaRPr lang="fr-FR"/>
            </a:p>
          </p:txBody>
        </p:sp>
        <p:sp>
          <p:nvSpPr>
            <p:cNvPr id="233499" name="Line 1051"/>
            <p:cNvSpPr>
              <a:spLocks noChangeShapeType="1"/>
            </p:cNvSpPr>
            <p:nvPr/>
          </p:nvSpPr>
          <p:spPr bwMode="auto">
            <a:xfrm>
              <a:off x="3461" y="2860"/>
              <a:ext cx="1920" cy="0"/>
            </a:xfrm>
            <a:prstGeom prst="line">
              <a:avLst/>
            </a:prstGeom>
            <a:noFill/>
            <a:ln w="9525">
              <a:solidFill>
                <a:schemeClr val="tx1"/>
              </a:solidFill>
              <a:round/>
              <a:headEnd/>
              <a:tailEnd/>
            </a:ln>
            <a:effectLst/>
          </p:spPr>
          <p:txBody>
            <a:bodyPr/>
            <a:lstStyle/>
            <a:p>
              <a:endParaRPr lang="fr-FR"/>
            </a:p>
          </p:txBody>
        </p:sp>
        <p:sp>
          <p:nvSpPr>
            <p:cNvPr id="233500" name="Line 1052"/>
            <p:cNvSpPr>
              <a:spLocks noChangeShapeType="1"/>
            </p:cNvSpPr>
            <p:nvPr/>
          </p:nvSpPr>
          <p:spPr bwMode="auto">
            <a:xfrm>
              <a:off x="3461" y="2699"/>
              <a:ext cx="1920" cy="0"/>
            </a:xfrm>
            <a:prstGeom prst="line">
              <a:avLst/>
            </a:prstGeom>
            <a:noFill/>
            <a:ln w="9525">
              <a:solidFill>
                <a:schemeClr val="tx1"/>
              </a:solidFill>
              <a:round/>
              <a:headEnd/>
              <a:tailEnd/>
            </a:ln>
            <a:effectLst/>
          </p:spPr>
          <p:txBody>
            <a:bodyPr/>
            <a:lstStyle/>
            <a:p>
              <a:endParaRPr lang="fr-FR"/>
            </a:p>
          </p:txBody>
        </p:sp>
        <p:sp>
          <p:nvSpPr>
            <p:cNvPr id="233501" name="Line 1053"/>
            <p:cNvSpPr>
              <a:spLocks noChangeShapeType="1"/>
            </p:cNvSpPr>
            <p:nvPr/>
          </p:nvSpPr>
          <p:spPr bwMode="auto">
            <a:xfrm>
              <a:off x="3461" y="3022"/>
              <a:ext cx="1920" cy="0"/>
            </a:xfrm>
            <a:prstGeom prst="line">
              <a:avLst/>
            </a:prstGeom>
            <a:noFill/>
            <a:ln w="9525">
              <a:solidFill>
                <a:schemeClr val="tx1"/>
              </a:solidFill>
              <a:round/>
              <a:headEnd/>
              <a:tailEnd/>
            </a:ln>
            <a:effectLst/>
          </p:spPr>
          <p:txBody>
            <a:bodyPr/>
            <a:lstStyle/>
            <a:p>
              <a:endParaRPr lang="fr-FR"/>
            </a:p>
          </p:txBody>
        </p:sp>
      </p:grpSp>
      <p:grpSp>
        <p:nvGrpSpPr>
          <p:cNvPr id="24" name="Group 1054"/>
          <p:cNvGrpSpPr>
            <a:grpSpLocks/>
          </p:cNvGrpSpPr>
          <p:nvPr/>
        </p:nvGrpSpPr>
        <p:grpSpPr bwMode="auto">
          <a:xfrm>
            <a:off x="8639175" y="892175"/>
            <a:ext cx="292100" cy="2046288"/>
            <a:chOff x="1930" y="3223"/>
            <a:chExt cx="184" cy="1289"/>
          </a:xfrm>
        </p:grpSpPr>
        <p:sp>
          <p:nvSpPr>
            <p:cNvPr id="233503" name="Line 1055"/>
            <p:cNvSpPr>
              <a:spLocks noChangeShapeType="1"/>
            </p:cNvSpPr>
            <p:nvPr/>
          </p:nvSpPr>
          <p:spPr bwMode="auto">
            <a:xfrm rot="5400000">
              <a:off x="1469" y="3868"/>
              <a:ext cx="1289" cy="0"/>
            </a:xfrm>
            <a:prstGeom prst="line">
              <a:avLst/>
            </a:prstGeom>
            <a:noFill/>
            <a:ln w="28575">
              <a:solidFill>
                <a:srgbClr val="D60093"/>
              </a:solidFill>
              <a:round/>
              <a:headEnd/>
              <a:tailEnd/>
            </a:ln>
            <a:effectLst/>
          </p:spPr>
          <p:txBody>
            <a:bodyPr/>
            <a:lstStyle/>
            <a:p>
              <a:endParaRPr lang="fr-FR"/>
            </a:p>
          </p:txBody>
        </p:sp>
        <p:sp>
          <p:nvSpPr>
            <p:cNvPr id="233504" name="Line 1056"/>
            <p:cNvSpPr>
              <a:spLocks noChangeShapeType="1"/>
            </p:cNvSpPr>
            <p:nvPr/>
          </p:nvSpPr>
          <p:spPr bwMode="auto">
            <a:xfrm rot="5400000">
              <a:off x="1285" y="3868"/>
              <a:ext cx="1289" cy="0"/>
            </a:xfrm>
            <a:prstGeom prst="line">
              <a:avLst/>
            </a:prstGeom>
            <a:noFill/>
            <a:ln w="28575">
              <a:solidFill>
                <a:srgbClr val="D60093"/>
              </a:solidFill>
              <a:round/>
              <a:headEnd/>
              <a:tailEnd/>
            </a:ln>
            <a:effectLst/>
          </p:spPr>
          <p:txBody>
            <a:bodyPr/>
            <a:lstStyle/>
            <a:p>
              <a:endParaRPr lang="fr-FR"/>
            </a:p>
          </p:txBody>
        </p:sp>
      </p:grpSp>
      <p:sp>
        <p:nvSpPr>
          <p:cNvPr id="233505" name="Text Box 1057"/>
          <p:cNvSpPr txBox="1">
            <a:spLocks noChangeArrowheads="1"/>
          </p:cNvSpPr>
          <p:nvPr/>
        </p:nvSpPr>
        <p:spPr bwMode="auto">
          <a:xfrm>
            <a:off x="8389938" y="628650"/>
            <a:ext cx="696912" cy="336550"/>
          </a:xfrm>
          <a:prstGeom prst="rect">
            <a:avLst/>
          </a:prstGeom>
          <a:noFill/>
          <a:ln w="9525">
            <a:noFill/>
            <a:miter lim="800000"/>
            <a:headEnd/>
            <a:tailEnd/>
          </a:ln>
          <a:effectLst/>
        </p:spPr>
        <p:txBody>
          <a:bodyPr wrap="none">
            <a:spAutoFit/>
          </a:bodyPr>
          <a:lstStyle/>
          <a:p>
            <a:r>
              <a:rPr lang="fr-FR" sz="1600">
                <a:solidFill>
                  <a:srgbClr val="D60093"/>
                </a:solidFill>
              </a:rPr>
              <a:t>N=28</a:t>
            </a:r>
          </a:p>
        </p:txBody>
      </p:sp>
      <p:sp>
        <p:nvSpPr>
          <p:cNvPr id="233506" name="Rectangle 1058"/>
          <p:cNvSpPr>
            <a:spLocks noChangeArrowheads="1"/>
          </p:cNvSpPr>
          <p:nvPr/>
        </p:nvSpPr>
        <p:spPr bwMode="auto">
          <a:xfrm>
            <a:off x="8653463" y="1008063"/>
            <a:ext cx="266700" cy="230187"/>
          </a:xfrm>
          <a:prstGeom prst="rect">
            <a:avLst/>
          </a:prstGeom>
          <a:solidFill>
            <a:srgbClr val="FF0000"/>
          </a:solidFill>
          <a:ln w="9525">
            <a:solidFill>
              <a:srgbClr val="FF0000"/>
            </a:solidFill>
            <a:miter lim="800000"/>
            <a:headEnd/>
            <a:tailEnd/>
          </a:ln>
          <a:effectLst/>
        </p:spPr>
        <p:txBody>
          <a:bodyPr wrap="none" anchor="ctr"/>
          <a:lstStyle/>
          <a:p>
            <a:endParaRPr lang="fr-FR"/>
          </a:p>
        </p:txBody>
      </p:sp>
      <p:sp>
        <p:nvSpPr>
          <p:cNvPr id="233507" name="Rectangle 1059"/>
          <p:cNvSpPr>
            <a:spLocks noChangeArrowheads="1"/>
          </p:cNvSpPr>
          <p:nvPr/>
        </p:nvSpPr>
        <p:spPr bwMode="auto">
          <a:xfrm>
            <a:off x="8653463" y="1004888"/>
            <a:ext cx="263525" cy="239712"/>
          </a:xfrm>
          <a:prstGeom prst="rect">
            <a:avLst/>
          </a:prstGeom>
          <a:noFill/>
          <a:ln w="9525">
            <a:noFill/>
            <a:miter lim="800000"/>
            <a:headEnd/>
            <a:tailEnd/>
          </a:ln>
          <a:effectLst/>
        </p:spPr>
        <p:txBody>
          <a:bodyPr wrap="none" anchor="ctr"/>
          <a:lstStyle/>
          <a:p>
            <a:pPr algn="ctr"/>
            <a:r>
              <a:rPr lang="fr-FR" sz="1400" b="1" baseline="30000"/>
              <a:t>48</a:t>
            </a:r>
            <a:r>
              <a:rPr lang="fr-FR" sz="1400" b="1"/>
              <a:t>Ca</a:t>
            </a:r>
          </a:p>
        </p:txBody>
      </p:sp>
      <p:sp>
        <p:nvSpPr>
          <p:cNvPr id="233508" name="Rectangle 1060"/>
          <p:cNvSpPr>
            <a:spLocks noChangeArrowheads="1"/>
          </p:cNvSpPr>
          <p:nvPr/>
        </p:nvSpPr>
        <p:spPr bwMode="auto">
          <a:xfrm>
            <a:off x="8653463" y="2027238"/>
            <a:ext cx="263525" cy="239712"/>
          </a:xfrm>
          <a:prstGeom prst="rect">
            <a:avLst/>
          </a:prstGeom>
          <a:solidFill>
            <a:srgbClr val="FFFF00"/>
          </a:solidFill>
          <a:ln w="9525">
            <a:solidFill>
              <a:srgbClr val="FFFF00"/>
            </a:solidFill>
            <a:miter lim="800000"/>
            <a:headEnd/>
            <a:tailEnd/>
          </a:ln>
          <a:effectLst/>
        </p:spPr>
        <p:txBody>
          <a:bodyPr wrap="none" anchor="ctr"/>
          <a:lstStyle/>
          <a:p>
            <a:pPr algn="ctr"/>
            <a:r>
              <a:rPr lang="fr-FR" sz="1400" b="1" baseline="30000"/>
              <a:t>44</a:t>
            </a:r>
            <a:r>
              <a:rPr lang="fr-FR" sz="1400" b="1"/>
              <a:t>S</a:t>
            </a:r>
          </a:p>
        </p:txBody>
      </p:sp>
      <p:sp>
        <p:nvSpPr>
          <p:cNvPr id="233510" name="Rectangle 1062"/>
          <p:cNvSpPr>
            <a:spLocks noChangeArrowheads="1"/>
          </p:cNvSpPr>
          <p:nvPr/>
        </p:nvSpPr>
        <p:spPr bwMode="auto">
          <a:xfrm>
            <a:off x="8640763" y="1512888"/>
            <a:ext cx="263525" cy="239712"/>
          </a:xfrm>
          <a:prstGeom prst="rect">
            <a:avLst/>
          </a:prstGeom>
          <a:solidFill>
            <a:srgbClr val="FFFF00"/>
          </a:solidFill>
          <a:ln w="9525">
            <a:solidFill>
              <a:srgbClr val="FFFF00"/>
            </a:solidFill>
            <a:miter lim="800000"/>
            <a:headEnd/>
            <a:tailEnd/>
          </a:ln>
          <a:effectLst/>
        </p:spPr>
        <p:txBody>
          <a:bodyPr wrap="none" anchor="ctr"/>
          <a:lstStyle/>
          <a:p>
            <a:pPr algn="ctr"/>
            <a:r>
              <a:rPr lang="fr-FR" sz="1400" b="1" baseline="30000"/>
              <a:t>46</a:t>
            </a:r>
            <a:r>
              <a:rPr lang="fr-FR" sz="1400" b="1"/>
              <a:t>Ar</a:t>
            </a:r>
          </a:p>
        </p:txBody>
      </p:sp>
      <p:sp>
        <p:nvSpPr>
          <p:cNvPr id="233511" name="Rectangle 1063"/>
          <p:cNvSpPr>
            <a:spLocks noChangeArrowheads="1"/>
          </p:cNvSpPr>
          <p:nvPr/>
        </p:nvSpPr>
        <p:spPr bwMode="auto">
          <a:xfrm>
            <a:off x="8653463" y="2535238"/>
            <a:ext cx="276225" cy="239712"/>
          </a:xfrm>
          <a:prstGeom prst="rect">
            <a:avLst/>
          </a:prstGeom>
          <a:solidFill>
            <a:srgbClr val="FFFF00"/>
          </a:solidFill>
          <a:ln w="9525">
            <a:solidFill>
              <a:srgbClr val="FFFF00"/>
            </a:solidFill>
            <a:miter lim="800000"/>
            <a:headEnd/>
            <a:tailEnd/>
          </a:ln>
          <a:effectLst/>
        </p:spPr>
        <p:txBody>
          <a:bodyPr wrap="none" anchor="ctr"/>
          <a:lstStyle/>
          <a:p>
            <a:pPr algn="ctr"/>
            <a:r>
              <a:rPr lang="fr-FR" sz="1400" b="1" baseline="30000"/>
              <a:t>42</a:t>
            </a:r>
            <a:r>
              <a:rPr lang="fr-FR" sz="1400" b="1"/>
              <a:t>Si</a:t>
            </a:r>
          </a:p>
        </p:txBody>
      </p:sp>
      <p:sp>
        <p:nvSpPr>
          <p:cNvPr id="233512" name="Text Box 1064"/>
          <p:cNvSpPr txBox="1">
            <a:spLocks noChangeArrowheads="1"/>
          </p:cNvSpPr>
          <p:nvPr/>
        </p:nvSpPr>
        <p:spPr bwMode="auto">
          <a:xfrm>
            <a:off x="5178425" y="2890838"/>
            <a:ext cx="2493696" cy="584775"/>
          </a:xfrm>
          <a:prstGeom prst="rect">
            <a:avLst/>
          </a:prstGeom>
          <a:noFill/>
          <a:ln w="9525">
            <a:noFill/>
            <a:miter lim="800000"/>
            <a:headEnd/>
            <a:tailEnd/>
          </a:ln>
          <a:effectLst/>
        </p:spPr>
        <p:txBody>
          <a:bodyPr wrap="none">
            <a:spAutoFit/>
          </a:bodyPr>
          <a:lstStyle/>
          <a:p>
            <a:r>
              <a:rPr lang="en-US" sz="1600" dirty="0"/>
              <a:t>L. </a:t>
            </a:r>
            <a:r>
              <a:rPr lang="en-US" sz="1600" dirty="0" err="1"/>
              <a:t>Gaudefroy</a:t>
            </a:r>
            <a:r>
              <a:rPr lang="en-US" sz="1600" dirty="0"/>
              <a:t>, O. </a:t>
            </a:r>
            <a:r>
              <a:rPr lang="en-US" sz="1600" dirty="0" err="1"/>
              <a:t>Sorlin</a:t>
            </a:r>
            <a:r>
              <a:rPr lang="en-US" sz="1600" dirty="0"/>
              <a:t> et al.</a:t>
            </a:r>
          </a:p>
          <a:p>
            <a:r>
              <a:rPr lang="en-US" sz="1600" dirty="0" smtClean="0">
                <a:solidFill>
                  <a:srgbClr val="FF0000"/>
                </a:solidFill>
              </a:rPr>
              <a:t>SPIRAL Experiment</a:t>
            </a:r>
            <a:endParaRPr lang="en-US" sz="1600" dirty="0">
              <a:solidFill>
                <a:srgbClr val="FF0000"/>
              </a:solidFill>
            </a:endParaRPr>
          </a:p>
        </p:txBody>
      </p:sp>
      <p:sp>
        <p:nvSpPr>
          <p:cNvPr id="233513" name="Text Box 1065"/>
          <p:cNvSpPr txBox="1">
            <a:spLocks noChangeArrowheads="1"/>
          </p:cNvSpPr>
          <p:nvPr/>
        </p:nvSpPr>
        <p:spPr bwMode="auto">
          <a:xfrm>
            <a:off x="5280025" y="5868988"/>
            <a:ext cx="2142446" cy="584775"/>
          </a:xfrm>
          <a:prstGeom prst="rect">
            <a:avLst/>
          </a:prstGeom>
          <a:noFill/>
          <a:ln w="9525">
            <a:noFill/>
            <a:miter lim="800000"/>
            <a:headEnd/>
            <a:tailEnd/>
          </a:ln>
          <a:effectLst/>
        </p:spPr>
        <p:txBody>
          <a:bodyPr wrap="none">
            <a:spAutoFit/>
          </a:bodyPr>
          <a:lstStyle/>
          <a:p>
            <a:r>
              <a:rPr lang="en-US" sz="1600" dirty="0"/>
              <a:t>B. </a:t>
            </a:r>
            <a:r>
              <a:rPr lang="en-US" sz="1600" dirty="0" err="1"/>
              <a:t>Bastin</a:t>
            </a:r>
            <a:r>
              <a:rPr lang="en-US" sz="1600" dirty="0"/>
              <a:t>, S. </a:t>
            </a:r>
            <a:r>
              <a:rPr lang="en-US" sz="1600" dirty="0" err="1"/>
              <a:t>Grévy</a:t>
            </a:r>
            <a:r>
              <a:rPr lang="en-US" sz="1600" dirty="0"/>
              <a:t> et al.</a:t>
            </a:r>
          </a:p>
          <a:p>
            <a:r>
              <a:rPr lang="en-US" sz="1600" dirty="0">
                <a:solidFill>
                  <a:srgbClr val="FF0000"/>
                </a:solidFill>
              </a:rPr>
              <a:t>GANIL </a:t>
            </a:r>
            <a:r>
              <a:rPr lang="en-US" sz="1600" dirty="0" smtClean="0">
                <a:solidFill>
                  <a:srgbClr val="FF0000"/>
                </a:solidFill>
              </a:rPr>
              <a:t>Experiment</a:t>
            </a:r>
            <a:endParaRPr lang="en-US" sz="1600" dirty="0">
              <a:solidFill>
                <a:srgbClr val="FF0000"/>
              </a:solidFill>
            </a:endParaRPr>
          </a:p>
        </p:txBody>
      </p:sp>
      <p:sp>
        <p:nvSpPr>
          <p:cNvPr id="233517" name="Text Box 1069"/>
          <p:cNvSpPr txBox="1">
            <a:spLocks noChangeArrowheads="1"/>
          </p:cNvSpPr>
          <p:nvPr/>
        </p:nvSpPr>
        <p:spPr bwMode="auto">
          <a:xfrm>
            <a:off x="-12700" y="11113"/>
            <a:ext cx="7874000" cy="701675"/>
          </a:xfrm>
          <a:prstGeom prst="rect">
            <a:avLst/>
          </a:prstGeom>
          <a:noFill/>
          <a:ln w="9525">
            <a:noFill/>
            <a:miter lim="800000"/>
            <a:headEnd/>
            <a:tailEnd/>
          </a:ln>
          <a:effectLst/>
        </p:spPr>
        <p:txBody>
          <a:bodyPr wrap="none">
            <a:spAutoFit/>
          </a:bodyPr>
          <a:lstStyle/>
          <a:p>
            <a:r>
              <a:rPr lang="en-US" sz="2000">
                <a:solidFill>
                  <a:schemeClr val="accent2"/>
                </a:solidFill>
              </a:rPr>
              <a:t>What is the main effect driving the deformation in </a:t>
            </a:r>
            <a:r>
              <a:rPr lang="en-US" sz="2000" baseline="30000">
                <a:solidFill>
                  <a:schemeClr val="accent2"/>
                </a:solidFill>
              </a:rPr>
              <a:t>44</a:t>
            </a:r>
            <a:r>
              <a:rPr lang="en-US" sz="2000">
                <a:solidFill>
                  <a:schemeClr val="accent2"/>
                </a:solidFill>
              </a:rPr>
              <a:t>S ?</a:t>
            </a:r>
          </a:p>
          <a:p>
            <a:r>
              <a:rPr lang="en-US" sz="2000">
                <a:solidFill>
                  <a:schemeClr val="accent2"/>
                </a:solidFill>
              </a:rPr>
              <a:t>	</a:t>
            </a:r>
            <a:r>
              <a:rPr lang="en-US" sz="2000">
                <a:solidFill>
                  <a:schemeClr val="accent2"/>
                </a:solidFill>
                <a:sym typeface="Wingdings" pitchFamily="2" charset="2"/>
              </a:rPr>
              <a:t> </a:t>
            </a:r>
            <a:r>
              <a:rPr lang="en-US" sz="2000">
                <a:solidFill>
                  <a:schemeClr val="accent2"/>
                </a:solidFill>
              </a:rPr>
              <a:t>Does the N=28 shell closure vanish in n-rich isotopes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3351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3349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xit" presetSubtype="0" fill="hold" grpId="1" nodeType="clickEffect">
                                  <p:stCondLst>
                                    <p:cond delay="0"/>
                                  </p:stCondLst>
                                  <p:childTnLst>
                                    <p:set>
                                      <p:cBhvr>
                                        <p:cTn id="16" dur="1" fill="hold">
                                          <p:stCondLst>
                                            <p:cond delay="0"/>
                                          </p:stCondLst>
                                        </p:cTn>
                                        <p:tgtEl>
                                          <p:spTgt spid="233492"/>
                                        </p:tgtEl>
                                        <p:attrNameLst>
                                          <p:attrName>style.visibility</p:attrName>
                                        </p:attrNameLst>
                                      </p:cBhvr>
                                      <p:to>
                                        <p:strVal val="hidden"/>
                                      </p:to>
                                    </p:set>
                                  </p:childTnLst>
                                </p:cTn>
                              </p:par>
                              <p:par>
                                <p:cTn id="17" presetID="1" presetClass="entr" presetSubtype="0" fill="hold" grpId="0" nodeType="withEffect">
                                  <p:stCondLst>
                                    <p:cond delay="0"/>
                                  </p:stCondLst>
                                  <p:childTnLst>
                                    <p:set>
                                      <p:cBhvr>
                                        <p:cTn id="18" dur="1" fill="hold">
                                          <p:stCondLst>
                                            <p:cond delay="0"/>
                                          </p:stCondLst>
                                        </p:cTn>
                                        <p:tgtEl>
                                          <p:spTgt spid="23349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35043"/>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33512"/>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2"/>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33511"/>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35044"/>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335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5043" grpId="0"/>
      <p:bldP spid="135044" grpId="0"/>
      <p:bldP spid="233491" grpId="0" animBg="1"/>
      <p:bldP spid="233492" grpId="0" animBg="1"/>
      <p:bldP spid="233492" grpId="1" animBg="1"/>
      <p:bldP spid="233510" grpId="0" animBg="1"/>
      <p:bldP spid="233511" grpId="0" animBg="1"/>
      <p:bldP spid="233512" grpId="0"/>
      <p:bldP spid="233513"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Text Box 2"/>
          <p:cNvSpPr txBox="1">
            <a:spLocks noChangeArrowheads="1"/>
          </p:cNvSpPr>
          <p:nvPr/>
        </p:nvSpPr>
        <p:spPr bwMode="auto">
          <a:xfrm>
            <a:off x="344488" y="2219325"/>
            <a:ext cx="8882062" cy="1190625"/>
          </a:xfrm>
          <a:prstGeom prst="rect">
            <a:avLst/>
          </a:prstGeom>
          <a:noFill/>
          <a:ln w="9525" algn="ctr">
            <a:noFill/>
            <a:miter lim="800000"/>
            <a:headEnd/>
            <a:tailEnd/>
          </a:ln>
          <a:effectLst/>
        </p:spPr>
        <p:txBody>
          <a:bodyPr wrap="none">
            <a:spAutoFit/>
          </a:bodyPr>
          <a:lstStyle/>
          <a:p>
            <a:r>
              <a:rPr lang="fr-FR" sz="1800">
                <a:solidFill>
                  <a:srgbClr val="0000FF"/>
                </a:solidFill>
              </a:rPr>
              <a:t>Energy of f</a:t>
            </a:r>
            <a:r>
              <a:rPr lang="fr-FR" sz="1800" baseline="-25000">
                <a:solidFill>
                  <a:srgbClr val="0000FF"/>
                </a:solidFill>
              </a:rPr>
              <a:t>7/2</a:t>
            </a:r>
            <a:r>
              <a:rPr lang="fr-FR" sz="1800">
                <a:solidFill>
                  <a:srgbClr val="0000FF"/>
                </a:solidFill>
              </a:rPr>
              <a:t>, p</a:t>
            </a:r>
            <a:r>
              <a:rPr lang="fr-FR" sz="1800" baseline="-25000">
                <a:solidFill>
                  <a:srgbClr val="0000FF"/>
                </a:solidFill>
              </a:rPr>
              <a:t>3/2</a:t>
            </a:r>
            <a:r>
              <a:rPr lang="fr-FR" sz="1800">
                <a:solidFill>
                  <a:srgbClr val="0000FF"/>
                </a:solidFill>
              </a:rPr>
              <a:t>, f</a:t>
            </a:r>
            <a:r>
              <a:rPr lang="fr-FR" sz="1800" baseline="-25000">
                <a:solidFill>
                  <a:srgbClr val="0000FF"/>
                </a:solidFill>
              </a:rPr>
              <a:t>5/2</a:t>
            </a:r>
            <a:r>
              <a:rPr lang="fr-FR" sz="1800">
                <a:solidFill>
                  <a:srgbClr val="0000FF"/>
                </a:solidFill>
              </a:rPr>
              <a:t>, p</a:t>
            </a:r>
            <a:r>
              <a:rPr lang="fr-FR" sz="1800" baseline="-25000">
                <a:solidFill>
                  <a:srgbClr val="0000FF"/>
                </a:solidFill>
              </a:rPr>
              <a:t>1/2 </a:t>
            </a:r>
            <a:r>
              <a:rPr lang="fr-FR" sz="1800">
                <a:solidFill>
                  <a:srgbClr val="0000FF"/>
                </a:solidFill>
              </a:rPr>
              <a:t>orbitales </a:t>
            </a:r>
          </a:p>
          <a:p>
            <a:r>
              <a:rPr lang="fr-FR" sz="1800"/>
              <a:t>	</a:t>
            </a:r>
          </a:p>
          <a:p>
            <a:pPr lvl="2">
              <a:buFontTx/>
              <a:buChar char="-"/>
            </a:pPr>
            <a:r>
              <a:rPr lang="fr-FR" sz="1800"/>
              <a:t>Energy difference f</a:t>
            </a:r>
            <a:r>
              <a:rPr lang="fr-FR" sz="1800" baseline="-25000"/>
              <a:t>7/2</a:t>
            </a:r>
            <a:r>
              <a:rPr lang="fr-FR" sz="1800">
                <a:latin typeface="Arial" pitchFamily="34" charset="0"/>
              </a:rPr>
              <a:t>-</a:t>
            </a:r>
            <a:r>
              <a:rPr lang="fr-FR" sz="1800"/>
              <a:t>p</a:t>
            </a:r>
            <a:r>
              <a:rPr lang="fr-FR" sz="1800" baseline="-25000"/>
              <a:t>3/2 </a:t>
            </a:r>
            <a:r>
              <a:rPr lang="fr-FR" sz="1800"/>
              <a:t>		</a:t>
            </a:r>
            <a:r>
              <a:rPr lang="fr-FR" sz="1800">
                <a:sym typeface="Wingdings" pitchFamily="2" charset="2"/>
              </a:rPr>
              <a:t> </a:t>
            </a:r>
            <a:r>
              <a:rPr lang="fr-FR" sz="1800"/>
              <a:t> Gap N=28	</a:t>
            </a:r>
          </a:p>
          <a:p>
            <a:pPr lvl="2">
              <a:buFontTx/>
              <a:buChar char="-"/>
            </a:pPr>
            <a:r>
              <a:rPr lang="fr-FR" sz="1800"/>
              <a:t>Energy difference f</a:t>
            </a:r>
            <a:r>
              <a:rPr lang="fr-FR" sz="1800" baseline="-25000"/>
              <a:t>7/2</a:t>
            </a:r>
            <a:r>
              <a:rPr lang="fr-FR" sz="1800">
                <a:latin typeface="Arial" pitchFamily="34" charset="0"/>
              </a:rPr>
              <a:t>-</a:t>
            </a:r>
            <a:r>
              <a:rPr lang="fr-FR" sz="1800"/>
              <a:t>f</a:t>
            </a:r>
            <a:r>
              <a:rPr lang="fr-FR" sz="1800" baseline="-25000"/>
              <a:t>5/2</a:t>
            </a:r>
            <a:r>
              <a:rPr lang="fr-FR" sz="1800"/>
              <a:t> et p</a:t>
            </a:r>
            <a:r>
              <a:rPr lang="fr-FR" sz="1800" baseline="-25000"/>
              <a:t>3/2</a:t>
            </a:r>
            <a:r>
              <a:rPr lang="fr-FR" sz="1800">
                <a:latin typeface="Arial" pitchFamily="34" charset="0"/>
              </a:rPr>
              <a:t>-</a:t>
            </a:r>
            <a:r>
              <a:rPr lang="fr-FR" sz="1800"/>
              <a:t>p</a:t>
            </a:r>
            <a:r>
              <a:rPr lang="fr-FR" sz="1800" baseline="-25000"/>
              <a:t>1/2</a:t>
            </a:r>
            <a:r>
              <a:rPr lang="fr-FR" sz="1800"/>
              <a:t>	</a:t>
            </a:r>
            <a:r>
              <a:rPr lang="fr-FR" sz="1800">
                <a:sym typeface="Wingdings" pitchFamily="2" charset="2"/>
              </a:rPr>
              <a:t> </a:t>
            </a:r>
            <a:r>
              <a:rPr lang="fr-FR" sz="1800"/>
              <a:t> Estimation of SO intensity</a:t>
            </a:r>
          </a:p>
        </p:txBody>
      </p:sp>
      <p:sp>
        <p:nvSpPr>
          <p:cNvPr id="210947" name="Text Box 3"/>
          <p:cNvSpPr txBox="1">
            <a:spLocks noChangeArrowheads="1"/>
          </p:cNvSpPr>
          <p:nvPr/>
        </p:nvSpPr>
        <p:spPr bwMode="auto">
          <a:xfrm>
            <a:off x="4581525" y="4441825"/>
            <a:ext cx="3413125" cy="366713"/>
          </a:xfrm>
          <a:prstGeom prst="rect">
            <a:avLst/>
          </a:prstGeom>
          <a:noFill/>
          <a:ln w="9525" algn="ctr">
            <a:noFill/>
            <a:miter lim="800000"/>
            <a:headEnd/>
            <a:tailEnd/>
          </a:ln>
          <a:effectLst/>
        </p:spPr>
        <p:txBody>
          <a:bodyPr wrap="none">
            <a:spAutoFit/>
          </a:bodyPr>
          <a:lstStyle/>
          <a:p>
            <a:r>
              <a:rPr lang="fr-FR" sz="1800">
                <a:solidFill>
                  <a:srgbClr val="0000FF"/>
                </a:solidFill>
                <a:latin typeface="Arial" pitchFamily="34" charset="0"/>
              </a:rPr>
              <a:t>Transfert reaction  (d,p) on </a:t>
            </a:r>
            <a:r>
              <a:rPr lang="fr-FR" sz="1800" baseline="30000">
                <a:solidFill>
                  <a:srgbClr val="0000FF"/>
                </a:solidFill>
                <a:latin typeface="Arial" pitchFamily="34" charset="0"/>
              </a:rPr>
              <a:t>46</a:t>
            </a:r>
            <a:r>
              <a:rPr lang="fr-FR" sz="1800">
                <a:solidFill>
                  <a:srgbClr val="0000FF"/>
                </a:solidFill>
                <a:latin typeface="Arial" pitchFamily="34" charset="0"/>
              </a:rPr>
              <a:t>Ar.</a:t>
            </a:r>
          </a:p>
        </p:txBody>
      </p:sp>
      <p:sp>
        <p:nvSpPr>
          <p:cNvPr id="210948" name="Text Box 4"/>
          <p:cNvSpPr txBox="1">
            <a:spLocks noChangeArrowheads="1"/>
          </p:cNvSpPr>
          <p:nvPr/>
        </p:nvSpPr>
        <p:spPr bwMode="auto">
          <a:xfrm>
            <a:off x="4781550" y="4895850"/>
            <a:ext cx="3409950" cy="1617663"/>
          </a:xfrm>
          <a:prstGeom prst="rect">
            <a:avLst/>
          </a:prstGeom>
          <a:noFill/>
          <a:ln w="9525">
            <a:noFill/>
            <a:miter lim="800000"/>
            <a:headEnd/>
            <a:tailEnd/>
          </a:ln>
          <a:effectLst/>
        </p:spPr>
        <p:txBody>
          <a:bodyPr wrap="none">
            <a:spAutoFit/>
          </a:bodyPr>
          <a:lstStyle/>
          <a:p>
            <a:r>
              <a:rPr lang="fr-FR" sz="2000" u="sng" baseline="30000">
                <a:solidFill>
                  <a:srgbClr val="FF0000"/>
                </a:solidFill>
                <a:latin typeface="Arial" pitchFamily="34" charset="0"/>
              </a:rPr>
              <a:t>46</a:t>
            </a:r>
            <a:r>
              <a:rPr lang="fr-FR" sz="2000" u="sng">
                <a:solidFill>
                  <a:srgbClr val="FF0000"/>
                </a:solidFill>
                <a:latin typeface="Arial" pitchFamily="34" charset="0"/>
              </a:rPr>
              <a:t>Ar(d,p)</a:t>
            </a:r>
            <a:r>
              <a:rPr lang="fr-FR" sz="2000" u="sng" baseline="30000">
                <a:solidFill>
                  <a:srgbClr val="FF0000"/>
                </a:solidFill>
                <a:latin typeface="Arial" pitchFamily="34" charset="0"/>
              </a:rPr>
              <a:t>47</a:t>
            </a:r>
            <a:r>
              <a:rPr lang="fr-FR" sz="2000" u="sng">
                <a:solidFill>
                  <a:srgbClr val="FF0000"/>
                </a:solidFill>
                <a:latin typeface="Arial" pitchFamily="34" charset="0"/>
              </a:rPr>
              <a:t>Ar</a:t>
            </a:r>
            <a:r>
              <a:rPr lang="fr-FR" sz="1800">
                <a:solidFill>
                  <a:srgbClr val="FF0000"/>
                </a:solidFill>
                <a:latin typeface="Arial" pitchFamily="34" charset="0"/>
              </a:rPr>
              <a:t> </a:t>
            </a:r>
            <a:r>
              <a:rPr lang="fr-FR" sz="1800">
                <a:latin typeface="Arial" pitchFamily="34" charset="0"/>
              </a:rPr>
              <a:t>:</a:t>
            </a:r>
          </a:p>
          <a:p>
            <a:endParaRPr lang="fr-FR" sz="800">
              <a:latin typeface="Arial" pitchFamily="34" charset="0"/>
            </a:endParaRPr>
          </a:p>
          <a:p>
            <a:pPr>
              <a:buFontTx/>
              <a:buChar char="-"/>
            </a:pPr>
            <a:r>
              <a:rPr lang="fr-FR" sz="1800">
                <a:solidFill>
                  <a:srgbClr val="F30BF3"/>
                </a:solidFill>
                <a:latin typeface="Arial" pitchFamily="34" charset="0"/>
              </a:rPr>
              <a:t>Angular</a:t>
            </a:r>
            <a:r>
              <a:rPr lang="fr-FR" sz="1800">
                <a:latin typeface="Arial" pitchFamily="34" charset="0"/>
              </a:rPr>
              <a:t> </a:t>
            </a:r>
            <a:r>
              <a:rPr lang="fr-FR" sz="1800">
                <a:solidFill>
                  <a:srgbClr val="F30BF3"/>
                </a:solidFill>
                <a:latin typeface="Arial" pitchFamily="34" charset="0"/>
              </a:rPr>
              <a:t>distributions </a:t>
            </a:r>
            <a:r>
              <a:rPr lang="fr-FR" sz="1800">
                <a:latin typeface="Arial" pitchFamily="34" charset="0"/>
              </a:rPr>
              <a:t>of protons</a:t>
            </a:r>
          </a:p>
          <a:p>
            <a:pPr>
              <a:buFontTx/>
              <a:buChar char="-"/>
            </a:pPr>
            <a:r>
              <a:rPr lang="fr-FR" sz="1800">
                <a:solidFill>
                  <a:srgbClr val="F30BF3"/>
                </a:solidFill>
                <a:latin typeface="Arial" pitchFamily="34" charset="0"/>
              </a:rPr>
              <a:t>Spectroscopy</a:t>
            </a:r>
            <a:r>
              <a:rPr lang="fr-FR" sz="1800">
                <a:latin typeface="Arial" pitchFamily="34" charset="0"/>
              </a:rPr>
              <a:t> of final nucleus</a:t>
            </a:r>
          </a:p>
          <a:p>
            <a:pPr>
              <a:buFontTx/>
              <a:buChar char="-"/>
            </a:pPr>
            <a:r>
              <a:rPr lang="fr-FR" sz="1800">
                <a:latin typeface="Arial" pitchFamily="34" charset="0"/>
              </a:rPr>
              <a:t>Comparison with </a:t>
            </a:r>
            <a:r>
              <a:rPr lang="fr-FR" sz="1800">
                <a:solidFill>
                  <a:srgbClr val="F30BF3"/>
                </a:solidFill>
                <a:latin typeface="Arial" pitchFamily="34" charset="0"/>
              </a:rPr>
              <a:t>DWBA</a:t>
            </a:r>
            <a:r>
              <a:rPr lang="fr-FR" sz="1800">
                <a:latin typeface="Arial" pitchFamily="34" charset="0"/>
              </a:rPr>
              <a:t> : </a:t>
            </a:r>
            <a:r>
              <a:rPr lang="fr-FR" sz="1800">
                <a:solidFill>
                  <a:srgbClr val="F30BF3"/>
                </a:solidFill>
                <a:latin typeface="Arial" pitchFamily="34" charset="0"/>
                <a:cs typeface="Arial" pitchFamily="34" charset="0"/>
              </a:rPr>
              <a:t>ℓ</a:t>
            </a:r>
            <a:r>
              <a:rPr lang="fr-FR" sz="1800">
                <a:latin typeface="Arial" pitchFamily="34" charset="0"/>
                <a:cs typeface="Arial" pitchFamily="34" charset="0"/>
              </a:rPr>
              <a:t> </a:t>
            </a:r>
          </a:p>
          <a:p>
            <a:pPr>
              <a:buFontTx/>
              <a:buChar char="-"/>
            </a:pPr>
            <a:r>
              <a:rPr lang="fr-FR" sz="1800">
                <a:solidFill>
                  <a:srgbClr val="F30BF3"/>
                </a:solidFill>
                <a:latin typeface="Arial" pitchFamily="34" charset="0"/>
              </a:rPr>
              <a:t>spectroscopic factor</a:t>
            </a:r>
            <a:endParaRPr lang="fr-FR" sz="1800">
              <a:latin typeface="Arial" pitchFamily="34" charset="0"/>
            </a:endParaRPr>
          </a:p>
        </p:txBody>
      </p:sp>
      <p:grpSp>
        <p:nvGrpSpPr>
          <p:cNvPr id="2" name="Group 5"/>
          <p:cNvGrpSpPr>
            <a:grpSpLocks/>
          </p:cNvGrpSpPr>
          <p:nvPr/>
        </p:nvGrpSpPr>
        <p:grpSpPr bwMode="auto">
          <a:xfrm>
            <a:off x="431800" y="3598863"/>
            <a:ext cx="2970213" cy="3281362"/>
            <a:chOff x="272" y="2139"/>
            <a:chExt cx="1871" cy="2067"/>
          </a:xfrm>
        </p:grpSpPr>
        <p:sp>
          <p:nvSpPr>
            <p:cNvPr id="210950" name="Line 6"/>
            <p:cNvSpPr>
              <a:spLocks noChangeShapeType="1"/>
            </p:cNvSpPr>
            <p:nvPr/>
          </p:nvSpPr>
          <p:spPr bwMode="auto">
            <a:xfrm>
              <a:off x="1394" y="3182"/>
              <a:ext cx="672" cy="0"/>
            </a:xfrm>
            <a:prstGeom prst="line">
              <a:avLst/>
            </a:prstGeom>
            <a:noFill/>
            <a:ln w="38100">
              <a:solidFill>
                <a:schemeClr val="tx1"/>
              </a:solidFill>
              <a:round/>
              <a:headEnd/>
              <a:tailEnd/>
            </a:ln>
            <a:effectLst/>
          </p:spPr>
          <p:txBody>
            <a:bodyPr/>
            <a:lstStyle/>
            <a:p>
              <a:endParaRPr lang="fr-FR"/>
            </a:p>
          </p:txBody>
        </p:sp>
        <p:sp>
          <p:nvSpPr>
            <p:cNvPr id="210951" name="Line 7"/>
            <p:cNvSpPr>
              <a:spLocks noChangeShapeType="1"/>
            </p:cNvSpPr>
            <p:nvPr/>
          </p:nvSpPr>
          <p:spPr bwMode="auto">
            <a:xfrm>
              <a:off x="1394" y="2729"/>
              <a:ext cx="673" cy="0"/>
            </a:xfrm>
            <a:prstGeom prst="line">
              <a:avLst/>
            </a:prstGeom>
            <a:noFill/>
            <a:ln w="38100">
              <a:solidFill>
                <a:schemeClr val="tx1"/>
              </a:solidFill>
              <a:round/>
              <a:headEnd/>
              <a:tailEnd/>
            </a:ln>
            <a:effectLst/>
          </p:spPr>
          <p:txBody>
            <a:bodyPr/>
            <a:lstStyle/>
            <a:p>
              <a:endParaRPr lang="fr-FR"/>
            </a:p>
          </p:txBody>
        </p:sp>
        <p:sp>
          <p:nvSpPr>
            <p:cNvPr id="210952" name="Line 8"/>
            <p:cNvSpPr>
              <a:spLocks noChangeShapeType="1"/>
            </p:cNvSpPr>
            <p:nvPr/>
          </p:nvSpPr>
          <p:spPr bwMode="auto">
            <a:xfrm>
              <a:off x="1394" y="2275"/>
              <a:ext cx="673" cy="0"/>
            </a:xfrm>
            <a:prstGeom prst="line">
              <a:avLst/>
            </a:prstGeom>
            <a:noFill/>
            <a:ln w="38100">
              <a:solidFill>
                <a:schemeClr val="tx1"/>
              </a:solidFill>
              <a:round/>
              <a:headEnd/>
              <a:tailEnd/>
            </a:ln>
            <a:effectLst/>
          </p:spPr>
          <p:txBody>
            <a:bodyPr/>
            <a:lstStyle/>
            <a:p>
              <a:endParaRPr lang="fr-FR"/>
            </a:p>
          </p:txBody>
        </p:sp>
        <p:sp>
          <p:nvSpPr>
            <p:cNvPr id="210953" name="Line 9"/>
            <p:cNvSpPr>
              <a:spLocks noChangeShapeType="1"/>
            </p:cNvSpPr>
            <p:nvPr/>
          </p:nvSpPr>
          <p:spPr bwMode="auto">
            <a:xfrm>
              <a:off x="1394" y="2502"/>
              <a:ext cx="672" cy="0"/>
            </a:xfrm>
            <a:prstGeom prst="line">
              <a:avLst/>
            </a:prstGeom>
            <a:noFill/>
            <a:ln w="38100">
              <a:solidFill>
                <a:schemeClr val="tx1"/>
              </a:solidFill>
              <a:round/>
              <a:headEnd/>
              <a:tailEnd/>
            </a:ln>
            <a:effectLst/>
          </p:spPr>
          <p:txBody>
            <a:bodyPr/>
            <a:lstStyle/>
            <a:p>
              <a:endParaRPr lang="fr-FR"/>
            </a:p>
          </p:txBody>
        </p:sp>
        <p:sp>
          <p:nvSpPr>
            <p:cNvPr id="210954" name="Text Box 10"/>
            <p:cNvSpPr txBox="1">
              <a:spLocks noChangeArrowheads="1"/>
            </p:cNvSpPr>
            <p:nvPr/>
          </p:nvSpPr>
          <p:spPr bwMode="auto">
            <a:xfrm>
              <a:off x="497" y="3800"/>
              <a:ext cx="221" cy="288"/>
            </a:xfrm>
            <a:prstGeom prst="rect">
              <a:avLst/>
            </a:prstGeom>
            <a:noFill/>
            <a:ln w="9525">
              <a:noFill/>
              <a:miter lim="800000"/>
              <a:headEnd/>
              <a:tailEnd/>
            </a:ln>
            <a:effectLst/>
          </p:spPr>
          <p:txBody>
            <a:bodyPr wrap="none">
              <a:spAutoFit/>
            </a:bodyPr>
            <a:lstStyle/>
            <a:p>
              <a:r>
                <a:rPr lang="en-US" b="1">
                  <a:latin typeface="Symbol" pitchFamily="18" charset="2"/>
                  <a:cs typeface="Arial" pitchFamily="34" charset="0"/>
                </a:rPr>
                <a:t>p</a:t>
              </a:r>
            </a:p>
          </p:txBody>
        </p:sp>
        <p:grpSp>
          <p:nvGrpSpPr>
            <p:cNvPr id="3" name="Group 11"/>
            <p:cNvGrpSpPr>
              <a:grpSpLocks/>
            </p:cNvGrpSpPr>
            <p:nvPr/>
          </p:nvGrpSpPr>
          <p:grpSpPr bwMode="auto">
            <a:xfrm>
              <a:off x="272" y="2275"/>
              <a:ext cx="673" cy="1224"/>
              <a:chOff x="3288" y="981"/>
              <a:chExt cx="673" cy="1224"/>
            </a:xfrm>
          </p:grpSpPr>
          <p:sp>
            <p:nvSpPr>
              <p:cNvPr id="210956" name="Line 12"/>
              <p:cNvSpPr>
                <a:spLocks noChangeShapeType="1"/>
              </p:cNvSpPr>
              <p:nvPr/>
            </p:nvSpPr>
            <p:spPr bwMode="auto">
              <a:xfrm>
                <a:off x="3288" y="981"/>
                <a:ext cx="673" cy="0"/>
              </a:xfrm>
              <a:prstGeom prst="line">
                <a:avLst/>
              </a:prstGeom>
              <a:noFill/>
              <a:ln w="38100">
                <a:solidFill>
                  <a:schemeClr val="tx1"/>
                </a:solidFill>
                <a:round/>
                <a:headEnd/>
                <a:tailEnd/>
              </a:ln>
              <a:effectLst/>
            </p:spPr>
            <p:txBody>
              <a:bodyPr/>
              <a:lstStyle/>
              <a:p>
                <a:endParaRPr lang="fr-FR"/>
              </a:p>
            </p:txBody>
          </p:sp>
          <p:sp>
            <p:nvSpPr>
              <p:cNvPr id="210957" name="Line 13"/>
              <p:cNvSpPr>
                <a:spLocks noChangeShapeType="1"/>
              </p:cNvSpPr>
              <p:nvPr/>
            </p:nvSpPr>
            <p:spPr bwMode="auto">
              <a:xfrm>
                <a:off x="3288" y="1207"/>
                <a:ext cx="673" cy="0"/>
              </a:xfrm>
              <a:prstGeom prst="line">
                <a:avLst/>
              </a:prstGeom>
              <a:noFill/>
              <a:ln w="38100">
                <a:solidFill>
                  <a:schemeClr val="tx1"/>
                </a:solidFill>
                <a:round/>
                <a:headEnd/>
                <a:tailEnd/>
              </a:ln>
              <a:effectLst/>
            </p:spPr>
            <p:txBody>
              <a:bodyPr/>
              <a:lstStyle/>
              <a:p>
                <a:endParaRPr lang="fr-FR"/>
              </a:p>
            </p:txBody>
          </p:sp>
          <p:sp>
            <p:nvSpPr>
              <p:cNvPr id="210958" name="Line 14"/>
              <p:cNvSpPr>
                <a:spLocks noChangeShapeType="1"/>
              </p:cNvSpPr>
              <p:nvPr/>
            </p:nvSpPr>
            <p:spPr bwMode="auto">
              <a:xfrm>
                <a:off x="3288" y="1434"/>
                <a:ext cx="673" cy="0"/>
              </a:xfrm>
              <a:prstGeom prst="line">
                <a:avLst/>
              </a:prstGeom>
              <a:noFill/>
              <a:ln w="38100">
                <a:solidFill>
                  <a:schemeClr val="tx1"/>
                </a:solidFill>
                <a:round/>
                <a:headEnd/>
                <a:tailEnd/>
              </a:ln>
              <a:effectLst/>
            </p:spPr>
            <p:txBody>
              <a:bodyPr/>
              <a:lstStyle/>
              <a:p>
                <a:endParaRPr lang="fr-FR"/>
              </a:p>
            </p:txBody>
          </p:sp>
          <p:sp>
            <p:nvSpPr>
              <p:cNvPr id="210959" name="Line 15"/>
              <p:cNvSpPr>
                <a:spLocks noChangeShapeType="1"/>
              </p:cNvSpPr>
              <p:nvPr/>
            </p:nvSpPr>
            <p:spPr bwMode="auto">
              <a:xfrm>
                <a:off x="3288" y="1888"/>
                <a:ext cx="673" cy="0"/>
              </a:xfrm>
              <a:prstGeom prst="line">
                <a:avLst/>
              </a:prstGeom>
              <a:noFill/>
              <a:ln w="38100">
                <a:solidFill>
                  <a:schemeClr val="tx1"/>
                </a:solidFill>
                <a:round/>
                <a:headEnd/>
                <a:tailEnd/>
              </a:ln>
              <a:effectLst/>
            </p:spPr>
            <p:txBody>
              <a:bodyPr/>
              <a:lstStyle/>
              <a:p>
                <a:endParaRPr lang="fr-FR"/>
              </a:p>
            </p:txBody>
          </p:sp>
          <p:sp>
            <p:nvSpPr>
              <p:cNvPr id="210960" name="Line 16"/>
              <p:cNvSpPr>
                <a:spLocks noChangeShapeType="1"/>
              </p:cNvSpPr>
              <p:nvPr/>
            </p:nvSpPr>
            <p:spPr bwMode="auto">
              <a:xfrm>
                <a:off x="3288" y="2205"/>
                <a:ext cx="673" cy="0"/>
              </a:xfrm>
              <a:prstGeom prst="line">
                <a:avLst/>
              </a:prstGeom>
              <a:noFill/>
              <a:ln w="38100">
                <a:solidFill>
                  <a:schemeClr val="tx1"/>
                </a:solidFill>
                <a:round/>
                <a:headEnd/>
                <a:tailEnd/>
              </a:ln>
              <a:effectLst/>
            </p:spPr>
            <p:txBody>
              <a:bodyPr/>
              <a:lstStyle/>
              <a:p>
                <a:endParaRPr lang="fr-FR"/>
              </a:p>
            </p:txBody>
          </p:sp>
        </p:grpSp>
        <p:grpSp>
          <p:nvGrpSpPr>
            <p:cNvPr id="4" name="Group 17"/>
            <p:cNvGrpSpPr>
              <a:grpSpLocks/>
            </p:cNvGrpSpPr>
            <p:nvPr/>
          </p:nvGrpSpPr>
          <p:grpSpPr bwMode="auto">
            <a:xfrm>
              <a:off x="1023" y="2139"/>
              <a:ext cx="338" cy="1139"/>
              <a:chOff x="5135" y="845"/>
              <a:chExt cx="338" cy="1139"/>
            </a:xfrm>
          </p:grpSpPr>
          <p:sp>
            <p:nvSpPr>
              <p:cNvPr id="210962" name="Text Box 18"/>
              <p:cNvSpPr txBox="1">
                <a:spLocks noChangeArrowheads="1"/>
              </p:cNvSpPr>
              <p:nvPr/>
            </p:nvSpPr>
            <p:spPr bwMode="auto">
              <a:xfrm>
                <a:off x="5136" y="1299"/>
                <a:ext cx="337" cy="231"/>
              </a:xfrm>
              <a:prstGeom prst="rect">
                <a:avLst/>
              </a:prstGeom>
              <a:noFill/>
              <a:ln w="9525">
                <a:noFill/>
                <a:miter lim="800000"/>
                <a:headEnd/>
                <a:tailEnd/>
              </a:ln>
              <a:effectLst/>
            </p:spPr>
            <p:txBody>
              <a:bodyPr wrap="none">
                <a:spAutoFit/>
              </a:bodyPr>
              <a:lstStyle/>
              <a:p>
                <a:r>
                  <a:rPr lang="fr-FR" sz="1800" b="1">
                    <a:latin typeface="Arial" pitchFamily="34" charset="0"/>
                    <a:cs typeface="Arial" pitchFamily="34" charset="0"/>
                  </a:rPr>
                  <a:t>p</a:t>
                </a:r>
                <a:r>
                  <a:rPr lang="fr-FR" sz="1800" b="1" baseline="-25000">
                    <a:latin typeface="Arial" pitchFamily="34" charset="0"/>
                    <a:cs typeface="Arial" pitchFamily="34" charset="0"/>
                  </a:rPr>
                  <a:t>3/2</a:t>
                </a:r>
                <a:endParaRPr lang="fr-FR" sz="1800" b="1">
                  <a:latin typeface="Arial" pitchFamily="34" charset="0"/>
                  <a:cs typeface="Arial" pitchFamily="34" charset="0"/>
                </a:endParaRPr>
              </a:p>
            </p:txBody>
          </p:sp>
          <p:sp>
            <p:nvSpPr>
              <p:cNvPr id="210963" name="Text Box 19"/>
              <p:cNvSpPr txBox="1">
                <a:spLocks noChangeArrowheads="1"/>
              </p:cNvSpPr>
              <p:nvPr/>
            </p:nvSpPr>
            <p:spPr bwMode="auto">
              <a:xfrm>
                <a:off x="5136" y="845"/>
                <a:ext cx="337" cy="231"/>
              </a:xfrm>
              <a:prstGeom prst="rect">
                <a:avLst/>
              </a:prstGeom>
              <a:noFill/>
              <a:ln w="9525">
                <a:noFill/>
                <a:miter lim="800000"/>
                <a:headEnd/>
                <a:tailEnd/>
              </a:ln>
              <a:effectLst/>
            </p:spPr>
            <p:txBody>
              <a:bodyPr wrap="none">
                <a:spAutoFit/>
              </a:bodyPr>
              <a:lstStyle/>
              <a:p>
                <a:r>
                  <a:rPr lang="fr-FR" sz="1800" b="1">
                    <a:latin typeface="Arial" pitchFamily="34" charset="0"/>
                    <a:cs typeface="Arial" pitchFamily="34" charset="0"/>
                  </a:rPr>
                  <a:t>p</a:t>
                </a:r>
                <a:r>
                  <a:rPr lang="fr-FR" sz="1800" b="1" baseline="-25000">
                    <a:latin typeface="Arial" pitchFamily="34" charset="0"/>
                    <a:cs typeface="Arial" pitchFamily="34" charset="0"/>
                  </a:rPr>
                  <a:t>1/2</a:t>
                </a:r>
                <a:endParaRPr lang="fr-FR" sz="1800" b="1">
                  <a:latin typeface="Arial" pitchFamily="34" charset="0"/>
                  <a:cs typeface="Arial" pitchFamily="34" charset="0"/>
                </a:endParaRPr>
              </a:p>
            </p:txBody>
          </p:sp>
          <p:sp>
            <p:nvSpPr>
              <p:cNvPr id="210964" name="Text Box 20"/>
              <p:cNvSpPr txBox="1">
                <a:spLocks noChangeArrowheads="1"/>
              </p:cNvSpPr>
              <p:nvPr/>
            </p:nvSpPr>
            <p:spPr bwMode="auto">
              <a:xfrm>
                <a:off x="5135" y="1072"/>
                <a:ext cx="297" cy="231"/>
              </a:xfrm>
              <a:prstGeom prst="rect">
                <a:avLst/>
              </a:prstGeom>
              <a:noFill/>
              <a:ln w="9525">
                <a:noFill/>
                <a:miter lim="800000"/>
                <a:headEnd/>
                <a:tailEnd/>
              </a:ln>
              <a:effectLst/>
            </p:spPr>
            <p:txBody>
              <a:bodyPr wrap="none">
                <a:spAutoFit/>
              </a:bodyPr>
              <a:lstStyle/>
              <a:p>
                <a:r>
                  <a:rPr lang="fr-FR" sz="1800" b="1">
                    <a:latin typeface="Arial" pitchFamily="34" charset="0"/>
                    <a:cs typeface="Arial" pitchFamily="34" charset="0"/>
                  </a:rPr>
                  <a:t>f</a:t>
                </a:r>
                <a:r>
                  <a:rPr lang="fr-FR" sz="1800" b="1" baseline="-25000">
                    <a:latin typeface="Arial" pitchFamily="34" charset="0"/>
                    <a:cs typeface="Arial" pitchFamily="34" charset="0"/>
                  </a:rPr>
                  <a:t>5/2</a:t>
                </a:r>
                <a:endParaRPr lang="fr-FR" sz="1800" b="1">
                  <a:latin typeface="Arial" pitchFamily="34" charset="0"/>
                  <a:cs typeface="Arial" pitchFamily="34" charset="0"/>
                </a:endParaRPr>
              </a:p>
            </p:txBody>
          </p:sp>
          <p:sp>
            <p:nvSpPr>
              <p:cNvPr id="210965" name="Text Box 21"/>
              <p:cNvSpPr txBox="1">
                <a:spLocks noChangeArrowheads="1"/>
              </p:cNvSpPr>
              <p:nvPr/>
            </p:nvSpPr>
            <p:spPr bwMode="auto">
              <a:xfrm>
                <a:off x="5135" y="1753"/>
                <a:ext cx="297" cy="231"/>
              </a:xfrm>
              <a:prstGeom prst="rect">
                <a:avLst/>
              </a:prstGeom>
              <a:noFill/>
              <a:ln w="9525">
                <a:noFill/>
                <a:miter lim="800000"/>
                <a:headEnd/>
                <a:tailEnd/>
              </a:ln>
              <a:effectLst/>
            </p:spPr>
            <p:txBody>
              <a:bodyPr wrap="none">
                <a:spAutoFit/>
              </a:bodyPr>
              <a:lstStyle/>
              <a:p>
                <a:r>
                  <a:rPr lang="fr-FR" sz="1800" b="1">
                    <a:latin typeface="Arial" pitchFamily="34" charset="0"/>
                    <a:cs typeface="Arial" pitchFamily="34" charset="0"/>
                  </a:rPr>
                  <a:t>f</a:t>
                </a:r>
                <a:r>
                  <a:rPr lang="fr-FR" sz="1800" b="1" baseline="-25000">
                    <a:latin typeface="Arial" pitchFamily="34" charset="0"/>
                    <a:cs typeface="Arial" pitchFamily="34" charset="0"/>
                  </a:rPr>
                  <a:t>7/2</a:t>
                </a:r>
                <a:endParaRPr lang="fr-FR" sz="1800" b="1">
                  <a:latin typeface="Arial" pitchFamily="34" charset="0"/>
                  <a:cs typeface="Arial" pitchFamily="34" charset="0"/>
                </a:endParaRPr>
              </a:p>
            </p:txBody>
          </p:sp>
        </p:grpSp>
        <p:sp>
          <p:nvSpPr>
            <p:cNvPr id="210966" name="Rectangle 22"/>
            <p:cNvSpPr>
              <a:spLocks noChangeArrowheads="1"/>
            </p:cNvSpPr>
            <p:nvPr/>
          </p:nvSpPr>
          <p:spPr bwMode="auto">
            <a:xfrm>
              <a:off x="990" y="3346"/>
              <a:ext cx="337" cy="231"/>
            </a:xfrm>
            <a:prstGeom prst="rect">
              <a:avLst/>
            </a:prstGeom>
            <a:noFill/>
            <a:ln w="9525">
              <a:noFill/>
              <a:miter lim="800000"/>
              <a:headEnd/>
              <a:tailEnd/>
            </a:ln>
            <a:effectLst/>
          </p:spPr>
          <p:txBody>
            <a:bodyPr wrap="none">
              <a:spAutoFit/>
            </a:bodyPr>
            <a:lstStyle/>
            <a:p>
              <a:r>
                <a:rPr lang="fr-FR" sz="1800" b="1">
                  <a:latin typeface="Arial" pitchFamily="34" charset="0"/>
                  <a:cs typeface="Arial" pitchFamily="34" charset="0"/>
                </a:rPr>
                <a:t>d</a:t>
              </a:r>
              <a:r>
                <a:rPr lang="fr-FR" sz="1800" b="1" baseline="-25000">
                  <a:latin typeface="Arial" pitchFamily="34" charset="0"/>
                  <a:cs typeface="Arial" pitchFamily="34" charset="0"/>
                </a:rPr>
                <a:t>3/2</a:t>
              </a:r>
              <a:endParaRPr lang="en-US" sz="1800" b="1" baseline="-25000">
                <a:latin typeface="Arial" pitchFamily="34" charset="0"/>
                <a:cs typeface="Arial" pitchFamily="34" charset="0"/>
              </a:endParaRPr>
            </a:p>
          </p:txBody>
        </p:sp>
        <p:sp>
          <p:nvSpPr>
            <p:cNvPr id="210967" name="Text Box 23"/>
            <p:cNvSpPr txBox="1">
              <a:spLocks noChangeArrowheads="1"/>
            </p:cNvSpPr>
            <p:nvPr/>
          </p:nvSpPr>
          <p:spPr bwMode="auto">
            <a:xfrm>
              <a:off x="1625" y="3800"/>
              <a:ext cx="216" cy="288"/>
            </a:xfrm>
            <a:prstGeom prst="rect">
              <a:avLst/>
            </a:prstGeom>
            <a:noFill/>
            <a:ln w="9525">
              <a:noFill/>
              <a:miter lim="800000"/>
              <a:headEnd/>
              <a:tailEnd/>
            </a:ln>
            <a:effectLst/>
          </p:spPr>
          <p:txBody>
            <a:bodyPr wrap="none">
              <a:spAutoFit/>
            </a:bodyPr>
            <a:lstStyle/>
            <a:p>
              <a:r>
                <a:rPr lang="en-US" b="1">
                  <a:latin typeface="Symbol" pitchFamily="18" charset="2"/>
                  <a:cs typeface="Arial" pitchFamily="34" charset="0"/>
                </a:rPr>
                <a:t>n</a:t>
              </a:r>
            </a:p>
          </p:txBody>
        </p:sp>
        <p:sp>
          <p:nvSpPr>
            <p:cNvPr id="210968" name="Line 24"/>
            <p:cNvSpPr>
              <a:spLocks noChangeShapeType="1"/>
            </p:cNvSpPr>
            <p:nvPr/>
          </p:nvSpPr>
          <p:spPr bwMode="auto">
            <a:xfrm>
              <a:off x="1406" y="3499"/>
              <a:ext cx="673" cy="0"/>
            </a:xfrm>
            <a:prstGeom prst="line">
              <a:avLst/>
            </a:prstGeom>
            <a:noFill/>
            <a:ln w="38100">
              <a:solidFill>
                <a:schemeClr val="tx1"/>
              </a:solidFill>
              <a:round/>
              <a:headEnd/>
              <a:tailEnd/>
            </a:ln>
            <a:effectLst/>
          </p:spPr>
          <p:txBody>
            <a:bodyPr/>
            <a:lstStyle/>
            <a:p>
              <a:endParaRPr lang="fr-FR"/>
            </a:p>
          </p:txBody>
        </p:sp>
        <p:sp>
          <p:nvSpPr>
            <p:cNvPr id="210969" name="Oval 25"/>
            <p:cNvSpPr>
              <a:spLocks noChangeArrowheads="1"/>
            </p:cNvSpPr>
            <p:nvPr/>
          </p:nvSpPr>
          <p:spPr bwMode="auto">
            <a:xfrm>
              <a:off x="517" y="3454"/>
              <a:ext cx="44" cy="90"/>
            </a:xfrm>
            <a:prstGeom prst="ellipse">
              <a:avLst/>
            </a:prstGeom>
            <a:solidFill>
              <a:srgbClr val="E00616"/>
            </a:solidFill>
            <a:ln w="9525">
              <a:solidFill>
                <a:srgbClr val="E00616"/>
              </a:solidFill>
              <a:round/>
              <a:headEnd/>
              <a:tailEnd/>
            </a:ln>
            <a:effectLst/>
          </p:spPr>
          <p:txBody>
            <a:bodyPr wrap="none" anchor="ctr"/>
            <a:lstStyle/>
            <a:p>
              <a:endParaRPr lang="fr-FR"/>
            </a:p>
          </p:txBody>
        </p:sp>
        <p:sp>
          <p:nvSpPr>
            <p:cNvPr id="210970" name="Oval 26"/>
            <p:cNvSpPr>
              <a:spLocks noChangeArrowheads="1"/>
            </p:cNvSpPr>
            <p:nvPr/>
          </p:nvSpPr>
          <p:spPr bwMode="auto">
            <a:xfrm>
              <a:off x="653" y="3454"/>
              <a:ext cx="44" cy="90"/>
            </a:xfrm>
            <a:prstGeom prst="ellipse">
              <a:avLst/>
            </a:prstGeom>
            <a:solidFill>
              <a:srgbClr val="E00616"/>
            </a:solidFill>
            <a:ln w="9525">
              <a:solidFill>
                <a:srgbClr val="E00616"/>
              </a:solidFill>
              <a:round/>
              <a:headEnd/>
              <a:tailEnd/>
            </a:ln>
            <a:effectLst/>
          </p:spPr>
          <p:txBody>
            <a:bodyPr wrap="none" anchor="ctr"/>
            <a:lstStyle/>
            <a:p>
              <a:endParaRPr lang="fr-FR"/>
            </a:p>
          </p:txBody>
        </p:sp>
        <p:sp>
          <p:nvSpPr>
            <p:cNvPr id="210971" name="Text Box 27"/>
            <p:cNvSpPr txBox="1">
              <a:spLocks noChangeArrowheads="1"/>
            </p:cNvSpPr>
            <p:nvPr/>
          </p:nvSpPr>
          <p:spPr bwMode="auto">
            <a:xfrm>
              <a:off x="1604" y="2844"/>
              <a:ext cx="276" cy="231"/>
            </a:xfrm>
            <a:prstGeom prst="rect">
              <a:avLst/>
            </a:prstGeom>
            <a:noFill/>
            <a:ln w="9525">
              <a:noFill/>
              <a:miter lim="800000"/>
              <a:headEnd/>
              <a:tailEnd/>
            </a:ln>
            <a:effectLst/>
          </p:spPr>
          <p:txBody>
            <a:bodyPr wrap="none">
              <a:spAutoFit/>
            </a:bodyPr>
            <a:lstStyle/>
            <a:p>
              <a:r>
                <a:rPr lang="fr-FR" sz="1800" b="1">
                  <a:solidFill>
                    <a:srgbClr val="EE0000"/>
                  </a:solidFill>
                  <a:latin typeface="Arial" pitchFamily="34" charset="0"/>
                </a:rPr>
                <a:t>28</a:t>
              </a:r>
            </a:p>
          </p:txBody>
        </p:sp>
        <p:sp>
          <p:nvSpPr>
            <p:cNvPr id="210972" name="Text Box 28"/>
            <p:cNvSpPr txBox="1">
              <a:spLocks noChangeArrowheads="1"/>
            </p:cNvSpPr>
            <p:nvPr/>
          </p:nvSpPr>
          <p:spPr bwMode="auto">
            <a:xfrm>
              <a:off x="478" y="3233"/>
              <a:ext cx="276" cy="231"/>
            </a:xfrm>
            <a:prstGeom prst="rect">
              <a:avLst/>
            </a:prstGeom>
            <a:noFill/>
            <a:ln w="9525">
              <a:noFill/>
              <a:miter lim="800000"/>
              <a:headEnd/>
              <a:tailEnd/>
            </a:ln>
            <a:effectLst/>
          </p:spPr>
          <p:txBody>
            <a:bodyPr wrap="none">
              <a:spAutoFit/>
            </a:bodyPr>
            <a:lstStyle/>
            <a:p>
              <a:r>
                <a:rPr lang="fr-FR" sz="1800" b="1">
                  <a:solidFill>
                    <a:srgbClr val="EE0000"/>
                  </a:solidFill>
                  <a:latin typeface="Arial" pitchFamily="34" charset="0"/>
                </a:rPr>
                <a:t>20</a:t>
              </a:r>
            </a:p>
          </p:txBody>
        </p:sp>
        <p:grpSp>
          <p:nvGrpSpPr>
            <p:cNvPr id="5" name="Group 29"/>
            <p:cNvGrpSpPr>
              <a:grpSpLocks/>
            </p:cNvGrpSpPr>
            <p:nvPr/>
          </p:nvGrpSpPr>
          <p:grpSpPr bwMode="auto">
            <a:xfrm>
              <a:off x="952" y="3946"/>
              <a:ext cx="488" cy="260"/>
              <a:chOff x="1179" y="4055"/>
              <a:chExt cx="488" cy="260"/>
            </a:xfrm>
          </p:grpSpPr>
          <p:sp>
            <p:nvSpPr>
              <p:cNvPr id="210974" name="Text Box 30"/>
              <p:cNvSpPr txBox="1">
                <a:spLocks noChangeArrowheads="1"/>
              </p:cNvSpPr>
              <p:nvPr/>
            </p:nvSpPr>
            <p:spPr bwMode="auto">
              <a:xfrm>
                <a:off x="1179" y="4055"/>
                <a:ext cx="488" cy="231"/>
              </a:xfrm>
              <a:prstGeom prst="rect">
                <a:avLst/>
              </a:prstGeom>
              <a:noFill/>
              <a:ln w="9525">
                <a:noFill/>
                <a:miter lim="800000"/>
                <a:headEnd/>
                <a:tailEnd/>
              </a:ln>
              <a:effectLst/>
            </p:spPr>
            <p:txBody>
              <a:bodyPr wrap="none">
                <a:spAutoFit/>
              </a:bodyPr>
              <a:lstStyle/>
              <a:p>
                <a:r>
                  <a:rPr lang="fr-FR" sz="1800" b="1" baseline="30000">
                    <a:latin typeface="Arial" pitchFamily="34" charset="0"/>
                    <a:cs typeface="Arial" pitchFamily="34" charset="0"/>
                  </a:rPr>
                  <a:t>46</a:t>
                </a:r>
                <a:r>
                  <a:rPr lang="fr-FR" sz="1800" b="1">
                    <a:latin typeface="Arial" pitchFamily="34" charset="0"/>
                    <a:cs typeface="Arial" pitchFamily="34" charset="0"/>
                  </a:rPr>
                  <a:t>Ar</a:t>
                </a:r>
                <a:r>
                  <a:rPr lang="fr-FR" sz="1800" b="1" baseline="-25000">
                    <a:latin typeface="Arial" pitchFamily="34" charset="0"/>
                    <a:cs typeface="Arial" pitchFamily="34" charset="0"/>
                  </a:rPr>
                  <a:t>28</a:t>
                </a:r>
              </a:p>
            </p:txBody>
          </p:sp>
          <p:sp>
            <p:nvSpPr>
              <p:cNvPr id="210975" name="Text Box 31"/>
              <p:cNvSpPr txBox="1">
                <a:spLocks noChangeArrowheads="1"/>
              </p:cNvSpPr>
              <p:nvPr/>
            </p:nvSpPr>
            <p:spPr bwMode="auto">
              <a:xfrm>
                <a:off x="1184" y="4142"/>
                <a:ext cx="222" cy="173"/>
              </a:xfrm>
              <a:prstGeom prst="rect">
                <a:avLst/>
              </a:prstGeom>
              <a:noFill/>
              <a:ln w="9525">
                <a:noFill/>
                <a:miter lim="800000"/>
                <a:headEnd/>
                <a:tailEnd/>
              </a:ln>
              <a:effectLst/>
            </p:spPr>
            <p:txBody>
              <a:bodyPr wrap="none">
                <a:spAutoFit/>
              </a:bodyPr>
              <a:lstStyle/>
              <a:p>
                <a:r>
                  <a:rPr lang="fr-FR" sz="1200" b="1">
                    <a:latin typeface="Arial" pitchFamily="34" charset="0"/>
                    <a:cs typeface="Arial" pitchFamily="34" charset="0"/>
                  </a:rPr>
                  <a:t>18</a:t>
                </a:r>
              </a:p>
            </p:txBody>
          </p:sp>
        </p:grpSp>
        <p:sp>
          <p:nvSpPr>
            <p:cNvPr id="210976" name="Line 32"/>
            <p:cNvSpPr>
              <a:spLocks noChangeShapeType="1"/>
            </p:cNvSpPr>
            <p:nvPr/>
          </p:nvSpPr>
          <p:spPr bwMode="auto">
            <a:xfrm>
              <a:off x="280" y="3634"/>
              <a:ext cx="672" cy="0"/>
            </a:xfrm>
            <a:prstGeom prst="line">
              <a:avLst/>
            </a:prstGeom>
            <a:noFill/>
            <a:ln w="38100">
              <a:solidFill>
                <a:schemeClr val="tx1"/>
              </a:solidFill>
              <a:round/>
              <a:headEnd/>
              <a:tailEnd/>
            </a:ln>
            <a:effectLst/>
          </p:spPr>
          <p:txBody>
            <a:bodyPr/>
            <a:lstStyle/>
            <a:p>
              <a:endParaRPr lang="fr-FR"/>
            </a:p>
          </p:txBody>
        </p:sp>
        <p:sp>
          <p:nvSpPr>
            <p:cNvPr id="210977" name="Line 33"/>
            <p:cNvSpPr>
              <a:spLocks noChangeShapeType="1"/>
            </p:cNvSpPr>
            <p:nvPr/>
          </p:nvSpPr>
          <p:spPr bwMode="auto">
            <a:xfrm>
              <a:off x="1406" y="3634"/>
              <a:ext cx="672" cy="0"/>
            </a:xfrm>
            <a:prstGeom prst="line">
              <a:avLst/>
            </a:prstGeom>
            <a:noFill/>
            <a:ln w="38100">
              <a:solidFill>
                <a:schemeClr val="tx1"/>
              </a:solidFill>
              <a:round/>
              <a:headEnd/>
              <a:tailEnd/>
            </a:ln>
            <a:effectLst/>
          </p:spPr>
          <p:txBody>
            <a:bodyPr/>
            <a:lstStyle/>
            <a:p>
              <a:endParaRPr lang="fr-FR"/>
            </a:p>
          </p:txBody>
        </p:sp>
        <p:sp>
          <p:nvSpPr>
            <p:cNvPr id="210978" name="Rectangle 34"/>
            <p:cNvSpPr>
              <a:spLocks noChangeArrowheads="1"/>
            </p:cNvSpPr>
            <p:nvPr/>
          </p:nvSpPr>
          <p:spPr bwMode="auto">
            <a:xfrm>
              <a:off x="992" y="3488"/>
              <a:ext cx="329" cy="231"/>
            </a:xfrm>
            <a:prstGeom prst="rect">
              <a:avLst/>
            </a:prstGeom>
            <a:noFill/>
            <a:ln w="9525" algn="ctr">
              <a:noFill/>
              <a:miter lim="800000"/>
              <a:headEnd/>
              <a:tailEnd/>
            </a:ln>
            <a:effectLst/>
          </p:spPr>
          <p:txBody>
            <a:bodyPr wrap="none">
              <a:spAutoFit/>
            </a:bodyPr>
            <a:lstStyle/>
            <a:p>
              <a:r>
                <a:rPr lang="fr-FR" sz="1800" b="1">
                  <a:latin typeface="Arial" pitchFamily="34" charset="0"/>
                </a:rPr>
                <a:t>s</a:t>
              </a:r>
              <a:r>
                <a:rPr lang="fr-FR" sz="1800" b="1" baseline="-25000">
                  <a:latin typeface="Arial" pitchFamily="34" charset="0"/>
                </a:rPr>
                <a:t>1/2</a:t>
              </a:r>
            </a:p>
          </p:txBody>
        </p:sp>
        <p:sp>
          <p:nvSpPr>
            <p:cNvPr id="210979" name="Oval 35"/>
            <p:cNvSpPr>
              <a:spLocks noChangeArrowheads="1"/>
            </p:cNvSpPr>
            <p:nvPr/>
          </p:nvSpPr>
          <p:spPr bwMode="auto">
            <a:xfrm>
              <a:off x="511" y="3577"/>
              <a:ext cx="44" cy="90"/>
            </a:xfrm>
            <a:prstGeom prst="ellipse">
              <a:avLst/>
            </a:prstGeom>
            <a:solidFill>
              <a:srgbClr val="E00616"/>
            </a:solidFill>
            <a:ln w="9525">
              <a:solidFill>
                <a:srgbClr val="E00616"/>
              </a:solidFill>
              <a:round/>
              <a:headEnd/>
              <a:tailEnd/>
            </a:ln>
            <a:effectLst/>
          </p:spPr>
          <p:txBody>
            <a:bodyPr wrap="none" anchor="ctr"/>
            <a:lstStyle/>
            <a:p>
              <a:endParaRPr lang="fr-FR"/>
            </a:p>
          </p:txBody>
        </p:sp>
        <p:sp>
          <p:nvSpPr>
            <p:cNvPr id="210980" name="Oval 36"/>
            <p:cNvSpPr>
              <a:spLocks noChangeArrowheads="1"/>
            </p:cNvSpPr>
            <p:nvPr/>
          </p:nvSpPr>
          <p:spPr bwMode="auto">
            <a:xfrm>
              <a:off x="653" y="3577"/>
              <a:ext cx="44" cy="90"/>
            </a:xfrm>
            <a:prstGeom prst="ellipse">
              <a:avLst/>
            </a:prstGeom>
            <a:solidFill>
              <a:srgbClr val="E00616"/>
            </a:solidFill>
            <a:ln w="9525">
              <a:solidFill>
                <a:srgbClr val="E00616"/>
              </a:solidFill>
              <a:round/>
              <a:headEnd/>
              <a:tailEnd/>
            </a:ln>
            <a:effectLst/>
          </p:spPr>
          <p:txBody>
            <a:bodyPr wrap="none" anchor="ctr"/>
            <a:lstStyle/>
            <a:p>
              <a:endParaRPr lang="fr-FR"/>
            </a:p>
          </p:txBody>
        </p:sp>
        <p:sp>
          <p:nvSpPr>
            <p:cNvPr id="210981" name="AutoShape 37"/>
            <p:cNvSpPr>
              <a:spLocks noChangeArrowheads="1"/>
            </p:cNvSpPr>
            <p:nvPr/>
          </p:nvSpPr>
          <p:spPr bwMode="auto">
            <a:xfrm>
              <a:off x="1321" y="3435"/>
              <a:ext cx="822" cy="284"/>
            </a:xfrm>
            <a:prstGeom prst="bracketPair">
              <a:avLst>
                <a:gd name="adj" fmla="val 16667"/>
              </a:avLst>
            </a:prstGeom>
            <a:noFill/>
            <a:ln w="38100">
              <a:solidFill>
                <a:srgbClr val="0000FF"/>
              </a:solidFill>
              <a:round/>
              <a:headEnd/>
              <a:tailEnd/>
            </a:ln>
            <a:effectLst/>
          </p:spPr>
          <p:txBody>
            <a:bodyPr wrap="none" anchor="ctr"/>
            <a:lstStyle/>
            <a:p>
              <a:endParaRPr lang="fr-FR"/>
            </a:p>
          </p:txBody>
        </p:sp>
        <p:sp>
          <p:nvSpPr>
            <p:cNvPr id="210982" name="Oval 38"/>
            <p:cNvSpPr>
              <a:spLocks noChangeArrowheads="1"/>
            </p:cNvSpPr>
            <p:nvPr/>
          </p:nvSpPr>
          <p:spPr bwMode="auto">
            <a:xfrm>
              <a:off x="1377" y="3147"/>
              <a:ext cx="44" cy="90"/>
            </a:xfrm>
            <a:prstGeom prst="ellipse">
              <a:avLst/>
            </a:prstGeom>
            <a:solidFill>
              <a:srgbClr val="0000FF"/>
            </a:solidFill>
            <a:ln w="9525">
              <a:solidFill>
                <a:srgbClr val="0000FF"/>
              </a:solidFill>
              <a:round/>
              <a:headEnd/>
              <a:tailEnd/>
            </a:ln>
            <a:effectLst/>
          </p:spPr>
          <p:txBody>
            <a:bodyPr wrap="none" anchor="ctr"/>
            <a:lstStyle/>
            <a:p>
              <a:endParaRPr lang="fr-FR"/>
            </a:p>
          </p:txBody>
        </p:sp>
        <p:sp>
          <p:nvSpPr>
            <p:cNvPr id="210983" name="Oval 39"/>
            <p:cNvSpPr>
              <a:spLocks noChangeArrowheads="1"/>
            </p:cNvSpPr>
            <p:nvPr/>
          </p:nvSpPr>
          <p:spPr bwMode="auto">
            <a:xfrm>
              <a:off x="1463" y="3147"/>
              <a:ext cx="44" cy="90"/>
            </a:xfrm>
            <a:prstGeom prst="ellipse">
              <a:avLst/>
            </a:prstGeom>
            <a:solidFill>
              <a:srgbClr val="0000FF"/>
            </a:solidFill>
            <a:ln w="9525">
              <a:solidFill>
                <a:srgbClr val="0000FF"/>
              </a:solidFill>
              <a:round/>
              <a:headEnd/>
              <a:tailEnd/>
            </a:ln>
            <a:effectLst/>
          </p:spPr>
          <p:txBody>
            <a:bodyPr wrap="none" anchor="ctr"/>
            <a:lstStyle/>
            <a:p>
              <a:endParaRPr lang="fr-FR"/>
            </a:p>
          </p:txBody>
        </p:sp>
        <p:sp>
          <p:nvSpPr>
            <p:cNvPr id="210984" name="Oval 40"/>
            <p:cNvSpPr>
              <a:spLocks noChangeArrowheads="1"/>
            </p:cNvSpPr>
            <p:nvPr/>
          </p:nvSpPr>
          <p:spPr bwMode="auto">
            <a:xfrm>
              <a:off x="1548" y="3147"/>
              <a:ext cx="44" cy="90"/>
            </a:xfrm>
            <a:prstGeom prst="ellipse">
              <a:avLst/>
            </a:prstGeom>
            <a:solidFill>
              <a:srgbClr val="0000FF"/>
            </a:solidFill>
            <a:ln w="9525">
              <a:solidFill>
                <a:srgbClr val="0000FF"/>
              </a:solidFill>
              <a:round/>
              <a:headEnd/>
              <a:tailEnd/>
            </a:ln>
            <a:effectLst/>
          </p:spPr>
          <p:txBody>
            <a:bodyPr wrap="none" anchor="ctr"/>
            <a:lstStyle/>
            <a:p>
              <a:endParaRPr lang="fr-FR"/>
            </a:p>
          </p:txBody>
        </p:sp>
        <p:sp>
          <p:nvSpPr>
            <p:cNvPr id="210985" name="Oval 41"/>
            <p:cNvSpPr>
              <a:spLocks noChangeArrowheads="1"/>
            </p:cNvSpPr>
            <p:nvPr/>
          </p:nvSpPr>
          <p:spPr bwMode="auto">
            <a:xfrm>
              <a:off x="1633" y="3147"/>
              <a:ext cx="44" cy="90"/>
            </a:xfrm>
            <a:prstGeom prst="ellipse">
              <a:avLst/>
            </a:prstGeom>
            <a:solidFill>
              <a:srgbClr val="0000FF"/>
            </a:solidFill>
            <a:ln w="9525">
              <a:solidFill>
                <a:srgbClr val="0000FF"/>
              </a:solidFill>
              <a:round/>
              <a:headEnd/>
              <a:tailEnd/>
            </a:ln>
            <a:effectLst/>
          </p:spPr>
          <p:txBody>
            <a:bodyPr wrap="none" anchor="ctr"/>
            <a:lstStyle/>
            <a:p>
              <a:endParaRPr lang="fr-FR"/>
            </a:p>
          </p:txBody>
        </p:sp>
        <p:sp>
          <p:nvSpPr>
            <p:cNvPr id="210986" name="Oval 42"/>
            <p:cNvSpPr>
              <a:spLocks noChangeArrowheads="1"/>
            </p:cNvSpPr>
            <p:nvPr/>
          </p:nvSpPr>
          <p:spPr bwMode="auto">
            <a:xfrm>
              <a:off x="1718" y="3147"/>
              <a:ext cx="44" cy="90"/>
            </a:xfrm>
            <a:prstGeom prst="ellipse">
              <a:avLst/>
            </a:prstGeom>
            <a:solidFill>
              <a:srgbClr val="0000FF"/>
            </a:solidFill>
            <a:ln w="9525">
              <a:solidFill>
                <a:srgbClr val="0000FF"/>
              </a:solidFill>
              <a:round/>
              <a:headEnd/>
              <a:tailEnd/>
            </a:ln>
            <a:effectLst/>
          </p:spPr>
          <p:txBody>
            <a:bodyPr wrap="none" anchor="ctr"/>
            <a:lstStyle/>
            <a:p>
              <a:endParaRPr lang="fr-FR"/>
            </a:p>
          </p:txBody>
        </p:sp>
        <p:sp>
          <p:nvSpPr>
            <p:cNvPr id="210987" name="Oval 43"/>
            <p:cNvSpPr>
              <a:spLocks noChangeArrowheads="1"/>
            </p:cNvSpPr>
            <p:nvPr/>
          </p:nvSpPr>
          <p:spPr bwMode="auto">
            <a:xfrm>
              <a:off x="1815" y="3147"/>
              <a:ext cx="44" cy="90"/>
            </a:xfrm>
            <a:prstGeom prst="ellipse">
              <a:avLst/>
            </a:prstGeom>
            <a:solidFill>
              <a:srgbClr val="0000FF"/>
            </a:solidFill>
            <a:ln w="9525">
              <a:solidFill>
                <a:srgbClr val="0000FF"/>
              </a:solidFill>
              <a:round/>
              <a:headEnd/>
              <a:tailEnd/>
            </a:ln>
            <a:effectLst/>
          </p:spPr>
          <p:txBody>
            <a:bodyPr wrap="none" anchor="ctr"/>
            <a:lstStyle/>
            <a:p>
              <a:endParaRPr lang="fr-FR"/>
            </a:p>
          </p:txBody>
        </p:sp>
        <p:sp>
          <p:nvSpPr>
            <p:cNvPr id="210988" name="Oval 44"/>
            <p:cNvSpPr>
              <a:spLocks noChangeArrowheads="1"/>
            </p:cNvSpPr>
            <p:nvPr/>
          </p:nvSpPr>
          <p:spPr bwMode="auto">
            <a:xfrm>
              <a:off x="1929" y="3147"/>
              <a:ext cx="44" cy="90"/>
            </a:xfrm>
            <a:prstGeom prst="ellipse">
              <a:avLst/>
            </a:prstGeom>
            <a:solidFill>
              <a:srgbClr val="0000FF"/>
            </a:solidFill>
            <a:ln w="9525">
              <a:solidFill>
                <a:srgbClr val="0000FF"/>
              </a:solidFill>
              <a:round/>
              <a:headEnd/>
              <a:tailEnd/>
            </a:ln>
            <a:effectLst/>
          </p:spPr>
          <p:txBody>
            <a:bodyPr wrap="none" anchor="ctr"/>
            <a:lstStyle/>
            <a:p>
              <a:endParaRPr lang="fr-FR"/>
            </a:p>
          </p:txBody>
        </p:sp>
        <p:sp>
          <p:nvSpPr>
            <p:cNvPr id="210989" name="Oval 45"/>
            <p:cNvSpPr>
              <a:spLocks noChangeArrowheads="1"/>
            </p:cNvSpPr>
            <p:nvPr/>
          </p:nvSpPr>
          <p:spPr bwMode="auto">
            <a:xfrm>
              <a:off x="2014" y="3147"/>
              <a:ext cx="44" cy="90"/>
            </a:xfrm>
            <a:prstGeom prst="ellipse">
              <a:avLst/>
            </a:prstGeom>
            <a:solidFill>
              <a:srgbClr val="0000FF"/>
            </a:solidFill>
            <a:ln w="9525">
              <a:solidFill>
                <a:srgbClr val="0000FF"/>
              </a:solidFill>
              <a:round/>
              <a:headEnd/>
              <a:tailEnd/>
            </a:ln>
            <a:effectLst/>
          </p:spPr>
          <p:txBody>
            <a:bodyPr wrap="none" anchor="ctr"/>
            <a:lstStyle/>
            <a:p>
              <a:endParaRPr lang="fr-FR"/>
            </a:p>
          </p:txBody>
        </p:sp>
      </p:grpSp>
      <p:sp>
        <p:nvSpPr>
          <p:cNvPr id="210990" name="Oval 46"/>
          <p:cNvSpPr>
            <a:spLocks noChangeArrowheads="1"/>
          </p:cNvSpPr>
          <p:nvPr/>
        </p:nvSpPr>
        <p:spPr bwMode="auto">
          <a:xfrm>
            <a:off x="2185988" y="3735388"/>
            <a:ext cx="69850" cy="142875"/>
          </a:xfrm>
          <a:prstGeom prst="ellipse">
            <a:avLst/>
          </a:prstGeom>
          <a:solidFill>
            <a:srgbClr val="0000FF"/>
          </a:solidFill>
          <a:ln w="9525">
            <a:solidFill>
              <a:srgbClr val="0000FF"/>
            </a:solidFill>
            <a:round/>
            <a:headEnd/>
            <a:tailEnd/>
          </a:ln>
          <a:effectLst/>
        </p:spPr>
        <p:txBody>
          <a:bodyPr wrap="none" anchor="ctr"/>
          <a:lstStyle/>
          <a:p>
            <a:endParaRPr lang="fr-FR"/>
          </a:p>
        </p:txBody>
      </p:sp>
      <p:sp>
        <p:nvSpPr>
          <p:cNvPr id="210991" name="Oval 47"/>
          <p:cNvSpPr>
            <a:spLocks noChangeArrowheads="1"/>
          </p:cNvSpPr>
          <p:nvPr/>
        </p:nvSpPr>
        <p:spPr bwMode="auto">
          <a:xfrm>
            <a:off x="2681288" y="4094163"/>
            <a:ext cx="69850" cy="142875"/>
          </a:xfrm>
          <a:prstGeom prst="ellipse">
            <a:avLst/>
          </a:prstGeom>
          <a:solidFill>
            <a:srgbClr val="0000FF"/>
          </a:solidFill>
          <a:ln w="9525">
            <a:solidFill>
              <a:srgbClr val="0000FF"/>
            </a:solidFill>
            <a:round/>
            <a:headEnd/>
            <a:tailEnd/>
          </a:ln>
          <a:effectLst/>
        </p:spPr>
        <p:txBody>
          <a:bodyPr wrap="none" anchor="ctr"/>
          <a:lstStyle/>
          <a:p>
            <a:endParaRPr lang="fr-FR"/>
          </a:p>
        </p:txBody>
      </p:sp>
      <p:sp>
        <p:nvSpPr>
          <p:cNvPr id="210992" name="Oval 48"/>
          <p:cNvSpPr>
            <a:spLocks noChangeArrowheads="1"/>
          </p:cNvSpPr>
          <p:nvPr/>
        </p:nvSpPr>
        <p:spPr bwMode="auto">
          <a:xfrm>
            <a:off x="3197225" y="4492625"/>
            <a:ext cx="69850" cy="142875"/>
          </a:xfrm>
          <a:prstGeom prst="ellipse">
            <a:avLst/>
          </a:prstGeom>
          <a:solidFill>
            <a:srgbClr val="0000FF"/>
          </a:solidFill>
          <a:ln w="9525">
            <a:solidFill>
              <a:srgbClr val="0000FF"/>
            </a:solidFill>
            <a:round/>
            <a:headEnd/>
            <a:tailEnd/>
          </a:ln>
          <a:effectLst/>
        </p:spPr>
        <p:txBody>
          <a:bodyPr wrap="none" anchor="ctr"/>
          <a:lstStyle/>
          <a:p>
            <a:endParaRPr lang="fr-FR"/>
          </a:p>
        </p:txBody>
      </p:sp>
      <p:pic>
        <p:nvPicPr>
          <p:cNvPr id="210993" name="Picture 49"/>
          <p:cNvPicPr>
            <a:picLocks noChangeAspect="1" noChangeArrowheads="1"/>
          </p:cNvPicPr>
          <p:nvPr/>
        </p:nvPicPr>
        <p:blipFill>
          <a:blip r:embed="rId3"/>
          <a:srcRect/>
          <a:stretch>
            <a:fillRect/>
          </a:stretch>
        </p:blipFill>
        <p:spPr bwMode="auto">
          <a:xfrm>
            <a:off x="382588" y="88900"/>
            <a:ext cx="7551737" cy="2068513"/>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094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par>
                                <p:cTn id="9" presetID="47" presetClass="entr" presetSubtype="0" fill="hold" grpId="0" nodeType="withEffect">
                                  <p:stCondLst>
                                    <p:cond delay="0"/>
                                  </p:stCondLst>
                                  <p:childTnLst>
                                    <p:set>
                                      <p:cBhvr>
                                        <p:cTn id="10" dur="1" fill="hold">
                                          <p:stCondLst>
                                            <p:cond delay="0"/>
                                          </p:stCondLst>
                                        </p:cTn>
                                        <p:tgtEl>
                                          <p:spTgt spid="210992"/>
                                        </p:tgtEl>
                                        <p:attrNameLst>
                                          <p:attrName>style.visibility</p:attrName>
                                        </p:attrNameLst>
                                      </p:cBhvr>
                                      <p:to>
                                        <p:strVal val="visible"/>
                                      </p:to>
                                    </p:set>
                                    <p:animEffect transition="in" filter="fade">
                                      <p:cBhvr>
                                        <p:cTn id="11" dur="1000"/>
                                        <p:tgtEl>
                                          <p:spTgt spid="210992"/>
                                        </p:tgtEl>
                                      </p:cBhvr>
                                    </p:animEffect>
                                    <p:anim calcmode="lin" valueType="num">
                                      <p:cBhvr>
                                        <p:cTn id="12" dur="1000" fill="hold"/>
                                        <p:tgtEl>
                                          <p:spTgt spid="210992"/>
                                        </p:tgtEl>
                                        <p:attrNameLst>
                                          <p:attrName>ppt_x</p:attrName>
                                        </p:attrNameLst>
                                      </p:cBhvr>
                                      <p:tavLst>
                                        <p:tav tm="0">
                                          <p:val>
                                            <p:strVal val="#ppt_x"/>
                                          </p:val>
                                        </p:tav>
                                        <p:tav tm="100000">
                                          <p:val>
                                            <p:strVal val="#ppt_x"/>
                                          </p:val>
                                        </p:tav>
                                      </p:tavLst>
                                    </p:anim>
                                    <p:anim calcmode="lin" valueType="num">
                                      <p:cBhvr>
                                        <p:cTn id="13" dur="1000" fill="hold"/>
                                        <p:tgtEl>
                                          <p:spTgt spid="210992"/>
                                        </p:tgtEl>
                                        <p:attrNameLst>
                                          <p:attrName>ppt_y</p:attrName>
                                        </p:attrNameLst>
                                      </p:cBhvr>
                                      <p:tavLst>
                                        <p:tav tm="0">
                                          <p:val>
                                            <p:strVal val="#ppt_y-.1"/>
                                          </p:val>
                                        </p:tav>
                                        <p:tav tm="100000">
                                          <p:val>
                                            <p:strVal val="#ppt_y"/>
                                          </p:val>
                                        </p:tav>
                                      </p:tavLst>
                                    </p:anim>
                                  </p:childTnLst>
                                </p:cTn>
                              </p:par>
                              <p:par>
                                <p:cTn id="14" presetID="1" presetClass="entr" presetSubtype="0" fill="hold" grpId="0" nodeType="withEffect">
                                  <p:stCondLst>
                                    <p:cond delay="0"/>
                                  </p:stCondLst>
                                  <p:childTnLst>
                                    <p:set>
                                      <p:cBhvr>
                                        <p:cTn id="15" dur="1" fill="hold">
                                          <p:stCondLst>
                                            <p:cond delay="0"/>
                                          </p:stCondLst>
                                        </p:cTn>
                                        <p:tgtEl>
                                          <p:spTgt spid="210948"/>
                                        </p:tgtEl>
                                        <p:attrNameLst>
                                          <p:attrName>style.visibility</p:attrName>
                                        </p:attrNameLst>
                                      </p:cBhvr>
                                      <p:to>
                                        <p:strVal val="visible"/>
                                      </p:to>
                                    </p:set>
                                  </p:childTnLst>
                                </p:cTn>
                              </p:par>
                            </p:childTnLst>
                          </p:cTn>
                        </p:par>
                        <p:par>
                          <p:cTn id="16" fill="hold">
                            <p:stCondLst>
                              <p:cond delay="1000"/>
                            </p:stCondLst>
                            <p:childTnLst>
                              <p:par>
                                <p:cTn id="17" presetID="55" presetClass="exit" presetSubtype="0" fill="hold" grpId="1" nodeType="afterEffect">
                                  <p:stCondLst>
                                    <p:cond delay="500"/>
                                  </p:stCondLst>
                                  <p:childTnLst>
                                    <p:anim calcmode="lin" valueType="num">
                                      <p:cBhvr>
                                        <p:cTn id="18" dur="500"/>
                                        <p:tgtEl>
                                          <p:spTgt spid="210992"/>
                                        </p:tgtEl>
                                        <p:attrNameLst>
                                          <p:attrName>ppt_w</p:attrName>
                                        </p:attrNameLst>
                                      </p:cBhvr>
                                      <p:tavLst>
                                        <p:tav tm="0">
                                          <p:val>
                                            <p:strVal val="ppt_w"/>
                                          </p:val>
                                        </p:tav>
                                        <p:tav tm="100000">
                                          <p:val>
                                            <p:strVal val="ppt_w*0.70"/>
                                          </p:val>
                                        </p:tav>
                                      </p:tavLst>
                                    </p:anim>
                                    <p:anim calcmode="lin" valueType="num">
                                      <p:cBhvr>
                                        <p:cTn id="19" dur="500"/>
                                        <p:tgtEl>
                                          <p:spTgt spid="210992"/>
                                        </p:tgtEl>
                                        <p:attrNameLst>
                                          <p:attrName>ppt_h</p:attrName>
                                        </p:attrNameLst>
                                      </p:cBhvr>
                                      <p:tavLst>
                                        <p:tav tm="0">
                                          <p:val>
                                            <p:strVal val="ppt_h"/>
                                          </p:val>
                                        </p:tav>
                                        <p:tav tm="100000">
                                          <p:val>
                                            <p:strVal val="ppt_h"/>
                                          </p:val>
                                        </p:tav>
                                      </p:tavLst>
                                    </p:anim>
                                    <p:animEffect transition="out" filter="fade">
                                      <p:cBhvr>
                                        <p:cTn id="20" dur="500"/>
                                        <p:tgtEl>
                                          <p:spTgt spid="210992"/>
                                        </p:tgtEl>
                                      </p:cBhvr>
                                    </p:animEffect>
                                    <p:set>
                                      <p:cBhvr>
                                        <p:cTn id="21" dur="1" fill="hold">
                                          <p:stCondLst>
                                            <p:cond delay="499"/>
                                          </p:stCondLst>
                                        </p:cTn>
                                        <p:tgtEl>
                                          <p:spTgt spid="210992"/>
                                        </p:tgtEl>
                                        <p:attrNameLst>
                                          <p:attrName>style.visibility</p:attrName>
                                        </p:attrNameLst>
                                      </p:cBhvr>
                                      <p:to>
                                        <p:strVal val="hidden"/>
                                      </p:to>
                                    </p:set>
                                  </p:childTnLst>
                                </p:cTn>
                              </p:par>
                            </p:childTnLst>
                          </p:cTn>
                        </p:par>
                        <p:par>
                          <p:cTn id="22" fill="hold">
                            <p:stCondLst>
                              <p:cond delay="2000"/>
                            </p:stCondLst>
                            <p:childTnLst>
                              <p:par>
                                <p:cTn id="23" presetID="47" presetClass="entr" presetSubtype="0" fill="hold" grpId="0" nodeType="afterEffect">
                                  <p:stCondLst>
                                    <p:cond delay="500"/>
                                  </p:stCondLst>
                                  <p:childTnLst>
                                    <p:set>
                                      <p:cBhvr>
                                        <p:cTn id="24" dur="1" fill="hold">
                                          <p:stCondLst>
                                            <p:cond delay="0"/>
                                          </p:stCondLst>
                                        </p:cTn>
                                        <p:tgtEl>
                                          <p:spTgt spid="210991"/>
                                        </p:tgtEl>
                                        <p:attrNameLst>
                                          <p:attrName>style.visibility</p:attrName>
                                        </p:attrNameLst>
                                      </p:cBhvr>
                                      <p:to>
                                        <p:strVal val="visible"/>
                                      </p:to>
                                    </p:set>
                                    <p:animEffect transition="in" filter="fade">
                                      <p:cBhvr>
                                        <p:cTn id="25" dur="500"/>
                                        <p:tgtEl>
                                          <p:spTgt spid="210991"/>
                                        </p:tgtEl>
                                      </p:cBhvr>
                                    </p:animEffect>
                                    <p:anim calcmode="lin" valueType="num">
                                      <p:cBhvr>
                                        <p:cTn id="26" dur="500" fill="hold"/>
                                        <p:tgtEl>
                                          <p:spTgt spid="210991"/>
                                        </p:tgtEl>
                                        <p:attrNameLst>
                                          <p:attrName>ppt_x</p:attrName>
                                        </p:attrNameLst>
                                      </p:cBhvr>
                                      <p:tavLst>
                                        <p:tav tm="0">
                                          <p:val>
                                            <p:strVal val="#ppt_x"/>
                                          </p:val>
                                        </p:tav>
                                        <p:tav tm="100000">
                                          <p:val>
                                            <p:strVal val="#ppt_x"/>
                                          </p:val>
                                        </p:tav>
                                      </p:tavLst>
                                    </p:anim>
                                    <p:anim calcmode="lin" valueType="num">
                                      <p:cBhvr>
                                        <p:cTn id="27" dur="500" fill="hold"/>
                                        <p:tgtEl>
                                          <p:spTgt spid="210991"/>
                                        </p:tgtEl>
                                        <p:attrNameLst>
                                          <p:attrName>ppt_y</p:attrName>
                                        </p:attrNameLst>
                                      </p:cBhvr>
                                      <p:tavLst>
                                        <p:tav tm="0">
                                          <p:val>
                                            <p:strVal val="#ppt_y-.1"/>
                                          </p:val>
                                        </p:tav>
                                        <p:tav tm="100000">
                                          <p:val>
                                            <p:strVal val="#ppt_y"/>
                                          </p:val>
                                        </p:tav>
                                      </p:tavLst>
                                    </p:anim>
                                  </p:childTnLst>
                                </p:cTn>
                              </p:par>
                            </p:childTnLst>
                          </p:cTn>
                        </p:par>
                        <p:par>
                          <p:cTn id="28" fill="hold">
                            <p:stCondLst>
                              <p:cond delay="3000"/>
                            </p:stCondLst>
                            <p:childTnLst>
                              <p:par>
                                <p:cTn id="29" presetID="55" presetClass="exit" presetSubtype="0" fill="hold" grpId="1" nodeType="afterEffect">
                                  <p:stCondLst>
                                    <p:cond delay="500"/>
                                  </p:stCondLst>
                                  <p:childTnLst>
                                    <p:anim calcmode="lin" valueType="num">
                                      <p:cBhvr>
                                        <p:cTn id="30" dur="500"/>
                                        <p:tgtEl>
                                          <p:spTgt spid="210991"/>
                                        </p:tgtEl>
                                        <p:attrNameLst>
                                          <p:attrName>ppt_w</p:attrName>
                                        </p:attrNameLst>
                                      </p:cBhvr>
                                      <p:tavLst>
                                        <p:tav tm="0">
                                          <p:val>
                                            <p:strVal val="ppt_w"/>
                                          </p:val>
                                        </p:tav>
                                        <p:tav tm="100000">
                                          <p:val>
                                            <p:strVal val="ppt_w*0.70"/>
                                          </p:val>
                                        </p:tav>
                                      </p:tavLst>
                                    </p:anim>
                                    <p:anim calcmode="lin" valueType="num">
                                      <p:cBhvr>
                                        <p:cTn id="31" dur="500"/>
                                        <p:tgtEl>
                                          <p:spTgt spid="210991"/>
                                        </p:tgtEl>
                                        <p:attrNameLst>
                                          <p:attrName>ppt_h</p:attrName>
                                        </p:attrNameLst>
                                      </p:cBhvr>
                                      <p:tavLst>
                                        <p:tav tm="0">
                                          <p:val>
                                            <p:strVal val="ppt_h"/>
                                          </p:val>
                                        </p:tav>
                                        <p:tav tm="100000">
                                          <p:val>
                                            <p:strVal val="ppt_h"/>
                                          </p:val>
                                        </p:tav>
                                      </p:tavLst>
                                    </p:anim>
                                    <p:animEffect transition="out" filter="fade">
                                      <p:cBhvr>
                                        <p:cTn id="32" dur="500"/>
                                        <p:tgtEl>
                                          <p:spTgt spid="210991"/>
                                        </p:tgtEl>
                                      </p:cBhvr>
                                    </p:animEffect>
                                    <p:set>
                                      <p:cBhvr>
                                        <p:cTn id="33" dur="1" fill="hold">
                                          <p:stCondLst>
                                            <p:cond delay="499"/>
                                          </p:stCondLst>
                                        </p:cTn>
                                        <p:tgtEl>
                                          <p:spTgt spid="210991"/>
                                        </p:tgtEl>
                                        <p:attrNameLst>
                                          <p:attrName>style.visibility</p:attrName>
                                        </p:attrNameLst>
                                      </p:cBhvr>
                                      <p:to>
                                        <p:strVal val="hidden"/>
                                      </p:to>
                                    </p:set>
                                  </p:childTnLst>
                                </p:cTn>
                              </p:par>
                            </p:childTnLst>
                          </p:cTn>
                        </p:par>
                        <p:par>
                          <p:cTn id="34" fill="hold">
                            <p:stCondLst>
                              <p:cond delay="4000"/>
                            </p:stCondLst>
                            <p:childTnLst>
                              <p:par>
                                <p:cTn id="35" presetID="47" presetClass="entr" presetSubtype="0" fill="hold" grpId="0" nodeType="afterEffect">
                                  <p:stCondLst>
                                    <p:cond delay="500"/>
                                  </p:stCondLst>
                                  <p:childTnLst>
                                    <p:set>
                                      <p:cBhvr>
                                        <p:cTn id="36" dur="1" fill="hold">
                                          <p:stCondLst>
                                            <p:cond delay="0"/>
                                          </p:stCondLst>
                                        </p:cTn>
                                        <p:tgtEl>
                                          <p:spTgt spid="210990"/>
                                        </p:tgtEl>
                                        <p:attrNameLst>
                                          <p:attrName>style.visibility</p:attrName>
                                        </p:attrNameLst>
                                      </p:cBhvr>
                                      <p:to>
                                        <p:strVal val="visible"/>
                                      </p:to>
                                    </p:set>
                                    <p:animEffect transition="in" filter="fade">
                                      <p:cBhvr>
                                        <p:cTn id="37" dur="500"/>
                                        <p:tgtEl>
                                          <p:spTgt spid="210990"/>
                                        </p:tgtEl>
                                      </p:cBhvr>
                                    </p:animEffect>
                                    <p:anim calcmode="lin" valueType="num">
                                      <p:cBhvr>
                                        <p:cTn id="38" dur="500" fill="hold"/>
                                        <p:tgtEl>
                                          <p:spTgt spid="210990"/>
                                        </p:tgtEl>
                                        <p:attrNameLst>
                                          <p:attrName>ppt_x</p:attrName>
                                        </p:attrNameLst>
                                      </p:cBhvr>
                                      <p:tavLst>
                                        <p:tav tm="0">
                                          <p:val>
                                            <p:strVal val="#ppt_x"/>
                                          </p:val>
                                        </p:tav>
                                        <p:tav tm="100000">
                                          <p:val>
                                            <p:strVal val="#ppt_x"/>
                                          </p:val>
                                        </p:tav>
                                      </p:tavLst>
                                    </p:anim>
                                    <p:anim calcmode="lin" valueType="num">
                                      <p:cBhvr>
                                        <p:cTn id="39" dur="500" fill="hold"/>
                                        <p:tgtEl>
                                          <p:spTgt spid="21099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0947" grpId="0"/>
      <p:bldP spid="210948" grpId="0"/>
      <p:bldP spid="210990" grpId="0" animBg="1"/>
      <p:bldP spid="210991" grpId="0" animBg="1"/>
      <p:bldP spid="210991" grpId="1" animBg="1"/>
      <p:bldP spid="210992" grpId="0" animBg="1"/>
      <p:bldP spid="210992" grpId="1"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2994" name="Picture 2" descr="47Ar_EnexFit_PRL"/>
          <p:cNvPicPr>
            <a:picLocks noChangeAspect="1" noChangeArrowheads="1"/>
          </p:cNvPicPr>
          <p:nvPr/>
        </p:nvPicPr>
        <p:blipFill>
          <a:blip r:embed="rId3"/>
          <a:srcRect/>
          <a:stretch>
            <a:fillRect/>
          </a:stretch>
        </p:blipFill>
        <p:spPr bwMode="auto">
          <a:xfrm>
            <a:off x="200025" y="684213"/>
            <a:ext cx="4937125" cy="5761037"/>
          </a:xfrm>
          <a:prstGeom prst="rect">
            <a:avLst/>
          </a:prstGeom>
          <a:noFill/>
        </p:spPr>
      </p:pic>
      <p:pic>
        <p:nvPicPr>
          <p:cNvPr id="212995" name="Picture 3" descr="DistAng_PRL2"/>
          <p:cNvPicPr>
            <a:picLocks noChangeAspect="1" noChangeArrowheads="1"/>
          </p:cNvPicPr>
          <p:nvPr/>
        </p:nvPicPr>
        <p:blipFill>
          <a:blip r:embed="rId4"/>
          <a:srcRect/>
          <a:stretch>
            <a:fillRect/>
          </a:stretch>
        </p:blipFill>
        <p:spPr bwMode="auto">
          <a:xfrm>
            <a:off x="4662488" y="1635125"/>
            <a:ext cx="4706937" cy="4583113"/>
          </a:xfrm>
          <a:prstGeom prst="rect">
            <a:avLst/>
          </a:prstGeom>
          <a:noFill/>
        </p:spPr>
      </p:pic>
      <p:pic>
        <p:nvPicPr>
          <p:cNvPr id="212996" name="Picture 4" descr="Enex47"/>
          <p:cNvPicPr>
            <a:picLocks noChangeAspect="1" noChangeArrowheads="1"/>
          </p:cNvPicPr>
          <p:nvPr/>
        </p:nvPicPr>
        <p:blipFill>
          <a:blip r:embed="rId5"/>
          <a:srcRect/>
          <a:stretch>
            <a:fillRect/>
          </a:stretch>
        </p:blipFill>
        <p:spPr bwMode="auto">
          <a:xfrm>
            <a:off x="228600" y="1223963"/>
            <a:ext cx="4473575" cy="5175250"/>
          </a:xfrm>
          <a:prstGeom prst="rect">
            <a:avLst/>
          </a:prstGeom>
          <a:noFill/>
        </p:spPr>
      </p:pic>
      <p:grpSp>
        <p:nvGrpSpPr>
          <p:cNvPr id="2" name="Group 5"/>
          <p:cNvGrpSpPr>
            <a:grpSpLocks/>
          </p:cNvGrpSpPr>
          <p:nvPr/>
        </p:nvGrpSpPr>
        <p:grpSpPr bwMode="auto">
          <a:xfrm>
            <a:off x="923925" y="1397000"/>
            <a:ext cx="3036888" cy="3022600"/>
            <a:chOff x="515" y="880"/>
            <a:chExt cx="1980" cy="1904"/>
          </a:xfrm>
        </p:grpSpPr>
        <p:sp>
          <p:nvSpPr>
            <p:cNvPr id="212998" name="Text Box 6"/>
            <p:cNvSpPr txBox="1">
              <a:spLocks noChangeArrowheads="1"/>
            </p:cNvSpPr>
            <p:nvPr/>
          </p:nvSpPr>
          <p:spPr bwMode="auto">
            <a:xfrm>
              <a:off x="515" y="880"/>
              <a:ext cx="335" cy="231"/>
            </a:xfrm>
            <a:prstGeom prst="rect">
              <a:avLst/>
            </a:prstGeom>
            <a:noFill/>
            <a:ln w="9525" algn="ctr">
              <a:noFill/>
              <a:miter lim="800000"/>
              <a:headEnd/>
              <a:tailEnd/>
            </a:ln>
            <a:effectLst/>
          </p:spPr>
          <p:txBody>
            <a:bodyPr wrap="none">
              <a:spAutoFit/>
            </a:bodyPr>
            <a:lstStyle/>
            <a:p>
              <a:r>
                <a:rPr lang="fr-FR" sz="1800" b="1">
                  <a:latin typeface="Arial" pitchFamily="34" charset="0"/>
                </a:rPr>
                <a:t>GS</a:t>
              </a:r>
            </a:p>
          </p:txBody>
        </p:sp>
        <p:sp>
          <p:nvSpPr>
            <p:cNvPr id="212999" name="Text Box 7"/>
            <p:cNvSpPr txBox="1">
              <a:spLocks noChangeArrowheads="1"/>
            </p:cNvSpPr>
            <p:nvPr/>
          </p:nvSpPr>
          <p:spPr bwMode="auto">
            <a:xfrm>
              <a:off x="946" y="1390"/>
              <a:ext cx="409" cy="231"/>
            </a:xfrm>
            <a:prstGeom prst="rect">
              <a:avLst/>
            </a:prstGeom>
            <a:noFill/>
            <a:ln w="9525" algn="ctr">
              <a:noFill/>
              <a:miter lim="800000"/>
              <a:headEnd/>
              <a:tailEnd/>
            </a:ln>
            <a:effectLst/>
          </p:spPr>
          <p:txBody>
            <a:bodyPr wrap="none">
              <a:spAutoFit/>
            </a:bodyPr>
            <a:lstStyle/>
            <a:p>
              <a:pPr algn="ctr"/>
              <a:r>
                <a:rPr lang="fr-FR" sz="1800" b="1">
                  <a:latin typeface="Arial" pitchFamily="34" charset="0"/>
                </a:rPr>
                <a:t>1.13</a:t>
              </a:r>
            </a:p>
          </p:txBody>
        </p:sp>
        <p:sp>
          <p:nvSpPr>
            <p:cNvPr id="213000" name="Text Box 8"/>
            <p:cNvSpPr txBox="1">
              <a:spLocks noChangeArrowheads="1"/>
            </p:cNvSpPr>
            <p:nvPr/>
          </p:nvSpPr>
          <p:spPr bwMode="auto">
            <a:xfrm>
              <a:off x="1179" y="2553"/>
              <a:ext cx="410" cy="231"/>
            </a:xfrm>
            <a:prstGeom prst="rect">
              <a:avLst/>
            </a:prstGeom>
            <a:noFill/>
            <a:ln w="9525" algn="ctr">
              <a:noFill/>
              <a:miter lim="800000"/>
              <a:headEnd/>
              <a:tailEnd/>
            </a:ln>
            <a:effectLst/>
          </p:spPr>
          <p:txBody>
            <a:bodyPr wrap="none">
              <a:spAutoFit/>
            </a:bodyPr>
            <a:lstStyle/>
            <a:p>
              <a:r>
                <a:rPr lang="fr-FR" sz="1800" b="1">
                  <a:latin typeface="Arial" pitchFamily="34" charset="0"/>
                </a:rPr>
                <a:t>1.74</a:t>
              </a:r>
            </a:p>
          </p:txBody>
        </p:sp>
        <p:sp>
          <p:nvSpPr>
            <p:cNvPr id="213001" name="Text Box 9"/>
            <p:cNvSpPr txBox="1">
              <a:spLocks noChangeArrowheads="1"/>
            </p:cNvSpPr>
            <p:nvPr/>
          </p:nvSpPr>
          <p:spPr bwMode="auto">
            <a:xfrm>
              <a:off x="1292" y="2326"/>
              <a:ext cx="410" cy="231"/>
            </a:xfrm>
            <a:prstGeom prst="rect">
              <a:avLst/>
            </a:prstGeom>
            <a:noFill/>
            <a:ln w="9525" algn="ctr">
              <a:noFill/>
              <a:miter lim="800000"/>
              <a:headEnd/>
              <a:tailEnd/>
            </a:ln>
            <a:effectLst/>
          </p:spPr>
          <p:txBody>
            <a:bodyPr wrap="none">
              <a:spAutoFit/>
            </a:bodyPr>
            <a:lstStyle/>
            <a:p>
              <a:r>
                <a:rPr lang="fr-FR" sz="1800" b="1">
                  <a:latin typeface="Arial" pitchFamily="34" charset="0"/>
                </a:rPr>
                <a:t>2.65</a:t>
              </a:r>
            </a:p>
          </p:txBody>
        </p:sp>
        <p:sp>
          <p:nvSpPr>
            <p:cNvPr id="213002" name="Text Box 10"/>
            <p:cNvSpPr txBox="1">
              <a:spLocks noChangeArrowheads="1"/>
            </p:cNvSpPr>
            <p:nvPr/>
          </p:nvSpPr>
          <p:spPr bwMode="auto">
            <a:xfrm>
              <a:off x="1519" y="1536"/>
              <a:ext cx="410" cy="231"/>
            </a:xfrm>
            <a:prstGeom prst="rect">
              <a:avLst/>
            </a:prstGeom>
            <a:noFill/>
            <a:ln w="9525" algn="ctr">
              <a:noFill/>
              <a:miter lim="800000"/>
              <a:headEnd/>
              <a:tailEnd/>
            </a:ln>
            <a:effectLst/>
          </p:spPr>
          <p:txBody>
            <a:bodyPr wrap="none">
              <a:spAutoFit/>
            </a:bodyPr>
            <a:lstStyle/>
            <a:p>
              <a:r>
                <a:rPr lang="fr-FR" sz="1800" b="1">
                  <a:latin typeface="Arial" pitchFamily="34" charset="0"/>
                </a:rPr>
                <a:t>3.33</a:t>
              </a:r>
            </a:p>
          </p:txBody>
        </p:sp>
        <p:sp>
          <p:nvSpPr>
            <p:cNvPr id="213003" name="Text Box 11"/>
            <p:cNvSpPr txBox="1">
              <a:spLocks noChangeArrowheads="1"/>
            </p:cNvSpPr>
            <p:nvPr/>
          </p:nvSpPr>
          <p:spPr bwMode="auto">
            <a:xfrm>
              <a:off x="1689" y="1872"/>
              <a:ext cx="410" cy="231"/>
            </a:xfrm>
            <a:prstGeom prst="rect">
              <a:avLst/>
            </a:prstGeom>
            <a:noFill/>
            <a:ln w="9525" algn="ctr">
              <a:noFill/>
              <a:miter lim="800000"/>
              <a:headEnd/>
              <a:tailEnd/>
            </a:ln>
            <a:effectLst/>
          </p:spPr>
          <p:txBody>
            <a:bodyPr wrap="none">
              <a:spAutoFit/>
            </a:bodyPr>
            <a:lstStyle/>
            <a:p>
              <a:r>
                <a:rPr lang="fr-FR" sz="1800" b="1">
                  <a:latin typeface="Arial" pitchFamily="34" charset="0"/>
                </a:rPr>
                <a:t>3.98</a:t>
              </a:r>
            </a:p>
          </p:txBody>
        </p:sp>
        <p:sp>
          <p:nvSpPr>
            <p:cNvPr id="213004" name="Text Box 12"/>
            <p:cNvSpPr txBox="1">
              <a:spLocks noChangeArrowheads="1"/>
            </p:cNvSpPr>
            <p:nvPr/>
          </p:nvSpPr>
          <p:spPr bwMode="auto">
            <a:xfrm>
              <a:off x="2085" y="1504"/>
              <a:ext cx="410" cy="231"/>
            </a:xfrm>
            <a:prstGeom prst="rect">
              <a:avLst/>
            </a:prstGeom>
            <a:noFill/>
            <a:ln w="9525" algn="ctr">
              <a:noFill/>
              <a:miter lim="800000"/>
              <a:headEnd/>
              <a:tailEnd/>
            </a:ln>
            <a:effectLst/>
          </p:spPr>
          <p:txBody>
            <a:bodyPr wrap="none">
              <a:spAutoFit/>
            </a:bodyPr>
            <a:lstStyle/>
            <a:p>
              <a:r>
                <a:rPr lang="fr-FR" sz="1800" b="1">
                  <a:latin typeface="Arial" pitchFamily="34" charset="0"/>
                </a:rPr>
                <a:t>5.50</a:t>
              </a:r>
            </a:p>
          </p:txBody>
        </p:sp>
      </p:grpSp>
      <p:grpSp>
        <p:nvGrpSpPr>
          <p:cNvPr id="3" name="Group 13"/>
          <p:cNvGrpSpPr>
            <a:grpSpLocks/>
          </p:cNvGrpSpPr>
          <p:nvPr/>
        </p:nvGrpSpPr>
        <p:grpSpPr bwMode="auto">
          <a:xfrm>
            <a:off x="1520825" y="1622425"/>
            <a:ext cx="2816225" cy="4911725"/>
            <a:chOff x="896" y="1022"/>
            <a:chExt cx="1836" cy="3094"/>
          </a:xfrm>
        </p:grpSpPr>
        <p:grpSp>
          <p:nvGrpSpPr>
            <p:cNvPr id="4" name="Group 14"/>
            <p:cNvGrpSpPr>
              <a:grpSpLocks/>
            </p:cNvGrpSpPr>
            <p:nvPr/>
          </p:nvGrpSpPr>
          <p:grpSpPr bwMode="auto">
            <a:xfrm>
              <a:off x="1122" y="3577"/>
              <a:ext cx="361" cy="539"/>
              <a:chOff x="1122" y="3577"/>
              <a:chExt cx="361" cy="539"/>
            </a:xfrm>
          </p:grpSpPr>
          <p:sp>
            <p:nvSpPr>
              <p:cNvPr id="213007" name="Rectangle 15"/>
              <p:cNvSpPr>
                <a:spLocks noChangeArrowheads="1"/>
              </p:cNvSpPr>
              <p:nvPr/>
            </p:nvSpPr>
            <p:spPr bwMode="auto">
              <a:xfrm>
                <a:off x="1122" y="3885"/>
                <a:ext cx="361" cy="231"/>
              </a:xfrm>
              <a:prstGeom prst="rect">
                <a:avLst/>
              </a:prstGeom>
              <a:noFill/>
              <a:ln w="9525" algn="ctr">
                <a:noFill/>
                <a:miter lim="800000"/>
                <a:headEnd/>
                <a:tailEnd/>
              </a:ln>
              <a:effectLst/>
            </p:spPr>
            <p:txBody>
              <a:bodyPr wrap="none">
                <a:spAutoFit/>
              </a:bodyPr>
              <a:lstStyle/>
              <a:p>
                <a:r>
                  <a:rPr lang="fr-FR" sz="1800" b="1">
                    <a:solidFill>
                      <a:srgbClr val="CC3300"/>
                    </a:solidFill>
                    <a:latin typeface="Arial" pitchFamily="34" charset="0"/>
                  </a:rPr>
                  <a:t>ℓ=3</a:t>
                </a:r>
              </a:p>
            </p:txBody>
          </p:sp>
          <p:sp>
            <p:nvSpPr>
              <p:cNvPr id="213008" name="Line 16"/>
              <p:cNvSpPr>
                <a:spLocks noChangeShapeType="1"/>
              </p:cNvSpPr>
              <p:nvPr/>
            </p:nvSpPr>
            <p:spPr bwMode="auto">
              <a:xfrm flipV="1">
                <a:off x="1292" y="3577"/>
                <a:ext cx="0" cy="312"/>
              </a:xfrm>
              <a:prstGeom prst="line">
                <a:avLst/>
              </a:prstGeom>
              <a:noFill/>
              <a:ln w="38100">
                <a:solidFill>
                  <a:schemeClr val="tx1"/>
                </a:solidFill>
                <a:round/>
                <a:headEnd/>
                <a:tailEnd type="triangle" w="med" len="med"/>
              </a:ln>
              <a:effectLst/>
            </p:spPr>
            <p:txBody>
              <a:bodyPr wrap="none"/>
              <a:lstStyle/>
              <a:p>
                <a:endParaRPr lang="fr-FR"/>
              </a:p>
            </p:txBody>
          </p:sp>
        </p:grpSp>
        <p:grpSp>
          <p:nvGrpSpPr>
            <p:cNvPr id="5" name="Group 17"/>
            <p:cNvGrpSpPr>
              <a:grpSpLocks/>
            </p:cNvGrpSpPr>
            <p:nvPr/>
          </p:nvGrpSpPr>
          <p:grpSpPr bwMode="auto">
            <a:xfrm>
              <a:off x="896" y="1022"/>
              <a:ext cx="362" cy="344"/>
              <a:chOff x="896" y="1022"/>
              <a:chExt cx="362" cy="344"/>
            </a:xfrm>
          </p:grpSpPr>
          <p:sp>
            <p:nvSpPr>
              <p:cNvPr id="213010" name="Rectangle 18"/>
              <p:cNvSpPr>
                <a:spLocks noChangeArrowheads="1"/>
              </p:cNvSpPr>
              <p:nvPr/>
            </p:nvSpPr>
            <p:spPr bwMode="auto">
              <a:xfrm>
                <a:off x="896" y="1022"/>
                <a:ext cx="362" cy="231"/>
              </a:xfrm>
              <a:prstGeom prst="rect">
                <a:avLst/>
              </a:prstGeom>
              <a:noFill/>
              <a:ln w="9525" algn="ctr">
                <a:noFill/>
                <a:miter lim="800000"/>
                <a:headEnd/>
                <a:tailEnd/>
              </a:ln>
              <a:effectLst/>
            </p:spPr>
            <p:txBody>
              <a:bodyPr wrap="none">
                <a:spAutoFit/>
              </a:bodyPr>
              <a:lstStyle/>
              <a:p>
                <a:r>
                  <a:rPr lang="fr-FR" sz="1800" b="1">
                    <a:solidFill>
                      <a:srgbClr val="CC3300"/>
                    </a:solidFill>
                    <a:latin typeface="Arial" pitchFamily="34" charset="0"/>
                  </a:rPr>
                  <a:t>ℓ=1</a:t>
                </a:r>
              </a:p>
            </p:txBody>
          </p:sp>
          <p:sp>
            <p:nvSpPr>
              <p:cNvPr id="213011" name="Line 19"/>
              <p:cNvSpPr>
                <a:spLocks noChangeShapeType="1"/>
              </p:cNvSpPr>
              <p:nvPr/>
            </p:nvSpPr>
            <p:spPr bwMode="auto">
              <a:xfrm flipH="1">
                <a:off x="924" y="1196"/>
                <a:ext cx="113" cy="170"/>
              </a:xfrm>
              <a:prstGeom prst="line">
                <a:avLst/>
              </a:prstGeom>
              <a:noFill/>
              <a:ln w="38100">
                <a:solidFill>
                  <a:schemeClr val="tx1"/>
                </a:solidFill>
                <a:round/>
                <a:headEnd/>
                <a:tailEnd type="triangle" w="med" len="med"/>
              </a:ln>
              <a:effectLst/>
            </p:spPr>
            <p:txBody>
              <a:bodyPr wrap="none"/>
              <a:lstStyle/>
              <a:p>
                <a:endParaRPr lang="fr-FR"/>
              </a:p>
            </p:txBody>
          </p:sp>
          <p:sp>
            <p:nvSpPr>
              <p:cNvPr id="213012" name="Line 20"/>
              <p:cNvSpPr>
                <a:spLocks noChangeShapeType="1"/>
              </p:cNvSpPr>
              <p:nvPr/>
            </p:nvSpPr>
            <p:spPr bwMode="auto">
              <a:xfrm>
                <a:off x="1037" y="1196"/>
                <a:ext cx="85" cy="170"/>
              </a:xfrm>
              <a:prstGeom prst="line">
                <a:avLst/>
              </a:prstGeom>
              <a:noFill/>
              <a:ln w="38100">
                <a:solidFill>
                  <a:schemeClr val="tx1"/>
                </a:solidFill>
                <a:round/>
                <a:headEnd/>
                <a:tailEnd type="triangle" w="med" len="med"/>
              </a:ln>
              <a:effectLst/>
            </p:spPr>
            <p:txBody>
              <a:bodyPr wrap="none"/>
              <a:lstStyle/>
              <a:p>
                <a:endParaRPr lang="fr-FR"/>
              </a:p>
            </p:txBody>
          </p:sp>
        </p:grpSp>
        <p:grpSp>
          <p:nvGrpSpPr>
            <p:cNvPr id="6" name="Group 21"/>
            <p:cNvGrpSpPr>
              <a:grpSpLocks/>
            </p:cNvGrpSpPr>
            <p:nvPr/>
          </p:nvGrpSpPr>
          <p:grpSpPr bwMode="auto">
            <a:xfrm>
              <a:off x="1463" y="1111"/>
              <a:ext cx="567" cy="511"/>
              <a:chOff x="1463" y="1111"/>
              <a:chExt cx="567" cy="511"/>
            </a:xfrm>
          </p:grpSpPr>
          <p:sp>
            <p:nvSpPr>
              <p:cNvPr id="213014" name="Rectangle 22"/>
              <p:cNvSpPr>
                <a:spLocks noChangeArrowheads="1"/>
              </p:cNvSpPr>
              <p:nvPr/>
            </p:nvSpPr>
            <p:spPr bwMode="auto">
              <a:xfrm>
                <a:off x="1491" y="1111"/>
                <a:ext cx="532" cy="231"/>
              </a:xfrm>
              <a:prstGeom prst="rect">
                <a:avLst/>
              </a:prstGeom>
              <a:noFill/>
              <a:ln w="9525" algn="ctr">
                <a:noFill/>
                <a:miter lim="800000"/>
                <a:headEnd/>
                <a:tailEnd/>
              </a:ln>
              <a:effectLst/>
            </p:spPr>
            <p:txBody>
              <a:bodyPr wrap="none">
                <a:spAutoFit/>
              </a:bodyPr>
              <a:lstStyle/>
              <a:p>
                <a:r>
                  <a:rPr lang="fr-FR" sz="1800" b="1">
                    <a:solidFill>
                      <a:srgbClr val="CC3300"/>
                    </a:solidFill>
                    <a:latin typeface="Arial" pitchFamily="34" charset="0"/>
                  </a:rPr>
                  <a:t>ℓ=3+4</a:t>
                </a:r>
              </a:p>
            </p:txBody>
          </p:sp>
          <p:sp>
            <p:nvSpPr>
              <p:cNvPr id="213015" name="AutoShape 23"/>
              <p:cNvSpPr>
                <a:spLocks/>
              </p:cNvSpPr>
              <p:nvPr/>
            </p:nvSpPr>
            <p:spPr bwMode="auto">
              <a:xfrm rot="5400000">
                <a:off x="1605" y="1196"/>
                <a:ext cx="284" cy="567"/>
              </a:xfrm>
              <a:prstGeom prst="leftBrace">
                <a:avLst>
                  <a:gd name="adj1" fmla="val 16637"/>
                  <a:gd name="adj2" fmla="val 50000"/>
                </a:avLst>
              </a:prstGeom>
              <a:noFill/>
              <a:ln w="38100">
                <a:solidFill>
                  <a:schemeClr val="tx1"/>
                </a:solidFill>
                <a:round/>
                <a:headEnd/>
                <a:tailEnd/>
              </a:ln>
              <a:effectLst/>
            </p:spPr>
            <p:txBody>
              <a:bodyPr wrap="none" anchor="ctr"/>
              <a:lstStyle/>
              <a:p>
                <a:endParaRPr lang="fr-FR"/>
              </a:p>
            </p:txBody>
          </p:sp>
        </p:grpSp>
        <p:grpSp>
          <p:nvGrpSpPr>
            <p:cNvPr id="7" name="Group 24"/>
            <p:cNvGrpSpPr>
              <a:grpSpLocks/>
            </p:cNvGrpSpPr>
            <p:nvPr/>
          </p:nvGrpSpPr>
          <p:grpSpPr bwMode="auto">
            <a:xfrm>
              <a:off x="2341" y="1646"/>
              <a:ext cx="391" cy="514"/>
              <a:chOff x="2341" y="1646"/>
              <a:chExt cx="391" cy="514"/>
            </a:xfrm>
          </p:grpSpPr>
          <p:sp>
            <p:nvSpPr>
              <p:cNvPr id="213017" name="Rectangle 25"/>
              <p:cNvSpPr>
                <a:spLocks noChangeArrowheads="1"/>
              </p:cNvSpPr>
              <p:nvPr/>
            </p:nvSpPr>
            <p:spPr bwMode="auto">
              <a:xfrm>
                <a:off x="2370" y="1646"/>
                <a:ext cx="362" cy="231"/>
              </a:xfrm>
              <a:prstGeom prst="rect">
                <a:avLst/>
              </a:prstGeom>
              <a:noFill/>
              <a:ln w="9525" algn="ctr">
                <a:noFill/>
                <a:miter lim="800000"/>
                <a:headEnd/>
                <a:tailEnd/>
              </a:ln>
              <a:effectLst/>
            </p:spPr>
            <p:txBody>
              <a:bodyPr wrap="none">
                <a:spAutoFit/>
              </a:bodyPr>
              <a:lstStyle/>
              <a:p>
                <a:r>
                  <a:rPr lang="fr-FR" sz="1800" b="1">
                    <a:solidFill>
                      <a:srgbClr val="CC3300"/>
                    </a:solidFill>
                    <a:latin typeface="Arial" pitchFamily="34" charset="0"/>
                  </a:rPr>
                  <a:t>ℓ=4</a:t>
                </a:r>
              </a:p>
            </p:txBody>
          </p:sp>
          <p:sp>
            <p:nvSpPr>
              <p:cNvPr id="213018" name="Line 26"/>
              <p:cNvSpPr>
                <a:spLocks noChangeShapeType="1"/>
              </p:cNvSpPr>
              <p:nvPr/>
            </p:nvSpPr>
            <p:spPr bwMode="auto">
              <a:xfrm flipH="1">
                <a:off x="2341" y="1820"/>
                <a:ext cx="199" cy="340"/>
              </a:xfrm>
              <a:prstGeom prst="line">
                <a:avLst/>
              </a:prstGeom>
              <a:noFill/>
              <a:ln w="38100">
                <a:solidFill>
                  <a:schemeClr val="tx1"/>
                </a:solidFill>
                <a:round/>
                <a:headEnd/>
                <a:tailEnd type="triangle" w="med" len="med"/>
              </a:ln>
              <a:effectLst/>
            </p:spPr>
            <p:txBody>
              <a:bodyPr wrap="none"/>
              <a:lstStyle/>
              <a:p>
                <a:endParaRPr lang="fr-FR"/>
              </a:p>
            </p:txBody>
          </p:sp>
        </p:gr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212996"/>
                                        </p:tgtEl>
                                        <p:attrNameLst>
                                          <p:attrName>style.visibility</p:attrName>
                                        </p:attrNameLst>
                                      </p:cBhvr>
                                      <p:to>
                                        <p:strVal val="visible"/>
                                      </p:to>
                                    </p:set>
                                    <p:animEffect transition="in" filter="checkerboard(across)">
                                      <p:cBhvr>
                                        <p:cTn id="7" dur="500"/>
                                        <p:tgtEl>
                                          <p:spTgt spid="212996"/>
                                        </p:tgtEl>
                                      </p:cBhvr>
                                    </p:animEffect>
                                  </p:childTnLst>
                                </p:cTn>
                              </p:par>
                              <p:par>
                                <p:cTn id="8" presetID="5" presetClass="entr" presetSubtype="10" fill="hold" nodeType="withEffect">
                                  <p:stCondLst>
                                    <p:cond delay="0"/>
                                  </p:stCondLst>
                                  <p:childTnLst>
                                    <p:set>
                                      <p:cBhvr>
                                        <p:cTn id="9" dur="1" fill="hold">
                                          <p:stCondLst>
                                            <p:cond delay="0"/>
                                          </p:stCondLst>
                                        </p:cTn>
                                        <p:tgtEl>
                                          <p:spTgt spid="212995"/>
                                        </p:tgtEl>
                                        <p:attrNameLst>
                                          <p:attrName>style.visibility</p:attrName>
                                        </p:attrNameLst>
                                      </p:cBhvr>
                                      <p:to>
                                        <p:strVal val="visible"/>
                                      </p:to>
                                    </p:set>
                                    <p:animEffect transition="in" filter="checkerboard(across)">
                                      <p:cBhvr>
                                        <p:cTn id="10" dur="500"/>
                                        <p:tgtEl>
                                          <p:spTgt spid="212995"/>
                                        </p:tgtEl>
                                      </p:cBhvr>
                                    </p:animEffect>
                                  </p:childTnLst>
                                </p:cTn>
                              </p:par>
                              <p:par>
                                <p:cTn id="11" presetID="1" presetClass="entr" presetSubtype="0" fill="hold" nodeType="with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42" name="Picture 2" descr="ESPE"/>
          <p:cNvPicPr>
            <a:picLocks noChangeAspect="1" noChangeArrowheads="1"/>
          </p:cNvPicPr>
          <p:nvPr/>
        </p:nvPicPr>
        <p:blipFill>
          <a:blip r:embed="rId3"/>
          <a:srcRect/>
          <a:stretch>
            <a:fillRect/>
          </a:stretch>
        </p:blipFill>
        <p:spPr bwMode="auto">
          <a:xfrm>
            <a:off x="184150" y="338138"/>
            <a:ext cx="5051425" cy="6556375"/>
          </a:xfrm>
          <a:prstGeom prst="rect">
            <a:avLst/>
          </a:prstGeom>
          <a:noFill/>
        </p:spPr>
      </p:pic>
      <p:sp>
        <p:nvSpPr>
          <p:cNvPr id="215043" name="Line 3"/>
          <p:cNvSpPr>
            <a:spLocks noChangeShapeType="1"/>
          </p:cNvSpPr>
          <p:nvPr/>
        </p:nvSpPr>
        <p:spPr bwMode="auto">
          <a:xfrm>
            <a:off x="1063625" y="368300"/>
            <a:ext cx="7129463" cy="0"/>
          </a:xfrm>
          <a:prstGeom prst="line">
            <a:avLst/>
          </a:prstGeom>
          <a:noFill/>
          <a:ln w="28575">
            <a:solidFill>
              <a:schemeClr val="tx1"/>
            </a:solidFill>
            <a:round/>
            <a:headEnd/>
            <a:tailEnd/>
          </a:ln>
          <a:effectLst/>
        </p:spPr>
        <p:txBody>
          <a:bodyPr/>
          <a:lstStyle/>
          <a:p>
            <a:endParaRPr lang="fr-FR"/>
          </a:p>
        </p:txBody>
      </p:sp>
      <p:sp>
        <p:nvSpPr>
          <p:cNvPr id="215044" name="Rectangle 4"/>
          <p:cNvSpPr>
            <a:spLocks noChangeArrowheads="1"/>
          </p:cNvSpPr>
          <p:nvPr/>
        </p:nvSpPr>
        <p:spPr bwMode="auto">
          <a:xfrm>
            <a:off x="2524125" y="1268413"/>
            <a:ext cx="2205038" cy="4816475"/>
          </a:xfrm>
          <a:prstGeom prst="rect">
            <a:avLst/>
          </a:prstGeom>
          <a:solidFill>
            <a:schemeClr val="bg1"/>
          </a:solidFill>
          <a:ln w="9525" algn="ctr">
            <a:noFill/>
            <a:miter lim="800000"/>
            <a:headEnd/>
            <a:tailEnd/>
          </a:ln>
          <a:effectLst/>
        </p:spPr>
        <p:txBody>
          <a:bodyPr wrap="none" anchor="ctr"/>
          <a:lstStyle/>
          <a:p>
            <a:endParaRPr lang="fr-FR"/>
          </a:p>
        </p:txBody>
      </p:sp>
      <p:grpSp>
        <p:nvGrpSpPr>
          <p:cNvPr id="2" name="Group 5"/>
          <p:cNvGrpSpPr>
            <a:grpSpLocks/>
          </p:cNvGrpSpPr>
          <p:nvPr/>
        </p:nvGrpSpPr>
        <p:grpSpPr bwMode="auto">
          <a:xfrm>
            <a:off x="4706938" y="1774825"/>
            <a:ext cx="4400550" cy="2300288"/>
            <a:chOff x="2965" y="516"/>
            <a:chExt cx="2772" cy="1449"/>
          </a:xfrm>
        </p:grpSpPr>
        <p:sp>
          <p:nvSpPr>
            <p:cNvPr id="215046" name="Text Box 6"/>
            <p:cNvSpPr txBox="1">
              <a:spLocks noChangeArrowheads="1"/>
            </p:cNvSpPr>
            <p:nvPr/>
          </p:nvSpPr>
          <p:spPr bwMode="auto">
            <a:xfrm>
              <a:off x="3446" y="832"/>
              <a:ext cx="116" cy="231"/>
            </a:xfrm>
            <a:prstGeom prst="rect">
              <a:avLst/>
            </a:prstGeom>
            <a:noFill/>
            <a:ln w="9525" algn="ctr">
              <a:noFill/>
              <a:miter lim="800000"/>
              <a:headEnd/>
              <a:tailEnd/>
            </a:ln>
            <a:effectLst/>
          </p:spPr>
          <p:txBody>
            <a:bodyPr wrap="none">
              <a:spAutoFit/>
            </a:bodyPr>
            <a:lstStyle/>
            <a:p>
              <a:endParaRPr lang="en-US" sz="1800"/>
            </a:p>
          </p:txBody>
        </p:sp>
        <p:sp>
          <p:nvSpPr>
            <p:cNvPr id="215047" name="Text Box 7"/>
            <p:cNvSpPr txBox="1">
              <a:spLocks noChangeArrowheads="1"/>
            </p:cNvSpPr>
            <p:nvPr/>
          </p:nvSpPr>
          <p:spPr bwMode="auto">
            <a:xfrm>
              <a:off x="4113" y="548"/>
              <a:ext cx="395" cy="231"/>
            </a:xfrm>
            <a:prstGeom prst="rect">
              <a:avLst/>
            </a:prstGeom>
            <a:noFill/>
            <a:ln w="9525" algn="ctr">
              <a:noFill/>
              <a:miter lim="800000"/>
              <a:headEnd/>
              <a:tailEnd/>
            </a:ln>
            <a:effectLst/>
          </p:spPr>
          <p:txBody>
            <a:bodyPr wrap="none">
              <a:spAutoFit/>
            </a:bodyPr>
            <a:lstStyle/>
            <a:p>
              <a:r>
                <a:rPr lang="fr-FR" sz="1800" baseline="30000"/>
                <a:t>49</a:t>
              </a:r>
              <a:r>
                <a:rPr lang="fr-FR" sz="1800"/>
                <a:t>Ca</a:t>
              </a:r>
              <a:endParaRPr lang="fr-FR" sz="1800" baseline="30000"/>
            </a:p>
          </p:txBody>
        </p:sp>
        <p:sp>
          <p:nvSpPr>
            <p:cNvPr id="215048" name="Text Box 8"/>
            <p:cNvSpPr txBox="1">
              <a:spLocks noChangeArrowheads="1"/>
            </p:cNvSpPr>
            <p:nvPr/>
          </p:nvSpPr>
          <p:spPr bwMode="auto">
            <a:xfrm>
              <a:off x="5021" y="547"/>
              <a:ext cx="408" cy="231"/>
            </a:xfrm>
            <a:prstGeom prst="rect">
              <a:avLst/>
            </a:prstGeom>
            <a:noFill/>
            <a:ln w="9525" algn="ctr">
              <a:noFill/>
              <a:miter lim="800000"/>
              <a:headEnd/>
              <a:tailEnd/>
            </a:ln>
            <a:effectLst/>
          </p:spPr>
          <p:txBody>
            <a:bodyPr wrap="none">
              <a:spAutoFit/>
            </a:bodyPr>
            <a:lstStyle/>
            <a:p>
              <a:r>
                <a:rPr lang="fr-FR" sz="1800" baseline="30000"/>
                <a:t>47</a:t>
              </a:r>
              <a:r>
                <a:rPr lang="fr-FR" sz="1800"/>
                <a:t>Ar</a:t>
              </a:r>
              <a:endParaRPr lang="fr-FR" sz="1800" baseline="30000"/>
            </a:p>
          </p:txBody>
        </p:sp>
        <p:sp>
          <p:nvSpPr>
            <p:cNvPr id="215049" name="AutoShape 9"/>
            <p:cNvSpPr>
              <a:spLocks noChangeArrowheads="1"/>
            </p:cNvSpPr>
            <p:nvPr/>
          </p:nvSpPr>
          <p:spPr bwMode="auto">
            <a:xfrm>
              <a:off x="4596" y="629"/>
              <a:ext cx="397" cy="85"/>
            </a:xfrm>
            <a:prstGeom prst="rightArrow">
              <a:avLst>
                <a:gd name="adj1" fmla="val 50000"/>
                <a:gd name="adj2" fmla="val 116765"/>
              </a:avLst>
            </a:prstGeom>
            <a:solidFill>
              <a:srgbClr val="FF3300"/>
            </a:solidFill>
            <a:ln w="9525" algn="ctr">
              <a:solidFill>
                <a:schemeClr val="tx1"/>
              </a:solidFill>
              <a:miter lim="800000"/>
              <a:headEnd/>
              <a:tailEnd/>
            </a:ln>
            <a:effectLst/>
          </p:spPr>
          <p:txBody>
            <a:bodyPr wrap="none" anchor="ctr"/>
            <a:lstStyle/>
            <a:p>
              <a:endParaRPr lang="fr-FR"/>
            </a:p>
          </p:txBody>
        </p:sp>
        <p:sp>
          <p:nvSpPr>
            <p:cNvPr id="215050" name="Rectangle 10"/>
            <p:cNvSpPr>
              <a:spLocks noChangeArrowheads="1"/>
            </p:cNvSpPr>
            <p:nvPr/>
          </p:nvSpPr>
          <p:spPr bwMode="auto">
            <a:xfrm>
              <a:off x="4099" y="516"/>
              <a:ext cx="1333" cy="284"/>
            </a:xfrm>
            <a:prstGeom prst="rect">
              <a:avLst/>
            </a:prstGeom>
            <a:noFill/>
            <a:ln w="28575" algn="ctr">
              <a:solidFill>
                <a:schemeClr val="tx1"/>
              </a:solidFill>
              <a:miter lim="800000"/>
              <a:headEnd/>
              <a:tailEnd/>
            </a:ln>
            <a:effectLst/>
          </p:spPr>
          <p:txBody>
            <a:bodyPr wrap="none" anchor="ctr"/>
            <a:lstStyle/>
            <a:p>
              <a:endParaRPr lang="fr-FR"/>
            </a:p>
          </p:txBody>
        </p:sp>
        <p:grpSp>
          <p:nvGrpSpPr>
            <p:cNvPr id="3" name="Group 11"/>
            <p:cNvGrpSpPr>
              <a:grpSpLocks/>
            </p:cNvGrpSpPr>
            <p:nvPr/>
          </p:nvGrpSpPr>
          <p:grpSpPr bwMode="auto">
            <a:xfrm>
              <a:off x="2965" y="927"/>
              <a:ext cx="2772" cy="329"/>
              <a:chOff x="2965" y="874"/>
              <a:chExt cx="2772" cy="329"/>
            </a:xfrm>
          </p:grpSpPr>
          <p:sp>
            <p:nvSpPr>
              <p:cNvPr id="215052" name="Text Box 12"/>
              <p:cNvSpPr txBox="1">
                <a:spLocks noChangeArrowheads="1"/>
              </p:cNvSpPr>
              <p:nvPr/>
            </p:nvSpPr>
            <p:spPr bwMode="auto">
              <a:xfrm>
                <a:off x="2965" y="968"/>
                <a:ext cx="901" cy="231"/>
              </a:xfrm>
              <a:prstGeom prst="rect">
                <a:avLst/>
              </a:prstGeom>
              <a:noFill/>
              <a:ln w="9525" algn="ctr">
                <a:noFill/>
                <a:miter lim="800000"/>
                <a:headEnd/>
                <a:tailEnd/>
              </a:ln>
              <a:effectLst/>
            </p:spPr>
            <p:txBody>
              <a:bodyPr wrap="none">
                <a:spAutoFit/>
              </a:bodyPr>
              <a:lstStyle/>
              <a:p>
                <a:r>
                  <a:rPr lang="fr-FR" sz="1800"/>
                  <a:t>Gap N=28 : </a:t>
                </a:r>
              </a:p>
            </p:txBody>
          </p:sp>
          <p:sp>
            <p:nvSpPr>
              <p:cNvPr id="215053" name="AutoShape 13"/>
              <p:cNvSpPr>
                <a:spLocks noChangeArrowheads="1"/>
              </p:cNvSpPr>
              <p:nvPr/>
            </p:nvSpPr>
            <p:spPr bwMode="auto">
              <a:xfrm>
                <a:off x="4581" y="1054"/>
                <a:ext cx="397" cy="85"/>
              </a:xfrm>
              <a:prstGeom prst="rightArrow">
                <a:avLst>
                  <a:gd name="adj1" fmla="val 50000"/>
                  <a:gd name="adj2" fmla="val 116765"/>
                </a:avLst>
              </a:prstGeom>
              <a:solidFill>
                <a:srgbClr val="FF3300"/>
              </a:solidFill>
              <a:ln w="9525" algn="ctr">
                <a:solidFill>
                  <a:schemeClr val="tx1"/>
                </a:solidFill>
                <a:miter lim="800000"/>
                <a:headEnd/>
                <a:tailEnd/>
              </a:ln>
              <a:effectLst/>
            </p:spPr>
            <p:txBody>
              <a:bodyPr wrap="none" anchor="ctr"/>
              <a:lstStyle/>
              <a:p>
                <a:endParaRPr lang="fr-FR"/>
              </a:p>
            </p:txBody>
          </p:sp>
          <p:sp>
            <p:nvSpPr>
              <p:cNvPr id="215054" name="Text Box 14"/>
              <p:cNvSpPr txBox="1">
                <a:spLocks noChangeArrowheads="1"/>
              </p:cNvSpPr>
              <p:nvPr/>
            </p:nvSpPr>
            <p:spPr bwMode="auto">
              <a:xfrm>
                <a:off x="3872" y="968"/>
                <a:ext cx="671" cy="231"/>
              </a:xfrm>
              <a:prstGeom prst="rect">
                <a:avLst/>
              </a:prstGeom>
              <a:noFill/>
              <a:ln w="9525" algn="ctr">
                <a:noFill/>
                <a:miter lim="800000"/>
                <a:headEnd/>
                <a:tailEnd/>
              </a:ln>
              <a:effectLst/>
            </p:spPr>
            <p:txBody>
              <a:bodyPr wrap="none">
                <a:spAutoFit/>
              </a:bodyPr>
              <a:lstStyle/>
              <a:p>
                <a:r>
                  <a:rPr lang="fr-FR" sz="1800"/>
                  <a:t>4.8 MeV</a:t>
                </a:r>
              </a:p>
            </p:txBody>
          </p:sp>
          <p:sp>
            <p:nvSpPr>
              <p:cNvPr id="215055" name="Text Box 15"/>
              <p:cNvSpPr txBox="1">
                <a:spLocks noChangeArrowheads="1"/>
              </p:cNvSpPr>
              <p:nvPr/>
            </p:nvSpPr>
            <p:spPr bwMode="auto">
              <a:xfrm>
                <a:off x="4978" y="972"/>
                <a:ext cx="759" cy="231"/>
              </a:xfrm>
              <a:prstGeom prst="rect">
                <a:avLst/>
              </a:prstGeom>
              <a:noFill/>
              <a:ln w="9525" algn="ctr">
                <a:noFill/>
                <a:miter lim="800000"/>
                <a:headEnd/>
                <a:tailEnd/>
              </a:ln>
              <a:effectLst/>
            </p:spPr>
            <p:txBody>
              <a:bodyPr wrap="none">
                <a:spAutoFit/>
              </a:bodyPr>
              <a:lstStyle/>
              <a:p>
                <a:r>
                  <a:rPr lang="fr-FR" sz="1800"/>
                  <a:t>4.47 MeV</a:t>
                </a:r>
              </a:p>
            </p:txBody>
          </p:sp>
          <p:sp>
            <p:nvSpPr>
              <p:cNvPr id="215056" name="Text Box 16"/>
              <p:cNvSpPr txBox="1">
                <a:spLocks noChangeArrowheads="1"/>
              </p:cNvSpPr>
              <p:nvPr/>
            </p:nvSpPr>
            <p:spPr bwMode="auto">
              <a:xfrm>
                <a:off x="4439" y="874"/>
                <a:ext cx="625" cy="212"/>
              </a:xfrm>
              <a:prstGeom prst="rect">
                <a:avLst/>
              </a:prstGeom>
              <a:noFill/>
              <a:ln w="9525" algn="ctr">
                <a:noFill/>
                <a:miter lim="800000"/>
                <a:headEnd/>
                <a:tailEnd/>
              </a:ln>
              <a:effectLst/>
            </p:spPr>
            <p:txBody>
              <a:bodyPr wrap="none">
                <a:spAutoFit/>
              </a:bodyPr>
              <a:lstStyle/>
              <a:p>
                <a:r>
                  <a:rPr lang="fr-FR" sz="1600">
                    <a:solidFill>
                      <a:srgbClr val="0000FF"/>
                    </a:solidFill>
                  </a:rPr>
                  <a:t>-330keV</a:t>
                </a:r>
              </a:p>
            </p:txBody>
          </p:sp>
        </p:grpSp>
        <p:grpSp>
          <p:nvGrpSpPr>
            <p:cNvPr id="4" name="Group 17"/>
            <p:cNvGrpSpPr>
              <a:grpSpLocks/>
            </p:cNvGrpSpPr>
            <p:nvPr/>
          </p:nvGrpSpPr>
          <p:grpSpPr bwMode="auto">
            <a:xfrm>
              <a:off x="2965" y="1279"/>
              <a:ext cx="2772" cy="317"/>
              <a:chOff x="2965" y="1227"/>
              <a:chExt cx="2772" cy="317"/>
            </a:xfrm>
          </p:grpSpPr>
          <p:sp>
            <p:nvSpPr>
              <p:cNvPr id="215058" name="AutoShape 18"/>
              <p:cNvSpPr>
                <a:spLocks noChangeArrowheads="1"/>
              </p:cNvSpPr>
              <p:nvPr/>
            </p:nvSpPr>
            <p:spPr bwMode="auto">
              <a:xfrm>
                <a:off x="4581" y="1395"/>
                <a:ext cx="397" cy="85"/>
              </a:xfrm>
              <a:prstGeom prst="rightArrow">
                <a:avLst>
                  <a:gd name="adj1" fmla="val 50000"/>
                  <a:gd name="adj2" fmla="val 116765"/>
                </a:avLst>
              </a:prstGeom>
              <a:solidFill>
                <a:srgbClr val="FF3300"/>
              </a:solidFill>
              <a:ln w="9525" algn="ctr">
                <a:solidFill>
                  <a:schemeClr val="tx1"/>
                </a:solidFill>
                <a:miter lim="800000"/>
                <a:headEnd/>
                <a:tailEnd/>
              </a:ln>
              <a:effectLst/>
            </p:spPr>
            <p:txBody>
              <a:bodyPr wrap="none" anchor="ctr"/>
              <a:lstStyle/>
              <a:p>
                <a:endParaRPr lang="fr-FR"/>
              </a:p>
            </p:txBody>
          </p:sp>
          <p:sp>
            <p:nvSpPr>
              <p:cNvPr id="215059" name="Text Box 19"/>
              <p:cNvSpPr txBox="1">
                <a:spLocks noChangeArrowheads="1"/>
              </p:cNvSpPr>
              <p:nvPr/>
            </p:nvSpPr>
            <p:spPr bwMode="auto">
              <a:xfrm>
                <a:off x="2965" y="1313"/>
                <a:ext cx="1086" cy="231"/>
              </a:xfrm>
              <a:prstGeom prst="rect">
                <a:avLst/>
              </a:prstGeom>
              <a:noFill/>
              <a:ln w="9525" algn="ctr">
                <a:noFill/>
                <a:miter lim="800000"/>
                <a:headEnd/>
                <a:tailEnd/>
              </a:ln>
              <a:effectLst/>
            </p:spPr>
            <p:txBody>
              <a:bodyPr wrap="none">
                <a:spAutoFit/>
              </a:bodyPr>
              <a:lstStyle/>
              <a:p>
                <a:r>
                  <a:rPr lang="fr-FR" sz="1800"/>
                  <a:t>f</a:t>
                </a:r>
                <a:r>
                  <a:rPr lang="fr-FR" sz="1800" baseline="-25000"/>
                  <a:t>7/2</a:t>
                </a:r>
                <a:r>
                  <a:rPr lang="fr-FR" sz="1800"/>
                  <a:t>-f</a:t>
                </a:r>
                <a:r>
                  <a:rPr lang="fr-FR" sz="1800" baseline="-25000"/>
                  <a:t>5/2</a:t>
                </a:r>
                <a:r>
                  <a:rPr lang="fr-FR" sz="1800"/>
                  <a:t>        : </a:t>
                </a:r>
              </a:p>
            </p:txBody>
          </p:sp>
          <p:sp>
            <p:nvSpPr>
              <p:cNvPr id="215060" name="Text Box 20"/>
              <p:cNvSpPr txBox="1">
                <a:spLocks noChangeArrowheads="1"/>
              </p:cNvSpPr>
              <p:nvPr/>
            </p:nvSpPr>
            <p:spPr bwMode="auto">
              <a:xfrm>
                <a:off x="3872" y="1313"/>
                <a:ext cx="671" cy="231"/>
              </a:xfrm>
              <a:prstGeom prst="rect">
                <a:avLst/>
              </a:prstGeom>
              <a:noFill/>
              <a:ln w="9525" algn="ctr">
                <a:noFill/>
                <a:miter lim="800000"/>
                <a:headEnd/>
                <a:tailEnd/>
              </a:ln>
              <a:effectLst/>
            </p:spPr>
            <p:txBody>
              <a:bodyPr wrap="none">
                <a:spAutoFit/>
              </a:bodyPr>
              <a:lstStyle/>
              <a:p>
                <a:r>
                  <a:rPr lang="fr-FR" sz="1800"/>
                  <a:t>8.8 MeV</a:t>
                </a:r>
              </a:p>
            </p:txBody>
          </p:sp>
          <p:sp>
            <p:nvSpPr>
              <p:cNvPr id="215061" name="Text Box 21"/>
              <p:cNvSpPr txBox="1">
                <a:spLocks noChangeArrowheads="1"/>
              </p:cNvSpPr>
              <p:nvPr/>
            </p:nvSpPr>
            <p:spPr bwMode="auto">
              <a:xfrm>
                <a:off x="4978" y="1313"/>
                <a:ext cx="759" cy="231"/>
              </a:xfrm>
              <a:prstGeom prst="rect">
                <a:avLst/>
              </a:prstGeom>
              <a:noFill/>
              <a:ln w="9525" algn="ctr">
                <a:noFill/>
                <a:miter lim="800000"/>
                <a:headEnd/>
                <a:tailEnd/>
              </a:ln>
              <a:effectLst/>
            </p:spPr>
            <p:txBody>
              <a:bodyPr wrap="none">
                <a:spAutoFit/>
              </a:bodyPr>
              <a:lstStyle/>
              <a:p>
                <a:r>
                  <a:rPr lang="fr-FR" sz="1800"/>
                  <a:t>7.92 MeV</a:t>
                </a:r>
              </a:p>
            </p:txBody>
          </p:sp>
          <p:sp>
            <p:nvSpPr>
              <p:cNvPr id="215062" name="Text Box 22"/>
              <p:cNvSpPr txBox="1">
                <a:spLocks noChangeArrowheads="1"/>
              </p:cNvSpPr>
              <p:nvPr/>
            </p:nvSpPr>
            <p:spPr bwMode="auto">
              <a:xfrm>
                <a:off x="4578" y="1227"/>
                <a:ext cx="382" cy="231"/>
              </a:xfrm>
              <a:prstGeom prst="rect">
                <a:avLst/>
              </a:prstGeom>
              <a:noFill/>
              <a:ln w="9525" algn="ctr">
                <a:noFill/>
                <a:miter lim="800000"/>
                <a:headEnd/>
                <a:tailEnd/>
              </a:ln>
              <a:effectLst/>
            </p:spPr>
            <p:txBody>
              <a:bodyPr wrap="none">
                <a:spAutoFit/>
              </a:bodyPr>
              <a:lstStyle/>
              <a:p>
                <a:r>
                  <a:rPr lang="fr-FR" sz="1800">
                    <a:solidFill>
                      <a:srgbClr val="0000FF"/>
                    </a:solidFill>
                  </a:rPr>
                  <a:t>-8%</a:t>
                </a:r>
              </a:p>
            </p:txBody>
          </p:sp>
        </p:grpSp>
        <p:grpSp>
          <p:nvGrpSpPr>
            <p:cNvPr id="5" name="Group 23"/>
            <p:cNvGrpSpPr>
              <a:grpSpLocks/>
            </p:cNvGrpSpPr>
            <p:nvPr/>
          </p:nvGrpSpPr>
          <p:grpSpPr bwMode="auto">
            <a:xfrm>
              <a:off x="2965" y="1649"/>
              <a:ext cx="2726" cy="316"/>
              <a:chOff x="2965" y="1535"/>
              <a:chExt cx="2726" cy="316"/>
            </a:xfrm>
          </p:grpSpPr>
          <p:sp>
            <p:nvSpPr>
              <p:cNvPr id="215064" name="AutoShape 24"/>
              <p:cNvSpPr>
                <a:spLocks noChangeArrowheads="1"/>
              </p:cNvSpPr>
              <p:nvPr/>
            </p:nvSpPr>
            <p:spPr bwMode="auto">
              <a:xfrm>
                <a:off x="4581" y="1706"/>
                <a:ext cx="397" cy="85"/>
              </a:xfrm>
              <a:prstGeom prst="rightArrow">
                <a:avLst>
                  <a:gd name="adj1" fmla="val 50000"/>
                  <a:gd name="adj2" fmla="val 116765"/>
                </a:avLst>
              </a:prstGeom>
              <a:solidFill>
                <a:srgbClr val="FF3300"/>
              </a:solidFill>
              <a:ln w="9525" algn="ctr">
                <a:solidFill>
                  <a:schemeClr val="tx1"/>
                </a:solidFill>
                <a:miter lim="800000"/>
                <a:headEnd/>
                <a:tailEnd/>
              </a:ln>
              <a:effectLst/>
            </p:spPr>
            <p:txBody>
              <a:bodyPr wrap="none" anchor="ctr"/>
              <a:lstStyle/>
              <a:p>
                <a:endParaRPr lang="fr-FR"/>
              </a:p>
            </p:txBody>
          </p:sp>
          <p:sp>
            <p:nvSpPr>
              <p:cNvPr id="215065" name="Text Box 25"/>
              <p:cNvSpPr txBox="1">
                <a:spLocks noChangeArrowheads="1"/>
              </p:cNvSpPr>
              <p:nvPr/>
            </p:nvSpPr>
            <p:spPr bwMode="auto">
              <a:xfrm>
                <a:off x="2965" y="1596"/>
                <a:ext cx="992" cy="231"/>
              </a:xfrm>
              <a:prstGeom prst="rect">
                <a:avLst/>
              </a:prstGeom>
              <a:noFill/>
              <a:ln w="9525" algn="ctr">
                <a:noFill/>
                <a:miter lim="800000"/>
                <a:headEnd/>
                <a:tailEnd/>
              </a:ln>
              <a:effectLst/>
            </p:spPr>
            <p:txBody>
              <a:bodyPr wrap="none">
                <a:spAutoFit/>
              </a:bodyPr>
              <a:lstStyle/>
              <a:p>
                <a:r>
                  <a:rPr lang="fr-FR" sz="1800"/>
                  <a:t>p</a:t>
                </a:r>
                <a:r>
                  <a:rPr lang="fr-FR" sz="1800" baseline="-25000"/>
                  <a:t>3/2</a:t>
                </a:r>
                <a:r>
                  <a:rPr lang="fr-FR" sz="1800"/>
                  <a:t>-p</a:t>
                </a:r>
                <a:r>
                  <a:rPr lang="fr-FR" sz="1800" baseline="-25000"/>
                  <a:t>1/2</a:t>
                </a:r>
                <a:r>
                  <a:rPr lang="fr-FR" sz="1800"/>
                  <a:t>      : </a:t>
                </a:r>
              </a:p>
            </p:txBody>
          </p:sp>
          <p:sp>
            <p:nvSpPr>
              <p:cNvPr id="215066" name="Text Box 26"/>
              <p:cNvSpPr txBox="1">
                <a:spLocks noChangeArrowheads="1"/>
              </p:cNvSpPr>
              <p:nvPr/>
            </p:nvSpPr>
            <p:spPr bwMode="auto">
              <a:xfrm>
                <a:off x="3872" y="1620"/>
                <a:ext cx="759" cy="231"/>
              </a:xfrm>
              <a:prstGeom prst="rect">
                <a:avLst/>
              </a:prstGeom>
              <a:noFill/>
              <a:ln w="9525" algn="ctr">
                <a:noFill/>
                <a:miter lim="800000"/>
                <a:headEnd/>
                <a:tailEnd/>
              </a:ln>
              <a:effectLst/>
            </p:spPr>
            <p:txBody>
              <a:bodyPr wrap="none">
                <a:spAutoFit/>
              </a:bodyPr>
              <a:lstStyle/>
              <a:p>
                <a:r>
                  <a:rPr lang="fr-FR" sz="1800"/>
                  <a:t>2.02 MeV</a:t>
                </a:r>
              </a:p>
            </p:txBody>
          </p:sp>
          <p:sp>
            <p:nvSpPr>
              <p:cNvPr id="215067" name="Text Box 27"/>
              <p:cNvSpPr txBox="1">
                <a:spLocks noChangeArrowheads="1"/>
              </p:cNvSpPr>
              <p:nvPr/>
            </p:nvSpPr>
            <p:spPr bwMode="auto">
              <a:xfrm>
                <a:off x="4978" y="1620"/>
                <a:ext cx="713" cy="231"/>
              </a:xfrm>
              <a:prstGeom prst="rect">
                <a:avLst/>
              </a:prstGeom>
              <a:noFill/>
              <a:ln w="9525" algn="ctr">
                <a:noFill/>
                <a:miter lim="800000"/>
                <a:headEnd/>
                <a:tailEnd/>
              </a:ln>
              <a:effectLst/>
            </p:spPr>
            <p:txBody>
              <a:bodyPr wrap="none">
                <a:spAutoFit/>
              </a:bodyPr>
              <a:lstStyle/>
              <a:p>
                <a:r>
                  <a:rPr lang="fr-FR" sz="1800"/>
                  <a:t>1.13 MeV</a:t>
                </a:r>
              </a:p>
            </p:txBody>
          </p:sp>
          <p:sp>
            <p:nvSpPr>
              <p:cNvPr id="215068" name="Text Box 28"/>
              <p:cNvSpPr txBox="1">
                <a:spLocks noChangeArrowheads="1"/>
              </p:cNvSpPr>
              <p:nvPr/>
            </p:nvSpPr>
            <p:spPr bwMode="auto">
              <a:xfrm>
                <a:off x="4554" y="1535"/>
                <a:ext cx="470" cy="231"/>
              </a:xfrm>
              <a:prstGeom prst="rect">
                <a:avLst/>
              </a:prstGeom>
              <a:noFill/>
              <a:ln w="9525" algn="ctr">
                <a:noFill/>
                <a:miter lim="800000"/>
                <a:headEnd/>
                <a:tailEnd/>
              </a:ln>
              <a:effectLst/>
            </p:spPr>
            <p:txBody>
              <a:bodyPr wrap="none">
                <a:spAutoFit/>
              </a:bodyPr>
              <a:lstStyle/>
              <a:p>
                <a:r>
                  <a:rPr lang="fr-FR" sz="1800">
                    <a:solidFill>
                      <a:srgbClr val="0000FF"/>
                    </a:solidFill>
                  </a:rPr>
                  <a:t>-45%</a:t>
                </a:r>
              </a:p>
            </p:txBody>
          </p:sp>
        </p:grpSp>
      </p:grpSp>
      <p:grpSp>
        <p:nvGrpSpPr>
          <p:cNvPr id="6" name="Group 29"/>
          <p:cNvGrpSpPr>
            <a:grpSpLocks/>
          </p:cNvGrpSpPr>
          <p:nvPr/>
        </p:nvGrpSpPr>
        <p:grpSpPr bwMode="auto">
          <a:xfrm>
            <a:off x="3243263" y="1133475"/>
            <a:ext cx="1171575" cy="3916363"/>
            <a:chOff x="1944" y="714"/>
            <a:chExt cx="738" cy="2467"/>
          </a:xfrm>
        </p:grpSpPr>
        <p:sp>
          <p:nvSpPr>
            <p:cNvPr id="215070" name="Line 30"/>
            <p:cNvSpPr>
              <a:spLocks noChangeShapeType="1"/>
            </p:cNvSpPr>
            <p:nvPr/>
          </p:nvSpPr>
          <p:spPr bwMode="auto">
            <a:xfrm>
              <a:off x="1944" y="3181"/>
              <a:ext cx="709" cy="0"/>
            </a:xfrm>
            <a:prstGeom prst="line">
              <a:avLst/>
            </a:prstGeom>
            <a:noFill/>
            <a:ln w="28575">
              <a:solidFill>
                <a:srgbClr val="F30BF3"/>
              </a:solidFill>
              <a:prstDash val="dash"/>
              <a:round/>
              <a:headEnd/>
              <a:tailEnd/>
            </a:ln>
            <a:effectLst/>
          </p:spPr>
          <p:txBody>
            <a:bodyPr wrap="none"/>
            <a:lstStyle/>
            <a:p>
              <a:endParaRPr lang="fr-FR"/>
            </a:p>
          </p:txBody>
        </p:sp>
        <p:sp>
          <p:nvSpPr>
            <p:cNvPr id="215071" name="Line 31"/>
            <p:cNvSpPr>
              <a:spLocks noChangeShapeType="1"/>
            </p:cNvSpPr>
            <p:nvPr/>
          </p:nvSpPr>
          <p:spPr bwMode="auto">
            <a:xfrm>
              <a:off x="1944" y="1990"/>
              <a:ext cx="709" cy="0"/>
            </a:xfrm>
            <a:prstGeom prst="line">
              <a:avLst/>
            </a:prstGeom>
            <a:noFill/>
            <a:ln w="28575">
              <a:solidFill>
                <a:srgbClr val="F30BF3"/>
              </a:solidFill>
              <a:prstDash val="dash"/>
              <a:round/>
              <a:headEnd/>
              <a:tailEnd/>
            </a:ln>
            <a:effectLst/>
          </p:spPr>
          <p:txBody>
            <a:bodyPr wrap="none"/>
            <a:lstStyle/>
            <a:p>
              <a:endParaRPr lang="fr-FR"/>
            </a:p>
          </p:txBody>
        </p:sp>
        <p:sp>
          <p:nvSpPr>
            <p:cNvPr id="215072" name="Line 32"/>
            <p:cNvSpPr>
              <a:spLocks noChangeShapeType="1"/>
            </p:cNvSpPr>
            <p:nvPr/>
          </p:nvSpPr>
          <p:spPr bwMode="auto">
            <a:xfrm>
              <a:off x="1973" y="1338"/>
              <a:ext cx="709" cy="0"/>
            </a:xfrm>
            <a:prstGeom prst="line">
              <a:avLst/>
            </a:prstGeom>
            <a:noFill/>
            <a:ln w="28575">
              <a:solidFill>
                <a:srgbClr val="F30BF3"/>
              </a:solidFill>
              <a:prstDash val="dash"/>
              <a:round/>
              <a:headEnd/>
              <a:tailEnd/>
            </a:ln>
            <a:effectLst/>
          </p:spPr>
          <p:txBody>
            <a:bodyPr wrap="none"/>
            <a:lstStyle/>
            <a:p>
              <a:endParaRPr lang="fr-FR"/>
            </a:p>
          </p:txBody>
        </p:sp>
        <p:sp>
          <p:nvSpPr>
            <p:cNvPr id="215073" name="Line 33"/>
            <p:cNvSpPr>
              <a:spLocks noChangeShapeType="1"/>
            </p:cNvSpPr>
            <p:nvPr/>
          </p:nvSpPr>
          <p:spPr bwMode="auto">
            <a:xfrm>
              <a:off x="1973" y="714"/>
              <a:ext cx="709" cy="0"/>
            </a:xfrm>
            <a:prstGeom prst="line">
              <a:avLst/>
            </a:prstGeom>
            <a:noFill/>
            <a:ln w="28575">
              <a:solidFill>
                <a:srgbClr val="F30BF3"/>
              </a:solidFill>
              <a:prstDash val="dash"/>
              <a:round/>
              <a:headEnd/>
              <a:tailEnd/>
            </a:ln>
            <a:effectLst/>
          </p:spPr>
          <p:txBody>
            <a:bodyPr wrap="none"/>
            <a:lstStyle/>
            <a:p>
              <a:endParaRPr lang="fr-FR"/>
            </a:p>
          </p:txBody>
        </p:sp>
        <p:sp>
          <p:nvSpPr>
            <p:cNvPr id="215074" name="AutoShape 34"/>
            <p:cNvSpPr>
              <a:spLocks noChangeArrowheads="1"/>
            </p:cNvSpPr>
            <p:nvPr/>
          </p:nvSpPr>
          <p:spPr bwMode="auto">
            <a:xfrm>
              <a:off x="2483" y="1366"/>
              <a:ext cx="85" cy="141"/>
            </a:xfrm>
            <a:prstGeom prst="downArrow">
              <a:avLst>
                <a:gd name="adj1" fmla="val 50000"/>
                <a:gd name="adj2" fmla="val 41471"/>
              </a:avLst>
            </a:prstGeom>
            <a:solidFill>
              <a:srgbClr val="F30BF3"/>
            </a:solidFill>
            <a:ln w="9525" algn="ctr">
              <a:solidFill>
                <a:srgbClr val="F30BF3"/>
              </a:solidFill>
              <a:miter lim="800000"/>
              <a:headEnd/>
              <a:tailEnd/>
            </a:ln>
            <a:effectLst/>
          </p:spPr>
          <p:txBody>
            <a:bodyPr wrap="none" anchor="ctr"/>
            <a:lstStyle/>
            <a:p>
              <a:endParaRPr lang="fr-FR"/>
            </a:p>
          </p:txBody>
        </p:sp>
        <p:sp>
          <p:nvSpPr>
            <p:cNvPr id="215075" name="AutoShape 35"/>
            <p:cNvSpPr>
              <a:spLocks noChangeArrowheads="1"/>
            </p:cNvSpPr>
            <p:nvPr/>
          </p:nvSpPr>
          <p:spPr bwMode="auto">
            <a:xfrm>
              <a:off x="2483" y="743"/>
              <a:ext cx="85" cy="141"/>
            </a:xfrm>
            <a:prstGeom prst="downArrow">
              <a:avLst>
                <a:gd name="adj1" fmla="val 50000"/>
                <a:gd name="adj2" fmla="val 41471"/>
              </a:avLst>
            </a:prstGeom>
            <a:solidFill>
              <a:srgbClr val="F30BF3"/>
            </a:solidFill>
            <a:ln w="9525" algn="ctr">
              <a:solidFill>
                <a:srgbClr val="F30BF3"/>
              </a:solidFill>
              <a:miter lim="800000"/>
              <a:headEnd/>
              <a:tailEnd/>
            </a:ln>
            <a:effectLst/>
          </p:spPr>
          <p:txBody>
            <a:bodyPr wrap="none" anchor="ctr"/>
            <a:lstStyle/>
            <a:p>
              <a:endParaRPr lang="fr-FR"/>
            </a:p>
          </p:txBody>
        </p:sp>
        <p:sp>
          <p:nvSpPr>
            <p:cNvPr id="215076" name="AutoShape 36"/>
            <p:cNvSpPr>
              <a:spLocks noChangeArrowheads="1"/>
            </p:cNvSpPr>
            <p:nvPr/>
          </p:nvSpPr>
          <p:spPr bwMode="auto">
            <a:xfrm>
              <a:off x="2483" y="3038"/>
              <a:ext cx="85" cy="114"/>
            </a:xfrm>
            <a:prstGeom prst="upArrow">
              <a:avLst>
                <a:gd name="adj1" fmla="val 50000"/>
                <a:gd name="adj2" fmla="val 33529"/>
              </a:avLst>
            </a:prstGeom>
            <a:solidFill>
              <a:srgbClr val="F30BF3"/>
            </a:solidFill>
            <a:ln w="9525" algn="ctr">
              <a:solidFill>
                <a:srgbClr val="F30BF3"/>
              </a:solidFill>
              <a:miter lim="800000"/>
              <a:headEnd/>
              <a:tailEnd/>
            </a:ln>
            <a:effectLst/>
          </p:spPr>
          <p:txBody>
            <a:bodyPr wrap="none" anchor="ctr"/>
            <a:lstStyle/>
            <a:p>
              <a:endParaRPr lang="fr-FR"/>
            </a:p>
          </p:txBody>
        </p:sp>
        <p:sp>
          <p:nvSpPr>
            <p:cNvPr id="215077" name="AutoShape 37"/>
            <p:cNvSpPr>
              <a:spLocks noChangeArrowheads="1"/>
            </p:cNvSpPr>
            <p:nvPr/>
          </p:nvSpPr>
          <p:spPr bwMode="auto">
            <a:xfrm>
              <a:off x="2483" y="1848"/>
              <a:ext cx="85" cy="114"/>
            </a:xfrm>
            <a:prstGeom prst="upArrow">
              <a:avLst>
                <a:gd name="adj1" fmla="val 50000"/>
                <a:gd name="adj2" fmla="val 33529"/>
              </a:avLst>
            </a:prstGeom>
            <a:solidFill>
              <a:srgbClr val="F30BF3"/>
            </a:solidFill>
            <a:ln w="9525" algn="ctr">
              <a:solidFill>
                <a:srgbClr val="F30BF3"/>
              </a:solidFill>
              <a:miter lim="800000"/>
              <a:headEnd/>
              <a:tailEnd/>
            </a:ln>
            <a:effectLst/>
          </p:spPr>
          <p:txBody>
            <a:bodyPr wrap="none" anchor="ctr"/>
            <a:lstStyle/>
            <a:p>
              <a:endParaRPr lang="fr-FR"/>
            </a:p>
          </p:txBody>
        </p:sp>
      </p:grpSp>
      <p:sp>
        <p:nvSpPr>
          <p:cNvPr id="215078" name="Text Box 38"/>
          <p:cNvSpPr txBox="1">
            <a:spLocks noChangeArrowheads="1"/>
          </p:cNvSpPr>
          <p:nvPr/>
        </p:nvSpPr>
        <p:spPr bwMode="auto">
          <a:xfrm>
            <a:off x="4905375" y="4479925"/>
            <a:ext cx="3451009" cy="2031325"/>
          </a:xfrm>
          <a:prstGeom prst="rect">
            <a:avLst/>
          </a:prstGeom>
          <a:noFill/>
          <a:ln w="9525" algn="ctr">
            <a:noFill/>
            <a:miter lim="800000"/>
            <a:headEnd/>
            <a:tailEnd/>
          </a:ln>
          <a:effectLst/>
        </p:spPr>
        <p:txBody>
          <a:bodyPr wrap="none">
            <a:spAutoFit/>
          </a:bodyPr>
          <a:lstStyle/>
          <a:p>
            <a:r>
              <a:rPr lang="fr-FR" sz="1800" dirty="0" err="1">
                <a:solidFill>
                  <a:srgbClr val="FF00FF"/>
                </a:solidFill>
              </a:rPr>
              <a:t>Similar</a:t>
            </a:r>
            <a:r>
              <a:rPr lang="fr-FR" sz="1800" dirty="0">
                <a:solidFill>
                  <a:srgbClr val="FF00FF"/>
                </a:solidFill>
              </a:rPr>
              <a:t> effets to a </a:t>
            </a:r>
            <a:r>
              <a:rPr lang="fr-FR" sz="1800" dirty="0" err="1">
                <a:solidFill>
                  <a:srgbClr val="FF00FF"/>
                </a:solidFill>
              </a:rPr>
              <a:t>reduction</a:t>
            </a:r>
            <a:r>
              <a:rPr lang="fr-FR" sz="1800" dirty="0">
                <a:solidFill>
                  <a:srgbClr val="FF00FF"/>
                </a:solidFill>
              </a:rPr>
              <a:t> of the</a:t>
            </a:r>
          </a:p>
          <a:p>
            <a:r>
              <a:rPr lang="fr-FR" sz="1800" dirty="0">
                <a:solidFill>
                  <a:srgbClr val="FF00FF"/>
                </a:solidFill>
              </a:rPr>
              <a:t>spin-</a:t>
            </a:r>
            <a:r>
              <a:rPr lang="fr-FR" sz="1800" dirty="0" err="1">
                <a:solidFill>
                  <a:srgbClr val="FF00FF"/>
                </a:solidFill>
              </a:rPr>
              <a:t>orbit</a:t>
            </a:r>
            <a:r>
              <a:rPr lang="fr-FR" sz="1800" dirty="0">
                <a:solidFill>
                  <a:srgbClr val="FF00FF"/>
                </a:solidFill>
              </a:rPr>
              <a:t> interaction </a:t>
            </a:r>
          </a:p>
          <a:p>
            <a:endParaRPr lang="fr-FR" sz="1800" dirty="0">
              <a:solidFill>
                <a:srgbClr val="FF00FF"/>
              </a:solidFill>
            </a:endParaRPr>
          </a:p>
          <a:p>
            <a:r>
              <a:rPr lang="fr-FR" dirty="0" smtClean="0"/>
              <a:t>O</a:t>
            </a:r>
            <a:r>
              <a:rPr lang="fr-FR" sz="1800" dirty="0" smtClean="0"/>
              <a:t>bservations </a:t>
            </a:r>
            <a:r>
              <a:rPr lang="fr-FR" sz="1800" dirty="0"/>
              <a:t>incompatible </a:t>
            </a:r>
            <a:r>
              <a:rPr lang="fr-FR" sz="1800" dirty="0" err="1"/>
              <a:t>with</a:t>
            </a:r>
            <a:endParaRPr lang="fr-FR" sz="1800" dirty="0"/>
          </a:p>
          <a:p>
            <a:r>
              <a:rPr lang="fr-FR" sz="1800" dirty="0" err="1"/>
              <a:t>diffusivity</a:t>
            </a:r>
            <a:r>
              <a:rPr lang="fr-FR" sz="1800" dirty="0"/>
              <a:t> </a:t>
            </a:r>
            <a:r>
              <a:rPr lang="fr-FR" sz="1800" dirty="0" smtClean="0"/>
              <a:t>arguments </a:t>
            </a:r>
            <a:r>
              <a:rPr lang="fr-FR" sz="1800" dirty="0" err="1" smtClean="0"/>
              <a:t>only</a:t>
            </a:r>
            <a:r>
              <a:rPr lang="fr-FR" dirty="0" smtClean="0"/>
              <a:t>…</a:t>
            </a:r>
            <a:endParaRPr lang="fr-FR" sz="1800" dirty="0"/>
          </a:p>
          <a:p>
            <a:endParaRPr lang="fr-FR" sz="1800" dirty="0"/>
          </a:p>
          <a:p>
            <a:r>
              <a:rPr lang="fr-FR" sz="1800" dirty="0" err="1">
                <a:solidFill>
                  <a:srgbClr val="0000FF"/>
                </a:solidFill>
              </a:rPr>
              <a:t>Other</a:t>
            </a:r>
            <a:r>
              <a:rPr lang="fr-FR" sz="1800" dirty="0">
                <a:solidFill>
                  <a:srgbClr val="0000FF"/>
                </a:solidFill>
              </a:rPr>
              <a:t> </a:t>
            </a:r>
            <a:r>
              <a:rPr lang="fr-FR" sz="1800" dirty="0" err="1">
                <a:solidFill>
                  <a:srgbClr val="0000FF"/>
                </a:solidFill>
              </a:rPr>
              <a:t>effects</a:t>
            </a:r>
            <a:r>
              <a:rPr lang="fr-FR" sz="1800" dirty="0">
                <a:solidFill>
                  <a:srgbClr val="0000FF"/>
                </a:solidFill>
              </a:rPr>
              <a:t>…</a:t>
            </a:r>
          </a:p>
        </p:txBody>
      </p:sp>
      <p:sp>
        <p:nvSpPr>
          <p:cNvPr id="215079" name="Text Box 39"/>
          <p:cNvSpPr txBox="1">
            <a:spLocks noChangeArrowheads="1"/>
          </p:cNvSpPr>
          <p:nvPr/>
        </p:nvSpPr>
        <p:spPr bwMode="auto">
          <a:xfrm>
            <a:off x="2157413" y="-42863"/>
            <a:ext cx="4799012" cy="457201"/>
          </a:xfrm>
          <a:prstGeom prst="rect">
            <a:avLst/>
          </a:prstGeom>
          <a:noFill/>
          <a:ln w="9525" algn="ctr">
            <a:noFill/>
            <a:miter lim="800000"/>
            <a:headEnd/>
            <a:tailEnd/>
          </a:ln>
          <a:effectLst/>
        </p:spPr>
        <p:txBody>
          <a:bodyPr wrap="none">
            <a:spAutoFit/>
          </a:bodyPr>
          <a:lstStyle/>
          <a:p>
            <a:r>
              <a:rPr lang="fr-FR" b="1">
                <a:latin typeface="Arial" pitchFamily="34" charset="0"/>
              </a:rPr>
              <a:t>Reduction of spin-orbit splitting</a:t>
            </a:r>
          </a:p>
        </p:txBody>
      </p:sp>
      <p:sp>
        <p:nvSpPr>
          <p:cNvPr id="215080" name="Text Box 40"/>
          <p:cNvSpPr txBox="1">
            <a:spLocks noChangeArrowheads="1"/>
          </p:cNvSpPr>
          <p:nvPr/>
        </p:nvSpPr>
        <p:spPr bwMode="auto">
          <a:xfrm>
            <a:off x="633413" y="6273800"/>
            <a:ext cx="3324225" cy="304800"/>
          </a:xfrm>
          <a:prstGeom prst="rect">
            <a:avLst/>
          </a:prstGeom>
          <a:noFill/>
          <a:ln w="9525" algn="ctr">
            <a:noFill/>
            <a:miter lim="800000"/>
            <a:headEnd/>
            <a:tailEnd/>
          </a:ln>
          <a:effectLst/>
        </p:spPr>
        <p:txBody>
          <a:bodyPr wrap="none">
            <a:spAutoFit/>
          </a:bodyPr>
          <a:lstStyle/>
          <a:p>
            <a:r>
              <a:rPr lang="fr-FR" sz="1400" b="1" baseline="30000">
                <a:latin typeface="Arial" pitchFamily="34" charset="0"/>
              </a:rPr>
              <a:t>49</a:t>
            </a:r>
            <a:r>
              <a:rPr lang="fr-FR" sz="1400" b="1">
                <a:latin typeface="Arial" pitchFamily="34" charset="0"/>
              </a:rPr>
              <a:t>Ca : R. Abegg et al. [NPA303 (1978)]</a:t>
            </a:r>
            <a:endParaRPr lang="fr-FR" sz="1400" b="1" baseline="30000">
              <a:latin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xit" presetSubtype="0" fill="hold" grpId="0" nodeType="afterEffect">
                                  <p:stCondLst>
                                    <p:cond delay="1000"/>
                                  </p:stCondLst>
                                  <p:childTnLst>
                                    <p:animEffect transition="out" filter="fade">
                                      <p:cBhvr>
                                        <p:cTn id="6" dur="1000"/>
                                        <p:tgtEl>
                                          <p:spTgt spid="215044"/>
                                        </p:tgtEl>
                                      </p:cBhvr>
                                    </p:animEffect>
                                    <p:set>
                                      <p:cBhvr>
                                        <p:cTn id="7" dur="1" fill="hold">
                                          <p:stCondLst>
                                            <p:cond delay="999"/>
                                          </p:stCondLst>
                                        </p:cTn>
                                        <p:tgtEl>
                                          <p:spTgt spid="215044"/>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6"/>
                                        </p:tgtEl>
                                        <p:attrNameLst>
                                          <p:attrName>style.visibility</p:attrName>
                                        </p:attrNameLst>
                                      </p:cBhvr>
                                      <p:to>
                                        <p:strVal val="visible"/>
                                      </p:to>
                                    </p:set>
                                  </p:childTnLst>
                                </p:cTn>
                              </p:par>
                              <p:par>
                                <p:cTn id="16" presetID="1" presetClass="entr" presetSubtype="0" fill="hold" grpId="0" nodeType="withEffect">
                                  <p:stCondLst>
                                    <p:cond delay="0"/>
                                  </p:stCondLst>
                                  <p:childTnLst>
                                    <p:set>
                                      <p:cBhvr>
                                        <p:cTn id="17" dur="1" fill="hold">
                                          <p:stCondLst>
                                            <p:cond delay="0"/>
                                          </p:stCondLst>
                                        </p:cTn>
                                        <p:tgtEl>
                                          <p:spTgt spid="21507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44" grpId="0" animBg="1"/>
      <p:bldP spid="215078" grpId="0"/>
    </p:bldLst>
  </p:timing>
</p:sld>
</file>

<file path=ppt/slides/slide2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17090" name="Picture 2" descr="ESPE"/>
          <p:cNvPicPr>
            <a:picLocks noChangeAspect="1" noChangeArrowheads="1"/>
          </p:cNvPicPr>
          <p:nvPr/>
        </p:nvPicPr>
        <p:blipFill>
          <a:blip r:embed="rId3"/>
          <a:srcRect/>
          <a:stretch>
            <a:fillRect/>
          </a:stretch>
        </p:blipFill>
        <p:spPr bwMode="auto">
          <a:xfrm>
            <a:off x="128588" y="301625"/>
            <a:ext cx="5051425" cy="6556375"/>
          </a:xfrm>
          <a:prstGeom prst="rect">
            <a:avLst/>
          </a:prstGeom>
          <a:noFill/>
        </p:spPr>
      </p:pic>
      <p:sp>
        <p:nvSpPr>
          <p:cNvPr id="217091" name="Line 3"/>
          <p:cNvSpPr>
            <a:spLocks noChangeShapeType="1"/>
          </p:cNvSpPr>
          <p:nvPr/>
        </p:nvSpPr>
        <p:spPr bwMode="auto">
          <a:xfrm>
            <a:off x="1063625" y="414338"/>
            <a:ext cx="7129463" cy="0"/>
          </a:xfrm>
          <a:prstGeom prst="line">
            <a:avLst/>
          </a:prstGeom>
          <a:noFill/>
          <a:ln w="28575">
            <a:solidFill>
              <a:schemeClr val="tx1"/>
            </a:solidFill>
            <a:round/>
            <a:headEnd/>
            <a:tailEnd/>
          </a:ln>
          <a:effectLst/>
        </p:spPr>
        <p:txBody>
          <a:bodyPr/>
          <a:lstStyle/>
          <a:p>
            <a:endParaRPr lang="fr-FR"/>
          </a:p>
        </p:txBody>
      </p:sp>
      <p:sp>
        <p:nvSpPr>
          <p:cNvPr id="217092" name="Line 4"/>
          <p:cNvSpPr>
            <a:spLocks noChangeShapeType="1"/>
          </p:cNvSpPr>
          <p:nvPr/>
        </p:nvSpPr>
        <p:spPr bwMode="auto">
          <a:xfrm>
            <a:off x="7423150" y="2614613"/>
            <a:ext cx="1066800" cy="0"/>
          </a:xfrm>
          <a:prstGeom prst="line">
            <a:avLst/>
          </a:prstGeom>
          <a:noFill/>
          <a:ln w="38100">
            <a:solidFill>
              <a:schemeClr val="tx1"/>
            </a:solidFill>
            <a:round/>
            <a:headEnd/>
            <a:tailEnd/>
          </a:ln>
          <a:effectLst/>
        </p:spPr>
        <p:txBody>
          <a:bodyPr/>
          <a:lstStyle/>
          <a:p>
            <a:endParaRPr lang="fr-FR"/>
          </a:p>
        </p:txBody>
      </p:sp>
      <p:sp>
        <p:nvSpPr>
          <p:cNvPr id="217093" name="Line 5"/>
          <p:cNvSpPr>
            <a:spLocks noChangeShapeType="1"/>
          </p:cNvSpPr>
          <p:nvPr/>
        </p:nvSpPr>
        <p:spPr bwMode="auto">
          <a:xfrm>
            <a:off x="7423150" y="1895475"/>
            <a:ext cx="1068388" cy="0"/>
          </a:xfrm>
          <a:prstGeom prst="line">
            <a:avLst/>
          </a:prstGeom>
          <a:noFill/>
          <a:ln w="38100">
            <a:solidFill>
              <a:schemeClr val="tx1"/>
            </a:solidFill>
            <a:round/>
            <a:headEnd/>
            <a:tailEnd/>
          </a:ln>
          <a:effectLst/>
        </p:spPr>
        <p:txBody>
          <a:bodyPr/>
          <a:lstStyle/>
          <a:p>
            <a:endParaRPr lang="fr-FR"/>
          </a:p>
        </p:txBody>
      </p:sp>
      <p:sp>
        <p:nvSpPr>
          <p:cNvPr id="217094" name="Line 6"/>
          <p:cNvSpPr>
            <a:spLocks noChangeShapeType="1"/>
          </p:cNvSpPr>
          <p:nvPr/>
        </p:nvSpPr>
        <p:spPr bwMode="auto">
          <a:xfrm>
            <a:off x="7423150" y="1174750"/>
            <a:ext cx="1068388" cy="0"/>
          </a:xfrm>
          <a:prstGeom prst="line">
            <a:avLst/>
          </a:prstGeom>
          <a:noFill/>
          <a:ln w="38100">
            <a:solidFill>
              <a:schemeClr val="tx1"/>
            </a:solidFill>
            <a:round/>
            <a:headEnd/>
            <a:tailEnd/>
          </a:ln>
          <a:effectLst/>
        </p:spPr>
        <p:txBody>
          <a:bodyPr/>
          <a:lstStyle/>
          <a:p>
            <a:endParaRPr lang="fr-FR"/>
          </a:p>
        </p:txBody>
      </p:sp>
      <p:sp>
        <p:nvSpPr>
          <p:cNvPr id="217095" name="Line 7"/>
          <p:cNvSpPr>
            <a:spLocks noChangeShapeType="1"/>
          </p:cNvSpPr>
          <p:nvPr/>
        </p:nvSpPr>
        <p:spPr bwMode="auto">
          <a:xfrm>
            <a:off x="7423150" y="1535113"/>
            <a:ext cx="1066800" cy="0"/>
          </a:xfrm>
          <a:prstGeom prst="line">
            <a:avLst/>
          </a:prstGeom>
          <a:noFill/>
          <a:ln w="38100">
            <a:solidFill>
              <a:schemeClr val="tx1"/>
            </a:solidFill>
            <a:round/>
            <a:headEnd/>
            <a:tailEnd/>
          </a:ln>
          <a:effectLst/>
        </p:spPr>
        <p:txBody>
          <a:bodyPr/>
          <a:lstStyle/>
          <a:p>
            <a:endParaRPr lang="fr-FR"/>
          </a:p>
        </p:txBody>
      </p:sp>
      <p:sp>
        <p:nvSpPr>
          <p:cNvPr id="217096" name="Text Box 8"/>
          <p:cNvSpPr txBox="1">
            <a:spLocks noChangeArrowheads="1"/>
          </p:cNvSpPr>
          <p:nvPr/>
        </p:nvSpPr>
        <p:spPr bwMode="auto">
          <a:xfrm>
            <a:off x="5999163" y="3595688"/>
            <a:ext cx="350837" cy="457200"/>
          </a:xfrm>
          <a:prstGeom prst="rect">
            <a:avLst/>
          </a:prstGeom>
          <a:noFill/>
          <a:ln w="9525">
            <a:noFill/>
            <a:miter lim="800000"/>
            <a:headEnd/>
            <a:tailEnd/>
          </a:ln>
          <a:effectLst/>
        </p:spPr>
        <p:txBody>
          <a:bodyPr wrap="none">
            <a:spAutoFit/>
          </a:bodyPr>
          <a:lstStyle/>
          <a:p>
            <a:r>
              <a:rPr lang="en-US" b="1">
                <a:latin typeface="Symbol" pitchFamily="18" charset="2"/>
                <a:cs typeface="Arial" pitchFamily="34" charset="0"/>
              </a:rPr>
              <a:t>p</a:t>
            </a:r>
          </a:p>
        </p:txBody>
      </p:sp>
      <p:grpSp>
        <p:nvGrpSpPr>
          <p:cNvPr id="2" name="Group 9"/>
          <p:cNvGrpSpPr>
            <a:grpSpLocks/>
          </p:cNvGrpSpPr>
          <p:nvPr/>
        </p:nvGrpSpPr>
        <p:grpSpPr bwMode="auto">
          <a:xfrm>
            <a:off x="5641975" y="1174750"/>
            <a:ext cx="1068388" cy="1943100"/>
            <a:chOff x="3288" y="981"/>
            <a:chExt cx="673" cy="1224"/>
          </a:xfrm>
        </p:grpSpPr>
        <p:sp>
          <p:nvSpPr>
            <p:cNvPr id="217098" name="Line 10"/>
            <p:cNvSpPr>
              <a:spLocks noChangeShapeType="1"/>
            </p:cNvSpPr>
            <p:nvPr/>
          </p:nvSpPr>
          <p:spPr bwMode="auto">
            <a:xfrm>
              <a:off x="3288" y="981"/>
              <a:ext cx="673" cy="0"/>
            </a:xfrm>
            <a:prstGeom prst="line">
              <a:avLst/>
            </a:prstGeom>
            <a:noFill/>
            <a:ln w="38100">
              <a:solidFill>
                <a:schemeClr val="tx1"/>
              </a:solidFill>
              <a:round/>
              <a:headEnd/>
              <a:tailEnd/>
            </a:ln>
            <a:effectLst/>
          </p:spPr>
          <p:txBody>
            <a:bodyPr/>
            <a:lstStyle/>
            <a:p>
              <a:endParaRPr lang="fr-FR"/>
            </a:p>
          </p:txBody>
        </p:sp>
        <p:sp>
          <p:nvSpPr>
            <p:cNvPr id="217099" name="Line 11"/>
            <p:cNvSpPr>
              <a:spLocks noChangeShapeType="1"/>
            </p:cNvSpPr>
            <p:nvPr/>
          </p:nvSpPr>
          <p:spPr bwMode="auto">
            <a:xfrm>
              <a:off x="3288" y="1207"/>
              <a:ext cx="673" cy="0"/>
            </a:xfrm>
            <a:prstGeom prst="line">
              <a:avLst/>
            </a:prstGeom>
            <a:noFill/>
            <a:ln w="38100">
              <a:solidFill>
                <a:schemeClr val="tx1"/>
              </a:solidFill>
              <a:round/>
              <a:headEnd/>
              <a:tailEnd/>
            </a:ln>
            <a:effectLst/>
          </p:spPr>
          <p:txBody>
            <a:bodyPr/>
            <a:lstStyle/>
            <a:p>
              <a:endParaRPr lang="fr-FR"/>
            </a:p>
          </p:txBody>
        </p:sp>
        <p:sp>
          <p:nvSpPr>
            <p:cNvPr id="217100" name="Line 12"/>
            <p:cNvSpPr>
              <a:spLocks noChangeShapeType="1"/>
            </p:cNvSpPr>
            <p:nvPr/>
          </p:nvSpPr>
          <p:spPr bwMode="auto">
            <a:xfrm>
              <a:off x="3288" y="1434"/>
              <a:ext cx="673" cy="0"/>
            </a:xfrm>
            <a:prstGeom prst="line">
              <a:avLst/>
            </a:prstGeom>
            <a:noFill/>
            <a:ln w="38100">
              <a:solidFill>
                <a:schemeClr val="tx1"/>
              </a:solidFill>
              <a:round/>
              <a:headEnd/>
              <a:tailEnd/>
            </a:ln>
            <a:effectLst/>
          </p:spPr>
          <p:txBody>
            <a:bodyPr/>
            <a:lstStyle/>
            <a:p>
              <a:endParaRPr lang="fr-FR"/>
            </a:p>
          </p:txBody>
        </p:sp>
        <p:sp>
          <p:nvSpPr>
            <p:cNvPr id="217101" name="Line 13"/>
            <p:cNvSpPr>
              <a:spLocks noChangeShapeType="1"/>
            </p:cNvSpPr>
            <p:nvPr/>
          </p:nvSpPr>
          <p:spPr bwMode="auto">
            <a:xfrm>
              <a:off x="3288" y="1888"/>
              <a:ext cx="673" cy="0"/>
            </a:xfrm>
            <a:prstGeom prst="line">
              <a:avLst/>
            </a:prstGeom>
            <a:noFill/>
            <a:ln w="38100">
              <a:solidFill>
                <a:schemeClr val="tx1"/>
              </a:solidFill>
              <a:round/>
              <a:headEnd/>
              <a:tailEnd/>
            </a:ln>
            <a:effectLst/>
          </p:spPr>
          <p:txBody>
            <a:bodyPr/>
            <a:lstStyle/>
            <a:p>
              <a:endParaRPr lang="fr-FR"/>
            </a:p>
          </p:txBody>
        </p:sp>
        <p:sp>
          <p:nvSpPr>
            <p:cNvPr id="217102" name="Line 14"/>
            <p:cNvSpPr>
              <a:spLocks noChangeShapeType="1"/>
            </p:cNvSpPr>
            <p:nvPr/>
          </p:nvSpPr>
          <p:spPr bwMode="auto">
            <a:xfrm>
              <a:off x="3288" y="2205"/>
              <a:ext cx="673" cy="0"/>
            </a:xfrm>
            <a:prstGeom prst="line">
              <a:avLst/>
            </a:prstGeom>
            <a:noFill/>
            <a:ln w="38100">
              <a:solidFill>
                <a:schemeClr val="tx1"/>
              </a:solidFill>
              <a:round/>
              <a:headEnd/>
              <a:tailEnd/>
            </a:ln>
            <a:effectLst/>
          </p:spPr>
          <p:txBody>
            <a:bodyPr/>
            <a:lstStyle/>
            <a:p>
              <a:endParaRPr lang="fr-FR"/>
            </a:p>
          </p:txBody>
        </p:sp>
      </p:grpSp>
      <p:sp>
        <p:nvSpPr>
          <p:cNvPr id="217103" name="Text Box 15"/>
          <p:cNvSpPr txBox="1">
            <a:spLocks noChangeArrowheads="1"/>
          </p:cNvSpPr>
          <p:nvPr/>
        </p:nvSpPr>
        <p:spPr bwMode="auto">
          <a:xfrm>
            <a:off x="6835775" y="1679575"/>
            <a:ext cx="534988" cy="366713"/>
          </a:xfrm>
          <a:prstGeom prst="rect">
            <a:avLst/>
          </a:prstGeom>
          <a:noFill/>
          <a:ln w="9525">
            <a:noFill/>
            <a:miter lim="800000"/>
            <a:headEnd/>
            <a:tailEnd/>
          </a:ln>
          <a:effectLst/>
        </p:spPr>
        <p:txBody>
          <a:bodyPr wrap="none">
            <a:spAutoFit/>
          </a:bodyPr>
          <a:lstStyle/>
          <a:p>
            <a:r>
              <a:rPr lang="fr-FR" sz="1800" b="1">
                <a:latin typeface="Arial" pitchFamily="34" charset="0"/>
                <a:cs typeface="Arial" pitchFamily="34" charset="0"/>
              </a:rPr>
              <a:t>p</a:t>
            </a:r>
            <a:r>
              <a:rPr lang="fr-FR" sz="1800" b="1" baseline="-25000">
                <a:latin typeface="Arial" pitchFamily="34" charset="0"/>
                <a:cs typeface="Arial" pitchFamily="34" charset="0"/>
              </a:rPr>
              <a:t>3/2</a:t>
            </a:r>
            <a:endParaRPr lang="fr-FR" sz="1800" b="1">
              <a:latin typeface="Arial" pitchFamily="34" charset="0"/>
              <a:cs typeface="Arial" pitchFamily="34" charset="0"/>
            </a:endParaRPr>
          </a:p>
        </p:txBody>
      </p:sp>
      <p:sp>
        <p:nvSpPr>
          <p:cNvPr id="217104" name="Text Box 16"/>
          <p:cNvSpPr txBox="1">
            <a:spLocks noChangeArrowheads="1"/>
          </p:cNvSpPr>
          <p:nvPr/>
        </p:nvSpPr>
        <p:spPr bwMode="auto">
          <a:xfrm>
            <a:off x="6835775" y="1268413"/>
            <a:ext cx="534988" cy="366712"/>
          </a:xfrm>
          <a:prstGeom prst="rect">
            <a:avLst/>
          </a:prstGeom>
          <a:noFill/>
          <a:ln w="9525">
            <a:noFill/>
            <a:miter lim="800000"/>
            <a:headEnd/>
            <a:tailEnd/>
          </a:ln>
          <a:effectLst/>
        </p:spPr>
        <p:txBody>
          <a:bodyPr wrap="none">
            <a:spAutoFit/>
          </a:bodyPr>
          <a:lstStyle/>
          <a:p>
            <a:r>
              <a:rPr lang="fr-FR" sz="1800" b="1">
                <a:latin typeface="Arial" pitchFamily="34" charset="0"/>
                <a:cs typeface="Arial" pitchFamily="34" charset="0"/>
              </a:rPr>
              <a:t>p</a:t>
            </a:r>
            <a:r>
              <a:rPr lang="fr-FR" sz="1800" b="1" baseline="-25000">
                <a:latin typeface="Arial" pitchFamily="34" charset="0"/>
                <a:cs typeface="Arial" pitchFamily="34" charset="0"/>
              </a:rPr>
              <a:t>1/2</a:t>
            </a:r>
            <a:endParaRPr lang="fr-FR" sz="1800" b="1">
              <a:latin typeface="Arial" pitchFamily="34" charset="0"/>
              <a:cs typeface="Arial" pitchFamily="34" charset="0"/>
            </a:endParaRPr>
          </a:p>
        </p:txBody>
      </p:sp>
      <p:sp>
        <p:nvSpPr>
          <p:cNvPr id="217105" name="Text Box 17"/>
          <p:cNvSpPr txBox="1">
            <a:spLocks noChangeArrowheads="1"/>
          </p:cNvSpPr>
          <p:nvPr/>
        </p:nvSpPr>
        <p:spPr bwMode="auto">
          <a:xfrm>
            <a:off x="6835775" y="909638"/>
            <a:ext cx="471488" cy="366712"/>
          </a:xfrm>
          <a:prstGeom prst="rect">
            <a:avLst/>
          </a:prstGeom>
          <a:noFill/>
          <a:ln w="9525">
            <a:noFill/>
            <a:miter lim="800000"/>
            <a:headEnd/>
            <a:tailEnd/>
          </a:ln>
          <a:effectLst/>
        </p:spPr>
        <p:txBody>
          <a:bodyPr wrap="none">
            <a:spAutoFit/>
          </a:bodyPr>
          <a:lstStyle/>
          <a:p>
            <a:r>
              <a:rPr lang="fr-FR" sz="1800" b="1">
                <a:latin typeface="Arial" pitchFamily="34" charset="0"/>
                <a:cs typeface="Arial" pitchFamily="34" charset="0"/>
              </a:rPr>
              <a:t>f</a:t>
            </a:r>
            <a:r>
              <a:rPr lang="fr-FR" sz="1800" b="1" baseline="-25000">
                <a:latin typeface="Arial" pitchFamily="34" charset="0"/>
                <a:cs typeface="Arial" pitchFamily="34" charset="0"/>
              </a:rPr>
              <a:t>5/2</a:t>
            </a:r>
            <a:endParaRPr lang="fr-FR" sz="1800" b="1">
              <a:latin typeface="Arial" pitchFamily="34" charset="0"/>
              <a:cs typeface="Arial" pitchFamily="34" charset="0"/>
            </a:endParaRPr>
          </a:p>
        </p:txBody>
      </p:sp>
      <p:sp>
        <p:nvSpPr>
          <p:cNvPr id="217106" name="Rectangle 18"/>
          <p:cNvSpPr>
            <a:spLocks noChangeArrowheads="1"/>
          </p:cNvSpPr>
          <p:nvPr/>
        </p:nvSpPr>
        <p:spPr bwMode="auto">
          <a:xfrm>
            <a:off x="6781800" y="2874963"/>
            <a:ext cx="534988" cy="366712"/>
          </a:xfrm>
          <a:prstGeom prst="rect">
            <a:avLst/>
          </a:prstGeom>
          <a:noFill/>
          <a:ln w="9525">
            <a:noFill/>
            <a:miter lim="800000"/>
            <a:headEnd/>
            <a:tailEnd/>
          </a:ln>
          <a:effectLst/>
        </p:spPr>
        <p:txBody>
          <a:bodyPr wrap="none">
            <a:spAutoFit/>
          </a:bodyPr>
          <a:lstStyle/>
          <a:p>
            <a:r>
              <a:rPr lang="fr-FR" sz="1800" b="1">
                <a:latin typeface="Arial" pitchFamily="34" charset="0"/>
                <a:cs typeface="Arial" pitchFamily="34" charset="0"/>
              </a:rPr>
              <a:t>d</a:t>
            </a:r>
            <a:r>
              <a:rPr lang="fr-FR" sz="1800" b="1" baseline="-25000">
                <a:latin typeface="Arial" pitchFamily="34" charset="0"/>
                <a:cs typeface="Arial" pitchFamily="34" charset="0"/>
              </a:rPr>
              <a:t>3/2</a:t>
            </a:r>
            <a:endParaRPr lang="en-US" sz="1800" b="1" baseline="-25000">
              <a:latin typeface="Arial" pitchFamily="34" charset="0"/>
              <a:cs typeface="Arial" pitchFamily="34" charset="0"/>
            </a:endParaRPr>
          </a:p>
        </p:txBody>
      </p:sp>
      <p:sp>
        <p:nvSpPr>
          <p:cNvPr id="217107" name="Text Box 19"/>
          <p:cNvSpPr txBox="1">
            <a:spLocks noChangeArrowheads="1"/>
          </p:cNvSpPr>
          <p:nvPr/>
        </p:nvSpPr>
        <p:spPr bwMode="auto">
          <a:xfrm>
            <a:off x="7789863" y="3595688"/>
            <a:ext cx="342900" cy="457200"/>
          </a:xfrm>
          <a:prstGeom prst="rect">
            <a:avLst/>
          </a:prstGeom>
          <a:noFill/>
          <a:ln w="9525">
            <a:noFill/>
            <a:miter lim="800000"/>
            <a:headEnd/>
            <a:tailEnd/>
          </a:ln>
          <a:effectLst/>
        </p:spPr>
        <p:txBody>
          <a:bodyPr wrap="none">
            <a:spAutoFit/>
          </a:bodyPr>
          <a:lstStyle/>
          <a:p>
            <a:r>
              <a:rPr lang="en-US" b="1">
                <a:latin typeface="Symbol" pitchFamily="18" charset="2"/>
                <a:cs typeface="Arial" pitchFamily="34" charset="0"/>
              </a:rPr>
              <a:t>n</a:t>
            </a:r>
          </a:p>
        </p:txBody>
      </p:sp>
      <p:sp>
        <p:nvSpPr>
          <p:cNvPr id="217108" name="Line 20"/>
          <p:cNvSpPr>
            <a:spLocks noChangeShapeType="1"/>
          </p:cNvSpPr>
          <p:nvPr/>
        </p:nvSpPr>
        <p:spPr bwMode="auto">
          <a:xfrm>
            <a:off x="7442200" y="3117850"/>
            <a:ext cx="1068388" cy="0"/>
          </a:xfrm>
          <a:prstGeom prst="line">
            <a:avLst/>
          </a:prstGeom>
          <a:noFill/>
          <a:ln w="38100">
            <a:solidFill>
              <a:schemeClr val="tx1"/>
            </a:solidFill>
            <a:round/>
            <a:headEnd/>
            <a:tailEnd/>
          </a:ln>
          <a:effectLst/>
        </p:spPr>
        <p:txBody>
          <a:bodyPr/>
          <a:lstStyle/>
          <a:p>
            <a:endParaRPr lang="fr-FR"/>
          </a:p>
        </p:txBody>
      </p:sp>
      <p:sp>
        <p:nvSpPr>
          <p:cNvPr id="217109" name="Text Box 21"/>
          <p:cNvSpPr txBox="1">
            <a:spLocks noChangeArrowheads="1"/>
          </p:cNvSpPr>
          <p:nvPr/>
        </p:nvSpPr>
        <p:spPr bwMode="auto">
          <a:xfrm>
            <a:off x="7756525" y="2078038"/>
            <a:ext cx="438150" cy="366712"/>
          </a:xfrm>
          <a:prstGeom prst="rect">
            <a:avLst/>
          </a:prstGeom>
          <a:noFill/>
          <a:ln w="9525">
            <a:noFill/>
            <a:miter lim="800000"/>
            <a:headEnd/>
            <a:tailEnd/>
          </a:ln>
          <a:effectLst/>
        </p:spPr>
        <p:txBody>
          <a:bodyPr wrap="none">
            <a:spAutoFit/>
          </a:bodyPr>
          <a:lstStyle/>
          <a:p>
            <a:r>
              <a:rPr lang="fr-FR" sz="1800" b="1">
                <a:solidFill>
                  <a:srgbClr val="EE0000"/>
                </a:solidFill>
                <a:latin typeface="Arial" pitchFamily="34" charset="0"/>
              </a:rPr>
              <a:t>28</a:t>
            </a:r>
          </a:p>
        </p:txBody>
      </p:sp>
      <p:sp>
        <p:nvSpPr>
          <p:cNvPr id="217110" name="Text Box 22"/>
          <p:cNvSpPr txBox="1">
            <a:spLocks noChangeArrowheads="1"/>
          </p:cNvSpPr>
          <p:nvPr/>
        </p:nvSpPr>
        <p:spPr bwMode="auto">
          <a:xfrm>
            <a:off x="5969000" y="2695575"/>
            <a:ext cx="438150" cy="366713"/>
          </a:xfrm>
          <a:prstGeom prst="rect">
            <a:avLst/>
          </a:prstGeom>
          <a:noFill/>
          <a:ln w="9525">
            <a:noFill/>
            <a:miter lim="800000"/>
            <a:headEnd/>
            <a:tailEnd/>
          </a:ln>
          <a:effectLst/>
        </p:spPr>
        <p:txBody>
          <a:bodyPr wrap="none">
            <a:spAutoFit/>
          </a:bodyPr>
          <a:lstStyle/>
          <a:p>
            <a:r>
              <a:rPr lang="fr-FR" sz="1800" b="1">
                <a:solidFill>
                  <a:srgbClr val="EE0000"/>
                </a:solidFill>
                <a:latin typeface="Arial" pitchFamily="34" charset="0"/>
              </a:rPr>
              <a:t>20</a:t>
            </a:r>
          </a:p>
        </p:txBody>
      </p:sp>
      <p:grpSp>
        <p:nvGrpSpPr>
          <p:cNvPr id="3" name="Group 23"/>
          <p:cNvGrpSpPr>
            <a:grpSpLocks/>
          </p:cNvGrpSpPr>
          <p:nvPr/>
        </p:nvGrpSpPr>
        <p:grpSpPr bwMode="auto">
          <a:xfrm>
            <a:off x="6721475" y="3827463"/>
            <a:ext cx="774700" cy="412750"/>
            <a:chOff x="4126" y="2269"/>
            <a:chExt cx="488" cy="260"/>
          </a:xfrm>
        </p:grpSpPr>
        <p:sp>
          <p:nvSpPr>
            <p:cNvPr id="217112" name="Text Box 24"/>
            <p:cNvSpPr txBox="1">
              <a:spLocks noChangeArrowheads="1"/>
            </p:cNvSpPr>
            <p:nvPr/>
          </p:nvSpPr>
          <p:spPr bwMode="auto">
            <a:xfrm>
              <a:off x="4126" y="2269"/>
              <a:ext cx="488" cy="231"/>
            </a:xfrm>
            <a:prstGeom prst="rect">
              <a:avLst/>
            </a:prstGeom>
            <a:noFill/>
            <a:ln w="9525">
              <a:noFill/>
              <a:miter lim="800000"/>
              <a:headEnd/>
              <a:tailEnd/>
            </a:ln>
            <a:effectLst/>
          </p:spPr>
          <p:txBody>
            <a:bodyPr wrap="none">
              <a:spAutoFit/>
            </a:bodyPr>
            <a:lstStyle/>
            <a:p>
              <a:r>
                <a:rPr lang="fr-FR" sz="1800" b="1" baseline="30000">
                  <a:latin typeface="Arial" pitchFamily="34" charset="0"/>
                  <a:cs typeface="Arial" pitchFamily="34" charset="0"/>
                </a:rPr>
                <a:t>47</a:t>
              </a:r>
              <a:r>
                <a:rPr lang="fr-FR" sz="1800" b="1">
                  <a:latin typeface="Arial" pitchFamily="34" charset="0"/>
                  <a:cs typeface="Arial" pitchFamily="34" charset="0"/>
                </a:rPr>
                <a:t>Ar</a:t>
              </a:r>
              <a:r>
                <a:rPr lang="fr-FR" sz="1800" b="1" baseline="-25000">
                  <a:latin typeface="Arial" pitchFamily="34" charset="0"/>
                  <a:cs typeface="Arial" pitchFamily="34" charset="0"/>
                </a:rPr>
                <a:t>29</a:t>
              </a:r>
            </a:p>
          </p:txBody>
        </p:sp>
        <p:sp>
          <p:nvSpPr>
            <p:cNvPr id="217113" name="Text Box 25"/>
            <p:cNvSpPr txBox="1">
              <a:spLocks noChangeArrowheads="1"/>
            </p:cNvSpPr>
            <p:nvPr/>
          </p:nvSpPr>
          <p:spPr bwMode="auto">
            <a:xfrm>
              <a:off x="4131" y="2356"/>
              <a:ext cx="222" cy="173"/>
            </a:xfrm>
            <a:prstGeom prst="rect">
              <a:avLst/>
            </a:prstGeom>
            <a:noFill/>
            <a:ln w="9525">
              <a:noFill/>
              <a:miter lim="800000"/>
              <a:headEnd/>
              <a:tailEnd/>
            </a:ln>
            <a:effectLst/>
          </p:spPr>
          <p:txBody>
            <a:bodyPr wrap="none">
              <a:spAutoFit/>
            </a:bodyPr>
            <a:lstStyle/>
            <a:p>
              <a:r>
                <a:rPr lang="fr-FR" sz="1200" b="1">
                  <a:latin typeface="Arial" pitchFamily="34" charset="0"/>
                  <a:cs typeface="Arial" pitchFamily="34" charset="0"/>
                </a:rPr>
                <a:t>18</a:t>
              </a:r>
            </a:p>
          </p:txBody>
        </p:sp>
      </p:grpSp>
      <p:sp>
        <p:nvSpPr>
          <p:cNvPr id="217114" name="Line 26"/>
          <p:cNvSpPr>
            <a:spLocks noChangeShapeType="1"/>
          </p:cNvSpPr>
          <p:nvPr/>
        </p:nvSpPr>
        <p:spPr bwMode="auto">
          <a:xfrm>
            <a:off x="7442200" y="3332163"/>
            <a:ext cx="1066800" cy="0"/>
          </a:xfrm>
          <a:prstGeom prst="line">
            <a:avLst/>
          </a:prstGeom>
          <a:noFill/>
          <a:ln w="38100">
            <a:solidFill>
              <a:schemeClr val="tx1"/>
            </a:solidFill>
            <a:round/>
            <a:headEnd/>
            <a:tailEnd/>
          </a:ln>
          <a:effectLst/>
        </p:spPr>
        <p:txBody>
          <a:bodyPr/>
          <a:lstStyle/>
          <a:p>
            <a:endParaRPr lang="fr-FR"/>
          </a:p>
        </p:txBody>
      </p:sp>
      <p:sp>
        <p:nvSpPr>
          <p:cNvPr id="217115" name="Rectangle 27"/>
          <p:cNvSpPr>
            <a:spLocks noChangeArrowheads="1"/>
          </p:cNvSpPr>
          <p:nvPr/>
        </p:nvSpPr>
        <p:spPr bwMode="auto">
          <a:xfrm>
            <a:off x="6784975" y="3100388"/>
            <a:ext cx="522288" cy="366712"/>
          </a:xfrm>
          <a:prstGeom prst="rect">
            <a:avLst/>
          </a:prstGeom>
          <a:noFill/>
          <a:ln w="9525" algn="ctr">
            <a:noFill/>
            <a:miter lim="800000"/>
            <a:headEnd/>
            <a:tailEnd/>
          </a:ln>
          <a:effectLst/>
        </p:spPr>
        <p:txBody>
          <a:bodyPr wrap="none">
            <a:spAutoFit/>
          </a:bodyPr>
          <a:lstStyle/>
          <a:p>
            <a:r>
              <a:rPr lang="fr-FR" sz="1800" b="1">
                <a:latin typeface="Arial" pitchFamily="34" charset="0"/>
              </a:rPr>
              <a:t>s</a:t>
            </a:r>
            <a:r>
              <a:rPr lang="fr-FR" sz="1800" b="1" baseline="-25000">
                <a:latin typeface="Arial" pitchFamily="34" charset="0"/>
              </a:rPr>
              <a:t>1/2</a:t>
            </a:r>
          </a:p>
        </p:txBody>
      </p:sp>
      <p:grpSp>
        <p:nvGrpSpPr>
          <p:cNvPr id="4" name="Group 28"/>
          <p:cNvGrpSpPr>
            <a:grpSpLocks/>
          </p:cNvGrpSpPr>
          <p:nvPr/>
        </p:nvGrpSpPr>
        <p:grpSpPr bwMode="auto">
          <a:xfrm>
            <a:off x="5654675" y="3241675"/>
            <a:ext cx="1066800" cy="150813"/>
            <a:chOff x="3454" y="1900"/>
            <a:chExt cx="672" cy="95"/>
          </a:xfrm>
        </p:grpSpPr>
        <p:sp>
          <p:nvSpPr>
            <p:cNvPr id="217117" name="Line 29"/>
            <p:cNvSpPr>
              <a:spLocks noChangeShapeType="1"/>
            </p:cNvSpPr>
            <p:nvPr/>
          </p:nvSpPr>
          <p:spPr bwMode="auto">
            <a:xfrm>
              <a:off x="3454" y="1957"/>
              <a:ext cx="672" cy="0"/>
            </a:xfrm>
            <a:prstGeom prst="line">
              <a:avLst/>
            </a:prstGeom>
            <a:noFill/>
            <a:ln w="38100">
              <a:solidFill>
                <a:schemeClr val="tx1"/>
              </a:solidFill>
              <a:round/>
              <a:headEnd/>
              <a:tailEnd/>
            </a:ln>
            <a:effectLst/>
          </p:spPr>
          <p:txBody>
            <a:bodyPr/>
            <a:lstStyle/>
            <a:p>
              <a:endParaRPr lang="fr-FR"/>
            </a:p>
          </p:txBody>
        </p:sp>
        <p:sp>
          <p:nvSpPr>
            <p:cNvPr id="217118" name="Oval 30"/>
            <p:cNvSpPr>
              <a:spLocks noChangeArrowheads="1"/>
            </p:cNvSpPr>
            <p:nvPr/>
          </p:nvSpPr>
          <p:spPr bwMode="auto">
            <a:xfrm>
              <a:off x="3685" y="1905"/>
              <a:ext cx="44" cy="90"/>
            </a:xfrm>
            <a:prstGeom prst="ellipse">
              <a:avLst/>
            </a:prstGeom>
            <a:solidFill>
              <a:srgbClr val="E00616"/>
            </a:solidFill>
            <a:ln w="9525">
              <a:solidFill>
                <a:srgbClr val="E00616"/>
              </a:solidFill>
              <a:round/>
              <a:headEnd/>
              <a:tailEnd/>
            </a:ln>
            <a:effectLst/>
          </p:spPr>
          <p:txBody>
            <a:bodyPr wrap="none" anchor="ctr"/>
            <a:lstStyle/>
            <a:p>
              <a:endParaRPr lang="fr-FR"/>
            </a:p>
          </p:txBody>
        </p:sp>
        <p:sp>
          <p:nvSpPr>
            <p:cNvPr id="217119" name="Oval 31"/>
            <p:cNvSpPr>
              <a:spLocks noChangeArrowheads="1"/>
            </p:cNvSpPr>
            <p:nvPr/>
          </p:nvSpPr>
          <p:spPr bwMode="auto">
            <a:xfrm>
              <a:off x="3816" y="1900"/>
              <a:ext cx="44" cy="90"/>
            </a:xfrm>
            <a:prstGeom prst="ellipse">
              <a:avLst/>
            </a:prstGeom>
            <a:solidFill>
              <a:srgbClr val="E00616"/>
            </a:solidFill>
            <a:ln w="9525">
              <a:solidFill>
                <a:srgbClr val="E00616"/>
              </a:solidFill>
              <a:round/>
              <a:headEnd/>
              <a:tailEnd/>
            </a:ln>
            <a:effectLst/>
          </p:spPr>
          <p:txBody>
            <a:bodyPr wrap="none" anchor="ctr"/>
            <a:lstStyle/>
            <a:p>
              <a:endParaRPr lang="fr-FR"/>
            </a:p>
          </p:txBody>
        </p:sp>
      </p:grpSp>
      <p:sp>
        <p:nvSpPr>
          <p:cNvPr id="217120" name="AutoShape 32"/>
          <p:cNvSpPr>
            <a:spLocks noChangeArrowheads="1"/>
          </p:cNvSpPr>
          <p:nvPr/>
        </p:nvSpPr>
        <p:spPr bwMode="auto">
          <a:xfrm>
            <a:off x="7307263" y="3016250"/>
            <a:ext cx="1304925" cy="450850"/>
          </a:xfrm>
          <a:prstGeom prst="bracketPair">
            <a:avLst>
              <a:gd name="adj" fmla="val 16667"/>
            </a:avLst>
          </a:prstGeom>
          <a:noFill/>
          <a:ln w="38100">
            <a:solidFill>
              <a:srgbClr val="0000FF"/>
            </a:solidFill>
            <a:round/>
            <a:headEnd/>
            <a:tailEnd/>
          </a:ln>
          <a:effectLst/>
        </p:spPr>
        <p:txBody>
          <a:bodyPr wrap="none" anchor="ctr"/>
          <a:lstStyle/>
          <a:p>
            <a:endParaRPr lang="fr-FR"/>
          </a:p>
        </p:txBody>
      </p:sp>
      <p:sp>
        <p:nvSpPr>
          <p:cNvPr id="217121" name="Oval 33"/>
          <p:cNvSpPr>
            <a:spLocks noChangeArrowheads="1"/>
          </p:cNvSpPr>
          <p:nvPr/>
        </p:nvSpPr>
        <p:spPr bwMode="auto">
          <a:xfrm>
            <a:off x="7396163" y="2559050"/>
            <a:ext cx="69850" cy="142875"/>
          </a:xfrm>
          <a:prstGeom prst="ellipse">
            <a:avLst/>
          </a:prstGeom>
          <a:solidFill>
            <a:srgbClr val="0000FF"/>
          </a:solidFill>
          <a:ln w="9525">
            <a:solidFill>
              <a:srgbClr val="0000FF"/>
            </a:solidFill>
            <a:round/>
            <a:headEnd/>
            <a:tailEnd/>
          </a:ln>
          <a:effectLst/>
        </p:spPr>
        <p:txBody>
          <a:bodyPr wrap="none" anchor="ctr"/>
          <a:lstStyle/>
          <a:p>
            <a:endParaRPr lang="fr-FR"/>
          </a:p>
        </p:txBody>
      </p:sp>
      <p:sp>
        <p:nvSpPr>
          <p:cNvPr id="217122" name="Oval 34"/>
          <p:cNvSpPr>
            <a:spLocks noChangeArrowheads="1"/>
          </p:cNvSpPr>
          <p:nvPr/>
        </p:nvSpPr>
        <p:spPr bwMode="auto">
          <a:xfrm>
            <a:off x="7532688" y="2559050"/>
            <a:ext cx="69850" cy="142875"/>
          </a:xfrm>
          <a:prstGeom prst="ellipse">
            <a:avLst/>
          </a:prstGeom>
          <a:solidFill>
            <a:srgbClr val="0000FF"/>
          </a:solidFill>
          <a:ln w="9525">
            <a:solidFill>
              <a:srgbClr val="0000FF"/>
            </a:solidFill>
            <a:round/>
            <a:headEnd/>
            <a:tailEnd/>
          </a:ln>
          <a:effectLst/>
        </p:spPr>
        <p:txBody>
          <a:bodyPr wrap="none" anchor="ctr"/>
          <a:lstStyle/>
          <a:p>
            <a:endParaRPr lang="fr-FR"/>
          </a:p>
        </p:txBody>
      </p:sp>
      <p:sp>
        <p:nvSpPr>
          <p:cNvPr id="217123" name="Oval 35"/>
          <p:cNvSpPr>
            <a:spLocks noChangeArrowheads="1"/>
          </p:cNvSpPr>
          <p:nvPr/>
        </p:nvSpPr>
        <p:spPr bwMode="auto">
          <a:xfrm>
            <a:off x="7667625" y="2559050"/>
            <a:ext cx="69850" cy="142875"/>
          </a:xfrm>
          <a:prstGeom prst="ellipse">
            <a:avLst/>
          </a:prstGeom>
          <a:solidFill>
            <a:srgbClr val="0000FF"/>
          </a:solidFill>
          <a:ln w="9525">
            <a:solidFill>
              <a:srgbClr val="0000FF"/>
            </a:solidFill>
            <a:round/>
            <a:headEnd/>
            <a:tailEnd/>
          </a:ln>
          <a:effectLst/>
        </p:spPr>
        <p:txBody>
          <a:bodyPr wrap="none" anchor="ctr"/>
          <a:lstStyle/>
          <a:p>
            <a:endParaRPr lang="fr-FR"/>
          </a:p>
        </p:txBody>
      </p:sp>
      <p:sp>
        <p:nvSpPr>
          <p:cNvPr id="217124" name="Oval 36"/>
          <p:cNvSpPr>
            <a:spLocks noChangeArrowheads="1"/>
          </p:cNvSpPr>
          <p:nvPr/>
        </p:nvSpPr>
        <p:spPr bwMode="auto">
          <a:xfrm>
            <a:off x="7802563" y="2559050"/>
            <a:ext cx="69850" cy="142875"/>
          </a:xfrm>
          <a:prstGeom prst="ellipse">
            <a:avLst/>
          </a:prstGeom>
          <a:solidFill>
            <a:srgbClr val="0000FF"/>
          </a:solidFill>
          <a:ln w="9525">
            <a:solidFill>
              <a:srgbClr val="0000FF"/>
            </a:solidFill>
            <a:round/>
            <a:headEnd/>
            <a:tailEnd/>
          </a:ln>
          <a:effectLst/>
        </p:spPr>
        <p:txBody>
          <a:bodyPr wrap="none" anchor="ctr"/>
          <a:lstStyle/>
          <a:p>
            <a:endParaRPr lang="fr-FR"/>
          </a:p>
        </p:txBody>
      </p:sp>
      <p:sp>
        <p:nvSpPr>
          <p:cNvPr id="217125" name="Oval 37"/>
          <p:cNvSpPr>
            <a:spLocks noChangeArrowheads="1"/>
          </p:cNvSpPr>
          <p:nvPr/>
        </p:nvSpPr>
        <p:spPr bwMode="auto">
          <a:xfrm>
            <a:off x="7937500" y="2559050"/>
            <a:ext cx="69850" cy="142875"/>
          </a:xfrm>
          <a:prstGeom prst="ellipse">
            <a:avLst/>
          </a:prstGeom>
          <a:solidFill>
            <a:srgbClr val="0000FF"/>
          </a:solidFill>
          <a:ln w="9525">
            <a:solidFill>
              <a:srgbClr val="0000FF"/>
            </a:solidFill>
            <a:round/>
            <a:headEnd/>
            <a:tailEnd/>
          </a:ln>
          <a:effectLst/>
        </p:spPr>
        <p:txBody>
          <a:bodyPr wrap="none" anchor="ctr"/>
          <a:lstStyle/>
          <a:p>
            <a:endParaRPr lang="fr-FR"/>
          </a:p>
        </p:txBody>
      </p:sp>
      <p:sp>
        <p:nvSpPr>
          <p:cNvPr id="217126" name="Oval 38"/>
          <p:cNvSpPr>
            <a:spLocks noChangeArrowheads="1"/>
          </p:cNvSpPr>
          <p:nvPr/>
        </p:nvSpPr>
        <p:spPr bwMode="auto">
          <a:xfrm>
            <a:off x="8091488" y="2559050"/>
            <a:ext cx="69850" cy="142875"/>
          </a:xfrm>
          <a:prstGeom prst="ellipse">
            <a:avLst/>
          </a:prstGeom>
          <a:solidFill>
            <a:srgbClr val="0000FF"/>
          </a:solidFill>
          <a:ln w="9525">
            <a:solidFill>
              <a:srgbClr val="0000FF"/>
            </a:solidFill>
            <a:round/>
            <a:headEnd/>
            <a:tailEnd/>
          </a:ln>
          <a:effectLst/>
        </p:spPr>
        <p:txBody>
          <a:bodyPr wrap="none" anchor="ctr"/>
          <a:lstStyle/>
          <a:p>
            <a:endParaRPr lang="fr-FR"/>
          </a:p>
        </p:txBody>
      </p:sp>
      <p:sp>
        <p:nvSpPr>
          <p:cNvPr id="217127" name="Oval 39"/>
          <p:cNvSpPr>
            <a:spLocks noChangeArrowheads="1"/>
          </p:cNvSpPr>
          <p:nvPr/>
        </p:nvSpPr>
        <p:spPr bwMode="auto">
          <a:xfrm>
            <a:off x="8272463" y="2559050"/>
            <a:ext cx="69850" cy="142875"/>
          </a:xfrm>
          <a:prstGeom prst="ellipse">
            <a:avLst/>
          </a:prstGeom>
          <a:solidFill>
            <a:srgbClr val="0000FF"/>
          </a:solidFill>
          <a:ln w="9525">
            <a:solidFill>
              <a:srgbClr val="0000FF"/>
            </a:solidFill>
            <a:round/>
            <a:headEnd/>
            <a:tailEnd/>
          </a:ln>
          <a:effectLst/>
        </p:spPr>
        <p:txBody>
          <a:bodyPr wrap="none" anchor="ctr"/>
          <a:lstStyle/>
          <a:p>
            <a:endParaRPr lang="fr-FR"/>
          </a:p>
        </p:txBody>
      </p:sp>
      <p:sp>
        <p:nvSpPr>
          <p:cNvPr id="217128" name="Oval 40"/>
          <p:cNvSpPr>
            <a:spLocks noChangeArrowheads="1"/>
          </p:cNvSpPr>
          <p:nvPr/>
        </p:nvSpPr>
        <p:spPr bwMode="auto">
          <a:xfrm>
            <a:off x="8407400" y="2559050"/>
            <a:ext cx="69850" cy="142875"/>
          </a:xfrm>
          <a:prstGeom prst="ellipse">
            <a:avLst/>
          </a:prstGeom>
          <a:solidFill>
            <a:srgbClr val="0000FF"/>
          </a:solidFill>
          <a:ln w="9525">
            <a:solidFill>
              <a:srgbClr val="0000FF"/>
            </a:solidFill>
            <a:round/>
            <a:headEnd/>
            <a:tailEnd/>
          </a:ln>
          <a:effectLst/>
        </p:spPr>
        <p:txBody>
          <a:bodyPr wrap="none" anchor="ctr"/>
          <a:lstStyle/>
          <a:p>
            <a:endParaRPr lang="fr-FR"/>
          </a:p>
        </p:txBody>
      </p:sp>
      <p:sp>
        <p:nvSpPr>
          <p:cNvPr id="217129" name="Oval 41"/>
          <p:cNvSpPr>
            <a:spLocks noChangeArrowheads="1"/>
          </p:cNvSpPr>
          <p:nvPr/>
        </p:nvSpPr>
        <p:spPr bwMode="auto">
          <a:xfrm>
            <a:off x="7893050" y="1839913"/>
            <a:ext cx="69850" cy="142875"/>
          </a:xfrm>
          <a:prstGeom prst="ellipse">
            <a:avLst/>
          </a:prstGeom>
          <a:solidFill>
            <a:srgbClr val="0000FF"/>
          </a:solidFill>
          <a:ln w="9525">
            <a:solidFill>
              <a:srgbClr val="0000FF"/>
            </a:solidFill>
            <a:round/>
            <a:headEnd/>
            <a:tailEnd/>
          </a:ln>
          <a:effectLst/>
        </p:spPr>
        <p:txBody>
          <a:bodyPr wrap="none" anchor="ctr"/>
          <a:lstStyle/>
          <a:p>
            <a:endParaRPr lang="fr-FR"/>
          </a:p>
        </p:txBody>
      </p:sp>
      <p:sp>
        <p:nvSpPr>
          <p:cNvPr id="217130" name="Rectangle 42"/>
          <p:cNvSpPr>
            <a:spLocks noChangeArrowheads="1"/>
          </p:cNvSpPr>
          <p:nvPr/>
        </p:nvSpPr>
        <p:spPr bwMode="auto">
          <a:xfrm>
            <a:off x="5192713" y="909638"/>
            <a:ext cx="3825875" cy="3465512"/>
          </a:xfrm>
          <a:prstGeom prst="rect">
            <a:avLst/>
          </a:prstGeom>
          <a:noFill/>
          <a:ln w="38100" algn="ctr">
            <a:solidFill>
              <a:srgbClr val="F30BF3"/>
            </a:solidFill>
            <a:miter lim="800000"/>
            <a:headEnd/>
            <a:tailEnd/>
          </a:ln>
          <a:effectLst/>
        </p:spPr>
        <p:txBody>
          <a:bodyPr wrap="none" anchor="ctr"/>
          <a:lstStyle/>
          <a:p>
            <a:endParaRPr lang="fr-FR"/>
          </a:p>
        </p:txBody>
      </p:sp>
      <p:grpSp>
        <p:nvGrpSpPr>
          <p:cNvPr id="5" name="Group 43"/>
          <p:cNvGrpSpPr>
            <a:grpSpLocks/>
          </p:cNvGrpSpPr>
          <p:nvPr/>
        </p:nvGrpSpPr>
        <p:grpSpPr bwMode="auto">
          <a:xfrm>
            <a:off x="6678613" y="3827463"/>
            <a:ext cx="812800" cy="412750"/>
            <a:chOff x="4156" y="2836"/>
            <a:chExt cx="512" cy="260"/>
          </a:xfrm>
        </p:grpSpPr>
        <p:sp>
          <p:nvSpPr>
            <p:cNvPr id="217132" name="Text Box 44"/>
            <p:cNvSpPr txBox="1">
              <a:spLocks noChangeArrowheads="1"/>
            </p:cNvSpPr>
            <p:nvPr/>
          </p:nvSpPr>
          <p:spPr bwMode="auto">
            <a:xfrm>
              <a:off x="4156" y="2836"/>
              <a:ext cx="512" cy="231"/>
            </a:xfrm>
            <a:prstGeom prst="rect">
              <a:avLst/>
            </a:prstGeom>
            <a:noFill/>
            <a:ln w="9525">
              <a:noFill/>
              <a:miter lim="800000"/>
              <a:headEnd/>
              <a:tailEnd/>
            </a:ln>
            <a:effectLst/>
          </p:spPr>
          <p:txBody>
            <a:bodyPr wrap="none">
              <a:spAutoFit/>
            </a:bodyPr>
            <a:lstStyle/>
            <a:p>
              <a:r>
                <a:rPr lang="fr-FR" sz="1800" b="1" baseline="30000">
                  <a:latin typeface="Arial" pitchFamily="34" charset="0"/>
                  <a:cs typeface="Arial" pitchFamily="34" charset="0"/>
                </a:rPr>
                <a:t>49</a:t>
              </a:r>
              <a:r>
                <a:rPr lang="fr-FR" sz="1800" b="1">
                  <a:latin typeface="Arial" pitchFamily="34" charset="0"/>
                  <a:cs typeface="Arial" pitchFamily="34" charset="0"/>
                </a:rPr>
                <a:t>Ca</a:t>
              </a:r>
              <a:r>
                <a:rPr lang="fr-FR" sz="1800" b="1" baseline="-25000">
                  <a:latin typeface="Arial" pitchFamily="34" charset="0"/>
                  <a:cs typeface="Arial" pitchFamily="34" charset="0"/>
                </a:rPr>
                <a:t>29</a:t>
              </a:r>
            </a:p>
          </p:txBody>
        </p:sp>
        <p:sp>
          <p:nvSpPr>
            <p:cNvPr id="217133" name="Text Box 45"/>
            <p:cNvSpPr txBox="1">
              <a:spLocks noChangeArrowheads="1"/>
            </p:cNvSpPr>
            <p:nvPr/>
          </p:nvSpPr>
          <p:spPr bwMode="auto">
            <a:xfrm>
              <a:off x="4156" y="2923"/>
              <a:ext cx="222" cy="173"/>
            </a:xfrm>
            <a:prstGeom prst="rect">
              <a:avLst/>
            </a:prstGeom>
            <a:noFill/>
            <a:ln w="9525">
              <a:noFill/>
              <a:miter lim="800000"/>
              <a:headEnd/>
              <a:tailEnd/>
            </a:ln>
            <a:effectLst/>
          </p:spPr>
          <p:txBody>
            <a:bodyPr wrap="none">
              <a:spAutoFit/>
            </a:bodyPr>
            <a:lstStyle/>
            <a:p>
              <a:r>
                <a:rPr lang="fr-FR" sz="1200" b="1">
                  <a:latin typeface="Arial" pitchFamily="34" charset="0"/>
                  <a:cs typeface="Arial" pitchFamily="34" charset="0"/>
                </a:rPr>
                <a:t>20</a:t>
              </a:r>
            </a:p>
          </p:txBody>
        </p:sp>
      </p:grpSp>
      <p:grpSp>
        <p:nvGrpSpPr>
          <p:cNvPr id="6" name="Group 46"/>
          <p:cNvGrpSpPr>
            <a:grpSpLocks/>
          </p:cNvGrpSpPr>
          <p:nvPr/>
        </p:nvGrpSpPr>
        <p:grpSpPr bwMode="auto">
          <a:xfrm>
            <a:off x="6294438" y="3068638"/>
            <a:ext cx="249237" cy="142875"/>
            <a:chOff x="3827" y="1787"/>
            <a:chExt cx="157" cy="90"/>
          </a:xfrm>
        </p:grpSpPr>
        <p:sp>
          <p:nvSpPr>
            <p:cNvPr id="217135" name="Oval 47"/>
            <p:cNvSpPr>
              <a:spLocks noChangeArrowheads="1"/>
            </p:cNvSpPr>
            <p:nvPr/>
          </p:nvSpPr>
          <p:spPr bwMode="auto">
            <a:xfrm>
              <a:off x="3827" y="1787"/>
              <a:ext cx="44" cy="90"/>
            </a:xfrm>
            <a:prstGeom prst="ellipse">
              <a:avLst/>
            </a:prstGeom>
            <a:solidFill>
              <a:srgbClr val="E00616"/>
            </a:solidFill>
            <a:ln w="9525">
              <a:solidFill>
                <a:srgbClr val="E00616"/>
              </a:solidFill>
              <a:round/>
              <a:headEnd/>
              <a:tailEnd/>
            </a:ln>
            <a:effectLst/>
          </p:spPr>
          <p:txBody>
            <a:bodyPr wrap="none" anchor="ctr"/>
            <a:lstStyle/>
            <a:p>
              <a:endParaRPr lang="fr-FR"/>
            </a:p>
          </p:txBody>
        </p:sp>
        <p:sp>
          <p:nvSpPr>
            <p:cNvPr id="217136" name="Oval 48"/>
            <p:cNvSpPr>
              <a:spLocks noChangeArrowheads="1"/>
            </p:cNvSpPr>
            <p:nvPr/>
          </p:nvSpPr>
          <p:spPr bwMode="auto">
            <a:xfrm>
              <a:off x="3940" y="1787"/>
              <a:ext cx="44" cy="90"/>
            </a:xfrm>
            <a:prstGeom prst="ellipse">
              <a:avLst/>
            </a:prstGeom>
            <a:solidFill>
              <a:srgbClr val="E00616"/>
            </a:solidFill>
            <a:ln w="9525">
              <a:solidFill>
                <a:srgbClr val="E00616"/>
              </a:solidFill>
              <a:round/>
              <a:headEnd/>
              <a:tailEnd/>
            </a:ln>
            <a:effectLst/>
          </p:spPr>
          <p:txBody>
            <a:bodyPr wrap="none" anchor="ctr"/>
            <a:lstStyle/>
            <a:p>
              <a:endParaRPr lang="fr-FR"/>
            </a:p>
          </p:txBody>
        </p:sp>
      </p:grpSp>
      <p:grpSp>
        <p:nvGrpSpPr>
          <p:cNvPr id="7" name="Group 49"/>
          <p:cNvGrpSpPr>
            <a:grpSpLocks/>
          </p:cNvGrpSpPr>
          <p:nvPr/>
        </p:nvGrpSpPr>
        <p:grpSpPr bwMode="auto">
          <a:xfrm>
            <a:off x="5881688" y="3068638"/>
            <a:ext cx="257175" cy="142875"/>
            <a:chOff x="3573" y="1787"/>
            <a:chExt cx="162" cy="90"/>
          </a:xfrm>
        </p:grpSpPr>
        <p:sp>
          <p:nvSpPr>
            <p:cNvPr id="217138" name="Oval 50"/>
            <p:cNvSpPr>
              <a:spLocks noChangeArrowheads="1"/>
            </p:cNvSpPr>
            <p:nvPr/>
          </p:nvSpPr>
          <p:spPr bwMode="auto">
            <a:xfrm>
              <a:off x="3691" y="1787"/>
              <a:ext cx="44" cy="90"/>
            </a:xfrm>
            <a:prstGeom prst="ellipse">
              <a:avLst/>
            </a:prstGeom>
            <a:solidFill>
              <a:srgbClr val="E00616"/>
            </a:solidFill>
            <a:ln w="9525">
              <a:solidFill>
                <a:srgbClr val="E00616"/>
              </a:solidFill>
              <a:round/>
              <a:headEnd/>
              <a:tailEnd/>
            </a:ln>
            <a:effectLst/>
          </p:spPr>
          <p:txBody>
            <a:bodyPr wrap="none" anchor="ctr"/>
            <a:lstStyle/>
            <a:p>
              <a:endParaRPr lang="fr-FR"/>
            </a:p>
          </p:txBody>
        </p:sp>
        <p:sp>
          <p:nvSpPr>
            <p:cNvPr id="217139" name="Oval 51"/>
            <p:cNvSpPr>
              <a:spLocks noChangeArrowheads="1"/>
            </p:cNvSpPr>
            <p:nvPr/>
          </p:nvSpPr>
          <p:spPr bwMode="auto">
            <a:xfrm>
              <a:off x="3573" y="1787"/>
              <a:ext cx="44" cy="90"/>
            </a:xfrm>
            <a:prstGeom prst="ellipse">
              <a:avLst/>
            </a:prstGeom>
            <a:solidFill>
              <a:srgbClr val="E00616"/>
            </a:solidFill>
            <a:ln w="9525">
              <a:solidFill>
                <a:srgbClr val="E00616"/>
              </a:solidFill>
              <a:round/>
              <a:headEnd/>
              <a:tailEnd/>
            </a:ln>
            <a:effectLst/>
          </p:spPr>
          <p:txBody>
            <a:bodyPr wrap="none" anchor="ctr"/>
            <a:lstStyle/>
            <a:p>
              <a:endParaRPr lang="fr-FR"/>
            </a:p>
          </p:txBody>
        </p:sp>
      </p:grpSp>
      <p:sp>
        <p:nvSpPr>
          <p:cNvPr id="217140" name="Text Box 52"/>
          <p:cNvSpPr txBox="1">
            <a:spLocks noChangeArrowheads="1"/>
          </p:cNvSpPr>
          <p:nvPr/>
        </p:nvSpPr>
        <p:spPr bwMode="auto">
          <a:xfrm>
            <a:off x="5148263" y="4689475"/>
            <a:ext cx="3760787" cy="579438"/>
          </a:xfrm>
          <a:prstGeom prst="rect">
            <a:avLst/>
          </a:prstGeom>
          <a:noFill/>
          <a:ln w="9525" algn="ctr">
            <a:noFill/>
            <a:miter lim="800000"/>
            <a:headEnd/>
            <a:tailEnd/>
          </a:ln>
          <a:effectLst/>
        </p:spPr>
        <p:txBody>
          <a:bodyPr wrap="none">
            <a:spAutoFit/>
          </a:bodyPr>
          <a:lstStyle/>
          <a:p>
            <a:r>
              <a:rPr lang="fr-FR" sz="1800">
                <a:latin typeface="Symbol" pitchFamily="18" charset="2"/>
              </a:rPr>
              <a:t>p</a:t>
            </a:r>
            <a:r>
              <a:rPr lang="fr-FR" sz="1800">
                <a:latin typeface="Arial" pitchFamily="34" charset="0"/>
              </a:rPr>
              <a:t>d</a:t>
            </a:r>
            <a:r>
              <a:rPr lang="fr-FR" sz="1800" baseline="-25000">
                <a:latin typeface="Arial" pitchFamily="34" charset="0"/>
              </a:rPr>
              <a:t>3/2 </a:t>
            </a:r>
            <a:r>
              <a:rPr lang="fr-FR" sz="1800">
                <a:latin typeface="Arial" pitchFamily="34" charset="0"/>
              </a:rPr>
              <a:t>and </a:t>
            </a:r>
            <a:r>
              <a:rPr lang="fr-FR" sz="1800">
                <a:latin typeface="Symbol" pitchFamily="18" charset="2"/>
              </a:rPr>
              <a:t>p</a:t>
            </a:r>
            <a:r>
              <a:rPr lang="fr-FR" sz="1800">
                <a:latin typeface="Arial" pitchFamily="34" charset="0"/>
              </a:rPr>
              <a:t>s</a:t>
            </a:r>
            <a:r>
              <a:rPr lang="fr-FR" sz="1800" baseline="-25000">
                <a:latin typeface="Arial" pitchFamily="34" charset="0"/>
              </a:rPr>
              <a:t>1/2</a:t>
            </a:r>
            <a:r>
              <a:rPr lang="fr-FR" sz="1800">
                <a:latin typeface="Arial" pitchFamily="34" charset="0"/>
              </a:rPr>
              <a:t> degenerated in </a:t>
            </a:r>
            <a:r>
              <a:rPr lang="fr-FR" sz="1800" baseline="30000">
                <a:latin typeface="Arial" pitchFamily="34" charset="0"/>
              </a:rPr>
              <a:t>49</a:t>
            </a:r>
            <a:r>
              <a:rPr lang="fr-FR" sz="1800">
                <a:latin typeface="Arial" pitchFamily="34" charset="0"/>
              </a:rPr>
              <a:t>Ca.</a:t>
            </a:r>
          </a:p>
          <a:p>
            <a:r>
              <a:rPr lang="fr-FR" sz="1400">
                <a:latin typeface="Arial" pitchFamily="34" charset="0"/>
              </a:rPr>
              <a:t>P.D. Cottle et al. [Phys. Rev. C 58 (1998)]</a:t>
            </a:r>
          </a:p>
        </p:txBody>
      </p:sp>
      <p:grpSp>
        <p:nvGrpSpPr>
          <p:cNvPr id="8" name="Group 53"/>
          <p:cNvGrpSpPr>
            <a:grpSpLocks/>
          </p:cNvGrpSpPr>
          <p:nvPr/>
        </p:nvGrpSpPr>
        <p:grpSpPr bwMode="auto">
          <a:xfrm>
            <a:off x="6026150" y="5543550"/>
            <a:ext cx="2022475" cy="900113"/>
            <a:chOff x="3219" y="3351"/>
            <a:chExt cx="1274" cy="567"/>
          </a:xfrm>
        </p:grpSpPr>
        <p:sp>
          <p:nvSpPr>
            <p:cNvPr id="217142" name="Text Box 54"/>
            <p:cNvSpPr txBox="1">
              <a:spLocks noChangeArrowheads="1"/>
            </p:cNvSpPr>
            <p:nvPr/>
          </p:nvSpPr>
          <p:spPr bwMode="auto">
            <a:xfrm>
              <a:off x="3219" y="3352"/>
              <a:ext cx="406" cy="231"/>
            </a:xfrm>
            <a:prstGeom prst="rect">
              <a:avLst/>
            </a:prstGeom>
            <a:noFill/>
            <a:ln w="9525" algn="ctr">
              <a:noFill/>
              <a:miter lim="800000"/>
              <a:headEnd/>
              <a:tailEnd/>
            </a:ln>
            <a:effectLst/>
          </p:spPr>
          <p:txBody>
            <a:bodyPr wrap="none">
              <a:spAutoFit/>
            </a:bodyPr>
            <a:lstStyle/>
            <a:p>
              <a:r>
                <a:rPr lang="fr-FR" sz="1800" baseline="30000">
                  <a:latin typeface="Arial" pitchFamily="34" charset="0"/>
                </a:rPr>
                <a:t>49</a:t>
              </a:r>
              <a:r>
                <a:rPr lang="fr-FR" sz="1800">
                  <a:latin typeface="Arial" pitchFamily="34" charset="0"/>
                </a:rPr>
                <a:t>Ca</a:t>
              </a:r>
              <a:endParaRPr lang="fr-FR" sz="1800" baseline="30000">
                <a:latin typeface="Arial" pitchFamily="34" charset="0"/>
              </a:endParaRPr>
            </a:p>
          </p:txBody>
        </p:sp>
        <p:sp>
          <p:nvSpPr>
            <p:cNvPr id="217143" name="Text Box 55"/>
            <p:cNvSpPr txBox="1">
              <a:spLocks noChangeArrowheads="1"/>
            </p:cNvSpPr>
            <p:nvPr/>
          </p:nvSpPr>
          <p:spPr bwMode="auto">
            <a:xfrm>
              <a:off x="4127" y="3351"/>
              <a:ext cx="366" cy="231"/>
            </a:xfrm>
            <a:prstGeom prst="rect">
              <a:avLst/>
            </a:prstGeom>
            <a:noFill/>
            <a:ln w="9525" algn="ctr">
              <a:noFill/>
              <a:miter lim="800000"/>
              <a:headEnd/>
              <a:tailEnd/>
            </a:ln>
            <a:effectLst/>
          </p:spPr>
          <p:txBody>
            <a:bodyPr wrap="none">
              <a:spAutoFit/>
            </a:bodyPr>
            <a:lstStyle/>
            <a:p>
              <a:r>
                <a:rPr lang="fr-FR" sz="1800" baseline="30000">
                  <a:latin typeface="Arial" pitchFamily="34" charset="0"/>
                </a:rPr>
                <a:t>47</a:t>
              </a:r>
              <a:r>
                <a:rPr lang="fr-FR" sz="1800">
                  <a:latin typeface="Arial" pitchFamily="34" charset="0"/>
                </a:rPr>
                <a:t>Ar</a:t>
              </a:r>
              <a:endParaRPr lang="fr-FR" sz="1800" baseline="30000">
                <a:latin typeface="Arial" pitchFamily="34" charset="0"/>
              </a:endParaRPr>
            </a:p>
          </p:txBody>
        </p:sp>
        <p:sp>
          <p:nvSpPr>
            <p:cNvPr id="217144" name="AutoShape 56"/>
            <p:cNvSpPr>
              <a:spLocks noChangeArrowheads="1"/>
            </p:cNvSpPr>
            <p:nvPr/>
          </p:nvSpPr>
          <p:spPr bwMode="auto">
            <a:xfrm>
              <a:off x="3702" y="3436"/>
              <a:ext cx="397" cy="85"/>
            </a:xfrm>
            <a:prstGeom prst="rightArrow">
              <a:avLst>
                <a:gd name="adj1" fmla="val 50000"/>
                <a:gd name="adj2" fmla="val 116765"/>
              </a:avLst>
            </a:prstGeom>
            <a:solidFill>
              <a:srgbClr val="FF3300"/>
            </a:solidFill>
            <a:ln w="9525" algn="ctr">
              <a:solidFill>
                <a:schemeClr val="tx1"/>
              </a:solidFill>
              <a:miter lim="800000"/>
              <a:headEnd/>
              <a:tailEnd/>
            </a:ln>
            <a:effectLst/>
          </p:spPr>
          <p:txBody>
            <a:bodyPr wrap="none" anchor="ctr"/>
            <a:lstStyle/>
            <a:p>
              <a:endParaRPr lang="fr-FR"/>
            </a:p>
          </p:txBody>
        </p:sp>
        <p:sp>
          <p:nvSpPr>
            <p:cNvPr id="217145" name="Text Box 57"/>
            <p:cNvSpPr txBox="1">
              <a:spLocks noChangeArrowheads="1"/>
            </p:cNvSpPr>
            <p:nvPr/>
          </p:nvSpPr>
          <p:spPr bwMode="auto">
            <a:xfrm>
              <a:off x="3220" y="3514"/>
              <a:ext cx="1224" cy="404"/>
            </a:xfrm>
            <a:prstGeom prst="rect">
              <a:avLst/>
            </a:prstGeom>
            <a:noFill/>
            <a:ln w="9525" algn="ctr">
              <a:noFill/>
              <a:miter lim="800000"/>
              <a:headEnd/>
              <a:tailEnd/>
            </a:ln>
            <a:effectLst/>
          </p:spPr>
          <p:txBody>
            <a:bodyPr wrap="none">
              <a:spAutoFit/>
            </a:bodyPr>
            <a:lstStyle/>
            <a:p>
              <a:r>
                <a:rPr lang="fr-FR" sz="1800">
                  <a:latin typeface="Arial" pitchFamily="34" charset="0"/>
                </a:rPr>
                <a:t>-</a:t>
              </a:r>
              <a:r>
                <a:rPr lang="fr-FR" sz="1800">
                  <a:solidFill>
                    <a:srgbClr val="0000FF"/>
                  </a:solidFill>
                  <a:latin typeface="Arial" pitchFamily="34" charset="0"/>
                </a:rPr>
                <a:t>1.34</a:t>
              </a:r>
              <a:r>
                <a:rPr lang="fr-FR" sz="1800">
                  <a:latin typeface="Arial" pitchFamily="34" charset="0"/>
                </a:rPr>
                <a:t> proton </a:t>
              </a:r>
              <a:r>
                <a:rPr lang="fr-FR" sz="1800">
                  <a:latin typeface="Symbol" pitchFamily="18" charset="2"/>
                </a:rPr>
                <a:t>p</a:t>
              </a:r>
              <a:r>
                <a:rPr lang="fr-FR" sz="1800">
                  <a:latin typeface="Arial" pitchFamily="34" charset="0"/>
                </a:rPr>
                <a:t>d</a:t>
              </a:r>
              <a:r>
                <a:rPr lang="fr-FR" sz="1800" baseline="-25000">
                  <a:latin typeface="Arial" pitchFamily="34" charset="0"/>
                </a:rPr>
                <a:t>3/2</a:t>
              </a:r>
            </a:p>
            <a:p>
              <a:r>
                <a:rPr lang="fr-FR" sz="1800">
                  <a:latin typeface="Arial" pitchFamily="34" charset="0"/>
                </a:rPr>
                <a:t>-</a:t>
              </a:r>
              <a:r>
                <a:rPr lang="fr-FR" sz="1800">
                  <a:solidFill>
                    <a:srgbClr val="0000FF"/>
                  </a:solidFill>
                  <a:latin typeface="Arial" pitchFamily="34" charset="0"/>
                </a:rPr>
                <a:t>0.66</a:t>
              </a:r>
              <a:r>
                <a:rPr lang="fr-FR" sz="1800">
                  <a:latin typeface="Arial" pitchFamily="34" charset="0"/>
                </a:rPr>
                <a:t> proton </a:t>
              </a:r>
              <a:r>
                <a:rPr lang="fr-FR" sz="1800">
                  <a:latin typeface="Symbol" pitchFamily="18" charset="2"/>
                </a:rPr>
                <a:t>p</a:t>
              </a:r>
              <a:r>
                <a:rPr lang="fr-FR" sz="1800">
                  <a:latin typeface="Arial" pitchFamily="34" charset="0"/>
                </a:rPr>
                <a:t>s</a:t>
              </a:r>
              <a:r>
                <a:rPr lang="fr-FR" sz="1800" baseline="-25000">
                  <a:latin typeface="Arial" pitchFamily="34" charset="0"/>
                </a:rPr>
                <a:t>1/2</a:t>
              </a:r>
              <a:endParaRPr lang="fr-FR" sz="1800">
                <a:latin typeface="Arial" pitchFamily="34" charset="0"/>
              </a:endParaRPr>
            </a:p>
          </p:txBody>
        </p:sp>
      </p:grpSp>
      <p:grpSp>
        <p:nvGrpSpPr>
          <p:cNvPr id="9" name="Group 58"/>
          <p:cNvGrpSpPr>
            <a:grpSpLocks/>
          </p:cNvGrpSpPr>
          <p:nvPr/>
        </p:nvGrpSpPr>
        <p:grpSpPr bwMode="auto">
          <a:xfrm>
            <a:off x="452438" y="1096963"/>
            <a:ext cx="4476750" cy="1268412"/>
            <a:chOff x="205" y="719"/>
            <a:chExt cx="2820" cy="799"/>
          </a:xfrm>
        </p:grpSpPr>
        <p:sp>
          <p:nvSpPr>
            <p:cNvPr id="217147" name="Text Box 59"/>
            <p:cNvSpPr txBox="1">
              <a:spLocks noChangeArrowheads="1"/>
            </p:cNvSpPr>
            <p:nvPr/>
          </p:nvSpPr>
          <p:spPr bwMode="auto">
            <a:xfrm>
              <a:off x="243" y="719"/>
              <a:ext cx="2730" cy="231"/>
            </a:xfrm>
            <a:prstGeom prst="rect">
              <a:avLst/>
            </a:prstGeom>
            <a:noFill/>
            <a:ln w="9525" algn="ctr">
              <a:noFill/>
              <a:miter lim="800000"/>
              <a:headEnd/>
              <a:tailEnd/>
            </a:ln>
            <a:effectLst/>
          </p:spPr>
          <p:txBody>
            <a:bodyPr wrap="none">
              <a:spAutoFit/>
            </a:bodyPr>
            <a:lstStyle/>
            <a:p>
              <a:r>
                <a:rPr lang="fr-FR" sz="1800" b="1">
                  <a:latin typeface="Symbol" pitchFamily="18" charset="2"/>
                </a:rPr>
                <a:t>d</a:t>
              </a:r>
              <a:r>
                <a:rPr lang="fr-FR" sz="1800"/>
                <a:t>G = </a:t>
              </a:r>
              <a:r>
                <a:rPr lang="fr-FR" sz="1800">
                  <a:solidFill>
                    <a:srgbClr val="0000FF"/>
                  </a:solidFill>
                </a:rPr>
                <a:t>1.34</a:t>
              </a:r>
              <a:r>
                <a:rPr lang="fr-FR" sz="1800"/>
                <a:t>(V</a:t>
              </a:r>
              <a:r>
                <a:rPr lang="fr-FR" sz="1800" baseline="-25000"/>
                <a:t>d3p3</a:t>
              </a:r>
              <a:r>
                <a:rPr lang="fr-FR" sz="1800"/>
                <a:t>-V</a:t>
              </a:r>
              <a:r>
                <a:rPr lang="fr-FR" sz="1800" baseline="-25000"/>
                <a:t>d3f7</a:t>
              </a:r>
              <a:r>
                <a:rPr lang="fr-FR" sz="1800"/>
                <a:t>) + </a:t>
              </a:r>
              <a:r>
                <a:rPr lang="fr-FR" sz="1800">
                  <a:solidFill>
                    <a:srgbClr val="0000FF"/>
                  </a:solidFill>
                </a:rPr>
                <a:t>0.66</a:t>
              </a:r>
              <a:r>
                <a:rPr lang="fr-FR" sz="1800"/>
                <a:t>(V</a:t>
              </a:r>
              <a:r>
                <a:rPr lang="fr-FR" sz="1800" baseline="-25000"/>
                <a:t>s1p3</a:t>
              </a:r>
              <a:r>
                <a:rPr lang="fr-FR" sz="1800"/>
                <a:t>-V</a:t>
              </a:r>
              <a:r>
                <a:rPr lang="fr-FR" sz="1800" baseline="-25000"/>
                <a:t>s1f7</a:t>
              </a:r>
              <a:r>
                <a:rPr lang="fr-FR" sz="1800"/>
                <a:t>)</a:t>
              </a:r>
            </a:p>
          </p:txBody>
        </p:sp>
        <p:sp>
          <p:nvSpPr>
            <p:cNvPr id="217148" name="Text Box 60"/>
            <p:cNvSpPr txBox="1">
              <a:spLocks noChangeArrowheads="1"/>
            </p:cNvSpPr>
            <p:nvPr/>
          </p:nvSpPr>
          <p:spPr bwMode="auto">
            <a:xfrm>
              <a:off x="205" y="1114"/>
              <a:ext cx="2820" cy="404"/>
            </a:xfrm>
            <a:prstGeom prst="rect">
              <a:avLst/>
            </a:prstGeom>
            <a:noFill/>
            <a:ln w="9525" algn="ctr">
              <a:noFill/>
              <a:miter lim="800000"/>
              <a:headEnd/>
              <a:tailEnd/>
            </a:ln>
            <a:effectLst/>
          </p:spPr>
          <p:txBody>
            <a:bodyPr wrap="none">
              <a:spAutoFit/>
            </a:bodyPr>
            <a:lstStyle/>
            <a:p>
              <a:r>
                <a:rPr lang="fr-FR" sz="1800"/>
                <a:t>V</a:t>
              </a:r>
              <a:r>
                <a:rPr lang="fr-FR" sz="1800" baseline="30000">
                  <a:latin typeface="Symbol" pitchFamily="18" charset="2"/>
                </a:rPr>
                <a:t>pn</a:t>
              </a:r>
              <a:r>
                <a:rPr lang="fr-FR" sz="1800">
                  <a:latin typeface="Arial" pitchFamily="34" charset="0"/>
                </a:rPr>
                <a:t> </a:t>
              </a:r>
              <a:r>
                <a:rPr lang="fr-FR" sz="1800"/>
                <a:t>evaluated with the nuclear structure</a:t>
              </a:r>
            </a:p>
            <a:p>
              <a:r>
                <a:rPr lang="fr-FR" sz="1800"/>
                <a:t>data of N=21 isotones.</a:t>
              </a:r>
            </a:p>
          </p:txBody>
        </p:sp>
      </p:grpSp>
      <p:grpSp>
        <p:nvGrpSpPr>
          <p:cNvPr id="10" name="Group 61"/>
          <p:cNvGrpSpPr>
            <a:grpSpLocks/>
          </p:cNvGrpSpPr>
          <p:nvPr/>
        </p:nvGrpSpPr>
        <p:grpSpPr bwMode="auto">
          <a:xfrm>
            <a:off x="6723063" y="1943100"/>
            <a:ext cx="630237" cy="1171575"/>
            <a:chOff x="4127" y="1224"/>
            <a:chExt cx="397" cy="738"/>
          </a:xfrm>
        </p:grpSpPr>
        <p:sp>
          <p:nvSpPr>
            <p:cNvPr id="217150" name="Line 62"/>
            <p:cNvSpPr>
              <a:spLocks noChangeShapeType="1"/>
            </p:cNvSpPr>
            <p:nvPr/>
          </p:nvSpPr>
          <p:spPr bwMode="auto">
            <a:xfrm flipV="1">
              <a:off x="4127" y="1650"/>
              <a:ext cx="397" cy="312"/>
            </a:xfrm>
            <a:prstGeom prst="line">
              <a:avLst/>
            </a:prstGeom>
            <a:noFill/>
            <a:ln w="38100">
              <a:solidFill>
                <a:srgbClr val="FF3300"/>
              </a:solidFill>
              <a:round/>
              <a:headEnd type="triangle" w="med" len="med"/>
              <a:tailEnd type="triangle" w="med" len="med"/>
            </a:ln>
            <a:effectLst/>
          </p:spPr>
          <p:txBody>
            <a:bodyPr wrap="none"/>
            <a:lstStyle/>
            <a:p>
              <a:endParaRPr lang="fr-FR"/>
            </a:p>
          </p:txBody>
        </p:sp>
        <p:sp>
          <p:nvSpPr>
            <p:cNvPr id="217151" name="Line 63"/>
            <p:cNvSpPr>
              <a:spLocks noChangeShapeType="1"/>
            </p:cNvSpPr>
            <p:nvPr/>
          </p:nvSpPr>
          <p:spPr bwMode="auto">
            <a:xfrm flipV="1">
              <a:off x="4127" y="1224"/>
              <a:ext cx="397" cy="738"/>
            </a:xfrm>
            <a:prstGeom prst="line">
              <a:avLst/>
            </a:prstGeom>
            <a:noFill/>
            <a:ln w="38100">
              <a:solidFill>
                <a:srgbClr val="FF3300"/>
              </a:solidFill>
              <a:round/>
              <a:headEnd type="triangle" w="med" len="med"/>
              <a:tailEnd type="triangle" w="med" len="med"/>
            </a:ln>
            <a:effectLst/>
          </p:spPr>
          <p:txBody>
            <a:bodyPr wrap="none"/>
            <a:lstStyle/>
            <a:p>
              <a:endParaRPr lang="fr-FR"/>
            </a:p>
          </p:txBody>
        </p:sp>
      </p:grpSp>
      <p:sp>
        <p:nvSpPr>
          <p:cNvPr id="217152" name="Text Box 64"/>
          <p:cNvSpPr txBox="1">
            <a:spLocks noChangeArrowheads="1"/>
          </p:cNvSpPr>
          <p:nvPr/>
        </p:nvSpPr>
        <p:spPr bwMode="auto">
          <a:xfrm>
            <a:off x="6834188" y="2400300"/>
            <a:ext cx="471487" cy="366713"/>
          </a:xfrm>
          <a:prstGeom prst="rect">
            <a:avLst/>
          </a:prstGeom>
          <a:noFill/>
          <a:ln w="9525">
            <a:noFill/>
            <a:miter lim="800000"/>
            <a:headEnd/>
            <a:tailEnd/>
          </a:ln>
          <a:effectLst/>
        </p:spPr>
        <p:txBody>
          <a:bodyPr wrap="none">
            <a:spAutoFit/>
          </a:bodyPr>
          <a:lstStyle/>
          <a:p>
            <a:r>
              <a:rPr lang="fr-FR" sz="1800" b="1">
                <a:latin typeface="Arial" pitchFamily="34" charset="0"/>
                <a:cs typeface="Arial" pitchFamily="34" charset="0"/>
              </a:rPr>
              <a:t>f</a:t>
            </a:r>
            <a:r>
              <a:rPr lang="fr-FR" sz="1800" b="1" baseline="-25000">
                <a:latin typeface="Arial" pitchFamily="34" charset="0"/>
                <a:cs typeface="Arial" pitchFamily="34" charset="0"/>
              </a:rPr>
              <a:t>7/2</a:t>
            </a:r>
            <a:endParaRPr lang="fr-FR" sz="1800" b="1">
              <a:latin typeface="Arial" pitchFamily="34" charset="0"/>
              <a:cs typeface="Arial" pitchFamily="34" charset="0"/>
            </a:endParaRPr>
          </a:p>
        </p:txBody>
      </p:sp>
      <p:grpSp>
        <p:nvGrpSpPr>
          <p:cNvPr id="11" name="Group 65"/>
          <p:cNvGrpSpPr>
            <a:grpSpLocks/>
          </p:cNvGrpSpPr>
          <p:nvPr/>
        </p:nvGrpSpPr>
        <p:grpSpPr bwMode="auto">
          <a:xfrm>
            <a:off x="333375" y="2079625"/>
            <a:ext cx="3937000" cy="944563"/>
            <a:chOff x="130" y="1338"/>
            <a:chExt cx="2480" cy="595"/>
          </a:xfrm>
        </p:grpSpPr>
        <p:sp>
          <p:nvSpPr>
            <p:cNvPr id="217154" name="AutoShape 66"/>
            <p:cNvSpPr>
              <a:spLocks noChangeArrowheads="1"/>
            </p:cNvSpPr>
            <p:nvPr/>
          </p:nvSpPr>
          <p:spPr bwMode="auto">
            <a:xfrm rot="-1919101">
              <a:off x="130" y="1338"/>
              <a:ext cx="272" cy="595"/>
            </a:xfrm>
            <a:prstGeom prst="curvedRightArrow">
              <a:avLst>
                <a:gd name="adj1" fmla="val 24265"/>
                <a:gd name="adj2" fmla="val 87500"/>
                <a:gd name="adj3" fmla="val 33333"/>
              </a:avLst>
            </a:prstGeom>
            <a:solidFill>
              <a:schemeClr val="accent1"/>
            </a:solidFill>
            <a:ln w="9525">
              <a:solidFill>
                <a:schemeClr val="tx1"/>
              </a:solidFill>
              <a:miter lim="800000"/>
              <a:headEnd/>
              <a:tailEnd/>
            </a:ln>
            <a:effectLst/>
          </p:spPr>
          <p:txBody>
            <a:bodyPr wrap="none" anchor="ctr"/>
            <a:lstStyle/>
            <a:p>
              <a:endParaRPr lang="fr-FR"/>
            </a:p>
          </p:txBody>
        </p:sp>
        <p:sp>
          <p:nvSpPr>
            <p:cNvPr id="217155" name="Text Box 67"/>
            <p:cNvSpPr txBox="1">
              <a:spLocks noChangeArrowheads="1"/>
            </p:cNvSpPr>
            <p:nvPr/>
          </p:nvSpPr>
          <p:spPr bwMode="auto">
            <a:xfrm>
              <a:off x="514" y="1625"/>
              <a:ext cx="2096" cy="237"/>
            </a:xfrm>
            <a:prstGeom prst="rect">
              <a:avLst/>
            </a:prstGeom>
            <a:noFill/>
            <a:ln w="9525" algn="ctr">
              <a:solidFill>
                <a:schemeClr val="tx1"/>
              </a:solidFill>
              <a:miter lim="800000"/>
              <a:headEnd/>
              <a:tailEnd/>
            </a:ln>
            <a:effectLst/>
          </p:spPr>
          <p:txBody>
            <a:bodyPr wrap="none">
              <a:spAutoFit/>
            </a:bodyPr>
            <a:lstStyle/>
            <a:p>
              <a:r>
                <a:rPr lang="fr-FR" sz="1800" b="1">
                  <a:solidFill>
                    <a:srgbClr val="FF3300"/>
                  </a:solidFill>
                  <a:latin typeface="Symbol" pitchFamily="18" charset="2"/>
                </a:rPr>
                <a:t>d</a:t>
              </a:r>
              <a:r>
                <a:rPr lang="fr-FR" sz="1800">
                  <a:solidFill>
                    <a:srgbClr val="FF3300"/>
                  </a:solidFill>
                </a:rPr>
                <a:t>G = 362 keV  </a:t>
              </a:r>
              <a:r>
                <a:rPr lang="fr-FR" sz="1800"/>
                <a:t>(Exp : 330keV)</a:t>
              </a:r>
            </a:p>
          </p:txBody>
        </p:sp>
      </p:grpSp>
      <p:sp>
        <p:nvSpPr>
          <p:cNvPr id="217156" name="Rectangle 68"/>
          <p:cNvSpPr>
            <a:spLocks noChangeArrowheads="1"/>
          </p:cNvSpPr>
          <p:nvPr/>
        </p:nvSpPr>
        <p:spPr bwMode="auto">
          <a:xfrm>
            <a:off x="373063" y="3603625"/>
            <a:ext cx="4505325" cy="366713"/>
          </a:xfrm>
          <a:prstGeom prst="rect">
            <a:avLst/>
          </a:prstGeom>
          <a:noFill/>
          <a:ln w="9525" algn="ctr">
            <a:noFill/>
            <a:miter lim="800000"/>
            <a:headEnd/>
            <a:tailEnd/>
          </a:ln>
          <a:effectLst/>
        </p:spPr>
        <p:txBody>
          <a:bodyPr wrap="none">
            <a:spAutoFit/>
          </a:bodyPr>
          <a:lstStyle/>
          <a:p>
            <a:r>
              <a:rPr lang="fr-FR" sz="1800" b="1">
                <a:latin typeface="Symbol" pitchFamily="18" charset="2"/>
              </a:rPr>
              <a:t>d</a:t>
            </a:r>
            <a:r>
              <a:rPr lang="fr-FR" sz="1800" b="1">
                <a:latin typeface="Arial" pitchFamily="34" charset="0"/>
              </a:rPr>
              <a:t>SO = </a:t>
            </a:r>
            <a:r>
              <a:rPr lang="fr-FR" sz="1800" b="1">
                <a:solidFill>
                  <a:srgbClr val="0000FF"/>
                </a:solidFill>
                <a:latin typeface="Arial" pitchFamily="34" charset="0"/>
              </a:rPr>
              <a:t>1.34</a:t>
            </a:r>
            <a:r>
              <a:rPr lang="fr-FR" sz="1800" b="1">
                <a:latin typeface="Arial" pitchFamily="34" charset="0"/>
              </a:rPr>
              <a:t>(V</a:t>
            </a:r>
            <a:r>
              <a:rPr lang="fr-FR" sz="1800" b="1" baseline="-25000">
                <a:latin typeface="Arial" pitchFamily="34" charset="0"/>
              </a:rPr>
              <a:t>d3</a:t>
            </a:r>
            <a:r>
              <a:rPr lang="fr-FR" sz="1800" b="1" baseline="-25000">
                <a:latin typeface=""/>
              </a:rPr>
              <a:t>ℓ↑</a:t>
            </a:r>
            <a:r>
              <a:rPr lang="fr-FR" sz="1800" b="1">
                <a:latin typeface="Arial" pitchFamily="34" charset="0"/>
              </a:rPr>
              <a:t>-V</a:t>
            </a:r>
            <a:r>
              <a:rPr lang="fr-FR" sz="1800" b="1" baseline="-25000">
                <a:latin typeface="Arial" pitchFamily="34" charset="0"/>
              </a:rPr>
              <a:t>d3ℓ</a:t>
            </a:r>
            <a:r>
              <a:rPr lang="fr-FR" sz="1800" b="1" baseline="-25000">
                <a:latin typeface="Arial" pitchFamily="34" charset="0"/>
                <a:cs typeface="Arial" pitchFamily="34" charset="0"/>
              </a:rPr>
              <a:t>↓</a:t>
            </a:r>
            <a:r>
              <a:rPr lang="fr-FR" sz="1800" b="1">
                <a:latin typeface="Arial" pitchFamily="34" charset="0"/>
              </a:rPr>
              <a:t>) + </a:t>
            </a:r>
            <a:r>
              <a:rPr lang="fr-FR" sz="1800" b="1">
                <a:solidFill>
                  <a:srgbClr val="0000FF"/>
                </a:solidFill>
                <a:latin typeface="Arial" pitchFamily="34" charset="0"/>
              </a:rPr>
              <a:t>0.66</a:t>
            </a:r>
            <a:r>
              <a:rPr lang="fr-FR" sz="1800" b="1">
                <a:latin typeface="Arial" pitchFamily="34" charset="0"/>
              </a:rPr>
              <a:t>(V</a:t>
            </a:r>
            <a:r>
              <a:rPr lang="fr-FR" sz="1800" b="1" baseline="-25000">
                <a:latin typeface="Arial" pitchFamily="34" charset="0"/>
              </a:rPr>
              <a:t>s1ℓ ↑</a:t>
            </a:r>
            <a:r>
              <a:rPr lang="fr-FR" sz="1800" b="1">
                <a:latin typeface="Arial" pitchFamily="34" charset="0"/>
              </a:rPr>
              <a:t> -V</a:t>
            </a:r>
            <a:r>
              <a:rPr lang="fr-FR" sz="1800" b="1" baseline="-25000">
                <a:latin typeface="Arial" pitchFamily="34" charset="0"/>
              </a:rPr>
              <a:t>s1ℓ↓</a:t>
            </a:r>
            <a:r>
              <a:rPr lang="fr-FR" sz="1800" b="1">
                <a:latin typeface="Arial" pitchFamily="34" charset="0"/>
              </a:rPr>
              <a:t>)</a:t>
            </a:r>
          </a:p>
        </p:txBody>
      </p:sp>
      <p:sp>
        <p:nvSpPr>
          <p:cNvPr id="217157" name="Text Box 69"/>
          <p:cNvSpPr txBox="1">
            <a:spLocks noChangeArrowheads="1"/>
          </p:cNvSpPr>
          <p:nvPr/>
        </p:nvSpPr>
        <p:spPr bwMode="auto">
          <a:xfrm>
            <a:off x="377825" y="4198938"/>
            <a:ext cx="4802188" cy="1984375"/>
          </a:xfrm>
          <a:prstGeom prst="rect">
            <a:avLst/>
          </a:prstGeom>
          <a:noFill/>
          <a:ln w="9525" algn="ctr">
            <a:noFill/>
            <a:miter lim="800000"/>
            <a:headEnd/>
            <a:tailEnd/>
          </a:ln>
          <a:effectLst/>
        </p:spPr>
        <p:txBody>
          <a:bodyPr wrap="none">
            <a:spAutoFit/>
          </a:bodyPr>
          <a:lstStyle/>
          <a:p>
            <a:r>
              <a:rPr lang="fr-FR" sz="1800">
                <a:solidFill>
                  <a:srgbClr val="FF3300"/>
                </a:solidFill>
              </a:rPr>
              <a:t>États </a:t>
            </a:r>
            <a:r>
              <a:rPr lang="fr-FR" sz="1800" i="1">
                <a:solidFill>
                  <a:srgbClr val="FF3300"/>
                </a:solidFill>
              </a:rPr>
              <a:t>f</a:t>
            </a:r>
            <a:r>
              <a:rPr lang="fr-FR" sz="1800"/>
              <a:t> : mainly</a:t>
            </a:r>
            <a:r>
              <a:rPr lang="fr-FR" sz="1800">
                <a:solidFill>
                  <a:srgbClr val="0000FF"/>
                </a:solidFill>
              </a:rPr>
              <a:t> tensor interaction </a:t>
            </a:r>
            <a:r>
              <a:rPr lang="fr-FR" sz="1800">
                <a:solidFill>
                  <a:srgbClr val="0000FF"/>
                </a:solidFill>
                <a:latin typeface="Symbol" pitchFamily="18" charset="2"/>
              </a:rPr>
              <a:t>p</a:t>
            </a:r>
            <a:r>
              <a:rPr lang="fr-FR" sz="1800">
                <a:solidFill>
                  <a:srgbClr val="0000FF"/>
                </a:solidFill>
              </a:rPr>
              <a:t>d</a:t>
            </a:r>
            <a:r>
              <a:rPr lang="fr-FR" sz="1800" baseline="-25000">
                <a:solidFill>
                  <a:srgbClr val="0000FF"/>
                </a:solidFill>
              </a:rPr>
              <a:t>3/2</a:t>
            </a:r>
            <a:r>
              <a:rPr lang="fr-FR" sz="1800">
                <a:solidFill>
                  <a:srgbClr val="0000FF"/>
                </a:solidFill>
              </a:rPr>
              <a:t>-</a:t>
            </a:r>
            <a:r>
              <a:rPr lang="fr-FR" sz="1800">
                <a:solidFill>
                  <a:srgbClr val="0000FF"/>
                </a:solidFill>
                <a:latin typeface="Symbol" pitchFamily="18" charset="2"/>
              </a:rPr>
              <a:t>n</a:t>
            </a:r>
            <a:r>
              <a:rPr lang="fr-FR" sz="1800">
                <a:solidFill>
                  <a:srgbClr val="0000FF"/>
                </a:solidFill>
              </a:rPr>
              <a:t>f</a:t>
            </a:r>
            <a:r>
              <a:rPr lang="fr-FR" sz="1800"/>
              <a:t>.</a:t>
            </a:r>
          </a:p>
          <a:p>
            <a:endParaRPr lang="fr-FR" sz="1800"/>
          </a:p>
          <a:p>
            <a:r>
              <a:rPr lang="fr-FR" sz="1800">
                <a:solidFill>
                  <a:srgbClr val="FF3300"/>
                </a:solidFill>
              </a:rPr>
              <a:t>États </a:t>
            </a:r>
            <a:r>
              <a:rPr lang="fr-FR" sz="1800" i="1">
                <a:solidFill>
                  <a:srgbClr val="FF3300"/>
                </a:solidFill>
              </a:rPr>
              <a:t>p</a:t>
            </a:r>
            <a:r>
              <a:rPr lang="fr-FR" sz="1800"/>
              <a:t> : Tensor interaction to small.</a:t>
            </a:r>
          </a:p>
          <a:p>
            <a:pPr>
              <a:buFont typeface="Symbol" pitchFamily="18" charset="2"/>
              <a:buChar char="Þ"/>
            </a:pPr>
            <a:r>
              <a:rPr lang="fr-FR" sz="1800"/>
              <a:t> Reduction of the SO interaction can be </a:t>
            </a:r>
          </a:p>
          <a:p>
            <a:pPr>
              <a:buFont typeface="Symbol" pitchFamily="18" charset="2"/>
              <a:buNone/>
            </a:pPr>
            <a:r>
              <a:rPr lang="fr-FR" sz="1800"/>
              <a:t>    explained by the </a:t>
            </a:r>
            <a:r>
              <a:rPr lang="fr-FR" sz="1800">
                <a:solidFill>
                  <a:srgbClr val="0000FF"/>
                </a:solidFill>
              </a:rPr>
              <a:t>central density</a:t>
            </a:r>
            <a:r>
              <a:rPr lang="fr-FR" sz="1800"/>
              <a:t> </a:t>
            </a:r>
          </a:p>
          <a:p>
            <a:pPr>
              <a:buFont typeface="Symbol" pitchFamily="18" charset="2"/>
              <a:buNone/>
            </a:pPr>
            <a:r>
              <a:rPr lang="fr-FR" sz="1800"/>
              <a:t>    of the nucleus.</a:t>
            </a:r>
          </a:p>
          <a:p>
            <a:pPr>
              <a:buFont typeface="Symbol" pitchFamily="18" charset="2"/>
              <a:buNone/>
            </a:pPr>
            <a:r>
              <a:rPr lang="fr-FR" sz="1600"/>
              <a:t>B.G. Todd-Rutel et al. [PRC69 (2004)]</a:t>
            </a:r>
          </a:p>
        </p:txBody>
      </p:sp>
      <p:sp>
        <p:nvSpPr>
          <p:cNvPr id="217158" name="Text Box 70"/>
          <p:cNvSpPr txBox="1">
            <a:spLocks noChangeArrowheads="1"/>
          </p:cNvSpPr>
          <p:nvPr/>
        </p:nvSpPr>
        <p:spPr bwMode="auto">
          <a:xfrm>
            <a:off x="6769100" y="5408613"/>
            <a:ext cx="514350" cy="366712"/>
          </a:xfrm>
          <a:prstGeom prst="rect">
            <a:avLst/>
          </a:prstGeom>
          <a:noFill/>
          <a:ln w="9525" algn="ctr">
            <a:noFill/>
            <a:miter lim="800000"/>
            <a:headEnd/>
            <a:tailEnd/>
          </a:ln>
          <a:effectLst/>
        </p:spPr>
        <p:txBody>
          <a:bodyPr wrap="none">
            <a:spAutoFit/>
          </a:bodyPr>
          <a:lstStyle/>
          <a:p>
            <a:r>
              <a:rPr lang="fr-FR" sz="1800">
                <a:latin typeface="Arial" pitchFamily="34" charset="0"/>
              </a:rPr>
              <a:t>-2p</a:t>
            </a:r>
          </a:p>
        </p:txBody>
      </p:sp>
      <p:sp>
        <p:nvSpPr>
          <p:cNvPr id="217159" name="Text Box 71"/>
          <p:cNvSpPr txBox="1">
            <a:spLocks noChangeArrowheads="1"/>
          </p:cNvSpPr>
          <p:nvPr/>
        </p:nvSpPr>
        <p:spPr bwMode="auto">
          <a:xfrm>
            <a:off x="4030663" y="-79375"/>
            <a:ext cx="184150" cy="366713"/>
          </a:xfrm>
          <a:prstGeom prst="rect">
            <a:avLst/>
          </a:prstGeom>
          <a:noFill/>
          <a:ln w="9525" algn="ctr">
            <a:noFill/>
            <a:miter lim="800000"/>
            <a:headEnd/>
            <a:tailEnd/>
          </a:ln>
          <a:effectLst/>
        </p:spPr>
        <p:txBody>
          <a:bodyPr wrap="none">
            <a:spAutoFit/>
          </a:bodyPr>
          <a:lstStyle/>
          <a:p>
            <a:endParaRPr lang="en-US" sz="1800" b="1">
              <a:latin typeface="Arial" pitchFamily="34" charset="0"/>
            </a:endParaRPr>
          </a:p>
        </p:txBody>
      </p:sp>
      <p:sp>
        <p:nvSpPr>
          <p:cNvPr id="217160" name="Text Box 72"/>
          <p:cNvSpPr txBox="1">
            <a:spLocks noChangeArrowheads="1"/>
          </p:cNvSpPr>
          <p:nvPr/>
        </p:nvSpPr>
        <p:spPr bwMode="auto">
          <a:xfrm>
            <a:off x="792163" y="-80963"/>
            <a:ext cx="7291387" cy="457201"/>
          </a:xfrm>
          <a:prstGeom prst="rect">
            <a:avLst/>
          </a:prstGeom>
          <a:noFill/>
          <a:ln w="9525" algn="ctr">
            <a:noFill/>
            <a:miter lim="800000"/>
            <a:headEnd/>
            <a:tailEnd/>
          </a:ln>
          <a:effectLst/>
        </p:spPr>
        <p:txBody>
          <a:bodyPr wrap="none">
            <a:spAutoFit/>
          </a:bodyPr>
          <a:lstStyle/>
          <a:p>
            <a:r>
              <a:rPr lang="fr-FR" b="1">
                <a:latin typeface="Arial" pitchFamily="34" charset="0"/>
              </a:rPr>
              <a:t>tensor Interaction and density dependence of SO</a:t>
            </a:r>
          </a:p>
        </p:txBody>
      </p:sp>
      <p:sp>
        <p:nvSpPr>
          <p:cNvPr id="217161" name="AutoShape 73">
            <a:hlinkClick r:id="rId4" action="ppaction://hlinksldjump" highlightClick="1"/>
          </p:cNvPr>
          <p:cNvSpPr>
            <a:spLocks noChangeArrowheads="1"/>
          </p:cNvSpPr>
          <p:nvPr/>
        </p:nvSpPr>
        <p:spPr bwMode="auto">
          <a:xfrm>
            <a:off x="8686800" y="6296025"/>
            <a:ext cx="342900" cy="361950"/>
          </a:xfrm>
          <a:prstGeom prst="actionButtonBackPrevious">
            <a:avLst/>
          </a:prstGeom>
          <a:solidFill>
            <a:srgbClr val="DDDDDD"/>
          </a:solidFill>
          <a:ln w="9525">
            <a:noFill/>
            <a:miter lim="800000"/>
            <a:headEnd/>
            <a:tailEnd/>
          </a:ln>
          <a:effectLst/>
        </p:spPr>
        <p:txBody>
          <a:bodyPr wrap="none" anchor="ctr"/>
          <a:lstStyle/>
          <a:p>
            <a:endParaRPr lang="fr-F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xit" presetSubtype="0" fill="hold" nodeType="withEffect">
                                  <p:stCondLst>
                                    <p:cond delay="0"/>
                                  </p:stCondLst>
                                  <p:childTnLst>
                                    <p:set>
                                      <p:cBhvr>
                                        <p:cTn id="8" dur="1" fill="hold">
                                          <p:stCondLst>
                                            <p:cond delay="0"/>
                                          </p:stCondLst>
                                        </p:cTn>
                                        <p:tgtEl>
                                          <p:spTgt spid="5"/>
                                        </p:tgtEl>
                                        <p:attrNameLst>
                                          <p:attrName>style.visibility</p:attrName>
                                        </p:attrNameLst>
                                      </p:cBhvr>
                                      <p:to>
                                        <p:strVal val="hidden"/>
                                      </p:to>
                                    </p:set>
                                  </p:childTnLst>
                                </p:cTn>
                              </p:par>
                              <p:par>
                                <p:cTn id="9" presetID="2" presetClass="exit" presetSubtype="3" accel="50000" fill="hold" nodeType="withEffect">
                                  <p:stCondLst>
                                    <p:cond delay="0"/>
                                  </p:stCondLst>
                                  <p:childTnLst>
                                    <p:anim calcmode="lin" valueType="num">
                                      <p:cBhvr additive="base">
                                        <p:cTn id="10" dur="2000"/>
                                        <p:tgtEl>
                                          <p:spTgt spid="6"/>
                                        </p:tgtEl>
                                        <p:attrNameLst>
                                          <p:attrName>ppt_x</p:attrName>
                                        </p:attrNameLst>
                                      </p:cBhvr>
                                      <p:tavLst>
                                        <p:tav tm="0">
                                          <p:val>
                                            <p:strVal val="ppt_x"/>
                                          </p:val>
                                        </p:tav>
                                        <p:tav tm="100000">
                                          <p:val>
                                            <p:strVal val="1+ppt_w/2"/>
                                          </p:val>
                                        </p:tav>
                                      </p:tavLst>
                                    </p:anim>
                                    <p:anim calcmode="lin" valueType="num">
                                      <p:cBhvr additive="base">
                                        <p:cTn id="11" dur="2000"/>
                                        <p:tgtEl>
                                          <p:spTgt spid="6"/>
                                        </p:tgtEl>
                                        <p:attrNameLst>
                                          <p:attrName>ppt_y</p:attrName>
                                        </p:attrNameLst>
                                      </p:cBhvr>
                                      <p:tavLst>
                                        <p:tav tm="0">
                                          <p:val>
                                            <p:strVal val="ppt_y"/>
                                          </p:val>
                                        </p:tav>
                                        <p:tav tm="100000">
                                          <p:val>
                                            <p:strVal val="0-ppt_h/2"/>
                                          </p:val>
                                        </p:tav>
                                      </p:tavLst>
                                    </p:anim>
                                    <p:set>
                                      <p:cBhvr>
                                        <p:cTn id="12" dur="1" fill="hold">
                                          <p:stCondLst>
                                            <p:cond delay="1999"/>
                                          </p:stCondLst>
                                        </p:cTn>
                                        <p:tgtEl>
                                          <p:spTgt spid="6"/>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17140"/>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6"/>
                                        </p:tgtEl>
                                        <p:attrNameLst>
                                          <p:attrName>style.visibility</p:attrName>
                                        </p:attrNameLst>
                                      </p:cBhvr>
                                      <p:to>
                                        <p:strVal val="visible"/>
                                      </p:to>
                                    </p:set>
                                  </p:childTnLst>
                                </p:cTn>
                              </p:par>
                              <p:par>
                                <p:cTn id="19" presetID="63" presetClass="path" presetSubtype="0" accel="50000" decel="50000" fill="hold" nodeType="withEffect">
                                  <p:stCondLst>
                                    <p:cond delay="0"/>
                                  </p:stCondLst>
                                  <p:childTnLst>
                                    <p:animMotion origin="layout" path="M -0.0158 -0.00093 L 0.02274 -0.0037 " pathEditMode="relative" rAng="0" ptsTypes="AA">
                                      <p:cBhvr>
                                        <p:cTn id="20" dur="2000" fill="hold"/>
                                        <p:tgtEl>
                                          <p:spTgt spid="6"/>
                                        </p:tgtEl>
                                        <p:attrNameLst>
                                          <p:attrName>ppt_x</p:attrName>
                                          <p:attrName>ppt_y</p:attrName>
                                        </p:attrNameLst>
                                      </p:cBhvr>
                                      <p:rCtr x="19" y="-1"/>
                                    </p:animMotion>
                                  </p:childTnLst>
                                </p:cTn>
                              </p:par>
                              <p:par>
                                <p:cTn id="21" presetID="35" presetClass="path" presetSubtype="0" accel="50000" decel="50000" fill="hold" nodeType="withEffect">
                                  <p:stCondLst>
                                    <p:cond delay="0"/>
                                  </p:stCondLst>
                                  <p:childTnLst>
                                    <p:animMotion origin="layout" path="M 0.00417 -0.0037 L -0.02396 -0.00093 " pathEditMode="relative" rAng="0" ptsTypes="AA">
                                      <p:cBhvr>
                                        <p:cTn id="22" dur="2000" fill="hold"/>
                                        <p:tgtEl>
                                          <p:spTgt spid="7"/>
                                        </p:tgtEl>
                                        <p:attrNameLst>
                                          <p:attrName>ppt_x</p:attrName>
                                          <p:attrName>ppt_y</p:attrName>
                                        </p:attrNameLst>
                                      </p:cBhvr>
                                      <p:rCtr x="-14" y="1"/>
                                    </p:animMotion>
                                  </p:childTnLst>
                                </p:cTn>
                              </p:par>
                              <p:par>
                                <p:cTn id="23" presetID="64" presetClass="path" presetSubtype="0" accel="50000" decel="50000" fill="hold" nodeType="withEffect">
                                  <p:stCondLst>
                                    <p:cond delay="0"/>
                                  </p:stCondLst>
                                  <p:childTnLst>
                                    <p:animMotion origin="layout" path="M 0.00052 -3.4104E-6 L 3.88889E-6 -0.02289 " pathEditMode="relative" rAng="0" ptsTypes="AA">
                                      <p:cBhvr>
                                        <p:cTn id="24" dur="2000" fill="hold"/>
                                        <p:tgtEl>
                                          <p:spTgt spid="4"/>
                                        </p:tgtEl>
                                        <p:attrNameLst>
                                          <p:attrName>ppt_x</p:attrName>
                                          <p:attrName>ppt_y</p:attrName>
                                        </p:attrNameLst>
                                      </p:cBhvr>
                                      <p:rCtr x="0" y="-12"/>
                                    </p:animMotion>
                                  </p:childTnLst>
                                </p:cTn>
                              </p:par>
                              <p:par>
                                <p:cTn id="25" presetID="1" presetClass="entr" presetSubtype="0" fill="hold" nodeType="withEffect">
                                  <p:stCondLst>
                                    <p:cond delay="0"/>
                                  </p:stCondLst>
                                  <p:childTnLst>
                                    <p:set>
                                      <p:cBhvr>
                                        <p:cTn id="26" dur="1" fill="hold">
                                          <p:stCondLst>
                                            <p:cond delay="0"/>
                                          </p:stCondLst>
                                        </p:cTn>
                                        <p:tgtEl>
                                          <p:spTgt spid="5"/>
                                        </p:tgtEl>
                                        <p:attrNameLst>
                                          <p:attrName>style.visibility</p:attrName>
                                        </p:attrNameLst>
                                      </p:cBhvr>
                                      <p:to>
                                        <p:strVal val="visible"/>
                                      </p:to>
                                    </p:set>
                                  </p:childTnLst>
                                </p:cTn>
                              </p:par>
                              <p:par>
                                <p:cTn id="27" presetID="1" presetClass="exit" presetSubtype="0" fill="hold" nodeType="withEffect">
                                  <p:stCondLst>
                                    <p:cond delay="0"/>
                                  </p:stCondLst>
                                  <p:childTnLst>
                                    <p:set>
                                      <p:cBhvr>
                                        <p:cTn id="28" dur="1" fill="hold">
                                          <p:stCondLst>
                                            <p:cond delay="0"/>
                                          </p:stCondLst>
                                        </p:cTn>
                                        <p:tgtEl>
                                          <p:spTgt spid="3"/>
                                        </p:tgtEl>
                                        <p:attrNameLst>
                                          <p:attrName>style.visibility</p:attrName>
                                        </p:attrNameLst>
                                      </p:cBhvr>
                                      <p:to>
                                        <p:strVal val="hidden"/>
                                      </p:to>
                                    </p:set>
                                  </p:childTnLst>
                                </p:cTn>
                              </p:par>
                            </p:childTnLst>
                          </p:cTn>
                        </p:par>
                        <p:par>
                          <p:cTn id="29" fill="hold">
                            <p:stCondLst>
                              <p:cond delay="2000"/>
                            </p:stCondLst>
                            <p:childTnLst>
                              <p:par>
                                <p:cTn id="30" presetID="1" presetClass="entr" presetSubtype="0" fill="hold" nodeType="afterEffect">
                                  <p:stCondLst>
                                    <p:cond delay="1000"/>
                                  </p:stCondLst>
                                  <p:childTnLst>
                                    <p:set>
                                      <p:cBhvr>
                                        <p:cTn id="31" dur="1" fill="hold">
                                          <p:stCondLst>
                                            <p:cond delay="0"/>
                                          </p:stCondLst>
                                        </p:cTn>
                                        <p:tgtEl>
                                          <p:spTgt spid="8"/>
                                        </p:tgtEl>
                                        <p:attrNameLst>
                                          <p:attrName>style.visibility</p:attrName>
                                        </p:attrNameLst>
                                      </p:cBhvr>
                                      <p:to>
                                        <p:strVal val="visible"/>
                                      </p:to>
                                    </p:set>
                                  </p:childTnLst>
                                </p:cTn>
                              </p:par>
                              <p:par>
                                <p:cTn id="32" presetID="1" presetClass="entr" presetSubtype="0" fill="hold" grpId="0" nodeType="withEffect">
                                  <p:stCondLst>
                                    <p:cond delay="1000"/>
                                  </p:stCondLst>
                                  <p:childTnLst>
                                    <p:set>
                                      <p:cBhvr>
                                        <p:cTn id="33" dur="1" fill="hold">
                                          <p:stCondLst>
                                            <p:cond delay="0"/>
                                          </p:stCondLst>
                                        </p:cTn>
                                        <p:tgtEl>
                                          <p:spTgt spid="217158"/>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22" presetClass="exit" presetSubtype="4" fill="hold" nodeType="clickEffect">
                                  <p:stCondLst>
                                    <p:cond delay="0"/>
                                  </p:stCondLst>
                                  <p:childTnLst>
                                    <p:animEffect transition="out" filter="wipe(down)">
                                      <p:cBhvr>
                                        <p:cTn id="37" dur="500"/>
                                        <p:tgtEl>
                                          <p:spTgt spid="217090"/>
                                        </p:tgtEl>
                                      </p:cBhvr>
                                    </p:animEffect>
                                    <p:set>
                                      <p:cBhvr>
                                        <p:cTn id="38" dur="1" fill="hold">
                                          <p:stCondLst>
                                            <p:cond delay="499"/>
                                          </p:stCondLst>
                                        </p:cTn>
                                        <p:tgtEl>
                                          <p:spTgt spid="217090"/>
                                        </p:tgtEl>
                                        <p:attrNameLst>
                                          <p:attrName>style.visibility</p:attrName>
                                        </p:attrNameLst>
                                      </p:cBhvr>
                                      <p:to>
                                        <p:strVal val="hidden"/>
                                      </p:to>
                                    </p:set>
                                  </p:childTnLst>
                                </p:cTn>
                              </p:par>
                              <p:par>
                                <p:cTn id="39" presetID="1" presetClass="entr" presetSubtype="0" fill="hold" nodeType="withEffect">
                                  <p:stCondLst>
                                    <p:cond delay="0"/>
                                  </p:stCondLst>
                                  <p:childTnLst>
                                    <p:set>
                                      <p:cBhvr>
                                        <p:cTn id="40" dur="1" fill="hold">
                                          <p:stCondLst>
                                            <p:cond delay="0"/>
                                          </p:stCondLst>
                                        </p:cTn>
                                        <p:tgtEl>
                                          <p:spTgt spid="9"/>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10"/>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11"/>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217156"/>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21715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7140" grpId="0"/>
      <p:bldP spid="217156" grpId="0"/>
      <p:bldP spid="217157" grpId="0"/>
      <p:bldP spid="217158"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3"/>
          <p:cNvGrpSpPr>
            <a:grpSpLocks/>
          </p:cNvGrpSpPr>
          <p:nvPr/>
        </p:nvGrpSpPr>
        <p:grpSpPr bwMode="auto">
          <a:xfrm>
            <a:off x="152400" y="3862388"/>
            <a:ext cx="8701088" cy="2879725"/>
            <a:chOff x="96" y="2433"/>
            <a:chExt cx="5481" cy="1814"/>
          </a:xfrm>
        </p:grpSpPr>
        <p:sp>
          <p:nvSpPr>
            <p:cNvPr id="234500" name="Rectangle 4"/>
            <p:cNvSpPr>
              <a:spLocks noChangeArrowheads="1"/>
            </p:cNvSpPr>
            <p:nvPr/>
          </p:nvSpPr>
          <p:spPr bwMode="auto">
            <a:xfrm>
              <a:off x="98" y="2440"/>
              <a:ext cx="5479" cy="1807"/>
            </a:xfrm>
            <a:prstGeom prst="rect">
              <a:avLst/>
            </a:prstGeom>
            <a:noFill/>
            <a:ln w="28575">
              <a:solidFill>
                <a:srgbClr val="99CC00"/>
              </a:solidFill>
              <a:miter lim="800000"/>
              <a:headEnd/>
              <a:tailEnd/>
            </a:ln>
            <a:effectLst/>
          </p:spPr>
          <p:txBody>
            <a:bodyPr wrap="none" anchor="ctr"/>
            <a:lstStyle/>
            <a:p>
              <a:pPr algn="ctr"/>
              <a:endParaRPr lang="en-US">
                <a:latin typeface="Times New Roman" pitchFamily="18" charset="0"/>
              </a:endParaRPr>
            </a:p>
          </p:txBody>
        </p:sp>
        <p:sp>
          <p:nvSpPr>
            <p:cNvPr id="234501" name="Text Box 5"/>
            <p:cNvSpPr txBox="1">
              <a:spLocks noChangeArrowheads="1"/>
            </p:cNvSpPr>
            <p:nvPr/>
          </p:nvSpPr>
          <p:spPr bwMode="auto">
            <a:xfrm rot="-5400000">
              <a:off x="-681" y="3210"/>
              <a:ext cx="1810" cy="256"/>
            </a:xfrm>
            <a:prstGeom prst="rect">
              <a:avLst/>
            </a:prstGeom>
            <a:solidFill>
              <a:srgbClr val="99CC00"/>
            </a:solidFill>
            <a:ln w="9525">
              <a:solidFill>
                <a:srgbClr val="99CC00"/>
              </a:solidFill>
              <a:miter lim="800000"/>
              <a:headEnd/>
              <a:tailEnd/>
            </a:ln>
            <a:effectLst/>
          </p:spPr>
          <p:txBody>
            <a:bodyPr>
              <a:spAutoFit/>
            </a:bodyPr>
            <a:lstStyle/>
            <a:p>
              <a:pPr algn="ctr"/>
              <a:r>
                <a:rPr lang="fr-FR" sz="2000" b="1"/>
                <a:t>"Spherical"</a:t>
              </a:r>
              <a:endParaRPr lang="en-US" sz="2000" b="1"/>
            </a:p>
          </p:txBody>
        </p:sp>
      </p:grpSp>
      <p:grpSp>
        <p:nvGrpSpPr>
          <p:cNvPr id="4" name="Group 9"/>
          <p:cNvGrpSpPr>
            <a:grpSpLocks/>
          </p:cNvGrpSpPr>
          <p:nvPr/>
        </p:nvGrpSpPr>
        <p:grpSpPr bwMode="auto">
          <a:xfrm>
            <a:off x="5291138" y="4005263"/>
            <a:ext cx="3360738" cy="2543175"/>
            <a:chOff x="3333" y="2523"/>
            <a:chExt cx="2117" cy="1602"/>
          </a:xfrm>
        </p:grpSpPr>
        <p:sp>
          <p:nvSpPr>
            <p:cNvPr id="234506" name="Rectangle 10"/>
            <p:cNvSpPr>
              <a:spLocks noChangeArrowheads="1"/>
            </p:cNvSpPr>
            <p:nvPr/>
          </p:nvSpPr>
          <p:spPr bwMode="auto">
            <a:xfrm>
              <a:off x="3354" y="2523"/>
              <a:ext cx="2096" cy="1570"/>
            </a:xfrm>
            <a:prstGeom prst="rect">
              <a:avLst/>
            </a:prstGeom>
            <a:solidFill>
              <a:srgbClr val="CCFFCC"/>
            </a:solidFill>
            <a:ln w="9525">
              <a:solidFill>
                <a:schemeClr val="tx1"/>
              </a:solidFill>
              <a:miter lim="800000"/>
              <a:headEnd/>
              <a:tailEnd/>
            </a:ln>
            <a:effectLst/>
          </p:spPr>
          <p:txBody>
            <a:bodyPr wrap="none" anchor="ctr"/>
            <a:lstStyle/>
            <a:p>
              <a:endParaRPr lang="fr-FR"/>
            </a:p>
          </p:txBody>
        </p:sp>
        <p:sp>
          <p:nvSpPr>
            <p:cNvPr id="234507" name="Text Box 11"/>
            <p:cNvSpPr txBox="1">
              <a:spLocks noChangeArrowheads="1"/>
            </p:cNvSpPr>
            <p:nvPr/>
          </p:nvSpPr>
          <p:spPr bwMode="auto">
            <a:xfrm>
              <a:off x="5063" y="2543"/>
              <a:ext cx="369" cy="192"/>
            </a:xfrm>
            <a:prstGeom prst="rect">
              <a:avLst/>
            </a:prstGeom>
            <a:noFill/>
            <a:ln w="9525">
              <a:noFill/>
              <a:miter lim="800000"/>
              <a:headEnd/>
              <a:tailEnd/>
            </a:ln>
            <a:effectLst/>
          </p:spPr>
          <p:txBody>
            <a:bodyPr wrap="none">
              <a:spAutoFit/>
            </a:bodyPr>
            <a:lstStyle/>
            <a:p>
              <a:r>
                <a:rPr lang="en-US" sz="1400">
                  <a:solidFill>
                    <a:srgbClr val="003399"/>
                  </a:solidFill>
                </a:rPr>
                <a:t>p3/2</a:t>
              </a:r>
            </a:p>
          </p:txBody>
        </p:sp>
        <p:sp>
          <p:nvSpPr>
            <p:cNvPr id="234508" name="Text Box 12"/>
            <p:cNvSpPr txBox="1">
              <a:spLocks noChangeArrowheads="1"/>
            </p:cNvSpPr>
            <p:nvPr/>
          </p:nvSpPr>
          <p:spPr bwMode="auto">
            <a:xfrm>
              <a:off x="4649" y="3837"/>
              <a:ext cx="216" cy="288"/>
            </a:xfrm>
            <a:prstGeom prst="rect">
              <a:avLst/>
            </a:prstGeom>
            <a:noFill/>
            <a:ln w="9525">
              <a:noFill/>
              <a:miter lim="800000"/>
              <a:headEnd/>
              <a:tailEnd/>
            </a:ln>
            <a:effectLst/>
          </p:spPr>
          <p:txBody>
            <a:bodyPr wrap="none">
              <a:spAutoFit/>
            </a:bodyPr>
            <a:lstStyle/>
            <a:p>
              <a:r>
                <a:rPr lang="en-US">
                  <a:solidFill>
                    <a:srgbClr val="003399"/>
                  </a:solidFill>
                  <a:latin typeface="Symbol" pitchFamily="18" charset="2"/>
                </a:rPr>
                <a:t>n</a:t>
              </a:r>
            </a:p>
          </p:txBody>
        </p:sp>
        <p:sp>
          <p:nvSpPr>
            <p:cNvPr id="234509" name="Rectangle 13"/>
            <p:cNvSpPr>
              <a:spLocks noChangeArrowheads="1"/>
            </p:cNvSpPr>
            <p:nvPr/>
          </p:nvSpPr>
          <p:spPr bwMode="auto">
            <a:xfrm>
              <a:off x="3988" y="3829"/>
              <a:ext cx="221" cy="289"/>
            </a:xfrm>
            <a:prstGeom prst="rect">
              <a:avLst/>
            </a:prstGeom>
            <a:noFill/>
            <a:ln w="9525">
              <a:noFill/>
              <a:miter lim="800000"/>
              <a:headEnd/>
              <a:tailEnd/>
            </a:ln>
            <a:effectLst/>
          </p:spPr>
          <p:txBody>
            <a:bodyPr wrap="none">
              <a:spAutoFit/>
            </a:bodyPr>
            <a:lstStyle/>
            <a:p>
              <a:r>
                <a:rPr lang="en-US">
                  <a:solidFill>
                    <a:srgbClr val="CC0099"/>
                  </a:solidFill>
                  <a:latin typeface="Symbol" pitchFamily="18" charset="2"/>
                </a:rPr>
                <a:t>p</a:t>
              </a:r>
            </a:p>
          </p:txBody>
        </p:sp>
        <p:sp>
          <p:nvSpPr>
            <p:cNvPr id="234510" name="Oval 14"/>
            <p:cNvSpPr>
              <a:spLocks noChangeArrowheads="1"/>
            </p:cNvSpPr>
            <p:nvPr/>
          </p:nvSpPr>
          <p:spPr bwMode="auto">
            <a:xfrm>
              <a:off x="4645" y="3019"/>
              <a:ext cx="222" cy="178"/>
            </a:xfrm>
            <a:prstGeom prst="ellipse">
              <a:avLst/>
            </a:prstGeom>
            <a:noFill/>
            <a:ln w="28575">
              <a:solidFill>
                <a:schemeClr val="tx1"/>
              </a:solidFill>
              <a:round/>
              <a:headEnd/>
              <a:tailEnd/>
            </a:ln>
            <a:effectLst/>
          </p:spPr>
          <p:txBody>
            <a:bodyPr wrap="none" lIns="0" tIns="0" rIns="0" bIns="0" anchor="ctr"/>
            <a:lstStyle/>
            <a:p>
              <a:pPr algn="ctr"/>
              <a:r>
                <a:rPr lang="en-US" sz="1800"/>
                <a:t>20</a:t>
              </a:r>
            </a:p>
          </p:txBody>
        </p:sp>
        <p:sp>
          <p:nvSpPr>
            <p:cNvPr id="234511" name="Oval 15"/>
            <p:cNvSpPr>
              <a:spLocks noChangeArrowheads="1"/>
            </p:cNvSpPr>
            <p:nvPr/>
          </p:nvSpPr>
          <p:spPr bwMode="auto">
            <a:xfrm>
              <a:off x="4645" y="2642"/>
              <a:ext cx="222" cy="164"/>
            </a:xfrm>
            <a:prstGeom prst="ellipse">
              <a:avLst/>
            </a:prstGeom>
            <a:noFill/>
            <a:ln w="28575">
              <a:solidFill>
                <a:schemeClr val="tx1"/>
              </a:solidFill>
              <a:round/>
              <a:headEnd/>
              <a:tailEnd/>
            </a:ln>
            <a:effectLst/>
          </p:spPr>
          <p:txBody>
            <a:bodyPr wrap="none" lIns="0" tIns="0" rIns="0" bIns="0" anchor="ctr"/>
            <a:lstStyle/>
            <a:p>
              <a:pPr algn="ctr"/>
              <a:r>
                <a:rPr lang="en-US" sz="1800"/>
                <a:t>28</a:t>
              </a:r>
            </a:p>
          </p:txBody>
        </p:sp>
        <p:sp>
          <p:nvSpPr>
            <p:cNvPr id="234512" name="Line 16"/>
            <p:cNvSpPr>
              <a:spLocks noChangeShapeType="1"/>
            </p:cNvSpPr>
            <p:nvPr/>
          </p:nvSpPr>
          <p:spPr bwMode="auto">
            <a:xfrm>
              <a:off x="4454" y="2624"/>
              <a:ext cx="604" cy="0"/>
            </a:xfrm>
            <a:prstGeom prst="line">
              <a:avLst/>
            </a:prstGeom>
            <a:noFill/>
            <a:ln w="9525">
              <a:solidFill>
                <a:schemeClr val="tx1"/>
              </a:solidFill>
              <a:round/>
              <a:headEnd/>
              <a:tailEnd/>
            </a:ln>
            <a:effectLst/>
          </p:spPr>
          <p:txBody>
            <a:bodyPr/>
            <a:lstStyle/>
            <a:p>
              <a:endParaRPr lang="fr-FR"/>
            </a:p>
          </p:txBody>
        </p:sp>
        <p:grpSp>
          <p:nvGrpSpPr>
            <p:cNvPr id="5" name="Group 17"/>
            <p:cNvGrpSpPr>
              <a:grpSpLocks/>
            </p:cNvGrpSpPr>
            <p:nvPr/>
          </p:nvGrpSpPr>
          <p:grpSpPr bwMode="auto">
            <a:xfrm>
              <a:off x="4454" y="2774"/>
              <a:ext cx="975" cy="192"/>
              <a:chOff x="4668" y="332"/>
              <a:chExt cx="975" cy="211"/>
            </a:xfrm>
          </p:grpSpPr>
          <p:sp>
            <p:nvSpPr>
              <p:cNvPr id="234514" name="Text Box 18"/>
              <p:cNvSpPr txBox="1">
                <a:spLocks noChangeArrowheads="1"/>
              </p:cNvSpPr>
              <p:nvPr/>
            </p:nvSpPr>
            <p:spPr bwMode="auto">
              <a:xfrm>
                <a:off x="5277" y="332"/>
                <a:ext cx="366" cy="211"/>
              </a:xfrm>
              <a:prstGeom prst="rect">
                <a:avLst/>
              </a:prstGeom>
              <a:noFill/>
              <a:ln w="9525">
                <a:noFill/>
                <a:miter lim="800000"/>
                <a:headEnd/>
                <a:tailEnd/>
              </a:ln>
              <a:effectLst/>
            </p:spPr>
            <p:txBody>
              <a:bodyPr wrap="none">
                <a:spAutoFit/>
              </a:bodyPr>
              <a:lstStyle/>
              <a:p>
                <a:r>
                  <a:rPr lang="en-US" sz="1400">
                    <a:solidFill>
                      <a:schemeClr val="accent2"/>
                    </a:solidFill>
                  </a:rPr>
                  <a:t>f7/2</a:t>
                </a:r>
              </a:p>
            </p:txBody>
          </p:sp>
          <p:grpSp>
            <p:nvGrpSpPr>
              <p:cNvPr id="6" name="Group 19"/>
              <p:cNvGrpSpPr>
                <a:grpSpLocks/>
              </p:cNvGrpSpPr>
              <p:nvPr/>
            </p:nvGrpSpPr>
            <p:grpSpPr bwMode="auto">
              <a:xfrm>
                <a:off x="4686" y="388"/>
                <a:ext cx="567" cy="75"/>
                <a:chOff x="4683" y="2282"/>
                <a:chExt cx="567" cy="75"/>
              </a:xfrm>
            </p:grpSpPr>
            <p:sp>
              <p:nvSpPr>
                <p:cNvPr id="234516" name="Oval 20"/>
                <p:cNvSpPr>
                  <a:spLocks noChangeArrowheads="1"/>
                </p:cNvSpPr>
                <p:nvPr/>
              </p:nvSpPr>
              <p:spPr bwMode="auto">
                <a:xfrm>
                  <a:off x="4683" y="2282"/>
                  <a:ext cx="59" cy="75"/>
                </a:xfrm>
                <a:prstGeom prst="ellipse">
                  <a:avLst/>
                </a:prstGeom>
                <a:solidFill>
                  <a:schemeClr val="accent2"/>
                </a:solidFill>
                <a:ln w="9525">
                  <a:solidFill>
                    <a:schemeClr val="accent2"/>
                  </a:solidFill>
                  <a:round/>
                  <a:headEnd/>
                  <a:tailEnd/>
                </a:ln>
                <a:effectLst/>
              </p:spPr>
              <p:txBody>
                <a:bodyPr wrap="none" anchor="ctr"/>
                <a:lstStyle/>
                <a:p>
                  <a:endParaRPr lang="fr-FR"/>
                </a:p>
              </p:txBody>
            </p:sp>
            <p:sp>
              <p:nvSpPr>
                <p:cNvPr id="234517" name="Oval 21"/>
                <p:cNvSpPr>
                  <a:spLocks noChangeArrowheads="1"/>
                </p:cNvSpPr>
                <p:nvPr/>
              </p:nvSpPr>
              <p:spPr bwMode="auto">
                <a:xfrm>
                  <a:off x="4756" y="2282"/>
                  <a:ext cx="59" cy="75"/>
                </a:xfrm>
                <a:prstGeom prst="ellipse">
                  <a:avLst/>
                </a:prstGeom>
                <a:solidFill>
                  <a:schemeClr val="accent2"/>
                </a:solidFill>
                <a:ln w="9525">
                  <a:solidFill>
                    <a:schemeClr val="accent2"/>
                  </a:solidFill>
                  <a:round/>
                  <a:headEnd/>
                  <a:tailEnd/>
                </a:ln>
                <a:effectLst/>
              </p:spPr>
              <p:txBody>
                <a:bodyPr wrap="none" anchor="ctr"/>
                <a:lstStyle/>
                <a:p>
                  <a:endParaRPr lang="fr-FR"/>
                </a:p>
              </p:txBody>
            </p:sp>
            <p:sp>
              <p:nvSpPr>
                <p:cNvPr id="234518" name="Oval 22"/>
                <p:cNvSpPr>
                  <a:spLocks noChangeArrowheads="1"/>
                </p:cNvSpPr>
                <p:nvPr/>
              </p:nvSpPr>
              <p:spPr bwMode="auto">
                <a:xfrm>
                  <a:off x="4832" y="2282"/>
                  <a:ext cx="60" cy="75"/>
                </a:xfrm>
                <a:prstGeom prst="ellipse">
                  <a:avLst/>
                </a:prstGeom>
                <a:solidFill>
                  <a:schemeClr val="accent2"/>
                </a:solidFill>
                <a:ln w="9525">
                  <a:solidFill>
                    <a:schemeClr val="accent2"/>
                  </a:solidFill>
                  <a:round/>
                  <a:headEnd/>
                  <a:tailEnd/>
                </a:ln>
                <a:effectLst/>
              </p:spPr>
              <p:txBody>
                <a:bodyPr wrap="none" anchor="ctr"/>
                <a:lstStyle/>
                <a:p>
                  <a:endParaRPr lang="fr-FR"/>
                </a:p>
              </p:txBody>
            </p:sp>
            <p:sp>
              <p:nvSpPr>
                <p:cNvPr id="234519" name="Oval 23"/>
                <p:cNvSpPr>
                  <a:spLocks noChangeArrowheads="1"/>
                </p:cNvSpPr>
                <p:nvPr/>
              </p:nvSpPr>
              <p:spPr bwMode="auto">
                <a:xfrm>
                  <a:off x="4905" y="2282"/>
                  <a:ext cx="59" cy="75"/>
                </a:xfrm>
                <a:prstGeom prst="ellipse">
                  <a:avLst/>
                </a:prstGeom>
                <a:solidFill>
                  <a:schemeClr val="accent2"/>
                </a:solidFill>
                <a:ln w="9525">
                  <a:solidFill>
                    <a:schemeClr val="accent2"/>
                  </a:solidFill>
                  <a:round/>
                  <a:headEnd/>
                  <a:tailEnd/>
                </a:ln>
                <a:effectLst/>
              </p:spPr>
              <p:txBody>
                <a:bodyPr wrap="none" anchor="ctr"/>
                <a:lstStyle/>
                <a:p>
                  <a:endParaRPr lang="fr-FR"/>
                </a:p>
              </p:txBody>
            </p:sp>
            <p:sp>
              <p:nvSpPr>
                <p:cNvPr id="234520" name="Oval 24"/>
                <p:cNvSpPr>
                  <a:spLocks noChangeArrowheads="1"/>
                </p:cNvSpPr>
                <p:nvPr/>
              </p:nvSpPr>
              <p:spPr bwMode="auto">
                <a:xfrm>
                  <a:off x="4974" y="2282"/>
                  <a:ext cx="59" cy="75"/>
                </a:xfrm>
                <a:prstGeom prst="ellipse">
                  <a:avLst/>
                </a:prstGeom>
                <a:solidFill>
                  <a:schemeClr val="accent2"/>
                </a:solidFill>
                <a:ln w="9525">
                  <a:solidFill>
                    <a:schemeClr val="accent2"/>
                  </a:solidFill>
                  <a:round/>
                  <a:headEnd/>
                  <a:tailEnd/>
                </a:ln>
                <a:effectLst/>
              </p:spPr>
              <p:txBody>
                <a:bodyPr wrap="none" anchor="ctr"/>
                <a:lstStyle/>
                <a:p>
                  <a:endParaRPr lang="fr-FR"/>
                </a:p>
              </p:txBody>
            </p:sp>
            <p:sp>
              <p:nvSpPr>
                <p:cNvPr id="234521" name="Oval 25"/>
                <p:cNvSpPr>
                  <a:spLocks noChangeArrowheads="1"/>
                </p:cNvSpPr>
                <p:nvPr/>
              </p:nvSpPr>
              <p:spPr bwMode="auto">
                <a:xfrm>
                  <a:off x="5043" y="2282"/>
                  <a:ext cx="59" cy="75"/>
                </a:xfrm>
                <a:prstGeom prst="ellipse">
                  <a:avLst/>
                </a:prstGeom>
                <a:solidFill>
                  <a:schemeClr val="accent2"/>
                </a:solidFill>
                <a:ln w="9525">
                  <a:solidFill>
                    <a:schemeClr val="accent2"/>
                  </a:solidFill>
                  <a:round/>
                  <a:headEnd/>
                  <a:tailEnd/>
                </a:ln>
                <a:effectLst/>
              </p:spPr>
              <p:txBody>
                <a:bodyPr wrap="none" anchor="ctr"/>
                <a:lstStyle/>
                <a:p>
                  <a:endParaRPr lang="fr-FR"/>
                </a:p>
              </p:txBody>
            </p:sp>
            <p:sp>
              <p:nvSpPr>
                <p:cNvPr id="234522" name="Oval 26"/>
                <p:cNvSpPr>
                  <a:spLocks noChangeArrowheads="1"/>
                </p:cNvSpPr>
                <p:nvPr/>
              </p:nvSpPr>
              <p:spPr bwMode="auto">
                <a:xfrm>
                  <a:off x="5115" y="2282"/>
                  <a:ext cx="59" cy="75"/>
                </a:xfrm>
                <a:prstGeom prst="ellipse">
                  <a:avLst/>
                </a:prstGeom>
                <a:solidFill>
                  <a:schemeClr val="accent2"/>
                </a:solidFill>
                <a:ln w="9525">
                  <a:solidFill>
                    <a:schemeClr val="accent2"/>
                  </a:solidFill>
                  <a:round/>
                  <a:headEnd/>
                  <a:tailEnd/>
                </a:ln>
                <a:effectLst/>
              </p:spPr>
              <p:txBody>
                <a:bodyPr wrap="none" anchor="ctr"/>
                <a:lstStyle/>
                <a:p>
                  <a:endParaRPr lang="fr-FR"/>
                </a:p>
              </p:txBody>
            </p:sp>
            <p:sp>
              <p:nvSpPr>
                <p:cNvPr id="234523" name="Oval 27"/>
                <p:cNvSpPr>
                  <a:spLocks noChangeArrowheads="1"/>
                </p:cNvSpPr>
                <p:nvPr/>
              </p:nvSpPr>
              <p:spPr bwMode="auto">
                <a:xfrm>
                  <a:off x="5191" y="2282"/>
                  <a:ext cx="59" cy="75"/>
                </a:xfrm>
                <a:prstGeom prst="ellipse">
                  <a:avLst/>
                </a:prstGeom>
                <a:solidFill>
                  <a:schemeClr val="accent2"/>
                </a:solidFill>
                <a:ln w="9525">
                  <a:solidFill>
                    <a:schemeClr val="accent2"/>
                  </a:solidFill>
                  <a:round/>
                  <a:headEnd/>
                  <a:tailEnd/>
                </a:ln>
                <a:effectLst/>
              </p:spPr>
              <p:txBody>
                <a:bodyPr wrap="none" anchor="ctr"/>
                <a:lstStyle/>
                <a:p>
                  <a:endParaRPr lang="fr-FR"/>
                </a:p>
              </p:txBody>
            </p:sp>
          </p:grpSp>
          <p:sp>
            <p:nvSpPr>
              <p:cNvPr id="234524" name="Line 28"/>
              <p:cNvSpPr>
                <a:spLocks noChangeShapeType="1"/>
              </p:cNvSpPr>
              <p:nvPr/>
            </p:nvSpPr>
            <p:spPr bwMode="auto">
              <a:xfrm>
                <a:off x="4668" y="426"/>
                <a:ext cx="604" cy="0"/>
              </a:xfrm>
              <a:prstGeom prst="line">
                <a:avLst/>
              </a:prstGeom>
              <a:noFill/>
              <a:ln w="9525">
                <a:solidFill>
                  <a:schemeClr val="tx1"/>
                </a:solidFill>
                <a:round/>
                <a:headEnd/>
                <a:tailEnd/>
              </a:ln>
              <a:effectLst/>
            </p:spPr>
            <p:txBody>
              <a:bodyPr/>
              <a:lstStyle/>
              <a:p>
                <a:endParaRPr lang="fr-FR"/>
              </a:p>
            </p:txBody>
          </p:sp>
        </p:grpSp>
        <p:grpSp>
          <p:nvGrpSpPr>
            <p:cNvPr id="7" name="Group 29"/>
            <p:cNvGrpSpPr>
              <a:grpSpLocks/>
            </p:cNvGrpSpPr>
            <p:nvPr/>
          </p:nvGrpSpPr>
          <p:grpSpPr bwMode="auto">
            <a:xfrm>
              <a:off x="4454" y="3718"/>
              <a:ext cx="984" cy="191"/>
              <a:chOff x="4668" y="982"/>
              <a:chExt cx="984" cy="211"/>
            </a:xfrm>
          </p:grpSpPr>
          <p:sp>
            <p:nvSpPr>
              <p:cNvPr id="234526" name="Text Box 30"/>
              <p:cNvSpPr txBox="1">
                <a:spLocks noChangeArrowheads="1"/>
              </p:cNvSpPr>
              <p:nvPr/>
            </p:nvSpPr>
            <p:spPr bwMode="auto">
              <a:xfrm>
                <a:off x="5277" y="982"/>
                <a:ext cx="375" cy="211"/>
              </a:xfrm>
              <a:prstGeom prst="rect">
                <a:avLst/>
              </a:prstGeom>
              <a:noFill/>
              <a:ln w="9525">
                <a:noFill/>
                <a:miter lim="800000"/>
                <a:headEnd/>
                <a:tailEnd/>
              </a:ln>
              <a:effectLst/>
            </p:spPr>
            <p:txBody>
              <a:bodyPr wrap="none">
                <a:spAutoFit/>
              </a:bodyPr>
              <a:lstStyle/>
              <a:p>
                <a:r>
                  <a:rPr lang="en-US" sz="1400">
                    <a:solidFill>
                      <a:schemeClr val="accent2"/>
                    </a:solidFill>
                  </a:rPr>
                  <a:t>d5/2</a:t>
                </a:r>
              </a:p>
            </p:txBody>
          </p:sp>
          <p:sp>
            <p:nvSpPr>
              <p:cNvPr id="234527" name="Line 31"/>
              <p:cNvSpPr>
                <a:spLocks noChangeShapeType="1"/>
              </p:cNvSpPr>
              <p:nvPr/>
            </p:nvSpPr>
            <p:spPr bwMode="auto">
              <a:xfrm>
                <a:off x="4668" y="1078"/>
                <a:ext cx="604" cy="0"/>
              </a:xfrm>
              <a:prstGeom prst="line">
                <a:avLst/>
              </a:prstGeom>
              <a:noFill/>
              <a:ln w="9525">
                <a:solidFill>
                  <a:schemeClr val="tx1"/>
                </a:solidFill>
                <a:round/>
                <a:headEnd/>
                <a:tailEnd/>
              </a:ln>
              <a:effectLst/>
            </p:spPr>
            <p:txBody>
              <a:bodyPr/>
              <a:lstStyle/>
              <a:p>
                <a:endParaRPr lang="fr-FR"/>
              </a:p>
            </p:txBody>
          </p:sp>
          <p:grpSp>
            <p:nvGrpSpPr>
              <p:cNvPr id="8" name="Group 32"/>
              <p:cNvGrpSpPr>
                <a:grpSpLocks/>
              </p:cNvGrpSpPr>
              <p:nvPr/>
            </p:nvGrpSpPr>
            <p:grpSpPr bwMode="auto">
              <a:xfrm>
                <a:off x="4761" y="1044"/>
                <a:ext cx="418" cy="75"/>
                <a:chOff x="4747" y="2622"/>
                <a:chExt cx="418" cy="75"/>
              </a:xfrm>
            </p:grpSpPr>
            <p:sp>
              <p:nvSpPr>
                <p:cNvPr id="234529" name="Oval 33"/>
                <p:cNvSpPr>
                  <a:spLocks noChangeArrowheads="1"/>
                </p:cNvSpPr>
                <p:nvPr/>
              </p:nvSpPr>
              <p:spPr bwMode="auto">
                <a:xfrm>
                  <a:off x="4747" y="2622"/>
                  <a:ext cx="59" cy="75"/>
                </a:xfrm>
                <a:prstGeom prst="ellipse">
                  <a:avLst/>
                </a:prstGeom>
                <a:solidFill>
                  <a:schemeClr val="accent2"/>
                </a:solidFill>
                <a:ln w="9525">
                  <a:solidFill>
                    <a:schemeClr val="accent2"/>
                  </a:solidFill>
                  <a:round/>
                  <a:headEnd/>
                  <a:tailEnd/>
                </a:ln>
                <a:effectLst/>
              </p:spPr>
              <p:txBody>
                <a:bodyPr wrap="none" anchor="ctr"/>
                <a:lstStyle/>
                <a:p>
                  <a:endParaRPr lang="fr-FR"/>
                </a:p>
              </p:txBody>
            </p:sp>
            <p:sp>
              <p:nvSpPr>
                <p:cNvPr id="234530" name="Oval 34"/>
                <p:cNvSpPr>
                  <a:spLocks noChangeArrowheads="1"/>
                </p:cNvSpPr>
                <p:nvPr/>
              </p:nvSpPr>
              <p:spPr bwMode="auto">
                <a:xfrm>
                  <a:off x="4823" y="2622"/>
                  <a:ext cx="60" cy="75"/>
                </a:xfrm>
                <a:prstGeom prst="ellipse">
                  <a:avLst/>
                </a:prstGeom>
                <a:solidFill>
                  <a:schemeClr val="accent2"/>
                </a:solidFill>
                <a:ln w="9525">
                  <a:solidFill>
                    <a:schemeClr val="accent2"/>
                  </a:solidFill>
                  <a:round/>
                  <a:headEnd/>
                  <a:tailEnd/>
                </a:ln>
                <a:effectLst/>
              </p:spPr>
              <p:txBody>
                <a:bodyPr wrap="none" anchor="ctr"/>
                <a:lstStyle/>
                <a:p>
                  <a:endParaRPr lang="fr-FR"/>
                </a:p>
              </p:txBody>
            </p:sp>
            <p:sp>
              <p:nvSpPr>
                <p:cNvPr id="234531" name="Oval 35"/>
                <p:cNvSpPr>
                  <a:spLocks noChangeArrowheads="1"/>
                </p:cNvSpPr>
                <p:nvPr/>
              </p:nvSpPr>
              <p:spPr bwMode="auto">
                <a:xfrm>
                  <a:off x="4896" y="2622"/>
                  <a:ext cx="59" cy="75"/>
                </a:xfrm>
                <a:prstGeom prst="ellipse">
                  <a:avLst/>
                </a:prstGeom>
                <a:solidFill>
                  <a:schemeClr val="accent2"/>
                </a:solidFill>
                <a:ln w="9525">
                  <a:solidFill>
                    <a:schemeClr val="accent2"/>
                  </a:solidFill>
                  <a:round/>
                  <a:headEnd/>
                  <a:tailEnd/>
                </a:ln>
                <a:effectLst/>
              </p:spPr>
              <p:txBody>
                <a:bodyPr wrap="none" anchor="ctr"/>
                <a:lstStyle/>
                <a:p>
                  <a:endParaRPr lang="fr-FR"/>
                </a:p>
              </p:txBody>
            </p:sp>
            <p:sp>
              <p:nvSpPr>
                <p:cNvPr id="234532" name="Oval 36"/>
                <p:cNvSpPr>
                  <a:spLocks noChangeArrowheads="1"/>
                </p:cNvSpPr>
                <p:nvPr/>
              </p:nvSpPr>
              <p:spPr bwMode="auto">
                <a:xfrm>
                  <a:off x="4965" y="2622"/>
                  <a:ext cx="59" cy="75"/>
                </a:xfrm>
                <a:prstGeom prst="ellipse">
                  <a:avLst/>
                </a:prstGeom>
                <a:solidFill>
                  <a:schemeClr val="accent2"/>
                </a:solidFill>
                <a:ln w="9525">
                  <a:solidFill>
                    <a:schemeClr val="accent2"/>
                  </a:solidFill>
                  <a:round/>
                  <a:headEnd/>
                  <a:tailEnd/>
                </a:ln>
                <a:effectLst/>
              </p:spPr>
              <p:txBody>
                <a:bodyPr wrap="none" anchor="ctr"/>
                <a:lstStyle/>
                <a:p>
                  <a:endParaRPr lang="fr-FR"/>
                </a:p>
              </p:txBody>
            </p:sp>
            <p:sp>
              <p:nvSpPr>
                <p:cNvPr id="234533" name="Oval 37"/>
                <p:cNvSpPr>
                  <a:spLocks noChangeArrowheads="1"/>
                </p:cNvSpPr>
                <p:nvPr/>
              </p:nvSpPr>
              <p:spPr bwMode="auto">
                <a:xfrm>
                  <a:off x="5034" y="2622"/>
                  <a:ext cx="59" cy="75"/>
                </a:xfrm>
                <a:prstGeom prst="ellipse">
                  <a:avLst/>
                </a:prstGeom>
                <a:solidFill>
                  <a:schemeClr val="accent2"/>
                </a:solidFill>
                <a:ln w="9525">
                  <a:solidFill>
                    <a:schemeClr val="accent2"/>
                  </a:solidFill>
                  <a:round/>
                  <a:headEnd/>
                  <a:tailEnd/>
                </a:ln>
                <a:effectLst/>
              </p:spPr>
              <p:txBody>
                <a:bodyPr wrap="none" anchor="ctr"/>
                <a:lstStyle/>
                <a:p>
                  <a:endParaRPr lang="fr-FR"/>
                </a:p>
              </p:txBody>
            </p:sp>
            <p:sp>
              <p:nvSpPr>
                <p:cNvPr id="234534" name="Oval 38"/>
                <p:cNvSpPr>
                  <a:spLocks noChangeArrowheads="1"/>
                </p:cNvSpPr>
                <p:nvPr/>
              </p:nvSpPr>
              <p:spPr bwMode="auto">
                <a:xfrm>
                  <a:off x="5106" y="2622"/>
                  <a:ext cx="59" cy="75"/>
                </a:xfrm>
                <a:prstGeom prst="ellipse">
                  <a:avLst/>
                </a:prstGeom>
                <a:solidFill>
                  <a:schemeClr val="accent2"/>
                </a:solidFill>
                <a:ln w="9525">
                  <a:solidFill>
                    <a:schemeClr val="accent2"/>
                  </a:solidFill>
                  <a:round/>
                  <a:headEnd/>
                  <a:tailEnd/>
                </a:ln>
                <a:effectLst/>
              </p:spPr>
              <p:txBody>
                <a:bodyPr wrap="none" anchor="ctr"/>
                <a:lstStyle/>
                <a:p>
                  <a:endParaRPr lang="fr-FR"/>
                </a:p>
              </p:txBody>
            </p:sp>
          </p:grpSp>
        </p:grpSp>
        <p:grpSp>
          <p:nvGrpSpPr>
            <p:cNvPr id="9" name="Group 39"/>
            <p:cNvGrpSpPr>
              <a:grpSpLocks/>
            </p:cNvGrpSpPr>
            <p:nvPr/>
          </p:nvGrpSpPr>
          <p:grpSpPr bwMode="auto">
            <a:xfrm>
              <a:off x="4454" y="3415"/>
              <a:ext cx="955" cy="192"/>
              <a:chOff x="4668" y="820"/>
              <a:chExt cx="955" cy="211"/>
            </a:xfrm>
          </p:grpSpPr>
          <p:sp>
            <p:nvSpPr>
              <p:cNvPr id="234536" name="Text Box 40"/>
              <p:cNvSpPr txBox="1">
                <a:spLocks noChangeArrowheads="1"/>
              </p:cNvSpPr>
              <p:nvPr/>
            </p:nvSpPr>
            <p:spPr bwMode="auto">
              <a:xfrm>
                <a:off x="5277" y="820"/>
                <a:ext cx="346" cy="211"/>
              </a:xfrm>
              <a:prstGeom prst="rect">
                <a:avLst/>
              </a:prstGeom>
              <a:noFill/>
              <a:ln w="9525">
                <a:noFill/>
                <a:miter lim="800000"/>
                <a:headEnd/>
                <a:tailEnd/>
              </a:ln>
              <a:effectLst/>
            </p:spPr>
            <p:txBody>
              <a:bodyPr wrap="none">
                <a:spAutoFit/>
              </a:bodyPr>
              <a:lstStyle/>
              <a:p>
                <a:r>
                  <a:rPr lang="en-US" sz="1400">
                    <a:solidFill>
                      <a:schemeClr val="accent2"/>
                    </a:solidFill>
                  </a:rPr>
                  <a:t>s1/2</a:t>
                </a:r>
              </a:p>
            </p:txBody>
          </p:sp>
          <p:sp>
            <p:nvSpPr>
              <p:cNvPr id="234537" name="Line 41"/>
              <p:cNvSpPr>
                <a:spLocks noChangeShapeType="1"/>
              </p:cNvSpPr>
              <p:nvPr/>
            </p:nvSpPr>
            <p:spPr bwMode="auto">
              <a:xfrm>
                <a:off x="4668" y="914"/>
                <a:ext cx="604" cy="0"/>
              </a:xfrm>
              <a:prstGeom prst="line">
                <a:avLst/>
              </a:prstGeom>
              <a:noFill/>
              <a:ln w="9525">
                <a:solidFill>
                  <a:schemeClr val="tx1"/>
                </a:solidFill>
                <a:round/>
                <a:headEnd/>
                <a:tailEnd/>
              </a:ln>
              <a:effectLst/>
            </p:spPr>
            <p:txBody>
              <a:bodyPr/>
              <a:lstStyle/>
              <a:p>
                <a:endParaRPr lang="fr-FR"/>
              </a:p>
            </p:txBody>
          </p:sp>
          <p:grpSp>
            <p:nvGrpSpPr>
              <p:cNvPr id="10" name="Group 42"/>
              <p:cNvGrpSpPr>
                <a:grpSpLocks/>
              </p:cNvGrpSpPr>
              <p:nvPr/>
            </p:nvGrpSpPr>
            <p:grpSpPr bwMode="auto">
              <a:xfrm>
                <a:off x="4906" y="876"/>
                <a:ext cx="128" cy="75"/>
                <a:chOff x="4896" y="2770"/>
                <a:chExt cx="128" cy="75"/>
              </a:xfrm>
            </p:grpSpPr>
            <p:sp>
              <p:nvSpPr>
                <p:cNvPr id="234539" name="Oval 43"/>
                <p:cNvSpPr>
                  <a:spLocks noChangeArrowheads="1"/>
                </p:cNvSpPr>
                <p:nvPr/>
              </p:nvSpPr>
              <p:spPr bwMode="auto">
                <a:xfrm>
                  <a:off x="4896" y="2770"/>
                  <a:ext cx="59" cy="75"/>
                </a:xfrm>
                <a:prstGeom prst="ellipse">
                  <a:avLst/>
                </a:prstGeom>
                <a:solidFill>
                  <a:schemeClr val="accent2"/>
                </a:solidFill>
                <a:ln w="9525">
                  <a:solidFill>
                    <a:schemeClr val="accent2"/>
                  </a:solidFill>
                  <a:round/>
                  <a:headEnd/>
                  <a:tailEnd/>
                </a:ln>
                <a:effectLst/>
              </p:spPr>
              <p:txBody>
                <a:bodyPr wrap="none" anchor="ctr"/>
                <a:lstStyle/>
                <a:p>
                  <a:endParaRPr lang="fr-FR"/>
                </a:p>
              </p:txBody>
            </p:sp>
            <p:sp>
              <p:nvSpPr>
                <p:cNvPr id="234540" name="Oval 44"/>
                <p:cNvSpPr>
                  <a:spLocks noChangeArrowheads="1"/>
                </p:cNvSpPr>
                <p:nvPr/>
              </p:nvSpPr>
              <p:spPr bwMode="auto">
                <a:xfrm>
                  <a:off x="4965" y="2770"/>
                  <a:ext cx="59" cy="75"/>
                </a:xfrm>
                <a:prstGeom prst="ellipse">
                  <a:avLst/>
                </a:prstGeom>
                <a:solidFill>
                  <a:schemeClr val="accent2"/>
                </a:solidFill>
                <a:ln w="9525">
                  <a:solidFill>
                    <a:schemeClr val="accent2"/>
                  </a:solidFill>
                  <a:round/>
                  <a:headEnd/>
                  <a:tailEnd/>
                </a:ln>
                <a:effectLst/>
              </p:spPr>
              <p:txBody>
                <a:bodyPr wrap="none" anchor="ctr"/>
                <a:lstStyle/>
                <a:p>
                  <a:endParaRPr lang="fr-FR"/>
                </a:p>
              </p:txBody>
            </p:sp>
          </p:grpSp>
        </p:grpSp>
        <p:grpSp>
          <p:nvGrpSpPr>
            <p:cNvPr id="11" name="Group 45"/>
            <p:cNvGrpSpPr>
              <a:grpSpLocks/>
            </p:cNvGrpSpPr>
            <p:nvPr/>
          </p:nvGrpSpPr>
          <p:grpSpPr bwMode="auto">
            <a:xfrm>
              <a:off x="4454" y="3270"/>
              <a:ext cx="984" cy="192"/>
              <a:chOff x="4668" y="667"/>
              <a:chExt cx="984" cy="211"/>
            </a:xfrm>
          </p:grpSpPr>
          <p:sp>
            <p:nvSpPr>
              <p:cNvPr id="234542" name="Text Box 46"/>
              <p:cNvSpPr txBox="1">
                <a:spLocks noChangeArrowheads="1"/>
              </p:cNvSpPr>
              <p:nvPr/>
            </p:nvSpPr>
            <p:spPr bwMode="auto">
              <a:xfrm>
                <a:off x="5277" y="667"/>
                <a:ext cx="375" cy="211"/>
              </a:xfrm>
              <a:prstGeom prst="rect">
                <a:avLst/>
              </a:prstGeom>
              <a:noFill/>
              <a:ln w="9525">
                <a:noFill/>
                <a:miter lim="800000"/>
                <a:headEnd/>
                <a:tailEnd/>
              </a:ln>
              <a:effectLst/>
            </p:spPr>
            <p:txBody>
              <a:bodyPr wrap="none">
                <a:spAutoFit/>
              </a:bodyPr>
              <a:lstStyle/>
              <a:p>
                <a:r>
                  <a:rPr lang="en-US" sz="1400">
                    <a:solidFill>
                      <a:schemeClr val="accent2"/>
                    </a:solidFill>
                  </a:rPr>
                  <a:t>d3/2</a:t>
                </a:r>
              </a:p>
            </p:txBody>
          </p:sp>
          <p:sp>
            <p:nvSpPr>
              <p:cNvPr id="234543" name="Line 47"/>
              <p:cNvSpPr>
                <a:spLocks noChangeShapeType="1"/>
              </p:cNvSpPr>
              <p:nvPr/>
            </p:nvSpPr>
            <p:spPr bwMode="auto">
              <a:xfrm>
                <a:off x="4668" y="766"/>
                <a:ext cx="604" cy="0"/>
              </a:xfrm>
              <a:prstGeom prst="line">
                <a:avLst/>
              </a:prstGeom>
              <a:noFill/>
              <a:ln w="9525">
                <a:solidFill>
                  <a:schemeClr val="tx1"/>
                </a:solidFill>
                <a:round/>
                <a:headEnd/>
                <a:tailEnd/>
              </a:ln>
              <a:effectLst/>
            </p:spPr>
            <p:txBody>
              <a:bodyPr/>
              <a:lstStyle/>
              <a:p>
                <a:endParaRPr lang="fr-FR"/>
              </a:p>
            </p:txBody>
          </p:sp>
          <p:grpSp>
            <p:nvGrpSpPr>
              <p:cNvPr id="12" name="Group 48"/>
              <p:cNvGrpSpPr>
                <a:grpSpLocks/>
              </p:cNvGrpSpPr>
              <p:nvPr/>
            </p:nvGrpSpPr>
            <p:grpSpPr bwMode="auto">
              <a:xfrm>
                <a:off x="4835" y="728"/>
                <a:ext cx="270" cy="75"/>
                <a:chOff x="4823" y="2934"/>
                <a:chExt cx="270" cy="75"/>
              </a:xfrm>
            </p:grpSpPr>
            <p:sp>
              <p:nvSpPr>
                <p:cNvPr id="234545" name="Oval 49"/>
                <p:cNvSpPr>
                  <a:spLocks noChangeArrowheads="1"/>
                </p:cNvSpPr>
                <p:nvPr/>
              </p:nvSpPr>
              <p:spPr bwMode="auto">
                <a:xfrm>
                  <a:off x="4823" y="2934"/>
                  <a:ext cx="60" cy="75"/>
                </a:xfrm>
                <a:prstGeom prst="ellipse">
                  <a:avLst/>
                </a:prstGeom>
                <a:solidFill>
                  <a:schemeClr val="accent2"/>
                </a:solidFill>
                <a:ln w="9525">
                  <a:solidFill>
                    <a:schemeClr val="accent2"/>
                  </a:solidFill>
                  <a:round/>
                  <a:headEnd/>
                  <a:tailEnd/>
                </a:ln>
                <a:effectLst/>
              </p:spPr>
              <p:txBody>
                <a:bodyPr wrap="none" anchor="ctr"/>
                <a:lstStyle/>
                <a:p>
                  <a:endParaRPr lang="fr-FR"/>
                </a:p>
              </p:txBody>
            </p:sp>
            <p:sp>
              <p:nvSpPr>
                <p:cNvPr id="234546" name="Oval 50"/>
                <p:cNvSpPr>
                  <a:spLocks noChangeArrowheads="1"/>
                </p:cNvSpPr>
                <p:nvPr/>
              </p:nvSpPr>
              <p:spPr bwMode="auto">
                <a:xfrm>
                  <a:off x="4896" y="2934"/>
                  <a:ext cx="59" cy="75"/>
                </a:xfrm>
                <a:prstGeom prst="ellipse">
                  <a:avLst/>
                </a:prstGeom>
                <a:solidFill>
                  <a:schemeClr val="accent2"/>
                </a:solidFill>
                <a:ln w="9525">
                  <a:solidFill>
                    <a:schemeClr val="accent2"/>
                  </a:solidFill>
                  <a:round/>
                  <a:headEnd/>
                  <a:tailEnd/>
                </a:ln>
                <a:effectLst/>
              </p:spPr>
              <p:txBody>
                <a:bodyPr wrap="none" anchor="ctr"/>
                <a:lstStyle/>
                <a:p>
                  <a:endParaRPr lang="fr-FR"/>
                </a:p>
              </p:txBody>
            </p:sp>
            <p:sp>
              <p:nvSpPr>
                <p:cNvPr id="234547" name="Oval 51"/>
                <p:cNvSpPr>
                  <a:spLocks noChangeArrowheads="1"/>
                </p:cNvSpPr>
                <p:nvPr/>
              </p:nvSpPr>
              <p:spPr bwMode="auto">
                <a:xfrm>
                  <a:off x="4965" y="2934"/>
                  <a:ext cx="59" cy="75"/>
                </a:xfrm>
                <a:prstGeom prst="ellipse">
                  <a:avLst/>
                </a:prstGeom>
                <a:solidFill>
                  <a:schemeClr val="accent2"/>
                </a:solidFill>
                <a:ln w="9525">
                  <a:solidFill>
                    <a:schemeClr val="accent2"/>
                  </a:solidFill>
                  <a:round/>
                  <a:headEnd/>
                  <a:tailEnd/>
                </a:ln>
                <a:effectLst/>
              </p:spPr>
              <p:txBody>
                <a:bodyPr wrap="none" anchor="ctr"/>
                <a:lstStyle/>
                <a:p>
                  <a:endParaRPr lang="fr-FR"/>
                </a:p>
              </p:txBody>
            </p:sp>
            <p:sp>
              <p:nvSpPr>
                <p:cNvPr id="234548" name="Oval 52"/>
                <p:cNvSpPr>
                  <a:spLocks noChangeArrowheads="1"/>
                </p:cNvSpPr>
                <p:nvPr/>
              </p:nvSpPr>
              <p:spPr bwMode="auto">
                <a:xfrm>
                  <a:off x="5034" y="2934"/>
                  <a:ext cx="59" cy="75"/>
                </a:xfrm>
                <a:prstGeom prst="ellipse">
                  <a:avLst/>
                </a:prstGeom>
                <a:solidFill>
                  <a:schemeClr val="accent2"/>
                </a:solidFill>
                <a:ln w="9525">
                  <a:solidFill>
                    <a:schemeClr val="accent2"/>
                  </a:solidFill>
                  <a:round/>
                  <a:headEnd/>
                  <a:tailEnd/>
                </a:ln>
                <a:effectLst/>
              </p:spPr>
              <p:txBody>
                <a:bodyPr wrap="none" anchor="ctr"/>
                <a:lstStyle/>
                <a:p>
                  <a:endParaRPr lang="fr-FR"/>
                </a:p>
              </p:txBody>
            </p:sp>
          </p:grpSp>
        </p:grpSp>
        <p:sp>
          <p:nvSpPr>
            <p:cNvPr id="234549" name="Oval 53"/>
            <p:cNvSpPr>
              <a:spLocks noChangeArrowheads="1"/>
            </p:cNvSpPr>
            <p:nvPr/>
          </p:nvSpPr>
          <p:spPr bwMode="auto">
            <a:xfrm>
              <a:off x="4003" y="3564"/>
              <a:ext cx="222" cy="177"/>
            </a:xfrm>
            <a:prstGeom prst="ellipse">
              <a:avLst/>
            </a:prstGeom>
            <a:noFill/>
            <a:ln w="28575">
              <a:solidFill>
                <a:srgbClr val="FF0000"/>
              </a:solidFill>
              <a:round/>
              <a:headEnd/>
              <a:tailEnd/>
            </a:ln>
            <a:effectLst/>
          </p:spPr>
          <p:txBody>
            <a:bodyPr wrap="none" lIns="0" tIns="0" rIns="0" bIns="0" anchor="ctr"/>
            <a:lstStyle/>
            <a:p>
              <a:pPr algn="ctr">
                <a:lnSpc>
                  <a:spcPct val="120000"/>
                </a:lnSpc>
              </a:pPr>
              <a:r>
                <a:rPr lang="en-US" sz="1400" b="1">
                  <a:solidFill>
                    <a:srgbClr val="FF0000"/>
                  </a:solidFill>
                </a:rPr>
                <a:t>14</a:t>
              </a:r>
            </a:p>
          </p:txBody>
        </p:sp>
        <p:grpSp>
          <p:nvGrpSpPr>
            <p:cNvPr id="13" name="Group 54"/>
            <p:cNvGrpSpPr>
              <a:grpSpLocks/>
            </p:cNvGrpSpPr>
            <p:nvPr/>
          </p:nvGrpSpPr>
          <p:grpSpPr bwMode="auto">
            <a:xfrm>
              <a:off x="3418" y="3732"/>
              <a:ext cx="983" cy="192"/>
              <a:chOff x="3632" y="990"/>
              <a:chExt cx="983" cy="211"/>
            </a:xfrm>
          </p:grpSpPr>
          <p:sp>
            <p:nvSpPr>
              <p:cNvPr id="234551" name="Text Box 55"/>
              <p:cNvSpPr txBox="1">
                <a:spLocks noChangeArrowheads="1"/>
              </p:cNvSpPr>
              <p:nvPr/>
            </p:nvSpPr>
            <p:spPr bwMode="auto">
              <a:xfrm>
                <a:off x="3632" y="990"/>
                <a:ext cx="375" cy="211"/>
              </a:xfrm>
              <a:prstGeom prst="rect">
                <a:avLst/>
              </a:prstGeom>
              <a:noFill/>
              <a:ln w="9525">
                <a:noFill/>
                <a:miter lim="800000"/>
                <a:headEnd/>
                <a:tailEnd/>
              </a:ln>
              <a:effectLst/>
            </p:spPr>
            <p:txBody>
              <a:bodyPr wrap="none">
                <a:spAutoFit/>
              </a:bodyPr>
              <a:lstStyle/>
              <a:p>
                <a:pPr algn="r"/>
                <a:r>
                  <a:rPr lang="en-US" sz="1400">
                    <a:solidFill>
                      <a:srgbClr val="CC0099"/>
                    </a:solidFill>
                  </a:rPr>
                  <a:t>d5/2</a:t>
                </a:r>
              </a:p>
            </p:txBody>
          </p:sp>
          <p:sp>
            <p:nvSpPr>
              <p:cNvPr id="234552" name="Line 56"/>
              <p:cNvSpPr>
                <a:spLocks noChangeShapeType="1"/>
              </p:cNvSpPr>
              <p:nvPr/>
            </p:nvSpPr>
            <p:spPr bwMode="auto">
              <a:xfrm>
                <a:off x="4011" y="1075"/>
                <a:ext cx="604" cy="0"/>
              </a:xfrm>
              <a:prstGeom prst="line">
                <a:avLst/>
              </a:prstGeom>
              <a:noFill/>
              <a:ln w="9525">
                <a:solidFill>
                  <a:schemeClr val="tx1"/>
                </a:solidFill>
                <a:round/>
                <a:headEnd/>
                <a:tailEnd/>
              </a:ln>
              <a:effectLst/>
            </p:spPr>
            <p:txBody>
              <a:bodyPr/>
              <a:lstStyle/>
              <a:p>
                <a:endParaRPr lang="fr-FR"/>
              </a:p>
            </p:txBody>
          </p:sp>
          <p:sp>
            <p:nvSpPr>
              <p:cNvPr id="234553" name="Oval 57"/>
              <p:cNvSpPr>
                <a:spLocks noChangeArrowheads="1"/>
              </p:cNvSpPr>
              <p:nvPr/>
            </p:nvSpPr>
            <p:spPr bwMode="auto">
              <a:xfrm>
                <a:off x="4104" y="1041"/>
                <a:ext cx="59" cy="75"/>
              </a:xfrm>
              <a:prstGeom prst="ellipse">
                <a:avLst/>
              </a:prstGeom>
              <a:solidFill>
                <a:srgbClr val="CC0099"/>
              </a:solidFill>
              <a:ln w="9525">
                <a:solidFill>
                  <a:srgbClr val="CC0099"/>
                </a:solidFill>
                <a:round/>
                <a:headEnd/>
                <a:tailEnd/>
              </a:ln>
              <a:effectLst/>
            </p:spPr>
            <p:txBody>
              <a:bodyPr wrap="none" anchor="ctr"/>
              <a:lstStyle/>
              <a:p>
                <a:endParaRPr lang="fr-FR"/>
              </a:p>
            </p:txBody>
          </p:sp>
          <p:sp>
            <p:nvSpPr>
              <p:cNvPr id="234554" name="Oval 58"/>
              <p:cNvSpPr>
                <a:spLocks noChangeArrowheads="1"/>
              </p:cNvSpPr>
              <p:nvPr/>
            </p:nvSpPr>
            <p:spPr bwMode="auto">
              <a:xfrm>
                <a:off x="4180" y="1041"/>
                <a:ext cx="60" cy="75"/>
              </a:xfrm>
              <a:prstGeom prst="ellipse">
                <a:avLst/>
              </a:prstGeom>
              <a:solidFill>
                <a:srgbClr val="CC0099"/>
              </a:solidFill>
              <a:ln w="9525">
                <a:solidFill>
                  <a:srgbClr val="CC0099"/>
                </a:solidFill>
                <a:round/>
                <a:headEnd/>
                <a:tailEnd/>
              </a:ln>
              <a:effectLst/>
            </p:spPr>
            <p:txBody>
              <a:bodyPr wrap="none" anchor="ctr"/>
              <a:lstStyle/>
              <a:p>
                <a:endParaRPr lang="fr-FR"/>
              </a:p>
            </p:txBody>
          </p:sp>
          <p:sp>
            <p:nvSpPr>
              <p:cNvPr id="234555" name="Oval 59"/>
              <p:cNvSpPr>
                <a:spLocks noChangeArrowheads="1"/>
              </p:cNvSpPr>
              <p:nvPr/>
            </p:nvSpPr>
            <p:spPr bwMode="auto">
              <a:xfrm>
                <a:off x="4253" y="1041"/>
                <a:ext cx="59" cy="75"/>
              </a:xfrm>
              <a:prstGeom prst="ellipse">
                <a:avLst/>
              </a:prstGeom>
              <a:solidFill>
                <a:srgbClr val="CC0099"/>
              </a:solidFill>
              <a:ln w="9525">
                <a:solidFill>
                  <a:srgbClr val="CC0099"/>
                </a:solidFill>
                <a:round/>
                <a:headEnd/>
                <a:tailEnd/>
              </a:ln>
              <a:effectLst/>
            </p:spPr>
            <p:txBody>
              <a:bodyPr wrap="none" anchor="ctr"/>
              <a:lstStyle/>
              <a:p>
                <a:endParaRPr lang="fr-FR"/>
              </a:p>
            </p:txBody>
          </p:sp>
          <p:sp>
            <p:nvSpPr>
              <p:cNvPr id="234556" name="Oval 60"/>
              <p:cNvSpPr>
                <a:spLocks noChangeArrowheads="1"/>
              </p:cNvSpPr>
              <p:nvPr/>
            </p:nvSpPr>
            <p:spPr bwMode="auto">
              <a:xfrm>
                <a:off x="4322" y="1041"/>
                <a:ext cx="59" cy="75"/>
              </a:xfrm>
              <a:prstGeom prst="ellipse">
                <a:avLst/>
              </a:prstGeom>
              <a:solidFill>
                <a:srgbClr val="CC0099"/>
              </a:solidFill>
              <a:ln w="9525">
                <a:solidFill>
                  <a:srgbClr val="CC0099"/>
                </a:solidFill>
                <a:round/>
                <a:headEnd/>
                <a:tailEnd/>
              </a:ln>
              <a:effectLst/>
            </p:spPr>
            <p:txBody>
              <a:bodyPr wrap="none" anchor="ctr"/>
              <a:lstStyle/>
              <a:p>
                <a:endParaRPr lang="fr-FR"/>
              </a:p>
            </p:txBody>
          </p:sp>
          <p:sp>
            <p:nvSpPr>
              <p:cNvPr id="234557" name="Oval 61"/>
              <p:cNvSpPr>
                <a:spLocks noChangeArrowheads="1"/>
              </p:cNvSpPr>
              <p:nvPr/>
            </p:nvSpPr>
            <p:spPr bwMode="auto">
              <a:xfrm>
                <a:off x="4391" y="1041"/>
                <a:ext cx="59" cy="75"/>
              </a:xfrm>
              <a:prstGeom prst="ellipse">
                <a:avLst/>
              </a:prstGeom>
              <a:solidFill>
                <a:srgbClr val="CC0099"/>
              </a:solidFill>
              <a:ln w="9525">
                <a:solidFill>
                  <a:srgbClr val="CC0099"/>
                </a:solidFill>
                <a:round/>
                <a:headEnd/>
                <a:tailEnd/>
              </a:ln>
              <a:effectLst/>
            </p:spPr>
            <p:txBody>
              <a:bodyPr wrap="none" anchor="ctr"/>
              <a:lstStyle/>
              <a:p>
                <a:endParaRPr lang="fr-FR"/>
              </a:p>
            </p:txBody>
          </p:sp>
          <p:sp>
            <p:nvSpPr>
              <p:cNvPr id="234558" name="Oval 62"/>
              <p:cNvSpPr>
                <a:spLocks noChangeArrowheads="1"/>
              </p:cNvSpPr>
              <p:nvPr/>
            </p:nvSpPr>
            <p:spPr bwMode="auto">
              <a:xfrm>
                <a:off x="4463" y="1041"/>
                <a:ext cx="59" cy="75"/>
              </a:xfrm>
              <a:prstGeom prst="ellipse">
                <a:avLst/>
              </a:prstGeom>
              <a:solidFill>
                <a:srgbClr val="CC0099"/>
              </a:solidFill>
              <a:ln w="9525">
                <a:solidFill>
                  <a:srgbClr val="CC0099"/>
                </a:solidFill>
                <a:round/>
                <a:headEnd/>
                <a:tailEnd/>
              </a:ln>
              <a:effectLst/>
            </p:spPr>
            <p:txBody>
              <a:bodyPr wrap="none" anchor="ctr"/>
              <a:lstStyle/>
              <a:p>
                <a:endParaRPr lang="fr-FR"/>
              </a:p>
            </p:txBody>
          </p:sp>
        </p:grpSp>
        <p:sp>
          <p:nvSpPr>
            <p:cNvPr id="234559" name="Text Box 63"/>
            <p:cNvSpPr txBox="1">
              <a:spLocks noChangeArrowheads="1"/>
            </p:cNvSpPr>
            <p:nvPr/>
          </p:nvSpPr>
          <p:spPr bwMode="auto">
            <a:xfrm>
              <a:off x="3447" y="3314"/>
              <a:ext cx="346" cy="193"/>
            </a:xfrm>
            <a:prstGeom prst="rect">
              <a:avLst/>
            </a:prstGeom>
            <a:noFill/>
            <a:ln w="9525">
              <a:noFill/>
              <a:miter lim="800000"/>
              <a:headEnd/>
              <a:tailEnd/>
            </a:ln>
            <a:effectLst/>
          </p:spPr>
          <p:txBody>
            <a:bodyPr wrap="none">
              <a:spAutoFit/>
            </a:bodyPr>
            <a:lstStyle/>
            <a:p>
              <a:pPr algn="r"/>
              <a:r>
                <a:rPr lang="en-US" sz="1400">
                  <a:solidFill>
                    <a:srgbClr val="CC0099"/>
                  </a:solidFill>
                </a:rPr>
                <a:t>s1/2</a:t>
              </a:r>
            </a:p>
          </p:txBody>
        </p:sp>
        <p:sp>
          <p:nvSpPr>
            <p:cNvPr id="234560" name="Line 64"/>
            <p:cNvSpPr>
              <a:spLocks noChangeShapeType="1"/>
            </p:cNvSpPr>
            <p:nvPr/>
          </p:nvSpPr>
          <p:spPr bwMode="auto">
            <a:xfrm>
              <a:off x="3797" y="3438"/>
              <a:ext cx="604" cy="0"/>
            </a:xfrm>
            <a:prstGeom prst="line">
              <a:avLst/>
            </a:prstGeom>
            <a:noFill/>
            <a:ln w="9525">
              <a:solidFill>
                <a:schemeClr val="tx1"/>
              </a:solidFill>
              <a:round/>
              <a:headEnd/>
              <a:tailEnd/>
            </a:ln>
            <a:effectLst/>
          </p:spPr>
          <p:txBody>
            <a:bodyPr/>
            <a:lstStyle/>
            <a:p>
              <a:endParaRPr lang="fr-FR"/>
            </a:p>
          </p:txBody>
        </p:sp>
        <p:sp>
          <p:nvSpPr>
            <p:cNvPr id="234561" name="Oval 65"/>
            <p:cNvSpPr>
              <a:spLocks noChangeArrowheads="1"/>
            </p:cNvSpPr>
            <p:nvPr/>
          </p:nvSpPr>
          <p:spPr bwMode="auto">
            <a:xfrm>
              <a:off x="4035" y="3404"/>
              <a:ext cx="59" cy="68"/>
            </a:xfrm>
            <a:prstGeom prst="ellipse">
              <a:avLst/>
            </a:prstGeom>
            <a:noFill/>
            <a:ln w="9525">
              <a:solidFill>
                <a:srgbClr val="CC0099"/>
              </a:solidFill>
              <a:round/>
              <a:headEnd/>
              <a:tailEnd/>
            </a:ln>
            <a:effectLst/>
          </p:spPr>
          <p:txBody>
            <a:bodyPr wrap="none" anchor="ctr"/>
            <a:lstStyle/>
            <a:p>
              <a:endParaRPr lang="fr-FR"/>
            </a:p>
          </p:txBody>
        </p:sp>
        <p:sp>
          <p:nvSpPr>
            <p:cNvPr id="234562" name="Oval 66"/>
            <p:cNvSpPr>
              <a:spLocks noChangeArrowheads="1"/>
            </p:cNvSpPr>
            <p:nvPr/>
          </p:nvSpPr>
          <p:spPr bwMode="auto">
            <a:xfrm>
              <a:off x="4104" y="3404"/>
              <a:ext cx="59" cy="68"/>
            </a:xfrm>
            <a:prstGeom prst="ellipse">
              <a:avLst/>
            </a:prstGeom>
            <a:noFill/>
            <a:ln w="9525">
              <a:solidFill>
                <a:srgbClr val="CC0099"/>
              </a:solidFill>
              <a:round/>
              <a:headEnd/>
              <a:tailEnd/>
            </a:ln>
            <a:effectLst/>
          </p:spPr>
          <p:txBody>
            <a:bodyPr wrap="none" anchor="ctr"/>
            <a:lstStyle/>
            <a:p>
              <a:endParaRPr lang="fr-FR"/>
            </a:p>
          </p:txBody>
        </p:sp>
        <p:sp>
          <p:nvSpPr>
            <p:cNvPr id="234563" name="Text Box 67"/>
            <p:cNvSpPr txBox="1">
              <a:spLocks noChangeArrowheads="1"/>
            </p:cNvSpPr>
            <p:nvPr/>
          </p:nvSpPr>
          <p:spPr bwMode="auto">
            <a:xfrm>
              <a:off x="3418" y="3396"/>
              <a:ext cx="375" cy="192"/>
            </a:xfrm>
            <a:prstGeom prst="rect">
              <a:avLst/>
            </a:prstGeom>
            <a:noFill/>
            <a:ln w="9525">
              <a:noFill/>
              <a:miter lim="800000"/>
              <a:headEnd/>
              <a:tailEnd/>
            </a:ln>
            <a:effectLst/>
          </p:spPr>
          <p:txBody>
            <a:bodyPr wrap="none">
              <a:spAutoFit/>
            </a:bodyPr>
            <a:lstStyle/>
            <a:p>
              <a:pPr algn="r"/>
              <a:r>
                <a:rPr lang="en-US" sz="1400">
                  <a:solidFill>
                    <a:srgbClr val="CC0099"/>
                  </a:solidFill>
                </a:rPr>
                <a:t>d3/2</a:t>
              </a:r>
            </a:p>
          </p:txBody>
        </p:sp>
        <p:sp>
          <p:nvSpPr>
            <p:cNvPr id="234564" name="Line 68"/>
            <p:cNvSpPr>
              <a:spLocks noChangeShapeType="1"/>
            </p:cNvSpPr>
            <p:nvPr/>
          </p:nvSpPr>
          <p:spPr bwMode="auto">
            <a:xfrm>
              <a:off x="3797" y="3504"/>
              <a:ext cx="604" cy="0"/>
            </a:xfrm>
            <a:prstGeom prst="line">
              <a:avLst/>
            </a:prstGeom>
            <a:noFill/>
            <a:ln w="9525">
              <a:solidFill>
                <a:schemeClr val="tx1"/>
              </a:solidFill>
              <a:round/>
              <a:headEnd/>
              <a:tailEnd/>
            </a:ln>
            <a:effectLst/>
          </p:spPr>
          <p:txBody>
            <a:bodyPr/>
            <a:lstStyle/>
            <a:p>
              <a:endParaRPr lang="fr-FR"/>
            </a:p>
          </p:txBody>
        </p:sp>
        <p:sp>
          <p:nvSpPr>
            <p:cNvPr id="234565" name="Oval 69"/>
            <p:cNvSpPr>
              <a:spLocks noChangeArrowheads="1"/>
            </p:cNvSpPr>
            <p:nvPr/>
          </p:nvSpPr>
          <p:spPr bwMode="auto">
            <a:xfrm>
              <a:off x="3964" y="3471"/>
              <a:ext cx="60" cy="68"/>
            </a:xfrm>
            <a:prstGeom prst="ellipse">
              <a:avLst/>
            </a:prstGeom>
            <a:solidFill>
              <a:srgbClr val="CC0099"/>
            </a:solidFill>
            <a:ln w="9525">
              <a:solidFill>
                <a:srgbClr val="CC0099"/>
              </a:solidFill>
              <a:round/>
              <a:headEnd/>
              <a:tailEnd/>
            </a:ln>
            <a:effectLst/>
          </p:spPr>
          <p:txBody>
            <a:bodyPr wrap="none" anchor="ctr"/>
            <a:lstStyle/>
            <a:p>
              <a:endParaRPr lang="fr-FR"/>
            </a:p>
          </p:txBody>
        </p:sp>
        <p:sp>
          <p:nvSpPr>
            <p:cNvPr id="234566" name="Oval 70"/>
            <p:cNvSpPr>
              <a:spLocks noChangeArrowheads="1"/>
            </p:cNvSpPr>
            <p:nvPr/>
          </p:nvSpPr>
          <p:spPr bwMode="auto">
            <a:xfrm>
              <a:off x="4037" y="3471"/>
              <a:ext cx="59" cy="68"/>
            </a:xfrm>
            <a:prstGeom prst="ellipse">
              <a:avLst/>
            </a:prstGeom>
            <a:solidFill>
              <a:srgbClr val="CC0099"/>
            </a:solidFill>
            <a:ln w="9525">
              <a:solidFill>
                <a:srgbClr val="CC0099"/>
              </a:solidFill>
              <a:round/>
              <a:headEnd/>
              <a:tailEnd/>
            </a:ln>
            <a:effectLst/>
          </p:spPr>
          <p:txBody>
            <a:bodyPr wrap="none" anchor="ctr"/>
            <a:lstStyle/>
            <a:p>
              <a:endParaRPr lang="fr-FR"/>
            </a:p>
          </p:txBody>
        </p:sp>
        <p:sp>
          <p:nvSpPr>
            <p:cNvPr id="234567" name="Oval 71"/>
            <p:cNvSpPr>
              <a:spLocks noChangeArrowheads="1"/>
            </p:cNvSpPr>
            <p:nvPr/>
          </p:nvSpPr>
          <p:spPr bwMode="auto">
            <a:xfrm>
              <a:off x="4106" y="3471"/>
              <a:ext cx="59" cy="68"/>
            </a:xfrm>
            <a:prstGeom prst="ellipse">
              <a:avLst/>
            </a:prstGeom>
            <a:noFill/>
            <a:ln w="9525">
              <a:solidFill>
                <a:srgbClr val="CC0099"/>
              </a:solidFill>
              <a:round/>
              <a:headEnd/>
              <a:tailEnd/>
            </a:ln>
            <a:effectLst/>
          </p:spPr>
          <p:txBody>
            <a:bodyPr wrap="none" anchor="ctr"/>
            <a:lstStyle/>
            <a:p>
              <a:endParaRPr lang="fr-FR"/>
            </a:p>
          </p:txBody>
        </p:sp>
        <p:sp>
          <p:nvSpPr>
            <p:cNvPr id="234568" name="Oval 72"/>
            <p:cNvSpPr>
              <a:spLocks noChangeArrowheads="1"/>
            </p:cNvSpPr>
            <p:nvPr/>
          </p:nvSpPr>
          <p:spPr bwMode="auto">
            <a:xfrm>
              <a:off x="4175" y="3471"/>
              <a:ext cx="59" cy="68"/>
            </a:xfrm>
            <a:prstGeom prst="ellipse">
              <a:avLst/>
            </a:prstGeom>
            <a:noFill/>
            <a:ln w="9525">
              <a:solidFill>
                <a:srgbClr val="CC0099"/>
              </a:solidFill>
              <a:round/>
              <a:headEnd/>
              <a:tailEnd/>
            </a:ln>
            <a:effectLst/>
          </p:spPr>
          <p:txBody>
            <a:bodyPr wrap="none" anchor="ctr"/>
            <a:lstStyle/>
            <a:p>
              <a:endParaRPr lang="fr-FR"/>
            </a:p>
          </p:txBody>
        </p:sp>
        <p:sp>
          <p:nvSpPr>
            <p:cNvPr id="234569" name="Oval 73"/>
            <p:cNvSpPr>
              <a:spLocks noChangeArrowheads="1"/>
            </p:cNvSpPr>
            <p:nvPr/>
          </p:nvSpPr>
          <p:spPr bwMode="auto">
            <a:xfrm>
              <a:off x="3981" y="3035"/>
              <a:ext cx="222" cy="178"/>
            </a:xfrm>
            <a:prstGeom prst="ellipse">
              <a:avLst/>
            </a:prstGeom>
            <a:noFill/>
            <a:ln w="28575">
              <a:solidFill>
                <a:schemeClr val="tx1"/>
              </a:solidFill>
              <a:round/>
              <a:headEnd/>
              <a:tailEnd/>
            </a:ln>
            <a:effectLst/>
          </p:spPr>
          <p:txBody>
            <a:bodyPr wrap="none" lIns="0" tIns="0" rIns="0" bIns="0" anchor="ctr"/>
            <a:lstStyle/>
            <a:p>
              <a:pPr algn="ctr"/>
              <a:r>
                <a:rPr lang="en-US" sz="1800"/>
                <a:t>20</a:t>
              </a:r>
            </a:p>
          </p:txBody>
        </p:sp>
        <p:grpSp>
          <p:nvGrpSpPr>
            <p:cNvPr id="14" name="Group 74"/>
            <p:cNvGrpSpPr>
              <a:grpSpLocks/>
            </p:cNvGrpSpPr>
            <p:nvPr/>
          </p:nvGrpSpPr>
          <p:grpSpPr bwMode="auto">
            <a:xfrm>
              <a:off x="3333" y="2523"/>
              <a:ext cx="597" cy="266"/>
              <a:chOff x="3555" y="40"/>
              <a:chExt cx="597" cy="292"/>
            </a:xfrm>
          </p:grpSpPr>
          <p:sp>
            <p:nvSpPr>
              <p:cNvPr id="234571" name="Rectangle 75"/>
              <p:cNvSpPr>
                <a:spLocks noChangeArrowheads="1"/>
              </p:cNvSpPr>
              <p:nvPr/>
            </p:nvSpPr>
            <p:spPr bwMode="auto">
              <a:xfrm>
                <a:off x="3576" y="40"/>
                <a:ext cx="576" cy="288"/>
              </a:xfrm>
              <a:prstGeom prst="rect">
                <a:avLst/>
              </a:prstGeom>
              <a:solidFill>
                <a:schemeClr val="bg1"/>
              </a:solidFill>
              <a:ln w="9525">
                <a:solidFill>
                  <a:schemeClr val="tx1"/>
                </a:solidFill>
                <a:miter lim="800000"/>
                <a:headEnd/>
                <a:tailEnd/>
              </a:ln>
              <a:effectLst/>
            </p:spPr>
            <p:txBody>
              <a:bodyPr wrap="none" anchor="ctr"/>
              <a:lstStyle/>
              <a:p>
                <a:endParaRPr lang="fr-FR"/>
              </a:p>
            </p:txBody>
          </p:sp>
          <p:grpSp>
            <p:nvGrpSpPr>
              <p:cNvPr id="15" name="Group 76"/>
              <p:cNvGrpSpPr>
                <a:grpSpLocks/>
              </p:cNvGrpSpPr>
              <p:nvPr/>
            </p:nvGrpSpPr>
            <p:grpSpPr bwMode="auto">
              <a:xfrm>
                <a:off x="3555" y="64"/>
                <a:ext cx="577" cy="268"/>
                <a:chOff x="2523" y="267"/>
                <a:chExt cx="577" cy="268"/>
              </a:xfrm>
            </p:grpSpPr>
            <p:sp>
              <p:nvSpPr>
                <p:cNvPr id="234573" name="Rectangle 77"/>
                <p:cNvSpPr>
                  <a:spLocks noChangeArrowheads="1"/>
                </p:cNvSpPr>
                <p:nvPr/>
              </p:nvSpPr>
              <p:spPr bwMode="auto">
                <a:xfrm>
                  <a:off x="2573" y="267"/>
                  <a:ext cx="527" cy="247"/>
                </a:xfrm>
                <a:prstGeom prst="rect">
                  <a:avLst/>
                </a:prstGeom>
                <a:noFill/>
                <a:ln w="9525">
                  <a:noFill/>
                  <a:miter lim="800000"/>
                  <a:headEnd/>
                  <a:tailEnd/>
                </a:ln>
                <a:effectLst/>
              </p:spPr>
              <p:txBody>
                <a:bodyPr lIns="18000" tIns="10800" rIns="18000" bIns="10800">
                  <a:spAutoFit/>
                </a:bodyPr>
                <a:lstStyle/>
                <a:p>
                  <a:r>
                    <a:rPr lang="en-US" sz="2200" baseline="30000"/>
                    <a:t>44</a:t>
                  </a:r>
                  <a:r>
                    <a:rPr lang="en-US" sz="2200"/>
                    <a:t>S</a:t>
                  </a:r>
                  <a:r>
                    <a:rPr lang="en-US" sz="2200" baseline="-25000">
                      <a:solidFill>
                        <a:srgbClr val="0000FF"/>
                      </a:solidFill>
                    </a:rPr>
                    <a:t>28</a:t>
                  </a:r>
                </a:p>
              </p:txBody>
            </p:sp>
            <p:sp>
              <p:nvSpPr>
                <p:cNvPr id="234574" name="Rectangle 78"/>
                <p:cNvSpPr>
                  <a:spLocks noChangeArrowheads="1"/>
                </p:cNvSpPr>
                <p:nvPr/>
              </p:nvSpPr>
              <p:spPr bwMode="auto">
                <a:xfrm>
                  <a:off x="2523" y="313"/>
                  <a:ext cx="243" cy="222"/>
                </a:xfrm>
                <a:prstGeom prst="rect">
                  <a:avLst/>
                </a:prstGeom>
                <a:noFill/>
                <a:ln w="9525">
                  <a:noFill/>
                  <a:miter lim="800000"/>
                  <a:headEnd/>
                  <a:tailEnd/>
                </a:ln>
                <a:effectLst/>
              </p:spPr>
              <p:txBody>
                <a:bodyPr wrap="none">
                  <a:spAutoFit/>
                </a:bodyPr>
                <a:lstStyle/>
                <a:p>
                  <a:r>
                    <a:rPr lang="en-US" sz="2200" baseline="-25000">
                      <a:solidFill>
                        <a:srgbClr val="CC0099"/>
                      </a:solidFill>
                    </a:rPr>
                    <a:t>16</a:t>
                  </a:r>
                </a:p>
              </p:txBody>
            </p:sp>
          </p:grpSp>
        </p:grpSp>
        <p:sp>
          <p:nvSpPr>
            <p:cNvPr id="234575" name="AutoShape 79"/>
            <p:cNvSpPr>
              <a:spLocks/>
            </p:cNvSpPr>
            <p:nvPr/>
          </p:nvSpPr>
          <p:spPr bwMode="auto">
            <a:xfrm>
              <a:off x="3426" y="3654"/>
              <a:ext cx="56" cy="330"/>
            </a:xfrm>
            <a:prstGeom prst="leftBracket">
              <a:avLst>
                <a:gd name="adj" fmla="val 49107"/>
              </a:avLst>
            </a:prstGeom>
            <a:noFill/>
            <a:ln w="28575">
              <a:solidFill>
                <a:srgbClr val="CC0099"/>
              </a:solidFill>
              <a:round/>
              <a:headEnd/>
              <a:tailEnd/>
            </a:ln>
            <a:effectLst/>
          </p:spPr>
          <p:txBody>
            <a:bodyPr wrap="none" anchor="ctr"/>
            <a:lstStyle/>
            <a:p>
              <a:pPr algn="ctr"/>
              <a:endParaRPr lang="en-US">
                <a:solidFill>
                  <a:srgbClr val="CC0099"/>
                </a:solidFill>
                <a:latin typeface="Times New Roman" pitchFamily="18" charset="0"/>
              </a:endParaRPr>
            </a:p>
          </p:txBody>
        </p:sp>
        <p:sp>
          <p:nvSpPr>
            <p:cNvPr id="234576" name="AutoShape 80"/>
            <p:cNvSpPr>
              <a:spLocks/>
            </p:cNvSpPr>
            <p:nvPr/>
          </p:nvSpPr>
          <p:spPr bwMode="auto">
            <a:xfrm flipH="1">
              <a:off x="4372" y="3658"/>
              <a:ext cx="56" cy="330"/>
            </a:xfrm>
            <a:prstGeom prst="leftBracket">
              <a:avLst>
                <a:gd name="adj" fmla="val 49107"/>
              </a:avLst>
            </a:prstGeom>
            <a:noFill/>
            <a:ln w="28575">
              <a:solidFill>
                <a:srgbClr val="CC0099"/>
              </a:solidFill>
              <a:round/>
              <a:headEnd/>
              <a:tailEnd/>
            </a:ln>
            <a:effectLst/>
          </p:spPr>
          <p:txBody>
            <a:bodyPr wrap="none" anchor="ctr"/>
            <a:lstStyle/>
            <a:p>
              <a:pPr algn="ctr"/>
              <a:endParaRPr lang="en-US">
                <a:solidFill>
                  <a:srgbClr val="CC0099"/>
                </a:solidFill>
                <a:latin typeface="Times New Roman" pitchFamily="18" charset="0"/>
              </a:endParaRPr>
            </a:p>
          </p:txBody>
        </p:sp>
      </p:grpSp>
      <p:grpSp>
        <p:nvGrpSpPr>
          <p:cNvPr id="16" name="Group 108"/>
          <p:cNvGrpSpPr>
            <a:grpSpLocks/>
          </p:cNvGrpSpPr>
          <p:nvPr/>
        </p:nvGrpSpPr>
        <p:grpSpPr bwMode="auto">
          <a:xfrm>
            <a:off x="574675" y="4114801"/>
            <a:ext cx="4676775" cy="2039938"/>
            <a:chOff x="362" y="2592"/>
            <a:chExt cx="2946" cy="1285"/>
          </a:xfrm>
        </p:grpSpPr>
        <p:pic>
          <p:nvPicPr>
            <p:cNvPr id="234503" name="Picture 7" descr="nature"/>
            <p:cNvPicPr>
              <a:picLocks noChangeAspect="1" noChangeArrowheads="1"/>
            </p:cNvPicPr>
            <p:nvPr/>
          </p:nvPicPr>
          <p:blipFill>
            <a:blip r:embed="rId3"/>
            <a:srcRect/>
            <a:stretch>
              <a:fillRect/>
            </a:stretch>
          </p:blipFill>
          <p:spPr bwMode="auto">
            <a:xfrm>
              <a:off x="459" y="2824"/>
              <a:ext cx="2849" cy="1053"/>
            </a:xfrm>
            <a:prstGeom prst="rect">
              <a:avLst/>
            </a:prstGeom>
            <a:noFill/>
          </p:spPr>
        </p:pic>
        <p:sp>
          <p:nvSpPr>
            <p:cNvPr id="234504" name="Text Box 8"/>
            <p:cNvSpPr txBox="1">
              <a:spLocks noChangeArrowheads="1"/>
            </p:cNvSpPr>
            <p:nvPr/>
          </p:nvSpPr>
          <p:spPr bwMode="auto">
            <a:xfrm>
              <a:off x="362" y="2592"/>
              <a:ext cx="2767" cy="370"/>
            </a:xfrm>
            <a:prstGeom prst="rect">
              <a:avLst/>
            </a:prstGeom>
            <a:noFill/>
            <a:ln w="9525">
              <a:noFill/>
              <a:miter lim="800000"/>
              <a:headEnd/>
              <a:tailEnd/>
            </a:ln>
            <a:effectLst/>
          </p:spPr>
          <p:txBody>
            <a:bodyPr wrap="none">
              <a:spAutoFit/>
            </a:bodyPr>
            <a:lstStyle/>
            <a:p>
              <a:pPr>
                <a:lnSpc>
                  <a:spcPct val="90000"/>
                </a:lnSpc>
                <a:buFontTx/>
                <a:buChar char="-"/>
              </a:pPr>
              <a:r>
                <a:rPr lang="en-US" sz="1800">
                  <a:solidFill>
                    <a:schemeClr val="accent2"/>
                  </a:solidFill>
                </a:rPr>
                <a:t>2p</a:t>
              </a:r>
              <a:r>
                <a:rPr lang="en-US" sz="1800">
                  <a:solidFill>
                    <a:schemeClr val="accent2"/>
                  </a:solidFill>
                  <a:latin typeface="Arial" pitchFamily="34" charset="0"/>
                </a:rPr>
                <a:t>-</a:t>
              </a:r>
              <a:r>
                <a:rPr lang="en-US" sz="1800">
                  <a:solidFill>
                    <a:schemeClr val="accent2"/>
                  </a:solidFill>
                </a:rPr>
                <a:t>removal cross section: </a:t>
              </a:r>
              <a:r>
                <a:rPr lang="en-US" sz="1800" baseline="30000">
                  <a:solidFill>
                    <a:schemeClr val="accent2"/>
                  </a:solidFill>
                </a:rPr>
                <a:t>44</a:t>
              </a:r>
              <a:r>
                <a:rPr lang="en-US" sz="1800">
                  <a:solidFill>
                    <a:schemeClr val="accent2"/>
                  </a:solidFill>
                </a:rPr>
                <a:t>S</a:t>
              </a:r>
              <a:r>
                <a:rPr lang="en-US" sz="1800">
                  <a:solidFill>
                    <a:schemeClr val="accent2"/>
                  </a:solidFill>
                  <a:sym typeface="Wingdings" pitchFamily="2" charset="2"/>
                </a:rPr>
                <a:t></a:t>
              </a:r>
              <a:r>
                <a:rPr lang="en-US" sz="1800" baseline="30000">
                  <a:solidFill>
                    <a:schemeClr val="accent2"/>
                  </a:solidFill>
                  <a:sym typeface="Wingdings" pitchFamily="2" charset="2"/>
                </a:rPr>
                <a:t>42</a:t>
              </a:r>
              <a:r>
                <a:rPr lang="en-US" sz="1800">
                  <a:solidFill>
                    <a:schemeClr val="accent2"/>
                  </a:solidFill>
                  <a:sym typeface="Wingdings" pitchFamily="2" charset="2"/>
                </a:rPr>
                <a:t>Si</a:t>
              </a:r>
            </a:p>
            <a:p>
              <a:pPr>
                <a:lnSpc>
                  <a:spcPct val="90000"/>
                </a:lnSpc>
              </a:pPr>
              <a:r>
                <a:rPr lang="en-US" sz="1800">
                  <a:solidFill>
                    <a:schemeClr val="accent2"/>
                  </a:solidFill>
                </a:rPr>
                <a:t>	</a:t>
              </a:r>
              <a:r>
                <a:rPr lang="fr-FR" sz="1400"/>
                <a:t>(J. Fridmann </a:t>
              </a:r>
              <a:r>
                <a:rPr lang="fr-FR" sz="1400" i="1"/>
                <a:t>et al</a:t>
              </a:r>
              <a:r>
                <a:rPr lang="fr-FR" sz="1400"/>
                <a:t>. Nature03619(2005))</a:t>
              </a:r>
              <a:endParaRPr lang="en-US" sz="1400"/>
            </a:p>
          </p:txBody>
        </p:sp>
      </p:grpSp>
      <p:grpSp>
        <p:nvGrpSpPr>
          <p:cNvPr id="18" name="Group 82"/>
          <p:cNvGrpSpPr>
            <a:grpSpLocks/>
          </p:cNvGrpSpPr>
          <p:nvPr/>
        </p:nvGrpSpPr>
        <p:grpSpPr bwMode="auto">
          <a:xfrm>
            <a:off x="169863" y="879475"/>
            <a:ext cx="8697912" cy="2913063"/>
            <a:chOff x="107" y="554"/>
            <a:chExt cx="5479" cy="1835"/>
          </a:xfrm>
        </p:grpSpPr>
        <p:sp>
          <p:nvSpPr>
            <p:cNvPr id="234579" name="Text Box 83"/>
            <p:cNvSpPr txBox="1">
              <a:spLocks noChangeArrowheads="1"/>
            </p:cNvSpPr>
            <p:nvPr/>
          </p:nvSpPr>
          <p:spPr bwMode="auto">
            <a:xfrm rot="-5400000">
              <a:off x="-676" y="1339"/>
              <a:ext cx="1821" cy="256"/>
            </a:xfrm>
            <a:prstGeom prst="rect">
              <a:avLst/>
            </a:prstGeom>
            <a:solidFill>
              <a:srgbClr val="FFCC00"/>
            </a:solidFill>
            <a:ln w="9525">
              <a:solidFill>
                <a:schemeClr val="tx1"/>
              </a:solidFill>
              <a:miter lim="800000"/>
              <a:headEnd/>
              <a:tailEnd/>
            </a:ln>
            <a:effectLst/>
          </p:spPr>
          <p:txBody>
            <a:bodyPr>
              <a:spAutoFit/>
            </a:bodyPr>
            <a:lstStyle/>
            <a:p>
              <a:pPr algn="ctr"/>
              <a:r>
                <a:rPr lang="fr-FR" sz="2000" b="1"/>
                <a:t> deformed</a:t>
              </a:r>
              <a:endParaRPr lang="en-US" sz="2000" b="1"/>
            </a:p>
          </p:txBody>
        </p:sp>
        <p:sp>
          <p:nvSpPr>
            <p:cNvPr id="234580" name="Rectangle 84"/>
            <p:cNvSpPr>
              <a:spLocks noChangeArrowheads="1"/>
            </p:cNvSpPr>
            <p:nvPr/>
          </p:nvSpPr>
          <p:spPr bwMode="auto">
            <a:xfrm>
              <a:off x="107" y="554"/>
              <a:ext cx="5479" cy="1835"/>
            </a:xfrm>
            <a:prstGeom prst="rect">
              <a:avLst/>
            </a:prstGeom>
            <a:noFill/>
            <a:ln w="28575">
              <a:solidFill>
                <a:srgbClr val="FFCC00"/>
              </a:solidFill>
              <a:miter lim="800000"/>
              <a:headEnd/>
              <a:tailEnd/>
            </a:ln>
            <a:effectLst/>
          </p:spPr>
          <p:txBody>
            <a:bodyPr wrap="none" anchor="ctr"/>
            <a:lstStyle/>
            <a:p>
              <a:pPr algn="ctr"/>
              <a:endParaRPr lang="en-US">
                <a:latin typeface="Times New Roman" pitchFamily="18" charset="0"/>
              </a:endParaRPr>
            </a:p>
          </p:txBody>
        </p:sp>
      </p:grpSp>
      <p:grpSp>
        <p:nvGrpSpPr>
          <p:cNvPr id="19" name="Group 85"/>
          <p:cNvGrpSpPr>
            <a:grpSpLocks/>
          </p:cNvGrpSpPr>
          <p:nvPr/>
        </p:nvGrpSpPr>
        <p:grpSpPr bwMode="auto">
          <a:xfrm>
            <a:off x="574675" y="1104900"/>
            <a:ext cx="8126412" cy="2220913"/>
            <a:chOff x="362" y="696"/>
            <a:chExt cx="5119" cy="1399"/>
          </a:xfrm>
        </p:grpSpPr>
        <p:sp>
          <p:nvSpPr>
            <p:cNvPr id="234582" name="Text Box 86"/>
            <p:cNvSpPr txBox="1">
              <a:spLocks noChangeArrowheads="1"/>
            </p:cNvSpPr>
            <p:nvPr/>
          </p:nvSpPr>
          <p:spPr bwMode="auto">
            <a:xfrm>
              <a:off x="362" y="696"/>
              <a:ext cx="3633" cy="196"/>
            </a:xfrm>
            <a:prstGeom prst="rect">
              <a:avLst/>
            </a:prstGeom>
            <a:noFill/>
            <a:ln w="9525">
              <a:noFill/>
              <a:miter lim="800000"/>
              <a:headEnd/>
              <a:tailEnd/>
            </a:ln>
            <a:effectLst/>
          </p:spPr>
          <p:txBody>
            <a:bodyPr wrap="none">
              <a:spAutoFit/>
            </a:bodyPr>
            <a:lstStyle/>
            <a:p>
              <a:pPr>
                <a:lnSpc>
                  <a:spcPct val="80000"/>
                </a:lnSpc>
              </a:pPr>
              <a:r>
                <a:rPr lang="en-US" sz="1800" dirty="0">
                  <a:solidFill>
                    <a:schemeClr val="accent2"/>
                  </a:solidFill>
                  <a:latin typeface="Arial" pitchFamily="34" charset="0"/>
                </a:rPr>
                <a:t>-</a:t>
              </a:r>
              <a:r>
                <a:rPr lang="en-US" sz="1800" dirty="0">
                  <a:solidFill>
                    <a:schemeClr val="accent2"/>
                  </a:solidFill>
                </a:rPr>
                <a:t> </a:t>
              </a:r>
              <a:r>
                <a:rPr lang="fr-FR" sz="1800" dirty="0" err="1">
                  <a:solidFill>
                    <a:schemeClr val="accent2"/>
                  </a:solidFill>
                </a:rPr>
                <a:t>Half</a:t>
              </a:r>
              <a:r>
                <a:rPr lang="fr-FR" sz="1800" dirty="0">
                  <a:solidFill>
                    <a:schemeClr val="accent2"/>
                  </a:solidFill>
                </a:rPr>
                <a:t>-life</a:t>
              </a:r>
              <a:r>
                <a:rPr lang="en-US" sz="1800" dirty="0">
                  <a:solidFill>
                    <a:schemeClr val="accent2"/>
                  </a:solidFill>
                </a:rPr>
                <a:t> of </a:t>
              </a:r>
              <a:r>
                <a:rPr lang="fr-FR" sz="1800" baseline="30000" dirty="0">
                  <a:solidFill>
                    <a:schemeClr val="accent2"/>
                  </a:solidFill>
                </a:rPr>
                <a:t>42</a:t>
              </a:r>
              <a:r>
                <a:rPr lang="fr-FR" sz="1800" dirty="0">
                  <a:solidFill>
                    <a:schemeClr val="accent2"/>
                  </a:solidFill>
                </a:rPr>
                <a:t>Si</a:t>
              </a:r>
              <a:r>
                <a:rPr lang="fr-FR" sz="1800" i="1" dirty="0">
                  <a:solidFill>
                    <a:srgbClr val="0000FF"/>
                  </a:solidFill>
                </a:rPr>
                <a:t> </a:t>
              </a:r>
              <a:r>
                <a:rPr lang="fr-FR" sz="1200" i="1" dirty="0"/>
                <a:t> </a:t>
              </a:r>
              <a:r>
                <a:rPr lang="fr-FR" sz="1400" dirty="0"/>
                <a:t>(S. Grévy </a:t>
              </a:r>
              <a:r>
                <a:rPr lang="fr-FR" sz="1400" i="1" dirty="0"/>
                <a:t>et al. </a:t>
              </a:r>
              <a:r>
                <a:rPr lang="fr-FR" sz="1400" dirty="0"/>
                <a:t>Phys. </a:t>
              </a:r>
              <a:r>
                <a:rPr lang="fr-FR" sz="1400" dirty="0" err="1"/>
                <a:t>Lett</a:t>
              </a:r>
              <a:r>
                <a:rPr lang="fr-FR" sz="1400" dirty="0"/>
                <a:t>. B594(2004)242)</a:t>
              </a:r>
              <a:endParaRPr lang="en-US" sz="1400" dirty="0">
                <a:solidFill>
                  <a:srgbClr val="0000FF"/>
                </a:solidFill>
              </a:endParaRPr>
            </a:p>
          </p:txBody>
        </p:sp>
        <p:pic>
          <p:nvPicPr>
            <p:cNvPr id="234583" name="Picture 87" descr="T12_42Si"/>
            <p:cNvPicPr>
              <a:picLocks noChangeAspect="1" noChangeArrowheads="1"/>
            </p:cNvPicPr>
            <p:nvPr/>
          </p:nvPicPr>
          <p:blipFill>
            <a:blip r:embed="rId4"/>
            <a:srcRect/>
            <a:stretch>
              <a:fillRect/>
            </a:stretch>
          </p:blipFill>
          <p:spPr bwMode="auto">
            <a:xfrm>
              <a:off x="432" y="904"/>
              <a:ext cx="5049" cy="1191"/>
            </a:xfrm>
            <a:prstGeom prst="rect">
              <a:avLst/>
            </a:prstGeom>
            <a:noFill/>
            <a:ln/>
            <a:effectLst/>
          </p:spPr>
        </p:pic>
      </p:grpSp>
      <p:sp>
        <p:nvSpPr>
          <p:cNvPr id="234584" name="Text Box 88"/>
          <p:cNvSpPr txBox="1">
            <a:spLocks noChangeArrowheads="1"/>
          </p:cNvSpPr>
          <p:nvPr/>
        </p:nvSpPr>
        <p:spPr bwMode="auto">
          <a:xfrm>
            <a:off x="574675" y="3327400"/>
            <a:ext cx="6129337" cy="311150"/>
          </a:xfrm>
          <a:prstGeom prst="rect">
            <a:avLst/>
          </a:prstGeom>
          <a:noFill/>
          <a:ln w="9525">
            <a:noFill/>
            <a:miter lim="800000"/>
            <a:headEnd/>
            <a:tailEnd/>
          </a:ln>
          <a:effectLst/>
        </p:spPr>
        <p:txBody>
          <a:bodyPr wrap="none">
            <a:spAutoFit/>
          </a:bodyPr>
          <a:lstStyle/>
          <a:p>
            <a:pPr>
              <a:lnSpc>
                <a:spcPct val="80000"/>
              </a:lnSpc>
            </a:pPr>
            <a:r>
              <a:rPr lang="en-US" sz="1800">
                <a:solidFill>
                  <a:schemeClr val="accent2"/>
                </a:solidFill>
                <a:latin typeface="Arial" pitchFamily="34" charset="0"/>
              </a:rPr>
              <a:t>- </a:t>
            </a:r>
            <a:r>
              <a:rPr lang="fr-FR" sz="1800">
                <a:solidFill>
                  <a:schemeClr val="accent2"/>
                </a:solidFill>
              </a:rPr>
              <a:t>Observation</a:t>
            </a:r>
            <a:r>
              <a:rPr lang="en-US" sz="1800">
                <a:solidFill>
                  <a:schemeClr val="accent2"/>
                </a:solidFill>
              </a:rPr>
              <a:t> of </a:t>
            </a:r>
            <a:r>
              <a:rPr lang="fr-FR" sz="1800" baseline="30000">
                <a:solidFill>
                  <a:schemeClr val="accent2"/>
                </a:solidFill>
              </a:rPr>
              <a:t>43</a:t>
            </a:r>
            <a:r>
              <a:rPr lang="fr-FR" sz="1800">
                <a:solidFill>
                  <a:schemeClr val="accent2"/>
                </a:solidFill>
              </a:rPr>
              <a:t>Si</a:t>
            </a:r>
            <a:r>
              <a:rPr lang="fr-FR" sz="1800" i="1">
                <a:solidFill>
                  <a:srgbClr val="0000FF"/>
                </a:solidFill>
              </a:rPr>
              <a:t> </a:t>
            </a:r>
            <a:r>
              <a:rPr lang="fr-FR" sz="1200" i="1"/>
              <a:t> </a:t>
            </a:r>
            <a:r>
              <a:rPr lang="fr-FR" sz="1400"/>
              <a:t>(M. Notani </a:t>
            </a:r>
            <a:r>
              <a:rPr lang="fr-FR" sz="1400" i="1"/>
              <a:t>et al</a:t>
            </a:r>
            <a:r>
              <a:rPr lang="fr-FR" sz="1400"/>
              <a:t>. Phys. Lett. B542(2002)49)</a:t>
            </a:r>
            <a:endParaRPr lang="en-US" sz="1400">
              <a:solidFill>
                <a:srgbClr val="0000FF"/>
              </a:solidFill>
            </a:endParaRPr>
          </a:p>
        </p:txBody>
      </p:sp>
      <p:grpSp>
        <p:nvGrpSpPr>
          <p:cNvPr id="20" name="Group 89"/>
          <p:cNvGrpSpPr>
            <a:grpSpLocks/>
          </p:cNvGrpSpPr>
          <p:nvPr/>
        </p:nvGrpSpPr>
        <p:grpSpPr bwMode="auto">
          <a:xfrm>
            <a:off x="800100" y="1714500"/>
            <a:ext cx="7543800" cy="4330700"/>
            <a:chOff x="496" y="800"/>
            <a:chExt cx="4752" cy="2728"/>
          </a:xfrm>
        </p:grpSpPr>
        <p:sp>
          <p:nvSpPr>
            <p:cNvPr id="234586" name="Rectangle 90"/>
            <p:cNvSpPr>
              <a:spLocks noChangeArrowheads="1"/>
            </p:cNvSpPr>
            <p:nvPr/>
          </p:nvSpPr>
          <p:spPr bwMode="auto">
            <a:xfrm>
              <a:off x="496" y="800"/>
              <a:ext cx="4752" cy="2728"/>
            </a:xfrm>
            <a:prstGeom prst="rect">
              <a:avLst/>
            </a:prstGeom>
            <a:solidFill>
              <a:schemeClr val="bg1"/>
            </a:solidFill>
            <a:ln w="57150">
              <a:solidFill>
                <a:srgbClr val="FF0000"/>
              </a:solidFill>
              <a:miter lim="800000"/>
              <a:headEnd/>
              <a:tailEnd/>
            </a:ln>
            <a:effectLst/>
          </p:spPr>
          <p:txBody>
            <a:bodyPr wrap="none" tIns="82800" bIns="82800" anchor="ctr"/>
            <a:lstStyle/>
            <a:p>
              <a:endParaRPr lang="fr-FR"/>
            </a:p>
          </p:txBody>
        </p:sp>
        <p:graphicFrame>
          <p:nvGraphicFramePr>
            <p:cNvPr id="234587" name="Object 91"/>
            <p:cNvGraphicFramePr>
              <a:graphicFrameLocks noChangeAspect="1"/>
            </p:cNvGraphicFramePr>
            <p:nvPr/>
          </p:nvGraphicFramePr>
          <p:xfrm>
            <a:off x="632" y="1039"/>
            <a:ext cx="3370" cy="2402"/>
          </p:xfrm>
          <a:graphic>
            <a:graphicData uri="http://schemas.openxmlformats.org/presentationml/2006/ole">
              <p:oleObj spid="_x0000_s17410" name="Graphique" r:id="rId5" imgW="3781425" imgH="2695575" progId="Excel.Sheet.8">
                <p:embed/>
              </p:oleObj>
            </a:graphicData>
          </a:graphic>
        </p:graphicFrame>
        <p:sp>
          <p:nvSpPr>
            <p:cNvPr id="234588" name="Text Box 92"/>
            <p:cNvSpPr txBox="1">
              <a:spLocks noChangeArrowheads="1"/>
            </p:cNvSpPr>
            <p:nvPr/>
          </p:nvSpPr>
          <p:spPr bwMode="auto">
            <a:xfrm>
              <a:off x="4120" y="1424"/>
              <a:ext cx="962" cy="1142"/>
            </a:xfrm>
            <a:prstGeom prst="rect">
              <a:avLst/>
            </a:prstGeom>
            <a:noFill/>
            <a:ln w="9525">
              <a:noFill/>
              <a:miter lim="800000"/>
              <a:headEnd/>
              <a:tailEnd/>
            </a:ln>
            <a:effectLst/>
          </p:spPr>
          <p:txBody>
            <a:bodyPr tIns="82800" bIns="82800">
              <a:spAutoFit/>
            </a:bodyPr>
            <a:lstStyle/>
            <a:p>
              <a:r>
                <a:rPr lang="en-US" sz="1800">
                  <a:solidFill>
                    <a:srgbClr val="FF0000"/>
                  </a:solidFill>
                </a:rPr>
                <a:t>Magicity</a:t>
              </a:r>
            </a:p>
            <a:p>
              <a:endParaRPr lang="en-US" sz="1800">
                <a:solidFill>
                  <a:srgbClr val="FF0000"/>
                </a:solidFill>
              </a:endParaRPr>
            </a:p>
            <a:p>
              <a:endParaRPr lang="en-US" sz="1800">
                <a:solidFill>
                  <a:srgbClr val="FF0000"/>
                </a:solidFill>
              </a:endParaRPr>
            </a:p>
            <a:p>
              <a:endParaRPr lang="en-US" sz="1800">
                <a:solidFill>
                  <a:srgbClr val="FF0000"/>
                </a:solidFill>
              </a:endParaRPr>
            </a:p>
            <a:p>
              <a:endParaRPr lang="en-US" sz="1800">
                <a:solidFill>
                  <a:srgbClr val="FF0000"/>
                </a:solidFill>
              </a:endParaRPr>
            </a:p>
            <a:p>
              <a:r>
                <a:rPr lang="en-US" sz="1800">
                  <a:solidFill>
                    <a:srgbClr val="FF0000"/>
                  </a:solidFill>
                </a:rPr>
                <a:t>Deformation</a:t>
              </a:r>
            </a:p>
          </p:txBody>
        </p:sp>
        <p:sp>
          <p:nvSpPr>
            <p:cNvPr id="234589" name="Line 93"/>
            <p:cNvSpPr>
              <a:spLocks noChangeShapeType="1"/>
            </p:cNvSpPr>
            <p:nvPr/>
          </p:nvSpPr>
          <p:spPr bwMode="auto">
            <a:xfrm>
              <a:off x="4047" y="1341"/>
              <a:ext cx="0" cy="1259"/>
            </a:xfrm>
            <a:prstGeom prst="line">
              <a:avLst/>
            </a:prstGeom>
            <a:noFill/>
            <a:ln w="38100">
              <a:solidFill>
                <a:srgbClr val="FF0000"/>
              </a:solidFill>
              <a:round/>
              <a:headEnd type="stealth" w="lg" len="lg"/>
              <a:tailEnd type="stealth" w="lg" len="lg"/>
            </a:ln>
            <a:effectLst/>
          </p:spPr>
          <p:txBody>
            <a:bodyPr tIns="82800" bIns="82800"/>
            <a:lstStyle/>
            <a:p>
              <a:endParaRPr lang="fr-FR"/>
            </a:p>
          </p:txBody>
        </p:sp>
      </p:grpSp>
      <p:grpSp>
        <p:nvGrpSpPr>
          <p:cNvPr id="21" name="Group 94"/>
          <p:cNvGrpSpPr>
            <a:grpSpLocks/>
          </p:cNvGrpSpPr>
          <p:nvPr/>
        </p:nvGrpSpPr>
        <p:grpSpPr bwMode="auto">
          <a:xfrm>
            <a:off x="2219325" y="2874963"/>
            <a:ext cx="3429000" cy="1668462"/>
            <a:chOff x="1398" y="1571"/>
            <a:chExt cx="2160" cy="1051"/>
          </a:xfrm>
        </p:grpSpPr>
        <p:grpSp>
          <p:nvGrpSpPr>
            <p:cNvPr id="22" name="Group 95"/>
            <p:cNvGrpSpPr>
              <a:grpSpLocks/>
            </p:cNvGrpSpPr>
            <p:nvPr/>
          </p:nvGrpSpPr>
          <p:grpSpPr bwMode="auto">
            <a:xfrm>
              <a:off x="1398" y="1571"/>
              <a:ext cx="2160" cy="1051"/>
              <a:chOff x="1398" y="1571"/>
              <a:chExt cx="2160" cy="1051"/>
            </a:xfrm>
          </p:grpSpPr>
          <p:sp>
            <p:nvSpPr>
              <p:cNvPr id="234592" name="Freeform 96"/>
              <p:cNvSpPr>
                <a:spLocks/>
              </p:cNvSpPr>
              <p:nvPr/>
            </p:nvSpPr>
            <p:spPr bwMode="auto">
              <a:xfrm>
                <a:off x="1422" y="1602"/>
                <a:ext cx="1515" cy="879"/>
              </a:xfrm>
              <a:custGeom>
                <a:avLst/>
                <a:gdLst/>
                <a:ahLst/>
                <a:cxnLst>
                  <a:cxn ang="0">
                    <a:pos x="0" y="519"/>
                  </a:cxn>
                  <a:cxn ang="0">
                    <a:pos x="390" y="0"/>
                  </a:cxn>
                  <a:cxn ang="0">
                    <a:pos x="762" y="729"/>
                  </a:cxn>
                  <a:cxn ang="0">
                    <a:pos x="1140" y="849"/>
                  </a:cxn>
                  <a:cxn ang="0">
                    <a:pos x="1515" y="879"/>
                  </a:cxn>
                </a:cxnLst>
                <a:rect l="0" t="0" r="r" b="b"/>
                <a:pathLst>
                  <a:path w="1515" h="879">
                    <a:moveTo>
                      <a:pt x="0" y="519"/>
                    </a:moveTo>
                    <a:lnTo>
                      <a:pt x="390" y="0"/>
                    </a:lnTo>
                    <a:lnTo>
                      <a:pt x="762" y="729"/>
                    </a:lnTo>
                    <a:lnTo>
                      <a:pt x="1140" y="849"/>
                    </a:lnTo>
                    <a:lnTo>
                      <a:pt x="1515" y="879"/>
                    </a:lnTo>
                  </a:path>
                </a:pathLst>
              </a:custGeom>
              <a:noFill/>
              <a:ln w="28575" cmpd="sng">
                <a:solidFill>
                  <a:srgbClr val="FF0000"/>
                </a:solidFill>
                <a:round/>
                <a:headEnd/>
                <a:tailEnd/>
              </a:ln>
              <a:effectLst/>
            </p:spPr>
            <p:txBody>
              <a:bodyPr/>
              <a:lstStyle/>
              <a:p>
                <a:endParaRPr lang="fr-FR"/>
              </a:p>
            </p:txBody>
          </p:sp>
          <p:sp>
            <p:nvSpPr>
              <p:cNvPr id="234593" name="Oval 97"/>
              <p:cNvSpPr>
                <a:spLocks noChangeAspect="1" noChangeArrowheads="1"/>
              </p:cNvSpPr>
              <p:nvPr/>
            </p:nvSpPr>
            <p:spPr bwMode="auto">
              <a:xfrm>
                <a:off x="1398" y="2098"/>
                <a:ext cx="75" cy="75"/>
              </a:xfrm>
              <a:prstGeom prst="ellipse">
                <a:avLst/>
              </a:prstGeom>
              <a:solidFill>
                <a:srgbClr val="FF0000"/>
              </a:solidFill>
              <a:ln w="9525">
                <a:solidFill>
                  <a:srgbClr val="FF0000"/>
                </a:solidFill>
                <a:round/>
                <a:headEnd/>
                <a:tailEnd/>
              </a:ln>
              <a:effectLst/>
            </p:spPr>
            <p:txBody>
              <a:bodyPr wrap="none" anchor="ctr"/>
              <a:lstStyle/>
              <a:p>
                <a:endParaRPr lang="fr-FR"/>
              </a:p>
            </p:txBody>
          </p:sp>
          <p:sp>
            <p:nvSpPr>
              <p:cNvPr id="234594" name="Oval 98"/>
              <p:cNvSpPr>
                <a:spLocks noChangeAspect="1" noChangeArrowheads="1"/>
              </p:cNvSpPr>
              <p:nvPr/>
            </p:nvSpPr>
            <p:spPr bwMode="auto">
              <a:xfrm>
                <a:off x="1774" y="1571"/>
                <a:ext cx="75" cy="75"/>
              </a:xfrm>
              <a:prstGeom prst="ellipse">
                <a:avLst/>
              </a:prstGeom>
              <a:solidFill>
                <a:srgbClr val="FF0000"/>
              </a:solidFill>
              <a:ln w="9525">
                <a:solidFill>
                  <a:srgbClr val="FF0000"/>
                </a:solidFill>
                <a:round/>
                <a:headEnd/>
                <a:tailEnd/>
              </a:ln>
              <a:effectLst/>
            </p:spPr>
            <p:txBody>
              <a:bodyPr wrap="none" anchor="ctr"/>
              <a:lstStyle/>
              <a:p>
                <a:endParaRPr lang="fr-FR"/>
              </a:p>
            </p:txBody>
          </p:sp>
          <p:sp>
            <p:nvSpPr>
              <p:cNvPr id="234595" name="Oval 99"/>
              <p:cNvSpPr>
                <a:spLocks noChangeAspect="1" noChangeArrowheads="1"/>
              </p:cNvSpPr>
              <p:nvPr/>
            </p:nvSpPr>
            <p:spPr bwMode="auto">
              <a:xfrm>
                <a:off x="2144" y="2295"/>
                <a:ext cx="75" cy="75"/>
              </a:xfrm>
              <a:prstGeom prst="ellipse">
                <a:avLst/>
              </a:prstGeom>
              <a:solidFill>
                <a:srgbClr val="FF0000"/>
              </a:solidFill>
              <a:ln w="9525">
                <a:solidFill>
                  <a:srgbClr val="FF0000"/>
                </a:solidFill>
                <a:round/>
                <a:headEnd/>
                <a:tailEnd/>
              </a:ln>
              <a:effectLst/>
            </p:spPr>
            <p:txBody>
              <a:bodyPr wrap="none" anchor="ctr"/>
              <a:lstStyle/>
              <a:p>
                <a:endParaRPr lang="fr-FR"/>
              </a:p>
            </p:txBody>
          </p:sp>
          <p:sp>
            <p:nvSpPr>
              <p:cNvPr id="234596" name="Oval 100"/>
              <p:cNvSpPr>
                <a:spLocks noChangeAspect="1" noChangeArrowheads="1"/>
              </p:cNvSpPr>
              <p:nvPr/>
            </p:nvSpPr>
            <p:spPr bwMode="auto">
              <a:xfrm>
                <a:off x="2535" y="2416"/>
                <a:ext cx="75" cy="75"/>
              </a:xfrm>
              <a:prstGeom prst="ellipse">
                <a:avLst/>
              </a:prstGeom>
              <a:solidFill>
                <a:srgbClr val="FF0000"/>
              </a:solidFill>
              <a:ln w="9525">
                <a:solidFill>
                  <a:srgbClr val="FF0000"/>
                </a:solidFill>
                <a:round/>
                <a:headEnd/>
                <a:tailEnd/>
              </a:ln>
              <a:effectLst/>
            </p:spPr>
            <p:txBody>
              <a:bodyPr wrap="none" anchor="ctr"/>
              <a:lstStyle/>
              <a:p>
                <a:endParaRPr lang="fr-FR"/>
              </a:p>
            </p:txBody>
          </p:sp>
          <p:sp>
            <p:nvSpPr>
              <p:cNvPr id="234597" name="Oval 101"/>
              <p:cNvSpPr>
                <a:spLocks noChangeAspect="1" noChangeArrowheads="1"/>
              </p:cNvSpPr>
              <p:nvPr/>
            </p:nvSpPr>
            <p:spPr bwMode="auto">
              <a:xfrm>
                <a:off x="2899" y="2438"/>
                <a:ext cx="75" cy="75"/>
              </a:xfrm>
              <a:prstGeom prst="ellipse">
                <a:avLst/>
              </a:prstGeom>
              <a:solidFill>
                <a:srgbClr val="FF0000"/>
              </a:solidFill>
              <a:ln w="9525">
                <a:solidFill>
                  <a:srgbClr val="FF0000"/>
                </a:solidFill>
                <a:round/>
                <a:headEnd/>
                <a:tailEnd/>
              </a:ln>
              <a:effectLst/>
            </p:spPr>
            <p:txBody>
              <a:bodyPr wrap="none" anchor="ctr"/>
              <a:lstStyle/>
              <a:p>
                <a:endParaRPr lang="fr-FR"/>
              </a:p>
            </p:txBody>
          </p:sp>
          <p:sp>
            <p:nvSpPr>
              <p:cNvPr id="234598" name="Freeform 102"/>
              <p:cNvSpPr>
                <a:spLocks/>
              </p:cNvSpPr>
              <p:nvPr/>
            </p:nvSpPr>
            <p:spPr bwMode="auto">
              <a:xfrm>
                <a:off x="2931" y="2241"/>
                <a:ext cx="360" cy="381"/>
              </a:xfrm>
              <a:custGeom>
                <a:avLst/>
                <a:gdLst/>
                <a:ahLst/>
                <a:cxnLst>
                  <a:cxn ang="0">
                    <a:pos x="360" y="381"/>
                  </a:cxn>
                  <a:cxn ang="0">
                    <a:pos x="0" y="234"/>
                  </a:cxn>
                  <a:cxn ang="0">
                    <a:pos x="360" y="0"/>
                  </a:cxn>
                </a:cxnLst>
                <a:rect l="0" t="0" r="r" b="b"/>
                <a:pathLst>
                  <a:path w="360" h="381">
                    <a:moveTo>
                      <a:pt x="360" y="381"/>
                    </a:moveTo>
                    <a:lnTo>
                      <a:pt x="0" y="234"/>
                    </a:lnTo>
                    <a:lnTo>
                      <a:pt x="360" y="0"/>
                    </a:lnTo>
                  </a:path>
                </a:pathLst>
              </a:custGeom>
              <a:noFill/>
              <a:ln w="28575" cap="flat" cmpd="sng">
                <a:solidFill>
                  <a:srgbClr val="FF0000"/>
                </a:solidFill>
                <a:prstDash val="dash"/>
                <a:round/>
                <a:headEnd/>
                <a:tailEnd/>
              </a:ln>
              <a:effectLst/>
            </p:spPr>
            <p:txBody>
              <a:bodyPr/>
              <a:lstStyle/>
              <a:p>
                <a:endParaRPr lang="fr-FR"/>
              </a:p>
            </p:txBody>
          </p:sp>
          <p:sp>
            <p:nvSpPr>
              <p:cNvPr id="234599" name="Text Box 103"/>
              <p:cNvSpPr txBox="1">
                <a:spLocks noChangeArrowheads="1"/>
              </p:cNvSpPr>
              <p:nvPr/>
            </p:nvSpPr>
            <p:spPr bwMode="auto">
              <a:xfrm>
                <a:off x="3317" y="2261"/>
                <a:ext cx="241" cy="327"/>
              </a:xfrm>
              <a:prstGeom prst="rect">
                <a:avLst/>
              </a:prstGeom>
              <a:noFill/>
              <a:ln w="9525">
                <a:noFill/>
                <a:miter lim="800000"/>
                <a:headEnd/>
                <a:tailEnd/>
              </a:ln>
              <a:effectLst/>
            </p:spPr>
            <p:txBody>
              <a:bodyPr wrap="none">
                <a:spAutoFit/>
              </a:bodyPr>
              <a:lstStyle/>
              <a:p>
                <a:r>
                  <a:rPr lang="en-US" sz="2800">
                    <a:solidFill>
                      <a:srgbClr val="FF0000"/>
                    </a:solidFill>
                    <a:latin typeface="Arial" pitchFamily="34" charset="0"/>
                  </a:rPr>
                  <a:t>?</a:t>
                </a:r>
              </a:p>
            </p:txBody>
          </p:sp>
        </p:grpSp>
        <p:sp>
          <p:nvSpPr>
            <p:cNvPr id="234600" name="Line 104"/>
            <p:cNvSpPr>
              <a:spLocks noChangeShapeType="1"/>
            </p:cNvSpPr>
            <p:nvPr/>
          </p:nvSpPr>
          <p:spPr bwMode="auto">
            <a:xfrm>
              <a:off x="2336" y="1960"/>
              <a:ext cx="340" cy="0"/>
            </a:xfrm>
            <a:prstGeom prst="line">
              <a:avLst/>
            </a:prstGeom>
            <a:noFill/>
            <a:ln w="19050">
              <a:solidFill>
                <a:srgbClr val="FF0000"/>
              </a:solidFill>
              <a:round/>
              <a:headEnd/>
              <a:tailEnd/>
            </a:ln>
            <a:effectLst/>
          </p:spPr>
          <p:txBody>
            <a:bodyPr/>
            <a:lstStyle/>
            <a:p>
              <a:endParaRPr lang="fr-FR"/>
            </a:p>
          </p:txBody>
        </p:sp>
        <p:sp>
          <p:nvSpPr>
            <p:cNvPr id="234601" name="Oval 105"/>
            <p:cNvSpPr>
              <a:spLocks noChangeAspect="1" noChangeArrowheads="1"/>
            </p:cNvSpPr>
            <p:nvPr/>
          </p:nvSpPr>
          <p:spPr bwMode="auto">
            <a:xfrm>
              <a:off x="2467" y="1924"/>
              <a:ext cx="75" cy="75"/>
            </a:xfrm>
            <a:prstGeom prst="ellipse">
              <a:avLst/>
            </a:prstGeom>
            <a:solidFill>
              <a:srgbClr val="FF0000"/>
            </a:solidFill>
            <a:ln w="9525">
              <a:solidFill>
                <a:srgbClr val="FF0000"/>
              </a:solidFill>
              <a:round/>
              <a:headEnd/>
              <a:tailEnd/>
            </a:ln>
            <a:effectLst/>
          </p:spPr>
          <p:txBody>
            <a:bodyPr wrap="none" anchor="ctr"/>
            <a:lstStyle/>
            <a:p>
              <a:endParaRPr lang="fr-FR"/>
            </a:p>
          </p:txBody>
        </p:sp>
        <p:sp>
          <p:nvSpPr>
            <p:cNvPr id="234602" name="Text Box 106"/>
            <p:cNvSpPr txBox="1">
              <a:spLocks noChangeArrowheads="1"/>
            </p:cNvSpPr>
            <p:nvPr/>
          </p:nvSpPr>
          <p:spPr bwMode="auto">
            <a:xfrm>
              <a:off x="2670" y="1839"/>
              <a:ext cx="252" cy="231"/>
            </a:xfrm>
            <a:prstGeom prst="rect">
              <a:avLst/>
            </a:prstGeom>
            <a:noFill/>
            <a:ln w="9525">
              <a:noFill/>
              <a:miter lim="800000"/>
              <a:headEnd/>
              <a:tailEnd/>
            </a:ln>
            <a:effectLst/>
          </p:spPr>
          <p:txBody>
            <a:bodyPr wrap="none">
              <a:spAutoFit/>
            </a:bodyPr>
            <a:lstStyle/>
            <a:p>
              <a:r>
                <a:rPr lang="en-US" sz="1800" b="1">
                  <a:latin typeface="Arial" pitchFamily="34" charset="0"/>
                </a:rPr>
                <a:t>Si</a:t>
              </a:r>
            </a:p>
          </p:txBody>
        </p:sp>
      </p:grpSp>
      <p:sp>
        <p:nvSpPr>
          <p:cNvPr id="234603" name="Text Box 107"/>
          <p:cNvSpPr txBox="1">
            <a:spLocks noChangeArrowheads="1"/>
          </p:cNvSpPr>
          <p:nvPr/>
        </p:nvSpPr>
        <p:spPr bwMode="auto">
          <a:xfrm>
            <a:off x="339725" y="139700"/>
            <a:ext cx="4019550" cy="457200"/>
          </a:xfrm>
          <a:prstGeom prst="rect">
            <a:avLst/>
          </a:prstGeom>
          <a:noFill/>
          <a:ln w="9525">
            <a:noFill/>
            <a:miter lim="800000"/>
            <a:headEnd/>
            <a:tailEnd/>
          </a:ln>
          <a:effectLst/>
        </p:spPr>
        <p:txBody>
          <a:bodyPr wrap="none">
            <a:spAutoFit/>
          </a:bodyPr>
          <a:lstStyle/>
          <a:p>
            <a:r>
              <a:rPr lang="en-US">
                <a:solidFill>
                  <a:srgbClr val="FF0000"/>
                </a:solidFill>
              </a:rPr>
              <a:t>What is known about </a:t>
            </a:r>
            <a:r>
              <a:rPr lang="en-US" baseline="30000">
                <a:solidFill>
                  <a:srgbClr val="FF0000"/>
                </a:solidFill>
              </a:rPr>
              <a:t>42</a:t>
            </a:r>
            <a:r>
              <a:rPr lang="en-US">
                <a:solidFill>
                  <a:srgbClr val="FF0000"/>
                </a:solidFill>
              </a:rPr>
              <a:t>Si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box(out)">
                                      <p:cBhvr>
                                        <p:cTn id="7" dur="1000"/>
                                        <p:tgtEl>
                                          <p:spTgt spid="20"/>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2"/>
          <p:cNvSpPr>
            <a:spLocks noGrp="1" noChangeArrowheads="1"/>
          </p:cNvSpPr>
          <p:nvPr>
            <p:ph type="title"/>
          </p:nvPr>
        </p:nvSpPr>
        <p:spPr/>
        <p:txBody>
          <a:bodyPr/>
          <a:lstStyle/>
          <a:p>
            <a:r>
              <a:rPr lang="fr-FR" sz="900">
                <a:solidFill>
                  <a:schemeClr val="bg1"/>
                </a:solidFill>
              </a:rPr>
              <a:t>Expérimental procedure</a:t>
            </a:r>
          </a:p>
        </p:txBody>
      </p:sp>
      <p:grpSp>
        <p:nvGrpSpPr>
          <p:cNvPr id="2" name="Group 3"/>
          <p:cNvGrpSpPr>
            <a:grpSpLocks/>
          </p:cNvGrpSpPr>
          <p:nvPr/>
        </p:nvGrpSpPr>
        <p:grpSpPr bwMode="auto">
          <a:xfrm>
            <a:off x="298450" y="14288"/>
            <a:ext cx="8674100" cy="449262"/>
            <a:chOff x="188" y="49"/>
            <a:chExt cx="5464" cy="283"/>
          </a:xfrm>
        </p:grpSpPr>
        <p:grpSp>
          <p:nvGrpSpPr>
            <p:cNvPr id="3" name="Group 4"/>
            <p:cNvGrpSpPr>
              <a:grpSpLocks/>
            </p:cNvGrpSpPr>
            <p:nvPr/>
          </p:nvGrpSpPr>
          <p:grpSpPr bwMode="auto">
            <a:xfrm>
              <a:off x="188" y="96"/>
              <a:ext cx="5464" cy="209"/>
              <a:chOff x="141" y="295"/>
              <a:chExt cx="5464" cy="385"/>
            </a:xfrm>
          </p:grpSpPr>
          <p:sp>
            <p:nvSpPr>
              <p:cNvPr id="235525" name="Rectangle 5"/>
              <p:cNvSpPr>
                <a:spLocks noChangeAspect="1" noChangeArrowheads="1"/>
              </p:cNvSpPr>
              <p:nvPr/>
            </p:nvSpPr>
            <p:spPr bwMode="auto">
              <a:xfrm>
                <a:off x="141" y="295"/>
                <a:ext cx="5464" cy="385"/>
              </a:xfrm>
              <a:prstGeom prst="rect">
                <a:avLst/>
              </a:prstGeom>
              <a:solidFill>
                <a:srgbClr val="FFFF99"/>
              </a:solidFill>
              <a:ln w="6350">
                <a:solidFill>
                  <a:srgbClr val="FF0000"/>
                </a:solidFill>
                <a:miter lim="800000"/>
                <a:headEnd/>
                <a:tailEnd/>
              </a:ln>
              <a:effectLst/>
            </p:spPr>
            <p:txBody>
              <a:bodyPr wrap="none" anchor="ctr"/>
              <a:lstStyle/>
              <a:p>
                <a:pPr algn="ctr">
                  <a:lnSpc>
                    <a:spcPct val="130000"/>
                  </a:lnSpc>
                </a:pPr>
                <a:endParaRPr lang="en-US" sz="2200">
                  <a:solidFill>
                    <a:srgbClr val="CC3300"/>
                  </a:solidFill>
                </a:endParaRPr>
              </a:p>
            </p:txBody>
          </p:sp>
          <p:pic>
            <p:nvPicPr>
              <p:cNvPr id="235526" name="Picture 6" descr="vallee"/>
              <p:cNvPicPr preferRelativeResize="0">
                <a:picLocks noChangeAspect="1" noChangeArrowheads="1"/>
              </p:cNvPicPr>
              <p:nvPr/>
            </p:nvPicPr>
            <p:blipFill>
              <a:blip r:embed="rId3"/>
              <a:srcRect/>
              <a:stretch>
                <a:fillRect/>
              </a:stretch>
            </p:blipFill>
            <p:spPr bwMode="auto">
              <a:xfrm>
                <a:off x="5051" y="295"/>
                <a:ext cx="554" cy="385"/>
              </a:xfrm>
              <a:prstGeom prst="rect">
                <a:avLst/>
              </a:prstGeom>
              <a:noFill/>
            </p:spPr>
          </p:pic>
          <p:pic>
            <p:nvPicPr>
              <p:cNvPr id="235527" name="Picture 7" descr="vallee"/>
              <p:cNvPicPr preferRelativeResize="0">
                <a:picLocks noChangeAspect="1" noChangeArrowheads="1"/>
              </p:cNvPicPr>
              <p:nvPr/>
            </p:nvPicPr>
            <p:blipFill>
              <a:blip r:embed="rId3"/>
              <a:srcRect/>
              <a:stretch>
                <a:fillRect/>
              </a:stretch>
            </p:blipFill>
            <p:spPr bwMode="auto">
              <a:xfrm>
                <a:off x="141" y="295"/>
                <a:ext cx="554" cy="385"/>
              </a:xfrm>
              <a:prstGeom prst="rect">
                <a:avLst/>
              </a:prstGeom>
              <a:noFill/>
            </p:spPr>
          </p:pic>
        </p:grpSp>
        <p:sp>
          <p:nvSpPr>
            <p:cNvPr id="235528" name="Rectangle 8"/>
            <p:cNvSpPr>
              <a:spLocks noChangeArrowheads="1"/>
            </p:cNvSpPr>
            <p:nvPr/>
          </p:nvSpPr>
          <p:spPr bwMode="auto">
            <a:xfrm>
              <a:off x="791" y="49"/>
              <a:ext cx="2907" cy="283"/>
            </a:xfrm>
            <a:prstGeom prst="rect">
              <a:avLst/>
            </a:prstGeom>
            <a:noFill/>
            <a:ln w="9525">
              <a:noFill/>
              <a:miter lim="800000"/>
              <a:headEnd/>
              <a:tailEnd/>
            </a:ln>
            <a:effectLst/>
          </p:spPr>
          <p:txBody>
            <a:bodyPr wrap="none">
              <a:spAutoFit/>
            </a:bodyPr>
            <a:lstStyle/>
            <a:p>
              <a:pPr>
                <a:lnSpc>
                  <a:spcPct val="130000"/>
                </a:lnSpc>
              </a:pPr>
              <a:r>
                <a:rPr lang="fr-FR" sz="1800">
                  <a:solidFill>
                    <a:srgbClr val="CC3300"/>
                  </a:solidFill>
                </a:rPr>
                <a:t>In beam spectroscopy : </a:t>
              </a:r>
              <a:r>
                <a:rPr lang="fr-FR" sz="1600"/>
                <a:t>experimental setup</a:t>
              </a:r>
              <a:r>
                <a:rPr lang="fr-FR" sz="1800">
                  <a:solidFill>
                    <a:srgbClr val="CC3300"/>
                  </a:solidFill>
                </a:rPr>
                <a:t> </a:t>
              </a:r>
              <a:endParaRPr lang="en-US" sz="1600"/>
            </a:p>
          </p:txBody>
        </p:sp>
      </p:grpSp>
      <p:sp>
        <p:nvSpPr>
          <p:cNvPr id="235530" name="Rectangle 10"/>
          <p:cNvSpPr>
            <a:spLocks noChangeArrowheads="1"/>
          </p:cNvSpPr>
          <p:nvPr/>
        </p:nvSpPr>
        <p:spPr bwMode="auto">
          <a:xfrm>
            <a:off x="239139" y="998437"/>
            <a:ext cx="8763000" cy="419100"/>
          </a:xfrm>
          <a:prstGeom prst="rect">
            <a:avLst/>
          </a:prstGeom>
          <a:solidFill>
            <a:srgbClr val="FFFF99"/>
          </a:solidFill>
          <a:ln w="9525">
            <a:solidFill>
              <a:schemeClr val="tx1"/>
            </a:solidFill>
            <a:miter lim="800000"/>
            <a:headEnd/>
            <a:tailEnd/>
          </a:ln>
          <a:effectLst/>
        </p:spPr>
        <p:txBody>
          <a:bodyPr wrap="none" anchor="ctr"/>
          <a:lstStyle/>
          <a:p>
            <a:pPr algn="ctr" defTabSz="238125"/>
            <a:r>
              <a:rPr lang="en-US" baseline="30000" dirty="0">
                <a:solidFill>
                  <a:srgbClr val="FF0000"/>
                </a:solidFill>
                <a:latin typeface="Arial" pitchFamily="34" charset="0"/>
              </a:rPr>
              <a:t>48</a:t>
            </a:r>
            <a:r>
              <a:rPr lang="en-US" dirty="0">
                <a:solidFill>
                  <a:srgbClr val="FF0000"/>
                </a:solidFill>
                <a:latin typeface="Arial" pitchFamily="34" charset="0"/>
              </a:rPr>
              <a:t>Ca</a:t>
            </a:r>
            <a:r>
              <a:rPr lang="en-US" dirty="0">
                <a:latin typeface="Arial" pitchFamily="34" charset="0"/>
              </a:rPr>
              <a:t> </a:t>
            </a:r>
            <a:r>
              <a:rPr lang="en-US" sz="2000" dirty="0">
                <a:latin typeface="Arial" pitchFamily="34" charset="0"/>
              </a:rPr>
              <a:t>(&gt;10</a:t>
            </a:r>
            <a:r>
              <a:rPr lang="en-US" sz="2000" baseline="30000" dirty="0">
                <a:latin typeface="Arial" pitchFamily="34" charset="0"/>
              </a:rPr>
              <a:t>12 </a:t>
            </a:r>
            <a:r>
              <a:rPr lang="en-US" sz="2000" dirty="0" err="1">
                <a:latin typeface="Arial" pitchFamily="34" charset="0"/>
              </a:rPr>
              <a:t>pps</a:t>
            </a:r>
            <a:r>
              <a:rPr lang="en-US" sz="2000" dirty="0">
                <a:latin typeface="Arial" pitchFamily="34" charset="0"/>
              </a:rPr>
              <a:t>)</a:t>
            </a:r>
            <a:r>
              <a:rPr lang="en-US" dirty="0">
                <a:latin typeface="Arial" pitchFamily="34" charset="0"/>
              </a:rPr>
              <a:t>  </a:t>
            </a:r>
            <a:r>
              <a:rPr lang="en-US" dirty="0">
                <a:latin typeface="Arial" pitchFamily="34" charset="0"/>
                <a:sym typeface="Wingdings" pitchFamily="2" charset="2"/>
              </a:rPr>
              <a:t>  </a:t>
            </a:r>
            <a:r>
              <a:rPr lang="en-US" baseline="30000" dirty="0">
                <a:solidFill>
                  <a:srgbClr val="D60093"/>
                </a:solidFill>
                <a:latin typeface="Arial" pitchFamily="34" charset="0"/>
                <a:sym typeface="Wingdings" pitchFamily="2" charset="2"/>
              </a:rPr>
              <a:t>44</a:t>
            </a:r>
            <a:r>
              <a:rPr lang="en-US" dirty="0">
                <a:solidFill>
                  <a:srgbClr val="D60093"/>
                </a:solidFill>
                <a:latin typeface="Arial" pitchFamily="34" charset="0"/>
                <a:sym typeface="Wingdings" pitchFamily="2" charset="2"/>
              </a:rPr>
              <a:t>S</a:t>
            </a:r>
            <a:r>
              <a:rPr lang="en-US" dirty="0">
                <a:latin typeface="Arial" pitchFamily="34" charset="0"/>
                <a:sym typeface="Wingdings" pitchFamily="2" charset="2"/>
              </a:rPr>
              <a:t> </a:t>
            </a:r>
            <a:r>
              <a:rPr lang="en-US" sz="2000" dirty="0">
                <a:latin typeface="Arial" pitchFamily="34" charset="0"/>
                <a:sym typeface="Wingdings" pitchFamily="2" charset="2"/>
              </a:rPr>
              <a:t>(100-150 </a:t>
            </a:r>
            <a:r>
              <a:rPr lang="en-US" sz="2000" dirty="0" err="1">
                <a:latin typeface="Arial" pitchFamily="34" charset="0"/>
                <a:sym typeface="Wingdings" pitchFamily="2" charset="2"/>
              </a:rPr>
              <a:t>pps</a:t>
            </a:r>
            <a:r>
              <a:rPr lang="en-US" sz="2000" dirty="0">
                <a:latin typeface="Arial" pitchFamily="34" charset="0"/>
                <a:sym typeface="Wingdings" pitchFamily="2" charset="2"/>
              </a:rPr>
              <a:t>)</a:t>
            </a:r>
            <a:r>
              <a:rPr lang="en-US" dirty="0">
                <a:latin typeface="Arial" pitchFamily="34" charset="0"/>
                <a:sym typeface="Wingdings" pitchFamily="2" charset="2"/>
              </a:rPr>
              <a:t>    </a:t>
            </a:r>
            <a:r>
              <a:rPr lang="en-US" baseline="30000" dirty="0">
                <a:solidFill>
                  <a:srgbClr val="008000"/>
                </a:solidFill>
                <a:latin typeface="Arial" pitchFamily="34" charset="0"/>
                <a:sym typeface="Wingdings" pitchFamily="2" charset="2"/>
              </a:rPr>
              <a:t>42</a:t>
            </a:r>
            <a:r>
              <a:rPr lang="en-US" dirty="0">
                <a:solidFill>
                  <a:srgbClr val="008000"/>
                </a:solidFill>
                <a:latin typeface="Arial" pitchFamily="34" charset="0"/>
                <a:sym typeface="Wingdings" pitchFamily="2" charset="2"/>
              </a:rPr>
              <a:t>Si* </a:t>
            </a:r>
            <a:r>
              <a:rPr lang="en-US" sz="2000" dirty="0">
                <a:latin typeface="Arial" pitchFamily="34" charset="0"/>
                <a:sym typeface="Wingdings" pitchFamily="2" charset="2"/>
              </a:rPr>
              <a:t>(8/day) 	 </a:t>
            </a:r>
            <a:r>
              <a:rPr lang="en-US" dirty="0">
                <a:latin typeface="Times New Roman" pitchFamily="18" charset="0"/>
                <a:sym typeface="Wingdings" pitchFamily="2" charset="2"/>
              </a:rPr>
              <a:t>  </a:t>
            </a:r>
            <a:r>
              <a:rPr lang="en-US" baseline="30000" dirty="0">
                <a:solidFill>
                  <a:srgbClr val="008000"/>
                </a:solidFill>
                <a:latin typeface="Arial" pitchFamily="34" charset="0"/>
                <a:sym typeface="Wingdings" pitchFamily="2" charset="2"/>
              </a:rPr>
              <a:t>42</a:t>
            </a:r>
            <a:r>
              <a:rPr lang="en-US" dirty="0">
                <a:solidFill>
                  <a:srgbClr val="008000"/>
                </a:solidFill>
                <a:latin typeface="Arial" pitchFamily="34" charset="0"/>
                <a:sym typeface="Wingdings" pitchFamily="2" charset="2"/>
              </a:rPr>
              <a:t>Si </a:t>
            </a:r>
            <a:r>
              <a:rPr lang="en-US" dirty="0">
                <a:latin typeface="Arial" pitchFamily="34" charset="0"/>
                <a:sym typeface="Wingdings" pitchFamily="2" charset="2"/>
              </a:rPr>
              <a:t>+ </a:t>
            </a:r>
            <a:r>
              <a:rPr lang="en-US" sz="2800" b="1" dirty="0">
                <a:solidFill>
                  <a:srgbClr val="FF6600"/>
                </a:solidFill>
                <a:latin typeface="Symbol" pitchFamily="18" charset="2"/>
                <a:sym typeface="Wingdings" pitchFamily="2" charset="2"/>
              </a:rPr>
              <a:t>g</a:t>
            </a:r>
            <a:endParaRPr lang="en-US" sz="2800" b="1" dirty="0">
              <a:solidFill>
                <a:srgbClr val="FF6600"/>
              </a:solidFill>
              <a:latin typeface="Symbol" pitchFamily="18" charset="2"/>
            </a:endParaRPr>
          </a:p>
        </p:txBody>
      </p:sp>
      <p:grpSp>
        <p:nvGrpSpPr>
          <p:cNvPr id="84" name="Groupe 83"/>
          <p:cNvGrpSpPr/>
          <p:nvPr/>
        </p:nvGrpSpPr>
        <p:grpSpPr>
          <a:xfrm>
            <a:off x="4159250" y="2015500"/>
            <a:ext cx="4903788" cy="2128838"/>
            <a:chOff x="4159250" y="2501900"/>
            <a:chExt cx="4903788" cy="2128838"/>
          </a:xfrm>
        </p:grpSpPr>
        <p:grpSp>
          <p:nvGrpSpPr>
            <p:cNvPr id="5" name="Group 12"/>
            <p:cNvGrpSpPr>
              <a:grpSpLocks/>
            </p:cNvGrpSpPr>
            <p:nvPr/>
          </p:nvGrpSpPr>
          <p:grpSpPr bwMode="auto">
            <a:xfrm>
              <a:off x="6537325" y="2589213"/>
              <a:ext cx="2525713" cy="1590675"/>
              <a:chOff x="3998" y="1455"/>
              <a:chExt cx="1591" cy="1002"/>
            </a:xfrm>
          </p:grpSpPr>
          <p:pic>
            <p:nvPicPr>
              <p:cNvPr id="235533" name="Picture 13" descr="matrice_out"/>
              <p:cNvPicPr>
                <a:picLocks noChangeAspect="1" noChangeArrowheads="1"/>
              </p:cNvPicPr>
              <p:nvPr/>
            </p:nvPicPr>
            <p:blipFill>
              <a:blip r:embed="rId4"/>
              <a:srcRect/>
              <a:stretch>
                <a:fillRect/>
              </a:stretch>
            </p:blipFill>
            <p:spPr bwMode="auto">
              <a:xfrm>
                <a:off x="4000" y="1455"/>
                <a:ext cx="1566" cy="1002"/>
              </a:xfrm>
              <a:prstGeom prst="rect">
                <a:avLst/>
              </a:prstGeom>
              <a:noFill/>
            </p:spPr>
          </p:pic>
          <p:sp>
            <p:nvSpPr>
              <p:cNvPr id="235534" name="Freeform 14"/>
              <p:cNvSpPr>
                <a:spLocks/>
              </p:cNvSpPr>
              <p:nvPr/>
            </p:nvSpPr>
            <p:spPr bwMode="auto">
              <a:xfrm>
                <a:off x="5147" y="1969"/>
                <a:ext cx="233" cy="156"/>
              </a:xfrm>
              <a:custGeom>
                <a:avLst/>
                <a:gdLst/>
                <a:ahLst/>
                <a:cxnLst>
                  <a:cxn ang="0">
                    <a:pos x="76" y="142"/>
                  </a:cxn>
                  <a:cxn ang="0">
                    <a:pos x="188" y="34"/>
                  </a:cxn>
                  <a:cxn ang="0">
                    <a:pos x="122" y="0"/>
                  </a:cxn>
                  <a:cxn ang="0">
                    <a:pos x="64" y="36"/>
                  </a:cxn>
                  <a:cxn ang="0">
                    <a:pos x="0" y="128"/>
                  </a:cxn>
                  <a:cxn ang="0">
                    <a:pos x="30" y="150"/>
                  </a:cxn>
                  <a:cxn ang="0">
                    <a:pos x="78" y="140"/>
                  </a:cxn>
                </a:cxnLst>
                <a:rect l="0" t="0" r="r" b="b"/>
                <a:pathLst>
                  <a:path w="188" h="150">
                    <a:moveTo>
                      <a:pt x="76" y="142"/>
                    </a:moveTo>
                    <a:lnTo>
                      <a:pt x="188" y="34"/>
                    </a:lnTo>
                    <a:lnTo>
                      <a:pt x="122" y="0"/>
                    </a:lnTo>
                    <a:lnTo>
                      <a:pt x="64" y="36"/>
                    </a:lnTo>
                    <a:lnTo>
                      <a:pt x="0" y="128"/>
                    </a:lnTo>
                    <a:lnTo>
                      <a:pt x="30" y="150"/>
                    </a:lnTo>
                    <a:lnTo>
                      <a:pt x="78" y="140"/>
                    </a:lnTo>
                  </a:path>
                </a:pathLst>
              </a:custGeom>
              <a:noFill/>
              <a:ln w="19050" cmpd="sng">
                <a:solidFill>
                  <a:srgbClr val="FF0000"/>
                </a:solidFill>
                <a:round/>
                <a:headEnd/>
                <a:tailEnd/>
              </a:ln>
              <a:effectLst/>
            </p:spPr>
            <p:txBody>
              <a:bodyPr/>
              <a:lstStyle/>
              <a:p>
                <a:endParaRPr lang="fr-FR"/>
              </a:p>
            </p:txBody>
          </p:sp>
          <p:sp>
            <p:nvSpPr>
              <p:cNvPr id="235537" name="Rectangle 17"/>
              <p:cNvSpPr>
                <a:spLocks noChangeArrowheads="1"/>
              </p:cNvSpPr>
              <p:nvPr/>
            </p:nvSpPr>
            <p:spPr bwMode="auto">
              <a:xfrm>
                <a:off x="5236" y="1484"/>
                <a:ext cx="310" cy="141"/>
              </a:xfrm>
              <a:prstGeom prst="rect">
                <a:avLst/>
              </a:prstGeom>
              <a:noFill/>
              <a:ln w="19050">
                <a:solidFill>
                  <a:srgbClr val="008000"/>
                </a:solidFill>
                <a:miter lim="800000"/>
                <a:headEnd/>
                <a:tailEnd/>
              </a:ln>
              <a:effectLst/>
            </p:spPr>
            <p:txBody>
              <a:bodyPr wrap="none" lIns="54000" tIns="10800" rIns="54000" bIns="10800">
                <a:spAutoFit/>
              </a:bodyPr>
              <a:lstStyle/>
              <a:p>
                <a:r>
                  <a:rPr lang="en-US" sz="1200" b="1">
                    <a:solidFill>
                      <a:srgbClr val="FF0000"/>
                    </a:solidFill>
                    <a:latin typeface="Arial" pitchFamily="34" charset="0"/>
                  </a:rPr>
                  <a:t> OUT</a:t>
                </a:r>
              </a:p>
            </p:txBody>
          </p:sp>
          <p:sp>
            <p:nvSpPr>
              <p:cNvPr id="235538" name="Text Box 18"/>
              <p:cNvSpPr txBox="1">
                <a:spLocks noChangeArrowheads="1"/>
              </p:cNvSpPr>
              <p:nvPr/>
            </p:nvSpPr>
            <p:spPr bwMode="auto">
              <a:xfrm>
                <a:off x="5222" y="2059"/>
                <a:ext cx="280" cy="173"/>
              </a:xfrm>
              <a:prstGeom prst="rect">
                <a:avLst/>
              </a:prstGeom>
              <a:noFill/>
              <a:ln w="9525">
                <a:noFill/>
                <a:miter lim="800000"/>
                <a:headEnd/>
                <a:tailEnd/>
              </a:ln>
              <a:effectLst/>
            </p:spPr>
            <p:txBody>
              <a:bodyPr wrap="none">
                <a:spAutoFit/>
              </a:bodyPr>
              <a:lstStyle/>
              <a:p>
                <a:r>
                  <a:rPr lang="en-US" sz="1200" b="1" baseline="30000">
                    <a:solidFill>
                      <a:srgbClr val="FF0000"/>
                    </a:solidFill>
                    <a:latin typeface="Arial" pitchFamily="34" charset="0"/>
                  </a:rPr>
                  <a:t>42</a:t>
                </a:r>
                <a:r>
                  <a:rPr lang="en-US" sz="1200" b="1">
                    <a:solidFill>
                      <a:srgbClr val="FF0000"/>
                    </a:solidFill>
                    <a:latin typeface="Arial" pitchFamily="34" charset="0"/>
                  </a:rPr>
                  <a:t>Si</a:t>
                </a:r>
              </a:p>
            </p:txBody>
          </p:sp>
          <p:sp>
            <p:nvSpPr>
              <p:cNvPr id="235539" name="Rectangle 19"/>
              <p:cNvSpPr>
                <a:spLocks noChangeArrowheads="1"/>
              </p:cNvSpPr>
              <p:nvPr/>
            </p:nvSpPr>
            <p:spPr bwMode="auto">
              <a:xfrm>
                <a:off x="4012" y="1475"/>
                <a:ext cx="1539" cy="968"/>
              </a:xfrm>
              <a:prstGeom prst="rect">
                <a:avLst/>
              </a:prstGeom>
              <a:noFill/>
              <a:ln w="28575">
                <a:solidFill>
                  <a:srgbClr val="008000"/>
                </a:solidFill>
                <a:miter lim="800000"/>
                <a:headEnd/>
                <a:tailEnd/>
              </a:ln>
              <a:effectLst/>
            </p:spPr>
            <p:txBody>
              <a:bodyPr wrap="none" anchor="ctr"/>
              <a:lstStyle/>
              <a:p>
                <a:endParaRPr lang="fr-FR"/>
              </a:p>
            </p:txBody>
          </p:sp>
          <p:sp>
            <p:nvSpPr>
              <p:cNvPr id="235540" name="Text Box 20"/>
              <p:cNvSpPr txBox="1">
                <a:spLocks noChangeArrowheads="1"/>
              </p:cNvSpPr>
              <p:nvPr/>
            </p:nvSpPr>
            <p:spPr bwMode="auto">
              <a:xfrm>
                <a:off x="3998" y="1469"/>
                <a:ext cx="274" cy="212"/>
              </a:xfrm>
              <a:prstGeom prst="rect">
                <a:avLst/>
              </a:prstGeom>
              <a:noFill/>
              <a:ln w="9525">
                <a:noFill/>
                <a:miter lim="800000"/>
                <a:headEnd/>
                <a:tailEnd/>
              </a:ln>
              <a:effectLst/>
            </p:spPr>
            <p:txBody>
              <a:bodyPr wrap="none">
                <a:spAutoFit/>
              </a:bodyPr>
              <a:lstStyle/>
              <a:p>
                <a:r>
                  <a:rPr lang="en-US" sz="1600">
                    <a:solidFill>
                      <a:srgbClr val="008000"/>
                    </a:solidFill>
                    <a:latin typeface="Symbol" pitchFamily="18" charset="2"/>
                  </a:rPr>
                  <a:t>D</a:t>
                </a:r>
                <a:r>
                  <a:rPr lang="en-US" sz="1600">
                    <a:solidFill>
                      <a:srgbClr val="008000"/>
                    </a:solidFill>
                  </a:rPr>
                  <a:t>E</a:t>
                </a:r>
              </a:p>
            </p:txBody>
          </p:sp>
          <p:sp>
            <p:nvSpPr>
              <p:cNvPr id="235541" name="Text Box 21"/>
              <p:cNvSpPr txBox="1">
                <a:spLocks noChangeArrowheads="1"/>
              </p:cNvSpPr>
              <p:nvPr/>
            </p:nvSpPr>
            <p:spPr bwMode="auto">
              <a:xfrm>
                <a:off x="5182" y="2241"/>
                <a:ext cx="407" cy="212"/>
              </a:xfrm>
              <a:prstGeom prst="rect">
                <a:avLst/>
              </a:prstGeom>
              <a:noFill/>
              <a:ln w="9525">
                <a:noFill/>
                <a:miter lim="800000"/>
                <a:headEnd/>
                <a:tailEnd/>
              </a:ln>
              <a:effectLst/>
            </p:spPr>
            <p:txBody>
              <a:bodyPr wrap="none">
                <a:spAutoFit/>
              </a:bodyPr>
              <a:lstStyle/>
              <a:p>
                <a:r>
                  <a:rPr lang="en-US" sz="1600">
                    <a:solidFill>
                      <a:srgbClr val="008000"/>
                    </a:solidFill>
                  </a:rPr>
                  <a:t>M/Q</a:t>
                </a:r>
              </a:p>
            </p:txBody>
          </p:sp>
        </p:grpSp>
        <p:grpSp>
          <p:nvGrpSpPr>
            <p:cNvPr id="6" name="Group 22"/>
            <p:cNvGrpSpPr>
              <a:grpSpLocks/>
            </p:cNvGrpSpPr>
            <p:nvPr/>
          </p:nvGrpSpPr>
          <p:grpSpPr bwMode="auto">
            <a:xfrm>
              <a:off x="4159250" y="2501900"/>
              <a:ext cx="4046538" cy="2128838"/>
              <a:chOff x="2620" y="1576"/>
              <a:chExt cx="2549" cy="1341"/>
            </a:xfrm>
          </p:grpSpPr>
          <p:sp>
            <p:nvSpPr>
              <p:cNvPr id="235543" name="Line 23"/>
              <p:cNvSpPr>
                <a:spLocks noChangeShapeType="1"/>
              </p:cNvSpPr>
              <p:nvPr/>
            </p:nvSpPr>
            <p:spPr bwMode="auto">
              <a:xfrm>
                <a:off x="3058" y="2463"/>
                <a:ext cx="423" cy="0"/>
              </a:xfrm>
              <a:prstGeom prst="line">
                <a:avLst/>
              </a:prstGeom>
              <a:noFill/>
              <a:ln w="28575">
                <a:solidFill>
                  <a:srgbClr val="008000"/>
                </a:solidFill>
                <a:round/>
                <a:headEnd type="none" w="sm" len="sm"/>
                <a:tailEnd type="none" w="sm" len="sm"/>
              </a:ln>
              <a:effectLst/>
            </p:spPr>
            <p:txBody>
              <a:bodyPr wrap="none" anchor="ctr"/>
              <a:lstStyle/>
              <a:p>
                <a:endParaRPr lang="fr-FR"/>
              </a:p>
            </p:txBody>
          </p:sp>
          <p:sp>
            <p:nvSpPr>
              <p:cNvPr id="235544" name="Arc 24"/>
              <p:cNvSpPr>
                <a:spLocks/>
              </p:cNvSpPr>
              <p:nvPr/>
            </p:nvSpPr>
            <p:spPr bwMode="auto">
              <a:xfrm>
                <a:off x="3465" y="2463"/>
                <a:ext cx="415" cy="316"/>
              </a:xfrm>
              <a:custGeom>
                <a:avLst/>
                <a:gdLst>
                  <a:gd name="G0" fmla="+- 38 0 0"/>
                  <a:gd name="G1" fmla="+- 21600 0 0"/>
                  <a:gd name="G2" fmla="+- 21600 0 0"/>
                  <a:gd name="T0" fmla="*/ 0 w 18997"/>
                  <a:gd name="T1" fmla="*/ 0 h 21600"/>
                  <a:gd name="T2" fmla="*/ 18997 w 18997"/>
                  <a:gd name="T3" fmla="*/ 11250 h 21600"/>
                  <a:gd name="T4" fmla="*/ 38 w 18997"/>
                  <a:gd name="T5" fmla="*/ 21600 h 21600"/>
                </a:gdLst>
                <a:ahLst/>
                <a:cxnLst>
                  <a:cxn ang="0">
                    <a:pos x="T0" y="T1"/>
                  </a:cxn>
                  <a:cxn ang="0">
                    <a:pos x="T2" y="T3"/>
                  </a:cxn>
                  <a:cxn ang="0">
                    <a:pos x="T4" y="T5"/>
                  </a:cxn>
                </a:cxnLst>
                <a:rect l="0" t="0" r="r" b="b"/>
                <a:pathLst>
                  <a:path w="18997" h="21600" fill="none" extrusionOk="0">
                    <a:moveTo>
                      <a:pt x="0" y="0"/>
                    </a:moveTo>
                    <a:cubicBezTo>
                      <a:pt x="12" y="0"/>
                      <a:pt x="25" y="-1"/>
                      <a:pt x="38" y="0"/>
                    </a:cubicBezTo>
                    <a:cubicBezTo>
                      <a:pt x="7939" y="0"/>
                      <a:pt x="15210" y="4314"/>
                      <a:pt x="18996" y="11250"/>
                    </a:cubicBezTo>
                  </a:path>
                  <a:path w="18997" h="21600" stroke="0" extrusionOk="0">
                    <a:moveTo>
                      <a:pt x="0" y="0"/>
                    </a:moveTo>
                    <a:cubicBezTo>
                      <a:pt x="12" y="0"/>
                      <a:pt x="25" y="-1"/>
                      <a:pt x="38" y="0"/>
                    </a:cubicBezTo>
                    <a:cubicBezTo>
                      <a:pt x="7939" y="0"/>
                      <a:pt x="15210" y="4314"/>
                      <a:pt x="18996" y="11250"/>
                    </a:cubicBezTo>
                    <a:lnTo>
                      <a:pt x="38" y="21600"/>
                    </a:lnTo>
                    <a:close/>
                  </a:path>
                </a:pathLst>
              </a:custGeom>
              <a:noFill/>
              <a:ln w="28575" cap="rnd">
                <a:solidFill>
                  <a:srgbClr val="008000"/>
                </a:solidFill>
                <a:round/>
                <a:headEnd type="none" w="sm" len="sm"/>
                <a:tailEnd type="none" w="sm" len="sm"/>
              </a:ln>
              <a:effectLst/>
            </p:spPr>
            <p:txBody>
              <a:bodyPr wrap="none" anchor="ctr"/>
              <a:lstStyle/>
              <a:p>
                <a:endParaRPr lang="fr-FR"/>
              </a:p>
            </p:txBody>
          </p:sp>
          <p:sp>
            <p:nvSpPr>
              <p:cNvPr id="235545" name="Freeform 25"/>
              <p:cNvSpPr>
                <a:spLocks/>
              </p:cNvSpPr>
              <p:nvPr/>
            </p:nvSpPr>
            <p:spPr bwMode="auto">
              <a:xfrm rot="18287677" flipH="1">
                <a:off x="3585" y="2493"/>
                <a:ext cx="320" cy="182"/>
              </a:xfrm>
              <a:custGeom>
                <a:avLst/>
                <a:gdLst/>
                <a:ahLst/>
                <a:cxnLst>
                  <a:cxn ang="0">
                    <a:pos x="0" y="306"/>
                  </a:cxn>
                  <a:cxn ang="0">
                    <a:pos x="320" y="198"/>
                  </a:cxn>
                  <a:cxn ang="0">
                    <a:pos x="44" y="0"/>
                  </a:cxn>
                  <a:cxn ang="0">
                    <a:pos x="0" y="306"/>
                  </a:cxn>
                </a:cxnLst>
                <a:rect l="0" t="0" r="r" b="b"/>
                <a:pathLst>
                  <a:path w="320" h="306">
                    <a:moveTo>
                      <a:pt x="0" y="306"/>
                    </a:moveTo>
                    <a:lnTo>
                      <a:pt x="320" y="198"/>
                    </a:lnTo>
                    <a:lnTo>
                      <a:pt x="44" y="0"/>
                    </a:lnTo>
                    <a:lnTo>
                      <a:pt x="0" y="306"/>
                    </a:lnTo>
                  </a:path>
                </a:pathLst>
              </a:custGeom>
              <a:gradFill rotWithShape="1">
                <a:gsLst>
                  <a:gs pos="0">
                    <a:srgbClr val="969696"/>
                  </a:gs>
                  <a:gs pos="50000">
                    <a:srgbClr val="969696">
                      <a:gamma/>
                      <a:shade val="26275"/>
                      <a:invGamma/>
                    </a:srgbClr>
                  </a:gs>
                  <a:gs pos="100000">
                    <a:srgbClr val="969696"/>
                  </a:gs>
                </a:gsLst>
                <a:lin ang="5400000" scaled="1"/>
              </a:gradFill>
              <a:ln w="12700" cap="rnd" cmpd="sng">
                <a:solidFill>
                  <a:schemeClr val="tx1"/>
                </a:solidFill>
                <a:prstDash val="solid"/>
                <a:round/>
                <a:headEnd/>
                <a:tailEnd/>
              </a:ln>
              <a:effectLst/>
            </p:spPr>
            <p:txBody>
              <a:bodyPr/>
              <a:lstStyle/>
              <a:p>
                <a:endParaRPr lang="fr-FR"/>
              </a:p>
            </p:txBody>
          </p:sp>
          <p:sp>
            <p:nvSpPr>
              <p:cNvPr id="235546" name="Text Box 26"/>
              <p:cNvSpPr txBox="1">
                <a:spLocks noChangeArrowheads="1"/>
              </p:cNvSpPr>
              <p:nvPr/>
            </p:nvSpPr>
            <p:spPr bwMode="auto">
              <a:xfrm rot="-21600000">
                <a:off x="4037" y="2629"/>
                <a:ext cx="1132" cy="288"/>
              </a:xfrm>
              <a:prstGeom prst="rect">
                <a:avLst/>
              </a:prstGeom>
              <a:noFill/>
              <a:ln w="9525">
                <a:noFill/>
                <a:miter lim="800000"/>
                <a:headEnd/>
                <a:tailEnd/>
              </a:ln>
              <a:effectLst/>
            </p:spPr>
            <p:txBody>
              <a:bodyPr wrap="none">
                <a:spAutoFit/>
              </a:bodyPr>
              <a:lstStyle/>
              <a:p>
                <a:pPr eaLnBrk="0" hangingPunct="0"/>
                <a:r>
                  <a:rPr lang="fr-FR" sz="1800">
                    <a:solidFill>
                      <a:srgbClr val="008000"/>
                    </a:solidFill>
                    <a:latin typeface="Arial" pitchFamily="34" charset="0"/>
                  </a:rPr>
                  <a:t>SPEG</a:t>
                </a:r>
                <a:r>
                  <a:rPr lang="fr-FR" sz="2000">
                    <a:solidFill>
                      <a:srgbClr val="008000"/>
                    </a:solidFill>
                    <a:latin typeface="Arial" pitchFamily="34" charset="0"/>
                  </a:rPr>
                  <a:t> </a:t>
                </a:r>
                <a:r>
                  <a:rPr lang="fr-FR" sz="1600">
                    <a:solidFill>
                      <a:srgbClr val="008000"/>
                    </a:solidFill>
                    <a:latin typeface="Arial" pitchFamily="34" charset="0"/>
                  </a:rPr>
                  <a:t>(</a:t>
                </a:r>
                <a:r>
                  <a:rPr lang="fr-FR">
                    <a:solidFill>
                      <a:srgbClr val="008000"/>
                    </a:solidFill>
                    <a:latin typeface="Symbol" pitchFamily="18" charset="2"/>
                  </a:rPr>
                  <a:t>e</a:t>
                </a:r>
                <a:r>
                  <a:rPr lang="fr-FR" sz="1600">
                    <a:solidFill>
                      <a:srgbClr val="008000"/>
                    </a:solidFill>
                    <a:latin typeface="Arial" pitchFamily="34" charset="0"/>
                  </a:rPr>
                  <a:t>~100%)</a:t>
                </a:r>
              </a:p>
            </p:txBody>
          </p:sp>
          <p:sp>
            <p:nvSpPr>
              <p:cNvPr id="235547" name="Rectangle 27" descr="Diagonales larges vers le haut"/>
              <p:cNvSpPr>
                <a:spLocks noChangeArrowheads="1"/>
              </p:cNvSpPr>
              <p:nvPr/>
            </p:nvSpPr>
            <p:spPr bwMode="auto">
              <a:xfrm>
                <a:off x="3054" y="2363"/>
                <a:ext cx="57" cy="206"/>
              </a:xfrm>
              <a:prstGeom prst="rect">
                <a:avLst/>
              </a:prstGeom>
              <a:pattFill prst="wdUpDiag">
                <a:fgClr>
                  <a:srgbClr val="990033"/>
                </a:fgClr>
                <a:bgClr>
                  <a:schemeClr val="bg1"/>
                </a:bgClr>
              </a:pattFill>
              <a:ln w="12700">
                <a:solidFill>
                  <a:schemeClr val="tx1"/>
                </a:solidFill>
                <a:miter lim="800000"/>
                <a:headEnd/>
                <a:tailEnd/>
              </a:ln>
              <a:effectLst/>
            </p:spPr>
            <p:txBody>
              <a:bodyPr wrap="none" anchor="ctr"/>
              <a:lstStyle/>
              <a:p>
                <a:endParaRPr lang="fr-FR"/>
              </a:p>
            </p:txBody>
          </p:sp>
          <p:sp>
            <p:nvSpPr>
              <p:cNvPr id="235548" name="Line 28"/>
              <p:cNvSpPr>
                <a:spLocks noChangeShapeType="1"/>
              </p:cNvSpPr>
              <p:nvPr/>
            </p:nvSpPr>
            <p:spPr bwMode="auto">
              <a:xfrm rot="-2503687">
                <a:off x="3964" y="2587"/>
                <a:ext cx="0" cy="268"/>
              </a:xfrm>
              <a:prstGeom prst="line">
                <a:avLst/>
              </a:prstGeom>
              <a:noFill/>
              <a:ln w="28575">
                <a:solidFill>
                  <a:srgbClr val="008000"/>
                </a:solidFill>
                <a:round/>
                <a:headEnd type="none" w="sm" len="sm"/>
                <a:tailEnd type="stealth" w="med" len="lg"/>
              </a:ln>
              <a:effectLst/>
            </p:spPr>
            <p:txBody>
              <a:bodyPr wrap="none" anchor="ctr"/>
              <a:lstStyle/>
              <a:p>
                <a:endParaRPr lang="fr-FR"/>
              </a:p>
            </p:txBody>
          </p:sp>
          <p:sp>
            <p:nvSpPr>
              <p:cNvPr id="235549" name="AutoShape 29"/>
              <p:cNvSpPr>
                <a:spLocks/>
              </p:cNvSpPr>
              <p:nvPr/>
            </p:nvSpPr>
            <p:spPr bwMode="auto">
              <a:xfrm flipH="1">
                <a:off x="3368" y="1978"/>
                <a:ext cx="720" cy="180"/>
              </a:xfrm>
              <a:prstGeom prst="borderCallout2">
                <a:avLst>
                  <a:gd name="adj1" fmla="val 40000"/>
                  <a:gd name="adj2" fmla="val 106662"/>
                  <a:gd name="adj3" fmla="val 40000"/>
                  <a:gd name="adj4" fmla="val 106662"/>
                  <a:gd name="adj5" fmla="val 262222"/>
                  <a:gd name="adj6" fmla="val 139023"/>
                </a:avLst>
              </a:prstGeom>
              <a:noFill/>
              <a:ln w="9525">
                <a:solidFill>
                  <a:schemeClr val="tx1"/>
                </a:solidFill>
                <a:miter lim="800000"/>
                <a:headEnd/>
                <a:tailEnd/>
              </a:ln>
              <a:effectLst/>
            </p:spPr>
            <p:txBody>
              <a:bodyPr lIns="18000" tIns="10800" rIns="18000" bIns="10800"/>
              <a:lstStyle/>
              <a:p>
                <a:pPr algn="ctr"/>
                <a:r>
                  <a:rPr lang="fr-FR" sz="1800" baseline="30000">
                    <a:solidFill>
                      <a:srgbClr val="D60093"/>
                    </a:solidFill>
                    <a:latin typeface="Arial" pitchFamily="34" charset="0"/>
                    <a:sym typeface="Wingdings" pitchFamily="2" charset="2"/>
                  </a:rPr>
                  <a:t>44</a:t>
                </a:r>
                <a:r>
                  <a:rPr lang="fr-FR" sz="1800">
                    <a:solidFill>
                      <a:srgbClr val="D60093"/>
                    </a:solidFill>
                    <a:latin typeface="Arial" pitchFamily="34" charset="0"/>
                    <a:sym typeface="Wingdings" pitchFamily="2" charset="2"/>
                  </a:rPr>
                  <a:t>S </a:t>
                </a:r>
                <a:r>
                  <a:rPr lang="fr-FR" sz="1800">
                    <a:latin typeface="Arial" pitchFamily="34" charset="0"/>
                    <a:sym typeface="Wingdings" pitchFamily="2" charset="2"/>
                  </a:rPr>
                  <a:t> </a:t>
                </a:r>
                <a:r>
                  <a:rPr lang="fr-FR" sz="1800" baseline="30000">
                    <a:solidFill>
                      <a:srgbClr val="008000"/>
                    </a:solidFill>
                    <a:latin typeface="Arial" pitchFamily="34" charset="0"/>
                  </a:rPr>
                  <a:t>42</a:t>
                </a:r>
                <a:r>
                  <a:rPr lang="fr-FR" sz="1800">
                    <a:solidFill>
                      <a:srgbClr val="008000"/>
                    </a:solidFill>
                    <a:latin typeface="Arial" pitchFamily="34" charset="0"/>
                  </a:rPr>
                  <a:t>Si</a:t>
                </a:r>
                <a:endParaRPr lang="en-US" sz="1800">
                  <a:solidFill>
                    <a:srgbClr val="008000"/>
                  </a:solidFill>
                  <a:latin typeface="Arial" pitchFamily="34" charset="0"/>
                </a:endParaRPr>
              </a:p>
            </p:txBody>
          </p:sp>
          <p:sp>
            <p:nvSpPr>
              <p:cNvPr id="235550" name="AutoShape 30"/>
              <p:cNvSpPr>
                <a:spLocks/>
              </p:cNvSpPr>
              <p:nvPr/>
            </p:nvSpPr>
            <p:spPr bwMode="auto">
              <a:xfrm>
                <a:off x="2620" y="1576"/>
                <a:ext cx="1216" cy="320"/>
              </a:xfrm>
              <a:prstGeom prst="borderCallout3">
                <a:avLst>
                  <a:gd name="adj1" fmla="val 22500"/>
                  <a:gd name="adj2" fmla="val -3949"/>
                  <a:gd name="adj3" fmla="val 22500"/>
                  <a:gd name="adj4" fmla="val -12500"/>
                  <a:gd name="adj5" fmla="val 205940"/>
                  <a:gd name="adj6" fmla="val -12500"/>
                  <a:gd name="adj7" fmla="val 270000"/>
                  <a:gd name="adj8" fmla="val 37171"/>
                </a:avLst>
              </a:prstGeom>
              <a:solidFill>
                <a:srgbClr val="FFFFCC"/>
              </a:solidFill>
              <a:ln w="9525">
                <a:solidFill>
                  <a:schemeClr val="tx1"/>
                </a:solidFill>
                <a:miter lim="800000"/>
                <a:headEnd/>
                <a:tailEnd/>
              </a:ln>
              <a:effectLst/>
            </p:spPr>
            <p:txBody>
              <a:bodyPr lIns="18000" tIns="10800" rIns="18000" bIns="10800"/>
              <a:lstStyle/>
              <a:p>
                <a:pPr>
                  <a:buFontTx/>
                  <a:buChar char="•"/>
                </a:pPr>
                <a:r>
                  <a:rPr lang="en-US" sz="1400">
                    <a:latin typeface="Arial" pitchFamily="34" charset="0"/>
                    <a:sym typeface="Wingdings" pitchFamily="2" charset="2"/>
                  </a:rPr>
                  <a:t> E~45A.MeV</a:t>
                </a:r>
              </a:p>
              <a:p>
                <a:pPr>
                  <a:buFontTx/>
                  <a:buChar char="•"/>
                </a:pPr>
                <a:r>
                  <a:rPr lang="en-US" sz="1400">
                    <a:latin typeface="Arial" pitchFamily="34" charset="0"/>
                    <a:sym typeface="Wingdings" pitchFamily="2" charset="2"/>
                  </a:rPr>
                  <a:t> 185 mg/cm² Be target</a:t>
                </a:r>
              </a:p>
            </p:txBody>
          </p:sp>
        </p:grpSp>
      </p:grpSp>
      <p:grpSp>
        <p:nvGrpSpPr>
          <p:cNvPr id="7" name="Group 31"/>
          <p:cNvGrpSpPr>
            <a:grpSpLocks/>
          </p:cNvGrpSpPr>
          <p:nvPr/>
        </p:nvGrpSpPr>
        <p:grpSpPr bwMode="auto">
          <a:xfrm>
            <a:off x="2044700" y="2725113"/>
            <a:ext cx="7013576" cy="4075112"/>
            <a:chOff x="1288" y="2023"/>
            <a:chExt cx="4418" cy="2567"/>
          </a:xfrm>
        </p:grpSpPr>
        <p:grpSp>
          <p:nvGrpSpPr>
            <p:cNvPr id="8" name="Group 32"/>
            <p:cNvGrpSpPr>
              <a:grpSpLocks/>
            </p:cNvGrpSpPr>
            <p:nvPr/>
          </p:nvGrpSpPr>
          <p:grpSpPr bwMode="auto">
            <a:xfrm>
              <a:off x="1288" y="2607"/>
              <a:ext cx="3200" cy="1983"/>
              <a:chOff x="1232" y="2387"/>
              <a:chExt cx="3200" cy="2119"/>
            </a:xfrm>
          </p:grpSpPr>
          <p:grpSp>
            <p:nvGrpSpPr>
              <p:cNvPr id="9" name="Group 33"/>
              <p:cNvGrpSpPr>
                <a:grpSpLocks/>
              </p:cNvGrpSpPr>
              <p:nvPr/>
            </p:nvGrpSpPr>
            <p:grpSpPr bwMode="auto">
              <a:xfrm>
                <a:off x="1232" y="2387"/>
                <a:ext cx="3200" cy="2119"/>
                <a:chOff x="1416" y="2459"/>
                <a:chExt cx="3200" cy="2119"/>
              </a:xfrm>
            </p:grpSpPr>
            <p:pic>
              <p:nvPicPr>
                <p:cNvPr id="235554" name="Picture 34" descr="e287"/>
                <p:cNvPicPr>
                  <a:picLocks noChangeAspect="1" noChangeArrowheads="1"/>
                </p:cNvPicPr>
                <p:nvPr/>
              </p:nvPicPr>
              <p:blipFill>
                <a:blip r:embed="rId5"/>
                <a:srcRect/>
                <a:stretch>
                  <a:fillRect/>
                </a:stretch>
              </p:blipFill>
              <p:spPr bwMode="auto">
                <a:xfrm>
                  <a:off x="1904" y="2780"/>
                  <a:ext cx="2216" cy="1511"/>
                </a:xfrm>
                <a:prstGeom prst="rect">
                  <a:avLst/>
                </a:prstGeom>
                <a:noFill/>
                <a:ln/>
                <a:effectLst/>
              </p:spPr>
            </p:pic>
            <p:sp>
              <p:nvSpPr>
                <p:cNvPr id="235555" name="AutoShape 35"/>
                <p:cNvSpPr>
                  <a:spLocks noChangeArrowheads="1"/>
                </p:cNvSpPr>
                <p:nvPr/>
              </p:nvSpPr>
              <p:spPr bwMode="auto">
                <a:xfrm>
                  <a:off x="1416" y="2459"/>
                  <a:ext cx="3200" cy="2119"/>
                </a:xfrm>
                <a:custGeom>
                  <a:avLst/>
                  <a:gdLst>
                    <a:gd name="G0" fmla="+- 3338 0 0"/>
                    <a:gd name="G1" fmla="+- 21600 0 3338"/>
                    <a:gd name="G2" fmla="+- 21600 0 3338"/>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338" y="10800"/>
                      </a:moveTo>
                      <a:cubicBezTo>
                        <a:pt x="3338" y="14921"/>
                        <a:pt x="6679" y="18262"/>
                        <a:pt x="10800" y="18262"/>
                      </a:cubicBezTo>
                      <a:cubicBezTo>
                        <a:pt x="14921" y="18262"/>
                        <a:pt x="18262" y="14921"/>
                        <a:pt x="18262" y="10800"/>
                      </a:cubicBezTo>
                      <a:cubicBezTo>
                        <a:pt x="18262" y="6679"/>
                        <a:pt x="14921" y="3338"/>
                        <a:pt x="10800" y="3338"/>
                      </a:cubicBezTo>
                      <a:cubicBezTo>
                        <a:pt x="6679" y="3338"/>
                        <a:pt x="3338" y="6679"/>
                        <a:pt x="3338" y="10800"/>
                      </a:cubicBezTo>
                      <a:close/>
                    </a:path>
                  </a:pathLst>
                </a:custGeom>
                <a:solidFill>
                  <a:schemeClr val="bg1"/>
                </a:solidFill>
                <a:ln w="9525">
                  <a:solidFill>
                    <a:schemeClr val="bg1"/>
                  </a:solidFill>
                  <a:round/>
                  <a:headEnd/>
                  <a:tailEnd/>
                </a:ln>
                <a:effectLst/>
              </p:spPr>
              <p:txBody>
                <a:bodyPr wrap="none" anchor="ctr"/>
                <a:lstStyle/>
                <a:p>
                  <a:endParaRPr lang="fr-FR"/>
                </a:p>
              </p:txBody>
            </p:sp>
          </p:grpSp>
          <p:sp>
            <p:nvSpPr>
              <p:cNvPr id="235556" name="Oval 36"/>
              <p:cNvSpPr>
                <a:spLocks noChangeArrowheads="1"/>
              </p:cNvSpPr>
              <p:nvPr/>
            </p:nvSpPr>
            <p:spPr bwMode="auto">
              <a:xfrm>
                <a:off x="1724" y="2720"/>
                <a:ext cx="2216" cy="1448"/>
              </a:xfrm>
              <a:prstGeom prst="ellipse">
                <a:avLst/>
              </a:prstGeom>
              <a:noFill/>
              <a:ln w="28575">
                <a:solidFill>
                  <a:srgbClr val="FF6600"/>
                </a:solidFill>
                <a:round/>
                <a:headEnd/>
                <a:tailEnd/>
              </a:ln>
              <a:effectLst/>
            </p:spPr>
            <p:txBody>
              <a:bodyPr wrap="none" anchor="ctr"/>
              <a:lstStyle/>
              <a:p>
                <a:pPr algn="ctr"/>
                <a:endParaRPr lang="en-US">
                  <a:solidFill>
                    <a:srgbClr val="FF9900"/>
                  </a:solidFill>
                  <a:latin typeface="Times New Roman" pitchFamily="18" charset="0"/>
                </a:endParaRPr>
              </a:p>
            </p:txBody>
          </p:sp>
        </p:grpSp>
        <p:grpSp>
          <p:nvGrpSpPr>
            <p:cNvPr id="10" name="Group 37"/>
            <p:cNvGrpSpPr>
              <a:grpSpLocks/>
            </p:cNvGrpSpPr>
            <p:nvPr/>
          </p:nvGrpSpPr>
          <p:grpSpPr bwMode="auto">
            <a:xfrm>
              <a:off x="2757" y="2023"/>
              <a:ext cx="630" cy="854"/>
              <a:chOff x="2757" y="2023"/>
              <a:chExt cx="630" cy="854"/>
            </a:xfrm>
          </p:grpSpPr>
          <p:sp>
            <p:nvSpPr>
              <p:cNvPr id="235558" name="Line 38"/>
              <p:cNvSpPr>
                <a:spLocks noChangeShapeType="1"/>
              </p:cNvSpPr>
              <p:nvPr/>
            </p:nvSpPr>
            <p:spPr bwMode="auto">
              <a:xfrm rot="119920">
                <a:off x="3044" y="2372"/>
                <a:ext cx="47" cy="36"/>
              </a:xfrm>
              <a:prstGeom prst="line">
                <a:avLst/>
              </a:prstGeom>
              <a:noFill/>
              <a:ln w="12700">
                <a:solidFill>
                  <a:schemeClr val="tx1"/>
                </a:solidFill>
                <a:prstDash val="dash"/>
                <a:round/>
                <a:headEnd type="none" w="sm" len="sm"/>
                <a:tailEnd type="none" w="sm" len="sm"/>
              </a:ln>
              <a:effectLst/>
            </p:spPr>
            <p:txBody>
              <a:bodyPr/>
              <a:lstStyle/>
              <a:p>
                <a:endParaRPr lang="fr-FR"/>
              </a:p>
            </p:txBody>
          </p:sp>
          <p:sp>
            <p:nvSpPr>
              <p:cNvPr id="235559" name="Line 39"/>
              <p:cNvSpPr>
                <a:spLocks noChangeShapeType="1"/>
              </p:cNvSpPr>
              <p:nvPr/>
            </p:nvSpPr>
            <p:spPr bwMode="auto">
              <a:xfrm rot="119920" flipV="1">
                <a:off x="3037" y="2453"/>
                <a:ext cx="53" cy="32"/>
              </a:xfrm>
              <a:prstGeom prst="line">
                <a:avLst/>
              </a:prstGeom>
              <a:noFill/>
              <a:ln w="12700">
                <a:solidFill>
                  <a:schemeClr val="tx1"/>
                </a:solidFill>
                <a:prstDash val="dash"/>
                <a:round/>
                <a:headEnd type="none" w="sm" len="sm"/>
                <a:tailEnd type="none" w="sm" len="sm"/>
              </a:ln>
              <a:effectLst/>
            </p:spPr>
            <p:txBody>
              <a:bodyPr/>
              <a:lstStyle/>
              <a:p>
                <a:endParaRPr lang="fr-FR"/>
              </a:p>
            </p:txBody>
          </p:sp>
          <p:grpSp>
            <p:nvGrpSpPr>
              <p:cNvPr id="11" name="Group 40"/>
              <p:cNvGrpSpPr>
                <a:grpSpLocks/>
              </p:cNvGrpSpPr>
              <p:nvPr/>
            </p:nvGrpSpPr>
            <p:grpSpPr bwMode="auto">
              <a:xfrm rot="-1384758">
                <a:off x="2788" y="2023"/>
                <a:ext cx="599" cy="405"/>
                <a:chOff x="2491" y="2564"/>
                <a:chExt cx="599" cy="405"/>
              </a:xfrm>
            </p:grpSpPr>
            <p:sp>
              <p:nvSpPr>
                <p:cNvPr id="235561" name="Rectangle 41"/>
                <p:cNvSpPr>
                  <a:spLocks noChangeArrowheads="1"/>
                </p:cNvSpPr>
                <p:nvPr/>
              </p:nvSpPr>
              <p:spPr bwMode="auto">
                <a:xfrm rot="20107233">
                  <a:off x="2491" y="2588"/>
                  <a:ext cx="115" cy="204"/>
                </a:xfrm>
                <a:prstGeom prst="rect">
                  <a:avLst/>
                </a:prstGeom>
                <a:gradFill rotWithShape="0">
                  <a:gsLst>
                    <a:gs pos="0">
                      <a:srgbClr val="AF0000"/>
                    </a:gs>
                    <a:gs pos="50000">
                      <a:srgbClr val="FF8350"/>
                    </a:gs>
                    <a:gs pos="100000">
                      <a:srgbClr val="AF0000"/>
                    </a:gs>
                  </a:gsLst>
                  <a:lin ang="2700000" scaled="1"/>
                </a:gradFill>
                <a:ln w="12700">
                  <a:solidFill>
                    <a:schemeClr val="tx1"/>
                  </a:solidFill>
                  <a:miter lim="800000"/>
                  <a:headEnd/>
                  <a:tailEnd/>
                </a:ln>
                <a:effectLst/>
              </p:spPr>
              <p:txBody>
                <a:bodyPr wrap="none" anchor="ctr"/>
                <a:lstStyle/>
                <a:p>
                  <a:endParaRPr lang="fr-FR"/>
                </a:p>
              </p:txBody>
            </p:sp>
            <p:sp>
              <p:nvSpPr>
                <p:cNvPr id="235562" name="Rectangle 42"/>
                <p:cNvSpPr>
                  <a:spLocks noChangeArrowheads="1"/>
                </p:cNvSpPr>
                <p:nvPr/>
              </p:nvSpPr>
              <p:spPr bwMode="auto">
                <a:xfrm rot="15616888">
                  <a:off x="2930" y="2810"/>
                  <a:ext cx="115" cy="204"/>
                </a:xfrm>
                <a:prstGeom prst="rect">
                  <a:avLst/>
                </a:prstGeom>
                <a:gradFill rotWithShape="0">
                  <a:gsLst>
                    <a:gs pos="0">
                      <a:srgbClr val="AF0000"/>
                    </a:gs>
                    <a:gs pos="50000">
                      <a:srgbClr val="FF8350"/>
                    </a:gs>
                    <a:gs pos="100000">
                      <a:srgbClr val="AF0000"/>
                    </a:gs>
                  </a:gsLst>
                  <a:lin ang="2700000" scaled="1"/>
                </a:gradFill>
                <a:ln w="12700">
                  <a:solidFill>
                    <a:schemeClr val="tx1"/>
                  </a:solidFill>
                  <a:miter lim="800000"/>
                  <a:headEnd/>
                  <a:tailEnd/>
                </a:ln>
                <a:effectLst/>
              </p:spPr>
              <p:txBody>
                <a:bodyPr wrap="none" anchor="ctr"/>
                <a:lstStyle/>
                <a:p>
                  <a:endParaRPr lang="fr-FR"/>
                </a:p>
              </p:txBody>
            </p:sp>
            <p:sp>
              <p:nvSpPr>
                <p:cNvPr id="235563" name="Rectangle 43"/>
                <p:cNvSpPr>
                  <a:spLocks noChangeArrowheads="1"/>
                </p:cNvSpPr>
                <p:nvPr/>
              </p:nvSpPr>
              <p:spPr bwMode="auto">
                <a:xfrm rot="22282965">
                  <a:off x="2681" y="2564"/>
                  <a:ext cx="115" cy="204"/>
                </a:xfrm>
                <a:prstGeom prst="rect">
                  <a:avLst/>
                </a:prstGeom>
                <a:gradFill rotWithShape="0">
                  <a:gsLst>
                    <a:gs pos="0">
                      <a:srgbClr val="AF0000"/>
                    </a:gs>
                    <a:gs pos="50000">
                      <a:srgbClr val="FF8350"/>
                    </a:gs>
                    <a:gs pos="100000">
                      <a:srgbClr val="AF0000"/>
                    </a:gs>
                  </a:gsLst>
                  <a:lin ang="2700000" scaled="1"/>
                </a:gradFill>
                <a:ln w="12700">
                  <a:solidFill>
                    <a:schemeClr val="tx1"/>
                  </a:solidFill>
                  <a:miter lim="800000"/>
                  <a:headEnd/>
                  <a:tailEnd/>
                </a:ln>
                <a:effectLst/>
              </p:spPr>
              <p:txBody>
                <a:bodyPr wrap="none" anchor="ctr"/>
                <a:lstStyle/>
                <a:p>
                  <a:endParaRPr lang="fr-FR"/>
                </a:p>
              </p:txBody>
            </p:sp>
            <p:sp>
              <p:nvSpPr>
                <p:cNvPr id="235564" name="Rectangle 44"/>
                <p:cNvSpPr>
                  <a:spLocks noChangeArrowheads="1"/>
                </p:cNvSpPr>
                <p:nvPr/>
              </p:nvSpPr>
              <p:spPr bwMode="auto">
                <a:xfrm rot="24193165">
                  <a:off x="2840" y="2642"/>
                  <a:ext cx="115" cy="204"/>
                </a:xfrm>
                <a:prstGeom prst="rect">
                  <a:avLst/>
                </a:prstGeom>
                <a:gradFill rotWithShape="0">
                  <a:gsLst>
                    <a:gs pos="0">
                      <a:srgbClr val="AF0000"/>
                    </a:gs>
                    <a:gs pos="50000">
                      <a:srgbClr val="FF8350"/>
                    </a:gs>
                    <a:gs pos="100000">
                      <a:srgbClr val="AF0000"/>
                    </a:gs>
                  </a:gsLst>
                  <a:lin ang="2700000" scaled="1"/>
                </a:gradFill>
                <a:ln w="12700">
                  <a:solidFill>
                    <a:schemeClr val="tx1"/>
                  </a:solidFill>
                  <a:miter lim="800000"/>
                  <a:headEnd/>
                  <a:tailEnd/>
                </a:ln>
                <a:effectLst/>
              </p:spPr>
              <p:txBody>
                <a:bodyPr wrap="none" anchor="ctr"/>
                <a:lstStyle/>
                <a:p>
                  <a:endParaRPr lang="fr-FR"/>
                </a:p>
              </p:txBody>
            </p:sp>
          </p:grpSp>
          <p:grpSp>
            <p:nvGrpSpPr>
              <p:cNvPr id="12" name="Group 45"/>
              <p:cNvGrpSpPr>
                <a:grpSpLocks/>
              </p:cNvGrpSpPr>
              <p:nvPr/>
            </p:nvGrpSpPr>
            <p:grpSpPr bwMode="auto">
              <a:xfrm rot="-1384758" flipH="1" flipV="1">
                <a:off x="2757" y="2472"/>
                <a:ext cx="599" cy="405"/>
                <a:chOff x="2491" y="2564"/>
                <a:chExt cx="599" cy="405"/>
              </a:xfrm>
            </p:grpSpPr>
            <p:sp>
              <p:nvSpPr>
                <p:cNvPr id="235566" name="Rectangle 46"/>
                <p:cNvSpPr>
                  <a:spLocks noChangeArrowheads="1"/>
                </p:cNvSpPr>
                <p:nvPr/>
              </p:nvSpPr>
              <p:spPr bwMode="auto">
                <a:xfrm rot="20107233">
                  <a:off x="2491" y="2588"/>
                  <a:ext cx="115" cy="204"/>
                </a:xfrm>
                <a:prstGeom prst="rect">
                  <a:avLst/>
                </a:prstGeom>
                <a:gradFill rotWithShape="0">
                  <a:gsLst>
                    <a:gs pos="0">
                      <a:srgbClr val="AF0000"/>
                    </a:gs>
                    <a:gs pos="50000">
                      <a:srgbClr val="FF8350"/>
                    </a:gs>
                    <a:gs pos="100000">
                      <a:srgbClr val="AF0000"/>
                    </a:gs>
                  </a:gsLst>
                  <a:lin ang="2700000" scaled="1"/>
                </a:gradFill>
                <a:ln w="12700">
                  <a:solidFill>
                    <a:schemeClr val="tx1"/>
                  </a:solidFill>
                  <a:miter lim="800000"/>
                  <a:headEnd/>
                  <a:tailEnd/>
                </a:ln>
                <a:effectLst/>
              </p:spPr>
              <p:txBody>
                <a:bodyPr wrap="none" anchor="ctr"/>
                <a:lstStyle/>
                <a:p>
                  <a:endParaRPr lang="fr-FR"/>
                </a:p>
              </p:txBody>
            </p:sp>
            <p:sp>
              <p:nvSpPr>
                <p:cNvPr id="235567" name="Rectangle 47"/>
                <p:cNvSpPr>
                  <a:spLocks noChangeArrowheads="1"/>
                </p:cNvSpPr>
                <p:nvPr/>
              </p:nvSpPr>
              <p:spPr bwMode="auto">
                <a:xfrm rot="15616888">
                  <a:off x="2930" y="2810"/>
                  <a:ext cx="115" cy="204"/>
                </a:xfrm>
                <a:prstGeom prst="rect">
                  <a:avLst/>
                </a:prstGeom>
                <a:gradFill rotWithShape="0">
                  <a:gsLst>
                    <a:gs pos="0">
                      <a:srgbClr val="AF0000"/>
                    </a:gs>
                    <a:gs pos="50000">
                      <a:srgbClr val="FF8350"/>
                    </a:gs>
                    <a:gs pos="100000">
                      <a:srgbClr val="AF0000"/>
                    </a:gs>
                  </a:gsLst>
                  <a:lin ang="2700000" scaled="1"/>
                </a:gradFill>
                <a:ln w="12700">
                  <a:solidFill>
                    <a:schemeClr val="tx1"/>
                  </a:solidFill>
                  <a:miter lim="800000"/>
                  <a:headEnd/>
                  <a:tailEnd/>
                </a:ln>
                <a:effectLst/>
              </p:spPr>
              <p:txBody>
                <a:bodyPr wrap="none" anchor="ctr"/>
                <a:lstStyle/>
                <a:p>
                  <a:endParaRPr lang="fr-FR"/>
                </a:p>
              </p:txBody>
            </p:sp>
            <p:sp>
              <p:nvSpPr>
                <p:cNvPr id="235568" name="Rectangle 48"/>
                <p:cNvSpPr>
                  <a:spLocks noChangeArrowheads="1"/>
                </p:cNvSpPr>
                <p:nvPr/>
              </p:nvSpPr>
              <p:spPr bwMode="auto">
                <a:xfrm rot="22282965">
                  <a:off x="2681" y="2564"/>
                  <a:ext cx="115" cy="204"/>
                </a:xfrm>
                <a:prstGeom prst="rect">
                  <a:avLst/>
                </a:prstGeom>
                <a:gradFill rotWithShape="0">
                  <a:gsLst>
                    <a:gs pos="0">
                      <a:srgbClr val="AF0000"/>
                    </a:gs>
                    <a:gs pos="50000">
                      <a:srgbClr val="FF8350"/>
                    </a:gs>
                    <a:gs pos="100000">
                      <a:srgbClr val="AF0000"/>
                    </a:gs>
                  </a:gsLst>
                  <a:lin ang="2700000" scaled="1"/>
                </a:gradFill>
                <a:ln w="12700">
                  <a:solidFill>
                    <a:schemeClr val="tx1"/>
                  </a:solidFill>
                  <a:miter lim="800000"/>
                  <a:headEnd/>
                  <a:tailEnd/>
                </a:ln>
                <a:effectLst/>
              </p:spPr>
              <p:txBody>
                <a:bodyPr wrap="none" anchor="ctr"/>
                <a:lstStyle/>
                <a:p>
                  <a:endParaRPr lang="fr-FR"/>
                </a:p>
              </p:txBody>
            </p:sp>
            <p:sp>
              <p:nvSpPr>
                <p:cNvPr id="235569" name="Rectangle 49"/>
                <p:cNvSpPr>
                  <a:spLocks noChangeArrowheads="1"/>
                </p:cNvSpPr>
                <p:nvPr/>
              </p:nvSpPr>
              <p:spPr bwMode="auto">
                <a:xfrm rot="24193165">
                  <a:off x="2840" y="2642"/>
                  <a:ext cx="115" cy="204"/>
                </a:xfrm>
                <a:prstGeom prst="rect">
                  <a:avLst/>
                </a:prstGeom>
                <a:gradFill rotWithShape="0">
                  <a:gsLst>
                    <a:gs pos="0">
                      <a:srgbClr val="AF0000"/>
                    </a:gs>
                    <a:gs pos="50000">
                      <a:srgbClr val="FF8350"/>
                    </a:gs>
                    <a:gs pos="100000">
                      <a:srgbClr val="AF0000"/>
                    </a:gs>
                  </a:gsLst>
                  <a:lin ang="2700000" scaled="1"/>
                </a:gradFill>
                <a:ln w="12700">
                  <a:solidFill>
                    <a:schemeClr val="tx1"/>
                  </a:solidFill>
                  <a:miter lim="800000"/>
                  <a:headEnd/>
                  <a:tailEnd/>
                </a:ln>
                <a:effectLst/>
              </p:spPr>
              <p:txBody>
                <a:bodyPr wrap="none" anchor="ctr"/>
                <a:lstStyle/>
                <a:p>
                  <a:endParaRPr lang="fr-FR"/>
                </a:p>
              </p:txBody>
            </p:sp>
          </p:grpSp>
        </p:grpSp>
        <p:grpSp>
          <p:nvGrpSpPr>
            <p:cNvPr id="13" name="Group 50"/>
            <p:cNvGrpSpPr>
              <a:grpSpLocks/>
            </p:cNvGrpSpPr>
            <p:nvPr/>
          </p:nvGrpSpPr>
          <p:grpSpPr bwMode="auto">
            <a:xfrm>
              <a:off x="4146" y="2948"/>
              <a:ext cx="1560" cy="978"/>
              <a:chOff x="4038" y="2986"/>
              <a:chExt cx="1560" cy="978"/>
            </a:xfrm>
          </p:grpSpPr>
          <p:sp>
            <p:nvSpPr>
              <p:cNvPr id="235573" name="Rectangle 53"/>
              <p:cNvSpPr>
                <a:spLocks noChangeArrowheads="1"/>
              </p:cNvSpPr>
              <p:nvPr/>
            </p:nvSpPr>
            <p:spPr bwMode="auto">
              <a:xfrm>
                <a:off x="4038" y="2986"/>
                <a:ext cx="1560" cy="978"/>
              </a:xfrm>
              <a:prstGeom prst="rect">
                <a:avLst/>
              </a:prstGeom>
              <a:noFill/>
              <a:ln w="28575">
                <a:solidFill>
                  <a:srgbClr val="FF6600"/>
                </a:solidFill>
                <a:miter lim="800000"/>
                <a:headEnd/>
                <a:tailEnd/>
              </a:ln>
              <a:effectLst/>
            </p:spPr>
            <p:txBody>
              <a:bodyPr wrap="none" anchor="ctr"/>
              <a:lstStyle/>
              <a:p>
                <a:endParaRPr lang="fr-FR"/>
              </a:p>
            </p:txBody>
          </p:sp>
          <p:sp>
            <p:nvSpPr>
              <p:cNvPr id="235574" name="Rectangle 54"/>
              <p:cNvSpPr>
                <a:spLocks noChangeArrowheads="1"/>
              </p:cNvSpPr>
              <p:nvPr/>
            </p:nvSpPr>
            <p:spPr bwMode="auto">
              <a:xfrm>
                <a:off x="5289" y="2995"/>
                <a:ext cx="286" cy="169"/>
              </a:xfrm>
              <a:prstGeom prst="rect">
                <a:avLst/>
              </a:prstGeom>
              <a:noFill/>
              <a:ln w="19050">
                <a:solidFill>
                  <a:srgbClr val="FF6600"/>
                </a:solidFill>
                <a:miter lim="800000"/>
                <a:headEnd/>
                <a:tailEnd/>
              </a:ln>
              <a:effectLst/>
            </p:spPr>
            <p:txBody>
              <a:bodyPr wrap="none" lIns="54000" tIns="10800" rIns="54000" bIns="10800">
                <a:spAutoFit/>
              </a:bodyPr>
              <a:lstStyle/>
              <a:p>
                <a:r>
                  <a:rPr lang="en-US" sz="1600" b="1" baseline="30000" dirty="0" smtClean="0">
                    <a:solidFill>
                      <a:srgbClr val="FF0000"/>
                    </a:solidFill>
                    <a:latin typeface="Arial" pitchFamily="34" charset="0"/>
                  </a:rPr>
                  <a:t>42</a:t>
                </a:r>
                <a:r>
                  <a:rPr lang="en-US" sz="1600" b="1" dirty="0" smtClean="0">
                    <a:solidFill>
                      <a:srgbClr val="FF0000"/>
                    </a:solidFill>
                    <a:latin typeface="Arial" pitchFamily="34" charset="0"/>
                  </a:rPr>
                  <a:t>Si</a:t>
                </a:r>
                <a:endParaRPr lang="en-US" sz="1600" b="1" dirty="0">
                  <a:solidFill>
                    <a:srgbClr val="FF0000"/>
                  </a:solidFill>
                  <a:latin typeface="Arial" pitchFamily="34" charset="0"/>
                </a:endParaRPr>
              </a:p>
            </p:txBody>
          </p:sp>
          <p:sp>
            <p:nvSpPr>
              <p:cNvPr id="235575" name="Text Box 55"/>
              <p:cNvSpPr txBox="1">
                <a:spLocks noChangeArrowheads="1"/>
              </p:cNvSpPr>
              <p:nvPr/>
            </p:nvSpPr>
            <p:spPr bwMode="auto">
              <a:xfrm>
                <a:off x="5390" y="3777"/>
                <a:ext cx="201" cy="168"/>
              </a:xfrm>
              <a:prstGeom prst="rect">
                <a:avLst/>
              </a:prstGeom>
              <a:solidFill>
                <a:schemeClr val="bg1">
                  <a:alpha val="60001"/>
                </a:schemeClr>
              </a:solidFill>
              <a:ln w="9525">
                <a:noFill/>
                <a:miter lim="800000"/>
                <a:headEnd/>
                <a:tailEnd/>
              </a:ln>
              <a:effectLst/>
            </p:spPr>
            <p:txBody>
              <a:bodyPr wrap="none" lIns="54000" tIns="10800" rIns="54000" bIns="10800">
                <a:spAutoFit/>
              </a:bodyPr>
              <a:lstStyle/>
              <a:p>
                <a:r>
                  <a:rPr lang="en-US" sz="1600">
                    <a:solidFill>
                      <a:srgbClr val="FF6600"/>
                    </a:solidFill>
                  </a:rPr>
                  <a:t>E</a:t>
                </a:r>
                <a:r>
                  <a:rPr lang="en-US" sz="1600">
                    <a:solidFill>
                      <a:srgbClr val="FF6600"/>
                    </a:solidFill>
                    <a:latin typeface="Symbol" pitchFamily="18" charset="2"/>
                  </a:rPr>
                  <a:t>g</a:t>
                </a:r>
              </a:p>
            </p:txBody>
          </p:sp>
        </p:grpSp>
        <p:sp>
          <p:nvSpPr>
            <p:cNvPr id="235576" name="Text Box 56"/>
            <p:cNvSpPr txBox="1">
              <a:spLocks noChangeArrowheads="1"/>
            </p:cNvSpPr>
            <p:nvPr/>
          </p:nvSpPr>
          <p:spPr bwMode="auto">
            <a:xfrm rot="-21600000">
              <a:off x="3673" y="4045"/>
              <a:ext cx="868" cy="231"/>
            </a:xfrm>
            <a:prstGeom prst="rect">
              <a:avLst/>
            </a:prstGeom>
            <a:noFill/>
            <a:ln w="9525">
              <a:noFill/>
              <a:miter lim="800000"/>
              <a:headEnd/>
              <a:tailEnd/>
            </a:ln>
            <a:effectLst/>
          </p:spPr>
          <p:txBody>
            <a:bodyPr wrap="none">
              <a:spAutoFit/>
            </a:bodyPr>
            <a:lstStyle/>
            <a:p>
              <a:pPr eaLnBrk="0" hangingPunct="0"/>
              <a:r>
                <a:rPr lang="fr-FR" sz="1800">
                  <a:solidFill>
                    <a:srgbClr val="FF6600"/>
                  </a:solidFill>
                  <a:latin typeface="Arial" pitchFamily="34" charset="0"/>
                </a:rPr>
                <a:t>BaF2 array </a:t>
              </a:r>
            </a:p>
          </p:txBody>
        </p:sp>
        <p:sp>
          <p:nvSpPr>
            <p:cNvPr id="235577" name="AutoShape 57"/>
            <p:cNvSpPr>
              <a:spLocks/>
            </p:cNvSpPr>
            <p:nvPr/>
          </p:nvSpPr>
          <p:spPr bwMode="auto">
            <a:xfrm>
              <a:off x="4616" y="4000"/>
              <a:ext cx="1048" cy="288"/>
            </a:xfrm>
            <a:prstGeom prst="borderCallout2">
              <a:avLst>
                <a:gd name="adj1" fmla="val 25000"/>
                <a:gd name="adj2" fmla="val -4579"/>
                <a:gd name="adj3" fmla="val 25000"/>
                <a:gd name="adj4" fmla="val -41792"/>
                <a:gd name="adj5" fmla="val -27778"/>
                <a:gd name="adj6" fmla="val -70991"/>
              </a:avLst>
            </a:prstGeom>
            <a:solidFill>
              <a:srgbClr val="FFFFCC"/>
            </a:solidFill>
            <a:ln w="9525">
              <a:solidFill>
                <a:schemeClr val="tx1"/>
              </a:solidFill>
              <a:miter lim="800000"/>
              <a:headEnd/>
              <a:tailEnd/>
            </a:ln>
            <a:effectLst/>
          </p:spPr>
          <p:txBody>
            <a:bodyPr lIns="18000" tIns="10800" rIns="18000" bIns="10800"/>
            <a:lstStyle/>
            <a:p>
              <a:pPr>
                <a:buFontTx/>
                <a:buChar char="•"/>
              </a:pPr>
              <a:r>
                <a:rPr lang="en-US" sz="1400">
                  <a:latin typeface="Arial" pitchFamily="34" charset="0"/>
                  <a:sym typeface="Wingdings" pitchFamily="2" charset="2"/>
                </a:rPr>
                <a:t> </a:t>
              </a:r>
              <a:r>
                <a:rPr lang="en-US" sz="1400">
                  <a:latin typeface="Symbol" pitchFamily="18" charset="2"/>
                  <a:sym typeface="Wingdings" pitchFamily="2" charset="2"/>
                </a:rPr>
                <a:t>e </a:t>
              </a:r>
              <a:r>
                <a:rPr lang="en-US" sz="1400">
                  <a:latin typeface="Arial" pitchFamily="34" charset="0"/>
                  <a:sym typeface="Wingdings" pitchFamily="2" charset="2"/>
                </a:rPr>
                <a:t>~ 50% @ 1 MeV</a:t>
              </a:r>
            </a:p>
            <a:p>
              <a:pPr>
                <a:buFontTx/>
                <a:buChar char="•"/>
              </a:pPr>
              <a:r>
                <a:rPr lang="en-US" sz="1400">
                  <a:latin typeface="Arial" pitchFamily="34" charset="0"/>
                  <a:sym typeface="Wingdings" pitchFamily="2" charset="2"/>
                </a:rPr>
                <a:t> </a:t>
              </a:r>
              <a:r>
                <a:rPr lang="en-US" sz="1400">
                  <a:latin typeface="Symbol" pitchFamily="18" charset="2"/>
                  <a:sym typeface="Wingdings" pitchFamily="2" charset="2"/>
                </a:rPr>
                <a:t>D</a:t>
              </a:r>
              <a:r>
                <a:rPr lang="en-US" sz="1400">
                  <a:latin typeface="Arial" pitchFamily="34" charset="0"/>
                  <a:sym typeface="Wingdings" pitchFamily="2" charset="2"/>
                </a:rPr>
                <a:t>E/E ~ 10-15%</a:t>
              </a:r>
            </a:p>
            <a:p>
              <a:pPr algn="ctr"/>
              <a:endParaRPr lang="en-US">
                <a:latin typeface="Times New Roman" pitchFamily="18" charset="0"/>
              </a:endParaRPr>
            </a:p>
          </p:txBody>
        </p:sp>
      </p:grpSp>
      <p:pic>
        <p:nvPicPr>
          <p:cNvPr id="83" name="Picture 64" descr="42Si"/>
          <p:cNvPicPr>
            <a:picLocks noChangeAspect="1" noChangeArrowheads="1"/>
          </p:cNvPicPr>
          <p:nvPr/>
        </p:nvPicPr>
        <p:blipFill>
          <a:blip r:embed="rId6" cstate="print"/>
          <a:srcRect/>
          <a:stretch>
            <a:fillRect/>
          </a:stretch>
        </p:blipFill>
        <p:spPr bwMode="auto">
          <a:xfrm>
            <a:off x="6593114" y="4205343"/>
            <a:ext cx="2445230" cy="1527628"/>
          </a:xfrm>
          <a:prstGeom prst="rect">
            <a:avLst/>
          </a:prstGeom>
          <a:noFill/>
        </p:spPr>
      </p:pic>
      <p:grpSp>
        <p:nvGrpSpPr>
          <p:cNvPr id="85" name="Groupe 84"/>
          <p:cNvGrpSpPr/>
          <p:nvPr/>
        </p:nvGrpSpPr>
        <p:grpSpPr>
          <a:xfrm>
            <a:off x="73025" y="1877388"/>
            <a:ext cx="4878388" cy="3808412"/>
            <a:chOff x="73025" y="2363788"/>
            <a:chExt cx="4878388" cy="3808412"/>
          </a:xfrm>
        </p:grpSpPr>
        <p:sp>
          <p:nvSpPr>
            <p:cNvPr id="235579" name="Text Box 59"/>
            <p:cNvSpPr txBox="1">
              <a:spLocks noChangeArrowheads="1"/>
            </p:cNvSpPr>
            <p:nvPr/>
          </p:nvSpPr>
          <p:spPr bwMode="auto">
            <a:xfrm>
              <a:off x="1608138" y="3871913"/>
              <a:ext cx="2490788" cy="336550"/>
            </a:xfrm>
            <a:prstGeom prst="rect">
              <a:avLst/>
            </a:prstGeom>
            <a:noFill/>
            <a:ln w="9525">
              <a:noFill/>
              <a:miter lim="800000"/>
              <a:headEnd/>
              <a:tailEnd/>
            </a:ln>
            <a:effectLst/>
          </p:spPr>
          <p:txBody>
            <a:bodyPr>
              <a:spAutoFit/>
            </a:bodyPr>
            <a:lstStyle/>
            <a:p>
              <a:pPr eaLnBrk="0" hangingPunct="0"/>
              <a:r>
                <a:rPr lang="fr-FR" sz="1600">
                  <a:solidFill>
                    <a:srgbClr val="CC0099"/>
                  </a:solidFill>
                  <a:latin typeface="Arial" pitchFamily="34" charset="0"/>
                </a:rPr>
                <a:t>Secondary beams</a:t>
              </a:r>
            </a:p>
          </p:txBody>
        </p:sp>
        <p:grpSp>
          <p:nvGrpSpPr>
            <p:cNvPr id="16" name="Group 60"/>
            <p:cNvGrpSpPr>
              <a:grpSpLocks/>
            </p:cNvGrpSpPr>
            <p:nvPr/>
          </p:nvGrpSpPr>
          <p:grpSpPr bwMode="auto">
            <a:xfrm>
              <a:off x="73025" y="2363788"/>
              <a:ext cx="4878388" cy="3808412"/>
              <a:chOff x="46" y="1489"/>
              <a:chExt cx="3073" cy="2399"/>
            </a:xfrm>
          </p:grpSpPr>
          <p:sp>
            <p:nvSpPr>
              <p:cNvPr id="235581" name="Rectangle 61"/>
              <p:cNvSpPr>
                <a:spLocks noChangeArrowheads="1"/>
              </p:cNvSpPr>
              <p:nvPr/>
            </p:nvSpPr>
            <p:spPr bwMode="auto">
              <a:xfrm rot="-21600000">
                <a:off x="386" y="2689"/>
                <a:ext cx="493" cy="165"/>
              </a:xfrm>
              <a:prstGeom prst="rect">
                <a:avLst/>
              </a:prstGeom>
              <a:solidFill>
                <a:schemeClr val="bg1"/>
              </a:solidFill>
              <a:ln w="9525">
                <a:noFill/>
                <a:miter lim="800000"/>
                <a:headEnd/>
                <a:tailEnd/>
              </a:ln>
              <a:effectLst/>
            </p:spPr>
            <p:txBody>
              <a:bodyPr lIns="92075" tIns="46038" rIns="92075" bIns="46038">
                <a:spAutoFit/>
              </a:bodyPr>
              <a:lstStyle/>
              <a:p>
                <a:pPr eaLnBrk="0" hangingPunct="0">
                  <a:lnSpc>
                    <a:spcPct val="80000"/>
                  </a:lnSpc>
                  <a:spcBef>
                    <a:spcPct val="50000"/>
                  </a:spcBef>
                </a:pPr>
                <a:r>
                  <a:rPr lang="fr-FR" sz="1400">
                    <a:latin typeface="Arial" pitchFamily="34" charset="0"/>
                  </a:rPr>
                  <a:t>SISSI</a:t>
                </a:r>
              </a:p>
            </p:txBody>
          </p:sp>
          <p:sp>
            <p:nvSpPr>
              <p:cNvPr id="235582" name="Line 62"/>
              <p:cNvSpPr>
                <a:spLocks noChangeShapeType="1"/>
              </p:cNvSpPr>
              <p:nvPr/>
            </p:nvSpPr>
            <p:spPr bwMode="auto">
              <a:xfrm flipH="1" flipV="1">
                <a:off x="835" y="2675"/>
                <a:ext cx="6" cy="427"/>
              </a:xfrm>
              <a:prstGeom prst="line">
                <a:avLst/>
              </a:prstGeom>
              <a:noFill/>
              <a:ln w="50800">
                <a:solidFill>
                  <a:srgbClr val="FF0000"/>
                </a:solidFill>
                <a:round/>
                <a:headEnd type="none" w="sm" len="sm"/>
                <a:tailEnd type="arrow" w="med" len="med"/>
              </a:ln>
              <a:effectLst/>
            </p:spPr>
            <p:txBody>
              <a:bodyPr wrap="none" anchor="ctr"/>
              <a:lstStyle/>
              <a:p>
                <a:endParaRPr lang="fr-FR"/>
              </a:p>
            </p:txBody>
          </p:sp>
          <p:sp>
            <p:nvSpPr>
              <p:cNvPr id="235583" name="Arc 63"/>
              <p:cNvSpPr>
                <a:spLocks/>
              </p:cNvSpPr>
              <p:nvPr/>
            </p:nvSpPr>
            <p:spPr bwMode="auto">
              <a:xfrm rot="10740000">
                <a:off x="193" y="1923"/>
                <a:ext cx="643" cy="539"/>
              </a:xfrm>
              <a:custGeom>
                <a:avLst/>
                <a:gdLst>
                  <a:gd name="G0" fmla="+- 21600 0 0"/>
                  <a:gd name="G1" fmla="+- 21599 0 0"/>
                  <a:gd name="G2" fmla="+- 21600 0 0"/>
                  <a:gd name="T0" fmla="*/ 21750 w 43200"/>
                  <a:gd name="T1" fmla="*/ 0 h 43199"/>
                  <a:gd name="T2" fmla="*/ 0 w 43200"/>
                  <a:gd name="T3" fmla="*/ 21540 h 43199"/>
                  <a:gd name="T4" fmla="*/ 21600 w 43200"/>
                  <a:gd name="T5" fmla="*/ 21599 h 43199"/>
                </a:gdLst>
                <a:ahLst/>
                <a:cxnLst>
                  <a:cxn ang="0">
                    <a:pos x="T0" y="T1"/>
                  </a:cxn>
                  <a:cxn ang="0">
                    <a:pos x="T2" y="T3"/>
                  </a:cxn>
                  <a:cxn ang="0">
                    <a:pos x="T4" y="T5"/>
                  </a:cxn>
                </a:cxnLst>
                <a:rect l="0" t="0" r="r" b="b"/>
                <a:pathLst>
                  <a:path w="43200" h="43199" fill="none" extrusionOk="0">
                    <a:moveTo>
                      <a:pt x="21750" y="-1"/>
                    </a:moveTo>
                    <a:cubicBezTo>
                      <a:pt x="33620" y="81"/>
                      <a:pt x="43200" y="9728"/>
                      <a:pt x="43200" y="21599"/>
                    </a:cubicBezTo>
                    <a:cubicBezTo>
                      <a:pt x="43200" y="33528"/>
                      <a:pt x="33529" y="43199"/>
                      <a:pt x="21600" y="43199"/>
                    </a:cubicBezTo>
                    <a:cubicBezTo>
                      <a:pt x="9670" y="43199"/>
                      <a:pt x="0" y="33528"/>
                      <a:pt x="0" y="21599"/>
                    </a:cubicBezTo>
                    <a:cubicBezTo>
                      <a:pt x="-1" y="21579"/>
                      <a:pt x="0" y="21559"/>
                      <a:pt x="0" y="21540"/>
                    </a:cubicBezTo>
                  </a:path>
                  <a:path w="43200" h="43199" stroke="0" extrusionOk="0">
                    <a:moveTo>
                      <a:pt x="21750" y="-1"/>
                    </a:moveTo>
                    <a:cubicBezTo>
                      <a:pt x="33620" y="81"/>
                      <a:pt x="43200" y="9728"/>
                      <a:pt x="43200" y="21599"/>
                    </a:cubicBezTo>
                    <a:cubicBezTo>
                      <a:pt x="43200" y="33528"/>
                      <a:pt x="33529" y="43199"/>
                      <a:pt x="21600" y="43199"/>
                    </a:cubicBezTo>
                    <a:cubicBezTo>
                      <a:pt x="9670" y="43199"/>
                      <a:pt x="0" y="33528"/>
                      <a:pt x="0" y="21599"/>
                    </a:cubicBezTo>
                    <a:cubicBezTo>
                      <a:pt x="-1" y="21579"/>
                      <a:pt x="0" y="21559"/>
                      <a:pt x="0" y="21540"/>
                    </a:cubicBezTo>
                    <a:lnTo>
                      <a:pt x="21600" y="21599"/>
                    </a:lnTo>
                    <a:close/>
                  </a:path>
                </a:pathLst>
              </a:custGeom>
              <a:noFill/>
              <a:ln w="50800" cap="rnd">
                <a:solidFill>
                  <a:srgbClr val="CC0099"/>
                </a:solidFill>
                <a:round/>
                <a:headEnd type="none" w="sm" len="sm"/>
                <a:tailEnd type="none" w="sm" len="sm"/>
              </a:ln>
              <a:effectLst/>
            </p:spPr>
            <p:txBody>
              <a:bodyPr wrap="none" anchor="ctr"/>
              <a:lstStyle/>
              <a:p>
                <a:endParaRPr lang="fr-FR"/>
              </a:p>
            </p:txBody>
          </p:sp>
          <p:sp>
            <p:nvSpPr>
              <p:cNvPr id="235584" name="Freeform 64"/>
              <p:cNvSpPr>
                <a:spLocks/>
              </p:cNvSpPr>
              <p:nvPr/>
            </p:nvSpPr>
            <p:spPr bwMode="auto">
              <a:xfrm rot="2464436">
                <a:off x="230" y="1956"/>
                <a:ext cx="163" cy="80"/>
              </a:xfrm>
              <a:custGeom>
                <a:avLst/>
                <a:gdLst/>
                <a:ahLst/>
                <a:cxnLst>
                  <a:cxn ang="0">
                    <a:pos x="0" y="85"/>
                  </a:cxn>
                  <a:cxn ang="0">
                    <a:pos x="218" y="107"/>
                  </a:cxn>
                  <a:cxn ang="0">
                    <a:pos x="33" y="0"/>
                  </a:cxn>
                  <a:cxn ang="0">
                    <a:pos x="0" y="85"/>
                  </a:cxn>
                </a:cxnLst>
                <a:rect l="0" t="0" r="r" b="b"/>
                <a:pathLst>
                  <a:path w="219" h="108">
                    <a:moveTo>
                      <a:pt x="0" y="85"/>
                    </a:moveTo>
                    <a:lnTo>
                      <a:pt x="218" y="107"/>
                    </a:lnTo>
                    <a:lnTo>
                      <a:pt x="33" y="0"/>
                    </a:lnTo>
                    <a:lnTo>
                      <a:pt x="0" y="85"/>
                    </a:lnTo>
                  </a:path>
                </a:pathLst>
              </a:custGeom>
              <a:solidFill>
                <a:srgbClr val="CC3300"/>
              </a:solidFill>
              <a:ln w="12700" cap="rnd" cmpd="sng">
                <a:solidFill>
                  <a:schemeClr val="tx1"/>
                </a:solidFill>
                <a:prstDash val="solid"/>
                <a:round/>
                <a:headEnd/>
                <a:tailEnd/>
              </a:ln>
              <a:effectLst/>
            </p:spPr>
            <p:txBody>
              <a:bodyPr/>
              <a:lstStyle/>
              <a:p>
                <a:endParaRPr lang="fr-FR"/>
              </a:p>
            </p:txBody>
          </p:sp>
          <p:sp>
            <p:nvSpPr>
              <p:cNvPr id="235585" name="Rectangle 65"/>
              <p:cNvSpPr>
                <a:spLocks noChangeArrowheads="1"/>
              </p:cNvSpPr>
              <p:nvPr/>
            </p:nvSpPr>
            <p:spPr bwMode="auto">
              <a:xfrm>
                <a:off x="579" y="2892"/>
                <a:ext cx="250" cy="192"/>
              </a:xfrm>
              <a:prstGeom prst="rect">
                <a:avLst/>
              </a:prstGeom>
              <a:noFill/>
              <a:ln w="9525">
                <a:noFill/>
                <a:miter lim="800000"/>
                <a:headEnd/>
                <a:tailEnd/>
              </a:ln>
              <a:effectLst/>
            </p:spPr>
            <p:txBody>
              <a:bodyPr lIns="92075" tIns="46038" rIns="92075" bIns="46038">
                <a:spAutoFit/>
              </a:bodyPr>
              <a:lstStyle/>
              <a:p>
                <a:pPr eaLnBrk="0" hangingPunct="0">
                  <a:spcBef>
                    <a:spcPct val="50000"/>
                  </a:spcBef>
                </a:pPr>
                <a:endParaRPr lang="en-US" sz="1400">
                  <a:latin typeface="Times New Roman" pitchFamily="18" charset="0"/>
                </a:endParaRPr>
              </a:p>
            </p:txBody>
          </p:sp>
          <p:sp>
            <p:nvSpPr>
              <p:cNvPr id="235586" name="Rectangle 66"/>
              <p:cNvSpPr>
                <a:spLocks noChangeArrowheads="1"/>
              </p:cNvSpPr>
              <p:nvPr/>
            </p:nvSpPr>
            <p:spPr bwMode="auto">
              <a:xfrm>
                <a:off x="727" y="2651"/>
                <a:ext cx="209" cy="30"/>
              </a:xfrm>
              <a:prstGeom prst="rect">
                <a:avLst/>
              </a:prstGeom>
              <a:solidFill>
                <a:schemeClr val="tx1"/>
              </a:solidFill>
              <a:ln w="12700">
                <a:solidFill>
                  <a:schemeClr val="tx1"/>
                </a:solidFill>
                <a:miter lim="800000"/>
                <a:headEnd/>
                <a:tailEnd/>
              </a:ln>
              <a:effectLst/>
            </p:spPr>
            <p:txBody>
              <a:bodyPr wrap="none" anchor="ctr"/>
              <a:lstStyle/>
              <a:p>
                <a:pPr algn="ctr"/>
                <a:endParaRPr lang="en-US">
                  <a:solidFill>
                    <a:srgbClr val="FF0000"/>
                  </a:solidFill>
                  <a:latin typeface="Times New Roman" pitchFamily="18" charset="0"/>
                </a:endParaRPr>
              </a:p>
            </p:txBody>
          </p:sp>
          <p:sp>
            <p:nvSpPr>
              <p:cNvPr id="235587" name="Freeform 67"/>
              <p:cNvSpPr>
                <a:spLocks/>
              </p:cNvSpPr>
              <p:nvPr/>
            </p:nvSpPr>
            <p:spPr bwMode="auto">
              <a:xfrm rot="18100919" flipH="1">
                <a:off x="464" y="1856"/>
                <a:ext cx="320" cy="184"/>
              </a:xfrm>
              <a:custGeom>
                <a:avLst/>
                <a:gdLst/>
                <a:ahLst/>
                <a:cxnLst>
                  <a:cxn ang="0">
                    <a:pos x="0" y="306"/>
                  </a:cxn>
                  <a:cxn ang="0">
                    <a:pos x="320" y="198"/>
                  </a:cxn>
                  <a:cxn ang="0">
                    <a:pos x="44" y="0"/>
                  </a:cxn>
                  <a:cxn ang="0">
                    <a:pos x="0" y="306"/>
                  </a:cxn>
                </a:cxnLst>
                <a:rect l="0" t="0" r="r" b="b"/>
                <a:pathLst>
                  <a:path w="320" h="306">
                    <a:moveTo>
                      <a:pt x="0" y="306"/>
                    </a:moveTo>
                    <a:lnTo>
                      <a:pt x="320" y="198"/>
                    </a:lnTo>
                    <a:lnTo>
                      <a:pt x="44" y="0"/>
                    </a:lnTo>
                    <a:lnTo>
                      <a:pt x="0" y="306"/>
                    </a:lnTo>
                  </a:path>
                </a:pathLst>
              </a:custGeom>
              <a:gradFill rotWithShape="1">
                <a:gsLst>
                  <a:gs pos="0">
                    <a:srgbClr val="969696"/>
                  </a:gs>
                  <a:gs pos="50000">
                    <a:srgbClr val="969696">
                      <a:gamma/>
                      <a:shade val="26275"/>
                      <a:invGamma/>
                    </a:srgbClr>
                  </a:gs>
                  <a:gs pos="100000">
                    <a:srgbClr val="969696"/>
                  </a:gs>
                </a:gsLst>
                <a:lin ang="5400000" scaled="1"/>
              </a:gradFill>
              <a:ln w="12700" cap="rnd" cmpd="sng">
                <a:solidFill>
                  <a:schemeClr val="tx1"/>
                </a:solidFill>
                <a:prstDash val="solid"/>
                <a:round/>
                <a:headEnd/>
                <a:tailEnd/>
              </a:ln>
              <a:effectLst/>
            </p:spPr>
            <p:txBody>
              <a:bodyPr/>
              <a:lstStyle/>
              <a:p>
                <a:endParaRPr lang="fr-FR"/>
              </a:p>
            </p:txBody>
          </p:sp>
          <p:sp>
            <p:nvSpPr>
              <p:cNvPr id="235588" name="Line 68"/>
              <p:cNvSpPr>
                <a:spLocks noChangeShapeType="1"/>
              </p:cNvSpPr>
              <p:nvPr/>
            </p:nvSpPr>
            <p:spPr bwMode="auto">
              <a:xfrm>
                <a:off x="459" y="2459"/>
                <a:ext cx="2660" cy="0"/>
              </a:xfrm>
              <a:prstGeom prst="line">
                <a:avLst/>
              </a:prstGeom>
              <a:noFill/>
              <a:ln w="25400">
                <a:solidFill>
                  <a:srgbClr val="CC0099"/>
                </a:solidFill>
                <a:round/>
                <a:headEnd type="none" w="sm" len="sm"/>
                <a:tailEnd type="arrow" w="med" len="med"/>
              </a:ln>
              <a:effectLst/>
            </p:spPr>
            <p:txBody>
              <a:bodyPr wrap="none" anchor="ctr"/>
              <a:lstStyle/>
              <a:p>
                <a:endParaRPr lang="fr-FR"/>
              </a:p>
            </p:txBody>
          </p:sp>
          <p:sp>
            <p:nvSpPr>
              <p:cNvPr id="235589" name="Text Box 69"/>
              <p:cNvSpPr txBox="1">
                <a:spLocks noChangeArrowheads="1"/>
              </p:cNvSpPr>
              <p:nvPr/>
            </p:nvSpPr>
            <p:spPr bwMode="auto">
              <a:xfrm>
                <a:off x="46" y="3102"/>
                <a:ext cx="1303" cy="786"/>
              </a:xfrm>
              <a:prstGeom prst="rect">
                <a:avLst/>
              </a:prstGeom>
              <a:solidFill>
                <a:srgbClr val="FFFFCC"/>
              </a:solidFill>
              <a:ln w="9525">
                <a:solidFill>
                  <a:schemeClr val="tx1"/>
                </a:solidFill>
                <a:miter lim="800000"/>
                <a:headEnd/>
                <a:tailEnd/>
              </a:ln>
              <a:effectLst/>
            </p:spPr>
            <p:txBody>
              <a:bodyPr lIns="18000" tIns="10800" rIns="18000" bIns="10800">
                <a:spAutoFit/>
              </a:bodyPr>
              <a:lstStyle/>
              <a:p>
                <a:pPr>
                  <a:buFontTx/>
                  <a:buChar char="•"/>
                </a:pPr>
                <a:r>
                  <a:rPr lang="en-US" sz="1400">
                    <a:latin typeface="Arial" pitchFamily="34" charset="0"/>
                  </a:rPr>
                  <a:t> I(</a:t>
                </a:r>
                <a:r>
                  <a:rPr lang="en-US" sz="1400" baseline="30000">
                    <a:latin typeface="Arial" pitchFamily="34" charset="0"/>
                  </a:rPr>
                  <a:t>48</a:t>
                </a:r>
                <a:r>
                  <a:rPr lang="en-US" sz="1400">
                    <a:latin typeface="Arial" pitchFamily="34" charset="0"/>
                  </a:rPr>
                  <a:t>Ca) ~ 4 </a:t>
                </a:r>
                <a:r>
                  <a:rPr lang="en-US" sz="1400">
                    <a:latin typeface="Symbol" pitchFamily="18" charset="2"/>
                  </a:rPr>
                  <a:t>m</a:t>
                </a:r>
                <a:r>
                  <a:rPr lang="en-US" sz="1400">
                    <a:latin typeface="Arial" pitchFamily="34" charset="0"/>
                  </a:rPr>
                  <a:t>Ae -</a:t>
                </a:r>
              </a:p>
              <a:p>
                <a:r>
                  <a:rPr lang="en-US" sz="1400">
                    <a:latin typeface="Arial" pitchFamily="34" charset="0"/>
                  </a:rPr>
                  <a:t>                 60 A.MeV</a:t>
                </a:r>
              </a:p>
              <a:p>
                <a:endParaRPr lang="en-US" sz="500">
                  <a:latin typeface="Arial" pitchFamily="34" charset="0"/>
                </a:endParaRPr>
              </a:p>
              <a:p>
                <a:pPr>
                  <a:buFontTx/>
                  <a:buChar char="•"/>
                </a:pPr>
                <a:r>
                  <a:rPr lang="en-US" sz="1400">
                    <a:latin typeface="Arial" pitchFamily="34" charset="0"/>
                  </a:rPr>
                  <a:t> C and Ta production</a:t>
                </a:r>
              </a:p>
              <a:p>
                <a:r>
                  <a:rPr lang="en-US" sz="1400">
                    <a:latin typeface="Arial" pitchFamily="34" charset="0"/>
                  </a:rPr>
                  <a:t>   targets (~180 mg/cm</a:t>
                </a:r>
                <a:r>
                  <a:rPr lang="en-US" sz="1400" baseline="30000">
                    <a:latin typeface="Arial" pitchFamily="34" charset="0"/>
                  </a:rPr>
                  <a:t>2</a:t>
                </a:r>
                <a:r>
                  <a:rPr lang="en-US" sz="1400">
                    <a:latin typeface="Arial" pitchFamily="34" charset="0"/>
                  </a:rPr>
                  <a:t>)</a:t>
                </a:r>
              </a:p>
              <a:p>
                <a:endParaRPr lang="en-US" sz="500">
                  <a:latin typeface="Arial" pitchFamily="34" charset="0"/>
                </a:endParaRPr>
              </a:p>
              <a:p>
                <a:pPr>
                  <a:buFontTx/>
                  <a:buChar char="•"/>
                </a:pPr>
                <a:r>
                  <a:rPr lang="en-US" sz="1400">
                    <a:latin typeface="Arial" pitchFamily="34" charset="0"/>
                  </a:rPr>
                  <a:t> </a:t>
                </a:r>
                <a:r>
                  <a:rPr lang="en-US" sz="1400" baseline="30000">
                    <a:latin typeface="Arial" pitchFamily="34" charset="0"/>
                  </a:rPr>
                  <a:t>44</a:t>
                </a:r>
                <a:r>
                  <a:rPr lang="en-US" sz="1400">
                    <a:latin typeface="Arial" pitchFamily="34" charset="0"/>
                  </a:rPr>
                  <a:t>S ~ 100-150 pps</a:t>
                </a:r>
              </a:p>
            </p:txBody>
          </p:sp>
          <p:sp>
            <p:nvSpPr>
              <p:cNvPr id="235590" name="Line 70"/>
              <p:cNvSpPr>
                <a:spLocks noChangeShapeType="1"/>
              </p:cNvSpPr>
              <p:nvPr/>
            </p:nvSpPr>
            <p:spPr bwMode="auto">
              <a:xfrm flipH="1" flipV="1">
                <a:off x="827" y="2145"/>
                <a:ext cx="6" cy="505"/>
              </a:xfrm>
              <a:prstGeom prst="line">
                <a:avLst/>
              </a:prstGeom>
              <a:noFill/>
              <a:ln w="50800">
                <a:solidFill>
                  <a:srgbClr val="CC0099"/>
                </a:solidFill>
                <a:round/>
                <a:headEnd type="none" w="sm" len="sm"/>
                <a:tailEnd type="arrow" w="med" len="med"/>
              </a:ln>
              <a:effectLst/>
            </p:spPr>
            <p:txBody>
              <a:bodyPr wrap="none" anchor="ctr"/>
              <a:lstStyle/>
              <a:p>
                <a:endParaRPr lang="fr-FR"/>
              </a:p>
            </p:txBody>
          </p:sp>
          <p:grpSp>
            <p:nvGrpSpPr>
              <p:cNvPr id="17" name="Group 71"/>
              <p:cNvGrpSpPr>
                <a:grpSpLocks/>
              </p:cNvGrpSpPr>
              <p:nvPr/>
            </p:nvGrpSpPr>
            <p:grpSpPr bwMode="auto">
              <a:xfrm>
                <a:off x="914" y="1489"/>
                <a:ext cx="1431" cy="968"/>
                <a:chOff x="1262" y="1149"/>
                <a:chExt cx="1431" cy="968"/>
              </a:xfrm>
            </p:grpSpPr>
            <p:grpSp>
              <p:nvGrpSpPr>
                <p:cNvPr id="18" name="Group 72"/>
                <p:cNvGrpSpPr>
                  <a:grpSpLocks/>
                </p:cNvGrpSpPr>
                <p:nvPr/>
              </p:nvGrpSpPr>
              <p:grpSpPr bwMode="auto">
                <a:xfrm>
                  <a:off x="1286" y="1172"/>
                  <a:ext cx="1386" cy="926"/>
                  <a:chOff x="1310" y="1300"/>
                  <a:chExt cx="1386" cy="926"/>
                </a:xfrm>
              </p:grpSpPr>
              <p:pic>
                <p:nvPicPr>
                  <p:cNvPr id="235593" name="Picture 73" descr="matrice_in"/>
                  <p:cNvPicPr>
                    <a:picLocks noChangeAspect="1" noChangeArrowheads="1"/>
                  </p:cNvPicPr>
                  <p:nvPr/>
                </p:nvPicPr>
                <p:blipFill>
                  <a:blip r:embed="rId7">
                    <a:lum contrast="12000"/>
                  </a:blip>
                  <a:srcRect/>
                  <a:stretch>
                    <a:fillRect/>
                  </a:stretch>
                </p:blipFill>
                <p:spPr bwMode="auto">
                  <a:xfrm>
                    <a:off x="1310" y="1300"/>
                    <a:ext cx="1386" cy="926"/>
                  </a:xfrm>
                  <a:prstGeom prst="rect">
                    <a:avLst/>
                  </a:prstGeom>
                  <a:noFill/>
                </p:spPr>
              </p:pic>
              <p:sp>
                <p:nvSpPr>
                  <p:cNvPr id="235594" name="Oval 74"/>
                  <p:cNvSpPr>
                    <a:spLocks noChangeArrowheads="1"/>
                  </p:cNvSpPr>
                  <p:nvPr/>
                </p:nvSpPr>
                <p:spPr bwMode="auto">
                  <a:xfrm>
                    <a:off x="1816" y="1572"/>
                    <a:ext cx="192" cy="176"/>
                  </a:xfrm>
                  <a:prstGeom prst="ellipse">
                    <a:avLst/>
                  </a:prstGeom>
                  <a:noFill/>
                  <a:ln w="19050">
                    <a:solidFill>
                      <a:srgbClr val="FF0000"/>
                    </a:solidFill>
                    <a:round/>
                    <a:headEnd/>
                    <a:tailEnd/>
                  </a:ln>
                  <a:effectLst/>
                </p:spPr>
                <p:txBody>
                  <a:bodyPr wrap="none" anchor="ctr"/>
                  <a:lstStyle/>
                  <a:p>
                    <a:endParaRPr lang="fr-FR"/>
                  </a:p>
                </p:txBody>
              </p:sp>
              <p:sp>
                <p:nvSpPr>
                  <p:cNvPr id="235595" name="Text Box 75"/>
                  <p:cNvSpPr txBox="1">
                    <a:spLocks noChangeArrowheads="1"/>
                  </p:cNvSpPr>
                  <p:nvPr/>
                </p:nvSpPr>
                <p:spPr bwMode="auto">
                  <a:xfrm>
                    <a:off x="1514" y="1473"/>
                    <a:ext cx="252" cy="173"/>
                  </a:xfrm>
                  <a:prstGeom prst="rect">
                    <a:avLst/>
                  </a:prstGeom>
                  <a:noFill/>
                  <a:ln w="9525">
                    <a:noFill/>
                    <a:miter lim="800000"/>
                    <a:headEnd/>
                    <a:tailEnd/>
                  </a:ln>
                  <a:effectLst/>
                </p:spPr>
                <p:txBody>
                  <a:bodyPr wrap="none">
                    <a:spAutoFit/>
                  </a:bodyPr>
                  <a:lstStyle/>
                  <a:p>
                    <a:r>
                      <a:rPr lang="en-US" sz="1200" b="1" baseline="30000">
                        <a:solidFill>
                          <a:srgbClr val="FF0000"/>
                        </a:solidFill>
                        <a:latin typeface="Arial" pitchFamily="34" charset="0"/>
                      </a:rPr>
                      <a:t>44</a:t>
                    </a:r>
                    <a:r>
                      <a:rPr lang="en-US" sz="1200" b="1">
                        <a:solidFill>
                          <a:srgbClr val="FF0000"/>
                        </a:solidFill>
                        <a:latin typeface="Arial" pitchFamily="34" charset="0"/>
                      </a:rPr>
                      <a:t>S</a:t>
                    </a:r>
                  </a:p>
                </p:txBody>
              </p:sp>
            </p:grpSp>
            <p:sp>
              <p:nvSpPr>
                <p:cNvPr id="235596" name="Rectangle 76"/>
                <p:cNvSpPr>
                  <a:spLocks noChangeArrowheads="1"/>
                </p:cNvSpPr>
                <p:nvPr/>
              </p:nvSpPr>
              <p:spPr bwMode="auto">
                <a:xfrm>
                  <a:off x="2457" y="1188"/>
                  <a:ext cx="192" cy="160"/>
                </a:xfrm>
                <a:prstGeom prst="rect">
                  <a:avLst/>
                </a:prstGeom>
                <a:noFill/>
                <a:ln w="19050">
                  <a:solidFill>
                    <a:srgbClr val="CC0099"/>
                  </a:solidFill>
                  <a:miter lim="800000"/>
                  <a:headEnd/>
                  <a:tailEnd/>
                </a:ln>
                <a:effectLst/>
              </p:spPr>
              <p:txBody>
                <a:bodyPr wrap="none" lIns="54000" tIns="10800" rIns="54000" bIns="10800">
                  <a:spAutoFit/>
                </a:bodyPr>
                <a:lstStyle/>
                <a:p>
                  <a:r>
                    <a:rPr lang="en-US" sz="1400" b="1">
                      <a:solidFill>
                        <a:srgbClr val="FF0000"/>
                      </a:solidFill>
                      <a:latin typeface="Arial" pitchFamily="34" charset="0"/>
                    </a:rPr>
                    <a:t>IN</a:t>
                  </a:r>
                </a:p>
              </p:txBody>
            </p:sp>
            <p:sp>
              <p:nvSpPr>
                <p:cNvPr id="235597" name="Rectangle 77"/>
                <p:cNvSpPr>
                  <a:spLocks noChangeArrowheads="1"/>
                </p:cNvSpPr>
                <p:nvPr/>
              </p:nvSpPr>
              <p:spPr bwMode="auto">
                <a:xfrm>
                  <a:off x="1296" y="1180"/>
                  <a:ext cx="1362" cy="900"/>
                </a:xfrm>
                <a:prstGeom prst="rect">
                  <a:avLst/>
                </a:prstGeom>
                <a:noFill/>
                <a:ln w="28575">
                  <a:solidFill>
                    <a:srgbClr val="CC0099"/>
                  </a:solidFill>
                  <a:miter lim="800000"/>
                  <a:headEnd/>
                  <a:tailEnd/>
                </a:ln>
                <a:effectLst/>
              </p:spPr>
              <p:txBody>
                <a:bodyPr wrap="none" anchor="ctr"/>
                <a:lstStyle/>
                <a:p>
                  <a:endParaRPr lang="fr-FR"/>
                </a:p>
              </p:txBody>
            </p:sp>
            <p:sp>
              <p:nvSpPr>
                <p:cNvPr id="235598" name="Text Box 78"/>
                <p:cNvSpPr txBox="1">
                  <a:spLocks noChangeArrowheads="1"/>
                </p:cNvSpPr>
                <p:nvPr/>
              </p:nvSpPr>
              <p:spPr bwMode="auto">
                <a:xfrm>
                  <a:off x="1262" y="1149"/>
                  <a:ext cx="274" cy="212"/>
                </a:xfrm>
                <a:prstGeom prst="rect">
                  <a:avLst/>
                </a:prstGeom>
                <a:noFill/>
                <a:ln w="9525">
                  <a:noFill/>
                  <a:miter lim="800000"/>
                  <a:headEnd/>
                  <a:tailEnd/>
                </a:ln>
                <a:effectLst/>
              </p:spPr>
              <p:txBody>
                <a:bodyPr wrap="none">
                  <a:spAutoFit/>
                </a:bodyPr>
                <a:lstStyle/>
                <a:p>
                  <a:r>
                    <a:rPr lang="en-US" sz="1600">
                      <a:solidFill>
                        <a:srgbClr val="CC0099"/>
                      </a:solidFill>
                      <a:latin typeface="Symbol" pitchFamily="18" charset="2"/>
                    </a:rPr>
                    <a:t>D</a:t>
                  </a:r>
                  <a:r>
                    <a:rPr lang="en-US" sz="1600">
                      <a:solidFill>
                        <a:srgbClr val="CC0099"/>
                      </a:solidFill>
                    </a:rPr>
                    <a:t>E</a:t>
                  </a:r>
                </a:p>
              </p:txBody>
            </p:sp>
            <p:sp>
              <p:nvSpPr>
                <p:cNvPr id="235599" name="Text Box 79"/>
                <p:cNvSpPr txBox="1">
                  <a:spLocks noChangeArrowheads="1"/>
                </p:cNvSpPr>
                <p:nvPr/>
              </p:nvSpPr>
              <p:spPr bwMode="auto">
                <a:xfrm>
                  <a:off x="2310" y="1905"/>
                  <a:ext cx="383" cy="212"/>
                </a:xfrm>
                <a:prstGeom prst="rect">
                  <a:avLst/>
                </a:prstGeom>
                <a:noFill/>
                <a:ln w="9525">
                  <a:noFill/>
                  <a:miter lim="800000"/>
                  <a:headEnd/>
                  <a:tailEnd/>
                </a:ln>
                <a:effectLst/>
              </p:spPr>
              <p:txBody>
                <a:bodyPr wrap="none">
                  <a:spAutoFit/>
                </a:bodyPr>
                <a:lstStyle/>
                <a:p>
                  <a:r>
                    <a:rPr lang="en-US" sz="1600">
                      <a:solidFill>
                        <a:srgbClr val="CC0099"/>
                      </a:solidFill>
                    </a:rPr>
                    <a:t>TOF</a:t>
                  </a:r>
                </a:p>
              </p:txBody>
            </p:sp>
          </p:grpSp>
          <p:sp>
            <p:nvSpPr>
              <p:cNvPr id="235600" name="AutoShape 80"/>
              <p:cNvSpPr>
                <a:spLocks/>
              </p:cNvSpPr>
              <p:nvPr/>
            </p:nvSpPr>
            <p:spPr bwMode="auto">
              <a:xfrm flipH="1">
                <a:off x="1068" y="2828"/>
                <a:ext cx="798" cy="180"/>
              </a:xfrm>
              <a:prstGeom prst="borderCallout2">
                <a:avLst>
                  <a:gd name="adj1" fmla="val 40000"/>
                  <a:gd name="adj2" fmla="val 106014"/>
                  <a:gd name="adj3" fmla="val 40000"/>
                  <a:gd name="adj4" fmla="val 115537"/>
                  <a:gd name="adj5" fmla="val -94444"/>
                  <a:gd name="adj6" fmla="val 132204"/>
                </a:avLst>
              </a:prstGeom>
              <a:noFill/>
              <a:ln w="9525">
                <a:solidFill>
                  <a:schemeClr val="tx1"/>
                </a:solidFill>
                <a:miter lim="800000"/>
                <a:headEnd/>
                <a:tailEnd/>
              </a:ln>
              <a:effectLst/>
            </p:spPr>
            <p:txBody>
              <a:bodyPr lIns="18000" tIns="10800" rIns="18000" bIns="10800"/>
              <a:lstStyle/>
              <a:p>
                <a:pPr algn="ctr"/>
                <a:r>
                  <a:rPr lang="fr-FR" sz="1800" baseline="30000">
                    <a:solidFill>
                      <a:srgbClr val="FF0000"/>
                    </a:solidFill>
                    <a:latin typeface="Arial" pitchFamily="34" charset="0"/>
                  </a:rPr>
                  <a:t>48</a:t>
                </a:r>
                <a:r>
                  <a:rPr lang="fr-FR" sz="1800">
                    <a:solidFill>
                      <a:srgbClr val="FF0000"/>
                    </a:solidFill>
                    <a:latin typeface="Arial" pitchFamily="34" charset="0"/>
                  </a:rPr>
                  <a:t>Ca </a:t>
                </a:r>
                <a:r>
                  <a:rPr lang="fr-FR" sz="1800">
                    <a:latin typeface="Arial" pitchFamily="34" charset="0"/>
                    <a:sym typeface="Wingdings" pitchFamily="2" charset="2"/>
                  </a:rPr>
                  <a:t></a:t>
                </a:r>
                <a:r>
                  <a:rPr lang="fr-FR" sz="1800">
                    <a:solidFill>
                      <a:srgbClr val="FF0000"/>
                    </a:solidFill>
                    <a:latin typeface="Arial" pitchFamily="34" charset="0"/>
                    <a:sym typeface="Wingdings" pitchFamily="2" charset="2"/>
                  </a:rPr>
                  <a:t> </a:t>
                </a:r>
                <a:r>
                  <a:rPr lang="fr-FR" sz="1800" baseline="30000">
                    <a:solidFill>
                      <a:srgbClr val="D60093"/>
                    </a:solidFill>
                    <a:latin typeface="Arial" pitchFamily="34" charset="0"/>
                    <a:sym typeface="Wingdings" pitchFamily="2" charset="2"/>
                  </a:rPr>
                  <a:t>44</a:t>
                </a:r>
                <a:r>
                  <a:rPr lang="fr-FR" sz="1800">
                    <a:solidFill>
                      <a:srgbClr val="D60093"/>
                    </a:solidFill>
                    <a:latin typeface="Arial" pitchFamily="34" charset="0"/>
                    <a:sym typeface="Wingdings" pitchFamily="2" charset="2"/>
                  </a:rPr>
                  <a:t>S</a:t>
                </a:r>
                <a:endParaRPr lang="en-US" sz="1800">
                  <a:solidFill>
                    <a:srgbClr val="D60093"/>
                  </a:solidFill>
                  <a:latin typeface="Arial" pitchFamily="34" charset="0"/>
                  <a:sym typeface="Wingdings" pitchFamily="2" charset="2"/>
                </a:endParaRPr>
              </a:p>
            </p:txBody>
          </p:sp>
          <p:sp>
            <p:nvSpPr>
              <p:cNvPr id="235601" name="Freeform 81"/>
              <p:cNvSpPr>
                <a:spLocks/>
              </p:cNvSpPr>
              <p:nvPr/>
            </p:nvSpPr>
            <p:spPr bwMode="auto">
              <a:xfrm rot="-4671370">
                <a:off x="309" y="2337"/>
                <a:ext cx="320" cy="184"/>
              </a:xfrm>
              <a:custGeom>
                <a:avLst/>
                <a:gdLst/>
                <a:ahLst/>
                <a:cxnLst>
                  <a:cxn ang="0">
                    <a:pos x="0" y="306"/>
                  </a:cxn>
                  <a:cxn ang="0">
                    <a:pos x="320" y="198"/>
                  </a:cxn>
                  <a:cxn ang="0">
                    <a:pos x="44" y="0"/>
                  </a:cxn>
                  <a:cxn ang="0">
                    <a:pos x="0" y="306"/>
                  </a:cxn>
                </a:cxnLst>
                <a:rect l="0" t="0" r="r" b="b"/>
                <a:pathLst>
                  <a:path w="320" h="306">
                    <a:moveTo>
                      <a:pt x="0" y="306"/>
                    </a:moveTo>
                    <a:lnTo>
                      <a:pt x="320" y="198"/>
                    </a:lnTo>
                    <a:lnTo>
                      <a:pt x="44" y="0"/>
                    </a:lnTo>
                    <a:lnTo>
                      <a:pt x="0" y="306"/>
                    </a:lnTo>
                  </a:path>
                </a:pathLst>
              </a:custGeom>
              <a:gradFill rotWithShape="1">
                <a:gsLst>
                  <a:gs pos="0">
                    <a:srgbClr val="969696"/>
                  </a:gs>
                  <a:gs pos="50000">
                    <a:srgbClr val="969696">
                      <a:gamma/>
                      <a:shade val="26275"/>
                      <a:invGamma/>
                    </a:srgbClr>
                  </a:gs>
                  <a:gs pos="100000">
                    <a:srgbClr val="969696"/>
                  </a:gs>
                </a:gsLst>
                <a:lin ang="5400000" scaled="1"/>
              </a:gradFill>
              <a:ln w="12700" cap="rnd" cmpd="sng">
                <a:solidFill>
                  <a:schemeClr val="tx1"/>
                </a:solidFill>
                <a:prstDash val="solid"/>
                <a:round/>
                <a:headEnd/>
                <a:tailEnd/>
              </a:ln>
              <a:effectLst/>
            </p:spPr>
            <p:txBody>
              <a:bodyPr/>
              <a:lstStyle/>
              <a:p>
                <a:endParaRPr lang="fr-FR"/>
              </a:p>
            </p:txBody>
          </p:sp>
        </p:gr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up)">
                                      <p:cBhvr>
                                        <p:cTn id="7" dur="1000"/>
                                        <p:tgtEl>
                                          <p:spTgt spid="7"/>
                                        </p:tgtEl>
                                      </p:cBhvr>
                                    </p:animEffect>
                                  </p:childTnLst>
                                </p:cTn>
                              </p:par>
                            </p:childTnLst>
                          </p:cTn>
                        </p:par>
                        <p:par>
                          <p:cTn id="8" fill="hold">
                            <p:stCondLst>
                              <p:cond delay="1000"/>
                            </p:stCondLst>
                            <p:childTnLst>
                              <p:par>
                                <p:cTn id="9" presetID="1" presetClass="entr" presetSubtype="0" fill="hold" nodeType="afterEffect">
                                  <p:stCondLst>
                                    <p:cond delay="0"/>
                                  </p:stCondLst>
                                  <p:childTnLst>
                                    <p:set>
                                      <p:cBhvr>
                                        <p:cTn id="10" dur="1" fill="hold">
                                          <p:stCondLst>
                                            <p:cond delay="0"/>
                                          </p:stCondLst>
                                        </p:cTn>
                                        <p:tgtEl>
                                          <p:spTgt spid="8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p:cNvGrpSpPr>
          <p:nvPr/>
        </p:nvGrpSpPr>
        <p:grpSpPr bwMode="auto">
          <a:xfrm>
            <a:off x="-136192" y="760075"/>
            <a:ext cx="4223764" cy="3059112"/>
            <a:chOff x="3137" y="2625"/>
            <a:chExt cx="2382" cy="1710"/>
          </a:xfrm>
        </p:grpSpPr>
        <p:graphicFrame>
          <p:nvGraphicFramePr>
            <p:cNvPr id="195587" name="Object 3"/>
            <p:cNvGraphicFramePr>
              <a:graphicFrameLocks noChangeAspect="1"/>
            </p:cNvGraphicFramePr>
            <p:nvPr/>
          </p:nvGraphicFramePr>
          <p:xfrm>
            <a:off x="3137" y="2625"/>
            <a:ext cx="2382" cy="1710"/>
          </p:xfrm>
          <a:graphic>
            <a:graphicData uri="http://schemas.openxmlformats.org/presentationml/2006/ole">
              <p:oleObj spid="_x0000_s18435" name="Graphique" r:id="rId4" imgW="3781425" imgH="2714625" progId="Excel.Sheet.8">
                <p:embed/>
              </p:oleObj>
            </a:graphicData>
          </a:graphic>
        </p:graphicFrame>
        <p:sp>
          <p:nvSpPr>
            <p:cNvPr id="195588" name="Line 4"/>
            <p:cNvSpPr>
              <a:spLocks noChangeShapeType="1"/>
            </p:cNvSpPr>
            <p:nvPr/>
          </p:nvSpPr>
          <p:spPr bwMode="auto">
            <a:xfrm flipV="1">
              <a:off x="4752" y="3438"/>
              <a:ext cx="260" cy="218"/>
            </a:xfrm>
            <a:prstGeom prst="line">
              <a:avLst/>
            </a:prstGeom>
            <a:noFill/>
            <a:ln w="19050">
              <a:solidFill>
                <a:srgbClr val="FF0000"/>
              </a:solidFill>
              <a:prstDash val="sysDot"/>
              <a:round/>
              <a:headEnd/>
              <a:tailEnd/>
            </a:ln>
            <a:effectLst/>
          </p:spPr>
          <p:txBody>
            <a:bodyPr/>
            <a:lstStyle/>
            <a:p>
              <a:endParaRPr lang="fr-FR"/>
            </a:p>
          </p:txBody>
        </p:sp>
        <p:sp>
          <p:nvSpPr>
            <p:cNvPr id="195589" name="Line 5"/>
            <p:cNvSpPr>
              <a:spLocks noChangeShapeType="1"/>
            </p:cNvSpPr>
            <p:nvPr/>
          </p:nvSpPr>
          <p:spPr bwMode="auto">
            <a:xfrm>
              <a:off x="4750" y="3652"/>
              <a:ext cx="268" cy="70"/>
            </a:xfrm>
            <a:prstGeom prst="line">
              <a:avLst/>
            </a:prstGeom>
            <a:noFill/>
            <a:ln w="19050">
              <a:solidFill>
                <a:srgbClr val="FF0000"/>
              </a:solidFill>
              <a:prstDash val="sysDot"/>
              <a:round/>
              <a:headEnd/>
              <a:tailEnd/>
            </a:ln>
            <a:effectLst/>
          </p:spPr>
          <p:txBody>
            <a:bodyPr/>
            <a:lstStyle/>
            <a:p>
              <a:endParaRPr lang="fr-FR"/>
            </a:p>
          </p:txBody>
        </p:sp>
        <p:sp>
          <p:nvSpPr>
            <p:cNvPr id="195590" name="Text Box 6"/>
            <p:cNvSpPr txBox="1">
              <a:spLocks noChangeArrowheads="1"/>
            </p:cNvSpPr>
            <p:nvPr/>
          </p:nvSpPr>
          <p:spPr bwMode="auto">
            <a:xfrm>
              <a:off x="5002" y="3445"/>
              <a:ext cx="233" cy="256"/>
            </a:xfrm>
            <a:prstGeom prst="rect">
              <a:avLst/>
            </a:prstGeom>
            <a:noFill/>
            <a:ln w="9525">
              <a:noFill/>
              <a:miter lim="800000"/>
              <a:headEnd/>
              <a:tailEnd/>
            </a:ln>
            <a:effectLst/>
          </p:spPr>
          <p:txBody>
            <a:bodyPr wrap="none">
              <a:spAutoFit/>
            </a:bodyPr>
            <a:lstStyle/>
            <a:p>
              <a:r>
                <a:rPr lang="fr-FR" b="1">
                  <a:solidFill>
                    <a:srgbClr val="FF0000"/>
                  </a:solidFill>
                  <a:latin typeface="Arial" pitchFamily="34" charset="0"/>
                  <a:cs typeface="Arial" pitchFamily="34" charset="0"/>
                </a:rPr>
                <a:t>?</a:t>
              </a:r>
            </a:p>
          </p:txBody>
        </p:sp>
      </p:grpSp>
      <p:sp>
        <p:nvSpPr>
          <p:cNvPr id="195592" name="Rectangle 8"/>
          <p:cNvSpPr>
            <a:spLocks noGrp="1" noChangeArrowheads="1"/>
          </p:cNvSpPr>
          <p:nvPr>
            <p:ph type="title"/>
          </p:nvPr>
        </p:nvSpPr>
        <p:spPr>
          <a:xfrm>
            <a:off x="5486400" y="152400"/>
            <a:ext cx="2235200" cy="228600"/>
          </a:xfrm>
        </p:spPr>
        <p:txBody>
          <a:bodyPr/>
          <a:lstStyle/>
          <a:p>
            <a:r>
              <a:rPr lang="en-US" sz="800">
                <a:solidFill>
                  <a:schemeClr val="bg1"/>
                </a:solidFill>
              </a:rPr>
              <a:t>The Si isotopes</a:t>
            </a:r>
          </a:p>
        </p:txBody>
      </p:sp>
      <p:grpSp>
        <p:nvGrpSpPr>
          <p:cNvPr id="3" name="Group 9"/>
          <p:cNvGrpSpPr>
            <a:grpSpLocks/>
          </p:cNvGrpSpPr>
          <p:nvPr/>
        </p:nvGrpSpPr>
        <p:grpSpPr bwMode="auto">
          <a:xfrm>
            <a:off x="298450" y="14288"/>
            <a:ext cx="8674100" cy="449262"/>
            <a:chOff x="188" y="49"/>
            <a:chExt cx="5464" cy="283"/>
          </a:xfrm>
        </p:grpSpPr>
        <p:grpSp>
          <p:nvGrpSpPr>
            <p:cNvPr id="4" name="Group 10"/>
            <p:cNvGrpSpPr>
              <a:grpSpLocks/>
            </p:cNvGrpSpPr>
            <p:nvPr/>
          </p:nvGrpSpPr>
          <p:grpSpPr bwMode="auto">
            <a:xfrm>
              <a:off x="188" y="96"/>
              <a:ext cx="5464" cy="209"/>
              <a:chOff x="141" y="295"/>
              <a:chExt cx="5464" cy="385"/>
            </a:xfrm>
          </p:grpSpPr>
          <p:sp>
            <p:nvSpPr>
              <p:cNvPr id="195595" name="Rectangle 11"/>
              <p:cNvSpPr>
                <a:spLocks noChangeAspect="1" noChangeArrowheads="1"/>
              </p:cNvSpPr>
              <p:nvPr/>
            </p:nvSpPr>
            <p:spPr bwMode="auto">
              <a:xfrm>
                <a:off x="141" y="295"/>
                <a:ext cx="5464" cy="385"/>
              </a:xfrm>
              <a:prstGeom prst="rect">
                <a:avLst/>
              </a:prstGeom>
              <a:solidFill>
                <a:srgbClr val="FFFF99"/>
              </a:solidFill>
              <a:ln w="6350">
                <a:solidFill>
                  <a:srgbClr val="FF0000"/>
                </a:solidFill>
                <a:miter lim="800000"/>
                <a:headEnd/>
                <a:tailEnd/>
              </a:ln>
              <a:effectLst/>
            </p:spPr>
            <p:txBody>
              <a:bodyPr wrap="none" anchor="ctr"/>
              <a:lstStyle/>
              <a:p>
                <a:pPr algn="ctr">
                  <a:lnSpc>
                    <a:spcPct val="130000"/>
                  </a:lnSpc>
                </a:pPr>
                <a:endParaRPr lang="en-US" sz="2200">
                  <a:solidFill>
                    <a:srgbClr val="CC3300"/>
                  </a:solidFill>
                </a:endParaRPr>
              </a:p>
            </p:txBody>
          </p:sp>
          <p:pic>
            <p:nvPicPr>
              <p:cNvPr id="195596" name="Picture 12" descr="vallee"/>
              <p:cNvPicPr preferRelativeResize="0">
                <a:picLocks noChangeAspect="1" noChangeArrowheads="1"/>
              </p:cNvPicPr>
              <p:nvPr/>
            </p:nvPicPr>
            <p:blipFill>
              <a:blip r:embed="rId5"/>
              <a:srcRect/>
              <a:stretch>
                <a:fillRect/>
              </a:stretch>
            </p:blipFill>
            <p:spPr bwMode="auto">
              <a:xfrm>
                <a:off x="5051" y="295"/>
                <a:ext cx="554" cy="385"/>
              </a:xfrm>
              <a:prstGeom prst="rect">
                <a:avLst/>
              </a:prstGeom>
              <a:noFill/>
            </p:spPr>
          </p:pic>
          <p:pic>
            <p:nvPicPr>
              <p:cNvPr id="195597" name="Picture 13" descr="vallee"/>
              <p:cNvPicPr preferRelativeResize="0">
                <a:picLocks noChangeAspect="1" noChangeArrowheads="1"/>
              </p:cNvPicPr>
              <p:nvPr/>
            </p:nvPicPr>
            <p:blipFill>
              <a:blip r:embed="rId5"/>
              <a:srcRect/>
              <a:stretch>
                <a:fillRect/>
              </a:stretch>
            </p:blipFill>
            <p:spPr bwMode="auto">
              <a:xfrm>
                <a:off x="141" y="295"/>
                <a:ext cx="554" cy="385"/>
              </a:xfrm>
              <a:prstGeom prst="rect">
                <a:avLst/>
              </a:prstGeom>
              <a:noFill/>
            </p:spPr>
          </p:pic>
        </p:grpSp>
        <p:sp>
          <p:nvSpPr>
            <p:cNvPr id="195598" name="Rectangle 14"/>
            <p:cNvSpPr>
              <a:spLocks noChangeArrowheads="1"/>
            </p:cNvSpPr>
            <p:nvPr/>
          </p:nvSpPr>
          <p:spPr bwMode="auto">
            <a:xfrm>
              <a:off x="791" y="49"/>
              <a:ext cx="2660" cy="283"/>
            </a:xfrm>
            <a:prstGeom prst="rect">
              <a:avLst/>
            </a:prstGeom>
            <a:noFill/>
            <a:ln w="9525">
              <a:noFill/>
              <a:miter lim="800000"/>
              <a:headEnd/>
              <a:tailEnd/>
            </a:ln>
            <a:effectLst/>
          </p:spPr>
          <p:txBody>
            <a:bodyPr wrap="none">
              <a:spAutoFit/>
            </a:bodyPr>
            <a:lstStyle/>
            <a:p>
              <a:pPr>
                <a:lnSpc>
                  <a:spcPct val="130000"/>
                </a:lnSpc>
              </a:pPr>
              <a:r>
                <a:rPr lang="fr-FR" sz="1800">
                  <a:solidFill>
                    <a:srgbClr val="CC3300"/>
                  </a:solidFill>
                </a:rPr>
                <a:t>In beam spectroscopy : </a:t>
              </a:r>
              <a:r>
                <a:rPr lang="fr-FR" sz="1600"/>
                <a:t>the Si isotopes</a:t>
              </a:r>
              <a:r>
                <a:rPr lang="fr-FR" sz="1800">
                  <a:solidFill>
                    <a:srgbClr val="CC3300"/>
                  </a:solidFill>
                </a:rPr>
                <a:t> </a:t>
              </a:r>
              <a:endParaRPr lang="en-US" sz="1600"/>
            </a:p>
          </p:txBody>
        </p:sp>
      </p:grpSp>
      <p:sp>
        <p:nvSpPr>
          <p:cNvPr id="195629" name="Rectangle 45"/>
          <p:cNvSpPr>
            <a:spLocks noGrp="1" noChangeArrowheads="1"/>
          </p:cNvSpPr>
          <p:nvPr>
            <p:ph type="title"/>
          </p:nvPr>
        </p:nvSpPr>
        <p:spPr>
          <a:xfrm>
            <a:off x="7816850" y="508000"/>
            <a:ext cx="857250" cy="127000"/>
          </a:xfrm>
        </p:spPr>
        <p:txBody>
          <a:bodyPr/>
          <a:lstStyle/>
          <a:p>
            <a:r>
              <a:rPr lang="en-US" sz="500">
                <a:solidFill>
                  <a:schemeClr val="bg1"/>
                </a:solidFill>
              </a:rPr>
              <a:t>Results: 42Si</a:t>
            </a:r>
          </a:p>
        </p:txBody>
      </p:sp>
      <p:sp>
        <p:nvSpPr>
          <p:cNvPr id="195646" name="Text Box 62"/>
          <p:cNvSpPr txBox="1">
            <a:spLocks noChangeArrowheads="1"/>
          </p:cNvSpPr>
          <p:nvPr/>
        </p:nvSpPr>
        <p:spPr bwMode="auto">
          <a:xfrm>
            <a:off x="235036" y="479796"/>
            <a:ext cx="3181349" cy="276225"/>
          </a:xfrm>
          <a:prstGeom prst="rect">
            <a:avLst/>
          </a:prstGeom>
          <a:noFill/>
          <a:ln w="9525">
            <a:noFill/>
            <a:miter lim="800000"/>
            <a:headEnd/>
            <a:tailEnd/>
          </a:ln>
          <a:effectLst/>
        </p:spPr>
        <p:txBody>
          <a:bodyPr wrap="none">
            <a:spAutoFit/>
          </a:bodyPr>
          <a:lstStyle/>
          <a:p>
            <a:r>
              <a:rPr lang="en-US" sz="1200" b="1" dirty="0">
                <a:solidFill>
                  <a:srgbClr val="FF0000"/>
                </a:solidFill>
                <a:latin typeface="Arial" pitchFamily="34" charset="0"/>
              </a:rPr>
              <a:t>                  B. </a:t>
            </a:r>
            <a:r>
              <a:rPr lang="en-US" sz="1200" b="1" dirty="0" err="1">
                <a:solidFill>
                  <a:srgbClr val="FF0000"/>
                </a:solidFill>
                <a:latin typeface="Arial" pitchFamily="34" charset="0"/>
              </a:rPr>
              <a:t>Bastin</a:t>
            </a:r>
            <a:r>
              <a:rPr lang="en-US" sz="1200" b="1" dirty="0">
                <a:solidFill>
                  <a:srgbClr val="FF0000"/>
                </a:solidFill>
                <a:latin typeface="Arial" pitchFamily="34" charset="0"/>
              </a:rPr>
              <a:t>, S. </a:t>
            </a:r>
            <a:r>
              <a:rPr lang="en-US" sz="1200" b="1" dirty="0" err="1">
                <a:solidFill>
                  <a:srgbClr val="FF0000"/>
                </a:solidFill>
                <a:latin typeface="Arial" pitchFamily="34" charset="0"/>
              </a:rPr>
              <a:t>Grévy</a:t>
            </a:r>
            <a:r>
              <a:rPr lang="en-US" sz="1200" b="1" dirty="0">
                <a:solidFill>
                  <a:srgbClr val="FF0000"/>
                </a:solidFill>
                <a:latin typeface="Arial" pitchFamily="34" charset="0"/>
              </a:rPr>
              <a:t> et al. - </a:t>
            </a:r>
            <a:r>
              <a:rPr lang="en-US" sz="1200" b="1" dirty="0" smtClean="0">
                <a:solidFill>
                  <a:srgbClr val="FF0000"/>
                </a:solidFill>
                <a:latin typeface="Arial" pitchFamily="34" charset="0"/>
              </a:rPr>
              <a:t>PRL</a:t>
            </a:r>
            <a:endParaRPr lang="en-US" sz="1200" b="1" dirty="0">
              <a:solidFill>
                <a:srgbClr val="FF0000"/>
              </a:solidFill>
              <a:latin typeface="Arial" pitchFamily="34" charset="0"/>
            </a:endParaRPr>
          </a:p>
        </p:txBody>
      </p:sp>
      <p:grpSp>
        <p:nvGrpSpPr>
          <p:cNvPr id="140" name="Groupe 139"/>
          <p:cNvGrpSpPr/>
          <p:nvPr/>
        </p:nvGrpSpPr>
        <p:grpSpPr>
          <a:xfrm>
            <a:off x="-134605" y="760075"/>
            <a:ext cx="8862390" cy="3059112"/>
            <a:chOff x="-134605" y="760075"/>
            <a:chExt cx="8862390" cy="3059112"/>
          </a:xfrm>
        </p:grpSpPr>
        <p:grpSp>
          <p:nvGrpSpPr>
            <p:cNvPr id="5" name="Group 47"/>
            <p:cNvGrpSpPr>
              <a:grpSpLocks/>
            </p:cNvGrpSpPr>
            <p:nvPr/>
          </p:nvGrpSpPr>
          <p:grpSpPr bwMode="auto">
            <a:xfrm>
              <a:off x="-134605" y="760075"/>
              <a:ext cx="4200767" cy="3059112"/>
              <a:chOff x="-53" y="2409"/>
              <a:chExt cx="2459" cy="1927"/>
            </a:xfrm>
          </p:grpSpPr>
          <p:grpSp>
            <p:nvGrpSpPr>
              <p:cNvPr id="6" name="Group 48"/>
              <p:cNvGrpSpPr>
                <a:grpSpLocks/>
              </p:cNvGrpSpPr>
              <p:nvPr/>
            </p:nvGrpSpPr>
            <p:grpSpPr bwMode="auto">
              <a:xfrm>
                <a:off x="-53" y="2409"/>
                <a:ext cx="2459" cy="1927"/>
                <a:chOff x="-62" y="2409"/>
                <a:chExt cx="2459" cy="1927"/>
              </a:xfrm>
            </p:grpSpPr>
            <p:graphicFrame>
              <p:nvGraphicFramePr>
                <p:cNvPr id="195633" name="Object 49"/>
                <p:cNvGraphicFramePr>
                  <a:graphicFrameLocks noChangeAspect="1"/>
                </p:cNvGraphicFramePr>
                <p:nvPr/>
              </p:nvGraphicFramePr>
              <p:xfrm>
                <a:off x="-62" y="2409"/>
                <a:ext cx="2459" cy="1927"/>
              </p:xfrm>
              <a:graphic>
                <a:graphicData uri="http://schemas.openxmlformats.org/presentationml/2006/ole">
                  <p:oleObj spid="_x0000_s18434" name="Graphique" r:id="rId6" imgW="3781425" imgH="2714625" progId="Excel.Sheet.8">
                    <p:embed/>
                  </p:oleObj>
                </a:graphicData>
              </a:graphic>
            </p:graphicFrame>
            <p:sp>
              <p:nvSpPr>
                <p:cNvPr id="195634" name="Line 50"/>
                <p:cNvSpPr>
                  <a:spLocks noChangeShapeType="1"/>
                </p:cNvSpPr>
                <p:nvPr/>
              </p:nvSpPr>
              <p:spPr bwMode="auto">
                <a:xfrm>
                  <a:off x="1551" y="3566"/>
                  <a:ext cx="268" cy="79"/>
                </a:xfrm>
                <a:prstGeom prst="line">
                  <a:avLst/>
                </a:prstGeom>
                <a:noFill/>
                <a:ln w="19050">
                  <a:solidFill>
                    <a:srgbClr val="FF0000"/>
                  </a:solidFill>
                  <a:round/>
                  <a:headEnd/>
                  <a:tailEnd/>
                </a:ln>
                <a:effectLst/>
              </p:spPr>
              <p:txBody>
                <a:bodyPr/>
                <a:lstStyle/>
                <a:p>
                  <a:endParaRPr lang="fr-FR"/>
                </a:p>
              </p:txBody>
            </p:sp>
            <p:grpSp>
              <p:nvGrpSpPr>
                <p:cNvPr id="7" name="Group 51"/>
                <p:cNvGrpSpPr>
                  <a:grpSpLocks/>
                </p:cNvGrpSpPr>
                <p:nvPr/>
              </p:nvGrpSpPr>
              <p:grpSpPr bwMode="auto">
                <a:xfrm>
                  <a:off x="1786" y="3620"/>
                  <a:ext cx="52" cy="52"/>
                  <a:chOff x="2833" y="3557"/>
                  <a:chExt cx="52" cy="52"/>
                </a:xfrm>
              </p:grpSpPr>
              <p:sp>
                <p:nvSpPr>
                  <p:cNvPr id="195636" name="Line 52"/>
                  <p:cNvSpPr>
                    <a:spLocks noChangeShapeType="1"/>
                  </p:cNvSpPr>
                  <p:nvPr/>
                </p:nvSpPr>
                <p:spPr bwMode="auto">
                  <a:xfrm rot="3212567">
                    <a:off x="2858" y="3557"/>
                    <a:ext cx="1" cy="52"/>
                  </a:xfrm>
                  <a:prstGeom prst="line">
                    <a:avLst/>
                  </a:prstGeom>
                  <a:noFill/>
                  <a:ln w="9525">
                    <a:solidFill>
                      <a:srgbClr val="FF0000"/>
                    </a:solidFill>
                    <a:round/>
                    <a:headEnd/>
                    <a:tailEnd/>
                  </a:ln>
                  <a:effectLst/>
                </p:spPr>
                <p:txBody>
                  <a:bodyPr/>
                  <a:lstStyle/>
                  <a:p>
                    <a:endParaRPr lang="fr-FR"/>
                  </a:p>
                </p:txBody>
              </p:sp>
              <p:sp>
                <p:nvSpPr>
                  <p:cNvPr id="195637" name="Line 53"/>
                  <p:cNvSpPr>
                    <a:spLocks noChangeShapeType="1"/>
                  </p:cNvSpPr>
                  <p:nvPr/>
                </p:nvSpPr>
                <p:spPr bwMode="auto">
                  <a:xfrm rot="18387433" flipH="1">
                    <a:off x="2858" y="3556"/>
                    <a:ext cx="1" cy="52"/>
                  </a:xfrm>
                  <a:prstGeom prst="line">
                    <a:avLst/>
                  </a:prstGeom>
                  <a:noFill/>
                  <a:ln w="9525">
                    <a:solidFill>
                      <a:srgbClr val="FF0000"/>
                    </a:solidFill>
                    <a:round/>
                    <a:headEnd/>
                    <a:tailEnd/>
                  </a:ln>
                  <a:effectLst/>
                </p:spPr>
                <p:txBody>
                  <a:bodyPr/>
                  <a:lstStyle/>
                  <a:p>
                    <a:endParaRPr lang="fr-FR"/>
                  </a:p>
                </p:txBody>
              </p:sp>
              <p:sp>
                <p:nvSpPr>
                  <p:cNvPr id="195638" name="Line 54"/>
                  <p:cNvSpPr>
                    <a:spLocks noChangeShapeType="1"/>
                  </p:cNvSpPr>
                  <p:nvPr/>
                </p:nvSpPr>
                <p:spPr bwMode="auto">
                  <a:xfrm>
                    <a:off x="2860" y="3557"/>
                    <a:ext cx="0" cy="52"/>
                  </a:xfrm>
                  <a:prstGeom prst="line">
                    <a:avLst/>
                  </a:prstGeom>
                  <a:noFill/>
                  <a:ln w="9525">
                    <a:solidFill>
                      <a:srgbClr val="FF0000"/>
                    </a:solidFill>
                    <a:round/>
                    <a:headEnd/>
                    <a:tailEnd/>
                  </a:ln>
                  <a:effectLst/>
                </p:spPr>
                <p:txBody>
                  <a:bodyPr/>
                  <a:lstStyle/>
                  <a:p>
                    <a:endParaRPr lang="fr-FR"/>
                  </a:p>
                </p:txBody>
              </p:sp>
            </p:grpSp>
          </p:grpSp>
          <p:sp>
            <p:nvSpPr>
              <p:cNvPr id="195639" name="Rectangle 55"/>
              <p:cNvSpPr>
                <a:spLocks noChangeArrowheads="1"/>
              </p:cNvSpPr>
              <p:nvPr/>
            </p:nvSpPr>
            <p:spPr bwMode="auto">
              <a:xfrm>
                <a:off x="78" y="2418"/>
                <a:ext cx="2328" cy="1830"/>
              </a:xfrm>
              <a:prstGeom prst="rect">
                <a:avLst/>
              </a:prstGeom>
              <a:noFill/>
              <a:ln w="28575">
                <a:solidFill>
                  <a:srgbClr val="FF0000"/>
                </a:solidFill>
                <a:miter lim="800000"/>
                <a:headEnd/>
                <a:tailEnd/>
              </a:ln>
              <a:effectLst/>
            </p:spPr>
            <p:txBody>
              <a:bodyPr wrap="none" anchor="ctr"/>
              <a:lstStyle/>
              <a:p>
                <a:endParaRPr lang="fr-FR"/>
              </a:p>
            </p:txBody>
          </p:sp>
        </p:grpSp>
        <p:grpSp>
          <p:nvGrpSpPr>
            <p:cNvPr id="61" name="Group 103"/>
            <p:cNvGrpSpPr>
              <a:grpSpLocks/>
            </p:cNvGrpSpPr>
            <p:nvPr/>
          </p:nvGrpSpPr>
          <p:grpSpPr bwMode="auto">
            <a:xfrm>
              <a:off x="4673310" y="815153"/>
              <a:ext cx="4054475" cy="1517651"/>
              <a:chOff x="2" y="4057"/>
              <a:chExt cx="2554" cy="956"/>
            </a:xfrm>
          </p:grpSpPr>
          <p:sp>
            <p:nvSpPr>
              <p:cNvPr id="62" name="Rectangle 94"/>
              <p:cNvSpPr>
                <a:spLocks noChangeArrowheads="1"/>
              </p:cNvSpPr>
              <p:nvPr/>
            </p:nvSpPr>
            <p:spPr bwMode="auto">
              <a:xfrm>
                <a:off x="367" y="4305"/>
                <a:ext cx="1479" cy="209"/>
              </a:xfrm>
              <a:prstGeom prst="rect">
                <a:avLst/>
              </a:prstGeom>
              <a:noFill/>
              <a:ln w="9525">
                <a:noFill/>
                <a:miter lim="800000"/>
                <a:headEnd/>
                <a:tailEnd/>
              </a:ln>
              <a:effectLst/>
            </p:spPr>
            <p:txBody>
              <a:bodyPr/>
              <a:lstStyle/>
              <a:p>
                <a:pPr marL="342900" indent="-342900" defTabSz="790575">
                  <a:lnSpc>
                    <a:spcPct val="80000"/>
                  </a:lnSpc>
                  <a:spcBef>
                    <a:spcPct val="20000"/>
                  </a:spcBef>
                </a:pPr>
                <a:r>
                  <a:rPr lang="en-US" sz="1800" dirty="0" smtClean="0">
                    <a:sym typeface="Wingdings" pitchFamily="2" charset="2"/>
                  </a:rPr>
                  <a:t> </a:t>
                </a:r>
                <a:r>
                  <a:rPr lang="en-US" sz="1800" dirty="0">
                    <a:sym typeface="Wingdings" pitchFamily="2" charset="2"/>
                  </a:rPr>
                  <a:t>high collectivity </a:t>
                </a:r>
                <a:endParaRPr lang="en-US" sz="2000" dirty="0">
                  <a:solidFill>
                    <a:srgbClr val="FF0000"/>
                  </a:solidFill>
                  <a:sym typeface="Wingdings" pitchFamily="2" charset="2"/>
                </a:endParaRPr>
              </a:p>
            </p:txBody>
          </p:sp>
          <p:sp>
            <p:nvSpPr>
              <p:cNvPr id="63" name="Rectangle 95"/>
              <p:cNvSpPr>
                <a:spLocks noChangeArrowheads="1"/>
              </p:cNvSpPr>
              <p:nvPr/>
            </p:nvSpPr>
            <p:spPr bwMode="auto">
              <a:xfrm>
                <a:off x="734" y="4531"/>
                <a:ext cx="1624" cy="196"/>
              </a:xfrm>
              <a:prstGeom prst="rect">
                <a:avLst/>
              </a:prstGeom>
              <a:noFill/>
              <a:ln w="9525">
                <a:noFill/>
                <a:miter lim="800000"/>
                <a:headEnd/>
                <a:tailEnd/>
              </a:ln>
              <a:effectLst/>
            </p:spPr>
            <p:txBody>
              <a:bodyPr>
                <a:spAutoFit/>
              </a:bodyPr>
              <a:lstStyle/>
              <a:p>
                <a:pPr>
                  <a:lnSpc>
                    <a:spcPct val="80000"/>
                  </a:lnSpc>
                  <a:spcBef>
                    <a:spcPct val="20000"/>
                  </a:spcBef>
                </a:pPr>
                <a:r>
                  <a:rPr lang="en-US" sz="1800" dirty="0">
                    <a:sym typeface="Wingdings" pitchFamily="2" charset="2"/>
                  </a:rPr>
                  <a:t> strong deformation </a:t>
                </a:r>
              </a:p>
            </p:txBody>
          </p:sp>
          <p:sp>
            <p:nvSpPr>
              <p:cNvPr id="64" name="Rectangle 96"/>
              <p:cNvSpPr>
                <a:spLocks noChangeArrowheads="1"/>
              </p:cNvSpPr>
              <p:nvPr/>
            </p:nvSpPr>
            <p:spPr bwMode="auto">
              <a:xfrm>
                <a:off x="1190" y="4771"/>
                <a:ext cx="1366" cy="242"/>
              </a:xfrm>
              <a:prstGeom prst="rect">
                <a:avLst/>
              </a:prstGeom>
              <a:solidFill>
                <a:srgbClr val="FFFF00"/>
              </a:solidFill>
              <a:ln w="9525">
                <a:noFill/>
                <a:miter lim="800000"/>
                <a:headEnd/>
                <a:tailEnd/>
              </a:ln>
              <a:effectLst/>
            </p:spPr>
            <p:txBody>
              <a:bodyPr>
                <a:spAutoFit/>
              </a:bodyPr>
              <a:lstStyle/>
              <a:p>
                <a:pPr>
                  <a:lnSpc>
                    <a:spcPct val="80000"/>
                  </a:lnSpc>
                  <a:spcBef>
                    <a:spcPct val="20000"/>
                  </a:spcBef>
                </a:pPr>
                <a:r>
                  <a:rPr lang="en-US" dirty="0">
                    <a:solidFill>
                      <a:srgbClr val="FF0000"/>
                    </a:solidFill>
                    <a:sym typeface="Wingdings" pitchFamily="2" charset="2"/>
                  </a:rPr>
                  <a:t> no </a:t>
                </a:r>
                <a:r>
                  <a:rPr lang="en-US" dirty="0" err="1">
                    <a:solidFill>
                      <a:srgbClr val="FF0000"/>
                    </a:solidFill>
                    <a:sym typeface="Wingdings" pitchFamily="2" charset="2"/>
                  </a:rPr>
                  <a:t>magicity</a:t>
                </a:r>
                <a:endParaRPr lang="en-US" dirty="0">
                  <a:solidFill>
                    <a:srgbClr val="FF0000"/>
                  </a:solidFill>
                  <a:sym typeface="Wingdings" pitchFamily="2" charset="2"/>
                </a:endParaRPr>
              </a:p>
            </p:txBody>
          </p:sp>
          <p:sp>
            <p:nvSpPr>
              <p:cNvPr id="65" name="Rectangle 98"/>
              <p:cNvSpPr>
                <a:spLocks noChangeArrowheads="1"/>
              </p:cNvSpPr>
              <p:nvPr/>
            </p:nvSpPr>
            <p:spPr bwMode="auto">
              <a:xfrm>
                <a:off x="2" y="4057"/>
                <a:ext cx="1487" cy="231"/>
              </a:xfrm>
              <a:prstGeom prst="rect">
                <a:avLst/>
              </a:prstGeom>
              <a:noFill/>
              <a:ln w="9525">
                <a:noFill/>
                <a:miter lim="800000"/>
                <a:headEnd/>
                <a:tailEnd/>
              </a:ln>
              <a:effectLst/>
            </p:spPr>
            <p:txBody>
              <a:bodyPr wrap="none">
                <a:spAutoFit/>
              </a:bodyPr>
              <a:lstStyle/>
              <a:p>
                <a:r>
                  <a:rPr lang="en-US" sz="1800" dirty="0">
                    <a:solidFill>
                      <a:srgbClr val="FF0000"/>
                    </a:solidFill>
                  </a:rPr>
                  <a:t>2</a:t>
                </a:r>
                <a:r>
                  <a:rPr lang="en-US" sz="1800" baseline="30000" dirty="0">
                    <a:solidFill>
                      <a:srgbClr val="FF0000"/>
                    </a:solidFill>
                  </a:rPr>
                  <a:t>+</a:t>
                </a:r>
                <a:r>
                  <a:rPr lang="en-US" sz="1800" dirty="0">
                    <a:solidFill>
                      <a:srgbClr val="FF0000"/>
                    </a:solidFill>
                  </a:rPr>
                  <a:t> @ 770 </a:t>
                </a:r>
                <a:r>
                  <a:rPr lang="en-US" sz="1800" dirty="0" err="1">
                    <a:solidFill>
                      <a:srgbClr val="FF0000"/>
                    </a:solidFill>
                  </a:rPr>
                  <a:t>keV</a:t>
                </a:r>
                <a:r>
                  <a:rPr lang="en-US" sz="1800" dirty="0">
                    <a:solidFill>
                      <a:srgbClr val="FF0000"/>
                    </a:solidFill>
                  </a:rPr>
                  <a:t> in </a:t>
                </a:r>
                <a:r>
                  <a:rPr lang="en-US" sz="1800" baseline="30000" dirty="0">
                    <a:solidFill>
                      <a:srgbClr val="FF0000"/>
                    </a:solidFill>
                  </a:rPr>
                  <a:t>42</a:t>
                </a:r>
                <a:r>
                  <a:rPr lang="en-US" sz="1800" dirty="0">
                    <a:solidFill>
                      <a:srgbClr val="FF0000"/>
                    </a:solidFill>
                  </a:rPr>
                  <a:t>Si</a:t>
                </a:r>
              </a:p>
            </p:txBody>
          </p:sp>
        </p:grpSp>
      </p:grpSp>
      <p:grpSp>
        <p:nvGrpSpPr>
          <p:cNvPr id="138" name="Groupe 137"/>
          <p:cNvGrpSpPr/>
          <p:nvPr/>
        </p:nvGrpSpPr>
        <p:grpSpPr>
          <a:xfrm>
            <a:off x="4385571" y="2610290"/>
            <a:ext cx="5781675" cy="2179637"/>
            <a:chOff x="4385571" y="2610290"/>
            <a:chExt cx="5781675" cy="2179637"/>
          </a:xfrm>
        </p:grpSpPr>
        <p:sp>
          <p:nvSpPr>
            <p:cNvPr id="66" name="Text Box 52"/>
            <p:cNvSpPr txBox="1">
              <a:spLocks noChangeArrowheads="1"/>
            </p:cNvSpPr>
            <p:nvPr/>
          </p:nvSpPr>
          <p:spPr bwMode="auto">
            <a:xfrm>
              <a:off x="4407796" y="2610290"/>
              <a:ext cx="5387975" cy="1100137"/>
            </a:xfrm>
            <a:prstGeom prst="rect">
              <a:avLst/>
            </a:prstGeom>
            <a:noFill/>
            <a:ln w="9525">
              <a:noFill/>
              <a:miter lim="800000"/>
              <a:headEnd/>
              <a:tailEnd/>
            </a:ln>
            <a:effectLst/>
          </p:spPr>
          <p:txBody>
            <a:bodyPr>
              <a:spAutoFit/>
            </a:bodyPr>
            <a:lstStyle/>
            <a:p>
              <a:pPr>
                <a:buFontTx/>
                <a:buChar char="-"/>
              </a:pPr>
              <a:r>
                <a:rPr lang="en-US" sz="1600" dirty="0" smtClean="0">
                  <a:latin typeface="Comic Sans MS" pitchFamily="66" charset="0"/>
                </a:rPr>
                <a:t>to </a:t>
              </a:r>
              <a:r>
                <a:rPr lang="en-US" sz="1600" dirty="0">
                  <a:latin typeface="Comic Sans MS" pitchFamily="66" charset="0"/>
                </a:rPr>
                <a:t>reproduce the E(2+)@</a:t>
              </a:r>
              <a:r>
                <a:rPr lang="en-US" sz="1600" baseline="30000" dirty="0" smtClean="0">
                  <a:latin typeface="Comic Sans MS" pitchFamily="66" charset="0"/>
                </a:rPr>
                <a:t>42</a:t>
              </a:r>
              <a:r>
                <a:rPr lang="en-US" sz="1600" dirty="0" smtClean="0">
                  <a:latin typeface="Comic Sans MS" pitchFamily="66" charset="0"/>
                </a:rPr>
                <a:t>Si</a:t>
              </a:r>
              <a:endParaRPr lang="en-US" sz="1600" dirty="0">
                <a:latin typeface="Comic Sans MS" pitchFamily="66" charset="0"/>
              </a:endParaRPr>
            </a:p>
            <a:p>
              <a:r>
                <a:rPr lang="en-US" sz="1600" dirty="0">
                  <a:latin typeface="Comic Sans MS" pitchFamily="66" charset="0"/>
                </a:rPr>
                <a:t>   </a:t>
              </a:r>
              <a:r>
                <a:rPr lang="fr-FR" sz="1800" dirty="0">
                  <a:solidFill>
                    <a:schemeClr val="accent2"/>
                  </a:solidFill>
                  <a:latin typeface="Comic Sans MS" pitchFamily="66" charset="0"/>
                  <a:sym typeface="Wingdings" pitchFamily="2" charset="2"/>
                </a:rPr>
                <a:t> </a:t>
              </a:r>
              <a:r>
                <a:rPr lang="fr-FR" sz="1600" dirty="0" err="1">
                  <a:solidFill>
                    <a:schemeClr val="accent2"/>
                  </a:solidFill>
                  <a:latin typeface="Comic Sans MS" pitchFamily="66" charset="0"/>
                  <a:sym typeface="Wingdings" pitchFamily="2" charset="2"/>
                </a:rPr>
                <a:t>reduction</a:t>
              </a:r>
              <a:r>
                <a:rPr lang="fr-FR" sz="1600" dirty="0">
                  <a:solidFill>
                    <a:schemeClr val="accent2"/>
                  </a:solidFill>
                  <a:latin typeface="Comic Sans MS" pitchFamily="66" charset="0"/>
                  <a:sym typeface="Wingdings" pitchFamily="2" charset="2"/>
                </a:rPr>
                <a:t> of N=28 gap</a:t>
              </a:r>
            </a:p>
            <a:p>
              <a:r>
                <a:rPr lang="fr-FR" sz="1600" dirty="0">
                  <a:solidFill>
                    <a:schemeClr val="accent2"/>
                  </a:solidFill>
                  <a:latin typeface="Comic Sans MS" pitchFamily="66" charset="0"/>
                  <a:sym typeface="Wingdings" pitchFamily="2" charset="2"/>
                </a:rPr>
                <a:t>	-330 </a:t>
              </a:r>
              <a:r>
                <a:rPr lang="fr-FR" sz="1600" dirty="0" err="1">
                  <a:solidFill>
                    <a:schemeClr val="accent2"/>
                  </a:solidFill>
                  <a:latin typeface="Comic Sans MS" pitchFamily="66" charset="0"/>
                  <a:sym typeface="Wingdings" pitchFamily="2" charset="2"/>
                </a:rPr>
                <a:t>keV</a:t>
              </a:r>
              <a:r>
                <a:rPr lang="fr-FR" sz="1600" dirty="0">
                  <a:solidFill>
                    <a:schemeClr val="accent2"/>
                  </a:solidFill>
                  <a:latin typeface="Comic Sans MS" pitchFamily="66" charset="0"/>
                  <a:sym typeface="Wingdings" pitchFamily="2" charset="2"/>
                </a:rPr>
                <a:t>/pair of protons   </a:t>
              </a:r>
              <a:r>
                <a:rPr lang="fr-FR" sz="1200" dirty="0">
                  <a:solidFill>
                    <a:schemeClr val="accent2"/>
                  </a:solidFill>
                  <a:latin typeface="Comic Sans MS" pitchFamily="66" charset="0"/>
                  <a:sym typeface="Wingdings" pitchFamily="2" charset="2"/>
                </a:rPr>
                <a:t>[</a:t>
              </a:r>
              <a:r>
                <a:rPr lang="fr-FR" sz="1200" baseline="30000" dirty="0">
                  <a:solidFill>
                    <a:schemeClr val="accent2"/>
                  </a:solidFill>
                  <a:latin typeface="Comic Sans MS" pitchFamily="66" charset="0"/>
                  <a:sym typeface="Wingdings" pitchFamily="2" charset="2"/>
                </a:rPr>
                <a:t>46</a:t>
              </a:r>
              <a:r>
                <a:rPr lang="fr-FR" sz="1200" dirty="0">
                  <a:solidFill>
                    <a:schemeClr val="accent2"/>
                  </a:solidFill>
                  <a:latin typeface="Comic Sans MS" pitchFamily="66" charset="0"/>
                  <a:sym typeface="Wingdings" pitchFamily="2" charset="2"/>
                </a:rPr>
                <a:t>Ar(</a:t>
              </a:r>
              <a:r>
                <a:rPr lang="fr-FR" sz="1200" dirty="0" err="1">
                  <a:solidFill>
                    <a:schemeClr val="accent2"/>
                  </a:solidFill>
                  <a:latin typeface="Comic Sans MS" pitchFamily="66" charset="0"/>
                  <a:sym typeface="Wingdings" pitchFamily="2" charset="2"/>
                </a:rPr>
                <a:t>d,p</a:t>
              </a:r>
              <a:r>
                <a:rPr lang="fr-FR" sz="1200" dirty="0">
                  <a:solidFill>
                    <a:schemeClr val="accent2"/>
                  </a:solidFill>
                  <a:latin typeface="Comic Sans MS" pitchFamily="66" charset="0"/>
                  <a:sym typeface="Wingdings" pitchFamily="2" charset="2"/>
                </a:rPr>
                <a:t>)</a:t>
              </a:r>
              <a:r>
                <a:rPr lang="fr-FR" sz="1200" baseline="30000" dirty="0">
                  <a:solidFill>
                    <a:schemeClr val="accent2"/>
                  </a:solidFill>
                  <a:latin typeface="Comic Sans MS" pitchFamily="66" charset="0"/>
                  <a:sym typeface="Wingdings" pitchFamily="2" charset="2"/>
                </a:rPr>
                <a:t>47</a:t>
              </a:r>
              <a:r>
                <a:rPr lang="fr-FR" sz="1200" dirty="0">
                  <a:solidFill>
                    <a:schemeClr val="accent2"/>
                  </a:solidFill>
                  <a:latin typeface="Comic Sans MS" pitchFamily="66" charset="0"/>
                  <a:sym typeface="Wingdings" pitchFamily="2" charset="2"/>
                </a:rPr>
                <a:t>Ar]</a:t>
              </a:r>
            </a:p>
            <a:p>
              <a:r>
                <a:rPr lang="fr-FR" sz="1600" dirty="0">
                  <a:solidFill>
                    <a:schemeClr val="accent2"/>
                  </a:solidFill>
                  <a:latin typeface="Comic Sans MS" pitchFamily="66" charset="0"/>
                  <a:sym typeface="Wingdings" pitchFamily="2" charset="2"/>
                </a:rPr>
                <a:t>	     ~3*330 </a:t>
              </a:r>
              <a:r>
                <a:rPr lang="fr-FR" sz="1600" dirty="0" err="1">
                  <a:solidFill>
                    <a:schemeClr val="accent2"/>
                  </a:solidFill>
                  <a:latin typeface="Comic Sans MS" pitchFamily="66" charset="0"/>
                  <a:sym typeface="Wingdings" pitchFamily="2" charset="2"/>
                </a:rPr>
                <a:t>keV</a:t>
              </a:r>
              <a:r>
                <a:rPr lang="fr-FR" sz="1600" dirty="0">
                  <a:solidFill>
                    <a:schemeClr val="accent2"/>
                  </a:solidFill>
                  <a:latin typeface="Comic Sans MS" pitchFamily="66" charset="0"/>
                  <a:sym typeface="Wingdings" pitchFamily="2" charset="2"/>
                </a:rPr>
                <a:t>  1 MeV in </a:t>
              </a:r>
              <a:r>
                <a:rPr lang="fr-FR" sz="1600" baseline="30000" dirty="0">
                  <a:solidFill>
                    <a:schemeClr val="accent2"/>
                  </a:solidFill>
                  <a:latin typeface="Comic Sans MS" pitchFamily="66" charset="0"/>
                  <a:sym typeface="Wingdings" pitchFamily="2" charset="2"/>
                </a:rPr>
                <a:t>42</a:t>
              </a:r>
              <a:r>
                <a:rPr lang="fr-FR" sz="1600" dirty="0">
                  <a:solidFill>
                    <a:schemeClr val="accent2"/>
                  </a:solidFill>
                  <a:latin typeface="Comic Sans MS" pitchFamily="66" charset="0"/>
                  <a:sym typeface="Wingdings" pitchFamily="2" charset="2"/>
                </a:rPr>
                <a:t>Si</a:t>
              </a:r>
              <a:endParaRPr lang="en-US" sz="1600" dirty="0">
                <a:solidFill>
                  <a:schemeClr val="accent2"/>
                </a:solidFill>
                <a:latin typeface="Comic Sans MS" pitchFamily="66" charset="0"/>
                <a:sym typeface="Wingdings" pitchFamily="2" charset="2"/>
              </a:endParaRPr>
            </a:p>
          </p:txBody>
        </p:sp>
        <p:sp>
          <p:nvSpPr>
            <p:cNvPr id="67" name="Rectangle 54"/>
            <p:cNvSpPr>
              <a:spLocks noChangeArrowheads="1"/>
            </p:cNvSpPr>
            <p:nvPr/>
          </p:nvSpPr>
          <p:spPr bwMode="auto">
            <a:xfrm>
              <a:off x="4385571" y="3664390"/>
              <a:ext cx="5781675" cy="611187"/>
            </a:xfrm>
            <a:prstGeom prst="rect">
              <a:avLst/>
            </a:prstGeom>
            <a:noFill/>
            <a:ln w="9525">
              <a:noFill/>
              <a:miter lim="800000"/>
              <a:headEnd/>
              <a:tailEnd/>
            </a:ln>
            <a:effectLst/>
          </p:spPr>
          <p:txBody>
            <a:bodyPr>
              <a:spAutoFit/>
            </a:bodyPr>
            <a:lstStyle/>
            <a:p>
              <a:r>
                <a:rPr lang="fr-FR" sz="1800" dirty="0">
                  <a:solidFill>
                    <a:schemeClr val="accent2"/>
                  </a:solidFill>
                  <a:latin typeface="Comic Sans MS" pitchFamily="66" charset="0"/>
                  <a:sym typeface="Wingdings" pitchFamily="2" charset="2"/>
                </a:rPr>
                <a:t>    </a:t>
              </a:r>
              <a:r>
                <a:rPr lang="fr-FR" sz="1600" dirty="0">
                  <a:solidFill>
                    <a:schemeClr val="accent2"/>
                  </a:solidFill>
                  <a:latin typeface="Comic Sans MS" pitchFamily="66" charset="0"/>
                  <a:sym typeface="Wingdings" pitchFamily="2" charset="2"/>
                </a:rPr>
                <a:t>compression of </a:t>
              </a:r>
              <a:r>
                <a:rPr lang="fr-FR" sz="1600" dirty="0" err="1">
                  <a:solidFill>
                    <a:schemeClr val="accent2"/>
                  </a:solidFill>
                  <a:latin typeface="Comic Sans MS" pitchFamily="66" charset="0"/>
                  <a:sym typeface="Wingdings" pitchFamily="2" charset="2"/>
                </a:rPr>
                <a:t>sd</a:t>
              </a:r>
              <a:r>
                <a:rPr lang="fr-FR" sz="1600" dirty="0">
                  <a:solidFill>
                    <a:schemeClr val="accent2"/>
                  </a:solidFill>
                  <a:latin typeface="Comic Sans MS" pitchFamily="66" charset="0"/>
                  <a:sym typeface="Wingdings" pitchFamily="2" charset="2"/>
                </a:rPr>
                <a:t> proton </a:t>
              </a:r>
              <a:r>
                <a:rPr lang="fr-FR" sz="1600" dirty="0" err="1">
                  <a:solidFill>
                    <a:schemeClr val="accent2"/>
                  </a:solidFill>
                  <a:latin typeface="Comic Sans MS" pitchFamily="66" charset="0"/>
                  <a:sym typeface="Wingdings" pitchFamily="2" charset="2"/>
                </a:rPr>
                <a:t>orbitals</a:t>
              </a:r>
              <a:endParaRPr lang="fr-FR" sz="1600" dirty="0">
                <a:solidFill>
                  <a:schemeClr val="accent2"/>
                </a:solidFill>
                <a:latin typeface="Comic Sans MS" pitchFamily="66" charset="0"/>
                <a:sym typeface="Wingdings" pitchFamily="2" charset="2"/>
              </a:endParaRPr>
            </a:p>
            <a:p>
              <a:r>
                <a:rPr lang="fr-FR" sz="1600" dirty="0">
                  <a:solidFill>
                    <a:schemeClr val="accent2"/>
                  </a:solidFill>
                  <a:latin typeface="Comic Sans MS" pitchFamily="66" charset="0"/>
                  <a:sym typeface="Wingdings" pitchFamily="2" charset="2"/>
                </a:rPr>
                <a:t>	 </a:t>
              </a:r>
              <a:r>
                <a:rPr lang="fr-FR" sz="1600" i="1" dirty="0" err="1">
                  <a:solidFill>
                    <a:schemeClr val="accent2"/>
                  </a:solidFill>
                  <a:latin typeface="Comic Sans MS" pitchFamily="66" charset="0"/>
                  <a:sym typeface="Wingdings" pitchFamily="2" charset="2"/>
                </a:rPr>
                <a:t>reduction</a:t>
              </a:r>
              <a:r>
                <a:rPr lang="fr-FR" sz="1600" i="1" dirty="0">
                  <a:solidFill>
                    <a:schemeClr val="accent2"/>
                  </a:solidFill>
                  <a:latin typeface="Comic Sans MS" pitchFamily="66" charset="0"/>
                  <a:sym typeface="Wingdings" pitchFamily="2" charset="2"/>
                </a:rPr>
                <a:t> of the Z=14 gap</a:t>
              </a:r>
              <a:endParaRPr lang="en-US" sz="1600" i="1" dirty="0">
                <a:solidFill>
                  <a:schemeClr val="accent2"/>
                </a:solidFill>
                <a:latin typeface="Comic Sans MS" pitchFamily="66" charset="0"/>
                <a:sym typeface="Wingdings" pitchFamily="2" charset="2"/>
              </a:endParaRPr>
            </a:p>
          </p:txBody>
        </p:sp>
        <p:sp>
          <p:nvSpPr>
            <p:cNvPr id="68" name="Rectangle 56"/>
            <p:cNvSpPr>
              <a:spLocks noChangeArrowheads="1"/>
            </p:cNvSpPr>
            <p:nvPr/>
          </p:nvSpPr>
          <p:spPr bwMode="auto">
            <a:xfrm>
              <a:off x="4468824" y="4208902"/>
              <a:ext cx="4460875" cy="581025"/>
            </a:xfrm>
            <a:prstGeom prst="rect">
              <a:avLst/>
            </a:prstGeom>
            <a:noFill/>
            <a:ln w="9525">
              <a:noFill/>
              <a:miter lim="800000"/>
              <a:headEnd/>
              <a:tailEnd/>
            </a:ln>
            <a:effectLst/>
          </p:spPr>
          <p:txBody>
            <a:bodyPr wrap="none">
              <a:spAutoFit/>
            </a:bodyPr>
            <a:lstStyle/>
            <a:p>
              <a:r>
                <a:rPr lang="fr-FR" sz="1600" dirty="0" err="1">
                  <a:solidFill>
                    <a:srgbClr val="FF0000"/>
                  </a:solidFill>
                  <a:latin typeface="Comic Sans MS" pitchFamily="66" charset="0"/>
                  <a:sym typeface="Wingdings" pitchFamily="2" charset="2"/>
                </a:rPr>
                <a:t>both</a:t>
              </a:r>
              <a:r>
                <a:rPr lang="fr-FR" sz="1600" dirty="0">
                  <a:solidFill>
                    <a:srgbClr val="FF0000"/>
                  </a:solidFill>
                  <a:latin typeface="Comic Sans MS" pitchFamily="66" charset="0"/>
                  <a:sym typeface="Wingdings" pitchFamily="2" charset="2"/>
                </a:rPr>
                <a:t> are essential</a:t>
              </a:r>
              <a:r>
                <a:rPr lang="fr-FR" sz="1600" dirty="0">
                  <a:latin typeface="Comic Sans MS" pitchFamily="66" charset="0"/>
                  <a:sym typeface="Wingdings" pitchFamily="2" charset="2"/>
                </a:rPr>
                <a:t> and correspond to </a:t>
              </a:r>
              <a:r>
                <a:rPr lang="fr-FR" sz="1600" dirty="0" err="1">
                  <a:latin typeface="Comic Sans MS" pitchFamily="66" charset="0"/>
                  <a:sym typeface="Wingdings" pitchFamily="2" charset="2"/>
                </a:rPr>
                <a:t>what</a:t>
              </a:r>
              <a:r>
                <a:rPr lang="fr-FR" sz="1600" dirty="0">
                  <a:latin typeface="Comic Sans MS" pitchFamily="66" charset="0"/>
                  <a:sym typeface="Wingdings" pitchFamily="2" charset="2"/>
                </a:rPr>
                <a:t> </a:t>
              </a:r>
              <a:r>
                <a:rPr lang="fr-FR" sz="1600" dirty="0" err="1">
                  <a:latin typeface="Comic Sans MS" pitchFamily="66" charset="0"/>
                  <a:sym typeface="Wingdings" pitchFamily="2" charset="2"/>
                </a:rPr>
                <a:t>is</a:t>
              </a:r>
              <a:r>
                <a:rPr lang="fr-FR" sz="1600" dirty="0">
                  <a:latin typeface="Comic Sans MS" pitchFamily="66" charset="0"/>
                  <a:sym typeface="Wingdings" pitchFamily="2" charset="2"/>
                </a:rPr>
                <a:t> </a:t>
              </a:r>
            </a:p>
            <a:p>
              <a:r>
                <a:rPr lang="fr-FR" sz="1600" dirty="0" err="1">
                  <a:latin typeface="Comic Sans MS" pitchFamily="66" charset="0"/>
                  <a:sym typeface="Wingdings" pitchFamily="2" charset="2"/>
                </a:rPr>
                <a:t>accounted</a:t>
              </a:r>
              <a:r>
                <a:rPr lang="fr-FR" sz="1600" dirty="0">
                  <a:latin typeface="Comic Sans MS" pitchFamily="66" charset="0"/>
                  <a:sym typeface="Wingdings" pitchFamily="2" charset="2"/>
                </a:rPr>
                <a:t> for by the </a:t>
              </a:r>
              <a:r>
                <a:rPr lang="fr-FR" sz="1600" dirty="0" err="1">
                  <a:solidFill>
                    <a:srgbClr val="FF0000"/>
                  </a:solidFill>
                  <a:latin typeface="Comic Sans MS" pitchFamily="66" charset="0"/>
                  <a:sym typeface="Wingdings" pitchFamily="2" charset="2"/>
                </a:rPr>
                <a:t>tensor</a:t>
              </a:r>
              <a:r>
                <a:rPr lang="fr-FR" sz="1600" dirty="0">
                  <a:solidFill>
                    <a:srgbClr val="FF0000"/>
                  </a:solidFill>
                  <a:latin typeface="Comic Sans MS" pitchFamily="66" charset="0"/>
                  <a:sym typeface="Wingdings" pitchFamily="2" charset="2"/>
                </a:rPr>
                <a:t> force</a:t>
              </a:r>
              <a:r>
                <a:rPr lang="fr-FR" sz="1600" dirty="0">
                  <a:latin typeface="Comic Sans MS" pitchFamily="66" charset="0"/>
                  <a:sym typeface="Wingdings" pitchFamily="2" charset="2"/>
                </a:rPr>
                <a:t>:</a:t>
              </a:r>
            </a:p>
          </p:txBody>
        </p:sp>
      </p:grpSp>
      <p:grpSp>
        <p:nvGrpSpPr>
          <p:cNvPr id="139" name="Groupe 138"/>
          <p:cNvGrpSpPr/>
          <p:nvPr/>
        </p:nvGrpSpPr>
        <p:grpSpPr>
          <a:xfrm>
            <a:off x="5003478" y="5001986"/>
            <a:ext cx="3654425" cy="1797646"/>
            <a:chOff x="5003478" y="5001986"/>
            <a:chExt cx="3654425" cy="1797646"/>
          </a:xfrm>
        </p:grpSpPr>
        <p:sp>
          <p:nvSpPr>
            <p:cNvPr id="69" name="Rectangle 69"/>
            <p:cNvSpPr>
              <a:spLocks noChangeArrowheads="1"/>
            </p:cNvSpPr>
            <p:nvPr/>
          </p:nvSpPr>
          <p:spPr bwMode="auto">
            <a:xfrm>
              <a:off x="5503558" y="6647232"/>
              <a:ext cx="2228850" cy="152400"/>
            </a:xfrm>
            <a:prstGeom prst="rect">
              <a:avLst/>
            </a:prstGeom>
            <a:solidFill>
              <a:schemeClr val="bg1"/>
            </a:solidFill>
            <a:ln w="9525">
              <a:noFill/>
              <a:miter lim="800000"/>
              <a:headEnd/>
              <a:tailEnd/>
            </a:ln>
            <a:effectLst/>
          </p:spPr>
          <p:txBody>
            <a:bodyPr wrap="none" lIns="0" tIns="0" rIns="0" bIns="0">
              <a:spAutoFit/>
            </a:bodyPr>
            <a:lstStyle/>
            <a:p>
              <a:r>
                <a:rPr lang="fr-FR" sz="1000" dirty="0">
                  <a:latin typeface="Comic Sans MS" pitchFamily="66" charset="0"/>
                </a:rPr>
                <a:t>T. </a:t>
              </a:r>
              <a:r>
                <a:rPr lang="fr-FR" sz="1000" dirty="0" err="1">
                  <a:latin typeface="Comic Sans MS" pitchFamily="66" charset="0"/>
                </a:rPr>
                <a:t>Otsuka</a:t>
              </a:r>
              <a:r>
                <a:rPr lang="fr-FR" sz="1000" i="1" dirty="0">
                  <a:latin typeface="Comic Sans MS" pitchFamily="66" charset="0"/>
                </a:rPr>
                <a:t> et al</a:t>
              </a:r>
              <a:r>
                <a:rPr lang="fr-FR" sz="1000" dirty="0">
                  <a:latin typeface="Comic Sans MS" pitchFamily="66" charset="0"/>
                </a:rPr>
                <a:t>. PRL95(2005)232502.</a:t>
              </a:r>
              <a:endParaRPr lang="en-US" sz="1000" dirty="0">
                <a:latin typeface="Comic Sans MS" pitchFamily="66" charset="0"/>
              </a:endParaRPr>
            </a:p>
          </p:txBody>
        </p:sp>
        <p:grpSp>
          <p:nvGrpSpPr>
            <p:cNvPr id="70" name="Group 167"/>
            <p:cNvGrpSpPr>
              <a:grpSpLocks/>
            </p:cNvGrpSpPr>
            <p:nvPr/>
          </p:nvGrpSpPr>
          <p:grpSpPr bwMode="auto">
            <a:xfrm>
              <a:off x="6959278" y="5114699"/>
              <a:ext cx="1698625" cy="1252537"/>
              <a:chOff x="2966" y="3131"/>
              <a:chExt cx="1070" cy="789"/>
            </a:xfrm>
          </p:grpSpPr>
          <p:sp>
            <p:nvSpPr>
              <p:cNvPr id="71" name="Freeform 103"/>
              <p:cNvSpPr>
                <a:spLocks/>
              </p:cNvSpPr>
              <p:nvPr/>
            </p:nvSpPr>
            <p:spPr bwMode="auto">
              <a:xfrm>
                <a:off x="2979" y="3454"/>
                <a:ext cx="998" cy="428"/>
              </a:xfrm>
              <a:custGeom>
                <a:avLst/>
                <a:gdLst/>
                <a:ahLst/>
                <a:cxnLst>
                  <a:cxn ang="0">
                    <a:pos x="0" y="426"/>
                  </a:cxn>
                  <a:cxn ang="0">
                    <a:pos x="0" y="308"/>
                  </a:cxn>
                  <a:cxn ang="0">
                    <a:pos x="502" y="308"/>
                  </a:cxn>
                  <a:cxn ang="0">
                    <a:pos x="502" y="0"/>
                  </a:cxn>
                  <a:cxn ang="0">
                    <a:pos x="998" y="0"/>
                  </a:cxn>
                  <a:cxn ang="0">
                    <a:pos x="998" y="428"/>
                  </a:cxn>
                </a:cxnLst>
                <a:rect l="0" t="0" r="r" b="b"/>
                <a:pathLst>
                  <a:path w="998" h="428">
                    <a:moveTo>
                      <a:pt x="0" y="426"/>
                    </a:moveTo>
                    <a:lnTo>
                      <a:pt x="0" y="308"/>
                    </a:lnTo>
                    <a:lnTo>
                      <a:pt x="502" y="308"/>
                    </a:lnTo>
                    <a:lnTo>
                      <a:pt x="502" y="0"/>
                    </a:lnTo>
                    <a:lnTo>
                      <a:pt x="998" y="0"/>
                    </a:lnTo>
                    <a:lnTo>
                      <a:pt x="998" y="428"/>
                    </a:lnTo>
                  </a:path>
                </a:pathLst>
              </a:custGeom>
              <a:noFill/>
              <a:ln w="19050" cmpd="sng">
                <a:solidFill>
                  <a:schemeClr val="tx1"/>
                </a:solidFill>
                <a:round/>
                <a:headEnd/>
                <a:tailEnd/>
              </a:ln>
              <a:effectLst/>
            </p:spPr>
            <p:txBody>
              <a:bodyPr/>
              <a:lstStyle/>
              <a:p>
                <a:endParaRPr lang="fr-FR"/>
              </a:p>
            </p:txBody>
          </p:sp>
          <p:sp>
            <p:nvSpPr>
              <p:cNvPr id="72" name="Line 104"/>
              <p:cNvSpPr>
                <a:spLocks noChangeShapeType="1"/>
              </p:cNvSpPr>
              <p:nvPr/>
            </p:nvSpPr>
            <p:spPr bwMode="auto">
              <a:xfrm flipV="1">
                <a:off x="3103" y="3656"/>
                <a:ext cx="280" cy="2"/>
              </a:xfrm>
              <a:prstGeom prst="line">
                <a:avLst/>
              </a:prstGeom>
              <a:noFill/>
              <a:ln w="28575">
                <a:solidFill>
                  <a:srgbClr val="33CC33"/>
                </a:solidFill>
                <a:round/>
                <a:headEnd/>
                <a:tailEnd/>
              </a:ln>
              <a:effectLst/>
            </p:spPr>
            <p:txBody>
              <a:bodyPr/>
              <a:lstStyle/>
              <a:p>
                <a:endParaRPr lang="fr-FR"/>
              </a:p>
            </p:txBody>
          </p:sp>
          <p:sp>
            <p:nvSpPr>
              <p:cNvPr id="73" name="Line 105"/>
              <p:cNvSpPr>
                <a:spLocks noChangeShapeType="1"/>
              </p:cNvSpPr>
              <p:nvPr/>
            </p:nvSpPr>
            <p:spPr bwMode="auto">
              <a:xfrm flipV="1">
                <a:off x="3103" y="3726"/>
                <a:ext cx="280" cy="2"/>
              </a:xfrm>
              <a:prstGeom prst="line">
                <a:avLst/>
              </a:prstGeom>
              <a:noFill/>
              <a:ln w="28575">
                <a:solidFill>
                  <a:srgbClr val="33CC33"/>
                </a:solidFill>
                <a:prstDash val="sysDot"/>
                <a:round/>
                <a:headEnd/>
                <a:tailEnd/>
              </a:ln>
              <a:effectLst/>
            </p:spPr>
            <p:txBody>
              <a:bodyPr/>
              <a:lstStyle/>
              <a:p>
                <a:endParaRPr lang="fr-FR"/>
              </a:p>
            </p:txBody>
          </p:sp>
          <p:sp>
            <p:nvSpPr>
              <p:cNvPr id="74" name="Line 106"/>
              <p:cNvSpPr>
                <a:spLocks noChangeShapeType="1"/>
              </p:cNvSpPr>
              <p:nvPr/>
            </p:nvSpPr>
            <p:spPr bwMode="auto">
              <a:xfrm flipV="1">
                <a:off x="3103" y="3466"/>
                <a:ext cx="280" cy="2"/>
              </a:xfrm>
              <a:prstGeom prst="line">
                <a:avLst/>
              </a:prstGeom>
              <a:noFill/>
              <a:ln w="28575">
                <a:solidFill>
                  <a:srgbClr val="0099FF"/>
                </a:solidFill>
                <a:prstDash val="sysDot"/>
                <a:round/>
                <a:headEnd/>
                <a:tailEnd/>
              </a:ln>
              <a:effectLst/>
            </p:spPr>
            <p:txBody>
              <a:bodyPr/>
              <a:lstStyle/>
              <a:p>
                <a:endParaRPr lang="fr-FR"/>
              </a:p>
            </p:txBody>
          </p:sp>
          <p:sp>
            <p:nvSpPr>
              <p:cNvPr id="75" name="Line 107"/>
              <p:cNvSpPr>
                <a:spLocks noChangeShapeType="1"/>
              </p:cNvSpPr>
              <p:nvPr/>
            </p:nvSpPr>
            <p:spPr bwMode="auto">
              <a:xfrm flipV="1">
                <a:off x="3103" y="3550"/>
                <a:ext cx="280" cy="2"/>
              </a:xfrm>
              <a:prstGeom prst="line">
                <a:avLst/>
              </a:prstGeom>
              <a:noFill/>
              <a:ln w="28575">
                <a:solidFill>
                  <a:srgbClr val="0099FF"/>
                </a:solidFill>
                <a:round/>
                <a:headEnd/>
                <a:tailEnd/>
              </a:ln>
              <a:effectLst/>
            </p:spPr>
            <p:txBody>
              <a:bodyPr/>
              <a:lstStyle/>
              <a:p>
                <a:endParaRPr lang="fr-FR"/>
              </a:p>
            </p:txBody>
          </p:sp>
          <p:sp>
            <p:nvSpPr>
              <p:cNvPr id="76" name="Line 108"/>
              <p:cNvSpPr>
                <a:spLocks noChangeShapeType="1"/>
              </p:cNvSpPr>
              <p:nvPr/>
            </p:nvSpPr>
            <p:spPr bwMode="auto">
              <a:xfrm flipV="1">
                <a:off x="3563" y="3236"/>
                <a:ext cx="280" cy="2"/>
              </a:xfrm>
              <a:prstGeom prst="line">
                <a:avLst/>
              </a:prstGeom>
              <a:noFill/>
              <a:ln w="28575">
                <a:solidFill>
                  <a:schemeClr val="tx1"/>
                </a:solidFill>
                <a:round/>
                <a:headEnd/>
                <a:tailEnd/>
              </a:ln>
              <a:effectLst/>
            </p:spPr>
            <p:txBody>
              <a:bodyPr/>
              <a:lstStyle/>
              <a:p>
                <a:endParaRPr lang="fr-FR"/>
              </a:p>
            </p:txBody>
          </p:sp>
          <p:sp>
            <p:nvSpPr>
              <p:cNvPr id="77" name="Line 109"/>
              <p:cNvSpPr>
                <a:spLocks noChangeShapeType="1"/>
              </p:cNvSpPr>
              <p:nvPr/>
            </p:nvSpPr>
            <p:spPr bwMode="auto">
              <a:xfrm flipV="1">
                <a:off x="3563" y="3374"/>
                <a:ext cx="280" cy="2"/>
              </a:xfrm>
              <a:prstGeom prst="line">
                <a:avLst/>
              </a:prstGeom>
              <a:noFill/>
              <a:ln w="28575">
                <a:solidFill>
                  <a:srgbClr val="FF0000"/>
                </a:solidFill>
                <a:round/>
                <a:headEnd/>
                <a:tailEnd/>
              </a:ln>
              <a:effectLst/>
            </p:spPr>
            <p:txBody>
              <a:bodyPr/>
              <a:lstStyle/>
              <a:p>
                <a:endParaRPr lang="fr-FR"/>
              </a:p>
            </p:txBody>
          </p:sp>
          <p:sp>
            <p:nvSpPr>
              <p:cNvPr id="78" name="AutoShape 110"/>
              <p:cNvSpPr>
                <a:spLocks noChangeArrowheads="1"/>
              </p:cNvSpPr>
              <p:nvPr/>
            </p:nvSpPr>
            <p:spPr bwMode="auto">
              <a:xfrm>
                <a:off x="3195" y="3476"/>
                <a:ext cx="84" cy="66"/>
              </a:xfrm>
              <a:prstGeom prst="downArrow">
                <a:avLst>
                  <a:gd name="adj1" fmla="val 50000"/>
                  <a:gd name="adj2" fmla="val 36366"/>
                </a:avLst>
              </a:prstGeom>
              <a:solidFill>
                <a:srgbClr val="0099FF"/>
              </a:solidFill>
              <a:ln w="9525">
                <a:solidFill>
                  <a:srgbClr val="0099FF"/>
                </a:solidFill>
                <a:miter lim="800000"/>
                <a:headEnd/>
                <a:tailEnd/>
              </a:ln>
              <a:effectLst/>
            </p:spPr>
            <p:txBody>
              <a:bodyPr wrap="none" anchor="ctr"/>
              <a:lstStyle/>
              <a:p>
                <a:endParaRPr lang="fr-FR"/>
              </a:p>
            </p:txBody>
          </p:sp>
          <p:sp>
            <p:nvSpPr>
              <p:cNvPr id="79" name="AutoShape 111"/>
              <p:cNvSpPr>
                <a:spLocks noChangeArrowheads="1"/>
              </p:cNvSpPr>
              <p:nvPr/>
            </p:nvSpPr>
            <p:spPr bwMode="auto">
              <a:xfrm flipV="1">
                <a:off x="3197" y="3664"/>
                <a:ext cx="84" cy="63"/>
              </a:xfrm>
              <a:prstGeom prst="downArrow">
                <a:avLst>
                  <a:gd name="adj1" fmla="val 50000"/>
                  <a:gd name="adj2" fmla="val 36366"/>
                </a:avLst>
              </a:prstGeom>
              <a:solidFill>
                <a:srgbClr val="33CC33"/>
              </a:solidFill>
              <a:ln w="9525">
                <a:solidFill>
                  <a:srgbClr val="33CC33"/>
                </a:solidFill>
                <a:miter lim="800000"/>
                <a:headEnd/>
                <a:tailEnd/>
              </a:ln>
              <a:effectLst/>
            </p:spPr>
            <p:txBody>
              <a:bodyPr wrap="none" anchor="ctr"/>
              <a:lstStyle/>
              <a:p>
                <a:endParaRPr lang="fr-FR"/>
              </a:p>
            </p:txBody>
          </p:sp>
          <p:grpSp>
            <p:nvGrpSpPr>
              <p:cNvPr id="80" name="Group 112"/>
              <p:cNvGrpSpPr>
                <a:grpSpLocks/>
              </p:cNvGrpSpPr>
              <p:nvPr/>
            </p:nvGrpSpPr>
            <p:grpSpPr bwMode="auto">
              <a:xfrm flipV="1">
                <a:off x="3245" y="3366"/>
                <a:ext cx="453" cy="265"/>
                <a:chOff x="159" y="3768"/>
                <a:chExt cx="587" cy="579"/>
              </a:xfrm>
            </p:grpSpPr>
            <p:cxnSp>
              <p:nvCxnSpPr>
                <p:cNvPr id="94" name="AutoShape 113"/>
                <p:cNvCxnSpPr>
                  <a:cxnSpLocks noChangeShapeType="1"/>
                </p:cNvCxnSpPr>
                <p:nvPr/>
              </p:nvCxnSpPr>
              <p:spPr bwMode="auto">
                <a:xfrm>
                  <a:off x="159" y="3768"/>
                  <a:ext cx="107" cy="99"/>
                </a:xfrm>
                <a:prstGeom prst="curvedConnector3">
                  <a:avLst>
                    <a:gd name="adj1" fmla="val 49532"/>
                  </a:avLst>
                </a:prstGeom>
                <a:noFill/>
                <a:ln w="19050">
                  <a:solidFill>
                    <a:schemeClr val="tx1"/>
                  </a:solidFill>
                  <a:round/>
                  <a:headEnd/>
                  <a:tailEnd/>
                </a:ln>
                <a:effectLst/>
              </p:spPr>
            </p:cxnSp>
            <p:cxnSp>
              <p:nvCxnSpPr>
                <p:cNvPr id="95" name="AutoShape 114"/>
                <p:cNvCxnSpPr>
                  <a:cxnSpLocks noChangeShapeType="1"/>
                </p:cNvCxnSpPr>
                <p:nvPr/>
              </p:nvCxnSpPr>
              <p:spPr bwMode="auto">
                <a:xfrm>
                  <a:off x="255" y="3864"/>
                  <a:ext cx="107" cy="99"/>
                </a:xfrm>
                <a:prstGeom prst="curvedConnector3">
                  <a:avLst>
                    <a:gd name="adj1" fmla="val 49532"/>
                  </a:avLst>
                </a:prstGeom>
                <a:noFill/>
                <a:ln w="19050">
                  <a:solidFill>
                    <a:schemeClr val="tx1"/>
                  </a:solidFill>
                  <a:round/>
                  <a:headEnd/>
                  <a:tailEnd/>
                </a:ln>
                <a:effectLst/>
              </p:spPr>
            </p:cxnSp>
            <p:cxnSp>
              <p:nvCxnSpPr>
                <p:cNvPr id="96" name="AutoShape 115"/>
                <p:cNvCxnSpPr>
                  <a:cxnSpLocks noChangeShapeType="1"/>
                </p:cNvCxnSpPr>
                <p:nvPr/>
              </p:nvCxnSpPr>
              <p:spPr bwMode="auto">
                <a:xfrm>
                  <a:off x="351" y="3960"/>
                  <a:ext cx="107" cy="99"/>
                </a:xfrm>
                <a:prstGeom prst="curvedConnector3">
                  <a:avLst>
                    <a:gd name="adj1" fmla="val 49532"/>
                  </a:avLst>
                </a:prstGeom>
                <a:noFill/>
                <a:ln w="19050">
                  <a:solidFill>
                    <a:schemeClr val="tx1"/>
                  </a:solidFill>
                  <a:round/>
                  <a:headEnd/>
                  <a:tailEnd/>
                </a:ln>
                <a:effectLst/>
              </p:spPr>
            </p:cxnSp>
            <p:cxnSp>
              <p:nvCxnSpPr>
                <p:cNvPr id="97" name="AutoShape 116"/>
                <p:cNvCxnSpPr>
                  <a:cxnSpLocks noChangeShapeType="1"/>
                </p:cNvCxnSpPr>
                <p:nvPr/>
              </p:nvCxnSpPr>
              <p:spPr bwMode="auto">
                <a:xfrm>
                  <a:off x="447" y="4056"/>
                  <a:ext cx="107" cy="99"/>
                </a:xfrm>
                <a:prstGeom prst="curvedConnector3">
                  <a:avLst>
                    <a:gd name="adj1" fmla="val 49532"/>
                  </a:avLst>
                </a:prstGeom>
                <a:noFill/>
                <a:ln w="19050">
                  <a:solidFill>
                    <a:schemeClr val="tx1"/>
                  </a:solidFill>
                  <a:round/>
                  <a:headEnd/>
                  <a:tailEnd/>
                </a:ln>
                <a:effectLst/>
              </p:spPr>
            </p:cxnSp>
            <p:cxnSp>
              <p:nvCxnSpPr>
                <p:cNvPr id="98" name="AutoShape 117"/>
                <p:cNvCxnSpPr>
                  <a:cxnSpLocks noChangeShapeType="1"/>
                </p:cNvCxnSpPr>
                <p:nvPr/>
              </p:nvCxnSpPr>
              <p:spPr bwMode="auto">
                <a:xfrm>
                  <a:off x="543" y="4152"/>
                  <a:ext cx="107" cy="99"/>
                </a:xfrm>
                <a:prstGeom prst="curvedConnector3">
                  <a:avLst>
                    <a:gd name="adj1" fmla="val 49532"/>
                  </a:avLst>
                </a:prstGeom>
                <a:noFill/>
                <a:ln w="19050">
                  <a:solidFill>
                    <a:schemeClr val="tx1"/>
                  </a:solidFill>
                  <a:round/>
                  <a:headEnd/>
                  <a:tailEnd/>
                </a:ln>
                <a:effectLst/>
              </p:spPr>
            </p:cxnSp>
            <p:cxnSp>
              <p:nvCxnSpPr>
                <p:cNvPr id="99" name="AutoShape 118"/>
                <p:cNvCxnSpPr>
                  <a:cxnSpLocks noChangeShapeType="1"/>
                </p:cNvCxnSpPr>
                <p:nvPr/>
              </p:nvCxnSpPr>
              <p:spPr bwMode="auto">
                <a:xfrm>
                  <a:off x="639" y="4248"/>
                  <a:ext cx="107" cy="99"/>
                </a:xfrm>
                <a:prstGeom prst="curvedConnector3">
                  <a:avLst>
                    <a:gd name="adj1" fmla="val 49532"/>
                  </a:avLst>
                </a:prstGeom>
                <a:noFill/>
                <a:ln w="19050">
                  <a:solidFill>
                    <a:schemeClr val="tx1"/>
                  </a:solidFill>
                  <a:round/>
                  <a:headEnd/>
                  <a:tailEnd/>
                </a:ln>
                <a:effectLst/>
              </p:spPr>
            </p:cxnSp>
          </p:grpSp>
          <p:sp>
            <p:nvSpPr>
              <p:cNvPr id="81" name="Text Box 119"/>
              <p:cNvSpPr txBox="1">
                <a:spLocks noChangeArrowheads="1"/>
              </p:cNvSpPr>
              <p:nvPr/>
            </p:nvSpPr>
            <p:spPr bwMode="auto">
              <a:xfrm>
                <a:off x="3063" y="3756"/>
                <a:ext cx="370" cy="164"/>
              </a:xfrm>
              <a:prstGeom prst="rect">
                <a:avLst/>
              </a:prstGeom>
              <a:noFill/>
              <a:ln w="9525">
                <a:noFill/>
                <a:miter lim="800000"/>
                <a:headEnd/>
                <a:tailEnd/>
              </a:ln>
              <a:effectLst/>
            </p:spPr>
            <p:txBody>
              <a:bodyPr wrap="none">
                <a:spAutoFit/>
              </a:bodyPr>
              <a:lstStyle/>
              <a:p>
                <a:r>
                  <a:rPr lang="en-US" sz="1100" b="1"/>
                  <a:t>proton</a:t>
                </a:r>
              </a:p>
            </p:txBody>
          </p:sp>
          <p:sp>
            <p:nvSpPr>
              <p:cNvPr id="82" name="Text Box 120"/>
              <p:cNvSpPr txBox="1">
                <a:spLocks noChangeArrowheads="1"/>
              </p:cNvSpPr>
              <p:nvPr/>
            </p:nvSpPr>
            <p:spPr bwMode="auto">
              <a:xfrm>
                <a:off x="3536" y="3755"/>
                <a:ext cx="414" cy="164"/>
              </a:xfrm>
              <a:prstGeom prst="rect">
                <a:avLst/>
              </a:prstGeom>
              <a:noFill/>
              <a:ln w="9525">
                <a:noFill/>
                <a:miter lim="800000"/>
                <a:headEnd/>
                <a:tailEnd/>
              </a:ln>
              <a:effectLst/>
            </p:spPr>
            <p:txBody>
              <a:bodyPr wrap="none">
                <a:spAutoFit/>
              </a:bodyPr>
              <a:lstStyle/>
              <a:p>
                <a:r>
                  <a:rPr lang="en-US" sz="1100" b="1"/>
                  <a:t>neutron</a:t>
                </a:r>
              </a:p>
            </p:txBody>
          </p:sp>
          <p:sp>
            <p:nvSpPr>
              <p:cNvPr id="83" name="Text Box 121"/>
              <p:cNvSpPr txBox="1">
                <a:spLocks noChangeArrowheads="1"/>
              </p:cNvSpPr>
              <p:nvPr/>
            </p:nvSpPr>
            <p:spPr bwMode="auto">
              <a:xfrm>
                <a:off x="2967" y="3580"/>
                <a:ext cx="172" cy="164"/>
              </a:xfrm>
              <a:prstGeom prst="rect">
                <a:avLst/>
              </a:prstGeom>
              <a:noFill/>
              <a:ln w="9525">
                <a:noFill/>
                <a:miter lim="800000"/>
                <a:headEnd/>
                <a:tailEnd/>
              </a:ln>
              <a:effectLst/>
            </p:spPr>
            <p:txBody>
              <a:bodyPr wrap="none">
                <a:spAutoFit/>
              </a:bodyPr>
              <a:lstStyle/>
              <a:p>
                <a:r>
                  <a:rPr lang="en-US" sz="1100" b="1" i="1">
                    <a:solidFill>
                      <a:srgbClr val="33CC33"/>
                    </a:solidFill>
                  </a:rPr>
                  <a:t>j</a:t>
                </a:r>
                <a:r>
                  <a:rPr lang="en-US" sz="1100" b="1" i="1" baseline="-25000">
                    <a:solidFill>
                      <a:srgbClr val="33CC33"/>
                    </a:solidFill>
                  </a:rPr>
                  <a:t>&gt;</a:t>
                </a:r>
              </a:p>
            </p:txBody>
          </p:sp>
          <p:sp>
            <p:nvSpPr>
              <p:cNvPr id="84" name="Text Box 122"/>
              <p:cNvSpPr txBox="1">
                <a:spLocks noChangeArrowheads="1"/>
              </p:cNvSpPr>
              <p:nvPr/>
            </p:nvSpPr>
            <p:spPr bwMode="auto">
              <a:xfrm>
                <a:off x="2966" y="3394"/>
                <a:ext cx="172" cy="164"/>
              </a:xfrm>
              <a:prstGeom prst="rect">
                <a:avLst/>
              </a:prstGeom>
              <a:noFill/>
              <a:ln w="9525">
                <a:noFill/>
                <a:miter lim="800000"/>
                <a:headEnd/>
                <a:tailEnd/>
              </a:ln>
              <a:effectLst/>
            </p:spPr>
            <p:txBody>
              <a:bodyPr wrap="none">
                <a:spAutoFit/>
              </a:bodyPr>
              <a:lstStyle/>
              <a:p>
                <a:r>
                  <a:rPr lang="en-US" sz="1100" b="1" i="1">
                    <a:solidFill>
                      <a:srgbClr val="0099FF"/>
                    </a:solidFill>
                  </a:rPr>
                  <a:t>j</a:t>
                </a:r>
                <a:r>
                  <a:rPr lang="en-US" sz="1100" b="1" i="1" baseline="-25000">
                    <a:solidFill>
                      <a:srgbClr val="0099FF"/>
                    </a:solidFill>
                  </a:rPr>
                  <a:t>&lt;</a:t>
                </a:r>
              </a:p>
            </p:txBody>
          </p:sp>
          <p:sp>
            <p:nvSpPr>
              <p:cNvPr id="85" name="Text Box 123"/>
              <p:cNvSpPr txBox="1">
                <a:spLocks noChangeArrowheads="1"/>
              </p:cNvSpPr>
              <p:nvPr/>
            </p:nvSpPr>
            <p:spPr bwMode="auto">
              <a:xfrm>
                <a:off x="3834" y="3274"/>
                <a:ext cx="196" cy="164"/>
              </a:xfrm>
              <a:prstGeom prst="rect">
                <a:avLst/>
              </a:prstGeom>
              <a:noFill/>
              <a:ln w="9525">
                <a:noFill/>
                <a:miter lim="800000"/>
                <a:headEnd/>
                <a:tailEnd/>
              </a:ln>
              <a:effectLst/>
            </p:spPr>
            <p:txBody>
              <a:bodyPr wrap="none">
                <a:spAutoFit/>
              </a:bodyPr>
              <a:lstStyle/>
              <a:p>
                <a:r>
                  <a:rPr lang="en-US" sz="1100" b="1" i="1">
                    <a:solidFill>
                      <a:srgbClr val="FF0000"/>
                    </a:solidFill>
                  </a:rPr>
                  <a:t>j'</a:t>
                </a:r>
                <a:r>
                  <a:rPr lang="en-US" sz="1100" b="1" i="1" baseline="-25000">
                    <a:solidFill>
                      <a:srgbClr val="FF0000"/>
                    </a:solidFill>
                  </a:rPr>
                  <a:t>&gt;</a:t>
                </a:r>
              </a:p>
            </p:txBody>
          </p:sp>
          <p:sp>
            <p:nvSpPr>
              <p:cNvPr id="86" name="Text Box 124"/>
              <p:cNvSpPr txBox="1">
                <a:spLocks noChangeArrowheads="1"/>
              </p:cNvSpPr>
              <p:nvPr/>
            </p:nvSpPr>
            <p:spPr bwMode="auto">
              <a:xfrm>
                <a:off x="3840" y="3131"/>
                <a:ext cx="196" cy="164"/>
              </a:xfrm>
              <a:prstGeom prst="rect">
                <a:avLst/>
              </a:prstGeom>
              <a:noFill/>
              <a:ln w="9525">
                <a:noFill/>
                <a:miter lim="800000"/>
                <a:headEnd/>
                <a:tailEnd/>
              </a:ln>
              <a:effectLst/>
            </p:spPr>
            <p:txBody>
              <a:bodyPr wrap="none">
                <a:spAutoFit/>
              </a:bodyPr>
              <a:lstStyle/>
              <a:p>
                <a:r>
                  <a:rPr lang="en-US" sz="1100" b="1" i="1"/>
                  <a:t>j'</a:t>
                </a:r>
                <a:r>
                  <a:rPr lang="en-US" sz="1100" b="1" i="1" baseline="-25000"/>
                  <a:t>&lt;</a:t>
                </a:r>
              </a:p>
            </p:txBody>
          </p:sp>
          <p:grpSp>
            <p:nvGrpSpPr>
              <p:cNvPr id="87" name="Group 125"/>
              <p:cNvGrpSpPr>
                <a:grpSpLocks/>
              </p:cNvGrpSpPr>
              <p:nvPr/>
            </p:nvGrpSpPr>
            <p:grpSpPr bwMode="auto">
              <a:xfrm rot="717480" flipV="1">
                <a:off x="3261" y="3319"/>
                <a:ext cx="422" cy="265"/>
                <a:chOff x="159" y="3768"/>
                <a:chExt cx="587" cy="579"/>
              </a:xfrm>
            </p:grpSpPr>
            <p:cxnSp>
              <p:nvCxnSpPr>
                <p:cNvPr id="88" name="AutoShape 126"/>
                <p:cNvCxnSpPr>
                  <a:cxnSpLocks noChangeShapeType="1"/>
                </p:cNvCxnSpPr>
                <p:nvPr/>
              </p:nvCxnSpPr>
              <p:spPr bwMode="auto">
                <a:xfrm>
                  <a:off x="159" y="3768"/>
                  <a:ext cx="107" cy="99"/>
                </a:xfrm>
                <a:prstGeom prst="curvedConnector3">
                  <a:avLst>
                    <a:gd name="adj1" fmla="val 49532"/>
                  </a:avLst>
                </a:prstGeom>
                <a:noFill/>
                <a:ln w="19050">
                  <a:solidFill>
                    <a:schemeClr val="tx1"/>
                  </a:solidFill>
                  <a:round/>
                  <a:headEnd/>
                  <a:tailEnd/>
                </a:ln>
                <a:effectLst/>
              </p:spPr>
            </p:cxnSp>
            <p:cxnSp>
              <p:nvCxnSpPr>
                <p:cNvPr id="89" name="AutoShape 127"/>
                <p:cNvCxnSpPr>
                  <a:cxnSpLocks noChangeShapeType="1"/>
                </p:cNvCxnSpPr>
                <p:nvPr/>
              </p:nvCxnSpPr>
              <p:spPr bwMode="auto">
                <a:xfrm>
                  <a:off x="255" y="3864"/>
                  <a:ext cx="107" cy="99"/>
                </a:xfrm>
                <a:prstGeom prst="curvedConnector3">
                  <a:avLst>
                    <a:gd name="adj1" fmla="val 49532"/>
                  </a:avLst>
                </a:prstGeom>
                <a:noFill/>
                <a:ln w="19050">
                  <a:solidFill>
                    <a:schemeClr val="tx1"/>
                  </a:solidFill>
                  <a:round/>
                  <a:headEnd/>
                  <a:tailEnd/>
                </a:ln>
                <a:effectLst/>
              </p:spPr>
            </p:cxnSp>
            <p:cxnSp>
              <p:nvCxnSpPr>
                <p:cNvPr id="90" name="AutoShape 128"/>
                <p:cNvCxnSpPr>
                  <a:cxnSpLocks noChangeShapeType="1"/>
                </p:cNvCxnSpPr>
                <p:nvPr/>
              </p:nvCxnSpPr>
              <p:spPr bwMode="auto">
                <a:xfrm>
                  <a:off x="351" y="3960"/>
                  <a:ext cx="107" cy="99"/>
                </a:xfrm>
                <a:prstGeom prst="curvedConnector3">
                  <a:avLst>
                    <a:gd name="adj1" fmla="val 49532"/>
                  </a:avLst>
                </a:prstGeom>
                <a:noFill/>
                <a:ln w="19050">
                  <a:solidFill>
                    <a:schemeClr val="tx1"/>
                  </a:solidFill>
                  <a:round/>
                  <a:headEnd/>
                  <a:tailEnd/>
                </a:ln>
                <a:effectLst/>
              </p:spPr>
            </p:cxnSp>
            <p:cxnSp>
              <p:nvCxnSpPr>
                <p:cNvPr id="91" name="AutoShape 129"/>
                <p:cNvCxnSpPr>
                  <a:cxnSpLocks noChangeShapeType="1"/>
                </p:cNvCxnSpPr>
                <p:nvPr/>
              </p:nvCxnSpPr>
              <p:spPr bwMode="auto">
                <a:xfrm>
                  <a:off x="447" y="4056"/>
                  <a:ext cx="107" cy="99"/>
                </a:xfrm>
                <a:prstGeom prst="curvedConnector3">
                  <a:avLst>
                    <a:gd name="adj1" fmla="val 49532"/>
                  </a:avLst>
                </a:prstGeom>
                <a:noFill/>
                <a:ln w="19050">
                  <a:solidFill>
                    <a:schemeClr val="tx1"/>
                  </a:solidFill>
                  <a:round/>
                  <a:headEnd/>
                  <a:tailEnd/>
                </a:ln>
                <a:effectLst/>
              </p:spPr>
            </p:cxnSp>
            <p:cxnSp>
              <p:nvCxnSpPr>
                <p:cNvPr id="92" name="AutoShape 130"/>
                <p:cNvCxnSpPr>
                  <a:cxnSpLocks noChangeShapeType="1"/>
                </p:cNvCxnSpPr>
                <p:nvPr/>
              </p:nvCxnSpPr>
              <p:spPr bwMode="auto">
                <a:xfrm>
                  <a:off x="543" y="4152"/>
                  <a:ext cx="107" cy="99"/>
                </a:xfrm>
                <a:prstGeom prst="curvedConnector3">
                  <a:avLst>
                    <a:gd name="adj1" fmla="val 49532"/>
                  </a:avLst>
                </a:prstGeom>
                <a:noFill/>
                <a:ln w="19050">
                  <a:solidFill>
                    <a:schemeClr val="tx1"/>
                  </a:solidFill>
                  <a:round/>
                  <a:headEnd/>
                  <a:tailEnd/>
                </a:ln>
                <a:effectLst/>
              </p:spPr>
            </p:cxnSp>
            <p:cxnSp>
              <p:nvCxnSpPr>
                <p:cNvPr id="93" name="AutoShape 131"/>
                <p:cNvCxnSpPr>
                  <a:cxnSpLocks noChangeShapeType="1"/>
                </p:cNvCxnSpPr>
                <p:nvPr/>
              </p:nvCxnSpPr>
              <p:spPr bwMode="auto">
                <a:xfrm>
                  <a:off x="639" y="4248"/>
                  <a:ext cx="107" cy="99"/>
                </a:xfrm>
                <a:prstGeom prst="curvedConnector3">
                  <a:avLst>
                    <a:gd name="adj1" fmla="val 49532"/>
                  </a:avLst>
                </a:prstGeom>
                <a:noFill/>
                <a:ln w="19050">
                  <a:solidFill>
                    <a:schemeClr val="tx1"/>
                  </a:solidFill>
                  <a:round/>
                  <a:headEnd/>
                  <a:tailEnd/>
                </a:ln>
                <a:effectLst/>
              </p:spPr>
            </p:cxnSp>
          </p:grpSp>
        </p:grpSp>
        <p:grpSp>
          <p:nvGrpSpPr>
            <p:cNvPr id="100" name="Group 166"/>
            <p:cNvGrpSpPr>
              <a:grpSpLocks/>
            </p:cNvGrpSpPr>
            <p:nvPr/>
          </p:nvGrpSpPr>
          <p:grpSpPr bwMode="auto">
            <a:xfrm>
              <a:off x="5003478" y="5001986"/>
              <a:ext cx="1639888" cy="1365250"/>
              <a:chOff x="4188" y="3060"/>
              <a:chExt cx="1033" cy="860"/>
            </a:xfrm>
          </p:grpSpPr>
          <p:sp>
            <p:nvSpPr>
              <p:cNvPr id="101" name="Freeform 134"/>
              <p:cNvSpPr>
                <a:spLocks/>
              </p:cNvSpPr>
              <p:nvPr/>
            </p:nvSpPr>
            <p:spPr bwMode="auto">
              <a:xfrm>
                <a:off x="4201" y="3454"/>
                <a:ext cx="998" cy="428"/>
              </a:xfrm>
              <a:custGeom>
                <a:avLst/>
                <a:gdLst/>
                <a:ahLst/>
                <a:cxnLst>
                  <a:cxn ang="0">
                    <a:pos x="0" y="426"/>
                  </a:cxn>
                  <a:cxn ang="0">
                    <a:pos x="0" y="308"/>
                  </a:cxn>
                  <a:cxn ang="0">
                    <a:pos x="502" y="308"/>
                  </a:cxn>
                  <a:cxn ang="0">
                    <a:pos x="502" y="0"/>
                  </a:cxn>
                  <a:cxn ang="0">
                    <a:pos x="998" y="0"/>
                  </a:cxn>
                  <a:cxn ang="0">
                    <a:pos x="998" y="428"/>
                  </a:cxn>
                </a:cxnLst>
                <a:rect l="0" t="0" r="r" b="b"/>
                <a:pathLst>
                  <a:path w="998" h="428">
                    <a:moveTo>
                      <a:pt x="0" y="426"/>
                    </a:moveTo>
                    <a:lnTo>
                      <a:pt x="0" y="308"/>
                    </a:lnTo>
                    <a:lnTo>
                      <a:pt x="502" y="308"/>
                    </a:lnTo>
                    <a:lnTo>
                      <a:pt x="502" y="0"/>
                    </a:lnTo>
                    <a:lnTo>
                      <a:pt x="998" y="0"/>
                    </a:lnTo>
                    <a:lnTo>
                      <a:pt x="998" y="428"/>
                    </a:lnTo>
                  </a:path>
                </a:pathLst>
              </a:custGeom>
              <a:noFill/>
              <a:ln w="19050" cmpd="sng">
                <a:solidFill>
                  <a:schemeClr val="tx1"/>
                </a:solidFill>
                <a:round/>
                <a:headEnd/>
                <a:tailEnd/>
              </a:ln>
              <a:effectLst/>
            </p:spPr>
            <p:txBody>
              <a:bodyPr/>
              <a:lstStyle/>
              <a:p>
                <a:endParaRPr lang="fr-FR"/>
              </a:p>
            </p:txBody>
          </p:sp>
          <p:grpSp>
            <p:nvGrpSpPr>
              <p:cNvPr id="102" name="Group 143"/>
              <p:cNvGrpSpPr>
                <a:grpSpLocks/>
              </p:cNvGrpSpPr>
              <p:nvPr/>
            </p:nvGrpSpPr>
            <p:grpSpPr bwMode="auto">
              <a:xfrm flipV="1">
                <a:off x="4496" y="3314"/>
                <a:ext cx="398" cy="344"/>
                <a:chOff x="159" y="3768"/>
                <a:chExt cx="587" cy="579"/>
              </a:xfrm>
            </p:grpSpPr>
            <p:cxnSp>
              <p:nvCxnSpPr>
                <p:cNvPr id="124" name="AutoShape 144"/>
                <p:cNvCxnSpPr>
                  <a:cxnSpLocks noChangeShapeType="1"/>
                </p:cNvCxnSpPr>
                <p:nvPr/>
              </p:nvCxnSpPr>
              <p:spPr bwMode="auto">
                <a:xfrm>
                  <a:off x="159" y="3768"/>
                  <a:ext cx="107" cy="99"/>
                </a:xfrm>
                <a:prstGeom prst="curvedConnector3">
                  <a:avLst>
                    <a:gd name="adj1" fmla="val 49532"/>
                  </a:avLst>
                </a:prstGeom>
                <a:noFill/>
                <a:ln w="19050">
                  <a:solidFill>
                    <a:schemeClr val="tx1"/>
                  </a:solidFill>
                  <a:round/>
                  <a:headEnd/>
                  <a:tailEnd/>
                </a:ln>
                <a:effectLst/>
              </p:spPr>
            </p:cxnSp>
            <p:cxnSp>
              <p:nvCxnSpPr>
                <p:cNvPr id="125" name="AutoShape 145"/>
                <p:cNvCxnSpPr>
                  <a:cxnSpLocks noChangeShapeType="1"/>
                </p:cNvCxnSpPr>
                <p:nvPr/>
              </p:nvCxnSpPr>
              <p:spPr bwMode="auto">
                <a:xfrm>
                  <a:off x="255" y="3864"/>
                  <a:ext cx="107" cy="99"/>
                </a:xfrm>
                <a:prstGeom prst="curvedConnector3">
                  <a:avLst>
                    <a:gd name="adj1" fmla="val 49532"/>
                  </a:avLst>
                </a:prstGeom>
                <a:noFill/>
                <a:ln w="19050">
                  <a:solidFill>
                    <a:schemeClr val="tx1"/>
                  </a:solidFill>
                  <a:round/>
                  <a:headEnd/>
                  <a:tailEnd/>
                </a:ln>
                <a:effectLst/>
              </p:spPr>
            </p:cxnSp>
            <p:cxnSp>
              <p:nvCxnSpPr>
                <p:cNvPr id="126" name="AutoShape 146"/>
                <p:cNvCxnSpPr>
                  <a:cxnSpLocks noChangeShapeType="1"/>
                </p:cNvCxnSpPr>
                <p:nvPr/>
              </p:nvCxnSpPr>
              <p:spPr bwMode="auto">
                <a:xfrm>
                  <a:off x="351" y="3960"/>
                  <a:ext cx="107" cy="99"/>
                </a:xfrm>
                <a:prstGeom prst="curvedConnector3">
                  <a:avLst>
                    <a:gd name="adj1" fmla="val 49532"/>
                  </a:avLst>
                </a:prstGeom>
                <a:noFill/>
                <a:ln w="19050">
                  <a:solidFill>
                    <a:schemeClr val="tx1"/>
                  </a:solidFill>
                  <a:round/>
                  <a:headEnd/>
                  <a:tailEnd/>
                </a:ln>
                <a:effectLst/>
              </p:spPr>
            </p:cxnSp>
            <p:cxnSp>
              <p:nvCxnSpPr>
                <p:cNvPr id="127" name="AutoShape 147"/>
                <p:cNvCxnSpPr>
                  <a:cxnSpLocks noChangeShapeType="1"/>
                </p:cNvCxnSpPr>
                <p:nvPr/>
              </p:nvCxnSpPr>
              <p:spPr bwMode="auto">
                <a:xfrm>
                  <a:off x="447" y="4056"/>
                  <a:ext cx="107" cy="99"/>
                </a:xfrm>
                <a:prstGeom prst="curvedConnector3">
                  <a:avLst>
                    <a:gd name="adj1" fmla="val 49532"/>
                  </a:avLst>
                </a:prstGeom>
                <a:noFill/>
                <a:ln w="19050">
                  <a:solidFill>
                    <a:schemeClr val="tx1"/>
                  </a:solidFill>
                  <a:round/>
                  <a:headEnd/>
                  <a:tailEnd/>
                </a:ln>
                <a:effectLst/>
              </p:spPr>
            </p:cxnSp>
            <p:cxnSp>
              <p:nvCxnSpPr>
                <p:cNvPr id="128" name="AutoShape 148"/>
                <p:cNvCxnSpPr>
                  <a:cxnSpLocks noChangeShapeType="1"/>
                </p:cNvCxnSpPr>
                <p:nvPr/>
              </p:nvCxnSpPr>
              <p:spPr bwMode="auto">
                <a:xfrm>
                  <a:off x="543" y="4152"/>
                  <a:ext cx="107" cy="99"/>
                </a:xfrm>
                <a:prstGeom prst="curvedConnector3">
                  <a:avLst>
                    <a:gd name="adj1" fmla="val 49532"/>
                  </a:avLst>
                </a:prstGeom>
                <a:noFill/>
                <a:ln w="19050">
                  <a:solidFill>
                    <a:schemeClr val="tx1"/>
                  </a:solidFill>
                  <a:round/>
                  <a:headEnd/>
                  <a:tailEnd/>
                </a:ln>
                <a:effectLst/>
              </p:spPr>
            </p:cxnSp>
            <p:cxnSp>
              <p:nvCxnSpPr>
                <p:cNvPr id="129" name="AutoShape 149"/>
                <p:cNvCxnSpPr>
                  <a:cxnSpLocks noChangeShapeType="1"/>
                </p:cNvCxnSpPr>
                <p:nvPr/>
              </p:nvCxnSpPr>
              <p:spPr bwMode="auto">
                <a:xfrm>
                  <a:off x="639" y="4248"/>
                  <a:ext cx="107" cy="99"/>
                </a:xfrm>
                <a:prstGeom prst="curvedConnector3">
                  <a:avLst>
                    <a:gd name="adj1" fmla="val 49532"/>
                  </a:avLst>
                </a:prstGeom>
                <a:noFill/>
                <a:ln w="19050">
                  <a:solidFill>
                    <a:schemeClr val="tx1"/>
                  </a:solidFill>
                  <a:round/>
                  <a:headEnd/>
                  <a:tailEnd/>
                </a:ln>
                <a:effectLst/>
              </p:spPr>
            </p:cxnSp>
          </p:grpSp>
          <p:sp>
            <p:nvSpPr>
              <p:cNvPr id="103" name="Text Box 150"/>
              <p:cNvSpPr txBox="1">
                <a:spLocks noChangeArrowheads="1"/>
              </p:cNvSpPr>
              <p:nvPr/>
            </p:nvSpPr>
            <p:spPr bwMode="auto">
              <a:xfrm>
                <a:off x="4285" y="3756"/>
                <a:ext cx="370" cy="164"/>
              </a:xfrm>
              <a:prstGeom prst="rect">
                <a:avLst/>
              </a:prstGeom>
              <a:noFill/>
              <a:ln w="9525">
                <a:noFill/>
                <a:miter lim="800000"/>
                <a:headEnd/>
                <a:tailEnd/>
              </a:ln>
              <a:effectLst/>
            </p:spPr>
            <p:txBody>
              <a:bodyPr wrap="none">
                <a:spAutoFit/>
              </a:bodyPr>
              <a:lstStyle/>
              <a:p>
                <a:r>
                  <a:rPr lang="en-US" sz="1100" b="1"/>
                  <a:t>proton</a:t>
                </a:r>
              </a:p>
            </p:txBody>
          </p:sp>
          <p:sp>
            <p:nvSpPr>
              <p:cNvPr id="104" name="Text Box 151"/>
              <p:cNvSpPr txBox="1">
                <a:spLocks noChangeArrowheads="1"/>
              </p:cNvSpPr>
              <p:nvPr/>
            </p:nvSpPr>
            <p:spPr bwMode="auto">
              <a:xfrm>
                <a:off x="4758" y="3755"/>
                <a:ext cx="414" cy="164"/>
              </a:xfrm>
              <a:prstGeom prst="rect">
                <a:avLst/>
              </a:prstGeom>
              <a:noFill/>
              <a:ln w="9525">
                <a:noFill/>
                <a:miter lim="800000"/>
                <a:headEnd/>
                <a:tailEnd/>
              </a:ln>
              <a:effectLst/>
            </p:spPr>
            <p:txBody>
              <a:bodyPr wrap="none">
                <a:spAutoFit/>
              </a:bodyPr>
              <a:lstStyle/>
              <a:p>
                <a:r>
                  <a:rPr lang="en-US" sz="1100" b="1"/>
                  <a:t>neutron</a:t>
                </a:r>
              </a:p>
            </p:txBody>
          </p:sp>
          <p:sp>
            <p:nvSpPr>
              <p:cNvPr id="105" name="Line 135"/>
              <p:cNvSpPr>
                <a:spLocks noChangeShapeType="1"/>
              </p:cNvSpPr>
              <p:nvPr/>
            </p:nvSpPr>
            <p:spPr bwMode="auto">
              <a:xfrm flipV="1">
                <a:off x="4757" y="3322"/>
                <a:ext cx="280" cy="2"/>
              </a:xfrm>
              <a:prstGeom prst="line">
                <a:avLst/>
              </a:prstGeom>
              <a:noFill/>
              <a:ln w="28575">
                <a:solidFill>
                  <a:srgbClr val="33CC33"/>
                </a:solidFill>
                <a:round/>
                <a:headEnd/>
                <a:tailEnd/>
              </a:ln>
              <a:effectLst/>
            </p:spPr>
            <p:txBody>
              <a:bodyPr/>
              <a:lstStyle/>
              <a:p>
                <a:endParaRPr lang="fr-FR"/>
              </a:p>
            </p:txBody>
          </p:sp>
          <p:sp>
            <p:nvSpPr>
              <p:cNvPr id="106" name="Line 136"/>
              <p:cNvSpPr>
                <a:spLocks noChangeShapeType="1"/>
              </p:cNvSpPr>
              <p:nvPr/>
            </p:nvSpPr>
            <p:spPr bwMode="auto">
              <a:xfrm flipV="1">
                <a:off x="4757" y="3392"/>
                <a:ext cx="280" cy="2"/>
              </a:xfrm>
              <a:prstGeom prst="line">
                <a:avLst/>
              </a:prstGeom>
              <a:noFill/>
              <a:ln w="28575">
                <a:solidFill>
                  <a:srgbClr val="33CC33"/>
                </a:solidFill>
                <a:prstDash val="sysDot"/>
                <a:round/>
                <a:headEnd/>
                <a:tailEnd/>
              </a:ln>
              <a:effectLst/>
            </p:spPr>
            <p:txBody>
              <a:bodyPr/>
              <a:lstStyle/>
              <a:p>
                <a:endParaRPr lang="fr-FR"/>
              </a:p>
            </p:txBody>
          </p:sp>
          <p:sp>
            <p:nvSpPr>
              <p:cNvPr id="107" name="Line 137"/>
              <p:cNvSpPr>
                <a:spLocks noChangeShapeType="1"/>
              </p:cNvSpPr>
              <p:nvPr/>
            </p:nvSpPr>
            <p:spPr bwMode="auto">
              <a:xfrm flipV="1">
                <a:off x="4757" y="3132"/>
                <a:ext cx="280" cy="2"/>
              </a:xfrm>
              <a:prstGeom prst="line">
                <a:avLst/>
              </a:prstGeom>
              <a:noFill/>
              <a:ln w="28575">
                <a:solidFill>
                  <a:srgbClr val="0099FF"/>
                </a:solidFill>
                <a:prstDash val="sysDot"/>
                <a:round/>
                <a:headEnd/>
                <a:tailEnd/>
              </a:ln>
              <a:effectLst/>
            </p:spPr>
            <p:txBody>
              <a:bodyPr/>
              <a:lstStyle/>
              <a:p>
                <a:endParaRPr lang="fr-FR"/>
              </a:p>
            </p:txBody>
          </p:sp>
          <p:sp>
            <p:nvSpPr>
              <p:cNvPr id="108" name="Line 138"/>
              <p:cNvSpPr>
                <a:spLocks noChangeShapeType="1"/>
              </p:cNvSpPr>
              <p:nvPr/>
            </p:nvSpPr>
            <p:spPr bwMode="auto">
              <a:xfrm flipV="1">
                <a:off x="4757" y="3216"/>
                <a:ext cx="280" cy="2"/>
              </a:xfrm>
              <a:prstGeom prst="line">
                <a:avLst/>
              </a:prstGeom>
              <a:noFill/>
              <a:ln w="28575">
                <a:solidFill>
                  <a:srgbClr val="0099FF"/>
                </a:solidFill>
                <a:round/>
                <a:headEnd/>
                <a:tailEnd/>
              </a:ln>
              <a:effectLst/>
            </p:spPr>
            <p:txBody>
              <a:bodyPr/>
              <a:lstStyle/>
              <a:p>
                <a:endParaRPr lang="fr-FR"/>
              </a:p>
            </p:txBody>
          </p:sp>
          <p:sp>
            <p:nvSpPr>
              <p:cNvPr id="109" name="AutoShape 141"/>
              <p:cNvSpPr>
                <a:spLocks noChangeArrowheads="1"/>
              </p:cNvSpPr>
              <p:nvPr/>
            </p:nvSpPr>
            <p:spPr bwMode="auto">
              <a:xfrm>
                <a:off x="4849" y="3142"/>
                <a:ext cx="84" cy="66"/>
              </a:xfrm>
              <a:prstGeom prst="downArrow">
                <a:avLst>
                  <a:gd name="adj1" fmla="val 50000"/>
                  <a:gd name="adj2" fmla="val 36366"/>
                </a:avLst>
              </a:prstGeom>
              <a:solidFill>
                <a:srgbClr val="0099FF"/>
              </a:solidFill>
              <a:ln w="9525">
                <a:solidFill>
                  <a:srgbClr val="0099FF"/>
                </a:solidFill>
                <a:miter lim="800000"/>
                <a:headEnd/>
                <a:tailEnd/>
              </a:ln>
              <a:effectLst/>
            </p:spPr>
            <p:txBody>
              <a:bodyPr wrap="none" anchor="ctr"/>
              <a:lstStyle/>
              <a:p>
                <a:endParaRPr lang="fr-FR"/>
              </a:p>
            </p:txBody>
          </p:sp>
          <p:sp>
            <p:nvSpPr>
              <p:cNvPr id="110" name="AutoShape 142"/>
              <p:cNvSpPr>
                <a:spLocks noChangeArrowheads="1"/>
              </p:cNvSpPr>
              <p:nvPr/>
            </p:nvSpPr>
            <p:spPr bwMode="auto">
              <a:xfrm flipV="1">
                <a:off x="4851" y="3330"/>
                <a:ext cx="84" cy="63"/>
              </a:xfrm>
              <a:prstGeom prst="downArrow">
                <a:avLst>
                  <a:gd name="adj1" fmla="val 50000"/>
                  <a:gd name="adj2" fmla="val 36366"/>
                </a:avLst>
              </a:prstGeom>
              <a:solidFill>
                <a:srgbClr val="33CC33"/>
              </a:solidFill>
              <a:ln w="9525">
                <a:solidFill>
                  <a:srgbClr val="33CC33"/>
                </a:solidFill>
                <a:miter lim="800000"/>
                <a:headEnd/>
                <a:tailEnd/>
              </a:ln>
              <a:effectLst/>
            </p:spPr>
            <p:txBody>
              <a:bodyPr wrap="none" anchor="ctr"/>
              <a:lstStyle/>
              <a:p>
                <a:endParaRPr lang="fr-FR"/>
              </a:p>
            </p:txBody>
          </p:sp>
          <p:sp>
            <p:nvSpPr>
              <p:cNvPr id="111" name="Text Box 152"/>
              <p:cNvSpPr txBox="1">
                <a:spLocks noChangeArrowheads="1"/>
              </p:cNvSpPr>
              <p:nvPr/>
            </p:nvSpPr>
            <p:spPr bwMode="auto">
              <a:xfrm>
                <a:off x="5049" y="3246"/>
                <a:ext cx="172" cy="164"/>
              </a:xfrm>
              <a:prstGeom prst="rect">
                <a:avLst/>
              </a:prstGeom>
              <a:noFill/>
              <a:ln w="9525">
                <a:noFill/>
                <a:miter lim="800000"/>
                <a:headEnd/>
                <a:tailEnd/>
              </a:ln>
              <a:effectLst/>
            </p:spPr>
            <p:txBody>
              <a:bodyPr wrap="none">
                <a:spAutoFit/>
              </a:bodyPr>
              <a:lstStyle/>
              <a:p>
                <a:r>
                  <a:rPr lang="en-US" sz="1100" b="1" i="1">
                    <a:solidFill>
                      <a:srgbClr val="33CC33"/>
                    </a:solidFill>
                  </a:rPr>
                  <a:t>j</a:t>
                </a:r>
                <a:r>
                  <a:rPr lang="en-US" sz="1100" b="1" i="1" baseline="-25000">
                    <a:solidFill>
                      <a:srgbClr val="33CC33"/>
                    </a:solidFill>
                  </a:rPr>
                  <a:t>&gt;</a:t>
                </a:r>
              </a:p>
            </p:txBody>
          </p:sp>
          <p:sp>
            <p:nvSpPr>
              <p:cNvPr id="112" name="Text Box 153"/>
              <p:cNvSpPr txBox="1">
                <a:spLocks noChangeArrowheads="1"/>
              </p:cNvSpPr>
              <p:nvPr/>
            </p:nvSpPr>
            <p:spPr bwMode="auto">
              <a:xfrm>
                <a:off x="5048" y="3060"/>
                <a:ext cx="172" cy="164"/>
              </a:xfrm>
              <a:prstGeom prst="rect">
                <a:avLst/>
              </a:prstGeom>
              <a:noFill/>
              <a:ln w="9525">
                <a:noFill/>
                <a:miter lim="800000"/>
                <a:headEnd/>
                <a:tailEnd/>
              </a:ln>
              <a:effectLst/>
            </p:spPr>
            <p:txBody>
              <a:bodyPr wrap="none">
                <a:spAutoFit/>
              </a:bodyPr>
              <a:lstStyle/>
              <a:p>
                <a:r>
                  <a:rPr lang="en-US" sz="1100" b="1" i="1">
                    <a:solidFill>
                      <a:srgbClr val="0099FF"/>
                    </a:solidFill>
                  </a:rPr>
                  <a:t>j</a:t>
                </a:r>
                <a:r>
                  <a:rPr lang="en-US" sz="1100" b="1" i="1" baseline="-25000">
                    <a:solidFill>
                      <a:srgbClr val="0099FF"/>
                    </a:solidFill>
                  </a:rPr>
                  <a:t>&lt;</a:t>
                </a:r>
              </a:p>
            </p:txBody>
          </p:sp>
          <p:sp>
            <p:nvSpPr>
              <p:cNvPr id="113" name="Line 139"/>
              <p:cNvSpPr>
                <a:spLocks noChangeShapeType="1"/>
              </p:cNvSpPr>
              <p:nvPr/>
            </p:nvSpPr>
            <p:spPr bwMode="auto">
              <a:xfrm flipV="1">
                <a:off x="4367" y="3532"/>
                <a:ext cx="280" cy="2"/>
              </a:xfrm>
              <a:prstGeom prst="line">
                <a:avLst/>
              </a:prstGeom>
              <a:noFill/>
              <a:ln w="28575">
                <a:solidFill>
                  <a:schemeClr val="tx1"/>
                </a:solidFill>
                <a:round/>
                <a:headEnd/>
                <a:tailEnd/>
              </a:ln>
              <a:effectLst/>
            </p:spPr>
            <p:txBody>
              <a:bodyPr/>
              <a:lstStyle/>
              <a:p>
                <a:endParaRPr lang="fr-FR"/>
              </a:p>
            </p:txBody>
          </p:sp>
          <p:sp>
            <p:nvSpPr>
              <p:cNvPr id="114" name="Line 140"/>
              <p:cNvSpPr>
                <a:spLocks noChangeShapeType="1"/>
              </p:cNvSpPr>
              <p:nvPr/>
            </p:nvSpPr>
            <p:spPr bwMode="auto">
              <a:xfrm flipV="1">
                <a:off x="4367" y="3670"/>
                <a:ext cx="280" cy="2"/>
              </a:xfrm>
              <a:prstGeom prst="line">
                <a:avLst/>
              </a:prstGeom>
              <a:noFill/>
              <a:ln w="28575">
                <a:solidFill>
                  <a:srgbClr val="FF0000"/>
                </a:solidFill>
                <a:round/>
                <a:headEnd/>
                <a:tailEnd/>
              </a:ln>
              <a:effectLst/>
            </p:spPr>
            <p:txBody>
              <a:bodyPr/>
              <a:lstStyle/>
              <a:p>
                <a:endParaRPr lang="fr-FR"/>
              </a:p>
            </p:txBody>
          </p:sp>
          <p:sp>
            <p:nvSpPr>
              <p:cNvPr id="115" name="Text Box 154"/>
              <p:cNvSpPr txBox="1">
                <a:spLocks noChangeArrowheads="1"/>
              </p:cNvSpPr>
              <p:nvPr/>
            </p:nvSpPr>
            <p:spPr bwMode="auto">
              <a:xfrm>
                <a:off x="4188" y="3570"/>
                <a:ext cx="196" cy="164"/>
              </a:xfrm>
              <a:prstGeom prst="rect">
                <a:avLst/>
              </a:prstGeom>
              <a:noFill/>
              <a:ln w="9525">
                <a:noFill/>
                <a:miter lim="800000"/>
                <a:headEnd/>
                <a:tailEnd/>
              </a:ln>
              <a:effectLst/>
            </p:spPr>
            <p:txBody>
              <a:bodyPr wrap="none">
                <a:spAutoFit/>
              </a:bodyPr>
              <a:lstStyle/>
              <a:p>
                <a:r>
                  <a:rPr lang="en-US" sz="1100" b="1" i="1">
                    <a:solidFill>
                      <a:srgbClr val="FF0000"/>
                    </a:solidFill>
                  </a:rPr>
                  <a:t>j'</a:t>
                </a:r>
                <a:r>
                  <a:rPr lang="en-US" sz="1100" b="1" i="1" baseline="-25000">
                    <a:solidFill>
                      <a:srgbClr val="FF0000"/>
                    </a:solidFill>
                  </a:rPr>
                  <a:t>&gt;</a:t>
                </a:r>
              </a:p>
            </p:txBody>
          </p:sp>
          <p:sp>
            <p:nvSpPr>
              <p:cNvPr id="116" name="Text Box 155"/>
              <p:cNvSpPr txBox="1">
                <a:spLocks noChangeArrowheads="1"/>
              </p:cNvSpPr>
              <p:nvPr/>
            </p:nvSpPr>
            <p:spPr bwMode="auto">
              <a:xfrm>
                <a:off x="4194" y="3427"/>
                <a:ext cx="196" cy="164"/>
              </a:xfrm>
              <a:prstGeom prst="rect">
                <a:avLst/>
              </a:prstGeom>
              <a:noFill/>
              <a:ln w="9525">
                <a:noFill/>
                <a:miter lim="800000"/>
                <a:headEnd/>
                <a:tailEnd/>
              </a:ln>
              <a:effectLst/>
            </p:spPr>
            <p:txBody>
              <a:bodyPr wrap="none">
                <a:spAutoFit/>
              </a:bodyPr>
              <a:lstStyle/>
              <a:p>
                <a:r>
                  <a:rPr lang="en-US" sz="1100" b="1" i="1"/>
                  <a:t>j'</a:t>
                </a:r>
                <a:r>
                  <a:rPr lang="en-US" sz="1100" b="1" i="1" baseline="-25000"/>
                  <a:t>&lt;</a:t>
                </a:r>
              </a:p>
            </p:txBody>
          </p:sp>
          <p:grpSp>
            <p:nvGrpSpPr>
              <p:cNvPr id="117" name="Group 156"/>
              <p:cNvGrpSpPr>
                <a:grpSpLocks/>
              </p:cNvGrpSpPr>
              <p:nvPr/>
            </p:nvGrpSpPr>
            <p:grpSpPr bwMode="auto">
              <a:xfrm rot="20992962" flipV="1">
                <a:off x="4458" y="3268"/>
                <a:ext cx="465" cy="368"/>
                <a:chOff x="159" y="3768"/>
                <a:chExt cx="587" cy="579"/>
              </a:xfrm>
            </p:grpSpPr>
            <p:cxnSp>
              <p:nvCxnSpPr>
                <p:cNvPr id="118" name="AutoShape 157"/>
                <p:cNvCxnSpPr>
                  <a:cxnSpLocks noChangeShapeType="1"/>
                </p:cNvCxnSpPr>
                <p:nvPr/>
              </p:nvCxnSpPr>
              <p:spPr bwMode="auto">
                <a:xfrm>
                  <a:off x="159" y="3768"/>
                  <a:ext cx="107" cy="99"/>
                </a:xfrm>
                <a:prstGeom prst="curvedConnector3">
                  <a:avLst>
                    <a:gd name="adj1" fmla="val 49532"/>
                  </a:avLst>
                </a:prstGeom>
                <a:noFill/>
                <a:ln w="19050">
                  <a:solidFill>
                    <a:schemeClr val="tx1"/>
                  </a:solidFill>
                  <a:round/>
                  <a:headEnd/>
                  <a:tailEnd/>
                </a:ln>
                <a:effectLst/>
              </p:spPr>
            </p:cxnSp>
            <p:cxnSp>
              <p:nvCxnSpPr>
                <p:cNvPr id="119" name="AutoShape 158"/>
                <p:cNvCxnSpPr>
                  <a:cxnSpLocks noChangeShapeType="1"/>
                </p:cNvCxnSpPr>
                <p:nvPr/>
              </p:nvCxnSpPr>
              <p:spPr bwMode="auto">
                <a:xfrm>
                  <a:off x="255" y="3864"/>
                  <a:ext cx="107" cy="99"/>
                </a:xfrm>
                <a:prstGeom prst="curvedConnector3">
                  <a:avLst>
                    <a:gd name="adj1" fmla="val 49532"/>
                  </a:avLst>
                </a:prstGeom>
                <a:noFill/>
                <a:ln w="19050">
                  <a:solidFill>
                    <a:schemeClr val="tx1"/>
                  </a:solidFill>
                  <a:round/>
                  <a:headEnd/>
                  <a:tailEnd/>
                </a:ln>
                <a:effectLst/>
              </p:spPr>
            </p:cxnSp>
            <p:cxnSp>
              <p:nvCxnSpPr>
                <p:cNvPr id="120" name="AutoShape 159"/>
                <p:cNvCxnSpPr>
                  <a:cxnSpLocks noChangeShapeType="1"/>
                </p:cNvCxnSpPr>
                <p:nvPr/>
              </p:nvCxnSpPr>
              <p:spPr bwMode="auto">
                <a:xfrm>
                  <a:off x="351" y="3960"/>
                  <a:ext cx="107" cy="99"/>
                </a:xfrm>
                <a:prstGeom prst="curvedConnector3">
                  <a:avLst>
                    <a:gd name="adj1" fmla="val 49532"/>
                  </a:avLst>
                </a:prstGeom>
                <a:noFill/>
                <a:ln w="19050">
                  <a:solidFill>
                    <a:schemeClr val="tx1"/>
                  </a:solidFill>
                  <a:round/>
                  <a:headEnd/>
                  <a:tailEnd/>
                </a:ln>
                <a:effectLst/>
              </p:spPr>
            </p:cxnSp>
            <p:cxnSp>
              <p:nvCxnSpPr>
                <p:cNvPr id="121" name="AutoShape 160"/>
                <p:cNvCxnSpPr>
                  <a:cxnSpLocks noChangeShapeType="1"/>
                </p:cNvCxnSpPr>
                <p:nvPr/>
              </p:nvCxnSpPr>
              <p:spPr bwMode="auto">
                <a:xfrm>
                  <a:off x="447" y="4056"/>
                  <a:ext cx="107" cy="99"/>
                </a:xfrm>
                <a:prstGeom prst="curvedConnector3">
                  <a:avLst>
                    <a:gd name="adj1" fmla="val 49532"/>
                  </a:avLst>
                </a:prstGeom>
                <a:noFill/>
                <a:ln w="19050">
                  <a:solidFill>
                    <a:schemeClr val="tx1"/>
                  </a:solidFill>
                  <a:round/>
                  <a:headEnd/>
                  <a:tailEnd/>
                </a:ln>
                <a:effectLst/>
              </p:spPr>
            </p:cxnSp>
            <p:cxnSp>
              <p:nvCxnSpPr>
                <p:cNvPr id="122" name="AutoShape 161"/>
                <p:cNvCxnSpPr>
                  <a:cxnSpLocks noChangeShapeType="1"/>
                </p:cNvCxnSpPr>
                <p:nvPr/>
              </p:nvCxnSpPr>
              <p:spPr bwMode="auto">
                <a:xfrm>
                  <a:off x="543" y="4152"/>
                  <a:ext cx="107" cy="99"/>
                </a:xfrm>
                <a:prstGeom prst="curvedConnector3">
                  <a:avLst>
                    <a:gd name="adj1" fmla="val 49532"/>
                  </a:avLst>
                </a:prstGeom>
                <a:noFill/>
                <a:ln w="19050">
                  <a:solidFill>
                    <a:schemeClr val="tx1"/>
                  </a:solidFill>
                  <a:round/>
                  <a:headEnd/>
                  <a:tailEnd/>
                </a:ln>
                <a:effectLst/>
              </p:spPr>
            </p:cxnSp>
            <p:cxnSp>
              <p:nvCxnSpPr>
                <p:cNvPr id="123" name="AutoShape 162"/>
                <p:cNvCxnSpPr>
                  <a:cxnSpLocks noChangeShapeType="1"/>
                </p:cNvCxnSpPr>
                <p:nvPr/>
              </p:nvCxnSpPr>
              <p:spPr bwMode="auto">
                <a:xfrm>
                  <a:off x="639" y="4248"/>
                  <a:ext cx="107" cy="99"/>
                </a:xfrm>
                <a:prstGeom prst="curvedConnector3">
                  <a:avLst>
                    <a:gd name="adj1" fmla="val 49532"/>
                  </a:avLst>
                </a:prstGeom>
                <a:noFill/>
                <a:ln w="19050">
                  <a:solidFill>
                    <a:schemeClr val="tx1"/>
                  </a:solidFill>
                  <a:round/>
                  <a:headEnd/>
                  <a:tailEnd/>
                </a:ln>
                <a:effectLst/>
              </p:spPr>
            </p:cxnSp>
          </p:grpSp>
        </p:grpSp>
      </p:grpSp>
      <p:grpSp>
        <p:nvGrpSpPr>
          <p:cNvPr id="130" name="Group 168"/>
          <p:cNvGrpSpPr>
            <a:grpSpLocks/>
          </p:cNvGrpSpPr>
          <p:nvPr/>
        </p:nvGrpSpPr>
        <p:grpSpPr bwMode="auto">
          <a:xfrm>
            <a:off x="664589" y="4058186"/>
            <a:ext cx="2968625" cy="2673350"/>
            <a:chOff x="562" y="2555"/>
            <a:chExt cx="1821" cy="1739"/>
          </a:xfrm>
        </p:grpSpPr>
        <p:grpSp>
          <p:nvGrpSpPr>
            <p:cNvPr id="131" name="Group 169"/>
            <p:cNvGrpSpPr>
              <a:grpSpLocks/>
            </p:cNvGrpSpPr>
            <p:nvPr/>
          </p:nvGrpSpPr>
          <p:grpSpPr bwMode="auto">
            <a:xfrm>
              <a:off x="562" y="2555"/>
              <a:ext cx="1821" cy="1739"/>
              <a:chOff x="562" y="2555"/>
              <a:chExt cx="1821" cy="1739"/>
            </a:xfrm>
          </p:grpSpPr>
          <p:pic>
            <p:nvPicPr>
              <p:cNvPr id="133" name="Picture 170" descr="si42spe_ten"/>
              <p:cNvPicPr>
                <a:picLocks noChangeAspect="1" noChangeArrowheads="1"/>
              </p:cNvPicPr>
              <p:nvPr/>
            </p:nvPicPr>
            <p:blipFill>
              <a:blip r:embed="rId7" cstate="print"/>
              <a:srcRect/>
              <a:stretch>
                <a:fillRect/>
              </a:stretch>
            </p:blipFill>
            <p:spPr bwMode="auto">
              <a:xfrm>
                <a:off x="562" y="2555"/>
                <a:ext cx="1821" cy="1739"/>
              </a:xfrm>
              <a:prstGeom prst="rect">
                <a:avLst/>
              </a:prstGeom>
              <a:noFill/>
            </p:spPr>
          </p:pic>
          <p:sp>
            <p:nvSpPr>
              <p:cNvPr id="134" name="Line 171"/>
              <p:cNvSpPr>
                <a:spLocks noChangeShapeType="1"/>
              </p:cNvSpPr>
              <p:nvPr/>
            </p:nvSpPr>
            <p:spPr bwMode="auto">
              <a:xfrm flipV="1">
                <a:off x="982" y="3842"/>
                <a:ext cx="0" cy="158"/>
              </a:xfrm>
              <a:prstGeom prst="line">
                <a:avLst/>
              </a:prstGeom>
              <a:noFill/>
              <a:ln w="57150">
                <a:solidFill>
                  <a:srgbClr val="FF0000"/>
                </a:solidFill>
                <a:round/>
                <a:headEnd/>
                <a:tailEnd type="triangle" w="med" len="med"/>
              </a:ln>
              <a:effectLst/>
            </p:spPr>
            <p:txBody>
              <a:bodyPr wrap="none">
                <a:spAutoFit/>
              </a:bodyPr>
              <a:lstStyle/>
              <a:p>
                <a:endParaRPr lang="fr-FR"/>
              </a:p>
            </p:txBody>
          </p:sp>
          <p:sp>
            <p:nvSpPr>
              <p:cNvPr id="135" name="Line 172"/>
              <p:cNvSpPr>
                <a:spLocks noChangeShapeType="1"/>
              </p:cNvSpPr>
              <p:nvPr/>
            </p:nvSpPr>
            <p:spPr bwMode="auto">
              <a:xfrm>
                <a:off x="1578" y="3354"/>
                <a:ext cx="0" cy="182"/>
              </a:xfrm>
              <a:prstGeom prst="line">
                <a:avLst/>
              </a:prstGeom>
              <a:noFill/>
              <a:ln w="57150">
                <a:solidFill>
                  <a:srgbClr val="00CC00"/>
                </a:solidFill>
                <a:round/>
                <a:headEnd/>
                <a:tailEnd type="triangle" w="med" len="med"/>
              </a:ln>
              <a:effectLst/>
            </p:spPr>
            <p:txBody>
              <a:bodyPr>
                <a:spAutoFit/>
              </a:bodyPr>
              <a:lstStyle/>
              <a:p>
                <a:endParaRPr lang="fr-FR"/>
              </a:p>
            </p:txBody>
          </p:sp>
          <p:sp>
            <p:nvSpPr>
              <p:cNvPr id="136" name="Text Box 173"/>
              <p:cNvSpPr txBox="1">
                <a:spLocks noChangeArrowheads="1"/>
              </p:cNvSpPr>
              <p:nvPr/>
            </p:nvSpPr>
            <p:spPr bwMode="auto">
              <a:xfrm>
                <a:off x="998" y="3044"/>
                <a:ext cx="814" cy="337"/>
              </a:xfrm>
              <a:prstGeom prst="rect">
                <a:avLst/>
              </a:prstGeom>
              <a:noFill/>
              <a:ln w="9525">
                <a:noFill/>
                <a:miter lim="800000"/>
                <a:headEnd/>
                <a:tailEnd/>
              </a:ln>
              <a:effectLst/>
            </p:spPr>
            <p:txBody>
              <a:bodyPr>
                <a:spAutoFit/>
              </a:bodyPr>
              <a:lstStyle/>
              <a:p>
                <a:r>
                  <a:rPr lang="en-US" sz="1400">
                    <a:solidFill>
                      <a:srgbClr val="00CC00"/>
                    </a:solidFill>
                    <a:latin typeface="Comic Sans MS" pitchFamily="66" charset="0"/>
                  </a:rPr>
                  <a:t>without tensor</a:t>
                </a:r>
              </a:p>
            </p:txBody>
          </p:sp>
          <p:sp>
            <p:nvSpPr>
              <p:cNvPr id="137" name="Text Box 174"/>
              <p:cNvSpPr txBox="1">
                <a:spLocks noChangeArrowheads="1"/>
              </p:cNvSpPr>
              <p:nvPr/>
            </p:nvSpPr>
            <p:spPr bwMode="auto">
              <a:xfrm>
                <a:off x="1044" y="3739"/>
                <a:ext cx="697" cy="199"/>
              </a:xfrm>
              <a:prstGeom prst="rect">
                <a:avLst/>
              </a:prstGeom>
              <a:noFill/>
              <a:ln w="9525">
                <a:noFill/>
                <a:miter lim="800000"/>
                <a:headEnd/>
                <a:tailEnd/>
              </a:ln>
              <a:effectLst/>
            </p:spPr>
            <p:txBody>
              <a:bodyPr wrap="none">
                <a:spAutoFit/>
              </a:bodyPr>
              <a:lstStyle/>
              <a:p>
                <a:r>
                  <a:rPr lang="en-US" sz="1400">
                    <a:solidFill>
                      <a:srgbClr val="FF0000"/>
                    </a:solidFill>
                    <a:latin typeface="Comic Sans MS" pitchFamily="66" charset="0"/>
                  </a:rPr>
                  <a:t>with tensor</a:t>
                </a:r>
              </a:p>
            </p:txBody>
          </p:sp>
        </p:grpSp>
        <p:sp>
          <p:nvSpPr>
            <p:cNvPr id="132" name="Text Box 175"/>
            <p:cNvSpPr txBox="1">
              <a:spLocks noChangeArrowheads="1"/>
            </p:cNvSpPr>
            <p:nvPr/>
          </p:nvSpPr>
          <p:spPr bwMode="auto">
            <a:xfrm rot="5400000">
              <a:off x="2205" y="3099"/>
              <a:ext cx="239" cy="57"/>
            </a:xfrm>
            <a:prstGeom prst="rect">
              <a:avLst/>
            </a:prstGeom>
            <a:noFill/>
            <a:ln w="9525">
              <a:noFill/>
              <a:miter lim="800000"/>
              <a:headEnd/>
              <a:tailEnd/>
            </a:ln>
            <a:effectLst/>
          </p:spPr>
          <p:txBody>
            <a:bodyPr rot="10800000" vert="eaVert" wrap="none">
              <a:spAutoFit/>
            </a:bodyPr>
            <a:lstStyle/>
            <a:p>
              <a:endParaRPr lang="en-US" sz="1200">
                <a:latin typeface="Arial"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8"/>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3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2695575" y="3286125"/>
            <a:ext cx="939681" cy="369332"/>
          </a:xfrm>
          <a:prstGeom prst="rect">
            <a:avLst/>
          </a:prstGeom>
          <a:noFill/>
        </p:spPr>
        <p:txBody>
          <a:bodyPr wrap="none" rtlCol="0">
            <a:spAutoFit/>
          </a:bodyPr>
          <a:lstStyle/>
          <a:p>
            <a:r>
              <a:rPr lang="fr-FR" dirty="0" smtClean="0"/>
              <a:t>SPIRAL2</a:t>
            </a:r>
            <a:endParaRPr lang="fr-FR" dirty="0"/>
          </a:p>
        </p:txBody>
      </p:sp>
      <p:pic>
        <p:nvPicPr>
          <p:cNvPr id="78850" name="Picture 2"/>
          <p:cNvPicPr>
            <a:picLocks noChangeAspect="1" noChangeArrowheads="1"/>
          </p:cNvPicPr>
          <p:nvPr/>
        </p:nvPicPr>
        <p:blipFill>
          <a:blip r:embed="rId2"/>
          <a:srcRect/>
          <a:stretch>
            <a:fillRect/>
          </a:stretch>
        </p:blipFill>
        <p:spPr bwMode="auto">
          <a:xfrm>
            <a:off x="1" y="1"/>
            <a:ext cx="9143999" cy="6566974"/>
          </a:xfrm>
          <a:prstGeom prst="rect">
            <a:avLst/>
          </a:prstGeom>
          <a:noFill/>
          <a:ln w="9525">
            <a:noFill/>
            <a:miter lim="800000"/>
            <a:headEnd/>
            <a:tailEnd/>
          </a:ln>
          <a:effectLst/>
        </p:spPr>
      </p:pic>
      <p:sp>
        <p:nvSpPr>
          <p:cNvPr id="6" name="ZoneTexte 5"/>
          <p:cNvSpPr txBox="1"/>
          <p:nvPr/>
        </p:nvSpPr>
        <p:spPr>
          <a:xfrm>
            <a:off x="4777856" y="4737379"/>
            <a:ext cx="4251485" cy="2031325"/>
          </a:xfrm>
          <a:prstGeom prst="rect">
            <a:avLst/>
          </a:prstGeom>
          <a:noFill/>
          <a:ln w="19050">
            <a:solidFill>
              <a:srgbClr val="9900CC"/>
            </a:solidFill>
          </a:ln>
        </p:spPr>
        <p:txBody>
          <a:bodyPr wrap="none" rtlCol="0">
            <a:spAutoFit/>
          </a:bodyPr>
          <a:lstStyle/>
          <a:p>
            <a:r>
              <a:rPr lang="fr-FR" dirty="0" smtClean="0">
                <a:solidFill>
                  <a:srgbClr val="9900CC"/>
                </a:solidFill>
              </a:rPr>
              <a:t>N=20 </a:t>
            </a:r>
            <a:r>
              <a:rPr lang="fr-FR" dirty="0" smtClean="0">
                <a:solidFill>
                  <a:srgbClr val="9900CC"/>
                </a:solidFill>
                <a:sym typeface="Wingdings" pitchFamily="2" charset="2"/>
              </a:rPr>
              <a:t> disparition au profit  de N=16</a:t>
            </a:r>
          </a:p>
          <a:p>
            <a:r>
              <a:rPr lang="fr-FR" dirty="0" smtClean="0">
                <a:solidFill>
                  <a:srgbClr val="9900CC"/>
                </a:solidFill>
                <a:sym typeface="Wingdings" pitchFamily="2" charset="2"/>
              </a:rPr>
              <a:t>N=28  affaiblissement + effet protons</a:t>
            </a:r>
          </a:p>
          <a:p>
            <a:r>
              <a:rPr lang="fr-FR" dirty="0" smtClean="0">
                <a:solidFill>
                  <a:srgbClr val="9900CC"/>
                </a:solidFill>
                <a:sym typeface="Wingdings" pitchFamily="2" charset="2"/>
              </a:rPr>
              <a:t>N=50  </a:t>
            </a:r>
            <a:r>
              <a:rPr lang="fr-FR" baseline="30000" dirty="0" smtClean="0">
                <a:solidFill>
                  <a:srgbClr val="9900CC"/>
                </a:solidFill>
                <a:sym typeface="Wingdings" pitchFamily="2" charset="2"/>
              </a:rPr>
              <a:t>78</a:t>
            </a:r>
            <a:r>
              <a:rPr lang="fr-FR" dirty="0" smtClean="0">
                <a:solidFill>
                  <a:srgbClr val="9900CC"/>
                </a:solidFill>
                <a:sym typeface="Wingdings" pitchFamily="2" charset="2"/>
              </a:rPr>
              <a:t>Ni : Alto, Isolde, GANIL… SPIRAL2</a:t>
            </a:r>
          </a:p>
          <a:p>
            <a:r>
              <a:rPr lang="fr-FR" dirty="0" smtClean="0">
                <a:solidFill>
                  <a:srgbClr val="9900CC"/>
                </a:solidFill>
                <a:sym typeface="Wingdings" pitchFamily="2" charset="2"/>
              </a:rPr>
              <a:t>              </a:t>
            </a:r>
            <a:r>
              <a:rPr lang="fr-FR" baseline="30000" dirty="0" smtClean="0">
                <a:solidFill>
                  <a:srgbClr val="9900CC"/>
                </a:solidFill>
                <a:sym typeface="Wingdings" pitchFamily="2" charset="2"/>
              </a:rPr>
              <a:t>100</a:t>
            </a:r>
            <a:r>
              <a:rPr lang="fr-FR" dirty="0" smtClean="0">
                <a:solidFill>
                  <a:srgbClr val="9900CC"/>
                </a:solidFill>
                <a:sym typeface="Wingdings" pitchFamily="2" charset="2"/>
              </a:rPr>
              <a:t>Sn : S3</a:t>
            </a:r>
          </a:p>
          <a:p>
            <a:r>
              <a:rPr lang="fr-FR" dirty="0" smtClean="0">
                <a:solidFill>
                  <a:srgbClr val="9900CC"/>
                </a:solidFill>
                <a:sym typeface="Wingdings" pitchFamily="2" charset="2"/>
              </a:rPr>
              <a:t>N=82  </a:t>
            </a:r>
            <a:r>
              <a:rPr lang="fr-FR" baseline="30000" dirty="0" smtClean="0">
                <a:solidFill>
                  <a:srgbClr val="9900CC"/>
                </a:solidFill>
                <a:sym typeface="Wingdings" pitchFamily="2" charset="2"/>
              </a:rPr>
              <a:t>132</a:t>
            </a:r>
            <a:r>
              <a:rPr lang="fr-FR" dirty="0" smtClean="0">
                <a:solidFill>
                  <a:srgbClr val="9900CC"/>
                </a:solidFill>
                <a:sym typeface="Wingdings" pitchFamily="2" charset="2"/>
              </a:rPr>
              <a:t>Sn : SPIRAL2</a:t>
            </a:r>
          </a:p>
          <a:p>
            <a:r>
              <a:rPr lang="fr-FR" dirty="0" smtClean="0">
                <a:solidFill>
                  <a:srgbClr val="9900CC"/>
                </a:solidFill>
                <a:sym typeface="Wingdings" pitchFamily="2" charset="2"/>
              </a:rPr>
              <a:t>Nouveau « nombres magiques »: 40, 70…</a:t>
            </a:r>
          </a:p>
          <a:p>
            <a:r>
              <a:rPr lang="fr-FR" dirty="0" smtClean="0">
                <a:solidFill>
                  <a:srgbClr val="9900CC"/>
                </a:solidFill>
                <a:sym typeface="Wingdings" pitchFamily="2" charset="2"/>
              </a:rPr>
              <a:t>…</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Picture 2"/>
          <p:cNvPicPr>
            <a:picLocks noChangeAspect="1" noChangeArrowheads="1"/>
          </p:cNvPicPr>
          <p:nvPr/>
        </p:nvPicPr>
        <p:blipFill>
          <a:blip r:embed="rId2"/>
          <a:srcRect/>
          <a:stretch>
            <a:fillRect/>
          </a:stretch>
        </p:blipFill>
        <p:spPr bwMode="auto">
          <a:xfrm>
            <a:off x="0" y="0"/>
            <a:ext cx="9143999" cy="6549201"/>
          </a:xfrm>
          <a:prstGeom prst="rect">
            <a:avLst/>
          </a:prstGeom>
          <a:noFill/>
          <a:ln w="9525">
            <a:noFill/>
            <a:miter lim="800000"/>
            <a:headEnd/>
            <a:tailEnd/>
          </a:ln>
          <a:effectLst/>
        </p:spPr>
      </p:pic>
      <p:sp>
        <p:nvSpPr>
          <p:cNvPr id="5" name="ZoneTexte 4"/>
          <p:cNvSpPr txBox="1"/>
          <p:nvPr/>
        </p:nvSpPr>
        <p:spPr>
          <a:xfrm>
            <a:off x="4727642" y="126458"/>
            <a:ext cx="4043286" cy="461665"/>
          </a:xfrm>
          <a:prstGeom prst="rect">
            <a:avLst/>
          </a:prstGeom>
          <a:noFill/>
        </p:spPr>
        <p:txBody>
          <a:bodyPr wrap="none" rtlCol="0">
            <a:spAutoFit/>
          </a:bodyPr>
          <a:lstStyle/>
          <a:p>
            <a:r>
              <a:rPr lang="fr-FR" sz="2400" b="1" dirty="0" smtClean="0">
                <a:solidFill>
                  <a:srgbClr val="FFFF00"/>
                </a:solidFill>
              </a:rPr>
              <a:t>Vers N=Z=50…  physique de S3</a:t>
            </a:r>
            <a:endParaRPr lang="fr-FR" sz="2400" b="1" dirty="0">
              <a:solidFill>
                <a:srgbClr val="FFFF00"/>
              </a:solidFill>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6"/>
          <p:cNvPicPr>
            <a:picLocks noChangeAspect="1" noChangeArrowheads="1"/>
          </p:cNvPicPr>
          <p:nvPr/>
        </p:nvPicPr>
        <p:blipFill>
          <a:blip r:embed="rId2" cstate="print"/>
          <a:srcRect/>
          <a:stretch>
            <a:fillRect/>
          </a:stretch>
        </p:blipFill>
        <p:spPr bwMode="auto">
          <a:xfrm>
            <a:off x="5153793" y="3299945"/>
            <a:ext cx="3882703" cy="3441423"/>
          </a:xfrm>
          <a:prstGeom prst="rect">
            <a:avLst/>
          </a:prstGeom>
          <a:noFill/>
        </p:spPr>
      </p:pic>
      <p:sp>
        <p:nvSpPr>
          <p:cNvPr id="6" name="ZoneTexte 5"/>
          <p:cNvSpPr txBox="1"/>
          <p:nvPr/>
        </p:nvSpPr>
        <p:spPr>
          <a:xfrm>
            <a:off x="60448" y="-29728"/>
            <a:ext cx="4321568" cy="461665"/>
          </a:xfrm>
          <a:prstGeom prst="rect">
            <a:avLst/>
          </a:prstGeom>
          <a:noFill/>
        </p:spPr>
        <p:txBody>
          <a:bodyPr wrap="none" rtlCol="0">
            <a:spAutoFit/>
          </a:bodyPr>
          <a:lstStyle/>
          <a:p>
            <a:r>
              <a:rPr lang="fr-FR" sz="2400" b="1" dirty="0" err="1" smtClean="0">
                <a:solidFill>
                  <a:srgbClr val="C00000"/>
                </a:solidFill>
              </a:rPr>
              <a:t>Decay</a:t>
            </a:r>
            <a:r>
              <a:rPr lang="fr-FR" sz="2400" b="1" dirty="0" smtClean="0">
                <a:solidFill>
                  <a:srgbClr val="C00000"/>
                </a:solidFill>
              </a:rPr>
              <a:t> </a:t>
            </a:r>
            <a:r>
              <a:rPr lang="fr-FR" sz="2400" b="1" dirty="0" err="1" smtClean="0">
                <a:solidFill>
                  <a:srgbClr val="C00000"/>
                </a:solidFill>
              </a:rPr>
              <a:t>spectroscopy</a:t>
            </a:r>
            <a:r>
              <a:rPr lang="fr-FR" sz="2400" b="1" dirty="0" smtClean="0">
                <a:solidFill>
                  <a:srgbClr val="C00000"/>
                </a:solidFill>
              </a:rPr>
              <a:t> </a:t>
            </a:r>
            <a:r>
              <a:rPr lang="fr-FR" sz="2400" b="1" dirty="0" err="1" smtClean="0">
                <a:solidFill>
                  <a:srgbClr val="C00000"/>
                </a:solidFill>
              </a:rPr>
              <a:t>around</a:t>
            </a:r>
            <a:r>
              <a:rPr lang="fr-FR" sz="2400" b="1" dirty="0" smtClean="0">
                <a:solidFill>
                  <a:srgbClr val="C00000"/>
                </a:solidFill>
              </a:rPr>
              <a:t> </a:t>
            </a:r>
            <a:r>
              <a:rPr lang="fr-FR" sz="2400" b="1" baseline="30000" dirty="0" smtClean="0">
                <a:solidFill>
                  <a:srgbClr val="C00000"/>
                </a:solidFill>
              </a:rPr>
              <a:t>110</a:t>
            </a:r>
            <a:r>
              <a:rPr lang="fr-FR" sz="2400" b="1" dirty="0" smtClean="0">
                <a:solidFill>
                  <a:srgbClr val="C00000"/>
                </a:solidFill>
              </a:rPr>
              <a:t>Zr</a:t>
            </a:r>
            <a:endParaRPr lang="fr-FR" sz="2400" b="1" dirty="0">
              <a:solidFill>
                <a:srgbClr val="C00000"/>
              </a:solidFill>
            </a:endParaRPr>
          </a:p>
        </p:txBody>
      </p:sp>
      <p:sp>
        <p:nvSpPr>
          <p:cNvPr id="8" name="ZoneTexte 7"/>
          <p:cNvSpPr txBox="1"/>
          <p:nvPr/>
        </p:nvSpPr>
        <p:spPr>
          <a:xfrm>
            <a:off x="827584" y="1231584"/>
            <a:ext cx="6108403" cy="646331"/>
          </a:xfrm>
          <a:prstGeom prst="rect">
            <a:avLst/>
          </a:prstGeom>
          <a:noFill/>
        </p:spPr>
        <p:txBody>
          <a:bodyPr wrap="none" rtlCol="0">
            <a:spAutoFit/>
          </a:bodyPr>
          <a:lstStyle/>
          <a:p>
            <a:pPr>
              <a:buFontTx/>
              <a:buChar char="-"/>
            </a:pPr>
            <a:r>
              <a:rPr lang="fr-FR" dirty="0" smtClean="0"/>
              <a:t> 50 and </a:t>
            </a:r>
            <a:r>
              <a:rPr lang="fr-FR" dirty="0" smtClean="0"/>
              <a:t>82 </a:t>
            </a:r>
            <a:r>
              <a:rPr lang="fr-FR" dirty="0" smtClean="0"/>
              <a:t>are </a:t>
            </a:r>
            <a:r>
              <a:rPr lang="fr-FR" dirty="0" err="1" smtClean="0"/>
              <a:t>originating</a:t>
            </a:r>
            <a:r>
              <a:rPr lang="fr-FR" dirty="0" smtClean="0"/>
              <a:t> </a:t>
            </a:r>
            <a:r>
              <a:rPr lang="fr-FR" dirty="0" err="1" smtClean="0"/>
              <a:t>from</a:t>
            </a:r>
            <a:r>
              <a:rPr lang="fr-FR" dirty="0" smtClean="0"/>
              <a:t> the spin </a:t>
            </a:r>
            <a:r>
              <a:rPr lang="fr-FR" dirty="0" err="1" smtClean="0"/>
              <a:t>orbit</a:t>
            </a:r>
            <a:r>
              <a:rPr lang="fr-FR" dirty="0" smtClean="0"/>
              <a:t> interaction</a:t>
            </a:r>
          </a:p>
          <a:p>
            <a:pPr>
              <a:buFontTx/>
              <a:buChar char="-"/>
            </a:pPr>
            <a:r>
              <a:rPr lang="fr-FR" dirty="0"/>
              <a:t> </a:t>
            </a:r>
            <a:r>
              <a:rPr lang="fr-FR" dirty="0" smtClean="0"/>
              <a:t>for n-</a:t>
            </a:r>
            <a:r>
              <a:rPr lang="fr-FR" dirty="0" err="1" smtClean="0"/>
              <a:t>rich</a:t>
            </a:r>
            <a:r>
              <a:rPr lang="fr-FR" dirty="0" smtClean="0"/>
              <a:t> </a:t>
            </a:r>
            <a:r>
              <a:rPr lang="fr-FR" dirty="0" err="1" smtClean="0"/>
              <a:t>nuclei</a:t>
            </a:r>
            <a:r>
              <a:rPr lang="fr-FR" dirty="0" smtClean="0"/>
              <a:t>, the SO interaction </a:t>
            </a:r>
            <a:r>
              <a:rPr lang="fr-FR" dirty="0" err="1" smtClean="0"/>
              <a:t>is</a:t>
            </a:r>
            <a:r>
              <a:rPr lang="fr-FR" dirty="0" smtClean="0"/>
              <a:t> </a:t>
            </a:r>
            <a:r>
              <a:rPr lang="fr-FR" dirty="0" err="1" smtClean="0"/>
              <a:t>predicted</a:t>
            </a:r>
            <a:r>
              <a:rPr lang="fr-FR" dirty="0" smtClean="0"/>
              <a:t> to </a:t>
            </a:r>
            <a:r>
              <a:rPr lang="fr-FR" dirty="0" err="1" smtClean="0"/>
              <a:t>be</a:t>
            </a:r>
            <a:r>
              <a:rPr lang="fr-FR" dirty="0" smtClean="0"/>
              <a:t> </a:t>
            </a:r>
            <a:r>
              <a:rPr lang="fr-FR" dirty="0" err="1" smtClean="0"/>
              <a:t>reduced</a:t>
            </a:r>
            <a:endParaRPr lang="fr-FR" dirty="0"/>
          </a:p>
        </p:txBody>
      </p:sp>
      <p:grpSp>
        <p:nvGrpSpPr>
          <p:cNvPr id="2" name="Group 141"/>
          <p:cNvGrpSpPr>
            <a:grpSpLocks/>
          </p:cNvGrpSpPr>
          <p:nvPr/>
        </p:nvGrpSpPr>
        <p:grpSpPr bwMode="auto">
          <a:xfrm>
            <a:off x="179512" y="2452695"/>
            <a:ext cx="4573288" cy="2488473"/>
            <a:chOff x="1734" y="1856"/>
            <a:chExt cx="3946" cy="2467"/>
          </a:xfrm>
        </p:grpSpPr>
        <p:grpSp>
          <p:nvGrpSpPr>
            <p:cNvPr id="4" name="Group 142"/>
            <p:cNvGrpSpPr>
              <a:grpSpLocks/>
            </p:cNvGrpSpPr>
            <p:nvPr/>
          </p:nvGrpSpPr>
          <p:grpSpPr bwMode="auto">
            <a:xfrm>
              <a:off x="1734" y="1856"/>
              <a:ext cx="3946" cy="2467"/>
              <a:chOff x="1734" y="1856"/>
              <a:chExt cx="3946" cy="2467"/>
            </a:xfrm>
          </p:grpSpPr>
          <p:pic>
            <p:nvPicPr>
              <p:cNvPr id="18" name="Picture 143" descr="C:\grévy_lpc\présentations\tonnerre\rnb6\lala98b.gif"/>
              <p:cNvPicPr>
                <a:picLocks noChangeAspect="1" noChangeArrowheads="1"/>
              </p:cNvPicPr>
              <p:nvPr/>
            </p:nvPicPr>
            <p:blipFill>
              <a:blip r:embed="rId3" cstate="print"/>
              <a:srcRect/>
              <a:stretch>
                <a:fillRect/>
              </a:stretch>
            </p:blipFill>
            <p:spPr bwMode="auto">
              <a:xfrm>
                <a:off x="1734" y="1856"/>
                <a:ext cx="3946" cy="2467"/>
              </a:xfrm>
              <a:prstGeom prst="rect">
                <a:avLst/>
              </a:prstGeom>
              <a:noFill/>
            </p:spPr>
          </p:pic>
          <p:sp>
            <p:nvSpPr>
              <p:cNvPr id="19" name="Freeform 144"/>
              <p:cNvSpPr>
                <a:spLocks/>
              </p:cNvSpPr>
              <p:nvPr/>
            </p:nvSpPr>
            <p:spPr bwMode="auto">
              <a:xfrm>
                <a:off x="4034" y="2123"/>
                <a:ext cx="1582" cy="1781"/>
              </a:xfrm>
              <a:custGeom>
                <a:avLst/>
                <a:gdLst/>
                <a:ahLst/>
                <a:cxnLst>
                  <a:cxn ang="0">
                    <a:pos x="0" y="0"/>
                  </a:cxn>
                  <a:cxn ang="0">
                    <a:pos x="64" y="180"/>
                  </a:cxn>
                  <a:cxn ang="0">
                    <a:pos x="132" y="496"/>
                  </a:cxn>
                  <a:cxn ang="0">
                    <a:pos x="164" y="720"/>
                  </a:cxn>
                  <a:cxn ang="0">
                    <a:pos x="244" y="1122"/>
                  </a:cxn>
                  <a:cxn ang="0">
                    <a:pos x="304" y="1352"/>
                  </a:cxn>
                  <a:cxn ang="0">
                    <a:pos x="368" y="1520"/>
                  </a:cxn>
                  <a:cxn ang="0">
                    <a:pos x="428" y="1576"/>
                  </a:cxn>
                  <a:cxn ang="0">
                    <a:pos x="460" y="1589"/>
                  </a:cxn>
                  <a:cxn ang="0">
                    <a:pos x="496" y="1563"/>
                  </a:cxn>
                  <a:cxn ang="0">
                    <a:pos x="536" y="1486"/>
                  </a:cxn>
                  <a:cxn ang="0">
                    <a:pos x="664" y="1311"/>
                  </a:cxn>
                  <a:cxn ang="0">
                    <a:pos x="764" y="1204"/>
                  </a:cxn>
                  <a:cxn ang="0">
                    <a:pos x="844" y="1140"/>
                  </a:cxn>
                  <a:cxn ang="0">
                    <a:pos x="984" y="1100"/>
                  </a:cxn>
                  <a:cxn ang="0">
                    <a:pos x="1120" y="1084"/>
                  </a:cxn>
                  <a:cxn ang="0">
                    <a:pos x="1316" y="1080"/>
                  </a:cxn>
                  <a:cxn ang="0">
                    <a:pos x="1468" y="1080"/>
                  </a:cxn>
                </a:cxnLst>
                <a:rect l="0" t="0" r="r" b="b"/>
                <a:pathLst>
                  <a:path w="1468" h="1589">
                    <a:moveTo>
                      <a:pt x="0" y="0"/>
                    </a:moveTo>
                    <a:lnTo>
                      <a:pt x="64" y="180"/>
                    </a:lnTo>
                    <a:lnTo>
                      <a:pt x="132" y="496"/>
                    </a:lnTo>
                    <a:lnTo>
                      <a:pt x="164" y="720"/>
                    </a:lnTo>
                    <a:lnTo>
                      <a:pt x="244" y="1122"/>
                    </a:lnTo>
                    <a:lnTo>
                      <a:pt x="304" y="1352"/>
                    </a:lnTo>
                    <a:lnTo>
                      <a:pt x="368" y="1520"/>
                    </a:lnTo>
                    <a:lnTo>
                      <a:pt x="428" y="1576"/>
                    </a:lnTo>
                    <a:lnTo>
                      <a:pt x="460" y="1589"/>
                    </a:lnTo>
                    <a:lnTo>
                      <a:pt x="496" y="1563"/>
                    </a:lnTo>
                    <a:lnTo>
                      <a:pt x="536" y="1486"/>
                    </a:lnTo>
                    <a:lnTo>
                      <a:pt x="664" y="1311"/>
                    </a:lnTo>
                    <a:lnTo>
                      <a:pt x="764" y="1204"/>
                    </a:lnTo>
                    <a:lnTo>
                      <a:pt x="844" y="1140"/>
                    </a:lnTo>
                    <a:lnTo>
                      <a:pt x="984" y="1100"/>
                    </a:lnTo>
                    <a:lnTo>
                      <a:pt x="1120" y="1084"/>
                    </a:lnTo>
                    <a:lnTo>
                      <a:pt x="1316" y="1080"/>
                    </a:lnTo>
                    <a:lnTo>
                      <a:pt x="1468" y="1080"/>
                    </a:lnTo>
                  </a:path>
                </a:pathLst>
              </a:custGeom>
              <a:noFill/>
              <a:ln w="28575" cmpd="sng">
                <a:solidFill>
                  <a:srgbClr val="00FF00"/>
                </a:solidFill>
                <a:round/>
                <a:headEnd/>
                <a:tailEnd/>
              </a:ln>
              <a:effectLst/>
            </p:spPr>
            <p:txBody>
              <a:bodyPr/>
              <a:lstStyle/>
              <a:p>
                <a:endParaRPr lang="fr-FR"/>
              </a:p>
            </p:txBody>
          </p:sp>
          <p:sp>
            <p:nvSpPr>
              <p:cNvPr id="20" name="Freeform 145"/>
              <p:cNvSpPr>
                <a:spLocks/>
              </p:cNvSpPr>
              <p:nvPr/>
            </p:nvSpPr>
            <p:spPr bwMode="auto">
              <a:xfrm>
                <a:off x="4043" y="2952"/>
                <a:ext cx="1591" cy="730"/>
              </a:xfrm>
              <a:custGeom>
                <a:avLst/>
                <a:gdLst/>
                <a:ahLst/>
                <a:cxnLst>
                  <a:cxn ang="0">
                    <a:pos x="0" y="0"/>
                  </a:cxn>
                  <a:cxn ang="0">
                    <a:pos x="32" y="20"/>
                  </a:cxn>
                  <a:cxn ang="0">
                    <a:pos x="64" y="44"/>
                  </a:cxn>
                  <a:cxn ang="0">
                    <a:pos x="120" y="100"/>
                  </a:cxn>
                  <a:cxn ang="0">
                    <a:pos x="224" y="252"/>
                  </a:cxn>
                  <a:cxn ang="0">
                    <a:pos x="320" y="408"/>
                  </a:cxn>
                  <a:cxn ang="0">
                    <a:pos x="404" y="548"/>
                  </a:cxn>
                  <a:cxn ang="0">
                    <a:pos x="464" y="632"/>
                  </a:cxn>
                  <a:cxn ang="0">
                    <a:pos x="523" y="651"/>
                  </a:cxn>
                  <a:cxn ang="0">
                    <a:pos x="594" y="633"/>
                  </a:cxn>
                  <a:cxn ang="0">
                    <a:pos x="724" y="552"/>
                  </a:cxn>
                  <a:cxn ang="0">
                    <a:pos x="836" y="476"/>
                  </a:cxn>
                  <a:cxn ang="0">
                    <a:pos x="936" y="424"/>
                  </a:cxn>
                  <a:cxn ang="0">
                    <a:pos x="1044" y="392"/>
                  </a:cxn>
                  <a:cxn ang="0">
                    <a:pos x="1160" y="368"/>
                  </a:cxn>
                  <a:cxn ang="0">
                    <a:pos x="1280" y="356"/>
                  </a:cxn>
                  <a:cxn ang="0">
                    <a:pos x="1400" y="348"/>
                  </a:cxn>
                  <a:cxn ang="0">
                    <a:pos x="1476" y="344"/>
                  </a:cxn>
                </a:cxnLst>
                <a:rect l="0" t="0" r="r" b="b"/>
                <a:pathLst>
                  <a:path w="1476" h="651">
                    <a:moveTo>
                      <a:pt x="0" y="0"/>
                    </a:moveTo>
                    <a:lnTo>
                      <a:pt x="32" y="20"/>
                    </a:lnTo>
                    <a:lnTo>
                      <a:pt x="64" y="44"/>
                    </a:lnTo>
                    <a:lnTo>
                      <a:pt x="120" y="100"/>
                    </a:lnTo>
                    <a:lnTo>
                      <a:pt x="224" y="252"/>
                    </a:lnTo>
                    <a:lnTo>
                      <a:pt x="320" y="408"/>
                    </a:lnTo>
                    <a:lnTo>
                      <a:pt x="404" y="548"/>
                    </a:lnTo>
                    <a:lnTo>
                      <a:pt x="464" y="632"/>
                    </a:lnTo>
                    <a:lnTo>
                      <a:pt x="523" y="651"/>
                    </a:lnTo>
                    <a:lnTo>
                      <a:pt x="594" y="633"/>
                    </a:lnTo>
                    <a:lnTo>
                      <a:pt x="724" y="552"/>
                    </a:lnTo>
                    <a:lnTo>
                      <a:pt x="836" y="476"/>
                    </a:lnTo>
                    <a:lnTo>
                      <a:pt x="936" y="424"/>
                    </a:lnTo>
                    <a:lnTo>
                      <a:pt x="1044" y="392"/>
                    </a:lnTo>
                    <a:lnTo>
                      <a:pt x="1160" y="368"/>
                    </a:lnTo>
                    <a:lnTo>
                      <a:pt x="1280" y="356"/>
                    </a:lnTo>
                    <a:lnTo>
                      <a:pt x="1400" y="348"/>
                    </a:lnTo>
                    <a:lnTo>
                      <a:pt x="1476" y="344"/>
                    </a:lnTo>
                  </a:path>
                </a:pathLst>
              </a:custGeom>
              <a:noFill/>
              <a:ln w="28575" cmpd="sng">
                <a:solidFill>
                  <a:srgbClr val="FF0000"/>
                </a:solidFill>
                <a:round/>
                <a:headEnd/>
                <a:tailEnd/>
              </a:ln>
              <a:effectLst/>
            </p:spPr>
            <p:txBody>
              <a:bodyPr/>
              <a:lstStyle/>
              <a:p>
                <a:endParaRPr lang="fr-FR"/>
              </a:p>
            </p:txBody>
          </p:sp>
          <p:sp>
            <p:nvSpPr>
              <p:cNvPr id="22" name="Text Box 147"/>
              <p:cNvSpPr txBox="1">
                <a:spLocks noChangeArrowheads="1"/>
              </p:cNvSpPr>
              <p:nvPr/>
            </p:nvSpPr>
            <p:spPr bwMode="auto">
              <a:xfrm>
                <a:off x="4096" y="2138"/>
                <a:ext cx="543" cy="294"/>
              </a:xfrm>
              <a:prstGeom prst="rect">
                <a:avLst/>
              </a:prstGeom>
              <a:noFill/>
              <a:ln w="9525">
                <a:noFill/>
                <a:miter lim="800000"/>
                <a:headEnd/>
                <a:tailEnd/>
              </a:ln>
              <a:effectLst/>
            </p:spPr>
            <p:txBody>
              <a:bodyPr wrap="none">
                <a:spAutoFit/>
              </a:bodyPr>
              <a:lstStyle/>
              <a:p>
                <a:r>
                  <a:rPr lang="fr-FR" sz="1800" dirty="0">
                    <a:solidFill>
                      <a:srgbClr val="00FF00"/>
                    </a:solidFill>
                    <a:latin typeface="Comic Sans MS" pitchFamily="66" charset="0"/>
                  </a:rPr>
                  <a:t>A=22</a:t>
                </a:r>
                <a:endParaRPr lang="en-US" sz="1800" dirty="0">
                  <a:solidFill>
                    <a:srgbClr val="00FF00"/>
                  </a:solidFill>
                  <a:latin typeface="Comic Sans MS" pitchFamily="66" charset="0"/>
                </a:endParaRPr>
              </a:p>
            </p:txBody>
          </p:sp>
          <p:sp>
            <p:nvSpPr>
              <p:cNvPr id="21" name="Text Box 146"/>
              <p:cNvSpPr txBox="1">
                <a:spLocks noChangeArrowheads="1"/>
              </p:cNvSpPr>
              <p:nvPr/>
            </p:nvSpPr>
            <p:spPr bwMode="auto">
              <a:xfrm>
                <a:off x="4796" y="3609"/>
                <a:ext cx="542" cy="294"/>
              </a:xfrm>
              <a:prstGeom prst="rect">
                <a:avLst/>
              </a:prstGeom>
              <a:noFill/>
              <a:ln w="9525">
                <a:noFill/>
                <a:miter lim="800000"/>
                <a:headEnd/>
                <a:tailEnd/>
              </a:ln>
              <a:effectLst/>
            </p:spPr>
            <p:txBody>
              <a:bodyPr wrap="none">
                <a:spAutoFit/>
              </a:bodyPr>
              <a:lstStyle/>
              <a:p>
                <a:r>
                  <a:rPr lang="fr-FR" sz="1800" dirty="0">
                    <a:solidFill>
                      <a:srgbClr val="FF0000"/>
                    </a:solidFill>
                    <a:latin typeface="Comic Sans MS" pitchFamily="66" charset="0"/>
                  </a:rPr>
                  <a:t>A=44</a:t>
                </a:r>
                <a:endParaRPr lang="en-US" sz="1800" dirty="0">
                  <a:solidFill>
                    <a:srgbClr val="FF0000"/>
                  </a:solidFill>
                  <a:latin typeface="Comic Sans MS" pitchFamily="66" charset="0"/>
                </a:endParaRPr>
              </a:p>
            </p:txBody>
          </p:sp>
        </p:grpSp>
        <p:sp>
          <p:nvSpPr>
            <p:cNvPr id="16" name="Rectangle 148"/>
            <p:cNvSpPr>
              <a:spLocks noChangeArrowheads="1"/>
            </p:cNvSpPr>
            <p:nvPr/>
          </p:nvSpPr>
          <p:spPr bwMode="auto">
            <a:xfrm>
              <a:off x="5275" y="3483"/>
              <a:ext cx="247" cy="183"/>
            </a:xfrm>
            <a:prstGeom prst="rect">
              <a:avLst/>
            </a:prstGeom>
            <a:solidFill>
              <a:schemeClr val="bg1"/>
            </a:solidFill>
            <a:ln w="9525">
              <a:noFill/>
              <a:miter lim="800000"/>
              <a:headEnd/>
              <a:tailEnd/>
            </a:ln>
            <a:effectLst/>
          </p:spPr>
          <p:txBody>
            <a:bodyPr wrap="none" anchor="ctr"/>
            <a:lstStyle/>
            <a:p>
              <a:endParaRPr lang="fr-FR"/>
            </a:p>
          </p:txBody>
        </p:sp>
        <p:sp>
          <p:nvSpPr>
            <p:cNvPr id="17" name="Rectangle 149"/>
            <p:cNvSpPr>
              <a:spLocks noChangeArrowheads="1"/>
            </p:cNvSpPr>
            <p:nvPr/>
          </p:nvSpPr>
          <p:spPr bwMode="auto">
            <a:xfrm>
              <a:off x="3406" y="3506"/>
              <a:ext cx="247" cy="183"/>
            </a:xfrm>
            <a:prstGeom prst="rect">
              <a:avLst/>
            </a:prstGeom>
            <a:solidFill>
              <a:schemeClr val="bg1"/>
            </a:solidFill>
            <a:ln w="9525">
              <a:noFill/>
              <a:miter lim="800000"/>
              <a:headEnd/>
              <a:tailEnd/>
            </a:ln>
            <a:effectLst/>
          </p:spPr>
          <p:txBody>
            <a:bodyPr wrap="none" anchor="ctr"/>
            <a:lstStyle/>
            <a:p>
              <a:endParaRPr lang="fr-FR"/>
            </a:p>
          </p:txBody>
        </p:sp>
      </p:grpSp>
      <p:sp>
        <p:nvSpPr>
          <p:cNvPr id="11" name="Text Box 150"/>
          <p:cNvSpPr txBox="1">
            <a:spLocks noChangeArrowheads="1"/>
          </p:cNvSpPr>
          <p:nvPr/>
        </p:nvSpPr>
        <p:spPr bwMode="auto">
          <a:xfrm rot="16200000">
            <a:off x="-775533" y="3385896"/>
            <a:ext cx="2268570" cy="338554"/>
          </a:xfrm>
          <a:prstGeom prst="rect">
            <a:avLst/>
          </a:prstGeom>
          <a:solidFill>
            <a:schemeClr val="bg1"/>
          </a:solidFill>
          <a:ln w="9525">
            <a:noFill/>
            <a:miter lim="800000"/>
            <a:headEnd/>
            <a:tailEnd/>
          </a:ln>
          <a:effectLst/>
        </p:spPr>
        <p:txBody>
          <a:bodyPr wrap="none">
            <a:spAutoFit/>
          </a:bodyPr>
          <a:lstStyle/>
          <a:p>
            <a:r>
              <a:rPr lang="fr-FR" sz="1600" b="1" dirty="0" smtClean="0">
                <a:latin typeface="Arial" charset="0"/>
              </a:rPr>
              <a:t>SO </a:t>
            </a:r>
            <a:r>
              <a:rPr lang="fr-FR" sz="1600" b="1" dirty="0" err="1">
                <a:latin typeface="Arial" charset="0"/>
              </a:rPr>
              <a:t>potential</a:t>
            </a:r>
            <a:r>
              <a:rPr lang="fr-FR" sz="1600" b="1" dirty="0">
                <a:latin typeface="Arial" charset="0"/>
              </a:rPr>
              <a:t> </a:t>
            </a:r>
            <a:r>
              <a:rPr lang="fr-FR" sz="1400" b="1" dirty="0" smtClean="0">
                <a:latin typeface="Arial" charset="0"/>
              </a:rPr>
              <a:t>(MeV/fm²</a:t>
            </a:r>
            <a:r>
              <a:rPr lang="fr-FR" sz="1400" b="1" dirty="0">
                <a:latin typeface="Arial" charset="0"/>
              </a:rPr>
              <a:t>)</a:t>
            </a:r>
            <a:endParaRPr lang="en-US" sz="1400" b="1" dirty="0">
              <a:latin typeface="Arial" charset="0"/>
            </a:endParaRPr>
          </a:p>
        </p:txBody>
      </p:sp>
      <p:sp>
        <p:nvSpPr>
          <p:cNvPr id="12" name="Rectangle 151"/>
          <p:cNvSpPr>
            <a:spLocks noChangeArrowheads="1"/>
          </p:cNvSpPr>
          <p:nvPr/>
        </p:nvSpPr>
        <p:spPr bwMode="auto">
          <a:xfrm>
            <a:off x="1721776" y="2570350"/>
            <a:ext cx="422685" cy="304161"/>
          </a:xfrm>
          <a:prstGeom prst="rect">
            <a:avLst/>
          </a:prstGeom>
          <a:noFill/>
          <a:ln w="9525">
            <a:solidFill>
              <a:schemeClr val="tx1"/>
            </a:solidFill>
            <a:miter lim="800000"/>
            <a:headEnd/>
            <a:tailEnd/>
          </a:ln>
          <a:effectLst/>
        </p:spPr>
        <p:txBody>
          <a:bodyPr wrap="none">
            <a:spAutoFit/>
          </a:bodyPr>
          <a:lstStyle/>
          <a:p>
            <a:r>
              <a:rPr lang="fr-FR" sz="1800">
                <a:latin typeface="Comic Sans MS" pitchFamily="66" charset="0"/>
              </a:rPr>
              <a:t>Ne</a:t>
            </a:r>
            <a:endParaRPr lang="en-US" sz="1800">
              <a:latin typeface="Comic Sans MS" pitchFamily="66" charset="0"/>
            </a:endParaRPr>
          </a:p>
        </p:txBody>
      </p:sp>
      <p:sp>
        <p:nvSpPr>
          <p:cNvPr id="13" name="Rectangle 152"/>
          <p:cNvSpPr>
            <a:spLocks noChangeArrowheads="1"/>
          </p:cNvSpPr>
          <p:nvPr/>
        </p:nvSpPr>
        <p:spPr bwMode="auto">
          <a:xfrm>
            <a:off x="3804435" y="2567783"/>
            <a:ext cx="434723" cy="304161"/>
          </a:xfrm>
          <a:prstGeom prst="rect">
            <a:avLst/>
          </a:prstGeom>
          <a:noFill/>
          <a:ln w="9525">
            <a:solidFill>
              <a:schemeClr val="tx1"/>
            </a:solidFill>
            <a:miter lim="800000"/>
            <a:headEnd/>
            <a:tailEnd/>
          </a:ln>
          <a:effectLst/>
        </p:spPr>
        <p:txBody>
          <a:bodyPr wrap="none">
            <a:spAutoFit/>
          </a:bodyPr>
          <a:lstStyle/>
          <a:p>
            <a:r>
              <a:rPr lang="fr-FR" sz="1800">
                <a:latin typeface="Comic Sans MS" pitchFamily="66" charset="0"/>
              </a:rPr>
              <a:t>Mg</a:t>
            </a:r>
            <a:endParaRPr lang="en-US" sz="1800">
              <a:latin typeface="Comic Sans MS" pitchFamily="66" charset="0"/>
            </a:endParaRPr>
          </a:p>
        </p:txBody>
      </p:sp>
      <p:sp>
        <p:nvSpPr>
          <p:cNvPr id="14" name="Text Box 153"/>
          <p:cNvSpPr txBox="1">
            <a:spLocks noChangeArrowheads="1"/>
          </p:cNvSpPr>
          <p:nvPr/>
        </p:nvSpPr>
        <p:spPr bwMode="auto">
          <a:xfrm>
            <a:off x="1979712" y="2204864"/>
            <a:ext cx="2262598" cy="231407"/>
          </a:xfrm>
          <a:prstGeom prst="rect">
            <a:avLst/>
          </a:prstGeom>
          <a:noFill/>
          <a:ln w="9525">
            <a:noFill/>
            <a:miter lim="800000"/>
            <a:headEnd/>
            <a:tailEnd/>
          </a:ln>
          <a:effectLst/>
        </p:spPr>
        <p:txBody>
          <a:bodyPr wrap="none">
            <a:spAutoFit/>
          </a:bodyPr>
          <a:lstStyle/>
          <a:p>
            <a:r>
              <a:rPr lang="fr-FR" sz="1200" dirty="0">
                <a:latin typeface="Comic Sans MS" pitchFamily="66" charset="0"/>
              </a:rPr>
              <a:t>G. A. </a:t>
            </a:r>
            <a:r>
              <a:rPr lang="fr-FR" sz="1200" dirty="0" err="1">
                <a:latin typeface="Comic Sans MS" pitchFamily="66" charset="0"/>
              </a:rPr>
              <a:t>Lalazissis</a:t>
            </a:r>
            <a:r>
              <a:rPr lang="fr-FR" sz="1200" dirty="0">
                <a:latin typeface="Comic Sans MS" pitchFamily="66" charset="0"/>
              </a:rPr>
              <a:t> et al. PLB418(1998)7.</a:t>
            </a:r>
            <a:endParaRPr lang="en-US" sz="1200" dirty="0">
              <a:latin typeface="Comic Sans MS" pitchFamily="66" charset="0"/>
            </a:endParaRPr>
          </a:p>
        </p:txBody>
      </p:sp>
      <p:grpSp>
        <p:nvGrpSpPr>
          <p:cNvPr id="5" name="Groupe 27"/>
          <p:cNvGrpSpPr/>
          <p:nvPr/>
        </p:nvGrpSpPr>
        <p:grpSpPr>
          <a:xfrm>
            <a:off x="1348539" y="4520996"/>
            <a:ext cx="6344309" cy="1711080"/>
            <a:chOff x="1348539" y="4520996"/>
            <a:chExt cx="6344309" cy="1711080"/>
          </a:xfrm>
        </p:grpSpPr>
        <p:sp>
          <p:nvSpPr>
            <p:cNvPr id="23" name="ZoneTexte 22"/>
            <p:cNvSpPr txBox="1"/>
            <p:nvPr/>
          </p:nvSpPr>
          <p:spPr>
            <a:xfrm>
              <a:off x="1348539" y="5308746"/>
              <a:ext cx="3095976" cy="923330"/>
            </a:xfrm>
            <a:prstGeom prst="rect">
              <a:avLst/>
            </a:prstGeom>
            <a:noFill/>
          </p:spPr>
          <p:txBody>
            <a:bodyPr wrap="none" rtlCol="0">
              <a:spAutoFit/>
            </a:bodyPr>
            <a:lstStyle/>
            <a:p>
              <a:r>
                <a:rPr lang="fr-FR" dirty="0" err="1" smtClean="0">
                  <a:solidFill>
                    <a:srgbClr val="C00000"/>
                  </a:solidFill>
                </a:rPr>
                <a:t>Without</a:t>
              </a:r>
              <a:r>
                <a:rPr lang="fr-FR" dirty="0" smtClean="0">
                  <a:solidFill>
                    <a:srgbClr val="C00000"/>
                  </a:solidFill>
                </a:rPr>
                <a:t> spin </a:t>
              </a:r>
              <a:r>
                <a:rPr lang="fr-FR" dirty="0" err="1" smtClean="0">
                  <a:solidFill>
                    <a:srgbClr val="C00000"/>
                  </a:solidFill>
                </a:rPr>
                <a:t>orbit</a:t>
              </a:r>
              <a:r>
                <a:rPr lang="fr-FR" dirty="0" smtClean="0">
                  <a:solidFill>
                    <a:srgbClr val="C00000"/>
                  </a:solidFill>
                </a:rPr>
                <a:t> interaction :</a:t>
              </a:r>
            </a:p>
            <a:p>
              <a:r>
                <a:rPr lang="fr-FR" dirty="0">
                  <a:solidFill>
                    <a:srgbClr val="C00000"/>
                  </a:solidFill>
                </a:rPr>
                <a:t>	</a:t>
              </a:r>
              <a:r>
                <a:rPr lang="fr-FR" dirty="0" smtClean="0">
                  <a:solidFill>
                    <a:srgbClr val="C00000"/>
                  </a:solidFill>
                </a:rPr>
                <a:t>50  </a:t>
              </a:r>
              <a:r>
                <a:rPr lang="fr-FR" dirty="0" smtClean="0">
                  <a:solidFill>
                    <a:srgbClr val="C00000"/>
                  </a:solidFill>
                  <a:sym typeface="Wingdings" pitchFamily="2" charset="2"/>
                </a:rPr>
                <a:t>  40</a:t>
              </a:r>
            </a:p>
            <a:p>
              <a:r>
                <a:rPr lang="fr-FR" dirty="0">
                  <a:solidFill>
                    <a:srgbClr val="C00000"/>
                  </a:solidFill>
                  <a:sym typeface="Wingdings" pitchFamily="2" charset="2"/>
                </a:rPr>
                <a:t>	</a:t>
              </a:r>
              <a:r>
                <a:rPr lang="fr-FR" dirty="0" smtClean="0">
                  <a:solidFill>
                    <a:srgbClr val="C00000"/>
                  </a:solidFill>
                  <a:sym typeface="Wingdings" pitchFamily="2" charset="2"/>
                </a:rPr>
                <a:t>82    70</a:t>
              </a:r>
              <a:endParaRPr lang="fr-FR" dirty="0">
                <a:solidFill>
                  <a:srgbClr val="C00000"/>
                </a:solidFill>
              </a:endParaRPr>
            </a:p>
          </p:txBody>
        </p:sp>
        <p:sp>
          <p:nvSpPr>
            <p:cNvPr id="24" name="Ellipse 23"/>
            <p:cNvSpPr/>
            <p:nvPr/>
          </p:nvSpPr>
          <p:spPr>
            <a:xfrm>
              <a:off x="7398126" y="4520996"/>
              <a:ext cx="288032" cy="216024"/>
            </a:xfrm>
            <a:prstGeom prst="ellipse">
              <a:avLst/>
            </a:prstGeom>
            <a:solidFill>
              <a:schemeClr val="accent2">
                <a:lumMod val="20000"/>
                <a:lumOff val="80000"/>
              </a:schemeClr>
            </a:solid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fr-FR" sz="1400" b="1" dirty="0" smtClean="0">
                  <a:solidFill>
                    <a:srgbClr val="C00000"/>
                  </a:solidFill>
                </a:rPr>
                <a:t>70</a:t>
              </a:r>
              <a:endParaRPr lang="fr-FR" sz="1400" b="1" dirty="0">
                <a:solidFill>
                  <a:srgbClr val="C00000"/>
                </a:solidFill>
              </a:endParaRPr>
            </a:p>
          </p:txBody>
        </p:sp>
        <p:sp>
          <p:nvSpPr>
            <p:cNvPr id="25" name="Ellipse 24"/>
            <p:cNvSpPr/>
            <p:nvPr/>
          </p:nvSpPr>
          <p:spPr>
            <a:xfrm>
              <a:off x="7404816" y="5517232"/>
              <a:ext cx="288032" cy="216024"/>
            </a:xfrm>
            <a:prstGeom prst="ellipse">
              <a:avLst/>
            </a:prstGeom>
            <a:solidFill>
              <a:schemeClr val="accent2">
                <a:lumMod val="20000"/>
                <a:lumOff val="80000"/>
              </a:schemeClr>
            </a:solid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fr-FR" sz="1400" b="1" dirty="0" smtClean="0">
                  <a:solidFill>
                    <a:srgbClr val="C00000"/>
                  </a:solidFill>
                </a:rPr>
                <a:t>40</a:t>
              </a:r>
              <a:endParaRPr lang="fr-FR" sz="1400" b="1" dirty="0">
                <a:solidFill>
                  <a:srgbClr val="C00000"/>
                </a:solidFill>
              </a:endParaRPr>
            </a:p>
          </p:txBody>
        </p:sp>
      </p:grpSp>
      <p:cxnSp>
        <p:nvCxnSpPr>
          <p:cNvPr id="27" name="Connecteur droit 26"/>
          <p:cNvCxnSpPr/>
          <p:nvPr/>
        </p:nvCxnSpPr>
        <p:spPr>
          <a:xfrm>
            <a:off x="0" y="436727"/>
            <a:ext cx="8761863"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401469" y="1212508"/>
            <a:ext cx="7525906" cy="5355312"/>
          </a:xfrm>
          <a:prstGeom prst="rect">
            <a:avLst/>
          </a:prstGeom>
          <a:noFill/>
        </p:spPr>
        <p:txBody>
          <a:bodyPr wrap="none" rtlCol="0">
            <a:spAutoFit/>
          </a:bodyPr>
          <a:lstStyle/>
          <a:p>
            <a:r>
              <a:rPr lang="fr-FR" sz="2400" dirty="0" smtClean="0">
                <a:solidFill>
                  <a:srgbClr val="9900CC"/>
                </a:solidFill>
                <a:latin typeface="Calibri" pitchFamily="34" charset="0"/>
                <a:cs typeface="Calibri" pitchFamily="34" charset="0"/>
              </a:rPr>
              <a:t>I) Introduction </a:t>
            </a:r>
            <a:r>
              <a:rPr lang="fr-FR" sz="2400" dirty="0" smtClean="0">
                <a:solidFill>
                  <a:srgbClr val="9900CC"/>
                </a:solidFill>
                <a:latin typeface="Calibri" pitchFamily="34" charset="0"/>
                <a:cs typeface="Calibri" pitchFamily="34" charset="0"/>
              </a:rPr>
              <a:t>:</a:t>
            </a:r>
          </a:p>
          <a:p>
            <a:endParaRPr lang="fr-FR" dirty="0" smtClean="0">
              <a:latin typeface="Calibri" pitchFamily="34" charset="0"/>
              <a:cs typeface="Calibri" pitchFamily="34" charset="0"/>
            </a:endParaRPr>
          </a:p>
          <a:p>
            <a:r>
              <a:rPr lang="fr-FR" dirty="0" smtClean="0">
                <a:latin typeface="Calibri" pitchFamily="34" charset="0"/>
                <a:cs typeface="Calibri" pitchFamily="34" charset="0"/>
              </a:rPr>
              <a:t>	La Physique Nucléaire… au GANIL/SPIRAL/SPIRAL2 à Caen</a:t>
            </a:r>
          </a:p>
          <a:p>
            <a:r>
              <a:rPr lang="fr-FR" dirty="0" smtClean="0">
                <a:latin typeface="Calibri" pitchFamily="34" charset="0"/>
                <a:cs typeface="Calibri" pitchFamily="34" charset="0"/>
              </a:rPr>
              <a:t>	Noyaux exotiques</a:t>
            </a:r>
          </a:p>
          <a:p>
            <a:r>
              <a:rPr lang="fr-FR" dirty="0" smtClean="0">
                <a:latin typeface="Calibri" pitchFamily="34" charset="0"/>
                <a:cs typeface="Calibri" pitchFamily="34" charset="0"/>
              </a:rPr>
              <a:t>	Quelques mots sur les méthodes de production</a:t>
            </a:r>
          </a:p>
          <a:p>
            <a:r>
              <a:rPr lang="fr-FR" dirty="0" smtClean="0">
                <a:latin typeface="Calibri" pitchFamily="34" charset="0"/>
                <a:cs typeface="Calibri" pitchFamily="34" charset="0"/>
              </a:rPr>
              <a:t>	Du GANIL à SPIRAL2</a:t>
            </a:r>
          </a:p>
          <a:p>
            <a:endParaRPr lang="fr-FR" sz="1200" dirty="0" smtClean="0">
              <a:latin typeface="Calibri" pitchFamily="34" charset="0"/>
              <a:cs typeface="Calibri" pitchFamily="34" charset="0"/>
            </a:endParaRPr>
          </a:p>
          <a:p>
            <a:r>
              <a:rPr lang="fr-FR" sz="2400" dirty="0" smtClean="0">
                <a:solidFill>
                  <a:srgbClr val="9900CC"/>
                </a:solidFill>
                <a:latin typeface="Calibri" pitchFamily="34" charset="0"/>
                <a:cs typeface="Calibri" pitchFamily="34" charset="0"/>
              </a:rPr>
              <a:t>II) Physique </a:t>
            </a:r>
            <a:r>
              <a:rPr lang="fr-FR" sz="2400" dirty="0" smtClean="0">
                <a:solidFill>
                  <a:srgbClr val="9900CC"/>
                </a:solidFill>
                <a:latin typeface="Calibri" pitchFamily="34" charset="0"/>
                <a:cs typeface="Calibri" pitchFamily="34" charset="0"/>
              </a:rPr>
              <a:t>:</a:t>
            </a:r>
            <a:r>
              <a:rPr lang="fr-FR" dirty="0" smtClean="0">
                <a:solidFill>
                  <a:srgbClr val="9900CC"/>
                </a:solidFill>
                <a:latin typeface="Calibri" pitchFamily="34" charset="0"/>
                <a:cs typeface="Calibri" pitchFamily="34" charset="0"/>
              </a:rPr>
              <a:t> </a:t>
            </a:r>
            <a:r>
              <a:rPr lang="fr-FR" dirty="0" smtClean="0">
                <a:solidFill>
                  <a:srgbClr val="9900CC"/>
                </a:solidFill>
                <a:latin typeface="Calibri" pitchFamily="34" charset="0"/>
                <a:cs typeface="Calibri" pitchFamily="34" charset="0"/>
              </a:rPr>
              <a:t>de GANIL/SPIRAL </a:t>
            </a:r>
            <a:r>
              <a:rPr lang="fr-FR" dirty="0" smtClean="0">
                <a:solidFill>
                  <a:srgbClr val="9900CC"/>
                </a:solidFill>
                <a:latin typeface="Calibri" pitchFamily="34" charset="0"/>
                <a:cs typeface="Calibri" pitchFamily="34" charset="0"/>
              </a:rPr>
              <a:t>à </a:t>
            </a:r>
            <a:r>
              <a:rPr lang="fr-FR" dirty="0" smtClean="0">
                <a:solidFill>
                  <a:srgbClr val="9900CC"/>
                </a:solidFill>
                <a:latin typeface="Calibri" pitchFamily="34" charset="0"/>
                <a:cs typeface="Calibri" pitchFamily="34" charset="0"/>
              </a:rPr>
              <a:t>SPIRAL2    </a:t>
            </a:r>
            <a:r>
              <a:rPr lang="fr-FR" dirty="0" smtClean="0">
                <a:latin typeface="Calibri" pitchFamily="34" charset="0"/>
                <a:cs typeface="Calibri" pitchFamily="34" charset="0"/>
              </a:rPr>
              <a:t>(choix strictement personnel…)</a:t>
            </a:r>
            <a:endParaRPr lang="fr-FR" dirty="0" smtClean="0">
              <a:latin typeface="Calibri" pitchFamily="34" charset="0"/>
              <a:cs typeface="Calibri" pitchFamily="34" charset="0"/>
            </a:endParaRPr>
          </a:p>
          <a:p>
            <a:endParaRPr lang="fr-FR" dirty="0" smtClean="0">
              <a:latin typeface="Calibri" pitchFamily="34" charset="0"/>
              <a:cs typeface="Calibri" pitchFamily="34" charset="0"/>
            </a:endParaRPr>
          </a:p>
          <a:p>
            <a:r>
              <a:rPr lang="fr-FR" dirty="0" smtClean="0">
                <a:latin typeface="Calibri" pitchFamily="34" charset="0"/>
                <a:cs typeface="Calibri" pitchFamily="34" charset="0"/>
              </a:rPr>
              <a:t>	</a:t>
            </a:r>
            <a:r>
              <a:rPr lang="fr-FR" dirty="0" smtClean="0">
                <a:solidFill>
                  <a:srgbClr val="9900CC"/>
                </a:solidFill>
                <a:latin typeface="Calibri" pitchFamily="34" charset="0"/>
                <a:cs typeface="Calibri" pitchFamily="34" charset="0"/>
              </a:rPr>
              <a:t>Une structure en couche… revisitée</a:t>
            </a:r>
          </a:p>
          <a:p>
            <a:r>
              <a:rPr lang="fr-FR" dirty="0" smtClean="0">
                <a:solidFill>
                  <a:srgbClr val="FF0000"/>
                </a:solidFill>
                <a:latin typeface="Calibri" pitchFamily="34" charset="0"/>
                <a:cs typeface="Calibri" pitchFamily="34" charset="0"/>
              </a:rPr>
              <a:t>	Des noyaux en pleines formes</a:t>
            </a:r>
          </a:p>
          <a:p>
            <a:r>
              <a:rPr lang="fr-FR" dirty="0" smtClean="0">
                <a:solidFill>
                  <a:srgbClr val="9900CC"/>
                </a:solidFill>
                <a:latin typeface="Calibri" pitchFamily="34" charset="0"/>
                <a:cs typeface="Calibri" pitchFamily="34" charset="0"/>
              </a:rPr>
              <a:t>	La physique nucléaire au service du Modèle Standard</a:t>
            </a:r>
          </a:p>
          <a:p>
            <a:endParaRPr lang="fr-FR" sz="1200" dirty="0" smtClean="0">
              <a:latin typeface="Calibri" pitchFamily="34" charset="0"/>
              <a:cs typeface="Calibri" pitchFamily="34" charset="0"/>
            </a:endParaRPr>
          </a:p>
          <a:p>
            <a:r>
              <a:rPr lang="fr-FR" sz="2400" dirty="0" smtClean="0">
                <a:solidFill>
                  <a:srgbClr val="9900CC"/>
                </a:solidFill>
                <a:latin typeface="Calibri" pitchFamily="34" charset="0"/>
                <a:cs typeface="Calibri" pitchFamily="34" charset="0"/>
              </a:rPr>
              <a:t>III) SPIRAL2 :</a:t>
            </a:r>
            <a:endParaRPr lang="fr-FR" sz="2400" dirty="0" smtClean="0">
              <a:solidFill>
                <a:srgbClr val="9900CC"/>
              </a:solidFill>
              <a:latin typeface="Calibri" pitchFamily="34" charset="0"/>
              <a:cs typeface="Calibri" pitchFamily="34" charset="0"/>
            </a:endParaRPr>
          </a:p>
          <a:p>
            <a:endParaRPr lang="fr-FR" dirty="0" smtClean="0">
              <a:latin typeface="Calibri" pitchFamily="34" charset="0"/>
              <a:cs typeface="Calibri" pitchFamily="34" charset="0"/>
            </a:endParaRPr>
          </a:p>
          <a:p>
            <a:r>
              <a:rPr lang="fr-FR" dirty="0" smtClean="0">
                <a:latin typeface="Calibri" pitchFamily="34" charset="0"/>
                <a:cs typeface="Calibri" pitchFamily="34" charset="0"/>
              </a:rPr>
              <a:t>	Quelques </a:t>
            </a:r>
            <a:r>
              <a:rPr lang="fr-FR" dirty="0" smtClean="0">
                <a:latin typeface="Calibri" pitchFamily="34" charset="0"/>
                <a:cs typeface="Calibri" pitchFamily="34" charset="0"/>
              </a:rPr>
              <a:t>détails</a:t>
            </a:r>
            <a:endParaRPr lang="fr-FR" dirty="0" smtClean="0">
              <a:latin typeface="Calibri" pitchFamily="34" charset="0"/>
              <a:cs typeface="Calibri" pitchFamily="34" charset="0"/>
            </a:endParaRPr>
          </a:p>
          <a:p>
            <a:r>
              <a:rPr lang="fr-FR" dirty="0" smtClean="0">
                <a:latin typeface="Calibri" pitchFamily="34" charset="0"/>
                <a:cs typeface="Calibri" pitchFamily="34" charset="0"/>
              </a:rPr>
              <a:t>	Calendrier</a:t>
            </a:r>
          </a:p>
          <a:p>
            <a:r>
              <a:rPr lang="fr-FR" dirty="0" smtClean="0">
                <a:latin typeface="Calibri" pitchFamily="34" charset="0"/>
                <a:cs typeface="Calibri" pitchFamily="34" charset="0"/>
              </a:rPr>
              <a:t>	</a:t>
            </a:r>
            <a:r>
              <a:rPr lang="fr-FR" dirty="0" smtClean="0">
                <a:latin typeface="Calibri" pitchFamily="34" charset="0"/>
                <a:cs typeface="Calibri" pitchFamily="34" charset="0"/>
              </a:rPr>
              <a:t>Collaborations</a:t>
            </a:r>
            <a:endParaRPr lang="fr-FR" dirty="0" smtClean="0">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p:cNvGrpSpPr>
          <p:nvPr/>
        </p:nvGrpSpPr>
        <p:grpSpPr bwMode="auto">
          <a:xfrm>
            <a:off x="441546" y="1302263"/>
            <a:ext cx="8293099" cy="4702176"/>
            <a:chOff x="28" y="-23"/>
            <a:chExt cx="5224" cy="2962"/>
          </a:xfrm>
        </p:grpSpPr>
        <p:sp>
          <p:nvSpPr>
            <p:cNvPr id="2452" name="Line 3"/>
            <p:cNvSpPr>
              <a:spLocks noChangeShapeType="1"/>
            </p:cNvSpPr>
            <p:nvPr/>
          </p:nvSpPr>
          <p:spPr bwMode="auto">
            <a:xfrm flipH="1">
              <a:off x="779" y="2530"/>
              <a:ext cx="2" cy="22"/>
            </a:xfrm>
            <a:prstGeom prst="line">
              <a:avLst/>
            </a:prstGeom>
            <a:noFill/>
            <a:ln w="9525">
              <a:solidFill>
                <a:schemeClr val="tx1"/>
              </a:solidFill>
              <a:round/>
              <a:headEnd/>
              <a:tailEnd/>
            </a:ln>
          </p:spPr>
          <p:txBody>
            <a:bodyPr/>
            <a:lstStyle/>
            <a:p>
              <a:endParaRPr lang="fr-FR"/>
            </a:p>
          </p:txBody>
        </p:sp>
        <p:sp>
          <p:nvSpPr>
            <p:cNvPr id="2453" name="Line 4"/>
            <p:cNvSpPr>
              <a:spLocks noChangeShapeType="1"/>
            </p:cNvSpPr>
            <p:nvPr/>
          </p:nvSpPr>
          <p:spPr bwMode="auto">
            <a:xfrm flipH="1">
              <a:off x="777" y="2530"/>
              <a:ext cx="2" cy="22"/>
            </a:xfrm>
            <a:prstGeom prst="line">
              <a:avLst/>
            </a:prstGeom>
            <a:noFill/>
            <a:ln w="9525">
              <a:solidFill>
                <a:schemeClr val="tx1"/>
              </a:solidFill>
              <a:round/>
              <a:headEnd/>
              <a:tailEnd/>
            </a:ln>
          </p:spPr>
          <p:txBody>
            <a:bodyPr/>
            <a:lstStyle/>
            <a:p>
              <a:endParaRPr lang="fr-FR"/>
            </a:p>
          </p:txBody>
        </p:sp>
        <p:sp>
          <p:nvSpPr>
            <p:cNvPr id="2454" name="Line 5"/>
            <p:cNvSpPr>
              <a:spLocks noChangeShapeType="1"/>
            </p:cNvSpPr>
            <p:nvPr/>
          </p:nvSpPr>
          <p:spPr bwMode="auto">
            <a:xfrm rot="10800000">
              <a:off x="777" y="2488"/>
              <a:ext cx="2" cy="22"/>
            </a:xfrm>
            <a:prstGeom prst="line">
              <a:avLst/>
            </a:prstGeom>
            <a:noFill/>
            <a:ln w="9525">
              <a:solidFill>
                <a:schemeClr val="tx1"/>
              </a:solidFill>
              <a:round/>
              <a:headEnd/>
              <a:tailEnd/>
            </a:ln>
          </p:spPr>
          <p:txBody>
            <a:bodyPr/>
            <a:lstStyle/>
            <a:p>
              <a:endParaRPr lang="fr-FR"/>
            </a:p>
          </p:txBody>
        </p:sp>
        <p:sp>
          <p:nvSpPr>
            <p:cNvPr id="2455" name="Line 6"/>
            <p:cNvSpPr>
              <a:spLocks noChangeShapeType="1"/>
            </p:cNvSpPr>
            <p:nvPr/>
          </p:nvSpPr>
          <p:spPr bwMode="auto">
            <a:xfrm rot="10800000">
              <a:off x="777" y="2442"/>
              <a:ext cx="2" cy="22"/>
            </a:xfrm>
            <a:prstGeom prst="line">
              <a:avLst/>
            </a:prstGeom>
            <a:noFill/>
            <a:ln w="9525">
              <a:solidFill>
                <a:schemeClr val="tx1"/>
              </a:solidFill>
              <a:round/>
              <a:headEnd/>
              <a:tailEnd/>
            </a:ln>
          </p:spPr>
          <p:txBody>
            <a:bodyPr/>
            <a:lstStyle/>
            <a:p>
              <a:endParaRPr lang="fr-FR"/>
            </a:p>
          </p:txBody>
        </p:sp>
        <p:sp>
          <p:nvSpPr>
            <p:cNvPr id="2456" name="Line 7"/>
            <p:cNvSpPr>
              <a:spLocks noChangeShapeType="1"/>
            </p:cNvSpPr>
            <p:nvPr/>
          </p:nvSpPr>
          <p:spPr bwMode="auto">
            <a:xfrm rot="10800000">
              <a:off x="777" y="2399"/>
              <a:ext cx="2" cy="20"/>
            </a:xfrm>
            <a:prstGeom prst="line">
              <a:avLst/>
            </a:prstGeom>
            <a:noFill/>
            <a:ln w="9525">
              <a:solidFill>
                <a:schemeClr val="tx1"/>
              </a:solidFill>
              <a:round/>
              <a:headEnd/>
              <a:tailEnd/>
            </a:ln>
          </p:spPr>
          <p:txBody>
            <a:bodyPr/>
            <a:lstStyle/>
            <a:p>
              <a:endParaRPr lang="fr-FR"/>
            </a:p>
          </p:txBody>
        </p:sp>
        <p:sp>
          <p:nvSpPr>
            <p:cNvPr id="2457" name="Line 8"/>
            <p:cNvSpPr>
              <a:spLocks noChangeShapeType="1"/>
            </p:cNvSpPr>
            <p:nvPr/>
          </p:nvSpPr>
          <p:spPr bwMode="auto">
            <a:xfrm rot="10800000">
              <a:off x="777" y="2351"/>
              <a:ext cx="2" cy="22"/>
            </a:xfrm>
            <a:prstGeom prst="line">
              <a:avLst/>
            </a:prstGeom>
            <a:noFill/>
            <a:ln w="9525">
              <a:solidFill>
                <a:schemeClr val="tx1"/>
              </a:solidFill>
              <a:round/>
              <a:headEnd/>
              <a:tailEnd/>
            </a:ln>
          </p:spPr>
          <p:txBody>
            <a:bodyPr/>
            <a:lstStyle/>
            <a:p>
              <a:endParaRPr lang="fr-FR"/>
            </a:p>
          </p:txBody>
        </p:sp>
        <p:sp>
          <p:nvSpPr>
            <p:cNvPr id="2458" name="Line 9"/>
            <p:cNvSpPr>
              <a:spLocks noChangeShapeType="1"/>
            </p:cNvSpPr>
            <p:nvPr/>
          </p:nvSpPr>
          <p:spPr bwMode="auto">
            <a:xfrm rot="10800000">
              <a:off x="777" y="2305"/>
              <a:ext cx="2" cy="25"/>
            </a:xfrm>
            <a:prstGeom prst="line">
              <a:avLst/>
            </a:prstGeom>
            <a:noFill/>
            <a:ln w="9525">
              <a:solidFill>
                <a:schemeClr val="tx1"/>
              </a:solidFill>
              <a:round/>
              <a:headEnd/>
              <a:tailEnd/>
            </a:ln>
          </p:spPr>
          <p:txBody>
            <a:bodyPr/>
            <a:lstStyle/>
            <a:p>
              <a:endParaRPr lang="fr-FR"/>
            </a:p>
          </p:txBody>
        </p:sp>
        <p:sp>
          <p:nvSpPr>
            <p:cNvPr id="2459" name="Line 10"/>
            <p:cNvSpPr>
              <a:spLocks noChangeShapeType="1"/>
            </p:cNvSpPr>
            <p:nvPr/>
          </p:nvSpPr>
          <p:spPr bwMode="auto">
            <a:xfrm rot="10800000">
              <a:off x="777" y="2259"/>
              <a:ext cx="2" cy="25"/>
            </a:xfrm>
            <a:prstGeom prst="line">
              <a:avLst/>
            </a:prstGeom>
            <a:noFill/>
            <a:ln w="9525">
              <a:solidFill>
                <a:schemeClr val="tx1"/>
              </a:solidFill>
              <a:round/>
              <a:headEnd/>
              <a:tailEnd/>
            </a:ln>
          </p:spPr>
          <p:txBody>
            <a:bodyPr/>
            <a:lstStyle/>
            <a:p>
              <a:endParaRPr lang="fr-FR"/>
            </a:p>
          </p:txBody>
        </p:sp>
        <p:sp>
          <p:nvSpPr>
            <p:cNvPr id="2460" name="Line 11"/>
            <p:cNvSpPr>
              <a:spLocks noChangeShapeType="1"/>
            </p:cNvSpPr>
            <p:nvPr/>
          </p:nvSpPr>
          <p:spPr bwMode="auto">
            <a:xfrm rot="10800000">
              <a:off x="777" y="2217"/>
              <a:ext cx="2" cy="20"/>
            </a:xfrm>
            <a:prstGeom prst="line">
              <a:avLst/>
            </a:prstGeom>
            <a:noFill/>
            <a:ln w="9525">
              <a:solidFill>
                <a:schemeClr val="tx1"/>
              </a:solidFill>
              <a:round/>
              <a:headEnd/>
              <a:tailEnd/>
            </a:ln>
          </p:spPr>
          <p:txBody>
            <a:bodyPr/>
            <a:lstStyle/>
            <a:p>
              <a:endParaRPr lang="fr-FR"/>
            </a:p>
          </p:txBody>
        </p:sp>
        <p:sp>
          <p:nvSpPr>
            <p:cNvPr id="2461" name="Line 12"/>
            <p:cNvSpPr>
              <a:spLocks noChangeShapeType="1"/>
            </p:cNvSpPr>
            <p:nvPr/>
          </p:nvSpPr>
          <p:spPr bwMode="auto">
            <a:xfrm rot="10800000">
              <a:off x="777" y="2170"/>
              <a:ext cx="2" cy="21"/>
            </a:xfrm>
            <a:prstGeom prst="line">
              <a:avLst/>
            </a:prstGeom>
            <a:noFill/>
            <a:ln w="9525">
              <a:solidFill>
                <a:schemeClr val="tx1"/>
              </a:solidFill>
              <a:round/>
              <a:headEnd/>
              <a:tailEnd/>
            </a:ln>
          </p:spPr>
          <p:txBody>
            <a:bodyPr/>
            <a:lstStyle/>
            <a:p>
              <a:endParaRPr lang="fr-FR"/>
            </a:p>
          </p:txBody>
        </p:sp>
        <p:sp>
          <p:nvSpPr>
            <p:cNvPr id="2462" name="Line 13"/>
            <p:cNvSpPr>
              <a:spLocks noChangeShapeType="1"/>
            </p:cNvSpPr>
            <p:nvPr/>
          </p:nvSpPr>
          <p:spPr bwMode="auto">
            <a:xfrm rot="10800000">
              <a:off x="777" y="2126"/>
              <a:ext cx="2" cy="22"/>
            </a:xfrm>
            <a:prstGeom prst="line">
              <a:avLst/>
            </a:prstGeom>
            <a:noFill/>
            <a:ln w="9525">
              <a:solidFill>
                <a:schemeClr val="tx1"/>
              </a:solidFill>
              <a:round/>
              <a:headEnd/>
              <a:tailEnd/>
            </a:ln>
          </p:spPr>
          <p:txBody>
            <a:bodyPr/>
            <a:lstStyle/>
            <a:p>
              <a:endParaRPr lang="fr-FR"/>
            </a:p>
          </p:txBody>
        </p:sp>
        <p:sp>
          <p:nvSpPr>
            <p:cNvPr id="2463" name="Line 14"/>
            <p:cNvSpPr>
              <a:spLocks noChangeShapeType="1"/>
            </p:cNvSpPr>
            <p:nvPr/>
          </p:nvSpPr>
          <p:spPr bwMode="auto">
            <a:xfrm rot="10800000">
              <a:off x="777" y="2079"/>
              <a:ext cx="2" cy="23"/>
            </a:xfrm>
            <a:prstGeom prst="line">
              <a:avLst/>
            </a:prstGeom>
            <a:noFill/>
            <a:ln w="9525">
              <a:solidFill>
                <a:schemeClr val="tx1"/>
              </a:solidFill>
              <a:round/>
              <a:headEnd/>
              <a:tailEnd/>
            </a:ln>
          </p:spPr>
          <p:txBody>
            <a:bodyPr/>
            <a:lstStyle/>
            <a:p>
              <a:endParaRPr lang="fr-FR"/>
            </a:p>
          </p:txBody>
        </p:sp>
        <p:sp>
          <p:nvSpPr>
            <p:cNvPr id="2464" name="Line 15"/>
            <p:cNvSpPr>
              <a:spLocks noChangeShapeType="1"/>
            </p:cNvSpPr>
            <p:nvPr/>
          </p:nvSpPr>
          <p:spPr bwMode="auto">
            <a:xfrm rot="10800000">
              <a:off x="777" y="2034"/>
              <a:ext cx="2" cy="23"/>
            </a:xfrm>
            <a:prstGeom prst="line">
              <a:avLst/>
            </a:prstGeom>
            <a:noFill/>
            <a:ln w="9525">
              <a:solidFill>
                <a:schemeClr val="tx1"/>
              </a:solidFill>
              <a:round/>
              <a:headEnd/>
              <a:tailEnd/>
            </a:ln>
          </p:spPr>
          <p:txBody>
            <a:bodyPr/>
            <a:lstStyle/>
            <a:p>
              <a:endParaRPr lang="fr-FR"/>
            </a:p>
          </p:txBody>
        </p:sp>
        <p:sp>
          <p:nvSpPr>
            <p:cNvPr id="2465" name="Line 16"/>
            <p:cNvSpPr>
              <a:spLocks noChangeShapeType="1"/>
            </p:cNvSpPr>
            <p:nvPr/>
          </p:nvSpPr>
          <p:spPr bwMode="auto">
            <a:xfrm rot="10800000">
              <a:off x="777" y="1988"/>
              <a:ext cx="2" cy="23"/>
            </a:xfrm>
            <a:prstGeom prst="line">
              <a:avLst/>
            </a:prstGeom>
            <a:noFill/>
            <a:ln w="9525">
              <a:solidFill>
                <a:schemeClr val="tx1"/>
              </a:solidFill>
              <a:round/>
              <a:headEnd/>
              <a:tailEnd/>
            </a:ln>
          </p:spPr>
          <p:txBody>
            <a:bodyPr/>
            <a:lstStyle/>
            <a:p>
              <a:endParaRPr lang="fr-FR"/>
            </a:p>
          </p:txBody>
        </p:sp>
        <p:sp>
          <p:nvSpPr>
            <p:cNvPr id="2466" name="Line 17"/>
            <p:cNvSpPr>
              <a:spLocks noChangeShapeType="1"/>
            </p:cNvSpPr>
            <p:nvPr/>
          </p:nvSpPr>
          <p:spPr bwMode="auto">
            <a:xfrm rot="10800000">
              <a:off x="777" y="1943"/>
              <a:ext cx="2" cy="23"/>
            </a:xfrm>
            <a:prstGeom prst="line">
              <a:avLst/>
            </a:prstGeom>
            <a:noFill/>
            <a:ln w="9525">
              <a:solidFill>
                <a:schemeClr val="tx1"/>
              </a:solidFill>
              <a:round/>
              <a:headEnd/>
              <a:tailEnd/>
            </a:ln>
          </p:spPr>
          <p:txBody>
            <a:bodyPr/>
            <a:lstStyle/>
            <a:p>
              <a:endParaRPr lang="fr-FR"/>
            </a:p>
          </p:txBody>
        </p:sp>
        <p:sp>
          <p:nvSpPr>
            <p:cNvPr id="2467" name="Line 18"/>
            <p:cNvSpPr>
              <a:spLocks noChangeShapeType="1"/>
            </p:cNvSpPr>
            <p:nvPr/>
          </p:nvSpPr>
          <p:spPr bwMode="auto">
            <a:xfrm rot="10800000">
              <a:off x="777" y="1899"/>
              <a:ext cx="2" cy="20"/>
            </a:xfrm>
            <a:prstGeom prst="line">
              <a:avLst/>
            </a:prstGeom>
            <a:noFill/>
            <a:ln w="9525">
              <a:solidFill>
                <a:schemeClr val="tx1"/>
              </a:solidFill>
              <a:round/>
              <a:headEnd/>
              <a:tailEnd/>
            </a:ln>
          </p:spPr>
          <p:txBody>
            <a:bodyPr/>
            <a:lstStyle/>
            <a:p>
              <a:endParaRPr lang="fr-FR"/>
            </a:p>
          </p:txBody>
        </p:sp>
        <p:sp>
          <p:nvSpPr>
            <p:cNvPr id="2468" name="Line 19"/>
            <p:cNvSpPr>
              <a:spLocks noChangeShapeType="1"/>
            </p:cNvSpPr>
            <p:nvPr/>
          </p:nvSpPr>
          <p:spPr bwMode="auto">
            <a:xfrm rot="10800000">
              <a:off x="777" y="1853"/>
              <a:ext cx="2" cy="22"/>
            </a:xfrm>
            <a:prstGeom prst="line">
              <a:avLst/>
            </a:prstGeom>
            <a:noFill/>
            <a:ln w="9525">
              <a:solidFill>
                <a:schemeClr val="tx1"/>
              </a:solidFill>
              <a:round/>
              <a:headEnd/>
              <a:tailEnd/>
            </a:ln>
          </p:spPr>
          <p:txBody>
            <a:bodyPr/>
            <a:lstStyle/>
            <a:p>
              <a:endParaRPr lang="fr-FR"/>
            </a:p>
          </p:txBody>
        </p:sp>
        <p:sp>
          <p:nvSpPr>
            <p:cNvPr id="2469" name="Line 20"/>
            <p:cNvSpPr>
              <a:spLocks noChangeShapeType="1"/>
            </p:cNvSpPr>
            <p:nvPr/>
          </p:nvSpPr>
          <p:spPr bwMode="auto">
            <a:xfrm rot="10800000">
              <a:off x="777" y="1806"/>
              <a:ext cx="2" cy="22"/>
            </a:xfrm>
            <a:prstGeom prst="line">
              <a:avLst/>
            </a:prstGeom>
            <a:noFill/>
            <a:ln w="9525">
              <a:solidFill>
                <a:schemeClr val="tx1"/>
              </a:solidFill>
              <a:round/>
              <a:headEnd/>
              <a:tailEnd/>
            </a:ln>
          </p:spPr>
          <p:txBody>
            <a:bodyPr/>
            <a:lstStyle/>
            <a:p>
              <a:endParaRPr lang="fr-FR"/>
            </a:p>
          </p:txBody>
        </p:sp>
        <p:sp>
          <p:nvSpPr>
            <p:cNvPr id="2470" name="Line 21"/>
            <p:cNvSpPr>
              <a:spLocks noChangeShapeType="1"/>
            </p:cNvSpPr>
            <p:nvPr/>
          </p:nvSpPr>
          <p:spPr bwMode="auto">
            <a:xfrm rot="10800000">
              <a:off x="777" y="1761"/>
              <a:ext cx="2" cy="25"/>
            </a:xfrm>
            <a:prstGeom prst="line">
              <a:avLst/>
            </a:prstGeom>
            <a:noFill/>
            <a:ln w="9525">
              <a:solidFill>
                <a:schemeClr val="tx1"/>
              </a:solidFill>
              <a:round/>
              <a:headEnd/>
              <a:tailEnd/>
            </a:ln>
          </p:spPr>
          <p:txBody>
            <a:bodyPr/>
            <a:lstStyle/>
            <a:p>
              <a:endParaRPr lang="fr-FR"/>
            </a:p>
          </p:txBody>
        </p:sp>
        <p:sp>
          <p:nvSpPr>
            <p:cNvPr id="2471" name="Line 22"/>
            <p:cNvSpPr>
              <a:spLocks noChangeShapeType="1"/>
            </p:cNvSpPr>
            <p:nvPr/>
          </p:nvSpPr>
          <p:spPr bwMode="auto">
            <a:xfrm rot="10800000">
              <a:off x="777" y="1717"/>
              <a:ext cx="2" cy="23"/>
            </a:xfrm>
            <a:prstGeom prst="line">
              <a:avLst/>
            </a:prstGeom>
            <a:noFill/>
            <a:ln w="9525">
              <a:solidFill>
                <a:schemeClr val="tx1"/>
              </a:solidFill>
              <a:round/>
              <a:headEnd/>
              <a:tailEnd/>
            </a:ln>
          </p:spPr>
          <p:txBody>
            <a:bodyPr/>
            <a:lstStyle/>
            <a:p>
              <a:endParaRPr lang="fr-FR"/>
            </a:p>
          </p:txBody>
        </p:sp>
        <p:sp>
          <p:nvSpPr>
            <p:cNvPr id="2472" name="Line 23"/>
            <p:cNvSpPr>
              <a:spLocks noChangeShapeType="1"/>
            </p:cNvSpPr>
            <p:nvPr/>
          </p:nvSpPr>
          <p:spPr bwMode="auto">
            <a:xfrm rot="10800000">
              <a:off x="777" y="1671"/>
              <a:ext cx="2" cy="21"/>
            </a:xfrm>
            <a:prstGeom prst="line">
              <a:avLst/>
            </a:prstGeom>
            <a:noFill/>
            <a:ln w="9525">
              <a:solidFill>
                <a:schemeClr val="tx1"/>
              </a:solidFill>
              <a:round/>
              <a:headEnd/>
              <a:tailEnd/>
            </a:ln>
          </p:spPr>
          <p:txBody>
            <a:bodyPr/>
            <a:lstStyle/>
            <a:p>
              <a:endParaRPr lang="fr-FR"/>
            </a:p>
          </p:txBody>
        </p:sp>
        <p:sp>
          <p:nvSpPr>
            <p:cNvPr id="2473" name="Line 24"/>
            <p:cNvSpPr>
              <a:spLocks noChangeShapeType="1"/>
            </p:cNvSpPr>
            <p:nvPr/>
          </p:nvSpPr>
          <p:spPr bwMode="auto">
            <a:xfrm rot="10800000">
              <a:off x="777" y="1626"/>
              <a:ext cx="2" cy="22"/>
            </a:xfrm>
            <a:prstGeom prst="line">
              <a:avLst/>
            </a:prstGeom>
            <a:noFill/>
            <a:ln w="9525">
              <a:solidFill>
                <a:schemeClr val="tx1"/>
              </a:solidFill>
              <a:round/>
              <a:headEnd/>
              <a:tailEnd/>
            </a:ln>
          </p:spPr>
          <p:txBody>
            <a:bodyPr/>
            <a:lstStyle/>
            <a:p>
              <a:endParaRPr lang="fr-FR"/>
            </a:p>
          </p:txBody>
        </p:sp>
        <p:sp>
          <p:nvSpPr>
            <p:cNvPr id="2474" name="Line 25"/>
            <p:cNvSpPr>
              <a:spLocks noChangeShapeType="1"/>
            </p:cNvSpPr>
            <p:nvPr/>
          </p:nvSpPr>
          <p:spPr bwMode="auto">
            <a:xfrm rot="10800000">
              <a:off x="777" y="1580"/>
              <a:ext cx="2" cy="23"/>
            </a:xfrm>
            <a:prstGeom prst="line">
              <a:avLst/>
            </a:prstGeom>
            <a:noFill/>
            <a:ln w="9525">
              <a:solidFill>
                <a:schemeClr val="tx1"/>
              </a:solidFill>
              <a:round/>
              <a:headEnd/>
              <a:tailEnd/>
            </a:ln>
          </p:spPr>
          <p:txBody>
            <a:bodyPr/>
            <a:lstStyle/>
            <a:p>
              <a:endParaRPr lang="fr-FR"/>
            </a:p>
          </p:txBody>
        </p:sp>
        <p:sp>
          <p:nvSpPr>
            <p:cNvPr id="2475" name="Line 26"/>
            <p:cNvSpPr>
              <a:spLocks noChangeShapeType="1"/>
            </p:cNvSpPr>
            <p:nvPr/>
          </p:nvSpPr>
          <p:spPr bwMode="auto">
            <a:xfrm rot="10800000">
              <a:off x="777" y="1534"/>
              <a:ext cx="2" cy="23"/>
            </a:xfrm>
            <a:prstGeom prst="line">
              <a:avLst/>
            </a:prstGeom>
            <a:noFill/>
            <a:ln w="9525">
              <a:solidFill>
                <a:schemeClr val="tx1"/>
              </a:solidFill>
              <a:round/>
              <a:headEnd/>
              <a:tailEnd/>
            </a:ln>
          </p:spPr>
          <p:txBody>
            <a:bodyPr/>
            <a:lstStyle/>
            <a:p>
              <a:endParaRPr lang="fr-FR"/>
            </a:p>
          </p:txBody>
        </p:sp>
        <p:sp>
          <p:nvSpPr>
            <p:cNvPr id="2476" name="Line 27"/>
            <p:cNvSpPr>
              <a:spLocks noChangeShapeType="1"/>
            </p:cNvSpPr>
            <p:nvPr/>
          </p:nvSpPr>
          <p:spPr bwMode="auto">
            <a:xfrm rot="10800000">
              <a:off x="777" y="1489"/>
              <a:ext cx="2" cy="23"/>
            </a:xfrm>
            <a:prstGeom prst="line">
              <a:avLst/>
            </a:prstGeom>
            <a:noFill/>
            <a:ln w="9525">
              <a:solidFill>
                <a:schemeClr val="tx1"/>
              </a:solidFill>
              <a:round/>
              <a:headEnd/>
              <a:tailEnd/>
            </a:ln>
          </p:spPr>
          <p:txBody>
            <a:bodyPr/>
            <a:lstStyle/>
            <a:p>
              <a:endParaRPr lang="fr-FR"/>
            </a:p>
          </p:txBody>
        </p:sp>
        <p:sp>
          <p:nvSpPr>
            <p:cNvPr id="2477" name="Line 28"/>
            <p:cNvSpPr>
              <a:spLocks noChangeShapeType="1"/>
            </p:cNvSpPr>
            <p:nvPr/>
          </p:nvSpPr>
          <p:spPr bwMode="auto">
            <a:xfrm rot="10800000">
              <a:off x="777" y="1443"/>
              <a:ext cx="2" cy="25"/>
            </a:xfrm>
            <a:prstGeom prst="line">
              <a:avLst/>
            </a:prstGeom>
            <a:noFill/>
            <a:ln w="9525">
              <a:solidFill>
                <a:schemeClr val="tx1"/>
              </a:solidFill>
              <a:round/>
              <a:headEnd/>
              <a:tailEnd/>
            </a:ln>
          </p:spPr>
          <p:txBody>
            <a:bodyPr/>
            <a:lstStyle/>
            <a:p>
              <a:endParaRPr lang="fr-FR"/>
            </a:p>
          </p:txBody>
        </p:sp>
        <p:sp>
          <p:nvSpPr>
            <p:cNvPr id="2478" name="Line 29"/>
            <p:cNvSpPr>
              <a:spLocks noChangeShapeType="1"/>
            </p:cNvSpPr>
            <p:nvPr/>
          </p:nvSpPr>
          <p:spPr bwMode="auto">
            <a:xfrm rot="10800000">
              <a:off x="777" y="1397"/>
              <a:ext cx="2" cy="24"/>
            </a:xfrm>
            <a:prstGeom prst="line">
              <a:avLst/>
            </a:prstGeom>
            <a:noFill/>
            <a:ln w="9525">
              <a:solidFill>
                <a:schemeClr val="tx1"/>
              </a:solidFill>
              <a:round/>
              <a:headEnd/>
              <a:tailEnd/>
            </a:ln>
          </p:spPr>
          <p:txBody>
            <a:bodyPr/>
            <a:lstStyle/>
            <a:p>
              <a:endParaRPr lang="fr-FR"/>
            </a:p>
          </p:txBody>
        </p:sp>
        <p:sp>
          <p:nvSpPr>
            <p:cNvPr id="2479" name="Line 30"/>
            <p:cNvSpPr>
              <a:spLocks noChangeShapeType="1"/>
            </p:cNvSpPr>
            <p:nvPr/>
          </p:nvSpPr>
          <p:spPr bwMode="auto">
            <a:xfrm rot="10800000">
              <a:off x="777" y="1355"/>
              <a:ext cx="2" cy="20"/>
            </a:xfrm>
            <a:prstGeom prst="line">
              <a:avLst/>
            </a:prstGeom>
            <a:noFill/>
            <a:ln w="9525">
              <a:solidFill>
                <a:schemeClr val="tx1"/>
              </a:solidFill>
              <a:round/>
              <a:headEnd/>
              <a:tailEnd/>
            </a:ln>
          </p:spPr>
          <p:txBody>
            <a:bodyPr/>
            <a:lstStyle/>
            <a:p>
              <a:endParaRPr lang="fr-FR"/>
            </a:p>
          </p:txBody>
        </p:sp>
        <p:sp>
          <p:nvSpPr>
            <p:cNvPr id="2480" name="Line 31"/>
            <p:cNvSpPr>
              <a:spLocks noChangeShapeType="1"/>
            </p:cNvSpPr>
            <p:nvPr/>
          </p:nvSpPr>
          <p:spPr bwMode="auto">
            <a:xfrm rot="10800000">
              <a:off x="777" y="1306"/>
              <a:ext cx="2" cy="24"/>
            </a:xfrm>
            <a:prstGeom prst="line">
              <a:avLst/>
            </a:prstGeom>
            <a:noFill/>
            <a:ln w="9525">
              <a:solidFill>
                <a:schemeClr val="tx1"/>
              </a:solidFill>
              <a:round/>
              <a:headEnd/>
              <a:tailEnd/>
            </a:ln>
          </p:spPr>
          <p:txBody>
            <a:bodyPr/>
            <a:lstStyle/>
            <a:p>
              <a:endParaRPr lang="fr-FR"/>
            </a:p>
          </p:txBody>
        </p:sp>
        <p:sp>
          <p:nvSpPr>
            <p:cNvPr id="2481" name="Line 32"/>
            <p:cNvSpPr>
              <a:spLocks noChangeShapeType="1"/>
            </p:cNvSpPr>
            <p:nvPr/>
          </p:nvSpPr>
          <p:spPr bwMode="auto">
            <a:xfrm rot="10800000">
              <a:off x="777" y="1261"/>
              <a:ext cx="2" cy="25"/>
            </a:xfrm>
            <a:prstGeom prst="line">
              <a:avLst/>
            </a:prstGeom>
            <a:noFill/>
            <a:ln w="9525">
              <a:solidFill>
                <a:schemeClr val="tx1"/>
              </a:solidFill>
              <a:round/>
              <a:headEnd/>
              <a:tailEnd/>
            </a:ln>
          </p:spPr>
          <p:txBody>
            <a:bodyPr/>
            <a:lstStyle/>
            <a:p>
              <a:endParaRPr lang="fr-FR"/>
            </a:p>
          </p:txBody>
        </p:sp>
        <p:sp>
          <p:nvSpPr>
            <p:cNvPr id="2482" name="Line 33"/>
            <p:cNvSpPr>
              <a:spLocks noChangeShapeType="1"/>
            </p:cNvSpPr>
            <p:nvPr/>
          </p:nvSpPr>
          <p:spPr bwMode="auto">
            <a:xfrm rot="10800000">
              <a:off x="777" y="1215"/>
              <a:ext cx="2" cy="26"/>
            </a:xfrm>
            <a:prstGeom prst="line">
              <a:avLst/>
            </a:prstGeom>
            <a:noFill/>
            <a:ln w="9525">
              <a:solidFill>
                <a:schemeClr val="tx1"/>
              </a:solidFill>
              <a:round/>
              <a:headEnd/>
              <a:tailEnd/>
            </a:ln>
          </p:spPr>
          <p:txBody>
            <a:bodyPr/>
            <a:lstStyle/>
            <a:p>
              <a:endParaRPr lang="fr-FR"/>
            </a:p>
          </p:txBody>
        </p:sp>
        <p:sp>
          <p:nvSpPr>
            <p:cNvPr id="2483" name="Line 34"/>
            <p:cNvSpPr>
              <a:spLocks noChangeShapeType="1"/>
            </p:cNvSpPr>
            <p:nvPr/>
          </p:nvSpPr>
          <p:spPr bwMode="auto">
            <a:xfrm rot="10800000">
              <a:off x="777" y="1172"/>
              <a:ext cx="2" cy="23"/>
            </a:xfrm>
            <a:prstGeom prst="line">
              <a:avLst/>
            </a:prstGeom>
            <a:noFill/>
            <a:ln w="9525">
              <a:solidFill>
                <a:schemeClr val="tx1"/>
              </a:solidFill>
              <a:round/>
              <a:headEnd/>
              <a:tailEnd/>
            </a:ln>
          </p:spPr>
          <p:txBody>
            <a:bodyPr/>
            <a:lstStyle/>
            <a:p>
              <a:endParaRPr lang="fr-FR"/>
            </a:p>
          </p:txBody>
        </p:sp>
        <p:sp>
          <p:nvSpPr>
            <p:cNvPr id="2484" name="Line 35"/>
            <p:cNvSpPr>
              <a:spLocks noChangeShapeType="1"/>
            </p:cNvSpPr>
            <p:nvPr/>
          </p:nvSpPr>
          <p:spPr bwMode="auto">
            <a:xfrm rot="10800000">
              <a:off x="777" y="1126"/>
              <a:ext cx="2" cy="21"/>
            </a:xfrm>
            <a:prstGeom prst="line">
              <a:avLst/>
            </a:prstGeom>
            <a:noFill/>
            <a:ln w="9525">
              <a:solidFill>
                <a:schemeClr val="tx1"/>
              </a:solidFill>
              <a:round/>
              <a:headEnd/>
              <a:tailEnd/>
            </a:ln>
          </p:spPr>
          <p:txBody>
            <a:bodyPr/>
            <a:lstStyle/>
            <a:p>
              <a:endParaRPr lang="fr-FR"/>
            </a:p>
          </p:txBody>
        </p:sp>
        <p:sp>
          <p:nvSpPr>
            <p:cNvPr id="2485" name="Line 36"/>
            <p:cNvSpPr>
              <a:spLocks noChangeShapeType="1"/>
            </p:cNvSpPr>
            <p:nvPr/>
          </p:nvSpPr>
          <p:spPr bwMode="auto">
            <a:xfrm rot="10800000">
              <a:off x="777" y="1081"/>
              <a:ext cx="2" cy="23"/>
            </a:xfrm>
            <a:prstGeom prst="line">
              <a:avLst/>
            </a:prstGeom>
            <a:noFill/>
            <a:ln w="9525">
              <a:solidFill>
                <a:schemeClr val="tx1"/>
              </a:solidFill>
              <a:round/>
              <a:headEnd/>
              <a:tailEnd/>
            </a:ln>
          </p:spPr>
          <p:txBody>
            <a:bodyPr/>
            <a:lstStyle/>
            <a:p>
              <a:endParaRPr lang="fr-FR"/>
            </a:p>
          </p:txBody>
        </p:sp>
        <p:sp>
          <p:nvSpPr>
            <p:cNvPr id="2486" name="Line 37"/>
            <p:cNvSpPr>
              <a:spLocks noChangeShapeType="1"/>
            </p:cNvSpPr>
            <p:nvPr/>
          </p:nvSpPr>
          <p:spPr bwMode="auto">
            <a:xfrm rot="10800000">
              <a:off x="777" y="1035"/>
              <a:ext cx="2" cy="23"/>
            </a:xfrm>
            <a:prstGeom prst="line">
              <a:avLst/>
            </a:prstGeom>
            <a:noFill/>
            <a:ln w="9525">
              <a:solidFill>
                <a:schemeClr val="tx1"/>
              </a:solidFill>
              <a:round/>
              <a:headEnd/>
              <a:tailEnd/>
            </a:ln>
          </p:spPr>
          <p:txBody>
            <a:bodyPr/>
            <a:lstStyle/>
            <a:p>
              <a:endParaRPr lang="fr-FR"/>
            </a:p>
          </p:txBody>
        </p:sp>
        <p:sp>
          <p:nvSpPr>
            <p:cNvPr id="2487" name="Line 38"/>
            <p:cNvSpPr>
              <a:spLocks noChangeShapeType="1"/>
            </p:cNvSpPr>
            <p:nvPr/>
          </p:nvSpPr>
          <p:spPr bwMode="auto">
            <a:xfrm rot="10800000">
              <a:off x="777" y="990"/>
              <a:ext cx="2" cy="22"/>
            </a:xfrm>
            <a:prstGeom prst="line">
              <a:avLst/>
            </a:prstGeom>
            <a:noFill/>
            <a:ln w="9525">
              <a:solidFill>
                <a:schemeClr val="tx1"/>
              </a:solidFill>
              <a:round/>
              <a:headEnd/>
              <a:tailEnd/>
            </a:ln>
          </p:spPr>
          <p:txBody>
            <a:bodyPr/>
            <a:lstStyle/>
            <a:p>
              <a:endParaRPr lang="fr-FR"/>
            </a:p>
          </p:txBody>
        </p:sp>
        <p:sp>
          <p:nvSpPr>
            <p:cNvPr id="2488" name="Line 39"/>
            <p:cNvSpPr>
              <a:spLocks noChangeShapeType="1"/>
            </p:cNvSpPr>
            <p:nvPr/>
          </p:nvSpPr>
          <p:spPr bwMode="auto">
            <a:xfrm rot="10800000">
              <a:off x="777" y="944"/>
              <a:ext cx="2" cy="23"/>
            </a:xfrm>
            <a:prstGeom prst="line">
              <a:avLst/>
            </a:prstGeom>
            <a:noFill/>
            <a:ln w="9525">
              <a:solidFill>
                <a:schemeClr val="tx1"/>
              </a:solidFill>
              <a:round/>
              <a:headEnd/>
              <a:tailEnd/>
            </a:ln>
          </p:spPr>
          <p:txBody>
            <a:bodyPr/>
            <a:lstStyle/>
            <a:p>
              <a:endParaRPr lang="fr-FR"/>
            </a:p>
          </p:txBody>
        </p:sp>
        <p:sp>
          <p:nvSpPr>
            <p:cNvPr id="2489" name="Line 40"/>
            <p:cNvSpPr>
              <a:spLocks noChangeShapeType="1"/>
            </p:cNvSpPr>
            <p:nvPr/>
          </p:nvSpPr>
          <p:spPr bwMode="auto">
            <a:xfrm rot="10800000">
              <a:off x="777" y="898"/>
              <a:ext cx="2" cy="25"/>
            </a:xfrm>
            <a:prstGeom prst="line">
              <a:avLst/>
            </a:prstGeom>
            <a:noFill/>
            <a:ln w="9525">
              <a:solidFill>
                <a:schemeClr val="tx1"/>
              </a:solidFill>
              <a:round/>
              <a:headEnd/>
              <a:tailEnd/>
            </a:ln>
          </p:spPr>
          <p:txBody>
            <a:bodyPr/>
            <a:lstStyle/>
            <a:p>
              <a:endParaRPr lang="fr-FR"/>
            </a:p>
          </p:txBody>
        </p:sp>
        <p:sp>
          <p:nvSpPr>
            <p:cNvPr id="2490" name="Line 41"/>
            <p:cNvSpPr>
              <a:spLocks noChangeShapeType="1"/>
            </p:cNvSpPr>
            <p:nvPr/>
          </p:nvSpPr>
          <p:spPr bwMode="auto">
            <a:xfrm rot="10800000">
              <a:off x="777" y="855"/>
              <a:ext cx="2" cy="21"/>
            </a:xfrm>
            <a:prstGeom prst="line">
              <a:avLst/>
            </a:prstGeom>
            <a:noFill/>
            <a:ln w="9525">
              <a:solidFill>
                <a:schemeClr val="tx1"/>
              </a:solidFill>
              <a:round/>
              <a:headEnd/>
              <a:tailEnd/>
            </a:ln>
          </p:spPr>
          <p:txBody>
            <a:bodyPr/>
            <a:lstStyle/>
            <a:p>
              <a:endParaRPr lang="fr-FR"/>
            </a:p>
          </p:txBody>
        </p:sp>
        <p:sp>
          <p:nvSpPr>
            <p:cNvPr id="2491" name="Line 42"/>
            <p:cNvSpPr>
              <a:spLocks noChangeShapeType="1"/>
            </p:cNvSpPr>
            <p:nvPr/>
          </p:nvSpPr>
          <p:spPr bwMode="auto">
            <a:xfrm rot="10800000">
              <a:off x="777" y="810"/>
              <a:ext cx="2" cy="20"/>
            </a:xfrm>
            <a:prstGeom prst="line">
              <a:avLst/>
            </a:prstGeom>
            <a:noFill/>
            <a:ln w="9525">
              <a:solidFill>
                <a:schemeClr val="tx1"/>
              </a:solidFill>
              <a:round/>
              <a:headEnd/>
              <a:tailEnd/>
            </a:ln>
          </p:spPr>
          <p:txBody>
            <a:bodyPr/>
            <a:lstStyle/>
            <a:p>
              <a:endParaRPr lang="fr-FR"/>
            </a:p>
          </p:txBody>
        </p:sp>
        <p:sp>
          <p:nvSpPr>
            <p:cNvPr id="2492" name="Line 43"/>
            <p:cNvSpPr>
              <a:spLocks noChangeShapeType="1"/>
            </p:cNvSpPr>
            <p:nvPr/>
          </p:nvSpPr>
          <p:spPr bwMode="auto">
            <a:xfrm rot="10800000">
              <a:off x="777" y="761"/>
              <a:ext cx="2" cy="24"/>
            </a:xfrm>
            <a:prstGeom prst="line">
              <a:avLst/>
            </a:prstGeom>
            <a:noFill/>
            <a:ln w="9525">
              <a:solidFill>
                <a:schemeClr val="tx1"/>
              </a:solidFill>
              <a:round/>
              <a:headEnd/>
              <a:tailEnd/>
            </a:ln>
          </p:spPr>
          <p:txBody>
            <a:bodyPr/>
            <a:lstStyle/>
            <a:p>
              <a:endParaRPr lang="fr-FR"/>
            </a:p>
          </p:txBody>
        </p:sp>
        <p:sp>
          <p:nvSpPr>
            <p:cNvPr id="2493" name="Line 44"/>
            <p:cNvSpPr>
              <a:spLocks noChangeShapeType="1"/>
            </p:cNvSpPr>
            <p:nvPr/>
          </p:nvSpPr>
          <p:spPr bwMode="auto">
            <a:xfrm rot="10800000">
              <a:off x="777" y="716"/>
              <a:ext cx="2" cy="25"/>
            </a:xfrm>
            <a:prstGeom prst="line">
              <a:avLst/>
            </a:prstGeom>
            <a:noFill/>
            <a:ln w="9525">
              <a:solidFill>
                <a:schemeClr val="tx1"/>
              </a:solidFill>
              <a:round/>
              <a:headEnd/>
              <a:tailEnd/>
            </a:ln>
          </p:spPr>
          <p:txBody>
            <a:bodyPr/>
            <a:lstStyle/>
            <a:p>
              <a:endParaRPr lang="fr-FR"/>
            </a:p>
          </p:txBody>
        </p:sp>
        <p:sp>
          <p:nvSpPr>
            <p:cNvPr id="2494" name="Line 45"/>
            <p:cNvSpPr>
              <a:spLocks noChangeShapeType="1"/>
            </p:cNvSpPr>
            <p:nvPr/>
          </p:nvSpPr>
          <p:spPr bwMode="auto">
            <a:xfrm rot="10800000">
              <a:off x="777" y="672"/>
              <a:ext cx="2" cy="24"/>
            </a:xfrm>
            <a:prstGeom prst="line">
              <a:avLst/>
            </a:prstGeom>
            <a:noFill/>
            <a:ln w="9525">
              <a:solidFill>
                <a:schemeClr val="tx1"/>
              </a:solidFill>
              <a:round/>
              <a:headEnd/>
              <a:tailEnd/>
            </a:ln>
          </p:spPr>
          <p:txBody>
            <a:bodyPr/>
            <a:lstStyle/>
            <a:p>
              <a:endParaRPr lang="fr-FR"/>
            </a:p>
          </p:txBody>
        </p:sp>
        <p:sp>
          <p:nvSpPr>
            <p:cNvPr id="2495" name="Line 46"/>
            <p:cNvSpPr>
              <a:spLocks noChangeShapeType="1"/>
            </p:cNvSpPr>
            <p:nvPr/>
          </p:nvSpPr>
          <p:spPr bwMode="auto">
            <a:xfrm rot="10800000">
              <a:off x="777" y="628"/>
              <a:ext cx="2" cy="22"/>
            </a:xfrm>
            <a:prstGeom prst="line">
              <a:avLst/>
            </a:prstGeom>
            <a:noFill/>
            <a:ln w="9525">
              <a:solidFill>
                <a:schemeClr val="tx1"/>
              </a:solidFill>
              <a:round/>
              <a:headEnd/>
              <a:tailEnd/>
            </a:ln>
          </p:spPr>
          <p:txBody>
            <a:bodyPr/>
            <a:lstStyle/>
            <a:p>
              <a:endParaRPr lang="fr-FR"/>
            </a:p>
          </p:txBody>
        </p:sp>
        <p:sp>
          <p:nvSpPr>
            <p:cNvPr id="2496" name="Line 47"/>
            <p:cNvSpPr>
              <a:spLocks noChangeShapeType="1"/>
            </p:cNvSpPr>
            <p:nvPr/>
          </p:nvSpPr>
          <p:spPr bwMode="auto">
            <a:xfrm rot="10800000">
              <a:off x="777" y="581"/>
              <a:ext cx="2" cy="24"/>
            </a:xfrm>
            <a:prstGeom prst="line">
              <a:avLst/>
            </a:prstGeom>
            <a:noFill/>
            <a:ln w="9525">
              <a:solidFill>
                <a:schemeClr val="tx1"/>
              </a:solidFill>
              <a:round/>
              <a:headEnd/>
              <a:tailEnd/>
            </a:ln>
          </p:spPr>
          <p:txBody>
            <a:bodyPr/>
            <a:lstStyle/>
            <a:p>
              <a:endParaRPr lang="fr-FR"/>
            </a:p>
          </p:txBody>
        </p:sp>
        <p:sp>
          <p:nvSpPr>
            <p:cNvPr id="2497" name="Line 48"/>
            <p:cNvSpPr>
              <a:spLocks noChangeShapeType="1"/>
            </p:cNvSpPr>
            <p:nvPr/>
          </p:nvSpPr>
          <p:spPr bwMode="auto">
            <a:xfrm rot="10800000">
              <a:off x="777" y="536"/>
              <a:ext cx="2" cy="23"/>
            </a:xfrm>
            <a:prstGeom prst="line">
              <a:avLst/>
            </a:prstGeom>
            <a:noFill/>
            <a:ln w="9525">
              <a:solidFill>
                <a:schemeClr val="tx1"/>
              </a:solidFill>
              <a:round/>
              <a:headEnd/>
              <a:tailEnd/>
            </a:ln>
          </p:spPr>
          <p:txBody>
            <a:bodyPr/>
            <a:lstStyle/>
            <a:p>
              <a:endParaRPr lang="fr-FR"/>
            </a:p>
          </p:txBody>
        </p:sp>
        <p:sp>
          <p:nvSpPr>
            <p:cNvPr id="2498" name="Line 49"/>
            <p:cNvSpPr>
              <a:spLocks noChangeShapeType="1"/>
            </p:cNvSpPr>
            <p:nvPr/>
          </p:nvSpPr>
          <p:spPr bwMode="auto">
            <a:xfrm rot="10800000">
              <a:off x="777" y="490"/>
              <a:ext cx="2" cy="24"/>
            </a:xfrm>
            <a:prstGeom prst="line">
              <a:avLst/>
            </a:prstGeom>
            <a:noFill/>
            <a:ln w="9525">
              <a:solidFill>
                <a:schemeClr val="tx1"/>
              </a:solidFill>
              <a:round/>
              <a:headEnd/>
              <a:tailEnd/>
            </a:ln>
          </p:spPr>
          <p:txBody>
            <a:bodyPr/>
            <a:lstStyle/>
            <a:p>
              <a:endParaRPr lang="fr-FR"/>
            </a:p>
          </p:txBody>
        </p:sp>
        <p:sp>
          <p:nvSpPr>
            <p:cNvPr id="2499" name="Line 50"/>
            <p:cNvSpPr>
              <a:spLocks noChangeShapeType="1"/>
            </p:cNvSpPr>
            <p:nvPr/>
          </p:nvSpPr>
          <p:spPr bwMode="auto">
            <a:xfrm rot="10800000">
              <a:off x="777" y="445"/>
              <a:ext cx="2" cy="23"/>
            </a:xfrm>
            <a:prstGeom prst="line">
              <a:avLst/>
            </a:prstGeom>
            <a:noFill/>
            <a:ln w="9525">
              <a:solidFill>
                <a:schemeClr val="tx1"/>
              </a:solidFill>
              <a:round/>
              <a:headEnd/>
              <a:tailEnd/>
            </a:ln>
          </p:spPr>
          <p:txBody>
            <a:bodyPr/>
            <a:lstStyle/>
            <a:p>
              <a:endParaRPr lang="fr-FR"/>
            </a:p>
          </p:txBody>
        </p:sp>
        <p:sp>
          <p:nvSpPr>
            <p:cNvPr id="2500" name="Line 51"/>
            <p:cNvSpPr>
              <a:spLocks noChangeShapeType="1"/>
            </p:cNvSpPr>
            <p:nvPr/>
          </p:nvSpPr>
          <p:spPr bwMode="auto">
            <a:xfrm rot="10800000">
              <a:off x="777" y="399"/>
              <a:ext cx="2" cy="25"/>
            </a:xfrm>
            <a:prstGeom prst="line">
              <a:avLst/>
            </a:prstGeom>
            <a:noFill/>
            <a:ln w="9525">
              <a:solidFill>
                <a:schemeClr val="tx1"/>
              </a:solidFill>
              <a:round/>
              <a:headEnd/>
              <a:tailEnd/>
            </a:ln>
          </p:spPr>
          <p:txBody>
            <a:bodyPr/>
            <a:lstStyle/>
            <a:p>
              <a:endParaRPr lang="fr-FR"/>
            </a:p>
          </p:txBody>
        </p:sp>
        <p:sp>
          <p:nvSpPr>
            <p:cNvPr id="2501" name="Line 52"/>
            <p:cNvSpPr>
              <a:spLocks noChangeShapeType="1"/>
            </p:cNvSpPr>
            <p:nvPr/>
          </p:nvSpPr>
          <p:spPr bwMode="auto">
            <a:xfrm rot="10800000">
              <a:off x="777" y="354"/>
              <a:ext cx="2" cy="22"/>
            </a:xfrm>
            <a:prstGeom prst="line">
              <a:avLst/>
            </a:prstGeom>
            <a:noFill/>
            <a:ln w="9525">
              <a:solidFill>
                <a:schemeClr val="tx1"/>
              </a:solidFill>
              <a:round/>
              <a:headEnd/>
              <a:tailEnd/>
            </a:ln>
          </p:spPr>
          <p:txBody>
            <a:bodyPr/>
            <a:lstStyle/>
            <a:p>
              <a:endParaRPr lang="fr-FR"/>
            </a:p>
          </p:txBody>
        </p:sp>
        <p:sp>
          <p:nvSpPr>
            <p:cNvPr id="2502" name="Line 53"/>
            <p:cNvSpPr>
              <a:spLocks noChangeShapeType="1"/>
            </p:cNvSpPr>
            <p:nvPr/>
          </p:nvSpPr>
          <p:spPr bwMode="auto">
            <a:xfrm rot="10800000">
              <a:off x="777" y="310"/>
              <a:ext cx="2" cy="21"/>
            </a:xfrm>
            <a:prstGeom prst="line">
              <a:avLst/>
            </a:prstGeom>
            <a:noFill/>
            <a:ln w="9525">
              <a:solidFill>
                <a:schemeClr val="tx1"/>
              </a:solidFill>
              <a:round/>
              <a:headEnd/>
              <a:tailEnd/>
            </a:ln>
          </p:spPr>
          <p:txBody>
            <a:bodyPr/>
            <a:lstStyle/>
            <a:p>
              <a:endParaRPr lang="fr-FR"/>
            </a:p>
          </p:txBody>
        </p:sp>
        <p:sp>
          <p:nvSpPr>
            <p:cNvPr id="2503" name="Line 54"/>
            <p:cNvSpPr>
              <a:spLocks noChangeShapeType="1"/>
            </p:cNvSpPr>
            <p:nvPr/>
          </p:nvSpPr>
          <p:spPr bwMode="auto">
            <a:xfrm rot="10800000">
              <a:off x="777" y="265"/>
              <a:ext cx="2" cy="20"/>
            </a:xfrm>
            <a:prstGeom prst="line">
              <a:avLst/>
            </a:prstGeom>
            <a:noFill/>
            <a:ln w="9525">
              <a:solidFill>
                <a:schemeClr val="tx1"/>
              </a:solidFill>
              <a:round/>
              <a:headEnd/>
              <a:tailEnd/>
            </a:ln>
          </p:spPr>
          <p:txBody>
            <a:bodyPr/>
            <a:lstStyle/>
            <a:p>
              <a:endParaRPr lang="fr-FR"/>
            </a:p>
          </p:txBody>
        </p:sp>
        <p:sp>
          <p:nvSpPr>
            <p:cNvPr id="2504" name="Line 55"/>
            <p:cNvSpPr>
              <a:spLocks noChangeShapeType="1"/>
            </p:cNvSpPr>
            <p:nvPr/>
          </p:nvSpPr>
          <p:spPr bwMode="auto">
            <a:xfrm rot="10800000">
              <a:off x="777" y="217"/>
              <a:ext cx="2" cy="25"/>
            </a:xfrm>
            <a:prstGeom prst="line">
              <a:avLst/>
            </a:prstGeom>
            <a:noFill/>
            <a:ln w="9525">
              <a:solidFill>
                <a:schemeClr val="tx1"/>
              </a:solidFill>
              <a:round/>
              <a:headEnd/>
              <a:tailEnd/>
            </a:ln>
          </p:spPr>
          <p:txBody>
            <a:bodyPr/>
            <a:lstStyle/>
            <a:p>
              <a:endParaRPr lang="fr-FR"/>
            </a:p>
          </p:txBody>
        </p:sp>
        <p:sp>
          <p:nvSpPr>
            <p:cNvPr id="2505" name="Line 56"/>
            <p:cNvSpPr>
              <a:spLocks noChangeShapeType="1"/>
            </p:cNvSpPr>
            <p:nvPr/>
          </p:nvSpPr>
          <p:spPr bwMode="auto">
            <a:xfrm rot="10800000">
              <a:off x="777" y="174"/>
              <a:ext cx="2" cy="22"/>
            </a:xfrm>
            <a:prstGeom prst="line">
              <a:avLst/>
            </a:prstGeom>
            <a:noFill/>
            <a:ln w="9525">
              <a:solidFill>
                <a:schemeClr val="tx1"/>
              </a:solidFill>
              <a:round/>
              <a:headEnd/>
              <a:tailEnd/>
            </a:ln>
          </p:spPr>
          <p:txBody>
            <a:bodyPr/>
            <a:lstStyle/>
            <a:p>
              <a:endParaRPr lang="fr-FR"/>
            </a:p>
          </p:txBody>
        </p:sp>
        <p:sp>
          <p:nvSpPr>
            <p:cNvPr id="2506" name="Line 57"/>
            <p:cNvSpPr>
              <a:spLocks noChangeShapeType="1"/>
            </p:cNvSpPr>
            <p:nvPr/>
          </p:nvSpPr>
          <p:spPr bwMode="auto">
            <a:xfrm rot="10800000">
              <a:off x="777" y="128"/>
              <a:ext cx="2" cy="22"/>
            </a:xfrm>
            <a:prstGeom prst="line">
              <a:avLst/>
            </a:prstGeom>
            <a:noFill/>
            <a:ln w="9525">
              <a:solidFill>
                <a:schemeClr val="tx1"/>
              </a:solidFill>
              <a:round/>
              <a:headEnd/>
              <a:tailEnd/>
            </a:ln>
          </p:spPr>
          <p:txBody>
            <a:bodyPr/>
            <a:lstStyle/>
            <a:p>
              <a:endParaRPr lang="fr-FR"/>
            </a:p>
          </p:txBody>
        </p:sp>
        <p:sp>
          <p:nvSpPr>
            <p:cNvPr id="2507" name="Line 58"/>
            <p:cNvSpPr>
              <a:spLocks noChangeShapeType="1"/>
            </p:cNvSpPr>
            <p:nvPr/>
          </p:nvSpPr>
          <p:spPr bwMode="auto">
            <a:xfrm rot="10800000">
              <a:off x="777" y="83"/>
              <a:ext cx="2" cy="20"/>
            </a:xfrm>
            <a:prstGeom prst="line">
              <a:avLst/>
            </a:prstGeom>
            <a:noFill/>
            <a:ln w="9525">
              <a:solidFill>
                <a:schemeClr val="tx1"/>
              </a:solidFill>
              <a:round/>
              <a:headEnd/>
              <a:tailEnd/>
            </a:ln>
          </p:spPr>
          <p:txBody>
            <a:bodyPr/>
            <a:lstStyle/>
            <a:p>
              <a:endParaRPr lang="fr-FR"/>
            </a:p>
          </p:txBody>
        </p:sp>
        <p:sp>
          <p:nvSpPr>
            <p:cNvPr id="2508" name="Line 59"/>
            <p:cNvSpPr>
              <a:spLocks noChangeShapeType="1"/>
            </p:cNvSpPr>
            <p:nvPr/>
          </p:nvSpPr>
          <p:spPr bwMode="auto">
            <a:xfrm rot="10800000">
              <a:off x="777" y="36"/>
              <a:ext cx="2" cy="23"/>
            </a:xfrm>
            <a:prstGeom prst="line">
              <a:avLst/>
            </a:prstGeom>
            <a:noFill/>
            <a:ln w="9525">
              <a:solidFill>
                <a:schemeClr val="tx1"/>
              </a:solidFill>
              <a:round/>
              <a:headEnd/>
              <a:tailEnd/>
            </a:ln>
          </p:spPr>
          <p:txBody>
            <a:bodyPr/>
            <a:lstStyle/>
            <a:p>
              <a:endParaRPr lang="fr-FR"/>
            </a:p>
          </p:txBody>
        </p:sp>
        <p:sp>
          <p:nvSpPr>
            <p:cNvPr id="2509" name="Line 60"/>
            <p:cNvSpPr>
              <a:spLocks noChangeShapeType="1"/>
            </p:cNvSpPr>
            <p:nvPr/>
          </p:nvSpPr>
          <p:spPr bwMode="auto">
            <a:xfrm flipH="1">
              <a:off x="955" y="2530"/>
              <a:ext cx="2" cy="22"/>
            </a:xfrm>
            <a:prstGeom prst="line">
              <a:avLst/>
            </a:prstGeom>
            <a:noFill/>
            <a:ln w="9525">
              <a:solidFill>
                <a:schemeClr val="tx1"/>
              </a:solidFill>
              <a:round/>
              <a:headEnd/>
              <a:tailEnd/>
            </a:ln>
          </p:spPr>
          <p:txBody>
            <a:bodyPr/>
            <a:lstStyle/>
            <a:p>
              <a:endParaRPr lang="fr-FR"/>
            </a:p>
          </p:txBody>
        </p:sp>
        <p:sp>
          <p:nvSpPr>
            <p:cNvPr id="2510" name="Line 61"/>
            <p:cNvSpPr>
              <a:spLocks noChangeShapeType="1"/>
            </p:cNvSpPr>
            <p:nvPr/>
          </p:nvSpPr>
          <p:spPr bwMode="auto">
            <a:xfrm flipH="1">
              <a:off x="953" y="2530"/>
              <a:ext cx="2" cy="22"/>
            </a:xfrm>
            <a:prstGeom prst="line">
              <a:avLst/>
            </a:prstGeom>
            <a:noFill/>
            <a:ln w="9525">
              <a:solidFill>
                <a:schemeClr val="tx1"/>
              </a:solidFill>
              <a:round/>
              <a:headEnd/>
              <a:tailEnd/>
            </a:ln>
          </p:spPr>
          <p:txBody>
            <a:bodyPr/>
            <a:lstStyle/>
            <a:p>
              <a:endParaRPr lang="fr-FR"/>
            </a:p>
          </p:txBody>
        </p:sp>
        <p:sp>
          <p:nvSpPr>
            <p:cNvPr id="2511" name="Line 62"/>
            <p:cNvSpPr>
              <a:spLocks noChangeShapeType="1"/>
            </p:cNvSpPr>
            <p:nvPr/>
          </p:nvSpPr>
          <p:spPr bwMode="auto">
            <a:xfrm rot="10800000">
              <a:off x="953" y="2488"/>
              <a:ext cx="2" cy="22"/>
            </a:xfrm>
            <a:prstGeom prst="line">
              <a:avLst/>
            </a:prstGeom>
            <a:noFill/>
            <a:ln w="9525">
              <a:solidFill>
                <a:schemeClr val="tx1"/>
              </a:solidFill>
              <a:round/>
              <a:headEnd/>
              <a:tailEnd/>
            </a:ln>
          </p:spPr>
          <p:txBody>
            <a:bodyPr/>
            <a:lstStyle/>
            <a:p>
              <a:endParaRPr lang="fr-FR"/>
            </a:p>
          </p:txBody>
        </p:sp>
        <p:sp>
          <p:nvSpPr>
            <p:cNvPr id="2512" name="Line 63"/>
            <p:cNvSpPr>
              <a:spLocks noChangeShapeType="1"/>
            </p:cNvSpPr>
            <p:nvPr/>
          </p:nvSpPr>
          <p:spPr bwMode="auto">
            <a:xfrm rot="10800000">
              <a:off x="953" y="2442"/>
              <a:ext cx="2" cy="22"/>
            </a:xfrm>
            <a:prstGeom prst="line">
              <a:avLst/>
            </a:prstGeom>
            <a:noFill/>
            <a:ln w="9525">
              <a:solidFill>
                <a:schemeClr val="tx1"/>
              </a:solidFill>
              <a:round/>
              <a:headEnd/>
              <a:tailEnd/>
            </a:ln>
          </p:spPr>
          <p:txBody>
            <a:bodyPr/>
            <a:lstStyle/>
            <a:p>
              <a:endParaRPr lang="fr-FR"/>
            </a:p>
          </p:txBody>
        </p:sp>
        <p:sp>
          <p:nvSpPr>
            <p:cNvPr id="2513" name="Line 64"/>
            <p:cNvSpPr>
              <a:spLocks noChangeShapeType="1"/>
            </p:cNvSpPr>
            <p:nvPr/>
          </p:nvSpPr>
          <p:spPr bwMode="auto">
            <a:xfrm rot="10800000">
              <a:off x="953" y="2399"/>
              <a:ext cx="2" cy="20"/>
            </a:xfrm>
            <a:prstGeom prst="line">
              <a:avLst/>
            </a:prstGeom>
            <a:noFill/>
            <a:ln w="9525">
              <a:solidFill>
                <a:schemeClr val="tx1"/>
              </a:solidFill>
              <a:round/>
              <a:headEnd/>
              <a:tailEnd/>
            </a:ln>
          </p:spPr>
          <p:txBody>
            <a:bodyPr/>
            <a:lstStyle/>
            <a:p>
              <a:endParaRPr lang="fr-FR"/>
            </a:p>
          </p:txBody>
        </p:sp>
        <p:sp>
          <p:nvSpPr>
            <p:cNvPr id="2514" name="Line 65"/>
            <p:cNvSpPr>
              <a:spLocks noChangeShapeType="1"/>
            </p:cNvSpPr>
            <p:nvPr/>
          </p:nvSpPr>
          <p:spPr bwMode="auto">
            <a:xfrm rot="10800000">
              <a:off x="953" y="2351"/>
              <a:ext cx="2" cy="22"/>
            </a:xfrm>
            <a:prstGeom prst="line">
              <a:avLst/>
            </a:prstGeom>
            <a:noFill/>
            <a:ln w="9525">
              <a:solidFill>
                <a:schemeClr val="tx1"/>
              </a:solidFill>
              <a:round/>
              <a:headEnd/>
              <a:tailEnd/>
            </a:ln>
          </p:spPr>
          <p:txBody>
            <a:bodyPr/>
            <a:lstStyle/>
            <a:p>
              <a:endParaRPr lang="fr-FR"/>
            </a:p>
          </p:txBody>
        </p:sp>
        <p:sp>
          <p:nvSpPr>
            <p:cNvPr id="2515" name="Line 66"/>
            <p:cNvSpPr>
              <a:spLocks noChangeShapeType="1"/>
            </p:cNvSpPr>
            <p:nvPr/>
          </p:nvSpPr>
          <p:spPr bwMode="auto">
            <a:xfrm rot="10800000">
              <a:off x="953" y="2305"/>
              <a:ext cx="2" cy="25"/>
            </a:xfrm>
            <a:prstGeom prst="line">
              <a:avLst/>
            </a:prstGeom>
            <a:noFill/>
            <a:ln w="9525">
              <a:solidFill>
                <a:schemeClr val="tx1"/>
              </a:solidFill>
              <a:round/>
              <a:headEnd/>
              <a:tailEnd/>
            </a:ln>
          </p:spPr>
          <p:txBody>
            <a:bodyPr/>
            <a:lstStyle/>
            <a:p>
              <a:endParaRPr lang="fr-FR"/>
            </a:p>
          </p:txBody>
        </p:sp>
        <p:sp>
          <p:nvSpPr>
            <p:cNvPr id="2516" name="Line 67"/>
            <p:cNvSpPr>
              <a:spLocks noChangeShapeType="1"/>
            </p:cNvSpPr>
            <p:nvPr/>
          </p:nvSpPr>
          <p:spPr bwMode="auto">
            <a:xfrm rot="10800000">
              <a:off x="953" y="2259"/>
              <a:ext cx="2" cy="25"/>
            </a:xfrm>
            <a:prstGeom prst="line">
              <a:avLst/>
            </a:prstGeom>
            <a:noFill/>
            <a:ln w="9525">
              <a:solidFill>
                <a:schemeClr val="tx1"/>
              </a:solidFill>
              <a:round/>
              <a:headEnd/>
              <a:tailEnd/>
            </a:ln>
          </p:spPr>
          <p:txBody>
            <a:bodyPr/>
            <a:lstStyle/>
            <a:p>
              <a:endParaRPr lang="fr-FR"/>
            </a:p>
          </p:txBody>
        </p:sp>
        <p:sp>
          <p:nvSpPr>
            <p:cNvPr id="2517" name="Line 68"/>
            <p:cNvSpPr>
              <a:spLocks noChangeShapeType="1"/>
            </p:cNvSpPr>
            <p:nvPr/>
          </p:nvSpPr>
          <p:spPr bwMode="auto">
            <a:xfrm rot="10800000">
              <a:off x="953" y="2217"/>
              <a:ext cx="2" cy="20"/>
            </a:xfrm>
            <a:prstGeom prst="line">
              <a:avLst/>
            </a:prstGeom>
            <a:noFill/>
            <a:ln w="9525">
              <a:solidFill>
                <a:schemeClr val="tx1"/>
              </a:solidFill>
              <a:round/>
              <a:headEnd/>
              <a:tailEnd/>
            </a:ln>
          </p:spPr>
          <p:txBody>
            <a:bodyPr/>
            <a:lstStyle/>
            <a:p>
              <a:endParaRPr lang="fr-FR"/>
            </a:p>
          </p:txBody>
        </p:sp>
        <p:sp>
          <p:nvSpPr>
            <p:cNvPr id="2518" name="Line 69"/>
            <p:cNvSpPr>
              <a:spLocks noChangeShapeType="1"/>
            </p:cNvSpPr>
            <p:nvPr/>
          </p:nvSpPr>
          <p:spPr bwMode="auto">
            <a:xfrm rot="10800000">
              <a:off x="953" y="2170"/>
              <a:ext cx="2" cy="21"/>
            </a:xfrm>
            <a:prstGeom prst="line">
              <a:avLst/>
            </a:prstGeom>
            <a:noFill/>
            <a:ln w="9525">
              <a:solidFill>
                <a:schemeClr val="tx1"/>
              </a:solidFill>
              <a:round/>
              <a:headEnd/>
              <a:tailEnd/>
            </a:ln>
          </p:spPr>
          <p:txBody>
            <a:bodyPr/>
            <a:lstStyle/>
            <a:p>
              <a:endParaRPr lang="fr-FR"/>
            </a:p>
          </p:txBody>
        </p:sp>
        <p:sp>
          <p:nvSpPr>
            <p:cNvPr id="2519" name="Line 70"/>
            <p:cNvSpPr>
              <a:spLocks noChangeShapeType="1"/>
            </p:cNvSpPr>
            <p:nvPr/>
          </p:nvSpPr>
          <p:spPr bwMode="auto">
            <a:xfrm rot="10800000">
              <a:off x="953" y="2126"/>
              <a:ext cx="2" cy="22"/>
            </a:xfrm>
            <a:prstGeom prst="line">
              <a:avLst/>
            </a:prstGeom>
            <a:noFill/>
            <a:ln w="9525">
              <a:solidFill>
                <a:schemeClr val="tx1"/>
              </a:solidFill>
              <a:round/>
              <a:headEnd/>
              <a:tailEnd/>
            </a:ln>
          </p:spPr>
          <p:txBody>
            <a:bodyPr/>
            <a:lstStyle/>
            <a:p>
              <a:endParaRPr lang="fr-FR"/>
            </a:p>
          </p:txBody>
        </p:sp>
        <p:sp>
          <p:nvSpPr>
            <p:cNvPr id="2520" name="Line 71"/>
            <p:cNvSpPr>
              <a:spLocks noChangeShapeType="1"/>
            </p:cNvSpPr>
            <p:nvPr/>
          </p:nvSpPr>
          <p:spPr bwMode="auto">
            <a:xfrm rot="10800000">
              <a:off x="953" y="2079"/>
              <a:ext cx="2" cy="23"/>
            </a:xfrm>
            <a:prstGeom prst="line">
              <a:avLst/>
            </a:prstGeom>
            <a:noFill/>
            <a:ln w="9525">
              <a:solidFill>
                <a:schemeClr val="tx1"/>
              </a:solidFill>
              <a:round/>
              <a:headEnd/>
              <a:tailEnd/>
            </a:ln>
          </p:spPr>
          <p:txBody>
            <a:bodyPr/>
            <a:lstStyle/>
            <a:p>
              <a:endParaRPr lang="fr-FR"/>
            </a:p>
          </p:txBody>
        </p:sp>
        <p:sp>
          <p:nvSpPr>
            <p:cNvPr id="2521" name="Line 72"/>
            <p:cNvSpPr>
              <a:spLocks noChangeShapeType="1"/>
            </p:cNvSpPr>
            <p:nvPr/>
          </p:nvSpPr>
          <p:spPr bwMode="auto">
            <a:xfrm rot="10800000">
              <a:off x="953" y="2034"/>
              <a:ext cx="2" cy="23"/>
            </a:xfrm>
            <a:prstGeom prst="line">
              <a:avLst/>
            </a:prstGeom>
            <a:noFill/>
            <a:ln w="9525">
              <a:solidFill>
                <a:schemeClr val="tx1"/>
              </a:solidFill>
              <a:round/>
              <a:headEnd/>
              <a:tailEnd/>
            </a:ln>
          </p:spPr>
          <p:txBody>
            <a:bodyPr/>
            <a:lstStyle/>
            <a:p>
              <a:endParaRPr lang="fr-FR"/>
            </a:p>
          </p:txBody>
        </p:sp>
        <p:sp>
          <p:nvSpPr>
            <p:cNvPr id="2522" name="Line 73"/>
            <p:cNvSpPr>
              <a:spLocks noChangeShapeType="1"/>
            </p:cNvSpPr>
            <p:nvPr/>
          </p:nvSpPr>
          <p:spPr bwMode="auto">
            <a:xfrm rot="10800000">
              <a:off x="953" y="1988"/>
              <a:ext cx="2" cy="23"/>
            </a:xfrm>
            <a:prstGeom prst="line">
              <a:avLst/>
            </a:prstGeom>
            <a:noFill/>
            <a:ln w="9525">
              <a:solidFill>
                <a:schemeClr val="tx1"/>
              </a:solidFill>
              <a:round/>
              <a:headEnd/>
              <a:tailEnd/>
            </a:ln>
          </p:spPr>
          <p:txBody>
            <a:bodyPr/>
            <a:lstStyle/>
            <a:p>
              <a:endParaRPr lang="fr-FR"/>
            </a:p>
          </p:txBody>
        </p:sp>
        <p:sp>
          <p:nvSpPr>
            <p:cNvPr id="2523" name="Line 74"/>
            <p:cNvSpPr>
              <a:spLocks noChangeShapeType="1"/>
            </p:cNvSpPr>
            <p:nvPr/>
          </p:nvSpPr>
          <p:spPr bwMode="auto">
            <a:xfrm rot="10800000">
              <a:off x="953" y="1943"/>
              <a:ext cx="2" cy="23"/>
            </a:xfrm>
            <a:prstGeom prst="line">
              <a:avLst/>
            </a:prstGeom>
            <a:noFill/>
            <a:ln w="9525">
              <a:solidFill>
                <a:schemeClr val="tx1"/>
              </a:solidFill>
              <a:round/>
              <a:headEnd/>
              <a:tailEnd/>
            </a:ln>
          </p:spPr>
          <p:txBody>
            <a:bodyPr/>
            <a:lstStyle/>
            <a:p>
              <a:endParaRPr lang="fr-FR"/>
            </a:p>
          </p:txBody>
        </p:sp>
        <p:sp>
          <p:nvSpPr>
            <p:cNvPr id="2524" name="Line 75"/>
            <p:cNvSpPr>
              <a:spLocks noChangeShapeType="1"/>
            </p:cNvSpPr>
            <p:nvPr/>
          </p:nvSpPr>
          <p:spPr bwMode="auto">
            <a:xfrm rot="10800000">
              <a:off x="953" y="1899"/>
              <a:ext cx="2" cy="20"/>
            </a:xfrm>
            <a:prstGeom prst="line">
              <a:avLst/>
            </a:prstGeom>
            <a:noFill/>
            <a:ln w="9525">
              <a:solidFill>
                <a:schemeClr val="tx1"/>
              </a:solidFill>
              <a:round/>
              <a:headEnd/>
              <a:tailEnd/>
            </a:ln>
          </p:spPr>
          <p:txBody>
            <a:bodyPr/>
            <a:lstStyle/>
            <a:p>
              <a:endParaRPr lang="fr-FR"/>
            </a:p>
          </p:txBody>
        </p:sp>
        <p:sp>
          <p:nvSpPr>
            <p:cNvPr id="2525" name="Line 76"/>
            <p:cNvSpPr>
              <a:spLocks noChangeShapeType="1"/>
            </p:cNvSpPr>
            <p:nvPr/>
          </p:nvSpPr>
          <p:spPr bwMode="auto">
            <a:xfrm rot="10800000">
              <a:off x="953" y="1853"/>
              <a:ext cx="2" cy="22"/>
            </a:xfrm>
            <a:prstGeom prst="line">
              <a:avLst/>
            </a:prstGeom>
            <a:noFill/>
            <a:ln w="9525">
              <a:solidFill>
                <a:schemeClr val="tx1"/>
              </a:solidFill>
              <a:round/>
              <a:headEnd/>
              <a:tailEnd/>
            </a:ln>
          </p:spPr>
          <p:txBody>
            <a:bodyPr/>
            <a:lstStyle/>
            <a:p>
              <a:endParaRPr lang="fr-FR"/>
            </a:p>
          </p:txBody>
        </p:sp>
        <p:sp>
          <p:nvSpPr>
            <p:cNvPr id="2526" name="Line 77"/>
            <p:cNvSpPr>
              <a:spLocks noChangeShapeType="1"/>
            </p:cNvSpPr>
            <p:nvPr/>
          </p:nvSpPr>
          <p:spPr bwMode="auto">
            <a:xfrm rot="10800000">
              <a:off x="953" y="1806"/>
              <a:ext cx="2" cy="22"/>
            </a:xfrm>
            <a:prstGeom prst="line">
              <a:avLst/>
            </a:prstGeom>
            <a:noFill/>
            <a:ln w="9525">
              <a:solidFill>
                <a:schemeClr val="tx1"/>
              </a:solidFill>
              <a:round/>
              <a:headEnd/>
              <a:tailEnd/>
            </a:ln>
          </p:spPr>
          <p:txBody>
            <a:bodyPr/>
            <a:lstStyle/>
            <a:p>
              <a:endParaRPr lang="fr-FR"/>
            </a:p>
          </p:txBody>
        </p:sp>
        <p:sp>
          <p:nvSpPr>
            <p:cNvPr id="2527" name="Line 78"/>
            <p:cNvSpPr>
              <a:spLocks noChangeShapeType="1"/>
            </p:cNvSpPr>
            <p:nvPr/>
          </p:nvSpPr>
          <p:spPr bwMode="auto">
            <a:xfrm rot="10800000">
              <a:off x="953" y="1761"/>
              <a:ext cx="2" cy="25"/>
            </a:xfrm>
            <a:prstGeom prst="line">
              <a:avLst/>
            </a:prstGeom>
            <a:noFill/>
            <a:ln w="9525">
              <a:solidFill>
                <a:schemeClr val="tx1"/>
              </a:solidFill>
              <a:round/>
              <a:headEnd/>
              <a:tailEnd/>
            </a:ln>
          </p:spPr>
          <p:txBody>
            <a:bodyPr/>
            <a:lstStyle/>
            <a:p>
              <a:endParaRPr lang="fr-FR"/>
            </a:p>
          </p:txBody>
        </p:sp>
        <p:sp>
          <p:nvSpPr>
            <p:cNvPr id="2528" name="Line 79"/>
            <p:cNvSpPr>
              <a:spLocks noChangeShapeType="1"/>
            </p:cNvSpPr>
            <p:nvPr/>
          </p:nvSpPr>
          <p:spPr bwMode="auto">
            <a:xfrm rot="10800000">
              <a:off x="953" y="1717"/>
              <a:ext cx="2" cy="23"/>
            </a:xfrm>
            <a:prstGeom prst="line">
              <a:avLst/>
            </a:prstGeom>
            <a:noFill/>
            <a:ln w="9525">
              <a:solidFill>
                <a:schemeClr val="tx1"/>
              </a:solidFill>
              <a:round/>
              <a:headEnd/>
              <a:tailEnd/>
            </a:ln>
          </p:spPr>
          <p:txBody>
            <a:bodyPr/>
            <a:lstStyle/>
            <a:p>
              <a:endParaRPr lang="fr-FR"/>
            </a:p>
          </p:txBody>
        </p:sp>
        <p:sp>
          <p:nvSpPr>
            <p:cNvPr id="2529" name="Line 80"/>
            <p:cNvSpPr>
              <a:spLocks noChangeShapeType="1"/>
            </p:cNvSpPr>
            <p:nvPr/>
          </p:nvSpPr>
          <p:spPr bwMode="auto">
            <a:xfrm rot="10800000">
              <a:off x="953" y="1671"/>
              <a:ext cx="2" cy="21"/>
            </a:xfrm>
            <a:prstGeom prst="line">
              <a:avLst/>
            </a:prstGeom>
            <a:noFill/>
            <a:ln w="9525">
              <a:solidFill>
                <a:schemeClr val="tx1"/>
              </a:solidFill>
              <a:round/>
              <a:headEnd/>
              <a:tailEnd/>
            </a:ln>
          </p:spPr>
          <p:txBody>
            <a:bodyPr/>
            <a:lstStyle/>
            <a:p>
              <a:endParaRPr lang="fr-FR"/>
            </a:p>
          </p:txBody>
        </p:sp>
        <p:sp>
          <p:nvSpPr>
            <p:cNvPr id="2530" name="Line 81"/>
            <p:cNvSpPr>
              <a:spLocks noChangeShapeType="1"/>
            </p:cNvSpPr>
            <p:nvPr/>
          </p:nvSpPr>
          <p:spPr bwMode="auto">
            <a:xfrm rot="10800000">
              <a:off x="953" y="1626"/>
              <a:ext cx="2" cy="22"/>
            </a:xfrm>
            <a:prstGeom prst="line">
              <a:avLst/>
            </a:prstGeom>
            <a:noFill/>
            <a:ln w="9525">
              <a:solidFill>
                <a:schemeClr val="tx1"/>
              </a:solidFill>
              <a:round/>
              <a:headEnd/>
              <a:tailEnd/>
            </a:ln>
          </p:spPr>
          <p:txBody>
            <a:bodyPr/>
            <a:lstStyle/>
            <a:p>
              <a:endParaRPr lang="fr-FR"/>
            </a:p>
          </p:txBody>
        </p:sp>
        <p:sp>
          <p:nvSpPr>
            <p:cNvPr id="2531" name="Line 82"/>
            <p:cNvSpPr>
              <a:spLocks noChangeShapeType="1"/>
            </p:cNvSpPr>
            <p:nvPr/>
          </p:nvSpPr>
          <p:spPr bwMode="auto">
            <a:xfrm rot="10800000">
              <a:off x="953" y="1580"/>
              <a:ext cx="2" cy="23"/>
            </a:xfrm>
            <a:prstGeom prst="line">
              <a:avLst/>
            </a:prstGeom>
            <a:noFill/>
            <a:ln w="9525">
              <a:solidFill>
                <a:schemeClr val="tx1"/>
              </a:solidFill>
              <a:round/>
              <a:headEnd/>
              <a:tailEnd/>
            </a:ln>
          </p:spPr>
          <p:txBody>
            <a:bodyPr/>
            <a:lstStyle/>
            <a:p>
              <a:endParaRPr lang="fr-FR"/>
            </a:p>
          </p:txBody>
        </p:sp>
        <p:sp>
          <p:nvSpPr>
            <p:cNvPr id="2532" name="Line 83"/>
            <p:cNvSpPr>
              <a:spLocks noChangeShapeType="1"/>
            </p:cNvSpPr>
            <p:nvPr/>
          </p:nvSpPr>
          <p:spPr bwMode="auto">
            <a:xfrm rot="10800000">
              <a:off x="953" y="1534"/>
              <a:ext cx="2" cy="23"/>
            </a:xfrm>
            <a:prstGeom prst="line">
              <a:avLst/>
            </a:prstGeom>
            <a:noFill/>
            <a:ln w="9525">
              <a:solidFill>
                <a:schemeClr val="tx1"/>
              </a:solidFill>
              <a:round/>
              <a:headEnd/>
              <a:tailEnd/>
            </a:ln>
          </p:spPr>
          <p:txBody>
            <a:bodyPr/>
            <a:lstStyle/>
            <a:p>
              <a:endParaRPr lang="fr-FR"/>
            </a:p>
          </p:txBody>
        </p:sp>
        <p:sp>
          <p:nvSpPr>
            <p:cNvPr id="2533" name="Line 84"/>
            <p:cNvSpPr>
              <a:spLocks noChangeShapeType="1"/>
            </p:cNvSpPr>
            <p:nvPr/>
          </p:nvSpPr>
          <p:spPr bwMode="auto">
            <a:xfrm rot="10800000">
              <a:off x="953" y="1489"/>
              <a:ext cx="2" cy="23"/>
            </a:xfrm>
            <a:prstGeom prst="line">
              <a:avLst/>
            </a:prstGeom>
            <a:noFill/>
            <a:ln w="9525">
              <a:solidFill>
                <a:schemeClr val="tx1"/>
              </a:solidFill>
              <a:round/>
              <a:headEnd/>
              <a:tailEnd/>
            </a:ln>
          </p:spPr>
          <p:txBody>
            <a:bodyPr/>
            <a:lstStyle/>
            <a:p>
              <a:endParaRPr lang="fr-FR"/>
            </a:p>
          </p:txBody>
        </p:sp>
        <p:sp>
          <p:nvSpPr>
            <p:cNvPr id="2534" name="Line 85"/>
            <p:cNvSpPr>
              <a:spLocks noChangeShapeType="1"/>
            </p:cNvSpPr>
            <p:nvPr/>
          </p:nvSpPr>
          <p:spPr bwMode="auto">
            <a:xfrm rot="10800000">
              <a:off x="953" y="1443"/>
              <a:ext cx="2" cy="25"/>
            </a:xfrm>
            <a:prstGeom prst="line">
              <a:avLst/>
            </a:prstGeom>
            <a:noFill/>
            <a:ln w="9525">
              <a:solidFill>
                <a:schemeClr val="tx1"/>
              </a:solidFill>
              <a:round/>
              <a:headEnd/>
              <a:tailEnd/>
            </a:ln>
          </p:spPr>
          <p:txBody>
            <a:bodyPr/>
            <a:lstStyle/>
            <a:p>
              <a:endParaRPr lang="fr-FR"/>
            </a:p>
          </p:txBody>
        </p:sp>
        <p:sp>
          <p:nvSpPr>
            <p:cNvPr id="2535" name="Line 86"/>
            <p:cNvSpPr>
              <a:spLocks noChangeShapeType="1"/>
            </p:cNvSpPr>
            <p:nvPr/>
          </p:nvSpPr>
          <p:spPr bwMode="auto">
            <a:xfrm rot="10800000">
              <a:off x="953" y="1397"/>
              <a:ext cx="2" cy="24"/>
            </a:xfrm>
            <a:prstGeom prst="line">
              <a:avLst/>
            </a:prstGeom>
            <a:noFill/>
            <a:ln w="9525">
              <a:solidFill>
                <a:schemeClr val="tx1"/>
              </a:solidFill>
              <a:round/>
              <a:headEnd/>
              <a:tailEnd/>
            </a:ln>
          </p:spPr>
          <p:txBody>
            <a:bodyPr/>
            <a:lstStyle/>
            <a:p>
              <a:endParaRPr lang="fr-FR"/>
            </a:p>
          </p:txBody>
        </p:sp>
        <p:sp>
          <p:nvSpPr>
            <p:cNvPr id="2536" name="Line 87"/>
            <p:cNvSpPr>
              <a:spLocks noChangeShapeType="1"/>
            </p:cNvSpPr>
            <p:nvPr/>
          </p:nvSpPr>
          <p:spPr bwMode="auto">
            <a:xfrm rot="10800000">
              <a:off x="953" y="1355"/>
              <a:ext cx="2" cy="20"/>
            </a:xfrm>
            <a:prstGeom prst="line">
              <a:avLst/>
            </a:prstGeom>
            <a:noFill/>
            <a:ln w="9525">
              <a:solidFill>
                <a:schemeClr val="tx1"/>
              </a:solidFill>
              <a:round/>
              <a:headEnd/>
              <a:tailEnd/>
            </a:ln>
          </p:spPr>
          <p:txBody>
            <a:bodyPr/>
            <a:lstStyle/>
            <a:p>
              <a:endParaRPr lang="fr-FR"/>
            </a:p>
          </p:txBody>
        </p:sp>
        <p:sp>
          <p:nvSpPr>
            <p:cNvPr id="2537" name="Line 88"/>
            <p:cNvSpPr>
              <a:spLocks noChangeShapeType="1"/>
            </p:cNvSpPr>
            <p:nvPr/>
          </p:nvSpPr>
          <p:spPr bwMode="auto">
            <a:xfrm rot="10800000">
              <a:off x="953" y="1306"/>
              <a:ext cx="2" cy="24"/>
            </a:xfrm>
            <a:prstGeom prst="line">
              <a:avLst/>
            </a:prstGeom>
            <a:noFill/>
            <a:ln w="9525">
              <a:solidFill>
                <a:schemeClr val="tx1"/>
              </a:solidFill>
              <a:round/>
              <a:headEnd/>
              <a:tailEnd/>
            </a:ln>
          </p:spPr>
          <p:txBody>
            <a:bodyPr/>
            <a:lstStyle/>
            <a:p>
              <a:endParaRPr lang="fr-FR"/>
            </a:p>
          </p:txBody>
        </p:sp>
        <p:sp>
          <p:nvSpPr>
            <p:cNvPr id="2538" name="Line 89"/>
            <p:cNvSpPr>
              <a:spLocks noChangeShapeType="1"/>
            </p:cNvSpPr>
            <p:nvPr/>
          </p:nvSpPr>
          <p:spPr bwMode="auto">
            <a:xfrm rot="10800000">
              <a:off x="953" y="1261"/>
              <a:ext cx="2" cy="25"/>
            </a:xfrm>
            <a:prstGeom prst="line">
              <a:avLst/>
            </a:prstGeom>
            <a:noFill/>
            <a:ln w="9525">
              <a:solidFill>
                <a:schemeClr val="tx1"/>
              </a:solidFill>
              <a:round/>
              <a:headEnd/>
              <a:tailEnd/>
            </a:ln>
          </p:spPr>
          <p:txBody>
            <a:bodyPr/>
            <a:lstStyle/>
            <a:p>
              <a:endParaRPr lang="fr-FR"/>
            </a:p>
          </p:txBody>
        </p:sp>
        <p:sp>
          <p:nvSpPr>
            <p:cNvPr id="2539" name="Line 90"/>
            <p:cNvSpPr>
              <a:spLocks noChangeShapeType="1"/>
            </p:cNvSpPr>
            <p:nvPr/>
          </p:nvSpPr>
          <p:spPr bwMode="auto">
            <a:xfrm rot="10800000">
              <a:off x="953" y="1215"/>
              <a:ext cx="2" cy="26"/>
            </a:xfrm>
            <a:prstGeom prst="line">
              <a:avLst/>
            </a:prstGeom>
            <a:noFill/>
            <a:ln w="9525">
              <a:solidFill>
                <a:schemeClr val="tx1"/>
              </a:solidFill>
              <a:round/>
              <a:headEnd/>
              <a:tailEnd/>
            </a:ln>
          </p:spPr>
          <p:txBody>
            <a:bodyPr/>
            <a:lstStyle/>
            <a:p>
              <a:endParaRPr lang="fr-FR"/>
            </a:p>
          </p:txBody>
        </p:sp>
        <p:sp>
          <p:nvSpPr>
            <p:cNvPr id="2540" name="Line 91"/>
            <p:cNvSpPr>
              <a:spLocks noChangeShapeType="1"/>
            </p:cNvSpPr>
            <p:nvPr/>
          </p:nvSpPr>
          <p:spPr bwMode="auto">
            <a:xfrm rot="10800000">
              <a:off x="953" y="1172"/>
              <a:ext cx="2" cy="23"/>
            </a:xfrm>
            <a:prstGeom prst="line">
              <a:avLst/>
            </a:prstGeom>
            <a:noFill/>
            <a:ln w="9525">
              <a:solidFill>
                <a:schemeClr val="tx1"/>
              </a:solidFill>
              <a:round/>
              <a:headEnd/>
              <a:tailEnd/>
            </a:ln>
          </p:spPr>
          <p:txBody>
            <a:bodyPr/>
            <a:lstStyle/>
            <a:p>
              <a:endParaRPr lang="fr-FR"/>
            </a:p>
          </p:txBody>
        </p:sp>
        <p:sp>
          <p:nvSpPr>
            <p:cNvPr id="2541" name="Line 92"/>
            <p:cNvSpPr>
              <a:spLocks noChangeShapeType="1"/>
            </p:cNvSpPr>
            <p:nvPr/>
          </p:nvSpPr>
          <p:spPr bwMode="auto">
            <a:xfrm rot="10800000">
              <a:off x="953" y="1126"/>
              <a:ext cx="2" cy="21"/>
            </a:xfrm>
            <a:prstGeom prst="line">
              <a:avLst/>
            </a:prstGeom>
            <a:noFill/>
            <a:ln w="9525">
              <a:solidFill>
                <a:schemeClr val="tx1"/>
              </a:solidFill>
              <a:round/>
              <a:headEnd/>
              <a:tailEnd/>
            </a:ln>
          </p:spPr>
          <p:txBody>
            <a:bodyPr/>
            <a:lstStyle/>
            <a:p>
              <a:endParaRPr lang="fr-FR"/>
            </a:p>
          </p:txBody>
        </p:sp>
        <p:sp>
          <p:nvSpPr>
            <p:cNvPr id="2542" name="Line 93"/>
            <p:cNvSpPr>
              <a:spLocks noChangeShapeType="1"/>
            </p:cNvSpPr>
            <p:nvPr/>
          </p:nvSpPr>
          <p:spPr bwMode="auto">
            <a:xfrm rot="10800000">
              <a:off x="953" y="1081"/>
              <a:ext cx="2" cy="23"/>
            </a:xfrm>
            <a:prstGeom prst="line">
              <a:avLst/>
            </a:prstGeom>
            <a:noFill/>
            <a:ln w="9525">
              <a:solidFill>
                <a:schemeClr val="tx1"/>
              </a:solidFill>
              <a:round/>
              <a:headEnd/>
              <a:tailEnd/>
            </a:ln>
          </p:spPr>
          <p:txBody>
            <a:bodyPr/>
            <a:lstStyle/>
            <a:p>
              <a:endParaRPr lang="fr-FR"/>
            </a:p>
          </p:txBody>
        </p:sp>
        <p:sp>
          <p:nvSpPr>
            <p:cNvPr id="2543" name="Line 94"/>
            <p:cNvSpPr>
              <a:spLocks noChangeShapeType="1"/>
            </p:cNvSpPr>
            <p:nvPr/>
          </p:nvSpPr>
          <p:spPr bwMode="auto">
            <a:xfrm rot="10800000">
              <a:off x="953" y="1035"/>
              <a:ext cx="2" cy="23"/>
            </a:xfrm>
            <a:prstGeom prst="line">
              <a:avLst/>
            </a:prstGeom>
            <a:noFill/>
            <a:ln w="9525">
              <a:solidFill>
                <a:schemeClr val="tx1"/>
              </a:solidFill>
              <a:round/>
              <a:headEnd/>
              <a:tailEnd/>
            </a:ln>
          </p:spPr>
          <p:txBody>
            <a:bodyPr/>
            <a:lstStyle/>
            <a:p>
              <a:endParaRPr lang="fr-FR"/>
            </a:p>
          </p:txBody>
        </p:sp>
        <p:sp>
          <p:nvSpPr>
            <p:cNvPr id="2544" name="Line 95"/>
            <p:cNvSpPr>
              <a:spLocks noChangeShapeType="1"/>
            </p:cNvSpPr>
            <p:nvPr/>
          </p:nvSpPr>
          <p:spPr bwMode="auto">
            <a:xfrm rot="10800000">
              <a:off x="953" y="990"/>
              <a:ext cx="2" cy="22"/>
            </a:xfrm>
            <a:prstGeom prst="line">
              <a:avLst/>
            </a:prstGeom>
            <a:noFill/>
            <a:ln w="9525">
              <a:solidFill>
                <a:schemeClr val="tx1"/>
              </a:solidFill>
              <a:round/>
              <a:headEnd/>
              <a:tailEnd/>
            </a:ln>
          </p:spPr>
          <p:txBody>
            <a:bodyPr/>
            <a:lstStyle/>
            <a:p>
              <a:endParaRPr lang="fr-FR"/>
            </a:p>
          </p:txBody>
        </p:sp>
        <p:sp>
          <p:nvSpPr>
            <p:cNvPr id="2545" name="Line 96"/>
            <p:cNvSpPr>
              <a:spLocks noChangeShapeType="1"/>
            </p:cNvSpPr>
            <p:nvPr/>
          </p:nvSpPr>
          <p:spPr bwMode="auto">
            <a:xfrm rot="10800000">
              <a:off x="953" y="944"/>
              <a:ext cx="2" cy="23"/>
            </a:xfrm>
            <a:prstGeom prst="line">
              <a:avLst/>
            </a:prstGeom>
            <a:noFill/>
            <a:ln w="9525">
              <a:solidFill>
                <a:schemeClr val="tx1"/>
              </a:solidFill>
              <a:round/>
              <a:headEnd/>
              <a:tailEnd/>
            </a:ln>
          </p:spPr>
          <p:txBody>
            <a:bodyPr/>
            <a:lstStyle/>
            <a:p>
              <a:endParaRPr lang="fr-FR"/>
            </a:p>
          </p:txBody>
        </p:sp>
        <p:sp>
          <p:nvSpPr>
            <p:cNvPr id="2546" name="Line 97"/>
            <p:cNvSpPr>
              <a:spLocks noChangeShapeType="1"/>
            </p:cNvSpPr>
            <p:nvPr/>
          </p:nvSpPr>
          <p:spPr bwMode="auto">
            <a:xfrm rot="10800000">
              <a:off x="953" y="898"/>
              <a:ext cx="2" cy="25"/>
            </a:xfrm>
            <a:prstGeom prst="line">
              <a:avLst/>
            </a:prstGeom>
            <a:noFill/>
            <a:ln w="9525">
              <a:solidFill>
                <a:schemeClr val="tx1"/>
              </a:solidFill>
              <a:round/>
              <a:headEnd/>
              <a:tailEnd/>
            </a:ln>
          </p:spPr>
          <p:txBody>
            <a:bodyPr/>
            <a:lstStyle/>
            <a:p>
              <a:endParaRPr lang="fr-FR"/>
            </a:p>
          </p:txBody>
        </p:sp>
        <p:sp>
          <p:nvSpPr>
            <p:cNvPr id="2547" name="Line 98"/>
            <p:cNvSpPr>
              <a:spLocks noChangeShapeType="1"/>
            </p:cNvSpPr>
            <p:nvPr/>
          </p:nvSpPr>
          <p:spPr bwMode="auto">
            <a:xfrm rot="10800000">
              <a:off x="953" y="855"/>
              <a:ext cx="2" cy="21"/>
            </a:xfrm>
            <a:prstGeom prst="line">
              <a:avLst/>
            </a:prstGeom>
            <a:noFill/>
            <a:ln w="9525">
              <a:solidFill>
                <a:schemeClr val="tx1"/>
              </a:solidFill>
              <a:round/>
              <a:headEnd/>
              <a:tailEnd/>
            </a:ln>
          </p:spPr>
          <p:txBody>
            <a:bodyPr/>
            <a:lstStyle/>
            <a:p>
              <a:endParaRPr lang="fr-FR"/>
            </a:p>
          </p:txBody>
        </p:sp>
        <p:sp>
          <p:nvSpPr>
            <p:cNvPr id="2548" name="Line 99"/>
            <p:cNvSpPr>
              <a:spLocks noChangeShapeType="1"/>
            </p:cNvSpPr>
            <p:nvPr/>
          </p:nvSpPr>
          <p:spPr bwMode="auto">
            <a:xfrm rot="10800000">
              <a:off x="953" y="810"/>
              <a:ext cx="2" cy="20"/>
            </a:xfrm>
            <a:prstGeom prst="line">
              <a:avLst/>
            </a:prstGeom>
            <a:noFill/>
            <a:ln w="9525">
              <a:solidFill>
                <a:schemeClr val="tx1"/>
              </a:solidFill>
              <a:round/>
              <a:headEnd/>
              <a:tailEnd/>
            </a:ln>
          </p:spPr>
          <p:txBody>
            <a:bodyPr/>
            <a:lstStyle/>
            <a:p>
              <a:endParaRPr lang="fr-FR"/>
            </a:p>
          </p:txBody>
        </p:sp>
        <p:sp>
          <p:nvSpPr>
            <p:cNvPr id="2549" name="Line 100"/>
            <p:cNvSpPr>
              <a:spLocks noChangeShapeType="1"/>
            </p:cNvSpPr>
            <p:nvPr/>
          </p:nvSpPr>
          <p:spPr bwMode="auto">
            <a:xfrm rot="10800000">
              <a:off x="953" y="761"/>
              <a:ext cx="2" cy="24"/>
            </a:xfrm>
            <a:prstGeom prst="line">
              <a:avLst/>
            </a:prstGeom>
            <a:noFill/>
            <a:ln w="9525">
              <a:solidFill>
                <a:schemeClr val="tx1"/>
              </a:solidFill>
              <a:round/>
              <a:headEnd/>
              <a:tailEnd/>
            </a:ln>
          </p:spPr>
          <p:txBody>
            <a:bodyPr/>
            <a:lstStyle/>
            <a:p>
              <a:endParaRPr lang="fr-FR"/>
            </a:p>
          </p:txBody>
        </p:sp>
        <p:sp>
          <p:nvSpPr>
            <p:cNvPr id="2550" name="Line 101"/>
            <p:cNvSpPr>
              <a:spLocks noChangeShapeType="1"/>
            </p:cNvSpPr>
            <p:nvPr/>
          </p:nvSpPr>
          <p:spPr bwMode="auto">
            <a:xfrm rot="10800000">
              <a:off x="953" y="716"/>
              <a:ext cx="2" cy="25"/>
            </a:xfrm>
            <a:prstGeom prst="line">
              <a:avLst/>
            </a:prstGeom>
            <a:noFill/>
            <a:ln w="9525">
              <a:solidFill>
                <a:schemeClr val="tx1"/>
              </a:solidFill>
              <a:round/>
              <a:headEnd/>
              <a:tailEnd/>
            </a:ln>
          </p:spPr>
          <p:txBody>
            <a:bodyPr/>
            <a:lstStyle/>
            <a:p>
              <a:endParaRPr lang="fr-FR"/>
            </a:p>
          </p:txBody>
        </p:sp>
        <p:sp>
          <p:nvSpPr>
            <p:cNvPr id="2551" name="Line 102"/>
            <p:cNvSpPr>
              <a:spLocks noChangeShapeType="1"/>
            </p:cNvSpPr>
            <p:nvPr/>
          </p:nvSpPr>
          <p:spPr bwMode="auto">
            <a:xfrm rot="10800000">
              <a:off x="953" y="672"/>
              <a:ext cx="2" cy="24"/>
            </a:xfrm>
            <a:prstGeom prst="line">
              <a:avLst/>
            </a:prstGeom>
            <a:noFill/>
            <a:ln w="9525">
              <a:solidFill>
                <a:schemeClr val="tx1"/>
              </a:solidFill>
              <a:round/>
              <a:headEnd/>
              <a:tailEnd/>
            </a:ln>
          </p:spPr>
          <p:txBody>
            <a:bodyPr/>
            <a:lstStyle/>
            <a:p>
              <a:endParaRPr lang="fr-FR"/>
            </a:p>
          </p:txBody>
        </p:sp>
        <p:sp>
          <p:nvSpPr>
            <p:cNvPr id="2552" name="Line 103"/>
            <p:cNvSpPr>
              <a:spLocks noChangeShapeType="1"/>
            </p:cNvSpPr>
            <p:nvPr/>
          </p:nvSpPr>
          <p:spPr bwMode="auto">
            <a:xfrm rot="10800000">
              <a:off x="953" y="628"/>
              <a:ext cx="2" cy="22"/>
            </a:xfrm>
            <a:prstGeom prst="line">
              <a:avLst/>
            </a:prstGeom>
            <a:noFill/>
            <a:ln w="9525">
              <a:solidFill>
                <a:schemeClr val="tx1"/>
              </a:solidFill>
              <a:round/>
              <a:headEnd/>
              <a:tailEnd/>
            </a:ln>
          </p:spPr>
          <p:txBody>
            <a:bodyPr/>
            <a:lstStyle/>
            <a:p>
              <a:endParaRPr lang="fr-FR"/>
            </a:p>
          </p:txBody>
        </p:sp>
        <p:sp>
          <p:nvSpPr>
            <p:cNvPr id="2553" name="Line 104"/>
            <p:cNvSpPr>
              <a:spLocks noChangeShapeType="1"/>
            </p:cNvSpPr>
            <p:nvPr/>
          </p:nvSpPr>
          <p:spPr bwMode="auto">
            <a:xfrm rot="10800000">
              <a:off x="953" y="581"/>
              <a:ext cx="2" cy="24"/>
            </a:xfrm>
            <a:prstGeom prst="line">
              <a:avLst/>
            </a:prstGeom>
            <a:noFill/>
            <a:ln w="9525">
              <a:solidFill>
                <a:schemeClr val="tx1"/>
              </a:solidFill>
              <a:round/>
              <a:headEnd/>
              <a:tailEnd/>
            </a:ln>
          </p:spPr>
          <p:txBody>
            <a:bodyPr/>
            <a:lstStyle/>
            <a:p>
              <a:endParaRPr lang="fr-FR"/>
            </a:p>
          </p:txBody>
        </p:sp>
        <p:sp>
          <p:nvSpPr>
            <p:cNvPr id="2554" name="Line 105"/>
            <p:cNvSpPr>
              <a:spLocks noChangeShapeType="1"/>
            </p:cNvSpPr>
            <p:nvPr/>
          </p:nvSpPr>
          <p:spPr bwMode="auto">
            <a:xfrm rot="10800000">
              <a:off x="953" y="536"/>
              <a:ext cx="2" cy="23"/>
            </a:xfrm>
            <a:prstGeom prst="line">
              <a:avLst/>
            </a:prstGeom>
            <a:noFill/>
            <a:ln w="9525">
              <a:solidFill>
                <a:schemeClr val="tx1"/>
              </a:solidFill>
              <a:round/>
              <a:headEnd/>
              <a:tailEnd/>
            </a:ln>
          </p:spPr>
          <p:txBody>
            <a:bodyPr/>
            <a:lstStyle/>
            <a:p>
              <a:endParaRPr lang="fr-FR"/>
            </a:p>
          </p:txBody>
        </p:sp>
        <p:sp>
          <p:nvSpPr>
            <p:cNvPr id="2555" name="Line 106"/>
            <p:cNvSpPr>
              <a:spLocks noChangeShapeType="1"/>
            </p:cNvSpPr>
            <p:nvPr/>
          </p:nvSpPr>
          <p:spPr bwMode="auto">
            <a:xfrm rot="10800000">
              <a:off x="953" y="490"/>
              <a:ext cx="2" cy="24"/>
            </a:xfrm>
            <a:prstGeom prst="line">
              <a:avLst/>
            </a:prstGeom>
            <a:noFill/>
            <a:ln w="9525">
              <a:solidFill>
                <a:schemeClr val="tx1"/>
              </a:solidFill>
              <a:round/>
              <a:headEnd/>
              <a:tailEnd/>
            </a:ln>
          </p:spPr>
          <p:txBody>
            <a:bodyPr/>
            <a:lstStyle/>
            <a:p>
              <a:endParaRPr lang="fr-FR"/>
            </a:p>
          </p:txBody>
        </p:sp>
        <p:sp>
          <p:nvSpPr>
            <p:cNvPr id="2556" name="Line 107"/>
            <p:cNvSpPr>
              <a:spLocks noChangeShapeType="1"/>
            </p:cNvSpPr>
            <p:nvPr/>
          </p:nvSpPr>
          <p:spPr bwMode="auto">
            <a:xfrm rot="10800000">
              <a:off x="953" y="445"/>
              <a:ext cx="2" cy="23"/>
            </a:xfrm>
            <a:prstGeom prst="line">
              <a:avLst/>
            </a:prstGeom>
            <a:noFill/>
            <a:ln w="9525">
              <a:solidFill>
                <a:schemeClr val="tx1"/>
              </a:solidFill>
              <a:round/>
              <a:headEnd/>
              <a:tailEnd/>
            </a:ln>
          </p:spPr>
          <p:txBody>
            <a:bodyPr/>
            <a:lstStyle/>
            <a:p>
              <a:endParaRPr lang="fr-FR"/>
            </a:p>
          </p:txBody>
        </p:sp>
        <p:sp>
          <p:nvSpPr>
            <p:cNvPr id="2557" name="Line 108"/>
            <p:cNvSpPr>
              <a:spLocks noChangeShapeType="1"/>
            </p:cNvSpPr>
            <p:nvPr/>
          </p:nvSpPr>
          <p:spPr bwMode="auto">
            <a:xfrm rot="10800000">
              <a:off x="953" y="399"/>
              <a:ext cx="2" cy="25"/>
            </a:xfrm>
            <a:prstGeom prst="line">
              <a:avLst/>
            </a:prstGeom>
            <a:noFill/>
            <a:ln w="9525">
              <a:solidFill>
                <a:schemeClr val="tx1"/>
              </a:solidFill>
              <a:round/>
              <a:headEnd/>
              <a:tailEnd/>
            </a:ln>
          </p:spPr>
          <p:txBody>
            <a:bodyPr/>
            <a:lstStyle/>
            <a:p>
              <a:endParaRPr lang="fr-FR"/>
            </a:p>
          </p:txBody>
        </p:sp>
        <p:sp>
          <p:nvSpPr>
            <p:cNvPr id="2558" name="Line 109"/>
            <p:cNvSpPr>
              <a:spLocks noChangeShapeType="1"/>
            </p:cNvSpPr>
            <p:nvPr/>
          </p:nvSpPr>
          <p:spPr bwMode="auto">
            <a:xfrm rot="10800000">
              <a:off x="953" y="354"/>
              <a:ext cx="2" cy="22"/>
            </a:xfrm>
            <a:prstGeom prst="line">
              <a:avLst/>
            </a:prstGeom>
            <a:noFill/>
            <a:ln w="9525">
              <a:solidFill>
                <a:schemeClr val="tx1"/>
              </a:solidFill>
              <a:round/>
              <a:headEnd/>
              <a:tailEnd/>
            </a:ln>
          </p:spPr>
          <p:txBody>
            <a:bodyPr/>
            <a:lstStyle/>
            <a:p>
              <a:endParaRPr lang="fr-FR"/>
            </a:p>
          </p:txBody>
        </p:sp>
        <p:sp>
          <p:nvSpPr>
            <p:cNvPr id="2559" name="Line 110"/>
            <p:cNvSpPr>
              <a:spLocks noChangeShapeType="1"/>
            </p:cNvSpPr>
            <p:nvPr/>
          </p:nvSpPr>
          <p:spPr bwMode="auto">
            <a:xfrm rot="10800000">
              <a:off x="953" y="310"/>
              <a:ext cx="2" cy="21"/>
            </a:xfrm>
            <a:prstGeom prst="line">
              <a:avLst/>
            </a:prstGeom>
            <a:noFill/>
            <a:ln w="9525">
              <a:solidFill>
                <a:schemeClr val="tx1"/>
              </a:solidFill>
              <a:round/>
              <a:headEnd/>
              <a:tailEnd/>
            </a:ln>
          </p:spPr>
          <p:txBody>
            <a:bodyPr/>
            <a:lstStyle/>
            <a:p>
              <a:endParaRPr lang="fr-FR"/>
            </a:p>
          </p:txBody>
        </p:sp>
        <p:sp>
          <p:nvSpPr>
            <p:cNvPr id="2560" name="Line 111"/>
            <p:cNvSpPr>
              <a:spLocks noChangeShapeType="1"/>
            </p:cNvSpPr>
            <p:nvPr/>
          </p:nvSpPr>
          <p:spPr bwMode="auto">
            <a:xfrm rot="10800000">
              <a:off x="953" y="265"/>
              <a:ext cx="2" cy="20"/>
            </a:xfrm>
            <a:prstGeom prst="line">
              <a:avLst/>
            </a:prstGeom>
            <a:noFill/>
            <a:ln w="9525">
              <a:solidFill>
                <a:schemeClr val="tx1"/>
              </a:solidFill>
              <a:round/>
              <a:headEnd/>
              <a:tailEnd/>
            </a:ln>
          </p:spPr>
          <p:txBody>
            <a:bodyPr/>
            <a:lstStyle/>
            <a:p>
              <a:endParaRPr lang="fr-FR"/>
            </a:p>
          </p:txBody>
        </p:sp>
        <p:sp>
          <p:nvSpPr>
            <p:cNvPr id="2561" name="Line 112"/>
            <p:cNvSpPr>
              <a:spLocks noChangeShapeType="1"/>
            </p:cNvSpPr>
            <p:nvPr/>
          </p:nvSpPr>
          <p:spPr bwMode="auto">
            <a:xfrm rot="10800000">
              <a:off x="953" y="217"/>
              <a:ext cx="2" cy="25"/>
            </a:xfrm>
            <a:prstGeom prst="line">
              <a:avLst/>
            </a:prstGeom>
            <a:noFill/>
            <a:ln w="9525">
              <a:solidFill>
                <a:schemeClr val="tx1"/>
              </a:solidFill>
              <a:round/>
              <a:headEnd/>
              <a:tailEnd/>
            </a:ln>
          </p:spPr>
          <p:txBody>
            <a:bodyPr/>
            <a:lstStyle/>
            <a:p>
              <a:endParaRPr lang="fr-FR"/>
            </a:p>
          </p:txBody>
        </p:sp>
        <p:sp>
          <p:nvSpPr>
            <p:cNvPr id="2562" name="Line 113"/>
            <p:cNvSpPr>
              <a:spLocks noChangeShapeType="1"/>
            </p:cNvSpPr>
            <p:nvPr/>
          </p:nvSpPr>
          <p:spPr bwMode="auto">
            <a:xfrm rot="10800000">
              <a:off x="953" y="174"/>
              <a:ext cx="2" cy="22"/>
            </a:xfrm>
            <a:prstGeom prst="line">
              <a:avLst/>
            </a:prstGeom>
            <a:noFill/>
            <a:ln w="9525">
              <a:solidFill>
                <a:schemeClr val="tx1"/>
              </a:solidFill>
              <a:round/>
              <a:headEnd/>
              <a:tailEnd/>
            </a:ln>
          </p:spPr>
          <p:txBody>
            <a:bodyPr/>
            <a:lstStyle/>
            <a:p>
              <a:endParaRPr lang="fr-FR"/>
            </a:p>
          </p:txBody>
        </p:sp>
        <p:sp>
          <p:nvSpPr>
            <p:cNvPr id="2563" name="Line 114"/>
            <p:cNvSpPr>
              <a:spLocks noChangeShapeType="1"/>
            </p:cNvSpPr>
            <p:nvPr/>
          </p:nvSpPr>
          <p:spPr bwMode="auto">
            <a:xfrm rot="10800000">
              <a:off x="953" y="128"/>
              <a:ext cx="2" cy="22"/>
            </a:xfrm>
            <a:prstGeom prst="line">
              <a:avLst/>
            </a:prstGeom>
            <a:noFill/>
            <a:ln w="9525">
              <a:solidFill>
                <a:schemeClr val="tx1"/>
              </a:solidFill>
              <a:round/>
              <a:headEnd/>
              <a:tailEnd/>
            </a:ln>
          </p:spPr>
          <p:txBody>
            <a:bodyPr/>
            <a:lstStyle/>
            <a:p>
              <a:endParaRPr lang="fr-FR"/>
            </a:p>
          </p:txBody>
        </p:sp>
        <p:sp>
          <p:nvSpPr>
            <p:cNvPr id="2564" name="Line 115"/>
            <p:cNvSpPr>
              <a:spLocks noChangeShapeType="1"/>
            </p:cNvSpPr>
            <p:nvPr/>
          </p:nvSpPr>
          <p:spPr bwMode="auto">
            <a:xfrm rot="10800000">
              <a:off x="953" y="83"/>
              <a:ext cx="2" cy="20"/>
            </a:xfrm>
            <a:prstGeom prst="line">
              <a:avLst/>
            </a:prstGeom>
            <a:noFill/>
            <a:ln w="9525">
              <a:solidFill>
                <a:schemeClr val="tx1"/>
              </a:solidFill>
              <a:round/>
              <a:headEnd/>
              <a:tailEnd/>
            </a:ln>
          </p:spPr>
          <p:txBody>
            <a:bodyPr/>
            <a:lstStyle/>
            <a:p>
              <a:endParaRPr lang="fr-FR"/>
            </a:p>
          </p:txBody>
        </p:sp>
        <p:sp>
          <p:nvSpPr>
            <p:cNvPr id="2565" name="Line 116"/>
            <p:cNvSpPr>
              <a:spLocks noChangeShapeType="1"/>
            </p:cNvSpPr>
            <p:nvPr/>
          </p:nvSpPr>
          <p:spPr bwMode="auto">
            <a:xfrm rot="10800000">
              <a:off x="953" y="36"/>
              <a:ext cx="2" cy="23"/>
            </a:xfrm>
            <a:prstGeom prst="line">
              <a:avLst/>
            </a:prstGeom>
            <a:noFill/>
            <a:ln w="9525">
              <a:solidFill>
                <a:schemeClr val="tx1"/>
              </a:solidFill>
              <a:round/>
              <a:headEnd/>
              <a:tailEnd/>
            </a:ln>
          </p:spPr>
          <p:txBody>
            <a:bodyPr/>
            <a:lstStyle/>
            <a:p>
              <a:endParaRPr lang="fr-FR"/>
            </a:p>
          </p:txBody>
        </p:sp>
        <p:sp>
          <p:nvSpPr>
            <p:cNvPr id="2566" name="Line 117"/>
            <p:cNvSpPr>
              <a:spLocks noChangeShapeType="1"/>
            </p:cNvSpPr>
            <p:nvPr/>
          </p:nvSpPr>
          <p:spPr bwMode="auto">
            <a:xfrm flipH="1">
              <a:off x="1443" y="2530"/>
              <a:ext cx="2" cy="22"/>
            </a:xfrm>
            <a:prstGeom prst="line">
              <a:avLst/>
            </a:prstGeom>
            <a:noFill/>
            <a:ln w="9525">
              <a:solidFill>
                <a:schemeClr val="tx1"/>
              </a:solidFill>
              <a:round/>
              <a:headEnd/>
              <a:tailEnd/>
            </a:ln>
          </p:spPr>
          <p:txBody>
            <a:bodyPr/>
            <a:lstStyle/>
            <a:p>
              <a:endParaRPr lang="fr-FR"/>
            </a:p>
          </p:txBody>
        </p:sp>
        <p:sp>
          <p:nvSpPr>
            <p:cNvPr id="2567" name="Line 118"/>
            <p:cNvSpPr>
              <a:spLocks noChangeShapeType="1"/>
            </p:cNvSpPr>
            <p:nvPr/>
          </p:nvSpPr>
          <p:spPr bwMode="auto">
            <a:xfrm flipH="1">
              <a:off x="1441" y="2530"/>
              <a:ext cx="1" cy="22"/>
            </a:xfrm>
            <a:prstGeom prst="line">
              <a:avLst/>
            </a:prstGeom>
            <a:noFill/>
            <a:ln w="9525">
              <a:solidFill>
                <a:schemeClr val="tx1"/>
              </a:solidFill>
              <a:round/>
              <a:headEnd/>
              <a:tailEnd/>
            </a:ln>
          </p:spPr>
          <p:txBody>
            <a:bodyPr/>
            <a:lstStyle/>
            <a:p>
              <a:endParaRPr lang="fr-FR"/>
            </a:p>
          </p:txBody>
        </p:sp>
        <p:sp>
          <p:nvSpPr>
            <p:cNvPr id="2568" name="Line 119"/>
            <p:cNvSpPr>
              <a:spLocks noChangeShapeType="1"/>
            </p:cNvSpPr>
            <p:nvPr/>
          </p:nvSpPr>
          <p:spPr bwMode="auto">
            <a:xfrm rot="10800000">
              <a:off x="1441" y="2488"/>
              <a:ext cx="1" cy="22"/>
            </a:xfrm>
            <a:prstGeom prst="line">
              <a:avLst/>
            </a:prstGeom>
            <a:noFill/>
            <a:ln w="9525">
              <a:solidFill>
                <a:schemeClr val="tx1"/>
              </a:solidFill>
              <a:round/>
              <a:headEnd/>
              <a:tailEnd/>
            </a:ln>
          </p:spPr>
          <p:txBody>
            <a:bodyPr/>
            <a:lstStyle/>
            <a:p>
              <a:endParaRPr lang="fr-FR"/>
            </a:p>
          </p:txBody>
        </p:sp>
        <p:sp>
          <p:nvSpPr>
            <p:cNvPr id="2569" name="Line 120"/>
            <p:cNvSpPr>
              <a:spLocks noChangeShapeType="1"/>
            </p:cNvSpPr>
            <p:nvPr/>
          </p:nvSpPr>
          <p:spPr bwMode="auto">
            <a:xfrm rot="10800000">
              <a:off x="1441" y="2442"/>
              <a:ext cx="1" cy="22"/>
            </a:xfrm>
            <a:prstGeom prst="line">
              <a:avLst/>
            </a:prstGeom>
            <a:noFill/>
            <a:ln w="9525">
              <a:solidFill>
                <a:schemeClr val="tx1"/>
              </a:solidFill>
              <a:round/>
              <a:headEnd/>
              <a:tailEnd/>
            </a:ln>
          </p:spPr>
          <p:txBody>
            <a:bodyPr/>
            <a:lstStyle/>
            <a:p>
              <a:endParaRPr lang="fr-FR"/>
            </a:p>
          </p:txBody>
        </p:sp>
        <p:sp>
          <p:nvSpPr>
            <p:cNvPr id="2570" name="Line 121"/>
            <p:cNvSpPr>
              <a:spLocks noChangeShapeType="1"/>
            </p:cNvSpPr>
            <p:nvPr/>
          </p:nvSpPr>
          <p:spPr bwMode="auto">
            <a:xfrm rot="10800000">
              <a:off x="1441" y="2399"/>
              <a:ext cx="1" cy="20"/>
            </a:xfrm>
            <a:prstGeom prst="line">
              <a:avLst/>
            </a:prstGeom>
            <a:noFill/>
            <a:ln w="9525">
              <a:solidFill>
                <a:schemeClr val="tx1"/>
              </a:solidFill>
              <a:round/>
              <a:headEnd/>
              <a:tailEnd/>
            </a:ln>
          </p:spPr>
          <p:txBody>
            <a:bodyPr/>
            <a:lstStyle/>
            <a:p>
              <a:endParaRPr lang="fr-FR"/>
            </a:p>
          </p:txBody>
        </p:sp>
        <p:sp>
          <p:nvSpPr>
            <p:cNvPr id="2571" name="Line 122"/>
            <p:cNvSpPr>
              <a:spLocks noChangeShapeType="1"/>
            </p:cNvSpPr>
            <p:nvPr/>
          </p:nvSpPr>
          <p:spPr bwMode="auto">
            <a:xfrm rot="10800000">
              <a:off x="1441" y="2351"/>
              <a:ext cx="1" cy="22"/>
            </a:xfrm>
            <a:prstGeom prst="line">
              <a:avLst/>
            </a:prstGeom>
            <a:noFill/>
            <a:ln w="9525">
              <a:solidFill>
                <a:schemeClr val="tx1"/>
              </a:solidFill>
              <a:round/>
              <a:headEnd/>
              <a:tailEnd/>
            </a:ln>
          </p:spPr>
          <p:txBody>
            <a:bodyPr/>
            <a:lstStyle/>
            <a:p>
              <a:endParaRPr lang="fr-FR"/>
            </a:p>
          </p:txBody>
        </p:sp>
        <p:sp>
          <p:nvSpPr>
            <p:cNvPr id="2572" name="Line 123"/>
            <p:cNvSpPr>
              <a:spLocks noChangeShapeType="1"/>
            </p:cNvSpPr>
            <p:nvPr/>
          </p:nvSpPr>
          <p:spPr bwMode="auto">
            <a:xfrm rot="10800000">
              <a:off x="1441" y="2305"/>
              <a:ext cx="1" cy="25"/>
            </a:xfrm>
            <a:prstGeom prst="line">
              <a:avLst/>
            </a:prstGeom>
            <a:noFill/>
            <a:ln w="9525">
              <a:solidFill>
                <a:schemeClr val="tx1"/>
              </a:solidFill>
              <a:round/>
              <a:headEnd/>
              <a:tailEnd/>
            </a:ln>
          </p:spPr>
          <p:txBody>
            <a:bodyPr/>
            <a:lstStyle/>
            <a:p>
              <a:endParaRPr lang="fr-FR"/>
            </a:p>
          </p:txBody>
        </p:sp>
        <p:sp>
          <p:nvSpPr>
            <p:cNvPr id="2573" name="Line 124"/>
            <p:cNvSpPr>
              <a:spLocks noChangeShapeType="1"/>
            </p:cNvSpPr>
            <p:nvPr/>
          </p:nvSpPr>
          <p:spPr bwMode="auto">
            <a:xfrm rot="10800000">
              <a:off x="1441" y="2259"/>
              <a:ext cx="1" cy="25"/>
            </a:xfrm>
            <a:prstGeom prst="line">
              <a:avLst/>
            </a:prstGeom>
            <a:noFill/>
            <a:ln w="9525">
              <a:solidFill>
                <a:schemeClr val="tx1"/>
              </a:solidFill>
              <a:round/>
              <a:headEnd/>
              <a:tailEnd/>
            </a:ln>
          </p:spPr>
          <p:txBody>
            <a:bodyPr/>
            <a:lstStyle/>
            <a:p>
              <a:endParaRPr lang="fr-FR"/>
            </a:p>
          </p:txBody>
        </p:sp>
        <p:sp>
          <p:nvSpPr>
            <p:cNvPr id="2574" name="Line 125"/>
            <p:cNvSpPr>
              <a:spLocks noChangeShapeType="1"/>
            </p:cNvSpPr>
            <p:nvPr/>
          </p:nvSpPr>
          <p:spPr bwMode="auto">
            <a:xfrm rot="10800000">
              <a:off x="1441" y="2217"/>
              <a:ext cx="1" cy="20"/>
            </a:xfrm>
            <a:prstGeom prst="line">
              <a:avLst/>
            </a:prstGeom>
            <a:noFill/>
            <a:ln w="9525">
              <a:solidFill>
                <a:schemeClr val="tx1"/>
              </a:solidFill>
              <a:round/>
              <a:headEnd/>
              <a:tailEnd/>
            </a:ln>
          </p:spPr>
          <p:txBody>
            <a:bodyPr/>
            <a:lstStyle/>
            <a:p>
              <a:endParaRPr lang="fr-FR"/>
            </a:p>
          </p:txBody>
        </p:sp>
        <p:sp>
          <p:nvSpPr>
            <p:cNvPr id="2575" name="Line 126"/>
            <p:cNvSpPr>
              <a:spLocks noChangeShapeType="1"/>
            </p:cNvSpPr>
            <p:nvPr/>
          </p:nvSpPr>
          <p:spPr bwMode="auto">
            <a:xfrm rot="10800000">
              <a:off x="1441" y="2170"/>
              <a:ext cx="1" cy="21"/>
            </a:xfrm>
            <a:prstGeom prst="line">
              <a:avLst/>
            </a:prstGeom>
            <a:noFill/>
            <a:ln w="9525">
              <a:solidFill>
                <a:schemeClr val="tx1"/>
              </a:solidFill>
              <a:round/>
              <a:headEnd/>
              <a:tailEnd/>
            </a:ln>
          </p:spPr>
          <p:txBody>
            <a:bodyPr/>
            <a:lstStyle/>
            <a:p>
              <a:endParaRPr lang="fr-FR"/>
            </a:p>
          </p:txBody>
        </p:sp>
        <p:sp>
          <p:nvSpPr>
            <p:cNvPr id="2576" name="Line 127"/>
            <p:cNvSpPr>
              <a:spLocks noChangeShapeType="1"/>
            </p:cNvSpPr>
            <p:nvPr/>
          </p:nvSpPr>
          <p:spPr bwMode="auto">
            <a:xfrm rot="10800000">
              <a:off x="1441" y="2126"/>
              <a:ext cx="1" cy="22"/>
            </a:xfrm>
            <a:prstGeom prst="line">
              <a:avLst/>
            </a:prstGeom>
            <a:noFill/>
            <a:ln w="9525">
              <a:solidFill>
                <a:schemeClr val="tx1"/>
              </a:solidFill>
              <a:round/>
              <a:headEnd/>
              <a:tailEnd/>
            </a:ln>
          </p:spPr>
          <p:txBody>
            <a:bodyPr/>
            <a:lstStyle/>
            <a:p>
              <a:endParaRPr lang="fr-FR"/>
            </a:p>
          </p:txBody>
        </p:sp>
        <p:sp>
          <p:nvSpPr>
            <p:cNvPr id="2577" name="Line 128"/>
            <p:cNvSpPr>
              <a:spLocks noChangeShapeType="1"/>
            </p:cNvSpPr>
            <p:nvPr/>
          </p:nvSpPr>
          <p:spPr bwMode="auto">
            <a:xfrm rot="10800000">
              <a:off x="1441" y="2079"/>
              <a:ext cx="1" cy="23"/>
            </a:xfrm>
            <a:prstGeom prst="line">
              <a:avLst/>
            </a:prstGeom>
            <a:noFill/>
            <a:ln w="9525">
              <a:solidFill>
                <a:schemeClr val="tx1"/>
              </a:solidFill>
              <a:round/>
              <a:headEnd/>
              <a:tailEnd/>
            </a:ln>
          </p:spPr>
          <p:txBody>
            <a:bodyPr/>
            <a:lstStyle/>
            <a:p>
              <a:endParaRPr lang="fr-FR"/>
            </a:p>
          </p:txBody>
        </p:sp>
        <p:sp>
          <p:nvSpPr>
            <p:cNvPr id="2578" name="Line 129"/>
            <p:cNvSpPr>
              <a:spLocks noChangeShapeType="1"/>
            </p:cNvSpPr>
            <p:nvPr/>
          </p:nvSpPr>
          <p:spPr bwMode="auto">
            <a:xfrm rot="10800000">
              <a:off x="1441" y="2034"/>
              <a:ext cx="1" cy="23"/>
            </a:xfrm>
            <a:prstGeom prst="line">
              <a:avLst/>
            </a:prstGeom>
            <a:noFill/>
            <a:ln w="9525">
              <a:solidFill>
                <a:schemeClr val="tx1"/>
              </a:solidFill>
              <a:round/>
              <a:headEnd/>
              <a:tailEnd/>
            </a:ln>
          </p:spPr>
          <p:txBody>
            <a:bodyPr/>
            <a:lstStyle/>
            <a:p>
              <a:endParaRPr lang="fr-FR"/>
            </a:p>
          </p:txBody>
        </p:sp>
        <p:sp>
          <p:nvSpPr>
            <p:cNvPr id="2579" name="Line 130"/>
            <p:cNvSpPr>
              <a:spLocks noChangeShapeType="1"/>
            </p:cNvSpPr>
            <p:nvPr/>
          </p:nvSpPr>
          <p:spPr bwMode="auto">
            <a:xfrm rot="10800000">
              <a:off x="1441" y="1988"/>
              <a:ext cx="1" cy="23"/>
            </a:xfrm>
            <a:prstGeom prst="line">
              <a:avLst/>
            </a:prstGeom>
            <a:noFill/>
            <a:ln w="9525">
              <a:solidFill>
                <a:schemeClr val="tx1"/>
              </a:solidFill>
              <a:round/>
              <a:headEnd/>
              <a:tailEnd/>
            </a:ln>
          </p:spPr>
          <p:txBody>
            <a:bodyPr/>
            <a:lstStyle/>
            <a:p>
              <a:endParaRPr lang="fr-FR"/>
            </a:p>
          </p:txBody>
        </p:sp>
        <p:sp>
          <p:nvSpPr>
            <p:cNvPr id="2580" name="Line 131"/>
            <p:cNvSpPr>
              <a:spLocks noChangeShapeType="1"/>
            </p:cNvSpPr>
            <p:nvPr/>
          </p:nvSpPr>
          <p:spPr bwMode="auto">
            <a:xfrm rot="10800000">
              <a:off x="1441" y="1943"/>
              <a:ext cx="1" cy="23"/>
            </a:xfrm>
            <a:prstGeom prst="line">
              <a:avLst/>
            </a:prstGeom>
            <a:noFill/>
            <a:ln w="9525">
              <a:solidFill>
                <a:schemeClr val="tx1"/>
              </a:solidFill>
              <a:round/>
              <a:headEnd/>
              <a:tailEnd/>
            </a:ln>
          </p:spPr>
          <p:txBody>
            <a:bodyPr/>
            <a:lstStyle/>
            <a:p>
              <a:endParaRPr lang="fr-FR"/>
            </a:p>
          </p:txBody>
        </p:sp>
        <p:sp>
          <p:nvSpPr>
            <p:cNvPr id="2581" name="Line 132"/>
            <p:cNvSpPr>
              <a:spLocks noChangeShapeType="1"/>
            </p:cNvSpPr>
            <p:nvPr/>
          </p:nvSpPr>
          <p:spPr bwMode="auto">
            <a:xfrm rot="10800000">
              <a:off x="1441" y="1899"/>
              <a:ext cx="1" cy="20"/>
            </a:xfrm>
            <a:prstGeom prst="line">
              <a:avLst/>
            </a:prstGeom>
            <a:noFill/>
            <a:ln w="9525">
              <a:solidFill>
                <a:schemeClr val="tx1"/>
              </a:solidFill>
              <a:round/>
              <a:headEnd/>
              <a:tailEnd/>
            </a:ln>
          </p:spPr>
          <p:txBody>
            <a:bodyPr/>
            <a:lstStyle/>
            <a:p>
              <a:endParaRPr lang="fr-FR"/>
            </a:p>
          </p:txBody>
        </p:sp>
        <p:sp>
          <p:nvSpPr>
            <p:cNvPr id="2582" name="Line 133"/>
            <p:cNvSpPr>
              <a:spLocks noChangeShapeType="1"/>
            </p:cNvSpPr>
            <p:nvPr/>
          </p:nvSpPr>
          <p:spPr bwMode="auto">
            <a:xfrm rot="10800000">
              <a:off x="1441" y="1853"/>
              <a:ext cx="1" cy="22"/>
            </a:xfrm>
            <a:prstGeom prst="line">
              <a:avLst/>
            </a:prstGeom>
            <a:noFill/>
            <a:ln w="9525">
              <a:solidFill>
                <a:schemeClr val="tx1"/>
              </a:solidFill>
              <a:round/>
              <a:headEnd/>
              <a:tailEnd/>
            </a:ln>
          </p:spPr>
          <p:txBody>
            <a:bodyPr/>
            <a:lstStyle/>
            <a:p>
              <a:endParaRPr lang="fr-FR"/>
            </a:p>
          </p:txBody>
        </p:sp>
        <p:sp>
          <p:nvSpPr>
            <p:cNvPr id="2583" name="Line 134"/>
            <p:cNvSpPr>
              <a:spLocks noChangeShapeType="1"/>
            </p:cNvSpPr>
            <p:nvPr/>
          </p:nvSpPr>
          <p:spPr bwMode="auto">
            <a:xfrm rot="10800000">
              <a:off x="1441" y="1806"/>
              <a:ext cx="1" cy="22"/>
            </a:xfrm>
            <a:prstGeom prst="line">
              <a:avLst/>
            </a:prstGeom>
            <a:noFill/>
            <a:ln w="9525">
              <a:solidFill>
                <a:schemeClr val="tx1"/>
              </a:solidFill>
              <a:round/>
              <a:headEnd/>
              <a:tailEnd/>
            </a:ln>
          </p:spPr>
          <p:txBody>
            <a:bodyPr/>
            <a:lstStyle/>
            <a:p>
              <a:endParaRPr lang="fr-FR"/>
            </a:p>
          </p:txBody>
        </p:sp>
        <p:sp>
          <p:nvSpPr>
            <p:cNvPr id="2584" name="Line 135"/>
            <p:cNvSpPr>
              <a:spLocks noChangeShapeType="1"/>
            </p:cNvSpPr>
            <p:nvPr/>
          </p:nvSpPr>
          <p:spPr bwMode="auto">
            <a:xfrm rot="10800000">
              <a:off x="1441" y="1761"/>
              <a:ext cx="1" cy="25"/>
            </a:xfrm>
            <a:prstGeom prst="line">
              <a:avLst/>
            </a:prstGeom>
            <a:noFill/>
            <a:ln w="9525">
              <a:solidFill>
                <a:schemeClr val="tx1"/>
              </a:solidFill>
              <a:round/>
              <a:headEnd/>
              <a:tailEnd/>
            </a:ln>
          </p:spPr>
          <p:txBody>
            <a:bodyPr/>
            <a:lstStyle/>
            <a:p>
              <a:endParaRPr lang="fr-FR"/>
            </a:p>
          </p:txBody>
        </p:sp>
        <p:sp>
          <p:nvSpPr>
            <p:cNvPr id="2585" name="Line 136"/>
            <p:cNvSpPr>
              <a:spLocks noChangeShapeType="1"/>
            </p:cNvSpPr>
            <p:nvPr/>
          </p:nvSpPr>
          <p:spPr bwMode="auto">
            <a:xfrm rot="10800000">
              <a:off x="1441" y="1717"/>
              <a:ext cx="1" cy="23"/>
            </a:xfrm>
            <a:prstGeom prst="line">
              <a:avLst/>
            </a:prstGeom>
            <a:noFill/>
            <a:ln w="9525">
              <a:solidFill>
                <a:schemeClr val="tx1"/>
              </a:solidFill>
              <a:round/>
              <a:headEnd/>
              <a:tailEnd/>
            </a:ln>
          </p:spPr>
          <p:txBody>
            <a:bodyPr/>
            <a:lstStyle/>
            <a:p>
              <a:endParaRPr lang="fr-FR"/>
            </a:p>
          </p:txBody>
        </p:sp>
        <p:sp>
          <p:nvSpPr>
            <p:cNvPr id="2586" name="Line 137"/>
            <p:cNvSpPr>
              <a:spLocks noChangeShapeType="1"/>
            </p:cNvSpPr>
            <p:nvPr/>
          </p:nvSpPr>
          <p:spPr bwMode="auto">
            <a:xfrm rot="10800000">
              <a:off x="1441" y="1671"/>
              <a:ext cx="1" cy="21"/>
            </a:xfrm>
            <a:prstGeom prst="line">
              <a:avLst/>
            </a:prstGeom>
            <a:noFill/>
            <a:ln w="9525">
              <a:solidFill>
                <a:schemeClr val="tx1"/>
              </a:solidFill>
              <a:round/>
              <a:headEnd/>
              <a:tailEnd/>
            </a:ln>
          </p:spPr>
          <p:txBody>
            <a:bodyPr/>
            <a:lstStyle/>
            <a:p>
              <a:endParaRPr lang="fr-FR"/>
            </a:p>
          </p:txBody>
        </p:sp>
        <p:sp>
          <p:nvSpPr>
            <p:cNvPr id="2587" name="Line 138"/>
            <p:cNvSpPr>
              <a:spLocks noChangeShapeType="1"/>
            </p:cNvSpPr>
            <p:nvPr/>
          </p:nvSpPr>
          <p:spPr bwMode="auto">
            <a:xfrm rot="10800000">
              <a:off x="1441" y="1626"/>
              <a:ext cx="1" cy="22"/>
            </a:xfrm>
            <a:prstGeom prst="line">
              <a:avLst/>
            </a:prstGeom>
            <a:noFill/>
            <a:ln w="9525">
              <a:solidFill>
                <a:schemeClr val="tx1"/>
              </a:solidFill>
              <a:round/>
              <a:headEnd/>
              <a:tailEnd/>
            </a:ln>
          </p:spPr>
          <p:txBody>
            <a:bodyPr/>
            <a:lstStyle/>
            <a:p>
              <a:endParaRPr lang="fr-FR"/>
            </a:p>
          </p:txBody>
        </p:sp>
        <p:sp>
          <p:nvSpPr>
            <p:cNvPr id="2588" name="Line 139"/>
            <p:cNvSpPr>
              <a:spLocks noChangeShapeType="1"/>
            </p:cNvSpPr>
            <p:nvPr/>
          </p:nvSpPr>
          <p:spPr bwMode="auto">
            <a:xfrm rot="10800000">
              <a:off x="1441" y="1580"/>
              <a:ext cx="1" cy="23"/>
            </a:xfrm>
            <a:prstGeom prst="line">
              <a:avLst/>
            </a:prstGeom>
            <a:noFill/>
            <a:ln w="9525">
              <a:solidFill>
                <a:schemeClr val="tx1"/>
              </a:solidFill>
              <a:round/>
              <a:headEnd/>
              <a:tailEnd/>
            </a:ln>
          </p:spPr>
          <p:txBody>
            <a:bodyPr/>
            <a:lstStyle/>
            <a:p>
              <a:endParaRPr lang="fr-FR"/>
            </a:p>
          </p:txBody>
        </p:sp>
        <p:sp>
          <p:nvSpPr>
            <p:cNvPr id="2589" name="Line 140"/>
            <p:cNvSpPr>
              <a:spLocks noChangeShapeType="1"/>
            </p:cNvSpPr>
            <p:nvPr/>
          </p:nvSpPr>
          <p:spPr bwMode="auto">
            <a:xfrm rot="10800000">
              <a:off x="1441" y="1534"/>
              <a:ext cx="1" cy="23"/>
            </a:xfrm>
            <a:prstGeom prst="line">
              <a:avLst/>
            </a:prstGeom>
            <a:noFill/>
            <a:ln w="9525">
              <a:solidFill>
                <a:schemeClr val="tx1"/>
              </a:solidFill>
              <a:round/>
              <a:headEnd/>
              <a:tailEnd/>
            </a:ln>
          </p:spPr>
          <p:txBody>
            <a:bodyPr/>
            <a:lstStyle/>
            <a:p>
              <a:endParaRPr lang="fr-FR"/>
            </a:p>
          </p:txBody>
        </p:sp>
        <p:sp>
          <p:nvSpPr>
            <p:cNvPr id="2590" name="Line 141"/>
            <p:cNvSpPr>
              <a:spLocks noChangeShapeType="1"/>
            </p:cNvSpPr>
            <p:nvPr/>
          </p:nvSpPr>
          <p:spPr bwMode="auto">
            <a:xfrm rot="10800000">
              <a:off x="1441" y="1489"/>
              <a:ext cx="1" cy="23"/>
            </a:xfrm>
            <a:prstGeom prst="line">
              <a:avLst/>
            </a:prstGeom>
            <a:noFill/>
            <a:ln w="9525">
              <a:solidFill>
                <a:schemeClr val="tx1"/>
              </a:solidFill>
              <a:round/>
              <a:headEnd/>
              <a:tailEnd/>
            </a:ln>
          </p:spPr>
          <p:txBody>
            <a:bodyPr/>
            <a:lstStyle/>
            <a:p>
              <a:endParaRPr lang="fr-FR"/>
            </a:p>
          </p:txBody>
        </p:sp>
        <p:sp>
          <p:nvSpPr>
            <p:cNvPr id="2591" name="Line 142"/>
            <p:cNvSpPr>
              <a:spLocks noChangeShapeType="1"/>
            </p:cNvSpPr>
            <p:nvPr/>
          </p:nvSpPr>
          <p:spPr bwMode="auto">
            <a:xfrm rot="10800000">
              <a:off x="1441" y="1443"/>
              <a:ext cx="1" cy="25"/>
            </a:xfrm>
            <a:prstGeom prst="line">
              <a:avLst/>
            </a:prstGeom>
            <a:noFill/>
            <a:ln w="9525">
              <a:solidFill>
                <a:schemeClr val="tx1"/>
              </a:solidFill>
              <a:round/>
              <a:headEnd/>
              <a:tailEnd/>
            </a:ln>
          </p:spPr>
          <p:txBody>
            <a:bodyPr/>
            <a:lstStyle/>
            <a:p>
              <a:endParaRPr lang="fr-FR"/>
            </a:p>
          </p:txBody>
        </p:sp>
        <p:sp>
          <p:nvSpPr>
            <p:cNvPr id="2592" name="Line 143"/>
            <p:cNvSpPr>
              <a:spLocks noChangeShapeType="1"/>
            </p:cNvSpPr>
            <p:nvPr/>
          </p:nvSpPr>
          <p:spPr bwMode="auto">
            <a:xfrm rot="10800000">
              <a:off x="1441" y="1397"/>
              <a:ext cx="1" cy="24"/>
            </a:xfrm>
            <a:prstGeom prst="line">
              <a:avLst/>
            </a:prstGeom>
            <a:noFill/>
            <a:ln w="9525">
              <a:solidFill>
                <a:schemeClr val="tx1"/>
              </a:solidFill>
              <a:round/>
              <a:headEnd/>
              <a:tailEnd/>
            </a:ln>
          </p:spPr>
          <p:txBody>
            <a:bodyPr/>
            <a:lstStyle/>
            <a:p>
              <a:endParaRPr lang="fr-FR"/>
            </a:p>
          </p:txBody>
        </p:sp>
        <p:sp>
          <p:nvSpPr>
            <p:cNvPr id="2593" name="Line 144"/>
            <p:cNvSpPr>
              <a:spLocks noChangeShapeType="1"/>
            </p:cNvSpPr>
            <p:nvPr/>
          </p:nvSpPr>
          <p:spPr bwMode="auto">
            <a:xfrm rot="10800000">
              <a:off x="1441" y="1355"/>
              <a:ext cx="1" cy="20"/>
            </a:xfrm>
            <a:prstGeom prst="line">
              <a:avLst/>
            </a:prstGeom>
            <a:noFill/>
            <a:ln w="9525">
              <a:solidFill>
                <a:schemeClr val="tx1"/>
              </a:solidFill>
              <a:round/>
              <a:headEnd/>
              <a:tailEnd/>
            </a:ln>
          </p:spPr>
          <p:txBody>
            <a:bodyPr/>
            <a:lstStyle/>
            <a:p>
              <a:endParaRPr lang="fr-FR"/>
            </a:p>
          </p:txBody>
        </p:sp>
        <p:sp>
          <p:nvSpPr>
            <p:cNvPr id="2594" name="Line 145"/>
            <p:cNvSpPr>
              <a:spLocks noChangeShapeType="1"/>
            </p:cNvSpPr>
            <p:nvPr/>
          </p:nvSpPr>
          <p:spPr bwMode="auto">
            <a:xfrm rot="10800000">
              <a:off x="1441" y="1306"/>
              <a:ext cx="1" cy="24"/>
            </a:xfrm>
            <a:prstGeom prst="line">
              <a:avLst/>
            </a:prstGeom>
            <a:noFill/>
            <a:ln w="9525">
              <a:solidFill>
                <a:schemeClr val="tx1"/>
              </a:solidFill>
              <a:round/>
              <a:headEnd/>
              <a:tailEnd/>
            </a:ln>
          </p:spPr>
          <p:txBody>
            <a:bodyPr/>
            <a:lstStyle/>
            <a:p>
              <a:endParaRPr lang="fr-FR"/>
            </a:p>
          </p:txBody>
        </p:sp>
        <p:sp>
          <p:nvSpPr>
            <p:cNvPr id="2595" name="Line 146"/>
            <p:cNvSpPr>
              <a:spLocks noChangeShapeType="1"/>
            </p:cNvSpPr>
            <p:nvPr/>
          </p:nvSpPr>
          <p:spPr bwMode="auto">
            <a:xfrm rot="10800000">
              <a:off x="1441" y="1261"/>
              <a:ext cx="1" cy="25"/>
            </a:xfrm>
            <a:prstGeom prst="line">
              <a:avLst/>
            </a:prstGeom>
            <a:noFill/>
            <a:ln w="9525">
              <a:solidFill>
                <a:schemeClr val="tx1"/>
              </a:solidFill>
              <a:round/>
              <a:headEnd/>
              <a:tailEnd/>
            </a:ln>
          </p:spPr>
          <p:txBody>
            <a:bodyPr/>
            <a:lstStyle/>
            <a:p>
              <a:endParaRPr lang="fr-FR"/>
            </a:p>
          </p:txBody>
        </p:sp>
        <p:sp>
          <p:nvSpPr>
            <p:cNvPr id="2596" name="Line 147"/>
            <p:cNvSpPr>
              <a:spLocks noChangeShapeType="1"/>
            </p:cNvSpPr>
            <p:nvPr/>
          </p:nvSpPr>
          <p:spPr bwMode="auto">
            <a:xfrm rot="10800000">
              <a:off x="1441" y="1215"/>
              <a:ext cx="1" cy="26"/>
            </a:xfrm>
            <a:prstGeom prst="line">
              <a:avLst/>
            </a:prstGeom>
            <a:noFill/>
            <a:ln w="9525">
              <a:solidFill>
                <a:schemeClr val="tx1"/>
              </a:solidFill>
              <a:round/>
              <a:headEnd/>
              <a:tailEnd/>
            </a:ln>
          </p:spPr>
          <p:txBody>
            <a:bodyPr/>
            <a:lstStyle/>
            <a:p>
              <a:endParaRPr lang="fr-FR"/>
            </a:p>
          </p:txBody>
        </p:sp>
        <p:sp>
          <p:nvSpPr>
            <p:cNvPr id="2597" name="Line 148"/>
            <p:cNvSpPr>
              <a:spLocks noChangeShapeType="1"/>
            </p:cNvSpPr>
            <p:nvPr/>
          </p:nvSpPr>
          <p:spPr bwMode="auto">
            <a:xfrm rot="10800000">
              <a:off x="1441" y="1172"/>
              <a:ext cx="1" cy="23"/>
            </a:xfrm>
            <a:prstGeom prst="line">
              <a:avLst/>
            </a:prstGeom>
            <a:noFill/>
            <a:ln w="9525">
              <a:solidFill>
                <a:schemeClr val="tx1"/>
              </a:solidFill>
              <a:round/>
              <a:headEnd/>
              <a:tailEnd/>
            </a:ln>
          </p:spPr>
          <p:txBody>
            <a:bodyPr/>
            <a:lstStyle/>
            <a:p>
              <a:endParaRPr lang="fr-FR"/>
            </a:p>
          </p:txBody>
        </p:sp>
        <p:sp>
          <p:nvSpPr>
            <p:cNvPr id="2598" name="Line 149"/>
            <p:cNvSpPr>
              <a:spLocks noChangeShapeType="1"/>
            </p:cNvSpPr>
            <p:nvPr/>
          </p:nvSpPr>
          <p:spPr bwMode="auto">
            <a:xfrm rot="10800000">
              <a:off x="1441" y="1126"/>
              <a:ext cx="1" cy="21"/>
            </a:xfrm>
            <a:prstGeom prst="line">
              <a:avLst/>
            </a:prstGeom>
            <a:noFill/>
            <a:ln w="9525">
              <a:solidFill>
                <a:schemeClr val="tx1"/>
              </a:solidFill>
              <a:round/>
              <a:headEnd/>
              <a:tailEnd/>
            </a:ln>
          </p:spPr>
          <p:txBody>
            <a:bodyPr/>
            <a:lstStyle/>
            <a:p>
              <a:endParaRPr lang="fr-FR"/>
            </a:p>
          </p:txBody>
        </p:sp>
        <p:sp>
          <p:nvSpPr>
            <p:cNvPr id="2599" name="Line 150"/>
            <p:cNvSpPr>
              <a:spLocks noChangeShapeType="1"/>
            </p:cNvSpPr>
            <p:nvPr/>
          </p:nvSpPr>
          <p:spPr bwMode="auto">
            <a:xfrm rot="10800000">
              <a:off x="1441" y="1081"/>
              <a:ext cx="1" cy="23"/>
            </a:xfrm>
            <a:prstGeom prst="line">
              <a:avLst/>
            </a:prstGeom>
            <a:noFill/>
            <a:ln w="9525">
              <a:solidFill>
                <a:schemeClr val="tx1"/>
              </a:solidFill>
              <a:round/>
              <a:headEnd/>
              <a:tailEnd/>
            </a:ln>
          </p:spPr>
          <p:txBody>
            <a:bodyPr/>
            <a:lstStyle/>
            <a:p>
              <a:endParaRPr lang="fr-FR"/>
            </a:p>
          </p:txBody>
        </p:sp>
        <p:sp>
          <p:nvSpPr>
            <p:cNvPr id="2600" name="Line 151"/>
            <p:cNvSpPr>
              <a:spLocks noChangeShapeType="1"/>
            </p:cNvSpPr>
            <p:nvPr/>
          </p:nvSpPr>
          <p:spPr bwMode="auto">
            <a:xfrm rot="10800000">
              <a:off x="1441" y="1035"/>
              <a:ext cx="1" cy="23"/>
            </a:xfrm>
            <a:prstGeom prst="line">
              <a:avLst/>
            </a:prstGeom>
            <a:noFill/>
            <a:ln w="9525">
              <a:solidFill>
                <a:schemeClr val="tx1"/>
              </a:solidFill>
              <a:round/>
              <a:headEnd/>
              <a:tailEnd/>
            </a:ln>
          </p:spPr>
          <p:txBody>
            <a:bodyPr/>
            <a:lstStyle/>
            <a:p>
              <a:endParaRPr lang="fr-FR"/>
            </a:p>
          </p:txBody>
        </p:sp>
        <p:sp>
          <p:nvSpPr>
            <p:cNvPr id="2601" name="Line 152"/>
            <p:cNvSpPr>
              <a:spLocks noChangeShapeType="1"/>
            </p:cNvSpPr>
            <p:nvPr/>
          </p:nvSpPr>
          <p:spPr bwMode="auto">
            <a:xfrm rot="10800000">
              <a:off x="1441" y="990"/>
              <a:ext cx="1" cy="22"/>
            </a:xfrm>
            <a:prstGeom prst="line">
              <a:avLst/>
            </a:prstGeom>
            <a:noFill/>
            <a:ln w="9525">
              <a:solidFill>
                <a:schemeClr val="tx1"/>
              </a:solidFill>
              <a:round/>
              <a:headEnd/>
              <a:tailEnd/>
            </a:ln>
          </p:spPr>
          <p:txBody>
            <a:bodyPr/>
            <a:lstStyle/>
            <a:p>
              <a:endParaRPr lang="fr-FR"/>
            </a:p>
          </p:txBody>
        </p:sp>
        <p:sp>
          <p:nvSpPr>
            <p:cNvPr id="2602" name="Line 153"/>
            <p:cNvSpPr>
              <a:spLocks noChangeShapeType="1"/>
            </p:cNvSpPr>
            <p:nvPr/>
          </p:nvSpPr>
          <p:spPr bwMode="auto">
            <a:xfrm rot="10800000">
              <a:off x="1441" y="944"/>
              <a:ext cx="1" cy="23"/>
            </a:xfrm>
            <a:prstGeom prst="line">
              <a:avLst/>
            </a:prstGeom>
            <a:noFill/>
            <a:ln w="9525">
              <a:solidFill>
                <a:schemeClr val="tx1"/>
              </a:solidFill>
              <a:round/>
              <a:headEnd/>
              <a:tailEnd/>
            </a:ln>
          </p:spPr>
          <p:txBody>
            <a:bodyPr/>
            <a:lstStyle/>
            <a:p>
              <a:endParaRPr lang="fr-FR"/>
            </a:p>
          </p:txBody>
        </p:sp>
        <p:sp>
          <p:nvSpPr>
            <p:cNvPr id="2603" name="Line 154"/>
            <p:cNvSpPr>
              <a:spLocks noChangeShapeType="1"/>
            </p:cNvSpPr>
            <p:nvPr/>
          </p:nvSpPr>
          <p:spPr bwMode="auto">
            <a:xfrm rot="10800000">
              <a:off x="1441" y="898"/>
              <a:ext cx="1" cy="25"/>
            </a:xfrm>
            <a:prstGeom prst="line">
              <a:avLst/>
            </a:prstGeom>
            <a:noFill/>
            <a:ln w="9525">
              <a:solidFill>
                <a:schemeClr val="tx1"/>
              </a:solidFill>
              <a:round/>
              <a:headEnd/>
              <a:tailEnd/>
            </a:ln>
          </p:spPr>
          <p:txBody>
            <a:bodyPr/>
            <a:lstStyle/>
            <a:p>
              <a:endParaRPr lang="fr-FR"/>
            </a:p>
          </p:txBody>
        </p:sp>
        <p:sp>
          <p:nvSpPr>
            <p:cNvPr id="2604" name="Line 155"/>
            <p:cNvSpPr>
              <a:spLocks noChangeShapeType="1"/>
            </p:cNvSpPr>
            <p:nvPr/>
          </p:nvSpPr>
          <p:spPr bwMode="auto">
            <a:xfrm rot="10800000">
              <a:off x="1441" y="855"/>
              <a:ext cx="1" cy="21"/>
            </a:xfrm>
            <a:prstGeom prst="line">
              <a:avLst/>
            </a:prstGeom>
            <a:noFill/>
            <a:ln w="9525">
              <a:solidFill>
                <a:schemeClr val="tx1"/>
              </a:solidFill>
              <a:round/>
              <a:headEnd/>
              <a:tailEnd/>
            </a:ln>
          </p:spPr>
          <p:txBody>
            <a:bodyPr/>
            <a:lstStyle/>
            <a:p>
              <a:endParaRPr lang="fr-FR"/>
            </a:p>
          </p:txBody>
        </p:sp>
        <p:sp>
          <p:nvSpPr>
            <p:cNvPr id="2605" name="Line 156"/>
            <p:cNvSpPr>
              <a:spLocks noChangeShapeType="1"/>
            </p:cNvSpPr>
            <p:nvPr/>
          </p:nvSpPr>
          <p:spPr bwMode="auto">
            <a:xfrm rot="10800000">
              <a:off x="1441" y="810"/>
              <a:ext cx="1" cy="20"/>
            </a:xfrm>
            <a:prstGeom prst="line">
              <a:avLst/>
            </a:prstGeom>
            <a:noFill/>
            <a:ln w="9525">
              <a:solidFill>
                <a:schemeClr val="tx1"/>
              </a:solidFill>
              <a:round/>
              <a:headEnd/>
              <a:tailEnd/>
            </a:ln>
          </p:spPr>
          <p:txBody>
            <a:bodyPr/>
            <a:lstStyle/>
            <a:p>
              <a:endParaRPr lang="fr-FR"/>
            </a:p>
          </p:txBody>
        </p:sp>
        <p:sp>
          <p:nvSpPr>
            <p:cNvPr id="2606" name="Line 157"/>
            <p:cNvSpPr>
              <a:spLocks noChangeShapeType="1"/>
            </p:cNvSpPr>
            <p:nvPr/>
          </p:nvSpPr>
          <p:spPr bwMode="auto">
            <a:xfrm rot="10800000">
              <a:off x="1441" y="761"/>
              <a:ext cx="1" cy="24"/>
            </a:xfrm>
            <a:prstGeom prst="line">
              <a:avLst/>
            </a:prstGeom>
            <a:noFill/>
            <a:ln w="9525">
              <a:solidFill>
                <a:schemeClr val="tx1"/>
              </a:solidFill>
              <a:round/>
              <a:headEnd/>
              <a:tailEnd/>
            </a:ln>
          </p:spPr>
          <p:txBody>
            <a:bodyPr/>
            <a:lstStyle/>
            <a:p>
              <a:endParaRPr lang="fr-FR"/>
            </a:p>
          </p:txBody>
        </p:sp>
        <p:sp>
          <p:nvSpPr>
            <p:cNvPr id="2607" name="Line 158"/>
            <p:cNvSpPr>
              <a:spLocks noChangeShapeType="1"/>
            </p:cNvSpPr>
            <p:nvPr/>
          </p:nvSpPr>
          <p:spPr bwMode="auto">
            <a:xfrm rot="10800000">
              <a:off x="1441" y="716"/>
              <a:ext cx="1" cy="25"/>
            </a:xfrm>
            <a:prstGeom prst="line">
              <a:avLst/>
            </a:prstGeom>
            <a:noFill/>
            <a:ln w="9525">
              <a:solidFill>
                <a:schemeClr val="tx1"/>
              </a:solidFill>
              <a:round/>
              <a:headEnd/>
              <a:tailEnd/>
            </a:ln>
          </p:spPr>
          <p:txBody>
            <a:bodyPr/>
            <a:lstStyle/>
            <a:p>
              <a:endParaRPr lang="fr-FR"/>
            </a:p>
          </p:txBody>
        </p:sp>
        <p:sp>
          <p:nvSpPr>
            <p:cNvPr id="2608" name="Line 159"/>
            <p:cNvSpPr>
              <a:spLocks noChangeShapeType="1"/>
            </p:cNvSpPr>
            <p:nvPr/>
          </p:nvSpPr>
          <p:spPr bwMode="auto">
            <a:xfrm rot="10800000">
              <a:off x="1441" y="672"/>
              <a:ext cx="1" cy="24"/>
            </a:xfrm>
            <a:prstGeom prst="line">
              <a:avLst/>
            </a:prstGeom>
            <a:noFill/>
            <a:ln w="9525">
              <a:solidFill>
                <a:schemeClr val="tx1"/>
              </a:solidFill>
              <a:round/>
              <a:headEnd/>
              <a:tailEnd/>
            </a:ln>
          </p:spPr>
          <p:txBody>
            <a:bodyPr/>
            <a:lstStyle/>
            <a:p>
              <a:endParaRPr lang="fr-FR"/>
            </a:p>
          </p:txBody>
        </p:sp>
        <p:sp>
          <p:nvSpPr>
            <p:cNvPr id="2609" name="Line 160"/>
            <p:cNvSpPr>
              <a:spLocks noChangeShapeType="1"/>
            </p:cNvSpPr>
            <p:nvPr/>
          </p:nvSpPr>
          <p:spPr bwMode="auto">
            <a:xfrm rot="10800000">
              <a:off x="1441" y="628"/>
              <a:ext cx="1" cy="22"/>
            </a:xfrm>
            <a:prstGeom prst="line">
              <a:avLst/>
            </a:prstGeom>
            <a:noFill/>
            <a:ln w="9525">
              <a:solidFill>
                <a:schemeClr val="tx1"/>
              </a:solidFill>
              <a:round/>
              <a:headEnd/>
              <a:tailEnd/>
            </a:ln>
          </p:spPr>
          <p:txBody>
            <a:bodyPr/>
            <a:lstStyle/>
            <a:p>
              <a:endParaRPr lang="fr-FR"/>
            </a:p>
          </p:txBody>
        </p:sp>
        <p:sp>
          <p:nvSpPr>
            <p:cNvPr id="2610" name="Line 161"/>
            <p:cNvSpPr>
              <a:spLocks noChangeShapeType="1"/>
            </p:cNvSpPr>
            <p:nvPr/>
          </p:nvSpPr>
          <p:spPr bwMode="auto">
            <a:xfrm rot="10800000">
              <a:off x="1441" y="581"/>
              <a:ext cx="1" cy="24"/>
            </a:xfrm>
            <a:prstGeom prst="line">
              <a:avLst/>
            </a:prstGeom>
            <a:noFill/>
            <a:ln w="9525">
              <a:solidFill>
                <a:schemeClr val="tx1"/>
              </a:solidFill>
              <a:round/>
              <a:headEnd/>
              <a:tailEnd/>
            </a:ln>
          </p:spPr>
          <p:txBody>
            <a:bodyPr/>
            <a:lstStyle/>
            <a:p>
              <a:endParaRPr lang="fr-FR"/>
            </a:p>
          </p:txBody>
        </p:sp>
        <p:sp>
          <p:nvSpPr>
            <p:cNvPr id="2611" name="Line 162"/>
            <p:cNvSpPr>
              <a:spLocks noChangeShapeType="1"/>
            </p:cNvSpPr>
            <p:nvPr/>
          </p:nvSpPr>
          <p:spPr bwMode="auto">
            <a:xfrm rot="10800000">
              <a:off x="1441" y="536"/>
              <a:ext cx="1" cy="23"/>
            </a:xfrm>
            <a:prstGeom prst="line">
              <a:avLst/>
            </a:prstGeom>
            <a:noFill/>
            <a:ln w="9525">
              <a:solidFill>
                <a:schemeClr val="tx1"/>
              </a:solidFill>
              <a:round/>
              <a:headEnd/>
              <a:tailEnd/>
            </a:ln>
          </p:spPr>
          <p:txBody>
            <a:bodyPr/>
            <a:lstStyle/>
            <a:p>
              <a:endParaRPr lang="fr-FR"/>
            </a:p>
          </p:txBody>
        </p:sp>
        <p:sp>
          <p:nvSpPr>
            <p:cNvPr id="2612" name="Line 163"/>
            <p:cNvSpPr>
              <a:spLocks noChangeShapeType="1"/>
            </p:cNvSpPr>
            <p:nvPr/>
          </p:nvSpPr>
          <p:spPr bwMode="auto">
            <a:xfrm rot="10800000">
              <a:off x="1441" y="490"/>
              <a:ext cx="1" cy="24"/>
            </a:xfrm>
            <a:prstGeom prst="line">
              <a:avLst/>
            </a:prstGeom>
            <a:noFill/>
            <a:ln w="9525">
              <a:solidFill>
                <a:schemeClr val="tx1"/>
              </a:solidFill>
              <a:round/>
              <a:headEnd/>
              <a:tailEnd/>
            </a:ln>
          </p:spPr>
          <p:txBody>
            <a:bodyPr/>
            <a:lstStyle/>
            <a:p>
              <a:endParaRPr lang="fr-FR"/>
            </a:p>
          </p:txBody>
        </p:sp>
        <p:sp>
          <p:nvSpPr>
            <p:cNvPr id="2613" name="Line 164"/>
            <p:cNvSpPr>
              <a:spLocks noChangeShapeType="1"/>
            </p:cNvSpPr>
            <p:nvPr/>
          </p:nvSpPr>
          <p:spPr bwMode="auto">
            <a:xfrm rot="10800000">
              <a:off x="1441" y="445"/>
              <a:ext cx="1" cy="23"/>
            </a:xfrm>
            <a:prstGeom prst="line">
              <a:avLst/>
            </a:prstGeom>
            <a:noFill/>
            <a:ln w="9525">
              <a:solidFill>
                <a:schemeClr val="tx1"/>
              </a:solidFill>
              <a:round/>
              <a:headEnd/>
              <a:tailEnd/>
            </a:ln>
          </p:spPr>
          <p:txBody>
            <a:bodyPr/>
            <a:lstStyle/>
            <a:p>
              <a:endParaRPr lang="fr-FR"/>
            </a:p>
          </p:txBody>
        </p:sp>
        <p:sp>
          <p:nvSpPr>
            <p:cNvPr id="2614" name="Line 165"/>
            <p:cNvSpPr>
              <a:spLocks noChangeShapeType="1"/>
            </p:cNvSpPr>
            <p:nvPr/>
          </p:nvSpPr>
          <p:spPr bwMode="auto">
            <a:xfrm rot="10800000">
              <a:off x="1441" y="399"/>
              <a:ext cx="1" cy="25"/>
            </a:xfrm>
            <a:prstGeom prst="line">
              <a:avLst/>
            </a:prstGeom>
            <a:noFill/>
            <a:ln w="9525">
              <a:solidFill>
                <a:schemeClr val="tx1"/>
              </a:solidFill>
              <a:round/>
              <a:headEnd/>
              <a:tailEnd/>
            </a:ln>
          </p:spPr>
          <p:txBody>
            <a:bodyPr/>
            <a:lstStyle/>
            <a:p>
              <a:endParaRPr lang="fr-FR"/>
            </a:p>
          </p:txBody>
        </p:sp>
        <p:sp>
          <p:nvSpPr>
            <p:cNvPr id="2615" name="Line 166"/>
            <p:cNvSpPr>
              <a:spLocks noChangeShapeType="1"/>
            </p:cNvSpPr>
            <p:nvPr/>
          </p:nvSpPr>
          <p:spPr bwMode="auto">
            <a:xfrm rot="10800000">
              <a:off x="1441" y="354"/>
              <a:ext cx="1" cy="22"/>
            </a:xfrm>
            <a:prstGeom prst="line">
              <a:avLst/>
            </a:prstGeom>
            <a:noFill/>
            <a:ln w="9525">
              <a:solidFill>
                <a:schemeClr val="tx1"/>
              </a:solidFill>
              <a:round/>
              <a:headEnd/>
              <a:tailEnd/>
            </a:ln>
          </p:spPr>
          <p:txBody>
            <a:bodyPr/>
            <a:lstStyle/>
            <a:p>
              <a:endParaRPr lang="fr-FR"/>
            </a:p>
          </p:txBody>
        </p:sp>
        <p:sp>
          <p:nvSpPr>
            <p:cNvPr id="2616" name="Line 167"/>
            <p:cNvSpPr>
              <a:spLocks noChangeShapeType="1"/>
            </p:cNvSpPr>
            <p:nvPr/>
          </p:nvSpPr>
          <p:spPr bwMode="auto">
            <a:xfrm rot="10800000">
              <a:off x="1441" y="310"/>
              <a:ext cx="1" cy="21"/>
            </a:xfrm>
            <a:prstGeom prst="line">
              <a:avLst/>
            </a:prstGeom>
            <a:noFill/>
            <a:ln w="9525">
              <a:solidFill>
                <a:schemeClr val="tx1"/>
              </a:solidFill>
              <a:round/>
              <a:headEnd/>
              <a:tailEnd/>
            </a:ln>
          </p:spPr>
          <p:txBody>
            <a:bodyPr/>
            <a:lstStyle/>
            <a:p>
              <a:endParaRPr lang="fr-FR"/>
            </a:p>
          </p:txBody>
        </p:sp>
        <p:sp>
          <p:nvSpPr>
            <p:cNvPr id="2617" name="Line 168"/>
            <p:cNvSpPr>
              <a:spLocks noChangeShapeType="1"/>
            </p:cNvSpPr>
            <p:nvPr/>
          </p:nvSpPr>
          <p:spPr bwMode="auto">
            <a:xfrm rot="10800000">
              <a:off x="1441" y="265"/>
              <a:ext cx="1" cy="20"/>
            </a:xfrm>
            <a:prstGeom prst="line">
              <a:avLst/>
            </a:prstGeom>
            <a:noFill/>
            <a:ln w="9525">
              <a:solidFill>
                <a:schemeClr val="tx1"/>
              </a:solidFill>
              <a:round/>
              <a:headEnd/>
              <a:tailEnd/>
            </a:ln>
          </p:spPr>
          <p:txBody>
            <a:bodyPr/>
            <a:lstStyle/>
            <a:p>
              <a:endParaRPr lang="fr-FR"/>
            </a:p>
          </p:txBody>
        </p:sp>
        <p:sp>
          <p:nvSpPr>
            <p:cNvPr id="2618" name="Line 169"/>
            <p:cNvSpPr>
              <a:spLocks noChangeShapeType="1"/>
            </p:cNvSpPr>
            <p:nvPr/>
          </p:nvSpPr>
          <p:spPr bwMode="auto">
            <a:xfrm rot="10800000">
              <a:off x="1441" y="217"/>
              <a:ext cx="1" cy="25"/>
            </a:xfrm>
            <a:prstGeom prst="line">
              <a:avLst/>
            </a:prstGeom>
            <a:noFill/>
            <a:ln w="9525">
              <a:solidFill>
                <a:schemeClr val="tx1"/>
              </a:solidFill>
              <a:round/>
              <a:headEnd/>
              <a:tailEnd/>
            </a:ln>
          </p:spPr>
          <p:txBody>
            <a:bodyPr/>
            <a:lstStyle/>
            <a:p>
              <a:endParaRPr lang="fr-FR"/>
            </a:p>
          </p:txBody>
        </p:sp>
        <p:sp>
          <p:nvSpPr>
            <p:cNvPr id="2619" name="Line 170"/>
            <p:cNvSpPr>
              <a:spLocks noChangeShapeType="1"/>
            </p:cNvSpPr>
            <p:nvPr/>
          </p:nvSpPr>
          <p:spPr bwMode="auto">
            <a:xfrm rot="10800000">
              <a:off x="1441" y="174"/>
              <a:ext cx="1" cy="22"/>
            </a:xfrm>
            <a:prstGeom prst="line">
              <a:avLst/>
            </a:prstGeom>
            <a:noFill/>
            <a:ln w="9525">
              <a:solidFill>
                <a:schemeClr val="tx1"/>
              </a:solidFill>
              <a:round/>
              <a:headEnd/>
              <a:tailEnd/>
            </a:ln>
          </p:spPr>
          <p:txBody>
            <a:bodyPr/>
            <a:lstStyle/>
            <a:p>
              <a:endParaRPr lang="fr-FR"/>
            </a:p>
          </p:txBody>
        </p:sp>
        <p:sp>
          <p:nvSpPr>
            <p:cNvPr id="2620" name="Line 171"/>
            <p:cNvSpPr>
              <a:spLocks noChangeShapeType="1"/>
            </p:cNvSpPr>
            <p:nvPr/>
          </p:nvSpPr>
          <p:spPr bwMode="auto">
            <a:xfrm rot="10800000">
              <a:off x="1441" y="128"/>
              <a:ext cx="1" cy="22"/>
            </a:xfrm>
            <a:prstGeom prst="line">
              <a:avLst/>
            </a:prstGeom>
            <a:noFill/>
            <a:ln w="9525">
              <a:solidFill>
                <a:schemeClr val="tx1"/>
              </a:solidFill>
              <a:round/>
              <a:headEnd/>
              <a:tailEnd/>
            </a:ln>
          </p:spPr>
          <p:txBody>
            <a:bodyPr/>
            <a:lstStyle/>
            <a:p>
              <a:endParaRPr lang="fr-FR"/>
            </a:p>
          </p:txBody>
        </p:sp>
        <p:sp>
          <p:nvSpPr>
            <p:cNvPr id="2621" name="Line 172"/>
            <p:cNvSpPr>
              <a:spLocks noChangeShapeType="1"/>
            </p:cNvSpPr>
            <p:nvPr/>
          </p:nvSpPr>
          <p:spPr bwMode="auto">
            <a:xfrm rot="10800000">
              <a:off x="1441" y="83"/>
              <a:ext cx="1" cy="20"/>
            </a:xfrm>
            <a:prstGeom prst="line">
              <a:avLst/>
            </a:prstGeom>
            <a:noFill/>
            <a:ln w="9525">
              <a:solidFill>
                <a:schemeClr val="tx1"/>
              </a:solidFill>
              <a:round/>
              <a:headEnd/>
              <a:tailEnd/>
            </a:ln>
          </p:spPr>
          <p:txBody>
            <a:bodyPr/>
            <a:lstStyle/>
            <a:p>
              <a:endParaRPr lang="fr-FR"/>
            </a:p>
          </p:txBody>
        </p:sp>
        <p:sp>
          <p:nvSpPr>
            <p:cNvPr id="2622" name="Line 173"/>
            <p:cNvSpPr>
              <a:spLocks noChangeShapeType="1"/>
            </p:cNvSpPr>
            <p:nvPr/>
          </p:nvSpPr>
          <p:spPr bwMode="auto">
            <a:xfrm rot="10800000">
              <a:off x="1441" y="36"/>
              <a:ext cx="1" cy="23"/>
            </a:xfrm>
            <a:prstGeom prst="line">
              <a:avLst/>
            </a:prstGeom>
            <a:noFill/>
            <a:ln w="9525">
              <a:solidFill>
                <a:schemeClr val="tx1"/>
              </a:solidFill>
              <a:round/>
              <a:headEnd/>
              <a:tailEnd/>
            </a:ln>
          </p:spPr>
          <p:txBody>
            <a:bodyPr/>
            <a:lstStyle/>
            <a:p>
              <a:endParaRPr lang="fr-FR"/>
            </a:p>
          </p:txBody>
        </p:sp>
        <p:sp>
          <p:nvSpPr>
            <p:cNvPr id="2623" name="Line 174"/>
            <p:cNvSpPr>
              <a:spLocks noChangeShapeType="1"/>
            </p:cNvSpPr>
            <p:nvPr/>
          </p:nvSpPr>
          <p:spPr bwMode="auto">
            <a:xfrm flipH="1">
              <a:off x="2151" y="2530"/>
              <a:ext cx="2" cy="22"/>
            </a:xfrm>
            <a:prstGeom prst="line">
              <a:avLst/>
            </a:prstGeom>
            <a:noFill/>
            <a:ln w="9525">
              <a:solidFill>
                <a:schemeClr val="tx1"/>
              </a:solidFill>
              <a:round/>
              <a:headEnd/>
              <a:tailEnd/>
            </a:ln>
          </p:spPr>
          <p:txBody>
            <a:bodyPr/>
            <a:lstStyle/>
            <a:p>
              <a:endParaRPr lang="fr-FR"/>
            </a:p>
          </p:txBody>
        </p:sp>
        <p:sp>
          <p:nvSpPr>
            <p:cNvPr id="2624" name="Line 175"/>
            <p:cNvSpPr>
              <a:spLocks noChangeShapeType="1"/>
            </p:cNvSpPr>
            <p:nvPr/>
          </p:nvSpPr>
          <p:spPr bwMode="auto">
            <a:xfrm flipH="1">
              <a:off x="2149" y="2530"/>
              <a:ext cx="2" cy="22"/>
            </a:xfrm>
            <a:prstGeom prst="line">
              <a:avLst/>
            </a:prstGeom>
            <a:noFill/>
            <a:ln w="9525">
              <a:solidFill>
                <a:schemeClr val="tx1"/>
              </a:solidFill>
              <a:round/>
              <a:headEnd/>
              <a:tailEnd/>
            </a:ln>
          </p:spPr>
          <p:txBody>
            <a:bodyPr/>
            <a:lstStyle/>
            <a:p>
              <a:endParaRPr lang="fr-FR"/>
            </a:p>
          </p:txBody>
        </p:sp>
        <p:sp>
          <p:nvSpPr>
            <p:cNvPr id="2625" name="Line 176"/>
            <p:cNvSpPr>
              <a:spLocks noChangeShapeType="1"/>
            </p:cNvSpPr>
            <p:nvPr/>
          </p:nvSpPr>
          <p:spPr bwMode="auto">
            <a:xfrm rot="10800000">
              <a:off x="2149" y="2488"/>
              <a:ext cx="2" cy="22"/>
            </a:xfrm>
            <a:prstGeom prst="line">
              <a:avLst/>
            </a:prstGeom>
            <a:noFill/>
            <a:ln w="9525">
              <a:solidFill>
                <a:schemeClr val="tx1"/>
              </a:solidFill>
              <a:round/>
              <a:headEnd/>
              <a:tailEnd/>
            </a:ln>
          </p:spPr>
          <p:txBody>
            <a:bodyPr/>
            <a:lstStyle/>
            <a:p>
              <a:endParaRPr lang="fr-FR"/>
            </a:p>
          </p:txBody>
        </p:sp>
        <p:sp>
          <p:nvSpPr>
            <p:cNvPr id="2626" name="Line 177"/>
            <p:cNvSpPr>
              <a:spLocks noChangeShapeType="1"/>
            </p:cNvSpPr>
            <p:nvPr/>
          </p:nvSpPr>
          <p:spPr bwMode="auto">
            <a:xfrm rot="10800000">
              <a:off x="2149" y="2442"/>
              <a:ext cx="2" cy="22"/>
            </a:xfrm>
            <a:prstGeom prst="line">
              <a:avLst/>
            </a:prstGeom>
            <a:noFill/>
            <a:ln w="9525">
              <a:solidFill>
                <a:schemeClr val="tx1"/>
              </a:solidFill>
              <a:round/>
              <a:headEnd/>
              <a:tailEnd/>
            </a:ln>
          </p:spPr>
          <p:txBody>
            <a:bodyPr/>
            <a:lstStyle/>
            <a:p>
              <a:endParaRPr lang="fr-FR"/>
            </a:p>
          </p:txBody>
        </p:sp>
        <p:sp>
          <p:nvSpPr>
            <p:cNvPr id="2627" name="Line 178"/>
            <p:cNvSpPr>
              <a:spLocks noChangeShapeType="1"/>
            </p:cNvSpPr>
            <p:nvPr/>
          </p:nvSpPr>
          <p:spPr bwMode="auto">
            <a:xfrm rot="10800000">
              <a:off x="2149" y="2399"/>
              <a:ext cx="2" cy="20"/>
            </a:xfrm>
            <a:prstGeom prst="line">
              <a:avLst/>
            </a:prstGeom>
            <a:noFill/>
            <a:ln w="9525">
              <a:solidFill>
                <a:schemeClr val="tx1"/>
              </a:solidFill>
              <a:round/>
              <a:headEnd/>
              <a:tailEnd/>
            </a:ln>
          </p:spPr>
          <p:txBody>
            <a:bodyPr/>
            <a:lstStyle/>
            <a:p>
              <a:endParaRPr lang="fr-FR"/>
            </a:p>
          </p:txBody>
        </p:sp>
        <p:sp>
          <p:nvSpPr>
            <p:cNvPr id="2628" name="Line 179"/>
            <p:cNvSpPr>
              <a:spLocks noChangeShapeType="1"/>
            </p:cNvSpPr>
            <p:nvPr/>
          </p:nvSpPr>
          <p:spPr bwMode="auto">
            <a:xfrm rot="10800000">
              <a:off x="2149" y="2351"/>
              <a:ext cx="2" cy="22"/>
            </a:xfrm>
            <a:prstGeom prst="line">
              <a:avLst/>
            </a:prstGeom>
            <a:noFill/>
            <a:ln w="9525">
              <a:solidFill>
                <a:schemeClr val="tx1"/>
              </a:solidFill>
              <a:round/>
              <a:headEnd/>
              <a:tailEnd/>
            </a:ln>
          </p:spPr>
          <p:txBody>
            <a:bodyPr/>
            <a:lstStyle/>
            <a:p>
              <a:endParaRPr lang="fr-FR"/>
            </a:p>
          </p:txBody>
        </p:sp>
        <p:sp>
          <p:nvSpPr>
            <p:cNvPr id="2629" name="Line 180"/>
            <p:cNvSpPr>
              <a:spLocks noChangeShapeType="1"/>
            </p:cNvSpPr>
            <p:nvPr/>
          </p:nvSpPr>
          <p:spPr bwMode="auto">
            <a:xfrm rot="10800000">
              <a:off x="2149" y="2305"/>
              <a:ext cx="2" cy="25"/>
            </a:xfrm>
            <a:prstGeom prst="line">
              <a:avLst/>
            </a:prstGeom>
            <a:noFill/>
            <a:ln w="9525">
              <a:solidFill>
                <a:schemeClr val="tx1"/>
              </a:solidFill>
              <a:round/>
              <a:headEnd/>
              <a:tailEnd/>
            </a:ln>
          </p:spPr>
          <p:txBody>
            <a:bodyPr/>
            <a:lstStyle/>
            <a:p>
              <a:endParaRPr lang="fr-FR"/>
            </a:p>
          </p:txBody>
        </p:sp>
        <p:sp>
          <p:nvSpPr>
            <p:cNvPr id="2630" name="Line 181"/>
            <p:cNvSpPr>
              <a:spLocks noChangeShapeType="1"/>
            </p:cNvSpPr>
            <p:nvPr/>
          </p:nvSpPr>
          <p:spPr bwMode="auto">
            <a:xfrm rot="10800000">
              <a:off x="2149" y="2259"/>
              <a:ext cx="2" cy="25"/>
            </a:xfrm>
            <a:prstGeom prst="line">
              <a:avLst/>
            </a:prstGeom>
            <a:noFill/>
            <a:ln w="9525">
              <a:solidFill>
                <a:schemeClr val="tx1"/>
              </a:solidFill>
              <a:round/>
              <a:headEnd/>
              <a:tailEnd/>
            </a:ln>
          </p:spPr>
          <p:txBody>
            <a:bodyPr/>
            <a:lstStyle/>
            <a:p>
              <a:endParaRPr lang="fr-FR"/>
            </a:p>
          </p:txBody>
        </p:sp>
        <p:sp>
          <p:nvSpPr>
            <p:cNvPr id="2631" name="Line 182"/>
            <p:cNvSpPr>
              <a:spLocks noChangeShapeType="1"/>
            </p:cNvSpPr>
            <p:nvPr/>
          </p:nvSpPr>
          <p:spPr bwMode="auto">
            <a:xfrm rot="10800000">
              <a:off x="2149" y="2217"/>
              <a:ext cx="2" cy="20"/>
            </a:xfrm>
            <a:prstGeom prst="line">
              <a:avLst/>
            </a:prstGeom>
            <a:noFill/>
            <a:ln w="9525">
              <a:solidFill>
                <a:schemeClr val="tx1"/>
              </a:solidFill>
              <a:round/>
              <a:headEnd/>
              <a:tailEnd/>
            </a:ln>
          </p:spPr>
          <p:txBody>
            <a:bodyPr/>
            <a:lstStyle/>
            <a:p>
              <a:endParaRPr lang="fr-FR"/>
            </a:p>
          </p:txBody>
        </p:sp>
        <p:sp>
          <p:nvSpPr>
            <p:cNvPr id="2632" name="Line 183"/>
            <p:cNvSpPr>
              <a:spLocks noChangeShapeType="1"/>
            </p:cNvSpPr>
            <p:nvPr/>
          </p:nvSpPr>
          <p:spPr bwMode="auto">
            <a:xfrm rot="10800000">
              <a:off x="2149" y="2170"/>
              <a:ext cx="2" cy="21"/>
            </a:xfrm>
            <a:prstGeom prst="line">
              <a:avLst/>
            </a:prstGeom>
            <a:noFill/>
            <a:ln w="9525">
              <a:solidFill>
                <a:schemeClr val="tx1"/>
              </a:solidFill>
              <a:round/>
              <a:headEnd/>
              <a:tailEnd/>
            </a:ln>
          </p:spPr>
          <p:txBody>
            <a:bodyPr/>
            <a:lstStyle/>
            <a:p>
              <a:endParaRPr lang="fr-FR"/>
            </a:p>
          </p:txBody>
        </p:sp>
        <p:sp>
          <p:nvSpPr>
            <p:cNvPr id="2633" name="Line 184"/>
            <p:cNvSpPr>
              <a:spLocks noChangeShapeType="1"/>
            </p:cNvSpPr>
            <p:nvPr/>
          </p:nvSpPr>
          <p:spPr bwMode="auto">
            <a:xfrm rot="10800000">
              <a:off x="2149" y="2126"/>
              <a:ext cx="2" cy="22"/>
            </a:xfrm>
            <a:prstGeom prst="line">
              <a:avLst/>
            </a:prstGeom>
            <a:noFill/>
            <a:ln w="9525">
              <a:solidFill>
                <a:schemeClr val="tx1"/>
              </a:solidFill>
              <a:round/>
              <a:headEnd/>
              <a:tailEnd/>
            </a:ln>
          </p:spPr>
          <p:txBody>
            <a:bodyPr/>
            <a:lstStyle/>
            <a:p>
              <a:endParaRPr lang="fr-FR"/>
            </a:p>
          </p:txBody>
        </p:sp>
        <p:sp>
          <p:nvSpPr>
            <p:cNvPr id="2634" name="Line 185"/>
            <p:cNvSpPr>
              <a:spLocks noChangeShapeType="1"/>
            </p:cNvSpPr>
            <p:nvPr/>
          </p:nvSpPr>
          <p:spPr bwMode="auto">
            <a:xfrm rot="10800000">
              <a:off x="2149" y="2079"/>
              <a:ext cx="2" cy="23"/>
            </a:xfrm>
            <a:prstGeom prst="line">
              <a:avLst/>
            </a:prstGeom>
            <a:noFill/>
            <a:ln w="9525">
              <a:solidFill>
                <a:schemeClr val="tx1"/>
              </a:solidFill>
              <a:round/>
              <a:headEnd/>
              <a:tailEnd/>
            </a:ln>
          </p:spPr>
          <p:txBody>
            <a:bodyPr/>
            <a:lstStyle/>
            <a:p>
              <a:endParaRPr lang="fr-FR"/>
            </a:p>
          </p:txBody>
        </p:sp>
        <p:sp>
          <p:nvSpPr>
            <p:cNvPr id="2635" name="Line 186"/>
            <p:cNvSpPr>
              <a:spLocks noChangeShapeType="1"/>
            </p:cNvSpPr>
            <p:nvPr/>
          </p:nvSpPr>
          <p:spPr bwMode="auto">
            <a:xfrm rot="10800000">
              <a:off x="2149" y="2034"/>
              <a:ext cx="2" cy="23"/>
            </a:xfrm>
            <a:prstGeom prst="line">
              <a:avLst/>
            </a:prstGeom>
            <a:noFill/>
            <a:ln w="9525">
              <a:solidFill>
                <a:schemeClr val="tx1"/>
              </a:solidFill>
              <a:round/>
              <a:headEnd/>
              <a:tailEnd/>
            </a:ln>
          </p:spPr>
          <p:txBody>
            <a:bodyPr/>
            <a:lstStyle/>
            <a:p>
              <a:endParaRPr lang="fr-FR"/>
            </a:p>
          </p:txBody>
        </p:sp>
        <p:sp>
          <p:nvSpPr>
            <p:cNvPr id="2636" name="Line 187"/>
            <p:cNvSpPr>
              <a:spLocks noChangeShapeType="1"/>
            </p:cNvSpPr>
            <p:nvPr/>
          </p:nvSpPr>
          <p:spPr bwMode="auto">
            <a:xfrm rot="10800000">
              <a:off x="2149" y="1988"/>
              <a:ext cx="2" cy="23"/>
            </a:xfrm>
            <a:prstGeom prst="line">
              <a:avLst/>
            </a:prstGeom>
            <a:noFill/>
            <a:ln w="9525">
              <a:solidFill>
                <a:schemeClr val="tx1"/>
              </a:solidFill>
              <a:round/>
              <a:headEnd/>
              <a:tailEnd/>
            </a:ln>
          </p:spPr>
          <p:txBody>
            <a:bodyPr/>
            <a:lstStyle/>
            <a:p>
              <a:endParaRPr lang="fr-FR"/>
            </a:p>
          </p:txBody>
        </p:sp>
        <p:sp>
          <p:nvSpPr>
            <p:cNvPr id="2637" name="Line 188"/>
            <p:cNvSpPr>
              <a:spLocks noChangeShapeType="1"/>
            </p:cNvSpPr>
            <p:nvPr/>
          </p:nvSpPr>
          <p:spPr bwMode="auto">
            <a:xfrm rot="10800000">
              <a:off x="2149" y="1943"/>
              <a:ext cx="2" cy="23"/>
            </a:xfrm>
            <a:prstGeom prst="line">
              <a:avLst/>
            </a:prstGeom>
            <a:noFill/>
            <a:ln w="9525">
              <a:solidFill>
                <a:schemeClr val="tx1"/>
              </a:solidFill>
              <a:round/>
              <a:headEnd/>
              <a:tailEnd/>
            </a:ln>
          </p:spPr>
          <p:txBody>
            <a:bodyPr/>
            <a:lstStyle/>
            <a:p>
              <a:endParaRPr lang="fr-FR"/>
            </a:p>
          </p:txBody>
        </p:sp>
        <p:sp>
          <p:nvSpPr>
            <p:cNvPr id="2638" name="Line 189"/>
            <p:cNvSpPr>
              <a:spLocks noChangeShapeType="1"/>
            </p:cNvSpPr>
            <p:nvPr/>
          </p:nvSpPr>
          <p:spPr bwMode="auto">
            <a:xfrm rot="10800000">
              <a:off x="2149" y="1899"/>
              <a:ext cx="2" cy="20"/>
            </a:xfrm>
            <a:prstGeom prst="line">
              <a:avLst/>
            </a:prstGeom>
            <a:noFill/>
            <a:ln w="9525">
              <a:solidFill>
                <a:schemeClr val="tx1"/>
              </a:solidFill>
              <a:round/>
              <a:headEnd/>
              <a:tailEnd/>
            </a:ln>
          </p:spPr>
          <p:txBody>
            <a:bodyPr/>
            <a:lstStyle/>
            <a:p>
              <a:endParaRPr lang="fr-FR"/>
            </a:p>
          </p:txBody>
        </p:sp>
        <p:sp>
          <p:nvSpPr>
            <p:cNvPr id="2639" name="Line 190"/>
            <p:cNvSpPr>
              <a:spLocks noChangeShapeType="1"/>
            </p:cNvSpPr>
            <p:nvPr/>
          </p:nvSpPr>
          <p:spPr bwMode="auto">
            <a:xfrm rot="10800000">
              <a:off x="2149" y="1853"/>
              <a:ext cx="2" cy="22"/>
            </a:xfrm>
            <a:prstGeom prst="line">
              <a:avLst/>
            </a:prstGeom>
            <a:noFill/>
            <a:ln w="9525">
              <a:solidFill>
                <a:schemeClr val="tx1"/>
              </a:solidFill>
              <a:round/>
              <a:headEnd/>
              <a:tailEnd/>
            </a:ln>
          </p:spPr>
          <p:txBody>
            <a:bodyPr/>
            <a:lstStyle/>
            <a:p>
              <a:endParaRPr lang="fr-FR"/>
            </a:p>
          </p:txBody>
        </p:sp>
        <p:sp>
          <p:nvSpPr>
            <p:cNvPr id="2640" name="Line 191"/>
            <p:cNvSpPr>
              <a:spLocks noChangeShapeType="1"/>
            </p:cNvSpPr>
            <p:nvPr/>
          </p:nvSpPr>
          <p:spPr bwMode="auto">
            <a:xfrm rot="10800000">
              <a:off x="2149" y="1806"/>
              <a:ext cx="2" cy="22"/>
            </a:xfrm>
            <a:prstGeom prst="line">
              <a:avLst/>
            </a:prstGeom>
            <a:noFill/>
            <a:ln w="9525">
              <a:solidFill>
                <a:schemeClr val="tx1"/>
              </a:solidFill>
              <a:round/>
              <a:headEnd/>
              <a:tailEnd/>
            </a:ln>
          </p:spPr>
          <p:txBody>
            <a:bodyPr/>
            <a:lstStyle/>
            <a:p>
              <a:endParaRPr lang="fr-FR"/>
            </a:p>
          </p:txBody>
        </p:sp>
        <p:sp>
          <p:nvSpPr>
            <p:cNvPr id="2641" name="Line 192"/>
            <p:cNvSpPr>
              <a:spLocks noChangeShapeType="1"/>
            </p:cNvSpPr>
            <p:nvPr/>
          </p:nvSpPr>
          <p:spPr bwMode="auto">
            <a:xfrm rot="10800000">
              <a:off x="2149" y="1761"/>
              <a:ext cx="2" cy="25"/>
            </a:xfrm>
            <a:prstGeom prst="line">
              <a:avLst/>
            </a:prstGeom>
            <a:noFill/>
            <a:ln w="9525">
              <a:solidFill>
                <a:schemeClr val="tx1"/>
              </a:solidFill>
              <a:round/>
              <a:headEnd/>
              <a:tailEnd/>
            </a:ln>
          </p:spPr>
          <p:txBody>
            <a:bodyPr/>
            <a:lstStyle/>
            <a:p>
              <a:endParaRPr lang="fr-FR"/>
            </a:p>
          </p:txBody>
        </p:sp>
        <p:sp>
          <p:nvSpPr>
            <p:cNvPr id="2642" name="Line 193"/>
            <p:cNvSpPr>
              <a:spLocks noChangeShapeType="1"/>
            </p:cNvSpPr>
            <p:nvPr/>
          </p:nvSpPr>
          <p:spPr bwMode="auto">
            <a:xfrm rot="10800000">
              <a:off x="2149" y="1717"/>
              <a:ext cx="2" cy="23"/>
            </a:xfrm>
            <a:prstGeom prst="line">
              <a:avLst/>
            </a:prstGeom>
            <a:noFill/>
            <a:ln w="9525">
              <a:solidFill>
                <a:schemeClr val="tx1"/>
              </a:solidFill>
              <a:round/>
              <a:headEnd/>
              <a:tailEnd/>
            </a:ln>
          </p:spPr>
          <p:txBody>
            <a:bodyPr/>
            <a:lstStyle/>
            <a:p>
              <a:endParaRPr lang="fr-FR"/>
            </a:p>
          </p:txBody>
        </p:sp>
        <p:sp>
          <p:nvSpPr>
            <p:cNvPr id="2643" name="Line 194"/>
            <p:cNvSpPr>
              <a:spLocks noChangeShapeType="1"/>
            </p:cNvSpPr>
            <p:nvPr/>
          </p:nvSpPr>
          <p:spPr bwMode="auto">
            <a:xfrm rot="10800000">
              <a:off x="2149" y="1671"/>
              <a:ext cx="2" cy="21"/>
            </a:xfrm>
            <a:prstGeom prst="line">
              <a:avLst/>
            </a:prstGeom>
            <a:noFill/>
            <a:ln w="9525">
              <a:solidFill>
                <a:schemeClr val="tx1"/>
              </a:solidFill>
              <a:round/>
              <a:headEnd/>
              <a:tailEnd/>
            </a:ln>
          </p:spPr>
          <p:txBody>
            <a:bodyPr/>
            <a:lstStyle/>
            <a:p>
              <a:endParaRPr lang="fr-FR"/>
            </a:p>
          </p:txBody>
        </p:sp>
        <p:sp>
          <p:nvSpPr>
            <p:cNvPr id="2644" name="Line 195"/>
            <p:cNvSpPr>
              <a:spLocks noChangeShapeType="1"/>
            </p:cNvSpPr>
            <p:nvPr/>
          </p:nvSpPr>
          <p:spPr bwMode="auto">
            <a:xfrm rot="10800000">
              <a:off x="2149" y="1626"/>
              <a:ext cx="2" cy="22"/>
            </a:xfrm>
            <a:prstGeom prst="line">
              <a:avLst/>
            </a:prstGeom>
            <a:noFill/>
            <a:ln w="9525">
              <a:solidFill>
                <a:schemeClr val="tx1"/>
              </a:solidFill>
              <a:round/>
              <a:headEnd/>
              <a:tailEnd/>
            </a:ln>
          </p:spPr>
          <p:txBody>
            <a:bodyPr/>
            <a:lstStyle/>
            <a:p>
              <a:endParaRPr lang="fr-FR"/>
            </a:p>
          </p:txBody>
        </p:sp>
        <p:sp>
          <p:nvSpPr>
            <p:cNvPr id="2645" name="Line 196"/>
            <p:cNvSpPr>
              <a:spLocks noChangeShapeType="1"/>
            </p:cNvSpPr>
            <p:nvPr/>
          </p:nvSpPr>
          <p:spPr bwMode="auto">
            <a:xfrm rot="10800000">
              <a:off x="2149" y="1580"/>
              <a:ext cx="2" cy="23"/>
            </a:xfrm>
            <a:prstGeom prst="line">
              <a:avLst/>
            </a:prstGeom>
            <a:noFill/>
            <a:ln w="9525">
              <a:solidFill>
                <a:schemeClr val="tx1"/>
              </a:solidFill>
              <a:round/>
              <a:headEnd/>
              <a:tailEnd/>
            </a:ln>
          </p:spPr>
          <p:txBody>
            <a:bodyPr/>
            <a:lstStyle/>
            <a:p>
              <a:endParaRPr lang="fr-FR"/>
            </a:p>
          </p:txBody>
        </p:sp>
        <p:sp>
          <p:nvSpPr>
            <p:cNvPr id="2646" name="Line 197"/>
            <p:cNvSpPr>
              <a:spLocks noChangeShapeType="1"/>
            </p:cNvSpPr>
            <p:nvPr/>
          </p:nvSpPr>
          <p:spPr bwMode="auto">
            <a:xfrm rot="10800000">
              <a:off x="2149" y="1534"/>
              <a:ext cx="2" cy="23"/>
            </a:xfrm>
            <a:prstGeom prst="line">
              <a:avLst/>
            </a:prstGeom>
            <a:noFill/>
            <a:ln w="9525">
              <a:solidFill>
                <a:schemeClr val="tx1"/>
              </a:solidFill>
              <a:round/>
              <a:headEnd/>
              <a:tailEnd/>
            </a:ln>
          </p:spPr>
          <p:txBody>
            <a:bodyPr/>
            <a:lstStyle/>
            <a:p>
              <a:endParaRPr lang="fr-FR"/>
            </a:p>
          </p:txBody>
        </p:sp>
        <p:sp>
          <p:nvSpPr>
            <p:cNvPr id="2647" name="Line 198"/>
            <p:cNvSpPr>
              <a:spLocks noChangeShapeType="1"/>
            </p:cNvSpPr>
            <p:nvPr/>
          </p:nvSpPr>
          <p:spPr bwMode="auto">
            <a:xfrm rot="10800000">
              <a:off x="2149" y="1489"/>
              <a:ext cx="2" cy="23"/>
            </a:xfrm>
            <a:prstGeom prst="line">
              <a:avLst/>
            </a:prstGeom>
            <a:noFill/>
            <a:ln w="9525">
              <a:solidFill>
                <a:schemeClr val="tx1"/>
              </a:solidFill>
              <a:round/>
              <a:headEnd/>
              <a:tailEnd/>
            </a:ln>
          </p:spPr>
          <p:txBody>
            <a:bodyPr/>
            <a:lstStyle/>
            <a:p>
              <a:endParaRPr lang="fr-FR"/>
            </a:p>
          </p:txBody>
        </p:sp>
        <p:sp>
          <p:nvSpPr>
            <p:cNvPr id="2648" name="Line 199"/>
            <p:cNvSpPr>
              <a:spLocks noChangeShapeType="1"/>
            </p:cNvSpPr>
            <p:nvPr/>
          </p:nvSpPr>
          <p:spPr bwMode="auto">
            <a:xfrm rot="10800000">
              <a:off x="2149" y="1443"/>
              <a:ext cx="2" cy="25"/>
            </a:xfrm>
            <a:prstGeom prst="line">
              <a:avLst/>
            </a:prstGeom>
            <a:noFill/>
            <a:ln w="9525">
              <a:solidFill>
                <a:schemeClr val="tx1"/>
              </a:solidFill>
              <a:round/>
              <a:headEnd/>
              <a:tailEnd/>
            </a:ln>
          </p:spPr>
          <p:txBody>
            <a:bodyPr/>
            <a:lstStyle/>
            <a:p>
              <a:endParaRPr lang="fr-FR"/>
            </a:p>
          </p:txBody>
        </p:sp>
        <p:sp>
          <p:nvSpPr>
            <p:cNvPr id="2649" name="Line 200"/>
            <p:cNvSpPr>
              <a:spLocks noChangeShapeType="1"/>
            </p:cNvSpPr>
            <p:nvPr/>
          </p:nvSpPr>
          <p:spPr bwMode="auto">
            <a:xfrm rot="10800000">
              <a:off x="2149" y="1397"/>
              <a:ext cx="2" cy="24"/>
            </a:xfrm>
            <a:prstGeom prst="line">
              <a:avLst/>
            </a:prstGeom>
            <a:noFill/>
            <a:ln w="9525">
              <a:solidFill>
                <a:schemeClr val="tx1"/>
              </a:solidFill>
              <a:round/>
              <a:headEnd/>
              <a:tailEnd/>
            </a:ln>
          </p:spPr>
          <p:txBody>
            <a:bodyPr/>
            <a:lstStyle/>
            <a:p>
              <a:endParaRPr lang="fr-FR"/>
            </a:p>
          </p:txBody>
        </p:sp>
        <p:grpSp>
          <p:nvGrpSpPr>
            <p:cNvPr id="3" name="Group 201"/>
            <p:cNvGrpSpPr>
              <a:grpSpLocks/>
            </p:cNvGrpSpPr>
            <p:nvPr/>
          </p:nvGrpSpPr>
          <p:grpSpPr bwMode="auto">
            <a:xfrm rot="5400000">
              <a:off x="1157" y="-704"/>
              <a:ext cx="2516" cy="4032"/>
              <a:chOff x="0" y="0"/>
              <a:chExt cx="2516" cy="4032"/>
            </a:xfrm>
          </p:grpSpPr>
          <p:sp>
            <p:nvSpPr>
              <p:cNvPr id="4698" name="Line 202"/>
              <p:cNvSpPr>
                <a:spLocks noChangeShapeType="1"/>
              </p:cNvSpPr>
              <p:nvPr/>
            </p:nvSpPr>
            <p:spPr bwMode="auto">
              <a:xfrm flipH="1">
                <a:off x="1318" y="2260"/>
                <a:ext cx="20" cy="1"/>
              </a:xfrm>
              <a:prstGeom prst="line">
                <a:avLst/>
              </a:prstGeom>
              <a:noFill/>
              <a:ln w="9525">
                <a:solidFill>
                  <a:schemeClr val="tx1"/>
                </a:solidFill>
                <a:round/>
                <a:headEnd/>
                <a:tailEnd/>
              </a:ln>
            </p:spPr>
            <p:txBody>
              <a:bodyPr/>
              <a:lstStyle/>
              <a:p>
                <a:endParaRPr lang="fr-FR"/>
              </a:p>
            </p:txBody>
          </p:sp>
          <p:sp>
            <p:nvSpPr>
              <p:cNvPr id="4699" name="Line 203"/>
              <p:cNvSpPr>
                <a:spLocks noChangeShapeType="1"/>
              </p:cNvSpPr>
              <p:nvPr/>
            </p:nvSpPr>
            <p:spPr bwMode="auto">
              <a:xfrm flipH="1">
                <a:off x="1269" y="2260"/>
                <a:ext cx="24" cy="1"/>
              </a:xfrm>
              <a:prstGeom prst="line">
                <a:avLst/>
              </a:prstGeom>
              <a:noFill/>
              <a:ln w="9525">
                <a:solidFill>
                  <a:schemeClr val="tx1"/>
                </a:solidFill>
                <a:round/>
                <a:headEnd/>
                <a:tailEnd/>
              </a:ln>
            </p:spPr>
            <p:txBody>
              <a:bodyPr/>
              <a:lstStyle/>
              <a:p>
                <a:endParaRPr lang="fr-FR"/>
              </a:p>
            </p:txBody>
          </p:sp>
          <p:sp>
            <p:nvSpPr>
              <p:cNvPr id="4700" name="Line 204"/>
              <p:cNvSpPr>
                <a:spLocks noChangeShapeType="1"/>
              </p:cNvSpPr>
              <p:nvPr/>
            </p:nvSpPr>
            <p:spPr bwMode="auto">
              <a:xfrm flipH="1">
                <a:off x="1225" y="2260"/>
                <a:ext cx="24" cy="1"/>
              </a:xfrm>
              <a:prstGeom prst="line">
                <a:avLst/>
              </a:prstGeom>
              <a:noFill/>
              <a:ln w="9525">
                <a:solidFill>
                  <a:schemeClr val="tx1"/>
                </a:solidFill>
                <a:round/>
                <a:headEnd/>
                <a:tailEnd/>
              </a:ln>
            </p:spPr>
            <p:txBody>
              <a:bodyPr/>
              <a:lstStyle/>
              <a:p>
                <a:endParaRPr lang="fr-FR"/>
              </a:p>
            </p:txBody>
          </p:sp>
          <p:sp>
            <p:nvSpPr>
              <p:cNvPr id="4701" name="Line 205"/>
              <p:cNvSpPr>
                <a:spLocks noChangeShapeType="1"/>
              </p:cNvSpPr>
              <p:nvPr/>
            </p:nvSpPr>
            <p:spPr bwMode="auto">
              <a:xfrm flipH="1">
                <a:off x="1178" y="2260"/>
                <a:ext cx="26" cy="1"/>
              </a:xfrm>
              <a:prstGeom prst="line">
                <a:avLst/>
              </a:prstGeom>
              <a:noFill/>
              <a:ln w="9525">
                <a:solidFill>
                  <a:schemeClr val="tx1"/>
                </a:solidFill>
                <a:round/>
                <a:headEnd/>
                <a:tailEnd/>
              </a:ln>
            </p:spPr>
            <p:txBody>
              <a:bodyPr/>
              <a:lstStyle/>
              <a:p>
                <a:endParaRPr lang="fr-FR"/>
              </a:p>
            </p:txBody>
          </p:sp>
          <p:sp>
            <p:nvSpPr>
              <p:cNvPr id="4702" name="Line 206"/>
              <p:cNvSpPr>
                <a:spLocks noChangeShapeType="1"/>
              </p:cNvSpPr>
              <p:nvPr/>
            </p:nvSpPr>
            <p:spPr bwMode="auto">
              <a:xfrm flipH="1">
                <a:off x="1136" y="2260"/>
                <a:ext cx="22" cy="1"/>
              </a:xfrm>
              <a:prstGeom prst="line">
                <a:avLst/>
              </a:prstGeom>
              <a:noFill/>
              <a:ln w="9525">
                <a:solidFill>
                  <a:schemeClr val="tx1"/>
                </a:solidFill>
                <a:round/>
                <a:headEnd/>
                <a:tailEnd/>
              </a:ln>
            </p:spPr>
            <p:txBody>
              <a:bodyPr/>
              <a:lstStyle/>
              <a:p>
                <a:endParaRPr lang="fr-FR"/>
              </a:p>
            </p:txBody>
          </p:sp>
          <p:sp>
            <p:nvSpPr>
              <p:cNvPr id="4703" name="Line 207"/>
              <p:cNvSpPr>
                <a:spLocks noChangeShapeType="1"/>
              </p:cNvSpPr>
              <p:nvPr/>
            </p:nvSpPr>
            <p:spPr bwMode="auto">
              <a:xfrm flipH="1">
                <a:off x="1089" y="2260"/>
                <a:ext cx="22" cy="1"/>
              </a:xfrm>
              <a:prstGeom prst="line">
                <a:avLst/>
              </a:prstGeom>
              <a:noFill/>
              <a:ln w="9525">
                <a:solidFill>
                  <a:schemeClr val="tx1"/>
                </a:solidFill>
                <a:round/>
                <a:headEnd/>
                <a:tailEnd/>
              </a:ln>
            </p:spPr>
            <p:txBody>
              <a:bodyPr/>
              <a:lstStyle/>
              <a:p>
                <a:endParaRPr lang="fr-FR"/>
              </a:p>
            </p:txBody>
          </p:sp>
          <p:sp>
            <p:nvSpPr>
              <p:cNvPr id="4704" name="Line 208"/>
              <p:cNvSpPr>
                <a:spLocks noChangeShapeType="1"/>
              </p:cNvSpPr>
              <p:nvPr/>
            </p:nvSpPr>
            <p:spPr bwMode="auto">
              <a:xfrm flipH="1">
                <a:off x="1044" y="2260"/>
                <a:ext cx="23" cy="1"/>
              </a:xfrm>
              <a:prstGeom prst="line">
                <a:avLst/>
              </a:prstGeom>
              <a:noFill/>
              <a:ln w="9525">
                <a:solidFill>
                  <a:schemeClr val="tx1"/>
                </a:solidFill>
                <a:round/>
                <a:headEnd/>
                <a:tailEnd/>
              </a:ln>
            </p:spPr>
            <p:txBody>
              <a:bodyPr/>
              <a:lstStyle/>
              <a:p>
                <a:endParaRPr lang="fr-FR"/>
              </a:p>
            </p:txBody>
          </p:sp>
          <p:sp>
            <p:nvSpPr>
              <p:cNvPr id="4705" name="Line 209"/>
              <p:cNvSpPr>
                <a:spLocks noChangeShapeType="1"/>
              </p:cNvSpPr>
              <p:nvPr/>
            </p:nvSpPr>
            <p:spPr bwMode="auto">
              <a:xfrm flipH="1">
                <a:off x="998" y="2260"/>
                <a:ext cx="24" cy="1"/>
              </a:xfrm>
              <a:prstGeom prst="line">
                <a:avLst/>
              </a:prstGeom>
              <a:noFill/>
              <a:ln w="9525">
                <a:solidFill>
                  <a:schemeClr val="tx1"/>
                </a:solidFill>
                <a:round/>
                <a:headEnd/>
                <a:tailEnd/>
              </a:ln>
            </p:spPr>
            <p:txBody>
              <a:bodyPr/>
              <a:lstStyle/>
              <a:p>
                <a:endParaRPr lang="fr-FR"/>
              </a:p>
            </p:txBody>
          </p:sp>
          <p:sp>
            <p:nvSpPr>
              <p:cNvPr id="4706" name="Line 210"/>
              <p:cNvSpPr>
                <a:spLocks noChangeShapeType="1"/>
              </p:cNvSpPr>
              <p:nvPr/>
            </p:nvSpPr>
            <p:spPr bwMode="auto">
              <a:xfrm flipH="1">
                <a:off x="953" y="2260"/>
                <a:ext cx="23" cy="1"/>
              </a:xfrm>
              <a:prstGeom prst="line">
                <a:avLst/>
              </a:prstGeom>
              <a:noFill/>
              <a:ln w="9525">
                <a:solidFill>
                  <a:schemeClr val="tx1"/>
                </a:solidFill>
                <a:round/>
                <a:headEnd/>
                <a:tailEnd/>
              </a:ln>
            </p:spPr>
            <p:txBody>
              <a:bodyPr/>
              <a:lstStyle/>
              <a:p>
                <a:endParaRPr lang="fr-FR"/>
              </a:p>
            </p:txBody>
          </p:sp>
          <p:sp>
            <p:nvSpPr>
              <p:cNvPr id="4707" name="Line 211"/>
              <p:cNvSpPr>
                <a:spLocks noChangeShapeType="1"/>
              </p:cNvSpPr>
              <p:nvPr/>
            </p:nvSpPr>
            <p:spPr bwMode="auto">
              <a:xfrm flipH="1">
                <a:off x="907" y="2260"/>
                <a:ext cx="23" cy="1"/>
              </a:xfrm>
              <a:prstGeom prst="line">
                <a:avLst/>
              </a:prstGeom>
              <a:noFill/>
              <a:ln w="9525">
                <a:solidFill>
                  <a:schemeClr val="tx1"/>
                </a:solidFill>
                <a:round/>
                <a:headEnd/>
                <a:tailEnd/>
              </a:ln>
            </p:spPr>
            <p:txBody>
              <a:bodyPr/>
              <a:lstStyle/>
              <a:p>
                <a:endParaRPr lang="fr-FR"/>
              </a:p>
            </p:txBody>
          </p:sp>
          <p:sp>
            <p:nvSpPr>
              <p:cNvPr id="4708" name="Line 212"/>
              <p:cNvSpPr>
                <a:spLocks noChangeShapeType="1"/>
              </p:cNvSpPr>
              <p:nvPr/>
            </p:nvSpPr>
            <p:spPr bwMode="auto">
              <a:xfrm flipH="1">
                <a:off x="862" y="2260"/>
                <a:ext cx="25" cy="1"/>
              </a:xfrm>
              <a:prstGeom prst="line">
                <a:avLst/>
              </a:prstGeom>
              <a:noFill/>
              <a:ln w="9525">
                <a:solidFill>
                  <a:schemeClr val="tx1"/>
                </a:solidFill>
                <a:round/>
                <a:headEnd/>
                <a:tailEnd/>
              </a:ln>
            </p:spPr>
            <p:txBody>
              <a:bodyPr/>
              <a:lstStyle/>
              <a:p>
                <a:endParaRPr lang="fr-FR"/>
              </a:p>
            </p:txBody>
          </p:sp>
          <p:sp>
            <p:nvSpPr>
              <p:cNvPr id="4709" name="Line 213"/>
              <p:cNvSpPr>
                <a:spLocks noChangeShapeType="1"/>
              </p:cNvSpPr>
              <p:nvPr/>
            </p:nvSpPr>
            <p:spPr bwMode="auto">
              <a:xfrm flipH="1">
                <a:off x="818" y="2260"/>
                <a:ext cx="22" cy="1"/>
              </a:xfrm>
              <a:prstGeom prst="line">
                <a:avLst/>
              </a:prstGeom>
              <a:noFill/>
              <a:ln w="9525">
                <a:solidFill>
                  <a:schemeClr val="tx1"/>
                </a:solidFill>
                <a:round/>
                <a:headEnd/>
                <a:tailEnd/>
              </a:ln>
            </p:spPr>
            <p:txBody>
              <a:bodyPr/>
              <a:lstStyle/>
              <a:p>
                <a:endParaRPr lang="fr-FR"/>
              </a:p>
            </p:txBody>
          </p:sp>
          <p:sp>
            <p:nvSpPr>
              <p:cNvPr id="4710" name="Line 214"/>
              <p:cNvSpPr>
                <a:spLocks noChangeShapeType="1"/>
              </p:cNvSpPr>
              <p:nvPr/>
            </p:nvSpPr>
            <p:spPr bwMode="auto">
              <a:xfrm flipH="1">
                <a:off x="773" y="2260"/>
                <a:ext cx="20" cy="1"/>
              </a:xfrm>
              <a:prstGeom prst="line">
                <a:avLst/>
              </a:prstGeom>
              <a:noFill/>
              <a:ln w="9525">
                <a:solidFill>
                  <a:schemeClr val="tx1"/>
                </a:solidFill>
                <a:round/>
                <a:headEnd/>
                <a:tailEnd/>
              </a:ln>
            </p:spPr>
            <p:txBody>
              <a:bodyPr/>
              <a:lstStyle/>
              <a:p>
                <a:endParaRPr lang="fr-FR"/>
              </a:p>
            </p:txBody>
          </p:sp>
          <p:sp>
            <p:nvSpPr>
              <p:cNvPr id="4711" name="Line 215"/>
              <p:cNvSpPr>
                <a:spLocks noChangeShapeType="1"/>
              </p:cNvSpPr>
              <p:nvPr/>
            </p:nvSpPr>
            <p:spPr bwMode="auto">
              <a:xfrm flipH="1">
                <a:off x="725" y="2260"/>
                <a:ext cx="23" cy="1"/>
              </a:xfrm>
              <a:prstGeom prst="line">
                <a:avLst/>
              </a:prstGeom>
              <a:noFill/>
              <a:ln w="9525">
                <a:solidFill>
                  <a:schemeClr val="tx1"/>
                </a:solidFill>
                <a:round/>
                <a:headEnd/>
                <a:tailEnd/>
              </a:ln>
            </p:spPr>
            <p:txBody>
              <a:bodyPr/>
              <a:lstStyle/>
              <a:p>
                <a:endParaRPr lang="fr-FR"/>
              </a:p>
            </p:txBody>
          </p:sp>
          <p:sp>
            <p:nvSpPr>
              <p:cNvPr id="4712" name="Line 216"/>
              <p:cNvSpPr>
                <a:spLocks noChangeShapeType="1"/>
              </p:cNvSpPr>
              <p:nvPr/>
            </p:nvSpPr>
            <p:spPr bwMode="auto">
              <a:xfrm flipH="1">
                <a:off x="679" y="2260"/>
                <a:ext cx="25" cy="1"/>
              </a:xfrm>
              <a:prstGeom prst="line">
                <a:avLst/>
              </a:prstGeom>
              <a:noFill/>
              <a:ln w="9525">
                <a:solidFill>
                  <a:schemeClr val="tx1"/>
                </a:solidFill>
                <a:round/>
                <a:headEnd/>
                <a:tailEnd/>
              </a:ln>
            </p:spPr>
            <p:txBody>
              <a:bodyPr/>
              <a:lstStyle/>
              <a:p>
                <a:endParaRPr lang="fr-FR"/>
              </a:p>
            </p:txBody>
          </p:sp>
          <p:sp>
            <p:nvSpPr>
              <p:cNvPr id="4713" name="Line 217"/>
              <p:cNvSpPr>
                <a:spLocks noChangeShapeType="1"/>
              </p:cNvSpPr>
              <p:nvPr/>
            </p:nvSpPr>
            <p:spPr bwMode="auto">
              <a:xfrm flipH="1">
                <a:off x="636" y="2260"/>
                <a:ext cx="23" cy="1"/>
              </a:xfrm>
              <a:prstGeom prst="line">
                <a:avLst/>
              </a:prstGeom>
              <a:noFill/>
              <a:ln w="9525">
                <a:solidFill>
                  <a:schemeClr val="tx1"/>
                </a:solidFill>
                <a:round/>
                <a:headEnd/>
                <a:tailEnd/>
              </a:ln>
            </p:spPr>
            <p:txBody>
              <a:bodyPr/>
              <a:lstStyle/>
              <a:p>
                <a:endParaRPr lang="fr-FR"/>
              </a:p>
            </p:txBody>
          </p:sp>
          <p:sp>
            <p:nvSpPr>
              <p:cNvPr id="4714" name="Line 218"/>
              <p:cNvSpPr>
                <a:spLocks noChangeShapeType="1"/>
              </p:cNvSpPr>
              <p:nvPr/>
            </p:nvSpPr>
            <p:spPr bwMode="auto">
              <a:xfrm flipH="1">
                <a:off x="591" y="2260"/>
                <a:ext cx="22" cy="1"/>
              </a:xfrm>
              <a:prstGeom prst="line">
                <a:avLst/>
              </a:prstGeom>
              <a:noFill/>
              <a:ln w="9525">
                <a:solidFill>
                  <a:schemeClr val="tx1"/>
                </a:solidFill>
                <a:round/>
                <a:headEnd/>
                <a:tailEnd/>
              </a:ln>
            </p:spPr>
            <p:txBody>
              <a:bodyPr/>
              <a:lstStyle/>
              <a:p>
                <a:endParaRPr lang="fr-FR"/>
              </a:p>
            </p:txBody>
          </p:sp>
          <p:sp>
            <p:nvSpPr>
              <p:cNvPr id="4715" name="Line 219"/>
              <p:cNvSpPr>
                <a:spLocks noChangeShapeType="1"/>
              </p:cNvSpPr>
              <p:nvPr/>
            </p:nvSpPr>
            <p:spPr bwMode="auto">
              <a:xfrm flipH="1">
                <a:off x="544" y="2260"/>
                <a:ext cx="24" cy="1"/>
              </a:xfrm>
              <a:prstGeom prst="line">
                <a:avLst/>
              </a:prstGeom>
              <a:noFill/>
              <a:ln w="9525">
                <a:solidFill>
                  <a:schemeClr val="tx1"/>
                </a:solidFill>
                <a:round/>
                <a:headEnd/>
                <a:tailEnd/>
              </a:ln>
            </p:spPr>
            <p:txBody>
              <a:bodyPr/>
              <a:lstStyle/>
              <a:p>
                <a:endParaRPr lang="fr-FR"/>
              </a:p>
            </p:txBody>
          </p:sp>
          <p:sp>
            <p:nvSpPr>
              <p:cNvPr id="4716" name="Line 220"/>
              <p:cNvSpPr>
                <a:spLocks noChangeShapeType="1"/>
              </p:cNvSpPr>
              <p:nvPr/>
            </p:nvSpPr>
            <p:spPr bwMode="auto">
              <a:xfrm flipH="1">
                <a:off x="500" y="2260"/>
                <a:ext cx="22" cy="1"/>
              </a:xfrm>
              <a:prstGeom prst="line">
                <a:avLst/>
              </a:prstGeom>
              <a:noFill/>
              <a:ln w="9525">
                <a:solidFill>
                  <a:schemeClr val="tx1"/>
                </a:solidFill>
                <a:round/>
                <a:headEnd/>
                <a:tailEnd/>
              </a:ln>
            </p:spPr>
            <p:txBody>
              <a:bodyPr/>
              <a:lstStyle/>
              <a:p>
                <a:endParaRPr lang="fr-FR"/>
              </a:p>
            </p:txBody>
          </p:sp>
          <p:sp>
            <p:nvSpPr>
              <p:cNvPr id="4717" name="Line 221"/>
              <p:cNvSpPr>
                <a:spLocks noChangeShapeType="1"/>
              </p:cNvSpPr>
              <p:nvPr/>
            </p:nvSpPr>
            <p:spPr bwMode="auto">
              <a:xfrm flipH="1">
                <a:off x="453" y="2260"/>
                <a:ext cx="24" cy="1"/>
              </a:xfrm>
              <a:prstGeom prst="line">
                <a:avLst/>
              </a:prstGeom>
              <a:noFill/>
              <a:ln w="9525">
                <a:solidFill>
                  <a:schemeClr val="tx1"/>
                </a:solidFill>
                <a:round/>
                <a:headEnd/>
                <a:tailEnd/>
              </a:ln>
            </p:spPr>
            <p:txBody>
              <a:bodyPr/>
              <a:lstStyle/>
              <a:p>
                <a:endParaRPr lang="fr-FR"/>
              </a:p>
            </p:txBody>
          </p:sp>
          <p:sp>
            <p:nvSpPr>
              <p:cNvPr id="4718" name="Line 222"/>
              <p:cNvSpPr>
                <a:spLocks noChangeShapeType="1"/>
              </p:cNvSpPr>
              <p:nvPr/>
            </p:nvSpPr>
            <p:spPr bwMode="auto">
              <a:xfrm flipH="1">
                <a:off x="408" y="2260"/>
                <a:ext cx="23" cy="1"/>
              </a:xfrm>
              <a:prstGeom prst="line">
                <a:avLst/>
              </a:prstGeom>
              <a:noFill/>
              <a:ln w="9525">
                <a:solidFill>
                  <a:schemeClr val="tx1"/>
                </a:solidFill>
                <a:round/>
                <a:headEnd/>
                <a:tailEnd/>
              </a:ln>
            </p:spPr>
            <p:txBody>
              <a:bodyPr/>
              <a:lstStyle/>
              <a:p>
                <a:endParaRPr lang="fr-FR"/>
              </a:p>
            </p:txBody>
          </p:sp>
          <p:sp>
            <p:nvSpPr>
              <p:cNvPr id="4719" name="Line 223"/>
              <p:cNvSpPr>
                <a:spLocks noChangeShapeType="1"/>
              </p:cNvSpPr>
              <p:nvPr/>
            </p:nvSpPr>
            <p:spPr bwMode="auto">
              <a:xfrm flipH="1">
                <a:off x="362" y="2260"/>
                <a:ext cx="25" cy="1"/>
              </a:xfrm>
              <a:prstGeom prst="line">
                <a:avLst/>
              </a:prstGeom>
              <a:noFill/>
              <a:ln w="9525">
                <a:solidFill>
                  <a:schemeClr val="tx1"/>
                </a:solidFill>
                <a:round/>
                <a:headEnd/>
                <a:tailEnd/>
              </a:ln>
            </p:spPr>
            <p:txBody>
              <a:bodyPr/>
              <a:lstStyle/>
              <a:p>
                <a:endParaRPr lang="fr-FR"/>
              </a:p>
            </p:txBody>
          </p:sp>
          <p:sp>
            <p:nvSpPr>
              <p:cNvPr id="4720" name="Line 224"/>
              <p:cNvSpPr>
                <a:spLocks noChangeShapeType="1"/>
              </p:cNvSpPr>
              <p:nvPr/>
            </p:nvSpPr>
            <p:spPr bwMode="auto">
              <a:xfrm flipH="1">
                <a:off x="317" y="2260"/>
                <a:ext cx="23" cy="1"/>
              </a:xfrm>
              <a:prstGeom prst="line">
                <a:avLst/>
              </a:prstGeom>
              <a:noFill/>
              <a:ln w="9525">
                <a:solidFill>
                  <a:schemeClr val="tx1"/>
                </a:solidFill>
                <a:round/>
                <a:headEnd/>
                <a:tailEnd/>
              </a:ln>
            </p:spPr>
            <p:txBody>
              <a:bodyPr/>
              <a:lstStyle/>
              <a:p>
                <a:endParaRPr lang="fr-FR"/>
              </a:p>
            </p:txBody>
          </p:sp>
          <p:sp>
            <p:nvSpPr>
              <p:cNvPr id="4721" name="Line 225"/>
              <p:cNvSpPr>
                <a:spLocks noChangeShapeType="1"/>
              </p:cNvSpPr>
              <p:nvPr/>
            </p:nvSpPr>
            <p:spPr bwMode="auto">
              <a:xfrm flipH="1">
                <a:off x="273" y="2260"/>
                <a:ext cx="21" cy="1"/>
              </a:xfrm>
              <a:prstGeom prst="line">
                <a:avLst/>
              </a:prstGeom>
              <a:noFill/>
              <a:ln w="9525">
                <a:solidFill>
                  <a:schemeClr val="tx1"/>
                </a:solidFill>
                <a:round/>
                <a:headEnd/>
                <a:tailEnd/>
              </a:ln>
            </p:spPr>
            <p:txBody>
              <a:bodyPr/>
              <a:lstStyle/>
              <a:p>
                <a:endParaRPr lang="fr-FR"/>
              </a:p>
            </p:txBody>
          </p:sp>
          <p:sp>
            <p:nvSpPr>
              <p:cNvPr id="4722" name="Line 226"/>
              <p:cNvSpPr>
                <a:spLocks noChangeShapeType="1"/>
              </p:cNvSpPr>
              <p:nvPr/>
            </p:nvSpPr>
            <p:spPr bwMode="auto">
              <a:xfrm flipH="1">
                <a:off x="228" y="2260"/>
                <a:ext cx="20" cy="1"/>
              </a:xfrm>
              <a:prstGeom prst="line">
                <a:avLst/>
              </a:prstGeom>
              <a:noFill/>
              <a:ln w="9525">
                <a:solidFill>
                  <a:schemeClr val="tx1"/>
                </a:solidFill>
                <a:round/>
                <a:headEnd/>
                <a:tailEnd/>
              </a:ln>
            </p:spPr>
            <p:txBody>
              <a:bodyPr/>
              <a:lstStyle/>
              <a:p>
                <a:endParaRPr lang="fr-FR"/>
              </a:p>
            </p:txBody>
          </p:sp>
          <p:sp>
            <p:nvSpPr>
              <p:cNvPr id="4723" name="Line 227"/>
              <p:cNvSpPr>
                <a:spLocks noChangeShapeType="1"/>
              </p:cNvSpPr>
              <p:nvPr/>
            </p:nvSpPr>
            <p:spPr bwMode="auto">
              <a:xfrm flipH="1">
                <a:off x="180" y="2260"/>
                <a:ext cx="25" cy="1"/>
              </a:xfrm>
              <a:prstGeom prst="line">
                <a:avLst/>
              </a:prstGeom>
              <a:noFill/>
              <a:ln w="9525">
                <a:solidFill>
                  <a:schemeClr val="tx1"/>
                </a:solidFill>
                <a:round/>
                <a:headEnd/>
                <a:tailEnd/>
              </a:ln>
            </p:spPr>
            <p:txBody>
              <a:bodyPr/>
              <a:lstStyle/>
              <a:p>
                <a:endParaRPr lang="fr-FR"/>
              </a:p>
            </p:txBody>
          </p:sp>
          <p:sp>
            <p:nvSpPr>
              <p:cNvPr id="4724" name="Line 228"/>
              <p:cNvSpPr>
                <a:spLocks noChangeShapeType="1"/>
              </p:cNvSpPr>
              <p:nvPr/>
            </p:nvSpPr>
            <p:spPr bwMode="auto">
              <a:xfrm flipH="1">
                <a:off x="137" y="2260"/>
                <a:ext cx="22" cy="1"/>
              </a:xfrm>
              <a:prstGeom prst="line">
                <a:avLst/>
              </a:prstGeom>
              <a:noFill/>
              <a:ln w="9525">
                <a:solidFill>
                  <a:schemeClr val="tx1"/>
                </a:solidFill>
                <a:round/>
                <a:headEnd/>
                <a:tailEnd/>
              </a:ln>
            </p:spPr>
            <p:txBody>
              <a:bodyPr/>
              <a:lstStyle/>
              <a:p>
                <a:endParaRPr lang="fr-FR"/>
              </a:p>
            </p:txBody>
          </p:sp>
          <p:sp>
            <p:nvSpPr>
              <p:cNvPr id="4725" name="Line 229"/>
              <p:cNvSpPr>
                <a:spLocks noChangeShapeType="1"/>
              </p:cNvSpPr>
              <p:nvPr/>
            </p:nvSpPr>
            <p:spPr bwMode="auto">
              <a:xfrm flipH="1">
                <a:off x="91" y="2260"/>
                <a:ext cx="22" cy="1"/>
              </a:xfrm>
              <a:prstGeom prst="line">
                <a:avLst/>
              </a:prstGeom>
              <a:noFill/>
              <a:ln w="9525">
                <a:solidFill>
                  <a:schemeClr val="tx1"/>
                </a:solidFill>
                <a:round/>
                <a:headEnd/>
                <a:tailEnd/>
              </a:ln>
            </p:spPr>
            <p:txBody>
              <a:bodyPr/>
              <a:lstStyle/>
              <a:p>
                <a:endParaRPr lang="fr-FR"/>
              </a:p>
            </p:txBody>
          </p:sp>
          <p:sp>
            <p:nvSpPr>
              <p:cNvPr id="4726" name="Line 230"/>
              <p:cNvSpPr>
                <a:spLocks noChangeShapeType="1"/>
              </p:cNvSpPr>
              <p:nvPr/>
            </p:nvSpPr>
            <p:spPr bwMode="auto">
              <a:xfrm flipH="1">
                <a:off x="46" y="2260"/>
                <a:ext cx="20" cy="1"/>
              </a:xfrm>
              <a:prstGeom prst="line">
                <a:avLst/>
              </a:prstGeom>
              <a:noFill/>
              <a:ln w="9525">
                <a:solidFill>
                  <a:schemeClr val="tx1"/>
                </a:solidFill>
                <a:round/>
                <a:headEnd/>
                <a:tailEnd/>
              </a:ln>
            </p:spPr>
            <p:txBody>
              <a:bodyPr/>
              <a:lstStyle/>
              <a:p>
                <a:endParaRPr lang="fr-FR"/>
              </a:p>
            </p:txBody>
          </p:sp>
          <p:sp>
            <p:nvSpPr>
              <p:cNvPr id="4727" name="Line 231"/>
              <p:cNvSpPr>
                <a:spLocks noChangeShapeType="1"/>
              </p:cNvSpPr>
              <p:nvPr/>
            </p:nvSpPr>
            <p:spPr bwMode="auto">
              <a:xfrm flipH="1">
                <a:off x="0" y="2260"/>
                <a:ext cx="22" cy="1"/>
              </a:xfrm>
              <a:prstGeom prst="line">
                <a:avLst/>
              </a:prstGeom>
              <a:noFill/>
              <a:ln w="9525">
                <a:solidFill>
                  <a:schemeClr val="tx1"/>
                </a:solidFill>
                <a:round/>
                <a:headEnd/>
                <a:tailEnd/>
              </a:ln>
            </p:spPr>
            <p:txBody>
              <a:bodyPr/>
              <a:lstStyle/>
              <a:p>
                <a:endParaRPr lang="fr-FR"/>
              </a:p>
            </p:txBody>
          </p:sp>
          <p:sp>
            <p:nvSpPr>
              <p:cNvPr id="4728" name="Line 232"/>
              <p:cNvSpPr>
                <a:spLocks noChangeShapeType="1"/>
              </p:cNvSpPr>
              <p:nvPr/>
            </p:nvSpPr>
            <p:spPr bwMode="auto">
              <a:xfrm>
                <a:off x="2494" y="1281"/>
                <a:ext cx="22" cy="2"/>
              </a:xfrm>
              <a:prstGeom prst="line">
                <a:avLst/>
              </a:prstGeom>
              <a:noFill/>
              <a:ln w="9525">
                <a:solidFill>
                  <a:schemeClr val="tx1"/>
                </a:solidFill>
                <a:round/>
                <a:headEnd/>
                <a:tailEnd/>
              </a:ln>
            </p:spPr>
            <p:txBody>
              <a:bodyPr/>
              <a:lstStyle/>
              <a:p>
                <a:endParaRPr lang="fr-FR"/>
              </a:p>
            </p:txBody>
          </p:sp>
          <p:sp>
            <p:nvSpPr>
              <p:cNvPr id="4729" name="Line 233"/>
              <p:cNvSpPr>
                <a:spLocks noChangeShapeType="1"/>
              </p:cNvSpPr>
              <p:nvPr/>
            </p:nvSpPr>
            <p:spPr bwMode="auto">
              <a:xfrm>
                <a:off x="2494" y="1285"/>
                <a:ext cx="22" cy="2"/>
              </a:xfrm>
              <a:prstGeom prst="line">
                <a:avLst/>
              </a:prstGeom>
              <a:noFill/>
              <a:ln w="9525">
                <a:solidFill>
                  <a:schemeClr val="tx1"/>
                </a:solidFill>
                <a:round/>
                <a:headEnd/>
                <a:tailEnd/>
              </a:ln>
            </p:spPr>
            <p:txBody>
              <a:bodyPr/>
              <a:lstStyle/>
              <a:p>
                <a:endParaRPr lang="fr-FR"/>
              </a:p>
            </p:txBody>
          </p:sp>
          <p:sp>
            <p:nvSpPr>
              <p:cNvPr id="4730" name="Line 234"/>
              <p:cNvSpPr>
                <a:spLocks noChangeShapeType="1"/>
              </p:cNvSpPr>
              <p:nvPr/>
            </p:nvSpPr>
            <p:spPr bwMode="auto">
              <a:xfrm flipH="1">
                <a:off x="2451" y="1285"/>
                <a:ext cx="23" cy="2"/>
              </a:xfrm>
              <a:prstGeom prst="line">
                <a:avLst/>
              </a:prstGeom>
              <a:noFill/>
              <a:ln w="9525">
                <a:solidFill>
                  <a:schemeClr val="tx1"/>
                </a:solidFill>
                <a:round/>
                <a:headEnd/>
                <a:tailEnd/>
              </a:ln>
            </p:spPr>
            <p:txBody>
              <a:bodyPr/>
              <a:lstStyle/>
              <a:p>
                <a:endParaRPr lang="fr-FR"/>
              </a:p>
            </p:txBody>
          </p:sp>
          <p:sp>
            <p:nvSpPr>
              <p:cNvPr id="4731" name="Line 235"/>
              <p:cNvSpPr>
                <a:spLocks noChangeShapeType="1"/>
              </p:cNvSpPr>
              <p:nvPr/>
            </p:nvSpPr>
            <p:spPr bwMode="auto">
              <a:xfrm flipH="1">
                <a:off x="2406" y="1285"/>
                <a:ext cx="22" cy="2"/>
              </a:xfrm>
              <a:prstGeom prst="line">
                <a:avLst/>
              </a:prstGeom>
              <a:noFill/>
              <a:ln w="9525">
                <a:solidFill>
                  <a:schemeClr val="tx1"/>
                </a:solidFill>
                <a:round/>
                <a:headEnd/>
                <a:tailEnd/>
              </a:ln>
            </p:spPr>
            <p:txBody>
              <a:bodyPr/>
              <a:lstStyle/>
              <a:p>
                <a:endParaRPr lang="fr-FR"/>
              </a:p>
            </p:txBody>
          </p:sp>
          <p:sp>
            <p:nvSpPr>
              <p:cNvPr id="4732" name="Line 236"/>
              <p:cNvSpPr>
                <a:spLocks noChangeShapeType="1"/>
              </p:cNvSpPr>
              <p:nvPr/>
            </p:nvSpPr>
            <p:spPr bwMode="auto">
              <a:xfrm flipH="1">
                <a:off x="2363" y="1285"/>
                <a:ext cx="20" cy="2"/>
              </a:xfrm>
              <a:prstGeom prst="line">
                <a:avLst/>
              </a:prstGeom>
              <a:noFill/>
              <a:ln w="9525">
                <a:solidFill>
                  <a:schemeClr val="tx1"/>
                </a:solidFill>
                <a:round/>
                <a:headEnd/>
                <a:tailEnd/>
              </a:ln>
            </p:spPr>
            <p:txBody>
              <a:bodyPr/>
              <a:lstStyle/>
              <a:p>
                <a:endParaRPr lang="fr-FR"/>
              </a:p>
            </p:txBody>
          </p:sp>
          <p:sp>
            <p:nvSpPr>
              <p:cNvPr id="4733" name="Line 237"/>
              <p:cNvSpPr>
                <a:spLocks noChangeShapeType="1"/>
              </p:cNvSpPr>
              <p:nvPr/>
            </p:nvSpPr>
            <p:spPr bwMode="auto">
              <a:xfrm flipH="1">
                <a:off x="2314" y="1285"/>
                <a:ext cx="23" cy="2"/>
              </a:xfrm>
              <a:prstGeom prst="line">
                <a:avLst/>
              </a:prstGeom>
              <a:noFill/>
              <a:ln w="9525">
                <a:solidFill>
                  <a:schemeClr val="tx1"/>
                </a:solidFill>
                <a:round/>
                <a:headEnd/>
                <a:tailEnd/>
              </a:ln>
            </p:spPr>
            <p:txBody>
              <a:bodyPr/>
              <a:lstStyle/>
              <a:p>
                <a:endParaRPr lang="fr-FR"/>
              </a:p>
            </p:txBody>
          </p:sp>
          <p:sp>
            <p:nvSpPr>
              <p:cNvPr id="4734" name="Line 238"/>
              <p:cNvSpPr>
                <a:spLocks noChangeShapeType="1"/>
              </p:cNvSpPr>
              <p:nvPr/>
            </p:nvSpPr>
            <p:spPr bwMode="auto">
              <a:xfrm flipH="1">
                <a:off x="2269" y="1285"/>
                <a:ext cx="25" cy="2"/>
              </a:xfrm>
              <a:prstGeom prst="line">
                <a:avLst/>
              </a:prstGeom>
              <a:noFill/>
              <a:ln w="9525">
                <a:solidFill>
                  <a:schemeClr val="tx1"/>
                </a:solidFill>
                <a:round/>
                <a:headEnd/>
                <a:tailEnd/>
              </a:ln>
            </p:spPr>
            <p:txBody>
              <a:bodyPr/>
              <a:lstStyle/>
              <a:p>
                <a:endParaRPr lang="fr-FR"/>
              </a:p>
            </p:txBody>
          </p:sp>
          <p:sp>
            <p:nvSpPr>
              <p:cNvPr id="4735" name="Line 239"/>
              <p:cNvSpPr>
                <a:spLocks noChangeShapeType="1"/>
              </p:cNvSpPr>
              <p:nvPr/>
            </p:nvSpPr>
            <p:spPr bwMode="auto">
              <a:xfrm flipH="1">
                <a:off x="2223" y="1285"/>
                <a:ext cx="25" cy="2"/>
              </a:xfrm>
              <a:prstGeom prst="line">
                <a:avLst/>
              </a:prstGeom>
              <a:noFill/>
              <a:ln w="9525">
                <a:solidFill>
                  <a:schemeClr val="tx1"/>
                </a:solidFill>
                <a:round/>
                <a:headEnd/>
                <a:tailEnd/>
              </a:ln>
            </p:spPr>
            <p:txBody>
              <a:bodyPr/>
              <a:lstStyle/>
              <a:p>
                <a:endParaRPr lang="fr-FR"/>
              </a:p>
            </p:txBody>
          </p:sp>
          <p:sp>
            <p:nvSpPr>
              <p:cNvPr id="4736" name="Line 240"/>
              <p:cNvSpPr>
                <a:spLocks noChangeShapeType="1"/>
              </p:cNvSpPr>
              <p:nvPr/>
            </p:nvSpPr>
            <p:spPr bwMode="auto">
              <a:xfrm flipH="1">
                <a:off x="2180" y="1285"/>
                <a:ext cx="20" cy="2"/>
              </a:xfrm>
              <a:prstGeom prst="line">
                <a:avLst/>
              </a:prstGeom>
              <a:noFill/>
              <a:ln w="9525">
                <a:solidFill>
                  <a:schemeClr val="tx1"/>
                </a:solidFill>
                <a:round/>
                <a:headEnd/>
                <a:tailEnd/>
              </a:ln>
            </p:spPr>
            <p:txBody>
              <a:bodyPr/>
              <a:lstStyle/>
              <a:p>
                <a:endParaRPr lang="fr-FR"/>
              </a:p>
            </p:txBody>
          </p:sp>
          <p:sp>
            <p:nvSpPr>
              <p:cNvPr id="4737" name="Line 241"/>
              <p:cNvSpPr>
                <a:spLocks noChangeShapeType="1"/>
              </p:cNvSpPr>
              <p:nvPr/>
            </p:nvSpPr>
            <p:spPr bwMode="auto">
              <a:xfrm flipH="1">
                <a:off x="2134" y="1285"/>
                <a:ext cx="20" cy="2"/>
              </a:xfrm>
              <a:prstGeom prst="line">
                <a:avLst/>
              </a:prstGeom>
              <a:noFill/>
              <a:ln w="9525">
                <a:solidFill>
                  <a:schemeClr val="tx1"/>
                </a:solidFill>
                <a:round/>
                <a:headEnd/>
                <a:tailEnd/>
              </a:ln>
            </p:spPr>
            <p:txBody>
              <a:bodyPr/>
              <a:lstStyle/>
              <a:p>
                <a:endParaRPr lang="fr-FR"/>
              </a:p>
            </p:txBody>
          </p:sp>
          <p:sp>
            <p:nvSpPr>
              <p:cNvPr id="4738" name="Line 242"/>
              <p:cNvSpPr>
                <a:spLocks noChangeShapeType="1"/>
              </p:cNvSpPr>
              <p:nvPr/>
            </p:nvSpPr>
            <p:spPr bwMode="auto">
              <a:xfrm flipH="1">
                <a:off x="2089" y="1285"/>
                <a:ext cx="23" cy="2"/>
              </a:xfrm>
              <a:prstGeom prst="line">
                <a:avLst/>
              </a:prstGeom>
              <a:noFill/>
              <a:ln w="9525">
                <a:solidFill>
                  <a:schemeClr val="tx1"/>
                </a:solidFill>
                <a:round/>
                <a:headEnd/>
                <a:tailEnd/>
              </a:ln>
            </p:spPr>
            <p:txBody>
              <a:bodyPr/>
              <a:lstStyle/>
              <a:p>
                <a:endParaRPr lang="fr-FR"/>
              </a:p>
            </p:txBody>
          </p:sp>
          <p:sp>
            <p:nvSpPr>
              <p:cNvPr id="4739" name="Line 243"/>
              <p:cNvSpPr>
                <a:spLocks noChangeShapeType="1"/>
              </p:cNvSpPr>
              <p:nvPr/>
            </p:nvSpPr>
            <p:spPr bwMode="auto">
              <a:xfrm flipH="1">
                <a:off x="2043" y="1285"/>
                <a:ext cx="22" cy="2"/>
              </a:xfrm>
              <a:prstGeom prst="line">
                <a:avLst/>
              </a:prstGeom>
              <a:noFill/>
              <a:ln w="9525">
                <a:solidFill>
                  <a:schemeClr val="tx1"/>
                </a:solidFill>
                <a:round/>
                <a:headEnd/>
                <a:tailEnd/>
              </a:ln>
            </p:spPr>
            <p:txBody>
              <a:bodyPr/>
              <a:lstStyle/>
              <a:p>
                <a:endParaRPr lang="fr-FR"/>
              </a:p>
            </p:txBody>
          </p:sp>
          <p:sp>
            <p:nvSpPr>
              <p:cNvPr id="4740" name="Line 244"/>
              <p:cNvSpPr>
                <a:spLocks noChangeShapeType="1"/>
              </p:cNvSpPr>
              <p:nvPr/>
            </p:nvSpPr>
            <p:spPr bwMode="auto">
              <a:xfrm flipH="1">
                <a:off x="1998" y="1285"/>
                <a:ext cx="23" cy="2"/>
              </a:xfrm>
              <a:prstGeom prst="line">
                <a:avLst/>
              </a:prstGeom>
              <a:noFill/>
              <a:ln w="9525">
                <a:solidFill>
                  <a:schemeClr val="tx1"/>
                </a:solidFill>
                <a:round/>
                <a:headEnd/>
                <a:tailEnd/>
              </a:ln>
            </p:spPr>
            <p:txBody>
              <a:bodyPr/>
              <a:lstStyle/>
              <a:p>
                <a:endParaRPr lang="fr-FR"/>
              </a:p>
            </p:txBody>
          </p:sp>
          <p:sp>
            <p:nvSpPr>
              <p:cNvPr id="4741" name="Line 245"/>
              <p:cNvSpPr>
                <a:spLocks noChangeShapeType="1"/>
              </p:cNvSpPr>
              <p:nvPr/>
            </p:nvSpPr>
            <p:spPr bwMode="auto">
              <a:xfrm flipH="1">
                <a:off x="1952" y="1285"/>
                <a:ext cx="22" cy="2"/>
              </a:xfrm>
              <a:prstGeom prst="line">
                <a:avLst/>
              </a:prstGeom>
              <a:noFill/>
              <a:ln w="9525">
                <a:solidFill>
                  <a:schemeClr val="tx1"/>
                </a:solidFill>
                <a:round/>
                <a:headEnd/>
                <a:tailEnd/>
              </a:ln>
            </p:spPr>
            <p:txBody>
              <a:bodyPr/>
              <a:lstStyle/>
              <a:p>
                <a:endParaRPr lang="fr-FR"/>
              </a:p>
            </p:txBody>
          </p:sp>
          <p:sp>
            <p:nvSpPr>
              <p:cNvPr id="4742" name="Line 246"/>
              <p:cNvSpPr>
                <a:spLocks noChangeShapeType="1"/>
              </p:cNvSpPr>
              <p:nvPr/>
            </p:nvSpPr>
            <p:spPr bwMode="auto">
              <a:xfrm flipH="1">
                <a:off x="1907" y="1285"/>
                <a:ext cx="22" cy="2"/>
              </a:xfrm>
              <a:prstGeom prst="line">
                <a:avLst/>
              </a:prstGeom>
              <a:noFill/>
              <a:ln w="9525">
                <a:solidFill>
                  <a:schemeClr val="tx1"/>
                </a:solidFill>
                <a:round/>
                <a:headEnd/>
                <a:tailEnd/>
              </a:ln>
            </p:spPr>
            <p:txBody>
              <a:bodyPr/>
              <a:lstStyle/>
              <a:p>
                <a:endParaRPr lang="fr-FR"/>
              </a:p>
            </p:txBody>
          </p:sp>
          <p:sp>
            <p:nvSpPr>
              <p:cNvPr id="4743" name="Line 247"/>
              <p:cNvSpPr>
                <a:spLocks noChangeShapeType="1"/>
              </p:cNvSpPr>
              <p:nvPr/>
            </p:nvSpPr>
            <p:spPr bwMode="auto">
              <a:xfrm flipH="1">
                <a:off x="1863" y="1285"/>
                <a:ext cx="20" cy="2"/>
              </a:xfrm>
              <a:prstGeom prst="line">
                <a:avLst/>
              </a:prstGeom>
              <a:noFill/>
              <a:ln w="9525">
                <a:solidFill>
                  <a:schemeClr val="tx1"/>
                </a:solidFill>
                <a:round/>
                <a:headEnd/>
                <a:tailEnd/>
              </a:ln>
            </p:spPr>
            <p:txBody>
              <a:bodyPr/>
              <a:lstStyle/>
              <a:p>
                <a:endParaRPr lang="fr-FR"/>
              </a:p>
            </p:txBody>
          </p:sp>
          <p:sp>
            <p:nvSpPr>
              <p:cNvPr id="4744" name="Line 248"/>
              <p:cNvSpPr>
                <a:spLocks noChangeShapeType="1"/>
              </p:cNvSpPr>
              <p:nvPr/>
            </p:nvSpPr>
            <p:spPr bwMode="auto">
              <a:xfrm flipH="1">
                <a:off x="1816" y="1285"/>
                <a:ext cx="22" cy="2"/>
              </a:xfrm>
              <a:prstGeom prst="line">
                <a:avLst/>
              </a:prstGeom>
              <a:noFill/>
              <a:ln w="9525">
                <a:solidFill>
                  <a:schemeClr val="tx1"/>
                </a:solidFill>
                <a:round/>
                <a:headEnd/>
                <a:tailEnd/>
              </a:ln>
            </p:spPr>
            <p:txBody>
              <a:bodyPr/>
              <a:lstStyle/>
              <a:p>
                <a:endParaRPr lang="fr-FR"/>
              </a:p>
            </p:txBody>
          </p:sp>
          <p:sp>
            <p:nvSpPr>
              <p:cNvPr id="4745" name="Line 249"/>
              <p:cNvSpPr>
                <a:spLocks noChangeShapeType="1"/>
              </p:cNvSpPr>
              <p:nvPr/>
            </p:nvSpPr>
            <p:spPr bwMode="auto">
              <a:xfrm flipH="1">
                <a:off x="1769" y="1285"/>
                <a:ext cx="23" cy="2"/>
              </a:xfrm>
              <a:prstGeom prst="line">
                <a:avLst/>
              </a:prstGeom>
              <a:noFill/>
              <a:ln w="9525">
                <a:solidFill>
                  <a:schemeClr val="tx1"/>
                </a:solidFill>
                <a:round/>
                <a:headEnd/>
                <a:tailEnd/>
              </a:ln>
            </p:spPr>
            <p:txBody>
              <a:bodyPr/>
              <a:lstStyle/>
              <a:p>
                <a:endParaRPr lang="fr-FR"/>
              </a:p>
            </p:txBody>
          </p:sp>
          <p:sp>
            <p:nvSpPr>
              <p:cNvPr id="4746" name="Line 250"/>
              <p:cNvSpPr>
                <a:spLocks noChangeShapeType="1"/>
              </p:cNvSpPr>
              <p:nvPr/>
            </p:nvSpPr>
            <p:spPr bwMode="auto">
              <a:xfrm flipH="1">
                <a:off x="1724" y="1285"/>
                <a:ext cx="25" cy="2"/>
              </a:xfrm>
              <a:prstGeom prst="line">
                <a:avLst/>
              </a:prstGeom>
              <a:noFill/>
              <a:ln w="9525">
                <a:solidFill>
                  <a:schemeClr val="tx1"/>
                </a:solidFill>
                <a:round/>
                <a:headEnd/>
                <a:tailEnd/>
              </a:ln>
            </p:spPr>
            <p:txBody>
              <a:bodyPr/>
              <a:lstStyle/>
              <a:p>
                <a:endParaRPr lang="fr-FR"/>
              </a:p>
            </p:txBody>
          </p:sp>
          <p:sp>
            <p:nvSpPr>
              <p:cNvPr id="4747" name="Line 251"/>
              <p:cNvSpPr>
                <a:spLocks noChangeShapeType="1"/>
              </p:cNvSpPr>
              <p:nvPr/>
            </p:nvSpPr>
            <p:spPr bwMode="auto">
              <a:xfrm flipH="1">
                <a:off x="1680" y="1285"/>
                <a:ext cx="23" cy="2"/>
              </a:xfrm>
              <a:prstGeom prst="line">
                <a:avLst/>
              </a:prstGeom>
              <a:noFill/>
              <a:ln w="9525">
                <a:solidFill>
                  <a:schemeClr val="tx1"/>
                </a:solidFill>
                <a:round/>
                <a:headEnd/>
                <a:tailEnd/>
              </a:ln>
            </p:spPr>
            <p:txBody>
              <a:bodyPr/>
              <a:lstStyle/>
              <a:p>
                <a:endParaRPr lang="fr-FR"/>
              </a:p>
            </p:txBody>
          </p:sp>
          <p:sp>
            <p:nvSpPr>
              <p:cNvPr id="4748" name="Line 252"/>
              <p:cNvSpPr>
                <a:spLocks noChangeShapeType="1"/>
              </p:cNvSpPr>
              <p:nvPr/>
            </p:nvSpPr>
            <p:spPr bwMode="auto">
              <a:xfrm flipH="1">
                <a:off x="1635" y="1285"/>
                <a:ext cx="20" cy="2"/>
              </a:xfrm>
              <a:prstGeom prst="line">
                <a:avLst/>
              </a:prstGeom>
              <a:noFill/>
              <a:ln w="9525">
                <a:solidFill>
                  <a:schemeClr val="tx1"/>
                </a:solidFill>
                <a:round/>
                <a:headEnd/>
                <a:tailEnd/>
              </a:ln>
            </p:spPr>
            <p:txBody>
              <a:bodyPr/>
              <a:lstStyle/>
              <a:p>
                <a:endParaRPr lang="fr-FR"/>
              </a:p>
            </p:txBody>
          </p:sp>
          <p:sp>
            <p:nvSpPr>
              <p:cNvPr id="4749" name="Line 253"/>
              <p:cNvSpPr>
                <a:spLocks noChangeShapeType="1"/>
              </p:cNvSpPr>
              <p:nvPr/>
            </p:nvSpPr>
            <p:spPr bwMode="auto">
              <a:xfrm flipH="1">
                <a:off x="1589" y="1285"/>
                <a:ext cx="23" cy="2"/>
              </a:xfrm>
              <a:prstGeom prst="line">
                <a:avLst/>
              </a:prstGeom>
              <a:noFill/>
              <a:ln w="9525">
                <a:solidFill>
                  <a:schemeClr val="tx1"/>
                </a:solidFill>
                <a:round/>
                <a:headEnd/>
                <a:tailEnd/>
              </a:ln>
            </p:spPr>
            <p:txBody>
              <a:bodyPr/>
              <a:lstStyle/>
              <a:p>
                <a:endParaRPr lang="fr-FR"/>
              </a:p>
            </p:txBody>
          </p:sp>
          <p:sp>
            <p:nvSpPr>
              <p:cNvPr id="4750" name="Line 254"/>
              <p:cNvSpPr>
                <a:spLocks noChangeShapeType="1"/>
              </p:cNvSpPr>
              <p:nvPr/>
            </p:nvSpPr>
            <p:spPr bwMode="auto">
              <a:xfrm flipH="1">
                <a:off x="1543" y="1285"/>
                <a:ext cx="23" cy="2"/>
              </a:xfrm>
              <a:prstGeom prst="line">
                <a:avLst/>
              </a:prstGeom>
              <a:noFill/>
              <a:ln w="9525">
                <a:solidFill>
                  <a:schemeClr val="tx1"/>
                </a:solidFill>
                <a:round/>
                <a:headEnd/>
                <a:tailEnd/>
              </a:ln>
            </p:spPr>
            <p:txBody>
              <a:bodyPr/>
              <a:lstStyle/>
              <a:p>
                <a:endParaRPr lang="fr-FR"/>
              </a:p>
            </p:txBody>
          </p:sp>
          <p:sp>
            <p:nvSpPr>
              <p:cNvPr id="4751" name="Line 255"/>
              <p:cNvSpPr>
                <a:spLocks noChangeShapeType="1"/>
              </p:cNvSpPr>
              <p:nvPr/>
            </p:nvSpPr>
            <p:spPr bwMode="auto">
              <a:xfrm flipH="1">
                <a:off x="1498" y="1285"/>
                <a:ext cx="23" cy="2"/>
              </a:xfrm>
              <a:prstGeom prst="line">
                <a:avLst/>
              </a:prstGeom>
              <a:noFill/>
              <a:ln w="9525">
                <a:solidFill>
                  <a:schemeClr val="tx1"/>
                </a:solidFill>
                <a:round/>
                <a:headEnd/>
                <a:tailEnd/>
              </a:ln>
            </p:spPr>
            <p:txBody>
              <a:bodyPr/>
              <a:lstStyle/>
              <a:p>
                <a:endParaRPr lang="fr-FR"/>
              </a:p>
            </p:txBody>
          </p:sp>
          <p:sp>
            <p:nvSpPr>
              <p:cNvPr id="4752" name="Line 256"/>
              <p:cNvSpPr>
                <a:spLocks noChangeShapeType="1"/>
              </p:cNvSpPr>
              <p:nvPr/>
            </p:nvSpPr>
            <p:spPr bwMode="auto">
              <a:xfrm flipH="1">
                <a:off x="1452" y="1285"/>
                <a:ext cx="24" cy="2"/>
              </a:xfrm>
              <a:prstGeom prst="line">
                <a:avLst/>
              </a:prstGeom>
              <a:noFill/>
              <a:ln w="9525">
                <a:solidFill>
                  <a:schemeClr val="tx1"/>
                </a:solidFill>
                <a:round/>
                <a:headEnd/>
                <a:tailEnd/>
              </a:ln>
            </p:spPr>
            <p:txBody>
              <a:bodyPr/>
              <a:lstStyle/>
              <a:p>
                <a:endParaRPr lang="fr-FR"/>
              </a:p>
            </p:txBody>
          </p:sp>
          <p:sp>
            <p:nvSpPr>
              <p:cNvPr id="4753" name="Line 257"/>
              <p:cNvSpPr>
                <a:spLocks noChangeShapeType="1"/>
              </p:cNvSpPr>
              <p:nvPr/>
            </p:nvSpPr>
            <p:spPr bwMode="auto">
              <a:xfrm flipH="1">
                <a:off x="1407" y="1285"/>
                <a:ext cx="25" cy="2"/>
              </a:xfrm>
              <a:prstGeom prst="line">
                <a:avLst/>
              </a:prstGeom>
              <a:noFill/>
              <a:ln w="9525">
                <a:solidFill>
                  <a:schemeClr val="tx1"/>
                </a:solidFill>
                <a:round/>
                <a:headEnd/>
                <a:tailEnd/>
              </a:ln>
            </p:spPr>
            <p:txBody>
              <a:bodyPr/>
              <a:lstStyle/>
              <a:p>
                <a:endParaRPr lang="fr-FR"/>
              </a:p>
            </p:txBody>
          </p:sp>
          <p:sp>
            <p:nvSpPr>
              <p:cNvPr id="4754" name="Line 258"/>
              <p:cNvSpPr>
                <a:spLocks noChangeShapeType="1"/>
              </p:cNvSpPr>
              <p:nvPr/>
            </p:nvSpPr>
            <p:spPr bwMode="auto">
              <a:xfrm flipH="1">
                <a:off x="1361" y="1285"/>
                <a:ext cx="23" cy="2"/>
              </a:xfrm>
              <a:prstGeom prst="line">
                <a:avLst/>
              </a:prstGeom>
              <a:noFill/>
              <a:ln w="9525">
                <a:solidFill>
                  <a:schemeClr val="tx1"/>
                </a:solidFill>
                <a:round/>
                <a:headEnd/>
                <a:tailEnd/>
              </a:ln>
            </p:spPr>
            <p:txBody>
              <a:bodyPr/>
              <a:lstStyle/>
              <a:p>
                <a:endParaRPr lang="fr-FR"/>
              </a:p>
            </p:txBody>
          </p:sp>
          <p:sp>
            <p:nvSpPr>
              <p:cNvPr id="4755" name="Line 259"/>
              <p:cNvSpPr>
                <a:spLocks noChangeShapeType="1"/>
              </p:cNvSpPr>
              <p:nvPr/>
            </p:nvSpPr>
            <p:spPr bwMode="auto">
              <a:xfrm flipH="1">
                <a:off x="1318" y="1285"/>
                <a:ext cx="20" cy="2"/>
              </a:xfrm>
              <a:prstGeom prst="line">
                <a:avLst/>
              </a:prstGeom>
              <a:noFill/>
              <a:ln w="9525">
                <a:solidFill>
                  <a:schemeClr val="tx1"/>
                </a:solidFill>
                <a:round/>
                <a:headEnd/>
                <a:tailEnd/>
              </a:ln>
            </p:spPr>
            <p:txBody>
              <a:bodyPr/>
              <a:lstStyle/>
              <a:p>
                <a:endParaRPr lang="fr-FR"/>
              </a:p>
            </p:txBody>
          </p:sp>
          <p:sp>
            <p:nvSpPr>
              <p:cNvPr id="4756" name="Line 260"/>
              <p:cNvSpPr>
                <a:spLocks noChangeShapeType="1"/>
              </p:cNvSpPr>
              <p:nvPr/>
            </p:nvSpPr>
            <p:spPr bwMode="auto">
              <a:xfrm flipH="1">
                <a:off x="1269" y="1285"/>
                <a:ext cx="24" cy="2"/>
              </a:xfrm>
              <a:prstGeom prst="line">
                <a:avLst/>
              </a:prstGeom>
              <a:noFill/>
              <a:ln w="9525">
                <a:solidFill>
                  <a:schemeClr val="tx1"/>
                </a:solidFill>
                <a:round/>
                <a:headEnd/>
                <a:tailEnd/>
              </a:ln>
            </p:spPr>
            <p:txBody>
              <a:bodyPr/>
              <a:lstStyle/>
              <a:p>
                <a:endParaRPr lang="fr-FR"/>
              </a:p>
            </p:txBody>
          </p:sp>
          <p:sp>
            <p:nvSpPr>
              <p:cNvPr id="4757" name="Line 261"/>
              <p:cNvSpPr>
                <a:spLocks noChangeShapeType="1"/>
              </p:cNvSpPr>
              <p:nvPr/>
            </p:nvSpPr>
            <p:spPr bwMode="auto">
              <a:xfrm flipH="1">
                <a:off x="1225" y="1285"/>
                <a:ext cx="24" cy="2"/>
              </a:xfrm>
              <a:prstGeom prst="line">
                <a:avLst/>
              </a:prstGeom>
              <a:noFill/>
              <a:ln w="9525">
                <a:solidFill>
                  <a:schemeClr val="tx1"/>
                </a:solidFill>
                <a:round/>
                <a:headEnd/>
                <a:tailEnd/>
              </a:ln>
            </p:spPr>
            <p:txBody>
              <a:bodyPr/>
              <a:lstStyle/>
              <a:p>
                <a:endParaRPr lang="fr-FR"/>
              </a:p>
            </p:txBody>
          </p:sp>
          <p:sp>
            <p:nvSpPr>
              <p:cNvPr id="4758" name="Line 262"/>
              <p:cNvSpPr>
                <a:spLocks noChangeShapeType="1"/>
              </p:cNvSpPr>
              <p:nvPr/>
            </p:nvSpPr>
            <p:spPr bwMode="auto">
              <a:xfrm flipH="1">
                <a:off x="1178" y="1285"/>
                <a:ext cx="26" cy="2"/>
              </a:xfrm>
              <a:prstGeom prst="line">
                <a:avLst/>
              </a:prstGeom>
              <a:noFill/>
              <a:ln w="9525">
                <a:solidFill>
                  <a:schemeClr val="tx1"/>
                </a:solidFill>
                <a:round/>
                <a:headEnd/>
                <a:tailEnd/>
              </a:ln>
            </p:spPr>
            <p:txBody>
              <a:bodyPr/>
              <a:lstStyle/>
              <a:p>
                <a:endParaRPr lang="fr-FR"/>
              </a:p>
            </p:txBody>
          </p:sp>
          <p:sp>
            <p:nvSpPr>
              <p:cNvPr id="4759" name="Line 263"/>
              <p:cNvSpPr>
                <a:spLocks noChangeShapeType="1"/>
              </p:cNvSpPr>
              <p:nvPr/>
            </p:nvSpPr>
            <p:spPr bwMode="auto">
              <a:xfrm flipH="1">
                <a:off x="1136" y="1285"/>
                <a:ext cx="22" cy="2"/>
              </a:xfrm>
              <a:prstGeom prst="line">
                <a:avLst/>
              </a:prstGeom>
              <a:noFill/>
              <a:ln w="9525">
                <a:solidFill>
                  <a:schemeClr val="tx1"/>
                </a:solidFill>
                <a:round/>
                <a:headEnd/>
                <a:tailEnd/>
              </a:ln>
            </p:spPr>
            <p:txBody>
              <a:bodyPr/>
              <a:lstStyle/>
              <a:p>
                <a:endParaRPr lang="fr-FR"/>
              </a:p>
            </p:txBody>
          </p:sp>
          <p:sp>
            <p:nvSpPr>
              <p:cNvPr id="4760" name="Line 264"/>
              <p:cNvSpPr>
                <a:spLocks noChangeShapeType="1"/>
              </p:cNvSpPr>
              <p:nvPr/>
            </p:nvSpPr>
            <p:spPr bwMode="auto">
              <a:xfrm flipH="1">
                <a:off x="1089" y="1285"/>
                <a:ext cx="22" cy="2"/>
              </a:xfrm>
              <a:prstGeom prst="line">
                <a:avLst/>
              </a:prstGeom>
              <a:noFill/>
              <a:ln w="9525">
                <a:solidFill>
                  <a:schemeClr val="tx1"/>
                </a:solidFill>
                <a:round/>
                <a:headEnd/>
                <a:tailEnd/>
              </a:ln>
            </p:spPr>
            <p:txBody>
              <a:bodyPr/>
              <a:lstStyle/>
              <a:p>
                <a:endParaRPr lang="fr-FR"/>
              </a:p>
            </p:txBody>
          </p:sp>
          <p:sp>
            <p:nvSpPr>
              <p:cNvPr id="4761" name="Line 265"/>
              <p:cNvSpPr>
                <a:spLocks noChangeShapeType="1"/>
              </p:cNvSpPr>
              <p:nvPr/>
            </p:nvSpPr>
            <p:spPr bwMode="auto">
              <a:xfrm flipH="1">
                <a:off x="1044" y="1285"/>
                <a:ext cx="23" cy="2"/>
              </a:xfrm>
              <a:prstGeom prst="line">
                <a:avLst/>
              </a:prstGeom>
              <a:noFill/>
              <a:ln w="9525">
                <a:solidFill>
                  <a:schemeClr val="tx1"/>
                </a:solidFill>
                <a:round/>
                <a:headEnd/>
                <a:tailEnd/>
              </a:ln>
            </p:spPr>
            <p:txBody>
              <a:bodyPr/>
              <a:lstStyle/>
              <a:p>
                <a:endParaRPr lang="fr-FR"/>
              </a:p>
            </p:txBody>
          </p:sp>
          <p:sp>
            <p:nvSpPr>
              <p:cNvPr id="4762" name="Line 266"/>
              <p:cNvSpPr>
                <a:spLocks noChangeShapeType="1"/>
              </p:cNvSpPr>
              <p:nvPr/>
            </p:nvSpPr>
            <p:spPr bwMode="auto">
              <a:xfrm flipH="1">
                <a:off x="998" y="1285"/>
                <a:ext cx="24" cy="2"/>
              </a:xfrm>
              <a:prstGeom prst="line">
                <a:avLst/>
              </a:prstGeom>
              <a:noFill/>
              <a:ln w="9525">
                <a:solidFill>
                  <a:schemeClr val="tx1"/>
                </a:solidFill>
                <a:round/>
                <a:headEnd/>
                <a:tailEnd/>
              </a:ln>
            </p:spPr>
            <p:txBody>
              <a:bodyPr/>
              <a:lstStyle/>
              <a:p>
                <a:endParaRPr lang="fr-FR"/>
              </a:p>
            </p:txBody>
          </p:sp>
          <p:sp>
            <p:nvSpPr>
              <p:cNvPr id="4763" name="Line 267"/>
              <p:cNvSpPr>
                <a:spLocks noChangeShapeType="1"/>
              </p:cNvSpPr>
              <p:nvPr/>
            </p:nvSpPr>
            <p:spPr bwMode="auto">
              <a:xfrm flipH="1">
                <a:off x="953" y="1285"/>
                <a:ext cx="23" cy="2"/>
              </a:xfrm>
              <a:prstGeom prst="line">
                <a:avLst/>
              </a:prstGeom>
              <a:noFill/>
              <a:ln w="9525">
                <a:solidFill>
                  <a:schemeClr val="tx1"/>
                </a:solidFill>
                <a:round/>
                <a:headEnd/>
                <a:tailEnd/>
              </a:ln>
            </p:spPr>
            <p:txBody>
              <a:bodyPr/>
              <a:lstStyle/>
              <a:p>
                <a:endParaRPr lang="fr-FR"/>
              </a:p>
            </p:txBody>
          </p:sp>
          <p:sp>
            <p:nvSpPr>
              <p:cNvPr id="4764" name="Line 268"/>
              <p:cNvSpPr>
                <a:spLocks noChangeShapeType="1"/>
              </p:cNvSpPr>
              <p:nvPr/>
            </p:nvSpPr>
            <p:spPr bwMode="auto">
              <a:xfrm flipH="1">
                <a:off x="907" y="1285"/>
                <a:ext cx="23" cy="2"/>
              </a:xfrm>
              <a:prstGeom prst="line">
                <a:avLst/>
              </a:prstGeom>
              <a:noFill/>
              <a:ln w="9525">
                <a:solidFill>
                  <a:schemeClr val="tx1"/>
                </a:solidFill>
                <a:round/>
                <a:headEnd/>
                <a:tailEnd/>
              </a:ln>
            </p:spPr>
            <p:txBody>
              <a:bodyPr/>
              <a:lstStyle/>
              <a:p>
                <a:endParaRPr lang="fr-FR"/>
              </a:p>
            </p:txBody>
          </p:sp>
          <p:sp>
            <p:nvSpPr>
              <p:cNvPr id="4765" name="Line 269"/>
              <p:cNvSpPr>
                <a:spLocks noChangeShapeType="1"/>
              </p:cNvSpPr>
              <p:nvPr/>
            </p:nvSpPr>
            <p:spPr bwMode="auto">
              <a:xfrm flipH="1">
                <a:off x="862" y="1285"/>
                <a:ext cx="25" cy="2"/>
              </a:xfrm>
              <a:prstGeom prst="line">
                <a:avLst/>
              </a:prstGeom>
              <a:noFill/>
              <a:ln w="9525">
                <a:solidFill>
                  <a:schemeClr val="tx1"/>
                </a:solidFill>
                <a:round/>
                <a:headEnd/>
                <a:tailEnd/>
              </a:ln>
            </p:spPr>
            <p:txBody>
              <a:bodyPr/>
              <a:lstStyle/>
              <a:p>
                <a:endParaRPr lang="fr-FR"/>
              </a:p>
            </p:txBody>
          </p:sp>
          <p:sp>
            <p:nvSpPr>
              <p:cNvPr id="4766" name="Line 270"/>
              <p:cNvSpPr>
                <a:spLocks noChangeShapeType="1"/>
              </p:cNvSpPr>
              <p:nvPr/>
            </p:nvSpPr>
            <p:spPr bwMode="auto">
              <a:xfrm flipH="1">
                <a:off x="818" y="1285"/>
                <a:ext cx="22" cy="2"/>
              </a:xfrm>
              <a:prstGeom prst="line">
                <a:avLst/>
              </a:prstGeom>
              <a:noFill/>
              <a:ln w="9525">
                <a:solidFill>
                  <a:schemeClr val="tx1"/>
                </a:solidFill>
                <a:round/>
                <a:headEnd/>
                <a:tailEnd/>
              </a:ln>
            </p:spPr>
            <p:txBody>
              <a:bodyPr/>
              <a:lstStyle/>
              <a:p>
                <a:endParaRPr lang="fr-FR"/>
              </a:p>
            </p:txBody>
          </p:sp>
          <p:sp>
            <p:nvSpPr>
              <p:cNvPr id="4767" name="Line 271"/>
              <p:cNvSpPr>
                <a:spLocks noChangeShapeType="1"/>
              </p:cNvSpPr>
              <p:nvPr/>
            </p:nvSpPr>
            <p:spPr bwMode="auto">
              <a:xfrm flipH="1">
                <a:off x="773" y="1285"/>
                <a:ext cx="20" cy="2"/>
              </a:xfrm>
              <a:prstGeom prst="line">
                <a:avLst/>
              </a:prstGeom>
              <a:noFill/>
              <a:ln w="9525">
                <a:solidFill>
                  <a:schemeClr val="tx1"/>
                </a:solidFill>
                <a:round/>
                <a:headEnd/>
                <a:tailEnd/>
              </a:ln>
            </p:spPr>
            <p:txBody>
              <a:bodyPr/>
              <a:lstStyle/>
              <a:p>
                <a:endParaRPr lang="fr-FR"/>
              </a:p>
            </p:txBody>
          </p:sp>
          <p:sp>
            <p:nvSpPr>
              <p:cNvPr id="4768" name="Line 272"/>
              <p:cNvSpPr>
                <a:spLocks noChangeShapeType="1"/>
              </p:cNvSpPr>
              <p:nvPr/>
            </p:nvSpPr>
            <p:spPr bwMode="auto">
              <a:xfrm flipH="1">
                <a:off x="725" y="1285"/>
                <a:ext cx="23" cy="2"/>
              </a:xfrm>
              <a:prstGeom prst="line">
                <a:avLst/>
              </a:prstGeom>
              <a:noFill/>
              <a:ln w="9525">
                <a:solidFill>
                  <a:schemeClr val="tx1"/>
                </a:solidFill>
                <a:round/>
                <a:headEnd/>
                <a:tailEnd/>
              </a:ln>
            </p:spPr>
            <p:txBody>
              <a:bodyPr/>
              <a:lstStyle/>
              <a:p>
                <a:endParaRPr lang="fr-FR"/>
              </a:p>
            </p:txBody>
          </p:sp>
          <p:sp>
            <p:nvSpPr>
              <p:cNvPr id="4769" name="Line 273"/>
              <p:cNvSpPr>
                <a:spLocks noChangeShapeType="1"/>
              </p:cNvSpPr>
              <p:nvPr/>
            </p:nvSpPr>
            <p:spPr bwMode="auto">
              <a:xfrm flipH="1">
                <a:off x="679" y="1285"/>
                <a:ext cx="25" cy="2"/>
              </a:xfrm>
              <a:prstGeom prst="line">
                <a:avLst/>
              </a:prstGeom>
              <a:noFill/>
              <a:ln w="9525">
                <a:solidFill>
                  <a:schemeClr val="tx1"/>
                </a:solidFill>
                <a:round/>
                <a:headEnd/>
                <a:tailEnd/>
              </a:ln>
            </p:spPr>
            <p:txBody>
              <a:bodyPr/>
              <a:lstStyle/>
              <a:p>
                <a:endParaRPr lang="fr-FR"/>
              </a:p>
            </p:txBody>
          </p:sp>
          <p:sp>
            <p:nvSpPr>
              <p:cNvPr id="4770" name="Line 274"/>
              <p:cNvSpPr>
                <a:spLocks noChangeShapeType="1"/>
              </p:cNvSpPr>
              <p:nvPr/>
            </p:nvSpPr>
            <p:spPr bwMode="auto">
              <a:xfrm flipH="1">
                <a:off x="636" y="1285"/>
                <a:ext cx="23" cy="2"/>
              </a:xfrm>
              <a:prstGeom prst="line">
                <a:avLst/>
              </a:prstGeom>
              <a:noFill/>
              <a:ln w="9525">
                <a:solidFill>
                  <a:schemeClr val="tx1"/>
                </a:solidFill>
                <a:round/>
                <a:headEnd/>
                <a:tailEnd/>
              </a:ln>
            </p:spPr>
            <p:txBody>
              <a:bodyPr/>
              <a:lstStyle/>
              <a:p>
                <a:endParaRPr lang="fr-FR"/>
              </a:p>
            </p:txBody>
          </p:sp>
          <p:sp>
            <p:nvSpPr>
              <p:cNvPr id="4771" name="Line 275"/>
              <p:cNvSpPr>
                <a:spLocks noChangeShapeType="1"/>
              </p:cNvSpPr>
              <p:nvPr/>
            </p:nvSpPr>
            <p:spPr bwMode="auto">
              <a:xfrm flipH="1">
                <a:off x="591" y="1285"/>
                <a:ext cx="22" cy="2"/>
              </a:xfrm>
              <a:prstGeom prst="line">
                <a:avLst/>
              </a:prstGeom>
              <a:noFill/>
              <a:ln w="9525">
                <a:solidFill>
                  <a:schemeClr val="tx1"/>
                </a:solidFill>
                <a:round/>
                <a:headEnd/>
                <a:tailEnd/>
              </a:ln>
            </p:spPr>
            <p:txBody>
              <a:bodyPr/>
              <a:lstStyle/>
              <a:p>
                <a:endParaRPr lang="fr-FR"/>
              </a:p>
            </p:txBody>
          </p:sp>
          <p:sp>
            <p:nvSpPr>
              <p:cNvPr id="4772" name="Line 276"/>
              <p:cNvSpPr>
                <a:spLocks noChangeShapeType="1"/>
              </p:cNvSpPr>
              <p:nvPr/>
            </p:nvSpPr>
            <p:spPr bwMode="auto">
              <a:xfrm flipH="1">
                <a:off x="544" y="1285"/>
                <a:ext cx="24" cy="2"/>
              </a:xfrm>
              <a:prstGeom prst="line">
                <a:avLst/>
              </a:prstGeom>
              <a:noFill/>
              <a:ln w="9525">
                <a:solidFill>
                  <a:schemeClr val="tx1"/>
                </a:solidFill>
                <a:round/>
                <a:headEnd/>
                <a:tailEnd/>
              </a:ln>
            </p:spPr>
            <p:txBody>
              <a:bodyPr/>
              <a:lstStyle/>
              <a:p>
                <a:endParaRPr lang="fr-FR"/>
              </a:p>
            </p:txBody>
          </p:sp>
          <p:sp>
            <p:nvSpPr>
              <p:cNvPr id="4773" name="Line 277"/>
              <p:cNvSpPr>
                <a:spLocks noChangeShapeType="1"/>
              </p:cNvSpPr>
              <p:nvPr/>
            </p:nvSpPr>
            <p:spPr bwMode="auto">
              <a:xfrm flipH="1">
                <a:off x="500" y="1285"/>
                <a:ext cx="22" cy="2"/>
              </a:xfrm>
              <a:prstGeom prst="line">
                <a:avLst/>
              </a:prstGeom>
              <a:noFill/>
              <a:ln w="9525">
                <a:solidFill>
                  <a:schemeClr val="tx1"/>
                </a:solidFill>
                <a:round/>
                <a:headEnd/>
                <a:tailEnd/>
              </a:ln>
            </p:spPr>
            <p:txBody>
              <a:bodyPr/>
              <a:lstStyle/>
              <a:p>
                <a:endParaRPr lang="fr-FR"/>
              </a:p>
            </p:txBody>
          </p:sp>
          <p:sp>
            <p:nvSpPr>
              <p:cNvPr id="4774" name="Line 278"/>
              <p:cNvSpPr>
                <a:spLocks noChangeShapeType="1"/>
              </p:cNvSpPr>
              <p:nvPr/>
            </p:nvSpPr>
            <p:spPr bwMode="auto">
              <a:xfrm flipH="1">
                <a:off x="453" y="1285"/>
                <a:ext cx="24" cy="2"/>
              </a:xfrm>
              <a:prstGeom prst="line">
                <a:avLst/>
              </a:prstGeom>
              <a:noFill/>
              <a:ln w="9525">
                <a:solidFill>
                  <a:schemeClr val="tx1"/>
                </a:solidFill>
                <a:round/>
                <a:headEnd/>
                <a:tailEnd/>
              </a:ln>
            </p:spPr>
            <p:txBody>
              <a:bodyPr/>
              <a:lstStyle/>
              <a:p>
                <a:endParaRPr lang="fr-FR"/>
              </a:p>
            </p:txBody>
          </p:sp>
          <p:sp>
            <p:nvSpPr>
              <p:cNvPr id="4775" name="Line 279"/>
              <p:cNvSpPr>
                <a:spLocks noChangeShapeType="1"/>
              </p:cNvSpPr>
              <p:nvPr/>
            </p:nvSpPr>
            <p:spPr bwMode="auto">
              <a:xfrm flipH="1">
                <a:off x="408" y="1285"/>
                <a:ext cx="23" cy="2"/>
              </a:xfrm>
              <a:prstGeom prst="line">
                <a:avLst/>
              </a:prstGeom>
              <a:noFill/>
              <a:ln w="9525">
                <a:solidFill>
                  <a:schemeClr val="tx1"/>
                </a:solidFill>
                <a:round/>
                <a:headEnd/>
                <a:tailEnd/>
              </a:ln>
            </p:spPr>
            <p:txBody>
              <a:bodyPr/>
              <a:lstStyle/>
              <a:p>
                <a:endParaRPr lang="fr-FR"/>
              </a:p>
            </p:txBody>
          </p:sp>
          <p:sp>
            <p:nvSpPr>
              <p:cNvPr id="4776" name="Line 280"/>
              <p:cNvSpPr>
                <a:spLocks noChangeShapeType="1"/>
              </p:cNvSpPr>
              <p:nvPr/>
            </p:nvSpPr>
            <p:spPr bwMode="auto">
              <a:xfrm flipH="1">
                <a:off x="362" y="1285"/>
                <a:ext cx="25" cy="2"/>
              </a:xfrm>
              <a:prstGeom prst="line">
                <a:avLst/>
              </a:prstGeom>
              <a:noFill/>
              <a:ln w="9525">
                <a:solidFill>
                  <a:schemeClr val="tx1"/>
                </a:solidFill>
                <a:round/>
                <a:headEnd/>
                <a:tailEnd/>
              </a:ln>
            </p:spPr>
            <p:txBody>
              <a:bodyPr/>
              <a:lstStyle/>
              <a:p>
                <a:endParaRPr lang="fr-FR"/>
              </a:p>
            </p:txBody>
          </p:sp>
          <p:sp>
            <p:nvSpPr>
              <p:cNvPr id="4777" name="Line 281"/>
              <p:cNvSpPr>
                <a:spLocks noChangeShapeType="1"/>
              </p:cNvSpPr>
              <p:nvPr/>
            </p:nvSpPr>
            <p:spPr bwMode="auto">
              <a:xfrm flipH="1">
                <a:off x="317" y="1285"/>
                <a:ext cx="23" cy="2"/>
              </a:xfrm>
              <a:prstGeom prst="line">
                <a:avLst/>
              </a:prstGeom>
              <a:noFill/>
              <a:ln w="9525">
                <a:solidFill>
                  <a:schemeClr val="tx1"/>
                </a:solidFill>
                <a:round/>
                <a:headEnd/>
                <a:tailEnd/>
              </a:ln>
            </p:spPr>
            <p:txBody>
              <a:bodyPr/>
              <a:lstStyle/>
              <a:p>
                <a:endParaRPr lang="fr-FR"/>
              </a:p>
            </p:txBody>
          </p:sp>
          <p:sp>
            <p:nvSpPr>
              <p:cNvPr id="4778" name="Line 282"/>
              <p:cNvSpPr>
                <a:spLocks noChangeShapeType="1"/>
              </p:cNvSpPr>
              <p:nvPr/>
            </p:nvSpPr>
            <p:spPr bwMode="auto">
              <a:xfrm flipH="1">
                <a:off x="273" y="1285"/>
                <a:ext cx="21" cy="2"/>
              </a:xfrm>
              <a:prstGeom prst="line">
                <a:avLst/>
              </a:prstGeom>
              <a:noFill/>
              <a:ln w="9525">
                <a:solidFill>
                  <a:schemeClr val="tx1"/>
                </a:solidFill>
                <a:round/>
                <a:headEnd/>
                <a:tailEnd/>
              </a:ln>
            </p:spPr>
            <p:txBody>
              <a:bodyPr/>
              <a:lstStyle/>
              <a:p>
                <a:endParaRPr lang="fr-FR"/>
              </a:p>
            </p:txBody>
          </p:sp>
          <p:sp>
            <p:nvSpPr>
              <p:cNvPr id="4779" name="Line 283"/>
              <p:cNvSpPr>
                <a:spLocks noChangeShapeType="1"/>
              </p:cNvSpPr>
              <p:nvPr/>
            </p:nvSpPr>
            <p:spPr bwMode="auto">
              <a:xfrm flipH="1">
                <a:off x="228" y="1285"/>
                <a:ext cx="20" cy="2"/>
              </a:xfrm>
              <a:prstGeom prst="line">
                <a:avLst/>
              </a:prstGeom>
              <a:noFill/>
              <a:ln w="9525">
                <a:solidFill>
                  <a:schemeClr val="tx1"/>
                </a:solidFill>
                <a:round/>
                <a:headEnd/>
                <a:tailEnd/>
              </a:ln>
            </p:spPr>
            <p:txBody>
              <a:bodyPr/>
              <a:lstStyle/>
              <a:p>
                <a:endParaRPr lang="fr-FR"/>
              </a:p>
            </p:txBody>
          </p:sp>
          <p:sp>
            <p:nvSpPr>
              <p:cNvPr id="4780" name="Line 284"/>
              <p:cNvSpPr>
                <a:spLocks noChangeShapeType="1"/>
              </p:cNvSpPr>
              <p:nvPr/>
            </p:nvSpPr>
            <p:spPr bwMode="auto">
              <a:xfrm flipH="1">
                <a:off x="180" y="1285"/>
                <a:ext cx="25" cy="2"/>
              </a:xfrm>
              <a:prstGeom prst="line">
                <a:avLst/>
              </a:prstGeom>
              <a:noFill/>
              <a:ln w="9525">
                <a:solidFill>
                  <a:schemeClr val="tx1"/>
                </a:solidFill>
                <a:round/>
                <a:headEnd/>
                <a:tailEnd/>
              </a:ln>
            </p:spPr>
            <p:txBody>
              <a:bodyPr/>
              <a:lstStyle/>
              <a:p>
                <a:endParaRPr lang="fr-FR"/>
              </a:p>
            </p:txBody>
          </p:sp>
          <p:sp>
            <p:nvSpPr>
              <p:cNvPr id="4781" name="Line 285"/>
              <p:cNvSpPr>
                <a:spLocks noChangeShapeType="1"/>
              </p:cNvSpPr>
              <p:nvPr/>
            </p:nvSpPr>
            <p:spPr bwMode="auto">
              <a:xfrm flipH="1">
                <a:off x="137" y="1285"/>
                <a:ext cx="22" cy="2"/>
              </a:xfrm>
              <a:prstGeom prst="line">
                <a:avLst/>
              </a:prstGeom>
              <a:noFill/>
              <a:ln w="9525">
                <a:solidFill>
                  <a:schemeClr val="tx1"/>
                </a:solidFill>
                <a:round/>
                <a:headEnd/>
                <a:tailEnd/>
              </a:ln>
            </p:spPr>
            <p:txBody>
              <a:bodyPr/>
              <a:lstStyle/>
              <a:p>
                <a:endParaRPr lang="fr-FR"/>
              </a:p>
            </p:txBody>
          </p:sp>
          <p:sp>
            <p:nvSpPr>
              <p:cNvPr id="4782" name="Line 286"/>
              <p:cNvSpPr>
                <a:spLocks noChangeShapeType="1"/>
              </p:cNvSpPr>
              <p:nvPr/>
            </p:nvSpPr>
            <p:spPr bwMode="auto">
              <a:xfrm flipH="1">
                <a:off x="91" y="1285"/>
                <a:ext cx="22" cy="2"/>
              </a:xfrm>
              <a:prstGeom prst="line">
                <a:avLst/>
              </a:prstGeom>
              <a:noFill/>
              <a:ln w="9525">
                <a:solidFill>
                  <a:schemeClr val="tx1"/>
                </a:solidFill>
                <a:round/>
                <a:headEnd/>
                <a:tailEnd/>
              </a:ln>
            </p:spPr>
            <p:txBody>
              <a:bodyPr/>
              <a:lstStyle/>
              <a:p>
                <a:endParaRPr lang="fr-FR"/>
              </a:p>
            </p:txBody>
          </p:sp>
          <p:sp>
            <p:nvSpPr>
              <p:cNvPr id="4783" name="Line 287"/>
              <p:cNvSpPr>
                <a:spLocks noChangeShapeType="1"/>
              </p:cNvSpPr>
              <p:nvPr/>
            </p:nvSpPr>
            <p:spPr bwMode="auto">
              <a:xfrm flipH="1">
                <a:off x="46" y="1285"/>
                <a:ext cx="20" cy="2"/>
              </a:xfrm>
              <a:prstGeom prst="line">
                <a:avLst/>
              </a:prstGeom>
              <a:noFill/>
              <a:ln w="9525">
                <a:solidFill>
                  <a:schemeClr val="tx1"/>
                </a:solidFill>
                <a:round/>
                <a:headEnd/>
                <a:tailEnd/>
              </a:ln>
            </p:spPr>
            <p:txBody>
              <a:bodyPr/>
              <a:lstStyle/>
              <a:p>
                <a:endParaRPr lang="fr-FR"/>
              </a:p>
            </p:txBody>
          </p:sp>
          <p:sp>
            <p:nvSpPr>
              <p:cNvPr id="4784" name="Line 288"/>
              <p:cNvSpPr>
                <a:spLocks noChangeShapeType="1"/>
              </p:cNvSpPr>
              <p:nvPr/>
            </p:nvSpPr>
            <p:spPr bwMode="auto">
              <a:xfrm flipH="1">
                <a:off x="0" y="1285"/>
                <a:ext cx="22" cy="2"/>
              </a:xfrm>
              <a:prstGeom prst="line">
                <a:avLst/>
              </a:prstGeom>
              <a:noFill/>
              <a:ln w="9525">
                <a:solidFill>
                  <a:schemeClr val="tx1"/>
                </a:solidFill>
                <a:round/>
                <a:headEnd/>
                <a:tailEnd/>
              </a:ln>
            </p:spPr>
            <p:txBody>
              <a:bodyPr/>
              <a:lstStyle/>
              <a:p>
                <a:endParaRPr lang="fr-FR"/>
              </a:p>
            </p:txBody>
          </p:sp>
          <p:sp>
            <p:nvSpPr>
              <p:cNvPr id="4785" name="Line 289"/>
              <p:cNvSpPr>
                <a:spLocks noChangeShapeType="1"/>
              </p:cNvSpPr>
              <p:nvPr/>
            </p:nvSpPr>
            <p:spPr bwMode="auto">
              <a:xfrm>
                <a:off x="2494" y="0"/>
                <a:ext cx="22" cy="1"/>
              </a:xfrm>
              <a:prstGeom prst="line">
                <a:avLst/>
              </a:prstGeom>
              <a:noFill/>
              <a:ln w="9525">
                <a:solidFill>
                  <a:schemeClr val="tx1"/>
                </a:solidFill>
                <a:round/>
                <a:headEnd/>
                <a:tailEnd/>
              </a:ln>
            </p:spPr>
            <p:txBody>
              <a:bodyPr/>
              <a:lstStyle/>
              <a:p>
                <a:endParaRPr lang="fr-FR"/>
              </a:p>
            </p:txBody>
          </p:sp>
          <p:sp>
            <p:nvSpPr>
              <p:cNvPr id="4786" name="Line 290"/>
              <p:cNvSpPr>
                <a:spLocks noChangeShapeType="1"/>
              </p:cNvSpPr>
              <p:nvPr/>
            </p:nvSpPr>
            <p:spPr bwMode="auto">
              <a:xfrm>
                <a:off x="2494" y="1"/>
                <a:ext cx="22" cy="2"/>
              </a:xfrm>
              <a:prstGeom prst="line">
                <a:avLst/>
              </a:prstGeom>
              <a:noFill/>
              <a:ln w="9525">
                <a:solidFill>
                  <a:schemeClr val="tx1"/>
                </a:solidFill>
                <a:round/>
                <a:headEnd/>
                <a:tailEnd/>
              </a:ln>
            </p:spPr>
            <p:txBody>
              <a:bodyPr/>
              <a:lstStyle/>
              <a:p>
                <a:endParaRPr lang="fr-FR"/>
              </a:p>
            </p:txBody>
          </p:sp>
          <p:sp>
            <p:nvSpPr>
              <p:cNvPr id="4787" name="Line 291"/>
              <p:cNvSpPr>
                <a:spLocks noChangeShapeType="1"/>
              </p:cNvSpPr>
              <p:nvPr/>
            </p:nvSpPr>
            <p:spPr bwMode="auto">
              <a:xfrm flipH="1">
                <a:off x="2451" y="1"/>
                <a:ext cx="23" cy="2"/>
              </a:xfrm>
              <a:prstGeom prst="line">
                <a:avLst/>
              </a:prstGeom>
              <a:noFill/>
              <a:ln w="9525">
                <a:solidFill>
                  <a:schemeClr val="tx1"/>
                </a:solidFill>
                <a:round/>
                <a:headEnd/>
                <a:tailEnd/>
              </a:ln>
            </p:spPr>
            <p:txBody>
              <a:bodyPr/>
              <a:lstStyle/>
              <a:p>
                <a:endParaRPr lang="fr-FR"/>
              </a:p>
            </p:txBody>
          </p:sp>
          <p:sp>
            <p:nvSpPr>
              <p:cNvPr id="4788" name="Line 292"/>
              <p:cNvSpPr>
                <a:spLocks noChangeShapeType="1"/>
              </p:cNvSpPr>
              <p:nvPr/>
            </p:nvSpPr>
            <p:spPr bwMode="auto">
              <a:xfrm flipH="1">
                <a:off x="2406" y="1"/>
                <a:ext cx="22" cy="2"/>
              </a:xfrm>
              <a:prstGeom prst="line">
                <a:avLst/>
              </a:prstGeom>
              <a:noFill/>
              <a:ln w="9525">
                <a:solidFill>
                  <a:schemeClr val="tx1"/>
                </a:solidFill>
                <a:round/>
                <a:headEnd/>
                <a:tailEnd/>
              </a:ln>
            </p:spPr>
            <p:txBody>
              <a:bodyPr/>
              <a:lstStyle/>
              <a:p>
                <a:endParaRPr lang="fr-FR"/>
              </a:p>
            </p:txBody>
          </p:sp>
          <p:sp>
            <p:nvSpPr>
              <p:cNvPr id="4789" name="Line 293"/>
              <p:cNvSpPr>
                <a:spLocks noChangeShapeType="1"/>
              </p:cNvSpPr>
              <p:nvPr/>
            </p:nvSpPr>
            <p:spPr bwMode="auto">
              <a:xfrm flipH="1">
                <a:off x="2363" y="1"/>
                <a:ext cx="20" cy="2"/>
              </a:xfrm>
              <a:prstGeom prst="line">
                <a:avLst/>
              </a:prstGeom>
              <a:noFill/>
              <a:ln w="9525">
                <a:solidFill>
                  <a:schemeClr val="tx1"/>
                </a:solidFill>
                <a:round/>
                <a:headEnd/>
                <a:tailEnd/>
              </a:ln>
            </p:spPr>
            <p:txBody>
              <a:bodyPr/>
              <a:lstStyle/>
              <a:p>
                <a:endParaRPr lang="fr-FR"/>
              </a:p>
            </p:txBody>
          </p:sp>
          <p:sp>
            <p:nvSpPr>
              <p:cNvPr id="4790" name="Line 294"/>
              <p:cNvSpPr>
                <a:spLocks noChangeShapeType="1"/>
              </p:cNvSpPr>
              <p:nvPr/>
            </p:nvSpPr>
            <p:spPr bwMode="auto">
              <a:xfrm flipH="1">
                <a:off x="2314" y="1"/>
                <a:ext cx="23" cy="2"/>
              </a:xfrm>
              <a:prstGeom prst="line">
                <a:avLst/>
              </a:prstGeom>
              <a:noFill/>
              <a:ln w="9525">
                <a:solidFill>
                  <a:schemeClr val="tx1"/>
                </a:solidFill>
                <a:round/>
                <a:headEnd/>
                <a:tailEnd/>
              </a:ln>
            </p:spPr>
            <p:txBody>
              <a:bodyPr/>
              <a:lstStyle/>
              <a:p>
                <a:endParaRPr lang="fr-FR"/>
              </a:p>
            </p:txBody>
          </p:sp>
          <p:sp>
            <p:nvSpPr>
              <p:cNvPr id="4791" name="Line 295"/>
              <p:cNvSpPr>
                <a:spLocks noChangeShapeType="1"/>
              </p:cNvSpPr>
              <p:nvPr/>
            </p:nvSpPr>
            <p:spPr bwMode="auto">
              <a:xfrm flipH="1">
                <a:off x="2269" y="1"/>
                <a:ext cx="25" cy="2"/>
              </a:xfrm>
              <a:prstGeom prst="line">
                <a:avLst/>
              </a:prstGeom>
              <a:noFill/>
              <a:ln w="9525">
                <a:solidFill>
                  <a:schemeClr val="tx1"/>
                </a:solidFill>
                <a:round/>
                <a:headEnd/>
                <a:tailEnd/>
              </a:ln>
            </p:spPr>
            <p:txBody>
              <a:bodyPr/>
              <a:lstStyle/>
              <a:p>
                <a:endParaRPr lang="fr-FR"/>
              </a:p>
            </p:txBody>
          </p:sp>
          <p:sp>
            <p:nvSpPr>
              <p:cNvPr id="4792" name="Line 296"/>
              <p:cNvSpPr>
                <a:spLocks noChangeShapeType="1"/>
              </p:cNvSpPr>
              <p:nvPr/>
            </p:nvSpPr>
            <p:spPr bwMode="auto">
              <a:xfrm flipH="1">
                <a:off x="2223" y="1"/>
                <a:ext cx="25" cy="2"/>
              </a:xfrm>
              <a:prstGeom prst="line">
                <a:avLst/>
              </a:prstGeom>
              <a:noFill/>
              <a:ln w="9525">
                <a:solidFill>
                  <a:schemeClr val="tx1"/>
                </a:solidFill>
                <a:round/>
                <a:headEnd/>
                <a:tailEnd/>
              </a:ln>
            </p:spPr>
            <p:txBody>
              <a:bodyPr/>
              <a:lstStyle/>
              <a:p>
                <a:endParaRPr lang="fr-FR"/>
              </a:p>
            </p:txBody>
          </p:sp>
          <p:sp>
            <p:nvSpPr>
              <p:cNvPr id="4793" name="Line 297"/>
              <p:cNvSpPr>
                <a:spLocks noChangeShapeType="1"/>
              </p:cNvSpPr>
              <p:nvPr/>
            </p:nvSpPr>
            <p:spPr bwMode="auto">
              <a:xfrm flipH="1">
                <a:off x="2180" y="1"/>
                <a:ext cx="20" cy="2"/>
              </a:xfrm>
              <a:prstGeom prst="line">
                <a:avLst/>
              </a:prstGeom>
              <a:noFill/>
              <a:ln w="9525">
                <a:solidFill>
                  <a:schemeClr val="tx1"/>
                </a:solidFill>
                <a:round/>
                <a:headEnd/>
                <a:tailEnd/>
              </a:ln>
            </p:spPr>
            <p:txBody>
              <a:bodyPr/>
              <a:lstStyle/>
              <a:p>
                <a:endParaRPr lang="fr-FR"/>
              </a:p>
            </p:txBody>
          </p:sp>
          <p:sp>
            <p:nvSpPr>
              <p:cNvPr id="4794" name="Line 298"/>
              <p:cNvSpPr>
                <a:spLocks noChangeShapeType="1"/>
              </p:cNvSpPr>
              <p:nvPr/>
            </p:nvSpPr>
            <p:spPr bwMode="auto">
              <a:xfrm flipH="1">
                <a:off x="2134" y="1"/>
                <a:ext cx="20" cy="2"/>
              </a:xfrm>
              <a:prstGeom prst="line">
                <a:avLst/>
              </a:prstGeom>
              <a:noFill/>
              <a:ln w="9525">
                <a:solidFill>
                  <a:schemeClr val="tx1"/>
                </a:solidFill>
                <a:round/>
                <a:headEnd/>
                <a:tailEnd/>
              </a:ln>
            </p:spPr>
            <p:txBody>
              <a:bodyPr/>
              <a:lstStyle/>
              <a:p>
                <a:endParaRPr lang="fr-FR"/>
              </a:p>
            </p:txBody>
          </p:sp>
          <p:sp>
            <p:nvSpPr>
              <p:cNvPr id="4795" name="Line 299"/>
              <p:cNvSpPr>
                <a:spLocks noChangeShapeType="1"/>
              </p:cNvSpPr>
              <p:nvPr/>
            </p:nvSpPr>
            <p:spPr bwMode="auto">
              <a:xfrm flipH="1">
                <a:off x="2089" y="1"/>
                <a:ext cx="23" cy="2"/>
              </a:xfrm>
              <a:prstGeom prst="line">
                <a:avLst/>
              </a:prstGeom>
              <a:noFill/>
              <a:ln w="9525">
                <a:solidFill>
                  <a:schemeClr val="tx1"/>
                </a:solidFill>
                <a:round/>
                <a:headEnd/>
                <a:tailEnd/>
              </a:ln>
            </p:spPr>
            <p:txBody>
              <a:bodyPr/>
              <a:lstStyle/>
              <a:p>
                <a:endParaRPr lang="fr-FR"/>
              </a:p>
            </p:txBody>
          </p:sp>
          <p:sp>
            <p:nvSpPr>
              <p:cNvPr id="4796" name="Line 300"/>
              <p:cNvSpPr>
                <a:spLocks noChangeShapeType="1"/>
              </p:cNvSpPr>
              <p:nvPr/>
            </p:nvSpPr>
            <p:spPr bwMode="auto">
              <a:xfrm flipH="1">
                <a:off x="2043" y="1"/>
                <a:ext cx="22" cy="2"/>
              </a:xfrm>
              <a:prstGeom prst="line">
                <a:avLst/>
              </a:prstGeom>
              <a:noFill/>
              <a:ln w="9525">
                <a:solidFill>
                  <a:schemeClr val="tx1"/>
                </a:solidFill>
                <a:round/>
                <a:headEnd/>
                <a:tailEnd/>
              </a:ln>
            </p:spPr>
            <p:txBody>
              <a:bodyPr/>
              <a:lstStyle/>
              <a:p>
                <a:endParaRPr lang="fr-FR"/>
              </a:p>
            </p:txBody>
          </p:sp>
          <p:sp>
            <p:nvSpPr>
              <p:cNvPr id="4797" name="Line 301"/>
              <p:cNvSpPr>
                <a:spLocks noChangeShapeType="1"/>
              </p:cNvSpPr>
              <p:nvPr/>
            </p:nvSpPr>
            <p:spPr bwMode="auto">
              <a:xfrm flipH="1">
                <a:off x="1998" y="1"/>
                <a:ext cx="23" cy="2"/>
              </a:xfrm>
              <a:prstGeom prst="line">
                <a:avLst/>
              </a:prstGeom>
              <a:noFill/>
              <a:ln w="9525">
                <a:solidFill>
                  <a:schemeClr val="tx1"/>
                </a:solidFill>
                <a:round/>
                <a:headEnd/>
                <a:tailEnd/>
              </a:ln>
            </p:spPr>
            <p:txBody>
              <a:bodyPr/>
              <a:lstStyle/>
              <a:p>
                <a:endParaRPr lang="fr-FR"/>
              </a:p>
            </p:txBody>
          </p:sp>
          <p:sp>
            <p:nvSpPr>
              <p:cNvPr id="4798" name="Line 302"/>
              <p:cNvSpPr>
                <a:spLocks noChangeShapeType="1"/>
              </p:cNvSpPr>
              <p:nvPr/>
            </p:nvSpPr>
            <p:spPr bwMode="auto">
              <a:xfrm flipH="1">
                <a:off x="1952" y="1"/>
                <a:ext cx="22" cy="2"/>
              </a:xfrm>
              <a:prstGeom prst="line">
                <a:avLst/>
              </a:prstGeom>
              <a:noFill/>
              <a:ln w="9525">
                <a:solidFill>
                  <a:schemeClr val="tx1"/>
                </a:solidFill>
                <a:round/>
                <a:headEnd/>
                <a:tailEnd/>
              </a:ln>
            </p:spPr>
            <p:txBody>
              <a:bodyPr/>
              <a:lstStyle/>
              <a:p>
                <a:endParaRPr lang="fr-FR"/>
              </a:p>
            </p:txBody>
          </p:sp>
          <p:sp>
            <p:nvSpPr>
              <p:cNvPr id="4799" name="Line 303"/>
              <p:cNvSpPr>
                <a:spLocks noChangeShapeType="1"/>
              </p:cNvSpPr>
              <p:nvPr/>
            </p:nvSpPr>
            <p:spPr bwMode="auto">
              <a:xfrm flipH="1">
                <a:off x="1907" y="1"/>
                <a:ext cx="22" cy="2"/>
              </a:xfrm>
              <a:prstGeom prst="line">
                <a:avLst/>
              </a:prstGeom>
              <a:noFill/>
              <a:ln w="9525">
                <a:solidFill>
                  <a:schemeClr val="tx1"/>
                </a:solidFill>
                <a:round/>
                <a:headEnd/>
                <a:tailEnd/>
              </a:ln>
            </p:spPr>
            <p:txBody>
              <a:bodyPr/>
              <a:lstStyle/>
              <a:p>
                <a:endParaRPr lang="fr-FR"/>
              </a:p>
            </p:txBody>
          </p:sp>
          <p:sp>
            <p:nvSpPr>
              <p:cNvPr id="4800" name="Line 304"/>
              <p:cNvSpPr>
                <a:spLocks noChangeShapeType="1"/>
              </p:cNvSpPr>
              <p:nvPr/>
            </p:nvSpPr>
            <p:spPr bwMode="auto">
              <a:xfrm flipH="1">
                <a:off x="1863" y="1"/>
                <a:ext cx="20" cy="2"/>
              </a:xfrm>
              <a:prstGeom prst="line">
                <a:avLst/>
              </a:prstGeom>
              <a:noFill/>
              <a:ln w="9525">
                <a:solidFill>
                  <a:schemeClr val="tx1"/>
                </a:solidFill>
                <a:round/>
                <a:headEnd/>
                <a:tailEnd/>
              </a:ln>
            </p:spPr>
            <p:txBody>
              <a:bodyPr/>
              <a:lstStyle/>
              <a:p>
                <a:endParaRPr lang="fr-FR"/>
              </a:p>
            </p:txBody>
          </p:sp>
          <p:sp>
            <p:nvSpPr>
              <p:cNvPr id="4801" name="Line 305"/>
              <p:cNvSpPr>
                <a:spLocks noChangeShapeType="1"/>
              </p:cNvSpPr>
              <p:nvPr/>
            </p:nvSpPr>
            <p:spPr bwMode="auto">
              <a:xfrm flipH="1">
                <a:off x="1816" y="1"/>
                <a:ext cx="22" cy="2"/>
              </a:xfrm>
              <a:prstGeom prst="line">
                <a:avLst/>
              </a:prstGeom>
              <a:noFill/>
              <a:ln w="9525">
                <a:solidFill>
                  <a:schemeClr val="tx1"/>
                </a:solidFill>
                <a:round/>
                <a:headEnd/>
                <a:tailEnd/>
              </a:ln>
            </p:spPr>
            <p:txBody>
              <a:bodyPr/>
              <a:lstStyle/>
              <a:p>
                <a:endParaRPr lang="fr-FR"/>
              </a:p>
            </p:txBody>
          </p:sp>
          <p:sp>
            <p:nvSpPr>
              <p:cNvPr id="4802" name="Line 306"/>
              <p:cNvSpPr>
                <a:spLocks noChangeShapeType="1"/>
              </p:cNvSpPr>
              <p:nvPr/>
            </p:nvSpPr>
            <p:spPr bwMode="auto">
              <a:xfrm flipH="1">
                <a:off x="1769" y="1"/>
                <a:ext cx="23" cy="2"/>
              </a:xfrm>
              <a:prstGeom prst="line">
                <a:avLst/>
              </a:prstGeom>
              <a:noFill/>
              <a:ln w="9525">
                <a:solidFill>
                  <a:schemeClr val="tx1"/>
                </a:solidFill>
                <a:round/>
                <a:headEnd/>
                <a:tailEnd/>
              </a:ln>
            </p:spPr>
            <p:txBody>
              <a:bodyPr/>
              <a:lstStyle/>
              <a:p>
                <a:endParaRPr lang="fr-FR"/>
              </a:p>
            </p:txBody>
          </p:sp>
          <p:sp>
            <p:nvSpPr>
              <p:cNvPr id="4803" name="Line 307"/>
              <p:cNvSpPr>
                <a:spLocks noChangeShapeType="1"/>
              </p:cNvSpPr>
              <p:nvPr/>
            </p:nvSpPr>
            <p:spPr bwMode="auto">
              <a:xfrm flipH="1">
                <a:off x="1724" y="1"/>
                <a:ext cx="25" cy="2"/>
              </a:xfrm>
              <a:prstGeom prst="line">
                <a:avLst/>
              </a:prstGeom>
              <a:noFill/>
              <a:ln w="9525">
                <a:solidFill>
                  <a:schemeClr val="tx1"/>
                </a:solidFill>
                <a:round/>
                <a:headEnd/>
                <a:tailEnd/>
              </a:ln>
            </p:spPr>
            <p:txBody>
              <a:bodyPr/>
              <a:lstStyle/>
              <a:p>
                <a:endParaRPr lang="fr-FR"/>
              </a:p>
            </p:txBody>
          </p:sp>
          <p:sp>
            <p:nvSpPr>
              <p:cNvPr id="4804" name="Line 308"/>
              <p:cNvSpPr>
                <a:spLocks noChangeShapeType="1"/>
              </p:cNvSpPr>
              <p:nvPr/>
            </p:nvSpPr>
            <p:spPr bwMode="auto">
              <a:xfrm flipH="1">
                <a:off x="1680" y="1"/>
                <a:ext cx="23" cy="2"/>
              </a:xfrm>
              <a:prstGeom prst="line">
                <a:avLst/>
              </a:prstGeom>
              <a:noFill/>
              <a:ln w="9525">
                <a:solidFill>
                  <a:schemeClr val="tx1"/>
                </a:solidFill>
                <a:round/>
                <a:headEnd/>
                <a:tailEnd/>
              </a:ln>
            </p:spPr>
            <p:txBody>
              <a:bodyPr/>
              <a:lstStyle/>
              <a:p>
                <a:endParaRPr lang="fr-FR"/>
              </a:p>
            </p:txBody>
          </p:sp>
          <p:sp>
            <p:nvSpPr>
              <p:cNvPr id="4805" name="Line 309"/>
              <p:cNvSpPr>
                <a:spLocks noChangeShapeType="1"/>
              </p:cNvSpPr>
              <p:nvPr/>
            </p:nvSpPr>
            <p:spPr bwMode="auto">
              <a:xfrm flipH="1">
                <a:off x="1635" y="1"/>
                <a:ext cx="20" cy="2"/>
              </a:xfrm>
              <a:prstGeom prst="line">
                <a:avLst/>
              </a:prstGeom>
              <a:noFill/>
              <a:ln w="9525">
                <a:solidFill>
                  <a:schemeClr val="tx1"/>
                </a:solidFill>
                <a:round/>
                <a:headEnd/>
                <a:tailEnd/>
              </a:ln>
            </p:spPr>
            <p:txBody>
              <a:bodyPr/>
              <a:lstStyle/>
              <a:p>
                <a:endParaRPr lang="fr-FR"/>
              </a:p>
            </p:txBody>
          </p:sp>
          <p:sp>
            <p:nvSpPr>
              <p:cNvPr id="4806" name="Line 310"/>
              <p:cNvSpPr>
                <a:spLocks noChangeShapeType="1"/>
              </p:cNvSpPr>
              <p:nvPr/>
            </p:nvSpPr>
            <p:spPr bwMode="auto">
              <a:xfrm flipH="1">
                <a:off x="1589" y="1"/>
                <a:ext cx="23" cy="2"/>
              </a:xfrm>
              <a:prstGeom prst="line">
                <a:avLst/>
              </a:prstGeom>
              <a:noFill/>
              <a:ln w="9525">
                <a:solidFill>
                  <a:schemeClr val="tx1"/>
                </a:solidFill>
                <a:round/>
                <a:headEnd/>
                <a:tailEnd/>
              </a:ln>
            </p:spPr>
            <p:txBody>
              <a:bodyPr/>
              <a:lstStyle/>
              <a:p>
                <a:endParaRPr lang="fr-FR"/>
              </a:p>
            </p:txBody>
          </p:sp>
          <p:sp>
            <p:nvSpPr>
              <p:cNvPr id="4807" name="Line 311"/>
              <p:cNvSpPr>
                <a:spLocks noChangeShapeType="1"/>
              </p:cNvSpPr>
              <p:nvPr/>
            </p:nvSpPr>
            <p:spPr bwMode="auto">
              <a:xfrm flipH="1">
                <a:off x="1543" y="1"/>
                <a:ext cx="23" cy="2"/>
              </a:xfrm>
              <a:prstGeom prst="line">
                <a:avLst/>
              </a:prstGeom>
              <a:noFill/>
              <a:ln w="9525">
                <a:solidFill>
                  <a:schemeClr val="tx1"/>
                </a:solidFill>
                <a:round/>
                <a:headEnd/>
                <a:tailEnd/>
              </a:ln>
            </p:spPr>
            <p:txBody>
              <a:bodyPr/>
              <a:lstStyle/>
              <a:p>
                <a:endParaRPr lang="fr-FR"/>
              </a:p>
            </p:txBody>
          </p:sp>
          <p:sp>
            <p:nvSpPr>
              <p:cNvPr id="4808" name="Line 312"/>
              <p:cNvSpPr>
                <a:spLocks noChangeShapeType="1"/>
              </p:cNvSpPr>
              <p:nvPr/>
            </p:nvSpPr>
            <p:spPr bwMode="auto">
              <a:xfrm flipH="1">
                <a:off x="1498" y="1"/>
                <a:ext cx="23" cy="2"/>
              </a:xfrm>
              <a:prstGeom prst="line">
                <a:avLst/>
              </a:prstGeom>
              <a:noFill/>
              <a:ln w="9525">
                <a:solidFill>
                  <a:schemeClr val="tx1"/>
                </a:solidFill>
                <a:round/>
                <a:headEnd/>
                <a:tailEnd/>
              </a:ln>
            </p:spPr>
            <p:txBody>
              <a:bodyPr/>
              <a:lstStyle/>
              <a:p>
                <a:endParaRPr lang="fr-FR"/>
              </a:p>
            </p:txBody>
          </p:sp>
          <p:sp>
            <p:nvSpPr>
              <p:cNvPr id="4809" name="Line 313"/>
              <p:cNvSpPr>
                <a:spLocks noChangeShapeType="1"/>
              </p:cNvSpPr>
              <p:nvPr/>
            </p:nvSpPr>
            <p:spPr bwMode="auto">
              <a:xfrm flipH="1">
                <a:off x="1452" y="1"/>
                <a:ext cx="24" cy="2"/>
              </a:xfrm>
              <a:prstGeom prst="line">
                <a:avLst/>
              </a:prstGeom>
              <a:noFill/>
              <a:ln w="9525">
                <a:solidFill>
                  <a:schemeClr val="tx1"/>
                </a:solidFill>
                <a:round/>
                <a:headEnd/>
                <a:tailEnd/>
              </a:ln>
            </p:spPr>
            <p:txBody>
              <a:bodyPr/>
              <a:lstStyle/>
              <a:p>
                <a:endParaRPr lang="fr-FR"/>
              </a:p>
            </p:txBody>
          </p:sp>
          <p:sp>
            <p:nvSpPr>
              <p:cNvPr id="4810" name="Line 314"/>
              <p:cNvSpPr>
                <a:spLocks noChangeShapeType="1"/>
              </p:cNvSpPr>
              <p:nvPr/>
            </p:nvSpPr>
            <p:spPr bwMode="auto">
              <a:xfrm flipH="1">
                <a:off x="1407" y="1"/>
                <a:ext cx="25" cy="2"/>
              </a:xfrm>
              <a:prstGeom prst="line">
                <a:avLst/>
              </a:prstGeom>
              <a:noFill/>
              <a:ln w="9525">
                <a:solidFill>
                  <a:schemeClr val="tx1"/>
                </a:solidFill>
                <a:round/>
                <a:headEnd/>
                <a:tailEnd/>
              </a:ln>
            </p:spPr>
            <p:txBody>
              <a:bodyPr/>
              <a:lstStyle/>
              <a:p>
                <a:endParaRPr lang="fr-FR"/>
              </a:p>
            </p:txBody>
          </p:sp>
          <p:sp>
            <p:nvSpPr>
              <p:cNvPr id="4811" name="Line 315"/>
              <p:cNvSpPr>
                <a:spLocks noChangeShapeType="1"/>
              </p:cNvSpPr>
              <p:nvPr/>
            </p:nvSpPr>
            <p:spPr bwMode="auto">
              <a:xfrm flipH="1">
                <a:off x="1361" y="1"/>
                <a:ext cx="23" cy="2"/>
              </a:xfrm>
              <a:prstGeom prst="line">
                <a:avLst/>
              </a:prstGeom>
              <a:noFill/>
              <a:ln w="9525">
                <a:solidFill>
                  <a:schemeClr val="tx1"/>
                </a:solidFill>
                <a:round/>
                <a:headEnd/>
                <a:tailEnd/>
              </a:ln>
            </p:spPr>
            <p:txBody>
              <a:bodyPr/>
              <a:lstStyle/>
              <a:p>
                <a:endParaRPr lang="fr-FR"/>
              </a:p>
            </p:txBody>
          </p:sp>
          <p:sp>
            <p:nvSpPr>
              <p:cNvPr id="4812" name="Line 316"/>
              <p:cNvSpPr>
                <a:spLocks noChangeShapeType="1"/>
              </p:cNvSpPr>
              <p:nvPr/>
            </p:nvSpPr>
            <p:spPr bwMode="auto">
              <a:xfrm flipH="1">
                <a:off x="1318" y="1"/>
                <a:ext cx="20" cy="2"/>
              </a:xfrm>
              <a:prstGeom prst="line">
                <a:avLst/>
              </a:prstGeom>
              <a:noFill/>
              <a:ln w="9525">
                <a:solidFill>
                  <a:schemeClr val="tx1"/>
                </a:solidFill>
                <a:round/>
                <a:headEnd/>
                <a:tailEnd/>
              </a:ln>
            </p:spPr>
            <p:txBody>
              <a:bodyPr/>
              <a:lstStyle/>
              <a:p>
                <a:endParaRPr lang="fr-FR"/>
              </a:p>
            </p:txBody>
          </p:sp>
          <p:sp>
            <p:nvSpPr>
              <p:cNvPr id="4813" name="Line 317"/>
              <p:cNvSpPr>
                <a:spLocks noChangeShapeType="1"/>
              </p:cNvSpPr>
              <p:nvPr/>
            </p:nvSpPr>
            <p:spPr bwMode="auto">
              <a:xfrm flipH="1">
                <a:off x="1269" y="1"/>
                <a:ext cx="24" cy="2"/>
              </a:xfrm>
              <a:prstGeom prst="line">
                <a:avLst/>
              </a:prstGeom>
              <a:noFill/>
              <a:ln w="9525">
                <a:solidFill>
                  <a:schemeClr val="tx1"/>
                </a:solidFill>
                <a:round/>
                <a:headEnd/>
                <a:tailEnd/>
              </a:ln>
            </p:spPr>
            <p:txBody>
              <a:bodyPr/>
              <a:lstStyle/>
              <a:p>
                <a:endParaRPr lang="fr-FR"/>
              </a:p>
            </p:txBody>
          </p:sp>
          <p:sp>
            <p:nvSpPr>
              <p:cNvPr id="4814" name="Line 318"/>
              <p:cNvSpPr>
                <a:spLocks noChangeShapeType="1"/>
              </p:cNvSpPr>
              <p:nvPr/>
            </p:nvSpPr>
            <p:spPr bwMode="auto">
              <a:xfrm flipH="1">
                <a:off x="1225" y="1"/>
                <a:ext cx="24" cy="2"/>
              </a:xfrm>
              <a:prstGeom prst="line">
                <a:avLst/>
              </a:prstGeom>
              <a:noFill/>
              <a:ln w="9525">
                <a:solidFill>
                  <a:schemeClr val="tx1"/>
                </a:solidFill>
                <a:round/>
                <a:headEnd/>
                <a:tailEnd/>
              </a:ln>
            </p:spPr>
            <p:txBody>
              <a:bodyPr/>
              <a:lstStyle/>
              <a:p>
                <a:endParaRPr lang="fr-FR"/>
              </a:p>
            </p:txBody>
          </p:sp>
          <p:sp>
            <p:nvSpPr>
              <p:cNvPr id="4815" name="Line 319"/>
              <p:cNvSpPr>
                <a:spLocks noChangeShapeType="1"/>
              </p:cNvSpPr>
              <p:nvPr/>
            </p:nvSpPr>
            <p:spPr bwMode="auto">
              <a:xfrm flipH="1">
                <a:off x="1178" y="1"/>
                <a:ext cx="26" cy="2"/>
              </a:xfrm>
              <a:prstGeom prst="line">
                <a:avLst/>
              </a:prstGeom>
              <a:noFill/>
              <a:ln w="9525">
                <a:solidFill>
                  <a:schemeClr val="tx1"/>
                </a:solidFill>
                <a:round/>
                <a:headEnd/>
                <a:tailEnd/>
              </a:ln>
            </p:spPr>
            <p:txBody>
              <a:bodyPr/>
              <a:lstStyle/>
              <a:p>
                <a:endParaRPr lang="fr-FR"/>
              </a:p>
            </p:txBody>
          </p:sp>
          <p:sp>
            <p:nvSpPr>
              <p:cNvPr id="4816" name="Line 320"/>
              <p:cNvSpPr>
                <a:spLocks noChangeShapeType="1"/>
              </p:cNvSpPr>
              <p:nvPr/>
            </p:nvSpPr>
            <p:spPr bwMode="auto">
              <a:xfrm flipH="1">
                <a:off x="1136" y="1"/>
                <a:ext cx="22" cy="2"/>
              </a:xfrm>
              <a:prstGeom prst="line">
                <a:avLst/>
              </a:prstGeom>
              <a:noFill/>
              <a:ln w="9525">
                <a:solidFill>
                  <a:schemeClr val="tx1"/>
                </a:solidFill>
                <a:round/>
                <a:headEnd/>
                <a:tailEnd/>
              </a:ln>
            </p:spPr>
            <p:txBody>
              <a:bodyPr/>
              <a:lstStyle/>
              <a:p>
                <a:endParaRPr lang="fr-FR"/>
              </a:p>
            </p:txBody>
          </p:sp>
          <p:sp>
            <p:nvSpPr>
              <p:cNvPr id="4817" name="Line 321"/>
              <p:cNvSpPr>
                <a:spLocks noChangeShapeType="1"/>
              </p:cNvSpPr>
              <p:nvPr/>
            </p:nvSpPr>
            <p:spPr bwMode="auto">
              <a:xfrm flipH="1">
                <a:off x="1089" y="1"/>
                <a:ext cx="22" cy="2"/>
              </a:xfrm>
              <a:prstGeom prst="line">
                <a:avLst/>
              </a:prstGeom>
              <a:noFill/>
              <a:ln w="9525">
                <a:solidFill>
                  <a:schemeClr val="tx1"/>
                </a:solidFill>
                <a:round/>
                <a:headEnd/>
                <a:tailEnd/>
              </a:ln>
            </p:spPr>
            <p:txBody>
              <a:bodyPr/>
              <a:lstStyle/>
              <a:p>
                <a:endParaRPr lang="fr-FR"/>
              </a:p>
            </p:txBody>
          </p:sp>
          <p:sp>
            <p:nvSpPr>
              <p:cNvPr id="4818" name="Line 322"/>
              <p:cNvSpPr>
                <a:spLocks noChangeShapeType="1"/>
              </p:cNvSpPr>
              <p:nvPr/>
            </p:nvSpPr>
            <p:spPr bwMode="auto">
              <a:xfrm flipH="1">
                <a:off x="1044" y="1"/>
                <a:ext cx="23" cy="2"/>
              </a:xfrm>
              <a:prstGeom prst="line">
                <a:avLst/>
              </a:prstGeom>
              <a:noFill/>
              <a:ln w="9525">
                <a:solidFill>
                  <a:schemeClr val="tx1"/>
                </a:solidFill>
                <a:round/>
                <a:headEnd/>
                <a:tailEnd/>
              </a:ln>
            </p:spPr>
            <p:txBody>
              <a:bodyPr/>
              <a:lstStyle/>
              <a:p>
                <a:endParaRPr lang="fr-FR"/>
              </a:p>
            </p:txBody>
          </p:sp>
          <p:sp>
            <p:nvSpPr>
              <p:cNvPr id="4819" name="Line 323"/>
              <p:cNvSpPr>
                <a:spLocks noChangeShapeType="1"/>
              </p:cNvSpPr>
              <p:nvPr/>
            </p:nvSpPr>
            <p:spPr bwMode="auto">
              <a:xfrm flipH="1">
                <a:off x="998" y="1"/>
                <a:ext cx="24" cy="2"/>
              </a:xfrm>
              <a:prstGeom prst="line">
                <a:avLst/>
              </a:prstGeom>
              <a:noFill/>
              <a:ln w="9525">
                <a:solidFill>
                  <a:schemeClr val="tx1"/>
                </a:solidFill>
                <a:round/>
                <a:headEnd/>
                <a:tailEnd/>
              </a:ln>
            </p:spPr>
            <p:txBody>
              <a:bodyPr/>
              <a:lstStyle/>
              <a:p>
                <a:endParaRPr lang="fr-FR"/>
              </a:p>
            </p:txBody>
          </p:sp>
          <p:sp>
            <p:nvSpPr>
              <p:cNvPr id="4820" name="Line 324"/>
              <p:cNvSpPr>
                <a:spLocks noChangeShapeType="1"/>
              </p:cNvSpPr>
              <p:nvPr/>
            </p:nvSpPr>
            <p:spPr bwMode="auto">
              <a:xfrm flipH="1">
                <a:off x="953" y="1"/>
                <a:ext cx="23" cy="2"/>
              </a:xfrm>
              <a:prstGeom prst="line">
                <a:avLst/>
              </a:prstGeom>
              <a:noFill/>
              <a:ln w="9525">
                <a:solidFill>
                  <a:schemeClr val="tx1"/>
                </a:solidFill>
                <a:round/>
                <a:headEnd/>
                <a:tailEnd/>
              </a:ln>
            </p:spPr>
            <p:txBody>
              <a:bodyPr/>
              <a:lstStyle/>
              <a:p>
                <a:endParaRPr lang="fr-FR"/>
              </a:p>
            </p:txBody>
          </p:sp>
          <p:sp>
            <p:nvSpPr>
              <p:cNvPr id="4821" name="Line 325"/>
              <p:cNvSpPr>
                <a:spLocks noChangeShapeType="1"/>
              </p:cNvSpPr>
              <p:nvPr/>
            </p:nvSpPr>
            <p:spPr bwMode="auto">
              <a:xfrm flipH="1">
                <a:off x="907" y="1"/>
                <a:ext cx="23" cy="2"/>
              </a:xfrm>
              <a:prstGeom prst="line">
                <a:avLst/>
              </a:prstGeom>
              <a:noFill/>
              <a:ln w="9525">
                <a:solidFill>
                  <a:schemeClr val="tx1"/>
                </a:solidFill>
                <a:round/>
                <a:headEnd/>
                <a:tailEnd/>
              </a:ln>
            </p:spPr>
            <p:txBody>
              <a:bodyPr/>
              <a:lstStyle/>
              <a:p>
                <a:endParaRPr lang="fr-FR"/>
              </a:p>
            </p:txBody>
          </p:sp>
          <p:sp>
            <p:nvSpPr>
              <p:cNvPr id="4822" name="Line 326"/>
              <p:cNvSpPr>
                <a:spLocks noChangeShapeType="1"/>
              </p:cNvSpPr>
              <p:nvPr/>
            </p:nvSpPr>
            <p:spPr bwMode="auto">
              <a:xfrm flipH="1">
                <a:off x="862" y="1"/>
                <a:ext cx="25" cy="2"/>
              </a:xfrm>
              <a:prstGeom prst="line">
                <a:avLst/>
              </a:prstGeom>
              <a:noFill/>
              <a:ln w="9525">
                <a:solidFill>
                  <a:schemeClr val="tx1"/>
                </a:solidFill>
                <a:round/>
                <a:headEnd/>
                <a:tailEnd/>
              </a:ln>
            </p:spPr>
            <p:txBody>
              <a:bodyPr/>
              <a:lstStyle/>
              <a:p>
                <a:endParaRPr lang="fr-FR"/>
              </a:p>
            </p:txBody>
          </p:sp>
          <p:sp>
            <p:nvSpPr>
              <p:cNvPr id="4823" name="Line 327"/>
              <p:cNvSpPr>
                <a:spLocks noChangeShapeType="1"/>
              </p:cNvSpPr>
              <p:nvPr/>
            </p:nvSpPr>
            <p:spPr bwMode="auto">
              <a:xfrm flipH="1">
                <a:off x="818" y="1"/>
                <a:ext cx="22" cy="2"/>
              </a:xfrm>
              <a:prstGeom prst="line">
                <a:avLst/>
              </a:prstGeom>
              <a:noFill/>
              <a:ln w="9525">
                <a:solidFill>
                  <a:schemeClr val="tx1"/>
                </a:solidFill>
                <a:round/>
                <a:headEnd/>
                <a:tailEnd/>
              </a:ln>
            </p:spPr>
            <p:txBody>
              <a:bodyPr/>
              <a:lstStyle/>
              <a:p>
                <a:endParaRPr lang="fr-FR"/>
              </a:p>
            </p:txBody>
          </p:sp>
          <p:sp>
            <p:nvSpPr>
              <p:cNvPr id="4824" name="Line 328"/>
              <p:cNvSpPr>
                <a:spLocks noChangeShapeType="1"/>
              </p:cNvSpPr>
              <p:nvPr/>
            </p:nvSpPr>
            <p:spPr bwMode="auto">
              <a:xfrm flipH="1">
                <a:off x="773" y="1"/>
                <a:ext cx="20" cy="2"/>
              </a:xfrm>
              <a:prstGeom prst="line">
                <a:avLst/>
              </a:prstGeom>
              <a:noFill/>
              <a:ln w="9525">
                <a:solidFill>
                  <a:schemeClr val="tx1"/>
                </a:solidFill>
                <a:round/>
                <a:headEnd/>
                <a:tailEnd/>
              </a:ln>
            </p:spPr>
            <p:txBody>
              <a:bodyPr/>
              <a:lstStyle/>
              <a:p>
                <a:endParaRPr lang="fr-FR"/>
              </a:p>
            </p:txBody>
          </p:sp>
          <p:sp>
            <p:nvSpPr>
              <p:cNvPr id="4825" name="Line 329"/>
              <p:cNvSpPr>
                <a:spLocks noChangeShapeType="1"/>
              </p:cNvSpPr>
              <p:nvPr/>
            </p:nvSpPr>
            <p:spPr bwMode="auto">
              <a:xfrm flipH="1">
                <a:off x="725" y="1"/>
                <a:ext cx="23" cy="2"/>
              </a:xfrm>
              <a:prstGeom prst="line">
                <a:avLst/>
              </a:prstGeom>
              <a:noFill/>
              <a:ln w="9525">
                <a:solidFill>
                  <a:schemeClr val="tx1"/>
                </a:solidFill>
                <a:round/>
                <a:headEnd/>
                <a:tailEnd/>
              </a:ln>
            </p:spPr>
            <p:txBody>
              <a:bodyPr/>
              <a:lstStyle/>
              <a:p>
                <a:endParaRPr lang="fr-FR"/>
              </a:p>
            </p:txBody>
          </p:sp>
          <p:sp>
            <p:nvSpPr>
              <p:cNvPr id="4826" name="Line 330"/>
              <p:cNvSpPr>
                <a:spLocks noChangeShapeType="1"/>
              </p:cNvSpPr>
              <p:nvPr/>
            </p:nvSpPr>
            <p:spPr bwMode="auto">
              <a:xfrm flipH="1">
                <a:off x="679" y="1"/>
                <a:ext cx="25" cy="2"/>
              </a:xfrm>
              <a:prstGeom prst="line">
                <a:avLst/>
              </a:prstGeom>
              <a:noFill/>
              <a:ln w="9525">
                <a:solidFill>
                  <a:schemeClr val="tx1"/>
                </a:solidFill>
                <a:round/>
                <a:headEnd/>
                <a:tailEnd/>
              </a:ln>
            </p:spPr>
            <p:txBody>
              <a:bodyPr/>
              <a:lstStyle/>
              <a:p>
                <a:endParaRPr lang="fr-FR"/>
              </a:p>
            </p:txBody>
          </p:sp>
          <p:sp>
            <p:nvSpPr>
              <p:cNvPr id="4827" name="Line 331"/>
              <p:cNvSpPr>
                <a:spLocks noChangeShapeType="1"/>
              </p:cNvSpPr>
              <p:nvPr/>
            </p:nvSpPr>
            <p:spPr bwMode="auto">
              <a:xfrm flipH="1">
                <a:off x="636" y="1"/>
                <a:ext cx="23" cy="2"/>
              </a:xfrm>
              <a:prstGeom prst="line">
                <a:avLst/>
              </a:prstGeom>
              <a:noFill/>
              <a:ln w="9525">
                <a:solidFill>
                  <a:schemeClr val="tx1"/>
                </a:solidFill>
                <a:round/>
                <a:headEnd/>
                <a:tailEnd/>
              </a:ln>
            </p:spPr>
            <p:txBody>
              <a:bodyPr/>
              <a:lstStyle/>
              <a:p>
                <a:endParaRPr lang="fr-FR"/>
              </a:p>
            </p:txBody>
          </p:sp>
          <p:sp>
            <p:nvSpPr>
              <p:cNvPr id="4828" name="Line 332"/>
              <p:cNvSpPr>
                <a:spLocks noChangeShapeType="1"/>
              </p:cNvSpPr>
              <p:nvPr/>
            </p:nvSpPr>
            <p:spPr bwMode="auto">
              <a:xfrm flipH="1">
                <a:off x="591" y="1"/>
                <a:ext cx="22" cy="2"/>
              </a:xfrm>
              <a:prstGeom prst="line">
                <a:avLst/>
              </a:prstGeom>
              <a:noFill/>
              <a:ln w="9525">
                <a:solidFill>
                  <a:schemeClr val="tx1"/>
                </a:solidFill>
                <a:round/>
                <a:headEnd/>
                <a:tailEnd/>
              </a:ln>
            </p:spPr>
            <p:txBody>
              <a:bodyPr/>
              <a:lstStyle/>
              <a:p>
                <a:endParaRPr lang="fr-FR"/>
              </a:p>
            </p:txBody>
          </p:sp>
          <p:sp>
            <p:nvSpPr>
              <p:cNvPr id="4829" name="Line 333"/>
              <p:cNvSpPr>
                <a:spLocks noChangeShapeType="1"/>
              </p:cNvSpPr>
              <p:nvPr/>
            </p:nvSpPr>
            <p:spPr bwMode="auto">
              <a:xfrm flipH="1">
                <a:off x="544" y="1"/>
                <a:ext cx="24" cy="2"/>
              </a:xfrm>
              <a:prstGeom prst="line">
                <a:avLst/>
              </a:prstGeom>
              <a:noFill/>
              <a:ln w="9525">
                <a:solidFill>
                  <a:schemeClr val="tx1"/>
                </a:solidFill>
                <a:round/>
                <a:headEnd/>
                <a:tailEnd/>
              </a:ln>
            </p:spPr>
            <p:txBody>
              <a:bodyPr/>
              <a:lstStyle/>
              <a:p>
                <a:endParaRPr lang="fr-FR"/>
              </a:p>
            </p:txBody>
          </p:sp>
          <p:sp>
            <p:nvSpPr>
              <p:cNvPr id="4830" name="Line 334"/>
              <p:cNvSpPr>
                <a:spLocks noChangeShapeType="1"/>
              </p:cNvSpPr>
              <p:nvPr/>
            </p:nvSpPr>
            <p:spPr bwMode="auto">
              <a:xfrm flipH="1">
                <a:off x="500" y="1"/>
                <a:ext cx="22" cy="2"/>
              </a:xfrm>
              <a:prstGeom prst="line">
                <a:avLst/>
              </a:prstGeom>
              <a:noFill/>
              <a:ln w="9525">
                <a:solidFill>
                  <a:schemeClr val="tx1"/>
                </a:solidFill>
                <a:round/>
                <a:headEnd/>
                <a:tailEnd/>
              </a:ln>
            </p:spPr>
            <p:txBody>
              <a:bodyPr/>
              <a:lstStyle/>
              <a:p>
                <a:endParaRPr lang="fr-FR"/>
              </a:p>
            </p:txBody>
          </p:sp>
          <p:sp>
            <p:nvSpPr>
              <p:cNvPr id="4831" name="Line 335"/>
              <p:cNvSpPr>
                <a:spLocks noChangeShapeType="1"/>
              </p:cNvSpPr>
              <p:nvPr/>
            </p:nvSpPr>
            <p:spPr bwMode="auto">
              <a:xfrm flipH="1">
                <a:off x="453" y="1"/>
                <a:ext cx="24" cy="2"/>
              </a:xfrm>
              <a:prstGeom prst="line">
                <a:avLst/>
              </a:prstGeom>
              <a:noFill/>
              <a:ln w="9525">
                <a:solidFill>
                  <a:schemeClr val="tx1"/>
                </a:solidFill>
                <a:round/>
                <a:headEnd/>
                <a:tailEnd/>
              </a:ln>
            </p:spPr>
            <p:txBody>
              <a:bodyPr/>
              <a:lstStyle/>
              <a:p>
                <a:endParaRPr lang="fr-FR"/>
              </a:p>
            </p:txBody>
          </p:sp>
          <p:sp>
            <p:nvSpPr>
              <p:cNvPr id="4832" name="Line 336"/>
              <p:cNvSpPr>
                <a:spLocks noChangeShapeType="1"/>
              </p:cNvSpPr>
              <p:nvPr/>
            </p:nvSpPr>
            <p:spPr bwMode="auto">
              <a:xfrm flipH="1">
                <a:off x="408" y="1"/>
                <a:ext cx="23" cy="2"/>
              </a:xfrm>
              <a:prstGeom prst="line">
                <a:avLst/>
              </a:prstGeom>
              <a:noFill/>
              <a:ln w="9525">
                <a:solidFill>
                  <a:schemeClr val="tx1"/>
                </a:solidFill>
                <a:round/>
                <a:headEnd/>
                <a:tailEnd/>
              </a:ln>
            </p:spPr>
            <p:txBody>
              <a:bodyPr/>
              <a:lstStyle/>
              <a:p>
                <a:endParaRPr lang="fr-FR"/>
              </a:p>
            </p:txBody>
          </p:sp>
          <p:sp>
            <p:nvSpPr>
              <p:cNvPr id="4833" name="Line 337"/>
              <p:cNvSpPr>
                <a:spLocks noChangeShapeType="1"/>
              </p:cNvSpPr>
              <p:nvPr/>
            </p:nvSpPr>
            <p:spPr bwMode="auto">
              <a:xfrm flipH="1">
                <a:off x="362" y="1"/>
                <a:ext cx="25" cy="2"/>
              </a:xfrm>
              <a:prstGeom prst="line">
                <a:avLst/>
              </a:prstGeom>
              <a:noFill/>
              <a:ln w="9525">
                <a:solidFill>
                  <a:schemeClr val="tx1"/>
                </a:solidFill>
                <a:round/>
                <a:headEnd/>
                <a:tailEnd/>
              </a:ln>
            </p:spPr>
            <p:txBody>
              <a:bodyPr/>
              <a:lstStyle/>
              <a:p>
                <a:endParaRPr lang="fr-FR"/>
              </a:p>
            </p:txBody>
          </p:sp>
          <p:sp>
            <p:nvSpPr>
              <p:cNvPr id="4834" name="Line 338"/>
              <p:cNvSpPr>
                <a:spLocks noChangeShapeType="1"/>
              </p:cNvSpPr>
              <p:nvPr/>
            </p:nvSpPr>
            <p:spPr bwMode="auto">
              <a:xfrm flipH="1">
                <a:off x="317" y="1"/>
                <a:ext cx="23" cy="2"/>
              </a:xfrm>
              <a:prstGeom prst="line">
                <a:avLst/>
              </a:prstGeom>
              <a:noFill/>
              <a:ln w="9525">
                <a:solidFill>
                  <a:schemeClr val="tx1"/>
                </a:solidFill>
                <a:round/>
                <a:headEnd/>
                <a:tailEnd/>
              </a:ln>
            </p:spPr>
            <p:txBody>
              <a:bodyPr/>
              <a:lstStyle/>
              <a:p>
                <a:endParaRPr lang="fr-FR"/>
              </a:p>
            </p:txBody>
          </p:sp>
          <p:sp>
            <p:nvSpPr>
              <p:cNvPr id="4835" name="Line 339"/>
              <p:cNvSpPr>
                <a:spLocks noChangeShapeType="1"/>
              </p:cNvSpPr>
              <p:nvPr/>
            </p:nvSpPr>
            <p:spPr bwMode="auto">
              <a:xfrm flipH="1">
                <a:off x="273" y="1"/>
                <a:ext cx="21" cy="2"/>
              </a:xfrm>
              <a:prstGeom prst="line">
                <a:avLst/>
              </a:prstGeom>
              <a:noFill/>
              <a:ln w="9525">
                <a:solidFill>
                  <a:schemeClr val="tx1"/>
                </a:solidFill>
                <a:round/>
                <a:headEnd/>
                <a:tailEnd/>
              </a:ln>
            </p:spPr>
            <p:txBody>
              <a:bodyPr/>
              <a:lstStyle/>
              <a:p>
                <a:endParaRPr lang="fr-FR"/>
              </a:p>
            </p:txBody>
          </p:sp>
          <p:sp>
            <p:nvSpPr>
              <p:cNvPr id="4836" name="Line 340"/>
              <p:cNvSpPr>
                <a:spLocks noChangeShapeType="1"/>
              </p:cNvSpPr>
              <p:nvPr/>
            </p:nvSpPr>
            <p:spPr bwMode="auto">
              <a:xfrm flipH="1">
                <a:off x="228" y="1"/>
                <a:ext cx="20" cy="2"/>
              </a:xfrm>
              <a:prstGeom prst="line">
                <a:avLst/>
              </a:prstGeom>
              <a:noFill/>
              <a:ln w="9525">
                <a:solidFill>
                  <a:schemeClr val="tx1"/>
                </a:solidFill>
                <a:round/>
                <a:headEnd/>
                <a:tailEnd/>
              </a:ln>
            </p:spPr>
            <p:txBody>
              <a:bodyPr/>
              <a:lstStyle/>
              <a:p>
                <a:endParaRPr lang="fr-FR"/>
              </a:p>
            </p:txBody>
          </p:sp>
          <p:sp>
            <p:nvSpPr>
              <p:cNvPr id="4837" name="Line 341"/>
              <p:cNvSpPr>
                <a:spLocks noChangeShapeType="1"/>
              </p:cNvSpPr>
              <p:nvPr/>
            </p:nvSpPr>
            <p:spPr bwMode="auto">
              <a:xfrm flipH="1">
                <a:off x="180" y="1"/>
                <a:ext cx="25" cy="2"/>
              </a:xfrm>
              <a:prstGeom prst="line">
                <a:avLst/>
              </a:prstGeom>
              <a:noFill/>
              <a:ln w="9525">
                <a:solidFill>
                  <a:schemeClr val="tx1"/>
                </a:solidFill>
                <a:round/>
                <a:headEnd/>
                <a:tailEnd/>
              </a:ln>
            </p:spPr>
            <p:txBody>
              <a:bodyPr/>
              <a:lstStyle/>
              <a:p>
                <a:endParaRPr lang="fr-FR"/>
              </a:p>
            </p:txBody>
          </p:sp>
          <p:sp>
            <p:nvSpPr>
              <p:cNvPr id="4838" name="Line 342"/>
              <p:cNvSpPr>
                <a:spLocks noChangeShapeType="1"/>
              </p:cNvSpPr>
              <p:nvPr/>
            </p:nvSpPr>
            <p:spPr bwMode="auto">
              <a:xfrm flipH="1">
                <a:off x="137" y="1"/>
                <a:ext cx="22" cy="2"/>
              </a:xfrm>
              <a:prstGeom prst="line">
                <a:avLst/>
              </a:prstGeom>
              <a:noFill/>
              <a:ln w="9525">
                <a:solidFill>
                  <a:schemeClr val="tx1"/>
                </a:solidFill>
                <a:round/>
                <a:headEnd/>
                <a:tailEnd/>
              </a:ln>
            </p:spPr>
            <p:txBody>
              <a:bodyPr/>
              <a:lstStyle/>
              <a:p>
                <a:endParaRPr lang="fr-FR"/>
              </a:p>
            </p:txBody>
          </p:sp>
          <p:sp>
            <p:nvSpPr>
              <p:cNvPr id="4839" name="Line 343"/>
              <p:cNvSpPr>
                <a:spLocks noChangeShapeType="1"/>
              </p:cNvSpPr>
              <p:nvPr/>
            </p:nvSpPr>
            <p:spPr bwMode="auto">
              <a:xfrm flipH="1">
                <a:off x="91" y="1"/>
                <a:ext cx="22" cy="2"/>
              </a:xfrm>
              <a:prstGeom prst="line">
                <a:avLst/>
              </a:prstGeom>
              <a:noFill/>
              <a:ln w="9525">
                <a:solidFill>
                  <a:schemeClr val="tx1"/>
                </a:solidFill>
                <a:round/>
                <a:headEnd/>
                <a:tailEnd/>
              </a:ln>
            </p:spPr>
            <p:txBody>
              <a:bodyPr/>
              <a:lstStyle/>
              <a:p>
                <a:endParaRPr lang="fr-FR"/>
              </a:p>
            </p:txBody>
          </p:sp>
          <p:sp>
            <p:nvSpPr>
              <p:cNvPr id="4840" name="Line 344"/>
              <p:cNvSpPr>
                <a:spLocks noChangeShapeType="1"/>
              </p:cNvSpPr>
              <p:nvPr/>
            </p:nvSpPr>
            <p:spPr bwMode="auto">
              <a:xfrm flipH="1">
                <a:off x="46" y="1"/>
                <a:ext cx="20" cy="2"/>
              </a:xfrm>
              <a:prstGeom prst="line">
                <a:avLst/>
              </a:prstGeom>
              <a:noFill/>
              <a:ln w="9525">
                <a:solidFill>
                  <a:schemeClr val="tx1"/>
                </a:solidFill>
                <a:round/>
                <a:headEnd/>
                <a:tailEnd/>
              </a:ln>
            </p:spPr>
            <p:txBody>
              <a:bodyPr/>
              <a:lstStyle/>
              <a:p>
                <a:endParaRPr lang="fr-FR"/>
              </a:p>
            </p:txBody>
          </p:sp>
          <p:sp>
            <p:nvSpPr>
              <p:cNvPr id="4841" name="Line 345"/>
              <p:cNvSpPr>
                <a:spLocks noChangeShapeType="1"/>
              </p:cNvSpPr>
              <p:nvPr/>
            </p:nvSpPr>
            <p:spPr bwMode="auto">
              <a:xfrm flipH="1">
                <a:off x="0" y="1"/>
                <a:ext cx="22" cy="2"/>
              </a:xfrm>
              <a:prstGeom prst="line">
                <a:avLst/>
              </a:prstGeom>
              <a:noFill/>
              <a:ln w="9525">
                <a:solidFill>
                  <a:schemeClr val="tx1"/>
                </a:solidFill>
                <a:round/>
                <a:headEnd/>
                <a:tailEnd/>
              </a:ln>
            </p:spPr>
            <p:txBody>
              <a:bodyPr/>
              <a:lstStyle/>
              <a:p>
                <a:endParaRPr lang="fr-FR"/>
              </a:p>
            </p:txBody>
          </p:sp>
          <p:sp>
            <p:nvSpPr>
              <p:cNvPr id="4842" name="Line 346"/>
              <p:cNvSpPr>
                <a:spLocks noChangeShapeType="1"/>
              </p:cNvSpPr>
              <p:nvPr/>
            </p:nvSpPr>
            <p:spPr bwMode="auto">
              <a:xfrm>
                <a:off x="2052" y="4006"/>
                <a:ext cx="3" cy="26"/>
              </a:xfrm>
              <a:prstGeom prst="line">
                <a:avLst/>
              </a:prstGeom>
              <a:noFill/>
              <a:ln w="9525">
                <a:solidFill>
                  <a:schemeClr val="tx1"/>
                </a:solidFill>
                <a:round/>
                <a:headEnd/>
                <a:tailEnd/>
              </a:ln>
            </p:spPr>
            <p:txBody>
              <a:bodyPr/>
              <a:lstStyle/>
              <a:p>
                <a:endParaRPr lang="fr-FR"/>
              </a:p>
            </p:txBody>
          </p:sp>
          <p:sp>
            <p:nvSpPr>
              <p:cNvPr id="4843" name="Line 347"/>
              <p:cNvSpPr>
                <a:spLocks noChangeShapeType="1"/>
              </p:cNvSpPr>
              <p:nvPr/>
            </p:nvSpPr>
            <p:spPr bwMode="auto">
              <a:xfrm rot="10800000" flipH="1">
                <a:off x="2057" y="4006"/>
                <a:ext cx="0" cy="26"/>
              </a:xfrm>
              <a:prstGeom prst="line">
                <a:avLst/>
              </a:prstGeom>
              <a:noFill/>
              <a:ln w="9525">
                <a:solidFill>
                  <a:schemeClr val="tx1"/>
                </a:solidFill>
                <a:round/>
                <a:headEnd/>
                <a:tailEnd/>
              </a:ln>
            </p:spPr>
            <p:txBody>
              <a:bodyPr/>
              <a:lstStyle/>
              <a:p>
                <a:endParaRPr lang="fr-FR"/>
              </a:p>
            </p:txBody>
          </p:sp>
          <p:sp>
            <p:nvSpPr>
              <p:cNvPr id="4844" name="Line 348"/>
              <p:cNvSpPr>
                <a:spLocks noChangeShapeType="1"/>
              </p:cNvSpPr>
              <p:nvPr/>
            </p:nvSpPr>
            <p:spPr bwMode="auto">
              <a:xfrm rot="10800000" flipH="1">
                <a:off x="2055" y="3971"/>
                <a:ext cx="0" cy="17"/>
              </a:xfrm>
              <a:prstGeom prst="line">
                <a:avLst/>
              </a:prstGeom>
              <a:noFill/>
              <a:ln w="9525">
                <a:solidFill>
                  <a:schemeClr val="tx1"/>
                </a:solidFill>
                <a:round/>
                <a:headEnd/>
                <a:tailEnd/>
              </a:ln>
            </p:spPr>
            <p:txBody>
              <a:bodyPr/>
              <a:lstStyle/>
              <a:p>
                <a:endParaRPr lang="fr-FR"/>
              </a:p>
            </p:txBody>
          </p:sp>
          <p:sp>
            <p:nvSpPr>
              <p:cNvPr id="4845" name="Line 349"/>
              <p:cNvSpPr>
                <a:spLocks noChangeShapeType="1"/>
              </p:cNvSpPr>
              <p:nvPr/>
            </p:nvSpPr>
            <p:spPr bwMode="auto">
              <a:xfrm rot="10800000" flipH="1">
                <a:off x="2055" y="3932"/>
                <a:ext cx="0" cy="17"/>
              </a:xfrm>
              <a:prstGeom prst="line">
                <a:avLst/>
              </a:prstGeom>
              <a:noFill/>
              <a:ln w="9525">
                <a:solidFill>
                  <a:schemeClr val="tx1"/>
                </a:solidFill>
                <a:round/>
                <a:headEnd/>
                <a:tailEnd/>
              </a:ln>
            </p:spPr>
            <p:txBody>
              <a:bodyPr/>
              <a:lstStyle/>
              <a:p>
                <a:endParaRPr lang="fr-FR"/>
              </a:p>
            </p:txBody>
          </p:sp>
          <p:sp>
            <p:nvSpPr>
              <p:cNvPr id="4846" name="Line 350"/>
              <p:cNvSpPr>
                <a:spLocks noChangeShapeType="1"/>
              </p:cNvSpPr>
              <p:nvPr/>
            </p:nvSpPr>
            <p:spPr bwMode="auto">
              <a:xfrm rot="10800000" flipH="1">
                <a:off x="2055" y="3892"/>
                <a:ext cx="0" cy="18"/>
              </a:xfrm>
              <a:prstGeom prst="line">
                <a:avLst/>
              </a:prstGeom>
              <a:noFill/>
              <a:ln w="9525">
                <a:solidFill>
                  <a:schemeClr val="tx1"/>
                </a:solidFill>
                <a:round/>
                <a:headEnd/>
                <a:tailEnd/>
              </a:ln>
            </p:spPr>
            <p:txBody>
              <a:bodyPr/>
              <a:lstStyle/>
              <a:p>
                <a:endParaRPr lang="fr-FR"/>
              </a:p>
            </p:txBody>
          </p:sp>
          <p:sp>
            <p:nvSpPr>
              <p:cNvPr id="4847" name="Line 351"/>
              <p:cNvSpPr>
                <a:spLocks noChangeShapeType="1"/>
              </p:cNvSpPr>
              <p:nvPr/>
            </p:nvSpPr>
            <p:spPr bwMode="auto">
              <a:xfrm rot="10800000" flipH="1">
                <a:off x="2055" y="3849"/>
                <a:ext cx="0" cy="24"/>
              </a:xfrm>
              <a:prstGeom prst="line">
                <a:avLst/>
              </a:prstGeom>
              <a:noFill/>
              <a:ln w="9525">
                <a:solidFill>
                  <a:schemeClr val="tx1"/>
                </a:solidFill>
                <a:round/>
                <a:headEnd/>
                <a:tailEnd/>
              </a:ln>
            </p:spPr>
            <p:txBody>
              <a:bodyPr/>
              <a:lstStyle/>
              <a:p>
                <a:endParaRPr lang="fr-FR"/>
              </a:p>
            </p:txBody>
          </p:sp>
          <p:sp>
            <p:nvSpPr>
              <p:cNvPr id="4848" name="Line 352"/>
              <p:cNvSpPr>
                <a:spLocks noChangeShapeType="1"/>
              </p:cNvSpPr>
              <p:nvPr/>
            </p:nvSpPr>
            <p:spPr bwMode="auto">
              <a:xfrm rot="10800000" flipH="1">
                <a:off x="2055" y="3812"/>
                <a:ext cx="0" cy="20"/>
              </a:xfrm>
              <a:prstGeom prst="line">
                <a:avLst/>
              </a:prstGeom>
              <a:noFill/>
              <a:ln w="9525">
                <a:solidFill>
                  <a:schemeClr val="tx1"/>
                </a:solidFill>
                <a:round/>
                <a:headEnd/>
                <a:tailEnd/>
              </a:ln>
            </p:spPr>
            <p:txBody>
              <a:bodyPr/>
              <a:lstStyle/>
              <a:p>
                <a:endParaRPr lang="fr-FR"/>
              </a:p>
            </p:txBody>
          </p:sp>
          <p:sp>
            <p:nvSpPr>
              <p:cNvPr id="4849" name="Line 353"/>
              <p:cNvSpPr>
                <a:spLocks noChangeShapeType="1"/>
              </p:cNvSpPr>
              <p:nvPr/>
            </p:nvSpPr>
            <p:spPr bwMode="auto">
              <a:xfrm rot="10800000" flipH="1">
                <a:off x="2055" y="3773"/>
                <a:ext cx="0" cy="19"/>
              </a:xfrm>
              <a:prstGeom prst="line">
                <a:avLst/>
              </a:prstGeom>
              <a:noFill/>
              <a:ln w="9525">
                <a:solidFill>
                  <a:schemeClr val="tx1"/>
                </a:solidFill>
                <a:round/>
                <a:headEnd/>
                <a:tailEnd/>
              </a:ln>
            </p:spPr>
            <p:txBody>
              <a:bodyPr/>
              <a:lstStyle/>
              <a:p>
                <a:endParaRPr lang="fr-FR"/>
              </a:p>
            </p:txBody>
          </p:sp>
          <p:sp>
            <p:nvSpPr>
              <p:cNvPr id="4850" name="Line 354"/>
              <p:cNvSpPr>
                <a:spLocks noChangeShapeType="1"/>
              </p:cNvSpPr>
              <p:nvPr/>
            </p:nvSpPr>
            <p:spPr bwMode="auto">
              <a:xfrm rot="10800000" flipH="1">
                <a:off x="2055" y="3734"/>
                <a:ext cx="0" cy="17"/>
              </a:xfrm>
              <a:prstGeom prst="line">
                <a:avLst/>
              </a:prstGeom>
              <a:noFill/>
              <a:ln w="9525">
                <a:solidFill>
                  <a:schemeClr val="tx1"/>
                </a:solidFill>
                <a:round/>
                <a:headEnd/>
                <a:tailEnd/>
              </a:ln>
            </p:spPr>
            <p:txBody>
              <a:bodyPr/>
              <a:lstStyle/>
              <a:p>
                <a:endParaRPr lang="fr-FR"/>
              </a:p>
            </p:txBody>
          </p:sp>
          <p:sp>
            <p:nvSpPr>
              <p:cNvPr id="4851" name="Line 355"/>
              <p:cNvSpPr>
                <a:spLocks noChangeShapeType="1"/>
              </p:cNvSpPr>
              <p:nvPr/>
            </p:nvSpPr>
            <p:spPr bwMode="auto">
              <a:xfrm rot="10800000" flipH="1">
                <a:off x="2055" y="3694"/>
                <a:ext cx="0" cy="20"/>
              </a:xfrm>
              <a:prstGeom prst="line">
                <a:avLst/>
              </a:prstGeom>
              <a:noFill/>
              <a:ln w="9525">
                <a:solidFill>
                  <a:schemeClr val="tx1"/>
                </a:solidFill>
                <a:round/>
                <a:headEnd/>
                <a:tailEnd/>
              </a:ln>
            </p:spPr>
            <p:txBody>
              <a:bodyPr/>
              <a:lstStyle/>
              <a:p>
                <a:endParaRPr lang="fr-FR"/>
              </a:p>
            </p:txBody>
          </p:sp>
          <p:sp>
            <p:nvSpPr>
              <p:cNvPr id="4852" name="Line 356"/>
              <p:cNvSpPr>
                <a:spLocks noChangeShapeType="1"/>
              </p:cNvSpPr>
              <p:nvPr/>
            </p:nvSpPr>
            <p:spPr bwMode="auto">
              <a:xfrm rot="10800000" flipH="1">
                <a:off x="2055" y="3655"/>
                <a:ext cx="0" cy="18"/>
              </a:xfrm>
              <a:prstGeom prst="line">
                <a:avLst/>
              </a:prstGeom>
              <a:noFill/>
              <a:ln w="9525">
                <a:solidFill>
                  <a:schemeClr val="tx1"/>
                </a:solidFill>
                <a:round/>
                <a:headEnd/>
                <a:tailEnd/>
              </a:ln>
            </p:spPr>
            <p:txBody>
              <a:bodyPr/>
              <a:lstStyle/>
              <a:p>
                <a:endParaRPr lang="fr-FR"/>
              </a:p>
            </p:txBody>
          </p:sp>
          <p:sp>
            <p:nvSpPr>
              <p:cNvPr id="4853" name="Line 357"/>
              <p:cNvSpPr>
                <a:spLocks noChangeShapeType="1"/>
              </p:cNvSpPr>
              <p:nvPr/>
            </p:nvSpPr>
            <p:spPr bwMode="auto">
              <a:xfrm rot="10800000" flipH="1">
                <a:off x="2055" y="3614"/>
                <a:ext cx="0" cy="20"/>
              </a:xfrm>
              <a:prstGeom prst="line">
                <a:avLst/>
              </a:prstGeom>
              <a:noFill/>
              <a:ln w="9525">
                <a:solidFill>
                  <a:schemeClr val="tx1"/>
                </a:solidFill>
                <a:round/>
                <a:headEnd/>
                <a:tailEnd/>
              </a:ln>
            </p:spPr>
            <p:txBody>
              <a:bodyPr/>
              <a:lstStyle/>
              <a:p>
                <a:endParaRPr lang="fr-FR"/>
              </a:p>
            </p:txBody>
          </p:sp>
          <p:sp>
            <p:nvSpPr>
              <p:cNvPr id="4854" name="Line 358"/>
              <p:cNvSpPr>
                <a:spLocks noChangeShapeType="1"/>
              </p:cNvSpPr>
              <p:nvPr/>
            </p:nvSpPr>
            <p:spPr bwMode="auto">
              <a:xfrm rot="10800000" flipH="1">
                <a:off x="2055" y="3575"/>
                <a:ext cx="0" cy="21"/>
              </a:xfrm>
              <a:prstGeom prst="line">
                <a:avLst/>
              </a:prstGeom>
              <a:noFill/>
              <a:ln w="9525">
                <a:solidFill>
                  <a:schemeClr val="tx1"/>
                </a:solidFill>
                <a:round/>
                <a:headEnd/>
                <a:tailEnd/>
              </a:ln>
            </p:spPr>
            <p:txBody>
              <a:bodyPr/>
              <a:lstStyle/>
              <a:p>
                <a:endParaRPr lang="fr-FR"/>
              </a:p>
            </p:txBody>
          </p:sp>
          <p:sp>
            <p:nvSpPr>
              <p:cNvPr id="4855" name="Line 359"/>
              <p:cNvSpPr>
                <a:spLocks noChangeShapeType="1"/>
              </p:cNvSpPr>
              <p:nvPr/>
            </p:nvSpPr>
            <p:spPr bwMode="auto">
              <a:xfrm rot="10800000" flipH="1">
                <a:off x="2055" y="3536"/>
                <a:ext cx="0" cy="21"/>
              </a:xfrm>
              <a:prstGeom prst="line">
                <a:avLst/>
              </a:prstGeom>
              <a:noFill/>
              <a:ln w="9525">
                <a:solidFill>
                  <a:schemeClr val="tx1"/>
                </a:solidFill>
                <a:round/>
                <a:headEnd/>
                <a:tailEnd/>
              </a:ln>
            </p:spPr>
            <p:txBody>
              <a:bodyPr/>
              <a:lstStyle/>
              <a:p>
                <a:endParaRPr lang="fr-FR"/>
              </a:p>
            </p:txBody>
          </p:sp>
          <p:sp>
            <p:nvSpPr>
              <p:cNvPr id="4856" name="Line 360"/>
              <p:cNvSpPr>
                <a:spLocks noChangeShapeType="1"/>
              </p:cNvSpPr>
              <p:nvPr/>
            </p:nvSpPr>
            <p:spPr bwMode="auto">
              <a:xfrm rot="10800000" flipH="1">
                <a:off x="2055" y="3496"/>
                <a:ext cx="0" cy="20"/>
              </a:xfrm>
              <a:prstGeom prst="line">
                <a:avLst/>
              </a:prstGeom>
              <a:noFill/>
              <a:ln w="9525">
                <a:solidFill>
                  <a:schemeClr val="tx1"/>
                </a:solidFill>
                <a:round/>
                <a:headEnd/>
                <a:tailEnd/>
              </a:ln>
            </p:spPr>
            <p:txBody>
              <a:bodyPr/>
              <a:lstStyle/>
              <a:p>
                <a:endParaRPr lang="fr-FR"/>
              </a:p>
            </p:txBody>
          </p:sp>
          <p:sp>
            <p:nvSpPr>
              <p:cNvPr id="4857" name="Line 361"/>
              <p:cNvSpPr>
                <a:spLocks noChangeShapeType="1"/>
              </p:cNvSpPr>
              <p:nvPr/>
            </p:nvSpPr>
            <p:spPr bwMode="auto">
              <a:xfrm rot="10800000" flipH="1">
                <a:off x="2055" y="3457"/>
                <a:ext cx="0" cy="20"/>
              </a:xfrm>
              <a:prstGeom prst="line">
                <a:avLst/>
              </a:prstGeom>
              <a:noFill/>
              <a:ln w="9525">
                <a:solidFill>
                  <a:schemeClr val="tx1"/>
                </a:solidFill>
                <a:round/>
                <a:headEnd/>
                <a:tailEnd/>
              </a:ln>
            </p:spPr>
            <p:txBody>
              <a:bodyPr/>
              <a:lstStyle/>
              <a:p>
                <a:endParaRPr lang="fr-FR"/>
              </a:p>
            </p:txBody>
          </p:sp>
          <p:sp>
            <p:nvSpPr>
              <p:cNvPr id="4858" name="Line 362"/>
              <p:cNvSpPr>
                <a:spLocks noChangeShapeType="1"/>
              </p:cNvSpPr>
              <p:nvPr/>
            </p:nvSpPr>
            <p:spPr bwMode="auto">
              <a:xfrm rot="10800000" flipH="1">
                <a:off x="2055" y="3418"/>
                <a:ext cx="0" cy="20"/>
              </a:xfrm>
              <a:prstGeom prst="line">
                <a:avLst/>
              </a:prstGeom>
              <a:noFill/>
              <a:ln w="9525">
                <a:solidFill>
                  <a:schemeClr val="tx1"/>
                </a:solidFill>
                <a:round/>
                <a:headEnd/>
                <a:tailEnd/>
              </a:ln>
            </p:spPr>
            <p:txBody>
              <a:bodyPr/>
              <a:lstStyle/>
              <a:p>
                <a:endParaRPr lang="fr-FR"/>
              </a:p>
            </p:txBody>
          </p:sp>
          <p:sp>
            <p:nvSpPr>
              <p:cNvPr id="4859" name="Line 363"/>
              <p:cNvSpPr>
                <a:spLocks noChangeShapeType="1"/>
              </p:cNvSpPr>
              <p:nvPr/>
            </p:nvSpPr>
            <p:spPr bwMode="auto">
              <a:xfrm rot="10800000" flipH="1">
                <a:off x="2055" y="3377"/>
                <a:ext cx="0" cy="21"/>
              </a:xfrm>
              <a:prstGeom prst="line">
                <a:avLst/>
              </a:prstGeom>
              <a:noFill/>
              <a:ln w="9525">
                <a:solidFill>
                  <a:schemeClr val="tx1"/>
                </a:solidFill>
                <a:round/>
                <a:headEnd/>
                <a:tailEnd/>
              </a:ln>
            </p:spPr>
            <p:txBody>
              <a:bodyPr/>
              <a:lstStyle/>
              <a:p>
                <a:endParaRPr lang="fr-FR"/>
              </a:p>
            </p:txBody>
          </p:sp>
          <p:sp>
            <p:nvSpPr>
              <p:cNvPr id="4860" name="Line 364"/>
              <p:cNvSpPr>
                <a:spLocks noChangeShapeType="1"/>
              </p:cNvSpPr>
              <p:nvPr/>
            </p:nvSpPr>
            <p:spPr bwMode="auto">
              <a:xfrm rot="10800000" flipH="1">
                <a:off x="2055" y="3340"/>
                <a:ext cx="0" cy="19"/>
              </a:xfrm>
              <a:prstGeom prst="line">
                <a:avLst/>
              </a:prstGeom>
              <a:noFill/>
              <a:ln w="9525">
                <a:solidFill>
                  <a:schemeClr val="tx1"/>
                </a:solidFill>
                <a:round/>
                <a:headEnd/>
                <a:tailEnd/>
              </a:ln>
            </p:spPr>
            <p:txBody>
              <a:bodyPr/>
              <a:lstStyle/>
              <a:p>
                <a:endParaRPr lang="fr-FR"/>
              </a:p>
            </p:txBody>
          </p:sp>
          <p:sp>
            <p:nvSpPr>
              <p:cNvPr id="4861" name="Line 365"/>
              <p:cNvSpPr>
                <a:spLocks noChangeShapeType="1"/>
              </p:cNvSpPr>
              <p:nvPr/>
            </p:nvSpPr>
            <p:spPr bwMode="auto">
              <a:xfrm rot="10800000" flipH="1">
                <a:off x="2055" y="3300"/>
                <a:ext cx="0" cy="20"/>
              </a:xfrm>
              <a:prstGeom prst="line">
                <a:avLst/>
              </a:prstGeom>
              <a:noFill/>
              <a:ln w="9525">
                <a:solidFill>
                  <a:schemeClr val="tx1"/>
                </a:solidFill>
                <a:round/>
                <a:headEnd/>
                <a:tailEnd/>
              </a:ln>
            </p:spPr>
            <p:txBody>
              <a:bodyPr/>
              <a:lstStyle/>
              <a:p>
                <a:endParaRPr lang="fr-FR"/>
              </a:p>
            </p:txBody>
          </p:sp>
          <p:sp>
            <p:nvSpPr>
              <p:cNvPr id="4862" name="Line 366"/>
              <p:cNvSpPr>
                <a:spLocks noChangeShapeType="1"/>
              </p:cNvSpPr>
              <p:nvPr/>
            </p:nvSpPr>
            <p:spPr bwMode="auto">
              <a:xfrm rot="10800000" flipH="1">
                <a:off x="2055" y="3261"/>
                <a:ext cx="0" cy="20"/>
              </a:xfrm>
              <a:prstGeom prst="line">
                <a:avLst/>
              </a:prstGeom>
              <a:noFill/>
              <a:ln w="9525">
                <a:solidFill>
                  <a:schemeClr val="tx1"/>
                </a:solidFill>
                <a:round/>
                <a:headEnd/>
                <a:tailEnd/>
              </a:ln>
            </p:spPr>
            <p:txBody>
              <a:bodyPr/>
              <a:lstStyle/>
              <a:p>
                <a:endParaRPr lang="fr-FR"/>
              </a:p>
            </p:txBody>
          </p:sp>
          <p:sp>
            <p:nvSpPr>
              <p:cNvPr id="4863" name="Line 367"/>
              <p:cNvSpPr>
                <a:spLocks noChangeShapeType="1"/>
              </p:cNvSpPr>
              <p:nvPr/>
            </p:nvSpPr>
            <p:spPr bwMode="auto">
              <a:xfrm rot="10800000" flipH="1">
                <a:off x="2055" y="3220"/>
                <a:ext cx="0" cy="20"/>
              </a:xfrm>
              <a:prstGeom prst="line">
                <a:avLst/>
              </a:prstGeom>
              <a:noFill/>
              <a:ln w="9525">
                <a:solidFill>
                  <a:schemeClr val="tx1"/>
                </a:solidFill>
                <a:round/>
                <a:headEnd/>
                <a:tailEnd/>
              </a:ln>
            </p:spPr>
            <p:txBody>
              <a:bodyPr/>
              <a:lstStyle/>
              <a:p>
                <a:endParaRPr lang="fr-FR"/>
              </a:p>
            </p:txBody>
          </p:sp>
          <p:sp>
            <p:nvSpPr>
              <p:cNvPr id="4864" name="Line 368"/>
              <p:cNvSpPr>
                <a:spLocks noChangeShapeType="1"/>
              </p:cNvSpPr>
              <p:nvPr/>
            </p:nvSpPr>
            <p:spPr bwMode="auto">
              <a:xfrm rot="10800000" flipH="1">
                <a:off x="2055" y="3181"/>
                <a:ext cx="0" cy="19"/>
              </a:xfrm>
              <a:prstGeom prst="line">
                <a:avLst/>
              </a:prstGeom>
              <a:noFill/>
              <a:ln w="9525">
                <a:solidFill>
                  <a:schemeClr val="tx1"/>
                </a:solidFill>
                <a:round/>
                <a:headEnd/>
                <a:tailEnd/>
              </a:ln>
            </p:spPr>
            <p:txBody>
              <a:bodyPr/>
              <a:lstStyle/>
              <a:p>
                <a:endParaRPr lang="fr-FR"/>
              </a:p>
            </p:txBody>
          </p:sp>
          <p:sp>
            <p:nvSpPr>
              <p:cNvPr id="4865" name="Line 369"/>
              <p:cNvSpPr>
                <a:spLocks noChangeShapeType="1"/>
              </p:cNvSpPr>
              <p:nvPr/>
            </p:nvSpPr>
            <p:spPr bwMode="auto">
              <a:xfrm rot="10800000" flipH="1">
                <a:off x="2055" y="3142"/>
                <a:ext cx="0" cy="19"/>
              </a:xfrm>
              <a:prstGeom prst="line">
                <a:avLst/>
              </a:prstGeom>
              <a:noFill/>
              <a:ln w="9525">
                <a:solidFill>
                  <a:schemeClr val="tx1"/>
                </a:solidFill>
                <a:round/>
                <a:headEnd/>
                <a:tailEnd/>
              </a:ln>
            </p:spPr>
            <p:txBody>
              <a:bodyPr/>
              <a:lstStyle/>
              <a:p>
                <a:endParaRPr lang="fr-FR"/>
              </a:p>
            </p:txBody>
          </p:sp>
          <p:sp>
            <p:nvSpPr>
              <p:cNvPr id="4866" name="Line 370"/>
              <p:cNvSpPr>
                <a:spLocks noChangeShapeType="1"/>
              </p:cNvSpPr>
              <p:nvPr/>
            </p:nvSpPr>
            <p:spPr bwMode="auto">
              <a:xfrm rot="10800000" flipH="1">
                <a:off x="2055" y="3102"/>
                <a:ext cx="0" cy="22"/>
              </a:xfrm>
              <a:prstGeom prst="line">
                <a:avLst/>
              </a:prstGeom>
              <a:noFill/>
              <a:ln w="9525">
                <a:solidFill>
                  <a:schemeClr val="tx1"/>
                </a:solidFill>
                <a:round/>
                <a:headEnd/>
                <a:tailEnd/>
              </a:ln>
            </p:spPr>
            <p:txBody>
              <a:bodyPr/>
              <a:lstStyle/>
              <a:p>
                <a:endParaRPr lang="fr-FR"/>
              </a:p>
            </p:txBody>
          </p:sp>
          <p:sp>
            <p:nvSpPr>
              <p:cNvPr id="4867" name="Line 371"/>
              <p:cNvSpPr>
                <a:spLocks noChangeShapeType="1"/>
              </p:cNvSpPr>
              <p:nvPr/>
            </p:nvSpPr>
            <p:spPr bwMode="auto">
              <a:xfrm rot="10800000" flipH="1">
                <a:off x="2055" y="3063"/>
                <a:ext cx="0" cy="22"/>
              </a:xfrm>
              <a:prstGeom prst="line">
                <a:avLst/>
              </a:prstGeom>
              <a:noFill/>
              <a:ln w="9525">
                <a:solidFill>
                  <a:schemeClr val="tx1"/>
                </a:solidFill>
                <a:round/>
                <a:headEnd/>
                <a:tailEnd/>
              </a:ln>
            </p:spPr>
            <p:txBody>
              <a:bodyPr/>
              <a:lstStyle/>
              <a:p>
                <a:endParaRPr lang="fr-FR"/>
              </a:p>
            </p:txBody>
          </p:sp>
          <p:sp>
            <p:nvSpPr>
              <p:cNvPr id="4868" name="Line 372"/>
              <p:cNvSpPr>
                <a:spLocks noChangeShapeType="1"/>
              </p:cNvSpPr>
              <p:nvPr/>
            </p:nvSpPr>
            <p:spPr bwMode="auto">
              <a:xfrm rot="10800000" flipH="1">
                <a:off x="2055" y="3024"/>
                <a:ext cx="0" cy="18"/>
              </a:xfrm>
              <a:prstGeom prst="line">
                <a:avLst/>
              </a:prstGeom>
              <a:noFill/>
              <a:ln w="9525">
                <a:solidFill>
                  <a:schemeClr val="tx1"/>
                </a:solidFill>
                <a:round/>
                <a:headEnd/>
                <a:tailEnd/>
              </a:ln>
            </p:spPr>
            <p:txBody>
              <a:bodyPr/>
              <a:lstStyle/>
              <a:p>
                <a:endParaRPr lang="fr-FR"/>
              </a:p>
            </p:txBody>
          </p:sp>
          <p:sp>
            <p:nvSpPr>
              <p:cNvPr id="4869" name="Line 373"/>
              <p:cNvSpPr>
                <a:spLocks noChangeShapeType="1"/>
              </p:cNvSpPr>
              <p:nvPr/>
            </p:nvSpPr>
            <p:spPr bwMode="auto">
              <a:xfrm rot="10800000" flipH="1">
                <a:off x="2055" y="2985"/>
                <a:ext cx="0" cy="17"/>
              </a:xfrm>
              <a:prstGeom prst="line">
                <a:avLst/>
              </a:prstGeom>
              <a:noFill/>
              <a:ln w="9525">
                <a:solidFill>
                  <a:schemeClr val="tx1"/>
                </a:solidFill>
                <a:round/>
                <a:headEnd/>
                <a:tailEnd/>
              </a:ln>
            </p:spPr>
            <p:txBody>
              <a:bodyPr/>
              <a:lstStyle/>
              <a:p>
                <a:endParaRPr lang="fr-FR"/>
              </a:p>
            </p:txBody>
          </p:sp>
          <p:sp>
            <p:nvSpPr>
              <p:cNvPr id="4870" name="Line 374"/>
              <p:cNvSpPr>
                <a:spLocks noChangeShapeType="1"/>
              </p:cNvSpPr>
              <p:nvPr/>
            </p:nvSpPr>
            <p:spPr bwMode="auto">
              <a:xfrm rot="10800000" flipH="1">
                <a:off x="2055" y="2944"/>
                <a:ext cx="0" cy="21"/>
              </a:xfrm>
              <a:prstGeom prst="line">
                <a:avLst/>
              </a:prstGeom>
              <a:noFill/>
              <a:ln w="9525">
                <a:solidFill>
                  <a:schemeClr val="tx1"/>
                </a:solidFill>
                <a:round/>
                <a:headEnd/>
                <a:tailEnd/>
              </a:ln>
            </p:spPr>
            <p:txBody>
              <a:bodyPr/>
              <a:lstStyle/>
              <a:p>
                <a:endParaRPr lang="fr-FR"/>
              </a:p>
            </p:txBody>
          </p:sp>
          <p:sp>
            <p:nvSpPr>
              <p:cNvPr id="4871" name="Line 375"/>
              <p:cNvSpPr>
                <a:spLocks noChangeShapeType="1"/>
              </p:cNvSpPr>
              <p:nvPr/>
            </p:nvSpPr>
            <p:spPr bwMode="auto">
              <a:xfrm rot="10800000" flipH="1">
                <a:off x="2055" y="2906"/>
                <a:ext cx="0" cy="20"/>
              </a:xfrm>
              <a:prstGeom prst="line">
                <a:avLst/>
              </a:prstGeom>
              <a:noFill/>
              <a:ln w="9525">
                <a:solidFill>
                  <a:schemeClr val="tx1"/>
                </a:solidFill>
                <a:round/>
                <a:headEnd/>
                <a:tailEnd/>
              </a:ln>
            </p:spPr>
            <p:txBody>
              <a:bodyPr/>
              <a:lstStyle/>
              <a:p>
                <a:endParaRPr lang="fr-FR"/>
              </a:p>
            </p:txBody>
          </p:sp>
          <p:sp>
            <p:nvSpPr>
              <p:cNvPr id="4872" name="Line 376"/>
              <p:cNvSpPr>
                <a:spLocks noChangeShapeType="1"/>
              </p:cNvSpPr>
              <p:nvPr/>
            </p:nvSpPr>
            <p:spPr bwMode="auto">
              <a:xfrm rot="10800000" flipH="1">
                <a:off x="2055" y="2865"/>
                <a:ext cx="0" cy="20"/>
              </a:xfrm>
              <a:prstGeom prst="line">
                <a:avLst/>
              </a:prstGeom>
              <a:noFill/>
              <a:ln w="9525">
                <a:solidFill>
                  <a:schemeClr val="tx1"/>
                </a:solidFill>
                <a:round/>
                <a:headEnd/>
                <a:tailEnd/>
              </a:ln>
            </p:spPr>
            <p:txBody>
              <a:bodyPr/>
              <a:lstStyle/>
              <a:p>
                <a:endParaRPr lang="fr-FR"/>
              </a:p>
            </p:txBody>
          </p:sp>
          <p:sp>
            <p:nvSpPr>
              <p:cNvPr id="4873" name="Line 377"/>
              <p:cNvSpPr>
                <a:spLocks noChangeShapeType="1"/>
              </p:cNvSpPr>
              <p:nvPr/>
            </p:nvSpPr>
            <p:spPr bwMode="auto">
              <a:xfrm rot="10800000" flipH="1">
                <a:off x="2055" y="2826"/>
                <a:ext cx="0" cy="20"/>
              </a:xfrm>
              <a:prstGeom prst="line">
                <a:avLst/>
              </a:prstGeom>
              <a:noFill/>
              <a:ln w="9525">
                <a:solidFill>
                  <a:schemeClr val="tx1"/>
                </a:solidFill>
                <a:round/>
                <a:headEnd/>
                <a:tailEnd/>
              </a:ln>
            </p:spPr>
            <p:txBody>
              <a:bodyPr/>
              <a:lstStyle/>
              <a:p>
                <a:endParaRPr lang="fr-FR"/>
              </a:p>
            </p:txBody>
          </p:sp>
          <p:sp>
            <p:nvSpPr>
              <p:cNvPr id="4874" name="Line 378"/>
              <p:cNvSpPr>
                <a:spLocks noChangeShapeType="1"/>
              </p:cNvSpPr>
              <p:nvPr/>
            </p:nvSpPr>
            <p:spPr bwMode="auto">
              <a:xfrm rot="10800000" flipH="1">
                <a:off x="2055" y="2787"/>
                <a:ext cx="0" cy="19"/>
              </a:xfrm>
              <a:prstGeom prst="line">
                <a:avLst/>
              </a:prstGeom>
              <a:noFill/>
              <a:ln w="9525">
                <a:solidFill>
                  <a:schemeClr val="tx1"/>
                </a:solidFill>
                <a:round/>
                <a:headEnd/>
                <a:tailEnd/>
              </a:ln>
            </p:spPr>
            <p:txBody>
              <a:bodyPr/>
              <a:lstStyle/>
              <a:p>
                <a:endParaRPr lang="fr-FR"/>
              </a:p>
            </p:txBody>
          </p:sp>
          <p:sp>
            <p:nvSpPr>
              <p:cNvPr id="4875" name="Line 379"/>
              <p:cNvSpPr>
                <a:spLocks noChangeShapeType="1"/>
              </p:cNvSpPr>
              <p:nvPr/>
            </p:nvSpPr>
            <p:spPr bwMode="auto">
              <a:xfrm rot="10800000" flipH="1">
                <a:off x="2055" y="2750"/>
                <a:ext cx="0" cy="17"/>
              </a:xfrm>
              <a:prstGeom prst="line">
                <a:avLst/>
              </a:prstGeom>
              <a:noFill/>
              <a:ln w="9525">
                <a:solidFill>
                  <a:schemeClr val="tx1"/>
                </a:solidFill>
                <a:round/>
                <a:headEnd/>
                <a:tailEnd/>
              </a:ln>
            </p:spPr>
            <p:txBody>
              <a:bodyPr/>
              <a:lstStyle/>
              <a:p>
                <a:endParaRPr lang="fr-FR"/>
              </a:p>
            </p:txBody>
          </p:sp>
          <p:sp>
            <p:nvSpPr>
              <p:cNvPr id="4876" name="Line 380"/>
              <p:cNvSpPr>
                <a:spLocks noChangeShapeType="1"/>
              </p:cNvSpPr>
              <p:nvPr/>
            </p:nvSpPr>
            <p:spPr bwMode="auto">
              <a:xfrm rot="10800000" flipH="1">
                <a:off x="2055" y="2706"/>
                <a:ext cx="0" cy="20"/>
              </a:xfrm>
              <a:prstGeom prst="line">
                <a:avLst/>
              </a:prstGeom>
              <a:noFill/>
              <a:ln w="9525">
                <a:solidFill>
                  <a:schemeClr val="tx1"/>
                </a:solidFill>
                <a:round/>
                <a:headEnd/>
                <a:tailEnd/>
              </a:ln>
            </p:spPr>
            <p:txBody>
              <a:bodyPr/>
              <a:lstStyle/>
              <a:p>
                <a:endParaRPr lang="fr-FR"/>
              </a:p>
            </p:txBody>
          </p:sp>
          <p:sp>
            <p:nvSpPr>
              <p:cNvPr id="4877" name="Line 381"/>
              <p:cNvSpPr>
                <a:spLocks noChangeShapeType="1"/>
              </p:cNvSpPr>
              <p:nvPr/>
            </p:nvSpPr>
            <p:spPr bwMode="auto">
              <a:xfrm rot="10800000" flipH="1">
                <a:off x="2055" y="2667"/>
                <a:ext cx="0" cy="22"/>
              </a:xfrm>
              <a:prstGeom prst="line">
                <a:avLst/>
              </a:prstGeom>
              <a:noFill/>
              <a:ln w="9525">
                <a:solidFill>
                  <a:schemeClr val="tx1"/>
                </a:solidFill>
                <a:round/>
                <a:headEnd/>
                <a:tailEnd/>
              </a:ln>
            </p:spPr>
            <p:txBody>
              <a:bodyPr/>
              <a:lstStyle/>
              <a:p>
                <a:endParaRPr lang="fr-FR"/>
              </a:p>
            </p:txBody>
          </p:sp>
          <p:sp>
            <p:nvSpPr>
              <p:cNvPr id="4878" name="Line 382"/>
              <p:cNvSpPr>
                <a:spLocks noChangeShapeType="1"/>
              </p:cNvSpPr>
              <p:nvPr/>
            </p:nvSpPr>
            <p:spPr bwMode="auto">
              <a:xfrm rot="10800000" flipH="1">
                <a:off x="2055" y="2628"/>
                <a:ext cx="0" cy="22"/>
              </a:xfrm>
              <a:prstGeom prst="line">
                <a:avLst/>
              </a:prstGeom>
              <a:noFill/>
              <a:ln w="9525">
                <a:solidFill>
                  <a:schemeClr val="tx1"/>
                </a:solidFill>
                <a:round/>
                <a:headEnd/>
                <a:tailEnd/>
              </a:ln>
            </p:spPr>
            <p:txBody>
              <a:bodyPr/>
              <a:lstStyle/>
              <a:p>
                <a:endParaRPr lang="fr-FR"/>
              </a:p>
            </p:txBody>
          </p:sp>
          <p:sp>
            <p:nvSpPr>
              <p:cNvPr id="4879" name="Line 383"/>
              <p:cNvSpPr>
                <a:spLocks noChangeShapeType="1"/>
              </p:cNvSpPr>
              <p:nvPr/>
            </p:nvSpPr>
            <p:spPr bwMode="auto">
              <a:xfrm rot="10800000" flipH="1">
                <a:off x="2055" y="2591"/>
                <a:ext cx="0" cy="19"/>
              </a:xfrm>
              <a:prstGeom prst="line">
                <a:avLst/>
              </a:prstGeom>
              <a:noFill/>
              <a:ln w="9525">
                <a:solidFill>
                  <a:schemeClr val="tx1"/>
                </a:solidFill>
                <a:round/>
                <a:headEnd/>
                <a:tailEnd/>
              </a:ln>
            </p:spPr>
            <p:txBody>
              <a:bodyPr/>
              <a:lstStyle/>
              <a:p>
                <a:endParaRPr lang="fr-FR"/>
              </a:p>
            </p:txBody>
          </p:sp>
          <p:sp>
            <p:nvSpPr>
              <p:cNvPr id="4880" name="Line 384"/>
              <p:cNvSpPr>
                <a:spLocks noChangeShapeType="1"/>
              </p:cNvSpPr>
              <p:nvPr/>
            </p:nvSpPr>
            <p:spPr bwMode="auto">
              <a:xfrm rot="10800000" flipH="1">
                <a:off x="2055" y="2550"/>
                <a:ext cx="0" cy="19"/>
              </a:xfrm>
              <a:prstGeom prst="line">
                <a:avLst/>
              </a:prstGeom>
              <a:noFill/>
              <a:ln w="9525">
                <a:solidFill>
                  <a:schemeClr val="tx1"/>
                </a:solidFill>
                <a:round/>
                <a:headEnd/>
                <a:tailEnd/>
              </a:ln>
            </p:spPr>
            <p:txBody>
              <a:bodyPr/>
              <a:lstStyle/>
              <a:p>
                <a:endParaRPr lang="fr-FR"/>
              </a:p>
            </p:txBody>
          </p:sp>
          <p:sp>
            <p:nvSpPr>
              <p:cNvPr id="4881" name="Line 385"/>
              <p:cNvSpPr>
                <a:spLocks noChangeShapeType="1"/>
              </p:cNvSpPr>
              <p:nvPr/>
            </p:nvSpPr>
            <p:spPr bwMode="auto">
              <a:xfrm rot="10800000" flipH="1">
                <a:off x="2055" y="2510"/>
                <a:ext cx="0" cy="20"/>
              </a:xfrm>
              <a:prstGeom prst="line">
                <a:avLst/>
              </a:prstGeom>
              <a:noFill/>
              <a:ln w="9525">
                <a:solidFill>
                  <a:schemeClr val="tx1"/>
                </a:solidFill>
                <a:round/>
                <a:headEnd/>
                <a:tailEnd/>
              </a:ln>
            </p:spPr>
            <p:txBody>
              <a:bodyPr/>
              <a:lstStyle/>
              <a:p>
                <a:endParaRPr lang="fr-FR"/>
              </a:p>
            </p:txBody>
          </p:sp>
          <p:sp>
            <p:nvSpPr>
              <p:cNvPr id="4882" name="Line 386"/>
              <p:cNvSpPr>
                <a:spLocks noChangeShapeType="1"/>
              </p:cNvSpPr>
              <p:nvPr/>
            </p:nvSpPr>
            <p:spPr bwMode="auto">
              <a:xfrm rot="10800000" flipH="1">
                <a:off x="2055" y="2469"/>
                <a:ext cx="0" cy="22"/>
              </a:xfrm>
              <a:prstGeom prst="line">
                <a:avLst/>
              </a:prstGeom>
              <a:noFill/>
              <a:ln w="9525">
                <a:solidFill>
                  <a:schemeClr val="tx1"/>
                </a:solidFill>
                <a:round/>
                <a:headEnd/>
                <a:tailEnd/>
              </a:ln>
            </p:spPr>
            <p:txBody>
              <a:bodyPr/>
              <a:lstStyle/>
              <a:p>
                <a:endParaRPr lang="fr-FR"/>
              </a:p>
            </p:txBody>
          </p:sp>
          <p:sp>
            <p:nvSpPr>
              <p:cNvPr id="4883" name="Line 387"/>
              <p:cNvSpPr>
                <a:spLocks noChangeShapeType="1"/>
              </p:cNvSpPr>
              <p:nvPr/>
            </p:nvSpPr>
            <p:spPr bwMode="auto">
              <a:xfrm rot="10800000" flipH="1">
                <a:off x="2055" y="2432"/>
                <a:ext cx="0" cy="20"/>
              </a:xfrm>
              <a:prstGeom prst="line">
                <a:avLst/>
              </a:prstGeom>
              <a:noFill/>
              <a:ln w="9525">
                <a:solidFill>
                  <a:schemeClr val="tx1"/>
                </a:solidFill>
                <a:round/>
                <a:headEnd/>
                <a:tailEnd/>
              </a:ln>
            </p:spPr>
            <p:txBody>
              <a:bodyPr/>
              <a:lstStyle/>
              <a:p>
                <a:endParaRPr lang="fr-FR"/>
              </a:p>
            </p:txBody>
          </p:sp>
          <p:sp>
            <p:nvSpPr>
              <p:cNvPr id="4884" name="Line 388"/>
              <p:cNvSpPr>
                <a:spLocks noChangeShapeType="1"/>
              </p:cNvSpPr>
              <p:nvPr/>
            </p:nvSpPr>
            <p:spPr bwMode="auto">
              <a:xfrm rot="10800000" flipH="1">
                <a:off x="2055" y="2393"/>
                <a:ext cx="0" cy="19"/>
              </a:xfrm>
              <a:prstGeom prst="line">
                <a:avLst/>
              </a:prstGeom>
              <a:noFill/>
              <a:ln w="9525">
                <a:solidFill>
                  <a:schemeClr val="tx1"/>
                </a:solidFill>
                <a:round/>
                <a:headEnd/>
                <a:tailEnd/>
              </a:ln>
            </p:spPr>
            <p:txBody>
              <a:bodyPr/>
              <a:lstStyle/>
              <a:p>
                <a:endParaRPr lang="fr-FR"/>
              </a:p>
            </p:txBody>
          </p:sp>
          <p:sp>
            <p:nvSpPr>
              <p:cNvPr id="4885" name="Line 389"/>
              <p:cNvSpPr>
                <a:spLocks noChangeShapeType="1"/>
              </p:cNvSpPr>
              <p:nvPr/>
            </p:nvSpPr>
            <p:spPr bwMode="auto">
              <a:xfrm rot="10800000" flipH="1">
                <a:off x="2055" y="2352"/>
                <a:ext cx="0" cy="19"/>
              </a:xfrm>
              <a:prstGeom prst="line">
                <a:avLst/>
              </a:prstGeom>
              <a:noFill/>
              <a:ln w="9525">
                <a:solidFill>
                  <a:schemeClr val="tx1"/>
                </a:solidFill>
                <a:round/>
                <a:headEnd/>
                <a:tailEnd/>
              </a:ln>
            </p:spPr>
            <p:txBody>
              <a:bodyPr/>
              <a:lstStyle/>
              <a:p>
                <a:endParaRPr lang="fr-FR"/>
              </a:p>
            </p:txBody>
          </p:sp>
          <p:sp>
            <p:nvSpPr>
              <p:cNvPr id="4886" name="Line 390"/>
              <p:cNvSpPr>
                <a:spLocks noChangeShapeType="1"/>
              </p:cNvSpPr>
              <p:nvPr/>
            </p:nvSpPr>
            <p:spPr bwMode="auto">
              <a:xfrm rot="10800000" flipH="1">
                <a:off x="2055" y="2314"/>
                <a:ext cx="0" cy="18"/>
              </a:xfrm>
              <a:prstGeom prst="line">
                <a:avLst/>
              </a:prstGeom>
              <a:noFill/>
              <a:ln w="9525">
                <a:solidFill>
                  <a:schemeClr val="tx1"/>
                </a:solidFill>
                <a:round/>
                <a:headEnd/>
                <a:tailEnd/>
              </a:ln>
            </p:spPr>
            <p:txBody>
              <a:bodyPr/>
              <a:lstStyle/>
              <a:p>
                <a:endParaRPr lang="fr-FR"/>
              </a:p>
            </p:txBody>
          </p:sp>
          <p:sp>
            <p:nvSpPr>
              <p:cNvPr id="4887" name="Line 391"/>
              <p:cNvSpPr>
                <a:spLocks noChangeShapeType="1"/>
              </p:cNvSpPr>
              <p:nvPr/>
            </p:nvSpPr>
            <p:spPr bwMode="auto">
              <a:xfrm rot="10800000" flipH="1">
                <a:off x="2055" y="2275"/>
                <a:ext cx="0" cy="18"/>
              </a:xfrm>
              <a:prstGeom prst="line">
                <a:avLst/>
              </a:prstGeom>
              <a:noFill/>
              <a:ln w="9525">
                <a:solidFill>
                  <a:schemeClr val="tx1"/>
                </a:solidFill>
                <a:round/>
                <a:headEnd/>
                <a:tailEnd/>
              </a:ln>
            </p:spPr>
            <p:txBody>
              <a:bodyPr/>
              <a:lstStyle/>
              <a:p>
                <a:endParaRPr lang="fr-FR"/>
              </a:p>
            </p:txBody>
          </p:sp>
          <p:sp>
            <p:nvSpPr>
              <p:cNvPr id="4888" name="Line 392"/>
              <p:cNvSpPr>
                <a:spLocks noChangeShapeType="1"/>
              </p:cNvSpPr>
              <p:nvPr/>
            </p:nvSpPr>
            <p:spPr bwMode="auto">
              <a:xfrm rot="10800000" flipH="1">
                <a:off x="2055" y="2234"/>
                <a:ext cx="0" cy="20"/>
              </a:xfrm>
              <a:prstGeom prst="line">
                <a:avLst/>
              </a:prstGeom>
              <a:noFill/>
              <a:ln w="9525">
                <a:solidFill>
                  <a:schemeClr val="tx1"/>
                </a:solidFill>
                <a:round/>
                <a:headEnd/>
                <a:tailEnd/>
              </a:ln>
            </p:spPr>
            <p:txBody>
              <a:bodyPr/>
              <a:lstStyle/>
              <a:p>
                <a:endParaRPr lang="fr-FR"/>
              </a:p>
            </p:txBody>
          </p:sp>
          <p:sp>
            <p:nvSpPr>
              <p:cNvPr id="4889" name="Line 393"/>
              <p:cNvSpPr>
                <a:spLocks noChangeShapeType="1"/>
              </p:cNvSpPr>
              <p:nvPr/>
            </p:nvSpPr>
            <p:spPr bwMode="auto">
              <a:xfrm rot="10800000" flipH="1">
                <a:off x="2055" y="2195"/>
                <a:ext cx="0" cy="21"/>
              </a:xfrm>
              <a:prstGeom prst="line">
                <a:avLst/>
              </a:prstGeom>
              <a:noFill/>
              <a:ln w="9525">
                <a:solidFill>
                  <a:schemeClr val="tx1"/>
                </a:solidFill>
                <a:round/>
                <a:headEnd/>
                <a:tailEnd/>
              </a:ln>
            </p:spPr>
            <p:txBody>
              <a:bodyPr/>
              <a:lstStyle/>
              <a:p>
                <a:endParaRPr lang="fr-FR"/>
              </a:p>
            </p:txBody>
          </p:sp>
          <p:sp>
            <p:nvSpPr>
              <p:cNvPr id="4890" name="Line 394"/>
              <p:cNvSpPr>
                <a:spLocks noChangeShapeType="1"/>
              </p:cNvSpPr>
              <p:nvPr/>
            </p:nvSpPr>
            <p:spPr bwMode="auto">
              <a:xfrm rot="10800000" flipH="1">
                <a:off x="2055" y="2156"/>
                <a:ext cx="0" cy="19"/>
              </a:xfrm>
              <a:prstGeom prst="line">
                <a:avLst/>
              </a:prstGeom>
              <a:noFill/>
              <a:ln w="9525">
                <a:solidFill>
                  <a:schemeClr val="tx1"/>
                </a:solidFill>
                <a:round/>
                <a:headEnd/>
                <a:tailEnd/>
              </a:ln>
            </p:spPr>
            <p:txBody>
              <a:bodyPr/>
              <a:lstStyle/>
              <a:p>
                <a:endParaRPr lang="fr-FR"/>
              </a:p>
            </p:txBody>
          </p:sp>
          <p:sp>
            <p:nvSpPr>
              <p:cNvPr id="4891" name="Line 395"/>
              <p:cNvSpPr>
                <a:spLocks noChangeShapeType="1"/>
              </p:cNvSpPr>
              <p:nvPr/>
            </p:nvSpPr>
            <p:spPr bwMode="auto">
              <a:xfrm rot="10800000" flipH="1">
                <a:off x="2055" y="2116"/>
                <a:ext cx="0" cy="20"/>
              </a:xfrm>
              <a:prstGeom prst="line">
                <a:avLst/>
              </a:prstGeom>
              <a:noFill/>
              <a:ln w="9525">
                <a:solidFill>
                  <a:schemeClr val="tx1"/>
                </a:solidFill>
                <a:round/>
                <a:headEnd/>
                <a:tailEnd/>
              </a:ln>
            </p:spPr>
            <p:txBody>
              <a:bodyPr/>
              <a:lstStyle/>
              <a:p>
                <a:endParaRPr lang="fr-FR"/>
              </a:p>
            </p:txBody>
          </p:sp>
          <p:sp>
            <p:nvSpPr>
              <p:cNvPr id="4892" name="Line 396"/>
              <p:cNvSpPr>
                <a:spLocks noChangeShapeType="1"/>
              </p:cNvSpPr>
              <p:nvPr/>
            </p:nvSpPr>
            <p:spPr bwMode="auto">
              <a:xfrm rot="10800000" flipH="1">
                <a:off x="2055" y="2077"/>
                <a:ext cx="0" cy="18"/>
              </a:xfrm>
              <a:prstGeom prst="line">
                <a:avLst/>
              </a:prstGeom>
              <a:noFill/>
              <a:ln w="9525">
                <a:solidFill>
                  <a:schemeClr val="tx1"/>
                </a:solidFill>
                <a:round/>
                <a:headEnd/>
                <a:tailEnd/>
              </a:ln>
            </p:spPr>
            <p:txBody>
              <a:bodyPr/>
              <a:lstStyle/>
              <a:p>
                <a:endParaRPr lang="fr-FR"/>
              </a:p>
            </p:txBody>
          </p:sp>
          <p:sp>
            <p:nvSpPr>
              <p:cNvPr id="4893" name="Line 397"/>
              <p:cNvSpPr>
                <a:spLocks noChangeShapeType="1"/>
              </p:cNvSpPr>
              <p:nvPr/>
            </p:nvSpPr>
            <p:spPr bwMode="auto">
              <a:xfrm rot="10800000" flipH="1">
                <a:off x="2055" y="2038"/>
                <a:ext cx="0" cy="20"/>
              </a:xfrm>
              <a:prstGeom prst="line">
                <a:avLst/>
              </a:prstGeom>
              <a:noFill/>
              <a:ln w="9525">
                <a:solidFill>
                  <a:schemeClr val="tx1"/>
                </a:solidFill>
                <a:round/>
                <a:headEnd/>
                <a:tailEnd/>
              </a:ln>
            </p:spPr>
            <p:txBody>
              <a:bodyPr/>
              <a:lstStyle/>
              <a:p>
                <a:endParaRPr lang="fr-FR"/>
              </a:p>
            </p:txBody>
          </p:sp>
          <p:sp>
            <p:nvSpPr>
              <p:cNvPr id="4894" name="Line 398"/>
              <p:cNvSpPr>
                <a:spLocks noChangeShapeType="1"/>
              </p:cNvSpPr>
              <p:nvPr/>
            </p:nvSpPr>
            <p:spPr bwMode="auto">
              <a:xfrm rot="10800000" flipH="1">
                <a:off x="2055" y="1999"/>
                <a:ext cx="0" cy="19"/>
              </a:xfrm>
              <a:prstGeom prst="line">
                <a:avLst/>
              </a:prstGeom>
              <a:noFill/>
              <a:ln w="9525">
                <a:solidFill>
                  <a:schemeClr val="tx1"/>
                </a:solidFill>
                <a:round/>
                <a:headEnd/>
                <a:tailEnd/>
              </a:ln>
            </p:spPr>
            <p:txBody>
              <a:bodyPr/>
              <a:lstStyle/>
              <a:p>
                <a:endParaRPr lang="fr-FR"/>
              </a:p>
            </p:txBody>
          </p:sp>
          <p:sp>
            <p:nvSpPr>
              <p:cNvPr id="4895" name="Line 399"/>
              <p:cNvSpPr>
                <a:spLocks noChangeShapeType="1"/>
              </p:cNvSpPr>
              <p:nvPr/>
            </p:nvSpPr>
            <p:spPr bwMode="auto">
              <a:xfrm rot="10800000" flipH="1">
                <a:off x="2055" y="1960"/>
                <a:ext cx="0" cy="19"/>
              </a:xfrm>
              <a:prstGeom prst="line">
                <a:avLst/>
              </a:prstGeom>
              <a:noFill/>
              <a:ln w="9525">
                <a:solidFill>
                  <a:schemeClr val="tx1"/>
                </a:solidFill>
                <a:round/>
                <a:headEnd/>
                <a:tailEnd/>
              </a:ln>
            </p:spPr>
            <p:txBody>
              <a:bodyPr/>
              <a:lstStyle/>
              <a:p>
                <a:endParaRPr lang="fr-FR"/>
              </a:p>
            </p:txBody>
          </p:sp>
          <p:sp>
            <p:nvSpPr>
              <p:cNvPr id="4896" name="Line 400"/>
              <p:cNvSpPr>
                <a:spLocks noChangeShapeType="1"/>
              </p:cNvSpPr>
              <p:nvPr/>
            </p:nvSpPr>
            <p:spPr bwMode="auto">
              <a:xfrm rot="10800000" flipH="1">
                <a:off x="2055" y="1918"/>
                <a:ext cx="0" cy="22"/>
              </a:xfrm>
              <a:prstGeom prst="line">
                <a:avLst/>
              </a:prstGeom>
              <a:noFill/>
              <a:ln w="9525">
                <a:solidFill>
                  <a:schemeClr val="tx1"/>
                </a:solidFill>
                <a:round/>
                <a:headEnd/>
                <a:tailEnd/>
              </a:ln>
            </p:spPr>
            <p:txBody>
              <a:bodyPr/>
              <a:lstStyle/>
              <a:p>
                <a:endParaRPr lang="fr-FR"/>
              </a:p>
            </p:txBody>
          </p:sp>
          <p:sp>
            <p:nvSpPr>
              <p:cNvPr id="4897" name="Line 401"/>
              <p:cNvSpPr>
                <a:spLocks noChangeShapeType="1"/>
              </p:cNvSpPr>
              <p:nvPr/>
            </p:nvSpPr>
            <p:spPr bwMode="auto">
              <a:xfrm rot="10800000" flipH="1">
                <a:off x="2055" y="1879"/>
                <a:ext cx="0" cy="20"/>
              </a:xfrm>
              <a:prstGeom prst="line">
                <a:avLst/>
              </a:prstGeom>
              <a:noFill/>
              <a:ln w="9525">
                <a:solidFill>
                  <a:schemeClr val="tx1"/>
                </a:solidFill>
                <a:round/>
                <a:headEnd/>
                <a:tailEnd/>
              </a:ln>
            </p:spPr>
            <p:txBody>
              <a:bodyPr/>
              <a:lstStyle/>
              <a:p>
                <a:endParaRPr lang="fr-FR"/>
              </a:p>
            </p:txBody>
          </p:sp>
        </p:grpSp>
        <p:grpSp>
          <p:nvGrpSpPr>
            <p:cNvPr id="4" name="Group 402"/>
            <p:cNvGrpSpPr>
              <a:grpSpLocks/>
            </p:cNvGrpSpPr>
            <p:nvPr/>
          </p:nvGrpSpPr>
          <p:grpSpPr bwMode="auto">
            <a:xfrm rot="5400000">
              <a:off x="2437" y="-631"/>
              <a:ext cx="767" cy="4783"/>
              <a:chOff x="0" y="0"/>
              <a:chExt cx="767" cy="4783"/>
            </a:xfrm>
          </p:grpSpPr>
          <p:sp>
            <p:nvSpPr>
              <p:cNvPr id="4498" name="Line 403"/>
              <p:cNvSpPr>
                <a:spLocks noChangeShapeType="1"/>
              </p:cNvSpPr>
              <p:nvPr/>
            </p:nvSpPr>
            <p:spPr bwMode="auto">
              <a:xfrm rot="10800000" flipH="1">
                <a:off x="766" y="2593"/>
                <a:ext cx="0" cy="18"/>
              </a:xfrm>
              <a:prstGeom prst="line">
                <a:avLst/>
              </a:prstGeom>
              <a:noFill/>
              <a:ln w="9525">
                <a:solidFill>
                  <a:schemeClr val="tx1"/>
                </a:solidFill>
                <a:round/>
                <a:headEnd/>
                <a:tailEnd/>
              </a:ln>
            </p:spPr>
            <p:txBody>
              <a:bodyPr/>
              <a:lstStyle/>
              <a:p>
                <a:endParaRPr lang="fr-FR"/>
              </a:p>
            </p:txBody>
          </p:sp>
          <p:sp>
            <p:nvSpPr>
              <p:cNvPr id="4499" name="Line 404"/>
              <p:cNvSpPr>
                <a:spLocks noChangeShapeType="1"/>
              </p:cNvSpPr>
              <p:nvPr/>
            </p:nvSpPr>
            <p:spPr bwMode="auto">
              <a:xfrm rot="10800000" flipH="1">
                <a:off x="766" y="2554"/>
                <a:ext cx="0" cy="17"/>
              </a:xfrm>
              <a:prstGeom prst="line">
                <a:avLst/>
              </a:prstGeom>
              <a:noFill/>
              <a:ln w="9525">
                <a:solidFill>
                  <a:schemeClr val="tx1"/>
                </a:solidFill>
                <a:round/>
                <a:headEnd/>
                <a:tailEnd/>
              </a:ln>
            </p:spPr>
            <p:txBody>
              <a:bodyPr/>
              <a:lstStyle/>
              <a:p>
                <a:endParaRPr lang="fr-FR"/>
              </a:p>
            </p:txBody>
          </p:sp>
          <p:sp>
            <p:nvSpPr>
              <p:cNvPr id="4500" name="Line 405"/>
              <p:cNvSpPr>
                <a:spLocks noChangeShapeType="1"/>
              </p:cNvSpPr>
              <p:nvPr/>
            </p:nvSpPr>
            <p:spPr bwMode="auto">
              <a:xfrm rot="10800000" flipH="1">
                <a:off x="766" y="2511"/>
                <a:ext cx="0" cy="23"/>
              </a:xfrm>
              <a:prstGeom prst="line">
                <a:avLst/>
              </a:prstGeom>
              <a:noFill/>
              <a:ln w="9525">
                <a:solidFill>
                  <a:schemeClr val="tx1"/>
                </a:solidFill>
                <a:round/>
                <a:headEnd/>
                <a:tailEnd/>
              </a:ln>
            </p:spPr>
            <p:txBody>
              <a:bodyPr/>
              <a:lstStyle/>
              <a:p>
                <a:endParaRPr lang="fr-FR"/>
              </a:p>
            </p:txBody>
          </p:sp>
          <p:sp>
            <p:nvSpPr>
              <p:cNvPr id="4501" name="Line 406"/>
              <p:cNvSpPr>
                <a:spLocks noChangeShapeType="1"/>
              </p:cNvSpPr>
              <p:nvPr/>
            </p:nvSpPr>
            <p:spPr bwMode="auto">
              <a:xfrm rot="10800000" flipH="1">
                <a:off x="766" y="2471"/>
                <a:ext cx="0" cy="22"/>
              </a:xfrm>
              <a:prstGeom prst="line">
                <a:avLst/>
              </a:prstGeom>
              <a:noFill/>
              <a:ln w="9525">
                <a:solidFill>
                  <a:schemeClr val="tx1"/>
                </a:solidFill>
                <a:round/>
                <a:headEnd/>
                <a:tailEnd/>
              </a:ln>
            </p:spPr>
            <p:txBody>
              <a:bodyPr/>
              <a:lstStyle/>
              <a:p>
                <a:endParaRPr lang="fr-FR"/>
              </a:p>
            </p:txBody>
          </p:sp>
          <p:sp>
            <p:nvSpPr>
              <p:cNvPr id="4502" name="Line 407"/>
              <p:cNvSpPr>
                <a:spLocks noChangeShapeType="1"/>
              </p:cNvSpPr>
              <p:nvPr/>
            </p:nvSpPr>
            <p:spPr bwMode="auto">
              <a:xfrm rot="10800000" flipH="1">
                <a:off x="766" y="2434"/>
                <a:ext cx="0" cy="20"/>
              </a:xfrm>
              <a:prstGeom prst="line">
                <a:avLst/>
              </a:prstGeom>
              <a:noFill/>
              <a:ln w="9525">
                <a:solidFill>
                  <a:schemeClr val="tx1"/>
                </a:solidFill>
                <a:round/>
                <a:headEnd/>
                <a:tailEnd/>
              </a:ln>
            </p:spPr>
            <p:txBody>
              <a:bodyPr/>
              <a:lstStyle/>
              <a:p>
                <a:endParaRPr lang="fr-FR"/>
              </a:p>
            </p:txBody>
          </p:sp>
          <p:sp>
            <p:nvSpPr>
              <p:cNvPr id="4503" name="Line 408"/>
              <p:cNvSpPr>
                <a:spLocks noChangeShapeType="1"/>
              </p:cNvSpPr>
              <p:nvPr/>
            </p:nvSpPr>
            <p:spPr bwMode="auto">
              <a:xfrm rot="10800000" flipH="1">
                <a:off x="766" y="2395"/>
                <a:ext cx="0" cy="18"/>
              </a:xfrm>
              <a:prstGeom prst="line">
                <a:avLst/>
              </a:prstGeom>
              <a:noFill/>
              <a:ln w="9525">
                <a:solidFill>
                  <a:schemeClr val="tx1"/>
                </a:solidFill>
                <a:round/>
                <a:headEnd/>
                <a:tailEnd/>
              </a:ln>
            </p:spPr>
            <p:txBody>
              <a:bodyPr/>
              <a:lstStyle/>
              <a:p>
                <a:endParaRPr lang="fr-FR"/>
              </a:p>
            </p:txBody>
          </p:sp>
          <p:sp>
            <p:nvSpPr>
              <p:cNvPr id="4504" name="Line 409"/>
              <p:cNvSpPr>
                <a:spLocks noChangeShapeType="1"/>
              </p:cNvSpPr>
              <p:nvPr/>
            </p:nvSpPr>
            <p:spPr bwMode="auto">
              <a:xfrm rot="10800000" flipH="1">
                <a:off x="766" y="2354"/>
                <a:ext cx="0" cy="21"/>
              </a:xfrm>
              <a:prstGeom prst="line">
                <a:avLst/>
              </a:prstGeom>
              <a:noFill/>
              <a:ln w="9525">
                <a:solidFill>
                  <a:schemeClr val="tx1"/>
                </a:solidFill>
                <a:round/>
                <a:headEnd/>
                <a:tailEnd/>
              </a:ln>
            </p:spPr>
            <p:txBody>
              <a:bodyPr/>
              <a:lstStyle/>
              <a:p>
                <a:endParaRPr lang="fr-FR"/>
              </a:p>
            </p:txBody>
          </p:sp>
          <p:sp>
            <p:nvSpPr>
              <p:cNvPr id="4505" name="Line 410"/>
              <p:cNvSpPr>
                <a:spLocks noChangeShapeType="1"/>
              </p:cNvSpPr>
              <p:nvPr/>
            </p:nvSpPr>
            <p:spPr bwMode="auto">
              <a:xfrm rot="10800000" flipH="1">
                <a:off x="766" y="2315"/>
                <a:ext cx="0" cy="19"/>
              </a:xfrm>
              <a:prstGeom prst="line">
                <a:avLst/>
              </a:prstGeom>
              <a:noFill/>
              <a:ln w="9525">
                <a:solidFill>
                  <a:schemeClr val="tx1"/>
                </a:solidFill>
                <a:round/>
                <a:headEnd/>
                <a:tailEnd/>
              </a:ln>
            </p:spPr>
            <p:txBody>
              <a:bodyPr/>
              <a:lstStyle/>
              <a:p>
                <a:endParaRPr lang="fr-FR"/>
              </a:p>
            </p:txBody>
          </p:sp>
          <p:sp>
            <p:nvSpPr>
              <p:cNvPr id="4506" name="Line 411"/>
              <p:cNvSpPr>
                <a:spLocks noChangeShapeType="1"/>
              </p:cNvSpPr>
              <p:nvPr/>
            </p:nvSpPr>
            <p:spPr bwMode="auto">
              <a:xfrm rot="10800000" flipH="1">
                <a:off x="766" y="2275"/>
                <a:ext cx="0" cy="20"/>
              </a:xfrm>
              <a:prstGeom prst="line">
                <a:avLst/>
              </a:prstGeom>
              <a:noFill/>
              <a:ln w="9525">
                <a:solidFill>
                  <a:schemeClr val="tx1"/>
                </a:solidFill>
                <a:round/>
                <a:headEnd/>
                <a:tailEnd/>
              </a:ln>
            </p:spPr>
            <p:txBody>
              <a:bodyPr/>
              <a:lstStyle/>
              <a:p>
                <a:endParaRPr lang="fr-FR"/>
              </a:p>
            </p:txBody>
          </p:sp>
          <p:sp>
            <p:nvSpPr>
              <p:cNvPr id="4507" name="Line 412"/>
              <p:cNvSpPr>
                <a:spLocks noChangeShapeType="1"/>
              </p:cNvSpPr>
              <p:nvPr/>
            </p:nvSpPr>
            <p:spPr bwMode="auto">
              <a:xfrm rot="10800000" flipH="1">
                <a:off x="766" y="2236"/>
                <a:ext cx="0" cy="20"/>
              </a:xfrm>
              <a:prstGeom prst="line">
                <a:avLst/>
              </a:prstGeom>
              <a:noFill/>
              <a:ln w="9525">
                <a:solidFill>
                  <a:schemeClr val="tx1"/>
                </a:solidFill>
                <a:round/>
                <a:headEnd/>
                <a:tailEnd/>
              </a:ln>
            </p:spPr>
            <p:txBody>
              <a:bodyPr/>
              <a:lstStyle/>
              <a:p>
                <a:endParaRPr lang="fr-FR"/>
              </a:p>
            </p:txBody>
          </p:sp>
          <p:sp>
            <p:nvSpPr>
              <p:cNvPr id="4508" name="Line 413"/>
              <p:cNvSpPr>
                <a:spLocks noChangeShapeType="1"/>
              </p:cNvSpPr>
              <p:nvPr/>
            </p:nvSpPr>
            <p:spPr bwMode="auto">
              <a:xfrm rot="10800000" flipH="1">
                <a:off x="766" y="2197"/>
                <a:ext cx="0" cy="21"/>
              </a:xfrm>
              <a:prstGeom prst="line">
                <a:avLst/>
              </a:prstGeom>
              <a:noFill/>
              <a:ln w="9525">
                <a:solidFill>
                  <a:schemeClr val="tx1"/>
                </a:solidFill>
                <a:round/>
                <a:headEnd/>
                <a:tailEnd/>
              </a:ln>
            </p:spPr>
            <p:txBody>
              <a:bodyPr/>
              <a:lstStyle/>
              <a:p>
                <a:endParaRPr lang="fr-FR"/>
              </a:p>
            </p:txBody>
          </p:sp>
          <p:sp>
            <p:nvSpPr>
              <p:cNvPr id="4509" name="Line 414"/>
              <p:cNvSpPr>
                <a:spLocks noChangeShapeType="1"/>
              </p:cNvSpPr>
              <p:nvPr/>
            </p:nvSpPr>
            <p:spPr bwMode="auto">
              <a:xfrm rot="10800000" flipH="1">
                <a:off x="766" y="2158"/>
                <a:ext cx="0" cy="17"/>
              </a:xfrm>
              <a:prstGeom prst="line">
                <a:avLst/>
              </a:prstGeom>
              <a:noFill/>
              <a:ln w="9525">
                <a:solidFill>
                  <a:schemeClr val="tx1"/>
                </a:solidFill>
                <a:round/>
                <a:headEnd/>
                <a:tailEnd/>
              </a:ln>
            </p:spPr>
            <p:txBody>
              <a:bodyPr/>
              <a:lstStyle/>
              <a:p>
                <a:endParaRPr lang="fr-FR"/>
              </a:p>
            </p:txBody>
          </p:sp>
          <p:sp>
            <p:nvSpPr>
              <p:cNvPr id="4510" name="Line 415"/>
              <p:cNvSpPr>
                <a:spLocks noChangeShapeType="1"/>
              </p:cNvSpPr>
              <p:nvPr/>
            </p:nvSpPr>
            <p:spPr bwMode="auto">
              <a:xfrm rot="10800000" flipH="1">
                <a:off x="766" y="2119"/>
                <a:ext cx="0" cy="17"/>
              </a:xfrm>
              <a:prstGeom prst="line">
                <a:avLst/>
              </a:prstGeom>
              <a:noFill/>
              <a:ln w="9525">
                <a:solidFill>
                  <a:schemeClr val="tx1"/>
                </a:solidFill>
                <a:round/>
                <a:headEnd/>
                <a:tailEnd/>
              </a:ln>
            </p:spPr>
            <p:txBody>
              <a:bodyPr/>
              <a:lstStyle/>
              <a:p>
                <a:endParaRPr lang="fr-FR"/>
              </a:p>
            </p:txBody>
          </p:sp>
          <p:sp>
            <p:nvSpPr>
              <p:cNvPr id="4511" name="Line 416"/>
              <p:cNvSpPr>
                <a:spLocks noChangeShapeType="1"/>
              </p:cNvSpPr>
              <p:nvPr/>
            </p:nvSpPr>
            <p:spPr bwMode="auto">
              <a:xfrm rot="10800000" flipH="1">
                <a:off x="766" y="2077"/>
                <a:ext cx="0" cy="20"/>
              </a:xfrm>
              <a:prstGeom prst="line">
                <a:avLst/>
              </a:prstGeom>
              <a:noFill/>
              <a:ln w="9525">
                <a:solidFill>
                  <a:schemeClr val="tx1"/>
                </a:solidFill>
                <a:round/>
                <a:headEnd/>
                <a:tailEnd/>
              </a:ln>
            </p:spPr>
            <p:txBody>
              <a:bodyPr/>
              <a:lstStyle/>
              <a:p>
                <a:endParaRPr lang="fr-FR"/>
              </a:p>
            </p:txBody>
          </p:sp>
          <p:sp>
            <p:nvSpPr>
              <p:cNvPr id="4512" name="Line 417"/>
              <p:cNvSpPr>
                <a:spLocks noChangeShapeType="1"/>
              </p:cNvSpPr>
              <p:nvPr/>
            </p:nvSpPr>
            <p:spPr bwMode="auto">
              <a:xfrm rot="10800000" flipH="1">
                <a:off x="766" y="2038"/>
                <a:ext cx="0" cy="22"/>
              </a:xfrm>
              <a:prstGeom prst="line">
                <a:avLst/>
              </a:prstGeom>
              <a:noFill/>
              <a:ln w="9525">
                <a:solidFill>
                  <a:schemeClr val="tx1"/>
                </a:solidFill>
                <a:round/>
                <a:headEnd/>
                <a:tailEnd/>
              </a:ln>
            </p:spPr>
            <p:txBody>
              <a:bodyPr/>
              <a:lstStyle/>
              <a:p>
                <a:endParaRPr lang="fr-FR"/>
              </a:p>
            </p:txBody>
          </p:sp>
          <p:sp>
            <p:nvSpPr>
              <p:cNvPr id="4513" name="Line 418"/>
              <p:cNvSpPr>
                <a:spLocks noChangeShapeType="1"/>
              </p:cNvSpPr>
              <p:nvPr/>
            </p:nvSpPr>
            <p:spPr bwMode="auto">
              <a:xfrm rot="10800000" flipH="1">
                <a:off x="766" y="1999"/>
                <a:ext cx="0" cy="22"/>
              </a:xfrm>
              <a:prstGeom prst="line">
                <a:avLst/>
              </a:prstGeom>
              <a:noFill/>
              <a:ln w="9525">
                <a:solidFill>
                  <a:schemeClr val="tx1"/>
                </a:solidFill>
                <a:round/>
                <a:headEnd/>
                <a:tailEnd/>
              </a:ln>
            </p:spPr>
            <p:txBody>
              <a:bodyPr/>
              <a:lstStyle/>
              <a:p>
                <a:endParaRPr lang="fr-FR"/>
              </a:p>
            </p:txBody>
          </p:sp>
          <p:sp>
            <p:nvSpPr>
              <p:cNvPr id="4514" name="Line 419"/>
              <p:cNvSpPr>
                <a:spLocks noChangeShapeType="1"/>
              </p:cNvSpPr>
              <p:nvPr/>
            </p:nvSpPr>
            <p:spPr bwMode="auto">
              <a:xfrm rot="10800000" flipH="1">
                <a:off x="766" y="1960"/>
                <a:ext cx="0" cy="19"/>
              </a:xfrm>
              <a:prstGeom prst="line">
                <a:avLst/>
              </a:prstGeom>
              <a:noFill/>
              <a:ln w="9525">
                <a:solidFill>
                  <a:schemeClr val="tx1"/>
                </a:solidFill>
                <a:round/>
                <a:headEnd/>
                <a:tailEnd/>
              </a:ln>
            </p:spPr>
            <p:txBody>
              <a:bodyPr/>
              <a:lstStyle/>
              <a:p>
                <a:endParaRPr lang="fr-FR"/>
              </a:p>
            </p:txBody>
          </p:sp>
          <p:sp>
            <p:nvSpPr>
              <p:cNvPr id="4515" name="Line 420"/>
              <p:cNvSpPr>
                <a:spLocks noChangeShapeType="1"/>
              </p:cNvSpPr>
              <p:nvPr/>
            </p:nvSpPr>
            <p:spPr bwMode="auto">
              <a:xfrm rot="10800000" flipH="1">
                <a:off x="766" y="1921"/>
                <a:ext cx="0" cy="17"/>
              </a:xfrm>
              <a:prstGeom prst="line">
                <a:avLst/>
              </a:prstGeom>
              <a:noFill/>
              <a:ln w="9525">
                <a:solidFill>
                  <a:schemeClr val="tx1"/>
                </a:solidFill>
                <a:round/>
                <a:headEnd/>
                <a:tailEnd/>
              </a:ln>
            </p:spPr>
            <p:txBody>
              <a:bodyPr/>
              <a:lstStyle/>
              <a:p>
                <a:endParaRPr lang="fr-FR"/>
              </a:p>
            </p:txBody>
          </p:sp>
          <p:sp>
            <p:nvSpPr>
              <p:cNvPr id="4516" name="Line 421"/>
              <p:cNvSpPr>
                <a:spLocks noChangeShapeType="1"/>
              </p:cNvSpPr>
              <p:nvPr/>
            </p:nvSpPr>
            <p:spPr bwMode="auto">
              <a:xfrm rot="10800000" flipH="1">
                <a:off x="766" y="1881"/>
                <a:ext cx="0" cy="20"/>
              </a:xfrm>
              <a:prstGeom prst="line">
                <a:avLst/>
              </a:prstGeom>
              <a:noFill/>
              <a:ln w="9525">
                <a:solidFill>
                  <a:schemeClr val="tx1"/>
                </a:solidFill>
                <a:round/>
                <a:headEnd/>
                <a:tailEnd/>
              </a:ln>
            </p:spPr>
            <p:txBody>
              <a:bodyPr/>
              <a:lstStyle/>
              <a:p>
                <a:endParaRPr lang="fr-FR"/>
              </a:p>
            </p:txBody>
          </p:sp>
          <p:sp>
            <p:nvSpPr>
              <p:cNvPr id="4517" name="Line 422"/>
              <p:cNvSpPr>
                <a:spLocks noChangeShapeType="1"/>
              </p:cNvSpPr>
              <p:nvPr/>
            </p:nvSpPr>
            <p:spPr bwMode="auto">
              <a:xfrm rot="10800000" flipH="1">
                <a:off x="766" y="1840"/>
                <a:ext cx="1" cy="22"/>
              </a:xfrm>
              <a:prstGeom prst="line">
                <a:avLst/>
              </a:prstGeom>
              <a:noFill/>
              <a:ln w="9525">
                <a:solidFill>
                  <a:schemeClr val="tx1"/>
                </a:solidFill>
                <a:round/>
                <a:headEnd/>
                <a:tailEnd/>
              </a:ln>
            </p:spPr>
            <p:txBody>
              <a:bodyPr/>
              <a:lstStyle/>
              <a:p>
                <a:endParaRPr lang="fr-FR"/>
              </a:p>
            </p:txBody>
          </p:sp>
          <p:sp>
            <p:nvSpPr>
              <p:cNvPr id="4518" name="Line 423"/>
              <p:cNvSpPr>
                <a:spLocks noChangeShapeType="1"/>
              </p:cNvSpPr>
              <p:nvPr/>
            </p:nvSpPr>
            <p:spPr bwMode="auto">
              <a:xfrm rot="10800000" flipH="1">
                <a:off x="766" y="1801"/>
                <a:ext cx="1" cy="20"/>
              </a:xfrm>
              <a:prstGeom prst="line">
                <a:avLst/>
              </a:prstGeom>
              <a:noFill/>
              <a:ln w="9525">
                <a:solidFill>
                  <a:schemeClr val="tx1"/>
                </a:solidFill>
                <a:round/>
                <a:headEnd/>
                <a:tailEnd/>
              </a:ln>
            </p:spPr>
            <p:txBody>
              <a:bodyPr/>
              <a:lstStyle/>
              <a:p>
                <a:endParaRPr lang="fr-FR"/>
              </a:p>
            </p:txBody>
          </p:sp>
          <p:sp>
            <p:nvSpPr>
              <p:cNvPr id="4519" name="Line 424"/>
              <p:cNvSpPr>
                <a:spLocks noChangeShapeType="1"/>
              </p:cNvSpPr>
              <p:nvPr/>
            </p:nvSpPr>
            <p:spPr bwMode="auto">
              <a:xfrm rot="10800000" flipH="1">
                <a:off x="766" y="1762"/>
                <a:ext cx="1" cy="21"/>
              </a:xfrm>
              <a:prstGeom prst="line">
                <a:avLst/>
              </a:prstGeom>
              <a:noFill/>
              <a:ln w="9525">
                <a:solidFill>
                  <a:schemeClr val="tx1"/>
                </a:solidFill>
                <a:round/>
                <a:headEnd/>
                <a:tailEnd/>
              </a:ln>
            </p:spPr>
            <p:txBody>
              <a:bodyPr/>
              <a:lstStyle/>
              <a:p>
                <a:endParaRPr lang="fr-FR"/>
              </a:p>
            </p:txBody>
          </p:sp>
          <p:sp>
            <p:nvSpPr>
              <p:cNvPr id="4520" name="Line 425"/>
              <p:cNvSpPr>
                <a:spLocks noChangeShapeType="1"/>
              </p:cNvSpPr>
              <p:nvPr/>
            </p:nvSpPr>
            <p:spPr bwMode="auto">
              <a:xfrm rot="10800000" flipH="1">
                <a:off x="766" y="1723"/>
                <a:ext cx="1" cy="21"/>
              </a:xfrm>
              <a:prstGeom prst="line">
                <a:avLst/>
              </a:prstGeom>
              <a:noFill/>
              <a:ln w="9525">
                <a:solidFill>
                  <a:schemeClr val="tx1"/>
                </a:solidFill>
                <a:round/>
                <a:headEnd/>
                <a:tailEnd/>
              </a:ln>
            </p:spPr>
            <p:txBody>
              <a:bodyPr/>
              <a:lstStyle/>
              <a:p>
                <a:endParaRPr lang="fr-FR"/>
              </a:p>
            </p:txBody>
          </p:sp>
          <p:sp>
            <p:nvSpPr>
              <p:cNvPr id="4521" name="Line 426"/>
              <p:cNvSpPr>
                <a:spLocks noChangeShapeType="1"/>
              </p:cNvSpPr>
              <p:nvPr/>
            </p:nvSpPr>
            <p:spPr bwMode="auto">
              <a:xfrm rot="10800000" flipH="1">
                <a:off x="766" y="1685"/>
                <a:ext cx="1" cy="18"/>
              </a:xfrm>
              <a:prstGeom prst="line">
                <a:avLst/>
              </a:prstGeom>
              <a:noFill/>
              <a:ln w="9525">
                <a:solidFill>
                  <a:schemeClr val="tx1"/>
                </a:solidFill>
                <a:round/>
                <a:headEnd/>
                <a:tailEnd/>
              </a:ln>
            </p:spPr>
            <p:txBody>
              <a:bodyPr/>
              <a:lstStyle/>
              <a:p>
                <a:endParaRPr lang="fr-FR"/>
              </a:p>
            </p:txBody>
          </p:sp>
          <p:sp>
            <p:nvSpPr>
              <p:cNvPr id="4522" name="Line 427"/>
              <p:cNvSpPr>
                <a:spLocks noChangeShapeType="1"/>
              </p:cNvSpPr>
              <p:nvPr/>
            </p:nvSpPr>
            <p:spPr bwMode="auto">
              <a:xfrm rot="10800000" flipH="1">
                <a:off x="766" y="1644"/>
                <a:ext cx="1" cy="20"/>
              </a:xfrm>
              <a:prstGeom prst="line">
                <a:avLst/>
              </a:prstGeom>
              <a:noFill/>
              <a:ln w="9525">
                <a:solidFill>
                  <a:schemeClr val="tx1"/>
                </a:solidFill>
                <a:round/>
                <a:headEnd/>
                <a:tailEnd/>
              </a:ln>
            </p:spPr>
            <p:txBody>
              <a:bodyPr/>
              <a:lstStyle/>
              <a:p>
                <a:endParaRPr lang="fr-FR"/>
              </a:p>
            </p:txBody>
          </p:sp>
          <p:sp>
            <p:nvSpPr>
              <p:cNvPr id="4523" name="Line 428"/>
              <p:cNvSpPr>
                <a:spLocks noChangeShapeType="1"/>
              </p:cNvSpPr>
              <p:nvPr/>
            </p:nvSpPr>
            <p:spPr bwMode="auto">
              <a:xfrm rot="10800000" flipH="1">
                <a:off x="766" y="1605"/>
                <a:ext cx="1" cy="20"/>
              </a:xfrm>
              <a:prstGeom prst="line">
                <a:avLst/>
              </a:prstGeom>
              <a:noFill/>
              <a:ln w="9525">
                <a:solidFill>
                  <a:schemeClr val="tx1"/>
                </a:solidFill>
                <a:round/>
                <a:headEnd/>
                <a:tailEnd/>
              </a:ln>
            </p:spPr>
            <p:txBody>
              <a:bodyPr/>
              <a:lstStyle/>
              <a:p>
                <a:endParaRPr lang="fr-FR"/>
              </a:p>
            </p:txBody>
          </p:sp>
          <p:sp>
            <p:nvSpPr>
              <p:cNvPr id="4524" name="Line 429"/>
              <p:cNvSpPr>
                <a:spLocks noChangeShapeType="1"/>
              </p:cNvSpPr>
              <p:nvPr/>
            </p:nvSpPr>
            <p:spPr bwMode="auto">
              <a:xfrm rot="10800000" flipH="1">
                <a:off x="766" y="1564"/>
                <a:ext cx="1" cy="21"/>
              </a:xfrm>
              <a:prstGeom prst="line">
                <a:avLst/>
              </a:prstGeom>
              <a:noFill/>
              <a:ln w="9525">
                <a:solidFill>
                  <a:schemeClr val="tx1"/>
                </a:solidFill>
                <a:round/>
                <a:headEnd/>
                <a:tailEnd/>
              </a:ln>
            </p:spPr>
            <p:txBody>
              <a:bodyPr/>
              <a:lstStyle/>
              <a:p>
                <a:endParaRPr lang="fr-FR"/>
              </a:p>
            </p:txBody>
          </p:sp>
          <p:sp>
            <p:nvSpPr>
              <p:cNvPr id="4525" name="Line 430"/>
              <p:cNvSpPr>
                <a:spLocks noChangeShapeType="1"/>
              </p:cNvSpPr>
              <p:nvPr/>
            </p:nvSpPr>
            <p:spPr bwMode="auto">
              <a:xfrm rot="10800000" flipH="1">
                <a:off x="766" y="1527"/>
                <a:ext cx="1" cy="19"/>
              </a:xfrm>
              <a:prstGeom prst="line">
                <a:avLst/>
              </a:prstGeom>
              <a:noFill/>
              <a:ln w="9525">
                <a:solidFill>
                  <a:schemeClr val="tx1"/>
                </a:solidFill>
                <a:round/>
                <a:headEnd/>
                <a:tailEnd/>
              </a:ln>
            </p:spPr>
            <p:txBody>
              <a:bodyPr/>
              <a:lstStyle/>
              <a:p>
                <a:endParaRPr lang="fr-FR"/>
              </a:p>
            </p:txBody>
          </p:sp>
          <p:sp>
            <p:nvSpPr>
              <p:cNvPr id="4526" name="Line 431"/>
              <p:cNvSpPr>
                <a:spLocks noChangeShapeType="1"/>
              </p:cNvSpPr>
              <p:nvPr/>
            </p:nvSpPr>
            <p:spPr bwMode="auto">
              <a:xfrm rot="10800000" flipH="1">
                <a:off x="766" y="1487"/>
                <a:ext cx="1" cy="20"/>
              </a:xfrm>
              <a:prstGeom prst="line">
                <a:avLst/>
              </a:prstGeom>
              <a:noFill/>
              <a:ln w="9525">
                <a:solidFill>
                  <a:schemeClr val="tx1"/>
                </a:solidFill>
                <a:round/>
                <a:headEnd/>
                <a:tailEnd/>
              </a:ln>
            </p:spPr>
            <p:txBody>
              <a:bodyPr/>
              <a:lstStyle/>
              <a:p>
                <a:endParaRPr lang="fr-FR"/>
              </a:p>
            </p:txBody>
          </p:sp>
          <p:sp>
            <p:nvSpPr>
              <p:cNvPr id="4527" name="Line 432"/>
              <p:cNvSpPr>
                <a:spLocks noChangeShapeType="1"/>
              </p:cNvSpPr>
              <p:nvPr/>
            </p:nvSpPr>
            <p:spPr bwMode="auto">
              <a:xfrm rot="10800000" flipH="1">
                <a:off x="766" y="1448"/>
                <a:ext cx="1" cy="20"/>
              </a:xfrm>
              <a:prstGeom prst="line">
                <a:avLst/>
              </a:prstGeom>
              <a:noFill/>
              <a:ln w="9525">
                <a:solidFill>
                  <a:schemeClr val="tx1"/>
                </a:solidFill>
                <a:round/>
                <a:headEnd/>
                <a:tailEnd/>
              </a:ln>
            </p:spPr>
            <p:txBody>
              <a:bodyPr/>
              <a:lstStyle/>
              <a:p>
                <a:endParaRPr lang="fr-FR"/>
              </a:p>
            </p:txBody>
          </p:sp>
          <p:sp>
            <p:nvSpPr>
              <p:cNvPr id="4528" name="Line 433"/>
              <p:cNvSpPr>
                <a:spLocks noChangeShapeType="1"/>
              </p:cNvSpPr>
              <p:nvPr/>
            </p:nvSpPr>
            <p:spPr bwMode="auto">
              <a:xfrm rot="10800000" flipH="1">
                <a:off x="766" y="1411"/>
                <a:ext cx="1" cy="18"/>
              </a:xfrm>
              <a:prstGeom prst="line">
                <a:avLst/>
              </a:prstGeom>
              <a:noFill/>
              <a:ln w="9525">
                <a:solidFill>
                  <a:schemeClr val="tx1"/>
                </a:solidFill>
                <a:round/>
                <a:headEnd/>
                <a:tailEnd/>
              </a:ln>
            </p:spPr>
            <p:txBody>
              <a:bodyPr/>
              <a:lstStyle/>
              <a:p>
                <a:endParaRPr lang="fr-FR"/>
              </a:p>
            </p:txBody>
          </p:sp>
          <p:sp>
            <p:nvSpPr>
              <p:cNvPr id="4529" name="Line 434"/>
              <p:cNvSpPr>
                <a:spLocks noChangeShapeType="1"/>
              </p:cNvSpPr>
              <p:nvPr/>
            </p:nvSpPr>
            <p:spPr bwMode="auto">
              <a:xfrm rot="10800000" flipH="1">
                <a:off x="766" y="1368"/>
                <a:ext cx="1" cy="19"/>
              </a:xfrm>
              <a:prstGeom prst="line">
                <a:avLst/>
              </a:prstGeom>
              <a:noFill/>
              <a:ln w="9525">
                <a:solidFill>
                  <a:schemeClr val="tx1"/>
                </a:solidFill>
                <a:round/>
                <a:headEnd/>
                <a:tailEnd/>
              </a:ln>
            </p:spPr>
            <p:txBody>
              <a:bodyPr/>
              <a:lstStyle/>
              <a:p>
                <a:endParaRPr lang="fr-FR"/>
              </a:p>
            </p:txBody>
          </p:sp>
          <p:sp>
            <p:nvSpPr>
              <p:cNvPr id="4530" name="Line 435"/>
              <p:cNvSpPr>
                <a:spLocks noChangeShapeType="1"/>
              </p:cNvSpPr>
              <p:nvPr/>
            </p:nvSpPr>
            <p:spPr bwMode="auto">
              <a:xfrm rot="10800000" flipH="1">
                <a:off x="766" y="1329"/>
                <a:ext cx="1" cy="19"/>
              </a:xfrm>
              <a:prstGeom prst="line">
                <a:avLst/>
              </a:prstGeom>
              <a:noFill/>
              <a:ln w="9525">
                <a:solidFill>
                  <a:schemeClr val="tx1"/>
                </a:solidFill>
                <a:round/>
                <a:headEnd/>
                <a:tailEnd/>
              </a:ln>
            </p:spPr>
            <p:txBody>
              <a:bodyPr/>
              <a:lstStyle/>
              <a:p>
                <a:endParaRPr lang="fr-FR"/>
              </a:p>
            </p:txBody>
          </p:sp>
          <p:sp>
            <p:nvSpPr>
              <p:cNvPr id="4531" name="Line 436"/>
              <p:cNvSpPr>
                <a:spLocks noChangeShapeType="1"/>
              </p:cNvSpPr>
              <p:nvPr/>
            </p:nvSpPr>
            <p:spPr bwMode="auto">
              <a:xfrm rot="10800000" flipH="1">
                <a:off x="766" y="1289"/>
                <a:ext cx="1" cy="22"/>
              </a:xfrm>
              <a:prstGeom prst="line">
                <a:avLst/>
              </a:prstGeom>
              <a:noFill/>
              <a:ln w="9525">
                <a:solidFill>
                  <a:schemeClr val="tx1"/>
                </a:solidFill>
                <a:round/>
                <a:headEnd/>
                <a:tailEnd/>
              </a:ln>
            </p:spPr>
            <p:txBody>
              <a:bodyPr/>
              <a:lstStyle/>
              <a:p>
                <a:endParaRPr lang="fr-FR"/>
              </a:p>
            </p:txBody>
          </p:sp>
          <p:sp>
            <p:nvSpPr>
              <p:cNvPr id="4532" name="Line 437"/>
              <p:cNvSpPr>
                <a:spLocks noChangeShapeType="1"/>
              </p:cNvSpPr>
              <p:nvPr/>
            </p:nvSpPr>
            <p:spPr bwMode="auto">
              <a:xfrm rot="10800000" flipH="1">
                <a:off x="766" y="1252"/>
                <a:ext cx="1" cy="18"/>
              </a:xfrm>
              <a:prstGeom prst="line">
                <a:avLst/>
              </a:prstGeom>
              <a:noFill/>
              <a:ln w="9525">
                <a:solidFill>
                  <a:schemeClr val="tx1"/>
                </a:solidFill>
                <a:round/>
                <a:headEnd/>
                <a:tailEnd/>
              </a:ln>
            </p:spPr>
            <p:txBody>
              <a:bodyPr/>
              <a:lstStyle/>
              <a:p>
                <a:endParaRPr lang="fr-FR"/>
              </a:p>
            </p:txBody>
          </p:sp>
          <p:sp>
            <p:nvSpPr>
              <p:cNvPr id="4533" name="Line 438"/>
              <p:cNvSpPr>
                <a:spLocks noChangeShapeType="1"/>
              </p:cNvSpPr>
              <p:nvPr/>
            </p:nvSpPr>
            <p:spPr bwMode="auto">
              <a:xfrm rot="10800000" flipH="1">
                <a:off x="766" y="1211"/>
                <a:ext cx="1" cy="18"/>
              </a:xfrm>
              <a:prstGeom prst="line">
                <a:avLst/>
              </a:prstGeom>
              <a:noFill/>
              <a:ln w="9525">
                <a:solidFill>
                  <a:schemeClr val="tx1"/>
                </a:solidFill>
                <a:round/>
                <a:headEnd/>
                <a:tailEnd/>
              </a:ln>
            </p:spPr>
            <p:txBody>
              <a:bodyPr/>
              <a:lstStyle/>
              <a:p>
                <a:endParaRPr lang="fr-FR"/>
              </a:p>
            </p:txBody>
          </p:sp>
          <p:sp>
            <p:nvSpPr>
              <p:cNvPr id="4534" name="Line 439"/>
              <p:cNvSpPr>
                <a:spLocks noChangeShapeType="1"/>
              </p:cNvSpPr>
              <p:nvPr/>
            </p:nvSpPr>
            <p:spPr bwMode="auto">
              <a:xfrm rot="10800000" flipH="1">
                <a:off x="766" y="1172"/>
                <a:ext cx="1" cy="17"/>
              </a:xfrm>
              <a:prstGeom prst="line">
                <a:avLst/>
              </a:prstGeom>
              <a:noFill/>
              <a:ln w="9525">
                <a:solidFill>
                  <a:schemeClr val="tx1"/>
                </a:solidFill>
                <a:round/>
                <a:headEnd/>
                <a:tailEnd/>
              </a:ln>
            </p:spPr>
            <p:txBody>
              <a:bodyPr/>
              <a:lstStyle/>
              <a:p>
                <a:endParaRPr lang="fr-FR"/>
              </a:p>
            </p:txBody>
          </p:sp>
          <p:sp>
            <p:nvSpPr>
              <p:cNvPr id="4535" name="Line 440"/>
              <p:cNvSpPr>
                <a:spLocks noChangeShapeType="1"/>
              </p:cNvSpPr>
              <p:nvPr/>
            </p:nvSpPr>
            <p:spPr bwMode="auto">
              <a:xfrm rot="10800000" flipH="1">
                <a:off x="766" y="1131"/>
                <a:ext cx="1" cy="21"/>
              </a:xfrm>
              <a:prstGeom prst="line">
                <a:avLst/>
              </a:prstGeom>
              <a:noFill/>
              <a:ln w="9525">
                <a:solidFill>
                  <a:schemeClr val="tx1"/>
                </a:solidFill>
                <a:round/>
                <a:headEnd/>
                <a:tailEnd/>
              </a:ln>
            </p:spPr>
            <p:txBody>
              <a:bodyPr/>
              <a:lstStyle/>
              <a:p>
                <a:endParaRPr lang="fr-FR"/>
              </a:p>
            </p:txBody>
          </p:sp>
          <p:sp>
            <p:nvSpPr>
              <p:cNvPr id="4536" name="Line 441"/>
              <p:cNvSpPr>
                <a:spLocks noChangeShapeType="1"/>
              </p:cNvSpPr>
              <p:nvPr/>
            </p:nvSpPr>
            <p:spPr bwMode="auto">
              <a:xfrm rot="10800000" flipH="1">
                <a:off x="766" y="1093"/>
                <a:ext cx="1" cy="20"/>
              </a:xfrm>
              <a:prstGeom prst="line">
                <a:avLst/>
              </a:prstGeom>
              <a:noFill/>
              <a:ln w="9525">
                <a:solidFill>
                  <a:schemeClr val="tx1"/>
                </a:solidFill>
                <a:round/>
                <a:headEnd/>
                <a:tailEnd/>
              </a:ln>
            </p:spPr>
            <p:txBody>
              <a:bodyPr/>
              <a:lstStyle/>
              <a:p>
                <a:endParaRPr lang="fr-FR"/>
              </a:p>
            </p:txBody>
          </p:sp>
          <p:sp>
            <p:nvSpPr>
              <p:cNvPr id="4537" name="Line 442"/>
              <p:cNvSpPr>
                <a:spLocks noChangeShapeType="1"/>
              </p:cNvSpPr>
              <p:nvPr/>
            </p:nvSpPr>
            <p:spPr bwMode="auto">
              <a:xfrm rot="10800000" flipH="1">
                <a:off x="766" y="1052"/>
                <a:ext cx="1" cy="22"/>
              </a:xfrm>
              <a:prstGeom prst="line">
                <a:avLst/>
              </a:prstGeom>
              <a:noFill/>
              <a:ln w="9525">
                <a:solidFill>
                  <a:schemeClr val="tx1"/>
                </a:solidFill>
                <a:round/>
                <a:headEnd/>
                <a:tailEnd/>
              </a:ln>
            </p:spPr>
            <p:txBody>
              <a:bodyPr/>
              <a:lstStyle/>
              <a:p>
                <a:endParaRPr lang="fr-FR"/>
              </a:p>
            </p:txBody>
          </p:sp>
          <p:sp>
            <p:nvSpPr>
              <p:cNvPr id="4538" name="Line 443"/>
              <p:cNvSpPr>
                <a:spLocks noChangeShapeType="1"/>
              </p:cNvSpPr>
              <p:nvPr/>
            </p:nvSpPr>
            <p:spPr bwMode="auto">
              <a:xfrm rot="10800000" flipH="1">
                <a:off x="766" y="1013"/>
                <a:ext cx="1" cy="20"/>
              </a:xfrm>
              <a:prstGeom prst="line">
                <a:avLst/>
              </a:prstGeom>
              <a:noFill/>
              <a:ln w="9525">
                <a:solidFill>
                  <a:schemeClr val="tx1"/>
                </a:solidFill>
                <a:round/>
                <a:headEnd/>
                <a:tailEnd/>
              </a:ln>
            </p:spPr>
            <p:txBody>
              <a:bodyPr/>
              <a:lstStyle/>
              <a:p>
                <a:endParaRPr lang="fr-FR"/>
              </a:p>
            </p:txBody>
          </p:sp>
          <p:sp>
            <p:nvSpPr>
              <p:cNvPr id="4539" name="Line 444"/>
              <p:cNvSpPr>
                <a:spLocks noChangeShapeType="1"/>
              </p:cNvSpPr>
              <p:nvPr/>
            </p:nvSpPr>
            <p:spPr bwMode="auto">
              <a:xfrm rot="10800000" flipH="1">
                <a:off x="766" y="974"/>
                <a:ext cx="1" cy="19"/>
              </a:xfrm>
              <a:prstGeom prst="line">
                <a:avLst/>
              </a:prstGeom>
              <a:noFill/>
              <a:ln w="9525">
                <a:solidFill>
                  <a:schemeClr val="tx1"/>
                </a:solidFill>
                <a:round/>
                <a:headEnd/>
                <a:tailEnd/>
              </a:ln>
            </p:spPr>
            <p:txBody>
              <a:bodyPr/>
              <a:lstStyle/>
              <a:p>
                <a:endParaRPr lang="fr-FR"/>
              </a:p>
            </p:txBody>
          </p:sp>
          <p:sp>
            <p:nvSpPr>
              <p:cNvPr id="4540" name="Line 445"/>
              <p:cNvSpPr>
                <a:spLocks noChangeShapeType="1"/>
              </p:cNvSpPr>
              <p:nvPr/>
            </p:nvSpPr>
            <p:spPr bwMode="auto">
              <a:xfrm rot="10800000" flipH="1">
                <a:off x="766" y="936"/>
                <a:ext cx="1" cy="18"/>
              </a:xfrm>
              <a:prstGeom prst="line">
                <a:avLst/>
              </a:prstGeom>
              <a:noFill/>
              <a:ln w="9525">
                <a:solidFill>
                  <a:schemeClr val="tx1"/>
                </a:solidFill>
                <a:round/>
                <a:headEnd/>
                <a:tailEnd/>
              </a:ln>
            </p:spPr>
            <p:txBody>
              <a:bodyPr/>
              <a:lstStyle/>
              <a:p>
                <a:endParaRPr lang="fr-FR"/>
              </a:p>
            </p:txBody>
          </p:sp>
          <p:sp>
            <p:nvSpPr>
              <p:cNvPr id="4541" name="Line 446"/>
              <p:cNvSpPr>
                <a:spLocks noChangeShapeType="1"/>
              </p:cNvSpPr>
              <p:nvPr/>
            </p:nvSpPr>
            <p:spPr bwMode="auto">
              <a:xfrm rot="10800000" flipH="1">
                <a:off x="766" y="893"/>
                <a:ext cx="1" cy="22"/>
              </a:xfrm>
              <a:prstGeom prst="line">
                <a:avLst/>
              </a:prstGeom>
              <a:noFill/>
              <a:ln w="9525">
                <a:solidFill>
                  <a:schemeClr val="tx1"/>
                </a:solidFill>
                <a:round/>
                <a:headEnd/>
                <a:tailEnd/>
              </a:ln>
            </p:spPr>
            <p:txBody>
              <a:bodyPr/>
              <a:lstStyle/>
              <a:p>
                <a:endParaRPr lang="fr-FR"/>
              </a:p>
            </p:txBody>
          </p:sp>
          <p:sp>
            <p:nvSpPr>
              <p:cNvPr id="4542" name="Line 447"/>
              <p:cNvSpPr>
                <a:spLocks noChangeShapeType="1"/>
              </p:cNvSpPr>
              <p:nvPr/>
            </p:nvSpPr>
            <p:spPr bwMode="auto">
              <a:xfrm rot="10800000" flipH="1">
                <a:off x="766" y="854"/>
                <a:ext cx="1" cy="22"/>
              </a:xfrm>
              <a:prstGeom prst="line">
                <a:avLst/>
              </a:prstGeom>
              <a:noFill/>
              <a:ln w="9525">
                <a:solidFill>
                  <a:schemeClr val="tx1"/>
                </a:solidFill>
                <a:round/>
                <a:headEnd/>
                <a:tailEnd/>
              </a:ln>
            </p:spPr>
            <p:txBody>
              <a:bodyPr/>
              <a:lstStyle/>
              <a:p>
                <a:endParaRPr lang="fr-FR"/>
              </a:p>
            </p:txBody>
          </p:sp>
          <p:sp>
            <p:nvSpPr>
              <p:cNvPr id="4543" name="Line 448"/>
              <p:cNvSpPr>
                <a:spLocks noChangeShapeType="1"/>
              </p:cNvSpPr>
              <p:nvPr/>
            </p:nvSpPr>
            <p:spPr bwMode="auto">
              <a:xfrm rot="10800000" flipH="1">
                <a:off x="766" y="815"/>
                <a:ext cx="1" cy="22"/>
              </a:xfrm>
              <a:prstGeom prst="line">
                <a:avLst/>
              </a:prstGeom>
              <a:noFill/>
              <a:ln w="9525">
                <a:solidFill>
                  <a:schemeClr val="tx1"/>
                </a:solidFill>
                <a:round/>
                <a:headEnd/>
                <a:tailEnd/>
              </a:ln>
            </p:spPr>
            <p:txBody>
              <a:bodyPr/>
              <a:lstStyle/>
              <a:p>
                <a:endParaRPr lang="fr-FR"/>
              </a:p>
            </p:txBody>
          </p:sp>
          <p:sp>
            <p:nvSpPr>
              <p:cNvPr id="4544" name="Line 449"/>
              <p:cNvSpPr>
                <a:spLocks noChangeShapeType="1"/>
              </p:cNvSpPr>
              <p:nvPr/>
            </p:nvSpPr>
            <p:spPr bwMode="auto">
              <a:xfrm rot="10800000" flipH="1">
                <a:off x="766" y="778"/>
                <a:ext cx="1" cy="17"/>
              </a:xfrm>
              <a:prstGeom prst="line">
                <a:avLst/>
              </a:prstGeom>
              <a:noFill/>
              <a:ln w="9525">
                <a:solidFill>
                  <a:schemeClr val="tx1"/>
                </a:solidFill>
                <a:round/>
                <a:headEnd/>
                <a:tailEnd/>
              </a:ln>
            </p:spPr>
            <p:txBody>
              <a:bodyPr/>
              <a:lstStyle/>
              <a:p>
                <a:endParaRPr lang="fr-FR"/>
              </a:p>
            </p:txBody>
          </p:sp>
          <p:sp>
            <p:nvSpPr>
              <p:cNvPr id="4545" name="Line 450"/>
              <p:cNvSpPr>
                <a:spLocks noChangeShapeType="1"/>
              </p:cNvSpPr>
              <p:nvPr/>
            </p:nvSpPr>
            <p:spPr bwMode="auto">
              <a:xfrm rot="10800000" flipH="1">
                <a:off x="766" y="739"/>
                <a:ext cx="1" cy="17"/>
              </a:xfrm>
              <a:prstGeom prst="line">
                <a:avLst/>
              </a:prstGeom>
              <a:noFill/>
              <a:ln w="9525">
                <a:solidFill>
                  <a:schemeClr val="tx1"/>
                </a:solidFill>
                <a:round/>
                <a:headEnd/>
                <a:tailEnd/>
              </a:ln>
            </p:spPr>
            <p:txBody>
              <a:bodyPr/>
              <a:lstStyle/>
              <a:p>
                <a:endParaRPr lang="fr-FR"/>
              </a:p>
            </p:txBody>
          </p:sp>
          <p:sp>
            <p:nvSpPr>
              <p:cNvPr id="4546" name="Line 451"/>
              <p:cNvSpPr>
                <a:spLocks noChangeShapeType="1"/>
              </p:cNvSpPr>
              <p:nvPr/>
            </p:nvSpPr>
            <p:spPr bwMode="auto">
              <a:xfrm rot="10800000" flipH="1">
                <a:off x="766" y="697"/>
                <a:ext cx="1" cy="20"/>
              </a:xfrm>
              <a:prstGeom prst="line">
                <a:avLst/>
              </a:prstGeom>
              <a:noFill/>
              <a:ln w="9525">
                <a:solidFill>
                  <a:schemeClr val="tx1"/>
                </a:solidFill>
                <a:round/>
                <a:headEnd/>
                <a:tailEnd/>
              </a:ln>
            </p:spPr>
            <p:txBody>
              <a:bodyPr/>
              <a:lstStyle/>
              <a:p>
                <a:endParaRPr lang="fr-FR"/>
              </a:p>
            </p:txBody>
          </p:sp>
          <p:sp>
            <p:nvSpPr>
              <p:cNvPr id="4547" name="Line 452"/>
              <p:cNvSpPr>
                <a:spLocks noChangeShapeType="1"/>
              </p:cNvSpPr>
              <p:nvPr/>
            </p:nvSpPr>
            <p:spPr bwMode="auto">
              <a:xfrm rot="10800000" flipH="1">
                <a:off x="766" y="656"/>
                <a:ext cx="1" cy="22"/>
              </a:xfrm>
              <a:prstGeom prst="line">
                <a:avLst/>
              </a:prstGeom>
              <a:noFill/>
              <a:ln w="9525">
                <a:solidFill>
                  <a:schemeClr val="tx1"/>
                </a:solidFill>
                <a:round/>
                <a:headEnd/>
                <a:tailEnd/>
              </a:ln>
            </p:spPr>
            <p:txBody>
              <a:bodyPr/>
              <a:lstStyle/>
              <a:p>
                <a:endParaRPr lang="fr-FR"/>
              </a:p>
            </p:txBody>
          </p:sp>
          <p:sp>
            <p:nvSpPr>
              <p:cNvPr id="4548" name="Line 453"/>
              <p:cNvSpPr>
                <a:spLocks noChangeShapeType="1"/>
              </p:cNvSpPr>
              <p:nvPr/>
            </p:nvSpPr>
            <p:spPr bwMode="auto">
              <a:xfrm rot="10800000" flipH="1">
                <a:off x="766" y="619"/>
                <a:ext cx="1" cy="20"/>
              </a:xfrm>
              <a:prstGeom prst="line">
                <a:avLst/>
              </a:prstGeom>
              <a:noFill/>
              <a:ln w="9525">
                <a:solidFill>
                  <a:schemeClr val="tx1"/>
                </a:solidFill>
                <a:round/>
                <a:headEnd/>
                <a:tailEnd/>
              </a:ln>
            </p:spPr>
            <p:txBody>
              <a:bodyPr/>
              <a:lstStyle/>
              <a:p>
                <a:endParaRPr lang="fr-FR"/>
              </a:p>
            </p:txBody>
          </p:sp>
          <p:sp>
            <p:nvSpPr>
              <p:cNvPr id="4549" name="Line 454"/>
              <p:cNvSpPr>
                <a:spLocks noChangeShapeType="1"/>
              </p:cNvSpPr>
              <p:nvPr/>
            </p:nvSpPr>
            <p:spPr bwMode="auto">
              <a:xfrm rot="10800000" flipH="1">
                <a:off x="766" y="580"/>
                <a:ext cx="1" cy="19"/>
              </a:xfrm>
              <a:prstGeom prst="line">
                <a:avLst/>
              </a:prstGeom>
              <a:noFill/>
              <a:ln w="9525">
                <a:solidFill>
                  <a:schemeClr val="tx1"/>
                </a:solidFill>
                <a:round/>
                <a:headEnd/>
                <a:tailEnd/>
              </a:ln>
            </p:spPr>
            <p:txBody>
              <a:bodyPr/>
              <a:lstStyle/>
              <a:p>
                <a:endParaRPr lang="fr-FR"/>
              </a:p>
            </p:txBody>
          </p:sp>
          <p:sp>
            <p:nvSpPr>
              <p:cNvPr id="4550" name="Line 455"/>
              <p:cNvSpPr>
                <a:spLocks noChangeShapeType="1"/>
              </p:cNvSpPr>
              <p:nvPr/>
            </p:nvSpPr>
            <p:spPr bwMode="auto">
              <a:xfrm rot="10800000" flipH="1">
                <a:off x="766" y="539"/>
                <a:ext cx="1" cy="21"/>
              </a:xfrm>
              <a:prstGeom prst="line">
                <a:avLst/>
              </a:prstGeom>
              <a:noFill/>
              <a:ln w="9525">
                <a:solidFill>
                  <a:schemeClr val="tx1"/>
                </a:solidFill>
                <a:round/>
                <a:headEnd/>
                <a:tailEnd/>
              </a:ln>
            </p:spPr>
            <p:txBody>
              <a:bodyPr/>
              <a:lstStyle/>
              <a:p>
                <a:endParaRPr lang="fr-FR"/>
              </a:p>
            </p:txBody>
          </p:sp>
          <p:sp>
            <p:nvSpPr>
              <p:cNvPr id="4551" name="Line 456"/>
              <p:cNvSpPr>
                <a:spLocks noChangeShapeType="1"/>
              </p:cNvSpPr>
              <p:nvPr/>
            </p:nvSpPr>
            <p:spPr bwMode="auto">
              <a:xfrm rot="10800000" flipH="1">
                <a:off x="766" y="501"/>
                <a:ext cx="1" cy="18"/>
              </a:xfrm>
              <a:prstGeom prst="line">
                <a:avLst/>
              </a:prstGeom>
              <a:noFill/>
              <a:ln w="9525">
                <a:solidFill>
                  <a:schemeClr val="tx1"/>
                </a:solidFill>
                <a:round/>
                <a:headEnd/>
                <a:tailEnd/>
              </a:ln>
            </p:spPr>
            <p:txBody>
              <a:bodyPr/>
              <a:lstStyle/>
              <a:p>
                <a:endParaRPr lang="fr-FR"/>
              </a:p>
            </p:txBody>
          </p:sp>
          <p:sp>
            <p:nvSpPr>
              <p:cNvPr id="4552" name="Line 457"/>
              <p:cNvSpPr>
                <a:spLocks noChangeShapeType="1"/>
              </p:cNvSpPr>
              <p:nvPr/>
            </p:nvSpPr>
            <p:spPr bwMode="auto">
              <a:xfrm rot="10800000" flipH="1">
                <a:off x="766" y="460"/>
                <a:ext cx="1" cy="20"/>
              </a:xfrm>
              <a:prstGeom prst="line">
                <a:avLst/>
              </a:prstGeom>
              <a:noFill/>
              <a:ln w="9525">
                <a:solidFill>
                  <a:schemeClr val="tx1"/>
                </a:solidFill>
                <a:round/>
                <a:headEnd/>
                <a:tailEnd/>
              </a:ln>
            </p:spPr>
            <p:txBody>
              <a:bodyPr/>
              <a:lstStyle/>
              <a:p>
                <a:endParaRPr lang="fr-FR"/>
              </a:p>
            </p:txBody>
          </p:sp>
          <p:sp>
            <p:nvSpPr>
              <p:cNvPr id="4553" name="Line 458"/>
              <p:cNvSpPr>
                <a:spLocks noChangeShapeType="1"/>
              </p:cNvSpPr>
              <p:nvPr/>
            </p:nvSpPr>
            <p:spPr bwMode="auto">
              <a:xfrm rot="10800000" flipH="1">
                <a:off x="766" y="421"/>
                <a:ext cx="1" cy="20"/>
              </a:xfrm>
              <a:prstGeom prst="line">
                <a:avLst/>
              </a:prstGeom>
              <a:noFill/>
              <a:ln w="9525">
                <a:solidFill>
                  <a:schemeClr val="tx1"/>
                </a:solidFill>
                <a:round/>
                <a:headEnd/>
                <a:tailEnd/>
              </a:ln>
            </p:spPr>
            <p:txBody>
              <a:bodyPr/>
              <a:lstStyle/>
              <a:p>
                <a:endParaRPr lang="fr-FR"/>
              </a:p>
            </p:txBody>
          </p:sp>
          <p:sp>
            <p:nvSpPr>
              <p:cNvPr id="4554" name="Line 459"/>
              <p:cNvSpPr>
                <a:spLocks noChangeShapeType="1"/>
              </p:cNvSpPr>
              <p:nvPr/>
            </p:nvSpPr>
            <p:spPr bwMode="auto">
              <a:xfrm rot="10800000" flipH="1">
                <a:off x="766" y="380"/>
                <a:ext cx="1" cy="23"/>
              </a:xfrm>
              <a:prstGeom prst="line">
                <a:avLst/>
              </a:prstGeom>
              <a:noFill/>
              <a:ln w="9525">
                <a:solidFill>
                  <a:schemeClr val="tx1"/>
                </a:solidFill>
                <a:round/>
                <a:headEnd/>
                <a:tailEnd/>
              </a:ln>
            </p:spPr>
            <p:txBody>
              <a:bodyPr/>
              <a:lstStyle/>
              <a:p>
                <a:endParaRPr lang="fr-FR"/>
              </a:p>
            </p:txBody>
          </p:sp>
          <p:sp>
            <p:nvSpPr>
              <p:cNvPr id="4555" name="Line 460"/>
              <p:cNvSpPr>
                <a:spLocks noChangeShapeType="1"/>
              </p:cNvSpPr>
              <p:nvPr/>
            </p:nvSpPr>
            <p:spPr bwMode="auto">
              <a:xfrm rot="10800000" flipH="1">
                <a:off x="766" y="343"/>
                <a:ext cx="1" cy="19"/>
              </a:xfrm>
              <a:prstGeom prst="line">
                <a:avLst/>
              </a:prstGeom>
              <a:noFill/>
              <a:ln w="9525">
                <a:solidFill>
                  <a:schemeClr val="tx1"/>
                </a:solidFill>
                <a:round/>
                <a:headEnd/>
                <a:tailEnd/>
              </a:ln>
            </p:spPr>
            <p:txBody>
              <a:bodyPr/>
              <a:lstStyle/>
              <a:p>
                <a:endParaRPr lang="fr-FR"/>
              </a:p>
            </p:txBody>
          </p:sp>
          <p:sp>
            <p:nvSpPr>
              <p:cNvPr id="4556" name="Line 461"/>
              <p:cNvSpPr>
                <a:spLocks noChangeShapeType="1"/>
              </p:cNvSpPr>
              <p:nvPr/>
            </p:nvSpPr>
            <p:spPr bwMode="auto">
              <a:xfrm rot="10800000" flipH="1">
                <a:off x="766" y="303"/>
                <a:ext cx="1" cy="20"/>
              </a:xfrm>
              <a:prstGeom prst="line">
                <a:avLst/>
              </a:prstGeom>
              <a:noFill/>
              <a:ln w="9525">
                <a:solidFill>
                  <a:schemeClr val="tx1"/>
                </a:solidFill>
                <a:round/>
                <a:headEnd/>
                <a:tailEnd/>
              </a:ln>
            </p:spPr>
            <p:txBody>
              <a:bodyPr/>
              <a:lstStyle/>
              <a:p>
                <a:endParaRPr lang="fr-FR"/>
              </a:p>
            </p:txBody>
          </p:sp>
          <p:sp>
            <p:nvSpPr>
              <p:cNvPr id="4557" name="Line 462"/>
              <p:cNvSpPr>
                <a:spLocks noChangeShapeType="1"/>
              </p:cNvSpPr>
              <p:nvPr/>
            </p:nvSpPr>
            <p:spPr bwMode="auto">
              <a:xfrm rot="10800000" flipH="1">
                <a:off x="766" y="264"/>
                <a:ext cx="1" cy="18"/>
              </a:xfrm>
              <a:prstGeom prst="line">
                <a:avLst/>
              </a:prstGeom>
              <a:noFill/>
              <a:ln w="9525">
                <a:solidFill>
                  <a:schemeClr val="tx1"/>
                </a:solidFill>
                <a:round/>
                <a:headEnd/>
                <a:tailEnd/>
              </a:ln>
            </p:spPr>
            <p:txBody>
              <a:bodyPr/>
              <a:lstStyle/>
              <a:p>
                <a:endParaRPr lang="fr-FR"/>
              </a:p>
            </p:txBody>
          </p:sp>
          <p:sp>
            <p:nvSpPr>
              <p:cNvPr id="4558" name="Line 463"/>
              <p:cNvSpPr>
                <a:spLocks noChangeShapeType="1"/>
              </p:cNvSpPr>
              <p:nvPr/>
            </p:nvSpPr>
            <p:spPr bwMode="auto">
              <a:xfrm rot="10800000" flipH="1">
                <a:off x="766" y="223"/>
                <a:ext cx="1" cy="22"/>
              </a:xfrm>
              <a:prstGeom prst="line">
                <a:avLst/>
              </a:prstGeom>
              <a:noFill/>
              <a:ln w="9525">
                <a:solidFill>
                  <a:schemeClr val="tx1"/>
                </a:solidFill>
                <a:round/>
                <a:headEnd/>
                <a:tailEnd/>
              </a:ln>
            </p:spPr>
            <p:txBody>
              <a:bodyPr/>
              <a:lstStyle/>
              <a:p>
                <a:endParaRPr lang="fr-FR"/>
              </a:p>
            </p:txBody>
          </p:sp>
          <p:sp>
            <p:nvSpPr>
              <p:cNvPr id="4559" name="Line 464"/>
              <p:cNvSpPr>
                <a:spLocks noChangeShapeType="1"/>
              </p:cNvSpPr>
              <p:nvPr/>
            </p:nvSpPr>
            <p:spPr bwMode="auto">
              <a:xfrm rot="10800000" flipH="1">
                <a:off x="766" y="186"/>
                <a:ext cx="1" cy="19"/>
              </a:xfrm>
              <a:prstGeom prst="line">
                <a:avLst/>
              </a:prstGeom>
              <a:noFill/>
              <a:ln w="9525">
                <a:solidFill>
                  <a:schemeClr val="tx1"/>
                </a:solidFill>
                <a:round/>
                <a:headEnd/>
                <a:tailEnd/>
              </a:ln>
            </p:spPr>
            <p:txBody>
              <a:bodyPr/>
              <a:lstStyle/>
              <a:p>
                <a:endParaRPr lang="fr-FR"/>
              </a:p>
            </p:txBody>
          </p:sp>
          <p:sp>
            <p:nvSpPr>
              <p:cNvPr id="4560" name="Line 465"/>
              <p:cNvSpPr>
                <a:spLocks noChangeShapeType="1"/>
              </p:cNvSpPr>
              <p:nvPr/>
            </p:nvSpPr>
            <p:spPr bwMode="auto">
              <a:xfrm rot="10800000" flipH="1">
                <a:off x="766" y="147"/>
                <a:ext cx="1" cy="19"/>
              </a:xfrm>
              <a:prstGeom prst="line">
                <a:avLst/>
              </a:prstGeom>
              <a:noFill/>
              <a:ln w="9525">
                <a:solidFill>
                  <a:schemeClr val="tx1"/>
                </a:solidFill>
                <a:round/>
                <a:headEnd/>
                <a:tailEnd/>
              </a:ln>
            </p:spPr>
            <p:txBody>
              <a:bodyPr/>
              <a:lstStyle/>
              <a:p>
                <a:endParaRPr lang="fr-FR"/>
              </a:p>
            </p:txBody>
          </p:sp>
          <p:sp>
            <p:nvSpPr>
              <p:cNvPr id="4561" name="Line 466"/>
              <p:cNvSpPr>
                <a:spLocks noChangeShapeType="1"/>
              </p:cNvSpPr>
              <p:nvPr/>
            </p:nvSpPr>
            <p:spPr bwMode="auto">
              <a:xfrm rot="10800000" flipH="1">
                <a:off x="766" y="105"/>
                <a:ext cx="1" cy="24"/>
              </a:xfrm>
              <a:prstGeom prst="line">
                <a:avLst/>
              </a:prstGeom>
              <a:noFill/>
              <a:ln w="9525">
                <a:solidFill>
                  <a:schemeClr val="tx1"/>
                </a:solidFill>
                <a:round/>
                <a:headEnd/>
                <a:tailEnd/>
              </a:ln>
            </p:spPr>
            <p:txBody>
              <a:bodyPr/>
              <a:lstStyle/>
              <a:p>
                <a:endParaRPr lang="fr-FR"/>
              </a:p>
            </p:txBody>
          </p:sp>
          <p:sp>
            <p:nvSpPr>
              <p:cNvPr id="4562" name="Line 467"/>
              <p:cNvSpPr>
                <a:spLocks noChangeShapeType="1"/>
              </p:cNvSpPr>
              <p:nvPr/>
            </p:nvSpPr>
            <p:spPr bwMode="auto">
              <a:xfrm rot="10800000" flipH="1">
                <a:off x="766" y="66"/>
                <a:ext cx="1" cy="20"/>
              </a:xfrm>
              <a:prstGeom prst="line">
                <a:avLst/>
              </a:prstGeom>
              <a:noFill/>
              <a:ln w="9525">
                <a:solidFill>
                  <a:schemeClr val="tx1"/>
                </a:solidFill>
                <a:round/>
                <a:headEnd/>
                <a:tailEnd/>
              </a:ln>
            </p:spPr>
            <p:txBody>
              <a:bodyPr/>
              <a:lstStyle/>
              <a:p>
                <a:endParaRPr lang="fr-FR"/>
              </a:p>
            </p:txBody>
          </p:sp>
          <p:sp>
            <p:nvSpPr>
              <p:cNvPr id="4563" name="Line 468"/>
              <p:cNvSpPr>
                <a:spLocks noChangeShapeType="1"/>
              </p:cNvSpPr>
              <p:nvPr/>
            </p:nvSpPr>
            <p:spPr bwMode="auto">
              <a:xfrm rot="10800000" flipH="1">
                <a:off x="766" y="29"/>
                <a:ext cx="1" cy="18"/>
              </a:xfrm>
              <a:prstGeom prst="line">
                <a:avLst/>
              </a:prstGeom>
              <a:noFill/>
              <a:ln w="9525">
                <a:solidFill>
                  <a:schemeClr val="tx1"/>
                </a:solidFill>
                <a:round/>
                <a:headEnd/>
                <a:tailEnd/>
              </a:ln>
            </p:spPr>
            <p:txBody>
              <a:bodyPr/>
              <a:lstStyle/>
              <a:p>
                <a:endParaRPr lang="fr-FR"/>
              </a:p>
            </p:txBody>
          </p:sp>
          <p:sp>
            <p:nvSpPr>
              <p:cNvPr id="4564" name="Line 469"/>
              <p:cNvSpPr>
                <a:spLocks noChangeShapeType="1"/>
              </p:cNvSpPr>
              <p:nvPr/>
            </p:nvSpPr>
            <p:spPr bwMode="auto">
              <a:xfrm rot="10800000" flipH="1">
                <a:off x="766" y="0"/>
                <a:ext cx="1" cy="7"/>
              </a:xfrm>
              <a:prstGeom prst="line">
                <a:avLst/>
              </a:prstGeom>
              <a:noFill/>
              <a:ln w="9525">
                <a:solidFill>
                  <a:schemeClr val="tx1"/>
                </a:solidFill>
                <a:round/>
                <a:headEnd/>
                <a:tailEnd/>
              </a:ln>
            </p:spPr>
            <p:txBody>
              <a:bodyPr/>
              <a:lstStyle/>
              <a:p>
                <a:endParaRPr lang="fr-FR"/>
              </a:p>
            </p:txBody>
          </p:sp>
          <p:sp>
            <p:nvSpPr>
              <p:cNvPr id="4565" name="Line 470"/>
              <p:cNvSpPr>
                <a:spLocks noChangeShapeType="1"/>
              </p:cNvSpPr>
              <p:nvPr/>
            </p:nvSpPr>
            <p:spPr bwMode="auto">
              <a:xfrm>
                <a:off x="560" y="4757"/>
                <a:ext cx="2" cy="26"/>
              </a:xfrm>
              <a:prstGeom prst="line">
                <a:avLst/>
              </a:prstGeom>
              <a:noFill/>
              <a:ln w="9525">
                <a:solidFill>
                  <a:schemeClr val="tx1"/>
                </a:solidFill>
                <a:round/>
                <a:headEnd/>
                <a:tailEnd/>
              </a:ln>
            </p:spPr>
            <p:txBody>
              <a:bodyPr/>
              <a:lstStyle/>
              <a:p>
                <a:endParaRPr lang="fr-FR"/>
              </a:p>
            </p:txBody>
          </p:sp>
          <p:sp>
            <p:nvSpPr>
              <p:cNvPr id="4566" name="Line 471"/>
              <p:cNvSpPr>
                <a:spLocks noChangeShapeType="1"/>
              </p:cNvSpPr>
              <p:nvPr/>
            </p:nvSpPr>
            <p:spPr bwMode="auto">
              <a:xfrm rot="10800000" flipH="1">
                <a:off x="565" y="4757"/>
                <a:ext cx="0" cy="26"/>
              </a:xfrm>
              <a:prstGeom prst="line">
                <a:avLst/>
              </a:prstGeom>
              <a:noFill/>
              <a:ln w="9525">
                <a:solidFill>
                  <a:schemeClr val="tx1"/>
                </a:solidFill>
                <a:round/>
                <a:headEnd/>
                <a:tailEnd/>
              </a:ln>
            </p:spPr>
            <p:txBody>
              <a:bodyPr/>
              <a:lstStyle/>
              <a:p>
                <a:endParaRPr lang="fr-FR"/>
              </a:p>
            </p:txBody>
          </p:sp>
          <p:sp>
            <p:nvSpPr>
              <p:cNvPr id="4567" name="Line 472"/>
              <p:cNvSpPr>
                <a:spLocks noChangeShapeType="1"/>
              </p:cNvSpPr>
              <p:nvPr/>
            </p:nvSpPr>
            <p:spPr bwMode="auto">
              <a:xfrm rot="10800000" flipH="1">
                <a:off x="562" y="4722"/>
                <a:ext cx="1" cy="17"/>
              </a:xfrm>
              <a:prstGeom prst="line">
                <a:avLst/>
              </a:prstGeom>
              <a:noFill/>
              <a:ln w="9525">
                <a:solidFill>
                  <a:schemeClr val="tx1"/>
                </a:solidFill>
                <a:round/>
                <a:headEnd/>
                <a:tailEnd/>
              </a:ln>
            </p:spPr>
            <p:txBody>
              <a:bodyPr/>
              <a:lstStyle/>
              <a:p>
                <a:endParaRPr lang="fr-FR"/>
              </a:p>
            </p:txBody>
          </p:sp>
          <p:sp>
            <p:nvSpPr>
              <p:cNvPr id="4568" name="Line 473"/>
              <p:cNvSpPr>
                <a:spLocks noChangeShapeType="1"/>
              </p:cNvSpPr>
              <p:nvPr/>
            </p:nvSpPr>
            <p:spPr bwMode="auto">
              <a:xfrm rot="10800000" flipH="1">
                <a:off x="562" y="4683"/>
                <a:ext cx="1" cy="17"/>
              </a:xfrm>
              <a:prstGeom prst="line">
                <a:avLst/>
              </a:prstGeom>
              <a:noFill/>
              <a:ln w="9525">
                <a:solidFill>
                  <a:schemeClr val="tx1"/>
                </a:solidFill>
                <a:round/>
                <a:headEnd/>
                <a:tailEnd/>
              </a:ln>
            </p:spPr>
            <p:txBody>
              <a:bodyPr/>
              <a:lstStyle/>
              <a:p>
                <a:endParaRPr lang="fr-FR"/>
              </a:p>
            </p:txBody>
          </p:sp>
          <p:sp>
            <p:nvSpPr>
              <p:cNvPr id="4569" name="Line 474"/>
              <p:cNvSpPr>
                <a:spLocks noChangeShapeType="1"/>
              </p:cNvSpPr>
              <p:nvPr/>
            </p:nvSpPr>
            <p:spPr bwMode="auto">
              <a:xfrm rot="10800000" flipH="1">
                <a:off x="562" y="4643"/>
                <a:ext cx="1" cy="18"/>
              </a:xfrm>
              <a:prstGeom prst="line">
                <a:avLst/>
              </a:prstGeom>
              <a:noFill/>
              <a:ln w="9525">
                <a:solidFill>
                  <a:schemeClr val="tx1"/>
                </a:solidFill>
                <a:round/>
                <a:headEnd/>
                <a:tailEnd/>
              </a:ln>
            </p:spPr>
            <p:txBody>
              <a:bodyPr/>
              <a:lstStyle/>
              <a:p>
                <a:endParaRPr lang="fr-FR"/>
              </a:p>
            </p:txBody>
          </p:sp>
          <p:sp>
            <p:nvSpPr>
              <p:cNvPr id="4570" name="Line 475"/>
              <p:cNvSpPr>
                <a:spLocks noChangeShapeType="1"/>
              </p:cNvSpPr>
              <p:nvPr/>
            </p:nvSpPr>
            <p:spPr bwMode="auto">
              <a:xfrm rot="10800000" flipH="1">
                <a:off x="562" y="4600"/>
                <a:ext cx="1" cy="24"/>
              </a:xfrm>
              <a:prstGeom prst="line">
                <a:avLst/>
              </a:prstGeom>
              <a:noFill/>
              <a:ln w="9525">
                <a:solidFill>
                  <a:schemeClr val="tx1"/>
                </a:solidFill>
                <a:round/>
                <a:headEnd/>
                <a:tailEnd/>
              </a:ln>
            </p:spPr>
            <p:txBody>
              <a:bodyPr/>
              <a:lstStyle/>
              <a:p>
                <a:endParaRPr lang="fr-FR"/>
              </a:p>
            </p:txBody>
          </p:sp>
          <p:sp>
            <p:nvSpPr>
              <p:cNvPr id="4571" name="Line 476"/>
              <p:cNvSpPr>
                <a:spLocks noChangeShapeType="1"/>
              </p:cNvSpPr>
              <p:nvPr/>
            </p:nvSpPr>
            <p:spPr bwMode="auto">
              <a:xfrm rot="10800000" flipH="1">
                <a:off x="562" y="4563"/>
                <a:ext cx="1" cy="20"/>
              </a:xfrm>
              <a:prstGeom prst="line">
                <a:avLst/>
              </a:prstGeom>
              <a:noFill/>
              <a:ln w="9525">
                <a:solidFill>
                  <a:schemeClr val="tx1"/>
                </a:solidFill>
                <a:round/>
                <a:headEnd/>
                <a:tailEnd/>
              </a:ln>
            </p:spPr>
            <p:txBody>
              <a:bodyPr/>
              <a:lstStyle/>
              <a:p>
                <a:endParaRPr lang="fr-FR"/>
              </a:p>
            </p:txBody>
          </p:sp>
          <p:sp>
            <p:nvSpPr>
              <p:cNvPr id="4572" name="Line 477"/>
              <p:cNvSpPr>
                <a:spLocks noChangeShapeType="1"/>
              </p:cNvSpPr>
              <p:nvPr/>
            </p:nvSpPr>
            <p:spPr bwMode="auto">
              <a:xfrm rot="10800000" flipH="1">
                <a:off x="562" y="4524"/>
                <a:ext cx="1" cy="19"/>
              </a:xfrm>
              <a:prstGeom prst="line">
                <a:avLst/>
              </a:prstGeom>
              <a:noFill/>
              <a:ln w="9525">
                <a:solidFill>
                  <a:schemeClr val="tx1"/>
                </a:solidFill>
                <a:round/>
                <a:headEnd/>
                <a:tailEnd/>
              </a:ln>
            </p:spPr>
            <p:txBody>
              <a:bodyPr/>
              <a:lstStyle/>
              <a:p>
                <a:endParaRPr lang="fr-FR"/>
              </a:p>
            </p:txBody>
          </p:sp>
          <p:sp>
            <p:nvSpPr>
              <p:cNvPr id="4573" name="Line 478"/>
              <p:cNvSpPr>
                <a:spLocks noChangeShapeType="1"/>
              </p:cNvSpPr>
              <p:nvPr/>
            </p:nvSpPr>
            <p:spPr bwMode="auto">
              <a:xfrm rot="10800000" flipH="1">
                <a:off x="562" y="4485"/>
                <a:ext cx="1" cy="17"/>
              </a:xfrm>
              <a:prstGeom prst="line">
                <a:avLst/>
              </a:prstGeom>
              <a:noFill/>
              <a:ln w="9525">
                <a:solidFill>
                  <a:schemeClr val="tx1"/>
                </a:solidFill>
                <a:round/>
                <a:headEnd/>
                <a:tailEnd/>
              </a:ln>
            </p:spPr>
            <p:txBody>
              <a:bodyPr/>
              <a:lstStyle/>
              <a:p>
                <a:endParaRPr lang="fr-FR"/>
              </a:p>
            </p:txBody>
          </p:sp>
          <p:sp>
            <p:nvSpPr>
              <p:cNvPr id="4574" name="Line 479"/>
              <p:cNvSpPr>
                <a:spLocks noChangeShapeType="1"/>
              </p:cNvSpPr>
              <p:nvPr/>
            </p:nvSpPr>
            <p:spPr bwMode="auto">
              <a:xfrm rot="10800000" flipH="1">
                <a:off x="562" y="4445"/>
                <a:ext cx="1" cy="20"/>
              </a:xfrm>
              <a:prstGeom prst="line">
                <a:avLst/>
              </a:prstGeom>
              <a:noFill/>
              <a:ln w="9525">
                <a:solidFill>
                  <a:schemeClr val="tx1"/>
                </a:solidFill>
                <a:round/>
                <a:headEnd/>
                <a:tailEnd/>
              </a:ln>
            </p:spPr>
            <p:txBody>
              <a:bodyPr/>
              <a:lstStyle/>
              <a:p>
                <a:endParaRPr lang="fr-FR"/>
              </a:p>
            </p:txBody>
          </p:sp>
          <p:sp>
            <p:nvSpPr>
              <p:cNvPr id="4575" name="Line 480"/>
              <p:cNvSpPr>
                <a:spLocks noChangeShapeType="1"/>
              </p:cNvSpPr>
              <p:nvPr/>
            </p:nvSpPr>
            <p:spPr bwMode="auto">
              <a:xfrm rot="10800000" flipH="1">
                <a:off x="562" y="4406"/>
                <a:ext cx="1" cy="18"/>
              </a:xfrm>
              <a:prstGeom prst="line">
                <a:avLst/>
              </a:prstGeom>
              <a:noFill/>
              <a:ln w="9525">
                <a:solidFill>
                  <a:schemeClr val="tx1"/>
                </a:solidFill>
                <a:round/>
                <a:headEnd/>
                <a:tailEnd/>
              </a:ln>
            </p:spPr>
            <p:txBody>
              <a:bodyPr/>
              <a:lstStyle/>
              <a:p>
                <a:endParaRPr lang="fr-FR"/>
              </a:p>
            </p:txBody>
          </p:sp>
          <p:sp>
            <p:nvSpPr>
              <p:cNvPr id="4576" name="Line 481"/>
              <p:cNvSpPr>
                <a:spLocks noChangeShapeType="1"/>
              </p:cNvSpPr>
              <p:nvPr/>
            </p:nvSpPr>
            <p:spPr bwMode="auto">
              <a:xfrm rot="10800000" flipH="1">
                <a:off x="562" y="4365"/>
                <a:ext cx="1" cy="20"/>
              </a:xfrm>
              <a:prstGeom prst="line">
                <a:avLst/>
              </a:prstGeom>
              <a:noFill/>
              <a:ln w="9525">
                <a:solidFill>
                  <a:schemeClr val="tx1"/>
                </a:solidFill>
                <a:round/>
                <a:headEnd/>
                <a:tailEnd/>
              </a:ln>
            </p:spPr>
            <p:txBody>
              <a:bodyPr/>
              <a:lstStyle/>
              <a:p>
                <a:endParaRPr lang="fr-FR"/>
              </a:p>
            </p:txBody>
          </p:sp>
          <p:sp>
            <p:nvSpPr>
              <p:cNvPr id="4577" name="Line 482"/>
              <p:cNvSpPr>
                <a:spLocks noChangeShapeType="1"/>
              </p:cNvSpPr>
              <p:nvPr/>
            </p:nvSpPr>
            <p:spPr bwMode="auto">
              <a:xfrm rot="10800000" flipH="1">
                <a:off x="562" y="4326"/>
                <a:ext cx="1" cy="21"/>
              </a:xfrm>
              <a:prstGeom prst="line">
                <a:avLst/>
              </a:prstGeom>
              <a:noFill/>
              <a:ln w="9525">
                <a:solidFill>
                  <a:schemeClr val="tx1"/>
                </a:solidFill>
                <a:round/>
                <a:headEnd/>
                <a:tailEnd/>
              </a:ln>
            </p:spPr>
            <p:txBody>
              <a:bodyPr/>
              <a:lstStyle/>
              <a:p>
                <a:endParaRPr lang="fr-FR"/>
              </a:p>
            </p:txBody>
          </p:sp>
          <p:sp>
            <p:nvSpPr>
              <p:cNvPr id="4578" name="Line 483"/>
              <p:cNvSpPr>
                <a:spLocks noChangeShapeType="1"/>
              </p:cNvSpPr>
              <p:nvPr/>
            </p:nvSpPr>
            <p:spPr bwMode="auto">
              <a:xfrm rot="10800000" flipH="1">
                <a:off x="562" y="4287"/>
                <a:ext cx="1" cy="21"/>
              </a:xfrm>
              <a:prstGeom prst="line">
                <a:avLst/>
              </a:prstGeom>
              <a:noFill/>
              <a:ln w="9525">
                <a:solidFill>
                  <a:schemeClr val="tx1"/>
                </a:solidFill>
                <a:round/>
                <a:headEnd/>
                <a:tailEnd/>
              </a:ln>
            </p:spPr>
            <p:txBody>
              <a:bodyPr/>
              <a:lstStyle/>
              <a:p>
                <a:endParaRPr lang="fr-FR"/>
              </a:p>
            </p:txBody>
          </p:sp>
          <p:sp>
            <p:nvSpPr>
              <p:cNvPr id="4579" name="Line 484"/>
              <p:cNvSpPr>
                <a:spLocks noChangeShapeType="1"/>
              </p:cNvSpPr>
              <p:nvPr/>
            </p:nvSpPr>
            <p:spPr bwMode="auto">
              <a:xfrm rot="10800000" flipH="1">
                <a:off x="562" y="4247"/>
                <a:ext cx="1" cy="20"/>
              </a:xfrm>
              <a:prstGeom prst="line">
                <a:avLst/>
              </a:prstGeom>
              <a:noFill/>
              <a:ln w="9525">
                <a:solidFill>
                  <a:schemeClr val="tx1"/>
                </a:solidFill>
                <a:round/>
                <a:headEnd/>
                <a:tailEnd/>
              </a:ln>
            </p:spPr>
            <p:txBody>
              <a:bodyPr/>
              <a:lstStyle/>
              <a:p>
                <a:endParaRPr lang="fr-FR"/>
              </a:p>
            </p:txBody>
          </p:sp>
          <p:sp>
            <p:nvSpPr>
              <p:cNvPr id="4580" name="Line 485"/>
              <p:cNvSpPr>
                <a:spLocks noChangeShapeType="1"/>
              </p:cNvSpPr>
              <p:nvPr/>
            </p:nvSpPr>
            <p:spPr bwMode="auto">
              <a:xfrm rot="10800000" flipH="1">
                <a:off x="562" y="4208"/>
                <a:ext cx="1" cy="20"/>
              </a:xfrm>
              <a:prstGeom prst="line">
                <a:avLst/>
              </a:prstGeom>
              <a:noFill/>
              <a:ln w="9525">
                <a:solidFill>
                  <a:schemeClr val="tx1"/>
                </a:solidFill>
                <a:round/>
                <a:headEnd/>
                <a:tailEnd/>
              </a:ln>
            </p:spPr>
            <p:txBody>
              <a:bodyPr/>
              <a:lstStyle/>
              <a:p>
                <a:endParaRPr lang="fr-FR"/>
              </a:p>
            </p:txBody>
          </p:sp>
          <p:sp>
            <p:nvSpPr>
              <p:cNvPr id="4581" name="Line 486"/>
              <p:cNvSpPr>
                <a:spLocks noChangeShapeType="1"/>
              </p:cNvSpPr>
              <p:nvPr/>
            </p:nvSpPr>
            <p:spPr bwMode="auto">
              <a:xfrm rot="10800000" flipH="1">
                <a:off x="562" y="4169"/>
                <a:ext cx="1" cy="20"/>
              </a:xfrm>
              <a:prstGeom prst="line">
                <a:avLst/>
              </a:prstGeom>
              <a:noFill/>
              <a:ln w="9525">
                <a:solidFill>
                  <a:schemeClr val="tx1"/>
                </a:solidFill>
                <a:round/>
                <a:headEnd/>
                <a:tailEnd/>
              </a:ln>
            </p:spPr>
            <p:txBody>
              <a:bodyPr/>
              <a:lstStyle/>
              <a:p>
                <a:endParaRPr lang="fr-FR"/>
              </a:p>
            </p:txBody>
          </p:sp>
          <p:sp>
            <p:nvSpPr>
              <p:cNvPr id="4582" name="Line 487"/>
              <p:cNvSpPr>
                <a:spLocks noChangeShapeType="1"/>
              </p:cNvSpPr>
              <p:nvPr/>
            </p:nvSpPr>
            <p:spPr bwMode="auto">
              <a:xfrm rot="10800000" flipH="1">
                <a:off x="562" y="4128"/>
                <a:ext cx="1" cy="21"/>
              </a:xfrm>
              <a:prstGeom prst="line">
                <a:avLst/>
              </a:prstGeom>
              <a:noFill/>
              <a:ln w="9525">
                <a:solidFill>
                  <a:schemeClr val="tx1"/>
                </a:solidFill>
                <a:round/>
                <a:headEnd/>
                <a:tailEnd/>
              </a:ln>
            </p:spPr>
            <p:txBody>
              <a:bodyPr/>
              <a:lstStyle/>
              <a:p>
                <a:endParaRPr lang="fr-FR"/>
              </a:p>
            </p:txBody>
          </p:sp>
          <p:sp>
            <p:nvSpPr>
              <p:cNvPr id="4583" name="Line 488"/>
              <p:cNvSpPr>
                <a:spLocks noChangeShapeType="1"/>
              </p:cNvSpPr>
              <p:nvPr/>
            </p:nvSpPr>
            <p:spPr bwMode="auto">
              <a:xfrm rot="10800000" flipH="1">
                <a:off x="562" y="4091"/>
                <a:ext cx="1" cy="19"/>
              </a:xfrm>
              <a:prstGeom prst="line">
                <a:avLst/>
              </a:prstGeom>
              <a:noFill/>
              <a:ln w="9525">
                <a:solidFill>
                  <a:schemeClr val="tx1"/>
                </a:solidFill>
                <a:round/>
                <a:headEnd/>
                <a:tailEnd/>
              </a:ln>
            </p:spPr>
            <p:txBody>
              <a:bodyPr/>
              <a:lstStyle/>
              <a:p>
                <a:endParaRPr lang="fr-FR"/>
              </a:p>
            </p:txBody>
          </p:sp>
          <p:sp>
            <p:nvSpPr>
              <p:cNvPr id="4584" name="Line 489"/>
              <p:cNvSpPr>
                <a:spLocks noChangeShapeType="1"/>
              </p:cNvSpPr>
              <p:nvPr/>
            </p:nvSpPr>
            <p:spPr bwMode="auto">
              <a:xfrm rot="10800000" flipH="1">
                <a:off x="562" y="4051"/>
                <a:ext cx="1" cy="20"/>
              </a:xfrm>
              <a:prstGeom prst="line">
                <a:avLst/>
              </a:prstGeom>
              <a:noFill/>
              <a:ln w="9525">
                <a:solidFill>
                  <a:schemeClr val="tx1"/>
                </a:solidFill>
                <a:round/>
                <a:headEnd/>
                <a:tailEnd/>
              </a:ln>
            </p:spPr>
            <p:txBody>
              <a:bodyPr/>
              <a:lstStyle/>
              <a:p>
                <a:endParaRPr lang="fr-FR"/>
              </a:p>
            </p:txBody>
          </p:sp>
          <p:sp>
            <p:nvSpPr>
              <p:cNvPr id="4585" name="Line 490"/>
              <p:cNvSpPr>
                <a:spLocks noChangeShapeType="1"/>
              </p:cNvSpPr>
              <p:nvPr/>
            </p:nvSpPr>
            <p:spPr bwMode="auto">
              <a:xfrm rot="10800000" flipH="1">
                <a:off x="562" y="4012"/>
                <a:ext cx="1" cy="20"/>
              </a:xfrm>
              <a:prstGeom prst="line">
                <a:avLst/>
              </a:prstGeom>
              <a:noFill/>
              <a:ln w="9525">
                <a:solidFill>
                  <a:schemeClr val="tx1"/>
                </a:solidFill>
                <a:round/>
                <a:headEnd/>
                <a:tailEnd/>
              </a:ln>
            </p:spPr>
            <p:txBody>
              <a:bodyPr/>
              <a:lstStyle/>
              <a:p>
                <a:endParaRPr lang="fr-FR"/>
              </a:p>
            </p:txBody>
          </p:sp>
          <p:sp>
            <p:nvSpPr>
              <p:cNvPr id="4586" name="Line 491"/>
              <p:cNvSpPr>
                <a:spLocks noChangeShapeType="1"/>
              </p:cNvSpPr>
              <p:nvPr/>
            </p:nvSpPr>
            <p:spPr bwMode="auto">
              <a:xfrm rot="10800000" flipH="1">
                <a:off x="562" y="3971"/>
                <a:ext cx="1" cy="20"/>
              </a:xfrm>
              <a:prstGeom prst="line">
                <a:avLst/>
              </a:prstGeom>
              <a:noFill/>
              <a:ln w="9525">
                <a:solidFill>
                  <a:schemeClr val="tx1"/>
                </a:solidFill>
                <a:round/>
                <a:headEnd/>
                <a:tailEnd/>
              </a:ln>
            </p:spPr>
            <p:txBody>
              <a:bodyPr/>
              <a:lstStyle/>
              <a:p>
                <a:endParaRPr lang="fr-FR"/>
              </a:p>
            </p:txBody>
          </p:sp>
          <p:sp>
            <p:nvSpPr>
              <p:cNvPr id="4587" name="Line 492"/>
              <p:cNvSpPr>
                <a:spLocks noChangeShapeType="1"/>
              </p:cNvSpPr>
              <p:nvPr/>
            </p:nvSpPr>
            <p:spPr bwMode="auto">
              <a:xfrm rot="10800000" flipH="1">
                <a:off x="562" y="3932"/>
                <a:ext cx="1" cy="19"/>
              </a:xfrm>
              <a:prstGeom prst="line">
                <a:avLst/>
              </a:prstGeom>
              <a:noFill/>
              <a:ln w="9525">
                <a:solidFill>
                  <a:schemeClr val="tx1"/>
                </a:solidFill>
                <a:round/>
                <a:headEnd/>
                <a:tailEnd/>
              </a:ln>
            </p:spPr>
            <p:txBody>
              <a:bodyPr/>
              <a:lstStyle/>
              <a:p>
                <a:endParaRPr lang="fr-FR"/>
              </a:p>
            </p:txBody>
          </p:sp>
          <p:sp>
            <p:nvSpPr>
              <p:cNvPr id="4588" name="Line 493"/>
              <p:cNvSpPr>
                <a:spLocks noChangeShapeType="1"/>
              </p:cNvSpPr>
              <p:nvPr/>
            </p:nvSpPr>
            <p:spPr bwMode="auto">
              <a:xfrm rot="10800000" flipH="1">
                <a:off x="562" y="3893"/>
                <a:ext cx="1" cy="19"/>
              </a:xfrm>
              <a:prstGeom prst="line">
                <a:avLst/>
              </a:prstGeom>
              <a:noFill/>
              <a:ln w="9525">
                <a:solidFill>
                  <a:schemeClr val="tx1"/>
                </a:solidFill>
                <a:round/>
                <a:headEnd/>
                <a:tailEnd/>
              </a:ln>
            </p:spPr>
            <p:txBody>
              <a:bodyPr/>
              <a:lstStyle/>
              <a:p>
                <a:endParaRPr lang="fr-FR"/>
              </a:p>
            </p:txBody>
          </p:sp>
          <p:sp>
            <p:nvSpPr>
              <p:cNvPr id="4589" name="Line 494"/>
              <p:cNvSpPr>
                <a:spLocks noChangeShapeType="1"/>
              </p:cNvSpPr>
              <p:nvPr/>
            </p:nvSpPr>
            <p:spPr bwMode="auto">
              <a:xfrm rot="10800000" flipH="1">
                <a:off x="562" y="3853"/>
                <a:ext cx="1" cy="22"/>
              </a:xfrm>
              <a:prstGeom prst="line">
                <a:avLst/>
              </a:prstGeom>
              <a:noFill/>
              <a:ln w="9525">
                <a:solidFill>
                  <a:schemeClr val="tx1"/>
                </a:solidFill>
                <a:round/>
                <a:headEnd/>
                <a:tailEnd/>
              </a:ln>
            </p:spPr>
            <p:txBody>
              <a:bodyPr/>
              <a:lstStyle/>
              <a:p>
                <a:endParaRPr lang="fr-FR"/>
              </a:p>
            </p:txBody>
          </p:sp>
          <p:sp>
            <p:nvSpPr>
              <p:cNvPr id="4590" name="Line 495"/>
              <p:cNvSpPr>
                <a:spLocks noChangeShapeType="1"/>
              </p:cNvSpPr>
              <p:nvPr/>
            </p:nvSpPr>
            <p:spPr bwMode="auto">
              <a:xfrm rot="10800000" flipH="1">
                <a:off x="562" y="3814"/>
                <a:ext cx="1" cy="22"/>
              </a:xfrm>
              <a:prstGeom prst="line">
                <a:avLst/>
              </a:prstGeom>
              <a:noFill/>
              <a:ln w="9525">
                <a:solidFill>
                  <a:schemeClr val="tx1"/>
                </a:solidFill>
                <a:round/>
                <a:headEnd/>
                <a:tailEnd/>
              </a:ln>
            </p:spPr>
            <p:txBody>
              <a:bodyPr/>
              <a:lstStyle/>
              <a:p>
                <a:endParaRPr lang="fr-FR"/>
              </a:p>
            </p:txBody>
          </p:sp>
          <p:sp>
            <p:nvSpPr>
              <p:cNvPr id="4591" name="Line 496"/>
              <p:cNvSpPr>
                <a:spLocks noChangeShapeType="1"/>
              </p:cNvSpPr>
              <p:nvPr/>
            </p:nvSpPr>
            <p:spPr bwMode="auto">
              <a:xfrm rot="10800000" flipH="1">
                <a:off x="562" y="3775"/>
                <a:ext cx="1" cy="18"/>
              </a:xfrm>
              <a:prstGeom prst="line">
                <a:avLst/>
              </a:prstGeom>
              <a:noFill/>
              <a:ln w="9525">
                <a:solidFill>
                  <a:schemeClr val="tx1"/>
                </a:solidFill>
                <a:round/>
                <a:headEnd/>
                <a:tailEnd/>
              </a:ln>
            </p:spPr>
            <p:txBody>
              <a:bodyPr/>
              <a:lstStyle/>
              <a:p>
                <a:endParaRPr lang="fr-FR"/>
              </a:p>
            </p:txBody>
          </p:sp>
          <p:sp>
            <p:nvSpPr>
              <p:cNvPr id="4592" name="Line 497"/>
              <p:cNvSpPr>
                <a:spLocks noChangeShapeType="1"/>
              </p:cNvSpPr>
              <p:nvPr/>
            </p:nvSpPr>
            <p:spPr bwMode="auto">
              <a:xfrm rot="10800000" flipH="1">
                <a:off x="562" y="3736"/>
                <a:ext cx="1" cy="17"/>
              </a:xfrm>
              <a:prstGeom prst="line">
                <a:avLst/>
              </a:prstGeom>
              <a:noFill/>
              <a:ln w="9525">
                <a:solidFill>
                  <a:schemeClr val="tx1"/>
                </a:solidFill>
                <a:round/>
                <a:headEnd/>
                <a:tailEnd/>
              </a:ln>
            </p:spPr>
            <p:txBody>
              <a:bodyPr/>
              <a:lstStyle/>
              <a:p>
                <a:endParaRPr lang="fr-FR"/>
              </a:p>
            </p:txBody>
          </p:sp>
          <p:sp>
            <p:nvSpPr>
              <p:cNvPr id="4593" name="Line 498"/>
              <p:cNvSpPr>
                <a:spLocks noChangeShapeType="1"/>
              </p:cNvSpPr>
              <p:nvPr/>
            </p:nvSpPr>
            <p:spPr bwMode="auto">
              <a:xfrm rot="10800000" flipH="1">
                <a:off x="562" y="3695"/>
                <a:ext cx="1" cy="21"/>
              </a:xfrm>
              <a:prstGeom prst="line">
                <a:avLst/>
              </a:prstGeom>
              <a:noFill/>
              <a:ln w="9525">
                <a:solidFill>
                  <a:schemeClr val="tx1"/>
                </a:solidFill>
                <a:round/>
                <a:headEnd/>
                <a:tailEnd/>
              </a:ln>
            </p:spPr>
            <p:txBody>
              <a:bodyPr/>
              <a:lstStyle/>
              <a:p>
                <a:endParaRPr lang="fr-FR"/>
              </a:p>
            </p:txBody>
          </p:sp>
          <p:sp>
            <p:nvSpPr>
              <p:cNvPr id="4594" name="Line 499"/>
              <p:cNvSpPr>
                <a:spLocks noChangeShapeType="1"/>
              </p:cNvSpPr>
              <p:nvPr/>
            </p:nvSpPr>
            <p:spPr bwMode="auto">
              <a:xfrm rot="10800000" flipH="1">
                <a:off x="562" y="3657"/>
                <a:ext cx="1" cy="20"/>
              </a:xfrm>
              <a:prstGeom prst="line">
                <a:avLst/>
              </a:prstGeom>
              <a:noFill/>
              <a:ln w="9525">
                <a:solidFill>
                  <a:schemeClr val="tx1"/>
                </a:solidFill>
                <a:round/>
                <a:headEnd/>
                <a:tailEnd/>
              </a:ln>
            </p:spPr>
            <p:txBody>
              <a:bodyPr/>
              <a:lstStyle/>
              <a:p>
                <a:endParaRPr lang="fr-FR"/>
              </a:p>
            </p:txBody>
          </p:sp>
          <p:sp>
            <p:nvSpPr>
              <p:cNvPr id="4595" name="Line 500"/>
              <p:cNvSpPr>
                <a:spLocks noChangeShapeType="1"/>
              </p:cNvSpPr>
              <p:nvPr/>
            </p:nvSpPr>
            <p:spPr bwMode="auto">
              <a:xfrm rot="10800000" flipH="1">
                <a:off x="562" y="3616"/>
                <a:ext cx="1" cy="20"/>
              </a:xfrm>
              <a:prstGeom prst="line">
                <a:avLst/>
              </a:prstGeom>
              <a:noFill/>
              <a:ln w="9525">
                <a:solidFill>
                  <a:schemeClr val="tx1"/>
                </a:solidFill>
                <a:round/>
                <a:headEnd/>
                <a:tailEnd/>
              </a:ln>
            </p:spPr>
            <p:txBody>
              <a:bodyPr/>
              <a:lstStyle/>
              <a:p>
                <a:endParaRPr lang="fr-FR"/>
              </a:p>
            </p:txBody>
          </p:sp>
          <p:sp>
            <p:nvSpPr>
              <p:cNvPr id="4596" name="Line 501"/>
              <p:cNvSpPr>
                <a:spLocks noChangeShapeType="1"/>
              </p:cNvSpPr>
              <p:nvPr/>
            </p:nvSpPr>
            <p:spPr bwMode="auto">
              <a:xfrm rot="10800000" flipH="1">
                <a:off x="562" y="3577"/>
                <a:ext cx="1" cy="20"/>
              </a:xfrm>
              <a:prstGeom prst="line">
                <a:avLst/>
              </a:prstGeom>
              <a:noFill/>
              <a:ln w="9525">
                <a:solidFill>
                  <a:schemeClr val="tx1"/>
                </a:solidFill>
                <a:round/>
                <a:headEnd/>
                <a:tailEnd/>
              </a:ln>
            </p:spPr>
            <p:txBody>
              <a:bodyPr/>
              <a:lstStyle/>
              <a:p>
                <a:endParaRPr lang="fr-FR"/>
              </a:p>
            </p:txBody>
          </p:sp>
          <p:sp>
            <p:nvSpPr>
              <p:cNvPr id="4597" name="Line 502"/>
              <p:cNvSpPr>
                <a:spLocks noChangeShapeType="1"/>
              </p:cNvSpPr>
              <p:nvPr/>
            </p:nvSpPr>
            <p:spPr bwMode="auto">
              <a:xfrm rot="10800000" flipH="1">
                <a:off x="562" y="3538"/>
                <a:ext cx="1" cy="19"/>
              </a:xfrm>
              <a:prstGeom prst="line">
                <a:avLst/>
              </a:prstGeom>
              <a:noFill/>
              <a:ln w="9525">
                <a:solidFill>
                  <a:schemeClr val="tx1"/>
                </a:solidFill>
                <a:round/>
                <a:headEnd/>
                <a:tailEnd/>
              </a:ln>
            </p:spPr>
            <p:txBody>
              <a:bodyPr/>
              <a:lstStyle/>
              <a:p>
                <a:endParaRPr lang="fr-FR"/>
              </a:p>
            </p:txBody>
          </p:sp>
          <p:sp>
            <p:nvSpPr>
              <p:cNvPr id="4598" name="Line 503"/>
              <p:cNvSpPr>
                <a:spLocks noChangeShapeType="1"/>
              </p:cNvSpPr>
              <p:nvPr/>
            </p:nvSpPr>
            <p:spPr bwMode="auto">
              <a:xfrm rot="10800000" flipH="1">
                <a:off x="562" y="3500"/>
                <a:ext cx="1" cy="18"/>
              </a:xfrm>
              <a:prstGeom prst="line">
                <a:avLst/>
              </a:prstGeom>
              <a:noFill/>
              <a:ln w="9525">
                <a:solidFill>
                  <a:schemeClr val="tx1"/>
                </a:solidFill>
                <a:round/>
                <a:headEnd/>
                <a:tailEnd/>
              </a:ln>
            </p:spPr>
            <p:txBody>
              <a:bodyPr/>
              <a:lstStyle/>
              <a:p>
                <a:endParaRPr lang="fr-FR"/>
              </a:p>
            </p:txBody>
          </p:sp>
          <p:sp>
            <p:nvSpPr>
              <p:cNvPr id="4599" name="Line 504"/>
              <p:cNvSpPr>
                <a:spLocks noChangeShapeType="1"/>
              </p:cNvSpPr>
              <p:nvPr/>
            </p:nvSpPr>
            <p:spPr bwMode="auto">
              <a:xfrm rot="10800000" flipH="1">
                <a:off x="562" y="3457"/>
                <a:ext cx="1" cy="20"/>
              </a:xfrm>
              <a:prstGeom prst="line">
                <a:avLst/>
              </a:prstGeom>
              <a:noFill/>
              <a:ln w="9525">
                <a:solidFill>
                  <a:schemeClr val="tx1"/>
                </a:solidFill>
                <a:round/>
                <a:headEnd/>
                <a:tailEnd/>
              </a:ln>
            </p:spPr>
            <p:txBody>
              <a:bodyPr/>
              <a:lstStyle/>
              <a:p>
                <a:endParaRPr lang="fr-FR"/>
              </a:p>
            </p:txBody>
          </p:sp>
          <p:sp>
            <p:nvSpPr>
              <p:cNvPr id="4600" name="Line 505"/>
              <p:cNvSpPr>
                <a:spLocks noChangeShapeType="1"/>
              </p:cNvSpPr>
              <p:nvPr/>
            </p:nvSpPr>
            <p:spPr bwMode="auto">
              <a:xfrm rot="10800000" flipH="1">
                <a:off x="562" y="3418"/>
                <a:ext cx="1" cy="22"/>
              </a:xfrm>
              <a:prstGeom prst="line">
                <a:avLst/>
              </a:prstGeom>
              <a:noFill/>
              <a:ln w="9525">
                <a:solidFill>
                  <a:schemeClr val="tx1"/>
                </a:solidFill>
                <a:round/>
                <a:headEnd/>
                <a:tailEnd/>
              </a:ln>
            </p:spPr>
            <p:txBody>
              <a:bodyPr/>
              <a:lstStyle/>
              <a:p>
                <a:endParaRPr lang="fr-FR"/>
              </a:p>
            </p:txBody>
          </p:sp>
          <p:sp>
            <p:nvSpPr>
              <p:cNvPr id="4601" name="Line 506"/>
              <p:cNvSpPr>
                <a:spLocks noChangeShapeType="1"/>
              </p:cNvSpPr>
              <p:nvPr/>
            </p:nvSpPr>
            <p:spPr bwMode="auto">
              <a:xfrm rot="10800000" flipH="1">
                <a:off x="562" y="3379"/>
                <a:ext cx="1" cy="22"/>
              </a:xfrm>
              <a:prstGeom prst="line">
                <a:avLst/>
              </a:prstGeom>
              <a:noFill/>
              <a:ln w="9525">
                <a:solidFill>
                  <a:schemeClr val="tx1"/>
                </a:solidFill>
                <a:round/>
                <a:headEnd/>
                <a:tailEnd/>
              </a:ln>
            </p:spPr>
            <p:txBody>
              <a:bodyPr/>
              <a:lstStyle/>
              <a:p>
                <a:endParaRPr lang="fr-FR"/>
              </a:p>
            </p:txBody>
          </p:sp>
          <p:sp>
            <p:nvSpPr>
              <p:cNvPr id="4602" name="Line 507"/>
              <p:cNvSpPr>
                <a:spLocks noChangeShapeType="1"/>
              </p:cNvSpPr>
              <p:nvPr/>
            </p:nvSpPr>
            <p:spPr bwMode="auto">
              <a:xfrm rot="10800000" flipH="1">
                <a:off x="562" y="3342"/>
                <a:ext cx="1" cy="19"/>
              </a:xfrm>
              <a:prstGeom prst="line">
                <a:avLst/>
              </a:prstGeom>
              <a:noFill/>
              <a:ln w="9525">
                <a:solidFill>
                  <a:schemeClr val="tx1"/>
                </a:solidFill>
                <a:round/>
                <a:headEnd/>
                <a:tailEnd/>
              </a:ln>
            </p:spPr>
            <p:txBody>
              <a:bodyPr/>
              <a:lstStyle/>
              <a:p>
                <a:endParaRPr lang="fr-FR"/>
              </a:p>
            </p:txBody>
          </p:sp>
          <p:sp>
            <p:nvSpPr>
              <p:cNvPr id="4603" name="Line 508"/>
              <p:cNvSpPr>
                <a:spLocks noChangeShapeType="1"/>
              </p:cNvSpPr>
              <p:nvPr/>
            </p:nvSpPr>
            <p:spPr bwMode="auto">
              <a:xfrm rot="10800000" flipH="1">
                <a:off x="562" y="3301"/>
                <a:ext cx="1" cy="19"/>
              </a:xfrm>
              <a:prstGeom prst="line">
                <a:avLst/>
              </a:prstGeom>
              <a:noFill/>
              <a:ln w="9525">
                <a:solidFill>
                  <a:schemeClr val="tx1"/>
                </a:solidFill>
                <a:round/>
                <a:headEnd/>
                <a:tailEnd/>
              </a:ln>
            </p:spPr>
            <p:txBody>
              <a:bodyPr/>
              <a:lstStyle/>
              <a:p>
                <a:endParaRPr lang="fr-FR"/>
              </a:p>
            </p:txBody>
          </p:sp>
          <p:sp>
            <p:nvSpPr>
              <p:cNvPr id="4604" name="Line 509"/>
              <p:cNvSpPr>
                <a:spLocks noChangeShapeType="1"/>
              </p:cNvSpPr>
              <p:nvPr/>
            </p:nvSpPr>
            <p:spPr bwMode="auto">
              <a:xfrm rot="10800000" flipH="1">
                <a:off x="562" y="3261"/>
                <a:ext cx="1" cy="20"/>
              </a:xfrm>
              <a:prstGeom prst="line">
                <a:avLst/>
              </a:prstGeom>
              <a:noFill/>
              <a:ln w="9525">
                <a:solidFill>
                  <a:schemeClr val="tx1"/>
                </a:solidFill>
                <a:round/>
                <a:headEnd/>
                <a:tailEnd/>
              </a:ln>
            </p:spPr>
            <p:txBody>
              <a:bodyPr/>
              <a:lstStyle/>
              <a:p>
                <a:endParaRPr lang="fr-FR"/>
              </a:p>
            </p:txBody>
          </p:sp>
          <p:sp>
            <p:nvSpPr>
              <p:cNvPr id="4605" name="Line 510"/>
              <p:cNvSpPr>
                <a:spLocks noChangeShapeType="1"/>
              </p:cNvSpPr>
              <p:nvPr/>
            </p:nvSpPr>
            <p:spPr bwMode="auto">
              <a:xfrm rot="10800000" flipH="1">
                <a:off x="562" y="3220"/>
                <a:ext cx="1" cy="22"/>
              </a:xfrm>
              <a:prstGeom prst="line">
                <a:avLst/>
              </a:prstGeom>
              <a:noFill/>
              <a:ln w="9525">
                <a:solidFill>
                  <a:schemeClr val="tx1"/>
                </a:solidFill>
                <a:round/>
                <a:headEnd/>
                <a:tailEnd/>
              </a:ln>
            </p:spPr>
            <p:txBody>
              <a:bodyPr/>
              <a:lstStyle/>
              <a:p>
                <a:endParaRPr lang="fr-FR"/>
              </a:p>
            </p:txBody>
          </p:sp>
          <p:sp>
            <p:nvSpPr>
              <p:cNvPr id="4606" name="Line 511"/>
              <p:cNvSpPr>
                <a:spLocks noChangeShapeType="1"/>
              </p:cNvSpPr>
              <p:nvPr/>
            </p:nvSpPr>
            <p:spPr bwMode="auto">
              <a:xfrm rot="10800000" flipH="1">
                <a:off x="562" y="3183"/>
                <a:ext cx="1" cy="20"/>
              </a:xfrm>
              <a:prstGeom prst="line">
                <a:avLst/>
              </a:prstGeom>
              <a:noFill/>
              <a:ln w="9525">
                <a:solidFill>
                  <a:schemeClr val="tx1"/>
                </a:solidFill>
                <a:round/>
                <a:headEnd/>
                <a:tailEnd/>
              </a:ln>
            </p:spPr>
            <p:txBody>
              <a:bodyPr/>
              <a:lstStyle/>
              <a:p>
                <a:endParaRPr lang="fr-FR"/>
              </a:p>
            </p:txBody>
          </p:sp>
          <p:sp>
            <p:nvSpPr>
              <p:cNvPr id="4607" name="Line 512"/>
              <p:cNvSpPr>
                <a:spLocks noChangeShapeType="1"/>
              </p:cNvSpPr>
              <p:nvPr/>
            </p:nvSpPr>
            <p:spPr bwMode="auto">
              <a:xfrm rot="10800000" flipH="1">
                <a:off x="562" y="3144"/>
                <a:ext cx="1" cy="19"/>
              </a:xfrm>
              <a:prstGeom prst="line">
                <a:avLst/>
              </a:prstGeom>
              <a:noFill/>
              <a:ln w="9525">
                <a:solidFill>
                  <a:schemeClr val="tx1"/>
                </a:solidFill>
                <a:round/>
                <a:headEnd/>
                <a:tailEnd/>
              </a:ln>
            </p:spPr>
            <p:txBody>
              <a:bodyPr/>
              <a:lstStyle/>
              <a:p>
                <a:endParaRPr lang="fr-FR"/>
              </a:p>
            </p:txBody>
          </p:sp>
          <p:sp>
            <p:nvSpPr>
              <p:cNvPr id="4608" name="Line 513"/>
              <p:cNvSpPr>
                <a:spLocks noChangeShapeType="1"/>
              </p:cNvSpPr>
              <p:nvPr/>
            </p:nvSpPr>
            <p:spPr bwMode="auto">
              <a:xfrm rot="10800000" flipH="1">
                <a:off x="562" y="3103"/>
                <a:ext cx="1" cy="19"/>
              </a:xfrm>
              <a:prstGeom prst="line">
                <a:avLst/>
              </a:prstGeom>
              <a:noFill/>
              <a:ln w="9525">
                <a:solidFill>
                  <a:schemeClr val="tx1"/>
                </a:solidFill>
                <a:round/>
                <a:headEnd/>
                <a:tailEnd/>
              </a:ln>
            </p:spPr>
            <p:txBody>
              <a:bodyPr/>
              <a:lstStyle/>
              <a:p>
                <a:endParaRPr lang="fr-FR"/>
              </a:p>
            </p:txBody>
          </p:sp>
          <p:sp>
            <p:nvSpPr>
              <p:cNvPr id="4609" name="Line 514"/>
              <p:cNvSpPr>
                <a:spLocks noChangeShapeType="1"/>
              </p:cNvSpPr>
              <p:nvPr/>
            </p:nvSpPr>
            <p:spPr bwMode="auto">
              <a:xfrm rot="10800000" flipH="1">
                <a:off x="562" y="3065"/>
                <a:ext cx="1" cy="18"/>
              </a:xfrm>
              <a:prstGeom prst="line">
                <a:avLst/>
              </a:prstGeom>
              <a:noFill/>
              <a:ln w="9525">
                <a:solidFill>
                  <a:schemeClr val="tx1"/>
                </a:solidFill>
                <a:round/>
                <a:headEnd/>
                <a:tailEnd/>
              </a:ln>
            </p:spPr>
            <p:txBody>
              <a:bodyPr/>
              <a:lstStyle/>
              <a:p>
                <a:endParaRPr lang="fr-FR"/>
              </a:p>
            </p:txBody>
          </p:sp>
          <p:sp>
            <p:nvSpPr>
              <p:cNvPr id="4610" name="Line 515"/>
              <p:cNvSpPr>
                <a:spLocks noChangeShapeType="1"/>
              </p:cNvSpPr>
              <p:nvPr/>
            </p:nvSpPr>
            <p:spPr bwMode="auto">
              <a:xfrm rot="10800000" flipH="1">
                <a:off x="562" y="3026"/>
                <a:ext cx="1" cy="18"/>
              </a:xfrm>
              <a:prstGeom prst="line">
                <a:avLst/>
              </a:prstGeom>
              <a:noFill/>
              <a:ln w="9525">
                <a:solidFill>
                  <a:schemeClr val="tx1"/>
                </a:solidFill>
                <a:round/>
                <a:headEnd/>
                <a:tailEnd/>
              </a:ln>
            </p:spPr>
            <p:txBody>
              <a:bodyPr/>
              <a:lstStyle/>
              <a:p>
                <a:endParaRPr lang="fr-FR"/>
              </a:p>
            </p:txBody>
          </p:sp>
          <p:sp>
            <p:nvSpPr>
              <p:cNvPr id="4611" name="Line 516"/>
              <p:cNvSpPr>
                <a:spLocks noChangeShapeType="1"/>
              </p:cNvSpPr>
              <p:nvPr/>
            </p:nvSpPr>
            <p:spPr bwMode="auto">
              <a:xfrm rot="10800000" flipH="1">
                <a:off x="562" y="2985"/>
                <a:ext cx="1" cy="20"/>
              </a:xfrm>
              <a:prstGeom prst="line">
                <a:avLst/>
              </a:prstGeom>
              <a:noFill/>
              <a:ln w="9525">
                <a:solidFill>
                  <a:schemeClr val="tx1"/>
                </a:solidFill>
                <a:round/>
                <a:headEnd/>
                <a:tailEnd/>
              </a:ln>
            </p:spPr>
            <p:txBody>
              <a:bodyPr/>
              <a:lstStyle/>
              <a:p>
                <a:endParaRPr lang="fr-FR"/>
              </a:p>
            </p:txBody>
          </p:sp>
          <p:sp>
            <p:nvSpPr>
              <p:cNvPr id="4612" name="Line 517"/>
              <p:cNvSpPr>
                <a:spLocks noChangeShapeType="1"/>
              </p:cNvSpPr>
              <p:nvPr/>
            </p:nvSpPr>
            <p:spPr bwMode="auto">
              <a:xfrm rot="10800000" flipH="1">
                <a:off x="562" y="2946"/>
                <a:ext cx="1" cy="21"/>
              </a:xfrm>
              <a:prstGeom prst="line">
                <a:avLst/>
              </a:prstGeom>
              <a:noFill/>
              <a:ln w="9525">
                <a:solidFill>
                  <a:schemeClr val="tx1"/>
                </a:solidFill>
                <a:round/>
                <a:headEnd/>
                <a:tailEnd/>
              </a:ln>
            </p:spPr>
            <p:txBody>
              <a:bodyPr/>
              <a:lstStyle/>
              <a:p>
                <a:endParaRPr lang="fr-FR"/>
              </a:p>
            </p:txBody>
          </p:sp>
          <p:sp>
            <p:nvSpPr>
              <p:cNvPr id="4613" name="Line 518"/>
              <p:cNvSpPr>
                <a:spLocks noChangeShapeType="1"/>
              </p:cNvSpPr>
              <p:nvPr/>
            </p:nvSpPr>
            <p:spPr bwMode="auto">
              <a:xfrm rot="10800000" flipH="1">
                <a:off x="562" y="2907"/>
                <a:ext cx="1" cy="19"/>
              </a:xfrm>
              <a:prstGeom prst="line">
                <a:avLst/>
              </a:prstGeom>
              <a:noFill/>
              <a:ln w="9525">
                <a:solidFill>
                  <a:schemeClr val="tx1"/>
                </a:solidFill>
                <a:round/>
                <a:headEnd/>
                <a:tailEnd/>
              </a:ln>
            </p:spPr>
            <p:txBody>
              <a:bodyPr/>
              <a:lstStyle/>
              <a:p>
                <a:endParaRPr lang="fr-FR"/>
              </a:p>
            </p:txBody>
          </p:sp>
          <p:sp>
            <p:nvSpPr>
              <p:cNvPr id="4614" name="Line 519"/>
              <p:cNvSpPr>
                <a:spLocks noChangeShapeType="1"/>
              </p:cNvSpPr>
              <p:nvPr/>
            </p:nvSpPr>
            <p:spPr bwMode="auto">
              <a:xfrm rot="10800000" flipH="1">
                <a:off x="562" y="2867"/>
                <a:ext cx="1" cy="20"/>
              </a:xfrm>
              <a:prstGeom prst="line">
                <a:avLst/>
              </a:prstGeom>
              <a:noFill/>
              <a:ln w="9525">
                <a:solidFill>
                  <a:schemeClr val="tx1"/>
                </a:solidFill>
                <a:round/>
                <a:headEnd/>
                <a:tailEnd/>
              </a:ln>
            </p:spPr>
            <p:txBody>
              <a:bodyPr/>
              <a:lstStyle/>
              <a:p>
                <a:endParaRPr lang="fr-FR"/>
              </a:p>
            </p:txBody>
          </p:sp>
          <p:sp>
            <p:nvSpPr>
              <p:cNvPr id="4615" name="Line 520"/>
              <p:cNvSpPr>
                <a:spLocks noChangeShapeType="1"/>
              </p:cNvSpPr>
              <p:nvPr/>
            </p:nvSpPr>
            <p:spPr bwMode="auto">
              <a:xfrm rot="10800000" flipH="1">
                <a:off x="562" y="2828"/>
                <a:ext cx="1" cy="18"/>
              </a:xfrm>
              <a:prstGeom prst="line">
                <a:avLst/>
              </a:prstGeom>
              <a:noFill/>
              <a:ln w="9525">
                <a:solidFill>
                  <a:schemeClr val="tx1"/>
                </a:solidFill>
                <a:round/>
                <a:headEnd/>
                <a:tailEnd/>
              </a:ln>
            </p:spPr>
            <p:txBody>
              <a:bodyPr/>
              <a:lstStyle/>
              <a:p>
                <a:endParaRPr lang="fr-FR"/>
              </a:p>
            </p:txBody>
          </p:sp>
          <p:sp>
            <p:nvSpPr>
              <p:cNvPr id="4616" name="Line 521"/>
              <p:cNvSpPr>
                <a:spLocks noChangeShapeType="1"/>
              </p:cNvSpPr>
              <p:nvPr/>
            </p:nvSpPr>
            <p:spPr bwMode="auto">
              <a:xfrm rot="10800000" flipH="1">
                <a:off x="562" y="2789"/>
                <a:ext cx="1" cy="20"/>
              </a:xfrm>
              <a:prstGeom prst="line">
                <a:avLst/>
              </a:prstGeom>
              <a:noFill/>
              <a:ln w="9525">
                <a:solidFill>
                  <a:schemeClr val="tx1"/>
                </a:solidFill>
                <a:round/>
                <a:headEnd/>
                <a:tailEnd/>
              </a:ln>
            </p:spPr>
            <p:txBody>
              <a:bodyPr/>
              <a:lstStyle/>
              <a:p>
                <a:endParaRPr lang="fr-FR"/>
              </a:p>
            </p:txBody>
          </p:sp>
          <p:sp>
            <p:nvSpPr>
              <p:cNvPr id="4617" name="Line 522"/>
              <p:cNvSpPr>
                <a:spLocks noChangeShapeType="1"/>
              </p:cNvSpPr>
              <p:nvPr/>
            </p:nvSpPr>
            <p:spPr bwMode="auto">
              <a:xfrm rot="10800000" flipH="1">
                <a:off x="562" y="2750"/>
                <a:ext cx="1" cy="19"/>
              </a:xfrm>
              <a:prstGeom prst="line">
                <a:avLst/>
              </a:prstGeom>
              <a:noFill/>
              <a:ln w="9525">
                <a:solidFill>
                  <a:schemeClr val="tx1"/>
                </a:solidFill>
                <a:round/>
                <a:headEnd/>
                <a:tailEnd/>
              </a:ln>
            </p:spPr>
            <p:txBody>
              <a:bodyPr/>
              <a:lstStyle/>
              <a:p>
                <a:endParaRPr lang="fr-FR"/>
              </a:p>
            </p:txBody>
          </p:sp>
          <p:sp>
            <p:nvSpPr>
              <p:cNvPr id="4618" name="Line 523"/>
              <p:cNvSpPr>
                <a:spLocks noChangeShapeType="1"/>
              </p:cNvSpPr>
              <p:nvPr/>
            </p:nvSpPr>
            <p:spPr bwMode="auto">
              <a:xfrm rot="10800000" flipH="1">
                <a:off x="562" y="2711"/>
                <a:ext cx="1" cy="19"/>
              </a:xfrm>
              <a:prstGeom prst="line">
                <a:avLst/>
              </a:prstGeom>
              <a:noFill/>
              <a:ln w="9525">
                <a:solidFill>
                  <a:schemeClr val="tx1"/>
                </a:solidFill>
                <a:round/>
                <a:headEnd/>
                <a:tailEnd/>
              </a:ln>
            </p:spPr>
            <p:txBody>
              <a:bodyPr/>
              <a:lstStyle/>
              <a:p>
                <a:endParaRPr lang="fr-FR"/>
              </a:p>
            </p:txBody>
          </p:sp>
          <p:sp>
            <p:nvSpPr>
              <p:cNvPr id="4619" name="Line 524"/>
              <p:cNvSpPr>
                <a:spLocks noChangeShapeType="1"/>
              </p:cNvSpPr>
              <p:nvPr/>
            </p:nvSpPr>
            <p:spPr bwMode="auto">
              <a:xfrm rot="10800000" flipH="1">
                <a:off x="562" y="2669"/>
                <a:ext cx="1" cy="22"/>
              </a:xfrm>
              <a:prstGeom prst="line">
                <a:avLst/>
              </a:prstGeom>
              <a:noFill/>
              <a:ln w="9525">
                <a:solidFill>
                  <a:schemeClr val="tx1"/>
                </a:solidFill>
                <a:round/>
                <a:headEnd/>
                <a:tailEnd/>
              </a:ln>
            </p:spPr>
            <p:txBody>
              <a:bodyPr/>
              <a:lstStyle/>
              <a:p>
                <a:endParaRPr lang="fr-FR"/>
              </a:p>
            </p:txBody>
          </p:sp>
          <p:sp>
            <p:nvSpPr>
              <p:cNvPr id="4620" name="Line 525"/>
              <p:cNvSpPr>
                <a:spLocks noChangeShapeType="1"/>
              </p:cNvSpPr>
              <p:nvPr/>
            </p:nvSpPr>
            <p:spPr bwMode="auto">
              <a:xfrm rot="10800000" flipH="1">
                <a:off x="562" y="2630"/>
                <a:ext cx="1" cy="20"/>
              </a:xfrm>
              <a:prstGeom prst="line">
                <a:avLst/>
              </a:prstGeom>
              <a:noFill/>
              <a:ln w="9525">
                <a:solidFill>
                  <a:schemeClr val="tx1"/>
                </a:solidFill>
                <a:round/>
                <a:headEnd/>
                <a:tailEnd/>
              </a:ln>
            </p:spPr>
            <p:txBody>
              <a:bodyPr/>
              <a:lstStyle/>
              <a:p>
                <a:endParaRPr lang="fr-FR"/>
              </a:p>
            </p:txBody>
          </p:sp>
          <p:sp>
            <p:nvSpPr>
              <p:cNvPr id="4621" name="Line 526"/>
              <p:cNvSpPr>
                <a:spLocks noChangeShapeType="1"/>
              </p:cNvSpPr>
              <p:nvPr/>
            </p:nvSpPr>
            <p:spPr bwMode="auto">
              <a:xfrm rot="10800000" flipH="1">
                <a:off x="562" y="2593"/>
                <a:ext cx="1" cy="18"/>
              </a:xfrm>
              <a:prstGeom prst="line">
                <a:avLst/>
              </a:prstGeom>
              <a:noFill/>
              <a:ln w="9525">
                <a:solidFill>
                  <a:schemeClr val="tx1"/>
                </a:solidFill>
                <a:round/>
                <a:headEnd/>
                <a:tailEnd/>
              </a:ln>
            </p:spPr>
            <p:txBody>
              <a:bodyPr/>
              <a:lstStyle/>
              <a:p>
                <a:endParaRPr lang="fr-FR"/>
              </a:p>
            </p:txBody>
          </p:sp>
          <p:sp>
            <p:nvSpPr>
              <p:cNvPr id="4622" name="Line 527"/>
              <p:cNvSpPr>
                <a:spLocks noChangeShapeType="1"/>
              </p:cNvSpPr>
              <p:nvPr/>
            </p:nvSpPr>
            <p:spPr bwMode="auto">
              <a:xfrm rot="10800000" flipH="1">
                <a:off x="562" y="2554"/>
                <a:ext cx="1" cy="17"/>
              </a:xfrm>
              <a:prstGeom prst="line">
                <a:avLst/>
              </a:prstGeom>
              <a:noFill/>
              <a:ln w="9525">
                <a:solidFill>
                  <a:schemeClr val="tx1"/>
                </a:solidFill>
                <a:round/>
                <a:headEnd/>
                <a:tailEnd/>
              </a:ln>
            </p:spPr>
            <p:txBody>
              <a:bodyPr/>
              <a:lstStyle/>
              <a:p>
                <a:endParaRPr lang="fr-FR"/>
              </a:p>
            </p:txBody>
          </p:sp>
          <p:sp>
            <p:nvSpPr>
              <p:cNvPr id="4623" name="Line 528"/>
              <p:cNvSpPr>
                <a:spLocks noChangeShapeType="1"/>
              </p:cNvSpPr>
              <p:nvPr/>
            </p:nvSpPr>
            <p:spPr bwMode="auto">
              <a:xfrm rot="10800000" flipH="1">
                <a:off x="562" y="2511"/>
                <a:ext cx="1" cy="23"/>
              </a:xfrm>
              <a:prstGeom prst="line">
                <a:avLst/>
              </a:prstGeom>
              <a:noFill/>
              <a:ln w="9525">
                <a:solidFill>
                  <a:schemeClr val="tx1"/>
                </a:solidFill>
                <a:round/>
                <a:headEnd/>
                <a:tailEnd/>
              </a:ln>
            </p:spPr>
            <p:txBody>
              <a:bodyPr/>
              <a:lstStyle/>
              <a:p>
                <a:endParaRPr lang="fr-FR"/>
              </a:p>
            </p:txBody>
          </p:sp>
          <p:sp>
            <p:nvSpPr>
              <p:cNvPr id="4624" name="Line 529"/>
              <p:cNvSpPr>
                <a:spLocks noChangeShapeType="1"/>
              </p:cNvSpPr>
              <p:nvPr/>
            </p:nvSpPr>
            <p:spPr bwMode="auto">
              <a:xfrm rot="10800000" flipH="1">
                <a:off x="562" y="2471"/>
                <a:ext cx="1" cy="22"/>
              </a:xfrm>
              <a:prstGeom prst="line">
                <a:avLst/>
              </a:prstGeom>
              <a:noFill/>
              <a:ln w="9525">
                <a:solidFill>
                  <a:schemeClr val="tx1"/>
                </a:solidFill>
                <a:round/>
                <a:headEnd/>
                <a:tailEnd/>
              </a:ln>
            </p:spPr>
            <p:txBody>
              <a:bodyPr/>
              <a:lstStyle/>
              <a:p>
                <a:endParaRPr lang="fr-FR"/>
              </a:p>
            </p:txBody>
          </p:sp>
          <p:sp>
            <p:nvSpPr>
              <p:cNvPr id="4625" name="Line 530"/>
              <p:cNvSpPr>
                <a:spLocks noChangeShapeType="1"/>
              </p:cNvSpPr>
              <p:nvPr/>
            </p:nvSpPr>
            <p:spPr bwMode="auto">
              <a:xfrm rot="10800000" flipH="1">
                <a:off x="562" y="2434"/>
                <a:ext cx="1" cy="20"/>
              </a:xfrm>
              <a:prstGeom prst="line">
                <a:avLst/>
              </a:prstGeom>
              <a:noFill/>
              <a:ln w="9525">
                <a:solidFill>
                  <a:schemeClr val="tx1"/>
                </a:solidFill>
                <a:round/>
                <a:headEnd/>
                <a:tailEnd/>
              </a:ln>
            </p:spPr>
            <p:txBody>
              <a:bodyPr/>
              <a:lstStyle/>
              <a:p>
                <a:endParaRPr lang="fr-FR"/>
              </a:p>
            </p:txBody>
          </p:sp>
          <p:sp>
            <p:nvSpPr>
              <p:cNvPr id="4626" name="Line 531"/>
              <p:cNvSpPr>
                <a:spLocks noChangeShapeType="1"/>
              </p:cNvSpPr>
              <p:nvPr/>
            </p:nvSpPr>
            <p:spPr bwMode="auto">
              <a:xfrm rot="10800000" flipH="1">
                <a:off x="562" y="2395"/>
                <a:ext cx="1" cy="18"/>
              </a:xfrm>
              <a:prstGeom prst="line">
                <a:avLst/>
              </a:prstGeom>
              <a:noFill/>
              <a:ln w="9525">
                <a:solidFill>
                  <a:schemeClr val="tx1"/>
                </a:solidFill>
                <a:round/>
                <a:headEnd/>
                <a:tailEnd/>
              </a:ln>
            </p:spPr>
            <p:txBody>
              <a:bodyPr/>
              <a:lstStyle/>
              <a:p>
                <a:endParaRPr lang="fr-FR"/>
              </a:p>
            </p:txBody>
          </p:sp>
          <p:sp>
            <p:nvSpPr>
              <p:cNvPr id="4627" name="Line 532"/>
              <p:cNvSpPr>
                <a:spLocks noChangeShapeType="1"/>
              </p:cNvSpPr>
              <p:nvPr/>
            </p:nvSpPr>
            <p:spPr bwMode="auto">
              <a:xfrm rot="10800000" flipH="1">
                <a:off x="562" y="2354"/>
                <a:ext cx="1" cy="21"/>
              </a:xfrm>
              <a:prstGeom prst="line">
                <a:avLst/>
              </a:prstGeom>
              <a:noFill/>
              <a:ln w="9525">
                <a:solidFill>
                  <a:schemeClr val="tx1"/>
                </a:solidFill>
                <a:round/>
                <a:headEnd/>
                <a:tailEnd/>
              </a:ln>
            </p:spPr>
            <p:txBody>
              <a:bodyPr/>
              <a:lstStyle/>
              <a:p>
                <a:endParaRPr lang="fr-FR"/>
              </a:p>
            </p:txBody>
          </p:sp>
          <p:sp>
            <p:nvSpPr>
              <p:cNvPr id="4628" name="Line 533"/>
              <p:cNvSpPr>
                <a:spLocks noChangeShapeType="1"/>
              </p:cNvSpPr>
              <p:nvPr/>
            </p:nvSpPr>
            <p:spPr bwMode="auto">
              <a:xfrm rot="10800000" flipH="1">
                <a:off x="562" y="2315"/>
                <a:ext cx="1" cy="19"/>
              </a:xfrm>
              <a:prstGeom prst="line">
                <a:avLst/>
              </a:prstGeom>
              <a:noFill/>
              <a:ln w="9525">
                <a:solidFill>
                  <a:schemeClr val="tx1"/>
                </a:solidFill>
                <a:round/>
                <a:headEnd/>
                <a:tailEnd/>
              </a:ln>
            </p:spPr>
            <p:txBody>
              <a:bodyPr/>
              <a:lstStyle/>
              <a:p>
                <a:endParaRPr lang="fr-FR"/>
              </a:p>
            </p:txBody>
          </p:sp>
          <p:sp>
            <p:nvSpPr>
              <p:cNvPr id="4629" name="Line 534"/>
              <p:cNvSpPr>
                <a:spLocks noChangeShapeType="1"/>
              </p:cNvSpPr>
              <p:nvPr/>
            </p:nvSpPr>
            <p:spPr bwMode="auto">
              <a:xfrm rot="10800000" flipH="1">
                <a:off x="562" y="2275"/>
                <a:ext cx="1" cy="20"/>
              </a:xfrm>
              <a:prstGeom prst="line">
                <a:avLst/>
              </a:prstGeom>
              <a:noFill/>
              <a:ln w="9525">
                <a:solidFill>
                  <a:schemeClr val="tx1"/>
                </a:solidFill>
                <a:round/>
                <a:headEnd/>
                <a:tailEnd/>
              </a:ln>
            </p:spPr>
            <p:txBody>
              <a:bodyPr/>
              <a:lstStyle/>
              <a:p>
                <a:endParaRPr lang="fr-FR"/>
              </a:p>
            </p:txBody>
          </p:sp>
          <p:sp>
            <p:nvSpPr>
              <p:cNvPr id="4630" name="Line 535"/>
              <p:cNvSpPr>
                <a:spLocks noChangeShapeType="1"/>
              </p:cNvSpPr>
              <p:nvPr/>
            </p:nvSpPr>
            <p:spPr bwMode="auto">
              <a:xfrm rot="10800000" flipH="1">
                <a:off x="562" y="2236"/>
                <a:ext cx="1" cy="20"/>
              </a:xfrm>
              <a:prstGeom prst="line">
                <a:avLst/>
              </a:prstGeom>
              <a:noFill/>
              <a:ln w="9525">
                <a:solidFill>
                  <a:schemeClr val="tx1"/>
                </a:solidFill>
                <a:round/>
                <a:headEnd/>
                <a:tailEnd/>
              </a:ln>
            </p:spPr>
            <p:txBody>
              <a:bodyPr/>
              <a:lstStyle/>
              <a:p>
                <a:endParaRPr lang="fr-FR"/>
              </a:p>
            </p:txBody>
          </p:sp>
          <p:sp>
            <p:nvSpPr>
              <p:cNvPr id="4631" name="Line 536"/>
              <p:cNvSpPr>
                <a:spLocks noChangeShapeType="1"/>
              </p:cNvSpPr>
              <p:nvPr/>
            </p:nvSpPr>
            <p:spPr bwMode="auto">
              <a:xfrm rot="10800000" flipH="1">
                <a:off x="562" y="2197"/>
                <a:ext cx="1" cy="21"/>
              </a:xfrm>
              <a:prstGeom prst="line">
                <a:avLst/>
              </a:prstGeom>
              <a:noFill/>
              <a:ln w="9525">
                <a:solidFill>
                  <a:schemeClr val="tx1"/>
                </a:solidFill>
                <a:round/>
                <a:headEnd/>
                <a:tailEnd/>
              </a:ln>
            </p:spPr>
            <p:txBody>
              <a:bodyPr/>
              <a:lstStyle/>
              <a:p>
                <a:endParaRPr lang="fr-FR"/>
              </a:p>
            </p:txBody>
          </p:sp>
          <p:sp>
            <p:nvSpPr>
              <p:cNvPr id="4632" name="Line 537"/>
              <p:cNvSpPr>
                <a:spLocks noChangeShapeType="1"/>
              </p:cNvSpPr>
              <p:nvPr/>
            </p:nvSpPr>
            <p:spPr bwMode="auto">
              <a:xfrm rot="10800000" flipH="1">
                <a:off x="562" y="2158"/>
                <a:ext cx="1" cy="17"/>
              </a:xfrm>
              <a:prstGeom prst="line">
                <a:avLst/>
              </a:prstGeom>
              <a:noFill/>
              <a:ln w="9525">
                <a:solidFill>
                  <a:schemeClr val="tx1"/>
                </a:solidFill>
                <a:round/>
                <a:headEnd/>
                <a:tailEnd/>
              </a:ln>
            </p:spPr>
            <p:txBody>
              <a:bodyPr/>
              <a:lstStyle/>
              <a:p>
                <a:endParaRPr lang="fr-FR"/>
              </a:p>
            </p:txBody>
          </p:sp>
          <p:sp>
            <p:nvSpPr>
              <p:cNvPr id="4633" name="Line 538"/>
              <p:cNvSpPr>
                <a:spLocks noChangeShapeType="1"/>
              </p:cNvSpPr>
              <p:nvPr/>
            </p:nvSpPr>
            <p:spPr bwMode="auto">
              <a:xfrm rot="10800000" flipH="1">
                <a:off x="562" y="2119"/>
                <a:ext cx="1" cy="17"/>
              </a:xfrm>
              <a:prstGeom prst="line">
                <a:avLst/>
              </a:prstGeom>
              <a:noFill/>
              <a:ln w="9525">
                <a:solidFill>
                  <a:schemeClr val="tx1"/>
                </a:solidFill>
                <a:round/>
                <a:headEnd/>
                <a:tailEnd/>
              </a:ln>
            </p:spPr>
            <p:txBody>
              <a:bodyPr/>
              <a:lstStyle/>
              <a:p>
                <a:endParaRPr lang="fr-FR"/>
              </a:p>
            </p:txBody>
          </p:sp>
          <p:sp>
            <p:nvSpPr>
              <p:cNvPr id="4634" name="Line 539"/>
              <p:cNvSpPr>
                <a:spLocks noChangeShapeType="1"/>
              </p:cNvSpPr>
              <p:nvPr/>
            </p:nvSpPr>
            <p:spPr bwMode="auto">
              <a:xfrm rot="10800000" flipH="1">
                <a:off x="562" y="2077"/>
                <a:ext cx="1" cy="20"/>
              </a:xfrm>
              <a:prstGeom prst="line">
                <a:avLst/>
              </a:prstGeom>
              <a:noFill/>
              <a:ln w="9525">
                <a:solidFill>
                  <a:schemeClr val="tx1"/>
                </a:solidFill>
                <a:round/>
                <a:headEnd/>
                <a:tailEnd/>
              </a:ln>
            </p:spPr>
            <p:txBody>
              <a:bodyPr/>
              <a:lstStyle/>
              <a:p>
                <a:endParaRPr lang="fr-FR"/>
              </a:p>
            </p:txBody>
          </p:sp>
          <p:sp>
            <p:nvSpPr>
              <p:cNvPr id="4635" name="Line 540"/>
              <p:cNvSpPr>
                <a:spLocks noChangeShapeType="1"/>
              </p:cNvSpPr>
              <p:nvPr/>
            </p:nvSpPr>
            <p:spPr bwMode="auto">
              <a:xfrm rot="10800000" flipH="1">
                <a:off x="562" y="2038"/>
                <a:ext cx="1" cy="22"/>
              </a:xfrm>
              <a:prstGeom prst="line">
                <a:avLst/>
              </a:prstGeom>
              <a:noFill/>
              <a:ln w="9525">
                <a:solidFill>
                  <a:schemeClr val="tx1"/>
                </a:solidFill>
                <a:round/>
                <a:headEnd/>
                <a:tailEnd/>
              </a:ln>
            </p:spPr>
            <p:txBody>
              <a:bodyPr/>
              <a:lstStyle/>
              <a:p>
                <a:endParaRPr lang="fr-FR"/>
              </a:p>
            </p:txBody>
          </p:sp>
          <p:sp>
            <p:nvSpPr>
              <p:cNvPr id="4636" name="Line 541"/>
              <p:cNvSpPr>
                <a:spLocks noChangeShapeType="1"/>
              </p:cNvSpPr>
              <p:nvPr/>
            </p:nvSpPr>
            <p:spPr bwMode="auto">
              <a:xfrm rot="10800000" flipH="1">
                <a:off x="562" y="1999"/>
                <a:ext cx="1" cy="22"/>
              </a:xfrm>
              <a:prstGeom prst="line">
                <a:avLst/>
              </a:prstGeom>
              <a:noFill/>
              <a:ln w="9525">
                <a:solidFill>
                  <a:schemeClr val="tx1"/>
                </a:solidFill>
                <a:round/>
                <a:headEnd/>
                <a:tailEnd/>
              </a:ln>
            </p:spPr>
            <p:txBody>
              <a:bodyPr/>
              <a:lstStyle/>
              <a:p>
                <a:endParaRPr lang="fr-FR"/>
              </a:p>
            </p:txBody>
          </p:sp>
          <p:sp>
            <p:nvSpPr>
              <p:cNvPr id="4637" name="Line 542"/>
              <p:cNvSpPr>
                <a:spLocks noChangeShapeType="1"/>
              </p:cNvSpPr>
              <p:nvPr/>
            </p:nvSpPr>
            <p:spPr bwMode="auto">
              <a:xfrm rot="10800000" flipH="1">
                <a:off x="562" y="1960"/>
                <a:ext cx="1" cy="19"/>
              </a:xfrm>
              <a:prstGeom prst="line">
                <a:avLst/>
              </a:prstGeom>
              <a:noFill/>
              <a:ln w="9525">
                <a:solidFill>
                  <a:schemeClr val="tx1"/>
                </a:solidFill>
                <a:round/>
                <a:headEnd/>
                <a:tailEnd/>
              </a:ln>
            </p:spPr>
            <p:txBody>
              <a:bodyPr/>
              <a:lstStyle/>
              <a:p>
                <a:endParaRPr lang="fr-FR"/>
              </a:p>
            </p:txBody>
          </p:sp>
          <p:sp>
            <p:nvSpPr>
              <p:cNvPr id="4638" name="Line 543"/>
              <p:cNvSpPr>
                <a:spLocks noChangeShapeType="1"/>
              </p:cNvSpPr>
              <p:nvPr/>
            </p:nvSpPr>
            <p:spPr bwMode="auto">
              <a:xfrm rot="10800000" flipH="1">
                <a:off x="562" y="1921"/>
                <a:ext cx="1" cy="17"/>
              </a:xfrm>
              <a:prstGeom prst="line">
                <a:avLst/>
              </a:prstGeom>
              <a:noFill/>
              <a:ln w="9525">
                <a:solidFill>
                  <a:schemeClr val="tx1"/>
                </a:solidFill>
                <a:round/>
                <a:headEnd/>
                <a:tailEnd/>
              </a:ln>
            </p:spPr>
            <p:txBody>
              <a:bodyPr/>
              <a:lstStyle/>
              <a:p>
                <a:endParaRPr lang="fr-FR"/>
              </a:p>
            </p:txBody>
          </p:sp>
          <p:sp>
            <p:nvSpPr>
              <p:cNvPr id="4639" name="Line 544"/>
              <p:cNvSpPr>
                <a:spLocks noChangeShapeType="1"/>
              </p:cNvSpPr>
              <p:nvPr/>
            </p:nvSpPr>
            <p:spPr bwMode="auto">
              <a:xfrm rot="10800000" flipH="1">
                <a:off x="562" y="1881"/>
                <a:ext cx="1" cy="20"/>
              </a:xfrm>
              <a:prstGeom prst="line">
                <a:avLst/>
              </a:prstGeom>
              <a:noFill/>
              <a:ln w="9525">
                <a:solidFill>
                  <a:schemeClr val="tx1"/>
                </a:solidFill>
                <a:round/>
                <a:headEnd/>
                <a:tailEnd/>
              </a:ln>
            </p:spPr>
            <p:txBody>
              <a:bodyPr/>
              <a:lstStyle/>
              <a:p>
                <a:endParaRPr lang="fr-FR"/>
              </a:p>
            </p:txBody>
          </p:sp>
          <p:sp>
            <p:nvSpPr>
              <p:cNvPr id="4640" name="Line 545"/>
              <p:cNvSpPr>
                <a:spLocks noChangeShapeType="1"/>
              </p:cNvSpPr>
              <p:nvPr/>
            </p:nvSpPr>
            <p:spPr bwMode="auto">
              <a:xfrm rot="10800000" flipH="1">
                <a:off x="562" y="1840"/>
                <a:ext cx="1" cy="22"/>
              </a:xfrm>
              <a:prstGeom prst="line">
                <a:avLst/>
              </a:prstGeom>
              <a:noFill/>
              <a:ln w="9525">
                <a:solidFill>
                  <a:schemeClr val="tx1"/>
                </a:solidFill>
                <a:round/>
                <a:headEnd/>
                <a:tailEnd/>
              </a:ln>
            </p:spPr>
            <p:txBody>
              <a:bodyPr/>
              <a:lstStyle/>
              <a:p>
                <a:endParaRPr lang="fr-FR"/>
              </a:p>
            </p:txBody>
          </p:sp>
          <p:sp>
            <p:nvSpPr>
              <p:cNvPr id="4641" name="Line 546"/>
              <p:cNvSpPr>
                <a:spLocks noChangeShapeType="1"/>
              </p:cNvSpPr>
              <p:nvPr/>
            </p:nvSpPr>
            <p:spPr bwMode="auto">
              <a:xfrm rot="10800000" flipH="1">
                <a:off x="562" y="1801"/>
                <a:ext cx="1" cy="20"/>
              </a:xfrm>
              <a:prstGeom prst="line">
                <a:avLst/>
              </a:prstGeom>
              <a:noFill/>
              <a:ln w="9525">
                <a:solidFill>
                  <a:schemeClr val="tx1"/>
                </a:solidFill>
                <a:round/>
                <a:headEnd/>
                <a:tailEnd/>
              </a:ln>
            </p:spPr>
            <p:txBody>
              <a:bodyPr/>
              <a:lstStyle/>
              <a:p>
                <a:endParaRPr lang="fr-FR"/>
              </a:p>
            </p:txBody>
          </p:sp>
          <p:sp>
            <p:nvSpPr>
              <p:cNvPr id="4642" name="Line 547"/>
              <p:cNvSpPr>
                <a:spLocks noChangeShapeType="1"/>
              </p:cNvSpPr>
              <p:nvPr/>
            </p:nvSpPr>
            <p:spPr bwMode="auto">
              <a:xfrm rot="10800000" flipH="1">
                <a:off x="562" y="1762"/>
                <a:ext cx="1" cy="21"/>
              </a:xfrm>
              <a:prstGeom prst="line">
                <a:avLst/>
              </a:prstGeom>
              <a:noFill/>
              <a:ln w="9525">
                <a:solidFill>
                  <a:schemeClr val="tx1"/>
                </a:solidFill>
                <a:round/>
                <a:headEnd/>
                <a:tailEnd/>
              </a:ln>
            </p:spPr>
            <p:txBody>
              <a:bodyPr/>
              <a:lstStyle/>
              <a:p>
                <a:endParaRPr lang="fr-FR"/>
              </a:p>
            </p:txBody>
          </p:sp>
          <p:sp>
            <p:nvSpPr>
              <p:cNvPr id="4643" name="Line 548"/>
              <p:cNvSpPr>
                <a:spLocks noChangeShapeType="1"/>
              </p:cNvSpPr>
              <p:nvPr/>
            </p:nvSpPr>
            <p:spPr bwMode="auto">
              <a:xfrm rot="10800000" flipH="1">
                <a:off x="562" y="1723"/>
                <a:ext cx="1" cy="21"/>
              </a:xfrm>
              <a:prstGeom prst="line">
                <a:avLst/>
              </a:prstGeom>
              <a:noFill/>
              <a:ln w="9525">
                <a:solidFill>
                  <a:schemeClr val="tx1"/>
                </a:solidFill>
                <a:round/>
                <a:headEnd/>
                <a:tailEnd/>
              </a:ln>
            </p:spPr>
            <p:txBody>
              <a:bodyPr/>
              <a:lstStyle/>
              <a:p>
                <a:endParaRPr lang="fr-FR"/>
              </a:p>
            </p:txBody>
          </p:sp>
          <p:sp>
            <p:nvSpPr>
              <p:cNvPr id="4644" name="Line 549"/>
              <p:cNvSpPr>
                <a:spLocks noChangeShapeType="1"/>
              </p:cNvSpPr>
              <p:nvPr/>
            </p:nvSpPr>
            <p:spPr bwMode="auto">
              <a:xfrm rot="10800000" flipH="1">
                <a:off x="562" y="1685"/>
                <a:ext cx="1" cy="18"/>
              </a:xfrm>
              <a:prstGeom prst="line">
                <a:avLst/>
              </a:prstGeom>
              <a:noFill/>
              <a:ln w="9525">
                <a:solidFill>
                  <a:schemeClr val="tx1"/>
                </a:solidFill>
                <a:round/>
                <a:headEnd/>
                <a:tailEnd/>
              </a:ln>
            </p:spPr>
            <p:txBody>
              <a:bodyPr/>
              <a:lstStyle/>
              <a:p>
                <a:endParaRPr lang="fr-FR"/>
              </a:p>
            </p:txBody>
          </p:sp>
          <p:sp>
            <p:nvSpPr>
              <p:cNvPr id="4645" name="Line 550"/>
              <p:cNvSpPr>
                <a:spLocks noChangeShapeType="1"/>
              </p:cNvSpPr>
              <p:nvPr/>
            </p:nvSpPr>
            <p:spPr bwMode="auto">
              <a:xfrm rot="10800000" flipH="1">
                <a:off x="562" y="1644"/>
                <a:ext cx="1" cy="20"/>
              </a:xfrm>
              <a:prstGeom prst="line">
                <a:avLst/>
              </a:prstGeom>
              <a:noFill/>
              <a:ln w="9525">
                <a:solidFill>
                  <a:schemeClr val="tx1"/>
                </a:solidFill>
                <a:round/>
                <a:headEnd/>
                <a:tailEnd/>
              </a:ln>
            </p:spPr>
            <p:txBody>
              <a:bodyPr/>
              <a:lstStyle/>
              <a:p>
                <a:endParaRPr lang="fr-FR"/>
              </a:p>
            </p:txBody>
          </p:sp>
          <p:sp>
            <p:nvSpPr>
              <p:cNvPr id="4646" name="Line 551"/>
              <p:cNvSpPr>
                <a:spLocks noChangeShapeType="1"/>
              </p:cNvSpPr>
              <p:nvPr/>
            </p:nvSpPr>
            <p:spPr bwMode="auto">
              <a:xfrm rot="10800000" flipH="1">
                <a:off x="562" y="1605"/>
                <a:ext cx="1" cy="20"/>
              </a:xfrm>
              <a:prstGeom prst="line">
                <a:avLst/>
              </a:prstGeom>
              <a:noFill/>
              <a:ln w="9525">
                <a:solidFill>
                  <a:schemeClr val="tx1"/>
                </a:solidFill>
                <a:round/>
                <a:headEnd/>
                <a:tailEnd/>
              </a:ln>
            </p:spPr>
            <p:txBody>
              <a:bodyPr/>
              <a:lstStyle/>
              <a:p>
                <a:endParaRPr lang="fr-FR"/>
              </a:p>
            </p:txBody>
          </p:sp>
          <p:sp>
            <p:nvSpPr>
              <p:cNvPr id="4647" name="Line 552"/>
              <p:cNvSpPr>
                <a:spLocks noChangeShapeType="1"/>
              </p:cNvSpPr>
              <p:nvPr/>
            </p:nvSpPr>
            <p:spPr bwMode="auto">
              <a:xfrm rot="10800000" flipH="1">
                <a:off x="562" y="1564"/>
                <a:ext cx="1" cy="21"/>
              </a:xfrm>
              <a:prstGeom prst="line">
                <a:avLst/>
              </a:prstGeom>
              <a:noFill/>
              <a:ln w="9525">
                <a:solidFill>
                  <a:schemeClr val="tx1"/>
                </a:solidFill>
                <a:round/>
                <a:headEnd/>
                <a:tailEnd/>
              </a:ln>
            </p:spPr>
            <p:txBody>
              <a:bodyPr/>
              <a:lstStyle/>
              <a:p>
                <a:endParaRPr lang="fr-FR"/>
              </a:p>
            </p:txBody>
          </p:sp>
          <p:sp>
            <p:nvSpPr>
              <p:cNvPr id="4648" name="Line 553"/>
              <p:cNvSpPr>
                <a:spLocks noChangeShapeType="1"/>
              </p:cNvSpPr>
              <p:nvPr/>
            </p:nvSpPr>
            <p:spPr bwMode="auto">
              <a:xfrm rot="10800000" flipH="1">
                <a:off x="562" y="1527"/>
                <a:ext cx="1" cy="19"/>
              </a:xfrm>
              <a:prstGeom prst="line">
                <a:avLst/>
              </a:prstGeom>
              <a:noFill/>
              <a:ln w="9525">
                <a:solidFill>
                  <a:schemeClr val="tx1"/>
                </a:solidFill>
                <a:round/>
                <a:headEnd/>
                <a:tailEnd/>
              </a:ln>
            </p:spPr>
            <p:txBody>
              <a:bodyPr/>
              <a:lstStyle/>
              <a:p>
                <a:endParaRPr lang="fr-FR"/>
              </a:p>
            </p:txBody>
          </p:sp>
          <p:sp>
            <p:nvSpPr>
              <p:cNvPr id="4649" name="Line 554"/>
              <p:cNvSpPr>
                <a:spLocks noChangeShapeType="1"/>
              </p:cNvSpPr>
              <p:nvPr/>
            </p:nvSpPr>
            <p:spPr bwMode="auto">
              <a:xfrm rot="10800000" flipH="1">
                <a:off x="562" y="1487"/>
                <a:ext cx="1" cy="20"/>
              </a:xfrm>
              <a:prstGeom prst="line">
                <a:avLst/>
              </a:prstGeom>
              <a:noFill/>
              <a:ln w="9525">
                <a:solidFill>
                  <a:schemeClr val="tx1"/>
                </a:solidFill>
                <a:round/>
                <a:headEnd/>
                <a:tailEnd/>
              </a:ln>
            </p:spPr>
            <p:txBody>
              <a:bodyPr/>
              <a:lstStyle/>
              <a:p>
                <a:endParaRPr lang="fr-FR"/>
              </a:p>
            </p:txBody>
          </p:sp>
          <p:sp>
            <p:nvSpPr>
              <p:cNvPr id="4650" name="Line 555"/>
              <p:cNvSpPr>
                <a:spLocks noChangeShapeType="1"/>
              </p:cNvSpPr>
              <p:nvPr/>
            </p:nvSpPr>
            <p:spPr bwMode="auto">
              <a:xfrm rot="10800000" flipH="1">
                <a:off x="562" y="1448"/>
                <a:ext cx="1" cy="20"/>
              </a:xfrm>
              <a:prstGeom prst="line">
                <a:avLst/>
              </a:prstGeom>
              <a:noFill/>
              <a:ln w="9525">
                <a:solidFill>
                  <a:schemeClr val="tx1"/>
                </a:solidFill>
                <a:round/>
                <a:headEnd/>
                <a:tailEnd/>
              </a:ln>
            </p:spPr>
            <p:txBody>
              <a:bodyPr/>
              <a:lstStyle/>
              <a:p>
                <a:endParaRPr lang="fr-FR"/>
              </a:p>
            </p:txBody>
          </p:sp>
          <p:sp>
            <p:nvSpPr>
              <p:cNvPr id="4651" name="Line 556"/>
              <p:cNvSpPr>
                <a:spLocks noChangeShapeType="1"/>
              </p:cNvSpPr>
              <p:nvPr/>
            </p:nvSpPr>
            <p:spPr bwMode="auto">
              <a:xfrm rot="10800000" flipH="1">
                <a:off x="562" y="1411"/>
                <a:ext cx="1" cy="18"/>
              </a:xfrm>
              <a:prstGeom prst="line">
                <a:avLst/>
              </a:prstGeom>
              <a:noFill/>
              <a:ln w="9525">
                <a:solidFill>
                  <a:schemeClr val="tx1"/>
                </a:solidFill>
                <a:round/>
                <a:headEnd/>
                <a:tailEnd/>
              </a:ln>
            </p:spPr>
            <p:txBody>
              <a:bodyPr/>
              <a:lstStyle/>
              <a:p>
                <a:endParaRPr lang="fr-FR"/>
              </a:p>
            </p:txBody>
          </p:sp>
          <p:sp>
            <p:nvSpPr>
              <p:cNvPr id="4652" name="Line 557"/>
              <p:cNvSpPr>
                <a:spLocks noChangeShapeType="1"/>
              </p:cNvSpPr>
              <p:nvPr/>
            </p:nvSpPr>
            <p:spPr bwMode="auto">
              <a:xfrm rot="10800000" flipH="1">
                <a:off x="562" y="1368"/>
                <a:ext cx="1" cy="19"/>
              </a:xfrm>
              <a:prstGeom prst="line">
                <a:avLst/>
              </a:prstGeom>
              <a:noFill/>
              <a:ln w="9525">
                <a:solidFill>
                  <a:schemeClr val="tx1"/>
                </a:solidFill>
                <a:round/>
                <a:headEnd/>
                <a:tailEnd/>
              </a:ln>
            </p:spPr>
            <p:txBody>
              <a:bodyPr/>
              <a:lstStyle/>
              <a:p>
                <a:endParaRPr lang="fr-FR"/>
              </a:p>
            </p:txBody>
          </p:sp>
          <p:sp>
            <p:nvSpPr>
              <p:cNvPr id="4653" name="Line 558"/>
              <p:cNvSpPr>
                <a:spLocks noChangeShapeType="1"/>
              </p:cNvSpPr>
              <p:nvPr/>
            </p:nvSpPr>
            <p:spPr bwMode="auto">
              <a:xfrm rot="10800000" flipH="1">
                <a:off x="562" y="1329"/>
                <a:ext cx="1" cy="19"/>
              </a:xfrm>
              <a:prstGeom prst="line">
                <a:avLst/>
              </a:prstGeom>
              <a:noFill/>
              <a:ln w="9525">
                <a:solidFill>
                  <a:schemeClr val="tx1"/>
                </a:solidFill>
                <a:round/>
                <a:headEnd/>
                <a:tailEnd/>
              </a:ln>
            </p:spPr>
            <p:txBody>
              <a:bodyPr/>
              <a:lstStyle/>
              <a:p>
                <a:endParaRPr lang="fr-FR"/>
              </a:p>
            </p:txBody>
          </p:sp>
          <p:sp>
            <p:nvSpPr>
              <p:cNvPr id="4654" name="Line 559"/>
              <p:cNvSpPr>
                <a:spLocks noChangeShapeType="1"/>
              </p:cNvSpPr>
              <p:nvPr/>
            </p:nvSpPr>
            <p:spPr bwMode="auto">
              <a:xfrm rot="10800000" flipH="1">
                <a:off x="562" y="1289"/>
                <a:ext cx="1" cy="22"/>
              </a:xfrm>
              <a:prstGeom prst="line">
                <a:avLst/>
              </a:prstGeom>
              <a:noFill/>
              <a:ln w="9525">
                <a:solidFill>
                  <a:schemeClr val="tx1"/>
                </a:solidFill>
                <a:round/>
                <a:headEnd/>
                <a:tailEnd/>
              </a:ln>
            </p:spPr>
            <p:txBody>
              <a:bodyPr/>
              <a:lstStyle/>
              <a:p>
                <a:endParaRPr lang="fr-FR"/>
              </a:p>
            </p:txBody>
          </p:sp>
          <p:sp>
            <p:nvSpPr>
              <p:cNvPr id="4655" name="Line 560"/>
              <p:cNvSpPr>
                <a:spLocks noChangeShapeType="1"/>
              </p:cNvSpPr>
              <p:nvPr/>
            </p:nvSpPr>
            <p:spPr bwMode="auto">
              <a:xfrm rot="10800000" flipH="1">
                <a:off x="562" y="1252"/>
                <a:ext cx="1" cy="18"/>
              </a:xfrm>
              <a:prstGeom prst="line">
                <a:avLst/>
              </a:prstGeom>
              <a:noFill/>
              <a:ln w="9525">
                <a:solidFill>
                  <a:schemeClr val="tx1"/>
                </a:solidFill>
                <a:round/>
                <a:headEnd/>
                <a:tailEnd/>
              </a:ln>
            </p:spPr>
            <p:txBody>
              <a:bodyPr/>
              <a:lstStyle/>
              <a:p>
                <a:endParaRPr lang="fr-FR"/>
              </a:p>
            </p:txBody>
          </p:sp>
          <p:sp>
            <p:nvSpPr>
              <p:cNvPr id="4656" name="Line 561"/>
              <p:cNvSpPr>
                <a:spLocks noChangeShapeType="1"/>
              </p:cNvSpPr>
              <p:nvPr/>
            </p:nvSpPr>
            <p:spPr bwMode="auto">
              <a:xfrm rot="10800000" flipH="1">
                <a:off x="562" y="1211"/>
                <a:ext cx="1" cy="18"/>
              </a:xfrm>
              <a:prstGeom prst="line">
                <a:avLst/>
              </a:prstGeom>
              <a:noFill/>
              <a:ln w="9525">
                <a:solidFill>
                  <a:schemeClr val="tx1"/>
                </a:solidFill>
                <a:round/>
                <a:headEnd/>
                <a:tailEnd/>
              </a:ln>
            </p:spPr>
            <p:txBody>
              <a:bodyPr/>
              <a:lstStyle/>
              <a:p>
                <a:endParaRPr lang="fr-FR"/>
              </a:p>
            </p:txBody>
          </p:sp>
          <p:sp>
            <p:nvSpPr>
              <p:cNvPr id="4657" name="Line 562"/>
              <p:cNvSpPr>
                <a:spLocks noChangeShapeType="1"/>
              </p:cNvSpPr>
              <p:nvPr/>
            </p:nvSpPr>
            <p:spPr bwMode="auto">
              <a:xfrm rot="10800000" flipH="1">
                <a:off x="562" y="1172"/>
                <a:ext cx="1" cy="17"/>
              </a:xfrm>
              <a:prstGeom prst="line">
                <a:avLst/>
              </a:prstGeom>
              <a:noFill/>
              <a:ln w="9525">
                <a:solidFill>
                  <a:schemeClr val="tx1"/>
                </a:solidFill>
                <a:round/>
                <a:headEnd/>
                <a:tailEnd/>
              </a:ln>
            </p:spPr>
            <p:txBody>
              <a:bodyPr/>
              <a:lstStyle/>
              <a:p>
                <a:endParaRPr lang="fr-FR"/>
              </a:p>
            </p:txBody>
          </p:sp>
          <p:sp>
            <p:nvSpPr>
              <p:cNvPr id="4658" name="Line 563"/>
              <p:cNvSpPr>
                <a:spLocks noChangeShapeType="1"/>
              </p:cNvSpPr>
              <p:nvPr/>
            </p:nvSpPr>
            <p:spPr bwMode="auto">
              <a:xfrm rot="10800000" flipH="1">
                <a:off x="562" y="1131"/>
                <a:ext cx="1" cy="21"/>
              </a:xfrm>
              <a:prstGeom prst="line">
                <a:avLst/>
              </a:prstGeom>
              <a:noFill/>
              <a:ln w="9525">
                <a:solidFill>
                  <a:schemeClr val="tx1"/>
                </a:solidFill>
                <a:round/>
                <a:headEnd/>
                <a:tailEnd/>
              </a:ln>
            </p:spPr>
            <p:txBody>
              <a:bodyPr/>
              <a:lstStyle/>
              <a:p>
                <a:endParaRPr lang="fr-FR"/>
              </a:p>
            </p:txBody>
          </p:sp>
          <p:sp>
            <p:nvSpPr>
              <p:cNvPr id="4659" name="Line 564"/>
              <p:cNvSpPr>
                <a:spLocks noChangeShapeType="1"/>
              </p:cNvSpPr>
              <p:nvPr/>
            </p:nvSpPr>
            <p:spPr bwMode="auto">
              <a:xfrm rot="10800000" flipH="1">
                <a:off x="562" y="1093"/>
                <a:ext cx="1" cy="20"/>
              </a:xfrm>
              <a:prstGeom prst="line">
                <a:avLst/>
              </a:prstGeom>
              <a:noFill/>
              <a:ln w="9525">
                <a:solidFill>
                  <a:schemeClr val="tx1"/>
                </a:solidFill>
                <a:round/>
                <a:headEnd/>
                <a:tailEnd/>
              </a:ln>
            </p:spPr>
            <p:txBody>
              <a:bodyPr/>
              <a:lstStyle/>
              <a:p>
                <a:endParaRPr lang="fr-FR"/>
              </a:p>
            </p:txBody>
          </p:sp>
          <p:sp>
            <p:nvSpPr>
              <p:cNvPr id="4660" name="Line 565"/>
              <p:cNvSpPr>
                <a:spLocks noChangeShapeType="1"/>
              </p:cNvSpPr>
              <p:nvPr/>
            </p:nvSpPr>
            <p:spPr bwMode="auto">
              <a:xfrm rot="10800000" flipH="1">
                <a:off x="562" y="1052"/>
                <a:ext cx="1" cy="22"/>
              </a:xfrm>
              <a:prstGeom prst="line">
                <a:avLst/>
              </a:prstGeom>
              <a:noFill/>
              <a:ln w="9525">
                <a:solidFill>
                  <a:schemeClr val="tx1"/>
                </a:solidFill>
                <a:round/>
                <a:headEnd/>
                <a:tailEnd/>
              </a:ln>
            </p:spPr>
            <p:txBody>
              <a:bodyPr/>
              <a:lstStyle/>
              <a:p>
                <a:endParaRPr lang="fr-FR"/>
              </a:p>
            </p:txBody>
          </p:sp>
          <p:sp>
            <p:nvSpPr>
              <p:cNvPr id="4661" name="Line 566"/>
              <p:cNvSpPr>
                <a:spLocks noChangeShapeType="1"/>
              </p:cNvSpPr>
              <p:nvPr/>
            </p:nvSpPr>
            <p:spPr bwMode="auto">
              <a:xfrm rot="10800000" flipH="1">
                <a:off x="562" y="1013"/>
                <a:ext cx="1" cy="20"/>
              </a:xfrm>
              <a:prstGeom prst="line">
                <a:avLst/>
              </a:prstGeom>
              <a:noFill/>
              <a:ln w="9525">
                <a:solidFill>
                  <a:schemeClr val="tx1"/>
                </a:solidFill>
                <a:round/>
                <a:headEnd/>
                <a:tailEnd/>
              </a:ln>
            </p:spPr>
            <p:txBody>
              <a:bodyPr/>
              <a:lstStyle/>
              <a:p>
                <a:endParaRPr lang="fr-FR"/>
              </a:p>
            </p:txBody>
          </p:sp>
          <p:sp>
            <p:nvSpPr>
              <p:cNvPr id="4662" name="Line 567"/>
              <p:cNvSpPr>
                <a:spLocks noChangeShapeType="1"/>
              </p:cNvSpPr>
              <p:nvPr/>
            </p:nvSpPr>
            <p:spPr bwMode="auto">
              <a:xfrm rot="10800000" flipH="1">
                <a:off x="562" y="974"/>
                <a:ext cx="1" cy="19"/>
              </a:xfrm>
              <a:prstGeom prst="line">
                <a:avLst/>
              </a:prstGeom>
              <a:noFill/>
              <a:ln w="9525">
                <a:solidFill>
                  <a:schemeClr val="tx1"/>
                </a:solidFill>
                <a:round/>
                <a:headEnd/>
                <a:tailEnd/>
              </a:ln>
            </p:spPr>
            <p:txBody>
              <a:bodyPr/>
              <a:lstStyle/>
              <a:p>
                <a:endParaRPr lang="fr-FR"/>
              </a:p>
            </p:txBody>
          </p:sp>
          <p:sp>
            <p:nvSpPr>
              <p:cNvPr id="4663" name="Line 568"/>
              <p:cNvSpPr>
                <a:spLocks noChangeShapeType="1"/>
              </p:cNvSpPr>
              <p:nvPr/>
            </p:nvSpPr>
            <p:spPr bwMode="auto">
              <a:xfrm rot="10800000" flipH="1">
                <a:off x="562" y="936"/>
                <a:ext cx="1" cy="18"/>
              </a:xfrm>
              <a:prstGeom prst="line">
                <a:avLst/>
              </a:prstGeom>
              <a:noFill/>
              <a:ln w="9525">
                <a:solidFill>
                  <a:schemeClr val="tx1"/>
                </a:solidFill>
                <a:round/>
                <a:headEnd/>
                <a:tailEnd/>
              </a:ln>
            </p:spPr>
            <p:txBody>
              <a:bodyPr/>
              <a:lstStyle/>
              <a:p>
                <a:endParaRPr lang="fr-FR"/>
              </a:p>
            </p:txBody>
          </p:sp>
          <p:sp>
            <p:nvSpPr>
              <p:cNvPr id="4664" name="Line 569"/>
              <p:cNvSpPr>
                <a:spLocks noChangeShapeType="1"/>
              </p:cNvSpPr>
              <p:nvPr/>
            </p:nvSpPr>
            <p:spPr bwMode="auto">
              <a:xfrm rot="10800000" flipH="1">
                <a:off x="562" y="893"/>
                <a:ext cx="1" cy="22"/>
              </a:xfrm>
              <a:prstGeom prst="line">
                <a:avLst/>
              </a:prstGeom>
              <a:noFill/>
              <a:ln w="9525">
                <a:solidFill>
                  <a:schemeClr val="tx1"/>
                </a:solidFill>
                <a:round/>
                <a:headEnd/>
                <a:tailEnd/>
              </a:ln>
            </p:spPr>
            <p:txBody>
              <a:bodyPr/>
              <a:lstStyle/>
              <a:p>
                <a:endParaRPr lang="fr-FR"/>
              </a:p>
            </p:txBody>
          </p:sp>
          <p:sp>
            <p:nvSpPr>
              <p:cNvPr id="4665" name="Line 570"/>
              <p:cNvSpPr>
                <a:spLocks noChangeShapeType="1"/>
              </p:cNvSpPr>
              <p:nvPr/>
            </p:nvSpPr>
            <p:spPr bwMode="auto">
              <a:xfrm rot="10800000" flipH="1">
                <a:off x="562" y="854"/>
                <a:ext cx="1" cy="22"/>
              </a:xfrm>
              <a:prstGeom prst="line">
                <a:avLst/>
              </a:prstGeom>
              <a:noFill/>
              <a:ln w="9525">
                <a:solidFill>
                  <a:schemeClr val="tx1"/>
                </a:solidFill>
                <a:round/>
                <a:headEnd/>
                <a:tailEnd/>
              </a:ln>
            </p:spPr>
            <p:txBody>
              <a:bodyPr/>
              <a:lstStyle/>
              <a:p>
                <a:endParaRPr lang="fr-FR"/>
              </a:p>
            </p:txBody>
          </p:sp>
          <p:sp>
            <p:nvSpPr>
              <p:cNvPr id="4666" name="Line 571"/>
              <p:cNvSpPr>
                <a:spLocks noChangeShapeType="1"/>
              </p:cNvSpPr>
              <p:nvPr/>
            </p:nvSpPr>
            <p:spPr bwMode="auto">
              <a:xfrm rot="10800000" flipH="1">
                <a:off x="562" y="815"/>
                <a:ext cx="1" cy="22"/>
              </a:xfrm>
              <a:prstGeom prst="line">
                <a:avLst/>
              </a:prstGeom>
              <a:noFill/>
              <a:ln w="9525">
                <a:solidFill>
                  <a:schemeClr val="tx1"/>
                </a:solidFill>
                <a:round/>
                <a:headEnd/>
                <a:tailEnd/>
              </a:ln>
            </p:spPr>
            <p:txBody>
              <a:bodyPr/>
              <a:lstStyle/>
              <a:p>
                <a:endParaRPr lang="fr-FR"/>
              </a:p>
            </p:txBody>
          </p:sp>
          <p:sp>
            <p:nvSpPr>
              <p:cNvPr id="4667" name="Line 572"/>
              <p:cNvSpPr>
                <a:spLocks noChangeShapeType="1"/>
              </p:cNvSpPr>
              <p:nvPr/>
            </p:nvSpPr>
            <p:spPr bwMode="auto">
              <a:xfrm rot="10800000" flipH="1">
                <a:off x="562" y="778"/>
                <a:ext cx="1" cy="17"/>
              </a:xfrm>
              <a:prstGeom prst="line">
                <a:avLst/>
              </a:prstGeom>
              <a:noFill/>
              <a:ln w="9525">
                <a:solidFill>
                  <a:schemeClr val="tx1"/>
                </a:solidFill>
                <a:round/>
                <a:headEnd/>
                <a:tailEnd/>
              </a:ln>
            </p:spPr>
            <p:txBody>
              <a:bodyPr/>
              <a:lstStyle/>
              <a:p>
                <a:endParaRPr lang="fr-FR"/>
              </a:p>
            </p:txBody>
          </p:sp>
          <p:sp>
            <p:nvSpPr>
              <p:cNvPr id="4668" name="Line 573"/>
              <p:cNvSpPr>
                <a:spLocks noChangeShapeType="1"/>
              </p:cNvSpPr>
              <p:nvPr/>
            </p:nvSpPr>
            <p:spPr bwMode="auto">
              <a:xfrm rot="10800000" flipH="1">
                <a:off x="562" y="739"/>
                <a:ext cx="1" cy="17"/>
              </a:xfrm>
              <a:prstGeom prst="line">
                <a:avLst/>
              </a:prstGeom>
              <a:noFill/>
              <a:ln w="9525">
                <a:solidFill>
                  <a:schemeClr val="tx1"/>
                </a:solidFill>
                <a:round/>
                <a:headEnd/>
                <a:tailEnd/>
              </a:ln>
            </p:spPr>
            <p:txBody>
              <a:bodyPr/>
              <a:lstStyle/>
              <a:p>
                <a:endParaRPr lang="fr-FR"/>
              </a:p>
            </p:txBody>
          </p:sp>
          <p:sp>
            <p:nvSpPr>
              <p:cNvPr id="4669" name="Line 574"/>
              <p:cNvSpPr>
                <a:spLocks noChangeShapeType="1"/>
              </p:cNvSpPr>
              <p:nvPr/>
            </p:nvSpPr>
            <p:spPr bwMode="auto">
              <a:xfrm rot="10800000" flipH="1">
                <a:off x="562" y="697"/>
                <a:ext cx="1" cy="20"/>
              </a:xfrm>
              <a:prstGeom prst="line">
                <a:avLst/>
              </a:prstGeom>
              <a:noFill/>
              <a:ln w="9525">
                <a:solidFill>
                  <a:schemeClr val="tx1"/>
                </a:solidFill>
                <a:round/>
                <a:headEnd/>
                <a:tailEnd/>
              </a:ln>
            </p:spPr>
            <p:txBody>
              <a:bodyPr/>
              <a:lstStyle/>
              <a:p>
                <a:endParaRPr lang="fr-FR"/>
              </a:p>
            </p:txBody>
          </p:sp>
          <p:sp>
            <p:nvSpPr>
              <p:cNvPr id="4670" name="Line 575"/>
              <p:cNvSpPr>
                <a:spLocks noChangeShapeType="1"/>
              </p:cNvSpPr>
              <p:nvPr/>
            </p:nvSpPr>
            <p:spPr bwMode="auto">
              <a:xfrm rot="10800000" flipH="1">
                <a:off x="562" y="656"/>
                <a:ext cx="1" cy="22"/>
              </a:xfrm>
              <a:prstGeom prst="line">
                <a:avLst/>
              </a:prstGeom>
              <a:noFill/>
              <a:ln w="9525">
                <a:solidFill>
                  <a:schemeClr val="tx1"/>
                </a:solidFill>
                <a:round/>
                <a:headEnd/>
                <a:tailEnd/>
              </a:ln>
            </p:spPr>
            <p:txBody>
              <a:bodyPr/>
              <a:lstStyle/>
              <a:p>
                <a:endParaRPr lang="fr-FR"/>
              </a:p>
            </p:txBody>
          </p:sp>
          <p:sp>
            <p:nvSpPr>
              <p:cNvPr id="4671" name="Line 576"/>
              <p:cNvSpPr>
                <a:spLocks noChangeShapeType="1"/>
              </p:cNvSpPr>
              <p:nvPr/>
            </p:nvSpPr>
            <p:spPr bwMode="auto">
              <a:xfrm rot="10800000" flipH="1">
                <a:off x="562" y="619"/>
                <a:ext cx="1" cy="20"/>
              </a:xfrm>
              <a:prstGeom prst="line">
                <a:avLst/>
              </a:prstGeom>
              <a:noFill/>
              <a:ln w="9525">
                <a:solidFill>
                  <a:schemeClr val="tx1"/>
                </a:solidFill>
                <a:round/>
                <a:headEnd/>
                <a:tailEnd/>
              </a:ln>
            </p:spPr>
            <p:txBody>
              <a:bodyPr/>
              <a:lstStyle/>
              <a:p>
                <a:endParaRPr lang="fr-FR"/>
              </a:p>
            </p:txBody>
          </p:sp>
          <p:sp>
            <p:nvSpPr>
              <p:cNvPr id="4672" name="Line 577"/>
              <p:cNvSpPr>
                <a:spLocks noChangeShapeType="1"/>
              </p:cNvSpPr>
              <p:nvPr/>
            </p:nvSpPr>
            <p:spPr bwMode="auto">
              <a:xfrm rot="10800000" flipH="1">
                <a:off x="562" y="580"/>
                <a:ext cx="1" cy="19"/>
              </a:xfrm>
              <a:prstGeom prst="line">
                <a:avLst/>
              </a:prstGeom>
              <a:noFill/>
              <a:ln w="9525">
                <a:solidFill>
                  <a:schemeClr val="tx1"/>
                </a:solidFill>
                <a:round/>
                <a:headEnd/>
                <a:tailEnd/>
              </a:ln>
            </p:spPr>
            <p:txBody>
              <a:bodyPr/>
              <a:lstStyle/>
              <a:p>
                <a:endParaRPr lang="fr-FR"/>
              </a:p>
            </p:txBody>
          </p:sp>
          <p:sp>
            <p:nvSpPr>
              <p:cNvPr id="4673" name="Line 578"/>
              <p:cNvSpPr>
                <a:spLocks noChangeShapeType="1"/>
              </p:cNvSpPr>
              <p:nvPr/>
            </p:nvSpPr>
            <p:spPr bwMode="auto">
              <a:xfrm rot="10800000" flipH="1">
                <a:off x="562" y="539"/>
                <a:ext cx="1" cy="21"/>
              </a:xfrm>
              <a:prstGeom prst="line">
                <a:avLst/>
              </a:prstGeom>
              <a:noFill/>
              <a:ln w="9525">
                <a:solidFill>
                  <a:schemeClr val="tx1"/>
                </a:solidFill>
                <a:round/>
                <a:headEnd/>
                <a:tailEnd/>
              </a:ln>
            </p:spPr>
            <p:txBody>
              <a:bodyPr/>
              <a:lstStyle/>
              <a:p>
                <a:endParaRPr lang="fr-FR"/>
              </a:p>
            </p:txBody>
          </p:sp>
          <p:sp>
            <p:nvSpPr>
              <p:cNvPr id="4674" name="Line 579"/>
              <p:cNvSpPr>
                <a:spLocks noChangeShapeType="1"/>
              </p:cNvSpPr>
              <p:nvPr/>
            </p:nvSpPr>
            <p:spPr bwMode="auto">
              <a:xfrm rot="10800000" flipH="1">
                <a:off x="562" y="501"/>
                <a:ext cx="1" cy="18"/>
              </a:xfrm>
              <a:prstGeom prst="line">
                <a:avLst/>
              </a:prstGeom>
              <a:noFill/>
              <a:ln w="9525">
                <a:solidFill>
                  <a:schemeClr val="tx1"/>
                </a:solidFill>
                <a:round/>
                <a:headEnd/>
                <a:tailEnd/>
              </a:ln>
            </p:spPr>
            <p:txBody>
              <a:bodyPr/>
              <a:lstStyle/>
              <a:p>
                <a:endParaRPr lang="fr-FR"/>
              </a:p>
            </p:txBody>
          </p:sp>
          <p:sp>
            <p:nvSpPr>
              <p:cNvPr id="4675" name="Line 580"/>
              <p:cNvSpPr>
                <a:spLocks noChangeShapeType="1"/>
              </p:cNvSpPr>
              <p:nvPr/>
            </p:nvSpPr>
            <p:spPr bwMode="auto">
              <a:xfrm rot="10800000" flipH="1">
                <a:off x="562" y="460"/>
                <a:ext cx="1" cy="20"/>
              </a:xfrm>
              <a:prstGeom prst="line">
                <a:avLst/>
              </a:prstGeom>
              <a:noFill/>
              <a:ln w="9525">
                <a:solidFill>
                  <a:schemeClr val="tx1"/>
                </a:solidFill>
                <a:round/>
                <a:headEnd/>
                <a:tailEnd/>
              </a:ln>
            </p:spPr>
            <p:txBody>
              <a:bodyPr/>
              <a:lstStyle/>
              <a:p>
                <a:endParaRPr lang="fr-FR"/>
              </a:p>
            </p:txBody>
          </p:sp>
          <p:sp>
            <p:nvSpPr>
              <p:cNvPr id="4676" name="Line 581"/>
              <p:cNvSpPr>
                <a:spLocks noChangeShapeType="1"/>
              </p:cNvSpPr>
              <p:nvPr/>
            </p:nvSpPr>
            <p:spPr bwMode="auto">
              <a:xfrm rot="10800000" flipH="1">
                <a:off x="562" y="421"/>
                <a:ext cx="1" cy="20"/>
              </a:xfrm>
              <a:prstGeom prst="line">
                <a:avLst/>
              </a:prstGeom>
              <a:noFill/>
              <a:ln w="9525">
                <a:solidFill>
                  <a:schemeClr val="tx1"/>
                </a:solidFill>
                <a:round/>
                <a:headEnd/>
                <a:tailEnd/>
              </a:ln>
            </p:spPr>
            <p:txBody>
              <a:bodyPr/>
              <a:lstStyle/>
              <a:p>
                <a:endParaRPr lang="fr-FR"/>
              </a:p>
            </p:txBody>
          </p:sp>
          <p:sp>
            <p:nvSpPr>
              <p:cNvPr id="4677" name="Line 582"/>
              <p:cNvSpPr>
                <a:spLocks noChangeShapeType="1"/>
              </p:cNvSpPr>
              <p:nvPr/>
            </p:nvSpPr>
            <p:spPr bwMode="auto">
              <a:xfrm rot="10800000" flipH="1">
                <a:off x="562" y="380"/>
                <a:ext cx="1" cy="23"/>
              </a:xfrm>
              <a:prstGeom prst="line">
                <a:avLst/>
              </a:prstGeom>
              <a:noFill/>
              <a:ln w="9525">
                <a:solidFill>
                  <a:schemeClr val="tx1"/>
                </a:solidFill>
                <a:round/>
                <a:headEnd/>
                <a:tailEnd/>
              </a:ln>
            </p:spPr>
            <p:txBody>
              <a:bodyPr/>
              <a:lstStyle/>
              <a:p>
                <a:endParaRPr lang="fr-FR"/>
              </a:p>
            </p:txBody>
          </p:sp>
          <p:sp>
            <p:nvSpPr>
              <p:cNvPr id="4678" name="Line 583"/>
              <p:cNvSpPr>
                <a:spLocks noChangeShapeType="1"/>
              </p:cNvSpPr>
              <p:nvPr/>
            </p:nvSpPr>
            <p:spPr bwMode="auto">
              <a:xfrm rot="10800000" flipH="1">
                <a:off x="562" y="343"/>
                <a:ext cx="1" cy="19"/>
              </a:xfrm>
              <a:prstGeom prst="line">
                <a:avLst/>
              </a:prstGeom>
              <a:noFill/>
              <a:ln w="9525">
                <a:solidFill>
                  <a:schemeClr val="tx1"/>
                </a:solidFill>
                <a:round/>
                <a:headEnd/>
                <a:tailEnd/>
              </a:ln>
            </p:spPr>
            <p:txBody>
              <a:bodyPr/>
              <a:lstStyle/>
              <a:p>
                <a:endParaRPr lang="fr-FR"/>
              </a:p>
            </p:txBody>
          </p:sp>
          <p:sp>
            <p:nvSpPr>
              <p:cNvPr id="4679" name="Line 584"/>
              <p:cNvSpPr>
                <a:spLocks noChangeShapeType="1"/>
              </p:cNvSpPr>
              <p:nvPr/>
            </p:nvSpPr>
            <p:spPr bwMode="auto">
              <a:xfrm rot="10800000" flipH="1">
                <a:off x="562" y="303"/>
                <a:ext cx="1" cy="20"/>
              </a:xfrm>
              <a:prstGeom prst="line">
                <a:avLst/>
              </a:prstGeom>
              <a:noFill/>
              <a:ln w="9525">
                <a:solidFill>
                  <a:schemeClr val="tx1"/>
                </a:solidFill>
                <a:round/>
                <a:headEnd/>
                <a:tailEnd/>
              </a:ln>
            </p:spPr>
            <p:txBody>
              <a:bodyPr/>
              <a:lstStyle/>
              <a:p>
                <a:endParaRPr lang="fr-FR"/>
              </a:p>
            </p:txBody>
          </p:sp>
          <p:sp>
            <p:nvSpPr>
              <p:cNvPr id="4680" name="Line 585"/>
              <p:cNvSpPr>
                <a:spLocks noChangeShapeType="1"/>
              </p:cNvSpPr>
              <p:nvPr/>
            </p:nvSpPr>
            <p:spPr bwMode="auto">
              <a:xfrm rot="10800000" flipH="1">
                <a:off x="562" y="264"/>
                <a:ext cx="1" cy="18"/>
              </a:xfrm>
              <a:prstGeom prst="line">
                <a:avLst/>
              </a:prstGeom>
              <a:noFill/>
              <a:ln w="9525">
                <a:solidFill>
                  <a:schemeClr val="tx1"/>
                </a:solidFill>
                <a:round/>
                <a:headEnd/>
                <a:tailEnd/>
              </a:ln>
            </p:spPr>
            <p:txBody>
              <a:bodyPr/>
              <a:lstStyle/>
              <a:p>
                <a:endParaRPr lang="fr-FR"/>
              </a:p>
            </p:txBody>
          </p:sp>
          <p:sp>
            <p:nvSpPr>
              <p:cNvPr id="4681" name="Line 586"/>
              <p:cNvSpPr>
                <a:spLocks noChangeShapeType="1"/>
              </p:cNvSpPr>
              <p:nvPr/>
            </p:nvSpPr>
            <p:spPr bwMode="auto">
              <a:xfrm rot="10800000" flipH="1">
                <a:off x="562" y="223"/>
                <a:ext cx="1" cy="22"/>
              </a:xfrm>
              <a:prstGeom prst="line">
                <a:avLst/>
              </a:prstGeom>
              <a:noFill/>
              <a:ln w="9525">
                <a:solidFill>
                  <a:schemeClr val="tx1"/>
                </a:solidFill>
                <a:round/>
                <a:headEnd/>
                <a:tailEnd/>
              </a:ln>
            </p:spPr>
            <p:txBody>
              <a:bodyPr/>
              <a:lstStyle/>
              <a:p>
                <a:endParaRPr lang="fr-FR"/>
              </a:p>
            </p:txBody>
          </p:sp>
          <p:sp>
            <p:nvSpPr>
              <p:cNvPr id="4682" name="Line 587"/>
              <p:cNvSpPr>
                <a:spLocks noChangeShapeType="1"/>
              </p:cNvSpPr>
              <p:nvPr/>
            </p:nvSpPr>
            <p:spPr bwMode="auto">
              <a:xfrm rot="10800000" flipH="1">
                <a:off x="562" y="186"/>
                <a:ext cx="1" cy="19"/>
              </a:xfrm>
              <a:prstGeom prst="line">
                <a:avLst/>
              </a:prstGeom>
              <a:noFill/>
              <a:ln w="9525">
                <a:solidFill>
                  <a:schemeClr val="tx1"/>
                </a:solidFill>
                <a:round/>
                <a:headEnd/>
                <a:tailEnd/>
              </a:ln>
            </p:spPr>
            <p:txBody>
              <a:bodyPr/>
              <a:lstStyle/>
              <a:p>
                <a:endParaRPr lang="fr-FR"/>
              </a:p>
            </p:txBody>
          </p:sp>
          <p:sp>
            <p:nvSpPr>
              <p:cNvPr id="4683" name="Line 588"/>
              <p:cNvSpPr>
                <a:spLocks noChangeShapeType="1"/>
              </p:cNvSpPr>
              <p:nvPr/>
            </p:nvSpPr>
            <p:spPr bwMode="auto">
              <a:xfrm rot="10800000" flipH="1">
                <a:off x="562" y="147"/>
                <a:ext cx="1" cy="19"/>
              </a:xfrm>
              <a:prstGeom prst="line">
                <a:avLst/>
              </a:prstGeom>
              <a:noFill/>
              <a:ln w="9525">
                <a:solidFill>
                  <a:schemeClr val="tx1"/>
                </a:solidFill>
                <a:round/>
                <a:headEnd/>
                <a:tailEnd/>
              </a:ln>
            </p:spPr>
            <p:txBody>
              <a:bodyPr/>
              <a:lstStyle/>
              <a:p>
                <a:endParaRPr lang="fr-FR"/>
              </a:p>
            </p:txBody>
          </p:sp>
          <p:sp>
            <p:nvSpPr>
              <p:cNvPr id="4684" name="Line 589"/>
              <p:cNvSpPr>
                <a:spLocks noChangeShapeType="1"/>
              </p:cNvSpPr>
              <p:nvPr/>
            </p:nvSpPr>
            <p:spPr bwMode="auto">
              <a:xfrm rot="10800000" flipH="1">
                <a:off x="562" y="105"/>
                <a:ext cx="1" cy="24"/>
              </a:xfrm>
              <a:prstGeom prst="line">
                <a:avLst/>
              </a:prstGeom>
              <a:noFill/>
              <a:ln w="9525">
                <a:solidFill>
                  <a:schemeClr val="tx1"/>
                </a:solidFill>
                <a:round/>
                <a:headEnd/>
                <a:tailEnd/>
              </a:ln>
            </p:spPr>
            <p:txBody>
              <a:bodyPr/>
              <a:lstStyle/>
              <a:p>
                <a:endParaRPr lang="fr-FR"/>
              </a:p>
            </p:txBody>
          </p:sp>
          <p:sp>
            <p:nvSpPr>
              <p:cNvPr id="4685" name="Line 590"/>
              <p:cNvSpPr>
                <a:spLocks noChangeShapeType="1"/>
              </p:cNvSpPr>
              <p:nvPr/>
            </p:nvSpPr>
            <p:spPr bwMode="auto">
              <a:xfrm rot="10800000" flipH="1">
                <a:off x="562" y="66"/>
                <a:ext cx="1" cy="20"/>
              </a:xfrm>
              <a:prstGeom prst="line">
                <a:avLst/>
              </a:prstGeom>
              <a:noFill/>
              <a:ln w="9525">
                <a:solidFill>
                  <a:schemeClr val="tx1"/>
                </a:solidFill>
                <a:round/>
                <a:headEnd/>
                <a:tailEnd/>
              </a:ln>
            </p:spPr>
            <p:txBody>
              <a:bodyPr/>
              <a:lstStyle/>
              <a:p>
                <a:endParaRPr lang="fr-FR"/>
              </a:p>
            </p:txBody>
          </p:sp>
          <p:sp>
            <p:nvSpPr>
              <p:cNvPr id="4686" name="Line 591"/>
              <p:cNvSpPr>
                <a:spLocks noChangeShapeType="1"/>
              </p:cNvSpPr>
              <p:nvPr/>
            </p:nvSpPr>
            <p:spPr bwMode="auto">
              <a:xfrm rot="10800000" flipH="1">
                <a:off x="562" y="29"/>
                <a:ext cx="1" cy="18"/>
              </a:xfrm>
              <a:prstGeom prst="line">
                <a:avLst/>
              </a:prstGeom>
              <a:noFill/>
              <a:ln w="9525">
                <a:solidFill>
                  <a:schemeClr val="tx1"/>
                </a:solidFill>
                <a:round/>
                <a:headEnd/>
                <a:tailEnd/>
              </a:ln>
            </p:spPr>
            <p:txBody>
              <a:bodyPr/>
              <a:lstStyle/>
              <a:p>
                <a:endParaRPr lang="fr-FR"/>
              </a:p>
            </p:txBody>
          </p:sp>
          <p:sp>
            <p:nvSpPr>
              <p:cNvPr id="4687" name="Line 592"/>
              <p:cNvSpPr>
                <a:spLocks noChangeShapeType="1"/>
              </p:cNvSpPr>
              <p:nvPr/>
            </p:nvSpPr>
            <p:spPr bwMode="auto">
              <a:xfrm rot="10800000" flipH="1">
                <a:off x="562" y="0"/>
                <a:ext cx="1" cy="7"/>
              </a:xfrm>
              <a:prstGeom prst="line">
                <a:avLst/>
              </a:prstGeom>
              <a:noFill/>
              <a:ln w="9525">
                <a:solidFill>
                  <a:schemeClr val="tx1"/>
                </a:solidFill>
                <a:round/>
                <a:headEnd/>
                <a:tailEnd/>
              </a:ln>
            </p:spPr>
            <p:txBody>
              <a:bodyPr/>
              <a:lstStyle/>
              <a:p>
                <a:endParaRPr lang="fr-FR"/>
              </a:p>
            </p:txBody>
          </p:sp>
          <p:sp>
            <p:nvSpPr>
              <p:cNvPr id="4688" name="Line 593"/>
              <p:cNvSpPr>
                <a:spLocks noChangeShapeType="1"/>
              </p:cNvSpPr>
              <p:nvPr/>
            </p:nvSpPr>
            <p:spPr bwMode="auto">
              <a:xfrm>
                <a:off x="0" y="4757"/>
                <a:ext cx="2" cy="26"/>
              </a:xfrm>
              <a:prstGeom prst="line">
                <a:avLst/>
              </a:prstGeom>
              <a:noFill/>
              <a:ln w="9525">
                <a:solidFill>
                  <a:schemeClr val="tx1"/>
                </a:solidFill>
                <a:round/>
                <a:headEnd/>
                <a:tailEnd/>
              </a:ln>
            </p:spPr>
            <p:txBody>
              <a:bodyPr/>
              <a:lstStyle/>
              <a:p>
                <a:endParaRPr lang="fr-FR"/>
              </a:p>
            </p:txBody>
          </p:sp>
          <p:sp>
            <p:nvSpPr>
              <p:cNvPr id="4689" name="Line 594"/>
              <p:cNvSpPr>
                <a:spLocks noChangeShapeType="1"/>
              </p:cNvSpPr>
              <p:nvPr/>
            </p:nvSpPr>
            <p:spPr bwMode="auto">
              <a:xfrm rot="10800000" flipH="1">
                <a:off x="5" y="4757"/>
                <a:ext cx="0" cy="26"/>
              </a:xfrm>
              <a:prstGeom prst="line">
                <a:avLst/>
              </a:prstGeom>
              <a:noFill/>
              <a:ln w="9525">
                <a:solidFill>
                  <a:schemeClr val="tx1"/>
                </a:solidFill>
                <a:round/>
                <a:headEnd/>
                <a:tailEnd/>
              </a:ln>
            </p:spPr>
            <p:txBody>
              <a:bodyPr/>
              <a:lstStyle/>
              <a:p>
                <a:endParaRPr lang="fr-FR"/>
              </a:p>
            </p:txBody>
          </p:sp>
          <p:sp>
            <p:nvSpPr>
              <p:cNvPr id="4690" name="Line 595"/>
              <p:cNvSpPr>
                <a:spLocks noChangeShapeType="1"/>
              </p:cNvSpPr>
              <p:nvPr/>
            </p:nvSpPr>
            <p:spPr bwMode="auto">
              <a:xfrm rot="10800000" flipH="1">
                <a:off x="2" y="4722"/>
                <a:ext cx="1" cy="17"/>
              </a:xfrm>
              <a:prstGeom prst="line">
                <a:avLst/>
              </a:prstGeom>
              <a:noFill/>
              <a:ln w="9525">
                <a:solidFill>
                  <a:schemeClr val="tx1"/>
                </a:solidFill>
                <a:round/>
                <a:headEnd/>
                <a:tailEnd/>
              </a:ln>
            </p:spPr>
            <p:txBody>
              <a:bodyPr/>
              <a:lstStyle/>
              <a:p>
                <a:endParaRPr lang="fr-FR"/>
              </a:p>
            </p:txBody>
          </p:sp>
          <p:sp>
            <p:nvSpPr>
              <p:cNvPr id="4691" name="Line 596"/>
              <p:cNvSpPr>
                <a:spLocks noChangeShapeType="1"/>
              </p:cNvSpPr>
              <p:nvPr/>
            </p:nvSpPr>
            <p:spPr bwMode="auto">
              <a:xfrm rot="10800000" flipH="1">
                <a:off x="2" y="4683"/>
                <a:ext cx="1" cy="17"/>
              </a:xfrm>
              <a:prstGeom prst="line">
                <a:avLst/>
              </a:prstGeom>
              <a:noFill/>
              <a:ln w="9525">
                <a:solidFill>
                  <a:schemeClr val="tx1"/>
                </a:solidFill>
                <a:round/>
                <a:headEnd/>
                <a:tailEnd/>
              </a:ln>
            </p:spPr>
            <p:txBody>
              <a:bodyPr/>
              <a:lstStyle/>
              <a:p>
                <a:endParaRPr lang="fr-FR"/>
              </a:p>
            </p:txBody>
          </p:sp>
          <p:sp>
            <p:nvSpPr>
              <p:cNvPr id="4692" name="Line 597"/>
              <p:cNvSpPr>
                <a:spLocks noChangeShapeType="1"/>
              </p:cNvSpPr>
              <p:nvPr/>
            </p:nvSpPr>
            <p:spPr bwMode="auto">
              <a:xfrm rot="10800000" flipH="1">
                <a:off x="2" y="4643"/>
                <a:ext cx="1" cy="18"/>
              </a:xfrm>
              <a:prstGeom prst="line">
                <a:avLst/>
              </a:prstGeom>
              <a:noFill/>
              <a:ln w="9525">
                <a:solidFill>
                  <a:schemeClr val="tx1"/>
                </a:solidFill>
                <a:round/>
                <a:headEnd/>
                <a:tailEnd/>
              </a:ln>
            </p:spPr>
            <p:txBody>
              <a:bodyPr/>
              <a:lstStyle/>
              <a:p>
                <a:endParaRPr lang="fr-FR"/>
              </a:p>
            </p:txBody>
          </p:sp>
          <p:sp>
            <p:nvSpPr>
              <p:cNvPr id="4693" name="Line 598"/>
              <p:cNvSpPr>
                <a:spLocks noChangeShapeType="1"/>
              </p:cNvSpPr>
              <p:nvPr/>
            </p:nvSpPr>
            <p:spPr bwMode="auto">
              <a:xfrm rot="10800000" flipH="1">
                <a:off x="2" y="4600"/>
                <a:ext cx="1" cy="24"/>
              </a:xfrm>
              <a:prstGeom prst="line">
                <a:avLst/>
              </a:prstGeom>
              <a:noFill/>
              <a:ln w="9525">
                <a:solidFill>
                  <a:schemeClr val="tx1"/>
                </a:solidFill>
                <a:round/>
                <a:headEnd/>
                <a:tailEnd/>
              </a:ln>
            </p:spPr>
            <p:txBody>
              <a:bodyPr/>
              <a:lstStyle/>
              <a:p>
                <a:endParaRPr lang="fr-FR"/>
              </a:p>
            </p:txBody>
          </p:sp>
          <p:sp>
            <p:nvSpPr>
              <p:cNvPr id="4694" name="Line 599"/>
              <p:cNvSpPr>
                <a:spLocks noChangeShapeType="1"/>
              </p:cNvSpPr>
              <p:nvPr/>
            </p:nvSpPr>
            <p:spPr bwMode="auto">
              <a:xfrm rot="10800000" flipH="1">
                <a:off x="2" y="4563"/>
                <a:ext cx="1" cy="20"/>
              </a:xfrm>
              <a:prstGeom prst="line">
                <a:avLst/>
              </a:prstGeom>
              <a:noFill/>
              <a:ln w="9525">
                <a:solidFill>
                  <a:schemeClr val="tx1"/>
                </a:solidFill>
                <a:round/>
                <a:headEnd/>
                <a:tailEnd/>
              </a:ln>
            </p:spPr>
            <p:txBody>
              <a:bodyPr/>
              <a:lstStyle/>
              <a:p>
                <a:endParaRPr lang="fr-FR"/>
              </a:p>
            </p:txBody>
          </p:sp>
          <p:sp>
            <p:nvSpPr>
              <p:cNvPr id="4695" name="Line 600"/>
              <p:cNvSpPr>
                <a:spLocks noChangeShapeType="1"/>
              </p:cNvSpPr>
              <p:nvPr/>
            </p:nvSpPr>
            <p:spPr bwMode="auto">
              <a:xfrm rot="10800000" flipH="1">
                <a:off x="2" y="4524"/>
                <a:ext cx="1" cy="19"/>
              </a:xfrm>
              <a:prstGeom prst="line">
                <a:avLst/>
              </a:prstGeom>
              <a:noFill/>
              <a:ln w="9525">
                <a:solidFill>
                  <a:schemeClr val="tx1"/>
                </a:solidFill>
                <a:round/>
                <a:headEnd/>
                <a:tailEnd/>
              </a:ln>
            </p:spPr>
            <p:txBody>
              <a:bodyPr/>
              <a:lstStyle/>
              <a:p>
                <a:endParaRPr lang="fr-FR"/>
              </a:p>
            </p:txBody>
          </p:sp>
          <p:sp>
            <p:nvSpPr>
              <p:cNvPr id="4696" name="Line 601"/>
              <p:cNvSpPr>
                <a:spLocks noChangeShapeType="1"/>
              </p:cNvSpPr>
              <p:nvPr/>
            </p:nvSpPr>
            <p:spPr bwMode="auto">
              <a:xfrm rot="10800000" flipH="1">
                <a:off x="2" y="4485"/>
                <a:ext cx="1" cy="17"/>
              </a:xfrm>
              <a:prstGeom prst="line">
                <a:avLst/>
              </a:prstGeom>
              <a:noFill/>
              <a:ln w="9525">
                <a:solidFill>
                  <a:schemeClr val="tx1"/>
                </a:solidFill>
                <a:round/>
                <a:headEnd/>
                <a:tailEnd/>
              </a:ln>
            </p:spPr>
            <p:txBody>
              <a:bodyPr/>
              <a:lstStyle/>
              <a:p>
                <a:endParaRPr lang="fr-FR"/>
              </a:p>
            </p:txBody>
          </p:sp>
          <p:sp>
            <p:nvSpPr>
              <p:cNvPr id="4697" name="Line 602"/>
              <p:cNvSpPr>
                <a:spLocks noChangeShapeType="1"/>
              </p:cNvSpPr>
              <p:nvPr/>
            </p:nvSpPr>
            <p:spPr bwMode="auto">
              <a:xfrm rot="10800000" flipH="1">
                <a:off x="2" y="4445"/>
                <a:ext cx="1" cy="20"/>
              </a:xfrm>
              <a:prstGeom prst="line">
                <a:avLst/>
              </a:prstGeom>
              <a:noFill/>
              <a:ln w="9525">
                <a:solidFill>
                  <a:schemeClr val="tx1"/>
                </a:solidFill>
                <a:round/>
                <a:headEnd/>
                <a:tailEnd/>
              </a:ln>
            </p:spPr>
            <p:txBody>
              <a:bodyPr/>
              <a:lstStyle/>
              <a:p>
                <a:endParaRPr lang="fr-FR"/>
              </a:p>
            </p:txBody>
          </p:sp>
        </p:grpSp>
        <p:grpSp>
          <p:nvGrpSpPr>
            <p:cNvPr id="5" name="Group 603"/>
            <p:cNvGrpSpPr>
              <a:grpSpLocks/>
            </p:cNvGrpSpPr>
            <p:nvPr/>
          </p:nvGrpSpPr>
          <p:grpSpPr bwMode="auto">
            <a:xfrm rot="5400000">
              <a:off x="2452" y="-1452"/>
              <a:ext cx="817" cy="4783"/>
              <a:chOff x="0" y="0"/>
              <a:chExt cx="817" cy="4783"/>
            </a:xfrm>
          </p:grpSpPr>
          <p:sp>
            <p:nvSpPr>
              <p:cNvPr id="4298" name="Line 604"/>
              <p:cNvSpPr>
                <a:spLocks noChangeShapeType="1"/>
              </p:cNvSpPr>
              <p:nvPr/>
            </p:nvSpPr>
            <p:spPr bwMode="auto">
              <a:xfrm rot="10800000" flipH="1">
                <a:off x="816" y="4406"/>
                <a:ext cx="1" cy="18"/>
              </a:xfrm>
              <a:prstGeom prst="line">
                <a:avLst/>
              </a:prstGeom>
              <a:noFill/>
              <a:ln w="9525">
                <a:solidFill>
                  <a:schemeClr val="tx1"/>
                </a:solidFill>
                <a:round/>
                <a:headEnd/>
                <a:tailEnd/>
              </a:ln>
            </p:spPr>
            <p:txBody>
              <a:bodyPr/>
              <a:lstStyle/>
              <a:p>
                <a:endParaRPr lang="fr-FR"/>
              </a:p>
            </p:txBody>
          </p:sp>
          <p:sp>
            <p:nvSpPr>
              <p:cNvPr id="4299" name="Line 605"/>
              <p:cNvSpPr>
                <a:spLocks noChangeShapeType="1"/>
              </p:cNvSpPr>
              <p:nvPr/>
            </p:nvSpPr>
            <p:spPr bwMode="auto">
              <a:xfrm rot="10800000" flipH="1">
                <a:off x="816" y="4365"/>
                <a:ext cx="1" cy="20"/>
              </a:xfrm>
              <a:prstGeom prst="line">
                <a:avLst/>
              </a:prstGeom>
              <a:noFill/>
              <a:ln w="9525">
                <a:solidFill>
                  <a:schemeClr val="tx1"/>
                </a:solidFill>
                <a:round/>
                <a:headEnd/>
                <a:tailEnd/>
              </a:ln>
            </p:spPr>
            <p:txBody>
              <a:bodyPr/>
              <a:lstStyle/>
              <a:p>
                <a:endParaRPr lang="fr-FR"/>
              </a:p>
            </p:txBody>
          </p:sp>
          <p:sp>
            <p:nvSpPr>
              <p:cNvPr id="4300" name="Line 606"/>
              <p:cNvSpPr>
                <a:spLocks noChangeShapeType="1"/>
              </p:cNvSpPr>
              <p:nvPr/>
            </p:nvSpPr>
            <p:spPr bwMode="auto">
              <a:xfrm rot="10800000" flipH="1">
                <a:off x="816" y="4326"/>
                <a:ext cx="1" cy="21"/>
              </a:xfrm>
              <a:prstGeom prst="line">
                <a:avLst/>
              </a:prstGeom>
              <a:noFill/>
              <a:ln w="9525">
                <a:solidFill>
                  <a:schemeClr val="tx1"/>
                </a:solidFill>
                <a:round/>
                <a:headEnd/>
                <a:tailEnd/>
              </a:ln>
            </p:spPr>
            <p:txBody>
              <a:bodyPr/>
              <a:lstStyle/>
              <a:p>
                <a:endParaRPr lang="fr-FR"/>
              </a:p>
            </p:txBody>
          </p:sp>
          <p:sp>
            <p:nvSpPr>
              <p:cNvPr id="4301" name="Line 607"/>
              <p:cNvSpPr>
                <a:spLocks noChangeShapeType="1"/>
              </p:cNvSpPr>
              <p:nvPr/>
            </p:nvSpPr>
            <p:spPr bwMode="auto">
              <a:xfrm rot="10800000" flipH="1">
                <a:off x="816" y="4287"/>
                <a:ext cx="1" cy="21"/>
              </a:xfrm>
              <a:prstGeom prst="line">
                <a:avLst/>
              </a:prstGeom>
              <a:noFill/>
              <a:ln w="9525">
                <a:solidFill>
                  <a:schemeClr val="tx1"/>
                </a:solidFill>
                <a:round/>
                <a:headEnd/>
                <a:tailEnd/>
              </a:ln>
            </p:spPr>
            <p:txBody>
              <a:bodyPr/>
              <a:lstStyle/>
              <a:p>
                <a:endParaRPr lang="fr-FR"/>
              </a:p>
            </p:txBody>
          </p:sp>
          <p:sp>
            <p:nvSpPr>
              <p:cNvPr id="4302" name="Line 608"/>
              <p:cNvSpPr>
                <a:spLocks noChangeShapeType="1"/>
              </p:cNvSpPr>
              <p:nvPr/>
            </p:nvSpPr>
            <p:spPr bwMode="auto">
              <a:xfrm rot="10800000" flipH="1">
                <a:off x="816" y="4247"/>
                <a:ext cx="1" cy="20"/>
              </a:xfrm>
              <a:prstGeom prst="line">
                <a:avLst/>
              </a:prstGeom>
              <a:noFill/>
              <a:ln w="9525">
                <a:solidFill>
                  <a:schemeClr val="tx1"/>
                </a:solidFill>
                <a:round/>
                <a:headEnd/>
                <a:tailEnd/>
              </a:ln>
            </p:spPr>
            <p:txBody>
              <a:bodyPr/>
              <a:lstStyle/>
              <a:p>
                <a:endParaRPr lang="fr-FR"/>
              </a:p>
            </p:txBody>
          </p:sp>
          <p:sp>
            <p:nvSpPr>
              <p:cNvPr id="4303" name="Line 609"/>
              <p:cNvSpPr>
                <a:spLocks noChangeShapeType="1"/>
              </p:cNvSpPr>
              <p:nvPr/>
            </p:nvSpPr>
            <p:spPr bwMode="auto">
              <a:xfrm rot="10800000" flipH="1">
                <a:off x="816" y="4208"/>
                <a:ext cx="1" cy="20"/>
              </a:xfrm>
              <a:prstGeom prst="line">
                <a:avLst/>
              </a:prstGeom>
              <a:noFill/>
              <a:ln w="9525">
                <a:solidFill>
                  <a:schemeClr val="tx1"/>
                </a:solidFill>
                <a:round/>
                <a:headEnd/>
                <a:tailEnd/>
              </a:ln>
            </p:spPr>
            <p:txBody>
              <a:bodyPr/>
              <a:lstStyle/>
              <a:p>
                <a:endParaRPr lang="fr-FR"/>
              </a:p>
            </p:txBody>
          </p:sp>
          <p:sp>
            <p:nvSpPr>
              <p:cNvPr id="4304" name="Line 610"/>
              <p:cNvSpPr>
                <a:spLocks noChangeShapeType="1"/>
              </p:cNvSpPr>
              <p:nvPr/>
            </p:nvSpPr>
            <p:spPr bwMode="auto">
              <a:xfrm rot="10800000" flipH="1">
                <a:off x="816" y="4169"/>
                <a:ext cx="1" cy="20"/>
              </a:xfrm>
              <a:prstGeom prst="line">
                <a:avLst/>
              </a:prstGeom>
              <a:noFill/>
              <a:ln w="9525">
                <a:solidFill>
                  <a:schemeClr val="tx1"/>
                </a:solidFill>
                <a:round/>
                <a:headEnd/>
                <a:tailEnd/>
              </a:ln>
            </p:spPr>
            <p:txBody>
              <a:bodyPr/>
              <a:lstStyle/>
              <a:p>
                <a:endParaRPr lang="fr-FR"/>
              </a:p>
            </p:txBody>
          </p:sp>
          <p:sp>
            <p:nvSpPr>
              <p:cNvPr id="4305" name="Line 611"/>
              <p:cNvSpPr>
                <a:spLocks noChangeShapeType="1"/>
              </p:cNvSpPr>
              <p:nvPr/>
            </p:nvSpPr>
            <p:spPr bwMode="auto">
              <a:xfrm rot="10800000" flipH="1">
                <a:off x="816" y="4128"/>
                <a:ext cx="1" cy="21"/>
              </a:xfrm>
              <a:prstGeom prst="line">
                <a:avLst/>
              </a:prstGeom>
              <a:noFill/>
              <a:ln w="9525">
                <a:solidFill>
                  <a:schemeClr val="tx1"/>
                </a:solidFill>
                <a:round/>
                <a:headEnd/>
                <a:tailEnd/>
              </a:ln>
            </p:spPr>
            <p:txBody>
              <a:bodyPr/>
              <a:lstStyle/>
              <a:p>
                <a:endParaRPr lang="fr-FR"/>
              </a:p>
            </p:txBody>
          </p:sp>
          <p:sp>
            <p:nvSpPr>
              <p:cNvPr id="4306" name="Line 612"/>
              <p:cNvSpPr>
                <a:spLocks noChangeShapeType="1"/>
              </p:cNvSpPr>
              <p:nvPr/>
            </p:nvSpPr>
            <p:spPr bwMode="auto">
              <a:xfrm rot="10800000" flipH="1">
                <a:off x="816" y="4091"/>
                <a:ext cx="1" cy="19"/>
              </a:xfrm>
              <a:prstGeom prst="line">
                <a:avLst/>
              </a:prstGeom>
              <a:noFill/>
              <a:ln w="9525">
                <a:solidFill>
                  <a:schemeClr val="tx1"/>
                </a:solidFill>
                <a:round/>
                <a:headEnd/>
                <a:tailEnd/>
              </a:ln>
            </p:spPr>
            <p:txBody>
              <a:bodyPr/>
              <a:lstStyle/>
              <a:p>
                <a:endParaRPr lang="fr-FR"/>
              </a:p>
            </p:txBody>
          </p:sp>
          <p:sp>
            <p:nvSpPr>
              <p:cNvPr id="4307" name="Line 613"/>
              <p:cNvSpPr>
                <a:spLocks noChangeShapeType="1"/>
              </p:cNvSpPr>
              <p:nvPr/>
            </p:nvSpPr>
            <p:spPr bwMode="auto">
              <a:xfrm rot="10800000" flipH="1">
                <a:off x="816" y="4051"/>
                <a:ext cx="1" cy="20"/>
              </a:xfrm>
              <a:prstGeom prst="line">
                <a:avLst/>
              </a:prstGeom>
              <a:noFill/>
              <a:ln w="9525">
                <a:solidFill>
                  <a:schemeClr val="tx1"/>
                </a:solidFill>
                <a:round/>
                <a:headEnd/>
                <a:tailEnd/>
              </a:ln>
            </p:spPr>
            <p:txBody>
              <a:bodyPr/>
              <a:lstStyle/>
              <a:p>
                <a:endParaRPr lang="fr-FR"/>
              </a:p>
            </p:txBody>
          </p:sp>
          <p:sp>
            <p:nvSpPr>
              <p:cNvPr id="4308" name="Line 614"/>
              <p:cNvSpPr>
                <a:spLocks noChangeShapeType="1"/>
              </p:cNvSpPr>
              <p:nvPr/>
            </p:nvSpPr>
            <p:spPr bwMode="auto">
              <a:xfrm rot="10800000" flipH="1">
                <a:off x="816" y="4012"/>
                <a:ext cx="1" cy="20"/>
              </a:xfrm>
              <a:prstGeom prst="line">
                <a:avLst/>
              </a:prstGeom>
              <a:noFill/>
              <a:ln w="9525">
                <a:solidFill>
                  <a:schemeClr val="tx1"/>
                </a:solidFill>
                <a:round/>
                <a:headEnd/>
                <a:tailEnd/>
              </a:ln>
            </p:spPr>
            <p:txBody>
              <a:bodyPr/>
              <a:lstStyle/>
              <a:p>
                <a:endParaRPr lang="fr-FR"/>
              </a:p>
            </p:txBody>
          </p:sp>
          <p:sp>
            <p:nvSpPr>
              <p:cNvPr id="4309" name="Line 615"/>
              <p:cNvSpPr>
                <a:spLocks noChangeShapeType="1"/>
              </p:cNvSpPr>
              <p:nvPr/>
            </p:nvSpPr>
            <p:spPr bwMode="auto">
              <a:xfrm rot="10800000" flipH="1">
                <a:off x="816" y="3971"/>
                <a:ext cx="1" cy="20"/>
              </a:xfrm>
              <a:prstGeom prst="line">
                <a:avLst/>
              </a:prstGeom>
              <a:noFill/>
              <a:ln w="9525">
                <a:solidFill>
                  <a:schemeClr val="tx1"/>
                </a:solidFill>
                <a:round/>
                <a:headEnd/>
                <a:tailEnd/>
              </a:ln>
            </p:spPr>
            <p:txBody>
              <a:bodyPr/>
              <a:lstStyle/>
              <a:p>
                <a:endParaRPr lang="fr-FR"/>
              </a:p>
            </p:txBody>
          </p:sp>
          <p:sp>
            <p:nvSpPr>
              <p:cNvPr id="4310" name="Line 616"/>
              <p:cNvSpPr>
                <a:spLocks noChangeShapeType="1"/>
              </p:cNvSpPr>
              <p:nvPr/>
            </p:nvSpPr>
            <p:spPr bwMode="auto">
              <a:xfrm rot="10800000" flipH="1">
                <a:off x="816" y="3932"/>
                <a:ext cx="1" cy="19"/>
              </a:xfrm>
              <a:prstGeom prst="line">
                <a:avLst/>
              </a:prstGeom>
              <a:noFill/>
              <a:ln w="9525">
                <a:solidFill>
                  <a:schemeClr val="tx1"/>
                </a:solidFill>
                <a:round/>
                <a:headEnd/>
                <a:tailEnd/>
              </a:ln>
            </p:spPr>
            <p:txBody>
              <a:bodyPr/>
              <a:lstStyle/>
              <a:p>
                <a:endParaRPr lang="fr-FR"/>
              </a:p>
            </p:txBody>
          </p:sp>
          <p:sp>
            <p:nvSpPr>
              <p:cNvPr id="4311" name="Line 617"/>
              <p:cNvSpPr>
                <a:spLocks noChangeShapeType="1"/>
              </p:cNvSpPr>
              <p:nvPr/>
            </p:nvSpPr>
            <p:spPr bwMode="auto">
              <a:xfrm rot="10800000" flipH="1">
                <a:off x="816" y="3893"/>
                <a:ext cx="1" cy="19"/>
              </a:xfrm>
              <a:prstGeom prst="line">
                <a:avLst/>
              </a:prstGeom>
              <a:noFill/>
              <a:ln w="9525">
                <a:solidFill>
                  <a:schemeClr val="tx1"/>
                </a:solidFill>
                <a:round/>
                <a:headEnd/>
                <a:tailEnd/>
              </a:ln>
            </p:spPr>
            <p:txBody>
              <a:bodyPr/>
              <a:lstStyle/>
              <a:p>
                <a:endParaRPr lang="fr-FR"/>
              </a:p>
            </p:txBody>
          </p:sp>
          <p:sp>
            <p:nvSpPr>
              <p:cNvPr id="4312" name="Line 618"/>
              <p:cNvSpPr>
                <a:spLocks noChangeShapeType="1"/>
              </p:cNvSpPr>
              <p:nvPr/>
            </p:nvSpPr>
            <p:spPr bwMode="auto">
              <a:xfrm rot="10800000" flipH="1">
                <a:off x="816" y="3853"/>
                <a:ext cx="1" cy="22"/>
              </a:xfrm>
              <a:prstGeom prst="line">
                <a:avLst/>
              </a:prstGeom>
              <a:noFill/>
              <a:ln w="9525">
                <a:solidFill>
                  <a:schemeClr val="tx1"/>
                </a:solidFill>
                <a:round/>
                <a:headEnd/>
                <a:tailEnd/>
              </a:ln>
            </p:spPr>
            <p:txBody>
              <a:bodyPr/>
              <a:lstStyle/>
              <a:p>
                <a:endParaRPr lang="fr-FR"/>
              </a:p>
            </p:txBody>
          </p:sp>
          <p:sp>
            <p:nvSpPr>
              <p:cNvPr id="4313" name="Line 619"/>
              <p:cNvSpPr>
                <a:spLocks noChangeShapeType="1"/>
              </p:cNvSpPr>
              <p:nvPr/>
            </p:nvSpPr>
            <p:spPr bwMode="auto">
              <a:xfrm rot="10800000" flipH="1">
                <a:off x="816" y="3814"/>
                <a:ext cx="1" cy="22"/>
              </a:xfrm>
              <a:prstGeom prst="line">
                <a:avLst/>
              </a:prstGeom>
              <a:noFill/>
              <a:ln w="9525">
                <a:solidFill>
                  <a:schemeClr val="tx1"/>
                </a:solidFill>
                <a:round/>
                <a:headEnd/>
                <a:tailEnd/>
              </a:ln>
            </p:spPr>
            <p:txBody>
              <a:bodyPr/>
              <a:lstStyle/>
              <a:p>
                <a:endParaRPr lang="fr-FR"/>
              </a:p>
            </p:txBody>
          </p:sp>
          <p:sp>
            <p:nvSpPr>
              <p:cNvPr id="4314" name="Line 620"/>
              <p:cNvSpPr>
                <a:spLocks noChangeShapeType="1"/>
              </p:cNvSpPr>
              <p:nvPr/>
            </p:nvSpPr>
            <p:spPr bwMode="auto">
              <a:xfrm rot="10800000" flipH="1">
                <a:off x="816" y="3775"/>
                <a:ext cx="1" cy="18"/>
              </a:xfrm>
              <a:prstGeom prst="line">
                <a:avLst/>
              </a:prstGeom>
              <a:noFill/>
              <a:ln w="9525">
                <a:solidFill>
                  <a:schemeClr val="tx1"/>
                </a:solidFill>
                <a:round/>
                <a:headEnd/>
                <a:tailEnd/>
              </a:ln>
            </p:spPr>
            <p:txBody>
              <a:bodyPr/>
              <a:lstStyle/>
              <a:p>
                <a:endParaRPr lang="fr-FR"/>
              </a:p>
            </p:txBody>
          </p:sp>
          <p:sp>
            <p:nvSpPr>
              <p:cNvPr id="4315" name="Line 621"/>
              <p:cNvSpPr>
                <a:spLocks noChangeShapeType="1"/>
              </p:cNvSpPr>
              <p:nvPr/>
            </p:nvSpPr>
            <p:spPr bwMode="auto">
              <a:xfrm rot="10800000" flipH="1">
                <a:off x="816" y="3736"/>
                <a:ext cx="1" cy="17"/>
              </a:xfrm>
              <a:prstGeom prst="line">
                <a:avLst/>
              </a:prstGeom>
              <a:noFill/>
              <a:ln w="9525">
                <a:solidFill>
                  <a:schemeClr val="tx1"/>
                </a:solidFill>
                <a:round/>
                <a:headEnd/>
                <a:tailEnd/>
              </a:ln>
            </p:spPr>
            <p:txBody>
              <a:bodyPr/>
              <a:lstStyle/>
              <a:p>
                <a:endParaRPr lang="fr-FR"/>
              </a:p>
            </p:txBody>
          </p:sp>
          <p:sp>
            <p:nvSpPr>
              <p:cNvPr id="4316" name="Line 622"/>
              <p:cNvSpPr>
                <a:spLocks noChangeShapeType="1"/>
              </p:cNvSpPr>
              <p:nvPr/>
            </p:nvSpPr>
            <p:spPr bwMode="auto">
              <a:xfrm rot="10800000" flipH="1">
                <a:off x="816" y="3695"/>
                <a:ext cx="1" cy="21"/>
              </a:xfrm>
              <a:prstGeom prst="line">
                <a:avLst/>
              </a:prstGeom>
              <a:noFill/>
              <a:ln w="9525">
                <a:solidFill>
                  <a:schemeClr val="tx1"/>
                </a:solidFill>
                <a:round/>
                <a:headEnd/>
                <a:tailEnd/>
              </a:ln>
            </p:spPr>
            <p:txBody>
              <a:bodyPr/>
              <a:lstStyle/>
              <a:p>
                <a:endParaRPr lang="fr-FR"/>
              </a:p>
            </p:txBody>
          </p:sp>
          <p:sp>
            <p:nvSpPr>
              <p:cNvPr id="4317" name="Line 623"/>
              <p:cNvSpPr>
                <a:spLocks noChangeShapeType="1"/>
              </p:cNvSpPr>
              <p:nvPr/>
            </p:nvSpPr>
            <p:spPr bwMode="auto">
              <a:xfrm rot="10800000" flipH="1">
                <a:off x="816" y="3657"/>
                <a:ext cx="1" cy="20"/>
              </a:xfrm>
              <a:prstGeom prst="line">
                <a:avLst/>
              </a:prstGeom>
              <a:noFill/>
              <a:ln w="9525">
                <a:solidFill>
                  <a:schemeClr val="tx1"/>
                </a:solidFill>
                <a:round/>
                <a:headEnd/>
                <a:tailEnd/>
              </a:ln>
            </p:spPr>
            <p:txBody>
              <a:bodyPr/>
              <a:lstStyle/>
              <a:p>
                <a:endParaRPr lang="fr-FR"/>
              </a:p>
            </p:txBody>
          </p:sp>
          <p:sp>
            <p:nvSpPr>
              <p:cNvPr id="4318" name="Line 624"/>
              <p:cNvSpPr>
                <a:spLocks noChangeShapeType="1"/>
              </p:cNvSpPr>
              <p:nvPr/>
            </p:nvSpPr>
            <p:spPr bwMode="auto">
              <a:xfrm rot="10800000" flipH="1">
                <a:off x="816" y="3616"/>
                <a:ext cx="1" cy="20"/>
              </a:xfrm>
              <a:prstGeom prst="line">
                <a:avLst/>
              </a:prstGeom>
              <a:noFill/>
              <a:ln w="9525">
                <a:solidFill>
                  <a:schemeClr val="tx1"/>
                </a:solidFill>
                <a:round/>
                <a:headEnd/>
                <a:tailEnd/>
              </a:ln>
            </p:spPr>
            <p:txBody>
              <a:bodyPr/>
              <a:lstStyle/>
              <a:p>
                <a:endParaRPr lang="fr-FR"/>
              </a:p>
            </p:txBody>
          </p:sp>
          <p:sp>
            <p:nvSpPr>
              <p:cNvPr id="4319" name="Line 625"/>
              <p:cNvSpPr>
                <a:spLocks noChangeShapeType="1"/>
              </p:cNvSpPr>
              <p:nvPr/>
            </p:nvSpPr>
            <p:spPr bwMode="auto">
              <a:xfrm rot="10800000" flipH="1">
                <a:off x="816" y="3577"/>
                <a:ext cx="1" cy="20"/>
              </a:xfrm>
              <a:prstGeom prst="line">
                <a:avLst/>
              </a:prstGeom>
              <a:noFill/>
              <a:ln w="9525">
                <a:solidFill>
                  <a:schemeClr val="tx1"/>
                </a:solidFill>
                <a:round/>
                <a:headEnd/>
                <a:tailEnd/>
              </a:ln>
            </p:spPr>
            <p:txBody>
              <a:bodyPr/>
              <a:lstStyle/>
              <a:p>
                <a:endParaRPr lang="fr-FR"/>
              </a:p>
            </p:txBody>
          </p:sp>
          <p:sp>
            <p:nvSpPr>
              <p:cNvPr id="4320" name="Line 626"/>
              <p:cNvSpPr>
                <a:spLocks noChangeShapeType="1"/>
              </p:cNvSpPr>
              <p:nvPr/>
            </p:nvSpPr>
            <p:spPr bwMode="auto">
              <a:xfrm rot="10800000" flipH="1">
                <a:off x="816" y="3538"/>
                <a:ext cx="1" cy="19"/>
              </a:xfrm>
              <a:prstGeom prst="line">
                <a:avLst/>
              </a:prstGeom>
              <a:noFill/>
              <a:ln w="9525">
                <a:solidFill>
                  <a:schemeClr val="tx1"/>
                </a:solidFill>
                <a:round/>
                <a:headEnd/>
                <a:tailEnd/>
              </a:ln>
            </p:spPr>
            <p:txBody>
              <a:bodyPr/>
              <a:lstStyle/>
              <a:p>
                <a:endParaRPr lang="fr-FR"/>
              </a:p>
            </p:txBody>
          </p:sp>
          <p:sp>
            <p:nvSpPr>
              <p:cNvPr id="4321" name="Line 627"/>
              <p:cNvSpPr>
                <a:spLocks noChangeShapeType="1"/>
              </p:cNvSpPr>
              <p:nvPr/>
            </p:nvSpPr>
            <p:spPr bwMode="auto">
              <a:xfrm rot="10800000" flipH="1">
                <a:off x="816" y="3500"/>
                <a:ext cx="1" cy="18"/>
              </a:xfrm>
              <a:prstGeom prst="line">
                <a:avLst/>
              </a:prstGeom>
              <a:noFill/>
              <a:ln w="9525">
                <a:solidFill>
                  <a:schemeClr val="tx1"/>
                </a:solidFill>
                <a:round/>
                <a:headEnd/>
                <a:tailEnd/>
              </a:ln>
            </p:spPr>
            <p:txBody>
              <a:bodyPr/>
              <a:lstStyle/>
              <a:p>
                <a:endParaRPr lang="fr-FR"/>
              </a:p>
            </p:txBody>
          </p:sp>
          <p:sp>
            <p:nvSpPr>
              <p:cNvPr id="4322" name="Line 628"/>
              <p:cNvSpPr>
                <a:spLocks noChangeShapeType="1"/>
              </p:cNvSpPr>
              <p:nvPr/>
            </p:nvSpPr>
            <p:spPr bwMode="auto">
              <a:xfrm rot="10800000" flipH="1">
                <a:off x="816" y="3457"/>
                <a:ext cx="1" cy="20"/>
              </a:xfrm>
              <a:prstGeom prst="line">
                <a:avLst/>
              </a:prstGeom>
              <a:noFill/>
              <a:ln w="9525">
                <a:solidFill>
                  <a:schemeClr val="tx1"/>
                </a:solidFill>
                <a:round/>
                <a:headEnd/>
                <a:tailEnd/>
              </a:ln>
            </p:spPr>
            <p:txBody>
              <a:bodyPr/>
              <a:lstStyle/>
              <a:p>
                <a:endParaRPr lang="fr-FR"/>
              </a:p>
            </p:txBody>
          </p:sp>
          <p:sp>
            <p:nvSpPr>
              <p:cNvPr id="4323" name="Line 629"/>
              <p:cNvSpPr>
                <a:spLocks noChangeShapeType="1"/>
              </p:cNvSpPr>
              <p:nvPr/>
            </p:nvSpPr>
            <p:spPr bwMode="auto">
              <a:xfrm rot="10800000" flipH="1">
                <a:off x="816" y="3418"/>
                <a:ext cx="1" cy="22"/>
              </a:xfrm>
              <a:prstGeom prst="line">
                <a:avLst/>
              </a:prstGeom>
              <a:noFill/>
              <a:ln w="9525">
                <a:solidFill>
                  <a:schemeClr val="tx1"/>
                </a:solidFill>
                <a:round/>
                <a:headEnd/>
                <a:tailEnd/>
              </a:ln>
            </p:spPr>
            <p:txBody>
              <a:bodyPr/>
              <a:lstStyle/>
              <a:p>
                <a:endParaRPr lang="fr-FR"/>
              </a:p>
            </p:txBody>
          </p:sp>
          <p:sp>
            <p:nvSpPr>
              <p:cNvPr id="4324" name="Line 630"/>
              <p:cNvSpPr>
                <a:spLocks noChangeShapeType="1"/>
              </p:cNvSpPr>
              <p:nvPr/>
            </p:nvSpPr>
            <p:spPr bwMode="auto">
              <a:xfrm rot="10800000" flipH="1">
                <a:off x="816" y="3379"/>
                <a:ext cx="1" cy="22"/>
              </a:xfrm>
              <a:prstGeom prst="line">
                <a:avLst/>
              </a:prstGeom>
              <a:noFill/>
              <a:ln w="9525">
                <a:solidFill>
                  <a:schemeClr val="tx1"/>
                </a:solidFill>
                <a:round/>
                <a:headEnd/>
                <a:tailEnd/>
              </a:ln>
            </p:spPr>
            <p:txBody>
              <a:bodyPr/>
              <a:lstStyle/>
              <a:p>
                <a:endParaRPr lang="fr-FR"/>
              </a:p>
            </p:txBody>
          </p:sp>
          <p:sp>
            <p:nvSpPr>
              <p:cNvPr id="4325" name="Line 631"/>
              <p:cNvSpPr>
                <a:spLocks noChangeShapeType="1"/>
              </p:cNvSpPr>
              <p:nvPr/>
            </p:nvSpPr>
            <p:spPr bwMode="auto">
              <a:xfrm rot="10800000" flipH="1">
                <a:off x="816" y="3342"/>
                <a:ext cx="1" cy="19"/>
              </a:xfrm>
              <a:prstGeom prst="line">
                <a:avLst/>
              </a:prstGeom>
              <a:noFill/>
              <a:ln w="9525">
                <a:solidFill>
                  <a:schemeClr val="tx1"/>
                </a:solidFill>
                <a:round/>
                <a:headEnd/>
                <a:tailEnd/>
              </a:ln>
            </p:spPr>
            <p:txBody>
              <a:bodyPr/>
              <a:lstStyle/>
              <a:p>
                <a:endParaRPr lang="fr-FR"/>
              </a:p>
            </p:txBody>
          </p:sp>
          <p:sp>
            <p:nvSpPr>
              <p:cNvPr id="4326" name="Line 632"/>
              <p:cNvSpPr>
                <a:spLocks noChangeShapeType="1"/>
              </p:cNvSpPr>
              <p:nvPr/>
            </p:nvSpPr>
            <p:spPr bwMode="auto">
              <a:xfrm rot="10800000" flipH="1">
                <a:off x="816" y="3301"/>
                <a:ext cx="1" cy="19"/>
              </a:xfrm>
              <a:prstGeom prst="line">
                <a:avLst/>
              </a:prstGeom>
              <a:noFill/>
              <a:ln w="9525">
                <a:solidFill>
                  <a:schemeClr val="tx1"/>
                </a:solidFill>
                <a:round/>
                <a:headEnd/>
                <a:tailEnd/>
              </a:ln>
            </p:spPr>
            <p:txBody>
              <a:bodyPr/>
              <a:lstStyle/>
              <a:p>
                <a:endParaRPr lang="fr-FR"/>
              </a:p>
            </p:txBody>
          </p:sp>
          <p:sp>
            <p:nvSpPr>
              <p:cNvPr id="4327" name="Line 633"/>
              <p:cNvSpPr>
                <a:spLocks noChangeShapeType="1"/>
              </p:cNvSpPr>
              <p:nvPr/>
            </p:nvSpPr>
            <p:spPr bwMode="auto">
              <a:xfrm rot="10800000" flipH="1">
                <a:off x="816" y="3261"/>
                <a:ext cx="1" cy="20"/>
              </a:xfrm>
              <a:prstGeom prst="line">
                <a:avLst/>
              </a:prstGeom>
              <a:noFill/>
              <a:ln w="9525">
                <a:solidFill>
                  <a:schemeClr val="tx1"/>
                </a:solidFill>
                <a:round/>
                <a:headEnd/>
                <a:tailEnd/>
              </a:ln>
            </p:spPr>
            <p:txBody>
              <a:bodyPr/>
              <a:lstStyle/>
              <a:p>
                <a:endParaRPr lang="fr-FR"/>
              </a:p>
            </p:txBody>
          </p:sp>
          <p:sp>
            <p:nvSpPr>
              <p:cNvPr id="4328" name="Line 634"/>
              <p:cNvSpPr>
                <a:spLocks noChangeShapeType="1"/>
              </p:cNvSpPr>
              <p:nvPr/>
            </p:nvSpPr>
            <p:spPr bwMode="auto">
              <a:xfrm rot="10800000" flipH="1">
                <a:off x="816" y="3220"/>
                <a:ext cx="1" cy="22"/>
              </a:xfrm>
              <a:prstGeom prst="line">
                <a:avLst/>
              </a:prstGeom>
              <a:noFill/>
              <a:ln w="9525">
                <a:solidFill>
                  <a:schemeClr val="tx1"/>
                </a:solidFill>
                <a:round/>
                <a:headEnd/>
                <a:tailEnd/>
              </a:ln>
            </p:spPr>
            <p:txBody>
              <a:bodyPr/>
              <a:lstStyle/>
              <a:p>
                <a:endParaRPr lang="fr-FR"/>
              </a:p>
            </p:txBody>
          </p:sp>
          <p:sp>
            <p:nvSpPr>
              <p:cNvPr id="4329" name="Line 635"/>
              <p:cNvSpPr>
                <a:spLocks noChangeShapeType="1"/>
              </p:cNvSpPr>
              <p:nvPr/>
            </p:nvSpPr>
            <p:spPr bwMode="auto">
              <a:xfrm rot="10800000" flipH="1">
                <a:off x="816" y="3183"/>
                <a:ext cx="1" cy="20"/>
              </a:xfrm>
              <a:prstGeom prst="line">
                <a:avLst/>
              </a:prstGeom>
              <a:noFill/>
              <a:ln w="9525">
                <a:solidFill>
                  <a:schemeClr val="tx1"/>
                </a:solidFill>
                <a:round/>
                <a:headEnd/>
                <a:tailEnd/>
              </a:ln>
            </p:spPr>
            <p:txBody>
              <a:bodyPr/>
              <a:lstStyle/>
              <a:p>
                <a:endParaRPr lang="fr-FR"/>
              </a:p>
            </p:txBody>
          </p:sp>
          <p:sp>
            <p:nvSpPr>
              <p:cNvPr id="4330" name="Line 636"/>
              <p:cNvSpPr>
                <a:spLocks noChangeShapeType="1"/>
              </p:cNvSpPr>
              <p:nvPr/>
            </p:nvSpPr>
            <p:spPr bwMode="auto">
              <a:xfrm rot="10800000" flipH="1">
                <a:off x="816" y="3144"/>
                <a:ext cx="1" cy="19"/>
              </a:xfrm>
              <a:prstGeom prst="line">
                <a:avLst/>
              </a:prstGeom>
              <a:noFill/>
              <a:ln w="9525">
                <a:solidFill>
                  <a:schemeClr val="tx1"/>
                </a:solidFill>
                <a:round/>
                <a:headEnd/>
                <a:tailEnd/>
              </a:ln>
            </p:spPr>
            <p:txBody>
              <a:bodyPr/>
              <a:lstStyle/>
              <a:p>
                <a:endParaRPr lang="fr-FR"/>
              </a:p>
            </p:txBody>
          </p:sp>
          <p:sp>
            <p:nvSpPr>
              <p:cNvPr id="4331" name="Line 637"/>
              <p:cNvSpPr>
                <a:spLocks noChangeShapeType="1"/>
              </p:cNvSpPr>
              <p:nvPr/>
            </p:nvSpPr>
            <p:spPr bwMode="auto">
              <a:xfrm rot="10800000" flipH="1">
                <a:off x="816" y="3103"/>
                <a:ext cx="1" cy="19"/>
              </a:xfrm>
              <a:prstGeom prst="line">
                <a:avLst/>
              </a:prstGeom>
              <a:noFill/>
              <a:ln w="9525">
                <a:solidFill>
                  <a:schemeClr val="tx1"/>
                </a:solidFill>
                <a:round/>
                <a:headEnd/>
                <a:tailEnd/>
              </a:ln>
            </p:spPr>
            <p:txBody>
              <a:bodyPr/>
              <a:lstStyle/>
              <a:p>
                <a:endParaRPr lang="fr-FR"/>
              </a:p>
            </p:txBody>
          </p:sp>
          <p:sp>
            <p:nvSpPr>
              <p:cNvPr id="4332" name="Line 638"/>
              <p:cNvSpPr>
                <a:spLocks noChangeShapeType="1"/>
              </p:cNvSpPr>
              <p:nvPr/>
            </p:nvSpPr>
            <p:spPr bwMode="auto">
              <a:xfrm rot="10800000" flipH="1">
                <a:off x="816" y="3065"/>
                <a:ext cx="1" cy="18"/>
              </a:xfrm>
              <a:prstGeom prst="line">
                <a:avLst/>
              </a:prstGeom>
              <a:noFill/>
              <a:ln w="9525">
                <a:solidFill>
                  <a:schemeClr val="tx1"/>
                </a:solidFill>
                <a:round/>
                <a:headEnd/>
                <a:tailEnd/>
              </a:ln>
            </p:spPr>
            <p:txBody>
              <a:bodyPr/>
              <a:lstStyle/>
              <a:p>
                <a:endParaRPr lang="fr-FR"/>
              </a:p>
            </p:txBody>
          </p:sp>
          <p:sp>
            <p:nvSpPr>
              <p:cNvPr id="4333" name="Line 639"/>
              <p:cNvSpPr>
                <a:spLocks noChangeShapeType="1"/>
              </p:cNvSpPr>
              <p:nvPr/>
            </p:nvSpPr>
            <p:spPr bwMode="auto">
              <a:xfrm rot="10800000" flipH="1">
                <a:off x="816" y="3026"/>
                <a:ext cx="1" cy="18"/>
              </a:xfrm>
              <a:prstGeom prst="line">
                <a:avLst/>
              </a:prstGeom>
              <a:noFill/>
              <a:ln w="9525">
                <a:solidFill>
                  <a:schemeClr val="tx1"/>
                </a:solidFill>
                <a:round/>
                <a:headEnd/>
                <a:tailEnd/>
              </a:ln>
            </p:spPr>
            <p:txBody>
              <a:bodyPr/>
              <a:lstStyle/>
              <a:p>
                <a:endParaRPr lang="fr-FR"/>
              </a:p>
            </p:txBody>
          </p:sp>
          <p:sp>
            <p:nvSpPr>
              <p:cNvPr id="4334" name="Line 640"/>
              <p:cNvSpPr>
                <a:spLocks noChangeShapeType="1"/>
              </p:cNvSpPr>
              <p:nvPr/>
            </p:nvSpPr>
            <p:spPr bwMode="auto">
              <a:xfrm rot="10800000" flipH="1">
                <a:off x="816" y="2985"/>
                <a:ext cx="1" cy="20"/>
              </a:xfrm>
              <a:prstGeom prst="line">
                <a:avLst/>
              </a:prstGeom>
              <a:noFill/>
              <a:ln w="9525">
                <a:solidFill>
                  <a:schemeClr val="tx1"/>
                </a:solidFill>
                <a:round/>
                <a:headEnd/>
                <a:tailEnd/>
              </a:ln>
            </p:spPr>
            <p:txBody>
              <a:bodyPr/>
              <a:lstStyle/>
              <a:p>
                <a:endParaRPr lang="fr-FR"/>
              </a:p>
            </p:txBody>
          </p:sp>
          <p:sp>
            <p:nvSpPr>
              <p:cNvPr id="4335" name="Line 641"/>
              <p:cNvSpPr>
                <a:spLocks noChangeShapeType="1"/>
              </p:cNvSpPr>
              <p:nvPr/>
            </p:nvSpPr>
            <p:spPr bwMode="auto">
              <a:xfrm rot="10800000" flipH="1">
                <a:off x="816" y="2946"/>
                <a:ext cx="1" cy="21"/>
              </a:xfrm>
              <a:prstGeom prst="line">
                <a:avLst/>
              </a:prstGeom>
              <a:noFill/>
              <a:ln w="9525">
                <a:solidFill>
                  <a:schemeClr val="tx1"/>
                </a:solidFill>
                <a:round/>
                <a:headEnd/>
                <a:tailEnd/>
              </a:ln>
            </p:spPr>
            <p:txBody>
              <a:bodyPr/>
              <a:lstStyle/>
              <a:p>
                <a:endParaRPr lang="fr-FR"/>
              </a:p>
            </p:txBody>
          </p:sp>
          <p:sp>
            <p:nvSpPr>
              <p:cNvPr id="4336" name="Line 642"/>
              <p:cNvSpPr>
                <a:spLocks noChangeShapeType="1"/>
              </p:cNvSpPr>
              <p:nvPr/>
            </p:nvSpPr>
            <p:spPr bwMode="auto">
              <a:xfrm rot="10800000" flipH="1">
                <a:off x="816" y="2907"/>
                <a:ext cx="1" cy="19"/>
              </a:xfrm>
              <a:prstGeom prst="line">
                <a:avLst/>
              </a:prstGeom>
              <a:noFill/>
              <a:ln w="9525">
                <a:solidFill>
                  <a:schemeClr val="tx1"/>
                </a:solidFill>
                <a:round/>
                <a:headEnd/>
                <a:tailEnd/>
              </a:ln>
            </p:spPr>
            <p:txBody>
              <a:bodyPr/>
              <a:lstStyle/>
              <a:p>
                <a:endParaRPr lang="fr-FR"/>
              </a:p>
            </p:txBody>
          </p:sp>
          <p:sp>
            <p:nvSpPr>
              <p:cNvPr id="4337" name="Line 643"/>
              <p:cNvSpPr>
                <a:spLocks noChangeShapeType="1"/>
              </p:cNvSpPr>
              <p:nvPr/>
            </p:nvSpPr>
            <p:spPr bwMode="auto">
              <a:xfrm rot="10800000" flipH="1">
                <a:off x="816" y="2867"/>
                <a:ext cx="1" cy="20"/>
              </a:xfrm>
              <a:prstGeom prst="line">
                <a:avLst/>
              </a:prstGeom>
              <a:noFill/>
              <a:ln w="9525">
                <a:solidFill>
                  <a:schemeClr val="tx1"/>
                </a:solidFill>
                <a:round/>
                <a:headEnd/>
                <a:tailEnd/>
              </a:ln>
            </p:spPr>
            <p:txBody>
              <a:bodyPr/>
              <a:lstStyle/>
              <a:p>
                <a:endParaRPr lang="fr-FR"/>
              </a:p>
            </p:txBody>
          </p:sp>
          <p:sp>
            <p:nvSpPr>
              <p:cNvPr id="4338" name="Line 644"/>
              <p:cNvSpPr>
                <a:spLocks noChangeShapeType="1"/>
              </p:cNvSpPr>
              <p:nvPr/>
            </p:nvSpPr>
            <p:spPr bwMode="auto">
              <a:xfrm rot="10800000" flipH="1">
                <a:off x="816" y="2828"/>
                <a:ext cx="1" cy="18"/>
              </a:xfrm>
              <a:prstGeom prst="line">
                <a:avLst/>
              </a:prstGeom>
              <a:noFill/>
              <a:ln w="9525">
                <a:solidFill>
                  <a:schemeClr val="tx1"/>
                </a:solidFill>
                <a:round/>
                <a:headEnd/>
                <a:tailEnd/>
              </a:ln>
            </p:spPr>
            <p:txBody>
              <a:bodyPr/>
              <a:lstStyle/>
              <a:p>
                <a:endParaRPr lang="fr-FR"/>
              </a:p>
            </p:txBody>
          </p:sp>
          <p:sp>
            <p:nvSpPr>
              <p:cNvPr id="4339" name="Line 645"/>
              <p:cNvSpPr>
                <a:spLocks noChangeShapeType="1"/>
              </p:cNvSpPr>
              <p:nvPr/>
            </p:nvSpPr>
            <p:spPr bwMode="auto">
              <a:xfrm rot="10800000" flipH="1">
                <a:off x="816" y="2789"/>
                <a:ext cx="1" cy="20"/>
              </a:xfrm>
              <a:prstGeom prst="line">
                <a:avLst/>
              </a:prstGeom>
              <a:noFill/>
              <a:ln w="9525">
                <a:solidFill>
                  <a:schemeClr val="tx1"/>
                </a:solidFill>
                <a:round/>
                <a:headEnd/>
                <a:tailEnd/>
              </a:ln>
            </p:spPr>
            <p:txBody>
              <a:bodyPr/>
              <a:lstStyle/>
              <a:p>
                <a:endParaRPr lang="fr-FR"/>
              </a:p>
            </p:txBody>
          </p:sp>
          <p:sp>
            <p:nvSpPr>
              <p:cNvPr id="4340" name="Line 646"/>
              <p:cNvSpPr>
                <a:spLocks noChangeShapeType="1"/>
              </p:cNvSpPr>
              <p:nvPr/>
            </p:nvSpPr>
            <p:spPr bwMode="auto">
              <a:xfrm rot="10800000" flipH="1">
                <a:off x="816" y="2750"/>
                <a:ext cx="1" cy="19"/>
              </a:xfrm>
              <a:prstGeom prst="line">
                <a:avLst/>
              </a:prstGeom>
              <a:noFill/>
              <a:ln w="9525">
                <a:solidFill>
                  <a:schemeClr val="tx1"/>
                </a:solidFill>
                <a:round/>
                <a:headEnd/>
                <a:tailEnd/>
              </a:ln>
            </p:spPr>
            <p:txBody>
              <a:bodyPr/>
              <a:lstStyle/>
              <a:p>
                <a:endParaRPr lang="fr-FR"/>
              </a:p>
            </p:txBody>
          </p:sp>
          <p:sp>
            <p:nvSpPr>
              <p:cNvPr id="4341" name="Line 647"/>
              <p:cNvSpPr>
                <a:spLocks noChangeShapeType="1"/>
              </p:cNvSpPr>
              <p:nvPr/>
            </p:nvSpPr>
            <p:spPr bwMode="auto">
              <a:xfrm rot="10800000" flipH="1">
                <a:off x="816" y="2711"/>
                <a:ext cx="1" cy="19"/>
              </a:xfrm>
              <a:prstGeom prst="line">
                <a:avLst/>
              </a:prstGeom>
              <a:noFill/>
              <a:ln w="9525">
                <a:solidFill>
                  <a:schemeClr val="tx1"/>
                </a:solidFill>
                <a:round/>
                <a:headEnd/>
                <a:tailEnd/>
              </a:ln>
            </p:spPr>
            <p:txBody>
              <a:bodyPr/>
              <a:lstStyle/>
              <a:p>
                <a:endParaRPr lang="fr-FR"/>
              </a:p>
            </p:txBody>
          </p:sp>
          <p:sp>
            <p:nvSpPr>
              <p:cNvPr id="4342" name="Line 648"/>
              <p:cNvSpPr>
                <a:spLocks noChangeShapeType="1"/>
              </p:cNvSpPr>
              <p:nvPr/>
            </p:nvSpPr>
            <p:spPr bwMode="auto">
              <a:xfrm rot="10800000" flipH="1">
                <a:off x="816" y="2669"/>
                <a:ext cx="1" cy="22"/>
              </a:xfrm>
              <a:prstGeom prst="line">
                <a:avLst/>
              </a:prstGeom>
              <a:noFill/>
              <a:ln w="9525">
                <a:solidFill>
                  <a:schemeClr val="tx1"/>
                </a:solidFill>
                <a:round/>
                <a:headEnd/>
                <a:tailEnd/>
              </a:ln>
            </p:spPr>
            <p:txBody>
              <a:bodyPr/>
              <a:lstStyle/>
              <a:p>
                <a:endParaRPr lang="fr-FR"/>
              </a:p>
            </p:txBody>
          </p:sp>
          <p:sp>
            <p:nvSpPr>
              <p:cNvPr id="4343" name="Line 649"/>
              <p:cNvSpPr>
                <a:spLocks noChangeShapeType="1"/>
              </p:cNvSpPr>
              <p:nvPr/>
            </p:nvSpPr>
            <p:spPr bwMode="auto">
              <a:xfrm rot="10800000" flipH="1">
                <a:off x="816" y="2630"/>
                <a:ext cx="1" cy="20"/>
              </a:xfrm>
              <a:prstGeom prst="line">
                <a:avLst/>
              </a:prstGeom>
              <a:noFill/>
              <a:ln w="9525">
                <a:solidFill>
                  <a:schemeClr val="tx1"/>
                </a:solidFill>
                <a:round/>
                <a:headEnd/>
                <a:tailEnd/>
              </a:ln>
            </p:spPr>
            <p:txBody>
              <a:bodyPr/>
              <a:lstStyle/>
              <a:p>
                <a:endParaRPr lang="fr-FR"/>
              </a:p>
            </p:txBody>
          </p:sp>
          <p:sp>
            <p:nvSpPr>
              <p:cNvPr id="4344" name="Line 650"/>
              <p:cNvSpPr>
                <a:spLocks noChangeShapeType="1"/>
              </p:cNvSpPr>
              <p:nvPr/>
            </p:nvSpPr>
            <p:spPr bwMode="auto">
              <a:xfrm rot="10800000" flipH="1">
                <a:off x="816" y="2593"/>
                <a:ext cx="1" cy="18"/>
              </a:xfrm>
              <a:prstGeom prst="line">
                <a:avLst/>
              </a:prstGeom>
              <a:noFill/>
              <a:ln w="9525">
                <a:solidFill>
                  <a:schemeClr val="tx1"/>
                </a:solidFill>
                <a:round/>
                <a:headEnd/>
                <a:tailEnd/>
              </a:ln>
            </p:spPr>
            <p:txBody>
              <a:bodyPr/>
              <a:lstStyle/>
              <a:p>
                <a:endParaRPr lang="fr-FR"/>
              </a:p>
            </p:txBody>
          </p:sp>
          <p:sp>
            <p:nvSpPr>
              <p:cNvPr id="4345" name="Line 651"/>
              <p:cNvSpPr>
                <a:spLocks noChangeShapeType="1"/>
              </p:cNvSpPr>
              <p:nvPr/>
            </p:nvSpPr>
            <p:spPr bwMode="auto">
              <a:xfrm rot="10800000" flipH="1">
                <a:off x="816" y="2554"/>
                <a:ext cx="1" cy="17"/>
              </a:xfrm>
              <a:prstGeom prst="line">
                <a:avLst/>
              </a:prstGeom>
              <a:noFill/>
              <a:ln w="9525">
                <a:solidFill>
                  <a:schemeClr val="tx1"/>
                </a:solidFill>
                <a:round/>
                <a:headEnd/>
                <a:tailEnd/>
              </a:ln>
            </p:spPr>
            <p:txBody>
              <a:bodyPr/>
              <a:lstStyle/>
              <a:p>
                <a:endParaRPr lang="fr-FR"/>
              </a:p>
            </p:txBody>
          </p:sp>
          <p:sp>
            <p:nvSpPr>
              <p:cNvPr id="4346" name="Line 652"/>
              <p:cNvSpPr>
                <a:spLocks noChangeShapeType="1"/>
              </p:cNvSpPr>
              <p:nvPr/>
            </p:nvSpPr>
            <p:spPr bwMode="auto">
              <a:xfrm rot="10800000" flipH="1">
                <a:off x="816" y="2511"/>
                <a:ext cx="1" cy="23"/>
              </a:xfrm>
              <a:prstGeom prst="line">
                <a:avLst/>
              </a:prstGeom>
              <a:noFill/>
              <a:ln w="9525">
                <a:solidFill>
                  <a:schemeClr val="tx1"/>
                </a:solidFill>
                <a:round/>
                <a:headEnd/>
                <a:tailEnd/>
              </a:ln>
            </p:spPr>
            <p:txBody>
              <a:bodyPr/>
              <a:lstStyle/>
              <a:p>
                <a:endParaRPr lang="fr-FR"/>
              </a:p>
            </p:txBody>
          </p:sp>
          <p:sp>
            <p:nvSpPr>
              <p:cNvPr id="4347" name="Line 653"/>
              <p:cNvSpPr>
                <a:spLocks noChangeShapeType="1"/>
              </p:cNvSpPr>
              <p:nvPr/>
            </p:nvSpPr>
            <p:spPr bwMode="auto">
              <a:xfrm rot="10800000" flipH="1">
                <a:off x="816" y="2471"/>
                <a:ext cx="1" cy="22"/>
              </a:xfrm>
              <a:prstGeom prst="line">
                <a:avLst/>
              </a:prstGeom>
              <a:noFill/>
              <a:ln w="9525">
                <a:solidFill>
                  <a:schemeClr val="tx1"/>
                </a:solidFill>
                <a:round/>
                <a:headEnd/>
                <a:tailEnd/>
              </a:ln>
            </p:spPr>
            <p:txBody>
              <a:bodyPr/>
              <a:lstStyle/>
              <a:p>
                <a:endParaRPr lang="fr-FR"/>
              </a:p>
            </p:txBody>
          </p:sp>
          <p:sp>
            <p:nvSpPr>
              <p:cNvPr id="4348" name="Line 654"/>
              <p:cNvSpPr>
                <a:spLocks noChangeShapeType="1"/>
              </p:cNvSpPr>
              <p:nvPr/>
            </p:nvSpPr>
            <p:spPr bwMode="auto">
              <a:xfrm rot="10800000" flipH="1">
                <a:off x="816" y="2434"/>
                <a:ext cx="1" cy="20"/>
              </a:xfrm>
              <a:prstGeom prst="line">
                <a:avLst/>
              </a:prstGeom>
              <a:noFill/>
              <a:ln w="9525">
                <a:solidFill>
                  <a:schemeClr val="tx1"/>
                </a:solidFill>
                <a:round/>
                <a:headEnd/>
                <a:tailEnd/>
              </a:ln>
            </p:spPr>
            <p:txBody>
              <a:bodyPr/>
              <a:lstStyle/>
              <a:p>
                <a:endParaRPr lang="fr-FR"/>
              </a:p>
            </p:txBody>
          </p:sp>
          <p:sp>
            <p:nvSpPr>
              <p:cNvPr id="4349" name="Line 655"/>
              <p:cNvSpPr>
                <a:spLocks noChangeShapeType="1"/>
              </p:cNvSpPr>
              <p:nvPr/>
            </p:nvSpPr>
            <p:spPr bwMode="auto">
              <a:xfrm rot="10800000" flipH="1">
                <a:off x="816" y="2395"/>
                <a:ext cx="1" cy="18"/>
              </a:xfrm>
              <a:prstGeom prst="line">
                <a:avLst/>
              </a:prstGeom>
              <a:noFill/>
              <a:ln w="9525">
                <a:solidFill>
                  <a:schemeClr val="tx1"/>
                </a:solidFill>
                <a:round/>
                <a:headEnd/>
                <a:tailEnd/>
              </a:ln>
            </p:spPr>
            <p:txBody>
              <a:bodyPr/>
              <a:lstStyle/>
              <a:p>
                <a:endParaRPr lang="fr-FR"/>
              </a:p>
            </p:txBody>
          </p:sp>
          <p:sp>
            <p:nvSpPr>
              <p:cNvPr id="4350" name="Line 656"/>
              <p:cNvSpPr>
                <a:spLocks noChangeShapeType="1"/>
              </p:cNvSpPr>
              <p:nvPr/>
            </p:nvSpPr>
            <p:spPr bwMode="auto">
              <a:xfrm rot="10800000" flipH="1">
                <a:off x="816" y="2354"/>
                <a:ext cx="1" cy="21"/>
              </a:xfrm>
              <a:prstGeom prst="line">
                <a:avLst/>
              </a:prstGeom>
              <a:noFill/>
              <a:ln w="9525">
                <a:solidFill>
                  <a:schemeClr val="tx1"/>
                </a:solidFill>
                <a:round/>
                <a:headEnd/>
                <a:tailEnd/>
              </a:ln>
            </p:spPr>
            <p:txBody>
              <a:bodyPr/>
              <a:lstStyle/>
              <a:p>
                <a:endParaRPr lang="fr-FR"/>
              </a:p>
            </p:txBody>
          </p:sp>
          <p:sp>
            <p:nvSpPr>
              <p:cNvPr id="4351" name="Line 657"/>
              <p:cNvSpPr>
                <a:spLocks noChangeShapeType="1"/>
              </p:cNvSpPr>
              <p:nvPr/>
            </p:nvSpPr>
            <p:spPr bwMode="auto">
              <a:xfrm rot="10800000" flipH="1">
                <a:off x="816" y="2315"/>
                <a:ext cx="1" cy="19"/>
              </a:xfrm>
              <a:prstGeom prst="line">
                <a:avLst/>
              </a:prstGeom>
              <a:noFill/>
              <a:ln w="9525">
                <a:solidFill>
                  <a:schemeClr val="tx1"/>
                </a:solidFill>
                <a:round/>
                <a:headEnd/>
                <a:tailEnd/>
              </a:ln>
            </p:spPr>
            <p:txBody>
              <a:bodyPr/>
              <a:lstStyle/>
              <a:p>
                <a:endParaRPr lang="fr-FR"/>
              </a:p>
            </p:txBody>
          </p:sp>
          <p:sp>
            <p:nvSpPr>
              <p:cNvPr id="4352" name="Line 658"/>
              <p:cNvSpPr>
                <a:spLocks noChangeShapeType="1"/>
              </p:cNvSpPr>
              <p:nvPr/>
            </p:nvSpPr>
            <p:spPr bwMode="auto">
              <a:xfrm rot="10800000" flipH="1">
                <a:off x="816" y="2275"/>
                <a:ext cx="1" cy="20"/>
              </a:xfrm>
              <a:prstGeom prst="line">
                <a:avLst/>
              </a:prstGeom>
              <a:noFill/>
              <a:ln w="9525">
                <a:solidFill>
                  <a:schemeClr val="tx1"/>
                </a:solidFill>
                <a:round/>
                <a:headEnd/>
                <a:tailEnd/>
              </a:ln>
            </p:spPr>
            <p:txBody>
              <a:bodyPr/>
              <a:lstStyle/>
              <a:p>
                <a:endParaRPr lang="fr-FR"/>
              </a:p>
            </p:txBody>
          </p:sp>
          <p:sp>
            <p:nvSpPr>
              <p:cNvPr id="4353" name="Line 659"/>
              <p:cNvSpPr>
                <a:spLocks noChangeShapeType="1"/>
              </p:cNvSpPr>
              <p:nvPr/>
            </p:nvSpPr>
            <p:spPr bwMode="auto">
              <a:xfrm rot="10800000" flipH="1">
                <a:off x="816" y="2236"/>
                <a:ext cx="1" cy="20"/>
              </a:xfrm>
              <a:prstGeom prst="line">
                <a:avLst/>
              </a:prstGeom>
              <a:noFill/>
              <a:ln w="9525">
                <a:solidFill>
                  <a:schemeClr val="tx1"/>
                </a:solidFill>
                <a:round/>
                <a:headEnd/>
                <a:tailEnd/>
              </a:ln>
            </p:spPr>
            <p:txBody>
              <a:bodyPr/>
              <a:lstStyle/>
              <a:p>
                <a:endParaRPr lang="fr-FR"/>
              </a:p>
            </p:txBody>
          </p:sp>
          <p:sp>
            <p:nvSpPr>
              <p:cNvPr id="4354" name="Line 660"/>
              <p:cNvSpPr>
                <a:spLocks noChangeShapeType="1"/>
              </p:cNvSpPr>
              <p:nvPr/>
            </p:nvSpPr>
            <p:spPr bwMode="auto">
              <a:xfrm rot="10800000" flipH="1">
                <a:off x="816" y="2197"/>
                <a:ext cx="1" cy="21"/>
              </a:xfrm>
              <a:prstGeom prst="line">
                <a:avLst/>
              </a:prstGeom>
              <a:noFill/>
              <a:ln w="9525">
                <a:solidFill>
                  <a:schemeClr val="tx1"/>
                </a:solidFill>
                <a:round/>
                <a:headEnd/>
                <a:tailEnd/>
              </a:ln>
            </p:spPr>
            <p:txBody>
              <a:bodyPr/>
              <a:lstStyle/>
              <a:p>
                <a:endParaRPr lang="fr-FR"/>
              </a:p>
            </p:txBody>
          </p:sp>
          <p:sp>
            <p:nvSpPr>
              <p:cNvPr id="4355" name="Line 661"/>
              <p:cNvSpPr>
                <a:spLocks noChangeShapeType="1"/>
              </p:cNvSpPr>
              <p:nvPr/>
            </p:nvSpPr>
            <p:spPr bwMode="auto">
              <a:xfrm rot="10800000" flipH="1">
                <a:off x="816" y="2158"/>
                <a:ext cx="1" cy="17"/>
              </a:xfrm>
              <a:prstGeom prst="line">
                <a:avLst/>
              </a:prstGeom>
              <a:noFill/>
              <a:ln w="9525">
                <a:solidFill>
                  <a:schemeClr val="tx1"/>
                </a:solidFill>
                <a:round/>
                <a:headEnd/>
                <a:tailEnd/>
              </a:ln>
            </p:spPr>
            <p:txBody>
              <a:bodyPr/>
              <a:lstStyle/>
              <a:p>
                <a:endParaRPr lang="fr-FR"/>
              </a:p>
            </p:txBody>
          </p:sp>
          <p:sp>
            <p:nvSpPr>
              <p:cNvPr id="4356" name="Line 662"/>
              <p:cNvSpPr>
                <a:spLocks noChangeShapeType="1"/>
              </p:cNvSpPr>
              <p:nvPr/>
            </p:nvSpPr>
            <p:spPr bwMode="auto">
              <a:xfrm rot="10800000" flipH="1">
                <a:off x="816" y="2119"/>
                <a:ext cx="1" cy="17"/>
              </a:xfrm>
              <a:prstGeom prst="line">
                <a:avLst/>
              </a:prstGeom>
              <a:noFill/>
              <a:ln w="9525">
                <a:solidFill>
                  <a:schemeClr val="tx1"/>
                </a:solidFill>
                <a:round/>
                <a:headEnd/>
                <a:tailEnd/>
              </a:ln>
            </p:spPr>
            <p:txBody>
              <a:bodyPr/>
              <a:lstStyle/>
              <a:p>
                <a:endParaRPr lang="fr-FR"/>
              </a:p>
            </p:txBody>
          </p:sp>
          <p:sp>
            <p:nvSpPr>
              <p:cNvPr id="4357" name="Line 663"/>
              <p:cNvSpPr>
                <a:spLocks noChangeShapeType="1"/>
              </p:cNvSpPr>
              <p:nvPr/>
            </p:nvSpPr>
            <p:spPr bwMode="auto">
              <a:xfrm rot="10800000" flipH="1">
                <a:off x="816" y="2077"/>
                <a:ext cx="1" cy="20"/>
              </a:xfrm>
              <a:prstGeom prst="line">
                <a:avLst/>
              </a:prstGeom>
              <a:noFill/>
              <a:ln w="9525">
                <a:solidFill>
                  <a:schemeClr val="tx1"/>
                </a:solidFill>
                <a:round/>
                <a:headEnd/>
                <a:tailEnd/>
              </a:ln>
            </p:spPr>
            <p:txBody>
              <a:bodyPr/>
              <a:lstStyle/>
              <a:p>
                <a:endParaRPr lang="fr-FR"/>
              </a:p>
            </p:txBody>
          </p:sp>
          <p:sp>
            <p:nvSpPr>
              <p:cNvPr id="4358" name="Line 664"/>
              <p:cNvSpPr>
                <a:spLocks noChangeShapeType="1"/>
              </p:cNvSpPr>
              <p:nvPr/>
            </p:nvSpPr>
            <p:spPr bwMode="auto">
              <a:xfrm rot="10800000" flipH="1">
                <a:off x="816" y="2038"/>
                <a:ext cx="1" cy="22"/>
              </a:xfrm>
              <a:prstGeom prst="line">
                <a:avLst/>
              </a:prstGeom>
              <a:noFill/>
              <a:ln w="9525">
                <a:solidFill>
                  <a:schemeClr val="tx1"/>
                </a:solidFill>
                <a:round/>
                <a:headEnd/>
                <a:tailEnd/>
              </a:ln>
            </p:spPr>
            <p:txBody>
              <a:bodyPr/>
              <a:lstStyle/>
              <a:p>
                <a:endParaRPr lang="fr-FR"/>
              </a:p>
            </p:txBody>
          </p:sp>
          <p:sp>
            <p:nvSpPr>
              <p:cNvPr id="4359" name="Line 665"/>
              <p:cNvSpPr>
                <a:spLocks noChangeShapeType="1"/>
              </p:cNvSpPr>
              <p:nvPr/>
            </p:nvSpPr>
            <p:spPr bwMode="auto">
              <a:xfrm rot="10800000" flipH="1">
                <a:off x="816" y="1999"/>
                <a:ext cx="1" cy="22"/>
              </a:xfrm>
              <a:prstGeom prst="line">
                <a:avLst/>
              </a:prstGeom>
              <a:noFill/>
              <a:ln w="9525">
                <a:solidFill>
                  <a:schemeClr val="tx1"/>
                </a:solidFill>
                <a:round/>
                <a:headEnd/>
                <a:tailEnd/>
              </a:ln>
            </p:spPr>
            <p:txBody>
              <a:bodyPr/>
              <a:lstStyle/>
              <a:p>
                <a:endParaRPr lang="fr-FR"/>
              </a:p>
            </p:txBody>
          </p:sp>
          <p:sp>
            <p:nvSpPr>
              <p:cNvPr id="4360" name="Line 666"/>
              <p:cNvSpPr>
                <a:spLocks noChangeShapeType="1"/>
              </p:cNvSpPr>
              <p:nvPr/>
            </p:nvSpPr>
            <p:spPr bwMode="auto">
              <a:xfrm rot="10800000" flipH="1">
                <a:off x="816" y="1960"/>
                <a:ext cx="1" cy="19"/>
              </a:xfrm>
              <a:prstGeom prst="line">
                <a:avLst/>
              </a:prstGeom>
              <a:noFill/>
              <a:ln w="9525">
                <a:solidFill>
                  <a:schemeClr val="tx1"/>
                </a:solidFill>
                <a:round/>
                <a:headEnd/>
                <a:tailEnd/>
              </a:ln>
            </p:spPr>
            <p:txBody>
              <a:bodyPr/>
              <a:lstStyle/>
              <a:p>
                <a:endParaRPr lang="fr-FR"/>
              </a:p>
            </p:txBody>
          </p:sp>
          <p:sp>
            <p:nvSpPr>
              <p:cNvPr id="4361" name="Line 667"/>
              <p:cNvSpPr>
                <a:spLocks noChangeShapeType="1"/>
              </p:cNvSpPr>
              <p:nvPr/>
            </p:nvSpPr>
            <p:spPr bwMode="auto">
              <a:xfrm rot="10800000" flipH="1">
                <a:off x="816" y="1921"/>
                <a:ext cx="1" cy="17"/>
              </a:xfrm>
              <a:prstGeom prst="line">
                <a:avLst/>
              </a:prstGeom>
              <a:noFill/>
              <a:ln w="9525">
                <a:solidFill>
                  <a:schemeClr val="tx1"/>
                </a:solidFill>
                <a:round/>
                <a:headEnd/>
                <a:tailEnd/>
              </a:ln>
            </p:spPr>
            <p:txBody>
              <a:bodyPr/>
              <a:lstStyle/>
              <a:p>
                <a:endParaRPr lang="fr-FR"/>
              </a:p>
            </p:txBody>
          </p:sp>
          <p:sp>
            <p:nvSpPr>
              <p:cNvPr id="4362" name="Line 668"/>
              <p:cNvSpPr>
                <a:spLocks noChangeShapeType="1"/>
              </p:cNvSpPr>
              <p:nvPr/>
            </p:nvSpPr>
            <p:spPr bwMode="auto">
              <a:xfrm rot="10800000" flipH="1">
                <a:off x="816" y="1881"/>
                <a:ext cx="1" cy="20"/>
              </a:xfrm>
              <a:prstGeom prst="line">
                <a:avLst/>
              </a:prstGeom>
              <a:noFill/>
              <a:ln w="9525">
                <a:solidFill>
                  <a:schemeClr val="tx1"/>
                </a:solidFill>
                <a:round/>
                <a:headEnd/>
                <a:tailEnd/>
              </a:ln>
            </p:spPr>
            <p:txBody>
              <a:bodyPr/>
              <a:lstStyle/>
              <a:p>
                <a:endParaRPr lang="fr-FR"/>
              </a:p>
            </p:txBody>
          </p:sp>
          <p:sp>
            <p:nvSpPr>
              <p:cNvPr id="4363" name="Line 669"/>
              <p:cNvSpPr>
                <a:spLocks noChangeShapeType="1"/>
              </p:cNvSpPr>
              <p:nvPr/>
            </p:nvSpPr>
            <p:spPr bwMode="auto">
              <a:xfrm rot="10800000" flipH="1">
                <a:off x="816" y="1840"/>
                <a:ext cx="1" cy="22"/>
              </a:xfrm>
              <a:prstGeom prst="line">
                <a:avLst/>
              </a:prstGeom>
              <a:noFill/>
              <a:ln w="9525">
                <a:solidFill>
                  <a:schemeClr val="tx1"/>
                </a:solidFill>
                <a:round/>
                <a:headEnd/>
                <a:tailEnd/>
              </a:ln>
            </p:spPr>
            <p:txBody>
              <a:bodyPr/>
              <a:lstStyle/>
              <a:p>
                <a:endParaRPr lang="fr-FR"/>
              </a:p>
            </p:txBody>
          </p:sp>
          <p:sp>
            <p:nvSpPr>
              <p:cNvPr id="4364" name="Line 670"/>
              <p:cNvSpPr>
                <a:spLocks noChangeShapeType="1"/>
              </p:cNvSpPr>
              <p:nvPr/>
            </p:nvSpPr>
            <p:spPr bwMode="auto">
              <a:xfrm rot="10800000" flipH="1">
                <a:off x="816" y="1801"/>
                <a:ext cx="1" cy="20"/>
              </a:xfrm>
              <a:prstGeom prst="line">
                <a:avLst/>
              </a:prstGeom>
              <a:noFill/>
              <a:ln w="9525">
                <a:solidFill>
                  <a:schemeClr val="tx1"/>
                </a:solidFill>
                <a:round/>
                <a:headEnd/>
                <a:tailEnd/>
              </a:ln>
            </p:spPr>
            <p:txBody>
              <a:bodyPr/>
              <a:lstStyle/>
              <a:p>
                <a:endParaRPr lang="fr-FR"/>
              </a:p>
            </p:txBody>
          </p:sp>
          <p:sp>
            <p:nvSpPr>
              <p:cNvPr id="4365" name="Line 671"/>
              <p:cNvSpPr>
                <a:spLocks noChangeShapeType="1"/>
              </p:cNvSpPr>
              <p:nvPr/>
            </p:nvSpPr>
            <p:spPr bwMode="auto">
              <a:xfrm rot="10800000" flipH="1">
                <a:off x="816" y="1762"/>
                <a:ext cx="1" cy="21"/>
              </a:xfrm>
              <a:prstGeom prst="line">
                <a:avLst/>
              </a:prstGeom>
              <a:noFill/>
              <a:ln w="9525">
                <a:solidFill>
                  <a:schemeClr val="tx1"/>
                </a:solidFill>
                <a:round/>
                <a:headEnd/>
                <a:tailEnd/>
              </a:ln>
            </p:spPr>
            <p:txBody>
              <a:bodyPr/>
              <a:lstStyle/>
              <a:p>
                <a:endParaRPr lang="fr-FR"/>
              </a:p>
            </p:txBody>
          </p:sp>
          <p:sp>
            <p:nvSpPr>
              <p:cNvPr id="4366" name="Line 672"/>
              <p:cNvSpPr>
                <a:spLocks noChangeShapeType="1"/>
              </p:cNvSpPr>
              <p:nvPr/>
            </p:nvSpPr>
            <p:spPr bwMode="auto">
              <a:xfrm rot="10800000" flipH="1">
                <a:off x="816" y="1723"/>
                <a:ext cx="1" cy="21"/>
              </a:xfrm>
              <a:prstGeom prst="line">
                <a:avLst/>
              </a:prstGeom>
              <a:noFill/>
              <a:ln w="9525">
                <a:solidFill>
                  <a:schemeClr val="tx1"/>
                </a:solidFill>
                <a:round/>
                <a:headEnd/>
                <a:tailEnd/>
              </a:ln>
            </p:spPr>
            <p:txBody>
              <a:bodyPr/>
              <a:lstStyle/>
              <a:p>
                <a:endParaRPr lang="fr-FR"/>
              </a:p>
            </p:txBody>
          </p:sp>
          <p:sp>
            <p:nvSpPr>
              <p:cNvPr id="4367" name="Line 673"/>
              <p:cNvSpPr>
                <a:spLocks noChangeShapeType="1"/>
              </p:cNvSpPr>
              <p:nvPr/>
            </p:nvSpPr>
            <p:spPr bwMode="auto">
              <a:xfrm rot="10800000" flipH="1">
                <a:off x="816" y="1685"/>
                <a:ext cx="1" cy="18"/>
              </a:xfrm>
              <a:prstGeom prst="line">
                <a:avLst/>
              </a:prstGeom>
              <a:noFill/>
              <a:ln w="9525">
                <a:solidFill>
                  <a:schemeClr val="tx1"/>
                </a:solidFill>
                <a:round/>
                <a:headEnd/>
                <a:tailEnd/>
              </a:ln>
            </p:spPr>
            <p:txBody>
              <a:bodyPr/>
              <a:lstStyle/>
              <a:p>
                <a:endParaRPr lang="fr-FR"/>
              </a:p>
            </p:txBody>
          </p:sp>
          <p:sp>
            <p:nvSpPr>
              <p:cNvPr id="4368" name="Line 674"/>
              <p:cNvSpPr>
                <a:spLocks noChangeShapeType="1"/>
              </p:cNvSpPr>
              <p:nvPr/>
            </p:nvSpPr>
            <p:spPr bwMode="auto">
              <a:xfrm rot="10800000" flipH="1">
                <a:off x="816" y="1644"/>
                <a:ext cx="1" cy="20"/>
              </a:xfrm>
              <a:prstGeom prst="line">
                <a:avLst/>
              </a:prstGeom>
              <a:noFill/>
              <a:ln w="9525">
                <a:solidFill>
                  <a:schemeClr val="tx1"/>
                </a:solidFill>
                <a:round/>
                <a:headEnd/>
                <a:tailEnd/>
              </a:ln>
            </p:spPr>
            <p:txBody>
              <a:bodyPr/>
              <a:lstStyle/>
              <a:p>
                <a:endParaRPr lang="fr-FR"/>
              </a:p>
            </p:txBody>
          </p:sp>
          <p:sp>
            <p:nvSpPr>
              <p:cNvPr id="4369" name="Line 675"/>
              <p:cNvSpPr>
                <a:spLocks noChangeShapeType="1"/>
              </p:cNvSpPr>
              <p:nvPr/>
            </p:nvSpPr>
            <p:spPr bwMode="auto">
              <a:xfrm rot="10800000" flipH="1">
                <a:off x="816" y="1605"/>
                <a:ext cx="1" cy="20"/>
              </a:xfrm>
              <a:prstGeom prst="line">
                <a:avLst/>
              </a:prstGeom>
              <a:noFill/>
              <a:ln w="9525">
                <a:solidFill>
                  <a:schemeClr val="tx1"/>
                </a:solidFill>
                <a:round/>
                <a:headEnd/>
                <a:tailEnd/>
              </a:ln>
            </p:spPr>
            <p:txBody>
              <a:bodyPr/>
              <a:lstStyle/>
              <a:p>
                <a:endParaRPr lang="fr-FR"/>
              </a:p>
            </p:txBody>
          </p:sp>
          <p:sp>
            <p:nvSpPr>
              <p:cNvPr id="4370" name="Line 676"/>
              <p:cNvSpPr>
                <a:spLocks noChangeShapeType="1"/>
              </p:cNvSpPr>
              <p:nvPr/>
            </p:nvSpPr>
            <p:spPr bwMode="auto">
              <a:xfrm rot="10800000" flipH="1">
                <a:off x="816" y="1564"/>
                <a:ext cx="1" cy="21"/>
              </a:xfrm>
              <a:prstGeom prst="line">
                <a:avLst/>
              </a:prstGeom>
              <a:noFill/>
              <a:ln w="9525">
                <a:solidFill>
                  <a:schemeClr val="tx1"/>
                </a:solidFill>
                <a:round/>
                <a:headEnd/>
                <a:tailEnd/>
              </a:ln>
            </p:spPr>
            <p:txBody>
              <a:bodyPr/>
              <a:lstStyle/>
              <a:p>
                <a:endParaRPr lang="fr-FR"/>
              </a:p>
            </p:txBody>
          </p:sp>
          <p:sp>
            <p:nvSpPr>
              <p:cNvPr id="4371" name="Line 677"/>
              <p:cNvSpPr>
                <a:spLocks noChangeShapeType="1"/>
              </p:cNvSpPr>
              <p:nvPr/>
            </p:nvSpPr>
            <p:spPr bwMode="auto">
              <a:xfrm rot="10800000" flipH="1">
                <a:off x="816" y="1527"/>
                <a:ext cx="1" cy="19"/>
              </a:xfrm>
              <a:prstGeom prst="line">
                <a:avLst/>
              </a:prstGeom>
              <a:noFill/>
              <a:ln w="9525">
                <a:solidFill>
                  <a:schemeClr val="tx1"/>
                </a:solidFill>
                <a:round/>
                <a:headEnd/>
                <a:tailEnd/>
              </a:ln>
            </p:spPr>
            <p:txBody>
              <a:bodyPr/>
              <a:lstStyle/>
              <a:p>
                <a:endParaRPr lang="fr-FR"/>
              </a:p>
            </p:txBody>
          </p:sp>
          <p:sp>
            <p:nvSpPr>
              <p:cNvPr id="4372" name="Line 678"/>
              <p:cNvSpPr>
                <a:spLocks noChangeShapeType="1"/>
              </p:cNvSpPr>
              <p:nvPr/>
            </p:nvSpPr>
            <p:spPr bwMode="auto">
              <a:xfrm rot="10800000" flipH="1">
                <a:off x="816" y="1487"/>
                <a:ext cx="1" cy="20"/>
              </a:xfrm>
              <a:prstGeom prst="line">
                <a:avLst/>
              </a:prstGeom>
              <a:noFill/>
              <a:ln w="9525">
                <a:solidFill>
                  <a:schemeClr val="tx1"/>
                </a:solidFill>
                <a:round/>
                <a:headEnd/>
                <a:tailEnd/>
              </a:ln>
            </p:spPr>
            <p:txBody>
              <a:bodyPr/>
              <a:lstStyle/>
              <a:p>
                <a:endParaRPr lang="fr-FR"/>
              </a:p>
            </p:txBody>
          </p:sp>
          <p:sp>
            <p:nvSpPr>
              <p:cNvPr id="4373" name="Line 679"/>
              <p:cNvSpPr>
                <a:spLocks noChangeShapeType="1"/>
              </p:cNvSpPr>
              <p:nvPr/>
            </p:nvSpPr>
            <p:spPr bwMode="auto">
              <a:xfrm rot="10800000" flipH="1">
                <a:off x="816" y="1448"/>
                <a:ext cx="1" cy="20"/>
              </a:xfrm>
              <a:prstGeom prst="line">
                <a:avLst/>
              </a:prstGeom>
              <a:noFill/>
              <a:ln w="9525">
                <a:solidFill>
                  <a:schemeClr val="tx1"/>
                </a:solidFill>
                <a:round/>
                <a:headEnd/>
                <a:tailEnd/>
              </a:ln>
            </p:spPr>
            <p:txBody>
              <a:bodyPr/>
              <a:lstStyle/>
              <a:p>
                <a:endParaRPr lang="fr-FR"/>
              </a:p>
            </p:txBody>
          </p:sp>
          <p:sp>
            <p:nvSpPr>
              <p:cNvPr id="4374" name="Line 680"/>
              <p:cNvSpPr>
                <a:spLocks noChangeShapeType="1"/>
              </p:cNvSpPr>
              <p:nvPr/>
            </p:nvSpPr>
            <p:spPr bwMode="auto">
              <a:xfrm rot="10800000" flipH="1">
                <a:off x="816" y="1411"/>
                <a:ext cx="1" cy="18"/>
              </a:xfrm>
              <a:prstGeom prst="line">
                <a:avLst/>
              </a:prstGeom>
              <a:noFill/>
              <a:ln w="9525">
                <a:solidFill>
                  <a:schemeClr val="tx1"/>
                </a:solidFill>
                <a:round/>
                <a:headEnd/>
                <a:tailEnd/>
              </a:ln>
            </p:spPr>
            <p:txBody>
              <a:bodyPr/>
              <a:lstStyle/>
              <a:p>
                <a:endParaRPr lang="fr-FR"/>
              </a:p>
            </p:txBody>
          </p:sp>
          <p:sp>
            <p:nvSpPr>
              <p:cNvPr id="4375" name="Line 681"/>
              <p:cNvSpPr>
                <a:spLocks noChangeShapeType="1"/>
              </p:cNvSpPr>
              <p:nvPr/>
            </p:nvSpPr>
            <p:spPr bwMode="auto">
              <a:xfrm rot="10800000" flipH="1">
                <a:off x="816" y="1368"/>
                <a:ext cx="1" cy="19"/>
              </a:xfrm>
              <a:prstGeom prst="line">
                <a:avLst/>
              </a:prstGeom>
              <a:noFill/>
              <a:ln w="9525">
                <a:solidFill>
                  <a:schemeClr val="tx1"/>
                </a:solidFill>
                <a:round/>
                <a:headEnd/>
                <a:tailEnd/>
              </a:ln>
            </p:spPr>
            <p:txBody>
              <a:bodyPr/>
              <a:lstStyle/>
              <a:p>
                <a:endParaRPr lang="fr-FR"/>
              </a:p>
            </p:txBody>
          </p:sp>
          <p:sp>
            <p:nvSpPr>
              <p:cNvPr id="4376" name="Line 682"/>
              <p:cNvSpPr>
                <a:spLocks noChangeShapeType="1"/>
              </p:cNvSpPr>
              <p:nvPr/>
            </p:nvSpPr>
            <p:spPr bwMode="auto">
              <a:xfrm rot="10800000" flipH="1">
                <a:off x="816" y="1329"/>
                <a:ext cx="1" cy="19"/>
              </a:xfrm>
              <a:prstGeom prst="line">
                <a:avLst/>
              </a:prstGeom>
              <a:noFill/>
              <a:ln w="9525">
                <a:solidFill>
                  <a:schemeClr val="tx1"/>
                </a:solidFill>
                <a:round/>
                <a:headEnd/>
                <a:tailEnd/>
              </a:ln>
            </p:spPr>
            <p:txBody>
              <a:bodyPr/>
              <a:lstStyle/>
              <a:p>
                <a:endParaRPr lang="fr-FR"/>
              </a:p>
            </p:txBody>
          </p:sp>
          <p:sp>
            <p:nvSpPr>
              <p:cNvPr id="4377" name="Line 683"/>
              <p:cNvSpPr>
                <a:spLocks noChangeShapeType="1"/>
              </p:cNvSpPr>
              <p:nvPr/>
            </p:nvSpPr>
            <p:spPr bwMode="auto">
              <a:xfrm rot="10800000" flipH="1">
                <a:off x="816" y="1289"/>
                <a:ext cx="1" cy="22"/>
              </a:xfrm>
              <a:prstGeom prst="line">
                <a:avLst/>
              </a:prstGeom>
              <a:noFill/>
              <a:ln w="9525">
                <a:solidFill>
                  <a:schemeClr val="tx1"/>
                </a:solidFill>
                <a:round/>
                <a:headEnd/>
                <a:tailEnd/>
              </a:ln>
            </p:spPr>
            <p:txBody>
              <a:bodyPr/>
              <a:lstStyle/>
              <a:p>
                <a:endParaRPr lang="fr-FR"/>
              </a:p>
            </p:txBody>
          </p:sp>
          <p:sp>
            <p:nvSpPr>
              <p:cNvPr id="4378" name="Line 684"/>
              <p:cNvSpPr>
                <a:spLocks noChangeShapeType="1"/>
              </p:cNvSpPr>
              <p:nvPr/>
            </p:nvSpPr>
            <p:spPr bwMode="auto">
              <a:xfrm rot="10800000" flipH="1">
                <a:off x="816" y="1252"/>
                <a:ext cx="1" cy="18"/>
              </a:xfrm>
              <a:prstGeom prst="line">
                <a:avLst/>
              </a:prstGeom>
              <a:noFill/>
              <a:ln w="9525">
                <a:solidFill>
                  <a:schemeClr val="tx1"/>
                </a:solidFill>
                <a:round/>
                <a:headEnd/>
                <a:tailEnd/>
              </a:ln>
            </p:spPr>
            <p:txBody>
              <a:bodyPr/>
              <a:lstStyle/>
              <a:p>
                <a:endParaRPr lang="fr-FR"/>
              </a:p>
            </p:txBody>
          </p:sp>
          <p:sp>
            <p:nvSpPr>
              <p:cNvPr id="4379" name="Line 685"/>
              <p:cNvSpPr>
                <a:spLocks noChangeShapeType="1"/>
              </p:cNvSpPr>
              <p:nvPr/>
            </p:nvSpPr>
            <p:spPr bwMode="auto">
              <a:xfrm rot="10800000" flipH="1">
                <a:off x="816" y="1211"/>
                <a:ext cx="1" cy="18"/>
              </a:xfrm>
              <a:prstGeom prst="line">
                <a:avLst/>
              </a:prstGeom>
              <a:noFill/>
              <a:ln w="9525">
                <a:solidFill>
                  <a:schemeClr val="tx1"/>
                </a:solidFill>
                <a:round/>
                <a:headEnd/>
                <a:tailEnd/>
              </a:ln>
            </p:spPr>
            <p:txBody>
              <a:bodyPr/>
              <a:lstStyle/>
              <a:p>
                <a:endParaRPr lang="fr-FR"/>
              </a:p>
            </p:txBody>
          </p:sp>
          <p:sp>
            <p:nvSpPr>
              <p:cNvPr id="4380" name="Line 686"/>
              <p:cNvSpPr>
                <a:spLocks noChangeShapeType="1"/>
              </p:cNvSpPr>
              <p:nvPr/>
            </p:nvSpPr>
            <p:spPr bwMode="auto">
              <a:xfrm rot="10800000" flipH="1">
                <a:off x="816" y="1172"/>
                <a:ext cx="1" cy="17"/>
              </a:xfrm>
              <a:prstGeom prst="line">
                <a:avLst/>
              </a:prstGeom>
              <a:noFill/>
              <a:ln w="9525">
                <a:solidFill>
                  <a:schemeClr val="tx1"/>
                </a:solidFill>
                <a:round/>
                <a:headEnd/>
                <a:tailEnd/>
              </a:ln>
            </p:spPr>
            <p:txBody>
              <a:bodyPr/>
              <a:lstStyle/>
              <a:p>
                <a:endParaRPr lang="fr-FR"/>
              </a:p>
            </p:txBody>
          </p:sp>
          <p:sp>
            <p:nvSpPr>
              <p:cNvPr id="4381" name="Line 687"/>
              <p:cNvSpPr>
                <a:spLocks noChangeShapeType="1"/>
              </p:cNvSpPr>
              <p:nvPr/>
            </p:nvSpPr>
            <p:spPr bwMode="auto">
              <a:xfrm rot="10800000" flipH="1">
                <a:off x="816" y="1131"/>
                <a:ext cx="1" cy="21"/>
              </a:xfrm>
              <a:prstGeom prst="line">
                <a:avLst/>
              </a:prstGeom>
              <a:noFill/>
              <a:ln w="9525">
                <a:solidFill>
                  <a:schemeClr val="tx1"/>
                </a:solidFill>
                <a:round/>
                <a:headEnd/>
                <a:tailEnd/>
              </a:ln>
            </p:spPr>
            <p:txBody>
              <a:bodyPr/>
              <a:lstStyle/>
              <a:p>
                <a:endParaRPr lang="fr-FR"/>
              </a:p>
            </p:txBody>
          </p:sp>
          <p:sp>
            <p:nvSpPr>
              <p:cNvPr id="4382" name="Line 688"/>
              <p:cNvSpPr>
                <a:spLocks noChangeShapeType="1"/>
              </p:cNvSpPr>
              <p:nvPr/>
            </p:nvSpPr>
            <p:spPr bwMode="auto">
              <a:xfrm rot="10800000" flipH="1">
                <a:off x="816" y="1093"/>
                <a:ext cx="1" cy="20"/>
              </a:xfrm>
              <a:prstGeom prst="line">
                <a:avLst/>
              </a:prstGeom>
              <a:noFill/>
              <a:ln w="9525">
                <a:solidFill>
                  <a:schemeClr val="tx1"/>
                </a:solidFill>
                <a:round/>
                <a:headEnd/>
                <a:tailEnd/>
              </a:ln>
            </p:spPr>
            <p:txBody>
              <a:bodyPr/>
              <a:lstStyle/>
              <a:p>
                <a:endParaRPr lang="fr-FR"/>
              </a:p>
            </p:txBody>
          </p:sp>
          <p:sp>
            <p:nvSpPr>
              <p:cNvPr id="4383" name="Line 689"/>
              <p:cNvSpPr>
                <a:spLocks noChangeShapeType="1"/>
              </p:cNvSpPr>
              <p:nvPr/>
            </p:nvSpPr>
            <p:spPr bwMode="auto">
              <a:xfrm rot="10800000" flipH="1">
                <a:off x="816" y="1052"/>
                <a:ext cx="1" cy="22"/>
              </a:xfrm>
              <a:prstGeom prst="line">
                <a:avLst/>
              </a:prstGeom>
              <a:noFill/>
              <a:ln w="9525">
                <a:solidFill>
                  <a:schemeClr val="tx1"/>
                </a:solidFill>
                <a:round/>
                <a:headEnd/>
                <a:tailEnd/>
              </a:ln>
            </p:spPr>
            <p:txBody>
              <a:bodyPr/>
              <a:lstStyle/>
              <a:p>
                <a:endParaRPr lang="fr-FR"/>
              </a:p>
            </p:txBody>
          </p:sp>
          <p:sp>
            <p:nvSpPr>
              <p:cNvPr id="4384" name="Line 690"/>
              <p:cNvSpPr>
                <a:spLocks noChangeShapeType="1"/>
              </p:cNvSpPr>
              <p:nvPr/>
            </p:nvSpPr>
            <p:spPr bwMode="auto">
              <a:xfrm rot="10800000" flipH="1">
                <a:off x="816" y="1013"/>
                <a:ext cx="1" cy="20"/>
              </a:xfrm>
              <a:prstGeom prst="line">
                <a:avLst/>
              </a:prstGeom>
              <a:noFill/>
              <a:ln w="9525">
                <a:solidFill>
                  <a:schemeClr val="tx1"/>
                </a:solidFill>
                <a:round/>
                <a:headEnd/>
                <a:tailEnd/>
              </a:ln>
            </p:spPr>
            <p:txBody>
              <a:bodyPr/>
              <a:lstStyle/>
              <a:p>
                <a:endParaRPr lang="fr-FR"/>
              </a:p>
            </p:txBody>
          </p:sp>
          <p:sp>
            <p:nvSpPr>
              <p:cNvPr id="4385" name="Line 691"/>
              <p:cNvSpPr>
                <a:spLocks noChangeShapeType="1"/>
              </p:cNvSpPr>
              <p:nvPr/>
            </p:nvSpPr>
            <p:spPr bwMode="auto">
              <a:xfrm rot="10800000" flipH="1">
                <a:off x="816" y="974"/>
                <a:ext cx="1" cy="19"/>
              </a:xfrm>
              <a:prstGeom prst="line">
                <a:avLst/>
              </a:prstGeom>
              <a:noFill/>
              <a:ln w="9525">
                <a:solidFill>
                  <a:schemeClr val="tx1"/>
                </a:solidFill>
                <a:round/>
                <a:headEnd/>
                <a:tailEnd/>
              </a:ln>
            </p:spPr>
            <p:txBody>
              <a:bodyPr/>
              <a:lstStyle/>
              <a:p>
                <a:endParaRPr lang="fr-FR"/>
              </a:p>
            </p:txBody>
          </p:sp>
          <p:sp>
            <p:nvSpPr>
              <p:cNvPr id="4386" name="Line 692"/>
              <p:cNvSpPr>
                <a:spLocks noChangeShapeType="1"/>
              </p:cNvSpPr>
              <p:nvPr/>
            </p:nvSpPr>
            <p:spPr bwMode="auto">
              <a:xfrm rot="10800000" flipH="1">
                <a:off x="816" y="936"/>
                <a:ext cx="1" cy="18"/>
              </a:xfrm>
              <a:prstGeom prst="line">
                <a:avLst/>
              </a:prstGeom>
              <a:noFill/>
              <a:ln w="9525">
                <a:solidFill>
                  <a:schemeClr val="tx1"/>
                </a:solidFill>
                <a:round/>
                <a:headEnd/>
                <a:tailEnd/>
              </a:ln>
            </p:spPr>
            <p:txBody>
              <a:bodyPr/>
              <a:lstStyle/>
              <a:p>
                <a:endParaRPr lang="fr-FR"/>
              </a:p>
            </p:txBody>
          </p:sp>
          <p:sp>
            <p:nvSpPr>
              <p:cNvPr id="4387" name="Line 693"/>
              <p:cNvSpPr>
                <a:spLocks noChangeShapeType="1"/>
              </p:cNvSpPr>
              <p:nvPr/>
            </p:nvSpPr>
            <p:spPr bwMode="auto">
              <a:xfrm rot="10800000" flipH="1">
                <a:off x="816" y="893"/>
                <a:ext cx="1" cy="22"/>
              </a:xfrm>
              <a:prstGeom prst="line">
                <a:avLst/>
              </a:prstGeom>
              <a:noFill/>
              <a:ln w="9525">
                <a:solidFill>
                  <a:schemeClr val="tx1"/>
                </a:solidFill>
                <a:round/>
                <a:headEnd/>
                <a:tailEnd/>
              </a:ln>
            </p:spPr>
            <p:txBody>
              <a:bodyPr/>
              <a:lstStyle/>
              <a:p>
                <a:endParaRPr lang="fr-FR"/>
              </a:p>
            </p:txBody>
          </p:sp>
          <p:sp>
            <p:nvSpPr>
              <p:cNvPr id="4388" name="Line 694"/>
              <p:cNvSpPr>
                <a:spLocks noChangeShapeType="1"/>
              </p:cNvSpPr>
              <p:nvPr/>
            </p:nvSpPr>
            <p:spPr bwMode="auto">
              <a:xfrm rot="10800000" flipH="1">
                <a:off x="816" y="854"/>
                <a:ext cx="1" cy="22"/>
              </a:xfrm>
              <a:prstGeom prst="line">
                <a:avLst/>
              </a:prstGeom>
              <a:noFill/>
              <a:ln w="9525">
                <a:solidFill>
                  <a:schemeClr val="tx1"/>
                </a:solidFill>
                <a:round/>
                <a:headEnd/>
                <a:tailEnd/>
              </a:ln>
            </p:spPr>
            <p:txBody>
              <a:bodyPr/>
              <a:lstStyle/>
              <a:p>
                <a:endParaRPr lang="fr-FR"/>
              </a:p>
            </p:txBody>
          </p:sp>
          <p:sp>
            <p:nvSpPr>
              <p:cNvPr id="4389" name="Line 695"/>
              <p:cNvSpPr>
                <a:spLocks noChangeShapeType="1"/>
              </p:cNvSpPr>
              <p:nvPr/>
            </p:nvSpPr>
            <p:spPr bwMode="auto">
              <a:xfrm rot="10800000" flipH="1">
                <a:off x="816" y="815"/>
                <a:ext cx="1" cy="22"/>
              </a:xfrm>
              <a:prstGeom prst="line">
                <a:avLst/>
              </a:prstGeom>
              <a:noFill/>
              <a:ln w="9525">
                <a:solidFill>
                  <a:schemeClr val="tx1"/>
                </a:solidFill>
                <a:round/>
                <a:headEnd/>
                <a:tailEnd/>
              </a:ln>
            </p:spPr>
            <p:txBody>
              <a:bodyPr/>
              <a:lstStyle/>
              <a:p>
                <a:endParaRPr lang="fr-FR"/>
              </a:p>
            </p:txBody>
          </p:sp>
          <p:sp>
            <p:nvSpPr>
              <p:cNvPr id="4390" name="Line 696"/>
              <p:cNvSpPr>
                <a:spLocks noChangeShapeType="1"/>
              </p:cNvSpPr>
              <p:nvPr/>
            </p:nvSpPr>
            <p:spPr bwMode="auto">
              <a:xfrm rot="10800000" flipH="1">
                <a:off x="816" y="778"/>
                <a:ext cx="1" cy="17"/>
              </a:xfrm>
              <a:prstGeom prst="line">
                <a:avLst/>
              </a:prstGeom>
              <a:noFill/>
              <a:ln w="9525">
                <a:solidFill>
                  <a:schemeClr val="tx1"/>
                </a:solidFill>
                <a:round/>
                <a:headEnd/>
                <a:tailEnd/>
              </a:ln>
            </p:spPr>
            <p:txBody>
              <a:bodyPr/>
              <a:lstStyle/>
              <a:p>
                <a:endParaRPr lang="fr-FR"/>
              </a:p>
            </p:txBody>
          </p:sp>
          <p:sp>
            <p:nvSpPr>
              <p:cNvPr id="4391" name="Line 697"/>
              <p:cNvSpPr>
                <a:spLocks noChangeShapeType="1"/>
              </p:cNvSpPr>
              <p:nvPr/>
            </p:nvSpPr>
            <p:spPr bwMode="auto">
              <a:xfrm rot="10800000" flipH="1">
                <a:off x="816" y="739"/>
                <a:ext cx="1" cy="17"/>
              </a:xfrm>
              <a:prstGeom prst="line">
                <a:avLst/>
              </a:prstGeom>
              <a:noFill/>
              <a:ln w="9525">
                <a:solidFill>
                  <a:schemeClr val="tx1"/>
                </a:solidFill>
                <a:round/>
                <a:headEnd/>
                <a:tailEnd/>
              </a:ln>
            </p:spPr>
            <p:txBody>
              <a:bodyPr/>
              <a:lstStyle/>
              <a:p>
                <a:endParaRPr lang="fr-FR"/>
              </a:p>
            </p:txBody>
          </p:sp>
          <p:sp>
            <p:nvSpPr>
              <p:cNvPr id="4392" name="Line 698"/>
              <p:cNvSpPr>
                <a:spLocks noChangeShapeType="1"/>
              </p:cNvSpPr>
              <p:nvPr/>
            </p:nvSpPr>
            <p:spPr bwMode="auto">
              <a:xfrm rot="10800000" flipH="1">
                <a:off x="816" y="697"/>
                <a:ext cx="1" cy="20"/>
              </a:xfrm>
              <a:prstGeom prst="line">
                <a:avLst/>
              </a:prstGeom>
              <a:noFill/>
              <a:ln w="9525">
                <a:solidFill>
                  <a:schemeClr val="tx1"/>
                </a:solidFill>
                <a:round/>
                <a:headEnd/>
                <a:tailEnd/>
              </a:ln>
            </p:spPr>
            <p:txBody>
              <a:bodyPr/>
              <a:lstStyle/>
              <a:p>
                <a:endParaRPr lang="fr-FR"/>
              </a:p>
            </p:txBody>
          </p:sp>
          <p:sp>
            <p:nvSpPr>
              <p:cNvPr id="4393" name="Line 699"/>
              <p:cNvSpPr>
                <a:spLocks noChangeShapeType="1"/>
              </p:cNvSpPr>
              <p:nvPr/>
            </p:nvSpPr>
            <p:spPr bwMode="auto">
              <a:xfrm rot="10800000" flipH="1">
                <a:off x="816" y="656"/>
                <a:ext cx="1" cy="22"/>
              </a:xfrm>
              <a:prstGeom prst="line">
                <a:avLst/>
              </a:prstGeom>
              <a:noFill/>
              <a:ln w="9525">
                <a:solidFill>
                  <a:schemeClr val="tx1"/>
                </a:solidFill>
                <a:round/>
                <a:headEnd/>
                <a:tailEnd/>
              </a:ln>
            </p:spPr>
            <p:txBody>
              <a:bodyPr/>
              <a:lstStyle/>
              <a:p>
                <a:endParaRPr lang="fr-FR"/>
              </a:p>
            </p:txBody>
          </p:sp>
          <p:sp>
            <p:nvSpPr>
              <p:cNvPr id="4394" name="Line 700"/>
              <p:cNvSpPr>
                <a:spLocks noChangeShapeType="1"/>
              </p:cNvSpPr>
              <p:nvPr/>
            </p:nvSpPr>
            <p:spPr bwMode="auto">
              <a:xfrm rot="10800000" flipH="1">
                <a:off x="816" y="619"/>
                <a:ext cx="1" cy="20"/>
              </a:xfrm>
              <a:prstGeom prst="line">
                <a:avLst/>
              </a:prstGeom>
              <a:noFill/>
              <a:ln w="9525">
                <a:solidFill>
                  <a:schemeClr val="tx1"/>
                </a:solidFill>
                <a:round/>
                <a:headEnd/>
                <a:tailEnd/>
              </a:ln>
            </p:spPr>
            <p:txBody>
              <a:bodyPr/>
              <a:lstStyle/>
              <a:p>
                <a:endParaRPr lang="fr-FR"/>
              </a:p>
            </p:txBody>
          </p:sp>
          <p:sp>
            <p:nvSpPr>
              <p:cNvPr id="4395" name="Line 701"/>
              <p:cNvSpPr>
                <a:spLocks noChangeShapeType="1"/>
              </p:cNvSpPr>
              <p:nvPr/>
            </p:nvSpPr>
            <p:spPr bwMode="auto">
              <a:xfrm rot="10800000" flipH="1">
                <a:off x="816" y="580"/>
                <a:ext cx="1" cy="19"/>
              </a:xfrm>
              <a:prstGeom prst="line">
                <a:avLst/>
              </a:prstGeom>
              <a:noFill/>
              <a:ln w="9525">
                <a:solidFill>
                  <a:schemeClr val="tx1"/>
                </a:solidFill>
                <a:round/>
                <a:headEnd/>
                <a:tailEnd/>
              </a:ln>
            </p:spPr>
            <p:txBody>
              <a:bodyPr/>
              <a:lstStyle/>
              <a:p>
                <a:endParaRPr lang="fr-FR"/>
              </a:p>
            </p:txBody>
          </p:sp>
          <p:sp>
            <p:nvSpPr>
              <p:cNvPr id="4396" name="Line 702"/>
              <p:cNvSpPr>
                <a:spLocks noChangeShapeType="1"/>
              </p:cNvSpPr>
              <p:nvPr/>
            </p:nvSpPr>
            <p:spPr bwMode="auto">
              <a:xfrm rot="10800000" flipH="1">
                <a:off x="816" y="539"/>
                <a:ext cx="1" cy="21"/>
              </a:xfrm>
              <a:prstGeom prst="line">
                <a:avLst/>
              </a:prstGeom>
              <a:noFill/>
              <a:ln w="9525">
                <a:solidFill>
                  <a:schemeClr val="tx1"/>
                </a:solidFill>
                <a:round/>
                <a:headEnd/>
                <a:tailEnd/>
              </a:ln>
            </p:spPr>
            <p:txBody>
              <a:bodyPr/>
              <a:lstStyle/>
              <a:p>
                <a:endParaRPr lang="fr-FR"/>
              </a:p>
            </p:txBody>
          </p:sp>
          <p:sp>
            <p:nvSpPr>
              <p:cNvPr id="4397" name="Line 703"/>
              <p:cNvSpPr>
                <a:spLocks noChangeShapeType="1"/>
              </p:cNvSpPr>
              <p:nvPr/>
            </p:nvSpPr>
            <p:spPr bwMode="auto">
              <a:xfrm rot="10800000" flipH="1">
                <a:off x="816" y="501"/>
                <a:ext cx="1" cy="18"/>
              </a:xfrm>
              <a:prstGeom prst="line">
                <a:avLst/>
              </a:prstGeom>
              <a:noFill/>
              <a:ln w="9525">
                <a:solidFill>
                  <a:schemeClr val="tx1"/>
                </a:solidFill>
                <a:round/>
                <a:headEnd/>
                <a:tailEnd/>
              </a:ln>
            </p:spPr>
            <p:txBody>
              <a:bodyPr/>
              <a:lstStyle/>
              <a:p>
                <a:endParaRPr lang="fr-FR"/>
              </a:p>
            </p:txBody>
          </p:sp>
          <p:sp>
            <p:nvSpPr>
              <p:cNvPr id="4398" name="Line 704"/>
              <p:cNvSpPr>
                <a:spLocks noChangeShapeType="1"/>
              </p:cNvSpPr>
              <p:nvPr/>
            </p:nvSpPr>
            <p:spPr bwMode="auto">
              <a:xfrm rot="10800000" flipH="1">
                <a:off x="816" y="460"/>
                <a:ext cx="1" cy="20"/>
              </a:xfrm>
              <a:prstGeom prst="line">
                <a:avLst/>
              </a:prstGeom>
              <a:noFill/>
              <a:ln w="9525">
                <a:solidFill>
                  <a:schemeClr val="tx1"/>
                </a:solidFill>
                <a:round/>
                <a:headEnd/>
                <a:tailEnd/>
              </a:ln>
            </p:spPr>
            <p:txBody>
              <a:bodyPr/>
              <a:lstStyle/>
              <a:p>
                <a:endParaRPr lang="fr-FR"/>
              </a:p>
            </p:txBody>
          </p:sp>
          <p:sp>
            <p:nvSpPr>
              <p:cNvPr id="4399" name="Line 705"/>
              <p:cNvSpPr>
                <a:spLocks noChangeShapeType="1"/>
              </p:cNvSpPr>
              <p:nvPr/>
            </p:nvSpPr>
            <p:spPr bwMode="auto">
              <a:xfrm rot="10800000" flipH="1">
                <a:off x="816" y="421"/>
                <a:ext cx="1" cy="20"/>
              </a:xfrm>
              <a:prstGeom prst="line">
                <a:avLst/>
              </a:prstGeom>
              <a:noFill/>
              <a:ln w="9525">
                <a:solidFill>
                  <a:schemeClr val="tx1"/>
                </a:solidFill>
                <a:round/>
                <a:headEnd/>
                <a:tailEnd/>
              </a:ln>
            </p:spPr>
            <p:txBody>
              <a:bodyPr/>
              <a:lstStyle/>
              <a:p>
                <a:endParaRPr lang="fr-FR"/>
              </a:p>
            </p:txBody>
          </p:sp>
          <p:sp>
            <p:nvSpPr>
              <p:cNvPr id="4400" name="Line 706"/>
              <p:cNvSpPr>
                <a:spLocks noChangeShapeType="1"/>
              </p:cNvSpPr>
              <p:nvPr/>
            </p:nvSpPr>
            <p:spPr bwMode="auto">
              <a:xfrm rot="10800000" flipH="1">
                <a:off x="816" y="380"/>
                <a:ext cx="1" cy="23"/>
              </a:xfrm>
              <a:prstGeom prst="line">
                <a:avLst/>
              </a:prstGeom>
              <a:noFill/>
              <a:ln w="9525">
                <a:solidFill>
                  <a:schemeClr val="tx1"/>
                </a:solidFill>
                <a:round/>
                <a:headEnd/>
                <a:tailEnd/>
              </a:ln>
            </p:spPr>
            <p:txBody>
              <a:bodyPr/>
              <a:lstStyle/>
              <a:p>
                <a:endParaRPr lang="fr-FR"/>
              </a:p>
            </p:txBody>
          </p:sp>
          <p:sp>
            <p:nvSpPr>
              <p:cNvPr id="4401" name="Line 707"/>
              <p:cNvSpPr>
                <a:spLocks noChangeShapeType="1"/>
              </p:cNvSpPr>
              <p:nvPr/>
            </p:nvSpPr>
            <p:spPr bwMode="auto">
              <a:xfrm rot="10800000" flipH="1">
                <a:off x="816" y="343"/>
                <a:ext cx="1" cy="19"/>
              </a:xfrm>
              <a:prstGeom prst="line">
                <a:avLst/>
              </a:prstGeom>
              <a:noFill/>
              <a:ln w="9525">
                <a:solidFill>
                  <a:schemeClr val="tx1"/>
                </a:solidFill>
                <a:round/>
                <a:headEnd/>
                <a:tailEnd/>
              </a:ln>
            </p:spPr>
            <p:txBody>
              <a:bodyPr/>
              <a:lstStyle/>
              <a:p>
                <a:endParaRPr lang="fr-FR"/>
              </a:p>
            </p:txBody>
          </p:sp>
          <p:sp>
            <p:nvSpPr>
              <p:cNvPr id="4402" name="Line 708"/>
              <p:cNvSpPr>
                <a:spLocks noChangeShapeType="1"/>
              </p:cNvSpPr>
              <p:nvPr/>
            </p:nvSpPr>
            <p:spPr bwMode="auto">
              <a:xfrm rot="10800000" flipH="1">
                <a:off x="816" y="303"/>
                <a:ext cx="1" cy="20"/>
              </a:xfrm>
              <a:prstGeom prst="line">
                <a:avLst/>
              </a:prstGeom>
              <a:noFill/>
              <a:ln w="9525">
                <a:solidFill>
                  <a:schemeClr val="tx1"/>
                </a:solidFill>
                <a:round/>
                <a:headEnd/>
                <a:tailEnd/>
              </a:ln>
            </p:spPr>
            <p:txBody>
              <a:bodyPr/>
              <a:lstStyle/>
              <a:p>
                <a:endParaRPr lang="fr-FR"/>
              </a:p>
            </p:txBody>
          </p:sp>
          <p:sp>
            <p:nvSpPr>
              <p:cNvPr id="4403" name="Line 709"/>
              <p:cNvSpPr>
                <a:spLocks noChangeShapeType="1"/>
              </p:cNvSpPr>
              <p:nvPr/>
            </p:nvSpPr>
            <p:spPr bwMode="auto">
              <a:xfrm rot="10800000" flipH="1">
                <a:off x="816" y="264"/>
                <a:ext cx="1" cy="18"/>
              </a:xfrm>
              <a:prstGeom prst="line">
                <a:avLst/>
              </a:prstGeom>
              <a:noFill/>
              <a:ln w="9525">
                <a:solidFill>
                  <a:schemeClr val="tx1"/>
                </a:solidFill>
                <a:round/>
                <a:headEnd/>
                <a:tailEnd/>
              </a:ln>
            </p:spPr>
            <p:txBody>
              <a:bodyPr/>
              <a:lstStyle/>
              <a:p>
                <a:endParaRPr lang="fr-FR"/>
              </a:p>
            </p:txBody>
          </p:sp>
          <p:sp>
            <p:nvSpPr>
              <p:cNvPr id="4404" name="Line 710"/>
              <p:cNvSpPr>
                <a:spLocks noChangeShapeType="1"/>
              </p:cNvSpPr>
              <p:nvPr/>
            </p:nvSpPr>
            <p:spPr bwMode="auto">
              <a:xfrm rot="10800000" flipH="1">
                <a:off x="816" y="223"/>
                <a:ext cx="1" cy="22"/>
              </a:xfrm>
              <a:prstGeom prst="line">
                <a:avLst/>
              </a:prstGeom>
              <a:noFill/>
              <a:ln w="9525">
                <a:solidFill>
                  <a:schemeClr val="tx1"/>
                </a:solidFill>
                <a:round/>
                <a:headEnd/>
                <a:tailEnd/>
              </a:ln>
            </p:spPr>
            <p:txBody>
              <a:bodyPr/>
              <a:lstStyle/>
              <a:p>
                <a:endParaRPr lang="fr-FR"/>
              </a:p>
            </p:txBody>
          </p:sp>
          <p:sp>
            <p:nvSpPr>
              <p:cNvPr id="4405" name="Line 711"/>
              <p:cNvSpPr>
                <a:spLocks noChangeShapeType="1"/>
              </p:cNvSpPr>
              <p:nvPr/>
            </p:nvSpPr>
            <p:spPr bwMode="auto">
              <a:xfrm rot="10800000" flipH="1">
                <a:off x="816" y="186"/>
                <a:ext cx="1" cy="19"/>
              </a:xfrm>
              <a:prstGeom prst="line">
                <a:avLst/>
              </a:prstGeom>
              <a:noFill/>
              <a:ln w="9525">
                <a:solidFill>
                  <a:schemeClr val="tx1"/>
                </a:solidFill>
                <a:round/>
                <a:headEnd/>
                <a:tailEnd/>
              </a:ln>
            </p:spPr>
            <p:txBody>
              <a:bodyPr/>
              <a:lstStyle/>
              <a:p>
                <a:endParaRPr lang="fr-FR"/>
              </a:p>
            </p:txBody>
          </p:sp>
          <p:sp>
            <p:nvSpPr>
              <p:cNvPr id="4406" name="Line 712"/>
              <p:cNvSpPr>
                <a:spLocks noChangeShapeType="1"/>
              </p:cNvSpPr>
              <p:nvPr/>
            </p:nvSpPr>
            <p:spPr bwMode="auto">
              <a:xfrm rot="10800000" flipH="1">
                <a:off x="816" y="147"/>
                <a:ext cx="1" cy="19"/>
              </a:xfrm>
              <a:prstGeom prst="line">
                <a:avLst/>
              </a:prstGeom>
              <a:noFill/>
              <a:ln w="9525">
                <a:solidFill>
                  <a:schemeClr val="tx1"/>
                </a:solidFill>
                <a:round/>
                <a:headEnd/>
                <a:tailEnd/>
              </a:ln>
            </p:spPr>
            <p:txBody>
              <a:bodyPr/>
              <a:lstStyle/>
              <a:p>
                <a:endParaRPr lang="fr-FR"/>
              </a:p>
            </p:txBody>
          </p:sp>
          <p:sp>
            <p:nvSpPr>
              <p:cNvPr id="4407" name="Line 713"/>
              <p:cNvSpPr>
                <a:spLocks noChangeShapeType="1"/>
              </p:cNvSpPr>
              <p:nvPr/>
            </p:nvSpPr>
            <p:spPr bwMode="auto">
              <a:xfrm rot="10800000" flipH="1">
                <a:off x="816" y="105"/>
                <a:ext cx="1" cy="24"/>
              </a:xfrm>
              <a:prstGeom prst="line">
                <a:avLst/>
              </a:prstGeom>
              <a:noFill/>
              <a:ln w="9525">
                <a:solidFill>
                  <a:schemeClr val="tx1"/>
                </a:solidFill>
                <a:round/>
                <a:headEnd/>
                <a:tailEnd/>
              </a:ln>
            </p:spPr>
            <p:txBody>
              <a:bodyPr/>
              <a:lstStyle/>
              <a:p>
                <a:endParaRPr lang="fr-FR"/>
              </a:p>
            </p:txBody>
          </p:sp>
          <p:sp>
            <p:nvSpPr>
              <p:cNvPr id="4408" name="Line 714"/>
              <p:cNvSpPr>
                <a:spLocks noChangeShapeType="1"/>
              </p:cNvSpPr>
              <p:nvPr/>
            </p:nvSpPr>
            <p:spPr bwMode="auto">
              <a:xfrm rot="10800000" flipH="1">
                <a:off x="816" y="66"/>
                <a:ext cx="1" cy="20"/>
              </a:xfrm>
              <a:prstGeom prst="line">
                <a:avLst/>
              </a:prstGeom>
              <a:noFill/>
              <a:ln w="9525">
                <a:solidFill>
                  <a:schemeClr val="tx1"/>
                </a:solidFill>
                <a:round/>
                <a:headEnd/>
                <a:tailEnd/>
              </a:ln>
            </p:spPr>
            <p:txBody>
              <a:bodyPr/>
              <a:lstStyle/>
              <a:p>
                <a:endParaRPr lang="fr-FR"/>
              </a:p>
            </p:txBody>
          </p:sp>
          <p:sp>
            <p:nvSpPr>
              <p:cNvPr id="4409" name="Line 715"/>
              <p:cNvSpPr>
                <a:spLocks noChangeShapeType="1"/>
              </p:cNvSpPr>
              <p:nvPr/>
            </p:nvSpPr>
            <p:spPr bwMode="auto">
              <a:xfrm rot="10800000" flipH="1">
                <a:off x="816" y="29"/>
                <a:ext cx="1" cy="18"/>
              </a:xfrm>
              <a:prstGeom prst="line">
                <a:avLst/>
              </a:prstGeom>
              <a:noFill/>
              <a:ln w="9525">
                <a:solidFill>
                  <a:schemeClr val="tx1"/>
                </a:solidFill>
                <a:round/>
                <a:headEnd/>
                <a:tailEnd/>
              </a:ln>
            </p:spPr>
            <p:txBody>
              <a:bodyPr/>
              <a:lstStyle/>
              <a:p>
                <a:endParaRPr lang="fr-FR"/>
              </a:p>
            </p:txBody>
          </p:sp>
          <p:sp>
            <p:nvSpPr>
              <p:cNvPr id="4410" name="Line 716"/>
              <p:cNvSpPr>
                <a:spLocks noChangeShapeType="1"/>
              </p:cNvSpPr>
              <p:nvPr/>
            </p:nvSpPr>
            <p:spPr bwMode="auto">
              <a:xfrm rot="10800000" flipH="1">
                <a:off x="816" y="0"/>
                <a:ext cx="1" cy="7"/>
              </a:xfrm>
              <a:prstGeom prst="line">
                <a:avLst/>
              </a:prstGeom>
              <a:noFill/>
              <a:ln w="9525">
                <a:solidFill>
                  <a:schemeClr val="tx1"/>
                </a:solidFill>
                <a:round/>
                <a:headEnd/>
                <a:tailEnd/>
              </a:ln>
            </p:spPr>
            <p:txBody>
              <a:bodyPr/>
              <a:lstStyle/>
              <a:p>
                <a:endParaRPr lang="fr-FR"/>
              </a:p>
            </p:txBody>
          </p:sp>
          <p:sp>
            <p:nvSpPr>
              <p:cNvPr id="4411" name="Line 717"/>
              <p:cNvSpPr>
                <a:spLocks noChangeShapeType="1"/>
              </p:cNvSpPr>
              <p:nvPr/>
            </p:nvSpPr>
            <p:spPr bwMode="auto">
              <a:xfrm>
                <a:off x="0" y="4757"/>
                <a:ext cx="2" cy="26"/>
              </a:xfrm>
              <a:prstGeom prst="line">
                <a:avLst/>
              </a:prstGeom>
              <a:noFill/>
              <a:ln w="9525">
                <a:solidFill>
                  <a:schemeClr val="tx1"/>
                </a:solidFill>
                <a:round/>
                <a:headEnd/>
                <a:tailEnd/>
              </a:ln>
            </p:spPr>
            <p:txBody>
              <a:bodyPr/>
              <a:lstStyle/>
              <a:p>
                <a:endParaRPr lang="fr-FR"/>
              </a:p>
            </p:txBody>
          </p:sp>
          <p:sp>
            <p:nvSpPr>
              <p:cNvPr id="4412" name="Line 718"/>
              <p:cNvSpPr>
                <a:spLocks noChangeShapeType="1"/>
              </p:cNvSpPr>
              <p:nvPr/>
            </p:nvSpPr>
            <p:spPr bwMode="auto">
              <a:xfrm rot="10800000" flipH="1">
                <a:off x="3" y="4757"/>
                <a:ext cx="0" cy="26"/>
              </a:xfrm>
              <a:prstGeom prst="line">
                <a:avLst/>
              </a:prstGeom>
              <a:noFill/>
              <a:ln w="9525">
                <a:solidFill>
                  <a:schemeClr val="tx1"/>
                </a:solidFill>
                <a:round/>
                <a:headEnd/>
                <a:tailEnd/>
              </a:ln>
            </p:spPr>
            <p:txBody>
              <a:bodyPr/>
              <a:lstStyle/>
              <a:p>
                <a:endParaRPr lang="fr-FR"/>
              </a:p>
            </p:txBody>
          </p:sp>
          <p:sp>
            <p:nvSpPr>
              <p:cNvPr id="4413" name="Line 719"/>
              <p:cNvSpPr>
                <a:spLocks noChangeShapeType="1"/>
              </p:cNvSpPr>
              <p:nvPr/>
            </p:nvSpPr>
            <p:spPr bwMode="auto">
              <a:xfrm rot="10800000" flipH="1">
                <a:off x="2" y="4722"/>
                <a:ext cx="0" cy="17"/>
              </a:xfrm>
              <a:prstGeom prst="line">
                <a:avLst/>
              </a:prstGeom>
              <a:noFill/>
              <a:ln w="9525">
                <a:solidFill>
                  <a:schemeClr val="tx1"/>
                </a:solidFill>
                <a:round/>
                <a:headEnd/>
                <a:tailEnd/>
              </a:ln>
            </p:spPr>
            <p:txBody>
              <a:bodyPr/>
              <a:lstStyle/>
              <a:p>
                <a:endParaRPr lang="fr-FR"/>
              </a:p>
            </p:txBody>
          </p:sp>
          <p:sp>
            <p:nvSpPr>
              <p:cNvPr id="4414" name="Line 720"/>
              <p:cNvSpPr>
                <a:spLocks noChangeShapeType="1"/>
              </p:cNvSpPr>
              <p:nvPr/>
            </p:nvSpPr>
            <p:spPr bwMode="auto">
              <a:xfrm rot="10800000" flipH="1">
                <a:off x="2" y="4683"/>
                <a:ext cx="0" cy="17"/>
              </a:xfrm>
              <a:prstGeom prst="line">
                <a:avLst/>
              </a:prstGeom>
              <a:noFill/>
              <a:ln w="9525">
                <a:solidFill>
                  <a:schemeClr val="tx1"/>
                </a:solidFill>
                <a:round/>
                <a:headEnd/>
                <a:tailEnd/>
              </a:ln>
            </p:spPr>
            <p:txBody>
              <a:bodyPr/>
              <a:lstStyle/>
              <a:p>
                <a:endParaRPr lang="fr-FR"/>
              </a:p>
            </p:txBody>
          </p:sp>
          <p:sp>
            <p:nvSpPr>
              <p:cNvPr id="4415" name="Line 721"/>
              <p:cNvSpPr>
                <a:spLocks noChangeShapeType="1"/>
              </p:cNvSpPr>
              <p:nvPr/>
            </p:nvSpPr>
            <p:spPr bwMode="auto">
              <a:xfrm rot="10800000" flipH="1">
                <a:off x="2" y="4643"/>
                <a:ext cx="0" cy="18"/>
              </a:xfrm>
              <a:prstGeom prst="line">
                <a:avLst/>
              </a:prstGeom>
              <a:noFill/>
              <a:ln w="9525">
                <a:solidFill>
                  <a:schemeClr val="tx1"/>
                </a:solidFill>
                <a:round/>
                <a:headEnd/>
                <a:tailEnd/>
              </a:ln>
            </p:spPr>
            <p:txBody>
              <a:bodyPr/>
              <a:lstStyle/>
              <a:p>
                <a:endParaRPr lang="fr-FR"/>
              </a:p>
            </p:txBody>
          </p:sp>
          <p:sp>
            <p:nvSpPr>
              <p:cNvPr id="4416" name="Line 722"/>
              <p:cNvSpPr>
                <a:spLocks noChangeShapeType="1"/>
              </p:cNvSpPr>
              <p:nvPr/>
            </p:nvSpPr>
            <p:spPr bwMode="auto">
              <a:xfrm rot="10800000" flipH="1">
                <a:off x="2" y="4600"/>
                <a:ext cx="0" cy="24"/>
              </a:xfrm>
              <a:prstGeom prst="line">
                <a:avLst/>
              </a:prstGeom>
              <a:noFill/>
              <a:ln w="9525">
                <a:solidFill>
                  <a:schemeClr val="tx1"/>
                </a:solidFill>
                <a:round/>
                <a:headEnd/>
                <a:tailEnd/>
              </a:ln>
            </p:spPr>
            <p:txBody>
              <a:bodyPr/>
              <a:lstStyle/>
              <a:p>
                <a:endParaRPr lang="fr-FR"/>
              </a:p>
            </p:txBody>
          </p:sp>
          <p:sp>
            <p:nvSpPr>
              <p:cNvPr id="4417" name="Line 723"/>
              <p:cNvSpPr>
                <a:spLocks noChangeShapeType="1"/>
              </p:cNvSpPr>
              <p:nvPr/>
            </p:nvSpPr>
            <p:spPr bwMode="auto">
              <a:xfrm rot="10800000" flipH="1">
                <a:off x="2" y="4563"/>
                <a:ext cx="0" cy="20"/>
              </a:xfrm>
              <a:prstGeom prst="line">
                <a:avLst/>
              </a:prstGeom>
              <a:noFill/>
              <a:ln w="9525">
                <a:solidFill>
                  <a:schemeClr val="tx1"/>
                </a:solidFill>
                <a:round/>
                <a:headEnd/>
                <a:tailEnd/>
              </a:ln>
            </p:spPr>
            <p:txBody>
              <a:bodyPr/>
              <a:lstStyle/>
              <a:p>
                <a:endParaRPr lang="fr-FR"/>
              </a:p>
            </p:txBody>
          </p:sp>
          <p:sp>
            <p:nvSpPr>
              <p:cNvPr id="4418" name="Line 724"/>
              <p:cNvSpPr>
                <a:spLocks noChangeShapeType="1"/>
              </p:cNvSpPr>
              <p:nvPr/>
            </p:nvSpPr>
            <p:spPr bwMode="auto">
              <a:xfrm rot="10800000" flipH="1">
                <a:off x="2" y="4524"/>
                <a:ext cx="0" cy="19"/>
              </a:xfrm>
              <a:prstGeom prst="line">
                <a:avLst/>
              </a:prstGeom>
              <a:noFill/>
              <a:ln w="9525">
                <a:solidFill>
                  <a:schemeClr val="tx1"/>
                </a:solidFill>
                <a:round/>
                <a:headEnd/>
                <a:tailEnd/>
              </a:ln>
            </p:spPr>
            <p:txBody>
              <a:bodyPr/>
              <a:lstStyle/>
              <a:p>
                <a:endParaRPr lang="fr-FR"/>
              </a:p>
            </p:txBody>
          </p:sp>
          <p:sp>
            <p:nvSpPr>
              <p:cNvPr id="4419" name="Line 725"/>
              <p:cNvSpPr>
                <a:spLocks noChangeShapeType="1"/>
              </p:cNvSpPr>
              <p:nvPr/>
            </p:nvSpPr>
            <p:spPr bwMode="auto">
              <a:xfrm rot="10800000" flipH="1">
                <a:off x="2" y="4485"/>
                <a:ext cx="0" cy="17"/>
              </a:xfrm>
              <a:prstGeom prst="line">
                <a:avLst/>
              </a:prstGeom>
              <a:noFill/>
              <a:ln w="9525">
                <a:solidFill>
                  <a:schemeClr val="tx1"/>
                </a:solidFill>
                <a:round/>
                <a:headEnd/>
                <a:tailEnd/>
              </a:ln>
            </p:spPr>
            <p:txBody>
              <a:bodyPr/>
              <a:lstStyle/>
              <a:p>
                <a:endParaRPr lang="fr-FR"/>
              </a:p>
            </p:txBody>
          </p:sp>
          <p:sp>
            <p:nvSpPr>
              <p:cNvPr id="4420" name="Line 726"/>
              <p:cNvSpPr>
                <a:spLocks noChangeShapeType="1"/>
              </p:cNvSpPr>
              <p:nvPr/>
            </p:nvSpPr>
            <p:spPr bwMode="auto">
              <a:xfrm rot="10800000" flipH="1">
                <a:off x="2" y="4445"/>
                <a:ext cx="0" cy="20"/>
              </a:xfrm>
              <a:prstGeom prst="line">
                <a:avLst/>
              </a:prstGeom>
              <a:noFill/>
              <a:ln w="9525">
                <a:solidFill>
                  <a:schemeClr val="tx1"/>
                </a:solidFill>
                <a:round/>
                <a:headEnd/>
                <a:tailEnd/>
              </a:ln>
            </p:spPr>
            <p:txBody>
              <a:bodyPr/>
              <a:lstStyle/>
              <a:p>
                <a:endParaRPr lang="fr-FR"/>
              </a:p>
            </p:txBody>
          </p:sp>
          <p:sp>
            <p:nvSpPr>
              <p:cNvPr id="4421" name="Line 727"/>
              <p:cNvSpPr>
                <a:spLocks noChangeShapeType="1"/>
              </p:cNvSpPr>
              <p:nvPr/>
            </p:nvSpPr>
            <p:spPr bwMode="auto">
              <a:xfrm rot="10800000" flipH="1">
                <a:off x="2" y="4406"/>
                <a:ext cx="0" cy="18"/>
              </a:xfrm>
              <a:prstGeom prst="line">
                <a:avLst/>
              </a:prstGeom>
              <a:noFill/>
              <a:ln w="9525">
                <a:solidFill>
                  <a:schemeClr val="tx1"/>
                </a:solidFill>
                <a:round/>
                <a:headEnd/>
                <a:tailEnd/>
              </a:ln>
            </p:spPr>
            <p:txBody>
              <a:bodyPr/>
              <a:lstStyle/>
              <a:p>
                <a:endParaRPr lang="fr-FR"/>
              </a:p>
            </p:txBody>
          </p:sp>
          <p:sp>
            <p:nvSpPr>
              <p:cNvPr id="4422" name="Line 728"/>
              <p:cNvSpPr>
                <a:spLocks noChangeShapeType="1"/>
              </p:cNvSpPr>
              <p:nvPr/>
            </p:nvSpPr>
            <p:spPr bwMode="auto">
              <a:xfrm rot="10800000" flipH="1">
                <a:off x="2" y="4365"/>
                <a:ext cx="0" cy="20"/>
              </a:xfrm>
              <a:prstGeom prst="line">
                <a:avLst/>
              </a:prstGeom>
              <a:noFill/>
              <a:ln w="9525">
                <a:solidFill>
                  <a:schemeClr val="tx1"/>
                </a:solidFill>
                <a:round/>
                <a:headEnd/>
                <a:tailEnd/>
              </a:ln>
            </p:spPr>
            <p:txBody>
              <a:bodyPr/>
              <a:lstStyle/>
              <a:p>
                <a:endParaRPr lang="fr-FR"/>
              </a:p>
            </p:txBody>
          </p:sp>
          <p:sp>
            <p:nvSpPr>
              <p:cNvPr id="4423" name="Line 729"/>
              <p:cNvSpPr>
                <a:spLocks noChangeShapeType="1"/>
              </p:cNvSpPr>
              <p:nvPr/>
            </p:nvSpPr>
            <p:spPr bwMode="auto">
              <a:xfrm rot="10800000" flipH="1">
                <a:off x="2" y="4326"/>
                <a:ext cx="0" cy="21"/>
              </a:xfrm>
              <a:prstGeom prst="line">
                <a:avLst/>
              </a:prstGeom>
              <a:noFill/>
              <a:ln w="9525">
                <a:solidFill>
                  <a:schemeClr val="tx1"/>
                </a:solidFill>
                <a:round/>
                <a:headEnd/>
                <a:tailEnd/>
              </a:ln>
            </p:spPr>
            <p:txBody>
              <a:bodyPr/>
              <a:lstStyle/>
              <a:p>
                <a:endParaRPr lang="fr-FR"/>
              </a:p>
            </p:txBody>
          </p:sp>
          <p:sp>
            <p:nvSpPr>
              <p:cNvPr id="4424" name="Line 730"/>
              <p:cNvSpPr>
                <a:spLocks noChangeShapeType="1"/>
              </p:cNvSpPr>
              <p:nvPr/>
            </p:nvSpPr>
            <p:spPr bwMode="auto">
              <a:xfrm rot="10800000" flipH="1">
                <a:off x="2" y="4287"/>
                <a:ext cx="0" cy="21"/>
              </a:xfrm>
              <a:prstGeom prst="line">
                <a:avLst/>
              </a:prstGeom>
              <a:noFill/>
              <a:ln w="9525">
                <a:solidFill>
                  <a:schemeClr val="tx1"/>
                </a:solidFill>
                <a:round/>
                <a:headEnd/>
                <a:tailEnd/>
              </a:ln>
            </p:spPr>
            <p:txBody>
              <a:bodyPr/>
              <a:lstStyle/>
              <a:p>
                <a:endParaRPr lang="fr-FR"/>
              </a:p>
            </p:txBody>
          </p:sp>
          <p:sp>
            <p:nvSpPr>
              <p:cNvPr id="4425" name="Line 731"/>
              <p:cNvSpPr>
                <a:spLocks noChangeShapeType="1"/>
              </p:cNvSpPr>
              <p:nvPr/>
            </p:nvSpPr>
            <p:spPr bwMode="auto">
              <a:xfrm rot="10800000" flipH="1">
                <a:off x="2" y="4247"/>
                <a:ext cx="0" cy="20"/>
              </a:xfrm>
              <a:prstGeom prst="line">
                <a:avLst/>
              </a:prstGeom>
              <a:noFill/>
              <a:ln w="9525">
                <a:solidFill>
                  <a:schemeClr val="tx1"/>
                </a:solidFill>
                <a:round/>
                <a:headEnd/>
                <a:tailEnd/>
              </a:ln>
            </p:spPr>
            <p:txBody>
              <a:bodyPr/>
              <a:lstStyle/>
              <a:p>
                <a:endParaRPr lang="fr-FR"/>
              </a:p>
            </p:txBody>
          </p:sp>
          <p:sp>
            <p:nvSpPr>
              <p:cNvPr id="4426" name="Line 732"/>
              <p:cNvSpPr>
                <a:spLocks noChangeShapeType="1"/>
              </p:cNvSpPr>
              <p:nvPr/>
            </p:nvSpPr>
            <p:spPr bwMode="auto">
              <a:xfrm rot="10800000" flipH="1">
                <a:off x="2" y="4208"/>
                <a:ext cx="0" cy="20"/>
              </a:xfrm>
              <a:prstGeom prst="line">
                <a:avLst/>
              </a:prstGeom>
              <a:noFill/>
              <a:ln w="9525">
                <a:solidFill>
                  <a:schemeClr val="tx1"/>
                </a:solidFill>
                <a:round/>
                <a:headEnd/>
                <a:tailEnd/>
              </a:ln>
            </p:spPr>
            <p:txBody>
              <a:bodyPr/>
              <a:lstStyle/>
              <a:p>
                <a:endParaRPr lang="fr-FR"/>
              </a:p>
            </p:txBody>
          </p:sp>
          <p:sp>
            <p:nvSpPr>
              <p:cNvPr id="4427" name="Line 733"/>
              <p:cNvSpPr>
                <a:spLocks noChangeShapeType="1"/>
              </p:cNvSpPr>
              <p:nvPr/>
            </p:nvSpPr>
            <p:spPr bwMode="auto">
              <a:xfrm rot="10800000" flipH="1">
                <a:off x="2" y="4169"/>
                <a:ext cx="0" cy="20"/>
              </a:xfrm>
              <a:prstGeom prst="line">
                <a:avLst/>
              </a:prstGeom>
              <a:noFill/>
              <a:ln w="9525">
                <a:solidFill>
                  <a:schemeClr val="tx1"/>
                </a:solidFill>
                <a:round/>
                <a:headEnd/>
                <a:tailEnd/>
              </a:ln>
            </p:spPr>
            <p:txBody>
              <a:bodyPr/>
              <a:lstStyle/>
              <a:p>
                <a:endParaRPr lang="fr-FR"/>
              </a:p>
            </p:txBody>
          </p:sp>
          <p:sp>
            <p:nvSpPr>
              <p:cNvPr id="4428" name="Line 734"/>
              <p:cNvSpPr>
                <a:spLocks noChangeShapeType="1"/>
              </p:cNvSpPr>
              <p:nvPr/>
            </p:nvSpPr>
            <p:spPr bwMode="auto">
              <a:xfrm rot="10800000" flipH="1">
                <a:off x="2" y="4128"/>
                <a:ext cx="0" cy="21"/>
              </a:xfrm>
              <a:prstGeom prst="line">
                <a:avLst/>
              </a:prstGeom>
              <a:noFill/>
              <a:ln w="9525">
                <a:solidFill>
                  <a:schemeClr val="tx1"/>
                </a:solidFill>
                <a:round/>
                <a:headEnd/>
                <a:tailEnd/>
              </a:ln>
            </p:spPr>
            <p:txBody>
              <a:bodyPr/>
              <a:lstStyle/>
              <a:p>
                <a:endParaRPr lang="fr-FR"/>
              </a:p>
            </p:txBody>
          </p:sp>
          <p:sp>
            <p:nvSpPr>
              <p:cNvPr id="4429" name="Line 735"/>
              <p:cNvSpPr>
                <a:spLocks noChangeShapeType="1"/>
              </p:cNvSpPr>
              <p:nvPr/>
            </p:nvSpPr>
            <p:spPr bwMode="auto">
              <a:xfrm rot="10800000" flipH="1">
                <a:off x="2" y="4091"/>
                <a:ext cx="0" cy="19"/>
              </a:xfrm>
              <a:prstGeom prst="line">
                <a:avLst/>
              </a:prstGeom>
              <a:noFill/>
              <a:ln w="9525">
                <a:solidFill>
                  <a:schemeClr val="tx1"/>
                </a:solidFill>
                <a:round/>
                <a:headEnd/>
                <a:tailEnd/>
              </a:ln>
            </p:spPr>
            <p:txBody>
              <a:bodyPr/>
              <a:lstStyle/>
              <a:p>
                <a:endParaRPr lang="fr-FR"/>
              </a:p>
            </p:txBody>
          </p:sp>
          <p:sp>
            <p:nvSpPr>
              <p:cNvPr id="4430" name="Line 736"/>
              <p:cNvSpPr>
                <a:spLocks noChangeShapeType="1"/>
              </p:cNvSpPr>
              <p:nvPr/>
            </p:nvSpPr>
            <p:spPr bwMode="auto">
              <a:xfrm rot="10800000" flipH="1">
                <a:off x="2" y="4051"/>
                <a:ext cx="0" cy="20"/>
              </a:xfrm>
              <a:prstGeom prst="line">
                <a:avLst/>
              </a:prstGeom>
              <a:noFill/>
              <a:ln w="9525">
                <a:solidFill>
                  <a:schemeClr val="tx1"/>
                </a:solidFill>
                <a:round/>
                <a:headEnd/>
                <a:tailEnd/>
              </a:ln>
            </p:spPr>
            <p:txBody>
              <a:bodyPr/>
              <a:lstStyle/>
              <a:p>
                <a:endParaRPr lang="fr-FR"/>
              </a:p>
            </p:txBody>
          </p:sp>
          <p:sp>
            <p:nvSpPr>
              <p:cNvPr id="4431" name="Line 737"/>
              <p:cNvSpPr>
                <a:spLocks noChangeShapeType="1"/>
              </p:cNvSpPr>
              <p:nvPr/>
            </p:nvSpPr>
            <p:spPr bwMode="auto">
              <a:xfrm rot="10800000" flipH="1">
                <a:off x="2" y="4012"/>
                <a:ext cx="0" cy="20"/>
              </a:xfrm>
              <a:prstGeom prst="line">
                <a:avLst/>
              </a:prstGeom>
              <a:noFill/>
              <a:ln w="9525">
                <a:solidFill>
                  <a:schemeClr val="tx1"/>
                </a:solidFill>
                <a:round/>
                <a:headEnd/>
                <a:tailEnd/>
              </a:ln>
            </p:spPr>
            <p:txBody>
              <a:bodyPr/>
              <a:lstStyle/>
              <a:p>
                <a:endParaRPr lang="fr-FR"/>
              </a:p>
            </p:txBody>
          </p:sp>
          <p:sp>
            <p:nvSpPr>
              <p:cNvPr id="4432" name="Line 738"/>
              <p:cNvSpPr>
                <a:spLocks noChangeShapeType="1"/>
              </p:cNvSpPr>
              <p:nvPr/>
            </p:nvSpPr>
            <p:spPr bwMode="auto">
              <a:xfrm rot="10800000" flipH="1">
                <a:off x="2" y="3971"/>
                <a:ext cx="0" cy="20"/>
              </a:xfrm>
              <a:prstGeom prst="line">
                <a:avLst/>
              </a:prstGeom>
              <a:noFill/>
              <a:ln w="9525">
                <a:solidFill>
                  <a:schemeClr val="tx1"/>
                </a:solidFill>
                <a:round/>
                <a:headEnd/>
                <a:tailEnd/>
              </a:ln>
            </p:spPr>
            <p:txBody>
              <a:bodyPr/>
              <a:lstStyle/>
              <a:p>
                <a:endParaRPr lang="fr-FR"/>
              </a:p>
            </p:txBody>
          </p:sp>
          <p:sp>
            <p:nvSpPr>
              <p:cNvPr id="4433" name="Line 739"/>
              <p:cNvSpPr>
                <a:spLocks noChangeShapeType="1"/>
              </p:cNvSpPr>
              <p:nvPr/>
            </p:nvSpPr>
            <p:spPr bwMode="auto">
              <a:xfrm rot="10800000" flipH="1">
                <a:off x="2" y="3932"/>
                <a:ext cx="0" cy="19"/>
              </a:xfrm>
              <a:prstGeom prst="line">
                <a:avLst/>
              </a:prstGeom>
              <a:noFill/>
              <a:ln w="9525">
                <a:solidFill>
                  <a:schemeClr val="tx1"/>
                </a:solidFill>
                <a:round/>
                <a:headEnd/>
                <a:tailEnd/>
              </a:ln>
            </p:spPr>
            <p:txBody>
              <a:bodyPr/>
              <a:lstStyle/>
              <a:p>
                <a:endParaRPr lang="fr-FR"/>
              </a:p>
            </p:txBody>
          </p:sp>
          <p:sp>
            <p:nvSpPr>
              <p:cNvPr id="4434" name="Line 740"/>
              <p:cNvSpPr>
                <a:spLocks noChangeShapeType="1"/>
              </p:cNvSpPr>
              <p:nvPr/>
            </p:nvSpPr>
            <p:spPr bwMode="auto">
              <a:xfrm rot="10800000" flipH="1">
                <a:off x="2" y="3893"/>
                <a:ext cx="0" cy="19"/>
              </a:xfrm>
              <a:prstGeom prst="line">
                <a:avLst/>
              </a:prstGeom>
              <a:noFill/>
              <a:ln w="9525">
                <a:solidFill>
                  <a:schemeClr val="tx1"/>
                </a:solidFill>
                <a:round/>
                <a:headEnd/>
                <a:tailEnd/>
              </a:ln>
            </p:spPr>
            <p:txBody>
              <a:bodyPr/>
              <a:lstStyle/>
              <a:p>
                <a:endParaRPr lang="fr-FR"/>
              </a:p>
            </p:txBody>
          </p:sp>
          <p:sp>
            <p:nvSpPr>
              <p:cNvPr id="4435" name="Line 741"/>
              <p:cNvSpPr>
                <a:spLocks noChangeShapeType="1"/>
              </p:cNvSpPr>
              <p:nvPr/>
            </p:nvSpPr>
            <p:spPr bwMode="auto">
              <a:xfrm rot="10800000" flipH="1">
                <a:off x="2" y="3853"/>
                <a:ext cx="0" cy="22"/>
              </a:xfrm>
              <a:prstGeom prst="line">
                <a:avLst/>
              </a:prstGeom>
              <a:noFill/>
              <a:ln w="9525">
                <a:solidFill>
                  <a:schemeClr val="tx1"/>
                </a:solidFill>
                <a:round/>
                <a:headEnd/>
                <a:tailEnd/>
              </a:ln>
            </p:spPr>
            <p:txBody>
              <a:bodyPr/>
              <a:lstStyle/>
              <a:p>
                <a:endParaRPr lang="fr-FR"/>
              </a:p>
            </p:txBody>
          </p:sp>
          <p:sp>
            <p:nvSpPr>
              <p:cNvPr id="4436" name="Line 742"/>
              <p:cNvSpPr>
                <a:spLocks noChangeShapeType="1"/>
              </p:cNvSpPr>
              <p:nvPr/>
            </p:nvSpPr>
            <p:spPr bwMode="auto">
              <a:xfrm rot="10800000" flipH="1">
                <a:off x="2" y="3814"/>
                <a:ext cx="0" cy="22"/>
              </a:xfrm>
              <a:prstGeom prst="line">
                <a:avLst/>
              </a:prstGeom>
              <a:noFill/>
              <a:ln w="9525">
                <a:solidFill>
                  <a:schemeClr val="tx1"/>
                </a:solidFill>
                <a:round/>
                <a:headEnd/>
                <a:tailEnd/>
              </a:ln>
            </p:spPr>
            <p:txBody>
              <a:bodyPr/>
              <a:lstStyle/>
              <a:p>
                <a:endParaRPr lang="fr-FR"/>
              </a:p>
            </p:txBody>
          </p:sp>
          <p:sp>
            <p:nvSpPr>
              <p:cNvPr id="4437" name="Line 743"/>
              <p:cNvSpPr>
                <a:spLocks noChangeShapeType="1"/>
              </p:cNvSpPr>
              <p:nvPr/>
            </p:nvSpPr>
            <p:spPr bwMode="auto">
              <a:xfrm rot="10800000" flipH="1">
                <a:off x="2" y="3775"/>
                <a:ext cx="0" cy="18"/>
              </a:xfrm>
              <a:prstGeom prst="line">
                <a:avLst/>
              </a:prstGeom>
              <a:noFill/>
              <a:ln w="9525">
                <a:solidFill>
                  <a:schemeClr val="tx1"/>
                </a:solidFill>
                <a:round/>
                <a:headEnd/>
                <a:tailEnd/>
              </a:ln>
            </p:spPr>
            <p:txBody>
              <a:bodyPr/>
              <a:lstStyle/>
              <a:p>
                <a:endParaRPr lang="fr-FR"/>
              </a:p>
            </p:txBody>
          </p:sp>
          <p:sp>
            <p:nvSpPr>
              <p:cNvPr id="4438" name="Line 744"/>
              <p:cNvSpPr>
                <a:spLocks noChangeShapeType="1"/>
              </p:cNvSpPr>
              <p:nvPr/>
            </p:nvSpPr>
            <p:spPr bwMode="auto">
              <a:xfrm rot="10800000" flipH="1">
                <a:off x="2" y="3736"/>
                <a:ext cx="0" cy="17"/>
              </a:xfrm>
              <a:prstGeom prst="line">
                <a:avLst/>
              </a:prstGeom>
              <a:noFill/>
              <a:ln w="9525">
                <a:solidFill>
                  <a:schemeClr val="tx1"/>
                </a:solidFill>
                <a:round/>
                <a:headEnd/>
                <a:tailEnd/>
              </a:ln>
            </p:spPr>
            <p:txBody>
              <a:bodyPr/>
              <a:lstStyle/>
              <a:p>
                <a:endParaRPr lang="fr-FR"/>
              </a:p>
            </p:txBody>
          </p:sp>
          <p:sp>
            <p:nvSpPr>
              <p:cNvPr id="4439" name="Line 745"/>
              <p:cNvSpPr>
                <a:spLocks noChangeShapeType="1"/>
              </p:cNvSpPr>
              <p:nvPr/>
            </p:nvSpPr>
            <p:spPr bwMode="auto">
              <a:xfrm rot="10800000" flipH="1">
                <a:off x="2" y="3695"/>
                <a:ext cx="0" cy="21"/>
              </a:xfrm>
              <a:prstGeom prst="line">
                <a:avLst/>
              </a:prstGeom>
              <a:noFill/>
              <a:ln w="9525">
                <a:solidFill>
                  <a:schemeClr val="tx1"/>
                </a:solidFill>
                <a:round/>
                <a:headEnd/>
                <a:tailEnd/>
              </a:ln>
            </p:spPr>
            <p:txBody>
              <a:bodyPr/>
              <a:lstStyle/>
              <a:p>
                <a:endParaRPr lang="fr-FR"/>
              </a:p>
            </p:txBody>
          </p:sp>
          <p:sp>
            <p:nvSpPr>
              <p:cNvPr id="4440" name="Line 746"/>
              <p:cNvSpPr>
                <a:spLocks noChangeShapeType="1"/>
              </p:cNvSpPr>
              <p:nvPr/>
            </p:nvSpPr>
            <p:spPr bwMode="auto">
              <a:xfrm rot="10800000" flipH="1">
                <a:off x="2" y="3657"/>
                <a:ext cx="0" cy="20"/>
              </a:xfrm>
              <a:prstGeom prst="line">
                <a:avLst/>
              </a:prstGeom>
              <a:noFill/>
              <a:ln w="9525">
                <a:solidFill>
                  <a:schemeClr val="tx1"/>
                </a:solidFill>
                <a:round/>
                <a:headEnd/>
                <a:tailEnd/>
              </a:ln>
            </p:spPr>
            <p:txBody>
              <a:bodyPr/>
              <a:lstStyle/>
              <a:p>
                <a:endParaRPr lang="fr-FR"/>
              </a:p>
            </p:txBody>
          </p:sp>
          <p:sp>
            <p:nvSpPr>
              <p:cNvPr id="4441" name="Line 747"/>
              <p:cNvSpPr>
                <a:spLocks noChangeShapeType="1"/>
              </p:cNvSpPr>
              <p:nvPr/>
            </p:nvSpPr>
            <p:spPr bwMode="auto">
              <a:xfrm rot="10800000" flipH="1">
                <a:off x="2" y="3616"/>
                <a:ext cx="0" cy="20"/>
              </a:xfrm>
              <a:prstGeom prst="line">
                <a:avLst/>
              </a:prstGeom>
              <a:noFill/>
              <a:ln w="9525">
                <a:solidFill>
                  <a:schemeClr val="tx1"/>
                </a:solidFill>
                <a:round/>
                <a:headEnd/>
                <a:tailEnd/>
              </a:ln>
            </p:spPr>
            <p:txBody>
              <a:bodyPr/>
              <a:lstStyle/>
              <a:p>
                <a:endParaRPr lang="fr-FR"/>
              </a:p>
            </p:txBody>
          </p:sp>
          <p:sp>
            <p:nvSpPr>
              <p:cNvPr id="4442" name="Line 748"/>
              <p:cNvSpPr>
                <a:spLocks noChangeShapeType="1"/>
              </p:cNvSpPr>
              <p:nvPr/>
            </p:nvSpPr>
            <p:spPr bwMode="auto">
              <a:xfrm rot="10800000" flipH="1">
                <a:off x="2" y="3577"/>
                <a:ext cx="0" cy="20"/>
              </a:xfrm>
              <a:prstGeom prst="line">
                <a:avLst/>
              </a:prstGeom>
              <a:noFill/>
              <a:ln w="9525">
                <a:solidFill>
                  <a:schemeClr val="tx1"/>
                </a:solidFill>
                <a:round/>
                <a:headEnd/>
                <a:tailEnd/>
              </a:ln>
            </p:spPr>
            <p:txBody>
              <a:bodyPr/>
              <a:lstStyle/>
              <a:p>
                <a:endParaRPr lang="fr-FR"/>
              </a:p>
            </p:txBody>
          </p:sp>
          <p:sp>
            <p:nvSpPr>
              <p:cNvPr id="4443" name="Line 749"/>
              <p:cNvSpPr>
                <a:spLocks noChangeShapeType="1"/>
              </p:cNvSpPr>
              <p:nvPr/>
            </p:nvSpPr>
            <p:spPr bwMode="auto">
              <a:xfrm rot="10800000" flipH="1">
                <a:off x="2" y="3538"/>
                <a:ext cx="0" cy="19"/>
              </a:xfrm>
              <a:prstGeom prst="line">
                <a:avLst/>
              </a:prstGeom>
              <a:noFill/>
              <a:ln w="9525">
                <a:solidFill>
                  <a:schemeClr val="tx1"/>
                </a:solidFill>
                <a:round/>
                <a:headEnd/>
                <a:tailEnd/>
              </a:ln>
            </p:spPr>
            <p:txBody>
              <a:bodyPr/>
              <a:lstStyle/>
              <a:p>
                <a:endParaRPr lang="fr-FR"/>
              </a:p>
            </p:txBody>
          </p:sp>
          <p:sp>
            <p:nvSpPr>
              <p:cNvPr id="4444" name="Line 750"/>
              <p:cNvSpPr>
                <a:spLocks noChangeShapeType="1"/>
              </p:cNvSpPr>
              <p:nvPr/>
            </p:nvSpPr>
            <p:spPr bwMode="auto">
              <a:xfrm rot="10800000" flipH="1">
                <a:off x="2" y="3500"/>
                <a:ext cx="0" cy="18"/>
              </a:xfrm>
              <a:prstGeom prst="line">
                <a:avLst/>
              </a:prstGeom>
              <a:noFill/>
              <a:ln w="9525">
                <a:solidFill>
                  <a:schemeClr val="tx1"/>
                </a:solidFill>
                <a:round/>
                <a:headEnd/>
                <a:tailEnd/>
              </a:ln>
            </p:spPr>
            <p:txBody>
              <a:bodyPr/>
              <a:lstStyle/>
              <a:p>
                <a:endParaRPr lang="fr-FR"/>
              </a:p>
            </p:txBody>
          </p:sp>
          <p:sp>
            <p:nvSpPr>
              <p:cNvPr id="4445" name="Line 751"/>
              <p:cNvSpPr>
                <a:spLocks noChangeShapeType="1"/>
              </p:cNvSpPr>
              <p:nvPr/>
            </p:nvSpPr>
            <p:spPr bwMode="auto">
              <a:xfrm rot="10800000" flipH="1">
                <a:off x="2" y="3457"/>
                <a:ext cx="0" cy="20"/>
              </a:xfrm>
              <a:prstGeom prst="line">
                <a:avLst/>
              </a:prstGeom>
              <a:noFill/>
              <a:ln w="9525">
                <a:solidFill>
                  <a:schemeClr val="tx1"/>
                </a:solidFill>
                <a:round/>
                <a:headEnd/>
                <a:tailEnd/>
              </a:ln>
            </p:spPr>
            <p:txBody>
              <a:bodyPr/>
              <a:lstStyle/>
              <a:p>
                <a:endParaRPr lang="fr-FR"/>
              </a:p>
            </p:txBody>
          </p:sp>
          <p:sp>
            <p:nvSpPr>
              <p:cNvPr id="4446" name="Line 752"/>
              <p:cNvSpPr>
                <a:spLocks noChangeShapeType="1"/>
              </p:cNvSpPr>
              <p:nvPr/>
            </p:nvSpPr>
            <p:spPr bwMode="auto">
              <a:xfrm rot="10800000" flipH="1">
                <a:off x="2" y="3418"/>
                <a:ext cx="0" cy="22"/>
              </a:xfrm>
              <a:prstGeom prst="line">
                <a:avLst/>
              </a:prstGeom>
              <a:noFill/>
              <a:ln w="9525">
                <a:solidFill>
                  <a:schemeClr val="tx1"/>
                </a:solidFill>
                <a:round/>
                <a:headEnd/>
                <a:tailEnd/>
              </a:ln>
            </p:spPr>
            <p:txBody>
              <a:bodyPr/>
              <a:lstStyle/>
              <a:p>
                <a:endParaRPr lang="fr-FR"/>
              </a:p>
            </p:txBody>
          </p:sp>
          <p:sp>
            <p:nvSpPr>
              <p:cNvPr id="4447" name="Line 753"/>
              <p:cNvSpPr>
                <a:spLocks noChangeShapeType="1"/>
              </p:cNvSpPr>
              <p:nvPr/>
            </p:nvSpPr>
            <p:spPr bwMode="auto">
              <a:xfrm rot="10800000" flipH="1">
                <a:off x="2" y="3379"/>
                <a:ext cx="0" cy="22"/>
              </a:xfrm>
              <a:prstGeom prst="line">
                <a:avLst/>
              </a:prstGeom>
              <a:noFill/>
              <a:ln w="9525">
                <a:solidFill>
                  <a:schemeClr val="tx1"/>
                </a:solidFill>
                <a:round/>
                <a:headEnd/>
                <a:tailEnd/>
              </a:ln>
            </p:spPr>
            <p:txBody>
              <a:bodyPr/>
              <a:lstStyle/>
              <a:p>
                <a:endParaRPr lang="fr-FR"/>
              </a:p>
            </p:txBody>
          </p:sp>
          <p:sp>
            <p:nvSpPr>
              <p:cNvPr id="4448" name="Line 754"/>
              <p:cNvSpPr>
                <a:spLocks noChangeShapeType="1"/>
              </p:cNvSpPr>
              <p:nvPr/>
            </p:nvSpPr>
            <p:spPr bwMode="auto">
              <a:xfrm rot="10800000" flipH="1">
                <a:off x="2" y="3342"/>
                <a:ext cx="0" cy="19"/>
              </a:xfrm>
              <a:prstGeom prst="line">
                <a:avLst/>
              </a:prstGeom>
              <a:noFill/>
              <a:ln w="9525">
                <a:solidFill>
                  <a:schemeClr val="tx1"/>
                </a:solidFill>
                <a:round/>
                <a:headEnd/>
                <a:tailEnd/>
              </a:ln>
            </p:spPr>
            <p:txBody>
              <a:bodyPr/>
              <a:lstStyle/>
              <a:p>
                <a:endParaRPr lang="fr-FR"/>
              </a:p>
            </p:txBody>
          </p:sp>
          <p:sp>
            <p:nvSpPr>
              <p:cNvPr id="4449" name="Line 755"/>
              <p:cNvSpPr>
                <a:spLocks noChangeShapeType="1"/>
              </p:cNvSpPr>
              <p:nvPr/>
            </p:nvSpPr>
            <p:spPr bwMode="auto">
              <a:xfrm rot="10800000" flipH="1">
                <a:off x="2" y="3301"/>
                <a:ext cx="0" cy="19"/>
              </a:xfrm>
              <a:prstGeom prst="line">
                <a:avLst/>
              </a:prstGeom>
              <a:noFill/>
              <a:ln w="9525">
                <a:solidFill>
                  <a:schemeClr val="tx1"/>
                </a:solidFill>
                <a:round/>
                <a:headEnd/>
                <a:tailEnd/>
              </a:ln>
            </p:spPr>
            <p:txBody>
              <a:bodyPr/>
              <a:lstStyle/>
              <a:p>
                <a:endParaRPr lang="fr-FR"/>
              </a:p>
            </p:txBody>
          </p:sp>
          <p:sp>
            <p:nvSpPr>
              <p:cNvPr id="4450" name="Line 756"/>
              <p:cNvSpPr>
                <a:spLocks noChangeShapeType="1"/>
              </p:cNvSpPr>
              <p:nvPr/>
            </p:nvSpPr>
            <p:spPr bwMode="auto">
              <a:xfrm rot="10800000" flipH="1">
                <a:off x="2" y="3261"/>
                <a:ext cx="0" cy="20"/>
              </a:xfrm>
              <a:prstGeom prst="line">
                <a:avLst/>
              </a:prstGeom>
              <a:noFill/>
              <a:ln w="9525">
                <a:solidFill>
                  <a:schemeClr val="tx1"/>
                </a:solidFill>
                <a:round/>
                <a:headEnd/>
                <a:tailEnd/>
              </a:ln>
            </p:spPr>
            <p:txBody>
              <a:bodyPr/>
              <a:lstStyle/>
              <a:p>
                <a:endParaRPr lang="fr-FR"/>
              </a:p>
            </p:txBody>
          </p:sp>
          <p:sp>
            <p:nvSpPr>
              <p:cNvPr id="4451" name="Line 757"/>
              <p:cNvSpPr>
                <a:spLocks noChangeShapeType="1"/>
              </p:cNvSpPr>
              <p:nvPr/>
            </p:nvSpPr>
            <p:spPr bwMode="auto">
              <a:xfrm rot="10800000" flipH="1">
                <a:off x="2" y="3220"/>
                <a:ext cx="0" cy="22"/>
              </a:xfrm>
              <a:prstGeom prst="line">
                <a:avLst/>
              </a:prstGeom>
              <a:noFill/>
              <a:ln w="9525">
                <a:solidFill>
                  <a:schemeClr val="tx1"/>
                </a:solidFill>
                <a:round/>
                <a:headEnd/>
                <a:tailEnd/>
              </a:ln>
            </p:spPr>
            <p:txBody>
              <a:bodyPr/>
              <a:lstStyle/>
              <a:p>
                <a:endParaRPr lang="fr-FR"/>
              </a:p>
            </p:txBody>
          </p:sp>
          <p:sp>
            <p:nvSpPr>
              <p:cNvPr id="4452" name="Line 758"/>
              <p:cNvSpPr>
                <a:spLocks noChangeShapeType="1"/>
              </p:cNvSpPr>
              <p:nvPr/>
            </p:nvSpPr>
            <p:spPr bwMode="auto">
              <a:xfrm rot="10800000" flipH="1">
                <a:off x="2" y="3183"/>
                <a:ext cx="0" cy="20"/>
              </a:xfrm>
              <a:prstGeom prst="line">
                <a:avLst/>
              </a:prstGeom>
              <a:noFill/>
              <a:ln w="9525">
                <a:solidFill>
                  <a:schemeClr val="tx1"/>
                </a:solidFill>
                <a:round/>
                <a:headEnd/>
                <a:tailEnd/>
              </a:ln>
            </p:spPr>
            <p:txBody>
              <a:bodyPr/>
              <a:lstStyle/>
              <a:p>
                <a:endParaRPr lang="fr-FR"/>
              </a:p>
            </p:txBody>
          </p:sp>
          <p:sp>
            <p:nvSpPr>
              <p:cNvPr id="4453" name="Line 759"/>
              <p:cNvSpPr>
                <a:spLocks noChangeShapeType="1"/>
              </p:cNvSpPr>
              <p:nvPr/>
            </p:nvSpPr>
            <p:spPr bwMode="auto">
              <a:xfrm rot="10800000" flipH="1">
                <a:off x="2" y="3144"/>
                <a:ext cx="0" cy="19"/>
              </a:xfrm>
              <a:prstGeom prst="line">
                <a:avLst/>
              </a:prstGeom>
              <a:noFill/>
              <a:ln w="9525">
                <a:solidFill>
                  <a:schemeClr val="tx1"/>
                </a:solidFill>
                <a:round/>
                <a:headEnd/>
                <a:tailEnd/>
              </a:ln>
            </p:spPr>
            <p:txBody>
              <a:bodyPr/>
              <a:lstStyle/>
              <a:p>
                <a:endParaRPr lang="fr-FR"/>
              </a:p>
            </p:txBody>
          </p:sp>
          <p:sp>
            <p:nvSpPr>
              <p:cNvPr id="4454" name="Line 760"/>
              <p:cNvSpPr>
                <a:spLocks noChangeShapeType="1"/>
              </p:cNvSpPr>
              <p:nvPr/>
            </p:nvSpPr>
            <p:spPr bwMode="auto">
              <a:xfrm rot="10800000" flipH="1">
                <a:off x="2" y="3103"/>
                <a:ext cx="0" cy="19"/>
              </a:xfrm>
              <a:prstGeom prst="line">
                <a:avLst/>
              </a:prstGeom>
              <a:noFill/>
              <a:ln w="9525">
                <a:solidFill>
                  <a:schemeClr val="tx1"/>
                </a:solidFill>
                <a:round/>
                <a:headEnd/>
                <a:tailEnd/>
              </a:ln>
            </p:spPr>
            <p:txBody>
              <a:bodyPr/>
              <a:lstStyle/>
              <a:p>
                <a:endParaRPr lang="fr-FR"/>
              </a:p>
            </p:txBody>
          </p:sp>
          <p:sp>
            <p:nvSpPr>
              <p:cNvPr id="4455" name="Line 761"/>
              <p:cNvSpPr>
                <a:spLocks noChangeShapeType="1"/>
              </p:cNvSpPr>
              <p:nvPr/>
            </p:nvSpPr>
            <p:spPr bwMode="auto">
              <a:xfrm rot="10800000" flipH="1">
                <a:off x="2" y="3065"/>
                <a:ext cx="0" cy="18"/>
              </a:xfrm>
              <a:prstGeom prst="line">
                <a:avLst/>
              </a:prstGeom>
              <a:noFill/>
              <a:ln w="9525">
                <a:solidFill>
                  <a:schemeClr val="tx1"/>
                </a:solidFill>
                <a:round/>
                <a:headEnd/>
                <a:tailEnd/>
              </a:ln>
            </p:spPr>
            <p:txBody>
              <a:bodyPr/>
              <a:lstStyle/>
              <a:p>
                <a:endParaRPr lang="fr-FR"/>
              </a:p>
            </p:txBody>
          </p:sp>
          <p:sp>
            <p:nvSpPr>
              <p:cNvPr id="4456" name="Line 762"/>
              <p:cNvSpPr>
                <a:spLocks noChangeShapeType="1"/>
              </p:cNvSpPr>
              <p:nvPr/>
            </p:nvSpPr>
            <p:spPr bwMode="auto">
              <a:xfrm rot="10800000" flipH="1">
                <a:off x="2" y="3026"/>
                <a:ext cx="0" cy="18"/>
              </a:xfrm>
              <a:prstGeom prst="line">
                <a:avLst/>
              </a:prstGeom>
              <a:noFill/>
              <a:ln w="9525">
                <a:solidFill>
                  <a:schemeClr val="tx1"/>
                </a:solidFill>
                <a:round/>
                <a:headEnd/>
                <a:tailEnd/>
              </a:ln>
            </p:spPr>
            <p:txBody>
              <a:bodyPr/>
              <a:lstStyle/>
              <a:p>
                <a:endParaRPr lang="fr-FR"/>
              </a:p>
            </p:txBody>
          </p:sp>
          <p:sp>
            <p:nvSpPr>
              <p:cNvPr id="4457" name="Line 763"/>
              <p:cNvSpPr>
                <a:spLocks noChangeShapeType="1"/>
              </p:cNvSpPr>
              <p:nvPr/>
            </p:nvSpPr>
            <p:spPr bwMode="auto">
              <a:xfrm rot="10800000" flipH="1">
                <a:off x="2" y="2985"/>
                <a:ext cx="0" cy="20"/>
              </a:xfrm>
              <a:prstGeom prst="line">
                <a:avLst/>
              </a:prstGeom>
              <a:noFill/>
              <a:ln w="9525">
                <a:solidFill>
                  <a:schemeClr val="tx1"/>
                </a:solidFill>
                <a:round/>
                <a:headEnd/>
                <a:tailEnd/>
              </a:ln>
            </p:spPr>
            <p:txBody>
              <a:bodyPr/>
              <a:lstStyle/>
              <a:p>
                <a:endParaRPr lang="fr-FR"/>
              </a:p>
            </p:txBody>
          </p:sp>
          <p:sp>
            <p:nvSpPr>
              <p:cNvPr id="4458" name="Line 764"/>
              <p:cNvSpPr>
                <a:spLocks noChangeShapeType="1"/>
              </p:cNvSpPr>
              <p:nvPr/>
            </p:nvSpPr>
            <p:spPr bwMode="auto">
              <a:xfrm rot="10800000" flipH="1">
                <a:off x="2" y="2946"/>
                <a:ext cx="0" cy="21"/>
              </a:xfrm>
              <a:prstGeom prst="line">
                <a:avLst/>
              </a:prstGeom>
              <a:noFill/>
              <a:ln w="9525">
                <a:solidFill>
                  <a:schemeClr val="tx1"/>
                </a:solidFill>
                <a:round/>
                <a:headEnd/>
                <a:tailEnd/>
              </a:ln>
            </p:spPr>
            <p:txBody>
              <a:bodyPr/>
              <a:lstStyle/>
              <a:p>
                <a:endParaRPr lang="fr-FR"/>
              </a:p>
            </p:txBody>
          </p:sp>
          <p:sp>
            <p:nvSpPr>
              <p:cNvPr id="4459" name="Line 765"/>
              <p:cNvSpPr>
                <a:spLocks noChangeShapeType="1"/>
              </p:cNvSpPr>
              <p:nvPr/>
            </p:nvSpPr>
            <p:spPr bwMode="auto">
              <a:xfrm rot="10800000" flipH="1">
                <a:off x="2" y="2907"/>
                <a:ext cx="0" cy="19"/>
              </a:xfrm>
              <a:prstGeom prst="line">
                <a:avLst/>
              </a:prstGeom>
              <a:noFill/>
              <a:ln w="9525">
                <a:solidFill>
                  <a:schemeClr val="tx1"/>
                </a:solidFill>
                <a:round/>
                <a:headEnd/>
                <a:tailEnd/>
              </a:ln>
            </p:spPr>
            <p:txBody>
              <a:bodyPr/>
              <a:lstStyle/>
              <a:p>
                <a:endParaRPr lang="fr-FR"/>
              </a:p>
            </p:txBody>
          </p:sp>
          <p:sp>
            <p:nvSpPr>
              <p:cNvPr id="4460" name="Line 766"/>
              <p:cNvSpPr>
                <a:spLocks noChangeShapeType="1"/>
              </p:cNvSpPr>
              <p:nvPr/>
            </p:nvSpPr>
            <p:spPr bwMode="auto">
              <a:xfrm rot="10800000" flipH="1">
                <a:off x="2" y="2867"/>
                <a:ext cx="0" cy="20"/>
              </a:xfrm>
              <a:prstGeom prst="line">
                <a:avLst/>
              </a:prstGeom>
              <a:noFill/>
              <a:ln w="9525">
                <a:solidFill>
                  <a:schemeClr val="tx1"/>
                </a:solidFill>
                <a:round/>
                <a:headEnd/>
                <a:tailEnd/>
              </a:ln>
            </p:spPr>
            <p:txBody>
              <a:bodyPr/>
              <a:lstStyle/>
              <a:p>
                <a:endParaRPr lang="fr-FR"/>
              </a:p>
            </p:txBody>
          </p:sp>
          <p:sp>
            <p:nvSpPr>
              <p:cNvPr id="4461" name="Line 767"/>
              <p:cNvSpPr>
                <a:spLocks noChangeShapeType="1"/>
              </p:cNvSpPr>
              <p:nvPr/>
            </p:nvSpPr>
            <p:spPr bwMode="auto">
              <a:xfrm rot="10800000" flipH="1">
                <a:off x="2" y="2828"/>
                <a:ext cx="0" cy="18"/>
              </a:xfrm>
              <a:prstGeom prst="line">
                <a:avLst/>
              </a:prstGeom>
              <a:noFill/>
              <a:ln w="9525">
                <a:solidFill>
                  <a:schemeClr val="tx1"/>
                </a:solidFill>
                <a:round/>
                <a:headEnd/>
                <a:tailEnd/>
              </a:ln>
            </p:spPr>
            <p:txBody>
              <a:bodyPr/>
              <a:lstStyle/>
              <a:p>
                <a:endParaRPr lang="fr-FR"/>
              </a:p>
            </p:txBody>
          </p:sp>
          <p:sp>
            <p:nvSpPr>
              <p:cNvPr id="4462" name="Line 768"/>
              <p:cNvSpPr>
                <a:spLocks noChangeShapeType="1"/>
              </p:cNvSpPr>
              <p:nvPr/>
            </p:nvSpPr>
            <p:spPr bwMode="auto">
              <a:xfrm rot="10800000" flipH="1">
                <a:off x="2" y="2789"/>
                <a:ext cx="0" cy="20"/>
              </a:xfrm>
              <a:prstGeom prst="line">
                <a:avLst/>
              </a:prstGeom>
              <a:noFill/>
              <a:ln w="9525">
                <a:solidFill>
                  <a:schemeClr val="tx1"/>
                </a:solidFill>
                <a:round/>
                <a:headEnd/>
                <a:tailEnd/>
              </a:ln>
            </p:spPr>
            <p:txBody>
              <a:bodyPr/>
              <a:lstStyle/>
              <a:p>
                <a:endParaRPr lang="fr-FR"/>
              </a:p>
            </p:txBody>
          </p:sp>
          <p:sp>
            <p:nvSpPr>
              <p:cNvPr id="4463" name="Line 769"/>
              <p:cNvSpPr>
                <a:spLocks noChangeShapeType="1"/>
              </p:cNvSpPr>
              <p:nvPr/>
            </p:nvSpPr>
            <p:spPr bwMode="auto">
              <a:xfrm rot="10800000" flipH="1">
                <a:off x="2" y="2750"/>
                <a:ext cx="0" cy="19"/>
              </a:xfrm>
              <a:prstGeom prst="line">
                <a:avLst/>
              </a:prstGeom>
              <a:noFill/>
              <a:ln w="9525">
                <a:solidFill>
                  <a:schemeClr val="tx1"/>
                </a:solidFill>
                <a:round/>
                <a:headEnd/>
                <a:tailEnd/>
              </a:ln>
            </p:spPr>
            <p:txBody>
              <a:bodyPr/>
              <a:lstStyle/>
              <a:p>
                <a:endParaRPr lang="fr-FR"/>
              </a:p>
            </p:txBody>
          </p:sp>
          <p:sp>
            <p:nvSpPr>
              <p:cNvPr id="4464" name="Line 770"/>
              <p:cNvSpPr>
                <a:spLocks noChangeShapeType="1"/>
              </p:cNvSpPr>
              <p:nvPr/>
            </p:nvSpPr>
            <p:spPr bwMode="auto">
              <a:xfrm rot="10800000" flipH="1">
                <a:off x="2" y="2711"/>
                <a:ext cx="0" cy="19"/>
              </a:xfrm>
              <a:prstGeom prst="line">
                <a:avLst/>
              </a:prstGeom>
              <a:noFill/>
              <a:ln w="9525">
                <a:solidFill>
                  <a:schemeClr val="tx1"/>
                </a:solidFill>
                <a:round/>
                <a:headEnd/>
                <a:tailEnd/>
              </a:ln>
            </p:spPr>
            <p:txBody>
              <a:bodyPr/>
              <a:lstStyle/>
              <a:p>
                <a:endParaRPr lang="fr-FR"/>
              </a:p>
            </p:txBody>
          </p:sp>
          <p:sp>
            <p:nvSpPr>
              <p:cNvPr id="4465" name="Line 771"/>
              <p:cNvSpPr>
                <a:spLocks noChangeShapeType="1"/>
              </p:cNvSpPr>
              <p:nvPr/>
            </p:nvSpPr>
            <p:spPr bwMode="auto">
              <a:xfrm rot="10800000" flipH="1">
                <a:off x="2" y="2669"/>
                <a:ext cx="0" cy="22"/>
              </a:xfrm>
              <a:prstGeom prst="line">
                <a:avLst/>
              </a:prstGeom>
              <a:noFill/>
              <a:ln w="9525">
                <a:solidFill>
                  <a:schemeClr val="tx1"/>
                </a:solidFill>
                <a:round/>
                <a:headEnd/>
                <a:tailEnd/>
              </a:ln>
            </p:spPr>
            <p:txBody>
              <a:bodyPr/>
              <a:lstStyle/>
              <a:p>
                <a:endParaRPr lang="fr-FR"/>
              </a:p>
            </p:txBody>
          </p:sp>
          <p:sp>
            <p:nvSpPr>
              <p:cNvPr id="4466" name="Line 772"/>
              <p:cNvSpPr>
                <a:spLocks noChangeShapeType="1"/>
              </p:cNvSpPr>
              <p:nvPr/>
            </p:nvSpPr>
            <p:spPr bwMode="auto">
              <a:xfrm rot="10800000" flipH="1">
                <a:off x="2" y="2630"/>
                <a:ext cx="0" cy="20"/>
              </a:xfrm>
              <a:prstGeom prst="line">
                <a:avLst/>
              </a:prstGeom>
              <a:noFill/>
              <a:ln w="9525">
                <a:solidFill>
                  <a:schemeClr val="tx1"/>
                </a:solidFill>
                <a:round/>
                <a:headEnd/>
                <a:tailEnd/>
              </a:ln>
            </p:spPr>
            <p:txBody>
              <a:bodyPr/>
              <a:lstStyle/>
              <a:p>
                <a:endParaRPr lang="fr-FR"/>
              </a:p>
            </p:txBody>
          </p:sp>
          <p:sp>
            <p:nvSpPr>
              <p:cNvPr id="4467" name="Line 773"/>
              <p:cNvSpPr>
                <a:spLocks noChangeShapeType="1"/>
              </p:cNvSpPr>
              <p:nvPr/>
            </p:nvSpPr>
            <p:spPr bwMode="auto">
              <a:xfrm rot="10800000" flipH="1">
                <a:off x="2" y="2593"/>
                <a:ext cx="0" cy="18"/>
              </a:xfrm>
              <a:prstGeom prst="line">
                <a:avLst/>
              </a:prstGeom>
              <a:noFill/>
              <a:ln w="9525">
                <a:solidFill>
                  <a:schemeClr val="tx1"/>
                </a:solidFill>
                <a:round/>
                <a:headEnd/>
                <a:tailEnd/>
              </a:ln>
            </p:spPr>
            <p:txBody>
              <a:bodyPr/>
              <a:lstStyle/>
              <a:p>
                <a:endParaRPr lang="fr-FR"/>
              </a:p>
            </p:txBody>
          </p:sp>
          <p:sp>
            <p:nvSpPr>
              <p:cNvPr id="4468" name="Line 774"/>
              <p:cNvSpPr>
                <a:spLocks noChangeShapeType="1"/>
              </p:cNvSpPr>
              <p:nvPr/>
            </p:nvSpPr>
            <p:spPr bwMode="auto">
              <a:xfrm rot="10800000" flipH="1">
                <a:off x="2" y="2554"/>
                <a:ext cx="0" cy="17"/>
              </a:xfrm>
              <a:prstGeom prst="line">
                <a:avLst/>
              </a:prstGeom>
              <a:noFill/>
              <a:ln w="9525">
                <a:solidFill>
                  <a:schemeClr val="tx1"/>
                </a:solidFill>
                <a:round/>
                <a:headEnd/>
                <a:tailEnd/>
              </a:ln>
            </p:spPr>
            <p:txBody>
              <a:bodyPr/>
              <a:lstStyle/>
              <a:p>
                <a:endParaRPr lang="fr-FR"/>
              </a:p>
            </p:txBody>
          </p:sp>
          <p:sp>
            <p:nvSpPr>
              <p:cNvPr id="4469" name="Line 775"/>
              <p:cNvSpPr>
                <a:spLocks noChangeShapeType="1"/>
              </p:cNvSpPr>
              <p:nvPr/>
            </p:nvSpPr>
            <p:spPr bwMode="auto">
              <a:xfrm rot="10800000" flipH="1">
                <a:off x="2" y="2511"/>
                <a:ext cx="0" cy="23"/>
              </a:xfrm>
              <a:prstGeom prst="line">
                <a:avLst/>
              </a:prstGeom>
              <a:noFill/>
              <a:ln w="9525">
                <a:solidFill>
                  <a:schemeClr val="tx1"/>
                </a:solidFill>
                <a:round/>
                <a:headEnd/>
                <a:tailEnd/>
              </a:ln>
            </p:spPr>
            <p:txBody>
              <a:bodyPr/>
              <a:lstStyle/>
              <a:p>
                <a:endParaRPr lang="fr-FR"/>
              </a:p>
            </p:txBody>
          </p:sp>
          <p:sp>
            <p:nvSpPr>
              <p:cNvPr id="4470" name="Line 776"/>
              <p:cNvSpPr>
                <a:spLocks noChangeShapeType="1"/>
              </p:cNvSpPr>
              <p:nvPr/>
            </p:nvSpPr>
            <p:spPr bwMode="auto">
              <a:xfrm rot="10800000" flipH="1">
                <a:off x="2" y="2471"/>
                <a:ext cx="0" cy="22"/>
              </a:xfrm>
              <a:prstGeom prst="line">
                <a:avLst/>
              </a:prstGeom>
              <a:noFill/>
              <a:ln w="9525">
                <a:solidFill>
                  <a:schemeClr val="tx1"/>
                </a:solidFill>
                <a:round/>
                <a:headEnd/>
                <a:tailEnd/>
              </a:ln>
            </p:spPr>
            <p:txBody>
              <a:bodyPr/>
              <a:lstStyle/>
              <a:p>
                <a:endParaRPr lang="fr-FR"/>
              </a:p>
            </p:txBody>
          </p:sp>
          <p:sp>
            <p:nvSpPr>
              <p:cNvPr id="4471" name="Line 777"/>
              <p:cNvSpPr>
                <a:spLocks noChangeShapeType="1"/>
              </p:cNvSpPr>
              <p:nvPr/>
            </p:nvSpPr>
            <p:spPr bwMode="auto">
              <a:xfrm rot="10800000" flipH="1">
                <a:off x="2" y="2434"/>
                <a:ext cx="0" cy="20"/>
              </a:xfrm>
              <a:prstGeom prst="line">
                <a:avLst/>
              </a:prstGeom>
              <a:noFill/>
              <a:ln w="9525">
                <a:solidFill>
                  <a:schemeClr val="tx1"/>
                </a:solidFill>
                <a:round/>
                <a:headEnd/>
                <a:tailEnd/>
              </a:ln>
            </p:spPr>
            <p:txBody>
              <a:bodyPr/>
              <a:lstStyle/>
              <a:p>
                <a:endParaRPr lang="fr-FR"/>
              </a:p>
            </p:txBody>
          </p:sp>
          <p:sp>
            <p:nvSpPr>
              <p:cNvPr id="4472" name="Line 778"/>
              <p:cNvSpPr>
                <a:spLocks noChangeShapeType="1"/>
              </p:cNvSpPr>
              <p:nvPr/>
            </p:nvSpPr>
            <p:spPr bwMode="auto">
              <a:xfrm rot="10800000" flipH="1">
                <a:off x="2" y="2395"/>
                <a:ext cx="0" cy="18"/>
              </a:xfrm>
              <a:prstGeom prst="line">
                <a:avLst/>
              </a:prstGeom>
              <a:noFill/>
              <a:ln w="9525">
                <a:solidFill>
                  <a:schemeClr val="tx1"/>
                </a:solidFill>
                <a:round/>
                <a:headEnd/>
                <a:tailEnd/>
              </a:ln>
            </p:spPr>
            <p:txBody>
              <a:bodyPr/>
              <a:lstStyle/>
              <a:p>
                <a:endParaRPr lang="fr-FR"/>
              </a:p>
            </p:txBody>
          </p:sp>
          <p:sp>
            <p:nvSpPr>
              <p:cNvPr id="4473" name="Line 779"/>
              <p:cNvSpPr>
                <a:spLocks noChangeShapeType="1"/>
              </p:cNvSpPr>
              <p:nvPr/>
            </p:nvSpPr>
            <p:spPr bwMode="auto">
              <a:xfrm rot="10800000" flipH="1">
                <a:off x="2" y="2354"/>
                <a:ext cx="0" cy="21"/>
              </a:xfrm>
              <a:prstGeom prst="line">
                <a:avLst/>
              </a:prstGeom>
              <a:noFill/>
              <a:ln w="9525">
                <a:solidFill>
                  <a:schemeClr val="tx1"/>
                </a:solidFill>
                <a:round/>
                <a:headEnd/>
                <a:tailEnd/>
              </a:ln>
            </p:spPr>
            <p:txBody>
              <a:bodyPr/>
              <a:lstStyle/>
              <a:p>
                <a:endParaRPr lang="fr-FR"/>
              </a:p>
            </p:txBody>
          </p:sp>
          <p:sp>
            <p:nvSpPr>
              <p:cNvPr id="4474" name="Line 780"/>
              <p:cNvSpPr>
                <a:spLocks noChangeShapeType="1"/>
              </p:cNvSpPr>
              <p:nvPr/>
            </p:nvSpPr>
            <p:spPr bwMode="auto">
              <a:xfrm rot="10800000" flipH="1">
                <a:off x="2" y="2315"/>
                <a:ext cx="0" cy="19"/>
              </a:xfrm>
              <a:prstGeom prst="line">
                <a:avLst/>
              </a:prstGeom>
              <a:noFill/>
              <a:ln w="9525">
                <a:solidFill>
                  <a:schemeClr val="tx1"/>
                </a:solidFill>
                <a:round/>
                <a:headEnd/>
                <a:tailEnd/>
              </a:ln>
            </p:spPr>
            <p:txBody>
              <a:bodyPr/>
              <a:lstStyle/>
              <a:p>
                <a:endParaRPr lang="fr-FR"/>
              </a:p>
            </p:txBody>
          </p:sp>
          <p:sp>
            <p:nvSpPr>
              <p:cNvPr id="4475" name="Line 781"/>
              <p:cNvSpPr>
                <a:spLocks noChangeShapeType="1"/>
              </p:cNvSpPr>
              <p:nvPr/>
            </p:nvSpPr>
            <p:spPr bwMode="auto">
              <a:xfrm rot="10800000" flipH="1">
                <a:off x="2" y="2275"/>
                <a:ext cx="0" cy="20"/>
              </a:xfrm>
              <a:prstGeom prst="line">
                <a:avLst/>
              </a:prstGeom>
              <a:noFill/>
              <a:ln w="9525">
                <a:solidFill>
                  <a:schemeClr val="tx1"/>
                </a:solidFill>
                <a:round/>
                <a:headEnd/>
                <a:tailEnd/>
              </a:ln>
            </p:spPr>
            <p:txBody>
              <a:bodyPr/>
              <a:lstStyle/>
              <a:p>
                <a:endParaRPr lang="fr-FR"/>
              </a:p>
            </p:txBody>
          </p:sp>
          <p:sp>
            <p:nvSpPr>
              <p:cNvPr id="4476" name="Line 782"/>
              <p:cNvSpPr>
                <a:spLocks noChangeShapeType="1"/>
              </p:cNvSpPr>
              <p:nvPr/>
            </p:nvSpPr>
            <p:spPr bwMode="auto">
              <a:xfrm rot="10800000" flipH="1">
                <a:off x="2" y="2236"/>
                <a:ext cx="0" cy="20"/>
              </a:xfrm>
              <a:prstGeom prst="line">
                <a:avLst/>
              </a:prstGeom>
              <a:noFill/>
              <a:ln w="9525">
                <a:solidFill>
                  <a:schemeClr val="tx1"/>
                </a:solidFill>
                <a:round/>
                <a:headEnd/>
                <a:tailEnd/>
              </a:ln>
            </p:spPr>
            <p:txBody>
              <a:bodyPr/>
              <a:lstStyle/>
              <a:p>
                <a:endParaRPr lang="fr-FR"/>
              </a:p>
            </p:txBody>
          </p:sp>
          <p:sp>
            <p:nvSpPr>
              <p:cNvPr id="4477" name="Line 783"/>
              <p:cNvSpPr>
                <a:spLocks noChangeShapeType="1"/>
              </p:cNvSpPr>
              <p:nvPr/>
            </p:nvSpPr>
            <p:spPr bwMode="auto">
              <a:xfrm rot="10800000" flipH="1">
                <a:off x="2" y="2197"/>
                <a:ext cx="0" cy="21"/>
              </a:xfrm>
              <a:prstGeom prst="line">
                <a:avLst/>
              </a:prstGeom>
              <a:noFill/>
              <a:ln w="9525">
                <a:solidFill>
                  <a:schemeClr val="tx1"/>
                </a:solidFill>
                <a:round/>
                <a:headEnd/>
                <a:tailEnd/>
              </a:ln>
            </p:spPr>
            <p:txBody>
              <a:bodyPr/>
              <a:lstStyle/>
              <a:p>
                <a:endParaRPr lang="fr-FR"/>
              </a:p>
            </p:txBody>
          </p:sp>
          <p:sp>
            <p:nvSpPr>
              <p:cNvPr id="4478" name="Line 784"/>
              <p:cNvSpPr>
                <a:spLocks noChangeShapeType="1"/>
              </p:cNvSpPr>
              <p:nvPr/>
            </p:nvSpPr>
            <p:spPr bwMode="auto">
              <a:xfrm rot="10800000" flipH="1">
                <a:off x="2" y="2158"/>
                <a:ext cx="0" cy="17"/>
              </a:xfrm>
              <a:prstGeom prst="line">
                <a:avLst/>
              </a:prstGeom>
              <a:noFill/>
              <a:ln w="9525">
                <a:solidFill>
                  <a:schemeClr val="tx1"/>
                </a:solidFill>
                <a:round/>
                <a:headEnd/>
                <a:tailEnd/>
              </a:ln>
            </p:spPr>
            <p:txBody>
              <a:bodyPr/>
              <a:lstStyle/>
              <a:p>
                <a:endParaRPr lang="fr-FR"/>
              </a:p>
            </p:txBody>
          </p:sp>
          <p:sp>
            <p:nvSpPr>
              <p:cNvPr id="4479" name="Line 785"/>
              <p:cNvSpPr>
                <a:spLocks noChangeShapeType="1"/>
              </p:cNvSpPr>
              <p:nvPr/>
            </p:nvSpPr>
            <p:spPr bwMode="auto">
              <a:xfrm rot="10800000" flipH="1">
                <a:off x="2" y="2119"/>
                <a:ext cx="0" cy="17"/>
              </a:xfrm>
              <a:prstGeom prst="line">
                <a:avLst/>
              </a:prstGeom>
              <a:noFill/>
              <a:ln w="9525">
                <a:solidFill>
                  <a:schemeClr val="tx1"/>
                </a:solidFill>
                <a:round/>
                <a:headEnd/>
                <a:tailEnd/>
              </a:ln>
            </p:spPr>
            <p:txBody>
              <a:bodyPr/>
              <a:lstStyle/>
              <a:p>
                <a:endParaRPr lang="fr-FR"/>
              </a:p>
            </p:txBody>
          </p:sp>
          <p:sp>
            <p:nvSpPr>
              <p:cNvPr id="4480" name="Line 786"/>
              <p:cNvSpPr>
                <a:spLocks noChangeShapeType="1"/>
              </p:cNvSpPr>
              <p:nvPr/>
            </p:nvSpPr>
            <p:spPr bwMode="auto">
              <a:xfrm rot="10800000" flipH="1">
                <a:off x="2" y="2077"/>
                <a:ext cx="0" cy="20"/>
              </a:xfrm>
              <a:prstGeom prst="line">
                <a:avLst/>
              </a:prstGeom>
              <a:noFill/>
              <a:ln w="9525">
                <a:solidFill>
                  <a:schemeClr val="tx1"/>
                </a:solidFill>
                <a:round/>
                <a:headEnd/>
                <a:tailEnd/>
              </a:ln>
            </p:spPr>
            <p:txBody>
              <a:bodyPr/>
              <a:lstStyle/>
              <a:p>
                <a:endParaRPr lang="fr-FR"/>
              </a:p>
            </p:txBody>
          </p:sp>
          <p:sp>
            <p:nvSpPr>
              <p:cNvPr id="4481" name="Line 787"/>
              <p:cNvSpPr>
                <a:spLocks noChangeShapeType="1"/>
              </p:cNvSpPr>
              <p:nvPr/>
            </p:nvSpPr>
            <p:spPr bwMode="auto">
              <a:xfrm rot="10800000" flipH="1">
                <a:off x="2" y="2038"/>
                <a:ext cx="0" cy="22"/>
              </a:xfrm>
              <a:prstGeom prst="line">
                <a:avLst/>
              </a:prstGeom>
              <a:noFill/>
              <a:ln w="9525">
                <a:solidFill>
                  <a:schemeClr val="tx1"/>
                </a:solidFill>
                <a:round/>
                <a:headEnd/>
                <a:tailEnd/>
              </a:ln>
            </p:spPr>
            <p:txBody>
              <a:bodyPr/>
              <a:lstStyle/>
              <a:p>
                <a:endParaRPr lang="fr-FR"/>
              </a:p>
            </p:txBody>
          </p:sp>
          <p:sp>
            <p:nvSpPr>
              <p:cNvPr id="4482" name="Line 788"/>
              <p:cNvSpPr>
                <a:spLocks noChangeShapeType="1"/>
              </p:cNvSpPr>
              <p:nvPr/>
            </p:nvSpPr>
            <p:spPr bwMode="auto">
              <a:xfrm rot="10800000" flipH="1">
                <a:off x="2" y="1999"/>
                <a:ext cx="0" cy="22"/>
              </a:xfrm>
              <a:prstGeom prst="line">
                <a:avLst/>
              </a:prstGeom>
              <a:noFill/>
              <a:ln w="9525">
                <a:solidFill>
                  <a:schemeClr val="tx1"/>
                </a:solidFill>
                <a:round/>
                <a:headEnd/>
                <a:tailEnd/>
              </a:ln>
            </p:spPr>
            <p:txBody>
              <a:bodyPr/>
              <a:lstStyle/>
              <a:p>
                <a:endParaRPr lang="fr-FR"/>
              </a:p>
            </p:txBody>
          </p:sp>
          <p:sp>
            <p:nvSpPr>
              <p:cNvPr id="4483" name="Line 789"/>
              <p:cNvSpPr>
                <a:spLocks noChangeShapeType="1"/>
              </p:cNvSpPr>
              <p:nvPr/>
            </p:nvSpPr>
            <p:spPr bwMode="auto">
              <a:xfrm rot="10800000" flipH="1">
                <a:off x="2" y="1960"/>
                <a:ext cx="0" cy="19"/>
              </a:xfrm>
              <a:prstGeom prst="line">
                <a:avLst/>
              </a:prstGeom>
              <a:noFill/>
              <a:ln w="9525">
                <a:solidFill>
                  <a:schemeClr val="tx1"/>
                </a:solidFill>
                <a:round/>
                <a:headEnd/>
                <a:tailEnd/>
              </a:ln>
            </p:spPr>
            <p:txBody>
              <a:bodyPr/>
              <a:lstStyle/>
              <a:p>
                <a:endParaRPr lang="fr-FR"/>
              </a:p>
            </p:txBody>
          </p:sp>
          <p:sp>
            <p:nvSpPr>
              <p:cNvPr id="4484" name="Line 790"/>
              <p:cNvSpPr>
                <a:spLocks noChangeShapeType="1"/>
              </p:cNvSpPr>
              <p:nvPr/>
            </p:nvSpPr>
            <p:spPr bwMode="auto">
              <a:xfrm rot="10800000" flipH="1">
                <a:off x="2" y="1921"/>
                <a:ext cx="0" cy="17"/>
              </a:xfrm>
              <a:prstGeom prst="line">
                <a:avLst/>
              </a:prstGeom>
              <a:noFill/>
              <a:ln w="9525">
                <a:solidFill>
                  <a:schemeClr val="tx1"/>
                </a:solidFill>
                <a:round/>
                <a:headEnd/>
                <a:tailEnd/>
              </a:ln>
            </p:spPr>
            <p:txBody>
              <a:bodyPr/>
              <a:lstStyle/>
              <a:p>
                <a:endParaRPr lang="fr-FR"/>
              </a:p>
            </p:txBody>
          </p:sp>
          <p:sp>
            <p:nvSpPr>
              <p:cNvPr id="4485" name="Line 791"/>
              <p:cNvSpPr>
                <a:spLocks noChangeShapeType="1"/>
              </p:cNvSpPr>
              <p:nvPr/>
            </p:nvSpPr>
            <p:spPr bwMode="auto">
              <a:xfrm rot="10800000" flipH="1">
                <a:off x="2" y="1881"/>
                <a:ext cx="0" cy="20"/>
              </a:xfrm>
              <a:prstGeom prst="line">
                <a:avLst/>
              </a:prstGeom>
              <a:noFill/>
              <a:ln w="9525">
                <a:solidFill>
                  <a:schemeClr val="tx1"/>
                </a:solidFill>
                <a:round/>
                <a:headEnd/>
                <a:tailEnd/>
              </a:ln>
            </p:spPr>
            <p:txBody>
              <a:bodyPr/>
              <a:lstStyle/>
              <a:p>
                <a:endParaRPr lang="fr-FR"/>
              </a:p>
            </p:txBody>
          </p:sp>
          <p:sp>
            <p:nvSpPr>
              <p:cNvPr id="4486" name="Line 792"/>
              <p:cNvSpPr>
                <a:spLocks noChangeShapeType="1"/>
              </p:cNvSpPr>
              <p:nvPr/>
            </p:nvSpPr>
            <p:spPr bwMode="auto">
              <a:xfrm rot="10800000" flipH="1">
                <a:off x="2" y="1840"/>
                <a:ext cx="0" cy="22"/>
              </a:xfrm>
              <a:prstGeom prst="line">
                <a:avLst/>
              </a:prstGeom>
              <a:noFill/>
              <a:ln w="9525">
                <a:solidFill>
                  <a:schemeClr val="tx1"/>
                </a:solidFill>
                <a:round/>
                <a:headEnd/>
                <a:tailEnd/>
              </a:ln>
            </p:spPr>
            <p:txBody>
              <a:bodyPr/>
              <a:lstStyle/>
              <a:p>
                <a:endParaRPr lang="fr-FR"/>
              </a:p>
            </p:txBody>
          </p:sp>
          <p:sp>
            <p:nvSpPr>
              <p:cNvPr id="4487" name="Line 793"/>
              <p:cNvSpPr>
                <a:spLocks noChangeShapeType="1"/>
              </p:cNvSpPr>
              <p:nvPr/>
            </p:nvSpPr>
            <p:spPr bwMode="auto">
              <a:xfrm rot="10800000" flipH="1">
                <a:off x="2" y="1801"/>
                <a:ext cx="0" cy="20"/>
              </a:xfrm>
              <a:prstGeom prst="line">
                <a:avLst/>
              </a:prstGeom>
              <a:noFill/>
              <a:ln w="9525">
                <a:solidFill>
                  <a:schemeClr val="tx1"/>
                </a:solidFill>
                <a:round/>
                <a:headEnd/>
                <a:tailEnd/>
              </a:ln>
            </p:spPr>
            <p:txBody>
              <a:bodyPr/>
              <a:lstStyle/>
              <a:p>
                <a:endParaRPr lang="fr-FR"/>
              </a:p>
            </p:txBody>
          </p:sp>
          <p:sp>
            <p:nvSpPr>
              <p:cNvPr id="4488" name="Line 794"/>
              <p:cNvSpPr>
                <a:spLocks noChangeShapeType="1"/>
              </p:cNvSpPr>
              <p:nvPr/>
            </p:nvSpPr>
            <p:spPr bwMode="auto">
              <a:xfrm rot="10800000" flipH="1">
                <a:off x="2" y="1762"/>
                <a:ext cx="0" cy="21"/>
              </a:xfrm>
              <a:prstGeom prst="line">
                <a:avLst/>
              </a:prstGeom>
              <a:noFill/>
              <a:ln w="9525">
                <a:solidFill>
                  <a:schemeClr val="tx1"/>
                </a:solidFill>
                <a:round/>
                <a:headEnd/>
                <a:tailEnd/>
              </a:ln>
            </p:spPr>
            <p:txBody>
              <a:bodyPr/>
              <a:lstStyle/>
              <a:p>
                <a:endParaRPr lang="fr-FR"/>
              </a:p>
            </p:txBody>
          </p:sp>
          <p:sp>
            <p:nvSpPr>
              <p:cNvPr id="4489" name="Line 795"/>
              <p:cNvSpPr>
                <a:spLocks noChangeShapeType="1"/>
              </p:cNvSpPr>
              <p:nvPr/>
            </p:nvSpPr>
            <p:spPr bwMode="auto">
              <a:xfrm rot="10800000" flipH="1">
                <a:off x="2" y="1723"/>
                <a:ext cx="0" cy="21"/>
              </a:xfrm>
              <a:prstGeom prst="line">
                <a:avLst/>
              </a:prstGeom>
              <a:noFill/>
              <a:ln w="9525">
                <a:solidFill>
                  <a:schemeClr val="tx1"/>
                </a:solidFill>
                <a:round/>
                <a:headEnd/>
                <a:tailEnd/>
              </a:ln>
            </p:spPr>
            <p:txBody>
              <a:bodyPr/>
              <a:lstStyle/>
              <a:p>
                <a:endParaRPr lang="fr-FR"/>
              </a:p>
            </p:txBody>
          </p:sp>
          <p:sp>
            <p:nvSpPr>
              <p:cNvPr id="4490" name="Line 796"/>
              <p:cNvSpPr>
                <a:spLocks noChangeShapeType="1"/>
              </p:cNvSpPr>
              <p:nvPr/>
            </p:nvSpPr>
            <p:spPr bwMode="auto">
              <a:xfrm rot="10800000" flipH="1">
                <a:off x="2" y="1685"/>
                <a:ext cx="0" cy="18"/>
              </a:xfrm>
              <a:prstGeom prst="line">
                <a:avLst/>
              </a:prstGeom>
              <a:noFill/>
              <a:ln w="9525">
                <a:solidFill>
                  <a:schemeClr val="tx1"/>
                </a:solidFill>
                <a:round/>
                <a:headEnd/>
                <a:tailEnd/>
              </a:ln>
            </p:spPr>
            <p:txBody>
              <a:bodyPr/>
              <a:lstStyle/>
              <a:p>
                <a:endParaRPr lang="fr-FR"/>
              </a:p>
            </p:txBody>
          </p:sp>
          <p:sp>
            <p:nvSpPr>
              <p:cNvPr id="4491" name="Line 797"/>
              <p:cNvSpPr>
                <a:spLocks noChangeShapeType="1"/>
              </p:cNvSpPr>
              <p:nvPr/>
            </p:nvSpPr>
            <p:spPr bwMode="auto">
              <a:xfrm rot="10800000" flipH="1">
                <a:off x="2" y="1644"/>
                <a:ext cx="0" cy="20"/>
              </a:xfrm>
              <a:prstGeom prst="line">
                <a:avLst/>
              </a:prstGeom>
              <a:noFill/>
              <a:ln w="9525">
                <a:solidFill>
                  <a:schemeClr val="tx1"/>
                </a:solidFill>
                <a:round/>
                <a:headEnd/>
                <a:tailEnd/>
              </a:ln>
            </p:spPr>
            <p:txBody>
              <a:bodyPr/>
              <a:lstStyle/>
              <a:p>
                <a:endParaRPr lang="fr-FR"/>
              </a:p>
            </p:txBody>
          </p:sp>
          <p:sp>
            <p:nvSpPr>
              <p:cNvPr id="4492" name="Line 798"/>
              <p:cNvSpPr>
                <a:spLocks noChangeShapeType="1"/>
              </p:cNvSpPr>
              <p:nvPr/>
            </p:nvSpPr>
            <p:spPr bwMode="auto">
              <a:xfrm rot="10800000" flipH="1">
                <a:off x="2" y="1605"/>
                <a:ext cx="0" cy="20"/>
              </a:xfrm>
              <a:prstGeom prst="line">
                <a:avLst/>
              </a:prstGeom>
              <a:noFill/>
              <a:ln w="9525">
                <a:solidFill>
                  <a:schemeClr val="tx1"/>
                </a:solidFill>
                <a:round/>
                <a:headEnd/>
                <a:tailEnd/>
              </a:ln>
            </p:spPr>
            <p:txBody>
              <a:bodyPr/>
              <a:lstStyle/>
              <a:p>
                <a:endParaRPr lang="fr-FR"/>
              </a:p>
            </p:txBody>
          </p:sp>
          <p:sp>
            <p:nvSpPr>
              <p:cNvPr id="4493" name="Line 799"/>
              <p:cNvSpPr>
                <a:spLocks noChangeShapeType="1"/>
              </p:cNvSpPr>
              <p:nvPr/>
            </p:nvSpPr>
            <p:spPr bwMode="auto">
              <a:xfrm rot="10800000" flipH="1">
                <a:off x="2" y="1564"/>
                <a:ext cx="0" cy="21"/>
              </a:xfrm>
              <a:prstGeom prst="line">
                <a:avLst/>
              </a:prstGeom>
              <a:noFill/>
              <a:ln w="9525">
                <a:solidFill>
                  <a:schemeClr val="tx1"/>
                </a:solidFill>
                <a:round/>
                <a:headEnd/>
                <a:tailEnd/>
              </a:ln>
            </p:spPr>
            <p:txBody>
              <a:bodyPr/>
              <a:lstStyle/>
              <a:p>
                <a:endParaRPr lang="fr-FR"/>
              </a:p>
            </p:txBody>
          </p:sp>
          <p:sp>
            <p:nvSpPr>
              <p:cNvPr id="4494" name="Line 800"/>
              <p:cNvSpPr>
                <a:spLocks noChangeShapeType="1"/>
              </p:cNvSpPr>
              <p:nvPr/>
            </p:nvSpPr>
            <p:spPr bwMode="auto">
              <a:xfrm rot="10800000" flipH="1">
                <a:off x="2" y="1527"/>
                <a:ext cx="0" cy="19"/>
              </a:xfrm>
              <a:prstGeom prst="line">
                <a:avLst/>
              </a:prstGeom>
              <a:noFill/>
              <a:ln w="9525">
                <a:solidFill>
                  <a:schemeClr val="tx1"/>
                </a:solidFill>
                <a:round/>
                <a:headEnd/>
                <a:tailEnd/>
              </a:ln>
            </p:spPr>
            <p:txBody>
              <a:bodyPr/>
              <a:lstStyle/>
              <a:p>
                <a:endParaRPr lang="fr-FR"/>
              </a:p>
            </p:txBody>
          </p:sp>
          <p:sp>
            <p:nvSpPr>
              <p:cNvPr id="4495" name="Line 801"/>
              <p:cNvSpPr>
                <a:spLocks noChangeShapeType="1"/>
              </p:cNvSpPr>
              <p:nvPr/>
            </p:nvSpPr>
            <p:spPr bwMode="auto">
              <a:xfrm rot="10800000" flipH="1">
                <a:off x="2" y="1487"/>
                <a:ext cx="0" cy="20"/>
              </a:xfrm>
              <a:prstGeom prst="line">
                <a:avLst/>
              </a:prstGeom>
              <a:noFill/>
              <a:ln w="9525">
                <a:solidFill>
                  <a:schemeClr val="tx1"/>
                </a:solidFill>
                <a:round/>
                <a:headEnd/>
                <a:tailEnd/>
              </a:ln>
            </p:spPr>
            <p:txBody>
              <a:bodyPr/>
              <a:lstStyle/>
              <a:p>
                <a:endParaRPr lang="fr-FR"/>
              </a:p>
            </p:txBody>
          </p:sp>
          <p:sp>
            <p:nvSpPr>
              <p:cNvPr id="4496" name="Line 802"/>
              <p:cNvSpPr>
                <a:spLocks noChangeShapeType="1"/>
              </p:cNvSpPr>
              <p:nvPr/>
            </p:nvSpPr>
            <p:spPr bwMode="auto">
              <a:xfrm rot="10800000" flipH="1">
                <a:off x="2" y="1448"/>
                <a:ext cx="0" cy="20"/>
              </a:xfrm>
              <a:prstGeom prst="line">
                <a:avLst/>
              </a:prstGeom>
              <a:noFill/>
              <a:ln w="9525">
                <a:solidFill>
                  <a:schemeClr val="tx1"/>
                </a:solidFill>
                <a:round/>
                <a:headEnd/>
                <a:tailEnd/>
              </a:ln>
            </p:spPr>
            <p:txBody>
              <a:bodyPr/>
              <a:lstStyle/>
              <a:p>
                <a:endParaRPr lang="fr-FR"/>
              </a:p>
            </p:txBody>
          </p:sp>
          <p:sp>
            <p:nvSpPr>
              <p:cNvPr id="4497" name="Line 803"/>
              <p:cNvSpPr>
                <a:spLocks noChangeShapeType="1"/>
              </p:cNvSpPr>
              <p:nvPr/>
            </p:nvSpPr>
            <p:spPr bwMode="auto">
              <a:xfrm rot="10800000" flipH="1">
                <a:off x="2" y="1411"/>
                <a:ext cx="0" cy="18"/>
              </a:xfrm>
              <a:prstGeom prst="line">
                <a:avLst/>
              </a:prstGeom>
              <a:noFill/>
              <a:ln w="9525">
                <a:solidFill>
                  <a:schemeClr val="tx1"/>
                </a:solidFill>
                <a:round/>
                <a:headEnd/>
                <a:tailEnd/>
              </a:ln>
            </p:spPr>
            <p:txBody>
              <a:bodyPr/>
              <a:lstStyle/>
              <a:p>
                <a:endParaRPr lang="fr-FR"/>
              </a:p>
            </p:txBody>
          </p:sp>
        </p:grpSp>
        <p:grpSp>
          <p:nvGrpSpPr>
            <p:cNvPr id="6" name="Group 804"/>
            <p:cNvGrpSpPr>
              <a:grpSpLocks/>
            </p:cNvGrpSpPr>
            <p:nvPr/>
          </p:nvGrpSpPr>
          <p:grpSpPr bwMode="auto">
            <a:xfrm rot="5400000">
              <a:off x="1613" y="-1119"/>
              <a:ext cx="2422" cy="4762"/>
              <a:chOff x="0" y="0"/>
              <a:chExt cx="2422" cy="4762"/>
            </a:xfrm>
          </p:grpSpPr>
          <p:sp>
            <p:nvSpPr>
              <p:cNvPr id="4098" name="Line 805"/>
              <p:cNvSpPr>
                <a:spLocks noChangeShapeType="1"/>
              </p:cNvSpPr>
              <p:nvPr/>
            </p:nvSpPr>
            <p:spPr bwMode="auto">
              <a:xfrm rot="10800000" flipH="1">
                <a:off x="474" y="1381"/>
                <a:ext cx="1" cy="20"/>
              </a:xfrm>
              <a:prstGeom prst="line">
                <a:avLst/>
              </a:prstGeom>
              <a:noFill/>
              <a:ln w="9525">
                <a:solidFill>
                  <a:schemeClr val="tx1"/>
                </a:solidFill>
                <a:round/>
                <a:headEnd/>
                <a:tailEnd/>
              </a:ln>
            </p:spPr>
            <p:txBody>
              <a:bodyPr/>
              <a:lstStyle/>
              <a:p>
                <a:endParaRPr lang="fr-FR"/>
              </a:p>
            </p:txBody>
          </p:sp>
          <p:sp>
            <p:nvSpPr>
              <p:cNvPr id="4099" name="Line 806"/>
              <p:cNvSpPr>
                <a:spLocks noChangeShapeType="1"/>
              </p:cNvSpPr>
              <p:nvPr/>
            </p:nvSpPr>
            <p:spPr bwMode="auto">
              <a:xfrm rot="10800000" flipH="1">
                <a:off x="474" y="1342"/>
                <a:ext cx="1" cy="20"/>
              </a:xfrm>
              <a:prstGeom prst="line">
                <a:avLst/>
              </a:prstGeom>
              <a:noFill/>
              <a:ln w="9525">
                <a:solidFill>
                  <a:schemeClr val="tx1"/>
                </a:solidFill>
                <a:round/>
                <a:headEnd/>
                <a:tailEnd/>
              </a:ln>
            </p:spPr>
            <p:txBody>
              <a:bodyPr/>
              <a:lstStyle/>
              <a:p>
                <a:endParaRPr lang="fr-FR"/>
              </a:p>
            </p:txBody>
          </p:sp>
          <p:sp>
            <p:nvSpPr>
              <p:cNvPr id="4100" name="Line 807"/>
              <p:cNvSpPr>
                <a:spLocks noChangeShapeType="1"/>
              </p:cNvSpPr>
              <p:nvPr/>
            </p:nvSpPr>
            <p:spPr bwMode="auto">
              <a:xfrm rot="10800000" flipH="1">
                <a:off x="474" y="1303"/>
                <a:ext cx="1" cy="22"/>
              </a:xfrm>
              <a:prstGeom prst="line">
                <a:avLst/>
              </a:prstGeom>
              <a:noFill/>
              <a:ln w="9525">
                <a:solidFill>
                  <a:schemeClr val="tx1"/>
                </a:solidFill>
                <a:round/>
                <a:headEnd/>
                <a:tailEnd/>
              </a:ln>
            </p:spPr>
            <p:txBody>
              <a:bodyPr/>
              <a:lstStyle/>
              <a:p>
                <a:endParaRPr lang="fr-FR"/>
              </a:p>
            </p:txBody>
          </p:sp>
          <p:sp>
            <p:nvSpPr>
              <p:cNvPr id="4101" name="Line 808"/>
              <p:cNvSpPr>
                <a:spLocks noChangeShapeType="1"/>
              </p:cNvSpPr>
              <p:nvPr/>
            </p:nvSpPr>
            <p:spPr bwMode="auto">
              <a:xfrm rot="10800000" flipH="1">
                <a:off x="474" y="1266"/>
                <a:ext cx="1" cy="17"/>
              </a:xfrm>
              <a:prstGeom prst="line">
                <a:avLst/>
              </a:prstGeom>
              <a:noFill/>
              <a:ln w="9525">
                <a:solidFill>
                  <a:schemeClr val="tx1"/>
                </a:solidFill>
                <a:round/>
                <a:headEnd/>
                <a:tailEnd/>
              </a:ln>
            </p:spPr>
            <p:txBody>
              <a:bodyPr/>
              <a:lstStyle/>
              <a:p>
                <a:endParaRPr lang="fr-FR"/>
              </a:p>
            </p:txBody>
          </p:sp>
          <p:sp>
            <p:nvSpPr>
              <p:cNvPr id="4102" name="Line 809"/>
              <p:cNvSpPr>
                <a:spLocks noChangeShapeType="1"/>
              </p:cNvSpPr>
              <p:nvPr/>
            </p:nvSpPr>
            <p:spPr bwMode="auto">
              <a:xfrm rot="10800000" flipH="1">
                <a:off x="474" y="1225"/>
                <a:ext cx="1" cy="17"/>
              </a:xfrm>
              <a:prstGeom prst="line">
                <a:avLst/>
              </a:prstGeom>
              <a:noFill/>
              <a:ln w="9525">
                <a:solidFill>
                  <a:schemeClr val="tx1"/>
                </a:solidFill>
                <a:round/>
                <a:headEnd/>
                <a:tailEnd/>
              </a:ln>
            </p:spPr>
            <p:txBody>
              <a:bodyPr/>
              <a:lstStyle/>
              <a:p>
                <a:endParaRPr lang="fr-FR"/>
              </a:p>
            </p:txBody>
          </p:sp>
          <p:sp>
            <p:nvSpPr>
              <p:cNvPr id="4103" name="Line 810"/>
              <p:cNvSpPr>
                <a:spLocks noChangeShapeType="1"/>
              </p:cNvSpPr>
              <p:nvPr/>
            </p:nvSpPr>
            <p:spPr bwMode="auto">
              <a:xfrm rot="10800000" flipH="1">
                <a:off x="474" y="1185"/>
                <a:ext cx="1" cy="18"/>
              </a:xfrm>
              <a:prstGeom prst="line">
                <a:avLst/>
              </a:prstGeom>
              <a:noFill/>
              <a:ln w="9525">
                <a:solidFill>
                  <a:schemeClr val="tx1"/>
                </a:solidFill>
                <a:round/>
                <a:headEnd/>
                <a:tailEnd/>
              </a:ln>
            </p:spPr>
            <p:txBody>
              <a:bodyPr/>
              <a:lstStyle/>
              <a:p>
                <a:endParaRPr lang="fr-FR"/>
              </a:p>
            </p:txBody>
          </p:sp>
          <p:sp>
            <p:nvSpPr>
              <p:cNvPr id="4104" name="Line 811"/>
              <p:cNvSpPr>
                <a:spLocks noChangeShapeType="1"/>
              </p:cNvSpPr>
              <p:nvPr/>
            </p:nvSpPr>
            <p:spPr bwMode="auto">
              <a:xfrm rot="10800000" flipH="1">
                <a:off x="474" y="1144"/>
                <a:ext cx="1" cy="22"/>
              </a:xfrm>
              <a:prstGeom prst="line">
                <a:avLst/>
              </a:prstGeom>
              <a:noFill/>
              <a:ln w="9525">
                <a:solidFill>
                  <a:schemeClr val="tx1"/>
                </a:solidFill>
                <a:round/>
                <a:headEnd/>
                <a:tailEnd/>
              </a:ln>
            </p:spPr>
            <p:txBody>
              <a:bodyPr/>
              <a:lstStyle/>
              <a:p>
                <a:endParaRPr lang="fr-FR"/>
              </a:p>
            </p:txBody>
          </p:sp>
          <p:sp>
            <p:nvSpPr>
              <p:cNvPr id="4105" name="Line 812"/>
              <p:cNvSpPr>
                <a:spLocks noChangeShapeType="1"/>
              </p:cNvSpPr>
              <p:nvPr/>
            </p:nvSpPr>
            <p:spPr bwMode="auto">
              <a:xfrm rot="10800000" flipH="1">
                <a:off x="474" y="1107"/>
                <a:ext cx="1" cy="20"/>
              </a:xfrm>
              <a:prstGeom prst="line">
                <a:avLst/>
              </a:prstGeom>
              <a:noFill/>
              <a:ln w="9525">
                <a:solidFill>
                  <a:schemeClr val="tx1"/>
                </a:solidFill>
                <a:round/>
                <a:headEnd/>
                <a:tailEnd/>
              </a:ln>
            </p:spPr>
            <p:txBody>
              <a:bodyPr/>
              <a:lstStyle/>
              <a:p>
                <a:endParaRPr lang="fr-FR"/>
              </a:p>
            </p:txBody>
          </p:sp>
          <p:sp>
            <p:nvSpPr>
              <p:cNvPr id="4106" name="Line 813"/>
              <p:cNvSpPr>
                <a:spLocks noChangeShapeType="1"/>
              </p:cNvSpPr>
              <p:nvPr/>
            </p:nvSpPr>
            <p:spPr bwMode="auto">
              <a:xfrm rot="10800000" flipH="1">
                <a:off x="474" y="1066"/>
                <a:ext cx="1" cy="21"/>
              </a:xfrm>
              <a:prstGeom prst="line">
                <a:avLst/>
              </a:prstGeom>
              <a:noFill/>
              <a:ln w="9525">
                <a:solidFill>
                  <a:schemeClr val="tx1"/>
                </a:solidFill>
                <a:round/>
                <a:headEnd/>
                <a:tailEnd/>
              </a:ln>
            </p:spPr>
            <p:txBody>
              <a:bodyPr/>
              <a:lstStyle/>
              <a:p>
                <a:endParaRPr lang="fr-FR"/>
              </a:p>
            </p:txBody>
          </p:sp>
          <p:sp>
            <p:nvSpPr>
              <p:cNvPr id="4107" name="Line 814"/>
              <p:cNvSpPr>
                <a:spLocks noChangeShapeType="1"/>
              </p:cNvSpPr>
              <p:nvPr/>
            </p:nvSpPr>
            <p:spPr bwMode="auto">
              <a:xfrm rot="10800000" flipH="1">
                <a:off x="474" y="1027"/>
                <a:ext cx="1" cy="19"/>
              </a:xfrm>
              <a:prstGeom prst="line">
                <a:avLst/>
              </a:prstGeom>
              <a:noFill/>
              <a:ln w="9525">
                <a:solidFill>
                  <a:schemeClr val="tx1"/>
                </a:solidFill>
                <a:round/>
                <a:headEnd/>
                <a:tailEnd/>
              </a:ln>
            </p:spPr>
            <p:txBody>
              <a:bodyPr/>
              <a:lstStyle/>
              <a:p>
                <a:endParaRPr lang="fr-FR"/>
              </a:p>
            </p:txBody>
          </p:sp>
          <p:sp>
            <p:nvSpPr>
              <p:cNvPr id="4108" name="Line 815"/>
              <p:cNvSpPr>
                <a:spLocks noChangeShapeType="1"/>
              </p:cNvSpPr>
              <p:nvPr/>
            </p:nvSpPr>
            <p:spPr bwMode="auto">
              <a:xfrm rot="10800000" flipH="1">
                <a:off x="474" y="987"/>
                <a:ext cx="1" cy="20"/>
              </a:xfrm>
              <a:prstGeom prst="line">
                <a:avLst/>
              </a:prstGeom>
              <a:noFill/>
              <a:ln w="9525">
                <a:solidFill>
                  <a:schemeClr val="tx1"/>
                </a:solidFill>
                <a:round/>
                <a:headEnd/>
                <a:tailEnd/>
              </a:ln>
            </p:spPr>
            <p:txBody>
              <a:bodyPr/>
              <a:lstStyle/>
              <a:p>
                <a:endParaRPr lang="fr-FR"/>
              </a:p>
            </p:txBody>
          </p:sp>
          <p:sp>
            <p:nvSpPr>
              <p:cNvPr id="4109" name="Line 816"/>
              <p:cNvSpPr>
                <a:spLocks noChangeShapeType="1"/>
              </p:cNvSpPr>
              <p:nvPr/>
            </p:nvSpPr>
            <p:spPr bwMode="auto">
              <a:xfrm rot="10800000" flipH="1">
                <a:off x="474" y="950"/>
                <a:ext cx="1" cy="18"/>
              </a:xfrm>
              <a:prstGeom prst="line">
                <a:avLst/>
              </a:prstGeom>
              <a:noFill/>
              <a:ln w="9525">
                <a:solidFill>
                  <a:schemeClr val="tx1"/>
                </a:solidFill>
                <a:round/>
                <a:headEnd/>
                <a:tailEnd/>
              </a:ln>
            </p:spPr>
            <p:txBody>
              <a:bodyPr/>
              <a:lstStyle/>
              <a:p>
                <a:endParaRPr lang="fr-FR"/>
              </a:p>
            </p:txBody>
          </p:sp>
          <p:sp>
            <p:nvSpPr>
              <p:cNvPr id="4110" name="Line 817"/>
              <p:cNvSpPr>
                <a:spLocks noChangeShapeType="1"/>
              </p:cNvSpPr>
              <p:nvPr/>
            </p:nvSpPr>
            <p:spPr bwMode="auto">
              <a:xfrm rot="10800000" flipH="1">
                <a:off x="474" y="907"/>
                <a:ext cx="1" cy="22"/>
              </a:xfrm>
              <a:prstGeom prst="line">
                <a:avLst/>
              </a:prstGeom>
              <a:noFill/>
              <a:ln w="9525">
                <a:solidFill>
                  <a:schemeClr val="tx1"/>
                </a:solidFill>
                <a:round/>
                <a:headEnd/>
                <a:tailEnd/>
              </a:ln>
            </p:spPr>
            <p:txBody>
              <a:bodyPr/>
              <a:lstStyle/>
              <a:p>
                <a:endParaRPr lang="fr-FR"/>
              </a:p>
            </p:txBody>
          </p:sp>
          <p:sp>
            <p:nvSpPr>
              <p:cNvPr id="4111" name="Line 818"/>
              <p:cNvSpPr>
                <a:spLocks noChangeShapeType="1"/>
              </p:cNvSpPr>
              <p:nvPr/>
            </p:nvSpPr>
            <p:spPr bwMode="auto">
              <a:xfrm rot="10800000" flipH="1">
                <a:off x="474" y="868"/>
                <a:ext cx="1" cy="21"/>
              </a:xfrm>
              <a:prstGeom prst="line">
                <a:avLst/>
              </a:prstGeom>
              <a:noFill/>
              <a:ln w="9525">
                <a:solidFill>
                  <a:schemeClr val="tx1"/>
                </a:solidFill>
                <a:round/>
                <a:headEnd/>
                <a:tailEnd/>
              </a:ln>
            </p:spPr>
            <p:txBody>
              <a:bodyPr/>
              <a:lstStyle/>
              <a:p>
                <a:endParaRPr lang="fr-FR"/>
              </a:p>
            </p:txBody>
          </p:sp>
          <p:sp>
            <p:nvSpPr>
              <p:cNvPr id="4112" name="Line 819"/>
              <p:cNvSpPr>
                <a:spLocks noChangeShapeType="1"/>
              </p:cNvSpPr>
              <p:nvPr/>
            </p:nvSpPr>
            <p:spPr bwMode="auto">
              <a:xfrm rot="10800000" flipH="1">
                <a:off x="474" y="829"/>
                <a:ext cx="1" cy="21"/>
              </a:xfrm>
              <a:prstGeom prst="line">
                <a:avLst/>
              </a:prstGeom>
              <a:noFill/>
              <a:ln w="9525">
                <a:solidFill>
                  <a:schemeClr val="tx1"/>
                </a:solidFill>
                <a:round/>
                <a:headEnd/>
                <a:tailEnd/>
              </a:ln>
            </p:spPr>
            <p:txBody>
              <a:bodyPr/>
              <a:lstStyle/>
              <a:p>
                <a:endParaRPr lang="fr-FR"/>
              </a:p>
            </p:txBody>
          </p:sp>
          <p:sp>
            <p:nvSpPr>
              <p:cNvPr id="4113" name="Line 820"/>
              <p:cNvSpPr>
                <a:spLocks noChangeShapeType="1"/>
              </p:cNvSpPr>
              <p:nvPr/>
            </p:nvSpPr>
            <p:spPr bwMode="auto">
              <a:xfrm rot="10800000" flipH="1">
                <a:off x="474" y="791"/>
                <a:ext cx="1" cy="18"/>
              </a:xfrm>
              <a:prstGeom prst="line">
                <a:avLst/>
              </a:prstGeom>
              <a:noFill/>
              <a:ln w="9525">
                <a:solidFill>
                  <a:schemeClr val="tx1"/>
                </a:solidFill>
                <a:round/>
                <a:headEnd/>
                <a:tailEnd/>
              </a:ln>
            </p:spPr>
            <p:txBody>
              <a:bodyPr/>
              <a:lstStyle/>
              <a:p>
                <a:endParaRPr lang="fr-FR"/>
              </a:p>
            </p:txBody>
          </p:sp>
          <p:sp>
            <p:nvSpPr>
              <p:cNvPr id="4114" name="Line 821"/>
              <p:cNvSpPr>
                <a:spLocks noChangeShapeType="1"/>
              </p:cNvSpPr>
              <p:nvPr/>
            </p:nvSpPr>
            <p:spPr bwMode="auto">
              <a:xfrm rot="10800000" flipH="1">
                <a:off x="474" y="752"/>
                <a:ext cx="1" cy="18"/>
              </a:xfrm>
              <a:prstGeom prst="line">
                <a:avLst/>
              </a:prstGeom>
              <a:noFill/>
              <a:ln w="9525">
                <a:solidFill>
                  <a:schemeClr val="tx1"/>
                </a:solidFill>
                <a:round/>
                <a:headEnd/>
                <a:tailEnd/>
              </a:ln>
            </p:spPr>
            <p:txBody>
              <a:bodyPr/>
              <a:lstStyle/>
              <a:p>
                <a:endParaRPr lang="fr-FR"/>
              </a:p>
            </p:txBody>
          </p:sp>
          <p:sp>
            <p:nvSpPr>
              <p:cNvPr id="4115" name="Line 822"/>
              <p:cNvSpPr>
                <a:spLocks noChangeShapeType="1"/>
              </p:cNvSpPr>
              <p:nvPr/>
            </p:nvSpPr>
            <p:spPr bwMode="auto">
              <a:xfrm rot="10800000" flipH="1">
                <a:off x="474" y="711"/>
                <a:ext cx="1" cy="20"/>
              </a:xfrm>
              <a:prstGeom prst="line">
                <a:avLst/>
              </a:prstGeom>
              <a:noFill/>
              <a:ln w="9525">
                <a:solidFill>
                  <a:schemeClr val="tx1"/>
                </a:solidFill>
                <a:round/>
                <a:headEnd/>
                <a:tailEnd/>
              </a:ln>
            </p:spPr>
            <p:txBody>
              <a:bodyPr/>
              <a:lstStyle/>
              <a:p>
                <a:endParaRPr lang="fr-FR"/>
              </a:p>
            </p:txBody>
          </p:sp>
          <p:sp>
            <p:nvSpPr>
              <p:cNvPr id="4116" name="Line 823"/>
              <p:cNvSpPr>
                <a:spLocks noChangeShapeType="1"/>
              </p:cNvSpPr>
              <p:nvPr/>
            </p:nvSpPr>
            <p:spPr bwMode="auto">
              <a:xfrm rot="10800000" flipH="1">
                <a:off x="474" y="670"/>
                <a:ext cx="1" cy="21"/>
              </a:xfrm>
              <a:prstGeom prst="line">
                <a:avLst/>
              </a:prstGeom>
              <a:noFill/>
              <a:ln w="9525">
                <a:solidFill>
                  <a:schemeClr val="tx1"/>
                </a:solidFill>
                <a:round/>
                <a:headEnd/>
                <a:tailEnd/>
              </a:ln>
            </p:spPr>
            <p:txBody>
              <a:bodyPr/>
              <a:lstStyle/>
              <a:p>
                <a:endParaRPr lang="fr-FR"/>
              </a:p>
            </p:txBody>
          </p:sp>
          <p:sp>
            <p:nvSpPr>
              <p:cNvPr id="4117" name="Line 824"/>
              <p:cNvSpPr>
                <a:spLocks noChangeShapeType="1"/>
              </p:cNvSpPr>
              <p:nvPr/>
            </p:nvSpPr>
            <p:spPr bwMode="auto">
              <a:xfrm rot="10800000" flipH="1">
                <a:off x="474" y="633"/>
                <a:ext cx="1" cy="19"/>
              </a:xfrm>
              <a:prstGeom prst="line">
                <a:avLst/>
              </a:prstGeom>
              <a:noFill/>
              <a:ln w="9525">
                <a:solidFill>
                  <a:schemeClr val="tx1"/>
                </a:solidFill>
                <a:round/>
                <a:headEnd/>
                <a:tailEnd/>
              </a:ln>
            </p:spPr>
            <p:txBody>
              <a:bodyPr/>
              <a:lstStyle/>
              <a:p>
                <a:endParaRPr lang="fr-FR"/>
              </a:p>
            </p:txBody>
          </p:sp>
          <p:sp>
            <p:nvSpPr>
              <p:cNvPr id="4118" name="Line 825"/>
              <p:cNvSpPr>
                <a:spLocks noChangeShapeType="1"/>
              </p:cNvSpPr>
              <p:nvPr/>
            </p:nvSpPr>
            <p:spPr bwMode="auto">
              <a:xfrm rot="10800000" flipH="1">
                <a:off x="474" y="593"/>
                <a:ext cx="1" cy="20"/>
              </a:xfrm>
              <a:prstGeom prst="line">
                <a:avLst/>
              </a:prstGeom>
              <a:noFill/>
              <a:ln w="9525">
                <a:solidFill>
                  <a:schemeClr val="tx1"/>
                </a:solidFill>
                <a:round/>
                <a:headEnd/>
                <a:tailEnd/>
              </a:ln>
            </p:spPr>
            <p:txBody>
              <a:bodyPr/>
              <a:lstStyle/>
              <a:p>
                <a:endParaRPr lang="fr-FR"/>
              </a:p>
            </p:txBody>
          </p:sp>
          <p:sp>
            <p:nvSpPr>
              <p:cNvPr id="4119" name="Line 826"/>
              <p:cNvSpPr>
                <a:spLocks noChangeShapeType="1"/>
              </p:cNvSpPr>
              <p:nvPr/>
            </p:nvSpPr>
            <p:spPr bwMode="auto">
              <a:xfrm rot="10800000" flipH="1">
                <a:off x="474" y="552"/>
                <a:ext cx="1" cy="22"/>
              </a:xfrm>
              <a:prstGeom prst="line">
                <a:avLst/>
              </a:prstGeom>
              <a:noFill/>
              <a:ln w="9525">
                <a:solidFill>
                  <a:schemeClr val="tx1"/>
                </a:solidFill>
                <a:round/>
                <a:headEnd/>
                <a:tailEnd/>
              </a:ln>
            </p:spPr>
            <p:txBody>
              <a:bodyPr/>
              <a:lstStyle/>
              <a:p>
                <a:endParaRPr lang="fr-FR"/>
              </a:p>
            </p:txBody>
          </p:sp>
          <p:sp>
            <p:nvSpPr>
              <p:cNvPr id="4120" name="Line 827"/>
              <p:cNvSpPr>
                <a:spLocks noChangeShapeType="1"/>
              </p:cNvSpPr>
              <p:nvPr/>
            </p:nvSpPr>
            <p:spPr bwMode="auto">
              <a:xfrm rot="10800000" flipH="1">
                <a:off x="474" y="515"/>
                <a:ext cx="1" cy="18"/>
              </a:xfrm>
              <a:prstGeom prst="line">
                <a:avLst/>
              </a:prstGeom>
              <a:noFill/>
              <a:ln w="9525">
                <a:solidFill>
                  <a:schemeClr val="tx1"/>
                </a:solidFill>
                <a:round/>
                <a:headEnd/>
                <a:tailEnd/>
              </a:ln>
            </p:spPr>
            <p:txBody>
              <a:bodyPr/>
              <a:lstStyle/>
              <a:p>
                <a:endParaRPr lang="fr-FR"/>
              </a:p>
            </p:txBody>
          </p:sp>
          <p:sp>
            <p:nvSpPr>
              <p:cNvPr id="4121" name="Line 828"/>
              <p:cNvSpPr>
                <a:spLocks noChangeShapeType="1"/>
              </p:cNvSpPr>
              <p:nvPr/>
            </p:nvSpPr>
            <p:spPr bwMode="auto">
              <a:xfrm rot="10800000" flipH="1">
                <a:off x="474" y="474"/>
                <a:ext cx="1" cy="19"/>
              </a:xfrm>
              <a:prstGeom prst="line">
                <a:avLst/>
              </a:prstGeom>
              <a:noFill/>
              <a:ln w="9525">
                <a:solidFill>
                  <a:schemeClr val="tx1"/>
                </a:solidFill>
                <a:round/>
                <a:headEnd/>
                <a:tailEnd/>
              </a:ln>
            </p:spPr>
            <p:txBody>
              <a:bodyPr/>
              <a:lstStyle/>
              <a:p>
                <a:endParaRPr lang="fr-FR"/>
              </a:p>
            </p:txBody>
          </p:sp>
          <p:sp>
            <p:nvSpPr>
              <p:cNvPr id="4122" name="Line 829"/>
              <p:cNvSpPr>
                <a:spLocks noChangeShapeType="1"/>
              </p:cNvSpPr>
              <p:nvPr/>
            </p:nvSpPr>
            <p:spPr bwMode="auto">
              <a:xfrm rot="10800000" flipH="1">
                <a:off x="474" y="435"/>
                <a:ext cx="1" cy="19"/>
              </a:xfrm>
              <a:prstGeom prst="line">
                <a:avLst/>
              </a:prstGeom>
              <a:noFill/>
              <a:ln w="9525">
                <a:solidFill>
                  <a:schemeClr val="tx1"/>
                </a:solidFill>
                <a:round/>
                <a:headEnd/>
                <a:tailEnd/>
              </a:ln>
            </p:spPr>
            <p:txBody>
              <a:bodyPr/>
              <a:lstStyle/>
              <a:p>
                <a:endParaRPr lang="fr-FR"/>
              </a:p>
            </p:txBody>
          </p:sp>
          <p:sp>
            <p:nvSpPr>
              <p:cNvPr id="4123" name="Line 830"/>
              <p:cNvSpPr>
                <a:spLocks noChangeShapeType="1"/>
              </p:cNvSpPr>
              <p:nvPr/>
            </p:nvSpPr>
            <p:spPr bwMode="auto">
              <a:xfrm rot="10800000" flipH="1">
                <a:off x="474" y="393"/>
                <a:ext cx="1" cy="24"/>
              </a:xfrm>
              <a:prstGeom prst="line">
                <a:avLst/>
              </a:prstGeom>
              <a:noFill/>
              <a:ln w="9525">
                <a:solidFill>
                  <a:schemeClr val="tx1"/>
                </a:solidFill>
                <a:round/>
                <a:headEnd/>
                <a:tailEnd/>
              </a:ln>
            </p:spPr>
            <p:txBody>
              <a:bodyPr/>
              <a:lstStyle/>
              <a:p>
                <a:endParaRPr lang="fr-FR"/>
              </a:p>
            </p:txBody>
          </p:sp>
          <p:sp>
            <p:nvSpPr>
              <p:cNvPr id="4124" name="Line 831"/>
              <p:cNvSpPr>
                <a:spLocks noChangeShapeType="1"/>
              </p:cNvSpPr>
              <p:nvPr/>
            </p:nvSpPr>
            <p:spPr bwMode="auto">
              <a:xfrm rot="10800000" flipH="1">
                <a:off x="474" y="356"/>
                <a:ext cx="1" cy="20"/>
              </a:xfrm>
              <a:prstGeom prst="line">
                <a:avLst/>
              </a:prstGeom>
              <a:noFill/>
              <a:ln w="9525">
                <a:solidFill>
                  <a:schemeClr val="tx1"/>
                </a:solidFill>
                <a:round/>
                <a:headEnd/>
                <a:tailEnd/>
              </a:ln>
            </p:spPr>
            <p:txBody>
              <a:bodyPr/>
              <a:lstStyle/>
              <a:p>
                <a:endParaRPr lang="fr-FR"/>
              </a:p>
            </p:txBody>
          </p:sp>
          <p:sp>
            <p:nvSpPr>
              <p:cNvPr id="4125" name="Line 832"/>
              <p:cNvSpPr>
                <a:spLocks noChangeShapeType="1"/>
              </p:cNvSpPr>
              <p:nvPr/>
            </p:nvSpPr>
            <p:spPr bwMode="auto">
              <a:xfrm rot="10800000" flipH="1">
                <a:off x="474" y="317"/>
                <a:ext cx="1" cy="20"/>
              </a:xfrm>
              <a:prstGeom prst="line">
                <a:avLst/>
              </a:prstGeom>
              <a:noFill/>
              <a:ln w="9525">
                <a:solidFill>
                  <a:schemeClr val="tx1"/>
                </a:solidFill>
                <a:round/>
                <a:headEnd/>
                <a:tailEnd/>
              </a:ln>
            </p:spPr>
            <p:txBody>
              <a:bodyPr/>
              <a:lstStyle/>
              <a:p>
                <a:endParaRPr lang="fr-FR"/>
              </a:p>
            </p:txBody>
          </p:sp>
          <p:sp>
            <p:nvSpPr>
              <p:cNvPr id="4126" name="Line 833"/>
              <p:cNvSpPr>
                <a:spLocks noChangeShapeType="1"/>
              </p:cNvSpPr>
              <p:nvPr/>
            </p:nvSpPr>
            <p:spPr bwMode="auto">
              <a:xfrm rot="10800000" flipH="1">
                <a:off x="474" y="278"/>
                <a:ext cx="1" cy="17"/>
              </a:xfrm>
              <a:prstGeom prst="line">
                <a:avLst/>
              </a:prstGeom>
              <a:noFill/>
              <a:ln w="9525">
                <a:solidFill>
                  <a:schemeClr val="tx1"/>
                </a:solidFill>
                <a:round/>
                <a:headEnd/>
                <a:tailEnd/>
              </a:ln>
            </p:spPr>
            <p:txBody>
              <a:bodyPr/>
              <a:lstStyle/>
              <a:p>
                <a:endParaRPr lang="fr-FR"/>
              </a:p>
            </p:txBody>
          </p:sp>
          <p:sp>
            <p:nvSpPr>
              <p:cNvPr id="4127" name="Line 834"/>
              <p:cNvSpPr>
                <a:spLocks noChangeShapeType="1"/>
              </p:cNvSpPr>
              <p:nvPr/>
            </p:nvSpPr>
            <p:spPr bwMode="auto">
              <a:xfrm rot="10800000" flipH="1">
                <a:off x="474" y="237"/>
                <a:ext cx="1" cy="21"/>
              </a:xfrm>
              <a:prstGeom prst="line">
                <a:avLst/>
              </a:prstGeom>
              <a:noFill/>
              <a:ln w="9525">
                <a:solidFill>
                  <a:schemeClr val="tx1"/>
                </a:solidFill>
                <a:round/>
                <a:headEnd/>
                <a:tailEnd/>
              </a:ln>
            </p:spPr>
            <p:txBody>
              <a:bodyPr/>
              <a:lstStyle/>
              <a:p>
                <a:endParaRPr lang="fr-FR"/>
              </a:p>
            </p:txBody>
          </p:sp>
          <p:sp>
            <p:nvSpPr>
              <p:cNvPr id="4128" name="Line 835"/>
              <p:cNvSpPr>
                <a:spLocks noChangeShapeType="1"/>
              </p:cNvSpPr>
              <p:nvPr/>
            </p:nvSpPr>
            <p:spPr bwMode="auto">
              <a:xfrm rot="10800000" flipH="1">
                <a:off x="474" y="199"/>
                <a:ext cx="1" cy="20"/>
              </a:xfrm>
              <a:prstGeom prst="line">
                <a:avLst/>
              </a:prstGeom>
              <a:noFill/>
              <a:ln w="9525">
                <a:solidFill>
                  <a:schemeClr val="tx1"/>
                </a:solidFill>
                <a:round/>
                <a:headEnd/>
                <a:tailEnd/>
              </a:ln>
            </p:spPr>
            <p:txBody>
              <a:bodyPr/>
              <a:lstStyle/>
              <a:p>
                <a:endParaRPr lang="fr-FR"/>
              </a:p>
            </p:txBody>
          </p:sp>
          <p:sp>
            <p:nvSpPr>
              <p:cNvPr id="4129" name="Line 836"/>
              <p:cNvSpPr>
                <a:spLocks noChangeShapeType="1"/>
              </p:cNvSpPr>
              <p:nvPr/>
            </p:nvSpPr>
            <p:spPr bwMode="auto">
              <a:xfrm rot="10800000" flipH="1">
                <a:off x="474" y="160"/>
                <a:ext cx="1" cy="20"/>
              </a:xfrm>
              <a:prstGeom prst="line">
                <a:avLst/>
              </a:prstGeom>
              <a:noFill/>
              <a:ln w="9525">
                <a:solidFill>
                  <a:schemeClr val="tx1"/>
                </a:solidFill>
                <a:round/>
                <a:headEnd/>
                <a:tailEnd/>
              </a:ln>
            </p:spPr>
            <p:txBody>
              <a:bodyPr/>
              <a:lstStyle/>
              <a:p>
                <a:endParaRPr lang="fr-FR"/>
              </a:p>
            </p:txBody>
          </p:sp>
          <p:sp>
            <p:nvSpPr>
              <p:cNvPr id="4130" name="Line 837"/>
              <p:cNvSpPr>
                <a:spLocks noChangeShapeType="1"/>
              </p:cNvSpPr>
              <p:nvPr/>
            </p:nvSpPr>
            <p:spPr bwMode="auto">
              <a:xfrm rot="10800000" flipH="1">
                <a:off x="474" y="119"/>
                <a:ext cx="1" cy="24"/>
              </a:xfrm>
              <a:prstGeom prst="line">
                <a:avLst/>
              </a:prstGeom>
              <a:noFill/>
              <a:ln w="9525">
                <a:solidFill>
                  <a:schemeClr val="tx1"/>
                </a:solidFill>
                <a:round/>
                <a:headEnd/>
                <a:tailEnd/>
              </a:ln>
            </p:spPr>
            <p:txBody>
              <a:bodyPr/>
              <a:lstStyle/>
              <a:p>
                <a:endParaRPr lang="fr-FR"/>
              </a:p>
            </p:txBody>
          </p:sp>
          <p:sp>
            <p:nvSpPr>
              <p:cNvPr id="4131" name="Line 838"/>
              <p:cNvSpPr>
                <a:spLocks noChangeShapeType="1"/>
              </p:cNvSpPr>
              <p:nvPr/>
            </p:nvSpPr>
            <p:spPr bwMode="auto">
              <a:xfrm rot="10800000" flipH="1">
                <a:off x="474" y="80"/>
                <a:ext cx="1" cy="19"/>
              </a:xfrm>
              <a:prstGeom prst="line">
                <a:avLst/>
              </a:prstGeom>
              <a:noFill/>
              <a:ln w="9525">
                <a:solidFill>
                  <a:schemeClr val="tx1"/>
                </a:solidFill>
                <a:round/>
                <a:headEnd/>
                <a:tailEnd/>
              </a:ln>
            </p:spPr>
            <p:txBody>
              <a:bodyPr/>
              <a:lstStyle/>
              <a:p>
                <a:endParaRPr lang="fr-FR"/>
              </a:p>
            </p:txBody>
          </p:sp>
          <p:sp>
            <p:nvSpPr>
              <p:cNvPr id="4132" name="Line 839"/>
              <p:cNvSpPr>
                <a:spLocks noChangeShapeType="1"/>
              </p:cNvSpPr>
              <p:nvPr/>
            </p:nvSpPr>
            <p:spPr bwMode="auto">
              <a:xfrm rot="10800000" flipH="1">
                <a:off x="474" y="43"/>
                <a:ext cx="1" cy="17"/>
              </a:xfrm>
              <a:prstGeom prst="line">
                <a:avLst/>
              </a:prstGeom>
              <a:noFill/>
              <a:ln w="9525">
                <a:solidFill>
                  <a:schemeClr val="tx1"/>
                </a:solidFill>
                <a:round/>
                <a:headEnd/>
                <a:tailEnd/>
              </a:ln>
            </p:spPr>
            <p:txBody>
              <a:bodyPr/>
              <a:lstStyle/>
              <a:p>
                <a:endParaRPr lang="fr-FR"/>
              </a:p>
            </p:txBody>
          </p:sp>
          <p:sp>
            <p:nvSpPr>
              <p:cNvPr id="4133" name="Line 840"/>
              <p:cNvSpPr>
                <a:spLocks noChangeShapeType="1"/>
              </p:cNvSpPr>
              <p:nvPr/>
            </p:nvSpPr>
            <p:spPr bwMode="auto">
              <a:xfrm rot="10800000" flipH="1">
                <a:off x="474" y="13"/>
                <a:ext cx="1" cy="8"/>
              </a:xfrm>
              <a:prstGeom prst="line">
                <a:avLst/>
              </a:prstGeom>
              <a:noFill/>
              <a:ln w="9525">
                <a:solidFill>
                  <a:schemeClr val="tx1"/>
                </a:solidFill>
                <a:round/>
                <a:headEnd/>
                <a:tailEnd/>
              </a:ln>
            </p:spPr>
            <p:txBody>
              <a:bodyPr/>
              <a:lstStyle/>
              <a:p>
                <a:endParaRPr lang="fr-FR"/>
              </a:p>
            </p:txBody>
          </p:sp>
          <p:sp>
            <p:nvSpPr>
              <p:cNvPr id="4134" name="AutoShape 841"/>
              <p:cNvSpPr>
                <a:spLocks/>
              </p:cNvSpPr>
              <p:nvPr/>
            </p:nvSpPr>
            <p:spPr bwMode="auto">
              <a:xfrm>
                <a:off x="2393" y="4606"/>
                <a:ext cx="29" cy="23"/>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4135" name="AutoShape 842"/>
              <p:cNvSpPr>
                <a:spLocks/>
              </p:cNvSpPr>
              <p:nvPr/>
            </p:nvSpPr>
            <p:spPr bwMode="auto">
              <a:xfrm>
                <a:off x="2393" y="4559"/>
                <a:ext cx="29"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1800FF"/>
              </a:solidFill>
              <a:ln w="9525">
                <a:solidFill>
                  <a:srgbClr val="1800FF"/>
                </a:solidFill>
                <a:miter lim="800000"/>
                <a:headEnd/>
                <a:tailEnd/>
              </a:ln>
            </p:spPr>
            <p:txBody>
              <a:bodyPr/>
              <a:lstStyle/>
              <a:p>
                <a:endParaRPr lang="fr-FR"/>
              </a:p>
            </p:txBody>
          </p:sp>
          <p:sp>
            <p:nvSpPr>
              <p:cNvPr id="4136" name="AutoShape 843"/>
              <p:cNvSpPr>
                <a:spLocks/>
              </p:cNvSpPr>
              <p:nvPr/>
            </p:nvSpPr>
            <p:spPr bwMode="auto">
              <a:xfrm>
                <a:off x="2393" y="4516"/>
                <a:ext cx="29"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1800FF"/>
              </a:solidFill>
              <a:ln w="9525">
                <a:solidFill>
                  <a:srgbClr val="1800FF"/>
                </a:solidFill>
                <a:miter lim="800000"/>
                <a:headEnd/>
                <a:tailEnd/>
              </a:ln>
            </p:spPr>
            <p:txBody>
              <a:bodyPr/>
              <a:lstStyle/>
              <a:p>
                <a:endParaRPr lang="fr-FR"/>
              </a:p>
            </p:txBody>
          </p:sp>
          <p:sp>
            <p:nvSpPr>
              <p:cNvPr id="4137" name="AutoShape 844"/>
              <p:cNvSpPr>
                <a:spLocks/>
              </p:cNvSpPr>
              <p:nvPr/>
            </p:nvSpPr>
            <p:spPr bwMode="auto">
              <a:xfrm>
                <a:off x="2393" y="4735"/>
                <a:ext cx="29"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1800FF"/>
              </a:solidFill>
              <a:ln w="9525">
                <a:solidFill>
                  <a:srgbClr val="1800FF"/>
                </a:solidFill>
                <a:miter lim="800000"/>
                <a:headEnd/>
                <a:tailEnd/>
              </a:ln>
            </p:spPr>
            <p:txBody>
              <a:bodyPr/>
              <a:lstStyle/>
              <a:p>
                <a:endParaRPr lang="fr-FR"/>
              </a:p>
            </p:txBody>
          </p:sp>
          <p:sp>
            <p:nvSpPr>
              <p:cNvPr id="4138" name="AutoShape 845"/>
              <p:cNvSpPr>
                <a:spLocks/>
              </p:cNvSpPr>
              <p:nvPr/>
            </p:nvSpPr>
            <p:spPr bwMode="auto">
              <a:xfrm>
                <a:off x="2393" y="4692"/>
                <a:ext cx="29"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1800FF"/>
              </a:solidFill>
              <a:ln w="9525">
                <a:solidFill>
                  <a:srgbClr val="1800FF"/>
                </a:solidFill>
                <a:miter lim="800000"/>
                <a:headEnd/>
                <a:tailEnd/>
              </a:ln>
            </p:spPr>
            <p:txBody>
              <a:bodyPr/>
              <a:lstStyle/>
              <a:p>
                <a:endParaRPr lang="fr-FR"/>
              </a:p>
            </p:txBody>
          </p:sp>
          <p:sp>
            <p:nvSpPr>
              <p:cNvPr id="4139" name="AutoShape 846"/>
              <p:cNvSpPr>
                <a:spLocks/>
              </p:cNvSpPr>
              <p:nvPr/>
            </p:nvSpPr>
            <p:spPr bwMode="auto">
              <a:xfrm>
                <a:off x="2393" y="4649"/>
                <a:ext cx="29"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4140" name="AutoShape 847"/>
              <p:cNvSpPr>
                <a:spLocks/>
              </p:cNvSpPr>
              <p:nvPr/>
            </p:nvSpPr>
            <p:spPr bwMode="auto">
              <a:xfrm>
                <a:off x="2343" y="4606"/>
                <a:ext cx="30" cy="23"/>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4141" name="AutoShape 848"/>
              <p:cNvSpPr>
                <a:spLocks/>
              </p:cNvSpPr>
              <p:nvPr/>
            </p:nvSpPr>
            <p:spPr bwMode="auto">
              <a:xfrm>
                <a:off x="2343" y="4559"/>
                <a:ext cx="30"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4142" name="AutoShape 849"/>
              <p:cNvSpPr>
                <a:spLocks/>
              </p:cNvSpPr>
              <p:nvPr/>
            </p:nvSpPr>
            <p:spPr bwMode="auto">
              <a:xfrm>
                <a:off x="2343" y="4516"/>
                <a:ext cx="30"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4143" name="AutoShape 850"/>
              <p:cNvSpPr>
                <a:spLocks/>
              </p:cNvSpPr>
              <p:nvPr/>
            </p:nvSpPr>
            <p:spPr bwMode="auto">
              <a:xfrm>
                <a:off x="2343" y="4470"/>
                <a:ext cx="30" cy="28"/>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4144" name="AutoShape 851"/>
              <p:cNvSpPr>
                <a:spLocks/>
              </p:cNvSpPr>
              <p:nvPr/>
            </p:nvSpPr>
            <p:spPr bwMode="auto">
              <a:xfrm>
                <a:off x="2343" y="4427"/>
                <a:ext cx="30" cy="28"/>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4145" name="AutoShape 852"/>
              <p:cNvSpPr>
                <a:spLocks/>
              </p:cNvSpPr>
              <p:nvPr/>
            </p:nvSpPr>
            <p:spPr bwMode="auto">
              <a:xfrm>
                <a:off x="2343" y="4692"/>
                <a:ext cx="30"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4146" name="AutoShape 853"/>
              <p:cNvSpPr>
                <a:spLocks/>
              </p:cNvSpPr>
              <p:nvPr/>
            </p:nvSpPr>
            <p:spPr bwMode="auto">
              <a:xfrm>
                <a:off x="2343" y="4649"/>
                <a:ext cx="30"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4147" name="AutoShape 854"/>
              <p:cNvSpPr>
                <a:spLocks/>
              </p:cNvSpPr>
              <p:nvPr/>
            </p:nvSpPr>
            <p:spPr bwMode="auto">
              <a:xfrm>
                <a:off x="2291" y="4606"/>
                <a:ext cx="30" cy="23"/>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F00FF"/>
              </a:solidFill>
              <a:ln w="9525">
                <a:solidFill>
                  <a:srgbClr val="FF00FF"/>
                </a:solidFill>
                <a:miter lim="800000"/>
                <a:headEnd/>
                <a:tailEnd/>
              </a:ln>
            </p:spPr>
            <p:txBody>
              <a:bodyPr/>
              <a:lstStyle/>
              <a:p>
                <a:endParaRPr lang="fr-FR"/>
              </a:p>
            </p:txBody>
          </p:sp>
          <p:sp>
            <p:nvSpPr>
              <p:cNvPr id="4148" name="AutoShape 855"/>
              <p:cNvSpPr>
                <a:spLocks/>
              </p:cNvSpPr>
              <p:nvPr/>
            </p:nvSpPr>
            <p:spPr bwMode="auto">
              <a:xfrm>
                <a:off x="2291" y="4559"/>
                <a:ext cx="30"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F00FF"/>
              </a:solidFill>
              <a:ln w="9525">
                <a:solidFill>
                  <a:srgbClr val="FF00FF"/>
                </a:solidFill>
                <a:miter lim="800000"/>
                <a:headEnd/>
                <a:tailEnd/>
              </a:ln>
            </p:spPr>
            <p:txBody>
              <a:bodyPr/>
              <a:lstStyle/>
              <a:p>
                <a:endParaRPr lang="fr-FR"/>
              </a:p>
            </p:txBody>
          </p:sp>
          <p:sp>
            <p:nvSpPr>
              <p:cNvPr id="4149" name="AutoShape 856"/>
              <p:cNvSpPr>
                <a:spLocks/>
              </p:cNvSpPr>
              <p:nvPr/>
            </p:nvSpPr>
            <p:spPr bwMode="auto">
              <a:xfrm>
                <a:off x="2291" y="4516"/>
                <a:ext cx="30"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CFF00"/>
              </a:solidFill>
              <a:ln w="9525">
                <a:solidFill>
                  <a:srgbClr val="FCFF00"/>
                </a:solidFill>
                <a:miter lim="800000"/>
                <a:headEnd/>
                <a:tailEnd/>
              </a:ln>
            </p:spPr>
            <p:txBody>
              <a:bodyPr/>
              <a:lstStyle/>
              <a:p>
                <a:endParaRPr lang="fr-FR"/>
              </a:p>
            </p:txBody>
          </p:sp>
          <p:sp>
            <p:nvSpPr>
              <p:cNvPr id="4150" name="AutoShape 857"/>
              <p:cNvSpPr>
                <a:spLocks/>
              </p:cNvSpPr>
              <p:nvPr/>
            </p:nvSpPr>
            <p:spPr bwMode="auto">
              <a:xfrm>
                <a:off x="2291" y="4470"/>
                <a:ext cx="30" cy="28"/>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4151" name="AutoShape 858"/>
              <p:cNvSpPr>
                <a:spLocks/>
              </p:cNvSpPr>
              <p:nvPr/>
            </p:nvSpPr>
            <p:spPr bwMode="auto">
              <a:xfrm>
                <a:off x="2291" y="4427"/>
                <a:ext cx="30" cy="28"/>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4152" name="AutoShape 859"/>
              <p:cNvSpPr>
                <a:spLocks/>
              </p:cNvSpPr>
              <p:nvPr/>
            </p:nvSpPr>
            <p:spPr bwMode="auto">
              <a:xfrm>
                <a:off x="2291" y="4380"/>
                <a:ext cx="30" cy="30"/>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4153" name="AutoShape 860"/>
              <p:cNvSpPr>
                <a:spLocks/>
              </p:cNvSpPr>
              <p:nvPr/>
            </p:nvSpPr>
            <p:spPr bwMode="auto">
              <a:xfrm>
                <a:off x="2291" y="4649"/>
                <a:ext cx="30"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4154" name="AutoShape 861"/>
              <p:cNvSpPr>
                <a:spLocks/>
              </p:cNvSpPr>
              <p:nvPr/>
            </p:nvSpPr>
            <p:spPr bwMode="auto">
              <a:xfrm>
                <a:off x="0" y="1860"/>
                <a:ext cx="30"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F00FF"/>
              </a:solidFill>
              <a:ln w="9525">
                <a:solidFill>
                  <a:srgbClr val="FF00FF"/>
                </a:solidFill>
                <a:miter lim="800000"/>
                <a:headEnd/>
                <a:tailEnd/>
              </a:ln>
            </p:spPr>
            <p:txBody>
              <a:bodyPr/>
              <a:lstStyle/>
              <a:p>
                <a:endParaRPr lang="fr-FR"/>
              </a:p>
            </p:txBody>
          </p:sp>
          <p:sp>
            <p:nvSpPr>
              <p:cNvPr id="4155" name="AutoShape 862"/>
              <p:cNvSpPr>
                <a:spLocks/>
              </p:cNvSpPr>
              <p:nvPr/>
            </p:nvSpPr>
            <p:spPr bwMode="auto">
              <a:xfrm>
                <a:off x="0" y="1813"/>
                <a:ext cx="30" cy="29"/>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F00FF"/>
              </a:solidFill>
              <a:ln w="9525">
                <a:solidFill>
                  <a:srgbClr val="FF00FF"/>
                </a:solidFill>
                <a:miter lim="800000"/>
                <a:headEnd/>
                <a:tailEnd/>
              </a:ln>
            </p:spPr>
            <p:txBody>
              <a:bodyPr/>
              <a:lstStyle/>
              <a:p>
                <a:endParaRPr lang="fr-FR"/>
              </a:p>
            </p:txBody>
          </p:sp>
          <p:sp>
            <p:nvSpPr>
              <p:cNvPr id="4156" name="AutoShape 863"/>
              <p:cNvSpPr>
                <a:spLocks/>
              </p:cNvSpPr>
              <p:nvPr/>
            </p:nvSpPr>
            <p:spPr bwMode="auto">
              <a:xfrm>
                <a:off x="0" y="1769"/>
                <a:ext cx="30" cy="28"/>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F00FF"/>
              </a:solidFill>
              <a:ln w="9525">
                <a:solidFill>
                  <a:srgbClr val="FF00FF"/>
                </a:solidFill>
                <a:miter lim="800000"/>
                <a:headEnd/>
                <a:tailEnd/>
              </a:ln>
            </p:spPr>
            <p:txBody>
              <a:bodyPr/>
              <a:lstStyle/>
              <a:p>
                <a:endParaRPr lang="fr-FR"/>
              </a:p>
            </p:txBody>
          </p:sp>
          <p:sp>
            <p:nvSpPr>
              <p:cNvPr id="4157" name="AutoShape 864"/>
              <p:cNvSpPr>
                <a:spLocks/>
              </p:cNvSpPr>
              <p:nvPr/>
            </p:nvSpPr>
            <p:spPr bwMode="auto">
              <a:xfrm>
                <a:off x="0" y="1726"/>
                <a:ext cx="30" cy="28"/>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F00FF"/>
              </a:solidFill>
              <a:ln w="9525">
                <a:solidFill>
                  <a:srgbClr val="FF00FF"/>
                </a:solidFill>
                <a:miter lim="800000"/>
                <a:headEnd/>
                <a:tailEnd/>
              </a:ln>
            </p:spPr>
            <p:txBody>
              <a:bodyPr/>
              <a:lstStyle/>
              <a:p>
                <a:endParaRPr lang="fr-FR"/>
              </a:p>
            </p:txBody>
          </p:sp>
          <p:sp>
            <p:nvSpPr>
              <p:cNvPr id="4158" name="AutoShape 865"/>
              <p:cNvSpPr>
                <a:spLocks/>
              </p:cNvSpPr>
              <p:nvPr/>
            </p:nvSpPr>
            <p:spPr bwMode="auto">
              <a:xfrm>
                <a:off x="0" y="1683"/>
                <a:ext cx="30" cy="28"/>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4159" name="AutoShape 866"/>
              <p:cNvSpPr>
                <a:spLocks/>
              </p:cNvSpPr>
              <p:nvPr/>
            </p:nvSpPr>
            <p:spPr bwMode="auto">
              <a:xfrm>
                <a:off x="0" y="1638"/>
                <a:ext cx="30" cy="24"/>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4160" name="AutoShape 867"/>
              <p:cNvSpPr>
                <a:spLocks/>
              </p:cNvSpPr>
              <p:nvPr/>
            </p:nvSpPr>
            <p:spPr bwMode="auto">
              <a:xfrm>
                <a:off x="0" y="1593"/>
                <a:ext cx="30"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4161" name="AutoShape 868"/>
              <p:cNvSpPr>
                <a:spLocks/>
              </p:cNvSpPr>
              <p:nvPr/>
            </p:nvSpPr>
            <p:spPr bwMode="auto">
              <a:xfrm>
                <a:off x="0" y="1550"/>
                <a:ext cx="30"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4162" name="AutoShape 869"/>
              <p:cNvSpPr>
                <a:spLocks/>
              </p:cNvSpPr>
              <p:nvPr/>
            </p:nvSpPr>
            <p:spPr bwMode="auto">
              <a:xfrm>
                <a:off x="0" y="1505"/>
                <a:ext cx="30"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4163" name="AutoShape 870"/>
              <p:cNvSpPr>
                <a:spLocks/>
              </p:cNvSpPr>
              <p:nvPr/>
            </p:nvSpPr>
            <p:spPr bwMode="auto">
              <a:xfrm>
                <a:off x="0" y="1462"/>
                <a:ext cx="30" cy="23"/>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4164" name="AutoShape 871"/>
              <p:cNvSpPr>
                <a:spLocks/>
              </p:cNvSpPr>
              <p:nvPr/>
            </p:nvSpPr>
            <p:spPr bwMode="auto">
              <a:xfrm>
                <a:off x="0" y="1417"/>
                <a:ext cx="30"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4165" name="AutoShape 872"/>
              <p:cNvSpPr>
                <a:spLocks/>
              </p:cNvSpPr>
              <p:nvPr/>
            </p:nvSpPr>
            <p:spPr bwMode="auto">
              <a:xfrm>
                <a:off x="0" y="1374"/>
                <a:ext cx="30"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4166" name="AutoShape 873"/>
              <p:cNvSpPr>
                <a:spLocks/>
              </p:cNvSpPr>
              <p:nvPr/>
            </p:nvSpPr>
            <p:spPr bwMode="auto">
              <a:xfrm>
                <a:off x="0" y="1328"/>
                <a:ext cx="30"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4167" name="AutoShape 874"/>
              <p:cNvSpPr>
                <a:spLocks/>
              </p:cNvSpPr>
              <p:nvPr/>
            </p:nvSpPr>
            <p:spPr bwMode="auto">
              <a:xfrm>
                <a:off x="0" y="1283"/>
                <a:ext cx="30"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F00FF"/>
              </a:solidFill>
              <a:ln w="9525">
                <a:solidFill>
                  <a:srgbClr val="FF00FF"/>
                </a:solidFill>
                <a:miter lim="800000"/>
                <a:headEnd/>
                <a:tailEnd/>
              </a:ln>
            </p:spPr>
            <p:txBody>
              <a:bodyPr/>
              <a:lstStyle/>
              <a:p>
                <a:endParaRPr lang="fr-FR"/>
              </a:p>
            </p:txBody>
          </p:sp>
          <p:sp>
            <p:nvSpPr>
              <p:cNvPr id="4168" name="AutoShape 875"/>
              <p:cNvSpPr>
                <a:spLocks/>
              </p:cNvSpPr>
              <p:nvPr/>
            </p:nvSpPr>
            <p:spPr bwMode="auto">
              <a:xfrm>
                <a:off x="0" y="1238"/>
                <a:ext cx="30" cy="30"/>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F00FF"/>
              </a:solidFill>
              <a:ln w="9525">
                <a:solidFill>
                  <a:srgbClr val="FF00FF"/>
                </a:solidFill>
                <a:miter lim="800000"/>
                <a:headEnd/>
                <a:tailEnd/>
              </a:ln>
            </p:spPr>
            <p:txBody>
              <a:bodyPr/>
              <a:lstStyle/>
              <a:p>
                <a:endParaRPr lang="fr-FR"/>
              </a:p>
            </p:txBody>
          </p:sp>
          <p:sp>
            <p:nvSpPr>
              <p:cNvPr id="4169" name="AutoShape 876"/>
              <p:cNvSpPr>
                <a:spLocks/>
              </p:cNvSpPr>
              <p:nvPr/>
            </p:nvSpPr>
            <p:spPr bwMode="auto">
              <a:xfrm>
                <a:off x="0" y="1193"/>
                <a:ext cx="30" cy="28"/>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4170" name="AutoShape 877"/>
              <p:cNvSpPr>
                <a:spLocks/>
              </p:cNvSpPr>
              <p:nvPr/>
            </p:nvSpPr>
            <p:spPr bwMode="auto">
              <a:xfrm>
                <a:off x="0" y="1150"/>
                <a:ext cx="30" cy="28"/>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4171" name="AutoShape 878"/>
              <p:cNvSpPr>
                <a:spLocks/>
              </p:cNvSpPr>
              <p:nvPr/>
            </p:nvSpPr>
            <p:spPr bwMode="auto">
              <a:xfrm>
                <a:off x="0" y="1107"/>
                <a:ext cx="30"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4172" name="AutoShape 879"/>
              <p:cNvSpPr>
                <a:spLocks/>
              </p:cNvSpPr>
              <p:nvPr/>
            </p:nvSpPr>
            <p:spPr bwMode="auto">
              <a:xfrm>
                <a:off x="0" y="1062"/>
                <a:ext cx="30" cy="29"/>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F00FF"/>
              </a:solidFill>
              <a:ln w="9525">
                <a:solidFill>
                  <a:srgbClr val="FF00FF"/>
                </a:solidFill>
                <a:miter lim="800000"/>
                <a:headEnd/>
                <a:tailEnd/>
              </a:ln>
            </p:spPr>
            <p:txBody>
              <a:bodyPr/>
              <a:lstStyle/>
              <a:p>
                <a:endParaRPr lang="fr-FR"/>
              </a:p>
            </p:txBody>
          </p:sp>
          <p:sp>
            <p:nvSpPr>
              <p:cNvPr id="4173" name="AutoShape 880"/>
              <p:cNvSpPr>
                <a:spLocks/>
              </p:cNvSpPr>
              <p:nvPr/>
            </p:nvSpPr>
            <p:spPr bwMode="auto">
              <a:xfrm>
                <a:off x="0" y="1017"/>
                <a:ext cx="30"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F00FF"/>
              </a:solidFill>
              <a:ln w="9525">
                <a:solidFill>
                  <a:srgbClr val="FF00FF"/>
                </a:solidFill>
                <a:miter lim="800000"/>
                <a:headEnd/>
                <a:tailEnd/>
              </a:ln>
            </p:spPr>
            <p:txBody>
              <a:bodyPr/>
              <a:lstStyle/>
              <a:p>
                <a:endParaRPr lang="fr-FR"/>
              </a:p>
            </p:txBody>
          </p:sp>
          <p:sp>
            <p:nvSpPr>
              <p:cNvPr id="4174" name="AutoShape 881"/>
              <p:cNvSpPr>
                <a:spLocks/>
              </p:cNvSpPr>
              <p:nvPr/>
            </p:nvSpPr>
            <p:spPr bwMode="auto">
              <a:xfrm>
                <a:off x="0" y="974"/>
                <a:ext cx="30"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F00FF"/>
              </a:solidFill>
              <a:ln w="9525">
                <a:solidFill>
                  <a:srgbClr val="FF00FF"/>
                </a:solidFill>
                <a:miter lim="800000"/>
                <a:headEnd/>
                <a:tailEnd/>
              </a:ln>
            </p:spPr>
            <p:txBody>
              <a:bodyPr/>
              <a:lstStyle/>
              <a:p>
                <a:endParaRPr lang="fr-FR"/>
              </a:p>
            </p:txBody>
          </p:sp>
          <p:sp>
            <p:nvSpPr>
              <p:cNvPr id="4175" name="AutoShape 882"/>
              <p:cNvSpPr>
                <a:spLocks/>
              </p:cNvSpPr>
              <p:nvPr/>
            </p:nvSpPr>
            <p:spPr bwMode="auto">
              <a:xfrm>
                <a:off x="0" y="931"/>
                <a:ext cx="30"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F00FF"/>
              </a:solidFill>
              <a:ln w="9525">
                <a:solidFill>
                  <a:srgbClr val="FF00FF"/>
                </a:solidFill>
                <a:miter lim="800000"/>
                <a:headEnd/>
                <a:tailEnd/>
              </a:ln>
            </p:spPr>
            <p:txBody>
              <a:bodyPr/>
              <a:lstStyle/>
              <a:p>
                <a:endParaRPr lang="fr-FR"/>
              </a:p>
            </p:txBody>
          </p:sp>
          <p:sp>
            <p:nvSpPr>
              <p:cNvPr id="4176" name="AutoShape 883"/>
              <p:cNvSpPr>
                <a:spLocks/>
              </p:cNvSpPr>
              <p:nvPr/>
            </p:nvSpPr>
            <p:spPr bwMode="auto">
              <a:xfrm>
                <a:off x="0" y="885"/>
                <a:ext cx="30" cy="28"/>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4177" name="AutoShape 884"/>
              <p:cNvSpPr>
                <a:spLocks/>
              </p:cNvSpPr>
              <p:nvPr/>
            </p:nvSpPr>
            <p:spPr bwMode="auto">
              <a:xfrm>
                <a:off x="0" y="840"/>
                <a:ext cx="30"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4178" name="AutoShape 885"/>
              <p:cNvSpPr>
                <a:spLocks/>
              </p:cNvSpPr>
              <p:nvPr/>
            </p:nvSpPr>
            <p:spPr bwMode="auto">
              <a:xfrm>
                <a:off x="0" y="797"/>
                <a:ext cx="30"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4179" name="AutoShape 886"/>
              <p:cNvSpPr>
                <a:spLocks/>
              </p:cNvSpPr>
              <p:nvPr/>
            </p:nvSpPr>
            <p:spPr bwMode="auto">
              <a:xfrm>
                <a:off x="0" y="754"/>
                <a:ext cx="30"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4180" name="AutoShape 887"/>
              <p:cNvSpPr>
                <a:spLocks/>
              </p:cNvSpPr>
              <p:nvPr/>
            </p:nvSpPr>
            <p:spPr bwMode="auto">
              <a:xfrm>
                <a:off x="0" y="707"/>
                <a:ext cx="30" cy="28"/>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4181" name="AutoShape 888"/>
              <p:cNvSpPr>
                <a:spLocks/>
              </p:cNvSpPr>
              <p:nvPr/>
            </p:nvSpPr>
            <p:spPr bwMode="auto">
              <a:xfrm>
                <a:off x="0" y="664"/>
                <a:ext cx="30"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4182" name="AutoShape 889"/>
              <p:cNvSpPr>
                <a:spLocks/>
              </p:cNvSpPr>
              <p:nvPr/>
            </p:nvSpPr>
            <p:spPr bwMode="auto">
              <a:xfrm>
                <a:off x="0" y="619"/>
                <a:ext cx="30"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4183" name="AutoShape 890"/>
              <p:cNvSpPr>
                <a:spLocks/>
              </p:cNvSpPr>
              <p:nvPr/>
            </p:nvSpPr>
            <p:spPr bwMode="auto">
              <a:xfrm>
                <a:off x="0" y="576"/>
                <a:ext cx="30"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F0000"/>
              </a:solidFill>
              <a:ln w="9525">
                <a:solidFill>
                  <a:srgbClr val="FF0000"/>
                </a:solidFill>
                <a:miter lim="800000"/>
                <a:headEnd/>
                <a:tailEnd/>
              </a:ln>
            </p:spPr>
            <p:txBody>
              <a:bodyPr/>
              <a:lstStyle/>
              <a:p>
                <a:endParaRPr lang="fr-FR"/>
              </a:p>
            </p:txBody>
          </p:sp>
          <p:sp>
            <p:nvSpPr>
              <p:cNvPr id="4184" name="AutoShape 891"/>
              <p:cNvSpPr>
                <a:spLocks/>
              </p:cNvSpPr>
              <p:nvPr/>
            </p:nvSpPr>
            <p:spPr bwMode="auto">
              <a:xfrm>
                <a:off x="0" y="531"/>
                <a:ext cx="30"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4185" name="AutoShape 892"/>
              <p:cNvSpPr>
                <a:spLocks/>
              </p:cNvSpPr>
              <p:nvPr/>
            </p:nvSpPr>
            <p:spPr bwMode="auto">
              <a:xfrm>
                <a:off x="0" y="486"/>
                <a:ext cx="30"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4186" name="AutoShape 893"/>
              <p:cNvSpPr>
                <a:spLocks/>
              </p:cNvSpPr>
              <p:nvPr/>
            </p:nvSpPr>
            <p:spPr bwMode="auto">
              <a:xfrm>
                <a:off x="0" y="442"/>
                <a:ext cx="30" cy="28"/>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4187" name="AutoShape 894"/>
              <p:cNvSpPr>
                <a:spLocks/>
              </p:cNvSpPr>
              <p:nvPr/>
            </p:nvSpPr>
            <p:spPr bwMode="auto">
              <a:xfrm>
                <a:off x="0" y="399"/>
                <a:ext cx="30" cy="28"/>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4188" name="AutoShape 895"/>
              <p:cNvSpPr>
                <a:spLocks/>
              </p:cNvSpPr>
              <p:nvPr/>
            </p:nvSpPr>
            <p:spPr bwMode="auto">
              <a:xfrm>
                <a:off x="0" y="354"/>
                <a:ext cx="30" cy="24"/>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4189" name="AutoShape 896"/>
              <p:cNvSpPr>
                <a:spLocks/>
              </p:cNvSpPr>
              <p:nvPr/>
            </p:nvSpPr>
            <p:spPr bwMode="auto">
              <a:xfrm>
                <a:off x="0" y="309"/>
                <a:ext cx="30" cy="28"/>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4190" name="AutoShape 897"/>
              <p:cNvSpPr>
                <a:spLocks/>
              </p:cNvSpPr>
              <p:nvPr/>
            </p:nvSpPr>
            <p:spPr bwMode="auto">
              <a:xfrm>
                <a:off x="0" y="266"/>
                <a:ext cx="30"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4191" name="AutoShape 898"/>
              <p:cNvSpPr>
                <a:spLocks/>
              </p:cNvSpPr>
              <p:nvPr/>
            </p:nvSpPr>
            <p:spPr bwMode="auto">
              <a:xfrm>
                <a:off x="0" y="221"/>
                <a:ext cx="30"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4192" name="AutoShape 899"/>
              <p:cNvSpPr>
                <a:spLocks/>
              </p:cNvSpPr>
              <p:nvPr/>
            </p:nvSpPr>
            <p:spPr bwMode="auto">
              <a:xfrm>
                <a:off x="0" y="178"/>
                <a:ext cx="30" cy="23"/>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4193" name="AutoShape 900"/>
              <p:cNvSpPr>
                <a:spLocks/>
              </p:cNvSpPr>
              <p:nvPr/>
            </p:nvSpPr>
            <p:spPr bwMode="auto">
              <a:xfrm>
                <a:off x="0" y="133"/>
                <a:ext cx="30"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4194" name="AutoShape 901"/>
              <p:cNvSpPr>
                <a:spLocks/>
              </p:cNvSpPr>
              <p:nvPr/>
            </p:nvSpPr>
            <p:spPr bwMode="auto">
              <a:xfrm>
                <a:off x="0" y="90"/>
                <a:ext cx="30"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4195" name="AutoShape 902"/>
              <p:cNvSpPr>
                <a:spLocks/>
              </p:cNvSpPr>
              <p:nvPr/>
            </p:nvSpPr>
            <p:spPr bwMode="auto">
              <a:xfrm>
                <a:off x="0" y="45"/>
                <a:ext cx="30"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4196" name="AutoShape 903"/>
              <p:cNvSpPr>
                <a:spLocks/>
              </p:cNvSpPr>
              <p:nvPr/>
            </p:nvSpPr>
            <p:spPr bwMode="auto">
              <a:xfrm>
                <a:off x="0" y="0"/>
                <a:ext cx="30"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4197" name="AutoShape 904"/>
              <p:cNvSpPr>
                <a:spLocks/>
              </p:cNvSpPr>
              <p:nvPr/>
            </p:nvSpPr>
            <p:spPr bwMode="auto">
              <a:xfrm>
                <a:off x="2241" y="4606"/>
                <a:ext cx="30" cy="23"/>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F00FF"/>
              </a:solidFill>
              <a:ln w="9525">
                <a:solidFill>
                  <a:srgbClr val="FF00FF"/>
                </a:solidFill>
                <a:miter lim="800000"/>
                <a:headEnd/>
                <a:tailEnd/>
              </a:ln>
            </p:spPr>
            <p:txBody>
              <a:bodyPr/>
              <a:lstStyle/>
              <a:p>
                <a:endParaRPr lang="fr-FR"/>
              </a:p>
            </p:txBody>
          </p:sp>
          <p:sp>
            <p:nvSpPr>
              <p:cNvPr id="4198" name="AutoShape 905"/>
              <p:cNvSpPr>
                <a:spLocks/>
              </p:cNvSpPr>
              <p:nvPr/>
            </p:nvSpPr>
            <p:spPr bwMode="auto">
              <a:xfrm>
                <a:off x="2241" y="4559"/>
                <a:ext cx="30"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F00FF"/>
              </a:solidFill>
              <a:ln w="9525">
                <a:solidFill>
                  <a:srgbClr val="FF00FF"/>
                </a:solidFill>
                <a:miter lim="800000"/>
                <a:headEnd/>
                <a:tailEnd/>
              </a:ln>
            </p:spPr>
            <p:txBody>
              <a:bodyPr/>
              <a:lstStyle/>
              <a:p>
                <a:endParaRPr lang="fr-FR"/>
              </a:p>
            </p:txBody>
          </p:sp>
          <p:sp>
            <p:nvSpPr>
              <p:cNvPr id="4199" name="AutoShape 906"/>
              <p:cNvSpPr>
                <a:spLocks/>
              </p:cNvSpPr>
              <p:nvPr/>
            </p:nvSpPr>
            <p:spPr bwMode="auto">
              <a:xfrm>
                <a:off x="2241" y="4516"/>
                <a:ext cx="30"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1800FF"/>
              </a:solidFill>
              <a:ln w="9525">
                <a:solidFill>
                  <a:srgbClr val="1800FF"/>
                </a:solidFill>
                <a:miter lim="800000"/>
                <a:headEnd/>
                <a:tailEnd/>
              </a:ln>
            </p:spPr>
            <p:txBody>
              <a:bodyPr/>
              <a:lstStyle/>
              <a:p>
                <a:endParaRPr lang="fr-FR"/>
              </a:p>
            </p:txBody>
          </p:sp>
          <p:sp>
            <p:nvSpPr>
              <p:cNvPr id="4200" name="AutoShape 907"/>
              <p:cNvSpPr>
                <a:spLocks/>
              </p:cNvSpPr>
              <p:nvPr/>
            </p:nvSpPr>
            <p:spPr bwMode="auto">
              <a:xfrm>
                <a:off x="2241" y="4470"/>
                <a:ext cx="30" cy="28"/>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4201" name="AutoShape 908"/>
              <p:cNvSpPr>
                <a:spLocks/>
              </p:cNvSpPr>
              <p:nvPr/>
            </p:nvSpPr>
            <p:spPr bwMode="auto">
              <a:xfrm>
                <a:off x="2241" y="4427"/>
                <a:ext cx="30" cy="28"/>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4202" name="AutoShape 909"/>
              <p:cNvSpPr>
                <a:spLocks/>
              </p:cNvSpPr>
              <p:nvPr/>
            </p:nvSpPr>
            <p:spPr bwMode="auto">
              <a:xfrm>
                <a:off x="2241" y="4380"/>
                <a:ext cx="30" cy="30"/>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4203" name="AutoShape 910"/>
              <p:cNvSpPr>
                <a:spLocks/>
              </p:cNvSpPr>
              <p:nvPr/>
            </p:nvSpPr>
            <p:spPr bwMode="auto">
              <a:xfrm>
                <a:off x="2241" y="4337"/>
                <a:ext cx="30" cy="28"/>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CFF00"/>
              </a:solidFill>
              <a:ln w="9525">
                <a:solidFill>
                  <a:srgbClr val="FCFF00"/>
                </a:solidFill>
                <a:miter lim="800000"/>
                <a:headEnd/>
                <a:tailEnd/>
              </a:ln>
            </p:spPr>
            <p:txBody>
              <a:bodyPr/>
              <a:lstStyle/>
              <a:p>
                <a:endParaRPr lang="fr-FR"/>
              </a:p>
            </p:txBody>
          </p:sp>
          <p:sp>
            <p:nvSpPr>
              <p:cNvPr id="4204" name="AutoShape 911"/>
              <p:cNvSpPr>
                <a:spLocks/>
              </p:cNvSpPr>
              <p:nvPr/>
            </p:nvSpPr>
            <p:spPr bwMode="auto">
              <a:xfrm>
                <a:off x="2241" y="4294"/>
                <a:ext cx="30"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F00FF"/>
              </a:solidFill>
              <a:ln w="9525">
                <a:solidFill>
                  <a:srgbClr val="FF00FF"/>
                </a:solidFill>
                <a:miter lim="800000"/>
                <a:headEnd/>
                <a:tailEnd/>
              </a:ln>
            </p:spPr>
            <p:txBody>
              <a:bodyPr/>
              <a:lstStyle/>
              <a:p>
                <a:endParaRPr lang="fr-FR"/>
              </a:p>
            </p:txBody>
          </p:sp>
          <p:sp>
            <p:nvSpPr>
              <p:cNvPr id="4205" name="AutoShape 912"/>
              <p:cNvSpPr>
                <a:spLocks/>
              </p:cNvSpPr>
              <p:nvPr/>
            </p:nvSpPr>
            <p:spPr bwMode="auto">
              <a:xfrm>
                <a:off x="2241" y="4249"/>
                <a:ext cx="30"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F0000"/>
              </a:solidFill>
              <a:ln w="9525">
                <a:solidFill>
                  <a:srgbClr val="FF0000"/>
                </a:solidFill>
                <a:miter lim="800000"/>
                <a:headEnd/>
                <a:tailEnd/>
              </a:ln>
            </p:spPr>
            <p:txBody>
              <a:bodyPr/>
              <a:lstStyle/>
              <a:p>
                <a:endParaRPr lang="fr-FR"/>
              </a:p>
            </p:txBody>
          </p:sp>
          <p:sp>
            <p:nvSpPr>
              <p:cNvPr id="4206" name="AutoShape 913"/>
              <p:cNvSpPr>
                <a:spLocks/>
              </p:cNvSpPr>
              <p:nvPr/>
            </p:nvSpPr>
            <p:spPr bwMode="auto">
              <a:xfrm>
                <a:off x="2241" y="4649"/>
                <a:ext cx="30"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4207" name="AutoShape 914"/>
              <p:cNvSpPr>
                <a:spLocks/>
              </p:cNvSpPr>
              <p:nvPr/>
            </p:nvSpPr>
            <p:spPr bwMode="auto">
              <a:xfrm>
                <a:off x="2191" y="4606"/>
                <a:ext cx="29" cy="23"/>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CFF00"/>
              </a:solidFill>
              <a:ln w="9525">
                <a:solidFill>
                  <a:srgbClr val="FCFF00"/>
                </a:solidFill>
                <a:miter lim="800000"/>
                <a:headEnd/>
                <a:tailEnd/>
              </a:ln>
            </p:spPr>
            <p:txBody>
              <a:bodyPr/>
              <a:lstStyle/>
              <a:p>
                <a:endParaRPr lang="fr-FR"/>
              </a:p>
            </p:txBody>
          </p:sp>
          <p:sp>
            <p:nvSpPr>
              <p:cNvPr id="4208" name="AutoShape 915"/>
              <p:cNvSpPr>
                <a:spLocks/>
              </p:cNvSpPr>
              <p:nvPr/>
            </p:nvSpPr>
            <p:spPr bwMode="auto">
              <a:xfrm>
                <a:off x="2191" y="4559"/>
                <a:ext cx="29"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1800FF"/>
              </a:solidFill>
              <a:ln w="9525">
                <a:solidFill>
                  <a:srgbClr val="1800FF"/>
                </a:solidFill>
                <a:miter lim="800000"/>
                <a:headEnd/>
                <a:tailEnd/>
              </a:ln>
            </p:spPr>
            <p:txBody>
              <a:bodyPr/>
              <a:lstStyle/>
              <a:p>
                <a:endParaRPr lang="fr-FR"/>
              </a:p>
            </p:txBody>
          </p:sp>
          <p:sp>
            <p:nvSpPr>
              <p:cNvPr id="4209" name="AutoShape 916"/>
              <p:cNvSpPr>
                <a:spLocks/>
              </p:cNvSpPr>
              <p:nvPr/>
            </p:nvSpPr>
            <p:spPr bwMode="auto">
              <a:xfrm>
                <a:off x="2191" y="4516"/>
                <a:ext cx="29"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1800FF"/>
              </a:solidFill>
              <a:ln w="9525">
                <a:solidFill>
                  <a:srgbClr val="1800FF"/>
                </a:solidFill>
                <a:miter lim="800000"/>
                <a:headEnd/>
                <a:tailEnd/>
              </a:ln>
            </p:spPr>
            <p:txBody>
              <a:bodyPr/>
              <a:lstStyle/>
              <a:p>
                <a:endParaRPr lang="fr-FR"/>
              </a:p>
            </p:txBody>
          </p:sp>
          <p:sp>
            <p:nvSpPr>
              <p:cNvPr id="4210" name="AutoShape 917"/>
              <p:cNvSpPr>
                <a:spLocks/>
              </p:cNvSpPr>
              <p:nvPr/>
            </p:nvSpPr>
            <p:spPr bwMode="auto">
              <a:xfrm>
                <a:off x="2191" y="4470"/>
                <a:ext cx="29" cy="28"/>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4211" name="AutoShape 918"/>
              <p:cNvSpPr>
                <a:spLocks/>
              </p:cNvSpPr>
              <p:nvPr/>
            </p:nvSpPr>
            <p:spPr bwMode="auto">
              <a:xfrm>
                <a:off x="2191" y="4427"/>
                <a:ext cx="29" cy="28"/>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4212" name="AutoShape 919"/>
              <p:cNvSpPr>
                <a:spLocks/>
              </p:cNvSpPr>
              <p:nvPr/>
            </p:nvSpPr>
            <p:spPr bwMode="auto">
              <a:xfrm>
                <a:off x="2191" y="4380"/>
                <a:ext cx="29" cy="30"/>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4213" name="AutoShape 920"/>
              <p:cNvSpPr>
                <a:spLocks/>
              </p:cNvSpPr>
              <p:nvPr/>
            </p:nvSpPr>
            <p:spPr bwMode="auto">
              <a:xfrm>
                <a:off x="2191" y="4337"/>
                <a:ext cx="29" cy="28"/>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4214" name="AutoShape 921"/>
              <p:cNvSpPr>
                <a:spLocks/>
              </p:cNvSpPr>
              <p:nvPr/>
            </p:nvSpPr>
            <p:spPr bwMode="auto">
              <a:xfrm>
                <a:off x="2191" y="4294"/>
                <a:ext cx="29"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4215" name="AutoShape 922"/>
              <p:cNvSpPr>
                <a:spLocks/>
              </p:cNvSpPr>
              <p:nvPr/>
            </p:nvSpPr>
            <p:spPr bwMode="auto">
              <a:xfrm>
                <a:off x="2191" y="4249"/>
                <a:ext cx="29"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00FFFF"/>
              </a:solidFill>
              <a:ln w="9525">
                <a:solidFill>
                  <a:srgbClr val="00FFFF"/>
                </a:solidFill>
                <a:miter lim="800000"/>
                <a:headEnd/>
                <a:tailEnd/>
              </a:ln>
            </p:spPr>
            <p:txBody>
              <a:bodyPr/>
              <a:lstStyle/>
              <a:p>
                <a:endParaRPr lang="fr-FR"/>
              </a:p>
            </p:txBody>
          </p:sp>
          <p:sp>
            <p:nvSpPr>
              <p:cNvPr id="4216" name="AutoShape 923"/>
              <p:cNvSpPr>
                <a:spLocks/>
              </p:cNvSpPr>
              <p:nvPr/>
            </p:nvSpPr>
            <p:spPr bwMode="auto">
              <a:xfrm>
                <a:off x="2191" y="4204"/>
                <a:ext cx="29"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1800FF"/>
              </a:solidFill>
              <a:ln w="9525">
                <a:solidFill>
                  <a:srgbClr val="1800FF"/>
                </a:solidFill>
                <a:miter lim="800000"/>
                <a:headEnd/>
                <a:tailEnd/>
              </a:ln>
            </p:spPr>
            <p:txBody>
              <a:bodyPr/>
              <a:lstStyle/>
              <a:p>
                <a:endParaRPr lang="fr-FR"/>
              </a:p>
            </p:txBody>
          </p:sp>
          <p:sp>
            <p:nvSpPr>
              <p:cNvPr id="4217" name="AutoShape 924"/>
              <p:cNvSpPr>
                <a:spLocks/>
              </p:cNvSpPr>
              <p:nvPr/>
            </p:nvSpPr>
            <p:spPr bwMode="auto">
              <a:xfrm>
                <a:off x="2191" y="4161"/>
                <a:ext cx="29"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00FF00"/>
              </a:solidFill>
              <a:ln w="9525">
                <a:solidFill>
                  <a:srgbClr val="00FF00"/>
                </a:solidFill>
                <a:miter lim="800000"/>
                <a:headEnd/>
                <a:tailEnd/>
              </a:ln>
            </p:spPr>
            <p:txBody>
              <a:bodyPr/>
              <a:lstStyle/>
              <a:p>
                <a:endParaRPr lang="fr-FR"/>
              </a:p>
            </p:txBody>
          </p:sp>
          <p:sp>
            <p:nvSpPr>
              <p:cNvPr id="4218" name="AutoShape 925"/>
              <p:cNvSpPr>
                <a:spLocks/>
              </p:cNvSpPr>
              <p:nvPr/>
            </p:nvSpPr>
            <p:spPr bwMode="auto">
              <a:xfrm>
                <a:off x="2191" y="4118"/>
                <a:ext cx="29"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4219" name="AutoShape 926"/>
              <p:cNvSpPr>
                <a:spLocks/>
              </p:cNvSpPr>
              <p:nvPr/>
            </p:nvSpPr>
            <p:spPr bwMode="auto">
              <a:xfrm>
                <a:off x="2141" y="4559"/>
                <a:ext cx="29"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CFF00"/>
              </a:solidFill>
              <a:ln w="9525">
                <a:solidFill>
                  <a:srgbClr val="FCFF00"/>
                </a:solidFill>
                <a:miter lim="800000"/>
                <a:headEnd/>
                <a:tailEnd/>
              </a:ln>
            </p:spPr>
            <p:txBody>
              <a:bodyPr/>
              <a:lstStyle/>
              <a:p>
                <a:endParaRPr lang="fr-FR"/>
              </a:p>
            </p:txBody>
          </p:sp>
          <p:sp>
            <p:nvSpPr>
              <p:cNvPr id="4220" name="AutoShape 927"/>
              <p:cNvSpPr>
                <a:spLocks/>
              </p:cNvSpPr>
              <p:nvPr/>
            </p:nvSpPr>
            <p:spPr bwMode="auto">
              <a:xfrm>
                <a:off x="2141" y="4516"/>
                <a:ext cx="29"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4221" name="AutoShape 928"/>
              <p:cNvSpPr>
                <a:spLocks/>
              </p:cNvSpPr>
              <p:nvPr/>
            </p:nvSpPr>
            <p:spPr bwMode="auto">
              <a:xfrm>
                <a:off x="2141" y="4470"/>
                <a:ext cx="29" cy="28"/>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4222" name="AutoShape 929"/>
              <p:cNvSpPr>
                <a:spLocks/>
              </p:cNvSpPr>
              <p:nvPr/>
            </p:nvSpPr>
            <p:spPr bwMode="auto">
              <a:xfrm>
                <a:off x="2141" y="4427"/>
                <a:ext cx="29" cy="28"/>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4223" name="AutoShape 930"/>
              <p:cNvSpPr>
                <a:spLocks/>
              </p:cNvSpPr>
              <p:nvPr/>
            </p:nvSpPr>
            <p:spPr bwMode="auto">
              <a:xfrm>
                <a:off x="2141" y="4380"/>
                <a:ext cx="29" cy="30"/>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4224" name="AutoShape 931"/>
              <p:cNvSpPr>
                <a:spLocks/>
              </p:cNvSpPr>
              <p:nvPr/>
            </p:nvSpPr>
            <p:spPr bwMode="auto">
              <a:xfrm>
                <a:off x="2141" y="4337"/>
                <a:ext cx="29" cy="28"/>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4225" name="AutoShape 932"/>
              <p:cNvSpPr>
                <a:spLocks/>
              </p:cNvSpPr>
              <p:nvPr/>
            </p:nvSpPr>
            <p:spPr bwMode="auto">
              <a:xfrm>
                <a:off x="2141" y="4294"/>
                <a:ext cx="29"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4226" name="AutoShape 933"/>
              <p:cNvSpPr>
                <a:spLocks/>
              </p:cNvSpPr>
              <p:nvPr/>
            </p:nvSpPr>
            <p:spPr bwMode="auto">
              <a:xfrm>
                <a:off x="2141" y="4249"/>
                <a:ext cx="29"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4227" name="AutoShape 934"/>
              <p:cNvSpPr>
                <a:spLocks/>
              </p:cNvSpPr>
              <p:nvPr/>
            </p:nvSpPr>
            <p:spPr bwMode="auto">
              <a:xfrm>
                <a:off x="2141" y="4204"/>
                <a:ext cx="29"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00FFFF"/>
              </a:solidFill>
              <a:ln w="9525">
                <a:solidFill>
                  <a:srgbClr val="00FFFF"/>
                </a:solidFill>
                <a:miter lim="800000"/>
                <a:headEnd/>
                <a:tailEnd/>
              </a:ln>
            </p:spPr>
            <p:txBody>
              <a:bodyPr/>
              <a:lstStyle/>
              <a:p>
                <a:endParaRPr lang="fr-FR"/>
              </a:p>
            </p:txBody>
          </p:sp>
          <p:sp>
            <p:nvSpPr>
              <p:cNvPr id="4228" name="AutoShape 935"/>
              <p:cNvSpPr>
                <a:spLocks/>
              </p:cNvSpPr>
              <p:nvPr/>
            </p:nvSpPr>
            <p:spPr bwMode="auto">
              <a:xfrm>
                <a:off x="2141" y="4161"/>
                <a:ext cx="29"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00FF00"/>
              </a:solidFill>
              <a:ln w="9525">
                <a:solidFill>
                  <a:srgbClr val="00FF00"/>
                </a:solidFill>
                <a:miter lim="800000"/>
                <a:headEnd/>
                <a:tailEnd/>
              </a:ln>
            </p:spPr>
            <p:txBody>
              <a:bodyPr/>
              <a:lstStyle/>
              <a:p>
                <a:endParaRPr lang="fr-FR"/>
              </a:p>
            </p:txBody>
          </p:sp>
          <p:sp>
            <p:nvSpPr>
              <p:cNvPr id="4229" name="AutoShape 936"/>
              <p:cNvSpPr>
                <a:spLocks/>
              </p:cNvSpPr>
              <p:nvPr/>
            </p:nvSpPr>
            <p:spPr bwMode="auto">
              <a:xfrm>
                <a:off x="2141" y="4118"/>
                <a:ext cx="29"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4230" name="AutoShape 937"/>
              <p:cNvSpPr>
                <a:spLocks/>
              </p:cNvSpPr>
              <p:nvPr/>
            </p:nvSpPr>
            <p:spPr bwMode="auto">
              <a:xfrm>
                <a:off x="2141" y="4073"/>
                <a:ext cx="29"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4231" name="AutoShape 938"/>
              <p:cNvSpPr>
                <a:spLocks/>
              </p:cNvSpPr>
              <p:nvPr/>
            </p:nvSpPr>
            <p:spPr bwMode="auto">
              <a:xfrm>
                <a:off x="2088" y="4516"/>
                <a:ext cx="30"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4232" name="AutoShape 939"/>
              <p:cNvSpPr>
                <a:spLocks/>
              </p:cNvSpPr>
              <p:nvPr/>
            </p:nvSpPr>
            <p:spPr bwMode="auto">
              <a:xfrm>
                <a:off x="2088" y="4470"/>
                <a:ext cx="30" cy="28"/>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4233" name="AutoShape 940"/>
              <p:cNvSpPr>
                <a:spLocks/>
              </p:cNvSpPr>
              <p:nvPr/>
            </p:nvSpPr>
            <p:spPr bwMode="auto">
              <a:xfrm>
                <a:off x="2088" y="4427"/>
                <a:ext cx="30" cy="28"/>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00FF00"/>
              </a:solidFill>
              <a:ln w="9525">
                <a:solidFill>
                  <a:srgbClr val="00FF00"/>
                </a:solidFill>
                <a:miter lim="800000"/>
                <a:headEnd/>
                <a:tailEnd/>
              </a:ln>
            </p:spPr>
            <p:txBody>
              <a:bodyPr/>
              <a:lstStyle/>
              <a:p>
                <a:endParaRPr lang="fr-FR"/>
              </a:p>
            </p:txBody>
          </p:sp>
          <p:sp>
            <p:nvSpPr>
              <p:cNvPr id="4234" name="AutoShape 941"/>
              <p:cNvSpPr>
                <a:spLocks/>
              </p:cNvSpPr>
              <p:nvPr/>
            </p:nvSpPr>
            <p:spPr bwMode="auto">
              <a:xfrm>
                <a:off x="2088" y="4380"/>
                <a:ext cx="30" cy="30"/>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4235" name="AutoShape 942"/>
              <p:cNvSpPr>
                <a:spLocks/>
              </p:cNvSpPr>
              <p:nvPr/>
            </p:nvSpPr>
            <p:spPr bwMode="auto">
              <a:xfrm>
                <a:off x="2088" y="4337"/>
                <a:ext cx="30" cy="28"/>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4236" name="AutoShape 943"/>
              <p:cNvSpPr>
                <a:spLocks/>
              </p:cNvSpPr>
              <p:nvPr/>
            </p:nvSpPr>
            <p:spPr bwMode="auto">
              <a:xfrm>
                <a:off x="2088" y="4294"/>
                <a:ext cx="30"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4237" name="AutoShape 944"/>
              <p:cNvSpPr>
                <a:spLocks/>
              </p:cNvSpPr>
              <p:nvPr/>
            </p:nvSpPr>
            <p:spPr bwMode="auto">
              <a:xfrm>
                <a:off x="2088" y="4249"/>
                <a:ext cx="30"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4238" name="AutoShape 945"/>
              <p:cNvSpPr>
                <a:spLocks/>
              </p:cNvSpPr>
              <p:nvPr/>
            </p:nvSpPr>
            <p:spPr bwMode="auto">
              <a:xfrm>
                <a:off x="2088" y="4204"/>
                <a:ext cx="30"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4239" name="AutoShape 946"/>
              <p:cNvSpPr>
                <a:spLocks/>
              </p:cNvSpPr>
              <p:nvPr/>
            </p:nvSpPr>
            <p:spPr bwMode="auto">
              <a:xfrm>
                <a:off x="2088" y="4161"/>
                <a:ext cx="30"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00FF00"/>
              </a:solidFill>
              <a:ln w="9525">
                <a:solidFill>
                  <a:srgbClr val="00FF00"/>
                </a:solidFill>
                <a:miter lim="800000"/>
                <a:headEnd/>
                <a:tailEnd/>
              </a:ln>
            </p:spPr>
            <p:txBody>
              <a:bodyPr/>
              <a:lstStyle/>
              <a:p>
                <a:endParaRPr lang="fr-FR"/>
              </a:p>
            </p:txBody>
          </p:sp>
          <p:sp>
            <p:nvSpPr>
              <p:cNvPr id="4240" name="AutoShape 947"/>
              <p:cNvSpPr>
                <a:spLocks/>
              </p:cNvSpPr>
              <p:nvPr/>
            </p:nvSpPr>
            <p:spPr bwMode="auto">
              <a:xfrm>
                <a:off x="2088" y="4118"/>
                <a:ext cx="30"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4241" name="AutoShape 948"/>
              <p:cNvSpPr>
                <a:spLocks/>
              </p:cNvSpPr>
              <p:nvPr/>
            </p:nvSpPr>
            <p:spPr bwMode="auto">
              <a:xfrm>
                <a:off x="2088" y="4073"/>
                <a:ext cx="30"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4242" name="AutoShape 949"/>
              <p:cNvSpPr>
                <a:spLocks/>
              </p:cNvSpPr>
              <p:nvPr/>
            </p:nvSpPr>
            <p:spPr bwMode="auto">
              <a:xfrm>
                <a:off x="2088" y="4027"/>
                <a:ext cx="30"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4243" name="AutoShape 950"/>
              <p:cNvSpPr>
                <a:spLocks/>
              </p:cNvSpPr>
              <p:nvPr/>
            </p:nvSpPr>
            <p:spPr bwMode="auto">
              <a:xfrm>
                <a:off x="2088" y="3984"/>
                <a:ext cx="30"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4244" name="AutoShape 951"/>
              <p:cNvSpPr>
                <a:spLocks/>
              </p:cNvSpPr>
              <p:nvPr/>
            </p:nvSpPr>
            <p:spPr bwMode="auto">
              <a:xfrm>
                <a:off x="2088" y="3941"/>
                <a:ext cx="30"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4245" name="AutoShape 952"/>
              <p:cNvSpPr>
                <a:spLocks/>
              </p:cNvSpPr>
              <p:nvPr/>
            </p:nvSpPr>
            <p:spPr bwMode="auto">
              <a:xfrm>
                <a:off x="2035" y="4470"/>
                <a:ext cx="32" cy="28"/>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4246" name="AutoShape 953"/>
              <p:cNvSpPr>
                <a:spLocks/>
              </p:cNvSpPr>
              <p:nvPr/>
            </p:nvSpPr>
            <p:spPr bwMode="auto">
              <a:xfrm>
                <a:off x="2035" y="4427"/>
                <a:ext cx="32" cy="28"/>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4247" name="AutoShape 954"/>
              <p:cNvSpPr>
                <a:spLocks/>
              </p:cNvSpPr>
              <p:nvPr/>
            </p:nvSpPr>
            <p:spPr bwMode="auto">
              <a:xfrm>
                <a:off x="2035" y="4380"/>
                <a:ext cx="32" cy="30"/>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4248" name="AutoShape 955"/>
              <p:cNvSpPr>
                <a:spLocks/>
              </p:cNvSpPr>
              <p:nvPr/>
            </p:nvSpPr>
            <p:spPr bwMode="auto">
              <a:xfrm>
                <a:off x="2035" y="4337"/>
                <a:ext cx="32" cy="28"/>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4249" name="AutoShape 956"/>
              <p:cNvSpPr>
                <a:spLocks/>
              </p:cNvSpPr>
              <p:nvPr/>
            </p:nvSpPr>
            <p:spPr bwMode="auto">
              <a:xfrm>
                <a:off x="2035" y="4294"/>
                <a:ext cx="32"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4250" name="AutoShape 957"/>
              <p:cNvSpPr>
                <a:spLocks/>
              </p:cNvSpPr>
              <p:nvPr/>
            </p:nvSpPr>
            <p:spPr bwMode="auto">
              <a:xfrm>
                <a:off x="2035" y="4249"/>
                <a:ext cx="32"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4251" name="AutoShape 958"/>
              <p:cNvSpPr>
                <a:spLocks/>
              </p:cNvSpPr>
              <p:nvPr/>
            </p:nvSpPr>
            <p:spPr bwMode="auto">
              <a:xfrm>
                <a:off x="2035" y="4204"/>
                <a:ext cx="32"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4252" name="AutoShape 959"/>
              <p:cNvSpPr>
                <a:spLocks/>
              </p:cNvSpPr>
              <p:nvPr/>
            </p:nvSpPr>
            <p:spPr bwMode="auto">
              <a:xfrm>
                <a:off x="2035" y="4161"/>
                <a:ext cx="32"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4253" name="AutoShape 960"/>
              <p:cNvSpPr>
                <a:spLocks/>
              </p:cNvSpPr>
              <p:nvPr/>
            </p:nvSpPr>
            <p:spPr bwMode="auto">
              <a:xfrm>
                <a:off x="2035" y="4118"/>
                <a:ext cx="32"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4254" name="AutoShape 961"/>
              <p:cNvSpPr>
                <a:spLocks/>
              </p:cNvSpPr>
              <p:nvPr/>
            </p:nvSpPr>
            <p:spPr bwMode="auto">
              <a:xfrm>
                <a:off x="2035" y="4073"/>
                <a:ext cx="32"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4255" name="AutoShape 962"/>
              <p:cNvSpPr>
                <a:spLocks/>
              </p:cNvSpPr>
              <p:nvPr/>
            </p:nvSpPr>
            <p:spPr bwMode="auto">
              <a:xfrm>
                <a:off x="2035" y="4027"/>
                <a:ext cx="32"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4256" name="AutoShape 963"/>
              <p:cNvSpPr>
                <a:spLocks/>
              </p:cNvSpPr>
              <p:nvPr/>
            </p:nvSpPr>
            <p:spPr bwMode="auto">
              <a:xfrm>
                <a:off x="2035" y="3984"/>
                <a:ext cx="32"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4257" name="AutoShape 964"/>
              <p:cNvSpPr>
                <a:spLocks/>
              </p:cNvSpPr>
              <p:nvPr/>
            </p:nvSpPr>
            <p:spPr bwMode="auto">
              <a:xfrm>
                <a:off x="2035" y="3941"/>
                <a:ext cx="32"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4258" name="AutoShape 965"/>
              <p:cNvSpPr>
                <a:spLocks/>
              </p:cNvSpPr>
              <p:nvPr/>
            </p:nvSpPr>
            <p:spPr bwMode="auto">
              <a:xfrm>
                <a:off x="2035" y="3896"/>
                <a:ext cx="32"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4259" name="AutoShape 966"/>
              <p:cNvSpPr>
                <a:spLocks/>
              </p:cNvSpPr>
              <p:nvPr/>
            </p:nvSpPr>
            <p:spPr bwMode="auto">
              <a:xfrm>
                <a:off x="2035" y="3851"/>
                <a:ext cx="32"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4260" name="AutoShape 967"/>
              <p:cNvSpPr>
                <a:spLocks/>
              </p:cNvSpPr>
              <p:nvPr/>
            </p:nvSpPr>
            <p:spPr bwMode="auto">
              <a:xfrm>
                <a:off x="1986" y="4427"/>
                <a:ext cx="32" cy="28"/>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4261" name="AutoShape 968"/>
              <p:cNvSpPr>
                <a:spLocks/>
              </p:cNvSpPr>
              <p:nvPr/>
            </p:nvSpPr>
            <p:spPr bwMode="auto">
              <a:xfrm>
                <a:off x="1986" y="4380"/>
                <a:ext cx="32" cy="30"/>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4262" name="AutoShape 969"/>
              <p:cNvSpPr>
                <a:spLocks/>
              </p:cNvSpPr>
              <p:nvPr/>
            </p:nvSpPr>
            <p:spPr bwMode="auto">
              <a:xfrm>
                <a:off x="1986" y="4337"/>
                <a:ext cx="32" cy="28"/>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4263" name="AutoShape 970"/>
              <p:cNvSpPr>
                <a:spLocks/>
              </p:cNvSpPr>
              <p:nvPr/>
            </p:nvSpPr>
            <p:spPr bwMode="auto">
              <a:xfrm>
                <a:off x="1986" y="4294"/>
                <a:ext cx="32"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CFF00"/>
              </a:solidFill>
              <a:ln w="9525">
                <a:solidFill>
                  <a:srgbClr val="FCFF00"/>
                </a:solidFill>
                <a:miter lim="800000"/>
                <a:headEnd/>
                <a:tailEnd/>
              </a:ln>
            </p:spPr>
            <p:txBody>
              <a:bodyPr/>
              <a:lstStyle/>
              <a:p>
                <a:endParaRPr lang="fr-FR"/>
              </a:p>
            </p:txBody>
          </p:sp>
          <p:sp>
            <p:nvSpPr>
              <p:cNvPr id="4264" name="AutoShape 971"/>
              <p:cNvSpPr>
                <a:spLocks/>
              </p:cNvSpPr>
              <p:nvPr/>
            </p:nvSpPr>
            <p:spPr bwMode="auto">
              <a:xfrm>
                <a:off x="1986" y="4249"/>
                <a:ext cx="32"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CFF00"/>
              </a:solidFill>
              <a:ln w="9525">
                <a:solidFill>
                  <a:srgbClr val="FCFF00"/>
                </a:solidFill>
                <a:miter lim="800000"/>
                <a:headEnd/>
                <a:tailEnd/>
              </a:ln>
            </p:spPr>
            <p:txBody>
              <a:bodyPr/>
              <a:lstStyle/>
              <a:p>
                <a:endParaRPr lang="fr-FR"/>
              </a:p>
            </p:txBody>
          </p:sp>
          <p:sp>
            <p:nvSpPr>
              <p:cNvPr id="4265" name="AutoShape 972"/>
              <p:cNvSpPr>
                <a:spLocks/>
              </p:cNvSpPr>
              <p:nvPr/>
            </p:nvSpPr>
            <p:spPr bwMode="auto">
              <a:xfrm>
                <a:off x="1986" y="4204"/>
                <a:ext cx="32"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4266" name="AutoShape 973"/>
              <p:cNvSpPr>
                <a:spLocks/>
              </p:cNvSpPr>
              <p:nvPr/>
            </p:nvSpPr>
            <p:spPr bwMode="auto">
              <a:xfrm>
                <a:off x="1986" y="4161"/>
                <a:ext cx="32"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4267" name="AutoShape 974"/>
              <p:cNvSpPr>
                <a:spLocks/>
              </p:cNvSpPr>
              <p:nvPr/>
            </p:nvSpPr>
            <p:spPr bwMode="auto">
              <a:xfrm>
                <a:off x="1986" y="4118"/>
                <a:ext cx="32"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4268" name="AutoShape 975"/>
              <p:cNvSpPr>
                <a:spLocks/>
              </p:cNvSpPr>
              <p:nvPr/>
            </p:nvSpPr>
            <p:spPr bwMode="auto">
              <a:xfrm>
                <a:off x="1986" y="4073"/>
                <a:ext cx="32"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4269" name="AutoShape 976"/>
              <p:cNvSpPr>
                <a:spLocks/>
              </p:cNvSpPr>
              <p:nvPr/>
            </p:nvSpPr>
            <p:spPr bwMode="auto">
              <a:xfrm>
                <a:off x="1986" y="4027"/>
                <a:ext cx="32"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4270" name="AutoShape 977"/>
              <p:cNvSpPr>
                <a:spLocks/>
              </p:cNvSpPr>
              <p:nvPr/>
            </p:nvSpPr>
            <p:spPr bwMode="auto">
              <a:xfrm>
                <a:off x="1986" y="3984"/>
                <a:ext cx="32"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4271" name="AutoShape 978"/>
              <p:cNvSpPr>
                <a:spLocks/>
              </p:cNvSpPr>
              <p:nvPr/>
            </p:nvSpPr>
            <p:spPr bwMode="auto">
              <a:xfrm>
                <a:off x="1986" y="3941"/>
                <a:ext cx="32"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4272" name="AutoShape 979"/>
              <p:cNvSpPr>
                <a:spLocks/>
              </p:cNvSpPr>
              <p:nvPr/>
            </p:nvSpPr>
            <p:spPr bwMode="auto">
              <a:xfrm>
                <a:off x="1986" y="3896"/>
                <a:ext cx="32"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4273" name="AutoShape 980"/>
              <p:cNvSpPr>
                <a:spLocks/>
              </p:cNvSpPr>
              <p:nvPr/>
            </p:nvSpPr>
            <p:spPr bwMode="auto">
              <a:xfrm>
                <a:off x="1986" y="3851"/>
                <a:ext cx="32"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4274" name="AutoShape 981"/>
              <p:cNvSpPr>
                <a:spLocks/>
              </p:cNvSpPr>
              <p:nvPr/>
            </p:nvSpPr>
            <p:spPr bwMode="auto">
              <a:xfrm>
                <a:off x="1986" y="3806"/>
                <a:ext cx="32"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CFF00"/>
              </a:solidFill>
              <a:ln w="9525">
                <a:solidFill>
                  <a:srgbClr val="FCFF00"/>
                </a:solidFill>
                <a:miter lim="800000"/>
                <a:headEnd/>
                <a:tailEnd/>
              </a:ln>
            </p:spPr>
            <p:txBody>
              <a:bodyPr/>
              <a:lstStyle/>
              <a:p>
                <a:endParaRPr lang="fr-FR"/>
              </a:p>
            </p:txBody>
          </p:sp>
          <p:sp>
            <p:nvSpPr>
              <p:cNvPr id="4275" name="AutoShape 982"/>
              <p:cNvSpPr>
                <a:spLocks/>
              </p:cNvSpPr>
              <p:nvPr/>
            </p:nvSpPr>
            <p:spPr bwMode="auto">
              <a:xfrm>
                <a:off x="1986" y="3761"/>
                <a:ext cx="32"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4276" name="AutoShape 983"/>
              <p:cNvSpPr>
                <a:spLocks/>
              </p:cNvSpPr>
              <p:nvPr/>
            </p:nvSpPr>
            <p:spPr bwMode="auto">
              <a:xfrm>
                <a:off x="1986" y="3716"/>
                <a:ext cx="32" cy="29"/>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4277" name="AutoShape 984"/>
              <p:cNvSpPr>
                <a:spLocks/>
              </p:cNvSpPr>
              <p:nvPr/>
            </p:nvSpPr>
            <p:spPr bwMode="auto">
              <a:xfrm>
                <a:off x="1933" y="4380"/>
                <a:ext cx="33" cy="30"/>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4278" name="AutoShape 985"/>
              <p:cNvSpPr>
                <a:spLocks/>
              </p:cNvSpPr>
              <p:nvPr/>
            </p:nvSpPr>
            <p:spPr bwMode="auto">
              <a:xfrm>
                <a:off x="1933" y="4337"/>
                <a:ext cx="33" cy="28"/>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CFF00"/>
              </a:solidFill>
              <a:ln w="9525">
                <a:solidFill>
                  <a:srgbClr val="FCFF00"/>
                </a:solidFill>
                <a:miter lim="800000"/>
                <a:headEnd/>
                <a:tailEnd/>
              </a:ln>
            </p:spPr>
            <p:txBody>
              <a:bodyPr/>
              <a:lstStyle/>
              <a:p>
                <a:endParaRPr lang="fr-FR"/>
              </a:p>
            </p:txBody>
          </p:sp>
          <p:sp>
            <p:nvSpPr>
              <p:cNvPr id="4279" name="AutoShape 986"/>
              <p:cNvSpPr>
                <a:spLocks/>
              </p:cNvSpPr>
              <p:nvPr/>
            </p:nvSpPr>
            <p:spPr bwMode="auto">
              <a:xfrm>
                <a:off x="1933" y="4294"/>
                <a:ext cx="33"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4280" name="AutoShape 987"/>
              <p:cNvSpPr>
                <a:spLocks/>
              </p:cNvSpPr>
              <p:nvPr/>
            </p:nvSpPr>
            <p:spPr bwMode="auto">
              <a:xfrm>
                <a:off x="1933" y="4249"/>
                <a:ext cx="33"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4281" name="AutoShape 988"/>
              <p:cNvSpPr>
                <a:spLocks/>
              </p:cNvSpPr>
              <p:nvPr/>
            </p:nvSpPr>
            <p:spPr bwMode="auto">
              <a:xfrm>
                <a:off x="1933" y="4204"/>
                <a:ext cx="33"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4282" name="AutoShape 989"/>
              <p:cNvSpPr>
                <a:spLocks/>
              </p:cNvSpPr>
              <p:nvPr/>
            </p:nvSpPr>
            <p:spPr bwMode="auto">
              <a:xfrm>
                <a:off x="1933" y="4161"/>
                <a:ext cx="33"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CFF00"/>
              </a:solidFill>
              <a:ln w="9525">
                <a:solidFill>
                  <a:srgbClr val="FCFF00"/>
                </a:solidFill>
                <a:miter lim="800000"/>
                <a:headEnd/>
                <a:tailEnd/>
              </a:ln>
            </p:spPr>
            <p:txBody>
              <a:bodyPr/>
              <a:lstStyle/>
              <a:p>
                <a:endParaRPr lang="fr-FR"/>
              </a:p>
            </p:txBody>
          </p:sp>
          <p:sp>
            <p:nvSpPr>
              <p:cNvPr id="4283" name="AutoShape 990"/>
              <p:cNvSpPr>
                <a:spLocks/>
              </p:cNvSpPr>
              <p:nvPr/>
            </p:nvSpPr>
            <p:spPr bwMode="auto">
              <a:xfrm>
                <a:off x="1933" y="4118"/>
                <a:ext cx="33"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CFF00"/>
              </a:solidFill>
              <a:ln w="9525">
                <a:solidFill>
                  <a:srgbClr val="FCFF00"/>
                </a:solidFill>
                <a:miter lim="800000"/>
                <a:headEnd/>
                <a:tailEnd/>
              </a:ln>
            </p:spPr>
            <p:txBody>
              <a:bodyPr/>
              <a:lstStyle/>
              <a:p>
                <a:endParaRPr lang="fr-FR"/>
              </a:p>
            </p:txBody>
          </p:sp>
          <p:sp>
            <p:nvSpPr>
              <p:cNvPr id="4284" name="AutoShape 991"/>
              <p:cNvSpPr>
                <a:spLocks/>
              </p:cNvSpPr>
              <p:nvPr/>
            </p:nvSpPr>
            <p:spPr bwMode="auto">
              <a:xfrm>
                <a:off x="1933" y="4073"/>
                <a:ext cx="33"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CFF00"/>
              </a:solidFill>
              <a:ln w="9525">
                <a:solidFill>
                  <a:srgbClr val="FCFF00"/>
                </a:solidFill>
                <a:miter lim="800000"/>
                <a:headEnd/>
                <a:tailEnd/>
              </a:ln>
            </p:spPr>
            <p:txBody>
              <a:bodyPr/>
              <a:lstStyle/>
              <a:p>
                <a:endParaRPr lang="fr-FR"/>
              </a:p>
            </p:txBody>
          </p:sp>
          <p:sp>
            <p:nvSpPr>
              <p:cNvPr id="4285" name="AutoShape 992"/>
              <p:cNvSpPr>
                <a:spLocks/>
              </p:cNvSpPr>
              <p:nvPr/>
            </p:nvSpPr>
            <p:spPr bwMode="auto">
              <a:xfrm>
                <a:off x="1933" y="4027"/>
                <a:ext cx="33"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4286" name="AutoShape 993"/>
              <p:cNvSpPr>
                <a:spLocks/>
              </p:cNvSpPr>
              <p:nvPr/>
            </p:nvSpPr>
            <p:spPr bwMode="auto">
              <a:xfrm>
                <a:off x="1933" y="3984"/>
                <a:ext cx="33"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4287" name="AutoShape 994"/>
              <p:cNvSpPr>
                <a:spLocks/>
              </p:cNvSpPr>
              <p:nvPr/>
            </p:nvSpPr>
            <p:spPr bwMode="auto">
              <a:xfrm>
                <a:off x="1933" y="3941"/>
                <a:ext cx="33"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4288" name="AutoShape 995"/>
              <p:cNvSpPr>
                <a:spLocks/>
              </p:cNvSpPr>
              <p:nvPr/>
            </p:nvSpPr>
            <p:spPr bwMode="auto">
              <a:xfrm>
                <a:off x="1933" y="3896"/>
                <a:ext cx="33"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4289" name="AutoShape 996"/>
              <p:cNvSpPr>
                <a:spLocks/>
              </p:cNvSpPr>
              <p:nvPr/>
            </p:nvSpPr>
            <p:spPr bwMode="auto">
              <a:xfrm>
                <a:off x="1933" y="3851"/>
                <a:ext cx="33"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CFF00"/>
              </a:solidFill>
              <a:ln w="9525">
                <a:solidFill>
                  <a:srgbClr val="FCFF00"/>
                </a:solidFill>
                <a:miter lim="800000"/>
                <a:headEnd/>
                <a:tailEnd/>
              </a:ln>
            </p:spPr>
            <p:txBody>
              <a:bodyPr/>
              <a:lstStyle/>
              <a:p>
                <a:endParaRPr lang="fr-FR"/>
              </a:p>
            </p:txBody>
          </p:sp>
          <p:sp>
            <p:nvSpPr>
              <p:cNvPr id="4290" name="AutoShape 997"/>
              <p:cNvSpPr>
                <a:spLocks/>
              </p:cNvSpPr>
              <p:nvPr/>
            </p:nvSpPr>
            <p:spPr bwMode="auto">
              <a:xfrm>
                <a:off x="1933" y="3806"/>
                <a:ext cx="33"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CFF00"/>
              </a:solidFill>
              <a:ln w="9525">
                <a:solidFill>
                  <a:srgbClr val="FCFF00"/>
                </a:solidFill>
                <a:miter lim="800000"/>
                <a:headEnd/>
                <a:tailEnd/>
              </a:ln>
            </p:spPr>
            <p:txBody>
              <a:bodyPr/>
              <a:lstStyle/>
              <a:p>
                <a:endParaRPr lang="fr-FR"/>
              </a:p>
            </p:txBody>
          </p:sp>
          <p:sp>
            <p:nvSpPr>
              <p:cNvPr id="4291" name="AutoShape 998"/>
              <p:cNvSpPr>
                <a:spLocks/>
              </p:cNvSpPr>
              <p:nvPr/>
            </p:nvSpPr>
            <p:spPr bwMode="auto">
              <a:xfrm>
                <a:off x="1933" y="3761"/>
                <a:ext cx="33"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4292" name="AutoShape 999"/>
              <p:cNvSpPr>
                <a:spLocks/>
              </p:cNvSpPr>
              <p:nvPr/>
            </p:nvSpPr>
            <p:spPr bwMode="auto">
              <a:xfrm>
                <a:off x="1933" y="3716"/>
                <a:ext cx="33" cy="29"/>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4293" name="AutoShape 1000"/>
              <p:cNvSpPr>
                <a:spLocks/>
              </p:cNvSpPr>
              <p:nvPr/>
            </p:nvSpPr>
            <p:spPr bwMode="auto">
              <a:xfrm>
                <a:off x="1933" y="3675"/>
                <a:ext cx="33"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4294" name="AutoShape 1001"/>
              <p:cNvSpPr>
                <a:spLocks/>
              </p:cNvSpPr>
              <p:nvPr/>
            </p:nvSpPr>
            <p:spPr bwMode="auto">
              <a:xfrm>
                <a:off x="1882" y="4337"/>
                <a:ext cx="33" cy="28"/>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CFF00"/>
              </a:solidFill>
              <a:ln w="9525">
                <a:solidFill>
                  <a:srgbClr val="FCFF00"/>
                </a:solidFill>
                <a:miter lim="800000"/>
                <a:headEnd/>
                <a:tailEnd/>
              </a:ln>
            </p:spPr>
            <p:txBody>
              <a:bodyPr/>
              <a:lstStyle/>
              <a:p>
                <a:endParaRPr lang="fr-FR"/>
              </a:p>
            </p:txBody>
          </p:sp>
          <p:sp>
            <p:nvSpPr>
              <p:cNvPr id="4295" name="AutoShape 1002"/>
              <p:cNvSpPr>
                <a:spLocks/>
              </p:cNvSpPr>
              <p:nvPr/>
            </p:nvSpPr>
            <p:spPr bwMode="auto">
              <a:xfrm>
                <a:off x="1882" y="4294"/>
                <a:ext cx="33"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4296" name="AutoShape 1003"/>
              <p:cNvSpPr>
                <a:spLocks/>
              </p:cNvSpPr>
              <p:nvPr/>
            </p:nvSpPr>
            <p:spPr bwMode="auto">
              <a:xfrm>
                <a:off x="1882" y="4249"/>
                <a:ext cx="33"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4297" name="AutoShape 1004"/>
              <p:cNvSpPr>
                <a:spLocks/>
              </p:cNvSpPr>
              <p:nvPr/>
            </p:nvSpPr>
            <p:spPr bwMode="auto">
              <a:xfrm>
                <a:off x="1882" y="4204"/>
                <a:ext cx="33"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grpSp>
        <p:grpSp>
          <p:nvGrpSpPr>
            <p:cNvPr id="7" name="Group 1005"/>
            <p:cNvGrpSpPr>
              <a:grpSpLocks/>
            </p:cNvGrpSpPr>
            <p:nvPr/>
          </p:nvGrpSpPr>
          <p:grpSpPr bwMode="auto">
            <a:xfrm rot="5400000">
              <a:off x="1341" y="1039"/>
              <a:ext cx="487" cy="1402"/>
              <a:chOff x="0" y="0"/>
              <a:chExt cx="487" cy="1402"/>
            </a:xfrm>
          </p:grpSpPr>
          <p:sp>
            <p:nvSpPr>
              <p:cNvPr id="3898" name="AutoShape 1006"/>
              <p:cNvSpPr>
                <a:spLocks/>
              </p:cNvSpPr>
              <p:nvPr/>
            </p:nvSpPr>
            <p:spPr bwMode="auto">
              <a:xfrm>
                <a:off x="455" y="1241"/>
                <a:ext cx="32"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CFF00"/>
              </a:solidFill>
              <a:ln w="9525">
                <a:solidFill>
                  <a:srgbClr val="FCFF00"/>
                </a:solidFill>
                <a:miter lim="800000"/>
                <a:headEnd/>
                <a:tailEnd/>
              </a:ln>
            </p:spPr>
            <p:txBody>
              <a:bodyPr/>
              <a:lstStyle/>
              <a:p>
                <a:endParaRPr lang="fr-FR"/>
              </a:p>
            </p:txBody>
          </p:sp>
          <p:sp>
            <p:nvSpPr>
              <p:cNvPr id="3899" name="AutoShape 1007"/>
              <p:cNvSpPr>
                <a:spLocks/>
              </p:cNvSpPr>
              <p:nvPr/>
            </p:nvSpPr>
            <p:spPr bwMode="auto">
              <a:xfrm>
                <a:off x="455" y="1198"/>
                <a:ext cx="32"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CFF00"/>
              </a:solidFill>
              <a:ln w="9525">
                <a:solidFill>
                  <a:srgbClr val="FCFF00"/>
                </a:solidFill>
                <a:miter lim="800000"/>
                <a:headEnd/>
                <a:tailEnd/>
              </a:ln>
            </p:spPr>
            <p:txBody>
              <a:bodyPr/>
              <a:lstStyle/>
              <a:p>
                <a:endParaRPr lang="fr-FR"/>
              </a:p>
            </p:txBody>
          </p:sp>
          <p:sp>
            <p:nvSpPr>
              <p:cNvPr id="3900" name="AutoShape 1008"/>
              <p:cNvSpPr>
                <a:spLocks/>
              </p:cNvSpPr>
              <p:nvPr/>
            </p:nvSpPr>
            <p:spPr bwMode="auto">
              <a:xfrm>
                <a:off x="455" y="1152"/>
                <a:ext cx="32"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CFF00"/>
              </a:solidFill>
              <a:ln w="9525">
                <a:solidFill>
                  <a:srgbClr val="FCFF00"/>
                </a:solidFill>
                <a:miter lim="800000"/>
                <a:headEnd/>
                <a:tailEnd/>
              </a:ln>
            </p:spPr>
            <p:txBody>
              <a:bodyPr/>
              <a:lstStyle/>
              <a:p>
                <a:endParaRPr lang="fr-FR"/>
              </a:p>
            </p:txBody>
          </p:sp>
          <p:sp>
            <p:nvSpPr>
              <p:cNvPr id="3901" name="AutoShape 1009"/>
              <p:cNvSpPr>
                <a:spLocks/>
              </p:cNvSpPr>
              <p:nvPr/>
            </p:nvSpPr>
            <p:spPr bwMode="auto">
              <a:xfrm>
                <a:off x="455" y="1107"/>
                <a:ext cx="32"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CFF00"/>
              </a:solidFill>
              <a:ln w="9525">
                <a:solidFill>
                  <a:srgbClr val="FCFF00"/>
                </a:solidFill>
                <a:miter lim="800000"/>
                <a:headEnd/>
                <a:tailEnd/>
              </a:ln>
            </p:spPr>
            <p:txBody>
              <a:bodyPr/>
              <a:lstStyle/>
              <a:p>
                <a:endParaRPr lang="fr-FR"/>
              </a:p>
            </p:txBody>
          </p:sp>
          <p:sp>
            <p:nvSpPr>
              <p:cNvPr id="3902" name="AutoShape 1010"/>
              <p:cNvSpPr>
                <a:spLocks/>
              </p:cNvSpPr>
              <p:nvPr/>
            </p:nvSpPr>
            <p:spPr bwMode="auto">
              <a:xfrm>
                <a:off x="455" y="1064"/>
                <a:ext cx="32"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903" name="AutoShape 1011"/>
              <p:cNvSpPr>
                <a:spLocks/>
              </p:cNvSpPr>
              <p:nvPr/>
            </p:nvSpPr>
            <p:spPr bwMode="auto">
              <a:xfrm>
                <a:off x="455" y="1021"/>
                <a:ext cx="32"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904" name="AutoShape 1012"/>
              <p:cNvSpPr>
                <a:spLocks/>
              </p:cNvSpPr>
              <p:nvPr/>
            </p:nvSpPr>
            <p:spPr bwMode="auto">
              <a:xfrm>
                <a:off x="455" y="976"/>
                <a:ext cx="32"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905" name="AutoShape 1013"/>
              <p:cNvSpPr>
                <a:spLocks/>
              </p:cNvSpPr>
              <p:nvPr/>
            </p:nvSpPr>
            <p:spPr bwMode="auto">
              <a:xfrm>
                <a:off x="455" y="931"/>
                <a:ext cx="32"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CFF00"/>
              </a:solidFill>
              <a:ln w="9525">
                <a:solidFill>
                  <a:srgbClr val="FCFF00"/>
                </a:solidFill>
                <a:miter lim="800000"/>
                <a:headEnd/>
                <a:tailEnd/>
              </a:ln>
            </p:spPr>
            <p:txBody>
              <a:bodyPr/>
              <a:lstStyle/>
              <a:p>
                <a:endParaRPr lang="fr-FR"/>
              </a:p>
            </p:txBody>
          </p:sp>
          <p:sp>
            <p:nvSpPr>
              <p:cNvPr id="3906" name="AutoShape 1014"/>
              <p:cNvSpPr>
                <a:spLocks/>
              </p:cNvSpPr>
              <p:nvPr/>
            </p:nvSpPr>
            <p:spPr bwMode="auto">
              <a:xfrm>
                <a:off x="455" y="886"/>
                <a:ext cx="32"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CFF00"/>
              </a:solidFill>
              <a:ln w="9525">
                <a:solidFill>
                  <a:srgbClr val="FCFF00"/>
                </a:solidFill>
                <a:miter lim="800000"/>
                <a:headEnd/>
                <a:tailEnd/>
              </a:ln>
            </p:spPr>
            <p:txBody>
              <a:bodyPr/>
              <a:lstStyle/>
              <a:p>
                <a:endParaRPr lang="fr-FR"/>
              </a:p>
            </p:txBody>
          </p:sp>
          <p:sp>
            <p:nvSpPr>
              <p:cNvPr id="3907" name="AutoShape 1015"/>
              <p:cNvSpPr>
                <a:spLocks/>
              </p:cNvSpPr>
              <p:nvPr/>
            </p:nvSpPr>
            <p:spPr bwMode="auto">
              <a:xfrm>
                <a:off x="455" y="841"/>
                <a:ext cx="32"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908" name="AutoShape 1016"/>
              <p:cNvSpPr>
                <a:spLocks/>
              </p:cNvSpPr>
              <p:nvPr/>
            </p:nvSpPr>
            <p:spPr bwMode="auto">
              <a:xfrm>
                <a:off x="455" y="796"/>
                <a:ext cx="32" cy="29"/>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909" name="AutoShape 1017"/>
              <p:cNvSpPr>
                <a:spLocks/>
              </p:cNvSpPr>
              <p:nvPr/>
            </p:nvSpPr>
            <p:spPr bwMode="auto">
              <a:xfrm>
                <a:off x="455" y="754"/>
                <a:ext cx="32"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910" name="AutoShape 1018"/>
              <p:cNvSpPr>
                <a:spLocks/>
              </p:cNvSpPr>
              <p:nvPr/>
            </p:nvSpPr>
            <p:spPr bwMode="auto">
              <a:xfrm>
                <a:off x="455" y="709"/>
                <a:ext cx="32" cy="30"/>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911" name="AutoShape 1019"/>
              <p:cNvSpPr>
                <a:spLocks/>
              </p:cNvSpPr>
              <p:nvPr/>
            </p:nvSpPr>
            <p:spPr bwMode="auto">
              <a:xfrm>
                <a:off x="455" y="664"/>
                <a:ext cx="32" cy="28"/>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912" name="AutoShape 1020"/>
              <p:cNvSpPr>
                <a:spLocks/>
              </p:cNvSpPr>
              <p:nvPr/>
            </p:nvSpPr>
            <p:spPr bwMode="auto">
              <a:xfrm>
                <a:off x="406" y="1374"/>
                <a:ext cx="32" cy="28"/>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913" name="AutoShape 1021"/>
              <p:cNvSpPr>
                <a:spLocks/>
              </p:cNvSpPr>
              <p:nvPr/>
            </p:nvSpPr>
            <p:spPr bwMode="auto">
              <a:xfrm>
                <a:off x="406" y="1329"/>
                <a:ext cx="32"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914" name="AutoShape 1022"/>
              <p:cNvSpPr>
                <a:spLocks/>
              </p:cNvSpPr>
              <p:nvPr/>
            </p:nvSpPr>
            <p:spPr bwMode="auto">
              <a:xfrm>
                <a:off x="406" y="1284"/>
                <a:ext cx="32"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915" name="AutoShape 1023"/>
              <p:cNvSpPr>
                <a:spLocks/>
              </p:cNvSpPr>
              <p:nvPr/>
            </p:nvSpPr>
            <p:spPr bwMode="auto">
              <a:xfrm>
                <a:off x="406" y="1241"/>
                <a:ext cx="32"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916" name="AutoShape 1024"/>
              <p:cNvSpPr>
                <a:spLocks/>
              </p:cNvSpPr>
              <p:nvPr/>
            </p:nvSpPr>
            <p:spPr bwMode="auto">
              <a:xfrm>
                <a:off x="406" y="1198"/>
                <a:ext cx="32"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917" name="AutoShape 1025"/>
              <p:cNvSpPr>
                <a:spLocks/>
              </p:cNvSpPr>
              <p:nvPr/>
            </p:nvSpPr>
            <p:spPr bwMode="auto">
              <a:xfrm>
                <a:off x="406" y="1152"/>
                <a:ext cx="32"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00FF00"/>
              </a:solidFill>
              <a:ln w="9525">
                <a:solidFill>
                  <a:srgbClr val="00FF00"/>
                </a:solidFill>
                <a:miter lim="800000"/>
                <a:headEnd/>
                <a:tailEnd/>
              </a:ln>
            </p:spPr>
            <p:txBody>
              <a:bodyPr/>
              <a:lstStyle/>
              <a:p>
                <a:endParaRPr lang="fr-FR"/>
              </a:p>
            </p:txBody>
          </p:sp>
          <p:sp>
            <p:nvSpPr>
              <p:cNvPr id="3918" name="AutoShape 1026"/>
              <p:cNvSpPr>
                <a:spLocks/>
              </p:cNvSpPr>
              <p:nvPr/>
            </p:nvSpPr>
            <p:spPr bwMode="auto">
              <a:xfrm>
                <a:off x="406" y="1107"/>
                <a:ext cx="32"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919" name="AutoShape 1027"/>
              <p:cNvSpPr>
                <a:spLocks/>
              </p:cNvSpPr>
              <p:nvPr/>
            </p:nvSpPr>
            <p:spPr bwMode="auto">
              <a:xfrm>
                <a:off x="406" y="1064"/>
                <a:ext cx="32"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920" name="AutoShape 1028"/>
              <p:cNvSpPr>
                <a:spLocks/>
              </p:cNvSpPr>
              <p:nvPr/>
            </p:nvSpPr>
            <p:spPr bwMode="auto">
              <a:xfrm>
                <a:off x="406" y="1021"/>
                <a:ext cx="32"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921" name="AutoShape 1029"/>
              <p:cNvSpPr>
                <a:spLocks/>
              </p:cNvSpPr>
              <p:nvPr/>
            </p:nvSpPr>
            <p:spPr bwMode="auto">
              <a:xfrm>
                <a:off x="406" y="976"/>
                <a:ext cx="32"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922" name="AutoShape 1030"/>
              <p:cNvSpPr>
                <a:spLocks/>
              </p:cNvSpPr>
              <p:nvPr/>
            </p:nvSpPr>
            <p:spPr bwMode="auto">
              <a:xfrm>
                <a:off x="406" y="931"/>
                <a:ext cx="32"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923" name="AutoShape 1031"/>
              <p:cNvSpPr>
                <a:spLocks/>
              </p:cNvSpPr>
              <p:nvPr/>
            </p:nvSpPr>
            <p:spPr bwMode="auto">
              <a:xfrm>
                <a:off x="406" y="886"/>
                <a:ext cx="32"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924" name="AutoShape 1032"/>
              <p:cNvSpPr>
                <a:spLocks/>
              </p:cNvSpPr>
              <p:nvPr/>
            </p:nvSpPr>
            <p:spPr bwMode="auto">
              <a:xfrm>
                <a:off x="406" y="841"/>
                <a:ext cx="32"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925" name="AutoShape 1033"/>
              <p:cNvSpPr>
                <a:spLocks/>
              </p:cNvSpPr>
              <p:nvPr/>
            </p:nvSpPr>
            <p:spPr bwMode="auto">
              <a:xfrm>
                <a:off x="406" y="796"/>
                <a:ext cx="32" cy="29"/>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926" name="AutoShape 1034"/>
              <p:cNvSpPr>
                <a:spLocks/>
              </p:cNvSpPr>
              <p:nvPr/>
            </p:nvSpPr>
            <p:spPr bwMode="auto">
              <a:xfrm>
                <a:off x="406" y="754"/>
                <a:ext cx="32"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927" name="AutoShape 1035"/>
              <p:cNvSpPr>
                <a:spLocks/>
              </p:cNvSpPr>
              <p:nvPr/>
            </p:nvSpPr>
            <p:spPr bwMode="auto">
              <a:xfrm>
                <a:off x="406" y="709"/>
                <a:ext cx="32" cy="30"/>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928" name="AutoShape 1036"/>
              <p:cNvSpPr>
                <a:spLocks/>
              </p:cNvSpPr>
              <p:nvPr/>
            </p:nvSpPr>
            <p:spPr bwMode="auto">
              <a:xfrm>
                <a:off x="406" y="664"/>
                <a:ext cx="32" cy="28"/>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929" name="AutoShape 1037"/>
              <p:cNvSpPr>
                <a:spLocks/>
              </p:cNvSpPr>
              <p:nvPr/>
            </p:nvSpPr>
            <p:spPr bwMode="auto">
              <a:xfrm>
                <a:off x="406" y="621"/>
                <a:ext cx="32"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930" name="AutoShape 1038"/>
              <p:cNvSpPr>
                <a:spLocks/>
              </p:cNvSpPr>
              <p:nvPr/>
            </p:nvSpPr>
            <p:spPr bwMode="auto">
              <a:xfrm>
                <a:off x="356" y="1284"/>
                <a:ext cx="31"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931" name="AutoShape 1039"/>
              <p:cNvSpPr>
                <a:spLocks/>
              </p:cNvSpPr>
              <p:nvPr/>
            </p:nvSpPr>
            <p:spPr bwMode="auto">
              <a:xfrm>
                <a:off x="356" y="1241"/>
                <a:ext cx="31"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3932" name="AutoShape 1040"/>
              <p:cNvSpPr>
                <a:spLocks/>
              </p:cNvSpPr>
              <p:nvPr/>
            </p:nvSpPr>
            <p:spPr bwMode="auto">
              <a:xfrm>
                <a:off x="356" y="1198"/>
                <a:ext cx="31"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3933" name="AutoShape 1041"/>
              <p:cNvSpPr>
                <a:spLocks/>
              </p:cNvSpPr>
              <p:nvPr/>
            </p:nvSpPr>
            <p:spPr bwMode="auto">
              <a:xfrm>
                <a:off x="356" y="1152"/>
                <a:ext cx="31"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00FFFF"/>
              </a:solidFill>
              <a:ln w="9525">
                <a:solidFill>
                  <a:srgbClr val="00FFFF"/>
                </a:solidFill>
                <a:miter lim="800000"/>
                <a:headEnd/>
                <a:tailEnd/>
              </a:ln>
            </p:spPr>
            <p:txBody>
              <a:bodyPr/>
              <a:lstStyle/>
              <a:p>
                <a:endParaRPr lang="fr-FR"/>
              </a:p>
            </p:txBody>
          </p:sp>
          <p:sp>
            <p:nvSpPr>
              <p:cNvPr id="3934" name="AutoShape 1042"/>
              <p:cNvSpPr>
                <a:spLocks/>
              </p:cNvSpPr>
              <p:nvPr/>
            </p:nvSpPr>
            <p:spPr bwMode="auto">
              <a:xfrm>
                <a:off x="356" y="1107"/>
                <a:ext cx="31"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00FF00"/>
              </a:solidFill>
              <a:ln w="9525">
                <a:solidFill>
                  <a:srgbClr val="00FF00"/>
                </a:solidFill>
                <a:miter lim="800000"/>
                <a:headEnd/>
                <a:tailEnd/>
              </a:ln>
            </p:spPr>
            <p:txBody>
              <a:bodyPr/>
              <a:lstStyle/>
              <a:p>
                <a:endParaRPr lang="fr-FR"/>
              </a:p>
            </p:txBody>
          </p:sp>
          <p:sp>
            <p:nvSpPr>
              <p:cNvPr id="3935" name="AutoShape 1043"/>
              <p:cNvSpPr>
                <a:spLocks/>
              </p:cNvSpPr>
              <p:nvPr/>
            </p:nvSpPr>
            <p:spPr bwMode="auto">
              <a:xfrm>
                <a:off x="356" y="1064"/>
                <a:ext cx="31"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00FF00"/>
              </a:solidFill>
              <a:ln w="9525">
                <a:solidFill>
                  <a:srgbClr val="00FF00"/>
                </a:solidFill>
                <a:miter lim="800000"/>
                <a:headEnd/>
                <a:tailEnd/>
              </a:ln>
            </p:spPr>
            <p:txBody>
              <a:bodyPr/>
              <a:lstStyle/>
              <a:p>
                <a:endParaRPr lang="fr-FR"/>
              </a:p>
            </p:txBody>
          </p:sp>
          <p:sp>
            <p:nvSpPr>
              <p:cNvPr id="3936" name="AutoShape 1044"/>
              <p:cNvSpPr>
                <a:spLocks/>
              </p:cNvSpPr>
              <p:nvPr/>
            </p:nvSpPr>
            <p:spPr bwMode="auto">
              <a:xfrm>
                <a:off x="356" y="1021"/>
                <a:ext cx="31"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937" name="AutoShape 1045"/>
              <p:cNvSpPr>
                <a:spLocks/>
              </p:cNvSpPr>
              <p:nvPr/>
            </p:nvSpPr>
            <p:spPr bwMode="auto">
              <a:xfrm>
                <a:off x="356" y="976"/>
                <a:ext cx="31"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938" name="AutoShape 1046"/>
              <p:cNvSpPr>
                <a:spLocks/>
              </p:cNvSpPr>
              <p:nvPr/>
            </p:nvSpPr>
            <p:spPr bwMode="auto">
              <a:xfrm>
                <a:off x="356" y="931"/>
                <a:ext cx="31"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CFF00"/>
              </a:solidFill>
              <a:ln w="9525">
                <a:solidFill>
                  <a:srgbClr val="FCFF00"/>
                </a:solidFill>
                <a:miter lim="800000"/>
                <a:headEnd/>
                <a:tailEnd/>
              </a:ln>
            </p:spPr>
            <p:txBody>
              <a:bodyPr/>
              <a:lstStyle/>
              <a:p>
                <a:endParaRPr lang="fr-FR"/>
              </a:p>
            </p:txBody>
          </p:sp>
          <p:sp>
            <p:nvSpPr>
              <p:cNvPr id="3939" name="AutoShape 1047"/>
              <p:cNvSpPr>
                <a:spLocks/>
              </p:cNvSpPr>
              <p:nvPr/>
            </p:nvSpPr>
            <p:spPr bwMode="auto">
              <a:xfrm>
                <a:off x="356" y="886"/>
                <a:ext cx="31"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CFF00"/>
              </a:solidFill>
              <a:ln w="9525">
                <a:solidFill>
                  <a:srgbClr val="FCFF00"/>
                </a:solidFill>
                <a:miter lim="800000"/>
                <a:headEnd/>
                <a:tailEnd/>
              </a:ln>
            </p:spPr>
            <p:txBody>
              <a:bodyPr/>
              <a:lstStyle/>
              <a:p>
                <a:endParaRPr lang="fr-FR"/>
              </a:p>
            </p:txBody>
          </p:sp>
          <p:sp>
            <p:nvSpPr>
              <p:cNvPr id="3940" name="AutoShape 1048"/>
              <p:cNvSpPr>
                <a:spLocks/>
              </p:cNvSpPr>
              <p:nvPr/>
            </p:nvSpPr>
            <p:spPr bwMode="auto">
              <a:xfrm>
                <a:off x="356" y="841"/>
                <a:ext cx="31"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941" name="AutoShape 1049"/>
              <p:cNvSpPr>
                <a:spLocks/>
              </p:cNvSpPr>
              <p:nvPr/>
            </p:nvSpPr>
            <p:spPr bwMode="auto">
              <a:xfrm>
                <a:off x="356" y="796"/>
                <a:ext cx="31" cy="29"/>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942" name="AutoShape 1050"/>
              <p:cNvSpPr>
                <a:spLocks/>
              </p:cNvSpPr>
              <p:nvPr/>
            </p:nvSpPr>
            <p:spPr bwMode="auto">
              <a:xfrm>
                <a:off x="356" y="754"/>
                <a:ext cx="31"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CFF00"/>
              </a:solidFill>
              <a:ln w="9525">
                <a:solidFill>
                  <a:srgbClr val="FCFF00"/>
                </a:solidFill>
                <a:miter lim="800000"/>
                <a:headEnd/>
                <a:tailEnd/>
              </a:ln>
            </p:spPr>
            <p:txBody>
              <a:bodyPr/>
              <a:lstStyle/>
              <a:p>
                <a:endParaRPr lang="fr-FR"/>
              </a:p>
            </p:txBody>
          </p:sp>
          <p:sp>
            <p:nvSpPr>
              <p:cNvPr id="3943" name="AutoShape 1051"/>
              <p:cNvSpPr>
                <a:spLocks/>
              </p:cNvSpPr>
              <p:nvPr/>
            </p:nvSpPr>
            <p:spPr bwMode="auto">
              <a:xfrm>
                <a:off x="356" y="709"/>
                <a:ext cx="31" cy="30"/>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CFF00"/>
              </a:solidFill>
              <a:ln w="9525">
                <a:solidFill>
                  <a:srgbClr val="FCFF00"/>
                </a:solidFill>
                <a:miter lim="800000"/>
                <a:headEnd/>
                <a:tailEnd/>
              </a:ln>
            </p:spPr>
            <p:txBody>
              <a:bodyPr/>
              <a:lstStyle/>
              <a:p>
                <a:endParaRPr lang="fr-FR"/>
              </a:p>
            </p:txBody>
          </p:sp>
          <p:sp>
            <p:nvSpPr>
              <p:cNvPr id="3944" name="AutoShape 1052"/>
              <p:cNvSpPr>
                <a:spLocks/>
              </p:cNvSpPr>
              <p:nvPr/>
            </p:nvSpPr>
            <p:spPr bwMode="auto">
              <a:xfrm>
                <a:off x="356" y="664"/>
                <a:ext cx="31" cy="28"/>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CFF00"/>
              </a:solidFill>
              <a:ln w="9525">
                <a:solidFill>
                  <a:srgbClr val="FCFF00"/>
                </a:solidFill>
                <a:miter lim="800000"/>
                <a:headEnd/>
                <a:tailEnd/>
              </a:ln>
            </p:spPr>
            <p:txBody>
              <a:bodyPr/>
              <a:lstStyle/>
              <a:p>
                <a:endParaRPr lang="fr-FR"/>
              </a:p>
            </p:txBody>
          </p:sp>
          <p:sp>
            <p:nvSpPr>
              <p:cNvPr id="3945" name="AutoShape 1053"/>
              <p:cNvSpPr>
                <a:spLocks/>
              </p:cNvSpPr>
              <p:nvPr/>
            </p:nvSpPr>
            <p:spPr bwMode="auto">
              <a:xfrm>
                <a:off x="356" y="621"/>
                <a:ext cx="31"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946" name="AutoShape 1054"/>
              <p:cNvSpPr>
                <a:spLocks/>
              </p:cNvSpPr>
              <p:nvPr/>
            </p:nvSpPr>
            <p:spPr bwMode="auto">
              <a:xfrm>
                <a:off x="356" y="578"/>
                <a:ext cx="31" cy="23"/>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CFF00"/>
              </a:solidFill>
              <a:ln w="9525">
                <a:solidFill>
                  <a:srgbClr val="FCFF00"/>
                </a:solidFill>
                <a:miter lim="800000"/>
                <a:headEnd/>
                <a:tailEnd/>
              </a:ln>
            </p:spPr>
            <p:txBody>
              <a:bodyPr/>
              <a:lstStyle/>
              <a:p>
                <a:endParaRPr lang="fr-FR"/>
              </a:p>
            </p:txBody>
          </p:sp>
          <p:sp>
            <p:nvSpPr>
              <p:cNvPr id="3947" name="AutoShape 1055"/>
              <p:cNvSpPr>
                <a:spLocks/>
              </p:cNvSpPr>
              <p:nvPr/>
            </p:nvSpPr>
            <p:spPr bwMode="auto">
              <a:xfrm>
                <a:off x="356" y="533"/>
                <a:ext cx="31"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00FFFF"/>
              </a:solidFill>
              <a:ln w="9525">
                <a:solidFill>
                  <a:srgbClr val="00FFFF"/>
                </a:solidFill>
                <a:miter lim="800000"/>
                <a:headEnd/>
                <a:tailEnd/>
              </a:ln>
            </p:spPr>
            <p:txBody>
              <a:bodyPr/>
              <a:lstStyle/>
              <a:p>
                <a:endParaRPr lang="fr-FR"/>
              </a:p>
            </p:txBody>
          </p:sp>
          <p:sp>
            <p:nvSpPr>
              <p:cNvPr id="3948" name="AutoShape 1056"/>
              <p:cNvSpPr>
                <a:spLocks/>
              </p:cNvSpPr>
              <p:nvPr/>
            </p:nvSpPr>
            <p:spPr bwMode="auto">
              <a:xfrm>
                <a:off x="356" y="488"/>
                <a:ext cx="31"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00FF00"/>
              </a:solidFill>
              <a:ln w="9525">
                <a:solidFill>
                  <a:srgbClr val="00FF00"/>
                </a:solidFill>
                <a:miter lim="800000"/>
                <a:headEnd/>
                <a:tailEnd/>
              </a:ln>
            </p:spPr>
            <p:txBody>
              <a:bodyPr/>
              <a:lstStyle/>
              <a:p>
                <a:endParaRPr lang="fr-FR"/>
              </a:p>
            </p:txBody>
          </p:sp>
          <p:sp>
            <p:nvSpPr>
              <p:cNvPr id="3949" name="AutoShape 1057"/>
              <p:cNvSpPr>
                <a:spLocks/>
              </p:cNvSpPr>
              <p:nvPr/>
            </p:nvSpPr>
            <p:spPr bwMode="auto">
              <a:xfrm>
                <a:off x="356" y="445"/>
                <a:ext cx="31"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F0000"/>
              </a:solidFill>
              <a:ln w="9525">
                <a:solidFill>
                  <a:srgbClr val="FF0000"/>
                </a:solidFill>
                <a:miter lim="800000"/>
                <a:headEnd/>
                <a:tailEnd/>
              </a:ln>
            </p:spPr>
            <p:txBody>
              <a:bodyPr/>
              <a:lstStyle/>
              <a:p>
                <a:endParaRPr lang="fr-FR"/>
              </a:p>
            </p:txBody>
          </p:sp>
          <p:sp>
            <p:nvSpPr>
              <p:cNvPr id="3950" name="AutoShape 1058"/>
              <p:cNvSpPr>
                <a:spLocks/>
              </p:cNvSpPr>
              <p:nvPr/>
            </p:nvSpPr>
            <p:spPr bwMode="auto">
              <a:xfrm>
                <a:off x="303" y="1241"/>
                <a:ext cx="29"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3951" name="AutoShape 1059"/>
              <p:cNvSpPr>
                <a:spLocks/>
              </p:cNvSpPr>
              <p:nvPr/>
            </p:nvSpPr>
            <p:spPr bwMode="auto">
              <a:xfrm>
                <a:off x="303" y="1198"/>
                <a:ext cx="29"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3952" name="AutoShape 1060"/>
              <p:cNvSpPr>
                <a:spLocks/>
              </p:cNvSpPr>
              <p:nvPr/>
            </p:nvSpPr>
            <p:spPr bwMode="auto">
              <a:xfrm>
                <a:off x="303" y="1152"/>
                <a:ext cx="29"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00FFFF"/>
              </a:solidFill>
              <a:ln w="9525">
                <a:solidFill>
                  <a:srgbClr val="00FFFF"/>
                </a:solidFill>
                <a:miter lim="800000"/>
                <a:headEnd/>
                <a:tailEnd/>
              </a:ln>
            </p:spPr>
            <p:txBody>
              <a:bodyPr/>
              <a:lstStyle/>
              <a:p>
                <a:endParaRPr lang="fr-FR"/>
              </a:p>
            </p:txBody>
          </p:sp>
          <p:sp>
            <p:nvSpPr>
              <p:cNvPr id="3953" name="AutoShape 1061"/>
              <p:cNvSpPr>
                <a:spLocks/>
              </p:cNvSpPr>
              <p:nvPr/>
            </p:nvSpPr>
            <p:spPr bwMode="auto">
              <a:xfrm>
                <a:off x="303" y="1107"/>
                <a:ext cx="29"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00FFFF"/>
              </a:solidFill>
              <a:ln w="9525">
                <a:solidFill>
                  <a:srgbClr val="00FFFF"/>
                </a:solidFill>
                <a:miter lim="800000"/>
                <a:headEnd/>
                <a:tailEnd/>
              </a:ln>
            </p:spPr>
            <p:txBody>
              <a:bodyPr/>
              <a:lstStyle/>
              <a:p>
                <a:endParaRPr lang="fr-FR"/>
              </a:p>
            </p:txBody>
          </p:sp>
          <p:sp>
            <p:nvSpPr>
              <p:cNvPr id="3954" name="AutoShape 1062"/>
              <p:cNvSpPr>
                <a:spLocks/>
              </p:cNvSpPr>
              <p:nvPr/>
            </p:nvSpPr>
            <p:spPr bwMode="auto">
              <a:xfrm>
                <a:off x="303" y="1064"/>
                <a:ext cx="29"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00FFFF"/>
              </a:solidFill>
              <a:ln w="9525">
                <a:solidFill>
                  <a:srgbClr val="00FFFF"/>
                </a:solidFill>
                <a:miter lim="800000"/>
                <a:headEnd/>
                <a:tailEnd/>
              </a:ln>
            </p:spPr>
            <p:txBody>
              <a:bodyPr/>
              <a:lstStyle/>
              <a:p>
                <a:endParaRPr lang="fr-FR"/>
              </a:p>
            </p:txBody>
          </p:sp>
          <p:sp>
            <p:nvSpPr>
              <p:cNvPr id="3955" name="AutoShape 1063"/>
              <p:cNvSpPr>
                <a:spLocks/>
              </p:cNvSpPr>
              <p:nvPr/>
            </p:nvSpPr>
            <p:spPr bwMode="auto">
              <a:xfrm>
                <a:off x="303" y="1021"/>
                <a:ext cx="29"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00FFFF"/>
              </a:solidFill>
              <a:ln w="9525">
                <a:solidFill>
                  <a:srgbClr val="00FFFF"/>
                </a:solidFill>
                <a:miter lim="800000"/>
                <a:headEnd/>
                <a:tailEnd/>
              </a:ln>
            </p:spPr>
            <p:txBody>
              <a:bodyPr/>
              <a:lstStyle/>
              <a:p>
                <a:endParaRPr lang="fr-FR"/>
              </a:p>
            </p:txBody>
          </p:sp>
          <p:sp>
            <p:nvSpPr>
              <p:cNvPr id="3956" name="AutoShape 1064"/>
              <p:cNvSpPr>
                <a:spLocks/>
              </p:cNvSpPr>
              <p:nvPr/>
            </p:nvSpPr>
            <p:spPr bwMode="auto">
              <a:xfrm>
                <a:off x="303" y="976"/>
                <a:ext cx="29"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957" name="AutoShape 1065"/>
              <p:cNvSpPr>
                <a:spLocks/>
              </p:cNvSpPr>
              <p:nvPr/>
            </p:nvSpPr>
            <p:spPr bwMode="auto">
              <a:xfrm>
                <a:off x="303" y="931"/>
                <a:ext cx="29"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CFF00"/>
              </a:solidFill>
              <a:ln w="9525">
                <a:solidFill>
                  <a:srgbClr val="FCFF00"/>
                </a:solidFill>
                <a:miter lim="800000"/>
                <a:headEnd/>
                <a:tailEnd/>
              </a:ln>
            </p:spPr>
            <p:txBody>
              <a:bodyPr/>
              <a:lstStyle/>
              <a:p>
                <a:endParaRPr lang="fr-FR"/>
              </a:p>
            </p:txBody>
          </p:sp>
          <p:sp>
            <p:nvSpPr>
              <p:cNvPr id="3958" name="AutoShape 1066"/>
              <p:cNvSpPr>
                <a:spLocks/>
              </p:cNvSpPr>
              <p:nvPr/>
            </p:nvSpPr>
            <p:spPr bwMode="auto">
              <a:xfrm>
                <a:off x="303" y="886"/>
                <a:ext cx="29"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CFF00"/>
              </a:solidFill>
              <a:ln w="9525">
                <a:solidFill>
                  <a:srgbClr val="FCFF00"/>
                </a:solidFill>
                <a:miter lim="800000"/>
                <a:headEnd/>
                <a:tailEnd/>
              </a:ln>
            </p:spPr>
            <p:txBody>
              <a:bodyPr/>
              <a:lstStyle/>
              <a:p>
                <a:endParaRPr lang="fr-FR"/>
              </a:p>
            </p:txBody>
          </p:sp>
          <p:sp>
            <p:nvSpPr>
              <p:cNvPr id="3959" name="AutoShape 1067"/>
              <p:cNvSpPr>
                <a:spLocks/>
              </p:cNvSpPr>
              <p:nvPr/>
            </p:nvSpPr>
            <p:spPr bwMode="auto">
              <a:xfrm>
                <a:off x="303" y="841"/>
                <a:ext cx="29"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CFF00"/>
              </a:solidFill>
              <a:ln w="9525">
                <a:solidFill>
                  <a:srgbClr val="FCFF00"/>
                </a:solidFill>
                <a:miter lim="800000"/>
                <a:headEnd/>
                <a:tailEnd/>
              </a:ln>
            </p:spPr>
            <p:txBody>
              <a:bodyPr/>
              <a:lstStyle/>
              <a:p>
                <a:endParaRPr lang="fr-FR"/>
              </a:p>
            </p:txBody>
          </p:sp>
          <p:sp>
            <p:nvSpPr>
              <p:cNvPr id="3960" name="AutoShape 1068"/>
              <p:cNvSpPr>
                <a:spLocks/>
              </p:cNvSpPr>
              <p:nvPr/>
            </p:nvSpPr>
            <p:spPr bwMode="auto">
              <a:xfrm>
                <a:off x="303" y="796"/>
                <a:ext cx="29" cy="29"/>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961" name="AutoShape 1069"/>
              <p:cNvSpPr>
                <a:spLocks/>
              </p:cNvSpPr>
              <p:nvPr/>
            </p:nvSpPr>
            <p:spPr bwMode="auto">
              <a:xfrm>
                <a:off x="303" y="754"/>
                <a:ext cx="29"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CFF00"/>
              </a:solidFill>
              <a:ln w="9525">
                <a:solidFill>
                  <a:srgbClr val="FCFF00"/>
                </a:solidFill>
                <a:miter lim="800000"/>
                <a:headEnd/>
                <a:tailEnd/>
              </a:ln>
            </p:spPr>
            <p:txBody>
              <a:bodyPr/>
              <a:lstStyle/>
              <a:p>
                <a:endParaRPr lang="fr-FR"/>
              </a:p>
            </p:txBody>
          </p:sp>
          <p:sp>
            <p:nvSpPr>
              <p:cNvPr id="3962" name="AutoShape 1070"/>
              <p:cNvSpPr>
                <a:spLocks/>
              </p:cNvSpPr>
              <p:nvPr/>
            </p:nvSpPr>
            <p:spPr bwMode="auto">
              <a:xfrm>
                <a:off x="303" y="709"/>
                <a:ext cx="29" cy="30"/>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CFF00"/>
              </a:solidFill>
              <a:ln w="9525">
                <a:solidFill>
                  <a:srgbClr val="FCFF00"/>
                </a:solidFill>
                <a:miter lim="800000"/>
                <a:headEnd/>
                <a:tailEnd/>
              </a:ln>
            </p:spPr>
            <p:txBody>
              <a:bodyPr/>
              <a:lstStyle/>
              <a:p>
                <a:endParaRPr lang="fr-FR"/>
              </a:p>
            </p:txBody>
          </p:sp>
          <p:sp>
            <p:nvSpPr>
              <p:cNvPr id="3963" name="AutoShape 1071"/>
              <p:cNvSpPr>
                <a:spLocks/>
              </p:cNvSpPr>
              <p:nvPr/>
            </p:nvSpPr>
            <p:spPr bwMode="auto">
              <a:xfrm>
                <a:off x="303" y="664"/>
                <a:ext cx="29" cy="28"/>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CFF00"/>
              </a:solidFill>
              <a:ln w="9525">
                <a:solidFill>
                  <a:srgbClr val="FCFF00"/>
                </a:solidFill>
                <a:miter lim="800000"/>
                <a:headEnd/>
                <a:tailEnd/>
              </a:ln>
            </p:spPr>
            <p:txBody>
              <a:bodyPr/>
              <a:lstStyle/>
              <a:p>
                <a:endParaRPr lang="fr-FR"/>
              </a:p>
            </p:txBody>
          </p:sp>
          <p:sp>
            <p:nvSpPr>
              <p:cNvPr id="3964" name="AutoShape 1072"/>
              <p:cNvSpPr>
                <a:spLocks/>
              </p:cNvSpPr>
              <p:nvPr/>
            </p:nvSpPr>
            <p:spPr bwMode="auto">
              <a:xfrm>
                <a:off x="303" y="621"/>
                <a:ext cx="29"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00FFFF"/>
              </a:solidFill>
              <a:ln w="9525">
                <a:solidFill>
                  <a:srgbClr val="00FFFF"/>
                </a:solidFill>
                <a:miter lim="800000"/>
                <a:headEnd/>
                <a:tailEnd/>
              </a:ln>
            </p:spPr>
            <p:txBody>
              <a:bodyPr/>
              <a:lstStyle/>
              <a:p>
                <a:endParaRPr lang="fr-FR"/>
              </a:p>
            </p:txBody>
          </p:sp>
          <p:sp>
            <p:nvSpPr>
              <p:cNvPr id="3965" name="AutoShape 1073"/>
              <p:cNvSpPr>
                <a:spLocks/>
              </p:cNvSpPr>
              <p:nvPr/>
            </p:nvSpPr>
            <p:spPr bwMode="auto">
              <a:xfrm>
                <a:off x="303" y="578"/>
                <a:ext cx="29" cy="23"/>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00FFFF"/>
              </a:solidFill>
              <a:ln w="9525">
                <a:solidFill>
                  <a:srgbClr val="00FFFF"/>
                </a:solidFill>
                <a:miter lim="800000"/>
                <a:headEnd/>
                <a:tailEnd/>
              </a:ln>
            </p:spPr>
            <p:txBody>
              <a:bodyPr/>
              <a:lstStyle/>
              <a:p>
                <a:endParaRPr lang="fr-FR"/>
              </a:p>
            </p:txBody>
          </p:sp>
          <p:sp>
            <p:nvSpPr>
              <p:cNvPr id="3966" name="AutoShape 1074"/>
              <p:cNvSpPr>
                <a:spLocks/>
              </p:cNvSpPr>
              <p:nvPr/>
            </p:nvSpPr>
            <p:spPr bwMode="auto">
              <a:xfrm>
                <a:off x="303" y="533"/>
                <a:ext cx="29"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00FFFF"/>
              </a:solidFill>
              <a:ln w="9525">
                <a:solidFill>
                  <a:srgbClr val="00FFFF"/>
                </a:solidFill>
                <a:miter lim="800000"/>
                <a:headEnd/>
                <a:tailEnd/>
              </a:ln>
            </p:spPr>
            <p:txBody>
              <a:bodyPr/>
              <a:lstStyle/>
              <a:p>
                <a:endParaRPr lang="fr-FR"/>
              </a:p>
            </p:txBody>
          </p:sp>
          <p:sp>
            <p:nvSpPr>
              <p:cNvPr id="3967" name="AutoShape 1075"/>
              <p:cNvSpPr>
                <a:spLocks/>
              </p:cNvSpPr>
              <p:nvPr/>
            </p:nvSpPr>
            <p:spPr bwMode="auto">
              <a:xfrm>
                <a:off x="303" y="488"/>
                <a:ext cx="29"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00FFFF"/>
              </a:solidFill>
              <a:ln w="9525">
                <a:solidFill>
                  <a:srgbClr val="00FFFF"/>
                </a:solidFill>
                <a:miter lim="800000"/>
                <a:headEnd/>
                <a:tailEnd/>
              </a:ln>
            </p:spPr>
            <p:txBody>
              <a:bodyPr/>
              <a:lstStyle/>
              <a:p>
                <a:endParaRPr lang="fr-FR"/>
              </a:p>
            </p:txBody>
          </p:sp>
          <p:sp>
            <p:nvSpPr>
              <p:cNvPr id="3968" name="AutoShape 1076"/>
              <p:cNvSpPr>
                <a:spLocks/>
              </p:cNvSpPr>
              <p:nvPr/>
            </p:nvSpPr>
            <p:spPr bwMode="auto">
              <a:xfrm>
                <a:off x="303" y="445"/>
                <a:ext cx="29"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00FFFF"/>
              </a:solidFill>
              <a:ln w="9525">
                <a:solidFill>
                  <a:srgbClr val="00FFFF"/>
                </a:solidFill>
                <a:miter lim="800000"/>
                <a:headEnd/>
                <a:tailEnd/>
              </a:ln>
            </p:spPr>
            <p:txBody>
              <a:bodyPr/>
              <a:lstStyle/>
              <a:p>
                <a:endParaRPr lang="fr-FR"/>
              </a:p>
            </p:txBody>
          </p:sp>
          <p:sp>
            <p:nvSpPr>
              <p:cNvPr id="3969" name="AutoShape 1077"/>
              <p:cNvSpPr>
                <a:spLocks/>
              </p:cNvSpPr>
              <p:nvPr/>
            </p:nvSpPr>
            <p:spPr bwMode="auto">
              <a:xfrm>
                <a:off x="303" y="401"/>
                <a:ext cx="29"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00FFFF"/>
              </a:solidFill>
              <a:ln w="9525">
                <a:solidFill>
                  <a:srgbClr val="00FFFF"/>
                </a:solidFill>
                <a:miter lim="800000"/>
                <a:headEnd/>
                <a:tailEnd/>
              </a:ln>
            </p:spPr>
            <p:txBody>
              <a:bodyPr/>
              <a:lstStyle/>
              <a:p>
                <a:endParaRPr lang="fr-FR"/>
              </a:p>
            </p:txBody>
          </p:sp>
          <p:sp>
            <p:nvSpPr>
              <p:cNvPr id="3970" name="AutoShape 1078"/>
              <p:cNvSpPr>
                <a:spLocks/>
              </p:cNvSpPr>
              <p:nvPr/>
            </p:nvSpPr>
            <p:spPr bwMode="auto">
              <a:xfrm>
                <a:off x="303" y="354"/>
                <a:ext cx="29" cy="28"/>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3971" name="AutoShape 1079"/>
              <p:cNvSpPr>
                <a:spLocks/>
              </p:cNvSpPr>
              <p:nvPr/>
            </p:nvSpPr>
            <p:spPr bwMode="auto">
              <a:xfrm>
                <a:off x="303" y="311"/>
                <a:ext cx="29"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3972" name="AutoShape 1080"/>
              <p:cNvSpPr>
                <a:spLocks/>
              </p:cNvSpPr>
              <p:nvPr/>
            </p:nvSpPr>
            <p:spPr bwMode="auto">
              <a:xfrm>
                <a:off x="253" y="1198"/>
                <a:ext cx="29"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00FFFF"/>
              </a:solidFill>
              <a:ln w="9525">
                <a:solidFill>
                  <a:srgbClr val="00FFFF"/>
                </a:solidFill>
                <a:miter lim="800000"/>
                <a:headEnd/>
                <a:tailEnd/>
              </a:ln>
            </p:spPr>
            <p:txBody>
              <a:bodyPr/>
              <a:lstStyle/>
              <a:p>
                <a:endParaRPr lang="fr-FR"/>
              </a:p>
            </p:txBody>
          </p:sp>
          <p:sp>
            <p:nvSpPr>
              <p:cNvPr id="3973" name="AutoShape 1081"/>
              <p:cNvSpPr>
                <a:spLocks/>
              </p:cNvSpPr>
              <p:nvPr/>
            </p:nvSpPr>
            <p:spPr bwMode="auto">
              <a:xfrm>
                <a:off x="253" y="1152"/>
                <a:ext cx="29"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00FFFF"/>
              </a:solidFill>
              <a:ln w="9525">
                <a:solidFill>
                  <a:srgbClr val="00FFFF"/>
                </a:solidFill>
                <a:miter lim="800000"/>
                <a:headEnd/>
                <a:tailEnd/>
              </a:ln>
            </p:spPr>
            <p:txBody>
              <a:bodyPr/>
              <a:lstStyle/>
              <a:p>
                <a:endParaRPr lang="fr-FR"/>
              </a:p>
            </p:txBody>
          </p:sp>
          <p:sp>
            <p:nvSpPr>
              <p:cNvPr id="3974" name="AutoShape 1082"/>
              <p:cNvSpPr>
                <a:spLocks/>
              </p:cNvSpPr>
              <p:nvPr/>
            </p:nvSpPr>
            <p:spPr bwMode="auto">
              <a:xfrm>
                <a:off x="253" y="1107"/>
                <a:ext cx="29"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00FFFF"/>
              </a:solidFill>
              <a:ln w="9525">
                <a:solidFill>
                  <a:srgbClr val="00FFFF"/>
                </a:solidFill>
                <a:miter lim="800000"/>
                <a:headEnd/>
                <a:tailEnd/>
              </a:ln>
            </p:spPr>
            <p:txBody>
              <a:bodyPr/>
              <a:lstStyle/>
              <a:p>
                <a:endParaRPr lang="fr-FR"/>
              </a:p>
            </p:txBody>
          </p:sp>
          <p:sp>
            <p:nvSpPr>
              <p:cNvPr id="3975" name="AutoShape 1083"/>
              <p:cNvSpPr>
                <a:spLocks/>
              </p:cNvSpPr>
              <p:nvPr/>
            </p:nvSpPr>
            <p:spPr bwMode="auto">
              <a:xfrm>
                <a:off x="253" y="1064"/>
                <a:ext cx="29"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00FFFF"/>
              </a:solidFill>
              <a:ln w="9525">
                <a:solidFill>
                  <a:srgbClr val="00FFFF"/>
                </a:solidFill>
                <a:miter lim="800000"/>
                <a:headEnd/>
                <a:tailEnd/>
              </a:ln>
            </p:spPr>
            <p:txBody>
              <a:bodyPr/>
              <a:lstStyle/>
              <a:p>
                <a:endParaRPr lang="fr-FR"/>
              </a:p>
            </p:txBody>
          </p:sp>
          <p:sp>
            <p:nvSpPr>
              <p:cNvPr id="3976" name="AutoShape 1084"/>
              <p:cNvSpPr>
                <a:spLocks/>
              </p:cNvSpPr>
              <p:nvPr/>
            </p:nvSpPr>
            <p:spPr bwMode="auto">
              <a:xfrm>
                <a:off x="253" y="1021"/>
                <a:ext cx="29"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00FFFF"/>
              </a:solidFill>
              <a:ln w="9525">
                <a:solidFill>
                  <a:srgbClr val="00FFFF"/>
                </a:solidFill>
                <a:miter lim="800000"/>
                <a:headEnd/>
                <a:tailEnd/>
              </a:ln>
            </p:spPr>
            <p:txBody>
              <a:bodyPr/>
              <a:lstStyle/>
              <a:p>
                <a:endParaRPr lang="fr-FR"/>
              </a:p>
            </p:txBody>
          </p:sp>
          <p:sp>
            <p:nvSpPr>
              <p:cNvPr id="3977" name="AutoShape 1085"/>
              <p:cNvSpPr>
                <a:spLocks/>
              </p:cNvSpPr>
              <p:nvPr/>
            </p:nvSpPr>
            <p:spPr bwMode="auto">
              <a:xfrm>
                <a:off x="253" y="976"/>
                <a:ext cx="29"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00FFFF"/>
              </a:solidFill>
              <a:ln w="9525">
                <a:solidFill>
                  <a:srgbClr val="00FFFF"/>
                </a:solidFill>
                <a:miter lim="800000"/>
                <a:headEnd/>
                <a:tailEnd/>
              </a:ln>
            </p:spPr>
            <p:txBody>
              <a:bodyPr/>
              <a:lstStyle/>
              <a:p>
                <a:endParaRPr lang="fr-FR"/>
              </a:p>
            </p:txBody>
          </p:sp>
          <p:sp>
            <p:nvSpPr>
              <p:cNvPr id="3978" name="AutoShape 1086"/>
              <p:cNvSpPr>
                <a:spLocks/>
              </p:cNvSpPr>
              <p:nvPr/>
            </p:nvSpPr>
            <p:spPr bwMode="auto">
              <a:xfrm>
                <a:off x="253" y="931"/>
                <a:ext cx="29"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CFF00"/>
              </a:solidFill>
              <a:ln w="9525">
                <a:solidFill>
                  <a:srgbClr val="FCFF00"/>
                </a:solidFill>
                <a:miter lim="800000"/>
                <a:headEnd/>
                <a:tailEnd/>
              </a:ln>
            </p:spPr>
            <p:txBody>
              <a:bodyPr/>
              <a:lstStyle/>
              <a:p>
                <a:endParaRPr lang="fr-FR"/>
              </a:p>
            </p:txBody>
          </p:sp>
          <p:sp>
            <p:nvSpPr>
              <p:cNvPr id="3979" name="AutoShape 1087"/>
              <p:cNvSpPr>
                <a:spLocks/>
              </p:cNvSpPr>
              <p:nvPr/>
            </p:nvSpPr>
            <p:spPr bwMode="auto">
              <a:xfrm>
                <a:off x="253" y="886"/>
                <a:ext cx="29"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CFF00"/>
              </a:solidFill>
              <a:ln w="9525">
                <a:solidFill>
                  <a:srgbClr val="FCFF00"/>
                </a:solidFill>
                <a:miter lim="800000"/>
                <a:headEnd/>
                <a:tailEnd/>
              </a:ln>
            </p:spPr>
            <p:txBody>
              <a:bodyPr/>
              <a:lstStyle/>
              <a:p>
                <a:endParaRPr lang="fr-FR"/>
              </a:p>
            </p:txBody>
          </p:sp>
          <p:sp>
            <p:nvSpPr>
              <p:cNvPr id="3980" name="AutoShape 1088"/>
              <p:cNvSpPr>
                <a:spLocks/>
              </p:cNvSpPr>
              <p:nvPr/>
            </p:nvSpPr>
            <p:spPr bwMode="auto">
              <a:xfrm>
                <a:off x="253" y="841"/>
                <a:ext cx="29"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CFF00"/>
              </a:solidFill>
              <a:ln w="9525">
                <a:solidFill>
                  <a:srgbClr val="FCFF00"/>
                </a:solidFill>
                <a:miter lim="800000"/>
                <a:headEnd/>
                <a:tailEnd/>
              </a:ln>
            </p:spPr>
            <p:txBody>
              <a:bodyPr/>
              <a:lstStyle/>
              <a:p>
                <a:endParaRPr lang="fr-FR"/>
              </a:p>
            </p:txBody>
          </p:sp>
          <p:sp>
            <p:nvSpPr>
              <p:cNvPr id="3981" name="AutoShape 1089"/>
              <p:cNvSpPr>
                <a:spLocks/>
              </p:cNvSpPr>
              <p:nvPr/>
            </p:nvSpPr>
            <p:spPr bwMode="auto">
              <a:xfrm>
                <a:off x="253" y="796"/>
                <a:ext cx="29" cy="29"/>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982" name="AutoShape 1090"/>
              <p:cNvSpPr>
                <a:spLocks/>
              </p:cNvSpPr>
              <p:nvPr/>
            </p:nvSpPr>
            <p:spPr bwMode="auto">
              <a:xfrm>
                <a:off x="253" y="754"/>
                <a:ext cx="29"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CFF00"/>
              </a:solidFill>
              <a:ln w="9525">
                <a:solidFill>
                  <a:srgbClr val="FCFF00"/>
                </a:solidFill>
                <a:miter lim="800000"/>
                <a:headEnd/>
                <a:tailEnd/>
              </a:ln>
            </p:spPr>
            <p:txBody>
              <a:bodyPr/>
              <a:lstStyle/>
              <a:p>
                <a:endParaRPr lang="fr-FR"/>
              </a:p>
            </p:txBody>
          </p:sp>
          <p:sp>
            <p:nvSpPr>
              <p:cNvPr id="3983" name="AutoShape 1091"/>
              <p:cNvSpPr>
                <a:spLocks/>
              </p:cNvSpPr>
              <p:nvPr/>
            </p:nvSpPr>
            <p:spPr bwMode="auto">
              <a:xfrm>
                <a:off x="253" y="709"/>
                <a:ext cx="29" cy="30"/>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CFF00"/>
              </a:solidFill>
              <a:ln w="9525">
                <a:solidFill>
                  <a:srgbClr val="FCFF00"/>
                </a:solidFill>
                <a:miter lim="800000"/>
                <a:headEnd/>
                <a:tailEnd/>
              </a:ln>
            </p:spPr>
            <p:txBody>
              <a:bodyPr/>
              <a:lstStyle/>
              <a:p>
                <a:endParaRPr lang="fr-FR"/>
              </a:p>
            </p:txBody>
          </p:sp>
          <p:sp>
            <p:nvSpPr>
              <p:cNvPr id="3984" name="AutoShape 1092"/>
              <p:cNvSpPr>
                <a:spLocks/>
              </p:cNvSpPr>
              <p:nvPr/>
            </p:nvSpPr>
            <p:spPr bwMode="auto">
              <a:xfrm>
                <a:off x="253" y="664"/>
                <a:ext cx="29" cy="28"/>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3985" name="AutoShape 1093"/>
              <p:cNvSpPr>
                <a:spLocks/>
              </p:cNvSpPr>
              <p:nvPr/>
            </p:nvSpPr>
            <p:spPr bwMode="auto">
              <a:xfrm>
                <a:off x="253" y="621"/>
                <a:ext cx="29"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00FFFF"/>
              </a:solidFill>
              <a:ln w="9525">
                <a:solidFill>
                  <a:srgbClr val="00FFFF"/>
                </a:solidFill>
                <a:miter lim="800000"/>
                <a:headEnd/>
                <a:tailEnd/>
              </a:ln>
            </p:spPr>
            <p:txBody>
              <a:bodyPr/>
              <a:lstStyle/>
              <a:p>
                <a:endParaRPr lang="fr-FR"/>
              </a:p>
            </p:txBody>
          </p:sp>
          <p:sp>
            <p:nvSpPr>
              <p:cNvPr id="3986" name="AutoShape 1094"/>
              <p:cNvSpPr>
                <a:spLocks/>
              </p:cNvSpPr>
              <p:nvPr/>
            </p:nvSpPr>
            <p:spPr bwMode="auto">
              <a:xfrm>
                <a:off x="253" y="578"/>
                <a:ext cx="29" cy="23"/>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00FFFF"/>
              </a:solidFill>
              <a:ln w="9525">
                <a:solidFill>
                  <a:srgbClr val="00FFFF"/>
                </a:solidFill>
                <a:miter lim="800000"/>
                <a:headEnd/>
                <a:tailEnd/>
              </a:ln>
            </p:spPr>
            <p:txBody>
              <a:bodyPr/>
              <a:lstStyle/>
              <a:p>
                <a:endParaRPr lang="fr-FR"/>
              </a:p>
            </p:txBody>
          </p:sp>
          <p:sp>
            <p:nvSpPr>
              <p:cNvPr id="3987" name="AutoShape 1095"/>
              <p:cNvSpPr>
                <a:spLocks/>
              </p:cNvSpPr>
              <p:nvPr/>
            </p:nvSpPr>
            <p:spPr bwMode="auto">
              <a:xfrm>
                <a:off x="253" y="533"/>
                <a:ext cx="29"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00FFFF"/>
              </a:solidFill>
              <a:ln w="9525">
                <a:solidFill>
                  <a:srgbClr val="00FFFF"/>
                </a:solidFill>
                <a:miter lim="800000"/>
                <a:headEnd/>
                <a:tailEnd/>
              </a:ln>
            </p:spPr>
            <p:txBody>
              <a:bodyPr/>
              <a:lstStyle/>
              <a:p>
                <a:endParaRPr lang="fr-FR"/>
              </a:p>
            </p:txBody>
          </p:sp>
          <p:sp>
            <p:nvSpPr>
              <p:cNvPr id="3988" name="AutoShape 1096"/>
              <p:cNvSpPr>
                <a:spLocks/>
              </p:cNvSpPr>
              <p:nvPr/>
            </p:nvSpPr>
            <p:spPr bwMode="auto">
              <a:xfrm>
                <a:off x="253" y="488"/>
                <a:ext cx="29"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00FFFF"/>
              </a:solidFill>
              <a:ln w="9525">
                <a:solidFill>
                  <a:srgbClr val="00FFFF"/>
                </a:solidFill>
                <a:miter lim="800000"/>
                <a:headEnd/>
                <a:tailEnd/>
              </a:ln>
            </p:spPr>
            <p:txBody>
              <a:bodyPr/>
              <a:lstStyle/>
              <a:p>
                <a:endParaRPr lang="fr-FR"/>
              </a:p>
            </p:txBody>
          </p:sp>
          <p:sp>
            <p:nvSpPr>
              <p:cNvPr id="3989" name="AutoShape 1097"/>
              <p:cNvSpPr>
                <a:spLocks/>
              </p:cNvSpPr>
              <p:nvPr/>
            </p:nvSpPr>
            <p:spPr bwMode="auto">
              <a:xfrm>
                <a:off x="253" y="445"/>
                <a:ext cx="29"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00FFFF"/>
              </a:solidFill>
              <a:ln w="9525">
                <a:solidFill>
                  <a:srgbClr val="00FFFF"/>
                </a:solidFill>
                <a:miter lim="800000"/>
                <a:headEnd/>
                <a:tailEnd/>
              </a:ln>
            </p:spPr>
            <p:txBody>
              <a:bodyPr/>
              <a:lstStyle/>
              <a:p>
                <a:endParaRPr lang="fr-FR"/>
              </a:p>
            </p:txBody>
          </p:sp>
          <p:sp>
            <p:nvSpPr>
              <p:cNvPr id="3990" name="AutoShape 1098"/>
              <p:cNvSpPr>
                <a:spLocks/>
              </p:cNvSpPr>
              <p:nvPr/>
            </p:nvSpPr>
            <p:spPr bwMode="auto">
              <a:xfrm>
                <a:off x="253" y="401"/>
                <a:ext cx="29"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00FFFF"/>
              </a:solidFill>
              <a:ln w="9525">
                <a:solidFill>
                  <a:srgbClr val="00FFFF"/>
                </a:solidFill>
                <a:miter lim="800000"/>
                <a:headEnd/>
                <a:tailEnd/>
              </a:ln>
            </p:spPr>
            <p:txBody>
              <a:bodyPr/>
              <a:lstStyle/>
              <a:p>
                <a:endParaRPr lang="fr-FR"/>
              </a:p>
            </p:txBody>
          </p:sp>
          <p:sp>
            <p:nvSpPr>
              <p:cNvPr id="3991" name="AutoShape 1099"/>
              <p:cNvSpPr>
                <a:spLocks/>
              </p:cNvSpPr>
              <p:nvPr/>
            </p:nvSpPr>
            <p:spPr bwMode="auto">
              <a:xfrm>
                <a:off x="253" y="354"/>
                <a:ext cx="29" cy="28"/>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00FFFF"/>
              </a:solidFill>
              <a:ln w="9525">
                <a:solidFill>
                  <a:srgbClr val="00FFFF"/>
                </a:solidFill>
                <a:miter lim="800000"/>
                <a:headEnd/>
                <a:tailEnd/>
              </a:ln>
            </p:spPr>
            <p:txBody>
              <a:bodyPr/>
              <a:lstStyle/>
              <a:p>
                <a:endParaRPr lang="fr-FR"/>
              </a:p>
            </p:txBody>
          </p:sp>
          <p:sp>
            <p:nvSpPr>
              <p:cNvPr id="3992" name="AutoShape 1100"/>
              <p:cNvSpPr>
                <a:spLocks/>
              </p:cNvSpPr>
              <p:nvPr/>
            </p:nvSpPr>
            <p:spPr bwMode="auto">
              <a:xfrm>
                <a:off x="253" y="311"/>
                <a:ext cx="29"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00FFFF"/>
              </a:solidFill>
              <a:ln w="9525">
                <a:solidFill>
                  <a:srgbClr val="00FFFF"/>
                </a:solidFill>
                <a:miter lim="800000"/>
                <a:headEnd/>
                <a:tailEnd/>
              </a:ln>
            </p:spPr>
            <p:txBody>
              <a:bodyPr/>
              <a:lstStyle/>
              <a:p>
                <a:endParaRPr lang="fr-FR"/>
              </a:p>
            </p:txBody>
          </p:sp>
          <p:sp>
            <p:nvSpPr>
              <p:cNvPr id="3993" name="AutoShape 1101"/>
              <p:cNvSpPr>
                <a:spLocks/>
              </p:cNvSpPr>
              <p:nvPr/>
            </p:nvSpPr>
            <p:spPr bwMode="auto">
              <a:xfrm>
                <a:off x="253" y="266"/>
                <a:ext cx="29" cy="28"/>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00FFFF"/>
              </a:solidFill>
              <a:ln w="9525">
                <a:solidFill>
                  <a:srgbClr val="00FFFF"/>
                </a:solidFill>
                <a:miter lim="800000"/>
                <a:headEnd/>
                <a:tailEnd/>
              </a:ln>
            </p:spPr>
            <p:txBody>
              <a:bodyPr/>
              <a:lstStyle/>
              <a:p>
                <a:endParaRPr lang="fr-FR"/>
              </a:p>
            </p:txBody>
          </p:sp>
          <p:sp>
            <p:nvSpPr>
              <p:cNvPr id="3994" name="AutoShape 1102"/>
              <p:cNvSpPr>
                <a:spLocks/>
              </p:cNvSpPr>
              <p:nvPr/>
            </p:nvSpPr>
            <p:spPr bwMode="auto">
              <a:xfrm>
                <a:off x="253" y="223"/>
                <a:ext cx="29"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995" name="AutoShape 1103"/>
              <p:cNvSpPr>
                <a:spLocks/>
              </p:cNvSpPr>
              <p:nvPr/>
            </p:nvSpPr>
            <p:spPr bwMode="auto">
              <a:xfrm>
                <a:off x="253" y="176"/>
                <a:ext cx="29" cy="29"/>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996" name="AutoShape 1104"/>
              <p:cNvSpPr>
                <a:spLocks/>
              </p:cNvSpPr>
              <p:nvPr/>
            </p:nvSpPr>
            <p:spPr bwMode="auto">
              <a:xfrm>
                <a:off x="253" y="133"/>
                <a:ext cx="29"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997" name="AutoShape 1105"/>
              <p:cNvSpPr>
                <a:spLocks/>
              </p:cNvSpPr>
              <p:nvPr/>
            </p:nvSpPr>
            <p:spPr bwMode="auto">
              <a:xfrm>
                <a:off x="253" y="90"/>
                <a:ext cx="29"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998" name="AutoShape 1106"/>
              <p:cNvSpPr>
                <a:spLocks/>
              </p:cNvSpPr>
              <p:nvPr/>
            </p:nvSpPr>
            <p:spPr bwMode="auto">
              <a:xfrm>
                <a:off x="203" y="1152"/>
                <a:ext cx="30"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00FFFF"/>
              </a:solidFill>
              <a:ln w="9525">
                <a:solidFill>
                  <a:srgbClr val="00FFFF"/>
                </a:solidFill>
                <a:miter lim="800000"/>
                <a:headEnd/>
                <a:tailEnd/>
              </a:ln>
            </p:spPr>
            <p:txBody>
              <a:bodyPr/>
              <a:lstStyle/>
              <a:p>
                <a:endParaRPr lang="fr-FR"/>
              </a:p>
            </p:txBody>
          </p:sp>
          <p:sp>
            <p:nvSpPr>
              <p:cNvPr id="3999" name="AutoShape 1107"/>
              <p:cNvSpPr>
                <a:spLocks/>
              </p:cNvSpPr>
              <p:nvPr/>
            </p:nvSpPr>
            <p:spPr bwMode="auto">
              <a:xfrm>
                <a:off x="203" y="1107"/>
                <a:ext cx="30"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1800FF"/>
              </a:solidFill>
              <a:ln w="9525">
                <a:solidFill>
                  <a:srgbClr val="1800FF"/>
                </a:solidFill>
                <a:miter lim="800000"/>
                <a:headEnd/>
                <a:tailEnd/>
              </a:ln>
            </p:spPr>
            <p:txBody>
              <a:bodyPr/>
              <a:lstStyle/>
              <a:p>
                <a:endParaRPr lang="fr-FR"/>
              </a:p>
            </p:txBody>
          </p:sp>
          <p:sp>
            <p:nvSpPr>
              <p:cNvPr id="4000" name="AutoShape 1108"/>
              <p:cNvSpPr>
                <a:spLocks/>
              </p:cNvSpPr>
              <p:nvPr/>
            </p:nvSpPr>
            <p:spPr bwMode="auto">
              <a:xfrm>
                <a:off x="203" y="1064"/>
                <a:ext cx="30"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00FF00"/>
              </a:solidFill>
              <a:ln w="9525">
                <a:solidFill>
                  <a:srgbClr val="00FF00"/>
                </a:solidFill>
                <a:miter lim="800000"/>
                <a:headEnd/>
                <a:tailEnd/>
              </a:ln>
            </p:spPr>
            <p:txBody>
              <a:bodyPr/>
              <a:lstStyle/>
              <a:p>
                <a:endParaRPr lang="fr-FR"/>
              </a:p>
            </p:txBody>
          </p:sp>
          <p:sp>
            <p:nvSpPr>
              <p:cNvPr id="4001" name="AutoShape 1109"/>
              <p:cNvSpPr>
                <a:spLocks/>
              </p:cNvSpPr>
              <p:nvPr/>
            </p:nvSpPr>
            <p:spPr bwMode="auto">
              <a:xfrm>
                <a:off x="203" y="1021"/>
                <a:ext cx="30"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4002" name="AutoShape 1110"/>
              <p:cNvSpPr>
                <a:spLocks/>
              </p:cNvSpPr>
              <p:nvPr/>
            </p:nvSpPr>
            <p:spPr bwMode="auto">
              <a:xfrm>
                <a:off x="203" y="976"/>
                <a:ext cx="30"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4003" name="AutoShape 1111"/>
              <p:cNvSpPr>
                <a:spLocks/>
              </p:cNvSpPr>
              <p:nvPr/>
            </p:nvSpPr>
            <p:spPr bwMode="auto">
              <a:xfrm>
                <a:off x="203" y="931"/>
                <a:ext cx="30"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4004" name="AutoShape 1112"/>
              <p:cNvSpPr>
                <a:spLocks/>
              </p:cNvSpPr>
              <p:nvPr/>
            </p:nvSpPr>
            <p:spPr bwMode="auto">
              <a:xfrm>
                <a:off x="203" y="886"/>
                <a:ext cx="30"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4005" name="AutoShape 1113"/>
              <p:cNvSpPr>
                <a:spLocks/>
              </p:cNvSpPr>
              <p:nvPr/>
            </p:nvSpPr>
            <p:spPr bwMode="auto">
              <a:xfrm>
                <a:off x="203" y="841"/>
                <a:ext cx="30"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4006" name="AutoShape 1114"/>
              <p:cNvSpPr>
                <a:spLocks/>
              </p:cNvSpPr>
              <p:nvPr/>
            </p:nvSpPr>
            <p:spPr bwMode="auto">
              <a:xfrm>
                <a:off x="203" y="796"/>
                <a:ext cx="30" cy="29"/>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4007" name="AutoShape 1115"/>
              <p:cNvSpPr>
                <a:spLocks/>
              </p:cNvSpPr>
              <p:nvPr/>
            </p:nvSpPr>
            <p:spPr bwMode="auto">
              <a:xfrm>
                <a:off x="203" y="754"/>
                <a:ext cx="30"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4008" name="AutoShape 1116"/>
              <p:cNvSpPr>
                <a:spLocks/>
              </p:cNvSpPr>
              <p:nvPr/>
            </p:nvSpPr>
            <p:spPr bwMode="auto">
              <a:xfrm>
                <a:off x="203" y="709"/>
                <a:ext cx="30" cy="30"/>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00FF00"/>
              </a:solidFill>
              <a:ln w="9525">
                <a:solidFill>
                  <a:srgbClr val="00FF00"/>
                </a:solidFill>
                <a:miter lim="800000"/>
                <a:headEnd/>
                <a:tailEnd/>
              </a:ln>
            </p:spPr>
            <p:txBody>
              <a:bodyPr/>
              <a:lstStyle/>
              <a:p>
                <a:endParaRPr lang="fr-FR"/>
              </a:p>
            </p:txBody>
          </p:sp>
          <p:sp>
            <p:nvSpPr>
              <p:cNvPr id="4009" name="AutoShape 1117"/>
              <p:cNvSpPr>
                <a:spLocks/>
              </p:cNvSpPr>
              <p:nvPr/>
            </p:nvSpPr>
            <p:spPr bwMode="auto">
              <a:xfrm>
                <a:off x="203" y="664"/>
                <a:ext cx="30" cy="28"/>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00FF00"/>
              </a:solidFill>
              <a:ln w="9525">
                <a:solidFill>
                  <a:srgbClr val="00FF00"/>
                </a:solidFill>
                <a:miter lim="800000"/>
                <a:headEnd/>
                <a:tailEnd/>
              </a:ln>
            </p:spPr>
            <p:txBody>
              <a:bodyPr/>
              <a:lstStyle/>
              <a:p>
                <a:endParaRPr lang="fr-FR"/>
              </a:p>
            </p:txBody>
          </p:sp>
          <p:sp>
            <p:nvSpPr>
              <p:cNvPr id="4010" name="AutoShape 1118"/>
              <p:cNvSpPr>
                <a:spLocks/>
              </p:cNvSpPr>
              <p:nvPr/>
            </p:nvSpPr>
            <p:spPr bwMode="auto">
              <a:xfrm>
                <a:off x="203" y="621"/>
                <a:ext cx="30"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00FFFF"/>
              </a:solidFill>
              <a:ln w="9525">
                <a:solidFill>
                  <a:srgbClr val="00FFFF"/>
                </a:solidFill>
                <a:miter lim="800000"/>
                <a:headEnd/>
                <a:tailEnd/>
              </a:ln>
            </p:spPr>
            <p:txBody>
              <a:bodyPr/>
              <a:lstStyle/>
              <a:p>
                <a:endParaRPr lang="fr-FR"/>
              </a:p>
            </p:txBody>
          </p:sp>
          <p:sp>
            <p:nvSpPr>
              <p:cNvPr id="4011" name="AutoShape 1119"/>
              <p:cNvSpPr>
                <a:spLocks/>
              </p:cNvSpPr>
              <p:nvPr/>
            </p:nvSpPr>
            <p:spPr bwMode="auto">
              <a:xfrm>
                <a:off x="203" y="578"/>
                <a:ext cx="30" cy="23"/>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00FFFF"/>
              </a:solidFill>
              <a:ln w="9525">
                <a:solidFill>
                  <a:srgbClr val="00FFFF"/>
                </a:solidFill>
                <a:miter lim="800000"/>
                <a:headEnd/>
                <a:tailEnd/>
              </a:ln>
            </p:spPr>
            <p:txBody>
              <a:bodyPr/>
              <a:lstStyle/>
              <a:p>
                <a:endParaRPr lang="fr-FR"/>
              </a:p>
            </p:txBody>
          </p:sp>
          <p:sp>
            <p:nvSpPr>
              <p:cNvPr id="4012" name="AutoShape 1120"/>
              <p:cNvSpPr>
                <a:spLocks/>
              </p:cNvSpPr>
              <p:nvPr/>
            </p:nvSpPr>
            <p:spPr bwMode="auto">
              <a:xfrm>
                <a:off x="203" y="533"/>
                <a:ext cx="30"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00FFFF"/>
              </a:solidFill>
              <a:ln w="9525">
                <a:solidFill>
                  <a:srgbClr val="00FFFF"/>
                </a:solidFill>
                <a:miter lim="800000"/>
                <a:headEnd/>
                <a:tailEnd/>
              </a:ln>
            </p:spPr>
            <p:txBody>
              <a:bodyPr/>
              <a:lstStyle/>
              <a:p>
                <a:endParaRPr lang="fr-FR"/>
              </a:p>
            </p:txBody>
          </p:sp>
          <p:sp>
            <p:nvSpPr>
              <p:cNvPr id="4013" name="AutoShape 1121"/>
              <p:cNvSpPr>
                <a:spLocks/>
              </p:cNvSpPr>
              <p:nvPr/>
            </p:nvSpPr>
            <p:spPr bwMode="auto">
              <a:xfrm>
                <a:off x="203" y="488"/>
                <a:ext cx="30"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00FFFF"/>
              </a:solidFill>
              <a:ln w="9525">
                <a:solidFill>
                  <a:srgbClr val="00FFFF"/>
                </a:solidFill>
                <a:miter lim="800000"/>
                <a:headEnd/>
                <a:tailEnd/>
              </a:ln>
            </p:spPr>
            <p:txBody>
              <a:bodyPr/>
              <a:lstStyle/>
              <a:p>
                <a:endParaRPr lang="fr-FR"/>
              </a:p>
            </p:txBody>
          </p:sp>
          <p:sp>
            <p:nvSpPr>
              <p:cNvPr id="4014" name="AutoShape 1122"/>
              <p:cNvSpPr>
                <a:spLocks/>
              </p:cNvSpPr>
              <p:nvPr/>
            </p:nvSpPr>
            <p:spPr bwMode="auto">
              <a:xfrm>
                <a:off x="203" y="445"/>
                <a:ext cx="30"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00FFFF"/>
              </a:solidFill>
              <a:ln w="9525">
                <a:solidFill>
                  <a:srgbClr val="00FFFF"/>
                </a:solidFill>
                <a:miter lim="800000"/>
                <a:headEnd/>
                <a:tailEnd/>
              </a:ln>
            </p:spPr>
            <p:txBody>
              <a:bodyPr/>
              <a:lstStyle/>
              <a:p>
                <a:endParaRPr lang="fr-FR"/>
              </a:p>
            </p:txBody>
          </p:sp>
          <p:sp>
            <p:nvSpPr>
              <p:cNvPr id="4015" name="AutoShape 1123"/>
              <p:cNvSpPr>
                <a:spLocks/>
              </p:cNvSpPr>
              <p:nvPr/>
            </p:nvSpPr>
            <p:spPr bwMode="auto">
              <a:xfrm>
                <a:off x="203" y="401"/>
                <a:ext cx="30"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00FFFF"/>
              </a:solidFill>
              <a:ln w="9525">
                <a:solidFill>
                  <a:srgbClr val="00FFFF"/>
                </a:solidFill>
                <a:miter lim="800000"/>
                <a:headEnd/>
                <a:tailEnd/>
              </a:ln>
            </p:spPr>
            <p:txBody>
              <a:bodyPr/>
              <a:lstStyle/>
              <a:p>
                <a:endParaRPr lang="fr-FR"/>
              </a:p>
            </p:txBody>
          </p:sp>
          <p:sp>
            <p:nvSpPr>
              <p:cNvPr id="4016" name="AutoShape 1124"/>
              <p:cNvSpPr>
                <a:spLocks/>
              </p:cNvSpPr>
              <p:nvPr/>
            </p:nvSpPr>
            <p:spPr bwMode="auto">
              <a:xfrm>
                <a:off x="203" y="354"/>
                <a:ext cx="30" cy="28"/>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00FFFF"/>
              </a:solidFill>
              <a:ln w="9525">
                <a:solidFill>
                  <a:srgbClr val="00FFFF"/>
                </a:solidFill>
                <a:miter lim="800000"/>
                <a:headEnd/>
                <a:tailEnd/>
              </a:ln>
            </p:spPr>
            <p:txBody>
              <a:bodyPr/>
              <a:lstStyle/>
              <a:p>
                <a:endParaRPr lang="fr-FR"/>
              </a:p>
            </p:txBody>
          </p:sp>
          <p:sp>
            <p:nvSpPr>
              <p:cNvPr id="4017" name="AutoShape 1125"/>
              <p:cNvSpPr>
                <a:spLocks/>
              </p:cNvSpPr>
              <p:nvPr/>
            </p:nvSpPr>
            <p:spPr bwMode="auto">
              <a:xfrm>
                <a:off x="203" y="311"/>
                <a:ext cx="30"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00FF00"/>
              </a:solidFill>
              <a:ln w="9525">
                <a:solidFill>
                  <a:srgbClr val="00FF00"/>
                </a:solidFill>
                <a:miter lim="800000"/>
                <a:headEnd/>
                <a:tailEnd/>
              </a:ln>
            </p:spPr>
            <p:txBody>
              <a:bodyPr/>
              <a:lstStyle/>
              <a:p>
                <a:endParaRPr lang="fr-FR"/>
              </a:p>
            </p:txBody>
          </p:sp>
          <p:sp>
            <p:nvSpPr>
              <p:cNvPr id="4018" name="AutoShape 1126"/>
              <p:cNvSpPr>
                <a:spLocks/>
              </p:cNvSpPr>
              <p:nvPr/>
            </p:nvSpPr>
            <p:spPr bwMode="auto">
              <a:xfrm>
                <a:off x="203" y="266"/>
                <a:ext cx="30" cy="28"/>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00FF00"/>
              </a:solidFill>
              <a:ln w="9525">
                <a:solidFill>
                  <a:srgbClr val="00FF00"/>
                </a:solidFill>
                <a:miter lim="800000"/>
                <a:headEnd/>
                <a:tailEnd/>
              </a:ln>
            </p:spPr>
            <p:txBody>
              <a:bodyPr/>
              <a:lstStyle/>
              <a:p>
                <a:endParaRPr lang="fr-FR"/>
              </a:p>
            </p:txBody>
          </p:sp>
          <p:sp>
            <p:nvSpPr>
              <p:cNvPr id="4019" name="AutoShape 1127"/>
              <p:cNvSpPr>
                <a:spLocks/>
              </p:cNvSpPr>
              <p:nvPr/>
            </p:nvSpPr>
            <p:spPr bwMode="auto">
              <a:xfrm>
                <a:off x="203" y="223"/>
                <a:ext cx="30"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4020" name="AutoShape 1128"/>
              <p:cNvSpPr>
                <a:spLocks/>
              </p:cNvSpPr>
              <p:nvPr/>
            </p:nvSpPr>
            <p:spPr bwMode="auto">
              <a:xfrm>
                <a:off x="203" y="176"/>
                <a:ext cx="30" cy="29"/>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4021" name="AutoShape 1129"/>
              <p:cNvSpPr>
                <a:spLocks/>
              </p:cNvSpPr>
              <p:nvPr/>
            </p:nvSpPr>
            <p:spPr bwMode="auto">
              <a:xfrm>
                <a:off x="203" y="133"/>
                <a:ext cx="30"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4022" name="AutoShape 1130"/>
              <p:cNvSpPr>
                <a:spLocks/>
              </p:cNvSpPr>
              <p:nvPr/>
            </p:nvSpPr>
            <p:spPr bwMode="auto">
              <a:xfrm>
                <a:off x="203" y="90"/>
                <a:ext cx="30"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4023" name="AutoShape 1131"/>
              <p:cNvSpPr>
                <a:spLocks/>
              </p:cNvSpPr>
              <p:nvPr/>
            </p:nvSpPr>
            <p:spPr bwMode="auto">
              <a:xfrm>
                <a:off x="153" y="1107"/>
                <a:ext cx="29"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00FF00"/>
              </a:solidFill>
              <a:ln w="9525">
                <a:solidFill>
                  <a:srgbClr val="00FF00"/>
                </a:solidFill>
                <a:miter lim="800000"/>
                <a:headEnd/>
                <a:tailEnd/>
              </a:ln>
            </p:spPr>
            <p:txBody>
              <a:bodyPr/>
              <a:lstStyle/>
              <a:p>
                <a:endParaRPr lang="fr-FR"/>
              </a:p>
            </p:txBody>
          </p:sp>
          <p:sp>
            <p:nvSpPr>
              <p:cNvPr id="4024" name="AutoShape 1132"/>
              <p:cNvSpPr>
                <a:spLocks/>
              </p:cNvSpPr>
              <p:nvPr/>
            </p:nvSpPr>
            <p:spPr bwMode="auto">
              <a:xfrm>
                <a:off x="153" y="1064"/>
                <a:ext cx="29"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F00FF"/>
              </a:solidFill>
              <a:ln w="9525">
                <a:solidFill>
                  <a:srgbClr val="FF00FF"/>
                </a:solidFill>
                <a:miter lim="800000"/>
                <a:headEnd/>
                <a:tailEnd/>
              </a:ln>
            </p:spPr>
            <p:txBody>
              <a:bodyPr/>
              <a:lstStyle/>
              <a:p>
                <a:endParaRPr lang="fr-FR"/>
              </a:p>
            </p:txBody>
          </p:sp>
          <p:sp>
            <p:nvSpPr>
              <p:cNvPr id="4025" name="AutoShape 1133"/>
              <p:cNvSpPr>
                <a:spLocks/>
              </p:cNvSpPr>
              <p:nvPr/>
            </p:nvSpPr>
            <p:spPr bwMode="auto">
              <a:xfrm>
                <a:off x="153" y="1021"/>
                <a:ext cx="29"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4026" name="AutoShape 1134"/>
              <p:cNvSpPr>
                <a:spLocks/>
              </p:cNvSpPr>
              <p:nvPr/>
            </p:nvSpPr>
            <p:spPr bwMode="auto">
              <a:xfrm>
                <a:off x="153" y="976"/>
                <a:ext cx="29"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4027" name="AutoShape 1135"/>
              <p:cNvSpPr>
                <a:spLocks/>
              </p:cNvSpPr>
              <p:nvPr/>
            </p:nvSpPr>
            <p:spPr bwMode="auto">
              <a:xfrm>
                <a:off x="153" y="931"/>
                <a:ext cx="29"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4028" name="AutoShape 1136"/>
              <p:cNvSpPr>
                <a:spLocks/>
              </p:cNvSpPr>
              <p:nvPr/>
            </p:nvSpPr>
            <p:spPr bwMode="auto">
              <a:xfrm>
                <a:off x="153" y="886"/>
                <a:ext cx="29"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4029" name="AutoShape 1137"/>
              <p:cNvSpPr>
                <a:spLocks/>
              </p:cNvSpPr>
              <p:nvPr/>
            </p:nvSpPr>
            <p:spPr bwMode="auto">
              <a:xfrm>
                <a:off x="153" y="841"/>
                <a:ext cx="29"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4030" name="AutoShape 1138"/>
              <p:cNvSpPr>
                <a:spLocks/>
              </p:cNvSpPr>
              <p:nvPr/>
            </p:nvSpPr>
            <p:spPr bwMode="auto">
              <a:xfrm>
                <a:off x="153" y="796"/>
                <a:ext cx="29" cy="29"/>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4031" name="AutoShape 1139"/>
              <p:cNvSpPr>
                <a:spLocks/>
              </p:cNvSpPr>
              <p:nvPr/>
            </p:nvSpPr>
            <p:spPr bwMode="auto">
              <a:xfrm>
                <a:off x="153" y="754"/>
                <a:ext cx="29"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4032" name="AutoShape 1140"/>
              <p:cNvSpPr>
                <a:spLocks/>
              </p:cNvSpPr>
              <p:nvPr/>
            </p:nvSpPr>
            <p:spPr bwMode="auto">
              <a:xfrm>
                <a:off x="153" y="709"/>
                <a:ext cx="29" cy="30"/>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00FF00"/>
              </a:solidFill>
              <a:ln w="9525">
                <a:solidFill>
                  <a:srgbClr val="00FF00"/>
                </a:solidFill>
                <a:miter lim="800000"/>
                <a:headEnd/>
                <a:tailEnd/>
              </a:ln>
            </p:spPr>
            <p:txBody>
              <a:bodyPr/>
              <a:lstStyle/>
              <a:p>
                <a:endParaRPr lang="fr-FR"/>
              </a:p>
            </p:txBody>
          </p:sp>
          <p:sp>
            <p:nvSpPr>
              <p:cNvPr id="4033" name="AutoShape 1141"/>
              <p:cNvSpPr>
                <a:spLocks/>
              </p:cNvSpPr>
              <p:nvPr/>
            </p:nvSpPr>
            <p:spPr bwMode="auto">
              <a:xfrm>
                <a:off x="153" y="664"/>
                <a:ext cx="29" cy="28"/>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00FF00"/>
              </a:solidFill>
              <a:ln w="9525">
                <a:solidFill>
                  <a:srgbClr val="00FF00"/>
                </a:solidFill>
                <a:miter lim="800000"/>
                <a:headEnd/>
                <a:tailEnd/>
              </a:ln>
            </p:spPr>
            <p:txBody>
              <a:bodyPr/>
              <a:lstStyle/>
              <a:p>
                <a:endParaRPr lang="fr-FR"/>
              </a:p>
            </p:txBody>
          </p:sp>
          <p:sp>
            <p:nvSpPr>
              <p:cNvPr id="4034" name="AutoShape 1142"/>
              <p:cNvSpPr>
                <a:spLocks/>
              </p:cNvSpPr>
              <p:nvPr/>
            </p:nvSpPr>
            <p:spPr bwMode="auto">
              <a:xfrm>
                <a:off x="153" y="621"/>
                <a:ext cx="29"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00FFFF"/>
              </a:solidFill>
              <a:ln w="9525">
                <a:solidFill>
                  <a:srgbClr val="00FFFF"/>
                </a:solidFill>
                <a:miter lim="800000"/>
                <a:headEnd/>
                <a:tailEnd/>
              </a:ln>
            </p:spPr>
            <p:txBody>
              <a:bodyPr/>
              <a:lstStyle/>
              <a:p>
                <a:endParaRPr lang="fr-FR"/>
              </a:p>
            </p:txBody>
          </p:sp>
          <p:sp>
            <p:nvSpPr>
              <p:cNvPr id="4035" name="AutoShape 1143"/>
              <p:cNvSpPr>
                <a:spLocks/>
              </p:cNvSpPr>
              <p:nvPr/>
            </p:nvSpPr>
            <p:spPr bwMode="auto">
              <a:xfrm>
                <a:off x="153" y="578"/>
                <a:ext cx="29" cy="23"/>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F00FF"/>
              </a:solidFill>
              <a:ln w="9525">
                <a:solidFill>
                  <a:srgbClr val="FF00FF"/>
                </a:solidFill>
                <a:miter lim="800000"/>
                <a:headEnd/>
                <a:tailEnd/>
              </a:ln>
            </p:spPr>
            <p:txBody>
              <a:bodyPr/>
              <a:lstStyle/>
              <a:p>
                <a:endParaRPr lang="fr-FR"/>
              </a:p>
            </p:txBody>
          </p:sp>
          <p:sp>
            <p:nvSpPr>
              <p:cNvPr id="4036" name="AutoShape 1144"/>
              <p:cNvSpPr>
                <a:spLocks/>
              </p:cNvSpPr>
              <p:nvPr/>
            </p:nvSpPr>
            <p:spPr bwMode="auto">
              <a:xfrm>
                <a:off x="153" y="533"/>
                <a:ext cx="29"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F00FF"/>
              </a:solidFill>
              <a:ln w="9525">
                <a:solidFill>
                  <a:srgbClr val="FF00FF"/>
                </a:solidFill>
                <a:miter lim="800000"/>
                <a:headEnd/>
                <a:tailEnd/>
              </a:ln>
            </p:spPr>
            <p:txBody>
              <a:bodyPr/>
              <a:lstStyle/>
              <a:p>
                <a:endParaRPr lang="fr-FR"/>
              </a:p>
            </p:txBody>
          </p:sp>
          <p:sp>
            <p:nvSpPr>
              <p:cNvPr id="4037" name="AutoShape 1145"/>
              <p:cNvSpPr>
                <a:spLocks/>
              </p:cNvSpPr>
              <p:nvPr/>
            </p:nvSpPr>
            <p:spPr bwMode="auto">
              <a:xfrm>
                <a:off x="153" y="488"/>
                <a:ext cx="29"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F00FF"/>
              </a:solidFill>
              <a:ln w="9525">
                <a:solidFill>
                  <a:srgbClr val="FF00FF"/>
                </a:solidFill>
                <a:miter lim="800000"/>
                <a:headEnd/>
                <a:tailEnd/>
              </a:ln>
            </p:spPr>
            <p:txBody>
              <a:bodyPr/>
              <a:lstStyle/>
              <a:p>
                <a:endParaRPr lang="fr-FR"/>
              </a:p>
            </p:txBody>
          </p:sp>
          <p:sp>
            <p:nvSpPr>
              <p:cNvPr id="4038" name="AutoShape 1146"/>
              <p:cNvSpPr>
                <a:spLocks/>
              </p:cNvSpPr>
              <p:nvPr/>
            </p:nvSpPr>
            <p:spPr bwMode="auto">
              <a:xfrm>
                <a:off x="153" y="445"/>
                <a:ext cx="29"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F00FF"/>
              </a:solidFill>
              <a:ln w="9525">
                <a:solidFill>
                  <a:srgbClr val="FF00FF"/>
                </a:solidFill>
                <a:miter lim="800000"/>
                <a:headEnd/>
                <a:tailEnd/>
              </a:ln>
            </p:spPr>
            <p:txBody>
              <a:bodyPr/>
              <a:lstStyle/>
              <a:p>
                <a:endParaRPr lang="fr-FR"/>
              </a:p>
            </p:txBody>
          </p:sp>
          <p:sp>
            <p:nvSpPr>
              <p:cNvPr id="4039" name="AutoShape 1147"/>
              <p:cNvSpPr>
                <a:spLocks/>
              </p:cNvSpPr>
              <p:nvPr/>
            </p:nvSpPr>
            <p:spPr bwMode="auto">
              <a:xfrm>
                <a:off x="153" y="401"/>
                <a:ext cx="29"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F00FF"/>
              </a:solidFill>
              <a:ln w="9525">
                <a:solidFill>
                  <a:srgbClr val="FF00FF"/>
                </a:solidFill>
                <a:miter lim="800000"/>
                <a:headEnd/>
                <a:tailEnd/>
              </a:ln>
            </p:spPr>
            <p:txBody>
              <a:bodyPr/>
              <a:lstStyle/>
              <a:p>
                <a:endParaRPr lang="fr-FR"/>
              </a:p>
            </p:txBody>
          </p:sp>
          <p:sp>
            <p:nvSpPr>
              <p:cNvPr id="4040" name="AutoShape 1148"/>
              <p:cNvSpPr>
                <a:spLocks/>
              </p:cNvSpPr>
              <p:nvPr/>
            </p:nvSpPr>
            <p:spPr bwMode="auto">
              <a:xfrm>
                <a:off x="153" y="354"/>
                <a:ext cx="29" cy="28"/>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00FF00"/>
              </a:solidFill>
              <a:ln w="9525">
                <a:solidFill>
                  <a:srgbClr val="00FF00"/>
                </a:solidFill>
                <a:miter lim="800000"/>
                <a:headEnd/>
                <a:tailEnd/>
              </a:ln>
            </p:spPr>
            <p:txBody>
              <a:bodyPr/>
              <a:lstStyle/>
              <a:p>
                <a:endParaRPr lang="fr-FR"/>
              </a:p>
            </p:txBody>
          </p:sp>
          <p:sp>
            <p:nvSpPr>
              <p:cNvPr id="4041" name="AutoShape 1149"/>
              <p:cNvSpPr>
                <a:spLocks/>
              </p:cNvSpPr>
              <p:nvPr/>
            </p:nvSpPr>
            <p:spPr bwMode="auto">
              <a:xfrm>
                <a:off x="153" y="311"/>
                <a:ext cx="29"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4042" name="AutoShape 1150"/>
              <p:cNvSpPr>
                <a:spLocks/>
              </p:cNvSpPr>
              <p:nvPr/>
            </p:nvSpPr>
            <p:spPr bwMode="auto">
              <a:xfrm>
                <a:off x="153" y="266"/>
                <a:ext cx="29" cy="28"/>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4043" name="AutoShape 1151"/>
              <p:cNvSpPr>
                <a:spLocks/>
              </p:cNvSpPr>
              <p:nvPr/>
            </p:nvSpPr>
            <p:spPr bwMode="auto">
              <a:xfrm>
                <a:off x="153" y="223"/>
                <a:ext cx="29"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4044" name="AutoShape 1152"/>
              <p:cNvSpPr>
                <a:spLocks/>
              </p:cNvSpPr>
              <p:nvPr/>
            </p:nvSpPr>
            <p:spPr bwMode="auto">
              <a:xfrm>
                <a:off x="153" y="176"/>
                <a:ext cx="29" cy="29"/>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4045" name="AutoShape 1153"/>
              <p:cNvSpPr>
                <a:spLocks/>
              </p:cNvSpPr>
              <p:nvPr/>
            </p:nvSpPr>
            <p:spPr bwMode="auto">
              <a:xfrm>
                <a:off x="153" y="133"/>
                <a:ext cx="29"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4046" name="AutoShape 1154"/>
              <p:cNvSpPr>
                <a:spLocks/>
              </p:cNvSpPr>
              <p:nvPr/>
            </p:nvSpPr>
            <p:spPr bwMode="auto">
              <a:xfrm>
                <a:off x="153" y="90"/>
                <a:ext cx="29"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4047" name="AutoShape 1155"/>
              <p:cNvSpPr>
                <a:spLocks/>
              </p:cNvSpPr>
              <p:nvPr/>
            </p:nvSpPr>
            <p:spPr bwMode="auto">
              <a:xfrm>
                <a:off x="100" y="1064"/>
                <a:ext cx="30"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4048" name="AutoShape 1156"/>
              <p:cNvSpPr>
                <a:spLocks/>
              </p:cNvSpPr>
              <p:nvPr/>
            </p:nvSpPr>
            <p:spPr bwMode="auto">
              <a:xfrm>
                <a:off x="100" y="1021"/>
                <a:ext cx="30"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4049" name="AutoShape 1157"/>
              <p:cNvSpPr>
                <a:spLocks/>
              </p:cNvSpPr>
              <p:nvPr/>
            </p:nvSpPr>
            <p:spPr bwMode="auto">
              <a:xfrm>
                <a:off x="100" y="976"/>
                <a:ext cx="30"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4050" name="AutoShape 1158"/>
              <p:cNvSpPr>
                <a:spLocks/>
              </p:cNvSpPr>
              <p:nvPr/>
            </p:nvSpPr>
            <p:spPr bwMode="auto">
              <a:xfrm>
                <a:off x="100" y="931"/>
                <a:ext cx="30"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4051" name="AutoShape 1159"/>
              <p:cNvSpPr>
                <a:spLocks/>
              </p:cNvSpPr>
              <p:nvPr/>
            </p:nvSpPr>
            <p:spPr bwMode="auto">
              <a:xfrm>
                <a:off x="100" y="886"/>
                <a:ext cx="30"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4052" name="AutoShape 1160"/>
              <p:cNvSpPr>
                <a:spLocks/>
              </p:cNvSpPr>
              <p:nvPr/>
            </p:nvSpPr>
            <p:spPr bwMode="auto">
              <a:xfrm>
                <a:off x="100" y="841"/>
                <a:ext cx="30"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4053" name="AutoShape 1161"/>
              <p:cNvSpPr>
                <a:spLocks/>
              </p:cNvSpPr>
              <p:nvPr/>
            </p:nvSpPr>
            <p:spPr bwMode="auto">
              <a:xfrm>
                <a:off x="100" y="796"/>
                <a:ext cx="30" cy="29"/>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4054" name="AutoShape 1162"/>
              <p:cNvSpPr>
                <a:spLocks/>
              </p:cNvSpPr>
              <p:nvPr/>
            </p:nvSpPr>
            <p:spPr bwMode="auto">
              <a:xfrm>
                <a:off x="100" y="754"/>
                <a:ext cx="30"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4055" name="AutoShape 1163"/>
              <p:cNvSpPr>
                <a:spLocks/>
              </p:cNvSpPr>
              <p:nvPr/>
            </p:nvSpPr>
            <p:spPr bwMode="auto">
              <a:xfrm>
                <a:off x="100" y="709"/>
                <a:ext cx="30" cy="30"/>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4056" name="AutoShape 1164"/>
              <p:cNvSpPr>
                <a:spLocks/>
              </p:cNvSpPr>
              <p:nvPr/>
            </p:nvSpPr>
            <p:spPr bwMode="auto">
              <a:xfrm>
                <a:off x="100" y="664"/>
                <a:ext cx="30" cy="28"/>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4057" name="AutoShape 1165"/>
              <p:cNvSpPr>
                <a:spLocks/>
              </p:cNvSpPr>
              <p:nvPr/>
            </p:nvSpPr>
            <p:spPr bwMode="auto">
              <a:xfrm>
                <a:off x="100" y="621"/>
                <a:ext cx="30"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00FF00"/>
              </a:solidFill>
              <a:ln w="9525">
                <a:solidFill>
                  <a:srgbClr val="00FF00"/>
                </a:solidFill>
                <a:miter lim="800000"/>
                <a:headEnd/>
                <a:tailEnd/>
              </a:ln>
            </p:spPr>
            <p:txBody>
              <a:bodyPr/>
              <a:lstStyle/>
              <a:p>
                <a:endParaRPr lang="fr-FR"/>
              </a:p>
            </p:txBody>
          </p:sp>
          <p:sp>
            <p:nvSpPr>
              <p:cNvPr id="4058" name="AutoShape 1166"/>
              <p:cNvSpPr>
                <a:spLocks/>
              </p:cNvSpPr>
              <p:nvPr/>
            </p:nvSpPr>
            <p:spPr bwMode="auto">
              <a:xfrm>
                <a:off x="100" y="578"/>
                <a:ext cx="30" cy="23"/>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F00FF"/>
              </a:solidFill>
              <a:ln w="9525">
                <a:solidFill>
                  <a:srgbClr val="FF00FF"/>
                </a:solidFill>
                <a:miter lim="800000"/>
                <a:headEnd/>
                <a:tailEnd/>
              </a:ln>
            </p:spPr>
            <p:txBody>
              <a:bodyPr/>
              <a:lstStyle/>
              <a:p>
                <a:endParaRPr lang="fr-FR"/>
              </a:p>
            </p:txBody>
          </p:sp>
          <p:sp>
            <p:nvSpPr>
              <p:cNvPr id="4059" name="AutoShape 1167"/>
              <p:cNvSpPr>
                <a:spLocks/>
              </p:cNvSpPr>
              <p:nvPr/>
            </p:nvSpPr>
            <p:spPr bwMode="auto">
              <a:xfrm>
                <a:off x="100" y="533"/>
                <a:ext cx="30"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F00FF"/>
              </a:solidFill>
              <a:ln w="9525">
                <a:solidFill>
                  <a:srgbClr val="FF00FF"/>
                </a:solidFill>
                <a:miter lim="800000"/>
                <a:headEnd/>
                <a:tailEnd/>
              </a:ln>
            </p:spPr>
            <p:txBody>
              <a:bodyPr/>
              <a:lstStyle/>
              <a:p>
                <a:endParaRPr lang="fr-FR"/>
              </a:p>
            </p:txBody>
          </p:sp>
          <p:sp>
            <p:nvSpPr>
              <p:cNvPr id="4060" name="AutoShape 1168"/>
              <p:cNvSpPr>
                <a:spLocks/>
              </p:cNvSpPr>
              <p:nvPr/>
            </p:nvSpPr>
            <p:spPr bwMode="auto">
              <a:xfrm>
                <a:off x="100" y="488"/>
                <a:ext cx="30"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00FFFF"/>
              </a:solidFill>
              <a:ln w="9525">
                <a:solidFill>
                  <a:srgbClr val="00FFFF"/>
                </a:solidFill>
                <a:miter lim="800000"/>
                <a:headEnd/>
                <a:tailEnd/>
              </a:ln>
            </p:spPr>
            <p:txBody>
              <a:bodyPr/>
              <a:lstStyle/>
              <a:p>
                <a:endParaRPr lang="fr-FR"/>
              </a:p>
            </p:txBody>
          </p:sp>
          <p:sp>
            <p:nvSpPr>
              <p:cNvPr id="4061" name="AutoShape 1169"/>
              <p:cNvSpPr>
                <a:spLocks/>
              </p:cNvSpPr>
              <p:nvPr/>
            </p:nvSpPr>
            <p:spPr bwMode="auto">
              <a:xfrm>
                <a:off x="100" y="445"/>
                <a:ext cx="30"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00FFFF"/>
              </a:solidFill>
              <a:ln w="9525">
                <a:solidFill>
                  <a:srgbClr val="00FFFF"/>
                </a:solidFill>
                <a:miter lim="800000"/>
                <a:headEnd/>
                <a:tailEnd/>
              </a:ln>
            </p:spPr>
            <p:txBody>
              <a:bodyPr/>
              <a:lstStyle/>
              <a:p>
                <a:endParaRPr lang="fr-FR"/>
              </a:p>
            </p:txBody>
          </p:sp>
          <p:sp>
            <p:nvSpPr>
              <p:cNvPr id="4062" name="AutoShape 1170"/>
              <p:cNvSpPr>
                <a:spLocks/>
              </p:cNvSpPr>
              <p:nvPr/>
            </p:nvSpPr>
            <p:spPr bwMode="auto">
              <a:xfrm>
                <a:off x="100" y="401"/>
                <a:ext cx="30"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00FFFF"/>
              </a:solidFill>
              <a:ln w="9525">
                <a:solidFill>
                  <a:srgbClr val="00FFFF"/>
                </a:solidFill>
                <a:miter lim="800000"/>
                <a:headEnd/>
                <a:tailEnd/>
              </a:ln>
            </p:spPr>
            <p:txBody>
              <a:bodyPr/>
              <a:lstStyle/>
              <a:p>
                <a:endParaRPr lang="fr-FR"/>
              </a:p>
            </p:txBody>
          </p:sp>
          <p:sp>
            <p:nvSpPr>
              <p:cNvPr id="4063" name="AutoShape 1171"/>
              <p:cNvSpPr>
                <a:spLocks/>
              </p:cNvSpPr>
              <p:nvPr/>
            </p:nvSpPr>
            <p:spPr bwMode="auto">
              <a:xfrm>
                <a:off x="100" y="354"/>
                <a:ext cx="30" cy="28"/>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00FFFF"/>
              </a:solidFill>
              <a:ln w="9525">
                <a:solidFill>
                  <a:srgbClr val="00FFFF"/>
                </a:solidFill>
                <a:miter lim="800000"/>
                <a:headEnd/>
                <a:tailEnd/>
              </a:ln>
            </p:spPr>
            <p:txBody>
              <a:bodyPr/>
              <a:lstStyle/>
              <a:p>
                <a:endParaRPr lang="fr-FR"/>
              </a:p>
            </p:txBody>
          </p:sp>
          <p:sp>
            <p:nvSpPr>
              <p:cNvPr id="4064" name="AutoShape 1172"/>
              <p:cNvSpPr>
                <a:spLocks/>
              </p:cNvSpPr>
              <p:nvPr/>
            </p:nvSpPr>
            <p:spPr bwMode="auto">
              <a:xfrm>
                <a:off x="100" y="311"/>
                <a:ext cx="30"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4065" name="AutoShape 1173"/>
              <p:cNvSpPr>
                <a:spLocks/>
              </p:cNvSpPr>
              <p:nvPr/>
            </p:nvSpPr>
            <p:spPr bwMode="auto">
              <a:xfrm>
                <a:off x="100" y="266"/>
                <a:ext cx="30" cy="28"/>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4066" name="AutoShape 1174"/>
              <p:cNvSpPr>
                <a:spLocks/>
              </p:cNvSpPr>
              <p:nvPr/>
            </p:nvSpPr>
            <p:spPr bwMode="auto">
              <a:xfrm>
                <a:off x="100" y="223"/>
                <a:ext cx="30"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4067" name="AutoShape 1175"/>
              <p:cNvSpPr>
                <a:spLocks/>
              </p:cNvSpPr>
              <p:nvPr/>
            </p:nvSpPr>
            <p:spPr bwMode="auto">
              <a:xfrm>
                <a:off x="100" y="176"/>
                <a:ext cx="30" cy="29"/>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4068" name="AutoShape 1176"/>
              <p:cNvSpPr>
                <a:spLocks/>
              </p:cNvSpPr>
              <p:nvPr/>
            </p:nvSpPr>
            <p:spPr bwMode="auto">
              <a:xfrm>
                <a:off x="100" y="133"/>
                <a:ext cx="30"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4069" name="AutoShape 1177"/>
              <p:cNvSpPr>
                <a:spLocks/>
              </p:cNvSpPr>
              <p:nvPr/>
            </p:nvSpPr>
            <p:spPr bwMode="auto">
              <a:xfrm>
                <a:off x="100" y="90"/>
                <a:ext cx="30"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4070" name="AutoShape 1178"/>
              <p:cNvSpPr>
                <a:spLocks/>
              </p:cNvSpPr>
              <p:nvPr/>
            </p:nvSpPr>
            <p:spPr bwMode="auto">
              <a:xfrm>
                <a:off x="51" y="1021"/>
                <a:ext cx="29"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4071" name="AutoShape 1179"/>
              <p:cNvSpPr>
                <a:spLocks/>
              </p:cNvSpPr>
              <p:nvPr/>
            </p:nvSpPr>
            <p:spPr bwMode="auto">
              <a:xfrm>
                <a:off x="51" y="976"/>
                <a:ext cx="29"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4072" name="AutoShape 1180"/>
              <p:cNvSpPr>
                <a:spLocks/>
              </p:cNvSpPr>
              <p:nvPr/>
            </p:nvSpPr>
            <p:spPr bwMode="auto">
              <a:xfrm>
                <a:off x="51" y="931"/>
                <a:ext cx="29"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4073" name="AutoShape 1181"/>
              <p:cNvSpPr>
                <a:spLocks/>
              </p:cNvSpPr>
              <p:nvPr/>
            </p:nvSpPr>
            <p:spPr bwMode="auto">
              <a:xfrm>
                <a:off x="51" y="886"/>
                <a:ext cx="29"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4074" name="AutoShape 1182"/>
              <p:cNvSpPr>
                <a:spLocks/>
              </p:cNvSpPr>
              <p:nvPr/>
            </p:nvSpPr>
            <p:spPr bwMode="auto">
              <a:xfrm>
                <a:off x="51" y="841"/>
                <a:ext cx="29"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4075" name="AutoShape 1183"/>
              <p:cNvSpPr>
                <a:spLocks/>
              </p:cNvSpPr>
              <p:nvPr/>
            </p:nvSpPr>
            <p:spPr bwMode="auto">
              <a:xfrm>
                <a:off x="51" y="796"/>
                <a:ext cx="29" cy="29"/>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4076" name="AutoShape 1184"/>
              <p:cNvSpPr>
                <a:spLocks/>
              </p:cNvSpPr>
              <p:nvPr/>
            </p:nvSpPr>
            <p:spPr bwMode="auto">
              <a:xfrm>
                <a:off x="51" y="754"/>
                <a:ext cx="29"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4077" name="AutoShape 1185"/>
              <p:cNvSpPr>
                <a:spLocks/>
              </p:cNvSpPr>
              <p:nvPr/>
            </p:nvSpPr>
            <p:spPr bwMode="auto">
              <a:xfrm>
                <a:off x="51" y="709"/>
                <a:ext cx="29" cy="30"/>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4078" name="AutoShape 1186"/>
              <p:cNvSpPr>
                <a:spLocks/>
              </p:cNvSpPr>
              <p:nvPr/>
            </p:nvSpPr>
            <p:spPr bwMode="auto">
              <a:xfrm>
                <a:off x="51" y="664"/>
                <a:ext cx="29" cy="28"/>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4079" name="AutoShape 1187"/>
              <p:cNvSpPr>
                <a:spLocks/>
              </p:cNvSpPr>
              <p:nvPr/>
            </p:nvSpPr>
            <p:spPr bwMode="auto">
              <a:xfrm>
                <a:off x="51" y="621"/>
                <a:ext cx="29"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00FF00"/>
              </a:solidFill>
              <a:ln w="9525">
                <a:solidFill>
                  <a:srgbClr val="00FF00"/>
                </a:solidFill>
                <a:miter lim="800000"/>
                <a:headEnd/>
                <a:tailEnd/>
              </a:ln>
            </p:spPr>
            <p:txBody>
              <a:bodyPr/>
              <a:lstStyle/>
              <a:p>
                <a:endParaRPr lang="fr-FR"/>
              </a:p>
            </p:txBody>
          </p:sp>
          <p:sp>
            <p:nvSpPr>
              <p:cNvPr id="4080" name="AutoShape 1188"/>
              <p:cNvSpPr>
                <a:spLocks/>
              </p:cNvSpPr>
              <p:nvPr/>
            </p:nvSpPr>
            <p:spPr bwMode="auto">
              <a:xfrm>
                <a:off x="51" y="578"/>
                <a:ext cx="29" cy="23"/>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00FFFF"/>
              </a:solidFill>
              <a:ln w="9525">
                <a:solidFill>
                  <a:srgbClr val="00FFFF"/>
                </a:solidFill>
                <a:miter lim="800000"/>
                <a:headEnd/>
                <a:tailEnd/>
              </a:ln>
            </p:spPr>
            <p:txBody>
              <a:bodyPr/>
              <a:lstStyle/>
              <a:p>
                <a:endParaRPr lang="fr-FR"/>
              </a:p>
            </p:txBody>
          </p:sp>
          <p:sp>
            <p:nvSpPr>
              <p:cNvPr id="4081" name="AutoShape 1189"/>
              <p:cNvSpPr>
                <a:spLocks/>
              </p:cNvSpPr>
              <p:nvPr/>
            </p:nvSpPr>
            <p:spPr bwMode="auto">
              <a:xfrm>
                <a:off x="51" y="533"/>
                <a:ext cx="29"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00FFFF"/>
              </a:solidFill>
              <a:ln w="9525">
                <a:solidFill>
                  <a:srgbClr val="00FFFF"/>
                </a:solidFill>
                <a:miter lim="800000"/>
                <a:headEnd/>
                <a:tailEnd/>
              </a:ln>
            </p:spPr>
            <p:txBody>
              <a:bodyPr/>
              <a:lstStyle/>
              <a:p>
                <a:endParaRPr lang="fr-FR"/>
              </a:p>
            </p:txBody>
          </p:sp>
          <p:sp>
            <p:nvSpPr>
              <p:cNvPr id="4082" name="AutoShape 1190"/>
              <p:cNvSpPr>
                <a:spLocks/>
              </p:cNvSpPr>
              <p:nvPr/>
            </p:nvSpPr>
            <p:spPr bwMode="auto">
              <a:xfrm>
                <a:off x="51" y="488"/>
                <a:ext cx="29"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00FFFF"/>
              </a:solidFill>
              <a:ln w="9525">
                <a:solidFill>
                  <a:srgbClr val="00FFFF"/>
                </a:solidFill>
                <a:miter lim="800000"/>
                <a:headEnd/>
                <a:tailEnd/>
              </a:ln>
            </p:spPr>
            <p:txBody>
              <a:bodyPr/>
              <a:lstStyle/>
              <a:p>
                <a:endParaRPr lang="fr-FR"/>
              </a:p>
            </p:txBody>
          </p:sp>
          <p:sp>
            <p:nvSpPr>
              <p:cNvPr id="4083" name="AutoShape 1191"/>
              <p:cNvSpPr>
                <a:spLocks/>
              </p:cNvSpPr>
              <p:nvPr/>
            </p:nvSpPr>
            <p:spPr bwMode="auto">
              <a:xfrm>
                <a:off x="51" y="445"/>
                <a:ext cx="29"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00FFFF"/>
              </a:solidFill>
              <a:ln w="9525">
                <a:solidFill>
                  <a:srgbClr val="00FFFF"/>
                </a:solidFill>
                <a:miter lim="800000"/>
                <a:headEnd/>
                <a:tailEnd/>
              </a:ln>
            </p:spPr>
            <p:txBody>
              <a:bodyPr/>
              <a:lstStyle/>
              <a:p>
                <a:endParaRPr lang="fr-FR"/>
              </a:p>
            </p:txBody>
          </p:sp>
          <p:sp>
            <p:nvSpPr>
              <p:cNvPr id="4084" name="AutoShape 1192"/>
              <p:cNvSpPr>
                <a:spLocks/>
              </p:cNvSpPr>
              <p:nvPr/>
            </p:nvSpPr>
            <p:spPr bwMode="auto">
              <a:xfrm>
                <a:off x="51" y="401"/>
                <a:ext cx="29"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00FFFF"/>
              </a:solidFill>
              <a:ln w="9525">
                <a:solidFill>
                  <a:srgbClr val="00FFFF"/>
                </a:solidFill>
                <a:miter lim="800000"/>
                <a:headEnd/>
                <a:tailEnd/>
              </a:ln>
            </p:spPr>
            <p:txBody>
              <a:bodyPr/>
              <a:lstStyle/>
              <a:p>
                <a:endParaRPr lang="fr-FR"/>
              </a:p>
            </p:txBody>
          </p:sp>
          <p:sp>
            <p:nvSpPr>
              <p:cNvPr id="4085" name="AutoShape 1193"/>
              <p:cNvSpPr>
                <a:spLocks/>
              </p:cNvSpPr>
              <p:nvPr/>
            </p:nvSpPr>
            <p:spPr bwMode="auto">
              <a:xfrm>
                <a:off x="51" y="354"/>
                <a:ext cx="29" cy="28"/>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00FFFF"/>
              </a:solidFill>
              <a:ln w="9525">
                <a:solidFill>
                  <a:srgbClr val="00FFFF"/>
                </a:solidFill>
                <a:miter lim="800000"/>
                <a:headEnd/>
                <a:tailEnd/>
              </a:ln>
            </p:spPr>
            <p:txBody>
              <a:bodyPr/>
              <a:lstStyle/>
              <a:p>
                <a:endParaRPr lang="fr-FR"/>
              </a:p>
            </p:txBody>
          </p:sp>
          <p:sp>
            <p:nvSpPr>
              <p:cNvPr id="4086" name="AutoShape 1194"/>
              <p:cNvSpPr>
                <a:spLocks/>
              </p:cNvSpPr>
              <p:nvPr/>
            </p:nvSpPr>
            <p:spPr bwMode="auto">
              <a:xfrm>
                <a:off x="51" y="311"/>
                <a:ext cx="29"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4087" name="AutoShape 1195"/>
              <p:cNvSpPr>
                <a:spLocks/>
              </p:cNvSpPr>
              <p:nvPr/>
            </p:nvSpPr>
            <p:spPr bwMode="auto">
              <a:xfrm>
                <a:off x="51" y="266"/>
                <a:ext cx="29" cy="28"/>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4088" name="AutoShape 1196"/>
              <p:cNvSpPr>
                <a:spLocks/>
              </p:cNvSpPr>
              <p:nvPr/>
            </p:nvSpPr>
            <p:spPr bwMode="auto">
              <a:xfrm>
                <a:off x="51" y="223"/>
                <a:ext cx="29"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4089" name="AutoShape 1197"/>
              <p:cNvSpPr>
                <a:spLocks/>
              </p:cNvSpPr>
              <p:nvPr/>
            </p:nvSpPr>
            <p:spPr bwMode="auto">
              <a:xfrm>
                <a:off x="51" y="176"/>
                <a:ext cx="29" cy="29"/>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4090" name="AutoShape 1198"/>
              <p:cNvSpPr>
                <a:spLocks/>
              </p:cNvSpPr>
              <p:nvPr/>
            </p:nvSpPr>
            <p:spPr bwMode="auto">
              <a:xfrm>
                <a:off x="51" y="133"/>
                <a:ext cx="29"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4091" name="AutoShape 1199"/>
              <p:cNvSpPr>
                <a:spLocks/>
              </p:cNvSpPr>
              <p:nvPr/>
            </p:nvSpPr>
            <p:spPr bwMode="auto">
              <a:xfrm>
                <a:off x="51" y="90"/>
                <a:ext cx="29"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4092" name="AutoShape 1200"/>
              <p:cNvSpPr>
                <a:spLocks/>
              </p:cNvSpPr>
              <p:nvPr/>
            </p:nvSpPr>
            <p:spPr bwMode="auto">
              <a:xfrm>
                <a:off x="51" y="45"/>
                <a:ext cx="29"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4093" name="AutoShape 1201"/>
              <p:cNvSpPr>
                <a:spLocks/>
              </p:cNvSpPr>
              <p:nvPr/>
            </p:nvSpPr>
            <p:spPr bwMode="auto">
              <a:xfrm>
                <a:off x="51" y="0"/>
                <a:ext cx="29"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4094" name="AutoShape 1202"/>
              <p:cNvSpPr>
                <a:spLocks/>
              </p:cNvSpPr>
              <p:nvPr/>
            </p:nvSpPr>
            <p:spPr bwMode="auto">
              <a:xfrm>
                <a:off x="0" y="976"/>
                <a:ext cx="29"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4095" name="AutoShape 1203"/>
              <p:cNvSpPr>
                <a:spLocks/>
              </p:cNvSpPr>
              <p:nvPr/>
            </p:nvSpPr>
            <p:spPr bwMode="auto">
              <a:xfrm>
                <a:off x="0" y="931"/>
                <a:ext cx="29"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4096" name="AutoShape 1204"/>
              <p:cNvSpPr>
                <a:spLocks/>
              </p:cNvSpPr>
              <p:nvPr/>
            </p:nvSpPr>
            <p:spPr bwMode="auto">
              <a:xfrm>
                <a:off x="0" y="886"/>
                <a:ext cx="29"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4097" name="AutoShape 1205"/>
              <p:cNvSpPr>
                <a:spLocks/>
              </p:cNvSpPr>
              <p:nvPr/>
            </p:nvSpPr>
            <p:spPr bwMode="auto">
              <a:xfrm>
                <a:off x="0" y="841"/>
                <a:ext cx="29"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grpSp>
        <p:grpSp>
          <p:nvGrpSpPr>
            <p:cNvPr id="8" name="Group 1206"/>
            <p:cNvGrpSpPr>
              <a:grpSpLocks/>
            </p:cNvGrpSpPr>
            <p:nvPr/>
          </p:nvGrpSpPr>
          <p:grpSpPr bwMode="auto">
            <a:xfrm rot="5400000">
              <a:off x="2084" y="442"/>
              <a:ext cx="337" cy="1839"/>
              <a:chOff x="0" y="0"/>
              <a:chExt cx="337" cy="1839"/>
            </a:xfrm>
          </p:grpSpPr>
          <p:sp>
            <p:nvSpPr>
              <p:cNvPr id="3698" name="AutoShape 1207"/>
              <p:cNvSpPr>
                <a:spLocks/>
              </p:cNvSpPr>
              <p:nvPr/>
            </p:nvSpPr>
            <p:spPr bwMode="auto">
              <a:xfrm>
                <a:off x="308" y="1678"/>
                <a:ext cx="29" cy="29"/>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699" name="AutoShape 1208"/>
              <p:cNvSpPr>
                <a:spLocks/>
              </p:cNvSpPr>
              <p:nvPr/>
            </p:nvSpPr>
            <p:spPr bwMode="auto">
              <a:xfrm>
                <a:off x="308" y="1637"/>
                <a:ext cx="29"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700" name="AutoShape 1209"/>
              <p:cNvSpPr>
                <a:spLocks/>
              </p:cNvSpPr>
              <p:nvPr/>
            </p:nvSpPr>
            <p:spPr bwMode="auto">
              <a:xfrm>
                <a:off x="308" y="1591"/>
                <a:ext cx="29" cy="30"/>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CFF00"/>
              </a:solidFill>
              <a:ln w="9525">
                <a:solidFill>
                  <a:srgbClr val="FCFF00"/>
                </a:solidFill>
                <a:miter lim="800000"/>
                <a:headEnd/>
                <a:tailEnd/>
              </a:ln>
            </p:spPr>
            <p:txBody>
              <a:bodyPr/>
              <a:lstStyle/>
              <a:p>
                <a:endParaRPr lang="fr-FR"/>
              </a:p>
            </p:txBody>
          </p:sp>
          <p:sp>
            <p:nvSpPr>
              <p:cNvPr id="3701" name="AutoShape 1210"/>
              <p:cNvSpPr>
                <a:spLocks/>
              </p:cNvSpPr>
              <p:nvPr/>
            </p:nvSpPr>
            <p:spPr bwMode="auto">
              <a:xfrm>
                <a:off x="308" y="1546"/>
                <a:ext cx="29" cy="28"/>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CFF00"/>
              </a:solidFill>
              <a:ln w="9525">
                <a:solidFill>
                  <a:srgbClr val="FCFF00"/>
                </a:solidFill>
                <a:miter lim="800000"/>
                <a:headEnd/>
                <a:tailEnd/>
              </a:ln>
            </p:spPr>
            <p:txBody>
              <a:bodyPr/>
              <a:lstStyle/>
              <a:p>
                <a:endParaRPr lang="fr-FR"/>
              </a:p>
            </p:txBody>
          </p:sp>
          <p:sp>
            <p:nvSpPr>
              <p:cNvPr id="3702" name="AutoShape 1211"/>
              <p:cNvSpPr>
                <a:spLocks/>
              </p:cNvSpPr>
              <p:nvPr/>
            </p:nvSpPr>
            <p:spPr bwMode="auto">
              <a:xfrm>
                <a:off x="308" y="1503"/>
                <a:ext cx="29"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3703" name="AutoShape 1212"/>
              <p:cNvSpPr>
                <a:spLocks/>
              </p:cNvSpPr>
              <p:nvPr/>
            </p:nvSpPr>
            <p:spPr bwMode="auto">
              <a:xfrm>
                <a:off x="308" y="1460"/>
                <a:ext cx="29" cy="24"/>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3704" name="AutoShape 1213"/>
              <p:cNvSpPr>
                <a:spLocks/>
              </p:cNvSpPr>
              <p:nvPr/>
            </p:nvSpPr>
            <p:spPr bwMode="auto">
              <a:xfrm>
                <a:off x="308" y="1415"/>
                <a:ext cx="29"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F0000"/>
              </a:solidFill>
              <a:ln w="9525">
                <a:solidFill>
                  <a:srgbClr val="FF0000"/>
                </a:solidFill>
                <a:miter lim="800000"/>
                <a:headEnd/>
                <a:tailEnd/>
              </a:ln>
            </p:spPr>
            <p:txBody>
              <a:bodyPr/>
              <a:lstStyle/>
              <a:p>
                <a:endParaRPr lang="fr-FR"/>
              </a:p>
            </p:txBody>
          </p:sp>
          <p:sp>
            <p:nvSpPr>
              <p:cNvPr id="3705" name="AutoShape 1214"/>
              <p:cNvSpPr>
                <a:spLocks/>
              </p:cNvSpPr>
              <p:nvPr/>
            </p:nvSpPr>
            <p:spPr bwMode="auto">
              <a:xfrm>
                <a:off x="308" y="1370"/>
                <a:ext cx="29"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00FFFF"/>
              </a:solidFill>
              <a:ln w="9525">
                <a:solidFill>
                  <a:srgbClr val="00FFFF"/>
                </a:solidFill>
                <a:miter lim="800000"/>
                <a:headEnd/>
                <a:tailEnd/>
              </a:ln>
            </p:spPr>
            <p:txBody>
              <a:bodyPr/>
              <a:lstStyle/>
              <a:p>
                <a:endParaRPr lang="fr-FR"/>
              </a:p>
            </p:txBody>
          </p:sp>
          <p:sp>
            <p:nvSpPr>
              <p:cNvPr id="3706" name="AutoShape 1215"/>
              <p:cNvSpPr>
                <a:spLocks/>
              </p:cNvSpPr>
              <p:nvPr/>
            </p:nvSpPr>
            <p:spPr bwMode="auto">
              <a:xfrm>
                <a:off x="308" y="1327"/>
                <a:ext cx="29"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00FFFF"/>
              </a:solidFill>
              <a:ln w="9525">
                <a:solidFill>
                  <a:srgbClr val="00FFFF"/>
                </a:solidFill>
                <a:miter lim="800000"/>
                <a:headEnd/>
                <a:tailEnd/>
              </a:ln>
            </p:spPr>
            <p:txBody>
              <a:bodyPr/>
              <a:lstStyle/>
              <a:p>
                <a:endParaRPr lang="fr-FR"/>
              </a:p>
            </p:txBody>
          </p:sp>
          <p:sp>
            <p:nvSpPr>
              <p:cNvPr id="3707" name="AutoShape 1216"/>
              <p:cNvSpPr>
                <a:spLocks/>
              </p:cNvSpPr>
              <p:nvPr/>
            </p:nvSpPr>
            <p:spPr bwMode="auto">
              <a:xfrm>
                <a:off x="308" y="1284"/>
                <a:ext cx="29"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00FFFF"/>
              </a:solidFill>
              <a:ln w="9525">
                <a:solidFill>
                  <a:srgbClr val="00FFFF"/>
                </a:solidFill>
                <a:miter lim="800000"/>
                <a:headEnd/>
                <a:tailEnd/>
              </a:ln>
            </p:spPr>
            <p:txBody>
              <a:bodyPr/>
              <a:lstStyle/>
              <a:p>
                <a:endParaRPr lang="fr-FR"/>
              </a:p>
            </p:txBody>
          </p:sp>
          <p:sp>
            <p:nvSpPr>
              <p:cNvPr id="3708" name="AutoShape 1217"/>
              <p:cNvSpPr>
                <a:spLocks/>
              </p:cNvSpPr>
              <p:nvPr/>
            </p:nvSpPr>
            <p:spPr bwMode="auto">
              <a:xfrm>
                <a:off x="308" y="1237"/>
                <a:ext cx="29"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00FFFF"/>
              </a:solidFill>
              <a:ln w="9525">
                <a:solidFill>
                  <a:srgbClr val="00FFFF"/>
                </a:solidFill>
                <a:miter lim="800000"/>
                <a:headEnd/>
                <a:tailEnd/>
              </a:ln>
            </p:spPr>
            <p:txBody>
              <a:bodyPr/>
              <a:lstStyle/>
              <a:p>
                <a:endParaRPr lang="fr-FR"/>
              </a:p>
            </p:txBody>
          </p:sp>
          <p:sp>
            <p:nvSpPr>
              <p:cNvPr id="3709" name="AutoShape 1218"/>
              <p:cNvSpPr>
                <a:spLocks/>
              </p:cNvSpPr>
              <p:nvPr/>
            </p:nvSpPr>
            <p:spPr bwMode="auto">
              <a:xfrm>
                <a:off x="308" y="1193"/>
                <a:ext cx="29"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710" name="AutoShape 1219"/>
              <p:cNvSpPr>
                <a:spLocks/>
              </p:cNvSpPr>
              <p:nvPr/>
            </p:nvSpPr>
            <p:spPr bwMode="auto">
              <a:xfrm>
                <a:off x="308" y="1148"/>
                <a:ext cx="29" cy="28"/>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711" name="AutoShape 1220"/>
              <p:cNvSpPr>
                <a:spLocks/>
              </p:cNvSpPr>
              <p:nvPr/>
            </p:nvSpPr>
            <p:spPr bwMode="auto">
              <a:xfrm>
                <a:off x="308" y="1105"/>
                <a:ext cx="29" cy="28"/>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712" name="AutoShape 1221"/>
              <p:cNvSpPr>
                <a:spLocks/>
              </p:cNvSpPr>
              <p:nvPr/>
            </p:nvSpPr>
            <p:spPr bwMode="auto">
              <a:xfrm>
                <a:off x="308" y="1058"/>
                <a:ext cx="29" cy="30"/>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713" name="AutoShape 1222"/>
              <p:cNvSpPr>
                <a:spLocks/>
              </p:cNvSpPr>
              <p:nvPr/>
            </p:nvSpPr>
            <p:spPr bwMode="auto">
              <a:xfrm>
                <a:off x="308" y="1015"/>
                <a:ext cx="29" cy="28"/>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714" name="AutoShape 1223"/>
              <p:cNvSpPr>
                <a:spLocks/>
              </p:cNvSpPr>
              <p:nvPr/>
            </p:nvSpPr>
            <p:spPr bwMode="auto">
              <a:xfrm>
                <a:off x="308" y="972"/>
                <a:ext cx="29"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715" name="AutoShape 1224"/>
              <p:cNvSpPr>
                <a:spLocks/>
              </p:cNvSpPr>
              <p:nvPr/>
            </p:nvSpPr>
            <p:spPr bwMode="auto">
              <a:xfrm>
                <a:off x="308" y="927"/>
                <a:ext cx="29"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716" name="AutoShape 1225"/>
              <p:cNvSpPr>
                <a:spLocks/>
              </p:cNvSpPr>
              <p:nvPr/>
            </p:nvSpPr>
            <p:spPr bwMode="auto">
              <a:xfrm>
                <a:off x="308" y="882"/>
                <a:ext cx="29"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717" name="AutoShape 1226"/>
              <p:cNvSpPr>
                <a:spLocks/>
              </p:cNvSpPr>
              <p:nvPr/>
            </p:nvSpPr>
            <p:spPr bwMode="auto">
              <a:xfrm>
                <a:off x="308" y="839"/>
                <a:ext cx="29"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718" name="AutoShape 1227"/>
              <p:cNvSpPr>
                <a:spLocks/>
              </p:cNvSpPr>
              <p:nvPr/>
            </p:nvSpPr>
            <p:spPr bwMode="auto">
              <a:xfrm>
                <a:off x="308" y="795"/>
                <a:ext cx="29"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719" name="AutoShape 1228"/>
              <p:cNvSpPr>
                <a:spLocks/>
              </p:cNvSpPr>
              <p:nvPr/>
            </p:nvSpPr>
            <p:spPr bwMode="auto">
              <a:xfrm>
                <a:off x="256" y="1813"/>
                <a:ext cx="29"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720" name="AutoShape 1229"/>
              <p:cNvSpPr>
                <a:spLocks/>
              </p:cNvSpPr>
              <p:nvPr/>
            </p:nvSpPr>
            <p:spPr bwMode="auto">
              <a:xfrm>
                <a:off x="256" y="1768"/>
                <a:ext cx="29"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721" name="AutoShape 1230"/>
              <p:cNvSpPr>
                <a:spLocks/>
              </p:cNvSpPr>
              <p:nvPr/>
            </p:nvSpPr>
            <p:spPr bwMode="auto">
              <a:xfrm>
                <a:off x="256" y="1723"/>
                <a:ext cx="29"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722" name="AutoShape 1231"/>
              <p:cNvSpPr>
                <a:spLocks/>
              </p:cNvSpPr>
              <p:nvPr/>
            </p:nvSpPr>
            <p:spPr bwMode="auto">
              <a:xfrm>
                <a:off x="256" y="1678"/>
                <a:ext cx="29" cy="29"/>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723" name="AutoShape 1232"/>
              <p:cNvSpPr>
                <a:spLocks/>
              </p:cNvSpPr>
              <p:nvPr/>
            </p:nvSpPr>
            <p:spPr bwMode="auto">
              <a:xfrm>
                <a:off x="256" y="1637"/>
                <a:ext cx="29"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724" name="AutoShape 1233"/>
              <p:cNvSpPr>
                <a:spLocks/>
              </p:cNvSpPr>
              <p:nvPr/>
            </p:nvSpPr>
            <p:spPr bwMode="auto">
              <a:xfrm>
                <a:off x="256" y="1591"/>
                <a:ext cx="29" cy="30"/>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CFF00"/>
              </a:solidFill>
              <a:ln w="9525">
                <a:solidFill>
                  <a:srgbClr val="FCFF00"/>
                </a:solidFill>
                <a:miter lim="800000"/>
                <a:headEnd/>
                <a:tailEnd/>
              </a:ln>
            </p:spPr>
            <p:txBody>
              <a:bodyPr/>
              <a:lstStyle/>
              <a:p>
                <a:endParaRPr lang="fr-FR"/>
              </a:p>
            </p:txBody>
          </p:sp>
          <p:sp>
            <p:nvSpPr>
              <p:cNvPr id="3725" name="AutoShape 1234"/>
              <p:cNvSpPr>
                <a:spLocks/>
              </p:cNvSpPr>
              <p:nvPr/>
            </p:nvSpPr>
            <p:spPr bwMode="auto">
              <a:xfrm>
                <a:off x="256" y="1546"/>
                <a:ext cx="29" cy="28"/>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CFF00"/>
              </a:solidFill>
              <a:ln w="9525">
                <a:solidFill>
                  <a:srgbClr val="FCFF00"/>
                </a:solidFill>
                <a:miter lim="800000"/>
                <a:headEnd/>
                <a:tailEnd/>
              </a:ln>
            </p:spPr>
            <p:txBody>
              <a:bodyPr/>
              <a:lstStyle/>
              <a:p>
                <a:endParaRPr lang="fr-FR"/>
              </a:p>
            </p:txBody>
          </p:sp>
          <p:sp>
            <p:nvSpPr>
              <p:cNvPr id="3726" name="AutoShape 1235"/>
              <p:cNvSpPr>
                <a:spLocks/>
              </p:cNvSpPr>
              <p:nvPr/>
            </p:nvSpPr>
            <p:spPr bwMode="auto">
              <a:xfrm>
                <a:off x="256" y="1503"/>
                <a:ext cx="29"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CFF00"/>
              </a:solidFill>
              <a:ln w="9525">
                <a:solidFill>
                  <a:srgbClr val="FCFF00"/>
                </a:solidFill>
                <a:miter lim="800000"/>
                <a:headEnd/>
                <a:tailEnd/>
              </a:ln>
            </p:spPr>
            <p:txBody>
              <a:bodyPr/>
              <a:lstStyle/>
              <a:p>
                <a:endParaRPr lang="fr-FR"/>
              </a:p>
            </p:txBody>
          </p:sp>
          <p:sp>
            <p:nvSpPr>
              <p:cNvPr id="3727" name="AutoShape 1236"/>
              <p:cNvSpPr>
                <a:spLocks/>
              </p:cNvSpPr>
              <p:nvPr/>
            </p:nvSpPr>
            <p:spPr bwMode="auto">
              <a:xfrm>
                <a:off x="256" y="1460"/>
                <a:ext cx="29" cy="24"/>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CFF00"/>
              </a:solidFill>
              <a:ln w="9525">
                <a:solidFill>
                  <a:srgbClr val="FCFF00"/>
                </a:solidFill>
                <a:miter lim="800000"/>
                <a:headEnd/>
                <a:tailEnd/>
              </a:ln>
            </p:spPr>
            <p:txBody>
              <a:bodyPr/>
              <a:lstStyle/>
              <a:p>
                <a:endParaRPr lang="fr-FR"/>
              </a:p>
            </p:txBody>
          </p:sp>
          <p:sp>
            <p:nvSpPr>
              <p:cNvPr id="3728" name="AutoShape 1237"/>
              <p:cNvSpPr>
                <a:spLocks/>
              </p:cNvSpPr>
              <p:nvPr/>
            </p:nvSpPr>
            <p:spPr bwMode="auto">
              <a:xfrm>
                <a:off x="256" y="1415"/>
                <a:ext cx="29"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CFF00"/>
              </a:solidFill>
              <a:ln w="9525">
                <a:solidFill>
                  <a:srgbClr val="FCFF00"/>
                </a:solidFill>
                <a:miter lim="800000"/>
                <a:headEnd/>
                <a:tailEnd/>
              </a:ln>
            </p:spPr>
            <p:txBody>
              <a:bodyPr/>
              <a:lstStyle/>
              <a:p>
                <a:endParaRPr lang="fr-FR"/>
              </a:p>
            </p:txBody>
          </p:sp>
          <p:sp>
            <p:nvSpPr>
              <p:cNvPr id="3729" name="AutoShape 1238"/>
              <p:cNvSpPr>
                <a:spLocks/>
              </p:cNvSpPr>
              <p:nvPr/>
            </p:nvSpPr>
            <p:spPr bwMode="auto">
              <a:xfrm>
                <a:off x="256" y="1370"/>
                <a:ext cx="29"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CFF00"/>
              </a:solidFill>
              <a:ln w="9525">
                <a:solidFill>
                  <a:srgbClr val="FCFF00"/>
                </a:solidFill>
                <a:miter lim="800000"/>
                <a:headEnd/>
                <a:tailEnd/>
              </a:ln>
            </p:spPr>
            <p:txBody>
              <a:bodyPr/>
              <a:lstStyle/>
              <a:p>
                <a:endParaRPr lang="fr-FR"/>
              </a:p>
            </p:txBody>
          </p:sp>
          <p:sp>
            <p:nvSpPr>
              <p:cNvPr id="3730" name="AutoShape 1239"/>
              <p:cNvSpPr>
                <a:spLocks/>
              </p:cNvSpPr>
              <p:nvPr/>
            </p:nvSpPr>
            <p:spPr bwMode="auto">
              <a:xfrm>
                <a:off x="256" y="1327"/>
                <a:ext cx="29"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00FF00"/>
              </a:solidFill>
              <a:ln w="9525">
                <a:solidFill>
                  <a:srgbClr val="00FF00"/>
                </a:solidFill>
                <a:miter lim="800000"/>
                <a:headEnd/>
                <a:tailEnd/>
              </a:ln>
            </p:spPr>
            <p:txBody>
              <a:bodyPr/>
              <a:lstStyle/>
              <a:p>
                <a:endParaRPr lang="fr-FR"/>
              </a:p>
            </p:txBody>
          </p:sp>
          <p:sp>
            <p:nvSpPr>
              <p:cNvPr id="3731" name="AutoShape 1240"/>
              <p:cNvSpPr>
                <a:spLocks/>
              </p:cNvSpPr>
              <p:nvPr/>
            </p:nvSpPr>
            <p:spPr bwMode="auto">
              <a:xfrm>
                <a:off x="256" y="1284"/>
                <a:ext cx="29"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00FF00"/>
              </a:solidFill>
              <a:ln w="9525">
                <a:solidFill>
                  <a:srgbClr val="00FF00"/>
                </a:solidFill>
                <a:miter lim="800000"/>
                <a:headEnd/>
                <a:tailEnd/>
              </a:ln>
            </p:spPr>
            <p:txBody>
              <a:bodyPr/>
              <a:lstStyle/>
              <a:p>
                <a:endParaRPr lang="fr-FR"/>
              </a:p>
            </p:txBody>
          </p:sp>
          <p:sp>
            <p:nvSpPr>
              <p:cNvPr id="3732" name="AutoShape 1241"/>
              <p:cNvSpPr>
                <a:spLocks/>
              </p:cNvSpPr>
              <p:nvPr/>
            </p:nvSpPr>
            <p:spPr bwMode="auto">
              <a:xfrm>
                <a:off x="256" y="1237"/>
                <a:ext cx="29"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733" name="AutoShape 1242"/>
              <p:cNvSpPr>
                <a:spLocks/>
              </p:cNvSpPr>
              <p:nvPr/>
            </p:nvSpPr>
            <p:spPr bwMode="auto">
              <a:xfrm>
                <a:off x="256" y="1193"/>
                <a:ext cx="29"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734" name="AutoShape 1243"/>
              <p:cNvSpPr>
                <a:spLocks/>
              </p:cNvSpPr>
              <p:nvPr/>
            </p:nvSpPr>
            <p:spPr bwMode="auto">
              <a:xfrm>
                <a:off x="256" y="1148"/>
                <a:ext cx="29" cy="28"/>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735" name="AutoShape 1244"/>
              <p:cNvSpPr>
                <a:spLocks/>
              </p:cNvSpPr>
              <p:nvPr/>
            </p:nvSpPr>
            <p:spPr bwMode="auto">
              <a:xfrm>
                <a:off x="256" y="1105"/>
                <a:ext cx="29" cy="28"/>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736" name="AutoShape 1245"/>
              <p:cNvSpPr>
                <a:spLocks/>
              </p:cNvSpPr>
              <p:nvPr/>
            </p:nvSpPr>
            <p:spPr bwMode="auto">
              <a:xfrm>
                <a:off x="256" y="1058"/>
                <a:ext cx="29" cy="30"/>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737" name="AutoShape 1246"/>
              <p:cNvSpPr>
                <a:spLocks/>
              </p:cNvSpPr>
              <p:nvPr/>
            </p:nvSpPr>
            <p:spPr bwMode="auto">
              <a:xfrm>
                <a:off x="256" y="1015"/>
                <a:ext cx="29" cy="28"/>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738" name="AutoShape 1247"/>
              <p:cNvSpPr>
                <a:spLocks/>
              </p:cNvSpPr>
              <p:nvPr/>
            </p:nvSpPr>
            <p:spPr bwMode="auto">
              <a:xfrm>
                <a:off x="256" y="972"/>
                <a:ext cx="29"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739" name="AutoShape 1248"/>
              <p:cNvSpPr>
                <a:spLocks/>
              </p:cNvSpPr>
              <p:nvPr/>
            </p:nvSpPr>
            <p:spPr bwMode="auto">
              <a:xfrm>
                <a:off x="256" y="927"/>
                <a:ext cx="29"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740" name="AutoShape 1249"/>
              <p:cNvSpPr>
                <a:spLocks/>
              </p:cNvSpPr>
              <p:nvPr/>
            </p:nvSpPr>
            <p:spPr bwMode="auto">
              <a:xfrm>
                <a:off x="256" y="882"/>
                <a:ext cx="29"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741" name="AutoShape 1250"/>
              <p:cNvSpPr>
                <a:spLocks/>
              </p:cNvSpPr>
              <p:nvPr/>
            </p:nvSpPr>
            <p:spPr bwMode="auto">
              <a:xfrm>
                <a:off x="256" y="839"/>
                <a:ext cx="29"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742" name="AutoShape 1251"/>
              <p:cNvSpPr>
                <a:spLocks/>
              </p:cNvSpPr>
              <p:nvPr/>
            </p:nvSpPr>
            <p:spPr bwMode="auto">
              <a:xfrm>
                <a:off x="256" y="795"/>
                <a:ext cx="29"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743" name="AutoShape 1252"/>
              <p:cNvSpPr>
                <a:spLocks/>
              </p:cNvSpPr>
              <p:nvPr/>
            </p:nvSpPr>
            <p:spPr bwMode="auto">
              <a:xfrm>
                <a:off x="256" y="750"/>
                <a:ext cx="29"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744" name="AutoShape 1253"/>
              <p:cNvSpPr>
                <a:spLocks/>
              </p:cNvSpPr>
              <p:nvPr/>
            </p:nvSpPr>
            <p:spPr bwMode="auto">
              <a:xfrm>
                <a:off x="256" y="707"/>
                <a:ext cx="29" cy="24"/>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745" name="AutoShape 1254"/>
              <p:cNvSpPr>
                <a:spLocks/>
              </p:cNvSpPr>
              <p:nvPr/>
            </p:nvSpPr>
            <p:spPr bwMode="auto">
              <a:xfrm>
                <a:off x="256" y="662"/>
                <a:ext cx="29"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746" name="AutoShape 1255"/>
              <p:cNvSpPr>
                <a:spLocks/>
              </p:cNvSpPr>
              <p:nvPr/>
            </p:nvSpPr>
            <p:spPr bwMode="auto">
              <a:xfrm>
                <a:off x="256" y="619"/>
                <a:ext cx="29"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747" name="AutoShape 1256"/>
              <p:cNvSpPr>
                <a:spLocks/>
              </p:cNvSpPr>
              <p:nvPr/>
            </p:nvSpPr>
            <p:spPr bwMode="auto">
              <a:xfrm>
                <a:off x="203" y="574"/>
                <a:ext cx="33"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F0000"/>
              </a:solidFill>
              <a:ln w="9525">
                <a:solidFill>
                  <a:srgbClr val="FF0000"/>
                </a:solidFill>
                <a:miter lim="800000"/>
                <a:headEnd/>
                <a:tailEnd/>
              </a:ln>
            </p:spPr>
            <p:txBody>
              <a:bodyPr/>
              <a:lstStyle/>
              <a:p>
                <a:endParaRPr lang="fr-FR"/>
              </a:p>
            </p:txBody>
          </p:sp>
          <p:sp>
            <p:nvSpPr>
              <p:cNvPr id="3748" name="AutoShape 1257"/>
              <p:cNvSpPr>
                <a:spLocks/>
              </p:cNvSpPr>
              <p:nvPr/>
            </p:nvSpPr>
            <p:spPr bwMode="auto">
              <a:xfrm>
                <a:off x="203" y="529"/>
                <a:ext cx="33"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3749" name="AutoShape 1258"/>
              <p:cNvSpPr>
                <a:spLocks/>
              </p:cNvSpPr>
              <p:nvPr/>
            </p:nvSpPr>
            <p:spPr bwMode="auto">
              <a:xfrm>
                <a:off x="203" y="484"/>
                <a:ext cx="33" cy="29"/>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3750" name="AutoShape 1259"/>
              <p:cNvSpPr>
                <a:spLocks/>
              </p:cNvSpPr>
              <p:nvPr/>
            </p:nvSpPr>
            <p:spPr bwMode="auto">
              <a:xfrm>
                <a:off x="203" y="1768"/>
                <a:ext cx="33"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751" name="AutoShape 1260"/>
              <p:cNvSpPr>
                <a:spLocks/>
              </p:cNvSpPr>
              <p:nvPr/>
            </p:nvSpPr>
            <p:spPr bwMode="auto">
              <a:xfrm>
                <a:off x="203" y="1723"/>
                <a:ext cx="33"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752" name="AutoShape 1261"/>
              <p:cNvSpPr>
                <a:spLocks/>
              </p:cNvSpPr>
              <p:nvPr/>
            </p:nvSpPr>
            <p:spPr bwMode="auto">
              <a:xfrm>
                <a:off x="203" y="1678"/>
                <a:ext cx="33" cy="29"/>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753" name="AutoShape 1262"/>
              <p:cNvSpPr>
                <a:spLocks/>
              </p:cNvSpPr>
              <p:nvPr/>
            </p:nvSpPr>
            <p:spPr bwMode="auto">
              <a:xfrm>
                <a:off x="203" y="1637"/>
                <a:ext cx="33"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754" name="AutoShape 1263"/>
              <p:cNvSpPr>
                <a:spLocks/>
              </p:cNvSpPr>
              <p:nvPr/>
            </p:nvSpPr>
            <p:spPr bwMode="auto">
              <a:xfrm>
                <a:off x="203" y="1591"/>
                <a:ext cx="33" cy="30"/>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755" name="AutoShape 1264"/>
              <p:cNvSpPr>
                <a:spLocks/>
              </p:cNvSpPr>
              <p:nvPr/>
            </p:nvSpPr>
            <p:spPr bwMode="auto">
              <a:xfrm>
                <a:off x="203" y="1546"/>
                <a:ext cx="33" cy="28"/>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CFF00"/>
              </a:solidFill>
              <a:ln w="9525">
                <a:solidFill>
                  <a:srgbClr val="FCFF00"/>
                </a:solidFill>
                <a:miter lim="800000"/>
                <a:headEnd/>
                <a:tailEnd/>
              </a:ln>
            </p:spPr>
            <p:txBody>
              <a:bodyPr/>
              <a:lstStyle/>
              <a:p>
                <a:endParaRPr lang="fr-FR"/>
              </a:p>
            </p:txBody>
          </p:sp>
          <p:sp>
            <p:nvSpPr>
              <p:cNvPr id="3756" name="AutoShape 1265"/>
              <p:cNvSpPr>
                <a:spLocks/>
              </p:cNvSpPr>
              <p:nvPr/>
            </p:nvSpPr>
            <p:spPr bwMode="auto">
              <a:xfrm>
                <a:off x="203" y="1503"/>
                <a:ext cx="33"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CFF00"/>
              </a:solidFill>
              <a:ln w="9525">
                <a:solidFill>
                  <a:srgbClr val="FCFF00"/>
                </a:solidFill>
                <a:miter lim="800000"/>
                <a:headEnd/>
                <a:tailEnd/>
              </a:ln>
            </p:spPr>
            <p:txBody>
              <a:bodyPr/>
              <a:lstStyle/>
              <a:p>
                <a:endParaRPr lang="fr-FR"/>
              </a:p>
            </p:txBody>
          </p:sp>
          <p:sp>
            <p:nvSpPr>
              <p:cNvPr id="3757" name="AutoShape 1266"/>
              <p:cNvSpPr>
                <a:spLocks/>
              </p:cNvSpPr>
              <p:nvPr/>
            </p:nvSpPr>
            <p:spPr bwMode="auto">
              <a:xfrm>
                <a:off x="203" y="1460"/>
                <a:ext cx="33" cy="24"/>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CFF00"/>
              </a:solidFill>
              <a:ln w="9525">
                <a:solidFill>
                  <a:srgbClr val="FCFF00"/>
                </a:solidFill>
                <a:miter lim="800000"/>
                <a:headEnd/>
                <a:tailEnd/>
              </a:ln>
            </p:spPr>
            <p:txBody>
              <a:bodyPr/>
              <a:lstStyle/>
              <a:p>
                <a:endParaRPr lang="fr-FR"/>
              </a:p>
            </p:txBody>
          </p:sp>
          <p:sp>
            <p:nvSpPr>
              <p:cNvPr id="3758" name="AutoShape 1267"/>
              <p:cNvSpPr>
                <a:spLocks/>
              </p:cNvSpPr>
              <p:nvPr/>
            </p:nvSpPr>
            <p:spPr bwMode="auto">
              <a:xfrm>
                <a:off x="203" y="1415"/>
                <a:ext cx="33"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CFF00"/>
              </a:solidFill>
              <a:ln w="9525">
                <a:solidFill>
                  <a:srgbClr val="FCFF00"/>
                </a:solidFill>
                <a:miter lim="800000"/>
                <a:headEnd/>
                <a:tailEnd/>
              </a:ln>
            </p:spPr>
            <p:txBody>
              <a:bodyPr/>
              <a:lstStyle/>
              <a:p>
                <a:endParaRPr lang="fr-FR"/>
              </a:p>
            </p:txBody>
          </p:sp>
          <p:sp>
            <p:nvSpPr>
              <p:cNvPr id="3759" name="AutoShape 1268"/>
              <p:cNvSpPr>
                <a:spLocks/>
              </p:cNvSpPr>
              <p:nvPr/>
            </p:nvSpPr>
            <p:spPr bwMode="auto">
              <a:xfrm>
                <a:off x="203" y="1370"/>
                <a:ext cx="33"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CFF00"/>
              </a:solidFill>
              <a:ln w="9525">
                <a:solidFill>
                  <a:srgbClr val="FCFF00"/>
                </a:solidFill>
                <a:miter lim="800000"/>
                <a:headEnd/>
                <a:tailEnd/>
              </a:ln>
            </p:spPr>
            <p:txBody>
              <a:bodyPr/>
              <a:lstStyle/>
              <a:p>
                <a:endParaRPr lang="fr-FR"/>
              </a:p>
            </p:txBody>
          </p:sp>
          <p:sp>
            <p:nvSpPr>
              <p:cNvPr id="3760" name="AutoShape 1269"/>
              <p:cNvSpPr>
                <a:spLocks/>
              </p:cNvSpPr>
              <p:nvPr/>
            </p:nvSpPr>
            <p:spPr bwMode="auto">
              <a:xfrm>
                <a:off x="203" y="1327"/>
                <a:ext cx="33"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761" name="AutoShape 1270"/>
              <p:cNvSpPr>
                <a:spLocks/>
              </p:cNvSpPr>
              <p:nvPr/>
            </p:nvSpPr>
            <p:spPr bwMode="auto">
              <a:xfrm>
                <a:off x="203" y="1284"/>
                <a:ext cx="33"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762" name="AutoShape 1271"/>
              <p:cNvSpPr>
                <a:spLocks/>
              </p:cNvSpPr>
              <p:nvPr/>
            </p:nvSpPr>
            <p:spPr bwMode="auto">
              <a:xfrm>
                <a:off x="203" y="1237"/>
                <a:ext cx="33"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763" name="AutoShape 1272"/>
              <p:cNvSpPr>
                <a:spLocks/>
              </p:cNvSpPr>
              <p:nvPr/>
            </p:nvSpPr>
            <p:spPr bwMode="auto">
              <a:xfrm>
                <a:off x="203" y="1193"/>
                <a:ext cx="33"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764" name="AutoShape 1273"/>
              <p:cNvSpPr>
                <a:spLocks/>
              </p:cNvSpPr>
              <p:nvPr/>
            </p:nvSpPr>
            <p:spPr bwMode="auto">
              <a:xfrm>
                <a:off x="203" y="1148"/>
                <a:ext cx="33" cy="28"/>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765" name="AutoShape 1274"/>
              <p:cNvSpPr>
                <a:spLocks/>
              </p:cNvSpPr>
              <p:nvPr/>
            </p:nvSpPr>
            <p:spPr bwMode="auto">
              <a:xfrm>
                <a:off x="203" y="1105"/>
                <a:ext cx="33" cy="28"/>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766" name="AutoShape 1275"/>
              <p:cNvSpPr>
                <a:spLocks/>
              </p:cNvSpPr>
              <p:nvPr/>
            </p:nvSpPr>
            <p:spPr bwMode="auto">
              <a:xfrm>
                <a:off x="203" y="1058"/>
                <a:ext cx="33" cy="30"/>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767" name="AutoShape 1276"/>
              <p:cNvSpPr>
                <a:spLocks/>
              </p:cNvSpPr>
              <p:nvPr/>
            </p:nvSpPr>
            <p:spPr bwMode="auto">
              <a:xfrm>
                <a:off x="203" y="1015"/>
                <a:ext cx="33" cy="28"/>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768" name="AutoShape 1277"/>
              <p:cNvSpPr>
                <a:spLocks/>
              </p:cNvSpPr>
              <p:nvPr/>
            </p:nvSpPr>
            <p:spPr bwMode="auto">
              <a:xfrm>
                <a:off x="203" y="972"/>
                <a:ext cx="33"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769" name="AutoShape 1278"/>
              <p:cNvSpPr>
                <a:spLocks/>
              </p:cNvSpPr>
              <p:nvPr/>
            </p:nvSpPr>
            <p:spPr bwMode="auto">
              <a:xfrm>
                <a:off x="203" y="927"/>
                <a:ext cx="33"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770" name="AutoShape 1279"/>
              <p:cNvSpPr>
                <a:spLocks/>
              </p:cNvSpPr>
              <p:nvPr/>
            </p:nvSpPr>
            <p:spPr bwMode="auto">
              <a:xfrm>
                <a:off x="203" y="882"/>
                <a:ext cx="33"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771" name="AutoShape 1280"/>
              <p:cNvSpPr>
                <a:spLocks/>
              </p:cNvSpPr>
              <p:nvPr/>
            </p:nvSpPr>
            <p:spPr bwMode="auto">
              <a:xfrm>
                <a:off x="203" y="839"/>
                <a:ext cx="33"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772" name="AutoShape 1281"/>
              <p:cNvSpPr>
                <a:spLocks/>
              </p:cNvSpPr>
              <p:nvPr/>
            </p:nvSpPr>
            <p:spPr bwMode="auto">
              <a:xfrm>
                <a:off x="203" y="795"/>
                <a:ext cx="33"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773" name="AutoShape 1282"/>
              <p:cNvSpPr>
                <a:spLocks/>
              </p:cNvSpPr>
              <p:nvPr/>
            </p:nvSpPr>
            <p:spPr bwMode="auto">
              <a:xfrm>
                <a:off x="203" y="750"/>
                <a:ext cx="33"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774" name="AutoShape 1283"/>
              <p:cNvSpPr>
                <a:spLocks/>
              </p:cNvSpPr>
              <p:nvPr/>
            </p:nvSpPr>
            <p:spPr bwMode="auto">
              <a:xfrm>
                <a:off x="203" y="707"/>
                <a:ext cx="33" cy="24"/>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775" name="AutoShape 1284"/>
              <p:cNvSpPr>
                <a:spLocks/>
              </p:cNvSpPr>
              <p:nvPr/>
            </p:nvSpPr>
            <p:spPr bwMode="auto">
              <a:xfrm>
                <a:off x="203" y="662"/>
                <a:ext cx="33"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776" name="AutoShape 1285"/>
              <p:cNvSpPr>
                <a:spLocks/>
              </p:cNvSpPr>
              <p:nvPr/>
            </p:nvSpPr>
            <p:spPr bwMode="auto">
              <a:xfrm>
                <a:off x="203" y="619"/>
                <a:ext cx="33"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777" name="AutoShape 1286"/>
              <p:cNvSpPr>
                <a:spLocks/>
              </p:cNvSpPr>
              <p:nvPr/>
            </p:nvSpPr>
            <p:spPr bwMode="auto">
              <a:xfrm>
                <a:off x="152" y="574"/>
                <a:ext cx="33"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3778" name="AutoShape 1287"/>
              <p:cNvSpPr>
                <a:spLocks/>
              </p:cNvSpPr>
              <p:nvPr/>
            </p:nvSpPr>
            <p:spPr bwMode="auto">
              <a:xfrm>
                <a:off x="152" y="529"/>
                <a:ext cx="33"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3779" name="AutoShape 1288"/>
              <p:cNvSpPr>
                <a:spLocks/>
              </p:cNvSpPr>
              <p:nvPr/>
            </p:nvSpPr>
            <p:spPr bwMode="auto">
              <a:xfrm>
                <a:off x="152" y="484"/>
                <a:ext cx="33" cy="29"/>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3780" name="AutoShape 1289"/>
              <p:cNvSpPr>
                <a:spLocks/>
              </p:cNvSpPr>
              <p:nvPr/>
            </p:nvSpPr>
            <p:spPr bwMode="auto">
              <a:xfrm>
                <a:off x="152" y="439"/>
                <a:ext cx="33"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3781" name="AutoShape 1290"/>
              <p:cNvSpPr>
                <a:spLocks/>
              </p:cNvSpPr>
              <p:nvPr/>
            </p:nvSpPr>
            <p:spPr bwMode="auto">
              <a:xfrm>
                <a:off x="152" y="396"/>
                <a:ext cx="33"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3782" name="AutoShape 1291"/>
              <p:cNvSpPr>
                <a:spLocks/>
              </p:cNvSpPr>
              <p:nvPr/>
            </p:nvSpPr>
            <p:spPr bwMode="auto">
              <a:xfrm>
                <a:off x="152" y="352"/>
                <a:ext cx="33"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3783" name="AutoShape 1292"/>
              <p:cNvSpPr>
                <a:spLocks/>
              </p:cNvSpPr>
              <p:nvPr/>
            </p:nvSpPr>
            <p:spPr bwMode="auto">
              <a:xfrm>
                <a:off x="152" y="307"/>
                <a:ext cx="33" cy="30"/>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784" name="AutoShape 1293"/>
              <p:cNvSpPr>
                <a:spLocks/>
              </p:cNvSpPr>
              <p:nvPr/>
            </p:nvSpPr>
            <p:spPr bwMode="auto">
              <a:xfrm>
                <a:off x="152" y="262"/>
                <a:ext cx="33" cy="28"/>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785" name="AutoShape 1294"/>
              <p:cNvSpPr>
                <a:spLocks/>
              </p:cNvSpPr>
              <p:nvPr/>
            </p:nvSpPr>
            <p:spPr bwMode="auto">
              <a:xfrm>
                <a:off x="152" y="219"/>
                <a:ext cx="33"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786" name="AutoShape 1295"/>
              <p:cNvSpPr>
                <a:spLocks/>
              </p:cNvSpPr>
              <p:nvPr/>
            </p:nvSpPr>
            <p:spPr bwMode="auto">
              <a:xfrm>
                <a:off x="152" y="176"/>
                <a:ext cx="33"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787" name="AutoShape 1296"/>
              <p:cNvSpPr>
                <a:spLocks/>
              </p:cNvSpPr>
              <p:nvPr/>
            </p:nvSpPr>
            <p:spPr bwMode="auto">
              <a:xfrm>
                <a:off x="152" y="131"/>
                <a:ext cx="33"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788" name="AutoShape 1297"/>
              <p:cNvSpPr>
                <a:spLocks/>
              </p:cNvSpPr>
              <p:nvPr/>
            </p:nvSpPr>
            <p:spPr bwMode="auto">
              <a:xfrm>
                <a:off x="152" y="1723"/>
                <a:ext cx="33"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789" name="AutoShape 1298"/>
              <p:cNvSpPr>
                <a:spLocks/>
              </p:cNvSpPr>
              <p:nvPr/>
            </p:nvSpPr>
            <p:spPr bwMode="auto">
              <a:xfrm>
                <a:off x="152" y="1678"/>
                <a:ext cx="33" cy="29"/>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790" name="AutoShape 1299"/>
              <p:cNvSpPr>
                <a:spLocks/>
              </p:cNvSpPr>
              <p:nvPr/>
            </p:nvSpPr>
            <p:spPr bwMode="auto">
              <a:xfrm>
                <a:off x="152" y="1637"/>
                <a:ext cx="33"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791" name="AutoShape 1300"/>
              <p:cNvSpPr>
                <a:spLocks/>
              </p:cNvSpPr>
              <p:nvPr/>
            </p:nvSpPr>
            <p:spPr bwMode="auto">
              <a:xfrm>
                <a:off x="152" y="1591"/>
                <a:ext cx="33" cy="30"/>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792" name="AutoShape 1301"/>
              <p:cNvSpPr>
                <a:spLocks/>
              </p:cNvSpPr>
              <p:nvPr/>
            </p:nvSpPr>
            <p:spPr bwMode="auto">
              <a:xfrm>
                <a:off x="152" y="1546"/>
                <a:ext cx="33" cy="28"/>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793" name="AutoShape 1302"/>
              <p:cNvSpPr>
                <a:spLocks/>
              </p:cNvSpPr>
              <p:nvPr/>
            </p:nvSpPr>
            <p:spPr bwMode="auto">
              <a:xfrm>
                <a:off x="152" y="1503"/>
                <a:ext cx="33"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794" name="AutoShape 1303"/>
              <p:cNvSpPr>
                <a:spLocks/>
              </p:cNvSpPr>
              <p:nvPr/>
            </p:nvSpPr>
            <p:spPr bwMode="auto">
              <a:xfrm>
                <a:off x="152" y="1460"/>
                <a:ext cx="33" cy="24"/>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795" name="AutoShape 1304"/>
              <p:cNvSpPr>
                <a:spLocks/>
              </p:cNvSpPr>
              <p:nvPr/>
            </p:nvSpPr>
            <p:spPr bwMode="auto">
              <a:xfrm>
                <a:off x="152" y="1415"/>
                <a:ext cx="33"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796" name="AutoShape 1305"/>
              <p:cNvSpPr>
                <a:spLocks/>
              </p:cNvSpPr>
              <p:nvPr/>
            </p:nvSpPr>
            <p:spPr bwMode="auto">
              <a:xfrm>
                <a:off x="152" y="1370"/>
                <a:ext cx="33"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797" name="AutoShape 1306"/>
              <p:cNvSpPr>
                <a:spLocks/>
              </p:cNvSpPr>
              <p:nvPr/>
            </p:nvSpPr>
            <p:spPr bwMode="auto">
              <a:xfrm>
                <a:off x="152" y="1327"/>
                <a:ext cx="33"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798" name="AutoShape 1307"/>
              <p:cNvSpPr>
                <a:spLocks/>
              </p:cNvSpPr>
              <p:nvPr/>
            </p:nvSpPr>
            <p:spPr bwMode="auto">
              <a:xfrm>
                <a:off x="152" y="1284"/>
                <a:ext cx="33"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799" name="AutoShape 1308"/>
              <p:cNvSpPr>
                <a:spLocks/>
              </p:cNvSpPr>
              <p:nvPr/>
            </p:nvSpPr>
            <p:spPr bwMode="auto">
              <a:xfrm>
                <a:off x="152" y="1237"/>
                <a:ext cx="33"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800" name="AutoShape 1309"/>
              <p:cNvSpPr>
                <a:spLocks/>
              </p:cNvSpPr>
              <p:nvPr/>
            </p:nvSpPr>
            <p:spPr bwMode="auto">
              <a:xfrm>
                <a:off x="152" y="1193"/>
                <a:ext cx="33"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801" name="AutoShape 1310"/>
              <p:cNvSpPr>
                <a:spLocks/>
              </p:cNvSpPr>
              <p:nvPr/>
            </p:nvSpPr>
            <p:spPr bwMode="auto">
              <a:xfrm>
                <a:off x="152" y="1148"/>
                <a:ext cx="33" cy="28"/>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802" name="AutoShape 1311"/>
              <p:cNvSpPr>
                <a:spLocks/>
              </p:cNvSpPr>
              <p:nvPr/>
            </p:nvSpPr>
            <p:spPr bwMode="auto">
              <a:xfrm>
                <a:off x="152" y="1105"/>
                <a:ext cx="33" cy="28"/>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803" name="AutoShape 1312"/>
              <p:cNvSpPr>
                <a:spLocks/>
              </p:cNvSpPr>
              <p:nvPr/>
            </p:nvSpPr>
            <p:spPr bwMode="auto">
              <a:xfrm>
                <a:off x="152" y="1058"/>
                <a:ext cx="33" cy="30"/>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804" name="AutoShape 1313"/>
              <p:cNvSpPr>
                <a:spLocks/>
              </p:cNvSpPr>
              <p:nvPr/>
            </p:nvSpPr>
            <p:spPr bwMode="auto">
              <a:xfrm>
                <a:off x="152" y="1015"/>
                <a:ext cx="33" cy="28"/>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805" name="AutoShape 1314"/>
              <p:cNvSpPr>
                <a:spLocks/>
              </p:cNvSpPr>
              <p:nvPr/>
            </p:nvSpPr>
            <p:spPr bwMode="auto">
              <a:xfrm>
                <a:off x="152" y="972"/>
                <a:ext cx="33"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806" name="AutoShape 1315"/>
              <p:cNvSpPr>
                <a:spLocks/>
              </p:cNvSpPr>
              <p:nvPr/>
            </p:nvSpPr>
            <p:spPr bwMode="auto">
              <a:xfrm>
                <a:off x="152" y="927"/>
                <a:ext cx="33"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807" name="AutoShape 1316"/>
              <p:cNvSpPr>
                <a:spLocks/>
              </p:cNvSpPr>
              <p:nvPr/>
            </p:nvSpPr>
            <p:spPr bwMode="auto">
              <a:xfrm>
                <a:off x="152" y="882"/>
                <a:ext cx="33"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808" name="AutoShape 1317"/>
              <p:cNvSpPr>
                <a:spLocks/>
              </p:cNvSpPr>
              <p:nvPr/>
            </p:nvSpPr>
            <p:spPr bwMode="auto">
              <a:xfrm>
                <a:off x="152" y="839"/>
                <a:ext cx="33"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809" name="AutoShape 1318"/>
              <p:cNvSpPr>
                <a:spLocks/>
              </p:cNvSpPr>
              <p:nvPr/>
            </p:nvSpPr>
            <p:spPr bwMode="auto">
              <a:xfrm>
                <a:off x="152" y="795"/>
                <a:ext cx="33"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810" name="AutoShape 1319"/>
              <p:cNvSpPr>
                <a:spLocks/>
              </p:cNvSpPr>
              <p:nvPr/>
            </p:nvSpPr>
            <p:spPr bwMode="auto">
              <a:xfrm>
                <a:off x="152" y="750"/>
                <a:ext cx="33"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811" name="AutoShape 1320"/>
              <p:cNvSpPr>
                <a:spLocks/>
              </p:cNvSpPr>
              <p:nvPr/>
            </p:nvSpPr>
            <p:spPr bwMode="auto">
              <a:xfrm>
                <a:off x="152" y="707"/>
                <a:ext cx="33" cy="24"/>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812" name="AutoShape 1321"/>
              <p:cNvSpPr>
                <a:spLocks/>
              </p:cNvSpPr>
              <p:nvPr/>
            </p:nvSpPr>
            <p:spPr bwMode="auto">
              <a:xfrm>
                <a:off x="152" y="662"/>
                <a:ext cx="33"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813" name="AutoShape 1322"/>
              <p:cNvSpPr>
                <a:spLocks/>
              </p:cNvSpPr>
              <p:nvPr/>
            </p:nvSpPr>
            <p:spPr bwMode="auto">
              <a:xfrm>
                <a:off x="152" y="619"/>
                <a:ext cx="33"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814" name="AutoShape 1323"/>
              <p:cNvSpPr>
                <a:spLocks/>
              </p:cNvSpPr>
              <p:nvPr/>
            </p:nvSpPr>
            <p:spPr bwMode="auto">
              <a:xfrm>
                <a:off x="103" y="574"/>
                <a:ext cx="32"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3815" name="AutoShape 1324"/>
              <p:cNvSpPr>
                <a:spLocks/>
              </p:cNvSpPr>
              <p:nvPr/>
            </p:nvSpPr>
            <p:spPr bwMode="auto">
              <a:xfrm>
                <a:off x="103" y="529"/>
                <a:ext cx="32"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3816" name="AutoShape 1325"/>
              <p:cNvSpPr>
                <a:spLocks/>
              </p:cNvSpPr>
              <p:nvPr/>
            </p:nvSpPr>
            <p:spPr bwMode="auto">
              <a:xfrm>
                <a:off x="103" y="484"/>
                <a:ext cx="32" cy="29"/>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3817" name="AutoShape 1326"/>
              <p:cNvSpPr>
                <a:spLocks/>
              </p:cNvSpPr>
              <p:nvPr/>
            </p:nvSpPr>
            <p:spPr bwMode="auto">
              <a:xfrm>
                <a:off x="103" y="439"/>
                <a:ext cx="32"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3818" name="AutoShape 1327"/>
              <p:cNvSpPr>
                <a:spLocks/>
              </p:cNvSpPr>
              <p:nvPr/>
            </p:nvSpPr>
            <p:spPr bwMode="auto">
              <a:xfrm>
                <a:off x="103" y="396"/>
                <a:ext cx="32"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3819" name="AutoShape 1328"/>
              <p:cNvSpPr>
                <a:spLocks/>
              </p:cNvSpPr>
              <p:nvPr/>
            </p:nvSpPr>
            <p:spPr bwMode="auto">
              <a:xfrm>
                <a:off x="103" y="352"/>
                <a:ext cx="32"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3820" name="AutoShape 1329"/>
              <p:cNvSpPr>
                <a:spLocks/>
              </p:cNvSpPr>
              <p:nvPr/>
            </p:nvSpPr>
            <p:spPr bwMode="auto">
              <a:xfrm>
                <a:off x="103" y="307"/>
                <a:ext cx="32" cy="30"/>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3821" name="AutoShape 1330"/>
              <p:cNvSpPr>
                <a:spLocks/>
              </p:cNvSpPr>
              <p:nvPr/>
            </p:nvSpPr>
            <p:spPr bwMode="auto">
              <a:xfrm>
                <a:off x="103" y="262"/>
                <a:ext cx="32" cy="28"/>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CFF00"/>
              </a:solidFill>
              <a:ln w="9525">
                <a:solidFill>
                  <a:srgbClr val="FCFF00"/>
                </a:solidFill>
                <a:miter lim="800000"/>
                <a:headEnd/>
                <a:tailEnd/>
              </a:ln>
            </p:spPr>
            <p:txBody>
              <a:bodyPr/>
              <a:lstStyle/>
              <a:p>
                <a:endParaRPr lang="fr-FR"/>
              </a:p>
            </p:txBody>
          </p:sp>
          <p:sp>
            <p:nvSpPr>
              <p:cNvPr id="3822" name="AutoShape 1331"/>
              <p:cNvSpPr>
                <a:spLocks/>
              </p:cNvSpPr>
              <p:nvPr/>
            </p:nvSpPr>
            <p:spPr bwMode="auto">
              <a:xfrm>
                <a:off x="103" y="219"/>
                <a:ext cx="32"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00FF00"/>
              </a:solidFill>
              <a:ln w="9525">
                <a:solidFill>
                  <a:srgbClr val="00FF00"/>
                </a:solidFill>
                <a:miter lim="800000"/>
                <a:headEnd/>
                <a:tailEnd/>
              </a:ln>
            </p:spPr>
            <p:txBody>
              <a:bodyPr/>
              <a:lstStyle/>
              <a:p>
                <a:endParaRPr lang="fr-FR"/>
              </a:p>
            </p:txBody>
          </p:sp>
          <p:sp>
            <p:nvSpPr>
              <p:cNvPr id="3823" name="AutoShape 1332"/>
              <p:cNvSpPr>
                <a:spLocks/>
              </p:cNvSpPr>
              <p:nvPr/>
            </p:nvSpPr>
            <p:spPr bwMode="auto">
              <a:xfrm>
                <a:off x="103" y="176"/>
                <a:ext cx="32"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824" name="AutoShape 1333"/>
              <p:cNvSpPr>
                <a:spLocks/>
              </p:cNvSpPr>
              <p:nvPr/>
            </p:nvSpPr>
            <p:spPr bwMode="auto">
              <a:xfrm>
                <a:off x="103" y="131"/>
                <a:ext cx="32"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825" name="AutoShape 1334"/>
              <p:cNvSpPr>
                <a:spLocks/>
              </p:cNvSpPr>
              <p:nvPr/>
            </p:nvSpPr>
            <p:spPr bwMode="auto">
              <a:xfrm>
                <a:off x="103" y="86"/>
                <a:ext cx="32"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826" name="AutoShape 1335"/>
              <p:cNvSpPr>
                <a:spLocks/>
              </p:cNvSpPr>
              <p:nvPr/>
            </p:nvSpPr>
            <p:spPr bwMode="auto">
              <a:xfrm>
                <a:off x="103" y="43"/>
                <a:ext cx="32"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827" name="AutoShape 1336"/>
              <p:cNvSpPr>
                <a:spLocks/>
              </p:cNvSpPr>
              <p:nvPr/>
            </p:nvSpPr>
            <p:spPr bwMode="auto">
              <a:xfrm>
                <a:off x="103" y="0"/>
                <a:ext cx="32"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828" name="AutoShape 1337"/>
              <p:cNvSpPr>
                <a:spLocks/>
              </p:cNvSpPr>
              <p:nvPr/>
            </p:nvSpPr>
            <p:spPr bwMode="auto">
              <a:xfrm>
                <a:off x="103" y="1546"/>
                <a:ext cx="32" cy="28"/>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CFF00"/>
              </a:solidFill>
              <a:ln w="9525">
                <a:solidFill>
                  <a:srgbClr val="FCFF00"/>
                </a:solidFill>
                <a:miter lim="800000"/>
                <a:headEnd/>
                <a:tailEnd/>
              </a:ln>
            </p:spPr>
            <p:txBody>
              <a:bodyPr/>
              <a:lstStyle/>
              <a:p>
                <a:endParaRPr lang="fr-FR"/>
              </a:p>
            </p:txBody>
          </p:sp>
          <p:sp>
            <p:nvSpPr>
              <p:cNvPr id="3829" name="AutoShape 1338"/>
              <p:cNvSpPr>
                <a:spLocks/>
              </p:cNvSpPr>
              <p:nvPr/>
            </p:nvSpPr>
            <p:spPr bwMode="auto">
              <a:xfrm>
                <a:off x="103" y="1503"/>
                <a:ext cx="32"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CFF00"/>
              </a:solidFill>
              <a:ln w="9525">
                <a:solidFill>
                  <a:srgbClr val="FCFF00"/>
                </a:solidFill>
                <a:miter lim="800000"/>
                <a:headEnd/>
                <a:tailEnd/>
              </a:ln>
            </p:spPr>
            <p:txBody>
              <a:bodyPr/>
              <a:lstStyle/>
              <a:p>
                <a:endParaRPr lang="fr-FR"/>
              </a:p>
            </p:txBody>
          </p:sp>
          <p:sp>
            <p:nvSpPr>
              <p:cNvPr id="3830" name="AutoShape 1339"/>
              <p:cNvSpPr>
                <a:spLocks/>
              </p:cNvSpPr>
              <p:nvPr/>
            </p:nvSpPr>
            <p:spPr bwMode="auto">
              <a:xfrm>
                <a:off x="103" y="1460"/>
                <a:ext cx="32" cy="24"/>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3831" name="AutoShape 1340"/>
              <p:cNvSpPr>
                <a:spLocks/>
              </p:cNvSpPr>
              <p:nvPr/>
            </p:nvSpPr>
            <p:spPr bwMode="auto">
              <a:xfrm>
                <a:off x="103" y="1415"/>
                <a:ext cx="32"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3832" name="AutoShape 1341"/>
              <p:cNvSpPr>
                <a:spLocks/>
              </p:cNvSpPr>
              <p:nvPr/>
            </p:nvSpPr>
            <p:spPr bwMode="auto">
              <a:xfrm>
                <a:off x="103" y="1370"/>
                <a:ext cx="32"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3833" name="AutoShape 1342"/>
              <p:cNvSpPr>
                <a:spLocks/>
              </p:cNvSpPr>
              <p:nvPr/>
            </p:nvSpPr>
            <p:spPr bwMode="auto">
              <a:xfrm>
                <a:off x="103" y="1327"/>
                <a:ext cx="32"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3834" name="AutoShape 1343"/>
              <p:cNvSpPr>
                <a:spLocks/>
              </p:cNvSpPr>
              <p:nvPr/>
            </p:nvSpPr>
            <p:spPr bwMode="auto">
              <a:xfrm>
                <a:off x="103" y="1284"/>
                <a:ext cx="32"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3835" name="AutoShape 1344"/>
              <p:cNvSpPr>
                <a:spLocks/>
              </p:cNvSpPr>
              <p:nvPr/>
            </p:nvSpPr>
            <p:spPr bwMode="auto">
              <a:xfrm>
                <a:off x="103" y="1237"/>
                <a:ext cx="32"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00FF00"/>
              </a:solidFill>
              <a:ln w="9525">
                <a:solidFill>
                  <a:srgbClr val="00FF00"/>
                </a:solidFill>
                <a:miter lim="800000"/>
                <a:headEnd/>
                <a:tailEnd/>
              </a:ln>
            </p:spPr>
            <p:txBody>
              <a:bodyPr/>
              <a:lstStyle/>
              <a:p>
                <a:endParaRPr lang="fr-FR"/>
              </a:p>
            </p:txBody>
          </p:sp>
          <p:sp>
            <p:nvSpPr>
              <p:cNvPr id="3836" name="AutoShape 1345"/>
              <p:cNvSpPr>
                <a:spLocks/>
              </p:cNvSpPr>
              <p:nvPr/>
            </p:nvSpPr>
            <p:spPr bwMode="auto">
              <a:xfrm>
                <a:off x="103" y="1193"/>
                <a:ext cx="32"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00FF00"/>
              </a:solidFill>
              <a:ln w="9525">
                <a:solidFill>
                  <a:srgbClr val="00FF00"/>
                </a:solidFill>
                <a:miter lim="800000"/>
                <a:headEnd/>
                <a:tailEnd/>
              </a:ln>
            </p:spPr>
            <p:txBody>
              <a:bodyPr/>
              <a:lstStyle/>
              <a:p>
                <a:endParaRPr lang="fr-FR"/>
              </a:p>
            </p:txBody>
          </p:sp>
          <p:sp>
            <p:nvSpPr>
              <p:cNvPr id="3837" name="AutoShape 1346"/>
              <p:cNvSpPr>
                <a:spLocks/>
              </p:cNvSpPr>
              <p:nvPr/>
            </p:nvSpPr>
            <p:spPr bwMode="auto">
              <a:xfrm>
                <a:off x="103" y="1148"/>
                <a:ext cx="32" cy="28"/>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838" name="AutoShape 1347"/>
              <p:cNvSpPr>
                <a:spLocks/>
              </p:cNvSpPr>
              <p:nvPr/>
            </p:nvSpPr>
            <p:spPr bwMode="auto">
              <a:xfrm>
                <a:off x="103" y="1105"/>
                <a:ext cx="32" cy="28"/>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839" name="AutoShape 1348"/>
              <p:cNvSpPr>
                <a:spLocks/>
              </p:cNvSpPr>
              <p:nvPr/>
            </p:nvSpPr>
            <p:spPr bwMode="auto">
              <a:xfrm>
                <a:off x="103" y="1058"/>
                <a:ext cx="32" cy="30"/>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840" name="AutoShape 1349"/>
              <p:cNvSpPr>
                <a:spLocks/>
              </p:cNvSpPr>
              <p:nvPr/>
            </p:nvSpPr>
            <p:spPr bwMode="auto">
              <a:xfrm>
                <a:off x="103" y="1015"/>
                <a:ext cx="32" cy="28"/>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841" name="AutoShape 1350"/>
              <p:cNvSpPr>
                <a:spLocks/>
              </p:cNvSpPr>
              <p:nvPr/>
            </p:nvSpPr>
            <p:spPr bwMode="auto">
              <a:xfrm>
                <a:off x="103" y="972"/>
                <a:ext cx="32"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842" name="AutoShape 1351"/>
              <p:cNvSpPr>
                <a:spLocks/>
              </p:cNvSpPr>
              <p:nvPr/>
            </p:nvSpPr>
            <p:spPr bwMode="auto">
              <a:xfrm>
                <a:off x="103" y="927"/>
                <a:ext cx="32"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843" name="AutoShape 1352"/>
              <p:cNvSpPr>
                <a:spLocks/>
              </p:cNvSpPr>
              <p:nvPr/>
            </p:nvSpPr>
            <p:spPr bwMode="auto">
              <a:xfrm>
                <a:off x="103" y="882"/>
                <a:ext cx="32"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844" name="AutoShape 1353"/>
              <p:cNvSpPr>
                <a:spLocks/>
              </p:cNvSpPr>
              <p:nvPr/>
            </p:nvSpPr>
            <p:spPr bwMode="auto">
              <a:xfrm>
                <a:off x="103" y="839"/>
                <a:ext cx="32"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CFF00"/>
              </a:solidFill>
              <a:ln w="9525">
                <a:solidFill>
                  <a:srgbClr val="FCFF00"/>
                </a:solidFill>
                <a:miter lim="800000"/>
                <a:headEnd/>
                <a:tailEnd/>
              </a:ln>
            </p:spPr>
            <p:txBody>
              <a:bodyPr/>
              <a:lstStyle/>
              <a:p>
                <a:endParaRPr lang="fr-FR"/>
              </a:p>
            </p:txBody>
          </p:sp>
          <p:sp>
            <p:nvSpPr>
              <p:cNvPr id="3845" name="AutoShape 1354"/>
              <p:cNvSpPr>
                <a:spLocks/>
              </p:cNvSpPr>
              <p:nvPr/>
            </p:nvSpPr>
            <p:spPr bwMode="auto">
              <a:xfrm>
                <a:off x="103" y="795"/>
                <a:ext cx="32"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CFF00"/>
              </a:solidFill>
              <a:ln w="9525">
                <a:solidFill>
                  <a:srgbClr val="FCFF00"/>
                </a:solidFill>
                <a:miter lim="800000"/>
                <a:headEnd/>
                <a:tailEnd/>
              </a:ln>
            </p:spPr>
            <p:txBody>
              <a:bodyPr/>
              <a:lstStyle/>
              <a:p>
                <a:endParaRPr lang="fr-FR"/>
              </a:p>
            </p:txBody>
          </p:sp>
          <p:sp>
            <p:nvSpPr>
              <p:cNvPr id="3846" name="AutoShape 1355"/>
              <p:cNvSpPr>
                <a:spLocks/>
              </p:cNvSpPr>
              <p:nvPr/>
            </p:nvSpPr>
            <p:spPr bwMode="auto">
              <a:xfrm>
                <a:off x="103" y="750"/>
                <a:ext cx="32"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CFF00"/>
              </a:solidFill>
              <a:ln w="9525">
                <a:solidFill>
                  <a:srgbClr val="FCFF00"/>
                </a:solidFill>
                <a:miter lim="800000"/>
                <a:headEnd/>
                <a:tailEnd/>
              </a:ln>
            </p:spPr>
            <p:txBody>
              <a:bodyPr/>
              <a:lstStyle/>
              <a:p>
                <a:endParaRPr lang="fr-FR"/>
              </a:p>
            </p:txBody>
          </p:sp>
          <p:sp>
            <p:nvSpPr>
              <p:cNvPr id="3847" name="AutoShape 1356"/>
              <p:cNvSpPr>
                <a:spLocks/>
              </p:cNvSpPr>
              <p:nvPr/>
            </p:nvSpPr>
            <p:spPr bwMode="auto">
              <a:xfrm>
                <a:off x="103" y="707"/>
                <a:ext cx="32" cy="24"/>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3848" name="AutoShape 1357"/>
              <p:cNvSpPr>
                <a:spLocks/>
              </p:cNvSpPr>
              <p:nvPr/>
            </p:nvSpPr>
            <p:spPr bwMode="auto">
              <a:xfrm>
                <a:off x="103" y="662"/>
                <a:ext cx="32"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3849" name="AutoShape 1358"/>
              <p:cNvSpPr>
                <a:spLocks/>
              </p:cNvSpPr>
              <p:nvPr/>
            </p:nvSpPr>
            <p:spPr bwMode="auto">
              <a:xfrm>
                <a:off x="103" y="619"/>
                <a:ext cx="32"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3850" name="AutoShape 1359"/>
              <p:cNvSpPr>
                <a:spLocks/>
              </p:cNvSpPr>
              <p:nvPr/>
            </p:nvSpPr>
            <p:spPr bwMode="auto">
              <a:xfrm>
                <a:off x="51" y="574"/>
                <a:ext cx="31"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F0000"/>
              </a:solidFill>
              <a:ln w="9525">
                <a:solidFill>
                  <a:srgbClr val="FF0000"/>
                </a:solidFill>
                <a:miter lim="800000"/>
                <a:headEnd/>
                <a:tailEnd/>
              </a:ln>
            </p:spPr>
            <p:txBody>
              <a:bodyPr/>
              <a:lstStyle/>
              <a:p>
                <a:endParaRPr lang="fr-FR"/>
              </a:p>
            </p:txBody>
          </p:sp>
          <p:sp>
            <p:nvSpPr>
              <p:cNvPr id="3851" name="AutoShape 1360"/>
              <p:cNvSpPr>
                <a:spLocks/>
              </p:cNvSpPr>
              <p:nvPr/>
            </p:nvSpPr>
            <p:spPr bwMode="auto">
              <a:xfrm>
                <a:off x="51" y="529"/>
                <a:ext cx="31"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F0000"/>
              </a:solidFill>
              <a:ln w="9525">
                <a:solidFill>
                  <a:srgbClr val="FF0000"/>
                </a:solidFill>
                <a:miter lim="800000"/>
                <a:headEnd/>
                <a:tailEnd/>
              </a:ln>
            </p:spPr>
            <p:txBody>
              <a:bodyPr/>
              <a:lstStyle/>
              <a:p>
                <a:endParaRPr lang="fr-FR"/>
              </a:p>
            </p:txBody>
          </p:sp>
          <p:sp>
            <p:nvSpPr>
              <p:cNvPr id="3852" name="AutoShape 1361"/>
              <p:cNvSpPr>
                <a:spLocks/>
              </p:cNvSpPr>
              <p:nvPr/>
            </p:nvSpPr>
            <p:spPr bwMode="auto">
              <a:xfrm>
                <a:off x="51" y="484"/>
                <a:ext cx="31" cy="29"/>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F0000"/>
              </a:solidFill>
              <a:ln w="9525">
                <a:solidFill>
                  <a:srgbClr val="FF0000"/>
                </a:solidFill>
                <a:miter lim="800000"/>
                <a:headEnd/>
                <a:tailEnd/>
              </a:ln>
            </p:spPr>
            <p:txBody>
              <a:bodyPr/>
              <a:lstStyle/>
              <a:p>
                <a:endParaRPr lang="fr-FR"/>
              </a:p>
            </p:txBody>
          </p:sp>
          <p:sp>
            <p:nvSpPr>
              <p:cNvPr id="3853" name="AutoShape 1362"/>
              <p:cNvSpPr>
                <a:spLocks/>
              </p:cNvSpPr>
              <p:nvPr/>
            </p:nvSpPr>
            <p:spPr bwMode="auto">
              <a:xfrm>
                <a:off x="51" y="439"/>
                <a:ext cx="31"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F0000"/>
              </a:solidFill>
              <a:ln w="9525">
                <a:solidFill>
                  <a:srgbClr val="FF0000"/>
                </a:solidFill>
                <a:miter lim="800000"/>
                <a:headEnd/>
                <a:tailEnd/>
              </a:ln>
            </p:spPr>
            <p:txBody>
              <a:bodyPr/>
              <a:lstStyle/>
              <a:p>
                <a:endParaRPr lang="fr-FR"/>
              </a:p>
            </p:txBody>
          </p:sp>
          <p:sp>
            <p:nvSpPr>
              <p:cNvPr id="3854" name="AutoShape 1363"/>
              <p:cNvSpPr>
                <a:spLocks/>
              </p:cNvSpPr>
              <p:nvPr/>
            </p:nvSpPr>
            <p:spPr bwMode="auto">
              <a:xfrm>
                <a:off x="51" y="396"/>
                <a:ext cx="31"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3855" name="AutoShape 1364"/>
              <p:cNvSpPr>
                <a:spLocks/>
              </p:cNvSpPr>
              <p:nvPr/>
            </p:nvSpPr>
            <p:spPr bwMode="auto">
              <a:xfrm>
                <a:off x="51" y="352"/>
                <a:ext cx="31"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3856" name="AutoShape 1365"/>
              <p:cNvSpPr>
                <a:spLocks/>
              </p:cNvSpPr>
              <p:nvPr/>
            </p:nvSpPr>
            <p:spPr bwMode="auto">
              <a:xfrm>
                <a:off x="51" y="307"/>
                <a:ext cx="31" cy="30"/>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3857" name="AutoShape 1366"/>
              <p:cNvSpPr>
                <a:spLocks/>
              </p:cNvSpPr>
              <p:nvPr/>
            </p:nvSpPr>
            <p:spPr bwMode="auto">
              <a:xfrm>
                <a:off x="51" y="262"/>
                <a:ext cx="31" cy="28"/>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3858" name="AutoShape 1367"/>
              <p:cNvSpPr>
                <a:spLocks/>
              </p:cNvSpPr>
              <p:nvPr/>
            </p:nvSpPr>
            <p:spPr bwMode="auto">
              <a:xfrm>
                <a:off x="51" y="219"/>
                <a:ext cx="31"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CFF00"/>
              </a:solidFill>
              <a:ln w="9525">
                <a:solidFill>
                  <a:srgbClr val="FCFF00"/>
                </a:solidFill>
                <a:miter lim="800000"/>
                <a:headEnd/>
                <a:tailEnd/>
              </a:ln>
            </p:spPr>
            <p:txBody>
              <a:bodyPr/>
              <a:lstStyle/>
              <a:p>
                <a:endParaRPr lang="fr-FR"/>
              </a:p>
            </p:txBody>
          </p:sp>
          <p:sp>
            <p:nvSpPr>
              <p:cNvPr id="3859" name="AutoShape 1368"/>
              <p:cNvSpPr>
                <a:spLocks/>
              </p:cNvSpPr>
              <p:nvPr/>
            </p:nvSpPr>
            <p:spPr bwMode="auto">
              <a:xfrm>
                <a:off x="51" y="176"/>
                <a:ext cx="31"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CFF00"/>
              </a:solidFill>
              <a:ln w="9525">
                <a:solidFill>
                  <a:srgbClr val="FCFF00"/>
                </a:solidFill>
                <a:miter lim="800000"/>
                <a:headEnd/>
                <a:tailEnd/>
              </a:ln>
            </p:spPr>
            <p:txBody>
              <a:bodyPr/>
              <a:lstStyle/>
              <a:p>
                <a:endParaRPr lang="fr-FR"/>
              </a:p>
            </p:txBody>
          </p:sp>
          <p:sp>
            <p:nvSpPr>
              <p:cNvPr id="3860" name="AutoShape 1369"/>
              <p:cNvSpPr>
                <a:spLocks/>
              </p:cNvSpPr>
              <p:nvPr/>
            </p:nvSpPr>
            <p:spPr bwMode="auto">
              <a:xfrm>
                <a:off x="51" y="131"/>
                <a:ext cx="31"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861" name="AutoShape 1370"/>
              <p:cNvSpPr>
                <a:spLocks/>
              </p:cNvSpPr>
              <p:nvPr/>
            </p:nvSpPr>
            <p:spPr bwMode="auto">
              <a:xfrm>
                <a:off x="51" y="86"/>
                <a:ext cx="31"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862" name="AutoShape 1371"/>
              <p:cNvSpPr>
                <a:spLocks/>
              </p:cNvSpPr>
              <p:nvPr/>
            </p:nvSpPr>
            <p:spPr bwMode="auto">
              <a:xfrm>
                <a:off x="51" y="43"/>
                <a:ext cx="31"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863" name="AutoShape 1372"/>
              <p:cNvSpPr>
                <a:spLocks/>
              </p:cNvSpPr>
              <p:nvPr/>
            </p:nvSpPr>
            <p:spPr bwMode="auto">
              <a:xfrm>
                <a:off x="51" y="0"/>
                <a:ext cx="31"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864" name="AutoShape 1373"/>
              <p:cNvSpPr>
                <a:spLocks/>
              </p:cNvSpPr>
              <p:nvPr/>
            </p:nvSpPr>
            <p:spPr bwMode="auto">
              <a:xfrm>
                <a:off x="51" y="1503"/>
                <a:ext cx="31"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3865" name="AutoShape 1374"/>
              <p:cNvSpPr>
                <a:spLocks/>
              </p:cNvSpPr>
              <p:nvPr/>
            </p:nvSpPr>
            <p:spPr bwMode="auto">
              <a:xfrm>
                <a:off x="51" y="1460"/>
                <a:ext cx="31" cy="24"/>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3866" name="AutoShape 1375"/>
              <p:cNvSpPr>
                <a:spLocks/>
              </p:cNvSpPr>
              <p:nvPr/>
            </p:nvSpPr>
            <p:spPr bwMode="auto">
              <a:xfrm>
                <a:off x="51" y="1415"/>
                <a:ext cx="31"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F0000"/>
              </a:solidFill>
              <a:ln w="9525">
                <a:solidFill>
                  <a:srgbClr val="FF0000"/>
                </a:solidFill>
                <a:miter lim="800000"/>
                <a:headEnd/>
                <a:tailEnd/>
              </a:ln>
            </p:spPr>
            <p:txBody>
              <a:bodyPr/>
              <a:lstStyle/>
              <a:p>
                <a:endParaRPr lang="fr-FR"/>
              </a:p>
            </p:txBody>
          </p:sp>
          <p:sp>
            <p:nvSpPr>
              <p:cNvPr id="3867" name="AutoShape 1376"/>
              <p:cNvSpPr>
                <a:spLocks/>
              </p:cNvSpPr>
              <p:nvPr/>
            </p:nvSpPr>
            <p:spPr bwMode="auto">
              <a:xfrm>
                <a:off x="51" y="1370"/>
                <a:ext cx="31"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F0000"/>
              </a:solidFill>
              <a:ln w="9525">
                <a:solidFill>
                  <a:srgbClr val="FF0000"/>
                </a:solidFill>
                <a:miter lim="800000"/>
                <a:headEnd/>
                <a:tailEnd/>
              </a:ln>
            </p:spPr>
            <p:txBody>
              <a:bodyPr/>
              <a:lstStyle/>
              <a:p>
                <a:endParaRPr lang="fr-FR"/>
              </a:p>
            </p:txBody>
          </p:sp>
          <p:sp>
            <p:nvSpPr>
              <p:cNvPr id="3868" name="AutoShape 1377"/>
              <p:cNvSpPr>
                <a:spLocks/>
              </p:cNvSpPr>
              <p:nvPr/>
            </p:nvSpPr>
            <p:spPr bwMode="auto">
              <a:xfrm>
                <a:off x="51" y="1327"/>
                <a:ext cx="31"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F0000"/>
              </a:solidFill>
              <a:ln w="9525">
                <a:solidFill>
                  <a:srgbClr val="FF0000"/>
                </a:solidFill>
                <a:miter lim="800000"/>
                <a:headEnd/>
                <a:tailEnd/>
              </a:ln>
            </p:spPr>
            <p:txBody>
              <a:bodyPr/>
              <a:lstStyle/>
              <a:p>
                <a:endParaRPr lang="fr-FR"/>
              </a:p>
            </p:txBody>
          </p:sp>
          <p:sp>
            <p:nvSpPr>
              <p:cNvPr id="3869" name="AutoShape 1378"/>
              <p:cNvSpPr>
                <a:spLocks/>
              </p:cNvSpPr>
              <p:nvPr/>
            </p:nvSpPr>
            <p:spPr bwMode="auto">
              <a:xfrm>
                <a:off x="51" y="1284"/>
                <a:ext cx="31"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3870" name="AutoShape 1379"/>
              <p:cNvSpPr>
                <a:spLocks/>
              </p:cNvSpPr>
              <p:nvPr/>
            </p:nvSpPr>
            <p:spPr bwMode="auto">
              <a:xfrm>
                <a:off x="51" y="1237"/>
                <a:ext cx="31"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3871" name="AutoShape 1380"/>
              <p:cNvSpPr>
                <a:spLocks/>
              </p:cNvSpPr>
              <p:nvPr/>
            </p:nvSpPr>
            <p:spPr bwMode="auto">
              <a:xfrm>
                <a:off x="51" y="1193"/>
                <a:ext cx="31"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CFF00"/>
              </a:solidFill>
              <a:ln w="9525">
                <a:solidFill>
                  <a:srgbClr val="FCFF00"/>
                </a:solidFill>
                <a:miter lim="800000"/>
                <a:headEnd/>
                <a:tailEnd/>
              </a:ln>
            </p:spPr>
            <p:txBody>
              <a:bodyPr/>
              <a:lstStyle/>
              <a:p>
                <a:endParaRPr lang="fr-FR"/>
              </a:p>
            </p:txBody>
          </p:sp>
          <p:sp>
            <p:nvSpPr>
              <p:cNvPr id="3872" name="AutoShape 1381"/>
              <p:cNvSpPr>
                <a:spLocks/>
              </p:cNvSpPr>
              <p:nvPr/>
            </p:nvSpPr>
            <p:spPr bwMode="auto">
              <a:xfrm>
                <a:off x="51" y="1148"/>
                <a:ext cx="31" cy="28"/>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CFF00"/>
              </a:solidFill>
              <a:ln w="9525">
                <a:solidFill>
                  <a:srgbClr val="FCFF00"/>
                </a:solidFill>
                <a:miter lim="800000"/>
                <a:headEnd/>
                <a:tailEnd/>
              </a:ln>
            </p:spPr>
            <p:txBody>
              <a:bodyPr/>
              <a:lstStyle/>
              <a:p>
                <a:endParaRPr lang="fr-FR"/>
              </a:p>
            </p:txBody>
          </p:sp>
          <p:sp>
            <p:nvSpPr>
              <p:cNvPr id="3873" name="AutoShape 1382"/>
              <p:cNvSpPr>
                <a:spLocks/>
              </p:cNvSpPr>
              <p:nvPr/>
            </p:nvSpPr>
            <p:spPr bwMode="auto">
              <a:xfrm>
                <a:off x="51" y="1105"/>
                <a:ext cx="31" cy="28"/>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CFF00"/>
              </a:solidFill>
              <a:ln w="9525">
                <a:solidFill>
                  <a:srgbClr val="FCFF00"/>
                </a:solidFill>
                <a:miter lim="800000"/>
                <a:headEnd/>
                <a:tailEnd/>
              </a:ln>
            </p:spPr>
            <p:txBody>
              <a:bodyPr/>
              <a:lstStyle/>
              <a:p>
                <a:endParaRPr lang="fr-FR"/>
              </a:p>
            </p:txBody>
          </p:sp>
          <p:sp>
            <p:nvSpPr>
              <p:cNvPr id="3874" name="AutoShape 1383"/>
              <p:cNvSpPr>
                <a:spLocks/>
              </p:cNvSpPr>
              <p:nvPr/>
            </p:nvSpPr>
            <p:spPr bwMode="auto">
              <a:xfrm>
                <a:off x="51" y="1058"/>
                <a:ext cx="31" cy="30"/>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875" name="AutoShape 1384"/>
              <p:cNvSpPr>
                <a:spLocks/>
              </p:cNvSpPr>
              <p:nvPr/>
            </p:nvSpPr>
            <p:spPr bwMode="auto">
              <a:xfrm>
                <a:off x="51" y="1015"/>
                <a:ext cx="31" cy="28"/>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876" name="AutoShape 1385"/>
              <p:cNvSpPr>
                <a:spLocks/>
              </p:cNvSpPr>
              <p:nvPr/>
            </p:nvSpPr>
            <p:spPr bwMode="auto">
              <a:xfrm>
                <a:off x="51" y="972"/>
                <a:ext cx="31"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877" name="AutoShape 1386"/>
              <p:cNvSpPr>
                <a:spLocks/>
              </p:cNvSpPr>
              <p:nvPr/>
            </p:nvSpPr>
            <p:spPr bwMode="auto">
              <a:xfrm>
                <a:off x="51" y="927"/>
                <a:ext cx="31"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878" name="AutoShape 1387"/>
              <p:cNvSpPr>
                <a:spLocks/>
              </p:cNvSpPr>
              <p:nvPr/>
            </p:nvSpPr>
            <p:spPr bwMode="auto">
              <a:xfrm>
                <a:off x="51" y="882"/>
                <a:ext cx="31"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CFF00"/>
              </a:solidFill>
              <a:ln w="9525">
                <a:solidFill>
                  <a:srgbClr val="FCFF00"/>
                </a:solidFill>
                <a:miter lim="800000"/>
                <a:headEnd/>
                <a:tailEnd/>
              </a:ln>
            </p:spPr>
            <p:txBody>
              <a:bodyPr/>
              <a:lstStyle/>
              <a:p>
                <a:endParaRPr lang="fr-FR"/>
              </a:p>
            </p:txBody>
          </p:sp>
          <p:sp>
            <p:nvSpPr>
              <p:cNvPr id="3879" name="AutoShape 1388"/>
              <p:cNvSpPr>
                <a:spLocks/>
              </p:cNvSpPr>
              <p:nvPr/>
            </p:nvSpPr>
            <p:spPr bwMode="auto">
              <a:xfrm>
                <a:off x="51" y="839"/>
                <a:ext cx="31"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CFF00"/>
              </a:solidFill>
              <a:ln w="9525">
                <a:solidFill>
                  <a:srgbClr val="FCFF00"/>
                </a:solidFill>
                <a:miter lim="800000"/>
                <a:headEnd/>
                <a:tailEnd/>
              </a:ln>
            </p:spPr>
            <p:txBody>
              <a:bodyPr/>
              <a:lstStyle/>
              <a:p>
                <a:endParaRPr lang="fr-FR"/>
              </a:p>
            </p:txBody>
          </p:sp>
          <p:sp>
            <p:nvSpPr>
              <p:cNvPr id="3880" name="AutoShape 1389"/>
              <p:cNvSpPr>
                <a:spLocks/>
              </p:cNvSpPr>
              <p:nvPr/>
            </p:nvSpPr>
            <p:spPr bwMode="auto">
              <a:xfrm>
                <a:off x="51" y="795"/>
                <a:ext cx="31"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CFF00"/>
              </a:solidFill>
              <a:ln w="9525">
                <a:solidFill>
                  <a:srgbClr val="FCFF00"/>
                </a:solidFill>
                <a:miter lim="800000"/>
                <a:headEnd/>
                <a:tailEnd/>
              </a:ln>
            </p:spPr>
            <p:txBody>
              <a:bodyPr/>
              <a:lstStyle/>
              <a:p>
                <a:endParaRPr lang="fr-FR"/>
              </a:p>
            </p:txBody>
          </p:sp>
          <p:sp>
            <p:nvSpPr>
              <p:cNvPr id="3881" name="AutoShape 1390"/>
              <p:cNvSpPr>
                <a:spLocks/>
              </p:cNvSpPr>
              <p:nvPr/>
            </p:nvSpPr>
            <p:spPr bwMode="auto">
              <a:xfrm>
                <a:off x="51" y="750"/>
                <a:ext cx="31"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3882" name="AutoShape 1391"/>
              <p:cNvSpPr>
                <a:spLocks/>
              </p:cNvSpPr>
              <p:nvPr/>
            </p:nvSpPr>
            <p:spPr bwMode="auto">
              <a:xfrm>
                <a:off x="51" y="707"/>
                <a:ext cx="31" cy="24"/>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3883" name="AutoShape 1392"/>
              <p:cNvSpPr>
                <a:spLocks/>
              </p:cNvSpPr>
              <p:nvPr/>
            </p:nvSpPr>
            <p:spPr bwMode="auto">
              <a:xfrm>
                <a:off x="51" y="662"/>
                <a:ext cx="31"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3884" name="AutoShape 1393"/>
              <p:cNvSpPr>
                <a:spLocks/>
              </p:cNvSpPr>
              <p:nvPr/>
            </p:nvSpPr>
            <p:spPr bwMode="auto">
              <a:xfrm>
                <a:off x="51" y="619"/>
                <a:ext cx="31"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3885" name="AutoShape 1394"/>
              <p:cNvSpPr>
                <a:spLocks/>
              </p:cNvSpPr>
              <p:nvPr/>
            </p:nvSpPr>
            <p:spPr bwMode="auto">
              <a:xfrm>
                <a:off x="0" y="574"/>
                <a:ext cx="31"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F0000"/>
              </a:solidFill>
              <a:ln w="9525">
                <a:solidFill>
                  <a:srgbClr val="FF0000"/>
                </a:solidFill>
                <a:miter lim="800000"/>
                <a:headEnd/>
                <a:tailEnd/>
              </a:ln>
            </p:spPr>
            <p:txBody>
              <a:bodyPr/>
              <a:lstStyle/>
              <a:p>
                <a:endParaRPr lang="fr-FR"/>
              </a:p>
            </p:txBody>
          </p:sp>
          <p:sp>
            <p:nvSpPr>
              <p:cNvPr id="3886" name="AutoShape 1395"/>
              <p:cNvSpPr>
                <a:spLocks/>
              </p:cNvSpPr>
              <p:nvPr/>
            </p:nvSpPr>
            <p:spPr bwMode="auto">
              <a:xfrm>
                <a:off x="0" y="529"/>
                <a:ext cx="31"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F0000"/>
              </a:solidFill>
              <a:ln w="9525">
                <a:solidFill>
                  <a:srgbClr val="FF0000"/>
                </a:solidFill>
                <a:miter lim="800000"/>
                <a:headEnd/>
                <a:tailEnd/>
              </a:ln>
            </p:spPr>
            <p:txBody>
              <a:bodyPr/>
              <a:lstStyle/>
              <a:p>
                <a:endParaRPr lang="fr-FR"/>
              </a:p>
            </p:txBody>
          </p:sp>
          <p:sp>
            <p:nvSpPr>
              <p:cNvPr id="3887" name="AutoShape 1396"/>
              <p:cNvSpPr>
                <a:spLocks/>
              </p:cNvSpPr>
              <p:nvPr/>
            </p:nvSpPr>
            <p:spPr bwMode="auto">
              <a:xfrm>
                <a:off x="0" y="484"/>
                <a:ext cx="31" cy="29"/>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F0000"/>
              </a:solidFill>
              <a:ln w="9525">
                <a:solidFill>
                  <a:srgbClr val="FF0000"/>
                </a:solidFill>
                <a:miter lim="800000"/>
                <a:headEnd/>
                <a:tailEnd/>
              </a:ln>
            </p:spPr>
            <p:txBody>
              <a:bodyPr/>
              <a:lstStyle/>
              <a:p>
                <a:endParaRPr lang="fr-FR"/>
              </a:p>
            </p:txBody>
          </p:sp>
          <p:sp>
            <p:nvSpPr>
              <p:cNvPr id="3888" name="AutoShape 1397"/>
              <p:cNvSpPr>
                <a:spLocks/>
              </p:cNvSpPr>
              <p:nvPr/>
            </p:nvSpPr>
            <p:spPr bwMode="auto">
              <a:xfrm>
                <a:off x="0" y="439"/>
                <a:ext cx="31"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F0000"/>
              </a:solidFill>
              <a:ln w="9525">
                <a:solidFill>
                  <a:srgbClr val="FF0000"/>
                </a:solidFill>
                <a:miter lim="800000"/>
                <a:headEnd/>
                <a:tailEnd/>
              </a:ln>
            </p:spPr>
            <p:txBody>
              <a:bodyPr/>
              <a:lstStyle/>
              <a:p>
                <a:endParaRPr lang="fr-FR"/>
              </a:p>
            </p:txBody>
          </p:sp>
          <p:sp>
            <p:nvSpPr>
              <p:cNvPr id="3889" name="AutoShape 1398"/>
              <p:cNvSpPr>
                <a:spLocks/>
              </p:cNvSpPr>
              <p:nvPr/>
            </p:nvSpPr>
            <p:spPr bwMode="auto">
              <a:xfrm>
                <a:off x="0" y="396"/>
                <a:ext cx="31"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3890" name="AutoShape 1399"/>
              <p:cNvSpPr>
                <a:spLocks/>
              </p:cNvSpPr>
              <p:nvPr/>
            </p:nvSpPr>
            <p:spPr bwMode="auto">
              <a:xfrm>
                <a:off x="0" y="352"/>
                <a:ext cx="31"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3891" name="AutoShape 1400"/>
              <p:cNvSpPr>
                <a:spLocks/>
              </p:cNvSpPr>
              <p:nvPr/>
            </p:nvSpPr>
            <p:spPr bwMode="auto">
              <a:xfrm>
                <a:off x="0" y="307"/>
                <a:ext cx="31" cy="30"/>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3892" name="AutoShape 1401"/>
              <p:cNvSpPr>
                <a:spLocks/>
              </p:cNvSpPr>
              <p:nvPr/>
            </p:nvSpPr>
            <p:spPr bwMode="auto">
              <a:xfrm>
                <a:off x="0" y="262"/>
                <a:ext cx="31" cy="28"/>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3893" name="AutoShape 1402"/>
              <p:cNvSpPr>
                <a:spLocks/>
              </p:cNvSpPr>
              <p:nvPr/>
            </p:nvSpPr>
            <p:spPr bwMode="auto">
              <a:xfrm>
                <a:off x="0" y="219"/>
                <a:ext cx="31"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CFF00"/>
              </a:solidFill>
              <a:ln w="9525">
                <a:solidFill>
                  <a:srgbClr val="FCFF00"/>
                </a:solidFill>
                <a:miter lim="800000"/>
                <a:headEnd/>
                <a:tailEnd/>
              </a:ln>
            </p:spPr>
            <p:txBody>
              <a:bodyPr/>
              <a:lstStyle/>
              <a:p>
                <a:endParaRPr lang="fr-FR"/>
              </a:p>
            </p:txBody>
          </p:sp>
          <p:sp>
            <p:nvSpPr>
              <p:cNvPr id="3894" name="AutoShape 1403"/>
              <p:cNvSpPr>
                <a:spLocks/>
              </p:cNvSpPr>
              <p:nvPr/>
            </p:nvSpPr>
            <p:spPr bwMode="auto">
              <a:xfrm>
                <a:off x="0" y="176"/>
                <a:ext cx="31"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CFF00"/>
              </a:solidFill>
              <a:ln w="9525">
                <a:solidFill>
                  <a:srgbClr val="FCFF00"/>
                </a:solidFill>
                <a:miter lim="800000"/>
                <a:headEnd/>
                <a:tailEnd/>
              </a:ln>
            </p:spPr>
            <p:txBody>
              <a:bodyPr/>
              <a:lstStyle/>
              <a:p>
                <a:endParaRPr lang="fr-FR"/>
              </a:p>
            </p:txBody>
          </p:sp>
          <p:sp>
            <p:nvSpPr>
              <p:cNvPr id="3895" name="AutoShape 1404"/>
              <p:cNvSpPr>
                <a:spLocks/>
              </p:cNvSpPr>
              <p:nvPr/>
            </p:nvSpPr>
            <p:spPr bwMode="auto">
              <a:xfrm>
                <a:off x="0" y="131"/>
                <a:ext cx="31"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896" name="AutoShape 1405"/>
              <p:cNvSpPr>
                <a:spLocks/>
              </p:cNvSpPr>
              <p:nvPr/>
            </p:nvSpPr>
            <p:spPr bwMode="auto">
              <a:xfrm>
                <a:off x="0" y="86"/>
                <a:ext cx="31"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897" name="AutoShape 1406"/>
              <p:cNvSpPr>
                <a:spLocks/>
              </p:cNvSpPr>
              <p:nvPr/>
            </p:nvSpPr>
            <p:spPr bwMode="auto">
              <a:xfrm>
                <a:off x="0" y="43"/>
                <a:ext cx="31"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grpSp>
        <p:grpSp>
          <p:nvGrpSpPr>
            <p:cNvPr id="9" name="Group 1407"/>
            <p:cNvGrpSpPr>
              <a:grpSpLocks/>
            </p:cNvGrpSpPr>
            <p:nvPr/>
          </p:nvGrpSpPr>
          <p:grpSpPr bwMode="auto">
            <a:xfrm rot="5400000">
              <a:off x="2462" y="69"/>
              <a:ext cx="337" cy="1929"/>
              <a:chOff x="0" y="0"/>
              <a:chExt cx="337" cy="1929"/>
            </a:xfrm>
          </p:grpSpPr>
          <p:sp>
            <p:nvSpPr>
              <p:cNvPr id="3498" name="AutoShape 1408"/>
              <p:cNvSpPr>
                <a:spLocks/>
              </p:cNvSpPr>
              <p:nvPr/>
            </p:nvSpPr>
            <p:spPr bwMode="auto">
              <a:xfrm>
                <a:off x="305" y="445"/>
                <a:ext cx="32"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499" name="AutoShape 1409"/>
              <p:cNvSpPr>
                <a:spLocks/>
              </p:cNvSpPr>
              <p:nvPr/>
            </p:nvSpPr>
            <p:spPr bwMode="auto">
              <a:xfrm>
                <a:off x="305" y="1905"/>
                <a:ext cx="32" cy="24"/>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F0000"/>
              </a:solidFill>
              <a:ln w="9525">
                <a:solidFill>
                  <a:srgbClr val="FF0000"/>
                </a:solidFill>
                <a:miter lim="800000"/>
                <a:headEnd/>
                <a:tailEnd/>
              </a:ln>
            </p:spPr>
            <p:txBody>
              <a:bodyPr/>
              <a:lstStyle/>
              <a:p>
                <a:endParaRPr lang="fr-FR"/>
              </a:p>
            </p:txBody>
          </p:sp>
          <p:sp>
            <p:nvSpPr>
              <p:cNvPr id="3500" name="AutoShape 1410"/>
              <p:cNvSpPr>
                <a:spLocks/>
              </p:cNvSpPr>
              <p:nvPr/>
            </p:nvSpPr>
            <p:spPr bwMode="auto">
              <a:xfrm>
                <a:off x="305" y="1860"/>
                <a:ext cx="32"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F0000"/>
              </a:solidFill>
              <a:ln w="9525">
                <a:solidFill>
                  <a:srgbClr val="FF0000"/>
                </a:solidFill>
                <a:miter lim="800000"/>
                <a:headEnd/>
                <a:tailEnd/>
              </a:ln>
            </p:spPr>
            <p:txBody>
              <a:bodyPr/>
              <a:lstStyle/>
              <a:p>
                <a:endParaRPr lang="fr-FR"/>
              </a:p>
            </p:txBody>
          </p:sp>
          <p:sp>
            <p:nvSpPr>
              <p:cNvPr id="3501" name="AutoShape 1411"/>
              <p:cNvSpPr>
                <a:spLocks/>
              </p:cNvSpPr>
              <p:nvPr/>
            </p:nvSpPr>
            <p:spPr bwMode="auto">
              <a:xfrm>
                <a:off x="305" y="1815"/>
                <a:ext cx="32"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F0000"/>
              </a:solidFill>
              <a:ln w="9525">
                <a:solidFill>
                  <a:srgbClr val="FF0000"/>
                </a:solidFill>
                <a:miter lim="800000"/>
                <a:headEnd/>
                <a:tailEnd/>
              </a:ln>
            </p:spPr>
            <p:txBody>
              <a:bodyPr/>
              <a:lstStyle/>
              <a:p>
                <a:endParaRPr lang="fr-FR"/>
              </a:p>
            </p:txBody>
          </p:sp>
          <p:sp>
            <p:nvSpPr>
              <p:cNvPr id="3502" name="AutoShape 1412"/>
              <p:cNvSpPr>
                <a:spLocks/>
              </p:cNvSpPr>
              <p:nvPr/>
            </p:nvSpPr>
            <p:spPr bwMode="auto">
              <a:xfrm>
                <a:off x="305" y="1772"/>
                <a:ext cx="32"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F0000"/>
              </a:solidFill>
              <a:ln w="9525">
                <a:solidFill>
                  <a:srgbClr val="FF0000"/>
                </a:solidFill>
                <a:miter lim="800000"/>
                <a:headEnd/>
                <a:tailEnd/>
              </a:ln>
            </p:spPr>
            <p:txBody>
              <a:bodyPr/>
              <a:lstStyle/>
              <a:p>
                <a:endParaRPr lang="fr-FR"/>
              </a:p>
            </p:txBody>
          </p:sp>
          <p:sp>
            <p:nvSpPr>
              <p:cNvPr id="3503" name="AutoShape 1413"/>
              <p:cNvSpPr>
                <a:spLocks/>
              </p:cNvSpPr>
              <p:nvPr/>
            </p:nvSpPr>
            <p:spPr bwMode="auto">
              <a:xfrm>
                <a:off x="305" y="1729"/>
                <a:ext cx="32"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F0000"/>
              </a:solidFill>
              <a:ln w="9525">
                <a:solidFill>
                  <a:srgbClr val="FF0000"/>
                </a:solidFill>
                <a:miter lim="800000"/>
                <a:headEnd/>
                <a:tailEnd/>
              </a:ln>
            </p:spPr>
            <p:txBody>
              <a:bodyPr/>
              <a:lstStyle/>
              <a:p>
                <a:endParaRPr lang="fr-FR"/>
              </a:p>
            </p:txBody>
          </p:sp>
          <p:sp>
            <p:nvSpPr>
              <p:cNvPr id="3504" name="AutoShape 1414"/>
              <p:cNvSpPr>
                <a:spLocks/>
              </p:cNvSpPr>
              <p:nvPr/>
            </p:nvSpPr>
            <p:spPr bwMode="auto">
              <a:xfrm>
                <a:off x="305" y="1681"/>
                <a:ext cx="32" cy="28"/>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3505" name="AutoShape 1415"/>
              <p:cNvSpPr>
                <a:spLocks/>
              </p:cNvSpPr>
              <p:nvPr/>
            </p:nvSpPr>
            <p:spPr bwMode="auto">
              <a:xfrm>
                <a:off x="305" y="1638"/>
                <a:ext cx="32"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3506" name="AutoShape 1416"/>
              <p:cNvSpPr>
                <a:spLocks/>
              </p:cNvSpPr>
              <p:nvPr/>
            </p:nvSpPr>
            <p:spPr bwMode="auto">
              <a:xfrm>
                <a:off x="305" y="1593"/>
                <a:ext cx="32" cy="28"/>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CFF00"/>
              </a:solidFill>
              <a:ln w="9525">
                <a:solidFill>
                  <a:srgbClr val="FCFF00"/>
                </a:solidFill>
                <a:miter lim="800000"/>
                <a:headEnd/>
                <a:tailEnd/>
              </a:ln>
            </p:spPr>
            <p:txBody>
              <a:bodyPr/>
              <a:lstStyle/>
              <a:p>
                <a:endParaRPr lang="fr-FR"/>
              </a:p>
            </p:txBody>
          </p:sp>
          <p:sp>
            <p:nvSpPr>
              <p:cNvPr id="3507" name="AutoShape 1417"/>
              <p:cNvSpPr>
                <a:spLocks/>
              </p:cNvSpPr>
              <p:nvPr/>
            </p:nvSpPr>
            <p:spPr bwMode="auto">
              <a:xfrm>
                <a:off x="305" y="1550"/>
                <a:ext cx="32" cy="28"/>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CFF00"/>
              </a:solidFill>
              <a:ln w="9525">
                <a:solidFill>
                  <a:srgbClr val="FCFF00"/>
                </a:solidFill>
                <a:miter lim="800000"/>
                <a:headEnd/>
                <a:tailEnd/>
              </a:ln>
            </p:spPr>
            <p:txBody>
              <a:bodyPr/>
              <a:lstStyle/>
              <a:p>
                <a:endParaRPr lang="fr-FR"/>
              </a:p>
            </p:txBody>
          </p:sp>
          <p:sp>
            <p:nvSpPr>
              <p:cNvPr id="3508" name="AutoShape 1418"/>
              <p:cNvSpPr>
                <a:spLocks/>
              </p:cNvSpPr>
              <p:nvPr/>
            </p:nvSpPr>
            <p:spPr bwMode="auto">
              <a:xfrm>
                <a:off x="305" y="1503"/>
                <a:ext cx="32" cy="30"/>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509" name="AutoShape 1419"/>
              <p:cNvSpPr>
                <a:spLocks/>
              </p:cNvSpPr>
              <p:nvPr/>
            </p:nvSpPr>
            <p:spPr bwMode="auto">
              <a:xfrm>
                <a:off x="305" y="1460"/>
                <a:ext cx="32"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510" name="AutoShape 1420"/>
              <p:cNvSpPr>
                <a:spLocks/>
              </p:cNvSpPr>
              <p:nvPr/>
            </p:nvSpPr>
            <p:spPr bwMode="auto">
              <a:xfrm>
                <a:off x="305" y="1417"/>
                <a:ext cx="32"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511" name="AutoShape 1421"/>
              <p:cNvSpPr>
                <a:spLocks/>
              </p:cNvSpPr>
              <p:nvPr/>
            </p:nvSpPr>
            <p:spPr bwMode="auto">
              <a:xfrm>
                <a:off x="305" y="1372"/>
                <a:ext cx="32"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512" name="AutoShape 1422"/>
              <p:cNvSpPr>
                <a:spLocks/>
              </p:cNvSpPr>
              <p:nvPr/>
            </p:nvSpPr>
            <p:spPr bwMode="auto">
              <a:xfrm>
                <a:off x="305" y="1327"/>
                <a:ext cx="32"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CFF00"/>
              </a:solidFill>
              <a:ln w="9525">
                <a:solidFill>
                  <a:srgbClr val="FCFF00"/>
                </a:solidFill>
                <a:miter lim="800000"/>
                <a:headEnd/>
                <a:tailEnd/>
              </a:ln>
            </p:spPr>
            <p:txBody>
              <a:bodyPr/>
              <a:lstStyle/>
              <a:p>
                <a:endParaRPr lang="fr-FR"/>
              </a:p>
            </p:txBody>
          </p:sp>
          <p:sp>
            <p:nvSpPr>
              <p:cNvPr id="3513" name="AutoShape 1423"/>
              <p:cNvSpPr>
                <a:spLocks/>
              </p:cNvSpPr>
              <p:nvPr/>
            </p:nvSpPr>
            <p:spPr bwMode="auto">
              <a:xfrm>
                <a:off x="305" y="1284"/>
                <a:ext cx="32"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CFF00"/>
              </a:solidFill>
              <a:ln w="9525">
                <a:solidFill>
                  <a:srgbClr val="FCFF00"/>
                </a:solidFill>
                <a:miter lim="800000"/>
                <a:headEnd/>
                <a:tailEnd/>
              </a:ln>
            </p:spPr>
            <p:txBody>
              <a:bodyPr/>
              <a:lstStyle/>
              <a:p>
                <a:endParaRPr lang="fr-FR"/>
              </a:p>
            </p:txBody>
          </p:sp>
          <p:sp>
            <p:nvSpPr>
              <p:cNvPr id="3514" name="AutoShape 1424"/>
              <p:cNvSpPr>
                <a:spLocks/>
              </p:cNvSpPr>
              <p:nvPr/>
            </p:nvSpPr>
            <p:spPr bwMode="auto">
              <a:xfrm>
                <a:off x="305" y="1240"/>
                <a:ext cx="32"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3515" name="AutoShape 1425"/>
              <p:cNvSpPr>
                <a:spLocks/>
              </p:cNvSpPr>
              <p:nvPr/>
            </p:nvSpPr>
            <p:spPr bwMode="auto">
              <a:xfrm>
                <a:off x="305" y="1195"/>
                <a:ext cx="32"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3516" name="AutoShape 1426"/>
              <p:cNvSpPr>
                <a:spLocks/>
              </p:cNvSpPr>
              <p:nvPr/>
            </p:nvSpPr>
            <p:spPr bwMode="auto">
              <a:xfrm>
                <a:off x="305" y="1152"/>
                <a:ext cx="32" cy="24"/>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3517" name="AutoShape 1427"/>
              <p:cNvSpPr>
                <a:spLocks/>
              </p:cNvSpPr>
              <p:nvPr/>
            </p:nvSpPr>
            <p:spPr bwMode="auto">
              <a:xfrm>
                <a:off x="305" y="1107"/>
                <a:ext cx="32"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3518" name="AutoShape 1428"/>
              <p:cNvSpPr>
                <a:spLocks/>
              </p:cNvSpPr>
              <p:nvPr/>
            </p:nvSpPr>
            <p:spPr bwMode="auto">
              <a:xfrm>
                <a:off x="305" y="1064"/>
                <a:ext cx="32"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F0000"/>
              </a:solidFill>
              <a:ln w="9525">
                <a:solidFill>
                  <a:srgbClr val="FF0000"/>
                </a:solidFill>
                <a:miter lim="800000"/>
                <a:headEnd/>
                <a:tailEnd/>
              </a:ln>
            </p:spPr>
            <p:txBody>
              <a:bodyPr/>
              <a:lstStyle/>
              <a:p>
                <a:endParaRPr lang="fr-FR"/>
              </a:p>
            </p:txBody>
          </p:sp>
          <p:sp>
            <p:nvSpPr>
              <p:cNvPr id="3519" name="AutoShape 1429"/>
              <p:cNvSpPr>
                <a:spLocks/>
              </p:cNvSpPr>
              <p:nvPr/>
            </p:nvSpPr>
            <p:spPr bwMode="auto">
              <a:xfrm>
                <a:off x="255" y="1019"/>
                <a:ext cx="32"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F0000"/>
              </a:solidFill>
              <a:ln w="9525">
                <a:solidFill>
                  <a:srgbClr val="FF0000"/>
                </a:solidFill>
                <a:miter lim="800000"/>
                <a:headEnd/>
                <a:tailEnd/>
              </a:ln>
            </p:spPr>
            <p:txBody>
              <a:bodyPr/>
              <a:lstStyle/>
              <a:p>
                <a:endParaRPr lang="fr-FR"/>
              </a:p>
            </p:txBody>
          </p:sp>
          <p:sp>
            <p:nvSpPr>
              <p:cNvPr id="3520" name="AutoShape 1430"/>
              <p:cNvSpPr>
                <a:spLocks/>
              </p:cNvSpPr>
              <p:nvPr/>
            </p:nvSpPr>
            <p:spPr bwMode="auto">
              <a:xfrm>
                <a:off x="255" y="974"/>
                <a:ext cx="32"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F0000"/>
              </a:solidFill>
              <a:ln w="9525">
                <a:solidFill>
                  <a:srgbClr val="FF0000"/>
                </a:solidFill>
                <a:miter lim="800000"/>
                <a:headEnd/>
                <a:tailEnd/>
              </a:ln>
            </p:spPr>
            <p:txBody>
              <a:bodyPr/>
              <a:lstStyle/>
              <a:p>
                <a:endParaRPr lang="fr-FR"/>
              </a:p>
            </p:txBody>
          </p:sp>
          <p:sp>
            <p:nvSpPr>
              <p:cNvPr id="3521" name="AutoShape 1431"/>
              <p:cNvSpPr>
                <a:spLocks/>
              </p:cNvSpPr>
              <p:nvPr/>
            </p:nvSpPr>
            <p:spPr bwMode="auto">
              <a:xfrm>
                <a:off x="255" y="929"/>
                <a:ext cx="32" cy="29"/>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F0000"/>
              </a:solidFill>
              <a:ln w="9525">
                <a:solidFill>
                  <a:srgbClr val="FF0000"/>
                </a:solidFill>
                <a:miter lim="800000"/>
                <a:headEnd/>
                <a:tailEnd/>
              </a:ln>
            </p:spPr>
            <p:txBody>
              <a:bodyPr/>
              <a:lstStyle/>
              <a:p>
                <a:endParaRPr lang="fr-FR"/>
              </a:p>
            </p:txBody>
          </p:sp>
          <p:sp>
            <p:nvSpPr>
              <p:cNvPr id="3522" name="AutoShape 1432"/>
              <p:cNvSpPr>
                <a:spLocks/>
              </p:cNvSpPr>
              <p:nvPr/>
            </p:nvSpPr>
            <p:spPr bwMode="auto">
              <a:xfrm>
                <a:off x="255" y="884"/>
                <a:ext cx="32"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F0000"/>
              </a:solidFill>
              <a:ln w="9525">
                <a:solidFill>
                  <a:srgbClr val="FF0000"/>
                </a:solidFill>
                <a:miter lim="800000"/>
                <a:headEnd/>
                <a:tailEnd/>
              </a:ln>
            </p:spPr>
            <p:txBody>
              <a:bodyPr/>
              <a:lstStyle/>
              <a:p>
                <a:endParaRPr lang="fr-FR"/>
              </a:p>
            </p:txBody>
          </p:sp>
          <p:sp>
            <p:nvSpPr>
              <p:cNvPr id="3523" name="AutoShape 1433"/>
              <p:cNvSpPr>
                <a:spLocks/>
              </p:cNvSpPr>
              <p:nvPr/>
            </p:nvSpPr>
            <p:spPr bwMode="auto">
              <a:xfrm>
                <a:off x="255" y="840"/>
                <a:ext cx="32" cy="28"/>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F0000"/>
              </a:solidFill>
              <a:ln w="9525">
                <a:solidFill>
                  <a:srgbClr val="FF0000"/>
                </a:solidFill>
                <a:miter lim="800000"/>
                <a:headEnd/>
                <a:tailEnd/>
              </a:ln>
            </p:spPr>
            <p:txBody>
              <a:bodyPr/>
              <a:lstStyle/>
              <a:p>
                <a:endParaRPr lang="fr-FR"/>
              </a:p>
            </p:txBody>
          </p:sp>
          <p:sp>
            <p:nvSpPr>
              <p:cNvPr id="3524" name="AutoShape 1434"/>
              <p:cNvSpPr>
                <a:spLocks/>
              </p:cNvSpPr>
              <p:nvPr/>
            </p:nvSpPr>
            <p:spPr bwMode="auto">
              <a:xfrm>
                <a:off x="255" y="797"/>
                <a:ext cx="32"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3525" name="AutoShape 1435"/>
              <p:cNvSpPr>
                <a:spLocks/>
              </p:cNvSpPr>
              <p:nvPr/>
            </p:nvSpPr>
            <p:spPr bwMode="auto">
              <a:xfrm>
                <a:off x="255" y="752"/>
                <a:ext cx="32" cy="30"/>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3526" name="AutoShape 1436"/>
              <p:cNvSpPr>
                <a:spLocks/>
              </p:cNvSpPr>
              <p:nvPr/>
            </p:nvSpPr>
            <p:spPr bwMode="auto">
              <a:xfrm>
                <a:off x="255" y="707"/>
                <a:ext cx="32" cy="28"/>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3527" name="AutoShape 1437"/>
              <p:cNvSpPr>
                <a:spLocks/>
              </p:cNvSpPr>
              <p:nvPr/>
            </p:nvSpPr>
            <p:spPr bwMode="auto">
              <a:xfrm>
                <a:off x="255" y="664"/>
                <a:ext cx="32"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CFF00"/>
              </a:solidFill>
              <a:ln w="9525">
                <a:solidFill>
                  <a:srgbClr val="FCFF00"/>
                </a:solidFill>
                <a:miter lim="800000"/>
                <a:headEnd/>
                <a:tailEnd/>
              </a:ln>
            </p:spPr>
            <p:txBody>
              <a:bodyPr/>
              <a:lstStyle/>
              <a:p>
                <a:endParaRPr lang="fr-FR"/>
              </a:p>
            </p:txBody>
          </p:sp>
          <p:sp>
            <p:nvSpPr>
              <p:cNvPr id="3528" name="AutoShape 1438"/>
              <p:cNvSpPr>
                <a:spLocks/>
              </p:cNvSpPr>
              <p:nvPr/>
            </p:nvSpPr>
            <p:spPr bwMode="auto">
              <a:xfrm>
                <a:off x="255" y="621"/>
                <a:ext cx="32"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CFF00"/>
              </a:solidFill>
              <a:ln w="9525">
                <a:solidFill>
                  <a:srgbClr val="FCFF00"/>
                </a:solidFill>
                <a:miter lim="800000"/>
                <a:headEnd/>
                <a:tailEnd/>
              </a:ln>
            </p:spPr>
            <p:txBody>
              <a:bodyPr/>
              <a:lstStyle/>
              <a:p>
                <a:endParaRPr lang="fr-FR"/>
              </a:p>
            </p:txBody>
          </p:sp>
          <p:sp>
            <p:nvSpPr>
              <p:cNvPr id="3529" name="AutoShape 1439"/>
              <p:cNvSpPr>
                <a:spLocks/>
              </p:cNvSpPr>
              <p:nvPr/>
            </p:nvSpPr>
            <p:spPr bwMode="auto">
              <a:xfrm>
                <a:off x="255" y="576"/>
                <a:ext cx="32"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00FF00"/>
              </a:solidFill>
              <a:ln w="9525">
                <a:solidFill>
                  <a:srgbClr val="00FF00"/>
                </a:solidFill>
                <a:miter lim="800000"/>
                <a:headEnd/>
                <a:tailEnd/>
              </a:ln>
            </p:spPr>
            <p:txBody>
              <a:bodyPr/>
              <a:lstStyle/>
              <a:p>
                <a:endParaRPr lang="fr-FR"/>
              </a:p>
            </p:txBody>
          </p:sp>
          <p:sp>
            <p:nvSpPr>
              <p:cNvPr id="3530" name="AutoShape 1440"/>
              <p:cNvSpPr>
                <a:spLocks/>
              </p:cNvSpPr>
              <p:nvPr/>
            </p:nvSpPr>
            <p:spPr bwMode="auto">
              <a:xfrm>
                <a:off x="255" y="531"/>
                <a:ext cx="32"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531" name="AutoShape 1441"/>
              <p:cNvSpPr>
                <a:spLocks/>
              </p:cNvSpPr>
              <p:nvPr/>
            </p:nvSpPr>
            <p:spPr bwMode="auto">
              <a:xfrm>
                <a:off x="255" y="488"/>
                <a:ext cx="32"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532" name="AutoShape 1442"/>
              <p:cNvSpPr>
                <a:spLocks/>
              </p:cNvSpPr>
              <p:nvPr/>
            </p:nvSpPr>
            <p:spPr bwMode="auto">
              <a:xfrm>
                <a:off x="255" y="445"/>
                <a:ext cx="32"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533" name="AutoShape 1443"/>
              <p:cNvSpPr>
                <a:spLocks/>
              </p:cNvSpPr>
              <p:nvPr/>
            </p:nvSpPr>
            <p:spPr bwMode="auto">
              <a:xfrm>
                <a:off x="255" y="1905"/>
                <a:ext cx="32" cy="24"/>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F00FF"/>
              </a:solidFill>
              <a:ln w="9525">
                <a:solidFill>
                  <a:srgbClr val="FF00FF"/>
                </a:solidFill>
                <a:miter lim="800000"/>
                <a:headEnd/>
                <a:tailEnd/>
              </a:ln>
            </p:spPr>
            <p:txBody>
              <a:bodyPr/>
              <a:lstStyle/>
              <a:p>
                <a:endParaRPr lang="fr-FR"/>
              </a:p>
            </p:txBody>
          </p:sp>
          <p:sp>
            <p:nvSpPr>
              <p:cNvPr id="3534" name="AutoShape 1444"/>
              <p:cNvSpPr>
                <a:spLocks/>
              </p:cNvSpPr>
              <p:nvPr/>
            </p:nvSpPr>
            <p:spPr bwMode="auto">
              <a:xfrm>
                <a:off x="255" y="1860"/>
                <a:ext cx="32"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F00FF"/>
              </a:solidFill>
              <a:ln w="9525">
                <a:solidFill>
                  <a:srgbClr val="FF00FF"/>
                </a:solidFill>
                <a:miter lim="800000"/>
                <a:headEnd/>
                <a:tailEnd/>
              </a:ln>
            </p:spPr>
            <p:txBody>
              <a:bodyPr/>
              <a:lstStyle/>
              <a:p>
                <a:endParaRPr lang="fr-FR"/>
              </a:p>
            </p:txBody>
          </p:sp>
          <p:sp>
            <p:nvSpPr>
              <p:cNvPr id="3535" name="AutoShape 1445"/>
              <p:cNvSpPr>
                <a:spLocks/>
              </p:cNvSpPr>
              <p:nvPr/>
            </p:nvSpPr>
            <p:spPr bwMode="auto">
              <a:xfrm>
                <a:off x="255" y="1815"/>
                <a:ext cx="32"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F00FF"/>
              </a:solidFill>
              <a:ln w="9525">
                <a:solidFill>
                  <a:srgbClr val="FF00FF"/>
                </a:solidFill>
                <a:miter lim="800000"/>
                <a:headEnd/>
                <a:tailEnd/>
              </a:ln>
            </p:spPr>
            <p:txBody>
              <a:bodyPr/>
              <a:lstStyle/>
              <a:p>
                <a:endParaRPr lang="fr-FR"/>
              </a:p>
            </p:txBody>
          </p:sp>
          <p:sp>
            <p:nvSpPr>
              <p:cNvPr id="3536" name="AutoShape 1446"/>
              <p:cNvSpPr>
                <a:spLocks/>
              </p:cNvSpPr>
              <p:nvPr/>
            </p:nvSpPr>
            <p:spPr bwMode="auto">
              <a:xfrm>
                <a:off x="255" y="1772"/>
                <a:ext cx="32"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F0000"/>
              </a:solidFill>
              <a:ln w="9525">
                <a:solidFill>
                  <a:srgbClr val="FF0000"/>
                </a:solidFill>
                <a:miter lim="800000"/>
                <a:headEnd/>
                <a:tailEnd/>
              </a:ln>
            </p:spPr>
            <p:txBody>
              <a:bodyPr/>
              <a:lstStyle/>
              <a:p>
                <a:endParaRPr lang="fr-FR"/>
              </a:p>
            </p:txBody>
          </p:sp>
          <p:sp>
            <p:nvSpPr>
              <p:cNvPr id="3537" name="AutoShape 1447"/>
              <p:cNvSpPr>
                <a:spLocks/>
              </p:cNvSpPr>
              <p:nvPr/>
            </p:nvSpPr>
            <p:spPr bwMode="auto">
              <a:xfrm>
                <a:off x="255" y="1729"/>
                <a:ext cx="32"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F0000"/>
              </a:solidFill>
              <a:ln w="9525">
                <a:solidFill>
                  <a:srgbClr val="FF0000"/>
                </a:solidFill>
                <a:miter lim="800000"/>
                <a:headEnd/>
                <a:tailEnd/>
              </a:ln>
            </p:spPr>
            <p:txBody>
              <a:bodyPr/>
              <a:lstStyle/>
              <a:p>
                <a:endParaRPr lang="fr-FR"/>
              </a:p>
            </p:txBody>
          </p:sp>
          <p:sp>
            <p:nvSpPr>
              <p:cNvPr id="3538" name="AutoShape 1448"/>
              <p:cNvSpPr>
                <a:spLocks/>
              </p:cNvSpPr>
              <p:nvPr/>
            </p:nvSpPr>
            <p:spPr bwMode="auto">
              <a:xfrm>
                <a:off x="255" y="1681"/>
                <a:ext cx="32" cy="28"/>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F0000"/>
              </a:solidFill>
              <a:ln w="9525">
                <a:solidFill>
                  <a:srgbClr val="FF0000"/>
                </a:solidFill>
                <a:miter lim="800000"/>
                <a:headEnd/>
                <a:tailEnd/>
              </a:ln>
            </p:spPr>
            <p:txBody>
              <a:bodyPr/>
              <a:lstStyle/>
              <a:p>
                <a:endParaRPr lang="fr-FR"/>
              </a:p>
            </p:txBody>
          </p:sp>
          <p:sp>
            <p:nvSpPr>
              <p:cNvPr id="3539" name="AutoShape 1449"/>
              <p:cNvSpPr>
                <a:spLocks/>
              </p:cNvSpPr>
              <p:nvPr/>
            </p:nvSpPr>
            <p:spPr bwMode="auto">
              <a:xfrm>
                <a:off x="255" y="1638"/>
                <a:ext cx="32"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3540" name="AutoShape 1450"/>
              <p:cNvSpPr>
                <a:spLocks/>
              </p:cNvSpPr>
              <p:nvPr/>
            </p:nvSpPr>
            <p:spPr bwMode="auto">
              <a:xfrm>
                <a:off x="255" y="1593"/>
                <a:ext cx="32" cy="28"/>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3541" name="AutoShape 1451"/>
              <p:cNvSpPr>
                <a:spLocks/>
              </p:cNvSpPr>
              <p:nvPr/>
            </p:nvSpPr>
            <p:spPr bwMode="auto">
              <a:xfrm>
                <a:off x="255" y="1550"/>
                <a:ext cx="32" cy="28"/>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CFF00"/>
              </a:solidFill>
              <a:ln w="9525">
                <a:solidFill>
                  <a:srgbClr val="FCFF00"/>
                </a:solidFill>
                <a:miter lim="800000"/>
                <a:headEnd/>
                <a:tailEnd/>
              </a:ln>
            </p:spPr>
            <p:txBody>
              <a:bodyPr/>
              <a:lstStyle/>
              <a:p>
                <a:endParaRPr lang="fr-FR"/>
              </a:p>
            </p:txBody>
          </p:sp>
          <p:sp>
            <p:nvSpPr>
              <p:cNvPr id="3542" name="AutoShape 1452"/>
              <p:cNvSpPr>
                <a:spLocks/>
              </p:cNvSpPr>
              <p:nvPr/>
            </p:nvSpPr>
            <p:spPr bwMode="auto">
              <a:xfrm>
                <a:off x="255" y="1503"/>
                <a:ext cx="32" cy="30"/>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543" name="AutoShape 1453"/>
              <p:cNvSpPr>
                <a:spLocks/>
              </p:cNvSpPr>
              <p:nvPr/>
            </p:nvSpPr>
            <p:spPr bwMode="auto">
              <a:xfrm>
                <a:off x="255" y="1460"/>
                <a:ext cx="32"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544" name="AutoShape 1454"/>
              <p:cNvSpPr>
                <a:spLocks/>
              </p:cNvSpPr>
              <p:nvPr/>
            </p:nvSpPr>
            <p:spPr bwMode="auto">
              <a:xfrm>
                <a:off x="255" y="1417"/>
                <a:ext cx="32"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545" name="AutoShape 1455"/>
              <p:cNvSpPr>
                <a:spLocks/>
              </p:cNvSpPr>
              <p:nvPr/>
            </p:nvSpPr>
            <p:spPr bwMode="auto">
              <a:xfrm>
                <a:off x="255" y="1372"/>
                <a:ext cx="32"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546" name="AutoShape 1456"/>
              <p:cNvSpPr>
                <a:spLocks/>
              </p:cNvSpPr>
              <p:nvPr/>
            </p:nvSpPr>
            <p:spPr bwMode="auto">
              <a:xfrm>
                <a:off x="255" y="1327"/>
                <a:ext cx="32"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CFF00"/>
              </a:solidFill>
              <a:ln w="9525">
                <a:solidFill>
                  <a:srgbClr val="FCFF00"/>
                </a:solidFill>
                <a:miter lim="800000"/>
                <a:headEnd/>
                <a:tailEnd/>
              </a:ln>
            </p:spPr>
            <p:txBody>
              <a:bodyPr/>
              <a:lstStyle/>
              <a:p>
                <a:endParaRPr lang="fr-FR"/>
              </a:p>
            </p:txBody>
          </p:sp>
          <p:sp>
            <p:nvSpPr>
              <p:cNvPr id="3547" name="AutoShape 1457"/>
              <p:cNvSpPr>
                <a:spLocks/>
              </p:cNvSpPr>
              <p:nvPr/>
            </p:nvSpPr>
            <p:spPr bwMode="auto">
              <a:xfrm>
                <a:off x="255" y="1284"/>
                <a:ext cx="32"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CFF00"/>
              </a:solidFill>
              <a:ln w="9525">
                <a:solidFill>
                  <a:srgbClr val="FCFF00"/>
                </a:solidFill>
                <a:miter lim="800000"/>
                <a:headEnd/>
                <a:tailEnd/>
              </a:ln>
            </p:spPr>
            <p:txBody>
              <a:bodyPr/>
              <a:lstStyle/>
              <a:p>
                <a:endParaRPr lang="fr-FR"/>
              </a:p>
            </p:txBody>
          </p:sp>
          <p:sp>
            <p:nvSpPr>
              <p:cNvPr id="3548" name="AutoShape 1458"/>
              <p:cNvSpPr>
                <a:spLocks/>
              </p:cNvSpPr>
              <p:nvPr/>
            </p:nvSpPr>
            <p:spPr bwMode="auto">
              <a:xfrm>
                <a:off x="255" y="1240"/>
                <a:ext cx="32"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3549" name="AutoShape 1459"/>
              <p:cNvSpPr>
                <a:spLocks/>
              </p:cNvSpPr>
              <p:nvPr/>
            </p:nvSpPr>
            <p:spPr bwMode="auto">
              <a:xfrm>
                <a:off x="255" y="1195"/>
                <a:ext cx="32"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3550" name="AutoShape 1460"/>
              <p:cNvSpPr>
                <a:spLocks/>
              </p:cNvSpPr>
              <p:nvPr/>
            </p:nvSpPr>
            <p:spPr bwMode="auto">
              <a:xfrm>
                <a:off x="255" y="1152"/>
                <a:ext cx="32" cy="24"/>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F0000"/>
              </a:solidFill>
              <a:ln w="9525">
                <a:solidFill>
                  <a:srgbClr val="FF0000"/>
                </a:solidFill>
                <a:miter lim="800000"/>
                <a:headEnd/>
                <a:tailEnd/>
              </a:ln>
            </p:spPr>
            <p:txBody>
              <a:bodyPr/>
              <a:lstStyle/>
              <a:p>
                <a:endParaRPr lang="fr-FR"/>
              </a:p>
            </p:txBody>
          </p:sp>
          <p:sp>
            <p:nvSpPr>
              <p:cNvPr id="3551" name="AutoShape 1461"/>
              <p:cNvSpPr>
                <a:spLocks/>
              </p:cNvSpPr>
              <p:nvPr/>
            </p:nvSpPr>
            <p:spPr bwMode="auto">
              <a:xfrm>
                <a:off x="255" y="1107"/>
                <a:ext cx="32"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F0000"/>
              </a:solidFill>
              <a:ln w="9525">
                <a:solidFill>
                  <a:srgbClr val="FF0000"/>
                </a:solidFill>
                <a:miter lim="800000"/>
                <a:headEnd/>
                <a:tailEnd/>
              </a:ln>
            </p:spPr>
            <p:txBody>
              <a:bodyPr/>
              <a:lstStyle/>
              <a:p>
                <a:endParaRPr lang="fr-FR"/>
              </a:p>
            </p:txBody>
          </p:sp>
          <p:sp>
            <p:nvSpPr>
              <p:cNvPr id="3552" name="AutoShape 1462"/>
              <p:cNvSpPr>
                <a:spLocks/>
              </p:cNvSpPr>
              <p:nvPr/>
            </p:nvSpPr>
            <p:spPr bwMode="auto">
              <a:xfrm>
                <a:off x="255" y="1064"/>
                <a:ext cx="32"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F0000"/>
              </a:solidFill>
              <a:ln w="9525">
                <a:solidFill>
                  <a:srgbClr val="FF0000"/>
                </a:solidFill>
                <a:miter lim="800000"/>
                <a:headEnd/>
                <a:tailEnd/>
              </a:ln>
            </p:spPr>
            <p:txBody>
              <a:bodyPr/>
              <a:lstStyle/>
              <a:p>
                <a:endParaRPr lang="fr-FR"/>
              </a:p>
            </p:txBody>
          </p:sp>
          <p:sp>
            <p:nvSpPr>
              <p:cNvPr id="3553" name="AutoShape 1463"/>
              <p:cNvSpPr>
                <a:spLocks/>
              </p:cNvSpPr>
              <p:nvPr/>
            </p:nvSpPr>
            <p:spPr bwMode="auto">
              <a:xfrm>
                <a:off x="205" y="1019"/>
                <a:ext cx="30"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F0000"/>
              </a:solidFill>
              <a:ln w="9525">
                <a:solidFill>
                  <a:srgbClr val="FF0000"/>
                </a:solidFill>
                <a:miter lim="800000"/>
                <a:headEnd/>
                <a:tailEnd/>
              </a:ln>
            </p:spPr>
            <p:txBody>
              <a:bodyPr/>
              <a:lstStyle/>
              <a:p>
                <a:endParaRPr lang="fr-FR"/>
              </a:p>
            </p:txBody>
          </p:sp>
          <p:sp>
            <p:nvSpPr>
              <p:cNvPr id="3554" name="AutoShape 1464"/>
              <p:cNvSpPr>
                <a:spLocks/>
              </p:cNvSpPr>
              <p:nvPr/>
            </p:nvSpPr>
            <p:spPr bwMode="auto">
              <a:xfrm>
                <a:off x="205" y="974"/>
                <a:ext cx="30"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F0000"/>
              </a:solidFill>
              <a:ln w="9525">
                <a:solidFill>
                  <a:srgbClr val="FF0000"/>
                </a:solidFill>
                <a:miter lim="800000"/>
                <a:headEnd/>
                <a:tailEnd/>
              </a:ln>
            </p:spPr>
            <p:txBody>
              <a:bodyPr/>
              <a:lstStyle/>
              <a:p>
                <a:endParaRPr lang="fr-FR"/>
              </a:p>
            </p:txBody>
          </p:sp>
          <p:sp>
            <p:nvSpPr>
              <p:cNvPr id="3555" name="AutoShape 1465"/>
              <p:cNvSpPr>
                <a:spLocks/>
              </p:cNvSpPr>
              <p:nvPr/>
            </p:nvSpPr>
            <p:spPr bwMode="auto">
              <a:xfrm>
                <a:off x="205" y="929"/>
                <a:ext cx="30" cy="29"/>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F0000"/>
              </a:solidFill>
              <a:ln w="9525">
                <a:solidFill>
                  <a:srgbClr val="FF0000"/>
                </a:solidFill>
                <a:miter lim="800000"/>
                <a:headEnd/>
                <a:tailEnd/>
              </a:ln>
            </p:spPr>
            <p:txBody>
              <a:bodyPr/>
              <a:lstStyle/>
              <a:p>
                <a:endParaRPr lang="fr-FR"/>
              </a:p>
            </p:txBody>
          </p:sp>
          <p:sp>
            <p:nvSpPr>
              <p:cNvPr id="3556" name="AutoShape 1466"/>
              <p:cNvSpPr>
                <a:spLocks/>
              </p:cNvSpPr>
              <p:nvPr/>
            </p:nvSpPr>
            <p:spPr bwMode="auto">
              <a:xfrm>
                <a:off x="205" y="884"/>
                <a:ext cx="30"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F0000"/>
              </a:solidFill>
              <a:ln w="9525">
                <a:solidFill>
                  <a:srgbClr val="FF0000"/>
                </a:solidFill>
                <a:miter lim="800000"/>
                <a:headEnd/>
                <a:tailEnd/>
              </a:ln>
            </p:spPr>
            <p:txBody>
              <a:bodyPr/>
              <a:lstStyle/>
              <a:p>
                <a:endParaRPr lang="fr-FR"/>
              </a:p>
            </p:txBody>
          </p:sp>
          <p:sp>
            <p:nvSpPr>
              <p:cNvPr id="3557" name="AutoShape 1467"/>
              <p:cNvSpPr>
                <a:spLocks/>
              </p:cNvSpPr>
              <p:nvPr/>
            </p:nvSpPr>
            <p:spPr bwMode="auto">
              <a:xfrm>
                <a:off x="205" y="840"/>
                <a:ext cx="30" cy="28"/>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F0000"/>
              </a:solidFill>
              <a:ln w="9525">
                <a:solidFill>
                  <a:srgbClr val="FF0000"/>
                </a:solidFill>
                <a:miter lim="800000"/>
                <a:headEnd/>
                <a:tailEnd/>
              </a:ln>
            </p:spPr>
            <p:txBody>
              <a:bodyPr/>
              <a:lstStyle/>
              <a:p>
                <a:endParaRPr lang="fr-FR"/>
              </a:p>
            </p:txBody>
          </p:sp>
          <p:sp>
            <p:nvSpPr>
              <p:cNvPr id="3558" name="AutoShape 1468"/>
              <p:cNvSpPr>
                <a:spLocks/>
              </p:cNvSpPr>
              <p:nvPr/>
            </p:nvSpPr>
            <p:spPr bwMode="auto">
              <a:xfrm>
                <a:off x="205" y="797"/>
                <a:ext cx="30"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3559" name="AutoShape 1469"/>
              <p:cNvSpPr>
                <a:spLocks/>
              </p:cNvSpPr>
              <p:nvPr/>
            </p:nvSpPr>
            <p:spPr bwMode="auto">
              <a:xfrm>
                <a:off x="205" y="752"/>
                <a:ext cx="30" cy="30"/>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3560" name="AutoShape 1470"/>
              <p:cNvSpPr>
                <a:spLocks/>
              </p:cNvSpPr>
              <p:nvPr/>
            </p:nvSpPr>
            <p:spPr bwMode="auto">
              <a:xfrm>
                <a:off x="205" y="707"/>
                <a:ext cx="30" cy="28"/>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3561" name="AutoShape 1471"/>
              <p:cNvSpPr>
                <a:spLocks/>
              </p:cNvSpPr>
              <p:nvPr/>
            </p:nvSpPr>
            <p:spPr bwMode="auto">
              <a:xfrm>
                <a:off x="205" y="664"/>
                <a:ext cx="30"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CFF00"/>
              </a:solidFill>
              <a:ln w="9525">
                <a:solidFill>
                  <a:srgbClr val="FCFF00"/>
                </a:solidFill>
                <a:miter lim="800000"/>
                <a:headEnd/>
                <a:tailEnd/>
              </a:ln>
            </p:spPr>
            <p:txBody>
              <a:bodyPr/>
              <a:lstStyle/>
              <a:p>
                <a:endParaRPr lang="fr-FR"/>
              </a:p>
            </p:txBody>
          </p:sp>
          <p:sp>
            <p:nvSpPr>
              <p:cNvPr id="3562" name="AutoShape 1472"/>
              <p:cNvSpPr>
                <a:spLocks/>
              </p:cNvSpPr>
              <p:nvPr/>
            </p:nvSpPr>
            <p:spPr bwMode="auto">
              <a:xfrm>
                <a:off x="205" y="621"/>
                <a:ext cx="30"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CFF00"/>
              </a:solidFill>
              <a:ln w="9525">
                <a:solidFill>
                  <a:srgbClr val="FCFF00"/>
                </a:solidFill>
                <a:miter lim="800000"/>
                <a:headEnd/>
                <a:tailEnd/>
              </a:ln>
            </p:spPr>
            <p:txBody>
              <a:bodyPr/>
              <a:lstStyle/>
              <a:p>
                <a:endParaRPr lang="fr-FR"/>
              </a:p>
            </p:txBody>
          </p:sp>
          <p:sp>
            <p:nvSpPr>
              <p:cNvPr id="3563" name="AutoShape 1473"/>
              <p:cNvSpPr>
                <a:spLocks/>
              </p:cNvSpPr>
              <p:nvPr/>
            </p:nvSpPr>
            <p:spPr bwMode="auto">
              <a:xfrm>
                <a:off x="205" y="576"/>
                <a:ext cx="30"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00FF00"/>
              </a:solidFill>
              <a:ln w="9525">
                <a:solidFill>
                  <a:srgbClr val="00FF00"/>
                </a:solidFill>
                <a:miter lim="800000"/>
                <a:headEnd/>
                <a:tailEnd/>
              </a:ln>
            </p:spPr>
            <p:txBody>
              <a:bodyPr/>
              <a:lstStyle/>
              <a:p>
                <a:endParaRPr lang="fr-FR"/>
              </a:p>
            </p:txBody>
          </p:sp>
          <p:sp>
            <p:nvSpPr>
              <p:cNvPr id="3564" name="AutoShape 1474"/>
              <p:cNvSpPr>
                <a:spLocks/>
              </p:cNvSpPr>
              <p:nvPr/>
            </p:nvSpPr>
            <p:spPr bwMode="auto">
              <a:xfrm>
                <a:off x="205" y="531"/>
                <a:ext cx="30"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565" name="AutoShape 1475"/>
              <p:cNvSpPr>
                <a:spLocks/>
              </p:cNvSpPr>
              <p:nvPr/>
            </p:nvSpPr>
            <p:spPr bwMode="auto">
              <a:xfrm>
                <a:off x="205" y="488"/>
                <a:ext cx="30"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566" name="AutoShape 1476"/>
              <p:cNvSpPr>
                <a:spLocks/>
              </p:cNvSpPr>
              <p:nvPr/>
            </p:nvSpPr>
            <p:spPr bwMode="auto">
              <a:xfrm>
                <a:off x="205" y="445"/>
                <a:ext cx="30"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567" name="AutoShape 1477"/>
              <p:cNvSpPr>
                <a:spLocks/>
              </p:cNvSpPr>
              <p:nvPr/>
            </p:nvSpPr>
            <p:spPr bwMode="auto">
              <a:xfrm>
                <a:off x="205" y="1815"/>
                <a:ext cx="30"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F00FF"/>
              </a:solidFill>
              <a:ln w="9525">
                <a:solidFill>
                  <a:srgbClr val="FF00FF"/>
                </a:solidFill>
                <a:miter lim="800000"/>
                <a:headEnd/>
                <a:tailEnd/>
              </a:ln>
            </p:spPr>
            <p:txBody>
              <a:bodyPr/>
              <a:lstStyle/>
              <a:p>
                <a:endParaRPr lang="fr-FR"/>
              </a:p>
            </p:txBody>
          </p:sp>
          <p:sp>
            <p:nvSpPr>
              <p:cNvPr id="3568" name="AutoShape 1478"/>
              <p:cNvSpPr>
                <a:spLocks/>
              </p:cNvSpPr>
              <p:nvPr/>
            </p:nvSpPr>
            <p:spPr bwMode="auto">
              <a:xfrm>
                <a:off x="205" y="1772"/>
                <a:ext cx="30"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F00FF"/>
              </a:solidFill>
              <a:ln w="9525">
                <a:solidFill>
                  <a:srgbClr val="FF00FF"/>
                </a:solidFill>
                <a:miter lim="800000"/>
                <a:headEnd/>
                <a:tailEnd/>
              </a:ln>
            </p:spPr>
            <p:txBody>
              <a:bodyPr/>
              <a:lstStyle/>
              <a:p>
                <a:endParaRPr lang="fr-FR"/>
              </a:p>
            </p:txBody>
          </p:sp>
          <p:sp>
            <p:nvSpPr>
              <p:cNvPr id="3569" name="AutoShape 1479"/>
              <p:cNvSpPr>
                <a:spLocks/>
              </p:cNvSpPr>
              <p:nvPr/>
            </p:nvSpPr>
            <p:spPr bwMode="auto">
              <a:xfrm>
                <a:off x="205" y="1729"/>
                <a:ext cx="30"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F0000"/>
              </a:solidFill>
              <a:ln w="9525">
                <a:solidFill>
                  <a:srgbClr val="FF0000"/>
                </a:solidFill>
                <a:miter lim="800000"/>
                <a:headEnd/>
                <a:tailEnd/>
              </a:ln>
            </p:spPr>
            <p:txBody>
              <a:bodyPr/>
              <a:lstStyle/>
              <a:p>
                <a:endParaRPr lang="fr-FR"/>
              </a:p>
            </p:txBody>
          </p:sp>
          <p:sp>
            <p:nvSpPr>
              <p:cNvPr id="3570" name="AutoShape 1480"/>
              <p:cNvSpPr>
                <a:spLocks/>
              </p:cNvSpPr>
              <p:nvPr/>
            </p:nvSpPr>
            <p:spPr bwMode="auto">
              <a:xfrm>
                <a:off x="205" y="1681"/>
                <a:ext cx="30" cy="28"/>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F0000"/>
              </a:solidFill>
              <a:ln w="9525">
                <a:solidFill>
                  <a:srgbClr val="FF0000"/>
                </a:solidFill>
                <a:miter lim="800000"/>
                <a:headEnd/>
                <a:tailEnd/>
              </a:ln>
            </p:spPr>
            <p:txBody>
              <a:bodyPr/>
              <a:lstStyle/>
              <a:p>
                <a:endParaRPr lang="fr-FR"/>
              </a:p>
            </p:txBody>
          </p:sp>
          <p:sp>
            <p:nvSpPr>
              <p:cNvPr id="3571" name="AutoShape 1481"/>
              <p:cNvSpPr>
                <a:spLocks/>
              </p:cNvSpPr>
              <p:nvPr/>
            </p:nvSpPr>
            <p:spPr bwMode="auto">
              <a:xfrm>
                <a:off x="205" y="1638"/>
                <a:ext cx="30"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F00FF"/>
              </a:solidFill>
              <a:ln w="9525">
                <a:solidFill>
                  <a:srgbClr val="FF00FF"/>
                </a:solidFill>
                <a:miter lim="800000"/>
                <a:headEnd/>
                <a:tailEnd/>
              </a:ln>
            </p:spPr>
            <p:txBody>
              <a:bodyPr/>
              <a:lstStyle/>
              <a:p>
                <a:endParaRPr lang="fr-FR"/>
              </a:p>
            </p:txBody>
          </p:sp>
          <p:sp>
            <p:nvSpPr>
              <p:cNvPr id="3572" name="AutoShape 1482"/>
              <p:cNvSpPr>
                <a:spLocks/>
              </p:cNvSpPr>
              <p:nvPr/>
            </p:nvSpPr>
            <p:spPr bwMode="auto">
              <a:xfrm>
                <a:off x="205" y="1593"/>
                <a:ext cx="30" cy="28"/>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3573" name="AutoShape 1483"/>
              <p:cNvSpPr>
                <a:spLocks/>
              </p:cNvSpPr>
              <p:nvPr/>
            </p:nvSpPr>
            <p:spPr bwMode="auto">
              <a:xfrm>
                <a:off x="205" y="1550"/>
                <a:ext cx="30" cy="28"/>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CFF00"/>
              </a:solidFill>
              <a:ln w="9525">
                <a:solidFill>
                  <a:srgbClr val="FCFF00"/>
                </a:solidFill>
                <a:miter lim="800000"/>
                <a:headEnd/>
                <a:tailEnd/>
              </a:ln>
            </p:spPr>
            <p:txBody>
              <a:bodyPr/>
              <a:lstStyle/>
              <a:p>
                <a:endParaRPr lang="fr-FR"/>
              </a:p>
            </p:txBody>
          </p:sp>
          <p:sp>
            <p:nvSpPr>
              <p:cNvPr id="3574" name="AutoShape 1484"/>
              <p:cNvSpPr>
                <a:spLocks/>
              </p:cNvSpPr>
              <p:nvPr/>
            </p:nvSpPr>
            <p:spPr bwMode="auto">
              <a:xfrm>
                <a:off x="205" y="1503"/>
                <a:ext cx="30" cy="30"/>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575" name="AutoShape 1485"/>
              <p:cNvSpPr>
                <a:spLocks/>
              </p:cNvSpPr>
              <p:nvPr/>
            </p:nvSpPr>
            <p:spPr bwMode="auto">
              <a:xfrm>
                <a:off x="205" y="1460"/>
                <a:ext cx="30"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576" name="AutoShape 1486"/>
              <p:cNvSpPr>
                <a:spLocks/>
              </p:cNvSpPr>
              <p:nvPr/>
            </p:nvSpPr>
            <p:spPr bwMode="auto">
              <a:xfrm>
                <a:off x="205" y="1417"/>
                <a:ext cx="30"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577" name="AutoShape 1487"/>
              <p:cNvSpPr>
                <a:spLocks/>
              </p:cNvSpPr>
              <p:nvPr/>
            </p:nvSpPr>
            <p:spPr bwMode="auto">
              <a:xfrm>
                <a:off x="205" y="1372"/>
                <a:ext cx="30"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578" name="AutoShape 1488"/>
              <p:cNvSpPr>
                <a:spLocks/>
              </p:cNvSpPr>
              <p:nvPr/>
            </p:nvSpPr>
            <p:spPr bwMode="auto">
              <a:xfrm>
                <a:off x="205" y="1327"/>
                <a:ext cx="30"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CFF00"/>
              </a:solidFill>
              <a:ln w="9525">
                <a:solidFill>
                  <a:srgbClr val="FCFF00"/>
                </a:solidFill>
                <a:miter lim="800000"/>
                <a:headEnd/>
                <a:tailEnd/>
              </a:ln>
            </p:spPr>
            <p:txBody>
              <a:bodyPr/>
              <a:lstStyle/>
              <a:p>
                <a:endParaRPr lang="fr-FR"/>
              </a:p>
            </p:txBody>
          </p:sp>
          <p:sp>
            <p:nvSpPr>
              <p:cNvPr id="3579" name="AutoShape 1489"/>
              <p:cNvSpPr>
                <a:spLocks/>
              </p:cNvSpPr>
              <p:nvPr/>
            </p:nvSpPr>
            <p:spPr bwMode="auto">
              <a:xfrm>
                <a:off x="205" y="1284"/>
                <a:ext cx="30"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CFF00"/>
              </a:solidFill>
              <a:ln w="9525">
                <a:solidFill>
                  <a:srgbClr val="FCFF00"/>
                </a:solidFill>
                <a:miter lim="800000"/>
                <a:headEnd/>
                <a:tailEnd/>
              </a:ln>
            </p:spPr>
            <p:txBody>
              <a:bodyPr/>
              <a:lstStyle/>
              <a:p>
                <a:endParaRPr lang="fr-FR"/>
              </a:p>
            </p:txBody>
          </p:sp>
          <p:sp>
            <p:nvSpPr>
              <p:cNvPr id="3580" name="AutoShape 1490"/>
              <p:cNvSpPr>
                <a:spLocks/>
              </p:cNvSpPr>
              <p:nvPr/>
            </p:nvSpPr>
            <p:spPr bwMode="auto">
              <a:xfrm>
                <a:off x="205" y="1240"/>
                <a:ext cx="30"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F0000"/>
              </a:solidFill>
              <a:ln w="9525">
                <a:solidFill>
                  <a:srgbClr val="FF0000"/>
                </a:solidFill>
                <a:miter lim="800000"/>
                <a:headEnd/>
                <a:tailEnd/>
              </a:ln>
            </p:spPr>
            <p:txBody>
              <a:bodyPr/>
              <a:lstStyle/>
              <a:p>
                <a:endParaRPr lang="fr-FR"/>
              </a:p>
            </p:txBody>
          </p:sp>
          <p:sp>
            <p:nvSpPr>
              <p:cNvPr id="3581" name="AutoShape 1491"/>
              <p:cNvSpPr>
                <a:spLocks/>
              </p:cNvSpPr>
              <p:nvPr/>
            </p:nvSpPr>
            <p:spPr bwMode="auto">
              <a:xfrm>
                <a:off x="205" y="1195"/>
                <a:ext cx="30"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F0000"/>
              </a:solidFill>
              <a:ln w="9525">
                <a:solidFill>
                  <a:srgbClr val="FF0000"/>
                </a:solidFill>
                <a:miter lim="800000"/>
                <a:headEnd/>
                <a:tailEnd/>
              </a:ln>
            </p:spPr>
            <p:txBody>
              <a:bodyPr/>
              <a:lstStyle/>
              <a:p>
                <a:endParaRPr lang="fr-FR"/>
              </a:p>
            </p:txBody>
          </p:sp>
          <p:sp>
            <p:nvSpPr>
              <p:cNvPr id="3582" name="AutoShape 1492"/>
              <p:cNvSpPr>
                <a:spLocks/>
              </p:cNvSpPr>
              <p:nvPr/>
            </p:nvSpPr>
            <p:spPr bwMode="auto">
              <a:xfrm>
                <a:off x="205" y="1152"/>
                <a:ext cx="30" cy="24"/>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F0000"/>
              </a:solidFill>
              <a:ln w="9525">
                <a:solidFill>
                  <a:srgbClr val="FF0000"/>
                </a:solidFill>
                <a:miter lim="800000"/>
                <a:headEnd/>
                <a:tailEnd/>
              </a:ln>
            </p:spPr>
            <p:txBody>
              <a:bodyPr/>
              <a:lstStyle/>
              <a:p>
                <a:endParaRPr lang="fr-FR"/>
              </a:p>
            </p:txBody>
          </p:sp>
          <p:sp>
            <p:nvSpPr>
              <p:cNvPr id="3583" name="AutoShape 1493"/>
              <p:cNvSpPr>
                <a:spLocks/>
              </p:cNvSpPr>
              <p:nvPr/>
            </p:nvSpPr>
            <p:spPr bwMode="auto">
              <a:xfrm>
                <a:off x="205" y="1107"/>
                <a:ext cx="30"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F0000"/>
              </a:solidFill>
              <a:ln w="9525">
                <a:solidFill>
                  <a:srgbClr val="FF0000"/>
                </a:solidFill>
                <a:miter lim="800000"/>
                <a:headEnd/>
                <a:tailEnd/>
              </a:ln>
            </p:spPr>
            <p:txBody>
              <a:bodyPr/>
              <a:lstStyle/>
              <a:p>
                <a:endParaRPr lang="fr-FR"/>
              </a:p>
            </p:txBody>
          </p:sp>
          <p:sp>
            <p:nvSpPr>
              <p:cNvPr id="3584" name="AutoShape 1494"/>
              <p:cNvSpPr>
                <a:spLocks/>
              </p:cNvSpPr>
              <p:nvPr/>
            </p:nvSpPr>
            <p:spPr bwMode="auto">
              <a:xfrm>
                <a:off x="205" y="1064"/>
                <a:ext cx="30"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F0000"/>
              </a:solidFill>
              <a:ln w="9525">
                <a:solidFill>
                  <a:srgbClr val="FF0000"/>
                </a:solidFill>
                <a:miter lim="800000"/>
                <a:headEnd/>
                <a:tailEnd/>
              </a:ln>
            </p:spPr>
            <p:txBody>
              <a:bodyPr/>
              <a:lstStyle/>
              <a:p>
                <a:endParaRPr lang="fr-FR"/>
              </a:p>
            </p:txBody>
          </p:sp>
          <p:sp>
            <p:nvSpPr>
              <p:cNvPr id="3585" name="AutoShape 1495"/>
              <p:cNvSpPr>
                <a:spLocks/>
              </p:cNvSpPr>
              <p:nvPr/>
            </p:nvSpPr>
            <p:spPr bwMode="auto">
              <a:xfrm>
                <a:off x="152" y="1019"/>
                <a:ext cx="30"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F0000"/>
              </a:solidFill>
              <a:ln w="9525">
                <a:solidFill>
                  <a:srgbClr val="FF0000"/>
                </a:solidFill>
                <a:miter lim="800000"/>
                <a:headEnd/>
                <a:tailEnd/>
              </a:ln>
            </p:spPr>
            <p:txBody>
              <a:bodyPr/>
              <a:lstStyle/>
              <a:p>
                <a:endParaRPr lang="fr-FR"/>
              </a:p>
            </p:txBody>
          </p:sp>
          <p:sp>
            <p:nvSpPr>
              <p:cNvPr id="3586" name="AutoShape 1496"/>
              <p:cNvSpPr>
                <a:spLocks/>
              </p:cNvSpPr>
              <p:nvPr/>
            </p:nvSpPr>
            <p:spPr bwMode="auto">
              <a:xfrm>
                <a:off x="152" y="974"/>
                <a:ext cx="30"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F0000"/>
              </a:solidFill>
              <a:ln w="9525">
                <a:solidFill>
                  <a:srgbClr val="FF0000"/>
                </a:solidFill>
                <a:miter lim="800000"/>
                <a:headEnd/>
                <a:tailEnd/>
              </a:ln>
            </p:spPr>
            <p:txBody>
              <a:bodyPr/>
              <a:lstStyle/>
              <a:p>
                <a:endParaRPr lang="fr-FR"/>
              </a:p>
            </p:txBody>
          </p:sp>
          <p:sp>
            <p:nvSpPr>
              <p:cNvPr id="3587" name="AutoShape 1497"/>
              <p:cNvSpPr>
                <a:spLocks/>
              </p:cNvSpPr>
              <p:nvPr/>
            </p:nvSpPr>
            <p:spPr bwMode="auto">
              <a:xfrm>
                <a:off x="152" y="929"/>
                <a:ext cx="30" cy="29"/>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F0000"/>
              </a:solidFill>
              <a:ln w="9525">
                <a:solidFill>
                  <a:srgbClr val="FF0000"/>
                </a:solidFill>
                <a:miter lim="800000"/>
                <a:headEnd/>
                <a:tailEnd/>
              </a:ln>
            </p:spPr>
            <p:txBody>
              <a:bodyPr/>
              <a:lstStyle/>
              <a:p>
                <a:endParaRPr lang="fr-FR"/>
              </a:p>
            </p:txBody>
          </p:sp>
          <p:sp>
            <p:nvSpPr>
              <p:cNvPr id="3588" name="AutoShape 1498"/>
              <p:cNvSpPr>
                <a:spLocks/>
              </p:cNvSpPr>
              <p:nvPr/>
            </p:nvSpPr>
            <p:spPr bwMode="auto">
              <a:xfrm>
                <a:off x="152" y="884"/>
                <a:ext cx="30"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F0000"/>
              </a:solidFill>
              <a:ln w="9525">
                <a:solidFill>
                  <a:srgbClr val="FF0000"/>
                </a:solidFill>
                <a:miter lim="800000"/>
                <a:headEnd/>
                <a:tailEnd/>
              </a:ln>
            </p:spPr>
            <p:txBody>
              <a:bodyPr/>
              <a:lstStyle/>
              <a:p>
                <a:endParaRPr lang="fr-FR"/>
              </a:p>
            </p:txBody>
          </p:sp>
          <p:sp>
            <p:nvSpPr>
              <p:cNvPr id="3589" name="AutoShape 1499"/>
              <p:cNvSpPr>
                <a:spLocks/>
              </p:cNvSpPr>
              <p:nvPr/>
            </p:nvSpPr>
            <p:spPr bwMode="auto">
              <a:xfrm>
                <a:off x="152" y="840"/>
                <a:ext cx="30" cy="28"/>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F0000"/>
              </a:solidFill>
              <a:ln w="9525">
                <a:solidFill>
                  <a:srgbClr val="FF0000"/>
                </a:solidFill>
                <a:miter lim="800000"/>
                <a:headEnd/>
                <a:tailEnd/>
              </a:ln>
            </p:spPr>
            <p:txBody>
              <a:bodyPr/>
              <a:lstStyle/>
              <a:p>
                <a:endParaRPr lang="fr-FR"/>
              </a:p>
            </p:txBody>
          </p:sp>
          <p:sp>
            <p:nvSpPr>
              <p:cNvPr id="3590" name="AutoShape 1500"/>
              <p:cNvSpPr>
                <a:spLocks/>
              </p:cNvSpPr>
              <p:nvPr/>
            </p:nvSpPr>
            <p:spPr bwMode="auto">
              <a:xfrm>
                <a:off x="152" y="797"/>
                <a:ext cx="30"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3591" name="AutoShape 1501"/>
              <p:cNvSpPr>
                <a:spLocks/>
              </p:cNvSpPr>
              <p:nvPr/>
            </p:nvSpPr>
            <p:spPr bwMode="auto">
              <a:xfrm>
                <a:off x="152" y="752"/>
                <a:ext cx="30" cy="30"/>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3592" name="AutoShape 1502"/>
              <p:cNvSpPr>
                <a:spLocks/>
              </p:cNvSpPr>
              <p:nvPr/>
            </p:nvSpPr>
            <p:spPr bwMode="auto">
              <a:xfrm>
                <a:off x="152" y="707"/>
                <a:ext cx="30" cy="28"/>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3593" name="AutoShape 1503"/>
              <p:cNvSpPr>
                <a:spLocks/>
              </p:cNvSpPr>
              <p:nvPr/>
            </p:nvSpPr>
            <p:spPr bwMode="auto">
              <a:xfrm>
                <a:off x="152" y="664"/>
                <a:ext cx="30"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3594" name="AutoShape 1504"/>
              <p:cNvSpPr>
                <a:spLocks/>
              </p:cNvSpPr>
              <p:nvPr/>
            </p:nvSpPr>
            <p:spPr bwMode="auto">
              <a:xfrm>
                <a:off x="152" y="621"/>
                <a:ext cx="30"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00FF00"/>
              </a:solidFill>
              <a:ln w="9525">
                <a:solidFill>
                  <a:srgbClr val="00FF00"/>
                </a:solidFill>
                <a:miter lim="800000"/>
                <a:headEnd/>
                <a:tailEnd/>
              </a:ln>
            </p:spPr>
            <p:txBody>
              <a:bodyPr/>
              <a:lstStyle/>
              <a:p>
                <a:endParaRPr lang="fr-FR"/>
              </a:p>
            </p:txBody>
          </p:sp>
          <p:sp>
            <p:nvSpPr>
              <p:cNvPr id="3595" name="AutoShape 1505"/>
              <p:cNvSpPr>
                <a:spLocks/>
              </p:cNvSpPr>
              <p:nvPr/>
            </p:nvSpPr>
            <p:spPr bwMode="auto">
              <a:xfrm>
                <a:off x="152" y="576"/>
                <a:ext cx="30"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00FF00"/>
              </a:solidFill>
              <a:ln w="9525">
                <a:solidFill>
                  <a:srgbClr val="00FF00"/>
                </a:solidFill>
                <a:miter lim="800000"/>
                <a:headEnd/>
                <a:tailEnd/>
              </a:ln>
            </p:spPr>
            <p:txBody>
              <a:bodyPr/>
              <a:lstStyle/>
              <a:p>
                <a:endParaRPr lang="fr-FR"/>
              </a:p>
            </p:txBody>
          </p:sp>
          <p:sp>
            <p:nvSpPr>
              <p:cNvPr id="3596" name="AutoShape 1506"/>
              <p:cNvSpPr>
                <a:spLocks/>
              </p:cNvSpPr>
              <p:nvPr/>
            </p:nvSpPr>
            <p:spPr bwMode="auto">
              <a:xfrm>
                <a:off x="152" y="531"/>
                <a:ext cx="30"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597" name="AutoShape 1507"/>
              <p:cNvSpPr>
                <a:spLocks/>
              </p:cNvSpPr>
              <p:nvPr/>
            </p:nvSpPr>
            <p:spPr bwMode="auto">
              <a:xfrm>
                <a:off x="152" y="488"/>
                <a:ext cx="30"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598" name="AutoShape 1508"/>
              <p:cNvSpPr>
                <a:spLocks/>
              </p:cNvSpPr>
              <p:nvPr/>
            </p:nvSpPr>
            <p:spPr bwMode="auto">
              <a:xfrm>
                <a:off x="152" y="445"/>
                <a:ext cx="30"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599" name="AutoShape 1509"/>
              <p:cNvSpPr>
                <a:spLocks/>
              </p:cNvSpPr>
              <p:nvPr/>
            </p:nvSpPr>
            <p:spPr bwMode="auto">
              <a:xfrm>
                <a:off x="152" y="1729"/>
                <a:ext cx="30"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F0000"/>
              </a:solidFill>
              <a:ln w="9525">
                <a:solidFill>
                  <a:srgbClr val="FF0000"/>
                </a:solidFill>
                <a:miter lim="800000"/>
                <a:headEnd/>
                <a:tailEnd/>
              </a:ln>
            </p:spPr>
            <p:txBody>
              <a:bodyPr/>
              <a:lstStyle/>
              <a:p>
                <a:endParaRPr lang="fr-FR"/>
              </a:p>
            </p:txBody>
          </p:sp>
          <p:sp>
            <p:nvSpPr>
              <p:cNvPr id="3600" name="AutoShape 1510"/>
              <p:cNvSpPr>
                <a:spLocks/>
              </p:cNvSpPr>
              <p:nvPr/>
            </p:nvSpPr>
            <p:spPr bwMode="auto">
              <a:xfrm>
                <a:off x="152" y="1681"/>
                <a:ext cx="30" cy="28"/>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F0000"/>
              </a:solidFill>
              <a:ln w="9525">
                <a:solidFill>
                  <a:srgbClr val="FF0000"/>
                </a:solidFill>
                <a:miter lim="800000"/>
                <a:headEnd/>
                <a:tailEnd/>
              </a:ln>
            </p:spPr>
            <p:txBody>
              <a:bodyPr/>
              <a:lstStyle/>
              <a:p>
                <a:endParaRPr lang="fr-FR"/>
              </a:p>
            </p:txBody>
          </p:sp>
          <p:sp>
            <p:nvSpPr>
              <p:cNvPr id="3601" name="AutoShape 1511"/>
              <p:cNvSpPr>
                <a:spLocks/>
              </p:cNvSpPr>
              <p:nvPr/>
            </p:nvSpPr>
            <p:spPr bwMode="auto">
              <a:xfrm>
                <a:off x="152" y="1638"/>
                <a:ext cx="30"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F0000"/>
              </a:solidFill>
              <a:ln w="9525">
                <a:solidFill>
                  <a:srgbClr val="FF0000"/>
                </a:solidFill>
                <a:miter lim="800000"/>
                <a:headEnd/>
                <a:tailEnd/>
              </a:ln>
            </p:spPr>
            <p:txBody>
              <a:bodyPr/>
              <a:lstStyle/>
              <a:p>
                <a:endParaRPr lang="fr-FR"/>
              </a:p>
            </p:txBody>
          </p:sp>
          <p:sp>
            <p:nvSpPr>
              <p:cNvPr id="3602" name="AutoShape 1512"/>
              <p:cNvSpPr>
                <a:spLocks/>
              </p:cNvSpPr>
              <p:nvPr/>
            </p:nvSpPr>
            <p:spPr bwMode="auto">
              <a:xfrm>
                <a:off x="152" y="1593"/>
                <a:ext cx="30" cy="28"/>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00FFFF"/>
              </a:solidFill>
              <a:ln w="9525">
                <a:solidFill>
                  <a:srgbClr val="00FFFF"/>
                </a:solidFill>
                <a:miter lim="800000"/>
                <a:headEnd/>
                <a:tailEnd/>
              </a:ln>
            </p:spPr>
            <p:txBody>
              <a:bodyPr/>
              <a:lstStyle/>
              <a:p>
                <a:endParaRPr lang="fr-FR"/>
              </a:p>
            </p:txBody>
          </p:sp>
          <p:sp>
            <p:nvSpPr>
              <p:cNvPr id="3603" name="AutoShape 1513"/>
              <p:cNvSpPr>
                <a:spLocks/>
              </p:cNvSpPr>
              <p:nvPr/>
            </p:nvSpPr>
            <p:spPr bwMode="auto">
              <a:xfrm>
                <a:off x="152" y="1550"/>
                <a:ext cx="30" cy="28"/>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00FFFF"/>
              </a:solidFill>
              <a:ln w="9525">
                <a:solidFill>
                  <a:srgbClr val="00FFFF"/>
                </a:solidFill>
                <a:miter lim="800000"/>
                <a:headEnd/>
                <a:tailEnd/>
              </a:ln>
            </p:spPr>
            <p:txBody>
              <a:bodyPr/>
              <a:lstStyle/>
              <a:p>
                <a:endParaRPr lang="fr-FR"/>
              </a:p>
            </p:txBody>
          </p:sp>
          <p:sp>
            <p:nvSpPr>
              <p:cNvPr id="3604" name="AutoShape 1514"/>
              <p:cNvSpPr>
                <a:spLocks/>
              </p:cNvSpPr>
              <p:nvPr/>
            </p:nvSpPr>
            <p:spPr bwMode="auto">
              <a:xfrm>
                <a:off x="152" y="1503"/>
                <a:ext cx="30" cy="30"/>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00FF00"/>
              </a:solidFill>
              <a:ln w="9525">
                <a:solidFill>
                  <a:srgbClr val="00FF00"/>
                </a:solidFill>
                <a:miter lim="800000"/>
                <a:headEnd/>
                <a:tailEnd/>
              </a:ln>
            </p:spPr>
            <p:txBody>
              <a:bodyPr/>
              <a:lstStyle/>
              <a:p>
                <a:endParaRPr lang="fr-FR"/>
              </a:p>
            </p:txBody>
          </p:sp>
          <p:sp>
            <p:nvSpPr>
              <p:cNvPr id="3605" name="AutoShape 1515"/>
              <p:cNvSpPr>
                <a:spLocks/>
              </p:cNvSpPr>
              <p:nvPr/>
            </p:nvSpPr>
            <p:spPr bwMode="auto">
              <a:xfrm>
                <a:off x="152" y="1460"/>
                <a:ext cx="30"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606" name="AutoShape 1516"/>
              <p:cNvSpPr>
                <a:spLocks/>
              </p:cNvSpPr>
              <p:nvPr/>
            </p:nvSpPr>
            <p:spPr bwMode="auto">
              <a:xfrm>
                <a:off x="152" y="1417"/>
                <a:ext cx="30"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607" name="AutoShape 1517"/>
              <p:cNvSpPr>
                <a:spLocks/>
              </p:cNvSpPr>
              <p:nvPr/>
            </p:nvSpPr>
            <p:spPr bwMode="auto">
              <a:xfrm>
                <a:off x="152" y="1372"/>
                <a:ext cx="30"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608" name="AutoShape 1518"/>
              <p:cNvSpPr>
                <a:spLocks/>
              </p:cNvSpPr>
              <p:nvPr/>
            </p:nvSpPr>
            <p:spPr bwMode="auto">
              <a:xfrm>
                <a:off x="152" y="1327"/>
                <a:ext cx="30"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CFF00"/>
              </a:solidFill>
              <a:ln w="9525">
                <a:solidFill>
                  <a:srgbClr val="FCFF00"/>
                </a:solidFill>
                <a:miter lim="800000"/>
                <a:headEnd/>
                <a:tailEnd/>
              </a:ln>
            </p:spPr>
            <p:txBody>
              <a:bodyPr/>
              <a:lstStyle/>
              <a:p>
                <a:endParaRPr lang="fr-FR"/>
              </a:p>
            </p:txBody>
          </p:sp>
          <p:sp>
            <p:nvSpPr>
              <p:cNvPr id="3609" name="AutoShape 1519"/>
              <p:cNvSpPr>
                <a:spLocks/>
              </p:cNvSpPr>
              <p:nvPr/>
            </p:nvSpPr>
            <p:spPr bwMode="auto">
              <a:xfrm>
                <a:off x="152" y="1284"/>
                <a:ext cx="30"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CFF00"/>
              </a:solidFill>
              <a:ln w="9525">
                <a:solidFill>
                  <a:srgbClr val="FCFF00"/>
                </a:solidFill>
                <a:miter lim="800000"/>
                <a:headEnd/>
                <a:tailEnd/>
              </a:ln>
            </p:spPr>
            <p:txBody>
              <a:bodyPr/>
              <a:lstStyle/>
              <a:p>
                <a:endParaRPr lang="fr-FR"/>
              </a:p>
            </p:txBody>
          </p:sp>
          <p:sp>
            <p:nvSpPr>
              <p:cNvPr id="3610" name="AutoShape 1520"/>
              <p:cNvSpPr>
                <a:spLocks/>
              </p:cNvSpPr>
              <p:nvPr/>
            </p:nvSpPr>
            <p:spPr bwMode="auto">
              <a:xfrm>
                <a:off x="152" y="1240"/>
                <a:ext cx="30"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F0000"/>
              </a:solidFill>
              <a:ln w="9525">
                <a:solidFill>
                  <a:srgbClr val="FF0000"/>
                </a:solidFill>
                <a:miter lim="800000"/>
                <a:headEnd/>
                <a:tailEnd/>
              </a:ln>
            </p:spPr>
            <p:txBody>
              <a:bodyPr/>
              <a:lstStyle/>
              <a:p>
                <a:endParaRPr lang="fr-FR"/>
              </a:p>
            </p:txBody>
          </p:sp>
          <p:sp>
            <p:nvSpPr>
              <p:cNvPr id="3611" name="AutoShape 1521"/>
              <p:cNvSpPr>
                <a:spLocks/>
              </p:cNvSpPr>
              <p:nvPr/>
            </p:nvSpPr>
            <p:spPr bwMode="auto">
              <a:xfrm>
                <a:off x="152" y="1195"/>
                <a:ext cx="30"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F0000"/>
              </a:solidFill>
              <a:ln w="9525">
                <a:solidFill>
                  <a:srgbClr val="FF0000"/>
                </a:solidFill>
                <a:miter lim="800000"/>
                <a:headEnd/>
                <a:tailEnd/>
              </a:ln>
            </p:spPr>
            <p:txBody>
              <a:bodyPr/>
              <a:lstStyle/>
              <a:p>
                <a:endParaRPr lang="fr-FR"/>
              </a:p>
            </p:txBody>
          </p:sp>
          <p:sp>
            <p:nvSpPr>
              <p:cNvPr id="3612" name="AutoShape 1522"/>
              <p:cNvSpPr>
                <a:spLocks/>
              </p:cNvSpPr>
              <p:nvPr/>
            </p:nvSpPr>
            <p:spPr bwMode="auto">
              <a:xfrm>
                <a:off x="152" y="1152"/>
                <a:ext cx="30" cy="24"/>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F0000"/>
              </a:solidFill>
              <a:ln w="9525">
                <a:solidFill>
                  <a:srgbClr val="FF0000"/>
                </a:solidFill>
                <a:miter lim="800000"/>
                <a:headEnd/>
                <a:tailEnd/>
              </a:ln>
            </p:spPr>
            <p:txBody>
              <a:bodyPr/>
              <a:lstStyle/>
              <a:p>
                <a:endParaRPr lang="fr-FR"/>
              </a:p>
            </p:txBody>
          </p:sp>
          <p:sp>
            <p:nvSpPr>
              <p:cNvPr id="3613" name="AutoShape 1523"/>
              <p:cNvSpPr>
                <a:spLocks/>
              </p:cNvSpPr>
              <p:nvPr/>
            </p:nvSpPr>
            <p:spPr bwMode="auto">
              <a:xfrm>
                <a:off x="152" y="1107"/>
                <a:ext cx="30"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F0000"/>
              </a:solidFill>
              <a:ln w="9525">
                <a:solidFill>
                  <a:srgbClr val="FF0000"/>
                </a:solidFill>
                <a:miter lim="800000"/>
                <a:headEnd/>
                <a:tailEnd/>
              </a:ln>
            </p:spPr>
            <p:txBody>
              <a:bodyPr/>
              <a:lstStyle/>
              <a:p>
                <a:endParaRPr lang="fr-FR"/>
              </a:p>
            </p:txBody>
          </p:sp>
          <p:sp>
            <p:nvSpPr>
              <p:cNvPr id="3614" name="AutoShape 1524"/>
              <p:cNvSpPr>
                <a:spLocks/>
              </p:cNvSpPr>
              <p:nvPr/>
            </p:nvSpPr>
            <p:spPr bwMode="auto">
              <a:xfrm>
                <a:off x="152" y="1064"/>
                <a:ext cx="30"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F0000"/>
              </a:solidFill>
              <a:ln w="9525">
                <a:solidFill>
                  <a:srgbClr val="FF0000"/>
                </a:solidFill>
                <a:miter lim="800000"/>
                <a:headEnd/>
                <a:tailEnd/>
              </a:ln>
            </p:spPr>
            <p:txBody>
              <a:bodyPr/>
              <a:lstStyle/>
              <a:p>
                <a:endParaRPr lang="fr-FR"/>
              </a:p>
            </p:txBody>
          </p:sp>
          <p:sp>
            <p:nvSpPr>
              <p:cNvPr id="3615" name="AutoShape 1525"/>
              <p:cNvSpPr>
                <a:spLocks/>
              </p:cNvSpPr>
              <p:nvPr/>
            </p:nvSpPr>
            <p:spPr bwMode="auto">
              <a:xfrm>
                <a:off x="103" y="1019"/>
                <a:ext cx="29"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F0000"/>
              </a:solidFill>
              <a:ln w="9525">
                <a:solidFill>
                  <a:srgbClr val="FF0000"/>
                </a:solidFill>
                <a:miter lim="800000"/>
                <a:headEnd/>
                <a:tailEnd/>
              </a:ln>
            </p:spPr>
            <p:txBody>
              <a:bodyPr/>
              <a:lstStyle/>
              <a:p>
                <a:endParaRPr lang="fr-FR"/>
              </a:p>
            </p:txBody>
          </p:sp>
          <p:sp>
            <p:nvSpPr>
              <p:cNvPr id="3616" name="AutoShape 1526"/>
              <p:cNvSpPr>
                <a:spLocks/>
              </p:cNvSpPr>
              <p:nvPr/>
            </p:nvSpPr>
            <p:spPr bwMode="auto">
              <a:xfrm>
                <a:off x="103" y="974"/>
                <a:ext cx="29"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F0000"/>
              </a:solidFill>
              <a:ln w="9525">
                <a:solidFill>
                  <a:srgbClr val="FF0000"/>
                </a:solidFill>
                <a:miter lim="800000"/>
                <a:headEnd/>
                <a:tailEnd/>
              </a:ln>
            </p:spPr>
            <p:txBody>
              <a:bodyPr/>
              <a:lstStyle/>
              <a:p>
                <a:endParaRPr lang="fr-FR"/>
              </a:p>
            </p:txBody>
          </p:sp>
          <p:sp>
            <p:nvSpPr>
              <p:cNvPr id="3617" name="AutoShape 1527"/>
              <p:cNvSpPr>
                <a:spLocks/>
              </p:cNvSpPr>
              <p:nvPr/>
            </p:nvSpPr>
            <p:spPr bwMode="auto">
              <a:xfrm>
                <a:off x="103" y="929"/>
                <a:ext cx="29" cy="29"/>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F0000"/>
              </a:solidFill>
              <a:ln w="9525">
                <a:solidFill>
                  <a:srgbClr val="FF0000"/>
                </a:solidFill>
                <a:miter lim="800000"/>
                <a:headEnd/>
                <a:tailEnd/>
              </a:ln>
            </p:spPr>
            <p:txBody>
              <a:bodyPr/>
              <a:lstStyle/>
              <a:p>
                <a:endParaRPr lang="fr-FR"/>
              </a:p>
            </p:txBody>
          </p:sp>
          <p:sp>
            <p:nvSpPr>
              <p:cNvPr id="3618" name="AutoShape 1528"/>
              <p:cNvSpPr>
                <a:spLocks/>
              </p:cNvSpPr>
              <p:nvPr/>
            </p:nvSpPr>
            <p:spPr bwMode="auto">
              <a:xfrm>
                <a:off x="103" y="884"/>
                <a:ext cx="29"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F0000"/>
              </a:solidFill>
              <a:ln w="9525">
                <a:solidFill>
                  <a:srgbClr val="FF0000"/>
                </a:solidFill>
                <a:miter lim="800000"/>
                <a:headEnd/>
                <a:tailEnd/>
              </a:ln>
            </p:spPr>
            <p:txBody>
              <a:bodyPr/>
              <a:lstStyle/>
              <a:p>
                <a:endParaRPr lang="fr-FR"/>
              </a:p>
            </p:txBody>
          </p:sp>
          <p:sp>
            <p:nvSpPr>
              <p:cNvPr id="3619" name="AutoShape 1529"/>
              <p:cNvSpPr>
                <a:spLocks/>
              </p:cNvSpPr>
              <p:nvPr/>
            </p:nvSpPr>
            <p:spPr bwMode="auto">
              <a:xfrm>
                <a:off x="103" y="840"/>
                <a:ext cx="29" cy="28"/>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F0000"/>
              </a:solidFill>
              <a:ln w="9525">
                <a:solidFill>
                  <a:srgbClr val="FF0000"/>
                </a:solidFill>
                <a:miter lim="800000"/>
                <a:headEnd/>
                <a:tailEnd/>
              </a:ln>
            </p:spPr>
            <p:txBody>
              <a:bodyPr/>
              <a:lstStyle/>
              <a:p>
                <a:endParaRPr lang="fr-FR"/>
              </a:p>
            </p:txBody>
          </p:sp>
          <p:sp>
            <p:nvSpPr>
              <p:cNvPr id="3620" name="AutoShape 1530"/>
              <p:cNvSpPr>
                <a:spLocks/>
              </p:cNvSpPr>
              <p:nvPr/>
            </p:nvSpPr>
            <p:spPr bwMode="auto">
              <a:xfrm>
                <a:off x="103" y="797"/>
                <a:ext cx="29"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3621" name="AutoShape 1531"/>
              <p:cNvSpPr>
                <a:spLocks/>
              </p:cNvSpPr>
              <p:nvPr/>
            </p:nvSpPr>
            <p:spPr bwMode="auto">
              <a:xfrm>
                <a:off x="103" y="752"/>
                <a:ext cx="29" cy="30"/>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3622" name="AutoShape 1532"/>
              <p:cNvSpPr>
                <a:spLocks/>
              </p:cNvSpPr>
              <p:nvPr/>
            </p:nvSpPr>
            <p:spPr bwMode="auto">
              <a:xfrm>
                <a:off x="103" y="707"/>
                <a:ext cx="29" cy="28"/>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3623" name="AutoShape 1533"/>
              <p:cNvSpPr>
                <a:spLocks/>
              </p:cNvSpPr>
              <p:nvPr/>
            </p:nvSpPr>
            <p:spPr bwMode="auto">
              <a:xfrm>
                <a:off x="103" y="664"/>
                <a:ext cx="29"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3624" name="AutoShape 1534"/>
              <p:cNvSpPr>
                <a:spLocks/>
              </p:cNvSpPr>
              <p:nvPr/>
            </p:nvSpPr>
            <p:spPr bwMode="auto">
              <a:xfrm>
                <a:off x="103" y="621"/>
                <a:ext cx="29"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00FF00"/>
              </a:solidFill>
              <a:ln w="9525">
                <a:solidFill>
                  <a:srgbClr val="00FF00"/>
                </a:solidFill>
                <a:miter lim="800000"/>
                <a:headEnd/>
                <a:tailEnd/>
              </a:ln>
            </p:spPr>
            <p:txBody>
              <a:bodyPr/>
              <a:lstStyle/>
              <a:p>
                <a:endParaRPr lang="fr-FR"/>
              </a:p>
            </p:txBody>
          </p:sp>
          <p:sp>
            <p:nvSpPr>
              <p:cNvPr id="3625" name="AutoShape 1535"/>
              <p:cNvSpPr>
                <a:spLocks/>
              </p:cNvSpPr>
              <p:nvPr/>
            </p:nvSpPr>
            <p:spPr bwMode="auto">
              <a:xfrm>
                <a:off x="103" y="576"/>
                <a:ext cx="29"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00FF00"/>
              </a:solidFill>
              <a:ln w="9525">
                <a:solidFill>
                  <a:srgbClr val="00FF00"/>
                </a:solidFill>
                <a:miter lim="800000"/>
                <a:headEnd/>
                <a:tailEnd/>
              </a:ln>
            </p:spPr>
            <p:txBody>
              <a:bodyPr/>
              <a:lstStyle/>
              <a:p>
                <a:endParaRPr lang="fr-FR"/>
              </a:p>
            </p:txBody>
          </p:sp>
          <p:sp>
            <p:nvSpPr>
              <p:cNvPr id="3626" name="AutoShape 1536"/>
              <p:cNvSpPr>
                <a:spLocks/>
              </p:cNvSpPr>
              <p:nvPr/>
            </p:nvSpPr>
            <p:spPr bwMode="auto">
              <a:xfrm>
                <a:off x="103" y="531"/>
                <a:ext cx="29"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627" name="AutoShape 1537"/>
              <p:cNvSpPr>
                <a:spLocks/>
              </p:cNvSpPr>
              <p:nvPr/>
            </p:nvSpPr>
            <p:spPr bwMode="auto">
              <a:xfrm>
                <a:off x="103" y="488"/>
                <a:ext cx="29"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628" name="AutoShape 1538"/>
              <p:cNvSpPr>
                <a:spLocks/>
              </p:cNvSpPr>
              <p:nvPr/>
            </p:nvSpPr>
            <p:spPr bwMode="auto">
              <a:xfrm>
                <a:off x="103" y="445"/>
                <a:ext cx="29"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629" name="AutoShape 1539"/>
              <p:cNvSpPr>
                <a:spLocks/>
              </p:cNvSpPr>
              <p:nvPr/>
            </p:nvSpPr>
            <p:spPr bwMode="auto">
              <a:xfrm>
                <a:off x="103" y="397"/>
                <a:ext cx="29" cy="28"/>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630" name="AutoShape 1540"/>
              <p:cNvSpPr>
                <a:spLocks/>
              </p:cNvSpPr>
              <p:nvPr/>
            </p:nvSpPr>
            <p:spPr bwMode="auto">
              <a:xfrm>
                <a:off x="103" y="1681"/>
                <a:ext cx="29" cy="28"/>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F0000"/>
              </a:solidFill>
              <a:ln w="9525">
                <a:solidFill>
                  <a:srgbClr val="FF0000"/>
                </a:solidFill>
                <a:miter lim="800000"/>
                <a:headEnd/>
                <a:tailEnd/>
              </a:ln>
            </p:spPr>
            <p:txBody>
              <a:bodyPr/>
              <a:lstStyle/>
              <a:p>
                <a:endParaRPr lang="fr-FR"/>
              </a:p>
            </p:txBody>
          </p:sp>
          <p:sp>
            <p:nvSpPr>
              <p:cNvPr id="3631" name="AutoShape 1541"/>
              <p:cNvSpPr>
                <a:spLocks/>
              </p:cNvSpPr>
              <p:nvPr/>
            </p:nvSpPr>
            <p:spPr bwMode="auto">
              <a:xfrm>
                <a:off x="103" y="1638"/>
                <a:ext cx="29"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F0000"/>
              </a:solidFill>
              <a:ln w="9525">
                <a:solidFill>
                  <a:srgbClr val="FF0000"/>
                </a:solidFill>
                <a:miter lim="800000"/>
                <a:headEnd/>
                <a:tailEnd/>
              </a:ln>
            </p:spPr>
            <p:txBody>
              <a:bodyPr/>
              <a:lstStyle/>
              <a:p>
                <a:endParaRPr lang="fr-FR"/>
              </a:p>
            </p:txBody>
          </p:sp>
          <p:sp>
            <p:nvSpPr>
              <p:cNvPr id="3632" name="AutoShape 1542"/>
              <p:cNvSpPr>
                <a:spLocks/>
              </p:cNvSpPr>
              <p:nvPr/>
            </p:nvSpPr>
            <p:spPr bwMode="auto">
              <a:xfrm>
                <a:off x="103" y="1593"/>
                <a:ext cx="29" cy="28"/>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F0000"/>
              </a:solidFill>
              <a:ln w="9525">
                <a:solidFill>
                  <a:srgbClr val="FF0000"/>
                </a:solidFill>
                <a:miter lim="800000"/>
                <a:headEnd/>
                <a:tailEnd/>
              </a:ln>
            </p:spPr>
            <p:txBody>
              <a:bodyPr/>
              <a:lstStyle/>
              <a:p>
                <a:endParaRPr lang="fr-FR"/>
              </a:p>
            </p:txBody>
          </p:sp>
          <p:sp>
            <p:nvSpPr>
              <p:cNvPr id="3633" name="AutoShape 1543"/>
              <p:cNvSpPr>
                <a:spLocks/>
              </p:cNvSpPr>
              <p:nvPr/>
            </p:nvSpPr>
            <p:spPr bwMode="auto">
              <a:xfrm>
                <a:off x="103" y="1550"/>
                <a:ext cx="29" cy="28"/>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00FFFF"/>
              </a:solidFill>
              <a:ln w="9525">
                <a:solidFill>
                  <a:srgbClr val="00FFFF"/>
                </a:solidFill>
                <a:miter lim="800000"/>
                <a:headEnd/>
                <a:tailEnd/>
              </a:ln>
            </p:spPr>
            <p:txBody>
              <a:bodyPr/>
              <a:lstStyle/>
              <a:p>
                <a:endParaRPr lang="fr-FR"/>
              </a:p>
            </p:txBody>
          </p:sp>
          <p:sp>
            <p:nvSpPr>
              <p:cNvPr id="3634" name="AutoShape 1544"/>
              <p:cNvSpPr>
                <a:spLocks/>
              </p:cNvSpPr>
              <p:nvPr/>
            </p:nvSpPr>
            <p:spPr bwMode="auto">
              <a:xfrm>
                <a:off x="103" y="1503"/>
                <a:ext cx="29" cy="30"/>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00FF00"/>
              </a:solidFill>
              <a:ln w="9525">
                <a:solidFill>
                  <a:srgbClr val="00FF00"/>
                </a:solidFill>
                <a:miter lim="800000"/>
                <a:headEnd/>
                <a:tailEnd/>
              </a:ln>
            </p:spPr>
            <p:txBody>
              <a:bodyPr/>
              <a:lstStyle/>
              <a:p>
                <a:endParaRPr lang="fr-FR"/>
              </a:p>
            </p:txBody>
          </p:sp>
          <p:sp>
            <p:nvSpPr>
              <p:cNvPr id="3635" name="AutoShape 1545"/>
              <p:cNvSpPr>
                <a:spLocks/>
              </p:cNvSpPr>
              <p:nvPr/>
            </p:nvSpPr>
            <p:spPr bwMode="auto">
              <a:xfrm>
                <a:off x="103" y="1460"/>
                <a:ext cx="29"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636" name="AutoShape 1546"/>
              <p:cNvSpPr>
                <a:spLocks/>
              </p:cNvSpPr>
              <p:nvPr/>
            </p:nvSpPr>
            <p:spPr bwMode="auto">
              <a:xfrm>
                <a:off x="103" y="1417"/>
                <a:ext cx="29"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637" name="AutoShape 1547"/>
              <p:cNvSpPr>
                <a:spLocks/>
              </p:cNvSpPr>
              <p:nvPr/>
            </p:nvSpPr>
            <p:spPr bwMode="auto">
              <a:xfrm>
                <a:off x="103" y="1372"/>
                <a:ext cx="29"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638" name="AutoShape 1548"/>
              <p:cNvSpPr>
                <a:spLocks/>
              </p:cNvSpPr>
              <p:nvPr/>
            </p:nvSpPr>
            <p:spPr bwMode="auto">
              <a:xfrm>
                <a:off x="103" y="1327"/>
                <a:ext cx="29"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CFF00"/>
              </a:solidFill>
              <a:ln w="9525">
                <a:solidFill>
                  <a:srgbClr val="FCFF00"/>
                </a:solidFill>
                <a:miter lim="800000"/>
                <a:headEnd/>
                <a:tailEnd/>
              </a:ln>
            </p:spPr>
            <p:txBody>
              <a:bodyPr/>
              <a:lstStyle/>
              <a:p>
                <a:endParaRPr lang="fr-FR"/>
              </a:p>
            </p:txBody>
          </p:sp>
          <p:sp>
            <p:nvSpPr>
              <p:cNvPr id="3639" name="AutoShape 1549"/>
              <p:cNvSpPr>
                <a:spLocks/>
              </p:cNvSpPr>
              <p:nvPr/>
            </p:nvSpPr>
            <p:spPr bwMode="auto">
              <a:xfrm>
                <a:off x="103" y="1284"/>
                <a:ext cx="29"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3640" name="AutoShape 1550"/>
              <p:cNvSpPr>
                <a:spLocks/>
              </p:cNvSpPr>
              <p:nvPr/>
            </p:nvSpPr>
            <p:spPr bwMode="auto">
              <a:xfrm>
                <a:off x="103" y="1240"/>
                <a:ext cx="29"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F0000"/>
              </a:solidFill>
              <a:ln w="9525">
                <a:solidFill>
                  <a:srgbClr val="FF0000"/>
                </a:solidFill>
                <a:miter lim="800000"/>
                <a:headEnd/>
                <a:tailEnd/>
              </a:ln>
            </p:spPr>
            <p:txBody>
              <a:bodyPr/>
              <a:lstStyle/>
              <a:p>
                <a:endParaRPr lang="fr-FR"/>
              </a:p>
            </p:txBody>
          </p:sp>
          <p:sp>
            <p:nvSpPr>
              <p:cNvPr id="3641" name="AutoShape 1551"/>
              <p:cNvSpPr>
                <a:spLocks/>
              </p:cNvSpPr>
              <p:nvPr/>
            </p:nvSpPr>
            <p:spPr bwMode="auto">
              <a:xfrm>
                <a:off x="103" y="1195"/>
                <a:ext cx="29"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F0000"/>
              </a:solidFill>
              <a:ln w="9525">
                <a:solidFill>
                  <a:srgbClr val="FF0000"/>
                </a:solidFill>
                <a:miter lim="800000"/>
                <a:headEnd/>
                <a:tailEnd/>
              </a:ln>
            </p:spPr>
            <p:txBody>
              <a:bodyPr/>
              <a:lstStyle/>
              <a:p>
                <a:endParaRPr lang="fr-FR"/>
              </a:p>
            </p:txBody>
          </p:sp>
          <p:sp>
            <p:nvSpPr>
              <p:cNvPr id="3642" name="AutoShape 1552"/>
              <p:cNvSpPr>
                <a:spLocks/>
              </p:cNvSpPr>
              <p:nvPr/>
            </p:nvSpPr>
            <p:spPr bwMode="auto">
              <a:xfrm>
                <a:off x="103" y="1152"/>
                <a:ext cx="29" cy="24"/>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F0000"/>
              </a:solidFill>
              <a:ln w="9525">
                <a:solidFill>
                  <a:srgbClr val="FF0000"/>
                </a:solidFill>
                <a:miter lim="800000"/>
                <a:headEnd/>
                <a:tailEnd/>
              </a:ln>
            </p:spPr>
            <p:txBody>
              <a:bodyPr/>
              <a:lstStyle/>
              <a:p>
                <a:endParaRPr lang="fr-FR"/>
              </a:p>
            </p:txBody>
          </p:sp>
          <p:sp>
            <p:nvSpPr>
              <p:cNvPr id="3643" name="AutoShape 1553"/>
              <p:cNvSpPr>
                <a:spLocks/>
              </p:cNvSpPr>
              <p:nvPr/>
            </p:nvSpPr>
            <p:spPr bwMode="auto">
              <a:xfrm>
                <a:off x="103" y="1107"/>
                <a:ext cx="29"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F0000"/>
              </a:solidFill>
              <a:ln w="9525">
                <a:solidFill>
                  <a:srgbClr val="FF0000"/>
                </a:solidFill>
                <a:miter lim="800000"/>
                <a:headEnd/>
                <a:tailEnd/>
              </a:ln>
            </p:spPr>
            <p:txBody>
              <a:bodyPr/>
              <a:lstStyle/>
              <a:p>
                <a:endParaRPr lang="fr-FR"/>
              </a:p>
            </p:txBody>
          </p:sp>
          <p:sp>
            <p:nvSpPr>
              <p:cNvPr id="3644" name="AutoShape 1554"/>
              <p:cNvSpPr>
                <a:spLocks/>
              </p:cNvSpPr>
              <p:nvPr/>
            </p:nvSpPr>
            <p:spPr bwMode="auto">
              <a:xfrm>
                <a:off x="103" y="1064"/>
                <a:ext cx="29"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F0000"/>
              </a:solidFill>
              <a:ln w="9525">
                <a:solidFill>
                  <a:srgbClr val="FF0000"/>
                </a:solidFill>
                <a:miter lim="800000"/>
                <a:headEnd/>
                <a:tailEnd/>
              </a:ln>
            </p:spPr>
            <p:txBody>
              <a:bodyPr/>
              <a:lstStyle/>
              <a:p>
                <a:endParaRPr lang="fr-FR"/>
              </a:p>
            </p:txBody>
          </p:sp>
          <p:sp>
            <p:nvSpPr>
              <p:cNvPr id="3645" name="AutoShape 1555"/>
              <p:cNvSpPr>
                <a:spLocks/>
              </p:cNvSpPr>
              <p:nvPr/>
            </p:nvSpPr>
            <p:spPr bwMode="auto">
              <a:xfrm>
                <a:off x="53" y="1019"/>
                <a:ext cx="29"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F0000"/>
              </a:solidFill>
              <a:ln w="9525">
                <a:solidFill>
                  <a:srgbClr val="FF0000"/>
                </a:solidFill>
                <a:miter lim="800000"/>
                <a:headEnd/>
                <a:tailEnd/>
              </a:ln>
            </p:spPr>
            <p:txBody>
              <a:bodyPr/>
              <a:lstStyle/>
              <a:p>
                <a:endParaRPr lang="fr-FR"/>
              </a:p>
            </p:txBody>
          </p:sp>
          <p:sp>
            <p:nvSpPr>
              <p:cNvPr id="3646" name="AutoShape 1556"/>
              <p:cNvSpPr>
                <a:spLocks/>
              </p:cNvSpPr>
              <p:nvPr/>
            </p:nvSpPr>
            <p:spPr bwMode="auto">
              <a:xfrm>
                <a:off x="53" y="974"/>
                <a:ext cx="29"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F0000"/>
              </a:solidFill>
              <a:ln w="9525">
                <a:solidFill>
                  <a:srgbClr val="FF0000"/>
                </a:solidFill>
                <a:miter lim="800000"/>
                <a:headEnd/>
                <a:tailEnd/>
              </a:ln>
            </p:spPr>
            <p:txBody>
              <a:bodyPr/>
              <a:lstStyle/>
              <a:p>
                <a:endParaRPr lang="fr-FR"/>
              </a:p>
            </p:txBody>
          </p:sp>
          <p:sp>
            <p:nvSpPr>
              <p:cNvPr id="3647" name="AutoShape 1557"/>
              <p:cNvSpPr>
                <a:spLocks/>
              </p:cNvSpPr>
              <p:nvPr/>
            </p:nvSpPr>
            <p:spPr bwMode="auto">
              <a:xfrm>
                <a:off x="53" y="929"/>
                <a:ext cx="29" cy="29"/>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F0000"/>
              </a:solidFill>
              <a:ln w="9525">
                <a:solidFill>
                  <a:srgbClr val="FF0000"/>
                </a:solidFill>
                <a:miter lim="800000"/>
                <a:headEnd/>
                <a:tailEnd/>
              </a:ln>
            </p:spPr>
            <p:txBody>
              <a:bodyPr/>
              <a:lstStyle/>
              <a:p>
                <a:endParaRPr lang="fr-FR"/>
              </a:p>
            </p:txBody>
          </p:sp>
          <p:sp>
            <p:nvSpPr>
              <p:cNvPr id="3648" name="AutoShape 1558"/>
              <p:cNvSpPr>
                <a:spLocks/>
              </p:cNvSpPr>
              <p:nvPr/>
            </p:nvSpPr>
            <p:spPr bwMode="auto">
              <a:xfrm>
                <a:off x="53" y="884"/>
                <a:ext cx="29"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F0000"/>
              </a:solidFill>
              <a:ln w="9525">
                <a:solidFill>
                  <a:srgbClr val="FF0000"/>
                </a:solidFill>
                <a:miter lim="800000"/>
                <a:headEnd/>
                <a:tailEnd/>
              </a:ln>
            </p:spPr>
            <p:txBody>
              <a:bodyPr/>
              <a:lstStyle/>
              <a:p>
                <a:endParaRPr lang="fr-FR"/>
              </a:p>
            </p:txBody>
          </p:sp>
          <p:sp>
            <p:nvSpPr>
              <p:cNvPr id="3649" name="AutoShape 1559"/>
              <p:cNvSpPr>
                <a:spLocks/>
              </p:cNvSpPr>
              <p:nvPr/>
            </p:nvSpPr>
            <p:spPr bwMode="auto">
              <a:xfrm>
                <a:off x="53" y="840"/>
                <a:ext cx="29" cy="28"/>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F0000"/>
              </a:solidFill>
              <a:ln w="9525">
                <a:solidFill>
                  <a:srgbClr val="FF0000"/>
                </a:solidFill>
                <a:miter lim="800000"/>
                <a:headEnd/>
                <a:tailEnd/>
              </a:ln>
            </p:spPr>
            <p:txBody>
              <a:bodyPr/>
              <a:lstStyle/>
              <a:p>
                <a:endParaRPr lang="fr-FR"/>
              </a:p>
            </p:txBody>
          </p:sp>
          <p:sp>
            <p:nvSpPr>
              <p:cNvPr id="3650" name="AutoShape 1560"/>
              <p:cNvSpPr>
                <a:spLocks/>
              </p:cNvSpPr>
              <p:nvPr/>
            </p:nvSpPr>
            <p:spPr bwMode="auto">
              <a:xfrm>
                <a:off x="53" y="797"/>
                <a:ext cx="29"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3651" name="AutoShape 1561"/>
              <p:cNvSpPr>
                <a:spLocks/>
              </p:cNvSpPr>
              <p:nvPr/>
            </p:nvSpPr>
            <p:spPr bwMode="auto">
              <a:xfrm>
                <a:off x="53" y="752"/>
                <a:ext cx="29" cy="30"/>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3652" name="AutoShape 1562"/>
              <p:cNvSpPr>
                <a:spLocks/>
              </p:cNvSpPr>
              <p:nvPr/>
            </p:nvSpPr>
            <p:spPr bwMode="auto">
              <a:xfrm>
                <a:off x="53" y="707"/>
                <a:ext cx="29" cy="28"/>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3653" name="AutoShape 1563"/>
              <p:cNvSpPr>
                <a:spLocks/>
              </p:cNvSpPr>
              <p:nvPr/>
            </p:nvSpPr>
            <p:spPr bwMode="auto">
              <a:xfrm>
                <a:off x="53" y="664"/>
                <a:ext cx="29"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3654" name="AutoShape 1564"/>
              <p:cNvSpPr>
                <a:spLocks/>
              </p:cNvSpPr>
              <p:nvPr/>
            </p:nvSpPr>
            <p:spPr bwMode="auto">
              <a:xfrm>
                <a:off x="53" y="621"/>
                <a:ext cx="29"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00FF00"/>
              </a:solidFill>
              <a:ln w="9525">
                <a:solidFill>
                  <a:srgbClr val="00FF00"/>
                </a:solidFill>
                <a:miter lim="800000"/>
                <a:headEnd/>
                <a:tailEnd/>
              </a:ln>
            </p:spPr>
            <p:txBody>
              <a:bodyPr/>
              <a:lstStyle/>
              <a:p>
                <a:endParaRPr lang="fr-FR"/>
              </a:p>
            </p:txBody>
          </p:sp>
          <p:sp>
            <p:nvSpPr>
              <p:cNvPr id="3655" name="AutoShape 1565"/>
              <p:cNvSpPr>
                <a:spLocks/>
              </p:cNvSpPr>
              <p:nvPr/>
            </p:nvSpPr>
            <p:spPr bwMode="auto">
              <a:xfrm>
                <a:off x="53" y="576"/>
                <a:ext cx="29"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00FF00"/>
              </a:solidFill>
              <a:ln w="9525">
                <a:solidFill>
                  <a:srgbClr val="00FF00"/>
                </a:solidFill>
                <a:miter lim="800000"/>
                <a:headEnd/>
                <a:tailEnd/>
              </a:ln>
            </p:spPr>
            <p:txBody>
              <a:bodyPr/>
              <a:lstStyle/>
              <a:p>
                <a:endParaRPr lang="fr-FR"/>
              </a:p>
            </p:txBody>
          </p:sp>
          <p:sp>
            <p:nvSpPr>
              <p:cNvPr id="3656" name="AutoShape 1566"/>
              <p:cNvSpPr>
                <a:spLocks/>
              </p:cNvSpPr>
              <p:nvPr/>
            </p:nvSpPr>
            <p:spPr bwMode="auto">
              <a:xfrm>
                <a:off x="53" y="531"/>
                <a:ext cx="29"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00FF00"/>
              </a:solidFill>
              <a:ln w="9525">
                <a:solidFill>
                  <a:srgbClr val="00FF00"/>
                </a:solidFill>
                <a:miter lim="800000"/>
                <a:headEnd/>
                <a:tailEnd/>
              </a:ln>
            </p:spPr>
            <p:txBody>
              <a:bodyPr/>
              <a:lstStyle/>
              <a:p>
                <a:endParaRPr lang="fr-FR"/>
              </a:p>
            </p:txBody>
          </p:sp>
          <p:sp>
            <p:nvSpPr>
              <p:cNvPr id="3657" name="AutoShape 1567"/>
              <p:cNvSpPr>
                <a:spLocks/>
              </p:cNvSpPr>
              <p:nvPr/>
            </p:nvSpPr>
            <p:spPr bwMode="auto">
              <a:xfrm>
                <a:off x="53" y="488"/>
                <a:ext cx="29"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658" name="AutoShape 1568"/>
              <p:cNvSpPr>
                <a:spLocks/>
              </p:cNvSpPr>
              <p:nvPr/>
            </p:nvSpPr>
            <p:spPr bwMode="auto">
              <a:xfrm>
                <a:off x="53" y="445"/>
                <a:ext cx="29"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659" name="AutoShape 1569"/>
              <p:cNvSpPr>
                <a:spLocks/>
              </p:cNvSpPr>
              <p:nvPr/>
            </p:nvSpPr>
            <p:spPr bwMode="auto">
              <a:xfrm>
                <a:off x="53" y="397"/>
                <a:ext cx="29" cy="28"/>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660" name="AutoShape 1570"/>
              <p:cNvSpPr>
                <a:spLocks/>
              </p:cNvSpPr>
              <p:nvPr/>
            </p:nvSpPr>
            <p:spPr bwMode="auto">
              <a:xfrm>
                <a:off x="53" y="354"/>
                <a:ext cx="29"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661" name="AutoShape 1571"/>
              <p:cNvSpPr>
                <a:spLocks/>
              </p:cNvSpPr>
              <p:nvPr/>
            </p:nvSpPr>
            <p:spPr bwMode="auto">
              <a:xfrm>
                <a:off x="53" y="309"/>
                <a:ext cx="29" cy="28"/>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662" name="AutoShape 1572"/>
              <p:cNvSpPr>
                <a:spLocks/>
              </p:cNvSpPr>
              <p:nvPr/>
            </p:nvSpPr>
            <p:spPr bwMode="auto">
              <a:xfrm>
                <a:off x="53" y="266"/>
                <a:ext cx="29" cy="28"/>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663" name="AutoShape 1573"/>
              <p:cNvSpPr>
                <a:spLocks/>
              </p:cNvSpPr>
              <p:nvPr/>
            </p:nvSpPr>
            <p:spPr bwMode="auto">
              <a:xfrm>
                <a:off x="53" y="219"/>
                <a:ext cx="29" cy="29"/>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CFF00"/>
              </a:solidFill>
              <a:ln w="9525">
                <a:solidFill>
                  <a:srgbClr val="FCFF00"/>
                </a:solidFill>
                <a:miter lim="800000"/>
                <a:headEnd/>
                <a:tailEnd/>
              </a:ln>
            </p:spPr>
            <p:txBody>
              <a:bodyPr/>
              <a:lstStyle/>
              <a:p>
                <a:endParaRPr lang="fr-FR"/>
              </a:p>
            </p:txBody>
          </p:sp>
          <p:sp>
            <p:nvSpPr>
              <p:cNvPr id="3664" name="AutoShape 1574"/>
              <p:cNvSpPr>
                <a:spLocks/>
              </p:cNvSpPr>
              <p:nvPr/>
            </p:nvSpPr>
            <p:spPr bwMode="auto">
              <a:xfrm>
                <a:off x="53" y="176"/>
                <a:ext cx="29"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3665" name="AutoShape 1575"/>
              <p:cNvSpPr>
                <a:spLocks/>
              </p:cNvSpPr>
              <p:nvPr/>
            </p:nvSpPr>
            <p:spPr bwMode="auto">
              <a:xfrm>
                <a:off x="53" y="133"/>
                <a:ext cx="29"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3666" name="AutoShape 1576"/>
              <p:cNvSpPr>
                <a:spLocks/>
              </p:cNvSpPr>
              <p:nvPr/>
            </p:nvSpPr>
            <p:spPr bwMode="auto">
              <a:xfrm>
                <a:off x="53" y="90"/>
                <a:ext cx="29"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3667" name="AutoShape 1577"/>
              <p:cNvSpPr>
                <a:spLocks/>
              </p:cNvSpPr>
              <p:nvPr/>
            </p:nvSpPr>
            <p:spPr bwMode="auto">
              <a:xfrm>
                <a:off x="53" y="45"/>
                <a:ext cx="29" cy="23"/>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3668" name="AutoShape 1578"/>
              <p:cNvSpPr>
                <a:spLocks/>
              </p:cNvSpPr>
              <p:nvPr/>
            </p:nvSpPr>
            <p:spPr bwMode="auto">
              <a:xfrm>
                <a:off x="53" y="0"/>
                <a:ext cx="29"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F0000"/>
              </a:solidFill>
              <a:ln w="9525">
                <a:solidFill>
                  <a:srgbClr val="FF0000"/>
                </a:solidFill>
                <a:miter lim="800000"/>
                <a:headEnd/>
                <a:tailEnd/>
              </a:ln>
            </p:spPr>
            <p:txBody>
              <a:bodyPr/>
              <a:lstStyle/>
              <a:p>
                <a:endParaRPr lang="fr-FR"/>
              </a:p>
            </p:txBody>
          </p:sp>
          <p:sp>
            <p:nvSpPr>
              <p:cNvPr id="3669" name="AutoShape 1579"/>
              <p:cNvSpPr>
                <a:spLocks/>
              </p:cNvSpPr>
              <p:nvPr/>
            </p:nvSpPr>
            <p:spPr bwMode="auto">
              <a:xfrm>
                <a:off x="53" y="1638"/>
                <a:ext cx="29"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F0000"/>
              </a:solidFill>
              <a:ln w="9525">
                <a:solidFill>
                  <a:srgbClr val="FF0000"/>
                </a:solidFill>
                <a:miter lim="800000"/>
                <a:headEnd/>
                <a:tailEnd/>
              </a:ln>
            </p:spPr>
            <p:txBody>
              <a:bodyPr/>
              <a:lstStyle/>
              <a:p>
                <a:endParaRPr lang="fr-FR"/>
              </a:p>
            </p:txBody>
          </p:sp>
          <p:sp>
            <p:nvSpPr>
              <p:cNvPr id="3670" name="AutoShape 1580"/>
              <p:cNvSpPr>
                <a:spLocks/>
              </p:cNvSpPr>
              <p:nvPr/>
            </p:nvSpPr>
            <p:spPr bwMode="auto">
              <a:xfrm>
                <a:off x="53" y="1593"/>
                <a:ext cx="29" cy="28"/>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F0000"/>
              </a:solidFill>
              <a:ln w="9525">
                <a:solidFill>
                  <a:srgbClr val="FF0000"/>
                </a:solidFill>
                <a:miter lim="800000"/>
                <a:headEnd/>
                <a:tailEnd/>
              </a:ln>
            </p:spPr>
            <p:txBody>
              <a:bodyPr/>
              <a:lstStyle/>
              <a:p>
                <a:endParaRPr lang="fr-FR"/>
              </a:p>
            </p:txBody>
          </p:sp>
          <p:sp>
            <p:nvSpPr>
              <p:cNvPr id="3671" name="AutoShape 1581"/>
              <p:cNvSpPr>
                <a:spLocks/>
              </p:cNvSpPr>
              <p:nvPr/>
            </p:nvSpPr>
            <p:spPr bwMode="auto">
              <a:xfrm>
                <a:off x="53" y="1550"/>
                <a:ext cx="29" cy="28"/>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00FFFF"/>
              </a:solidFill>
              <a:ln w="9525">
                <a:solidFill>
                  <a:srgbClr val="00FFFF"/>
                </a:solidFill>
                <a:miter lim="800000"/>
                <a:headEnd/>
                <a:tailEnd/>
              </a:ln>
            </p:spPr>
            <p:txBody>
              <a:bodyPr/>
              <a:lstStyle/>
              <a:p>
                <a:endParaRPr lang="fr-FR"/>
              </a:p>
            </p:txBody>
          </p:sp>
          <p:sp>
            <p:nvSpPr>
              <p:cNvPr id="3672" name="AutoShape 1582"/>
              <p:cNvSpPr>
                <a:spLocks/>
              </p:cNvSpPr>
              <p:nvPr/>
            </p:nvSpPr>
            <p:spPr bwMode="auto">
              <a:xfrm>
                <a:off x="53" y="1503"/>
                <a:ext cx="29" cy="30"/>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00FF00"/>
              </a:solidFill>
              <a:ln w="9525">
                <a:solidFill>
                  <a:srgbClr val="00FF00"/>
                </a:solidFill>
                <a:miter lim="800000"/>
                <a:headEnd/>
                <a:tailEnd/>
              </a:ln>
            </p:spPr>
            <p:txBody>
              <a:bodyPr/>
              <a:lstStyle/>
              <a:p>
                <a:endParaRPr lang="fr-FR"/>
              </a:p>
            </p:txBody>
          </p:sp>
          <p:sp>
            <p:nvSpPr>
              <p:cNvPr id="3673" name="AutoShape 1583"/>
              <p:cNvSpPr>
                <a:spLocks/>
              </p:cNvSpPr>
              <p:nvPr/>
            </p:nvSpPr>
            <p:spPr bwMode="auto">
              <a:xfrm>
                <a:off x="53" y="1460"/>
                <a:ext cx="29"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674" name="AutoShape 1584"/>
              <p:cNvSpPr>
                <a:spLocks/>
              </p:cNvSpPr>
              <p:nvPr/>
            </p:nvSpPr>
            <p:spPr bwMode="auto">
              <a:xfrm>
                <a:off x="53" y="1417"/>
                <a:ext cx="29"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675" name="AutoShape 1585"/>
              <p:cNvSpPr>
                <a:spLocks/>
              </p:cNvSpPr>
              <p:nvPr/>
            </p:nvSpPr>
            <p:spPr bwMode="auto">
              <a:xfrm>
                <a:off x="53" y="1372"/>
                <a:ext cx="29"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676" name="AutoShape 1586"/>
              <p:cNvSpPr>
                <a:spLocks/>
              </p:cNvSpPr>
              <p:nvPr/>
            </p:nvSpPr>
            <p:spPr bwMode="auto">
              <a:xfrm>
                <a:off x="53" y="1327"/>
                <a:ext cx="29"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CFF00"/>
              </a:solidFill>
              <a:ln w="9525">
                <a:solidFill>
                  <a:srgbClr val="FCFF00"/>
                </a:solidFill>
                <a:miter lim="800000"/>
                <a:headEnd/>
                <a:tailEnd/>
              </a:ln>
            </p:spPr>
            <p:txBody>
              <a:bodyPr/>
              <a:lstStyle/>
              <a:p>
                <a:endParaRPr lang="fr-FR"/>
              </a:p>
            </p:txBody>
          </p:sp>
          <p:sp>
            <p:nvSpPr>
              <p:cNvPr id="3677" name="AutoShape 1587"/>
              <p:cNvSpPr>
                <a:spLocks/>
              </p:cNvSpPr>
              <p:nvPr/>
            </p:nvSpPr>
            <p:spPr bwMode="auto">
              <a:xfrm>
                <a:off x="53" y="1284"/>
                <a:ext cx="29"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CFF00"/>
              </a:solidFill>
              <a:ln w="9525">
                <a:solidFill>
                  <a:srgbClr val="FCFF00"/>
                </a:solidFill>
                <a:miter lim="800000"/>
                <a:headEnd/>
                <a:tailEnd/>
              </a:ln>
            </p:spPr>
            <p:txBody>
              <a:bodyPr/>
              <a:lstStyle/>
              <a:p>
                <a:endParaRPr lang="fr-FR"/>
              </a:p>
            </p:txBody>
          </p:sp>
          <p:sp>
            <p:nvSpPr>
              <p:cNvPr id="3678" name="AutoShape 1588"/>
              <p:cNvSpPr>
                <a:spLocks/>
              </p:cNvSpPr>
              <p:nvPr/>
            </p:nvSpPr>
            <p:spPr bwMode="auto">
              <a:xfrm>
                <a:off x="53" y="1240"/>
                <a:ext cx="29"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3679" name="AutoShape 1589"/>
              <p:cNvSpPr>
                <a:spLocks/>
              </p:cNvSpPr>
              <p:nvPr/>
            </p:nvSpPr>
            <p:spPr bwMode="auto">
              <a:xfrm>
                <a:off x="53" y="1195"/>
                <a:ext cx="29"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F0000"/>
              </a:solidFill>
              <a:ln w="9525">
                <a:solidFill>
                  <a:srgbClr val="FF0000"/>
                </a:solidFill>
                <a:miter lim="800000"/>
                <a:headEnd/>
                <a:tailEnd/>
              </a:ln>
            </p:spPr>
            <p:txBody>
              <a:bodyPr/>
              <a:lstStyle/>
              <a:p>
                <a:endParaRPr lang="fr-FR"/>
              </a:p>
            </p:txBody>
          </p:sp>
          <p:sp>
            <p:nvSpPr>
              <p:cNvPr id="3680" name="AutoShape 1590"/>
              <p:cNvSpPr>
                <a:spLocks/>
              </p:cNvSpPr>
              <p:nvPr/>
            </p:nvSpPr>
            <p:spPr bwMode="auto">
              <a:xfrm>
                <a:off x="53" y="1152"/>
                <a:ext cx="29" cy="24"/>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F0000"/>
              </a:solidFill>
              <a:ln w="9525">
                <a:solidFill>
                  <a:srgbClr val="FF0000"/>
                </a:solidFill>
                <a:miter lim="800000"/>
                <a:headEnd/>
                <a:tailEnd/>
              </a:ln>
            </p:spPr>
            <p:txBody>
              <a:bodyPr/>
              <a:lstStyle/>
              <a:p>
                <a:endParaRPr lang="fr-FR"/>
              </a:p>
            </p:txBody>
          </p:sp>
          <p:sp>
            <p:nvSpPr>
              <p:cNvPr id="3681" name="AutoShape 1591"/>
              <p:cNvSpPr>
                <a:spLocks/>
              </p:cNvSpPr>
              <p:nvPr/>
            </p:nvSpPr>
            <p:spPr bwMode="auto">
              <a:xfrm>
                <a:off x="53" y="1107"/>
                <a:ext cx="29"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F0000"/>
              </a:solidFill>
              <a:ln w="9525">
                <a:solidFill>
                  <a:srgbClr val="FF0000"/>
                </a:solidFill>
                <a:miter lim="800000"/>
                <a:headEnd/>
                <a:tailEnd/>
              </a:ln>
            </p:spPr>
            <p:txBody>
              <a:bodyPr/>
              <a:lstStyle/>
              <a:p>
                <a:endParaRPr lang="fr-FR"/>
              </a:p>
            </p:txBody>
          </p:sp>
          <p:sp>
            <p:nvSpPr>
              <p:cNvPr id="3682" name="AutoShape 1592"/>
              <p:cNvSpPr>
                <a:spLocks/>
              </p:cNvSpPr>
              <p:nvPr/>
            </p:nvSpPr>
            <p:spPr bwMode="auto">
              <a:xfrm>
                <a:off x="53" y="1064"/>
                <a:ext cx="29"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F0000"/>
              </a:solidFill>
              <a:ln w="9525">
                <a:solidFill>
                  <a:srgbClr val="FF0000"/>
                </a:solidFill>
                <a:miter lim="800000"/>
                <a:headEnd/>
                <a:tailEnd/>
              </a:ln>
            </p:spPr>
            <p:txBody>
              <a:bodyPr/>
              <a:lstStyle/>
              <a:p>
                <a:endParaRPr lang="fr-FR"/>
              </a:p>
            </p:txBody>
          </p:sp>
          <p:sp>
            <p:nvSpPr>
              <p:cNvPr id="3683" name="AutoShape 1593"/>
              <p:cNvSpPr>
                <a:spLocks/>
              </p:cNvSpPr>
              <p:nvPr/>
            </p:nvSpPr>
            <p:spPr bwMode="auto">
              <a:xfrm>
                <a:off x="0" y="1019"/>
                <a:ext cx="29"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F0000"/>
              </a:solidFill>
              <a:ln w="9525">
                <a:solidFill>
                  <a:srgbClr val="FF0000"/>
                </a:solidFill>
                <a:miter lim="800000"/>
                <a:headEnd/>
                <a:tailEnd/>
              </a:ln>
            </p:spPr>
            <p:txBody>
              <a:bodyPr/>
              <a:lstStyle/>
              <a:p>
                <a:endParaRPr lang="fr-FR"/>
              </a:p>
            </p:txBody>
          </p:sp>
          <p:sp>
            <p:nvSpPr>
              <p:cNvPr id="3684" name="AutoShape 1594"/>
              <p:cNvSpPr>
                <a:spLocks/>
              </p:cNvSpPr>
              <p:nvPr/>
            </p:nvSpPr>
            <p:spPr bwMode="auto">
              <a:xfrm>
                <a:off x="0" y="974"/>
                <a:ext cx="29"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F0000"/>
              </a:solidFill>
              <a:ln w="9525">
                <a:solidFill>
                  <a:srgbClr val="FF0000"/>
                </a:solidFill>
                <a:miter lim="800000"/>
                <a:headEnd/>
                <a:tailEnd/>
              </a:ln>
            </p:spPr>
            <p:txBody>
              <a:bodyPr/>
              <a:lstStyle/>
              <a:p>
                <a:endParaRPr lang="fr-FR"/>
              </a:p>
            </p:txBody>
          </p:sp>
          <p:sp>
            <p:nvSpPr>
              <p:cNvPr id="3685" name="AutoShape 1595"/>
              <p:cNvSpPr>
                <a:spLocks/>
              </p:cNvSpPr>
              <p:nvPr/>
            </p:nvSpPr>
            <p:spPr bwMode="auto">
              <a:xfrm>
                <a:off x="0" y="929"/>
                <a:ext cx="29" cy="29"/>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F0000"/>
              </a:solidFill>
              <a:ln w="9525">
                <a:solidFill>
                  <a:srgbClr val="FF0000"/>
                </a:solidFill>
                <a:miter lim="800000"/>
                <a:headEnd/>
                <a:tailEnd/>
              </a:ln>
            </p:spPr>
            <p:txBody>
              <a:bodyPr/>
              <a:lstStyle/>
              <a:p>
                <a:endParaRPr lang="fr-FR"/>
              </a:p>
            </p:txBody>
          </p:sp>
          <p:sp>
            <p:nvSpPr>
              <p:cNvPr id="3686" name="AutoShape 1596"/>
              <p:cNvSpPr>
                <a:spLocks/>
              </p:cNvSpPr>
              <p:nvPr/>
            </p:nvSpPr>
            <p:spPr bwMode="auto">
              <a:xfrm>
                <a:off x="0" y="884"/>
                <a:ext cx="29"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F0000"/>
              </a:solidFill>
              <a:ln w="9525">
                <a:solidFill>
                  <a:srgbClr val="FF0000"/>
                </a:solidFill>
                <a:miter lim="800000"/>
                <a:headEnd/>
                <a:tailEnd/>
              </a:ln>
            </p:spPr>
            <p:txBody>
              <a:bodyPr/>
              <a:lstStyle/>
              <a:p>
                <a:endParaRPr lang="fr-FR"/>
              </a:p>
            </p:txBody>
          </p:sp>
          <p:sp>
            <p:nvSpPr>
              <p:cNvPr id="3687" name="AutoShape 1597"/>
              <p:cNvSpPr>
                <a:spLocks/>
              </p:cNvSpPr>
              <p:nvPr/>
            </p:nvSpPr>
            <p:spPr bwMode="auto">
              <a:xfrm>
                <a:off x="0" y="840"/>
                <a:ext cx="29" cy="28"/>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F0000"/>
              </a:solidFill>
              <a:ln w="9525">
                <a:solidFill>
                  <a:srgbClr val="FF0000"/>
                </a:solidFill>
                <a:miter lim="800000"/>
                <a:headEnd/>
                <a:tailEnd/>
              </a:ln>
            </p:spPr>
            <p:txBody>
              <a:bodyPr/>
              <a:lstStyle/>
              <a:p>
                <a:endParaRPr lang="fr-FR"/>
              </a:p>
            </p:txBody>
          </p:sp>
          <p:sp>
            <p:nvSpPr>
              <p:cNvPr id="3688" name="AutoShape 1598"/>
              <p:cNvSpPr>
                <a:spLocks/>
              </p:cNvSpPr>
              <p:nvPr/>
            </p:nvSpPr>
            <p:spPr bwMode="auto">
              <a:xfrm>
                <a:off x="0" y="797"/>
                <a:ext cx="29"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3689" name="AutoShape 1599"/>
              <p:cNvSpPr>
                <a:spLocks/>
              </p:cNvSpPr>
              <p:nvPr/>
            </p:nvSpPr>
            <p:spPr bwMode="auto">
              <a:xfrm>
                <a:off x="0" y="752"/>
                <a:ext cx="29" cy="30"/>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3690" name="AutoShape 1600"/>
              <p:cNvSpPr>
                <a:spLocks/>
              </p:cNvSpPr>
              <p:nvPr/>
            </p:nvSpPr>
            <p:spPr bwMode="auto">
              <a:xfrm>
                <a:off x="0" y="707"/>
                <a:ext cx="29" cy="28"/>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3691" name="AutoShape 1601"/>
              <p:cNvSpPr>
                <a:spLocks/>
              </p:cNvSpPr>
              <p:nvPr/>
            </p:nvSpPr>
            <p:spPr bwMode="auto">
              <a:xfrm>
                <a:off x="0" y="664"/>
                <a:ext cx="29"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00FFFF"/>
              </a:solidFill>
              <a:ln w="9525">
                <a:solidFill>
                  <a:srgbClr val="00FFFF"/>
                </a:solidFill>
                <a:miter lim="800000"/>
                <a:headEnd/>
                <a:tailEnd/>
              </a:ln>
            </p:spPr>
            <p:txBody>
              <a:bodyPr/>
              <a:lstStyle/>
              <a:p>
                <a:endParaRPr lang="fr-FR"/>
              </a:p>
            </p:txBody>
          </p:sp>
          <p:sp>
            <p:nvSpPr>
              <p:cNvPr id="3692" name="AutoShape 1602"/>
              <p:cNvSpPr>
                <a:spLocks/>
              </p:cNvSpPr>
              <p:nvPr/>
            </p:nvSpPr>
            <p:spPr bwMode="auto">
              <a:xfrm>
                <a:off x="0" y="621"/>
                <a:ext cx="29"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00FF00"/>
              </a:solidFill>
              <a:ln w="9525">
                <a:solidFill>
                  <a:srgbClr val="00FF00"/>
                </a:solidFill>
                <a:miter lim="800000"/>
                <a:headEnd/>
                <a:tailEnd/>
              </a:ln>
            </p:spPr>
            <p:txBody>
              <a:bodyPr/>
              <a:lstStyle/>
              <a:p>
                <a:endParaRPr lang="fr-FR"/>
              </a:p>
            </p:txBody>
          </p:sp>
          <p:sp>
            <p:nvSpPr>
              <p:cNvPr id="3693" name="AutoShape 1603"/>
              <p:cNvSpPr>
                <a:spLocks/>
              </p:cNvSpPr>
              <p:nvPr/>
            </p:nvSpPr>
            <p:spPr bwMode="auto">
              <a:xfrm>
                <a:off x="0" y="576"/>
                <a:ext cx="29"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00FF00"/>
              </a:solidFill>
              <a:ln w="9525">
                <a:solidFill>
                  <a:srgbClr val="00FF00"/>
                </a:solidFill>
                <a:miter lim="800000"/>
                <a:headEnd/>
                <a:tailEnd/>
              </a:ln>
            </p:spPr>
            <p:txBody>
              <a:bodyPr/>
              <a:lstStyle/>
              <a:p>
                <a:endParaRPr lang="fr-FR"/>
              </a:p>
            </p:txBody>
          </p:sp>
          <p:sp>
            <p:nvSpPr>
              <p:cNvPr id="3694" name="AutoShape 1604"/>
              <p:cNvSpPr>
                <a:spLocks/>
              </p:cNvSpPr>
              <p:nvPr/>
            </p:nvSpPr>
            <p:spPr bwMode="auto">
              <a:xfrm>
                <a:off x="0" y="531"/>
                <a:ext cx="29"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00FF00"/>
              </a:solidFill>
              <a:ln w="9525">
                <a:solidFill>
                  <a:srgbClr val="00FF00"/>
                </a:solidFill>
                <a:miter lim="800000"/>
                <a:headEnd/>
                <a:tailEnd/>
              </a:ln>
            </p:spPr>
            <p:txBody>
              <a:bodyPr/>
              <a:lstStyle/>
              <a:p>
                <a:endParaRPr lang="fr-FR"/>
              </a:p>
            </p:txBody>
          </p:sp>
          <p:sp>
            <p:nvSpPr>
              <p:cNvPr id="3695" name="AutoShape 1605"/>
              <p:cNvSpPr>
                <a:spLocks/>
              </p:cNvSpPr>
              <p:nvPr/>
            </p:nvSpPr>
            <p:spPr bwMode="auto">
              <a:xfrm>
                <a:off x="0" y="488"/>
                <a:ext cx="29"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696" name="AutoShape 1606"/>
              <p:cNvSpPr>
                <a:spLocks/>
              </p:cNvSpPr>
              <p:nvPr/>
            </p:nvSpPr>
            <p:spPr bwMode="auto">
              <a:xfrm>
                <a:off x="0" y="445"/>
                <a:ext cx="29"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697" name="AutoShape 1607"/>
              <p:cNvSpPr>
                <a:spLocks/>
              </p:cNvSpPr>
              <p:nvPr/>
            </p:nvSpPr>
            <p:spPr bwMode="auto">
              <a:xfrm>
                <a:off x="0" y="397"/>
                <a:ext cx="29" cy="28"/>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grpSp>
        <p:grpSp>
          <p:nvGrpSpPr>
            <p:cNvPr id="10" name="Group 1608"/>
            <p:cNvGrpSpPr>
              <a:grpSpLocks/>
            </p:cNvGrpSpPr>
            <p:nvPr/>
          </p:nvGrpSpPr>
          <p:grpSpPr bwMode="auto">
            <a:xfrm rot="5400000">
              <a:off x="2936" y="-317"/>
              <a:ext cx="284" cy="2109"/>
              <a:chOff x="0" y="0"/>
              <a:chExt cx="284" cy="2109"/>
            </a:xfrm>
          </p:grpSpPr>
          <p:sp>
            <p:nvSpPr>
              <p:cNvPr id="3298" name="AutoShape 1609"/>
              <p:cNvSpPr>
                <a:spLocks/>
              </p:cNvSpPr>
              <p:nvPr/>
            </p:nvSpPr>
            <p:spPr bwMode="auto">
              <a:xfrm>
                <a:off x="254" y="885"/>
                <a:ext cx="30"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299" name="AutoShape 1610"/>
              <p:cNvSpPr>
                <a:spLocks/>
              </p:cNvSpPr>
              <p:nvPr/>
            </p:nvSpPr>
            <p:spPr bwMode="auto">
              <a:xfrm>
                <a:off x="254" y="840"/>
                <a:ext cx="30" cy="28"/>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300" name="AutoShape 1611"/>
              <p:cNvSpPr>
                <a:spLocks/>
              </p:cNvSpPr>
              <p:nvPr/>
            </p:nvSpPr>
            <p:spPr bwMode="auto">
              <a:xfrm>
                <a:off x="254" y="797"/>
                <a:ext cx="30" cy="28"/>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CFF00"/>
              </a:solidFill>
              <a:ln w="9525">
                <a:solidFill>
                  <a:srgbClr val="FCFF00"/>
                </a:solidFill>
                <a:miter lim="800000"/>
                <a:headEnd/>
                <a:tailEnd/>
              </a:ln>
            </p:spPr>
            <p:txBody>
              <a:bodyPr/>
              <a:lstStyle/>
              <a:p>
                <a:endParaRPr lang="fr-FR"/>
              </a:p>
            </p:txBody>
          </p:sp>
          <p:sp>
            <p:nvSpPr>
              <p:cNvPr id="3301" name="AutoShape 1612"/>
              <p:cNvSpPr>
                <a:spLocks/>
              </p:cNvSpPr>
              <p:nvPr/>
            </p:nvSpPr>
            <p:spPr bwMode="auto">
              <a:xfrm>
                <a:off x="254" y="750"/>
                <a:ext cx="30" cy="30"/>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CFF00"/>
              </a:solidFill>
              <a:ln w="9525">
                <a:solidFill>
                  <a:srgbClr val="FCFF00"/>
                </a:solidFill>
                <a:miter lim="800000"/>
                <a:headEnd/>
                <a:tailEnd/>
              </a:ln>
            </p:spPr>
            <p:txBody>
              <a:bodyPr/>
              <a:lstStyle/>
              <a:p>
                <a:endParaRPr lang="fr-FR"/>
              </a:p>
            </p:txBody>
          </p:sp>
          <p:sp>
            <p:nvSpPr>
              <p:cNvPr id="3302" name="AutoShape 1613"/>
              <p:cNvSpPr>
                <a:spLocks/>
              </p:cNvSpPr>
              <p:nvPr/>
            </p:nvSpPr>
            <p:spPr bwMode="auto">
              <a:xfrm>
                <a:off x="254" y="707"/>
                <a:ext cx="30" cy="28"/>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3303" name="AutoShape 1614"/>
              <p:cNvSpPr>
                <a:spLocks/>
              </p:cNvSpPr>
              <p:nvPr/>
            </p:nvSpPr>
            <p:spPr bwMode="auto">
              <a:xfrm>
                <a:off x="254" y="664"/>
                <a:ext cx="30"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3304" name="AutoShape 1615"/>
              <p:cNvSpPr>
                <a:spLocks/>
              </p:cNvSpPr>
              <p:nvPr/>
            </p:nvSpPr>
            <p:spPr bwMode="auto">
              <a:xfrm>
                <a:off x="254" y="621"/>
                <a:ext cx="30"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3305" name="AutoShape 1616"/>
              <p:cNvSpPr>
                <a:spLocks/>
              </p:cNvSpPr>
              <p:nvPr/>
            </p:nvSpPr>
            <p:spPr bwMode="auto">
              <a:xfrm>
                <a:off x="254" y="576"/>
                <a:ext cx="30" cy="23"/>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3306" name="AutoShape 1617"/>
              <p:cNvSpPr>
                <a:spLocks/>
              </p:cNvSpPr>
              <p:nvPr/>
            </p:nvSpPr>
            <p:spPr bwMode="auto">
              <a:xfrm>
                <a:off x="254" y="531"/>
                <a:ext cx="30"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F0000"/>
              </a:solidFill>
              <a:ln w="9525">
                <a:solidFill>
                  <a:srgbClr val="FF0000"/>
                </a:solidFill>
                <a:miter lim="800000"/>
                <a:headEnd/>
                <a:tailEnd/>
              </a:ln>
            </p:spPr>
            <p:txBody>
              <a:bodyPr/>
              <a:lstStyle/>
              <a:p>
                <a:endParaRPr lang="fr-FR"/>
              </a:p>
            </p:txBody>
          </p:sp>
          <p:sp>
            <p:nvSpPr>
              <p:cNvPr id="3307" name="AutoShape 1618"/>
              <p:cNvSpPr>
                <a:spLocks/>
              </p:cNvSpPr>
              <p:nvPr/>
            </p:nvSpPr>
            <p:spPr bwMode="auto">
              <a:xfrm>
                <a:off x="254" y="488"/>
                <a:ext cx="30"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F0000"/>
              </a:solidFill>
              <a:ln w="9525">
                <a:solidFill>
                  <a:srgbClr val="FF0000"/>
                </a:solidFill>
                <a:miter lim="800000"/>
                <a:headEnd/>
                <a:tailEnd/>
              </a:ln>
            </p:spPr>
            <p:txBody>
              <a:bodyPr/>
              <a:lstStyle/>
              <a:p>
                <a:endParaRPr lang="fr-FR"/>
              </a:p>
            </p:txBody>
          </p:sp>
          <p:sp>
            <p:nvSpPr>
              <p:cNvPr id="3308" name="AutoShape 1619"/>
              <p:cNvSpPr>
                <a:spLocks/>
              </p:cNvSpPr>
              <p:nvPr/>
            </p:nvSpPr>
            <p:spPr bwMode="auto">
              <a:xfrm>
                <a:off x="254" y="442"/>
                <a:ext cx="30"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F0000"/>
              </a:solidFill>
              <a:ln w="9525">
                <a:solidFill>
                  <a:srgbClr val="FF0000"/>
                </a:solidFill>
                <a:miter lim="800000"/>
                <a:headEnd/>
                <a:tailEnd/>
              </a:ln>
            </p:spPr>
            <p:txBody>
              <a:bodyPr/>
              <a:lstStyle/>
              <a:p>
                <a:endParaRPr lang="fr-FR"/>
              </a:p>
            </p:txBody>
          </p:sp>
          <p:sp>
            <p:nvSpPr>
              <p:cNvPr id="3309" name="AutoShape 1620"/>
              <p:cNvSpPr>
                <a:spLocks/>
              </p:cNvSpPr>
              <p:nvPr/>
            </p:nvSpPr>
            <p:spPr bwMode="auto">
              <a:xfrm>
                <a:off x="254" y="2081"/>
                <a:ext cx="30" cy="28"/>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00FFFF"/>
              </a:solidFill>
              <a:ln w="9525">
                <a:solidFill>
                  <a:srgbClr val="00FFFF"/>
                </a:solidFill>
                <a:miter lim="800000"/>
                <a:headEnd/>
                <a:tailEnd/>
              </a:ln>
            </p:spPr>
            <p:txBody>
              <a:bodyPr/>
              <a:lstStyle/>
              <a:p>
                <a:endParaRPr lang="fr-FR"/>
              </a:p>
            </p:txBody>
          </p:sp>
          <p:sp>
            <p:nvSpPr>
              <p:cNvPr id="3310" name="AutoShape 1621"/>
              <p:cNvSpPr>
                <a:spLocks/>
              </p:cNvSpPr>
              <p:nvPr/>
            </p:nvSpPr>
            <p:spPr bwMode="auto">
              <a:xfrm>
                <a:off x="254" y="2034"/>
                <a:ext cx="30" cy="29"/>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00FF00"/>
              </a:solidFill>
              <a:ln w="9525">
                <a:solidFill>
                  <a:srgbClr val="00FF00"/>
                </a:solidFill>
                <a:miter lim="800000"/>
                <a:headEnd/>
                <a:tailEnd/>
              </a:ln>
            </p:spPr>
            <p:txBody>
              <a:bodyPr/>
              <a:lstStyle/>
              <a:p>
                <a:endParaRPr lang="fr-FR"/>
              </a:p>
            </p:txBody>
          </p:sp>
          <p:sp>
            <p:nvSpPr>
              <p:cNvPr id="3311" name="AutoShape 1622"/>
              <p:cNvSpPr>
                <a:spLocks/>
              </p:cNvSpPr>
              <p:nvPr/>
            </p:nvSpPr>
            <p:spPr bwMode="auto">
              <a:xfrm>
                <a:off x="254" y="1991"/>
                <a:ext cx="30"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312" name="AutoShape 1623"/>
              <p:cNvSpPr>
                <a:spLocks/>
              </p:cNvSpPr>
              <p:nvPr/>
            </p:nvSpPr>
            <p:spPr bwMode="auto">
              <a:xfrm>
                <a:off x="254" y="1948"/>
                <a:ext cx="30"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313" name="AutoShape 1624"/>
              <p:cNvSpPr>
                <a:spLocks/>
              </p:cNvSpPr>
              <p:nvPr/>
            </p:nvSpPr>
            <p:spPr bwMode="auto">
              <a:xfrm>
                <a:off x="254" y="1903"/>
                <a:ext cx="30"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314" name="AutoShape 1625"/>
              <p:cNvSpPr>
                <a:spLocks/>
              </p:cNvSpPr>
              <p:nvPr/>
            </p:nvSpPr>
            <p:spPr bwMode="auto">
              <a:xfrm>
                <a:off x="254" y="1858"/>
                <a:ext cx="30"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CFF00"/>
              </a:solidFill>
              <a:ln w="9525">
                <a:solidFill>
                  <a:srgbClr val="FCFF00"/>
                </a:solidFill>
                <a:miter lim="800000"/>
                <a:headEnd/>
                <a:tailEnd/>
              </a:ln>
            </p:spPr>
            <p:txBody>
              <a:bodyPr/>
              <a:lstStyle/>
              <a:p>
                <a:endParaRPr lang="fr-FR"/>
              </a:p>
            </p:txBody>
          </p:sp>
          <p:sp>
            <p:nvSpPr>
              <p:cNvPr id="3315" name="AutoShape 1626"/>
              <p:cNvSpPr>
                <a:spLocks/>
              </p:cNvSpPr>
              <p:nvPr/>
            </p:nvSpPr>
            <p:spPr bwMode="auto">
              <a:xfrm>
                <a:off x="254" y="1814"/>
                <a:ext cx="30"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CFF00"/>
              </a:solidFill>
              <a:ln w="9525">
                <a:solidFill>
                  <a:srgbClr val="FCFF00"/>
                </a:solidFill>
                <a:miter lim="800000"/>
                <a:headEnd/>
                <a:tailEnd/>
              </a:ln>
            </p:spPr>
            <p:txBody>
              <a:bodyPr/>
              <a:lstStyle/>
              <a:p>
                <a:endParaRPr lang="fr-FR"/>
              </a:p>
            </p:txBody>
          </p:sp>
          <p:sp>
            <p:nvSpPr>
              <p:cNvPr id="3316" name="AutoShape 1627"/>
              <p:cNvSpPr>
                <a:spLocks/>
              </p:cNvSpPr>
              <p:nvPr/>
            </p:nvSpPr>
            <p:spPr bwMode="auto">
              <a:xfrm>
                <a:off x="254" y="1771"/>
                <a:ext cx="30"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3317" name="AutoShape 1628"/>
              <p:cNvSpPr>
                <a:spLocks/>
              </p:cNvSpPr>
              <p:nvPr/>
            </p:nvSpPr>
            <p:spPr bwMode="auto">
              <a:xfrm>
                <a:off x="254" y="1726"/>
                <a:ext cx="30"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F0000"/>
              </a:solidFill>
              <a:ln w="9525">
                <a:solidFill>
                  <a:srgbClr val="FF0000"/>
                </a:solidFill>
                <a:miter lim="800000"/>
                <a:headEnd/>
                <a:tailEnd/>
              </a:ln>
            </p:spPr>
            <p:txBody>
              <a:bodyPr/>
              <a:lstStyle/>
              <a:p>
                <a:endParaRPr lang="fr-FR"/>
              </a:p>
            </p:txBody>
          </p:sp>
          <p:sp>
            <p:nvSpPr>
              <p:cNvPr id="3318" name="AutoShape 1629"/>
              <p:cNvSpPr>
                <a:spLocks/>
              </p:cNvSpPr>
              <p:nvPr/>
            </p:nvSpPr>
            <p:spPr bwMode="auto">
              <a:xfrm>
                <a:off x="254" y="1683"/>
                <a:ext cx="30" cy="24"/>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F0000"/>
              </a:solidFill>
              <a:ln w="9525">
                <a:solidFill>
                  <a:srgbClr val="FF0000"/>
                </a:solidFill>
                <a:miter lim="800000"/>
                <a:headEnd/>
                <a:tailEnd/>
              </a:ln>
            </p:spPr>
            <p:txBody>
              <a:bodyPr/>
              <a:lstStyle/>
              <a:p>
                <a:endParaRPr lang="fr-FR"/>
              </a:p>
            </p:txBody>
          </p:sp>
          <p:sp>
            <p:nvSpPr>
              <p:cNvPr id="3319" name="AutoShape 1630"/>
              <p:cNvSpPr>
                <a:spLocks/>
              </p:cNvSpPr>
              <p:nvPr/>
            </p:nvSpPr>
            <p:spPr bwMode="auto">
              <a:xfrm>
                <a:off x="254" y="1638"/>
                <a:ext cx="30"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F0000"/>
              </a:solidFill>
              <a:ln w="9525">
                <a:solidFill>
                  <a:srgbClr val="FF0000"/>
                </a:solidFill>
                <a:miter lim="800000"/>
                <a:headEnd/>
                <a:tailEnd/>
              </a:ln>
            </p:spPr>
            <p:txBody>
              <a:bodyPr/>
              <a:lstStyle/>
              <a:p>
                <a:endParaRPr lang="fr-FR"/>
              </a:p>
            </p:txBody>
          </p:sp>
          <p:sp>
            <p:nvSpPr>
              <p:cNvPr id="3320" name="AutoShape 1631"/>
              <p:cNvSpPr>
                <a:spLocks/>
              </p:cNvSpPr>
              <p:nvPr/>
            </p:nvSpPr>
            <p:spPr bwMode="auto">
              <a:xfrm>
                <a:off x="254" y="1595"/>
                <a:ext cx="30"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F0000"/>
              </a:solidFill>
              <a:ln w="9525">
                <a:solidFill>
                  <a:srgbClr val="FF0000"/>
                </a:solidFill>
                <a:miter lim="800000"/>
                <a:headEnd/>
                <a:tailEnd/>
              </a:ln>
            </p:spPr>
            <p:txBody>
              <a:bodyPr/>
              <a:lstStyle/>
              <a:p>
                <a:endParaRPr lang="fr-FR"/>
              </a:p>
            </p:txBody>
          </p:sp>
          <p:sp>
            <p:nvSpPr>
              <p:cNvPr id="3321" name="AutoShape 1632"/>
              <p:cNvSpPr>
                <a:spLocks/>
              </p:cNvSpPr>
              <p:nvPr/>
            </p:nvSpPr>
            <p:spPr bwMode="auto">
              <a:xfrm>
                <a:off x="204" y="1550"/>
                <a:ext cx="30"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F0000"/>
              </a:solidFill>
              <a:ln w="9525">
                <a:solidFill>
                  <a:srgbClr val="FF0000"/>
                </a:solidFill>
                <a:miter lim="800000"/>
                <a:headEnd/>
                <a:tailEnd/>
              </a:ln>
            </p:spPr>
            <p:txBody>
              <a:bodyPr/>
              <a:lstStyle/>
              <a:p>
                <a:endParaRPr lang="fr-FR"/>
              </a:p>
            </p:txBody>
          </p:sp>
          <p:sp>
            <p:nvSpPr>
              <p:cNvPr id="3322" name="AutoShape 1633"/>
              <p:cNvSpPr>
                <a:spLocks/>
              </p:cNvSpPr>
              <p:nvPr/>
            </p:nvSpPr>
            <p:spPr bwMode="auto">
              <a:xfrm>
                <a:off x="204" y="1505"/>
                <a:ext cx="30"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F0000"/>
              </a:solidFill>
              <a:ln w="9525">
                <a:solidFill>
                  <a:srgbClr val="FF0000"/>
                </a:solidFill>
                <a:miter lim="800000"/>
                <a:headEnd/>
                <a:tailEnd/>
              </a:ln>
            </p:spPr>
            <p:txBody>
              <a:bodyPr/>
              <a:lstStyle/>
              <a:p>
                <a:endParaRPr lang="fr-FR"/>
              </a:p>
            </p:txBody>
          </p:sp>
          <p:sp>
            <p:nvSpPr>
              <p:cNvPr id="3323" name="AutoShape 1634"/>
              <p:cNvSpPr>
                <a:spLocks/>
              </p:cNvSpPr>
              <p:nvPr/>
            </p:nvSpPr>
            <p:spPr bwMode="auto">
              <a:xfrm>
                <a:off x="204" y="1460"/>
                <a:ext cx="30" cy="29"/>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F0000"/>
              </a:solidFill>
              <a:ln w="9525">
                <a:solidFill>
                  <a:srgbClr val="FF0000"/>
                </a:solidFill>
                <a:miter lim="800000"/>
                <a:headEnd/>
                <a:tailEnd/>
              </a:ln>
            </p:spPr>
            <p:txBody>
              <a:bodyPr/>
              <a:lstStyle/>
              <a:p>
                <a:endParaRPr lang="fr-FR"/>
              </a:p>
            </p:txBody>
          </p:sp>
          <p:sp>
            <p:nvSpPr>
              <p:cNvPr id="3324" name="AutoShape 1635"/>
              <p:cNvSpPr>
                <a:spLocks/>
              </p:cNvSpPr>
              <p:nvPr/>
            </p:nvSpPr>
            <p:spPr bwMode="auto">
              <a:xfrm>
                <a:off x="204" y="1415"/>
                <a:ext cx="30"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F0000"/>
              </a:solidFill>
              <a:ln w="9525">
                <a:solidFill>
                  <a:srgbClr val="FF0000"/>
                </a:solidFill>
                <a:miter lim="800000"/>
                <a:headEnd/>
                <a:tailEnd/>
              </a:ln>
            </p:spPr>
            <p:txBody>
              <a:bodyPr/>
              <a:lstStyle/>
              <a:p>
                <a:endParaRPr lang="fr-FR"/>
              </a:p>
            </p:txBody>
          </p:sp>
          <p:sp>
            <p:nvSpPr>
              <p:cNvPr id="3325" name="AutoShape 1636"/>
              <p:cNvSpPr>
                <a:spLocks/>
              </p:cNvSpPr>
              <p:nvPr/>
            </p:nvSpPr>
            <p:spPr bwMode="auto">
              <a:xfrm>
                <a:off x="204" y="1372"/>
                <a:ext cx="30"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3326" name="AutoShape 1637"/>
              <p:cNvSpPr>
                <a:spLocks/>
              </p:cNvSpPr>
              <p:nvPr/>
            </p:nvSpPr>
            <p:spPr bwMode="auto">
              <a:xfrm>
                <a:off x="204" y="1328"/>
                <a:ext cx="30"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3327" name="AutoShape 1638"/>
              <p:cNvSpPr>
                <a:spLocks/>
              </p:cNvSpPr>
              <p:nvPr/>
            </p:nvSpPr>
            <p:spPr bwMode="auto">
              <a:xfrm>
                <a:off x="204" y="1283"/>
                <a:ext cx="30" cy="30"/>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3328" name="AutoShape 1639"/>
              <p:cNvSpPr>
                <a:spLocks/>
              </p:cNvSpPr>
              <p:nvPr/>
            </p:nvSpPr>
            <p:spPr bwMode="auto">
              <a:xfrm>
                <a:off x="204" y="1238"/>
                <a:ext cx="30" cy="28"/>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3329" name="AutoShape 1640"/>
              <p:cNvSpPr>
                <a:spLocks/>
              </p:cNvSpPr>
              <p:nvPr/>
            </p:nvSpPr>
            <p:spPr bwMode="auto">
              <a:xfrm>
                <a:off x="204" y="1195"/>
                <a:ext cx="30"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3330" name="AutoShape 1641"/>
              <p:cNvSpPr>
                <a:spLocks/>
              </p:cNvSpPr>
              <p:nvPr/>
            </p:nvSpPr>
            <p:spPr bwMode="auto">
              <a:xfrm>
                <a:off x="204" y="1152"/>
                <a:ext cx="30"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00FF00"/>
              </a:solidFill>
              <a:ln w="9525">
                <a:solidFill>
                  <a:srgbClr val="00FF00"/>
                </a:solidFill>
                <a:miter lim="800000"/>
                <a:headEnd/>
                <a:tailEnd/>
              </a:ln>
            </p:spPr>
            <p:txBody>
              <a:bodyPr/>
              <a:lstStyle/>
              <a:p>
                <a:endParaRPr lang="fr-FR"/>
              </a:p>
            </p:txBody>
          </p:sp>
          <p:sp>
            <p:nvSpPr>
              <p:cNvPr id="3331" name="AutoShape 1642"/>
              <p:cNvSpPr>
                <a:spLocks/>
              </p:cNvSpPr>
              <p:nvPr/>
            </p:nvSpPr>
            <p:spPr bwMode="auto">
              <a:xfrm>
                <a:off x="204" y="1107"/>
                <a:ext cx="30"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00FF00"/>
              </a:solidFill>
              <a:ln w="9525">
                <a:solidFill>
                  <a:srgbClr val="00FF00"/>
                </a:solidFill>
                <a:miter lim="800000"/>
                <a:headEnd/>
                <a:tailEnd/>
              </a:ln>
            </p:spPr>
            <p:txBody>
              <a:bodyPr/>
              <a:lstStyle/>
              <a:p>
                <a:endParaRPr lang="fr-FR"/>
              </a:p>
            </p:txBody>
          </p:sp>
          <p:sp>
            <p:nvSpPr>
              <p:cNvPr id="3332" name="AutoShape 1643"/>
              <p:cNvSpPr>
                <a:spLocks/>
              </p:cNvSpPr>
              <p:nvPr/>
            </p:nvSpPr>
            <p:spPr bwMode="auto">
              <a:xfrm>
                <a:off x="204" y="1062"/>
                <a:ext cx="30"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00FF00"/>
              </a:solidFill>
              <a:ln w="9525">
                <a:solidFill>
                  <a:srgbClr val="00FF00"/>
                </a:solidFill>
                <a:miter lim="800000"/>
                <a:headEnd/>
                <a:tailEnd/>
              </a:ln>
            </p:spPr>
            <p:txBody>
              <a:bodyPr/>
              <a:lstStyle/>
              <a:p>
                <a:endParaRPr lang="fr-FR"/>
              </a:p>
            </p:txBody>
          </p:sp>
          <p:sp>
            <p:nvSpPr>
              <p:cNvPr id="3333" name="AutoShape 1644"/>
              <p:cNvSpPr>
                <a:spLocks/>
              </p:cNvSpPr>
              <p:nvPr/>
            </p:nvSpPr>
            <p:spPr bwMode="auto">
              <a:xfrm>
                <a:off x="204" y="1019"/>
                <a:ext cx="30"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334" name="AutoShape 1645"/>
              <p:cNvSpPr>
                <a:spLocks/>
              </p:cNvSpPr>
              <p:nvPr/>
            </p:nvSpPr>
            <p:spPr bwMode="auto">
              <a:xfrm>
                <a:off x="204" y="976"/>
                <a:ext cx="30"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335" name="AutoShape 1646"/>
              <p:cNvSpPr>
                <a:spLocks/>
              </p:cNvSpPr>
              <p:nvPr/>
            </p:nvSpPr>
            <p:spPr bwMode="auto">
              <a:xfrm>
                <a:off x="204" y="929"/>
                <a:ext cx="30"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336" name="AutoShape 1647"/>
              <p:cNvSpPr>
                <a:spLocks/>
              </p:cNvSpPr>
              <p:nvPr/>
            </p:nvSpPr>
            <p:spPr bwMode="auto">
              <a:xfrm>
                <a:off x="204" y="885"/>
                <a:ext cx="30"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337" name="AutoShape 1648"/>
              <p:cNvSpPr>
                <a:spLocks/>
              </p:cNvSpPr>
              <p:nvPr/>
            </p:nvSpPr>
            <p:spPr bwMode="auto">
              <a:xfrm>
                <a:off x="204" y="840"/>
                <a:ext cx="30" cy="28"/>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338" name="AutoShape 1649"/>
              <p:cNvSpPr>
                <a:spLocks/>
              </p:cNvSpPr>
              <p:nvPr/>
            </p:nvSpPr>
            <p:spPr bwMode="auto">
              <a:xfrm>
                <a:off x="204" y="797"/>
                <a:ext cx="30" cy="28"/>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CFF00"/>
              </a:solidFill>
              <a:ln w="9525">
                <a:solidFill>
                  <a:srgbClr val="FCFF00"/>
                </a:solidFill>
                <a:miter lim="800000"/>
                <a:headEnd/>
                <a:tailEnd/>
              </a:ln>
            </p:spPr>
            <p:txBody>
              <a:bodyPr/>
              <a:lstStyle/>
              <a:p>
                <a:endParaRPr lang="fr-FR"/>
              </a:p>
            </p:txBody>
          </p:sp>
          <p:sp>
            <p:nvSpPr>
              <p:cNvPr id="3339" name="AutoShape 1650"/>
              <p:cNvSpPr>
                <a:spLocks/>
              </p:cNvSpPr>
              <p:nvPr/>
            </p:nvSpPr>
            <p:spPr bwMode="auto">
              <a:xfrm>
                <a:off x="204" y="750"/>
                <a:ext cx="30" cy="30"/>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CFF00"/>
              </a:solidFill>
              <a:ln w="9525">
                <a:solidFill>
                  <a:srgbClr val="FCFF00"/>
                </a:solidFill>
                <a:miter lim="800000"/>
                <a:headEnd/>
                <a:tailEnd/>
              </a:ln>
            </p:spPr>
            <p:txBody>
              <a:bodyPr/>
              <a:lstStyle/>
              <a:p>
                <a:endParaRPr lang="fr-FR"/>
              </a:p>
            </p:txBody>
          </p:sp>
          <p:sp>
            <p:nvSpPr>
              <p:cNvPr id="3340" name="AutoShape 1651"/>
              <p:cNvSpPr>
                <a:spLocks/>
              </p:cNvSpPr>
              <p:nvPr/>
            </p:nvSpPr>
            <p:spPr bwMode="auto">
              <a:xfrm>
                <a:off x="204" y="707"/>
                <a:ext cx="30" cy="28"/>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CFF00"/>
              </a:solidFill>
              <a:ln w="9525">
                <a:solidFill>
                  <a:srgbClr val="FCFF00"/>
                </a:solidFill>
                <a:miter lim="800000"/>
                <a:headEnd/>
                <a:tailEnd/>
              </a:ln>
            </p:spPr>
            <p:txBody>
              <a:bodyPr/>
              <a:lstStyle/>
              <a:p>
                <a:endParaRPr lang="fr-FR"/>
              </a:p>
            </p:txBody>
          </p:sp>
          <p:sp>
            <p:nvSpPr>
              <p:cNvPr id="3341" name="AutoShape 1652"/>
              <p:cNvSpPr>
                <a:spLocks/>
              </p:cNvSpPr>
              <p:nvPr/>
            </p:nvSpPr>
            <p:spPr bwMode="auto">
              <a:xfrm>
                <a:off x="204" y="664"/>
                <a:ext cx="30"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3342" name="AutoShape 1653"/>
              <p:cNvSpPr>
                <a:spLocks/>
              </p:cNvSpPr>
              <p:nvPr/>
            </p:nvSpPr>
            <p:spPr bwMode="auto">
              <a:xfrm>
                <a:off x="204" y="621"/>
                <a:ext cx="30"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3343" name="AutoShape 1654"/>
              <p:cNvSpPr>
                <a:spLocks/>
              </p:cNvSpPr>
              <p:nvPr/>
            </p:nvSpPr>
            <p:spPr bwMode="auto">
              <a:xfrm>
                <a:off x="204" y="576"/>
                <a:ext cx="30" cy="23"/>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3344" name="AutoShape 1655"/>
              <p:cNvSpPr>
                <a:spLocks/>
              </p:cNvSpPr>
              <p:nvPr/>
            </p:nvSpPr>
            <p:spPr bwMode="auto">
              <a:xfrm>
                <a:off x="204" y="531"/>
                <a:ext cx="30"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3345" name="AutoShape 1656"/>
              <p:cNvSpPr>
                <a:spLocks/>
              </p:cNvSpPr>
              <p:nvPr/>
            </p:nvSpPr>
            <p:spPr bwMode="auto">
              <a:xfrm>
                <a:off x="204" y="488"/>
                <a:ext cx="30"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3346" name="AutoShape 1657"/>
              <p:cNvSpPr>
                <a:spLocks/>
              </p:cNvSpPr>
              <p:nvPr/>
            </p:nvSpPr>
            <p:spPr bwMode="auto">
              <a:xfrm>
                <a:off x="204" y="442"/>
                <a:ext cx="30"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F0000"/>
              </a:solidFill>
              <a:ln w="9525">
                <a:solidFill>
                  <a:srgbClr val="FF0000"/>
                </a:solidFill>
                <a:miter lim="800000"/>
                <a:headEnd/>
                <a:tailEnd/>
              </a:ln>
            </p:spPr>
            <p:txBody>
              <a:bodyPr/>
              <a:lstStyle/>
              <a:p>
                <a:endParaRPr lang="fr-FR"/>
              </a:p>
            </p:txBody>
          </p:sp>
          <p:sp>
            <p:nvSpPr>
              <p:cNvPr id="3347" name="AutoShape 1658"/>
              <p:cNvSpPr>
                <a:spLocks/>
              </p:cNvSpPr>
              <p:nvPr/>
            </p:nvSpPr>
            <p:spPr bwMode="auto">
              <a:xfrm>
                <a:off x="204" y="399"/>
                <a:ext cx="30" cy="24"/>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F0000"/>
              </a:solidFill>
              <a:ln w="9525">
                <a:solidFill>
                  <a:srgbClr val="FF0000"/>
                </a:solidFill>
                <a:miter lim="800000"/>
                <a:headEnd/>
                <a:tailEnd/>
              </a:ln>
            </p:spPr>
            <p:txBody>
              <a:bodyPr/>
              <a:lstStyle/>
              <a:p>
                <a:endParaRPr lang="fr-FR"/>
              </a:p>
            </p:txBody>
          </p:sp>
          <p:sp>
            <p:nvSpPr>
              <p:cNvPr id="3348" name="AutoShape 1659"/>
              <p:cNvSpPr>
                <a:spLocks/>
              </p:cNvSpPr>
              <p:nvPr/>
            </p:nvSpPr>
            <p:spPr bwMode="auto">
              <a:xfrm>
                <a:off x="204" y="354"/>
                <a:ext cx="30" cy="28"/>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3349" name="AutoShape 1660"/>
              <p:cNvSpPr>
                <a:spLocks/>
              </p:cNvSpPr>
              <p:nvPr/>
            </p:nvSpPr>
            <p:spPr bwMode="auto">
              <a:xfrm>
                <a:off x="204" y="311"/>
                <a:ext cx="30"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3350" name="AutoShape 1661"/>
              <p:cNvSpPr>
                <a:spLocks/>
              </p:cNvSpPr>
              <p:nvPr/>
            </p:nvSpPr>
            <p:spPr bwMode="auto">
              <a:xfrm>
                <a:off x="204" y="2034"/>
                <a:ext cx="30" cy="29"/>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00FF00"/>
              </a:solidFill>
              <a:ln w="9525">
                <a:solidFill>
                  <a:srgbClr val="00FF00"/>
                </a:solidFill>
                <a:miter lim="800000"/>
                <a:headEnd/>
                <a:tailEnd/>
              </a:ln>
            </p:spPr>
            <p:txBody>
              <a:bodyPr/>
              <a:lstStyle/>
              <a:p>
                <a:endParaRPr lang="fr-FR"/>
              </a:p>
            </p:txBody>
          </p:sp>
          <p:sp>
            <p:nvSpPr>
              <p:cNvPr id="3351" name="AutoShape 1662"/>
              <p:cNvSpPr>
                <a:spLocks/>
              </p:cNvSpPr>
              <p:nvPr/>
            </p:nvSpPr>
            <p:spPr bwMode="auto">
              <a:xfrm>
                <a:off x="204" y="1991"/>
                <a:ext cx="30"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352" name="AutoShape 1663"/>
              <p:cNvSpPr>
                <a:spLocks/>
              </p:cNvSpPr>
              <p:nvPr/>
            </p:nvSpPr>
            <p:spPr bwMode="auto">
              <a:xfrm>
                <a:off x="204" y="1948"/>
                <a:ext cx="30"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353" name="AutoShape 1664"/>
              <p:cNvSpPr>
                <a:spLocks/>
              </p:cNvSpPr>
              <p:nvPr/>
            </p:nvSpPr>
            <p:spPr bwMode="auto">
              <a:xfrm>
                <a:off x="204" y="1903"/>
                <a:ext cx="30"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354" name="AutoShape 1665"/>
              <p:cNvSpPr>
                <a:spLocks/>
              </p:cNvSpPr>
              <p:nvPr/>
            </p:nvSpPr>
            <p:spPr bwMode="auto">
              <a:xfrm>
                <a:off x="204" y="1858"/>
                <a:ext cx="30"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CFF00"/>
              </a:solidFill>
              <a:ln w="9525">
                <a:solidFill>
                  <a:srgbClr val="FCFF00"/>
                </a:solidFill>
                <a:miter lim="800000"/>
                <a:headEnd/>
                <a:tailEnd/>
              </a:ln>
            </p:spPr>
            <p:txBody>
              <a:bodyPr/>
              <a:lstStyle/>
              <a:p>
                <a:endParaRPr lang="fr-FR"/>
              </a:p>
            </p:txBody>
          </p:sp>
          <p:sp>
            <p:nvSpPr>
              <p:cNvPr id="3355" name="AutoShape 1666"/>
              <p:cNvSpPr>
                <a:spLocks/>
              </p:cNvSpPr>
              <p:nvPr/>
            </p:nvSpPr>
            <p:spPr bwMode="auto">
              <a:xfrm>
                <a:off x="204" y="1814"/>
                <a:ext cx="30"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CFF00"/>
              </a:solidFill>
              <a:ln w="9525">
                <a:solidFill>
                  <a:srgbClr val="FCFF00"/>
                </a:solidFill>
                <a:miter lim="800000"/>
                <a:headEnd/>
                <a:tailEnd/>
              </a:ln>
            </p:spPr>
            <p:txBody>
              <a:bodyPr/>
              <a:lstStyle/>
              <a:p>
                <a:endParaRPr lang="fr-FR"/>
              </a:p>
            </p:txBody>
          </p:sp>
          <p:sp>
            <p:nvSpPr>
              <p:cNvPr id="3356" name="AutoShape 1667"/>
              <p:cNvSpPr>
                <a:spLocks/>
              </p:cNvSpPr>
              <p:nvPr/>
            </p:nvSpPr>
            <p:spPr bwMode="auto">
              <a:xfrm>
                <a:off x="204" y="1771"/>
                <a:ext cx="30"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3357" name="AutoShape 1668"/>
              <p:cNvSpPr>
                <a:spLocks/>
              </p:cNvSpPr>
              <p:nvPr/>
            </p:nvSpPr>
            <p:spPr bwMode="auto">
              <a:xfrm>
                <a:off x="204" y="1726"/>
                <a:ext cx="30"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3358" name="AutoShape 1669"/>
              <p:cNvSpPr>
                <a:spLocks/>
              </p:cNvSpPr>
              <p:nvPr/>
            </p:nvSpPr>
            <p:spPr bwMode="auto">
              <a:xfrm>
                <a:off x="204" y="1683"/>
                <a:ext cx="30" cy="24"/>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F0000"/>
              </a:solidFill>
              <a:ln w="9525">
                <a:solidFill>
                  <a:srgbClr val="FF0000"/>
                </a:solidFill>
                <a:miter lim="800000"/>
                <a:headEnd/>
                <a:tailEnd/>
              </a:ln>
            </p:spPr>
            <p:txBody>
              <a:bodyPr/>
              <a:lstStyle/>
              <a:p>
                <a:endParaRPr lang="fr-FR"/>
              </a:p>
            </p:txBody>
          </p:sp>
          <p:sp>
            <p:nvSpPr>
              <p:cNvPr id="3359" name="AutoShape 1670"/>
              <p:cNvSpPr>
                <a:spLocks/>
              </p:cNvSpPr>
              <p:nvPr/>
            </p:nvSpPr>
            <p:spPr bwMode="auto">
              <a:xfrm>
                <a:off x="204" y="1638"/>
                <a:ext cx="30"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F0000"/>
              </a:solidFill>
              <a:ln w="9525">
                <a:solidFill>
                  <a:srgbClr val="FF0000"/>
                </a:solidFill>
                <a:miter lim="800000"/>
                <a:headEnd/>
                <a:tailEnd/>
              </a:ln>
            </p:spPr>
            <p:txBody>
              <a:bodyPr/>
              <a:lstStyle/>
              <a:p>
                <a:endParaRPr lang="fr-FR"/>
              </a:p>
            </p:txBody>
          </p:sp>
          <p:sp>
            <p:nvSpPr>
              <p:cNvPr id="3360" name="AutoShape 1671"/>
              <p:cNvSpPr>
                <a:spLocks/>
              </p:cNvSpPr>
              <p:nvPr/>
            </p:nvSpPr>
            <p:spPr bwMode="auto">
              <a:xfrm>
                <a:off x="204" y="1595"/>
                <a:ext cx="30"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F0000"/>
              </a:solidFill>
              <a:ln w="9525">
                <a:solidFill>
                  <a:srgbClr val="FF0000"/>
                </a:solidFill>
                <a:miter lim="800000"/>
                <a:headEnd/>
                <a:tailEnd/>
              </a:ln>
            </p:spPr>
            <p:txBody>
              <a:bodyPr/>
              <a:lstStyle/>
              <a:p>
                <a:endParaRPr lang="fr-FR"/>
              </a:p>
            </p:txBody>
          </p:sp>
          <p:sp>
            <p:nvSpPr>
              <p:cNvPr id="3361" name="AutoShape 1672"/>
              <p:cNvSpPr>
                <a:spLocks/>
              </p:cNvSpPr>
              <p:nvPr/>
            </p:nvSpPr>
            <p:spPr bwMode="auto">
              <a:xfrm>
                <a:off x="154" y="1550"/>
                <a:ext cx="30"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F0000"/>
              </a:solidFill>
              <a:ln w="9525">
                <a:solidFill>
                  <a:srgbClr val="FF0000"/>
                </a:solidFill>
                <a:miter lim="800000"/>
                <a:headEnd/>
                <a:tailEnd/>
              </a:ln>
            </p:spPr>
            <p:txBody>
              <a:bodyPr/>
              <a:lstStyle/>
              <a:p>
                <a:endParaRPr lang="fr-FR"/>
              </a:p>
            </p:txBody>
          </p:sp>
          <p:sp>
            <p:nvSpPr>
              <p:cNvPr id="3362" name="AutoShape 1673"/>
              <p:cNvSpPr>
                <a:spLocks/>
              </p:cNvSpPr>
              <p:nvPr/>
            </p:nvSpPr>
            <p:spPr bwMode="auto">
              <a:xfrm>
                <a:off x="154" y="1505"/>
                <a:ext cx="30"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F0000"/>
              </a:solidFill>
              <a:ln w="9525">
                <a:solidFill>
                  <a:srgbClr val="FF0000"/>
                </a:solidFill>
                <a:miter lim="800000"/>
                <a:headEnd/>
                <a:tailEnd/>
              </a:ln>
            </p:spPr>
            <p:txBody>
              <a:bodyPr/>
              <a:lstStyle/>
              <a:p>
                <a:endParaRPr lang="fr-FR"/>
              </a:p>
            </p:txBody>
          </p:sp>
          <p:sp>
            <p:nvSpPr>
              <p:cNvPr id="3363" name="AutoShape 1674"/>
              <p:cNvSpPr>
                <a:spLocks/>
              </p:cNvSpPr>
              <p:nvPr/>
            </p:nvSpPr>
            <p:spPr bwMode="auto">
              <a:xfrm>
                <a:off x="154" y="1460"/>
                <a:ext cx="30" cy="29"/>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F0000"/>
              </a:solidFill>
              <a:ln w="9525">
                <a:solidFill>
                  <a:srgbClr val="FF0000"/>
                </a:solidFill>
                <a:miter lim="800000"/>
                <a:headEnd/>
                <a:tailEnd/>
              </a:ln>
            </p:spPr>
            <p:txBody>
              <a:bodyPr/>
              <a:lstStyle/>
              <a:p>
                <a:endParaRPr lang="fr-FR"/>
              </a:p>
            </p:txBody>
          </p:sp>
          <p:sp>
            <p:nvSpPr>
              <p:cNvPr id="3364" name="AutoShape 1675"/>
              <p:cNvSpPr>
                <a:spLocks/>
              </p:cNvSpPr>
              <p:nvPr/>
            </p:nvSpPr>
            <p:spPr bwMode="auto">
              <a:xfrm>
                <a:off x="154" y="1415"/>
                <a:ext cx="30"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F0000"/>
              </a:solidFill>
              <a:ln w="9525">
                <a:solidFill>
                  <a:srgbClr val="FF0000"/>
                </a:solidFill>
                <a:miter lim="800000"/>
                <a:headEnd/>
                <a:tailEnd/>
              </a:ln>
            </p:spPr>
            <p:txBody>
              <a:bodyPr/>
              <a:lstStyle/>
              <a:p>
                <a:endParaRPr lang="fr-FR"/>
              </a:p>
            </p:txBody>
          </p:sp>
          <p:sp>
            <p:nvSpPr>
              <p:cNvPr id="3365" name="AutoShape 1676"/>
              <p:cNvSpPr>
                <a:spLocks/>
              </p:cNvSpPr>
              <p:nvPr/>
            </p:nvSpPr>
            <p:spPr bwMode="auto">
              <a:xfrm>
                <a:off x="154" y="1372"/>
                <a:ext cx="30"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3366" name="AutoShape 1677"/>
              <p:cNvSpPr>
                <a:spLocks/>
              </p:cNvSpPr>
              <p:nvPr/>
            </p:nvSpPr>
            <p:spPr bwMode="auto">
              <a:xfrm>
                <a:off x="154" y="1328"/>
                <a:ext cx="30"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3367" name="AutoShape 1678"/>
              <p:cNvSpPr>
                <a:spLocks/>
              </p:cNvSpPr>
              <p:nvPr/>
            </p:nvSpPr>
            <p:spPr bwMode="auto">
              <a:xfrm>
                <a:off x="154" y="1283"/>
                <a:ext cx="30" cy="30"/>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3368" name="AutoShape 1679"/>
              <p:cNvSpPr>
                <a:spLocks/>
              </p:cNvSpPr>
              <p:nvPr/>
            </p:nvSpPr>
            <p:spPr bwMode="auto">
              <a:xfrm>
                <a:off x="154" y="1238"/>
                <a:ext cx="30" cy="28"/>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3369" name="AutoShape 1680"/>
              <p:cNvSpPr>
                <a:spLocks/>
              </p:cNvSpPr>
              <p:nvPr/>
            </p:nvSpPr>
            <p:spPr bwMode="auto">
              <a:xfrm>
                <a:off x="154" y="1195"/>
                <a:ext cx="30"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00FF00"/>
              </a:solidFill>
              <a:ln w="9525">
                <a:solidFill>
                  <a:srgbClr val="00FF00"/>
                </a:solidFill>
                <a:miter lim="800000"/>
                <a:headEnd/>
                <a:tailEnd/>
              </a:ln>
            </p:spPr>
            <p:txBody>
              <a:bodyPr/>
              <a:lstStyle/>
              <a:p>
                <a:endParaRPr lang="fr-FR"/>
              </a:p>
            </p:txBody>
          </p:sp>
          <p:sp>
            <p:nvSpPr>
              <p:cNvPr id="3370" name="AutoShape 1681"/>
              <p:cNvSpPr>
                <a:spLocks/>
              </p:cNvSpPr>
              <p:nvPr/>
            </p:nvSpPr>
            <p:spPr bwMode="auto">
              <a:xfrm>
                <a:off x="154" y="1152"/>
                <a:ext cx="30"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00FF00"/>
              </a:solidFill>
              <a:ln w="9525">
                <a:solidFill>
                  <a:srgbClr val="00FF00"/>
                </a:solidFill>
                <a:miter lim="800000"/>
                <a:headEnd/>
                <a:tailEnd/>
              </a:ln>
            </p:spPr>
            <p:txBody>
              <a:bodyPr/>
              <a:lstStyle/>
              <a:p>
                <a:endParaRPr lang="fr-FR"/>
              </a:p>
            </p:txBody>
          </p:sp>
          <p:sp>
            <p:nvSpPr>
              <p:cNvPr id="3371" name="AutoShape 1682"/>
              <p:cNvSpPr>
                <a:spLocks/>
              </p:cNvSpPr>
              <p:nvPr/>
            </p:nvSpPr>
            <p:spPr bwMode="auto">
              <a:xfrm>
                <a:off x="154" y="1107"/>
                <a:ext cx="30"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00FF00"/>
              </a:solidFill>
              <a:ln w="9525">
                <a:solidFill>
                  <a:srgbClr val="00FF00"/>
                </a:solidFill>
                <a:miter lim="800000"/>
                <a:headEnd/>
                <a:tailEnd/>
              </a:ln>
            </p:spPr>
            <p:txBody>
              <a:bodyPr/>
              <a:lstStyle/>
              <a:p>
                <a:endParaRPr lang="fr-FR"/>
              </a:p>
            </p:txBody>
          </p:sp>
          <p:sp>
            <p:nvSpPr>
              <p:cNvPr id="3372" name="AutoShape 1683"/>
              <p:cNvSpPr>
                <a:spLocks/>
              </p:cNvSpPr>
              <p:nvPr/>
            </p:nvSpPr>
            <p:spPr bwMode="auto">
              <a:xfrm>
                <a:off x="154" y="1062"/>
                <a:ext cx="30"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00FF00"/>
              </a:solidFill>
              <a:ln w="9525">
                <a:solidFill>
                  <a:srgbClr val="00FF00"/>
                </a:solidFill>
                <a:miter lim="800000"/>
                <a:headEnd/>
                <a:tailEnd/>
              </a:ln>
            </p:spPr>
            <p:txBody>
              <a:bodyPr/>
              <a:lstStyle/>
              <a:p>
                <a:endParaRPr lang="fr-FR"/>
              </a:p>
            </p:txBody>
          </p:sp>
          <p:sp>
            <p:nvSpPr>
              <p:cNvPr id="3373" name="AutoShape 1684"/>
              <p:cNvSpPr>
                <a:spLocks/>
              </p:cNvSpPr>
              <p:nvPr/>
            </p:nvSpPr>
            <p:spPr bwMode="auto">
              <a:xfrm>
                <a:off x="154" y="1019"/>
                <a:ext cx="30"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374" name="AutoShape 1685"/>
              <p:cNvSpPr>
                <a:spLocks/>
              </p:cNvSpPr>
              <p:nvPr/>
            </p:nvSpPr>
            <p:spPr bwMode="auto">
              <a:xfrm>
                <a:off x="154" y="976"/>
                <a:ext cx="30"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375" name="AutoShape 1686"/>
              <p:cNvSpPr>
                <a:spLocks/>
              </p:cNvSpPr>
              <p:nvPr/>
            </p:nvSpPr>
            <p:spPr bwMode="auto">
              <a:xfrm>
                <a:off x="154" y="929"/>
                <a:ext cx="30"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376" name="AutoShape 1687"/>
              <p:cNvSpPr>
                <a:spLocks/>
              </p:cNvSpPr>
              <p:nvPr/>
            </p:nvSpPr>
            <p:spPr bwMode="auto">
              <a:xfrm>
                <a:off x="154" y="885"/>
                <a:ext cx="30"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377" name="AutoShape 1688"/>
              <p:cNvSpPr>
                <a:spLocks/>
              </p:cNvSpPr>
              <p:nvPr/>
            </p:nvSpPr>
            <p:spPr bwMode="auto">
              <a:xfrm>
                <a:off x="154" y="840"/>
                <a:ext cx="30" cy="28"/>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378" name="AutoShape 1689"/>
              <p:cNvSpPr>
                <a:spLocks/>
              </p:cNvSpPr>
              <p:nvPr/>
            </p:nvSpPr>
            <p:spPr bwMode="auto">
              <a:xfrm>
                <a:off x="154" y="797"/>
                <a:ext cx="30" cy="28"/>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379" name="AutoShape 1690"/>
              <p:cNvSpPr>
                <a:spLocks/>
              </p:cNvSpPr>
              <p:nvPr/>
            </p:nvSpPr>
            <p:spPr bwMode="auto">
              <a:xfrm>
                <a:off x="154" y="750"/>
                <a:ext cx="30" cy="30"/>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CFF00"/>
              </a:solidFill>
              <a:ln w="9525">
                <a:solidFill>
                  <a:srgbClr val="FCFF00"/>
                </a:solidFill>
                <a:miter lim="800000"/>
                <a:headEnd/>
                <a:tailEnd/>
              </a:ln>
            </p:spPr>
            <p:txBody>
              <a:bodyPr/>
              <a:lstStyle/>
              <a:p>
                <a:endParaRPr lang="fr-FR"/>
              </a:p>
            </p:txBody>
          </p:sp>
          <p:sp>
            <p:nvSpPr>
              <p:cNvPr id="3380" name="AutoShape 1691"/>
              <p:cNvSpPr>
                <a:spLocks/>
              </p:cNvSpPr>
              <p:nvPr/>
            </p:nvSpPr>
            <p:spPr bwMode="auto">
              <a:xfrm>
                <a:off x="154" y="707"/>
                <a:ext cx="30" cy="28"/>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CFF00"/>
              </a:solidFill>
              <a:ln w="9525">
                <a:solidFill>
                  <a:srgbClr val="FCFF00"/>
                </a:solidFill>
                <a:miter lim="800000"/>
                <a:headEnd/>
                <a:tailEnd/>
              </a:ln>
            </p:spPr>
            <p:txBody>
              <a:bodyPr/>
              <a:lstStyle/>
              <a:p>
                <a:endParaRPr lang="fr-FR"/>
              </a:p>
            </p:txBody>
          </p:sp>
          <p:sp>
            <p:nvSpPr>
              <p:cNvPr id="3381" name="AutoShape 1692"/>
              <p:cNvSpPr>
                <a:spLocks/>
              </p:cNvSpPr>
              <p:nvPr/>
            </p:nvSpPr>
            <p:spPr bwMode="auto">
              <a:xfrm>
                <a:off x="154" y="664"/>
                <a:ext cx="30"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3382" name="AutoShape 1693"/>
              <p:cNvSpPr>
                <a:spLocks/>
              </p:cNvSpPr>
              <p:nvPr/>
            </p:nvSpPr>
            <p:spPr bwMode="auto">
              <a:xfrm>
                <a:off x="154" y="621"/>
                <a:ext cx="30"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3383" name="AutoShape 1694"/>
              <p:cNvSpPr>
                <a:spLocks/>
              </p:cNvSpPr>
              <p:nvPr/>
            </p:nvSpPr>
            <p:spPr bwMode="auto">
              <a:xfrm>
                <a:off x="154" y="576"/>
                <a:ext cx="30" cy="23"/>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3384" name="AutoShape 1695"/>
              <p:cNvSpPr>
                <a:spLocks/>
              </p:cNvSpPr>
              <p:nvPr/>
            </p:nvSpPr>
            <p:spPr bwMode="auto">
              <a:xfrm>
                <a:off x="154" y="531"/>
                <a:ext cx="30"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3385" name="AutoShape 1696"/>
              <p:cNvSpPr>
                <a:spLocks/>
              </p:cNvSpPr>
              <p:nvPr/>
            </p:nvSpPr>
            <p:spPr bwMode="auto">
              <a:xfrm>
                <a:off x="154" y="488"/>
                <a:ext cx="30"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3386" name="AutoShape 1697"/>
              <p:cNvSpPr>
                <a:spLocks/>
              </p:cNvSpPr>
              <p:nvPr/>
            </p:nvSpPr>
            <p:spPr bwMode="auto">
              <a:xfrm>
                <a:off x="154" y="442"/>
                <a:ext cx="30"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3387" name="AutoShape 1698"/>
              <p:cNvSpPr>
                <a:spLocks/>
              </p:cNvSpPr>
              <p:nvPr/>
            </p:nvSpPr>
            <p:spPr bwMode="auto">
              <a:xfrm>
                <a:off x="154" y="399"/>
                <a:ext cx="30" cy="24"/>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3388" name="AutoShape 1699"/>
              <p:cNvSpPr>
                <a:spLocks/>
              </p:cNvSpPr>
              <p:nvPr/>
            </p:nvSpPr>
            <p:spPr bwMode="auto">
              <a:xfrm>
                <a:off x="154" y="354"/>
                <a:ext cx="30" cy="28"/>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3389" name="AutoShape 1700"/>
              <p:cNvSpPr>
                <a:spLocks/>
              </p:cNvSpPr>
              <p:nvPr/>
            </p:nvSpPr>
            <p:spPr bwMode="auto">
              <a:xfrm>
                <a:off x="154" y="311"/>
                <a:ext cx="30"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3390" name="AutoShape 1701"/>
              <p:cNvSpPr>
                <a:spLocks/>
              </p:cNvSpPr>
              <p:nvPr/>
            </p:nvSpPr>
            <p:spPr bwMode="auto">
              <a:xfrm>
                <a:off x="154" y="266"/>
                <a:ext cx="30"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3391" name="AutoShape 1702"/>
              <p:cNvSpPr>
                <a:spLocks/>
              </p:cNvSpPr>
              <p:nvPr/>
            </p:nvSpPr>
            <p:spPr bwMode="auto">
              <a:xfrm>
                <a:off x="154" y="1948"/>
                <a:ext cx="30"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392" name="AutoShape 1703"/>
              <p:cNvSpPr>
                <a:spLocks/>
              </p:cNvSpPr>
              <p:nvPr/>
            </p:nvSpPr>
            <p:spPr bwMode="auto">
              <a:xfrm>
                <a:off x="154" y="1903"/>
                <a:ext cx="30"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393" name="AutoShape 1704"/>
              <p:cNvSpPr>
                <a:spLocks/>
              </p:cNvSpPr>
              <p:nvPr/>
            </p:nvSpPr>
            <p:spPr bwMode="auto">
              <a:xfrm>
                <a:off x="154" y="1858"/>
                <a:ext cx="30"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CFF00"/>
              </a:solidFill>
              <a:ln w="9525">
                <a:solidFill>
                  <a:srgbClr val="FCFF00"/>
                </a:solidFill>
                <a:miter lim="800000"/>
                <a:headEnd/>
                <a:tailEnd/>
              </a:ln>
            </p:spPr>
            <p:txBody>
              <a:bodyPr/>
              <a:lstStyle/>
              <a:p>
                <a:endParaRPr lang="fr-FR"/>
              </a:p>
            </p:txBody>
          </p:sp>
          <p:sp>
            <p:nvSpPr>
              <p:cNvPr id="3394" name="AutoShape 1705"/>
              <p:cNvSpPr>
                <a:spLocks/>
              </p:cNvSpPr>
              <p:nvPr/>
            </p:nvSpPr>
            <p:spPr bwMode="auto">
              <a:xfrm>
                <a:off x="154" y="1814"/>
                <a:ext cx="30"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CFF00"/>
              </a:solidFill>
              <a:ln w="9525">
                <a:solidFill>
                  <a:srgbClr val="FCFF00"/>
                </a:solidFill>
                <a:miter lim="800000"/>
                <a:headEnd/>
                <a:tailEnd/>
              </a:ln>
            </p:spPr>
            <p:txBody>
              <a:bodyPr/>
              <a:lstStyle/>
              <a:p>
                <a:endParaRPr lang="fr-FR"/>
              </a:p>
            </p:txBody>
          </p:sp>
          <p:sp>
            <p:nvSpPr>
              <p:cNvPr id="3395" name="AutoShape 1706"/>
              <p:cNvSpPr>
                <a:spLocks/>
              </p:cNvSpPr>
              <p:nvPr/>
            </p:nvSpPr>
            <p:spPr bwMode="auto">
              <a:xfrm>
                <a:off x="154" y="1771"/>
                <a:ext cx="30"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CFF00"/>
              </a:solidFill>
              <a:ln w="9525">
                <a:solidFill>
                  <a:srgbClr val="FCFF00"/>
                </a:solidFill>
                <a:miter lim="800000"/>
                <a:headEnd/>
                <a:tailEnd/>
              </a:ln>
            </p:spPr>
            <p:txBody>
              <a:bodyPr/>
              <a:lstStyle/>
              <a:p>
                <a:endParaRPr lang="fr-FR"/>
              </a:p>
            </p:txBody>
          </p:sp>
          <p:sp>
            <p:nvSpPr>
              <p:cNvPr id="3396" name="AutoShape 1707"/>
              <p:cNvSpPr>
                <a:spLocks/>
              </p:cNvSpPr>
              <p:nvPr/>
            </p:nvSpPr>
            <p:spPr bwMode="auto">
              <a:xfrm>
                <a:off x="154" y="1726"/>
                <a:ext cx="30"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3397" name="AutoShape 1708"/>
              <p:cNvSpPr>
                <a:spLocks/>
              </p:cNvSpPr>
              <p:nvPr/>
            </p:nvSpPr>
            <p:spPr bwMode="auto">
              <a:xfrm>
                <a:off x="154" y="1683"/>
                <a:ext cx="30" cy="24"/>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3398" name="AutoShape 1709"/>
              <p:cNvSpPr>
                <a:spLocks/>
              </p:cNvSpPr>
              <p:nvPr/>
            </p:nvSpPr>
            <p:spPr bwMode="auto">
              <a:xfrm>
                <a:off x="154" y="1638"/>
                <a:ext cx="30"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F0000"/>
              </a:solidFill>
              <a:ln w="9525">
                <a:solidFill>
                  <a:srgbClr val="FF0000"/>
                </a:solidFill>
                <a:miter lim="800000"/>
                <a:headEnd/>
                <a:tailEnd/>
              </a:ln>
            </p:spPr>
            <p:txBody>
              <a:bodyPr/>
              <a:lstStyle/>
              <a:p>
                <a:endParaRPr lang="fr-FR"/>
              </a:p>
            </p:txBody>
          </p:sp>
          <p:sp>
            <p:nvSpPr>
              <p:cNvPr id="3399" name="AutoShape 1710"/>
              <p:cNvSpPr>
                <a:spLocks/>
              </p:cNvSpPr>
              <p:nvPr/>
            </p:nvSpPr>
            <p:spPr bwMode="auto">
              <a:xfrm>
                <a:off x="154" y="1595"/>
                <a:ext cx="30"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F0000"/>
              </a:solidFill>
              <a:ln w="9525">
                <a:solidFill>
                  <a:srgbClr val="FF0000"/>
                </a:solidFill>
                <a:miter lim="800000"/>
                <a:headEnd/>
                <a:tailEnd/>
              </a:ln>
            </p:spPr>
            <p:txBody>
              <a:bodyPr/>
              <a:lstStyle/>
              <a:p>
                <a:endParaRPr lang="fr-FR"/>
              </a:p>
            </p:txBody>
          </p:sp>
          <p:sp>
            <p:nvSpPr>
              <p:cNvPr id="3400" name="AutoShape 1711"/>
              <p:cNvSpPr>
                <a:spLocks/>
              </p:cNvSpPr>
              <p:nvPr/>
            </p:nvSpPr>
            <p:spPr bwMode="auto">
              <a:xfrm>
                <a:off x="103" y="1550"/>
                <a:ext cx="30"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F0000"/>
              </a:solidFill>
              <a:ln w="9525">
                <a:solidFill>
                  <a:srgbClr val="FF0000"/>
                </a:solidFill>
                <a:miter lim="800000"/>
                <a:headEnd/>
                <a:tailEnd/>
              </a:ln>
            </p:spPr>
            <p:txBody>
              <a:bodyPr/>
              <a:lstStyle/>
              <a:p>
                <a:endParaRPr lang="fr-FR"/>
              </a:p>
            </p:txBody>
          </p:sp>
          <p:sp>
            <p:nvSpPr>
              <p:cNvPr id="3401" name="AutoShape 1712"/>
              <p:cNvSpPr>
                <a:spLocks/>
              </p:cNvSpPr>
              <p:nvPr/>
            </p:nvSpPr>
            <p:spPr bwMode="auto">
              <a:xfrm>
                <a:off x="103" y="1505"/>
                <a:ext cx="30"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F0000"/>
              </a:solidFill>
              <a:ln w="9525">
                <a:solidFill>
                  <a:srgbClr val="FF0000"/>
                </a:solidFill>
                <a:miter lim="800000"/>
                <a:headEnd/>
                <a:tailEnd/>
              </a:ln>
            </p:spPr>
            <p:txBody>
              <a:bodyPr/>
              <a:lstStyle/>
              <a:p>
                <a:endParaRPr lang="fr-FR"/>
              </a:p>
            </p:txBody>
          </p:sp>
          <p:sp>
            <p:nvSpPr>
              <p:cNvPr id="3402" name="AutoShape 1713"/>
              <p:cNvSpPr>
                <a:spLocks/>
              </p:cNvSpPr>
              <p:nvPr/>
            </p:nvSpPr>
            <p:spPr bwMode="auto">
              <a:xfrm>
                <a:off x="103" y="1460"/>
                <a:ext cx="30" cy="29"/>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F0000"/>
              </a:solidFill>
              <a:ln w="9525">
                <a:solidFill>
                  <a:srgbClr val="FF0000"/>
                </a:solidFill>
                <a:miter lim="800000"/>
                <a:headEnd/>
                <a:tailEnd/>
              </a:ln>
            </p:spPr>
            <p:txBody>
              <a:bodyPr/>
              <a:lstStyle/>
              <a:p>
                <a:endParaRPr lang="fr-FR"/>
              </a:p>
            </p:txBody>
          </p:sp>
          <p:sp>
            <p:nvSpPr>
              <p:cNvPr id="3403" name="AutoShape 1714"/>
              <p:cNvSpPr>
                <a:spLocks/>
              </p:cNvSpPr>
              <p:nvPr/>
            </p:nvSpPr>
            <p:spPr bwMode="auto">
              <a:xfrm>
                <a:off x="103" y="1415"/>
                <a:ext cx="30"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3404" name="AutoShape 1715"/>
              <p:cNvSpPr>
                <a:spLocks/>
              </p:cNvSpPr>
              <p:nvPr/>
            </p:nvSpPr>
            <p:spPr bwMode="auto">
              <a:xfrm>
                <a:off x="103" y="1372"/>
                <a:ext cx="30"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3405" name="AutoShape 1716"/>
              <p:cNvSpPr>
                <a:spLocks/>
              </p:cNvSpPr>
              <p:nvPr/>
            </p:nvSpPr>
            <p:spPr bwMode="auto">
              <a:xfrm>
                <a:off x="103" y="1328"/>
                <a:ext cx="30"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3406" name="AutoShape 1717"/>
              <p:cNvSpPr>
                <a:spLocks/>
              </p:cNvSpPr>
              <p:nvPr/>
            </p:nvSpPr>
            <p:spPr bwMode="auto">
              <a:xfrm>
                <a:off x="103" y="1283"/>
                <a:ext cx="30" cy="30"/>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3407" name="AutoShape 1718"/>
              <p:cNvSpPr>
                <a:spLocks/>
              </p:cNvSpPr>
              <p:nvPr/>
            </p:nvSpPr>
            <p:spPr bwMode="auto">
              <a:xfrm>
                <a:off x="103" y="1238"/>
                <a:ext cx="30" cy="28"/>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CFF00"/>
              </a:solidFill>
              <a:ln w="9525">
                <a:solidFill>
                  <a:srgbClr val="FCFF00"/>
                </a:solidFill>
                <a:miter lim="800000"/>
                <a:headEnd/>
                <a:tailEnd/>
              </a:ln>
            </p:spPr>
            <p:txBody>
              <a:bodyPr/>
              <a:lstStyle/>
              <a:p>
                <a:endParaRPr lang="fr-FR"/>
              </a:p>
            </p:txBody>
          </p:sp>
          <p:sp>
            <p:nvSpPr>
              <p:cNvPr id="3408" name="AutoShape 1719"/>
              <p:cNvSpPr>
                <a:spLocks/>
              </p:cNvSpPr>
              <p:nvPr/>
            </p:nvSpPr>
            <p:spPr bwMode="auto">
              <a:xfrm>
                <a:off x="103" y="1195"/>
                <a:ext cx="30"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CFF00"/>
              </a:solidFill>
              <a:ln w="9525">
                <a:solidFill>
                  <a:srgbClr val="FCFF00"/>
                </a:solidFill>
                <a:miter lim="800000"/>
                <a:headEnd/>
                <a:tailEnd/>
              </a:ln>
            </p:spPr>
            <p:txBody>
              <a:bodyPr/>
              <a:lstStyle/>
              <a:p>
                <a:endParaRPr lang="fr-FR"/>
              </a:p>
            </p:txBody>
          </p:sp>
          <p:sp>
            <p:nvSpPr>
              <p:cNvPr id="3409" name="AutoShape 1720"/>
              <p:cNvSpPr>
                <a:spLocks/>
              </p:cNvSpPr>
              <p:nvPr/>
            </p:nvSpPr>
            <p:spPr bwMode="auto">
              <a:xfrm>
                <a:off x="103" y="1152"/>
                <a:ext cx="30"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00FF00"/>
              </a:solidFill>
              <a:ln w="9525">
                <a:solidFill>
                  <a:srgbClr val="00FF00"/>
                </a:solidFill>
                <a:miter lim="800000"/>
                <a:headEnd/>
                <a:tailEnd/>
              </a:ln>
            </p:spPr>
            <p:txBody>
              <a:bodyPr/>
              <a:lstStyle/>
              <a:p>
                <a:endParaRPr lang="fr-FR"/>
              </a:p>
            </p:txBody>
          </p:sp>
          <p:sp>
            <p:nvSpPr>
              <p:cNvPr id="3410" name="AutoShape 1721"/>
              <p:cNvSpPr>
                <a:spLocks/>
              </p:cNvSpPr>
              <p:nvPr/>
            </p:nvSpPr>
            <p:spPr bwMode="auto">
              <a:xfrm>
                <a:off x="103" y="1107"/>
                <a:ext cx="30"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00FF00"/>
              </a:solidFill>
              <a:ln w="9525">
                <a:solidFill>
                  <a:srgbClr val="00FF00"/>
                </a:solidFill>
                <a:miter lim="800000"/>
                <a:headEnd/>
                <a:tailEnd/>
              </a:ln>
            </p:spPr>
            <p:txBody>
              <a:bodyPr/>
              <a:lstStyle/>
              <a:p>
                <a:endParaRPr lang="fr-FR"/>
              </a:p>
            </p:txBody>
          </p:sp>
          <p:sp>
            <p:nvSpPr>
              <p:cNvPr id="3411" name="AutoShape 1722"/>
              <p:cNvSpPr>
                <a:spLocks/>
              </p:cNvSpPr>
              <p:nvPr/>
            </p:nvSpPr>
            <p:spPr bwMode="auto">
              <a:xfrm>
                <a:off x="103" y="1062"/>
                <a:ext cx="30"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412" name="AutoShape 1723"/>
              <p:cNvSpPr>
                <a:spLocks/>
              </p:cNvSpPr>
              <p:nvPr/>
            </p:nvSpPr>
            <p:spPr bwMode="auto">
              <a:xfrm>
                <a:off x="103" y="1019"/>
                <a:ext cx="30"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413" name="AutoShape 1724"/>
              <p:cNvSpPr>
                <a:spLocks/>
              </p:cNvSpPr>
              <p:nvPr/>
            </p:nvSpPr>
            <p:spPr bwMode="auto">
              <a:xfrm>
                <a:off x="103" y="976"/>
                <a:ext cx="30"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414" name="AutoShape 1725"/>
              <p:cNvSpPr>
                <a:spLocks/>
              </p:cNvSpPr>
              <p:nvPr/>
            </p:nvSpPr>
            <p:spPr bwMode="auto">
              <a:xfrm>
                <a:off x="103" y="929"/>
                <a:ext cx="30"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415" name="AutoShape 1726"/>
              <p:cNvSpPr>
                <a:spLocks/>
              </p:cNvSpPr>
              <p:nvPr/>
            </p:nvSpPr>
            <p:spPr bwMode="auto">
              <a:xfrm>
                <a:off x="103" y="885"/>
                <a:ext cx="30"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416" name="AutoShape 1727"/>
              <p:cNvSpPr>
                <a:spLocks/>
              </p:cNvSpPr>
              <p:nvPr/>
            </p:nvSpPr>
            <p:spPr bwMode="auto">
              <a:xfrm>
                <a:off x="103" y="840"/>
                <a:ext cx="30" cy="28"/>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417" name="AutoShape 1728"/>
              <p:cNvSpPr>
                <a:spLocks/>
              </p:cNvSpPr>
              <p:nvPr/>
            </p:nvSpPr>
            <p:spPr bwMode="auto">
              <a:xfrm>
                <a:off x="103" y="797"/>
                <a:ext cx="30" cy="28"/>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418" name="AutoShape 1729"/>
              <p:cNvSpPr>
                <a:spLocks/>
              </p:cNvSpPr>
              <p:nvPr/>
            </p:nvSpPr>
            <p:spPr bwMode="auto">
              <a:xfrm>
                <a:off x="103" y="750"/>
                <a:ext cx="30" cy="30"/>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CFF00"/>
              </a:solidFill>
              <a:ln w="9525">
                <a:solidFill>
                  <a:srgbClr val="FCFF00"/>
                </a:solidFill>
                <a:miter lim="800000"/>
                <a:headEnd/>
                <a:tailEnd/>
              </a:ln>
            </p:spPr>
            <p:txBody>
              <a:bodyPr/>
              <a:lstStyle/>
              <a:p>
                <a:endParaRPr lang="fr-FR"/>
              </a:p>
            </p:txBody>
          </p:sp>
          <p:sp>
            <p:nvSpPr>
              <p:cNvPr id="3419" name="AutoShape 1730"/>
              <p:cNvSpPr>
                <a:spLocks/>
              </p:cNvSpPr>
              <p:nvPr/>
            </p:nvSpPr>
            <p:spPr bwMode="auto">
              <a:xfrm>
                <a:off x="103" y="707"/>
                <a:ext cx="30" cy="28"/>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CFF00"/>
              </a:solidFill>
              <a:ln w="9525">
                <a:solidFill>
                  <a:srgbClr val="FCFF00"/>
                </a:solidFill>
                <a:miter lim="800000"/>
                <a:headEnd/>
                <a:tailEnd/>
              </a:ln>
            </p:spPr>
            <p:txBody>
              <a:bodyPr/>
              <a:lstStyle/>
              <a:p>
                <a:endParaRPr lang="fr-FR"/>
              </a:p>
            </p:txBody>
          </p:sp>
          <p:sp>
            <p:nvSpPr>
              <p:cNvPr id="3420" name="AutoShape 1731"/>
              <p:cNvSpPr>
                <a:spLocks/>
              </p:cNvSpPr>
              <p:nvPr/>
            </p:nvSpPr>
            <p:spPr bwMode="auto">
              <a:xfrm>
                <a:off x="103" y="664"/>
                <a:ext cx="30"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3421" name="AutoShape 1732"/>
              <p:cNvSpPr>
                <a:spLocks/>
              </p:cNvSpPr>
              <p:nvPr/>
            </p:nvSpPr>
            <p:spPr bwMode="auto">
              <a:xfrm>
                <a:off x="103" y="621"/>
                <a:ext cx="30"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3422" name="AutoShape 1733"/>
              <p:cNvSpPr>
                <a:spLocks/>
              </p:cNvSpPr>
              <p:nvPr/>
            </p:nvSpPr>
            <p:spPr bwMode="auto">
              <a:xfrm>
                <a:off x="103" y="576"/>
                <a:ext cx="30" cy="23"/>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3423" name="AutoShape 1734"/>
              <p:cNvSpPr>
                <a:spLocks/>
              </p:cNvSpPr>
              <p:nvPr/>
            </p:nvSpPr>
            <p:spPr bwMode="auto">
              <a:xfrm>
                <a:off x="103" y="531"/>
                <a:ext cx="30"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3424" name="AutoShape 1735"/>
              <p:cNvSpPr>
                <a:spLocks/>
              </p:cNvSpPr>
              <p:nvPr/>
            </p:nvSpPr>
            <p:spPr bwMode="auto">
              <a:xfrm>
                <a:off x="103" y="488"/>
                <a:ext cx="30"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3425" name="AutoShape 1736"/>
              <p:cNvSpPr>
                <a:spLocks/>
              </p:cNvSpPr>
              <p:nvPr/>
            </p:nvSpPr>
            <p:spPr bwMode="auto">
              <a:xfrm>
                <a:off x="103" y="442"/>
                <a:ext cx="30"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3426" name="AutoShape 1737"/>
              <p:cNvSpPr>
                <a:spLocks/>
              </p:cNvSpPr>
              <p:nvPr/>
            </p:nvSpPr>
            <p:spPr bwMode="auto">
              <a:xfrm>
                <a:off x="103" y="399"/>
                <a:ext cx="30" cy="24"/>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3427" name="AutoShape 1738"/>
              <p:cNvSpPr>
                <a:spLocks/>
              </p:cNvSpPr>
              <p:nvPr/>
            </p:nvSpPr>
            <p:spPr bwMode="auto">
              <a:xfrm>
                <a:off x="103" y="354"/>
                <a:ext cx="30" cy="28"/>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3428" name="AutoShape 1739"/>
              <p:cNvSpPr>
                <a:spLocks/>
              </p:cNvSpPr>
              <p:nvPr/>
            </p:nvSpPr>
            <p:spPr bwMode="auto">
              <a:xfrm>
                <a:off x="103" y="311"/>
                <a:ext cx="30"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3429" name="AutoShape 1740"/>
              <p:cNvSpPr>
                <a:spLocks/>
              </p:cNvSpPr>
              <p:nvPr/>
            </p:nvSpPr>
            <p:spPr bwMode="auto">
              <a:xfrm>
                <a:off x="103" y="266"/>
                <a:ext cx="30"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3430" name="AutoShape 1741"/>
              <p:cNvSpPr>
                <a:spLocks/>
              </p:cNvSpPr>
              <p:nvPr/>
            </p:nvSpPr>
            <p:spPr bwMode="auto">
              <a:xfrm>
                <a:off x="103" y="221"/>
                <a:ext cx="30"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3431" name="AutoShape 1742"/>
              <p:cNvSpPr>
                <a:spLocks/>
              </p:cNvSpPr>
              <p:nvPr/>
            </p:nvSpPr>
            <p:spPr bwMode="auto">
              <a:xfrm>
                <a:off x="103" y="176"/>
                <a:ext cx="30" cy="29"/>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3432" name="AutoShape 1743"/>
              <p:cNvSpPr>
                <a:spLocks/>
              </p:cNvSpPr>
              <p:nvPr/>
            </p:nvSpPr>
            <p:spPr bwMode="auto">
              <a:xfrm>
                <a:off x="103" y="1858"/>
                <a:ext cx="30"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433" name="AutoShape 1744"/>
              <p:cNvSpPr>
                <a:spLocks/>
              </p:cNvSpPr>
              <p:nvPr/>
            </p:nvSpPr>
            <p:spPr bwMode="auto">
              <a:xfrm>
                <a:off x="103" y="1814"/>
                <a:ext cx="30"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CFF00"/>
              </a:solidFill>
              <a:ln w="9525">
                <a:solidFill>
                  <a:srgbClr val="FCFF00"/>
                </a:solidFill>
                <a:miter lim="800000"/>
                <a:headEnd/>
                <a:tailEnd/>
              </a:ln>
            </p:spPr>
            <p:txBody>
              <a:bodyPr/>
              <a:lstStyle/>
              <a:p>
                <a:endParaRPr lang="fr-FR"/>
              </a:p>
            </p:txBody>
          </p:sp>
          <p:sp>
            <p:nvSpPr>
              <p:cNvPr id="3434" name="AutoShape 1745"/>
              <p:cNvSpPr>
                <a:spLocks/>
              </p:cNvSpPr>
              <p:nvPr/>
            </p:nvSpPr>
            <p:spPr bwMode="auto">
              <a:xfrm>
                <a:off x="103" y="1771"/>
                <a:ext cx="30"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CFF00"/>
              </a:solidFill>
              <a:ln w="9525">
                <a:solidFill>
                  <a:srgbClr val="FCFF00"/>
                </a:solidFill>
                <a:miter lim="800000"/>
                <a:headEnd/>
                <a:tailEnd/>
              </a:ln>
            </p:spPr>
            <p:txBody>
              <a:bodyPr/>
              <a:lstStyle/>
              <a:p>
                <a:endParaRPr lang="fr-FR"/>
              </a:p>
            </p:txBody>
          </p:sp>
          <p:sp>
            <p:nvSpPr>
              <p:cNvPr id="3435" name="AutoShape 1746"/>
              <p:cNvSpPr>
                <a:spLocks/>
              </p:cNvSpPr>
              <p:nvPr/>
            </p:nvSpPr>
            <p:spPr bwMode="auto">
              <a:xfrm>
                <a:off x="103" y="1726"/>
                <a:ext cx="30"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3436" name="AutoShape 1747"/>
              <p:cNvSpPr>
                <a:spLocks/>
              </p:cNvSpPr>
              <p:nvPr/>
            </p:nvSpPr>
            <p:spPr bwMode="auto">
              <a:xfrm>
                <a:off x="103" y="1683"/>
                <a:ext cx="30" cy="24"/>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3437" name="AutoShape 1748"/>
              <p:cNvSpPr>
                <a:spLocks/>
              </p:cNvSpPr>
              <p:nvPr/>
            </p:nvSpPr>
            <p:spPr bwMode="auto">
              <a:xfrm>
                <a:off x="103" y="1638"/>
                <a:ext cx="30"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3438" name="AutoShape 1749"/>
              <p:cNvSpPr>
                <a:spLocks/>
              </p:cNvSpPr>
              <p:nvPr/>
            </p:nvSpPr>
            <p:spPr bwMode="auto">
              <a:xfrm>
                <a:off x="103" y="1595"/>
                <a:ext cx="30"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3439" name="AutoShape 1750"/>
              <p:cNvSpPr>
                <a:spLocks/>
              </p:cNvSpPr>
              <p:nvPr/>
            </p:nvSpPr>
            <p:spPr bwMode="auto">
              <a:xfrm>
                <a:off x="51" y="1550"/>
                <a:ext cx="30"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3440" name="AutoShape 1751"/>
              <p:cNvSpPr>
                <a:spLocks/>
              </p:cNvSpPr>
              <p:nvPr/>
            </p:nvSpPr>
            <p:spPr bwMode="auto">
              <a:xfrm>
                <a:off x="51" y="1505"/>
                <a:ext cx="30"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F0000"/>
              </a:solidFill>
              <a:ln w="9525">
                <a:solidFill>
                  <a:srgbClr val="FF0000"/>
                </a:solidFill>
                <a:miter lim="800000"/>
                <a:headEnd/>
                <a:tailEnd/>
              </a:ln>
            </p:spPr>
            <p:txBody>
              <a:bodyPr/>
              <a:lstStyle/>
              <a:p>
                <a:endParaRPr lang="fr-FR"/>
              </a:p>
            </p:txBody>
          </p:sp>
          <p:sp>
            <p:nvSpPr>
              <p:cNvPr id="3441" name="AutoShape 1752"/>
              <p:cNvSpPr>
                <a:spLocks/>
              </p:cNvSpPr>
              <p:nvPr/>
            </p:nvSpPr>
            <p:spPr bwMode="auto">
              <a:xfrm>
                <a:off x="51" y="1460"/>
                <a:ext cx="30" cy="29"/>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3442" name="AutoShape 1753"/>
              <p:cNvSpPr>
                <a:spLocks/>
              </p:cNvSpPr>
              <p:nvPr/>
            </p:nvSpPr>
            <p:spPr bwMode="auto">
              <a:xfrm>
                <a:off x="51" y="1415"/>
                <a:ext cx="30"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3443" name="AutoShape 1754"/>
              <p:cNvSpPr>
                <a:spLocks/>
              </p:cNvSpPr>
              <p:nvPr/>
            </p:nvSpPr>
            <p:spPr bwMode="auto">
              <a:xfrm>
                <a:off x="51" y="1372"/>
                <a:ext cx="30"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3444" name="AutoShape 1755"/>
              <p:cNvSpPr>
                <a:spLocks/>
              </p:cNvSpPr>
              <p:nvPr/>
            </p:nvSpPr>
            <p:spPr bwMode="auto">
              <a:xfrm>
                <a:off x="51" y="1328"/>
                <a:ext cx="30"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3445" name="AutoShape 1756"/>
              <p:cNvSpPr>
                <a:spLocks/>
              </p:cNvSpPr>
              <p:nvPr/>
            </p:nvSpPr>
            <p:spPr bwMode="auto">
              <a:xfrm>
                <a:off x="51" y="1283"/>
                <a:ext cx="30" cy="30"/>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CFF00"/>
              </a:solidFill>
              <a:ln w="9525">
                <a:solidFill>
                  <a:srgbClr val="FCFF00"/>
                </a:solidFill>
                <a:miter lim="800000"/>
                <a:headEnd/>
                <a:tailEnd/>
              </a:ln>
            </p:spPr>
            <p:txBody>
              <a:bodyPr/>
              <a:lstStyle/>
              <a:p>
                <a:endParaRPr lang="fr-FR"/>
              </a:p>
            </p:txBody>
          </p:sp>
          <p:sp>
            <p:nvSpPr>
              <p:cNvPr id="3446" name="AutoShape 1757"/>
              <p:cNvSpPr>
                <a:spLocks/>
              </p:cNvSpPr>
              <p:nvPr/>
            </p:nvSpPr>
            <p:spPr bwMode="auto">
              <a:xfrm>
                <a:off x="51" y="1238"/>
                <a:ext cx="30" cy="28"/>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CFF00"/>
              </a:solidFill>
              <a:ln w="9525">
                <a:solidFill>
                  <a:srgbClr val="FCFF00"/>
                </a:solidFill>
                <a:miter lim="800000"/>
                <a:headEnd/>
                <a:tailEnd/>
              </a:ln>
            </p:spPr>
            <p:txBody>
              <a:bodyPr/>
              <a:lstStyle/>
              <a:p>
                <a:endParaRPr lang="fr-FR"/>
              </a:p>
            </p:txBody>
          </p:sp>
          <p:sp>
            <p:nvSpPr>
              <p:cNvPr id="3447" name="AutoShape 1758"/>
              <p:cNvSpPr>
                <a:spLocks/>
              </p:cNvSpPr>
              <p:nvPr/>
            </p:nvSpPr>
            <p:spPr bwMode="auto">
              <a:xfrm>
                <a:off x="51" y="1195"/>
                <a:ext cx="30"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00FF00"/>
              </a:solidFill>
              <a:ln w="9525">
                <a:solidFill>
                  <a:srgbClr val="00FF00"/>
                </a:solidFill>
                <a:miter lim="800000"/>
                <a:headEnd/>
                <a:tailEnd/>
              </a:ln>
            </p:spPr>
            <p:txBody>
              <a:bodyPr/>
              <a:lstStyle/>
              <a:p>
                <a:endParaRPr lang="fr-FR"/>
              </a:p>
            </p:txBody>
          </p:sp>
          <p:sp>
            <p:nvSpPr>
              <p:cNvPr id="3448" name="AutoShape 1759"/>
              <p:cNvSpPr>
                <a:spLocks/>
              </p:cNvSpPr>
              <p:nvPr/>
            </p:nvSpPr>
            <p:spPr bwMode="auto">
              <a:xfrm>
                <a:off x="51" y="1152"/>
                <a:ext cx="30"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00FF00"/>
              </a:solidFill>
              <a:ln w="9525">
                <a:solidFill>
                  <a:srgbClr val="00FF00"/>
                </a:solidFill>
                <a:miter lim="800000"/>
                <a:headEnd/>
                <a:tailEnd/>
              </a:ln>
            </p:spPr>
            <p:txBody>
              <a:bodyPr/>
              <a:lstStyle/>
              <a:p>
                <a:endParaRPr lang="fr-FR"/>
              </a:p>
            </p:txBody>
          </p:sp>
          <p:sp>
            <p:nvSpPr>
              <p:cNvPr id="3449" name="AutoShape 1760"/>
              <p:cNvSpPr>
                <a:spLocks/>
              </p:cNvSpPr>
              <p:nvPr/>
            </p:nvSpPr>
            <p:spPr bwMode="auto">
              <a:xfrm>
                <a:off x="51" y="1107"/>
                <a:ext cx="30"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00FF00"/>
              </a:solidFill>
              <a:ln w="9525">
                <a:solidFill>
                  <a:srgbClr val="00FF00"/>
                </a:solidFill>
                <a:miter lim="800000"/>
                <a:headEnd/>
                <a:tailEnd/>
              </a:ln>
            </p:spPr>
            <p:txBody>
              <a:bodyPr/>
              <a:lstStyle/>
              <a:p>
                <a:endParaRPr lang="fr-FR"/>
              </a:p>
            </p:txBody>
          </p:sp>
          <p:sp>
            <p:nvSpPr>
              <p:cNvPr id="3450" name="AutoShape 1761"/>
              <p:cNvSpPr>
                <a:spLocks/>
              </p:cNvSpPr>
              <p:nvPr/>
            </p:nvSpPr>
            <p:spPr bwMode="auto">
              <a:xfrm>
                <a:off x="51" y="1062"/>
                <a:ext cx="30"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451" name="AutoShape 1762"/>
              <p:cNvSpPr>
                <a:spLocks/>
              </p:cNvSpPr>
              <p:nvPr/>
            </p:nvSpPr>
            <p:spPr bwMode="auto">
              <a:xfrm>
                <a:off x="51" y="1019"/>
                <a:ext cx="30"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452" name="AutoShape 1763"/>
              <p:cNvSpPr>
                <a:spLocks/>
              </p:cNvSpPr>
              <p:nvPr/>
            </p:nvSpPr>
            <p:spPr bwMode="auto">
              <a:xfrm>
                <a:off x="51" y="976"/>
                <a:ext cx="30"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453" name="AutoShape 1764"/>
              <p:cNvSpPr>
                <a:spLocks/>
              </p:cNvSpPr>
              <p:nvPr/>
            </p:nvSpPr>
            <p:spPr bwMode="auto">
              <a:xfrm>
                <a:off x="51" y="929"/>
                <a:ext cx="30"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454" name="AutoShape 1765"/>
              <p:cNvSpPr>
                <a:spLocks/>
              </p:cNvSpPr>
              <p:nvPr/>
            </p:nvSpPr>
            <p:spPr bwMode="auto">
              <a:xfrm>
                <a:off x="51" y="885"/>
                <a:ext cx="30"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455" name="AutoShape 1766"/>
              <p:cNvSpPr>
                <a:spLocks/>
              </p:cNvSpPr>
              <p:nvPr/>
            </p:nvSpPr>
            <p:spPr bwMode="auto">
              <a:xfrm>
                <a:off x="51" y="840"/>
                <a:ext cx="30" cy="28"/>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456" name="AutoShape 1767"/>
              <p:cNvSpPr>
                <a:spLocks/>
              </p:cNvSpPr>
              <p:nvPr/>
            </p:nvSpPr>
            <p:spPr bwMode="auto">
              <a:xfrm>
                <a:off x="51" y="797"/>
                <a:ext cx="30" cy="28"/>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457" name="AutoShape 1768"/>
              <p:cNvSpPr>
                <a:spLocks/>
              </p:cNvSpPr>
              <p:nvPr/>
            </p:nvSpPr>
            <p:spPr bwMode="auto">
              <a:xfrm>
                <a:off x="51" y="750"/>
                <a:ext cx="30" cy="30"/>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458" name="AutoShape 1769"/>
              <p:cNvSpPr>
                <a:spLocks/>
              </p:cNvSpPr>
              <p:nvPr/>
            </p:nvSpPr>
            <p:spPr bwMode="auto">
              <a:xfrm>
                <a:off x="51" y="707"/>
                <a:ext cx="30" cy="28"/>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CFF00"/>
              </a:solidFill>
              <a:ln w="9525">
                <a:solidFill>
                  <a:srgbClr val="FCFF00"/>
                </a:solidFill>
                <a:miter lim="800000"/>
                <a:headEnd/>
                <a:tailEnd/>
              </a:ln>
            </p:spPr>
            <p:txBody>
              <a:bodyPr/>
              <a:lstStyle/>
              <a:p>
                <a:endParaRPr lang="fr-FR"/>
              </a:p>
            </p:txBody>
          </p:sp>
          <p:sp>
            <p:nvSpPr>
              <p:cNvPr id="3459" name="AutoShape 1770"/>
              <p:cNvSpPr>
                <a:spLocks/>
              </p:cNvSpPr>
              <p:nvPr/>
            </p:nvSpPr>
            <p:spPr bwMode="auto">
              <a:xfrm>
                <a:off x="51" y="664"/>
                <a:ext cx="30"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CFF00"/>
              </a:solidFill>
              <a:ln w="9525">
                <a:solidFill>
                  <a:srgbClr val="FCFF00"/>
                </a:solidFill>
                <a:miter lim="800000"/>
                <a:headEnd/>
                <a:tailEnd/>
              </a:ln>
            </p:spPr>
            <p:txBody>
              <a:bodyPr/>
              <a:lstStyle/>
              <a:p>
                <a:endParaRPr lang="fr-FR"/>
              </a:p>
            </p:txBody>
          </p:sp>
          <p:sp>
            <p:nvSpPr>
              <p:cNvPr id="3460" name="AutoShape 1771"/>
              <p:cNvSpPr>
                <a:spLocks/>
              </p:cNvSpPr>
              <p:nvPr/>
            </p:nvSpPr>
            <p:spPr bwMode="auto">
              <a:xfrm>
                <a:off x="51" y="621"/>
                <a:ext cx="30"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3461" name="AutoShape 1772"/>
              <p:cNvSpPr>
                <a:spLocks/>
              </p:cNvSpPr>
              <p:nvPr/>
            </p:nvSpPr>
            <p:spPr bwMode="auto">
              <a:xfrm>
                <a:off x="51" y="576"/>
                <a:ext cx="30" cy="23"/>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3462" name="AutoShape 1773"/>
              <p:cNvSpPr>
                <a:spLocks/>
              </p:cNvSpPr>
              <p:nvPr/>
            </p:nvSpPr>
            <p:spPr bwMode="auto">
              <a:xfrm>
                <a:off x="51" y="531"/>
                <a:ext cx="30"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3463" name="AutoShape 1774"/>
              <p:cNvSpPr>
                <a:spLocks/>
              </p:cNvSpPr>
              <p:nvPr/>
            </p:nvSpPr>
            <p:spPr bwMode="auto">
              <a:xfrm>
                <a:off x="51" y="488"/>
                <a:ext cx="30"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3464" name="AutoShape 1775"/>
              <p:cNvSpPr>
                <a:spLocks/>
              </p:cNvSpPr>
              <p:nvPr/>
            </p:nvSpPr>
            <p:spPr bwMode="auto">
              <a:xfrm>
                <a:off x="51" y="442"/>
                <a:ext cx="30"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3465" name="AutoShape 1776"/>
              <p:cNvSpPr>
                <a:spLocks/>
              </p:cNvSpPr>
              <p:nvPr/>
            </p:nvSpPr>
            <p:spPr bwMode="auto">
              <a:xfrm>
                <a:off x="51" y="399"/>
                <a:ext cx="30" cy="24"/>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3466" name="AutoShape 1777"/>
              <p:cNvSpPr>
                <a:spLocks/>
              </p:cNvSpPr>
              <p:nvPr/>
            </p:nvSpPr>
            <p:spPr bwMode="auto">
              <a:xfrm>
                <a:off x="51" y="354"/>
                <a:ext cx="30" cy="28"/>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3467" name="AutoShape 1778"/>
              <p:cNvSpPr>
                <a:spLocks/>
              </p:cNvSpPr>
              <p:nvPr/>
            </p:nvSpPr>
            <p:spPr bwMode="auto">
              <a:xfrm>
                <a:off x="51" y="311"/>
                <a:ext cx="30"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3468" name="AutoShape 1779"/>
              <p:cNvSpPr>
                <a:spLocks/>
              </p:cNvSpPr>
              <p:nvPr/>
            </p:nvSpPr>
            <p:spPr bwMode="auto">
              <a:xfrm>
                <a:off x="51" y="266"/>
                <a:ext cx="30"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3469" name="AutoShape 1780"/>
              <p:cNvSpPr>
                <a:spLocks/>
              </p:cNvSpPr>
              <p:nvPr/>
            </p:nvSpPr>
            <p:spPr bwMode="auto">
              <a:xfrm>
                <a:off x="51" y="221"/>
                <a:ext cx="30"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3470" name="AutoShape 1781"/>
              <p:cNvSpPr>
                <a:spLocks/>
              </p:cNvSpPr>
              <p:nvPr/>
            </p:nvSpPr>
            <p:spPr bwMode="auto">
              <a:xfrm>
                <a:off x="51" y="176"/>
                <a:ext cx="30" cy="29"/>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3471" name="AutoShape 1782"/>
              <p:cNvSpPr>
                <a:spLocks/>
              </p:cNvSpPr>
              <p:nvPr/>
            </p:nvSpPr>
            <p:spPr bwMode="auto">
              <a:xfrm>
                <a:off x="51" y="131"/>
                <a:ext cx="30"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3472" name="AutoShape 1783"/>
              <p:cNvSpPr>
                <a:spLocks/>
              </p:cNvSpPr>
              <p:nvPr/>
            </p:nvSpPr>
            <p:spPr bwMode="auto">
              <a:xfrm>
                <a:off x="51" y="88"/>
                <a:ext cx="30"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CFF00"/>
              </a:solidFill>
              <a:ln w="9525">
                <a:solidFill>
                  <a:srgbClr val="FCFF00"/>
                </a:solidFill>
                <a:miter lim="800000"/>
                <a:headEnd/>
                <a:tailEnd/>
              </a:ln>
            </p:spPr>
            <p:txBody>
              <a:bodyPr/>
              <a:lstStyle/>
              <a:p>
                <a:endParaRPr lang="fr-FR"/>
              </a:p>
            </p:txBody>
          </p:sp>
          <p:sp>
            <p:nvSpPr>
              <p:cNvPr id="3473" name="AutoShape 1784"/>
              <p:cNvSpPr>
                <a:spLocks/>
              </p:cNvSpPr>
              <p:nvPr/>
            </p:nvSpPr>
            <p:spPr bwMode="auto">
              <a:xfrm>
                <a:off x="51" y="45"/>
                <a:ext cx="30"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CFF00"/>
              </a:solidFill>
              <a:ln w="9525">
                <a:solidFill>
                  <a:srgbClr val="FCFF00"/>
                </a:solidFill>
                <a:miter lim="800000"/>
                <a:headEnd/>
                <a:tailEnd/>
              </a:ln>
            </p:spPr>
            <p:txBody>
              <a:bodyPr/>
              <a:lstStyle/>
              <a:p>
                <a:endParaRPr lang="fr-FR"/>
              </a:p>
            </p:txBody>
          </p:sp>
          <p:sp>
            <p:nvSpPr>
              <p:cNvPr id="3474" name="AutoShape 1785"/>
              <p:cNvSpPr>
                <a:spLocks/>
              </p:cNvSpPr>
              <p:nvPr/>
            </p:nvSpPr>
            <p:spPr bwMode="auto">
              <a:xfrm>
                <a:off x="51" y="0"/>
                <a:ext cx="30" cy="29"/>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CFF00"/>
              </a:solidFill>
              <a:ln w="9525">
                <a:solidFill>
                  <a:srgbClr val="FCFF00"/>
                </a:solidFill>
                <a:miter lim="800000"/>
                <a:headEnd/>
                <a:tailEnd/>
              </a:ln>
            </p:spPr>
            <p:txBody>
              <a:bodyPr/>
              <a:lstStyle/>
              <a:p>
                <a:endParaRPr lang="fr-FR"/>
              </a:p>
            </p:txBody>
          </p:sp>
          <p:sp>
            <p:nvSpPr>
              <p:cNvPr id="3475" name="AutoShape 1786"/>
              <p:cNvSpPr>
                <a:spLocks/>
              </p:cNvSpPr>
              <p:nvPr/>
            </p:nvSpPr>
            <p:spPr bwMode="auto">
              <a:xfrm>
                <a:off x="51" y="1814"/>
                <a:ext cx="30"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CFF00"/>
              </a:solidFill>
              <a:ln w="9525">
                <a:solidFill>
                  <a:srgbClr val="FCFF00"/>
                </a:solidFill>
                <a:miter lim="800000"/>
                <a:headEnd/>
                <a:tailEnd/>
              </a:ln>
            </p:spPr>
            <p:txBody>
              <a:bodyPr/>
              <a:lstStyle/>
              <a:p>
                <a:endParaRPr lang="fr-FR"/>
              </a:p>
            </p:txBody>
          </p:sp>
          <p:sp>
            <p:nvSpPr>
              <p:cNvPr id="3476" name="AutoShape 1787"/>
              <p:cNvSpPr>
                <a:spLocks/>
              </p:cNvSpPr>
              <p:nvPr/>
            </p:nvSpPr>
            <p:spPr bwMode="auto">
              <a:xfrm>
                <a:off x="51" y="1771"/>
                <a:ext cx="30"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CFF00"/>
              </a:solidFill>
              <a:ln w="9525">
                <a:solidFill>
                  <a:srgbClr val="FCFF00"/>
                </a:solidFill>
                <a:miter lim="800000"/>
                <a:headEnd/>
                <a:tailEnd/>
              </a:ln>
            </p:spPr>
            <p:txBody>
              <a:bodyPr/>
              <a:lstStyle/>
              <a:p>
                <a:endParaRPr lang="fr-FR"/>
              </a:p>
            </p:txBody>
          </p:sp>
          <p:sp>
            <p:nvSpPr>
              <p:cNvPr id="3477" name="AutoShape 1788"/>
              <p:cNvSpPr>
                <a:spLocks/>
              </p:cNvSpPr>
              <p:nvPr/>
            </p:nvSpPr>
            <p:spPr bwMode="auto">
              <a:xfrm>
                <a:off x="51" y="1726"/>
                <a:ext cx="30"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CFF00"/>
              </a:solidFill>
              <a:ln w="9525">
                <a:solidFill>
                  <a:srgbClr val="FCFF00"/>
                </a:solidFill>
                <a:miter lim="800000"/>
                <a:headEnd/>
                <a:tailEnd/>
              </a:ln>
            </p:spPr>
            <p:txBody>
              <a:bodyPr/>
              <a:lstStyle/>
              <a:p>
                <a:endParaRPr lang="fr-FR"/>
              </a:p>
            </p:txBody>
          </p:sp>
          <p:sp>
            <p:nvSpPr>
              <p:cNvPr id="3478" name="AutoShape 1789"/>
              <p:cNvSpPr>
                <a:spLocks/>
              </p:cNvSpPr>
              <p:nvPr/>
            </p:nvSpPr>
            <p:spPr bwMode="auto">
              <a:xfrm>
                <a:off x="51" y="1683"/>
                <a:ext cx="30" cy="24"/>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3479" name="AutoShape 1790"/>
              <p:cNvSpPr>
                <a:spLocks/>
              </p:cNvSpPr>
              <p:nvPr/>
            </p:nvSpPr>
            <p:spPr bwMode="auto">
              <a:xfrm>
                <a:off x="51" y="1638"/>
                <a:ext cx="30"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3480" name="AutoShape 1791"/>
              <p:cNvSpPr>
                <a:spLocks/>
              </p:cNvSpPr>
              <p:nvPr/>
            </p:nvSpPr>
            <p:spPr bwMode="auto">
              <a:xfrm>
                <a:off x="51" y="1595"/>
                <a:ext cx="30"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3481" name="AutoShape 1792"/>
              <p:cNvSpPr>
                <a:spLocks/>
              </p:cNvSpPr>
              <p:nvPr/>
            </p:nvSpPr>
            <p:spPr bwMode="auto">
              <a:xfrm>
                <a:off x="0" y="1550"/>
                <a:ext cx="31"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3482" name="AutoShape 1793"/>
              <p:cNvSpPr>
                <a:spLocks/>
              </p:cNvSpPr>
              <p:nvPr/>
            </p:nvSpPr>
            <p:spPr bwMode="auto">
              <a:xfrm>
                <a:off x="0" y="1505"/>
                <a:ext cx="31"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F0000"/>
              </a:solidFill>
              <a:ln w="9525">
                <a:solidFill>
                  <a:srgbClr val="FF0000"/>
                </a:solidFill>
                <a:miter lim="800000"/>
                <a:headEnd/>
                <a:tailEnd/>
              </a:ln>
            </p:spPr>
            <p:txBody>
              <a:bodyPr/>
              <a:lstStyle/>
              <a:p>
                <a:endParaRPr lang="fr-FR"/>
              </a:p>
            </p:txBody>
          </p:sp>
          <p:sp>
            <p:nvSpPr>
              <p:cNvPr id="3483" name="AutoShape 1794"/>
              <p:cNvSpPr>
                <a:spLocks/>
              </p:cNvSpPr>
              <p:nvPr/>
            </p:nvSpPr>
            <p:spPr bwMode="auto">
              <a:xfrm>
                <a:off x="0" y="1460"/>
                <a:ext cx="31" cy="29"/>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3484" name="AutoShape 1795"/>
              <p:cNvSpPr>
                <a:spLocks/>
              </p:cNvSpPr>
              <p:nvPr/>
            </p:nvSpPr>
            <p:spPr bwMode="auto">
              <a:xfrm>
                <a:off x="0" y="1415"/>
                <a:ext cx="31"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3485" name="AutoShape 1796"/>
              <p:cNvSpPr>
                <a:spLocks/>
              </p:cNvSpPr>
              <p:nvPr/>
            </p:nvSpPr>
            <p:spPr bwMode="auto">
              <a:xfrm>
                <a:off x="0" y="1372"/>
                <a:ext cx="31"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3486" name="AutoShape 1797"/>
              <p:cNvSpPr>
                <a:spLocks/>
              </p:cNvSpPr>
              <p:nvPr/>
            </p:nvSpPr>
            <p:spPr bwMode="auto">
              <a:xfrm>
                <a:off x="0" y="1328"/>
                <a:ext cx="31"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00FF00"/>
              </a:solidFill>
              <a:ln w="9525">
                <a:solidFill>
                  <a:srgbClr val="00FF00"/>
                </a:solidFill>
                <a:miter lim="800000"/>
                <a:headEnd/>
                <a:tailEnd/>
              </a:ln>
            </p:spPr>
            <p:txBody>
              <a:bodyPr/>
              <a:lstStyle/>
              <a:p>
                <a:endParaRPr lang="fr-FR"/>
              </a:p>
            </p:txBody>
          </p:sp>
          <p:sp>
            <p:nvSpPr>
              <p:cNvPr id="3487" name="AutoShape 1798"/>
              <p:cNvSpPr>
                <a:spLocks/>
              </p:cNvSpPr>
              <p:nvPr/>
            </p:nvSpPr>
            <p:spPr bwMode="auto">
              <a:xfrm>
                <a:off x="0" y="1283"/>
                <a:ext cx="31" cy="30"/>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00FF00"/>
              </a:solidFill>
              <a:ln w="9525">
                <a:solidFill>
                  <a:srgbClr val="00FF00"/>
                </a:solidFill>
                <a:miter lim="800000"/>
                <a:headEnd/>
                <a:tailEnd/>
              </a:ln>
            </p:spPr>
            <p:txBody>
              <a:bodyPr/>
              <a:lstStyle/>
              <a:p>
                <a:endParaRPr lang="fr-FR"/>
              </a:p>
            </p:txBody>
          </p:sp>
          <p:sp>
            <p:nvSpPr>
              <p:cNvPr id="3488" name="AutoShape 1799"/>
              <p:cNvSpPr>
                <a:spLocks/>
              </p:cNvSpPr>
              <p:nvPr/>
            </p:nvSpPr>
            <p:spPr bwMode="auto">
              <a:xfrm>
                <a:off x="0" y="1238"/>
                <a:ext cx="31" cy="28"/>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00FF00"/>
              </a:solidFill>
              <a:ln w="9525">
                <a:solidFill>
                  <a:srgbClr val="00FF00"/>
                </a:solidFill>
                <a:miter lim="800000"/>
                <a:headEnd/>
                <a:tailEnd/>
              </a:ln>
            </p:spPr>
            <p:txBody>
              <a:bodyPr/>
              <a:lstStyle/>
              <a:p>
                <a:endParaRPr lang="fr-FR"/>
              </a:p>
            </p:txBody>
          </p:sp>
          <p:sp>
            <p:nvSpPr>
              <p:cNvPr id="3489" name="AutoShape 1800"/>
              <p:cNvSpPr>
                <a:spLocks/>
              </p:cNvSpPr>
              <p:nvPr/>
            </p:nvSpPr>
            <p:spPr bwMode="auto">
              <a:xfrm>
                <a:off x="0" y="1195"/>
                <a:ext cx="31"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00FF00"/>
              </a:solidFill>
              <a:ln w="9525">
                <a:solidFill>
                  <a:srgbClr val="00FF00"/>
                </a:solidFill>
                <a:miter lim="800000"/>
                <a:headEnd/>
                <a:tailEnd/>
              </a:ln>
            </p:spPr>
            <p:txBody>
              <a:bodyPr/>
              <a:lstStyle/>
              <a:p>
                <a:endParaRPr lang="fr-FR"/>
              </a:p>
            </p:txBody>
          </p:sp>
          <p:sp>
            <p:nvSpPr>
              <p:cNvPr id="3490" name="AutoShape 1801"/>
              <p:cNvSpPr>
                <a:spLocks/>
              </p:cNvSpPr>
              <p:nvPr/>
            </p:nvSpPr>
            <p:spPr bwMode="auto">
              <a:xfrm>
                <a:off x="0" y="1152"/>
                <a:ext cx="31"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00FF00"/>
              </a:solidFill>
              <a:ln w="9525">
                <a:solidFill>
                  <a:srgbClr val="00FF00"/>
                </a:solidFill>
                <a:miter lim="800000"/>
                <a:headEnd/>
                <a:tailEnd/>
              </a:ln>
            </p:spPr>
            <p:txBody>
              <a:bodyPr/>
              <a:lstStyle/>
              <a:p>
                <a:endParaRPr lang="fr-FR"/>
              </a:p>
            </p:txBody>
          </p:sp>
          <p:sp>
            <p:nvSpPr>
              <p:cNvPr id="3491" name="AutoShape 1802"/>
              <p:cNvSpPr>
                <a:spLocks/>
              </p:cNvSpPr>
              <p:nvPr/>
            </p:nvSpPr>
            <p:spPr bwMode="auto">
              <a:xfrm>
                <a:off x="0" y="1107"/>
                <a:ext cx="31"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00FF00"/>
              </a:solidFill>
              <a:ln w="9525">
                <a:solidFill>
                  <a:srgbClr val="00FF00"/>
                </a:solidFill>
                <a:miter lim="800000"/>
                <a:headEnd/>
                <a:tailEnd/>
              </a:ln>
            </p:spPr>
            <p:txBody>
              <a:bodyPr/>
              <a:lstStyle/>
              <a:p>
                <a:endParaRPr lang="fr-FR"/>
              </a:p>
            </p:txBody>
          </p:sp>
          <p:sp>
            <p:nvSpPr>
              <p:cNvPr id="3492" name="AutoShape 1803"/>
              <p:cNvSpPr>
                <a:spLocks/>
              </p:cNvSpPr>
              <p:nvPr/>
            </p:nvSpPr>
            <p:spPr bwMode="auto">
              <a:xfrm>
                <a:off x="0" y="1062"/>
                <a:ext cx="31"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493" name="AutoShape 1804"/>
              <p:cNvSpPr>
                <a:spLocks/>
              </p:cNvSpPr>
              <p:nvPr/>
            </p:nvSpPr>
            <p:spPr bwMode="auto">
              <a:xfrm>
                <a:off x="0" y="1019"/>
                <a:ext cx="31"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494" name="AutoShape 1805"/>
              <p:cNvSpPr>
                <a:spLocks/>
              </p:cNvSpPr>
              <p:nvPr/>
            </p:nvSpPr>
            <p:spPr bwMode="auto">
              <a:xfrm>
                <a:off x="0" y="976"/>
                <a:ext cx="31"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495" name="AutoShape 1806"/>
              <p:cNvSpPr>
                <a:spLocks/>
              </p:cNvSpPr>
              <p:nvPr/>
            </p:nvSpPr>
            <p:spPr bwMode="auto">
              <a:xfrm>
                <a:off x="0" y="929"/>
                <a:ext cx="31"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496" name="AutoShape 1807"/>
              <p:cNvSpPr>
                <a:spLocks/>
              </p:cNvSpPr>
              <p:nvPr/>
            </p:nvSpPr>
            <p:spPr bwMode="auto">
              <a:xfrm>
                <a:off x="0" y="885"/>
                <a:ext cx="31"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497" name="AutoShape 1808"/>
              <p:cNvSpPr>
                <a:spLocks/>
              </p:cNvSpPr>
              <p:nvPr/>
            </p:nvSpPr>
            <p:spPr bwMode="auto">
              <a:xfrm>
                <a:off x="0" y="840"/>
                <a:ext cx="31" cy="28"/>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grpSp>
        <p:grpSp>
          <p:nvGrpSpPr>
            <p:cNvPr id="11" name="Group 1809"/>
            <p:cNvGrpSpPr>
              <a:grpSpLocks/>
            </p:cNvGrpSpPr>
            <p:nvPr/>
          </p:nvGrpSpPr>
          <p:grpSpPr bwMode="auto">
            <a:xfrm rot="5400000">
              <a:off x="3274" y="-522"/>
              <a:ext cx="285" cy="2060"/>
              <a:chOff x="0" y="0"/>
              <a:chExt cx="285" cy="2060"/>
            </a:xfrm>
          </p:grpSpPr>
          <p:sp>
            <p:nvSpPr>
              <p:cNvPr id="3098" name="AutoShape 1810"/>
              <p:cNvSpPr>
                <a:spLocks/>
              </p:cNvSpPr>
              <p:nvPr/>
            </p:nvSpPr>
            <p:spPr bwMode="auto">
              <a:xfrm>
                <a:off x="254" y="1105"/>
                <a:ext cx="31"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099" name="AutoShape 1811"/>
              <p:cNvSpPr>
                <a:spLocks/>
              </p:cNvSpPr>
              <p:nvPr/>
            </p:nvSpPr>
            <p:spPr bwMode="auto">
              <a:xfrm>
                <a:off x="254" y="1058"/>
                <a:ext cx="31" cy="29"/>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100" name="AutoShape 1812"/>
              <p:cNvSpPr>
                <a:spLocks/>
              </p:cNvSpPr>
              <p:nvPr/>
            </p:nvSpPr>
            <p:spPr bwMode="auto">
              <a:xfrm>
                <a:off x="254" y="1015"/>
                <a:ext cx="31"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CFF00"/>
              </a:solidFill>
              <a:ln w="9525">
                <a:solidFill>
                  <a:srgbClr val="FCFF00"/>
                </a:solidFill>
                <a:miter lim="800000"/>
                <a:headEnd/>
                <a:tailEnd/>
              </a:ln>
            </p:spPr>
            <p:txBody>
              <a:bodyPr/>
              <a:lstStyle/>
              <a:p>
                <a:endParaRPr lang="fr-FR"/>
              </a:p>
            </p:txBody>
          </p:sp>
          <p:sp>
            <p:nvSpPr>
              <p:cNvPr id="3101" name="AutoShape 1813"/>
              <p:cNvSpPr>
                <a:spLocks/>
              </p:cNvSpPr>
              <p:nvPr/>
            </p:nvSpPr>
            <p:spPr bwMode="auto">
              <a:xfrm>
                <a:off x="254" y="972"/>
                <a:ext cx="31"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CFF00"/>
              </a:solidFill>
              <a:ln w="9525">
                <a:solidFill>
                  <a:srgbClr val="FCFF00"/>
                </a:solidFill>
                <a:miter lim="800000"/>
                <a:headEnd/>
                <a:tailEnd/>
              </a:ln>
            </p:spPr>
            <p:txBody>
              <a:bodyPr/>
              <a:lstStyle/>
              <a:p>
                <a:endParaRPr lang="fr-FR"/>
              </a:p>
            </p:txBody>
          </p:sp>
          <p:sp>
            <p:nvSpPr>
              <p:cNvPr id="3102" name="AutoShape 1814"/>
              <p:cNvSpPr>
                <a:spLocks/>
              </p:cNvSpPr>
              <p:nvPr/>
            </p:nvSpPr>
            <p:spPr bwMode="auto">
              <a:xfrm>
                <a:off x="254" y="929"/>
                <a:ext cx="31"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3103" name="AutoShape 1815"/>
              <p:cNvSpPr>
                <a:spLocks/>
              </p:cNvSpPr>
              <p:nvPr/>
            </p:nvSpPr>
            <p:spPr bwMode="auto">
              <a:xfrm>
                <a:off x="254" y="883"/>
                <a:ext cx="31" cy="24"/>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3104" name="AutoShape 1816"/>
              <p:cNvSpPr>
                <a:spLocks/>
              </p:cNvSpPr>
              <p:nvPr/>
            </p:nvSpPr>
            <p:spPr bwMode="auto">
              <a:xfrm>
                <a:off x="254" y="838"/>
                <a:ext cx="31"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3105" name="AutoShape 1817"/>
              <p:cNvSpPr>
                <a:spLocks/>
              </p:cNvSpPr>
              <p:nvPr/>
            </p:nvSpPr>
            <p:spPr bwMode="auto">
              <a:xfrm>
                <a:off x="254" y="795"/>
                <a:ext cx="31"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3106" name="AutoShape 1818"/>
              <p:cNvSpPr>
                <a:spLocks/>
              </p:cNvSpPr>
              <p:nvPr/>
            </p:nvSpPr>
            <p:spPr bwMode="auto">
              <a:xfrm>
                <a:off x="254" y="750"/>
                <a:ext cx="31"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3107" name="AutoShape 1819"/>
              <p:cNvSpPr>
                <a:spLocks/>
              </p:cNvSpPr>
              <p:nvPr/>
            </p:nvSpPr>
            <p:spPr bwMode="auto">
              <a:xfrm>
                <a:off x="254" y="707"/>
                <a:ext cx="31" cy="24"/>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3108" name="AutoShape 1820"/>
              <p:cNvSpPr>
                <a:spLocks/>
              </p:cNvSpPr>
              <p:nvPr/>
            </p:nvSpPr>
            <p:spPr bwMode="auto">
              <a:xfrm>
                <a:off x="254" y="662"/>
                <a:ext cx="31"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3109" name="AutoShape 1821"/>
              <p:cNvSpPr>
                <a:spLocks/>
              </p:cNvSpPr>
              <p:nvPr/>
            </p:nvSpPr>
            <p:spPr bwMode="auto">
              <a:xfrm>
                <a:off x="254" y="619"/>
                <a:ext cx="31"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3110" name="AutoShape 1822"/>
              <p:cNvSpPr>
                <a:spLocks/>
              </p:cNvSpPr>
              <p:nvPr/>
            </p:nvSpPr>
            <p:spPr bwMode="auto">
              <a:xfrm>
                <a:off x="254" y="574"/>
                <a:ext cx="31"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3111" name="AutoShape 1823"/>
              <p:cNvSpPr>
                <a:spLocks/>
              </p:cNvSpPr>
              <p:nvPr/>
            </p:nvSpPr>
            <p:spPr bwMode="auto">
              <a:xfrm>
                <a:off x="254" y="529"/>
                <a:ext cx="31"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3112" name="AutoShape 1824"/>
              <p:cNvSpPr>
                <a:spLocks/>
              </p:cNvSpPr>
              <p:nvPr/>
            </p:nvSpPr>
            <p:spPr bwMode="auto">
              <a:xfrm>
                <a:off x="254" y="484"/>
                <a:ext cx="31" cy="29"/>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3113" name="AutoShape 1825"/>
              <p:cNvSpPr>
                <a:spLocks/>
              </p:cNvSpPr>
              <p:nvPr/>
            </p:nvSpPr>
            <p:spPr bwMode="auto">
              <a:xfrm>
                <a:off x="254" y="439"/>
                <a:ext cx="31"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CFF00"/>
              </a:solidFill>
              <a:ln w="9525">
                <a:solidFill>
                  <a:srgbClr val="FCFF00"/>
                </a:solidFill>
                <a:miter lim="800000"/>
                <a:headEnd/>
                <a:tailEnd/>
              </a:ln>
            </p:spPr>
            <p:txBody>
              <a:bodyPr/>
              <a:lstStyle/>
              <a:p>
                <a:endParaRPr lang="fr-FR"/>
              </a:p>
            </p:txBody>
          </p:sp>
          <p:sp>
            <p:nvSpPr>
              <p:cNvPr id="3114" name="AutoShape 1826"/>
              <p:cNvSpPr>
                <a:spLocks/>
              </p:cNvSpPr>
              <p:nvPr/>
            </p:nvSpPr>
            <p:spPr bwMode="auto">
              <a:xfrm>
                <a:off x="254" y="395"/>
                <a:ext cx="31" cy="28"/>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CFF00"/>
              </a:solidFill>
              <a:ln w="9525">
                <a:solidFill>
                  <a:srgbClr val="FCFF00"/>
                </a:solidFill>
                <a:miter lim="800000"/>
                <a:headEnd/>
                <a:tailEnd/>
              </a:ln>
            </p:spPr>
            <p:txBody>
              <a:bodyPr/>
              <a:lstStyle/>
              <a:p>
                <a:endParaRPr lang="fr-FR"/>
              </a:p>
            </p:txBody>
          </p:sp>
          <p:sp>
            <p:nvSpPr>
              <p:cNvPr id="3115" name="AutoShape 1827"/>
              <p:cNvSpPr>
                <a:spLocks/>
              </p:cNvSpPr>
              <p:nvPr/>
            </p:nvSpPr>
            <p:spPr bwMode="auto">
              <a:xfrm>
                <a:off x="254" y="352"/>
                <a:ext cx="31"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CFF00"/>
              </a:solidFill>
              <a:ln w="9525">
                <a:solidFill>
                  <a:srgbClr val="FCFF00"/>
                </a:solidFill>
                <a:miter lim="800000"/>
                <a:headEnd/>
                <a:tailEnd/>
              </a:ln>
            </p:spPr>
            <p:txBody>
              <a:bodyPr/>
              <a:lstStyle/>
              <a:p>
                <a:endParaRPr lang="fr-FR"/>
              </a:p>
            </p:txBody>
          </p:sp>
          <p:sp>
            <p:nvSpPr>
              <p:cNvPr id="3116" name="AutoShape 1828"/>
              <p:cNvSpPr>
                <a:spLocks/>
              </p:cNvSpPr>
              <p:nvPr/>
            </p:nvSpPr>
            <p:spPr bwMode="auto">
              <a:xfrm>
                <a:off x="254" y="307"/>
                <a:ext cx="31" cy="30"/>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00FF00"/>
              </a:solidFill>
              <a:ln w="9525">
                <a:solidFill>
                  <a:srgbClr val="00FF00"/>
                </a:solidFill>
                <a:miter lim="800000"/>
                <a:headEnd/>
                <a:tailEnd/>
              </a:ln>
            </p:spPr>
            <p:txBody>
              <a:bodyPr/>
              <a:lstStyle/>
              <a:p>
                <a:endParaRPr lang="fr-FR"/>
              </a:p>
            </p:txBody>
          </p:sp>
          <p:sp>
            <p:nvSpPr>
              <p:cNvPr id="3117" name="AutoShape 1829"/>
              <p:cNvSpPr>
                <a:spLocks/>
              </p:cNvSpPr>
              <p:nvPr/>
            </p:nvSpPr>
            <p:spPr bwMode="auto">
              <a:xfrm>
                <a:off x="254" y="262"/>
                <a:ext cx="31" cy="28"/>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00FF00"/>
              </a:solidFill>
              <a:ln w="9525">
                <a:solidFill>
                  <a:srgbClr val="00FF00"/>
                </a:solidFill>
                <a:miter lim="800000"/>
                <a:headEnd/>
                <a:tailEnd/>
              </a:ln>
            </p:spPr>
            <p:txBody>
              <a:bodyPr/>
              <a:lstStyle/>
              <a:p>
                <a:endParaRPr lang="fr-FR"/>
              </a:p>
            </p:txBody>
          </p:sp>
          <p:sp>
            <p:nvSpPr>
              <p:cNvPr id="3118" name="AutoShape 1830"/>
              <p:cNvSpPr>
                <a:spLocks/>
              </p:cNvSpPr>
              <p:nvPr/>
            </p:nvSpPr>
            <p:spPr bwMode="auto">
              <a:xfrm>
                <a:off x="254" y="219"/>
                <a:ext cx="31"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00FF00"/>
              </a:solidFill>
              <a:ln w="9525">
                <a:solidFill>
                  <a:srgbClr val="00FF00"/>
                </a:solidFill>
                <a:miter lim="800000"/>
                <a:headEnd/>
                <a:tailEnd/>
              </a:ln>
            </p:spPr>
            <p:txBody>
              <a:bodyPr/>
              <a:lstStyle/>
              <a:p>
                <a:endParaRPr lang="fr-FR"/>
              </a:p>
            </p:txBody>
          </p:sp>
          <p:sp>
            <p:nvSpPr>
              <p:cNvPr id="3119" name="AutoShape 1831"/>
              <p:cNvSpPr>
                <a:spLocks/>
              </p:cNvSpPr>
              <p:nvPr/>
            </p:nvSpPr>
            <p:spPr bwMode="auto">
              <a:xfrm>
                <a:off x="254" y="176"/>
                <a:ext cx="31"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120" name="AutoShape 1832"/>
              <p:cNvSpPr>
                <a:spLocks/>
              </p:cNvSpPr>
              <p:nvPr/>
            </p:nvSpPr>
            <p:spPr bwMode="auto">
              <a:xfrm>
                <a:off x="254" y="131"/>
                <a:ext cx="31"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121" name="AutoShape 1833"/>
              <p:cNvSpPr>
                <a:spLocks/>
              </p:cNvSpPr>
              <p:nvPr/>
            </p:nvSpPr>
            <p:spPr bwMode="auto">
              <a:xfrm>
                <a:off x="254" y="86"/>
                <a:ext cx="31"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122" name="AutoShape 1834"/>
              <p:cNvSpPr>
                <a:spLocks/>
              </p:cNvSpPr>
              <p:nvPr/>
            </p:nvSpPr>
            <p:spPr bwMode="auto">
              <a:xfrm>
                <a:off x="254" y="43"/>
                <a:ext cx="31"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123" name="AutoShape 1835"/>
              <p:cNvSpPr>
                <a:spLocks/>
              </p:cNvSpPr>
              <p:nvPr/>
            </p:nvSpPr>
            <p:spPr bwMode="auto">
              <a:xfrm>
                <a:off x="254" y="0"/>
                <a:ext cx="31"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124" name="AutoShape 1836"/>
              <p:cNvSpPr>
                <a:spLocks/>
              </p:cNvSpPr>
              <p:nvPr/>
            </p:nvSpPr>
            <p:spPr bwMode="auto">
              <a:xfrm>
                <a:off x="254" y="2034"/>
                <a:ext cx="31"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CFF00"/>
              </a:solidFill>
              <a:ln w="9525">
                <a:solidFill>
                  <a:srgbClr val="FCFF00"/>
                </a:solidFill>
                <a:miter lim="800000"/>
                <a:headEnd/>
                <a:tailEnd/>
              </a:ln>
            </p:spPr>
            <p:txBody>
              <a:bodyPr/>
              <a:lstStyle/>
              <a:p>
                <a:endParaRPr lang="fr-FR"/>
              </a:p>
            </p:txBody>
          </p:sp>
          <p:sp>
            <p:nvSpPr>
              <p:cNvPr id="3125" name="AutoShape 1837"/>
              <p:cNvSpPr>
                <a:spLocks/>
              </p:cNvSpPr>
              <p:nvPr/>
            </p:nvSpPr>
            <p:spPr bwMode="auto">
              <a:xfrm>
                <a:off x="254" y="1991"/>
                <a:ext cx="31" cy="23"/>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CFF00"/>
              </a:solidFill>
              <a:ln w="9525">
                <a:solidFill>
                  <a:srgbClr val="FCFF00"/>
                </a:solidFill>
                <a:miter lim="800000"/>
                <a:headEnd/>
                <a:tailEnd/>
              </a:ln>
            </p:spPr>
            <p:txBody>
              <a:bodyPr/>
              <a:lstStyle/>
              <a:p>
                <a:endParaRPr lang="fr-FR"/>
              </a:p>
            </p:txBody>
          </p:sp>
          <p:sp>
            <p:nvSpPr>
              <p:cNvPr id="3126" name="AutoShape 1838"/>
              <p:cNvSpPr>
                <a:spLocks/>
              </p:cNvSpPr>
              <p:nvPr/>
            </p:nvSpPr>
            <p:spPr bwMode="auto">
              <a:xfrm>
                <a:off x="254" y="1946"/>
                <a:ext cx="31"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3127" name="AutoShape 1839"/>
              <p:cNvSpPr>
                <a:spLocks/>
              </p:cNvSpPr>
              <p:nvPr/>
            </p:nvSpPr>
            <p:spPr bwMode="auto">
              <a:xfrm>
                <a:off x="254" y="1903"/>
                <a:ext cx="31"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3128" name="AutoShape 1840"/>
              <p:cNvSpPr>
                <a:spLocks/>
              </p:cNvSpPr>
              <p:nvPr/>
            </p:nvSpPr>
            <p:spPr bwMode="auto">
              <a:xfrm>
                <a:off x="203" y="1858"/>
                <a:ext cx="31"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3129" name="AutoShape 1841"/>
              <p:cNvSpPr>
                <a:spLocks/>
              </p:cNvSpPr>
              <p:nvPr/>
            </p:nvSpPr>
            <p:spPr bwMode="auto">
              <a:xfrm>
                <a:off x="203" y="1813"/>
                <a:ext cx="31"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F0000"/>
              </a:solidFill>
              <a:ln w="9525">
                <a:solidFill>
                  <a:srgbClr val="FF0000"/>
                </a:solidFill>
                <a:miter lim="800000"/>
                <a:headEnd/>
                <a:tailEnd/>
              </a:ln>
            </p:spPr>
            <p:txBody>
              <a:bodyPr/>
              <a:lstStyle/>
              <a:p>
                <a:endParaRPr lang="fr-FR"/>
              </a:p>
            </p:txBody>
          </p:sp>
          <p:sp>
            <p:nvSpPr>
              <p:cNvPr id="3130" name="AutoShape 1842"/>
              <p:cNvSpPr>
                <a:spLocks/>
              </p:cNvSpPr>
              <p:nvPr/>
            </p:nvSpPr>
            <p:spPr bwMode="auto">
              <a:xfrm>
                <a:off x="203" y="1767"/>
                <a:ext cx="31" cy="30"/>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3131" name="AutoShape 1843"/>
              <p:cNvSpPr>
                <a:spLocks/>
              </p:cNvSpPr>
              <p:nvPr/>
            </p:nvSpPr>
            <p:spPr bwMode="auto">
              <a:xfrm>
                <a:off x="203" y="1722"/>
                <a:ext cx="31" cy="28"/>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3132" name="AutoShape 1844"/>
              <p:cNvSpPr>
                <a:spLocks/>
              </p:cNvSpPr>
              <p:nvPr/>
            </p:nvSpPr>
            <p:spPr bwMode="auto">
              <a:xfrm>
                <a:off x="203" y="1679"/>
                <a:ext cx="31" cy="28"/>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00FF00"/>
              </a:solidFill>
              <a:ln w="9525">
                <a:solidFill>
                  <a:srgbClr val="00FF00"/>
                </a:solidFill>
                <a:miter lim="800000"/>
                <a:headEnd/>
                <a:tailEnd/>
              </a:ln>
            </p:spPr>
            <p:txBody>
              <a:bodyPr/>
              <a:lstStyle/>
              <a:p>
                <a:endParaRPr lang="fr-FR"/>
              </a:p>
            </p:txBody>
          </p:sp>
          <p:sp>
            <p:nvSpPr>
              <p:cNvPr id="3133" name="AutoShape 1845"/>
              <p:cNvSpPr>
                <a:spLocks/>
              </p:cNvSpPr>
              <p:nvPr/>
            </p:nvSpPr>
            <p:spPr bwMode="auto">
              <a:xfrm>
                <a:off x="203" y="1636"/>
                <a:ext cx="31"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00FF00"/>
              </a:solidFill>
              <a:ln w="9525">
                <a:solidFill>
                  <a:srgbClr val="00FF00"/>
                </a:solidFill>
                <a:miter lim="800000"/>
                <a:headEnd/>
                <a:tailEnd/>
              </a:ln>
            </p:spPr>
            <p:txBody>
              <a:bodyPr/>
              <a:lstStyle/>
              <a:p>
                <a:endParaRPr lang="fr-FR"/>
              </a:p>
            </p:txBody>
          </p:sp>
          <p:sp>
            <p:nvSpPr>
              <p:cNvPr id="3134" name="AutoShape 1846"/>
              <p:cNvSpPr>
                <a:spLocks/>
              </p:cNvSpPr>
              <p:nvPr/>
            </p:nvSpPr>
            <p:spPr bwMode="auto">
              <a:xfrm>
                <a:off x="203" y="1591"/>
                <a:ext cx="31" cy="29"/>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00FF00"/>
              </a:solidFill>
              <a:ln w="9525">
                <a:solidFill>
                  <a:srgbClr val="00FF00"/>
                </a:solidFill>
                <a:miter lim="800000"/>
                <a:headEnd/>
                <a:tailEnd/>
              </a:ln>
            </p:spPr>
            <p:txBody>
              <a:bodyPr/>
              <a:lstStyle/>
              <a:p>
                <a:endParaRPr lang="fr-FR"/>
              </a:p>
            </p:txBody>
          </p:sp>
          <p:sp>
            <p:nvSpPr>
              <p:cNvPr id="3135" name="AutoShape 1847"/>
              <p:cNvSpPr>
                <a:spLocks/>
              </p:cNvSpPr>
              <p:nvPr/>
            </p:nvSpPr>
            <p:spPr bwMode="auto">
              <a:xfrm>
                <a:off x="203" y="1546"/>
                <a:ext cx="31"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00FF00"/>
              </a:solidFill>
              <a:ln w="9525">
                <a:solidFill>
                  <a:srgbClr val="00FF00"/>
                </a:solidFill>
                <a:miter lim="800000"/>
                <a:headEnd/>
                <a:tailEnd/>
              </a:ln>
            </p:spPr>
            <p:txBody>
              <a:bodyPr/>
              <a:lstStyle/>
              <a:p>
                <a:endParaRPr lang="fr-FR"/>
              </a:p>
            </p:txBody>
          </p:sp>
          <p:sp>
            <p:nvSpPr>
              <p:cNvPr id="3136" name="AutoShape 1848"/>
              <p:cNvSpPr>
                <a:spLocks/>
              </p:cNvSpPr>
              <p:nvPr/>
            </p:nvSpPr>
            <p:spPr bwMode="auto">
              <a:xfrm>
                <a:off x="203" y="1503"/>
                <a:ext cx="31"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00FF00"/>
              </a:solidFill>
              <a:ln w="9525">
                <a:solidFill>
                  <a:srgbClr val="00FF00"/>
                </a:solidFill>
                <a:miter lim="800000"/>
                <a:headEnd/>
                <a:tailEnd/>
              </a:ln>
            </p:spPr>
            <p:txBody>
              <a:bodyPr/>
              <a:lstStyle/>
              <a:p>
                <a:endParaRPr lang="fr-FR"/>
              </a:p>
            </p:txBody>
          </p:sp>
          <p:sp>
            <p:nvSpPr>
              <p:cNvPr id="3137" name="AutoShape 1849"/>
              <p:cNvSpPr>
                <a:spLocks/>
              </p:cNvSpPr>
              <p:nvPr/>
            </p:nvSpPr>
            <p:spPr bwMode="auto">
              <a:xfrm>
                <a:off x="203" y="1460"/>
                <a:ext cx="31"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00FF00"/>
              </a:solidFill>
              <a:ln w="9525">
                <a:solidFill>
                  <a:srgbClr val="00FF00"/>
                </a:solidFill>
                <a:miter lim="800000"/>
                <a:headEnd/>
                <a:tailEnd/>
              </a:ln>
            </p:spPr>
            <p:txBody>
              <a:bodyPr/>
              <a:lstStyle/>
              <a:p>
                <a:endParaRPr lang="fr-FR"/>
              </a:p>
            </p:txBody>
          </p:sp>
          <p:sp>
            <p:nvSpPr>
              <p:cNvPr id="3138" name="AutoShape 1850"/>
              <p:cNvSpPr>
                <a:spLocks/>
              </p:cNvSpPr>
              <p:nvPr/>
            </p:nvSpPr>
            <p:spPr bwMode="auto">
              <a:xfrm>
                <a:off x="203" y="1415"/>
                <a:ext cx="31"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139" name="AutoShape 1851"/>
              <p:cNvSpPr>
                <a:spLocks/>
              </p:cNvSpPr>
              <p:nvPr/>
            </p:nvSpPr>
            <p:spPr bwMode="auto">
              <a:xfrm>
                <a:off x="203" y="1370"/>
                <a:ext cx="31"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140" name="AutoShape 1852"/>
              <p:cNvSpPr>
                <a:spLocks/>
              </p:cNvSpPr>
              <p:nvPr/>
            </p:nvSpPr>
            <p:spPr bwMode="auto">
              <a:xfrm>
                <a:off x="203" y="1326"/>
                <a:ext cx="31"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141" name="AutoShape 1853"/>
              <p:cNvSpPr>
                <a:spLocks/>
              </p:cNvSpPr>
              <p:nvPr/>
            </p:nvSpPr>
            <p:spPr bwMode="auto">
              <a:xfrm>
                <a:off x="203" y="1283"/>
                <a:ext cx="31"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142" name="AutoShape 1854"/>
              <p:cNvSpPr>
                <a:spLocks/>
              </p:cNvSpPr>
              <p:nvPr/>
            </p:nvSpPr>
            <p:spPr bwMode="auto">
              <a:xfrm>
                <a:off x="203" y="1236"/>
                <a:ext cx="31" cy="28"/>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143" name="AutoShape 1855"/>
              <p:cNvSpPr>
                <a:spLocks/>
              </p:cNvSpPr>
              <p:nvPr/>
            </p:nvSpPr>
            <p:spPr bwMode="auto">
              <a:xfrm>
                <a:off x="203" y="1193"/>
                <a:ext cx="31"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144" name="AutoShape 1856"/>
              <p:cNvSpPr>
                <a:spLocks/>
              </p:cNvSpPr>
              <p:nvPr/>
            </p:nvSpPr>
            <p:spPr bwMode="auto">
              <a:xfrm>
                <a:off x="203" y="1148"/>
                <a:ext cx="31" cy="28"/>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145" name="AutoShape 1857"/>
              <p:cNvSpPr>
                <a:spLocks/>
              </p:cNvSpPr>
              <p:nvPr/>
            </p:nvSpPr>
            <p:spPr bwMode="auto">
              <a:xfrm>
                <a:off x="203" y="1105"/>
                <a:ext cx="31"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146" name="AutoShape 1858"/>
              <p:cNvSpPr>
                <a:spLocks/>
              </p:cNvSpPr>
              <p:nvPr/>
            </p:nvSpPr>
            <p:spPr bwMode="auto">
              <a:xfrm>
                <a:off x="203" y="1058"/>
                <a:ext cx="31" cy="29"/>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147" name="AutoShape 1859"/>
              <p:cNvSpPr>
                <a:spLocks/>
              </p:cNvSpPr>
              <p:nvPr/>
            </p:nvSpPr>
            <p:spPr bwMode="auto">
              <a:xfrm>
                <a:off x="203" y="1015"/>
                <a:ext cx="31"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148" name="AutoShape 1860"/>
              <p:cNvSpPr>
                <a:spLocks/>
              </p:cNvSpPr>
              <p:nvPr/>
            </p:nvSpPr>
            <p:spPr bwMode="auto">
              <a:xfrm>
                <a:off x="203" y="972"/>
                <a:ext cx="31"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149" name="AutoShape 1861"/>
              <p:cNvSpPr>
                <a:spLocks/>
              </p:cNvSpPr>
              <p:nvPr/>
            </p:nvSpPr>
            <p:spPr bwMode="auto">
              <a:xfrm>
                <a:off x="203" y="929"/>
                <a:ext cx="31"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CFF00"/>
              </a:solidFill>
              <a:ln w="9525">
                <a:solidFill>
                  <a:srgbClr val="FCFF00"/>
                </a:solidFill>
                <a:miter lim="800000"/>
                <a:headEnd/>
                <a:tailEnd/>
              </a:ln>
            </p:spPr>
            <p:txBody>
              <a:bodyPr/>
              <a:lstStyle/>
              <a:p>
                <a:endParaRPr lang="fr-FR"/>
              </a:p>
            </p:txBody>
          </p:sp>
          <p:sp>
            <p:nvSpPr>
              <p:cNvPr id="3150" name="AutoShape 1862"/>
              <p:cNvSpPr>
                <a:spLocks/>
              </p:cNvSpPr>
              <p:nvPr/>
            </p:nvSpPr>
            <p:spPr bwMode="auto">
              <a:xfrm>
                <a:off x="203" y="883"/>
                <a:ext cx="31" cy="24"/>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3151" name="AutoShape 1863"/>
              <p:cNvSpPr>
                <a:spLocks/>
              </p:cNvSpPr>
              <p:nvPr/>
            </p:nvSpPr>
            <p:spPr bwMode="auto">
              <a:xfrm>
                <a:off x="203" y="838"/>
                <a:ext cx="31"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3152" name="AutoShape 1864"/>
              <p:cNvSpPr>
                <a:spLocks/>
              </p:cNvSpPr>
              <p:nvPr/>
            </p:nvSpPr>
            <p:spPr bwMode="auto">
              <a:xfrm>
                <a:off x="203" y="795"/>
                <a:ext cx="31"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3153" name="AutoShape 1865"/>
              <p:cNvSpPr>
                <a:spLocks/>
              </p:cNvSpPr>
              <p:nvPr/>
            </p:nvSpPr>
            <p:spPr bwMode="auto">
              <a:xfrm>
                <a:off x="203" y="750"/>
                <a:ext cx="31"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3154" name="AutoShape 1866"/>
              <p:cNvSpPr>
                <a:spLocks/>
              </p:cNvSpPr>
              <p:nvPr/>
            </p:nvSpPr>
            <p:spPr bwMode="auto">
              <a:xfrm>
                <a:off x="203" y="707"/>
                <a:ext cx="31" cy="24"/>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3155" name="AutoShape 1867"/>
              <p:cNvSpPr>
                <a:spLocks/>
              </p:cNvSpPr>
              <p:nvPr/>
            </p:nvSpPr>
            <p:spPr bwMode="auto">
              <a:xfrm>
                <a:off x="203" y="662"/>
                <a:ext cx="31"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3156" name="AutoShape 1868"/>
              <p:cNvSpPr>
                <a:spLocks/>
              </p:cNvSpPr>
              <p:nvPr/>
            </p:nvSpPr>
            <p:spPr bwMode="auto">
              <a:xfrm>
                <a:off x="203" y="619"/>
                <a:ext cx="31"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3157" name="AutoShape 1869"/>
              <p:cNvSpPr>
                <a:spLocks/>
              </p:cNvSpPr>
              <p:nvPr/>
            </p:nvSpPr>
            <p:spPr bwMode="auto">
              <a:xfrm>
                <a:off x="203" y="574"/>
                <a:ext cx="31"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3158" name="AutoShape 1870"/>
              <p:cNvSpPr>
                <a:spLocks/>
              </p:cNvSpPr>
              <p:nvPr/>
            </p:nvSpPr>
            <p:spPr bwMode="auto">
              <a:xfrm>
                <a:off x="203" y="529"/>
                <a:ext cx="31"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3159" name="AutoShape 1871"/>
              <p:cNvSpPr>
                <a:spLocks/>
              </p:cNvSpPr>
              <p:nvPr/>
            </p:nvSpPr>
            <p:spPr bwMode="auto">
              <a:xfrm>
                <a:off x="203" y="484"/>
                <a:ext cx="31" cy="29"/>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3160" name="AutoShape 1872"/>
              <p:cNvSpPr>
                <a:spLocks/>
              </p:cNvSpPr>
              <p:nvPr/>
            </p:nvSpPr>
            <p:spPr bwMode="auto">
              <a:xfrm>
                <a:off x="203" y="439"/>
                <a:ext cx="31"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CFF00"/>
              </a:solidFill>
              <a:ln w="9525">
                <a:solidFill>
                  <a:srgbClr val="FCFF00"/>
                </a:solidFill>
                <a:miter lim="800000"/>
                <a:headEnd/>
                <a:tailEnd/>
              </a:ln>
            </p:spPr>
            <p:txBody>
              <a:bodyPr/>
              <a:lstStyle/>
              <a:p>
                <a:endParaRPr lang="fr-FR"/>
              </a:p>
            </p:txBody>
          </p:sp>
          <p:sp>
            <p:nvSpPr>
              <p:cNvPr id="3161" name="AutoShape 1873"/>
              <p:cNvSpPr>
                <a:spLocks/>
              </p:cNvSpPr>
              <p:nvPr/>
            </p:nvSpPr>
            <p:spPr bwMode="auto">
              <a:xfrm>
                <a:off x="203" y="395"/>
                <a:ext cx="31" cy="28"/>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00FF00"/>
              </a:solidFill>
              <a:ln w="9525">
                <a:solidFill>
                  <a:srgbClr val="00FF00"/>
                </a:solidFill>
                <a:miter lim="800000"/>
                <a:headEnd/>
                <a:tailEnd/>
              </a:ln>
            </p:spPr>
            <p:txBody>
              <a:bodyPr/>
              <a:lstStyle/>
              <a:p>
                <a:endParaRPr lang="fr-FR"/>
              </a:p>
            </p:txBody>
          </p:sp>
          <p:sp>
            <p:nvSpPr>
              <p:cNvPr id="3162" name="AutoShape 1874"/>
              <p:cNvSpPr>
                <a:spLocks/>
              </p:cNvSpPr>
              <p:nvPr/>
            </p:nvSpPr>
            <p:spPr bwMode="auto">
              <a:xfrm>
                <a:off x="203" y="352"/>
                <a:ext cx="31"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00FF00"/>
              </a:solidFill>
              <a:ln w="9525">
                <a:solidFill>
                  <a:srgbClr val="00FF00"/>
                </a:solidFill>
                <a:miter lim="800000"/>
                <a:headEnd/>
                <a:tailEnd/>
              </a:ln>
            </p:spPr>
            <p:txBody>
              <a:bodyPr/>
              <a:lstStyle/>
              <a:p>
                <a:endParaRPr lang="fr-FR"/>
              </a:p>
            </p:txBody>
          </p:sp>
          <p:sp>
            <p:nvSpPr>
              <p:cNvPr id="3163" name="AutoShape 1875"/>
              <p:cNvSpPr>
                <a:spLocks/>
              </p:cNvSpPr>
              <p:nvPr/>
            </p:nvSpPr>
            <p:spPr bwMode="auto">
              <a:xfrm>
                <a:off x="203" y="307"/>
                <a:ext cx="31" cy="30"/>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00FF00"/>
              </a:solidFill>
              <a:ln w="9525">
                <a:solidFill>
                  <a:srgbClr val="00FF00"/>
                </a:solidFill>
                <a:miter lim="800000"/>
                <a:headEnd/>
                <a:tailEnd/>
              </a:ln>
            </p:spPr>
            <p:txBody>
              <a:bodyPr/>
              <a:lstStyle/>
              <a:p>
                <a:endParaRPr lang="fr-FR"/>
              </a:p>
            </p:txBody>
          </p:sp>
          <p:sp>
            <p:nvSpPr>
              <p:cNvPr id="3164" name="AutoShape 1876"/>
              <p:cNvSpPr>
                <a:spLocks/>
              </p:cNvSpPr>
              <p:nvPr/>
            </p:nvSpPr>
            <p:spPr bwMode="auto">
              <a:xfrm>
                <a:off x="203" y="262"/>
                <a:ext cx="31" cy="28"/>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00FF00"/>
              </a:solidFill>
              <a:ln w="9525">
                <a:solidFill>
                  <a:srgbClr val="00FF00"/>
                </a:solidFill>
                <a:miter lim="800000"/>
                <a:headEnd/>
                <a:tailEnd/>
              </a:ln>
            </p:spPr>
            <p:txBody>
              <a:bodyPr/>
              <a:lstStyle/>
              <a:p>
                <a:endParaRPr lang="fr-FR"/>
              </a:p>
            </p:txBody>
          </p:sp>
          <p:sp>
            <p:nvSpPr>
              <p:cNvPr id="3165" name="AutoShape 1877"/>
              <p:cNvSpPr>
                <a:spLocks/>
              </p:cNvSpPr>
              <p:nvPr/>
            </p:nvSpPr>
            <p:spPr bwMode="auto">
              <a:xfrm>
                <a:off x="203" y="219"/>
                <a:ext cx="31"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166" name="AutoShape 1878"/>
              <p:cNvSpPr>
                <a:spLocks/>
              </p:cNvSpPr>
              <p:nvPr/>
            </p:nvSpPr>
            <p:spPr bwMode="auto">
              <a:xfrm>
                <a:off x="203" y="176"/>
                <a:ext cx="31"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167" name="AutoShape 1879"/>
              <p:cNvSpPr>
                <a:spLocks/>
              </p:cNvSpPr>
              <p:nvPr/>
            </p:nvSpPr>
            <p:spPr bwMode="auto">
              <a:xfrm>
                <a:off x="203" y="131"/>
                <a:ext cx="31"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168" name="AutoShape 1880"/>
              <p:cNvSpPr>
                <a:spLocks/>
              </p:cNvSpPr>
              <p:nvPr/>
            </p:nvSpPr>
            <p:spPr bwMode="auto">
              <a:xfrm>
                <a:off x="203" y="86"/>
                <a:ext cx="31"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169" name="AutoShape 1881"/>
              <p:cNvSpPr>
                <a:spLocks/>
              </p:cNvSpPr>
              <p:nvPr/>
            </p:nvSpPr>
            <p:spPr bwMode="auto">
              <a:xfrm>
                <a:off x="203" y="43"/>
                <a:ext cx="31"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170" name="AutoShape 1882"/>
              <p:cNvSpPr>
                <a:spLocks/>
              </p:cNvSpPr>
              <p:nvPr/>
            </p:nvSpPr>
            <p:spPr bwMode="auto">
              <a:xfrm>
                <a:off x="203" y="0"/>
                <a:ext cx="31"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171" name="AutoShape 1883"/>
              <p:cNvSpPr>
                <a:spLocks/>
              </p:cNvSpPr>
              <p:nvPr/>
            </p:nvSpPr>
            <p:spPr bwMode="auto">
              <a:xfrm>
                <a:off x="203" y="1991"/>
                <a:ext cx="31" cy="23"/>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172" name="AutoShape 1884"/>
              <p:cNvSpPr>
                <a:spLocks/>
              </p:cNvSpPr>
              <p:nvPr/>
            </p:nvSpPr>
            <p:spPr bwMode="auto">
              <a:xfrm>
                <a:off x="203" y="1946"/>
                <a:ext cx="31"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173" name="AutoShape 1885"/>
              <p:cNvSpPr>
                <a:spLocks/>
              </p:cNvSpPr>
              <p:nvPr/>
            </p:nvSpPr>
            <p:spPr bwMode="auto">
              <a:xfrm>
                <a:off x="203" y="1903"/>
                <a:ext cx="31"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3174" name="AutoShape 1886"/>
              <p:cNvSpPr>
                <a:spLocks/>
              </p:cNvSpPr>
              <p:nvPr/>
            </p:nvSpPr>
            <p:spPr bwMode="auto">
              <a:xfrm>
                <a:off x="153" y="1858"/>
                <a:ext cx="31"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175" name="AutoShape 1887"/>
              <p:cNvSpPr>
                <a:spLocks/>
              </p:cNvSpPr>
              <p:nvPr/>
            </p:nvSpPr>
            <p:spPr bwMode="auto">
              <a:xfrm>
                <a:off x="153" y="1813"/>
                <a:ext cx="31"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176" name="AutoShape 1888"/>
              <p:cNvSpPr>
                <a:spLocks/>
              </p:cNvSpPr>
              <p:nvPr/>
            </p:nvSpPr>
            <p:spPr bwMode="auto">
              <a:xfrm>
                <a:off x="153" y="1767"/>
                <a:ext cx="31" cy="30"/>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177" name="AutoShape 1889"/>
              <p:cNvSpPr>
                <a:spLocks/>
              </p:cNvSpPr>
              <p:nvPr/>
            </p:nvSpPr>
            <p:spPr bwMode="auto">
              <a:xfrm>
                <a:off x="153" y="1722"/>
                <a:ext cx="31" cy="28"/>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178" name="AutoShape 1890"/>
              <p:cNvSpPr>
                <a:spLocks/>
              </p:cNvSpPr>
              <p:nvPr/>
            </p:nvSpPr>
            <p:spPr bwMode="auto">
              <a:xfrm>
                <a:off x="153" y="1679"/>
                <a:ext cx="31" cy="28"/>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179" name="AutoShape 1891"/>
              <p:cNvSpPr>
                <a:spLocks/>
              </p:cNvSpPr>
              <p:nvPr/>
            </p:nvSpPr>
            <p:spPr bwMode="auto">
              <a:xfrm>
                <a:off x="153" y="1636"/>
                <a:ext cx="31"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180" name="AutoShape 1892"/>
              <p:cNvSpPr>
                <a:spLocks/>
              </p:cNvSpPr>
              <p:nvPr/>
            </p:nvSpPr>
            <p:spPr bwMode="auto">
              <a:xfrm>
                <a:off x="153" y="1591"/>
                <a:ext cx="31" cy="29"/>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181" name="AutoShape 1893"/>
              <p:cNvSpPr>
                <a:spLocks/>
              </p:cNvSpPr>
              <p:nvPr/>
            </p:nvSpPr>
            <p:spPr bwMode="auto">
              <a:xfrm>
                <a:off x="153" y="1546"/>
                <a:ext cx="31"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182" name="AutoShape 1894"/>
              <p:cNvSpPr>
                <a:spLocks/>
              </p:cNvSpPr>
              <p:nvPr/>
            </p:nvSpPr>
            <p:spPr bwMode="auto">
              <a:xfrm>
                <a:off x="153" y="1503"/>
                <a:ext cx="31"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183" name="AutoShape 1895"/>
              <p:cNvSpPr>
                <a:spLocks/>
              </p:cNvSpPr>
              <p:nvPr/>
            </p:nvSpPr>
            <p:spPr bwMode="auto">
              <a:xfrm>
                <a:off x="153" y="1460"/>
                <a:ext cx="31"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184" name="AutoShape 1896"/>
              <p:cNvSpPr>
                <a:spLocks/>
              </p:cNvSpPr>
              <p:nvPr/>
            </p:nvSpPr>
            <p:spPr bwMode="auto">
              <a:xfrm>
                <a:off x="153" y="1415"/>
                <a:ext cx="31"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185" name="AutoShape 1897"/>
              <p:cNvSpPr>
                <a:spLocks/>
              </p:cNvSpPr>
              <p:nvPr/>
            </p:nvSpPr>
            <p:spPr bwMode="auto">
              <a:xfrm>
                <a:off x="153" y="1370"/>
                <a:ext cx="31"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186" name="AutoShape 1898"/>
              <p:cNvSpPr>
                <a:spLocks/>
              </p:cNvSpPr>
              <p:nvPr/>
            </p:nvSpPr>
            <p:spPr bwMode="auto">
              <a:xfrm>
                <a:off x="153" y="1326"/>
                <a:ext cx="31"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187" name="AutoShape 1899"/>
              <p:cNvSpPr>
                <a:spLocks/>
              </p:cNvSpPr>
              <p:nvPr/>
            </p:nvSpPr>
            <p:spPr bwMode="auto">
              <a:xfrm>
                <a:off x="153" y="1283"/>
                <a:ext cx="31"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188" name="AutoShape 1900"/>
              <p:cNvSpPr>
                <a:spLocks/>
              </p:cNvSpPr>
              <p:nvPr/>
            </p:nvSpPr>
            <p:spPr bwMode="auto">
              <a:xfrm>
                <a:off x="153" y="1236"/>
                <a:ext cx="31" cy="28"/>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189" name="AutoShape 1901"/>
              <p:cNvSpPr>
                <a:spLocks/>
              </p:cNvSpPr>
              <p:nvPr/>
            </p:nvSpPr>
            <p:spPr bwMode="auto">
              <a:xfrm>
                <a:off x="153" y="1193"/>
                <a:ext cx="31"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190" name="AutoShape 1902"/>
              <p:cNvSpPr>
                <a:spLocks/>
              </p:cNvSpPr>
              <p:nvPr/>
            </p:nvSpPr>
            <p:spPr bwMode="auto">
              <a:xfrm>
                <a:off x="153" y="1148"/>
                <a:ext cx="31" cy="28"/>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191" name="AutoShape 1903"/>
              <p:cNvSpPr>
                <a:spLocks/>
              </p:cNvSpPr>
              <p:nvPr/>
            </p:nvSpPr>
            <p:spPr bwMode="auto">
              <a:xfrm>
                <a:off x="153" y="1105"/>
                <a:ext cx="31"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192" name="AutoShape 1904"/>
              <p:cNvSpPr>
                <a:spLocks/>
              </p:cNvSpPr>
              <p:nvPr/>
            </p:nvSpPr>
            <p:spPr bwMode="auto">
              <a:xfrm>
                <a:off x="153" y="1058"/>
                <a:ext cx="31" cy="29"/>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193" name="AutoShape 1905"/>
              <p:cNvSpPr>
                <a:spLocks/>
              </p:cNvSpPr>
              <p:nvPr/>
            </p:nvSpPr>
            <p:spPr bwMode="auto">
              <a:xfrm>
                <a:off x="153" y="1015"/>
                <a:ext cx="31"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194" name="AutoShape 1906"/>
              <p:cNvSpPr>
                <a:spLocks/>
              </p:cNvSpPr>
              <p:nvPr/>
            </p:nvSpPr>
            <p:spPr bwMode="auto">
              <a:xfrm>
                <a:off x="153" y="972"/>
                <a:ext cx="31"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195" name="AutoShape 1907"/>
              <p:cNvSpPr>
                <a:spLocks/>
              </p:cNvSpPr>
              <p:nvPr/>
            </p:nvSpPr>
            <p:spPr bwMode="auto">
              <a:xfrm>
                <a:off x="153" y="929"/>
                <a:ext cx="31"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196" name="AutoShape 1908"/>
              <p:cNvSpPr>
                <a:spLocks/>
              </p:cNvSpPr>
              <p:nvPr/>
            </p:nvSpPr>
            <p:spPr bwMode="auto">
              <a:xfrm>
                <a:off x="153" y="883"/>
                <a:ext cx="31" cy="24"/>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3197" name="AutoShape 1909"/>
              <p:cNvSpPr>
                <a:spLocks/>
              </p:cNvSpPr>
              <p:nvPr/>
            </p:nvSpPr>
            <p:spPr bwMode="auto">
              <a:xfrm>
                <a:off x="153" y="838"/>
                <a:ext cx="31"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3198" name="AutoShape 1910"/>
              <p:cNvSpPr>
                <a:spLocks/>
              </p:cNvSpPr>
              <p:nvPr/>
            </p:nvSpPr>
            <p:spPr bwMode="auto">
              <a:xfrm>
                <a:off x="153" y="795"/>
                <a:ext cx="31"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3199" name="AutoShape 1911"/>
              <p:cNvSpPr>
                <a:spLocks/>
              </p:cNvSpPr>
              <p:nvPr/>
            </p:nvSpPr>
            <p:spPr bwMode="auto">
              <a:xfrm>
                <a:off x="153" y="750"/>
                <a:ext cx="31"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3200" name="AutoShape 1912"/>
              <p:cNvSpPr>
                <a:spLocks/>
              </p:cNvSpPr>
              <p:nvPr/>
            </p:nvSpPr>
            <p:spPr bwMode="auto">
              <a:xfrm>
                <a:off x="153" y="707"/>
                <a:ext cx="31" cy="24"/>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3201" name="AutoShape 1913"/>
              <p:cNvSpPr>
                <a:spLocks/>
              </p:cNvSpPr>
              <p:nvPr/>
            </p:nvSpPr>
            <p:spPr bwMode="auto">
              <a:xfrm>
                <a:off x="153" y="662"/>
                <a:ext cx="31"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3202" name="AutoShape 1914"/>
              <p:cNvSpPr>
                <a:spLocks/>
              </p:cNvSpPr>
              <p:nvPr/>
            </p:nvSpPr>
            <p:spPr bwMode="auto">
              <a:xfrm>
                <a:off x="153" y="619"/>
                <a:ext cx="31"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3203" name="AutoShape 1915"/>
              <p:cNvSpPr>
                <a:spLocks/>
              </p:cNvSpPr>
              <p:nvPr/>
            </p:nvSpPr>
            <p:spPr bwMode="auto">
              <a:xfrm>
                <a:off x="153" y="574"/>
                <a:ext cx="31"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3204" name="AutoShape 1916"/>
              <p:cNvSpPr>
                <a:spLocks/>
              </p:cNvSpPr>
              <p:nvPr/>
            </p:nvSpPr>
            <p:spPr bwMode="auto">
              <a:xfrm>
                <a:off x="153" y="529"/>
                <a:ext cx="31"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3205" name="AutoShape 1917"/>
              <p:cNvSpPr>
                <a:spLocks/>
              </p:cNvSpPr>
              <p:nvPr/>
            </p:nvSpPr>
            <p:spPr bwMode="auto">
              <a:xfrm>
                <a:off x="153" y="484"/>
                <a:ext cx="31" cy="29"/>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CFF00"/>
              </a:solidFill>
              <a:ln w="9525">
                <a:solidFill>
                  <a:srgbClr val="FCFF00"/>
                </a:solidFill>
                <a:miter lim="800000"/>
                <a:headEnd/>
                <a:tailEnd/>
              </a:ln>
            </p:spPr>
            <p:txBody>
              <a:bodyPr/>
              <a:lstStyle/>
              <a:p>
                <a:endParaRPr lang="fr-FR"/>
              </a:p>
            </p:txBody>
          </p:sp>
          <p:sp>
            <p:nvSpPr>
              <p:cNvPr id="3206" name="AutoShape 1918"/>
              <p:cNvSpPr>
                <a:spLocks/>
              </p:cNvSpPr>
              <p:nvPr/>
            </p:nvSpPr>
            <p:spPr bwMode="auto">
              <a:xfrm>
                <a:off x="153" y="439"/>
                <a:ext cx="31"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00FF00"/>
              </a:solidFill>
              <a:ln w="9525">
                <a:solidFill>
                  <a:srgbClr val="00FF00"/>
                </a:solidFill>
                <a:miter lim="800000"/>
                <a:headEnd/>
                <a:tailEnd/>
              </a:ln>
            </p:spPr>
            <p:txBody>
              <a:bodyPr/>
              <a:lstStyle/>
              <a:p>
                <a:endParaRPr lang="fr-FR"/>
              </a:p>
            </p:txBody>
          </p:sp>
          <p:sp>
            <p:nvSpPr>
              <p:cNvPr id="3207" name="AutoShape 1919"/>
              <p:cNvSpPr>
                <a:spLocks/>
              </p:cNvSpPr>
              <p:nvPr/>
            </p:nvSpPr>
            <p:spPr bwMode="auto">
              <a:xfrm>
                <a:off x="153" y="395"/>
                <a:ext cx="31" cy="28"/>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00FF00"/>
              </a:solidFill>
              <a:ln w="9525">
                <a:solidFill>
                  <a:srgbClr val="00FF00"/>
                </a:solidFill>
                <a:miter lim="800000"/>
                <a:headEnd/>
                <a:tailEnd/>
              </a:ln>
            </p:spPr>
            <p:txBody>
              <a:bodyPr/>
              <a:lstStyle/>
              <a:p>
                <a:endParaRPr lang="fr-FR"/>
              </a:p>
            </p:txBody>
          </p:sp>
          <p:sp>
            <p:nvSpPr>
              <p:cNvPr id="3208" name="AutoShape 1920"/>
              <p:cNvSpPr>
                <a:spLocks/>
              </p:cNvSpPr>
              <p:nvPr/>
            </p:nvSpPr>
            <p:spPr bwMode="auto">
              <a:xfrm>
                <a:off x="153" y="352"/>
                <a:ext cx="31"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209" name="AutoShape 1921"/>
              <p:cNvSpPr>
                <a:spLocks/>
              </p:cNvSpPr>
              <p:nvPr/>
            </p:nvSpPr>
            <p:spPr bwMode="auto">
              <a:xfrm>
                <a:off x="153" y="307"/>
                <a:ext cx="31" cy="30"/>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210" name="AutoShape 1922"/>
              <p:cNvSpPr>
                <a:spLocks/>
              </p:cNvSpPr>
              <p:nvPr/>
            </p:nvSpPr>
            <p:spPr bwMode="auto">
              <a:xfrm>
                <a:off x="153" y="262"/>
                <a:ext cx="31" cy="28"/>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211" name="AutoShape 1923"/>
              <p:cNvSpPr>
                <a:spLocks/>
              </p:cNvSpPr>
              <p:nvPr/>
            </p:nvSpPr>
            <p:spPr bwMode="auto">
              <a:xfrm>
                <a:off x="153" y="219"/>
                <a:ext cx="31"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212" name="AutoShape 1924"/>
              <p:cNvSpPr>
                <a:spLocks/>
              </p:cNvSpPr>
              <p:nvPr/>
            </p:nvSpPr>
            <p:spPr bwMode="auto">
              <a:xfrm>
                <a:off x="153" y="176"/>
                <a:ext cx="31"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213" name="AutoShape 1925"/>
              <p:cNvSpPr>
                <a:spLocks/>
              </p:cNvSpPr>
              <p:nvPr/>
            </p:nvSpPr>
            <p:spPr bwMode="auto">
              <a:xfrm>
                <a:off x="153" y="131"/>
                <a:ext cx="31"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214" name="AutoShape 1926"/>
              <p:cNvSpPr>
                <a:spLocks/>
              </p:cNvSpPr>
              <p:nvPr/>
            </p:nvSpPr>
            <p:spPr bwMode="auto">
              <a:xfrm>
                <a:off x="153" y="86"/>
                <a:ext cx="31"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215" name="AutoShape 1927"/>
              <p:cNvSpPr>
                <a:spLocks/>
              </p:cNvSpPr>
              <p:nvPr/>
            </p:nvSpPr>
            <p:spPr bwMode="auto">
              <a:xfrm>
                <a:off x="153" y="43"/>
                <a:ext cx="31"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216" name="AutoShape 1928"/>
              <p:cNvSpPr>
                <a:spLocks/>
              </p:cNvSpPr>
              <p:nvPr/>
            </p:nvSpPr>
            <p:spPr bwMode="auto">
              <a:xfrm>
                <a:off x="153" y="0"/>
                <a:ext cx="31"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217" name="AutoShape 1929"/>
              <p:cNvSpPr>
                <a:spLocks/>
              </p:cNvSpPr>
              <p:nvPr/>
            </p:nvSpPr>
            <p:spPr bwMode="auto">
              <a:xfrm>
                <a:off x="101" y="1722"/>
                <a:ext cx="31" cy="28"/>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3218" name="AutoShape 1930"/>
              <p:cNvSpPr>
                <a:spLocks/>
              </p:cNvSpPr>
              <p:nvPr/>
            </p:nvSpPr>
            <p:spPr bwMode="auto">
              <a:xfrm>
                <a:off x="101" y="1679"/>
                <a:ext cx="31" cy="28"/>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00FF00"/>
              </a:solidFill>
              <a:ln w="9525">
                <a:solidFill>
                  <a:srgbClr val="00FF00"/>
                </a:solidFill>
                <a:miter lim="800000"/>
                <a:headEnd/>
                <a:tailEnd/>
              </a:ln>
            </p:spPr>
            <p:txBody>
              <a:bodyPr/>
              <a:lstStyle/>
              <a:p>
                <a:endParaRPr lang="fr-FR"/>
              </a:p>
            </p:txBody>
          </p:sp>
          <p:sp>
            <p:nvSpPr>
              <p:cNvPr id="3219" name="AutoShape 1931"/>
              <p:cNvSpPr>
                <a:spLocks/>
              </p:cNvSpPr>
              <p:nvPr/>
            </p:nvSpPr>
            <p:spPr bwMode="auto">
              <a:xfrm>
                <a:off x="101" y="1636"/>
                <a:ext cx="31"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00FF00"/>
              </a:solidFill>
              <a:ln w="9525">
                <a:solidFill>
                  <a:srgbClr val="00FF00"/>
                </a:solidFill>
                <a:miter lim="800000"/>
                <a:headEnd/>
                <a:tailEnd/>
              </a:ln>
            </p:spPr>
            <p:txBody>
              <a:bodyPr/>
              <a:lstStyle/>
              <a:p>
                <a:endParaRPr lang="fr-FR"/>
              </a:p>
            </p:txBody>
          </p:sp>
          <p:sp>
            <p:nvSpPr>
              <p:cNvPr id="3220" name="AutoShape 1932"/>
              <p:cNvSpPr>
                <a:spLocks/>
              </p:cNvSpPr>
              <p:nvPr/>
            </p:nvSpPr>
            <p:spPr bwMode="auto">
              <a:xfrm>
                <a:off x="101" y="1591"/>
                <a:ext cx="31" cy="29"/>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00FF00"/>
              </a:solidFill>
              <a:ln w="9525">
                <a:solidFill>
                  <a:srgbClr val="00FF00"/>
                </a:solidFill>
                <a:miter lim="800000"/>
                <a:headEnd/>
                <a:tailEnd/>
              </a:ln>
            </p:spPr>
            <p:txBody>
              <a:bodyPr/>
              <a:lstStyle/>
              <a:p>
                <a:endParaRPr lang="fr-FR"/>
              </a:p>
            </p:txBody>
          </p:sp>
          <p:sp>
            <p:nvSpPr>
              <p:cNvPr id="3221" name="AutoShape 1933"/>
              <p:cNvSpPr>
                <a:spLocks/>
              </p:cNvSpPr>
              <p:nvPr/>
            </p:nvSpPr>
            <p:spPr bwMode="auto">
              <a:xfrm>
                <a:off x="101" y="1546"/>
                <a:ext cx="31"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00FF00"/>
              </a:solidFill>
              <a:ln w="9525">
                <a:solidFill>
                  <a:srgbClr val="00FF00"/>
                </a:solidFill>
                <a:miter lim="800000"/>
                <a:headEnd/>
                <a:tailEnd/>
              </a:ln>
            </p:spPr>
            <p:txBody>
              <a:bodyPr/>
              <a:lstStyle/>
              <a:p>
                <a:endParaRPr lang="fr-FR"/>
              </a:p>
            </p:txBody>
          </p:sp>
          <p:sp>
            <p:nvSpPr>
              <p:cNvPr id="3222" name="AutoShape 1934"/>
              <p:cNvSpPr>
                <a:spLocks/>
              </p:cNvSpPr>
              <p:nvPr/>
            </p:nvSpPr>
            <p:spPr bwMode="auto">
              <a:xfrm>
                <a:off x="101" y="1503"/>
                <a:ext cx="31"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223" name="AutoShape 1935"/>
              <p:cNvSpPr>
                <a:spLocks/>
              </p:cNvSpPr>
              <p:nvPr/>
            </p:nvSpPr>
            <p:spPr bwMode="auto">
              <a:xfrm>
                <a:off x="101" y="1460"/>
                <a:ext cx="31"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224" name="AutoShape 1936"/>
              <p:cNvSpPr>
                <a:spLocks/>
              </p:cNvSpPr>
              <p:nvPr/>
            </p:nvSpPr>
            <p:spPr bwMode="auto">
              <a:xfrm>
                <a:off x="101" y="1415"/>
                <a:ext cx="31"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225" name="AutoShape 1937"/>
              <p:cNvSpPr>
                <a:spLocks/>
              </p:cNvSpPr>
              <p:nvPr/>
            </p:nvSpPr>
            <p:spPr bwMode="auto">
              <a:xfrm>
                <a:off x="101" y="1370"/>
                <a:ext cx="31"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226" name="AutoShape 1938"/>
              <p:cNvSpPr>
                <a:spLocks/>
              </p:cNvSpPr>
              <p:nvPr/>
            </p:nvSpPr>
            <p:spPr bwMode="auto">
              <a:xfrm>
                <a:off x="101" y="1326"/>
                <a:ext cx="31"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227" name="AutoShape 1939"/>
              <p:cNvSpPr>
                <a:spLocks/>
              </p:cNvSpPr>
              <p:nvPr/>
            </p:nvSpPr>
            <p:spPr bwMode="auto">
              <a:xfrm>
                <a:off x="101" y="1283"/>
                <a:ext cx="31"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228" name="AutoShape 1940"/>
              <p:cNvSpPr>
                <a:spLocks/>
              </p:cNvSpPr>
              <p:nvPr/>
            </p:nvSpPr>
            <p:spPr bwMode="auto">
              <a:xfrm>
                <a:off x="101" y="1236"/>
                <a:ext cx="31" cy="28"/>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229" name="AutoShape 1941"/>
              <p:cNvSpPr>
                <a:spLocks/>
              </p:cNvSpPr>
              <p:nvPr/>
            </p:nvSpPr>
            <p:spPr bwMode="auto">
              <a:xfrm>
                <a:off x="101" y="1193"/>
                <a:ext cx="31"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230" name="AutoShape 1942"/>
              <p:cNvSpPr>
                <a:spLocks/>
              </p:cNvSpPr>
              <p:nvPr/>
            </p:nvSpPr>
            <p:spPr bwMode="auto">
              <a:xfrm>
                <a:off x="101" y="1148"/>
                <a:ext cx="31" cy="28"/>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231" name="AutoShape 1943"/>
              <p:cNvSpPr>
                <a:spLocks/>
              </p:cNvSpPr>
              <p:nvPr/>
            </p:nvSpPr>
            <p:spPr bwMode="auto">
              <a:xfrm>
                <a:off x="101" y="1105"/>
                <a:ext cx="31"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232" name="AutoShape 1944"/>
              <p:cNvSpPr>
                <a:spLocks/>
              </p:cNvSpPr>
              <p:nvPr/>
            </p:nvSpPr>
            <p:spPr bwMode="auto">
              <a:xfrm>
                <a:off x="101" y="1058"/>
                <a:ext cx="31" cy="29"/>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233" name="AutoShape 1945"/>
              <p:cNvSpPr>
                <a:spLocks/>
              </p:cNvSpPr>
              <p:nvPr/>
            </p:nvSpPr>
            <p:spPr bwMode="auto">
              <a:xfrm>
                <a:off x="101" y="1015"/>
                <a:ext cx="31"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CFF00"/>
              </a:solidFill>
              <a:ln w="9525">
                <a:solidFill>
                  <a:srgbClr val="FCFF00"/>
                </a:solidFill>
                <a:miter lim="800000"/>
                <a:headEnd/>
                <a:tailEnd/>
              </a:ln>
            </p:spPr>
            <p:txBody>
              <a:bodyPr/>
              <a:lstStyle/>
              <a:p>
                <a:endParaRPr lang="fr-FR"/>
              </a:p>
            </p:txBody>
          </p:sp>
          <p:sp>
            <p:nvSpPr>
              <p:cNvPr id="3234" name="AutoShape 1946"/>
              <p:cNvSpPr>
                <a:spLocks/>
              </p:cNvSpPr>
              <p:nvPr/>
            </p:nvSpPr>
            <p:spPr bwMode="auto">
              <a:xfrm>
                <a:off x="101" y="972"/>
                <a:ext cx="31"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CFF00"/>
              </a:solidFill>
              <a:ln w="9525">
                <a:solidFill>
                  <a:srgbClr val="FCFF00"/>
                </a:solidFill>
                <a:miter lim="800000"/>
                <a:headEnd/>
                <a:tailEnd/>
              </a:ln>
            </p:spPr>
            <p:txBody>
              <a:bodyPr/>
              <a:lstStyle/>
              <a:p>
                <a:endParaRPr lang="fr-FR"/>
              </a:p>
            </p:txBody>
          </p:sp>
          <p:sp>
            <p:nvSpPr>
              <p:cNvPr id="3235" name="AutoShape 1947"/>
              <p:cNvSpPr>
                <a:spLocks/>
              </p:cNvSpPr>
              <p:nvPr/>
            </p:nvSpPr>
            <p:spPr bwMode="auto">
              <a:xfrm>
                <a:off x="101" y="929"/>
                <a:ext cx="31"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CFF00"/>
              </a:solidFill>
              <a:ln w="9525">
                <a:solidFill>
                  <a:srgbClr val="FCFF00"/>
                </a:solidFill>
                <a:miter lim="800000"/>
                <a:headEnd/>
                <a:tailEnd/>
              </a:ln>
            </p:spPr>
            <p:txBody>
              <a:bodyPr/>
              <a:lstStyle/>
              <a:p>
                <a:endParaRPr lang="fr-FR"/>
              </a:p>
            </p:txBody>
          </p:sp>
          <p:sp>
            <p:nvSpPr>
              <p:cNvPr id="3236" name="AutoShape 1948"/>
              <p:cNvSpPr>
                <a:spLocks/>
              </p:cNvSpPr>
              <p:nvPr/>
            </p:nvSpPr>
            <p:spPr bwMode="auto">
              <a:xfrm>
                <a:off x="101" y="883"/>
                <a:ext cx="31" cy="24"/>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3237" name="AutoShape 1949"/>
              <p:cNvSpPr>
                <a:spLocks/>
              </p:cNvSpPr>
              <p:nvPr/>
            </p:nvSpPr>
            <p:spPr bwMode="auto">
              <a:xfrm>
                <a:off x="101" y="838"/>
                <a:ext cx="31"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3238" name="Rectangle 1950"/>
              <p:cNvSpPr>
                <a:spLocks/>
              </p:cNvSpPr>
              <p:nvPr/>
            </p:nvSpPr>
            <p:spPr bwMode="auto">
              <a:xfrm>
                <a:off x="101" y="795"/>
                <a:ext cx="31" cy="26"/>
              </a:xfrm>
              <a:prstGeom prst="rect">
                <a:avLst/>
              </a:prstGeom>
              <a:solidFill>
                <a:schemeClr val="accent1"/>
              </a:solidFill>
              <a:ln w="9525">
                <a:solidFill>
                  <a:srgbClr val="FF8E00"/>
                </a:solidFill>
                <a:miter lim="800000"/>
                <a:headEnd/>
                <a:tailEnd/>
              </a:ln>
            </p:spPr>
            <p:txBody>
              <a:bodyPr/>
              <a:lstStyle/>
              <a:p>
                <a:endParaRPr lang="fr-FR"/>
              </a:p>
            </p:txBody>
          </p:sp>
          <p:sp>
            <p:nvSpPr>
              <p:cNvPr id="3239" name="AutoShape 1951"/>
              <p:cNvSpPr>
                <a:spLocks/>
              </p:cNvSpPr>
              <p:nvPr/>
            </p:nvSpPr>
            <p:spPr bwMode="auto">
              <a:xfrm>
                <a:off x="101" y="750"/>
                <a:ext cx="31"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3240" name="AutoShape 1952"/>
              <p:cNvSpPr>
                <a:spLocks/>
              </p:cNvSpPr>
              <p:nvPr/>
            </p:nvSpPr>
            <p:spPr bwMode="auto">
              <a:xfrm>
                <a:off x="101" y="707"/>
                <a:ext cx="31" cy="24"/>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3241" name="AutoShape 1953"/>
              <p:cNvSpPr>
                <a:spLocks/>
              </p:cNvSpPr>
              <p:nvPr/>
            </p:nvSpPr>
            <p:spPr bwMode="auto">
              <a:xfrm>
                <a:off x="101" y="662"/>
                <a:ext cx="31"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3242" name="AutoShape 1954"/>
              <p:cNvSpPr>
                <a:spLocks/>
              </p:cNvSpPr>
              <p:nvPr/>
            </p:nvSpPr>
            <p:spPr bwMode="auto">
              <a:xfrm>
                <a:off x="101" y="619"/>
                <a:ext cx="31"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3243" name="AutoShape 1955"/>
              <p:cNvSpPr>
                <a:spLocks/>
              </p:cNvSpPr>
              <p:nvPr/>
            </p:nvSpPr>
            <p:spPr bwMode="auto">
              <a:xfrm>
                <a:off x="101" y="574"/>
                <a:ext cx="31"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3244" name="AutoShape 1956"/>
              <p:cNvSpPr>
                <a:spLocks/>
              </p:cNvSpPr>
              <p:nvPr/>
            </p:nvSpPr>
            <p:spPr bwMode="auto">
              <a:xfrm>
                <a:off x="101" y="529"/>
                <a:ext cx="31"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3245" name="Rectangle 1957"/>
              <p:cNvSpPr>
                <a:spLocks/>
              </p:cNvSpPr>
              <p:nvPr/>
            </p:nvSpPr>
            <p:spPr bwMode="auto">
              <a:xfrm>
                <a:off x="101" y="484"/>
                <a:ext cx="31" cy="29"/>
              </a:xfrm>
              <a:prstGeom prst="rect">
                <a:avLst/>
              </a:prstGeom>
              <a:solidFill>
                <a:srgbClr val="FCFF00"/>
              </a:solidFill>
              <a:ln w="9525">
                <a:solidFill>
                  <a:srgbClr val="FCFF00"/>
                </a:solidFill>
                <a:miter lim="800000"/>
                <a:headEnd/>
                <a:tailEnd/>
              </a:ln>
            </p:spPr>
            <p:txBody>
              <a:bodyPr/>
              <a:lstStyle/>
              <a:p>
                <a:endParaRPr lang="fr-FR"/>
              </a:p>
            </p:txBody>
          </p:sp>
          <p:sp>
            <p:nvSpPr>
              <p:cNvPr id="3246" name="AutoShape 1958"/>
              <p:cNvSpPr>
                <a:spLocks/>
              </p:cNvSpPr>
              <p:nvPr/>
            </p:nvSpPr>
            <p:spPr bwMode="auto">
              <a:xfrm>
                <a:off x="101" y="439"/>
                <a:ext cx="31"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CFF00"/>
              </a:solidFill>
              <a:ln w="9525">
                <a:solidFill>
                  <a:srgbClr val="FCFF00"/>
                </a:solidFill>
                <a:miter lim="800000"/>
                <a:headEnd/>
                <a:tailEnd/>
              </a:ln>
            </p:spPr>
            <p:txBody>
              <a:bodyPr/>
              <a:lstStyle/>
              <a:p>
                <a:endParaRPr lang="fr-FR"/>
              </a:p>
            </p:txBody>
          </p:sp>
          <p:sp>
            <p:nvSpPr>
              <p:cNvPr id="3247" name="AutoShape 1959"/>
              <p:cNvSpPr>
                <a:spLocks/>
              </p:cNvSpPr>
              <p:nvPr/>
            </p:nvSpPr>
            <p:spPr bwMode="auto">
              <a:xfrm>
                <a:off x="101" y="395"/>
                <a:ext cx="31" cy="28"/>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00FF00"/>
              </a:solidFill>
              <a:ln w="9525">
                <a:solidFill>
                  <a:srgbClr val="00FF00"/>
                </a:solidFill>
                <a:miter lim="800000"/>
                <a:headEnd/>
                <a:tailEnd/>
              </a:ln>
            </p:spPr>
            <p:txBody>
              <a:bodyPr/>
              <a:lstStyle/>
              <a:p>
                <a:endParaRPr lang="fr-FR"/>
              </a:p>
            </p:txBody>
          </p:sp>
          <p:sp>
            <p:nvSpPr>
              <p:cNvPr id="3248" name="AutoShape 1960"/>
              <p:cNvSpPr>
                <a:spLocks/>
              </p:cNvSpPr>
              <p:nvPr/>
            </p:nvSpPr>
            <p:spPr bwMode="auto">
              <a:xfrm>
                <a:off x="101" y="352"/>
                <a:ext cx="31"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00FF00"/>
              </a:solidFill>
              <a:ln w="9525">
                <a:solidFill>
                  <a:srgbClr val="00FF00"/>
                </a:solidFill>
                <a:miter lim="800000"/>
                <a:headEnd/>
                <a:tailEnd/>
              </a:ln>
            </p:spPr>
            <p:txBody>
              <a:bodyPr/>
              <a:lstStyle/>
              <a:p>
                <a:endParaRPr lang="fr-FR"/>
              </a:p>
            </p:txBody>
          </p:sp>
          <p:sp>
            <p:nvSpPr>
              <p:cNvPr id="3249" name="AutoShape 1961"/>
              <p:cNvSpPr>
                <a:spLocks/>
              </p:cNvSpPr>
              <p:nvPr/>
            </p:nvSpPr>
            <p:spPr bwMode="auto">
              <a:xfrm>
                <a:off x="101" y="307"/>
                <a:ext cx="31" cy="30"/>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250" name="AutoShape 1962"/>
              <p:cNvSpPr>
                <a:spLocks/>
              </p:cNvSpPr>
              <p:nvPr/>
            </p:nvSpPr>
            <p:spPr bwMode="auto">
              <a:xfrm>
                <a:off x="101" y="262"/>
                <a:ext cx="31" cy="28"/>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251" name="AutoShape 1963"/>
              <p:cNvSpPr>
                <a:spLocks/>
              </p:cNvSpPr>
              <p:nvPr/>
            </p:nvSpPr>
            <p:spPr bwMode="auto">
              <a:xfrm>
                <a:off x="101" y="219"/>
                <a:ext cx="31"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252" name="Rectangle 1964"/>
              <p:cNvSpPr>
                <a:spLocks/>
              </p:cNvSpPr>
              <p:nvPr/>
            </p:nvSpPr>
            <p:spPr bwMode="auto">
              <a:xfrm>
                <a:off x="101" y="176"/>
                <a:ext cx="31" cy="25"/>
              </a:xfrm>
              <a:prstGeom prst="rect">
                <a:avLst/>
              </a:prstGeom>
              <a:solidFill>
                <a:srgbClr val="828282"/>
              </a:solidFill>
              <a:ln w="9525">
                <a:solidFill>
                  <a:srgbClr val="828282"/>
                </a:solidFill>
                <a:miter lim="800000"/>
                <a:headEnd/>
                <a:tailEnd/>
              </a:ln>
            </p:spPr>
            <p:txBody>
              <a:bodyPr/>
              <a:lstStyle/>
              <a:p>
                <a:endParaRPr lang="fr-FR"/>
              </a:p>
            </p:txBody>
          </p:sp>
          <p:sp>
            <p:nvSpPr>
              <p:cNvPr id="3253" name="AutoShape 1965"/>
              <p:cNvSpPr>
                <a:spLocks/>
              </p:cNvSpPr>
              <p:nvPr/>
            </p:nvSpPr>
            <p:spPr bwMode="auto">
              <a:xfrm>
                <a:off x="101" y="131"/>
                <a:ext cx="31"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254" name="AutoShape 1966"/>
              <p:cNvSpPr>
                <a:spLocks/>
              </p:cNvSpPr>
              <p:nvPr/>
            </p:nvSpPr>
            <p:spPr bwMode="auto">
              <a:xfrm>
                <a:off x="101" y="86"/>
                <a:ext cx="31"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255" name="AutoShape 1967"/>
              <p:cNvSpPr>
                <a:spLocks/>
              </p:cNvSpPr>
              <p:nvPr/>
            </p:nvSpPr>
            <p:spPr bwMode="auto">
              <a:xfrm>
                <a:off x="101" y="43"/>
                <a:ext cx="31"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256" name="Rectangle 1968"/>
              <p:cNvSpPr>
                <a:spLocks/>
              </p:cNvSpPr>
              <p:nvPr/>
            </p:nvSpPr>
            <p:spPr bwMode="auto">
              <a:xfrm>
                <a:off x="101" y="0"/>
                <a:ext cx="31" cy="25"/>
              </a:xfrm>
              <a:prstGeom prst="rect">
                <a:avLst/>
              </a:prstGeom>
              <a:solidFill>
                <a:srgbClr val="828282"/>
              </a:solidFill>
              <a:ln w="9525">
                <a:solidFill>
                  <a:srgbClr val="828282"/>
                </a:solidFill>
                <a:miter lim="800000"/>
                <a:headEnd/>
                <a:tailEnd/>
              </a:ln>
            </p:spPr>
            <p:txBody>
              <a:bodyPr/>
              <a:lstStyle/>
              <a:p>
                <a:endParaRPr lang="fr-FR"/>
              </a:p>
            </p:txBody>
          </p:sp>
          <p:sp>
            <p:nvSpPr>
              <p:cNvPr id="3257" name="AutoShape 1969"/>
              <p:cNvSpPr>
                <a:spLocks/>
              </p:cNvSpPr>
              <p:nvPr/>
            </p:nvSpPr>
            <p:spPr bwMode="auto">
              <a:xfrm>
                <a:off x="49" y="1679"/>
                <a:ext cx="33" cy="28"/>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3258" name="AutoShape 1970"/>
              <p:cNvSpPr>
                <a:spLocks/>
              </p:cNvSpPr>
              <p:nvPr/>
            </p:nvSpPr>
            <p:spPr bwMode="auto">
              <a:xfrm>
                <a:off x="49" y="1636"/>
                <a:ext cx="33"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00FF00"/>
              </a:solidFill>
              <a:ln w="9525">
                <a:solidFill>
                  <a:srgbClr val="00FF00"/>
                </a:solidFill>
                <a:miter lim="800000"/>
                <a:headEnd/>
                <a:tailEnd/>
              </a:ln>
            </p:spPr>
            <p:txBody>
              <a:bodyPr/>
              <a:lstStyle/>
              <a:p>
                <a:endParaRPr lang="fr-FR"/>
              </a:p>
            </p:txBody>
          </p:sp>
          <p:sp>
            <p:nvSpPr>
              <p:cNvPr id="3259" name="AutoShape 1971"/>
              <p:cNvSpPr>
                <a:spLocks/>
              </p:cNvSpPr>
              <p:nvPr/>
            </p:nvSpPr>
            <p:spPr bwMode="auto">
              <a:xfrm>
                <a:off x="49" y="1591"/>
                <a:ext cx="33" cy="29"/>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00FF00"/>
              </a:solidFill>
              <a:ln w="9525">
                <a:solidFill>
                  <a:srgbClr val="00FF00"/>
                </a:solidFill>
                <a:miter lim="800000"/>
                <a:headEnd/>
                <a:tailEnd/>
              </a:ln>
            </p:spPr>
            <p:txBody>
              <a:bodyPr/>
              <a:lstStyle/>
              <a:p>
                <a:endParaRPr lang="fr-FR"/>
              </a:p>
            </p:txBody>
          </p:sp>
          <p:sp>
            <p:nvSpPr>
              <p:cNvPr id="3260" name="AutoShape 1972"/>
              <p:cNvSpPr>
                <a:spLocks/>
              </p:cNvSpPr>
              <p:nvPr/>
            </p:nvSpPr>
            <p:spPr bwMode="auto">
              <a:xfrm>
                <a:off x="49" y="1546"/>
                <a:ext cx="33"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00FF00"/>
              </a:solidFill>
              <a:ln w="9525">
                <a:solidFill>
                  <a:srgbClr val="00FF00"/>
                </a:solidFill>
                <a:miter lim="800000"/>
                <a:headEnd/>
                <a:tailEnd/>
              </a:ln>
            </p:spPr>
            <p:txBody>
              <a:bodyPr/>
              <a:lstStyle/>
              <a:p>
                <a:endParaRPr lang="fr-FR"/>
              </a:p>
            </p:txBody>
          </p:sp>
          <p:sp>
            <p:nvSpPr>
              <p:cNvPr id="3261" name="AutoShape 1973"/>
              <p:cNvSpPr>
                <a:spLocks/>
              </p:cNvSpPr>
              <p:nvPr/>
            </p:nvSpPr>
            <p:spPr bwMode="auto">
              <a:xfrm>
                <a:off x="49" y="1503"/>
                <a:ext cx="33"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262" name="AutoShape 1974"/>
              <p:cNvSpPr>
                <a:spLocks/>
              </p:cNvSpPr>
              <p:nvPr/>
            </p:nvSpPr>
            <p:spPr bwMode="auto">
              <a:xfrm>
                <a:off x="49" y="1460"/>
                <a:ext cx="33"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263" name="AutoShape 1975"/>
              <p:cNvSpPr>
                <a:spLocks/>
              </p:cNvSpPr>
              <p:nvPr/>
            </p:nvSpPr>
            <p:spPr bwMode="auto">
              <a:xfrm>
                <a:off x="49" y="1415"/>
                <a:ext cx="33"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264" name="AutoShape 1976"/>
              <p:cNvSpPr>
                <a:spLocks/>
              </p:cNvSpPr>
              <p:nvPr/>
            </p:nvSpPr>
            <p:spPr bwMode="auto">
              <a:xfrm>
                <a:off x="49" y="1370"/>
                <a:ext cx="33"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265" name="AutoShape 1977"/>
              <p:cNvSpPr>
                <a:spLocks/>
              </p:cNvSpPr>
              <p:nvPr/>
            </p:nvSpPr>
            <p:spPr bwMode="auto">
              <a:xfrm>
                <a:off x="49" y="1326"/>
                <a:ext cx="33"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266" name="AutoShape 1978"/>
              <p:cNvSpPr>
                <a:spLocks/>
              </p:cNvSpPr>
              <p:nvPr/>
            </p:nvSpPr>
            <p:spPr bwMode="auto">
              <a:xfrm>
                <a:off x="49" y="1283"/>
                <a:ext cx="33"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267" name="AutoShape 1979"/>
              <p:cNvSpPr>
                <a:spLocks/>
              </p:cNvSpPr>
              <p:nvPr/>
            </p:nvSpPr>
            <p:spPr bwMode="auto">
              <a:xfrm>
                <a:off x="49" y="1236"/>
                <a:ext cx="33" cy="28"/>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268" name="AutoShape 1980"/>
              <p:cNvSpPr>
                <a:spLocks/>
              </p:cNvSpPr>
              <p:nvPr/>
            </p:nvSpPr>
            <p:spPr bwMode="auto">
              <a:xfrm>
                <a:off x="49" y="1193"/>
                <a:ext cx="33"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269" name="AutoShape 1981"/>
              <p:cNvSpPr>
                <a:spLocks/>
              </p:cNvSpPr>
              <p:nvPr/>
            </p:nvSpPr>
            <p:spPr bwMode="auto">
              <a:xfrm>
                <a:off x="49" y="1148"/>
                <a:ext cx="33" cy="28"/>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270" name="AutoShape 1982"/>
              <p:cNvSpPr>
                <a:spLocks/>
              </p:cNvSpPr>
              <p:nvPr/>
            </p:nvSpPr>
            <p:spPr bwMode="auto">
              <a:xfrm>
                <a:off x="49" y="1105"/>
                <a:ext cx="33"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CFF00"/>
              </a:solidFill>
              <a:ln w="9525">
                <a:solidFill>
                  <a:srgbClr val="FCFF00"/>
                </a:solidFill>
                <a:miter lim="800000"/>
                <a:headEnd/>
                <a:tailEnd/>
              </a:ln>
            </p:spPr>
            <p:txBody>
              <a:bodyPr/>
              <a:lstStyle/>
              <a:p>
                <a:endParaRPr lang="fr-FR"/>
              </a:p>
            </p:txBody>
          </p:sp>
          <p:sp>
            <p:nvSpPr>
              <p:cNvPr id="3271" name="AutoShape 1983"/>
              <p:cNvSpPr>
                <a:spLocks/>
              </p:cNvSpPr>
              <p:nvPr/>
            </p:nvSpPr>
            <p:spPr bwMode="auto">
              <a:xfrm>
                <a:off x="49" y="1058"/>
                <a:ext cx="33" cy="29"/>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CFF00"/>
              </a:solidFill>
              <a:ln w="9525">
                <a:solidFill>
                  <a:srgbClr val="FCFF00"/>
                </a:solidFill>
                <a:miter lim="800000"/>
                <a:headEnd/>
                <a:tailEnd/>
              </a:ln>
            </p:spPr>
            <p:txBody>
              <a:bodyPr/>
              <a:lstStyle/>
              <a:p>
                <a:endParaRPr lang="fr-FR"/>
              </a:p>
            </p:txBody>
          </p:sp>
          <p:sp>
            <p:nvSpPr>
              <p:cNvPr id="3272" name="AutoShape 1984"/>
              <p:cNvSpPr>
                <a:spLocks/>
              </p:cNvSpPr>
              <p:nvPr/>
            </p:nvSpPr>
            <p:spPr bwMode="auto">
              <a:xfrm>
                <a:off x="49" y="1015"/>
                <a:ext cx="33"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CFF00"/>
              </a:solidFill>
              <a:ln w="9525">
                <a:solidFill>
                  <a:srgbClr val="FCFF00"/>
                </a:solidFill>
                <a:miter lim="800000"/>
                <a:headEnd/>
                <a:tailEnd/>
              </a:ln>
            </p:spPr>
            <p:txBody>
              <a:bodyPr/>
              <a:lstStyle/>
              <a:p>
                <a:endParaRPr lang="fr-FR"/>
              </a:p>
            </p:txBody>
          </p:sp>
          <p:sp>
            <p:nvSpPr>
              <p:cNvPr id="3273" name="AutoShape 1985"/>
              <p:cNvSpPr>
                <a:spLocks/>
              </p:cNvSpPr>
              <p:nvPr/>
            </p:nvSpPr>
            <p:spPr bwMode="auto">
              <a:xfrm>
                <a:off x="49" y="972"/>
                <a:ext cx="33"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CFF00"/>
              </a:solidFill>
              <a:ln w="9525">
                <a:solidFill>
                  <a:srgbClr val="FCFF00"/>
                </a:solidFill>
                <a:miter lim="800000"/>
                <a:headEnd/>
                <a:tailEnd/>
              </a:ln>
            </p:spPr>
            <p:txBody>
              <a:bodyPr/>
              <a:lstStyle/>
              <a:p>
                <a:endParaRPr lang="fr-FR"/>
              </a:p>
            </p:txBody>
          </p:sp>
          <p:sp>
            <p:nvSpPr>
              <p:cNvPr id="3274" name="AutoShape 1986"/>
              <p:cNvSpPr>
                <a:spLocks/>
              </p:cNvSpPr>
              <p:nvPr/>
            </p:nvSpPr>
            <p:spPr bwMode="auto">
              <a:xfrm>
                <a:off x="49" y="929"/>
                <a:ext cx="33"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3275" name="AutoShape 1987"/>
              <p:cNvSpPr>
                <a:spLocks/>
              </p:cNvSpPr>
              <p:nvPr/>
            </p:nvSpPr>
            <p:spPr bwMode="auto">
              <a:xfrm>
                <a:off x="49" y="883"/>
                <a:ext cx="33" cy="24"/>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3276" name="AutoShape 1988"/>
              <p:cNvSpPr>
                <a:spLocks/>
              </p:cNvSpPr>
              <p:nvPr/>
            </p:nvSpPr>
            <p:spPr bwMode="auto">
              <a:xfrm>
                <a:off x="49" y="838"/>
                <a:ext cx="33"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3277" name="AutoShape 1989"/>
              <p:cNvSpPr>
                <a:spLocks/>
              </p:cNvSpPr>
              <p:nvPr/>
            </p:nvSpPr>
            <p:spPr bwMode="auto">
              <a:xfrm>
                <a:off x="49" y="795"/>
                <a:ext cx="33"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3278" name="AutoShape 1990"/>
              <p:cNvSpPr>
                <a:spLocks/>
              </p:cNvSpPr>
              <p:nvPr/>
            </p:nvSpPr>
            <p:spPr bwMode="auto">
              <a:xfrm>
                <a:off x="49" y="750"/>
                <a:ext cx="33"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3279" name="AutoShape 1991"/>
              <p:cNvSpPr>
                <a:spLocks/>
              </p:cNvSpPr>
              <p:nvPr/>
            </p:nvSpPr>
            <p:spPr bwMode="auto">
              <a:xfrm>
                <a:off x="49" y="707"/>
                <a:ext cx="33" cy="24"/>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3280" name="AutoShape 1992"/>
              <p:cNvSpPr>
                <a:spLocks/>
              </p:cNvSpPr>
              <p:nvPr/>
            </p:nvSpPr>
            <p:spPr bwMode="auto">
              <a:xfrm>
                <a:off x="49" y="662"/>
                <a:ext cx="33"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3281" name="AutoShape 1993"/>
              <p:cNvSpPr>
                <a:spLocks/>
              </p:cNvSpPr>
              <p:nvPr/>
            </p:nvSpPr>
            <p:spPr bwMode="auto">
              <a:xfrm>
                <a:off x="49" y="619"/>
                <a:ext cx="33"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3282" name="AutoShape 1994"/>
              <p:cNvSpPr>
                <a:spLocks/>
              </p:cNvSpPr>
              <p:nvPr/>
            </p:nvSpPr>
            <p:spPr bwMode="auto">
              <a:xfrm>
                <a:off x="49" y="574"/>
                <a:ext cx="33"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3283" name="AutoShape 1995"/>
              <p:cNvSpPr>
                <a:spLocks/>
              </p:cNvSpPr>
              <p:nvPr/>
            </p:nvSpPr>
            <p:spPr bwMode="auto">
              <a:xfrm>
                <a:off x="49" y="529"/>
                <a:ext cx="33"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3284" name="AutoShape 1996"/>
              <p:cNvSpPr>
                <a:spLocks/>
              </p:cNvSpPr>
              <p:nvPr/>
            </p:nvSpPr>
            <p:spPr bwMode="auto">
              <a:xfrm>
                <a:off x="49" y="484"/>
                <a:ext cx="33" cy="29"/>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CFF00"/>
              </a:solidFill>
              <a:ln w="9525">
                <a:solidFill>
                  <a:srgbClr val="FCFF00"/>
                </a:solidFill>
                <a:miter lim="800000"/>
                <a:headEnd/>
                <a:tailEnd/>
              </a:ln>
            </p:spPr>
            <p:txBody>
              <a:bodyPr/>
              <a:lstStyle/>
              <a:p>
                <a:endParaRPr lang="fr-FR"/>
              </a:p>
            </p:txBody>
          </p:sp>
          <p:sp>
            <p:nvSpPr>
              <p:cNvPr id="3285" name="AutoShape 1997"/>
              <p:cNvSpPr>
                <a:spLocks/>
              </p:cNvSpPr>
              <p:nvPr/>
            </p:nvSpPr>
            <p:spPr bwMode="auto">
              <a:xfrm>
                <a:off x="49" y="439"/>
                <a:ext cx="33"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CFF00"/>
              </a:solidFill>
              <a:ln w="9525">
                <a:solidFill>
                  <a:srgbClr val="FCFF00"/>
                </a:solidFill>
                <a:miter lim="800000"/>
                <a:headEnd/>
                <a:tailEnd/>
              </a:ln>
            </p:spPr>
            <p:txBody>
              <a:bodyPr/>
              <a:lstStyle/>
              <a:p>
                <a:endParaRPr lang="fr-FR"/>
              </a:p>
            </p:txBody>
          </p:sp>
          <p:sp>
            <p:nvSpPr>
              <p:cNvPr id="3286" name="AutoShape 1998"/>
              <p:cNvSpPr>
                <a:spLocks/>
              </p:cNvSpPr>
              <p:nvPr/>
            </p:nvSpPr>
            <p:spPr bwMode="auto">
              <a:xfrm>
                <a:off x="49" y="395"/>
                <a:ext cx="33" cy="28"/>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CFF00"/>
              </a:solidFill>
              <a:ln w="9525">
                <a:solidFill>
                  <a:srgbClr val="FCFF00"/>
                </a:solidFill>
                <a:miter lim="800000"/>
                <a:headEnd/>
                <a:tailEnd/>
              </a:ln>
            </p:spPr>
            <p:txBody>
              <a:bodyPr/>
              <a:lstStyle/>
              <a:p>
                <a:endParaRPr lang="fr-FR"/>
              </a:p>
            </p:txBody>
          </p:sp>
          <p:sp>
            <p:nvSpPr>
              <p:cNvPr id="3287" name="AutoShape 1999"/>
              <p:cNvSpPr>
                <a:spLocks/>
              </p:cNvSpPr>
              <p:nvPr/>
            </p:nvSpPr>
            <p:spPr bwMode="auto">
              <a:xfrm>
                <a:off x="49" y="352"/>
                <a:ext cx="33"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CFF00"/>
              </a:solidFill>
              <a:ln w="9525">
                <a:solidFill>
                  <a:srgbClr val="FCFF00"/>
                </a:solidFill>
                <a:miter lim="800000"/>
                <a:headEnd/>
                <a:tailEnd/>
              </a:ln>
            </p:spPr>
            <p:txBody>
              <a:bodyPr/>
              <a:lstStyle/>
              <a:p>
                <a:endParaRPr lang="fr-FR"/>
              </a:p>
            </p:txBody>
          </p:sp>
          <p:sp>
            <p:nvSpPr>
              <p:cNvPr id="3288" name="AutoShape 2000"/>
              <p:cNvSpPr>
                <a:spLocks/>
              </p:cNvSpPr>
              <p:nvPr/>
            </p:nvSpPr>
            <p:spPr bwMode="auto">
              <a:xfrm>
                <a:off x="49" y="307"/>
                <a:ext cx="33" cy="30"/>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289" name="AutoShape 2001"/>
              <p:cNvSpPr>
                <a:spLocks/>
              </p:cNvSpPr>
              <p:nvPr/>
            </p:nvSpPr>
            <p:spPr bwMode="auto">
              <a:xfrm>
                <a:off x="49" y="262"/>
                <a:ext cx="33" cy="28"/>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290" name="AutoShape 2002"/>
              <p:cNvSpPr>
                <a:spLocks/>
              </p:cNvSpPr>
              <p:nvPr/>
            </p:nvSpPr>
            <p:spPr bwMode="auto">
              <a:xfrm>
                <a:off x="49" y="219"/>
                <a:ext cx="33"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291" name="AutoShape 2003"/>
              <p:cNvSpPr>
                <a:spLocks/>
              </p:cNvSpPr>
              <p:nvPr/>
            </p:nvSpPr>
            <p:spPr bwMode="auto">
              <a:xfrm>
                <a:off x="49" y="176"/>
                <a:ext cx="33"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292" name="AutoShape 2004"/>
              <p:cNvSpPr>
                <a:spLocks/>
              </p:cNvSpPr>
              <p:nvPr/>
            </p:nvSpPr>
            <p:spPr bwMode="auto">
              <a:xfrm>
                <a:off x="49" y="131"/>
                <a:ext cx="33"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293" name="AutoShape 2005"/>
              <p:cNvSpPr>
                <a:spLocks/>
              </p:cNvSpPr>
              <p:nvPr/>
            </p:nvSpPr>
            <p:spPr bwMode="auto">
              <a:xfrm>
                <a:off x="49" y="86"/>
                <a:ext cx="33"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294" name="AutoShape 2006"/>
              <p:cNvSpPr>
                <a:spLocks/>
              </p:cNvSpPr>
              <p:nvPr/>
            </p:nvSpPr>
            <p:spPr bwMode="auto">
              <a:xfrm>
                <a:off x="49" y="43"/>
                <a:ext cx="33"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295" name="AutoShape 2007"/>
              <p:cNvSpPr>
                <a:spLocks/>
              </p:cNvSpPr>
              <p:nvPr/>
            </p:nvSpPr>
            <p:spPr bwMode="auto">
              <a:xfrm>
                <a:off x="49" y="0"/>
                <a:ext cx="33"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296" name="AutoShape 2008"/>
              <p:cNvSpPr>
                <a:spLocks/>
              </p:cNvSpPr>
              <p:nvPr/>
            </p:nvSpPr>
            <p:spPr bwMode="auto">
              <a:xfrm>
                <a:off x="0" y="1591"/>
                <a:ext cx="32" cy="29"/>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CFF00"/>
              </a:solidFill>
              <a:ln w="9525">
                <a:solidFill>
                  <a:srgbClr val="FCFF00"/>
                </a:solidFill>
                <a:miter lim="800000"/>
                <a:headEnd/>
                <a:tailEnd/>
              </a:ln>
            </p:spPr>
            <p:txBody>
              <a:bodyPr/>
              <a:lstStyle/>
              <a:p>
                <a:endParaRPr lang="fr-FR"/>
              </a:p>
            </p:txBody>
          </p:sp>
          <p:sp>
            <p:nvSpPr>
              <p:cNvPr id="3297" name="AutoShape 2009"/>
              <p:cNvSpPr>
                <a:spLocks/>
              </p:cNvSpPr>
              <p:nvPr/>
            </p:nvSpPr>
            <p:spPr bwMode="auto">
              <a:xfrm>
                <a:off x="0" y="1546"/>
                <a:ext cx="32"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CFF00"/>
              </a:solidFill>
              <a:ln w="9525">
                <a:solidFill>
                  <a:srgbClr val="FCFF00"/>
                </a:solidFill>
                <a:miter lim="800000"/>
                <a:headEnd/>
                <a:tailEnd/>
              </a:ln>
            </p:spPr>
            <p:txBody>
              <a:bodyPr/>
              <a:lstStyle/>
              <a:p>
                <a:endParaRPr lang="fr-FR"/>
              </a:p>
            </p:txBody>
          </p:sp>
        </p:grpSp>
        <p:grpSp>
          <p:nvGrpSpPr>
            <p:cNvPr id="12" name="Group 2010"/>
            <p:cNvGrpSpPr>
              <a:grpSpLocks/>
            </p:cNvGrpSpPr>
            <p:nvPr/>
          </p:nvGrpSpPr>
          <p:grpSpPr bwMode="auto">
            <a:xfrm rot="5400000">
              <a:off x="3843" y="-835"/>
              <a:ext cx="288" cy="2105"/>
              <a:chOff x="0" y="0"/>
              <a:chExt cx="288" cy="2105"/>
            </a:xfrm>
          </p:grpSpPr>
          <p:sp>
            <p:nvSpPr>
              <p:cNvPr id="2898" name="AutoShape 2011"/>
              <p:cNvSpPr>
                <a:spLocks/>
              </p:cNvSpPr>
              <p:nvPr/>
            </p:nvSpPr>
            <p:spPr bwMode="auto">
              <a:xfrm>
                <a:off x="255" y="2079"/>
                <a:ext cx="33"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CFF00"/>
              </a:solidFill>
              <a:ln w="9525">
                <a:solidFill>
                  <a:srgbClr val="FCFF00"/>
                </a:solidFill>
                <a:miter lim="800000"/>
                <a:headEnd/>
                <a:tailEnd/>
              </a:ln>
            </p:spPr>
            <p:txBody>
              <a:bodyPr/>
              <a:lstStyle/>
              <a:p>
                <a:endParaRPr lang="fr-FR"/>
              </a:p>
            </p:txBody>
          </p:sp>
          <p:sp>
            <p:nvSpPr>
              <p:cNvPr id="2899" name="AutoShape 2012"/>
              <p:cNvSpPr>
                <a:spLocks/>
              </p:cNvSpPr>
              <p:nvPr/>
            </p:nvSpPr>
            <p:spPr bwMode="auto">
              <a:xfrm>
                <a:off x="255" y="2036"/>
                <a:ext cx="33"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2900" name="AutoShape 2013"/>
              <p:cNvSpPr>
                <a:spLocks/>
              </p:cNvSpPr>
              <p:nvPr/>
            </p:nvSpPr>
            <p:spPr bwMode="auto">
              <a:xfrm>
                <a:off x="255" y="1991"/>
                <a:ext cx="33"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2901" name="AutoShape 2014"/>
              <p:cNvSpPr>
                <a:spLocks/>
              </p:cNvSpPr>
              <p:nvPr/>
            </p:nvSpPr>
            <p:spPr bwMode="auto">
              <a:xfrm>
                <a:off x="255" y="1946"/>
                <a:ext cx="33"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2902" name="AutoShape 2015"/>
              <p:cNvSpPr>
                <a:spLocks/>
              </p:cNvSpPr>
              <p:nvPr/>
            </p:nvSpPr>
            <p:spPr bwMode="auto">
              <a:xfrm>
                <a:off x="255" y="1903"/>
                <a:ext cx="33"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2903" name="AutoShape 2016"/>
              <p:cNvSpPr>
                <a:spLocks/>
              </p:cNvSpPr>
              <p:nvPr/>
            </p:nvSpPr>
            <p:spPr bwMode="auto">
              <a:xfrm>
                <a:off x="255" y="1860"/>
                <a:ext cx="33"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2904" name="AutoShape 2017"/>
              <p:cNvSpPr>
                <a:spLocks/>
              </p:cNvSpPr>
              <p:nvPr/>
            </p:nvSpPr>
            <p:spPr bwMode="auto">
              <a:xfrm>
                <a:off x="255" y="1812"/>
                <a:ext cx="33" cy="28"/>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2905" name="AutoShape 2018"/>
              <p:cNvSpPr>
                <a:spLocks/>
              </p:cNvSpPr>
              <p:nvPr/>
            </p:nvSpPr>
            <p:spPr bwMode="auto">
              <a:xfrm>
                <a:off x="255" y="1769"/>
                <a:ext cx="33"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2906" name="AutoShape 2019"/>
              <p:cNvSpPr>
                <a:spLocks/>
              </p:cNvSpPr>
              <p:nvPr/>
            </p:nvSpPr>
            <p:spPr bwMode="auto">
              <a:xfrm>
                <a:off x="255" y="1724"/>
                <a:ext cx="33" cy="28"/>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2907" name="AutoShape 2020"/>
              <p:cNvSpPr>
                <a:spLocks/>
              </p:cNvSpPr>
              <p:nvPr/>
            </p:nvSpPr>
            <p:spPr bwMode="auto">
              <a:xfrm>
                <a:off x="255" y="1681"/>
                <a:ext cx="33" cy="28"/>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CFF00"/>
              </a:solidFill>
              <a:ln w="9525">
                <a:solidFill>
                  <a:srgbClr val="FCFF00"/>
                </a:solidFill>
                <a:miter lim="800000"/>
                <a:headEnd/>
                <a:tailEnd/>
              </a:ln>
            </p:spPr>
            <p:txBody>
              <a:bodyPr/>
              <a:lstStyle/>
              <a:p>
                <a:endParaRPr lang="fr-FR"/>
              </a:p>
            </p:txBody>
          </p:sp>
          <p:sp>
            <p:nvSpPr>
              <p:cNvPr id="2908" name="AutoShape 2021"/>
              <p:cNvSpPr>
                <a:spLocks/>
              </p:cNvSpPr>
              <p:nvPr/>
            </p:nvSpPr>
            <p:spPr bwMode="auto">
              <a:xfrm>
                <a:off x="255" y="1634"/>
                <a:ext cx="33" cy="30"/>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CFF00"/>
              </a:solidFill>
              <a:ln w="9525">
                <a:solidFill>
                  <a:srgbClr val="FCFF00"/>
                </a:solidFill>
                <a:miter lim="800000"/>
                <a:headEnd/>
                <a:tailEnd/>
              </a:ln>
            </p:spPr>
            <p:txBody>
              <a:bodyPr/>
              <a:lstStyle/>
              <a:p>
                <a:endParaRPr lang="fr-FR"/>
              </a:p>
            </p:txBody>
          </p:sp>
          <p:sp>
            <p:nvSpPr>
              <p:cNvPr id="2909" name="AutoShape 2022"/>
              <p:cNvSpPr>
                <a:spLocks/>
              </p:cNvSpPr>
              <p:nvPr/>
            </p:nvSpPr>
            <p:spPr bwMode="auto">
              <a:xfrm>
                <a:off x="255" y="1591"/>
                <a:ext cx="33"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CFF00"/>
              </a:solidFill>
              <a:ln w="9525">
                <a:solidFill>
                  <a:srgbClr val="FCFF00"/>
                </a:solidFill>
                <a:miter lim="800000"/>
                <a:headEnd/>
                <a:tailEnd/>
              </a:ln>
            </p:spPr>
            <p:txBody>
              <a:bodyPr/>
              <a:lstStyle/>
              <a:p>
                <a:endParaRPr lang="fr-FR"/>
              </a:p>
            </p:txBody>
          </p:sp>
          <p:sp>
            <p:nvSpPr>
              <p:cNvPr id="2910" name="AutoShape 2023"/>
              <p:cNvSpPr>
                <a:spLocks/>
              </p:cNvSpPr>
              <p:nvPr/>
            </p:nvSpPr>
            <p:spPr bwMode="auto">
              <a:xfrm>
                <a:off x="255" y="1548"/>
                <a:ext cx="33"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2911" name="AutoShape 2024"/>
              <p:cNvSpPr>
                <a:spLocks/>
              </p:cNvSpPr>
              <p:nvPr/>
            </p:nvSpPr>
            <p:spPr bwMode="auto">
              <a:xfrm>
                <a:off x="255" y="1505"/>
                <a:ext cx="33"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2912" name="AutoShape 2025"/>
              <p:cNvSpPr>
                <a:spLocks/>
              </p:cNvSpPr>
              <p:nvPr/>
            </p:nvSpPr>
            <p:spPr bwMode="auto">
              <a:xfrm>
                <a:off x="255" y="1460"/>
                <a:ext cx="33" cy="23"/>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2913" name="AutoShape 2026"/>
              <p:cNvSpPr>
                <a:spLocks/>
              </p:cNvSpPr>
              <p:nvPr/>
            </p:nvSpPr>
            <p:spPr bwMode="auto">
              <a:xfrm>
                <a:off x="255" y="1415"/>
                <a:ext cx="33"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2914" name="AutoShape 2027"/>
              <p:cNvSpPr>
                <a:spLocks/>
              </p:cNvSpPr>
              <p:nvPr/>
            </p:nvSpPr>
            <p:spPr bwMode="auto">
              <a:xfrm>
                <a:off x="255" y="1371"/>
                <a:ext cx="33"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2915" name="AutoShape 2028"/>
              <p:cNvSpPr>
                <a:spLocks/>
              </p:cNvSpPr>
              <p:nvPr/>
            </p:nvSpPr>
            <p:spPr bwMode="auto">
              <a:xfrm>
                <a:off x="255" y="1326"/>
                <a:ext cx="33"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2916" name="AutoShape 2029"/>
              <p:cNvSpPr>
                <a:spLocks/>
              </p:cNvSpPr>
              <p:nvPr/>
            </p:nvSpPr>
            <p:spPr bwMode="auto">
              <a:xfrm>
                <a:off x="255" y="1283"/>
                <a:ext cx="33" cy="24"/>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2917" name="AutoShape 2030"/>
              <p:cNvSpPr>
                <a:spLocks/>
              </p:cNvSpPr>
              <p:nvPr/>
            </p:nvSpPr>
            <p:spPr bwMode="auto">
              <a:xfrm>
                <a:off x="255" y="1238"/>
                <a:ext cx="33" cy="28"/>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2918" name="AutoShape 2031"/>
              <p:cNvSpPr>
                <a:spLocks/>
              </p:cNvSpPr>
              <p:nvPr/>
            </p:nvSpPr>
            <p:spPr bwMode="auto">
              <a:xfrm>
                <a:off x="255" y="1195"/>
                <a:ext cx="33"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2919" name="AutoShape 2032"/>
              <p:cNvSpPr>
                <a:spLocks/>
              </p:cNvSpPr>
              <p:nvPr/>
            </p:nvSpPr>
            <p:spPr bwMode="auto">
              <a:xfrm>
                <a:off x="255" y="1150"/>
                <a:ext cx="33"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2920" name="AutoShape 2033"/>
              <p:cNvSpPr>
                <a:spLocks/>
              </p:cNvSpPr>
              <p:nvPr/>
            </p:nvSpPr>
            <p:spPr bwMode="auto">
              <a:xfrm>
                <a:off x="255" y="1105"/>
                <a:ext cx="33"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2921" name="AutoShape 2034"/>
              <p:cNvSpPr>
                <a:spLocks/>
              </p:cNvSpPr>
              <p:nvPr/>
            </p:nvSpPr>
            <p:spPr bwMode="auto">
              <a:xfrm>
                <a:off x="255" y="1060"/>
                <a:ext cx="33" cy="29"/>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CFF00"/>
              </a:solidFill>
              <a:ln w="9525">
                <a:solidFill>
                  <a:srgbClr val="FCFF00"/>
                </a:solidFill>
                <a:miter lim="800000"/>
                <a:headEnd/>
                <a:tailEnd/>
              </a:ln>
            </p:spPr>
            <p:txBody>
              <a:bodyPr/>
              <a:lstStyle/>
              <a:p>
                <a:endParaRPr lang="fr-FR"/>
              </a:p>
            </p:txBody>
          </p:sp>
          <p:sp>
            <p:nvSpPr>
              <p:cNvPr id="2922" name="AutoShape 2035"/>
              <p:cNvSpPr>
                <a:spLocks/>
              </p:cNvSpPr>
              <p:nvPr/>
            </p:nvSpPr>
            <p:spPr bwMode="auto">
              <a:xfrm>
                <a:off x="255" y="1015"/>
                <a:ext cx="33"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CFF00"/>
              </a:solidFill>
              <a:ln w="9525">
                <a:solidFill>
                  <a:srgbClr val="FCFF00"/>
                </a:solidFill>
                <a:miter lim="800000"/>
                <a:headEnd/>
                <a:tailEnd/>
              </a:ln>
            </p:spPr>
            <p:txBody>
              <a:bodyPr/>
              <a:lstStyle/>
              <a:p>
                <a:endParaRPr lang="fr-FR"/>
              </a:p>
            </p:txBody>
          </p:sp>
          <p:sp>
            <p:nvSpPr>
              <p:cNvPr id="2923" name="AutoShape 2036"/>
              <p:cNvSpPr>
                <a:spLocks/>
              </p:cNvSpPr>
              <p:nvPr/>
            </p:nvSpPr>
            <p:spPr bwMode="auto">
              <a:xfrm>
                <a:off x="255" y="972"/>
                <a:ext cx="33"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CFF00"/>
              </a:solidFill>
              <a:ln w="9525">
                <a:solidFill>
                  <a:srgbClr val="FCFF00"/>
                </a:solidFill>
                <a:miter lim="800000"/>
                <a:headEnd/>
                <a:tailEnd/>
              </a:ln>
            </p:spPr>
            <p:txBody>
              <a:bodyPr/>
              <a:lstStyle/>
              <a:p>
                <a:endParaRPr lang="fr-FR"/>
              </a:p>
            </p:txBody>
          </p:sp>
          <p:sp>
            <p:nvSpPr>
              <p:cNvPr id="2924" name="AutoShape 2037"/>
              <p:cNvSpPr>
                <a:spLocks/>
              </p:cNvSpPr>
              <p:nvPr/>
            </p:nvSpPr>
            <p:spPr bwMode="auto">
              <a:xfrm>
                <a:off x="255" y="929"/>
                <a:ext cx="33"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CFF00"/>
              </a:solidFill>
              <a:ln w="9525">
                <a:solidFill>
                  <a:srgbClr val="FCFF00"/>
                </a:solidFill>
                <a:miter lim="800000"/>
                <a:headEnd/>
                <a:tailEnd/>
              </a:ln>
            </p:spPr>
            <p:txBody>
              <a:bodyPr/>
              <a:lstStyle/>
              <a:p>
                <a:endParaRPr lang="fr-FR"/>
              </a:p>
            </p:txBody>
          </p:sp>
          <p:sp>
            <p:nvSpPr>
              <p:cNvPr id="2925" name="AutoShape 2038"/>
              <p:cNvSpPr>
                <a:spLocks/>
              </p:cNvSpPr>
              <p:nvPr/>
            </p:nvSpPr>
            <p:spPr bwMode="auto">
              <a:xfrm>
                <a:off x="255" y="883"/>
                <a:ext cx="33" cy="30"/>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2926" name="AutoShape 2039"/>
              <p:cNvSpPr>
                <a:spLocks/>
              </p:cNvSpPr>
              <p:nvPr/>
            </p:nvSpPr>
            <p:spPr bwMode="auto">
              <a:xfrm>
                <a:off x="255" y="838"/>
                <a:ext cx="33" cy="28"/>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2927" name="AutoShape 2040"/>
              <p:cNvSpPr>
                <a:spLocks/>
              </p:cNvSpPr>
              <p:nvPr/>
            </p:nvSpPr>
            <p:spPr bwMode="auto">
              <a:xfrm>
                <a:off x="255" y="795"/>
                <a:ext cx="33"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2928" name="AutoShape 2041"/>
              <p:cNvSpPr>
                <a:spLocks/>
              </p:cNvSpPr>
              <p:nvPr/>
            </p:nvSpPr>
            <p:spPr bwMode="auto">
              <a:xfrm>
                <a:off x="255" y="752"/>
                <a:ext cx="33"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2929" name="AutoShape 2042"/>
              <p:cNvSpPr>
                <a:spLocks/>
              </p:cNvSpPr>
              <p:nvPr/>
            </p:nvSpPr>
            <p:spPr bwMode="auto">
              <a:xfrm>
                <a:off x="255" y="707"/>
                <a:ext cx="33"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2930" name="AutoShape 2043"/>
              <p:cNvSpPr>
                <a:spLocks/>
              </p:cNvSpPr>
              <p:nvPr/>
            </p:nvSpPr>
            <p:spPr bwMode="auto">
              <a:xfrm>
                <a:off x="255" y="662"/>
                <a:ext cx="33"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2931" name="AutoShape 2044"/>
              <p:cNvSpPr>
                <a:spLocks/>
              </p:cNvSpPr>
              <p:nvPr/>
            </p:nvSpPr>
            <p:spPr bwMode="auto">
              <a:xfrm>
                <a:off x="255" y="619"/>
                <a:ext cx="33"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2932" name="AutoShape 2045"/>
              <p:cNvSpPr>
                <a:spLocks/>
              </p:cNvSpPr>
              <p:nvPr/>
            </p:nvSpPr>
            <p:spPr bwMode="auto">
              <a:xfrm>
                <a:off x="255" y="576"/>
                <a:ext cx="33"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2933" name="AutoShape 2046"/>
              <p:cNvSpPr>
                <a:spLocks/>
              </p:cNvSpPr>
              <p:nvPr/>
            </p:nvSpPr>
            <p:spPr bwMode="auto">
              <a:xfrm>
                <a:off x="203" y="2079"/>
                <a:ext cx="30"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CFF00"/>
              </a:solidFill>
              <a:ln w="9525">
                <a:solidFill>
                  <a:srgbClr val="FCFF00"/>
                </a:solidFill>
                <a:miter lim="800000"/>
                <a:headEnd/>
                <a:tailEnd/>
              </a:ln>
            </p:spPr>
            <p:txBody>
              <a:bodyPr/>
              <a:lstStyle/>
              <a:p>
                <a:endParaRPr lang="fr-FR"/>
              </a:p>
            </p:txBody>
          </p:sp>
          <p:sp>
            <p:nvSpPr>
              <p:cNvPr id="2934" name="AutoShape 2047"/>
              <p:cNvSpPr>
                <a:spLocks/>
              </p:cNvSpPr>
              <p:nvPr/>
            </p:nvSpPr>
            <p:spPr bwMode="auto">
              <a:xfrm>
                <a:off x="203" y="2036"/>
                <a:ext cx="30"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2935" name="AutoShape 2048"/>
              <p:cNvSpPr>
                <a:spLocks/>
              </p:cNvSpPr>
              <p:nvPr/>
            </p:nvSpPr>
            <p:spPr bwMode="auto">
              <a:xfrm>
                <a:off x="203" y="1991"/>
                <a:ext cx="30"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2936" name="AutoShape 2049"/>
              <p:cNvSpPr>
                <a:spLocks/>
              </p:cNvSpPr>
              <p:nvPr/>
            </p:nvSpPr>
            <p:spPr bwMode="auto">
              <a:xfrm>
                <a:off x="203" y="1946"/>
                <a:ext cx="30"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2937" name="AutoShape 2050"/>
              <p:cNvSpPr>
                <a:spLocks/>
              </p:cNvSpPr>
              <p:nvPr/>
            </p:nvSpPr>
            <p:spPr bwMode="auto">
              <a:xfrm>
                <a:off x="203" y="1903"/>
                <a:ext cx="30"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2938" name="AutoShape 2051"/>
              <p:cNvSpPr>
                <a:spLocks/>
              </p:cNvSpPr>
              <p:nvPr/>
            </p:nvSpPr>
            <p:spPr bwMode="auto">
              <a:xfrm>
                <a:off x="203" y="1860"/>
                <a:ext cx="30"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2939" name="AutoShape 2052"/>
              <p:cNvSpPr>
                <a:spLocks/>
              </p:cNvSpPr>
              <p:nvPr/>
            </p:nvSpPr>
            <p:spPr bwMode="auto">
              <a:xfrm>
                <a:off x="203" y="1812"/>
                <a:ext cx="30" cy="28"/>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2940" name="AutoShape 2053"/>
              <p:cNvSpPr>
                <a:spLocks/>
              </p:cNvSpPr>
              <p:nvPr/>
            </p:nvSpPr>
            <p:spPr bwMode="auto">
              <a:xfrm>
                <a:off x="203" y="1769"/>
                <a:ext cx="30"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2941" name="AutoShape 2054"/>
              <p:cNvSpPr>
                <a:spLocks/>
              </p:cNvSpPr>
              <p:nvPr/>
            </p:nvSpPr>
            <p:spPr bwMode="auto">
              <a:xfrm>
                <a:off x="203" y="1724"/>
                <a:ext cx="30" cy="28"/>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CFF00"/>
              </a:solidFill>
              <a:ln w="9525">
                <a:solidFill>
                  <a:srgbClr val="FCFF00"/>
                </a:solidFill>
                <a:miter lim="800000"/>
                <a:headEnd/>
                <a:tailEnd/>
              </a:ln>
            </p:spPr>
            <p:txBody>
              <a:bodyPr/>
              <a:lstStyle/>
              <a:p>
                <a:endParaRPr lang="fr-FR"/>
              </a:p>
            </p:txBody>
          </p:sp>
          <p:sp>
            <p:nvSpPr>
              <p:cNvPr id="2942" name="AutoShape 2055"/>
              <p:cNvSpPr>
                <a:spLocks/>
              </p:cNvSpPr>
              <p:nvPr/>
            </p:nvSpPr>
            <p:spPr bwMode="auto">
              <a:xfrm>
                <a:off x="203" y="1681"/>
                <a:ext cx="30" cy="28"/>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CFF00"/>
              </a:solidFill>
              <a:ln w="9525">
                <a:solidFill>
                  <a:srgbClr val="FCFF00"/>
                </a:solidFill>
                <a:miter lim="800000"/>
                <a:headEnd/>
                <a:tailEnd/>
              </a:ln>
            </p:spPr>
            <p:txBody>
              <a:bodyPr/>
              <a:lstStyle/>
              <a:p>
                <a:endParaRPr lang="fr-FR"/>
              </a:p>
            </p:txBody>
          </p:sp>
          <p:sp>
            <p:nvSpPr>
              <p:cNvPr id="2943" name="AutoShape 2056"/>
              <p:cNvSpPr>
                <a:spLocks/>
              </p:cNvSpPr>
              <p:nvPr/>
            </p:nvSpPr>
            <p:spPr bwMode="auto">
              <a:xfrm>
                <a:off x="203" y="1634"/>
                <a:ext cx="30" cy="30"/>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CFF00"/>
              </a:solidFill>
              <a:ln w="9525">
                <a:solidFill>
                  <a:srgbClr val="FCFF00"/>
                </a:solidFill>
                <a:miter lim="800000"/>
                <a:headEnd/>
                <a:tailEnd/>
              </a:ln>
            </p:spPr>
            <p:txBody>
              <a:bodyPr/>
              <a:lstStyle/>
              <a:p>
                <a:endParaRPr lang="fr-FR"/>
              </a:p>
            </p:txBody>
          </p:sp>
          <p:sp>
            <p:nvSpPr>
              <p:cNvPr id="2944" name="AutoShape 2057"/>
              <p:cNvSpPr>
                <a:spLocks/>
              </p:cNvSpPr>
              <p:nvPr/>
            </p:nvSpPr>
            <p:spPr bwMode="auto">
              <a:xfrm>
                <a:off x="203" y="1591"/>
                <a:ext cx="30"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2945" name="AutoShape 2058"/>
              <p:cNvSpPr>
                <a:spLocks/>
              </p:cNvSpPr>
              <p:nvPr/>
            </p:nvSpPr>
            <p:spPr bwMode="auto">
              <a:xfrm>
                <a:off x="203" y="1548"/>
                <a:ext cx="30"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2946" name="AutoShape 2059"/>
              <p:cNvSpPr>
                <a:spLocks/>
              </p:cNvSpPr>
              <p:nvPr/>
            </p:nvSpPr>
            <p:spPr bwMode="auto">
              <a:xfrm>
                <a:off x="203" y="1505"/>
                <a:ext cx="30"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2947" name="AutoShape 2060"/>
              <p:cNvSpPr>
                <a:spLocks/>
              </p:cNvSpPr>
              <p:nvPr/>
            </p:nvSpPr>
            <p:spPr bwMode="auto">
              <a:xfrm>
                <a:off x="203" y="1460"/>
                <a:ext cx="30" cy="23"/>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2948" name="AutoShape 2061"/>
              <p:cNvSpPr>
                <a:spLocks/>
              </p:cNvSpPr>
              <p:nvPr/>
            </p:nvSpPr>
            <p:spPr bwMode="auto">
              <a:xfrm>
                <a:off x="203" y="1415"/>
                <a:ext cx="30"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2949" name="AutoShape 2062"/>
              <p:cNvSpPr>
                <a:spLocks/>
              </p:cNvSpPr>
              <p:nvPr/>
            </p:nvSpPr>
            <p:spPr bwMode="auto">
              <a:xfrm>
                <a:off x="203" y="1371"/>
                <a:ext cx="30"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2950" name="AutoShape 2063"/>
              <p:cNvSpPr>
                <a:spLocks/>
              </p:cNvSpPr>
              <p:nvPr/>
            </p:nvSpPr>
            <p:spPr bwMode="auto">
              <a:xfrm>
                <a:off x="203" y="1326"/>
                <a:ext cx="30"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2951" name="AutoShape 2064"/>
              <p:cNvSpPr>
                <a:spLocks/>
              </p:cNvSpPr>
              <p:nvPr/>
            </p:nvSpPr>
            <p:spPr bwMode="auto">
              <a:xfrm>
                <a:off x="203" y="1283"/>
                <a:ext cx="30" cy="24"/>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2952" name="AutoShape 2065"/>
              <p:cNvSpPr>
                <a:spLocks/>
              </p:cNvSpPr>
              <p:nvPr/>
            </p:nvSpPr>
            <p:spPr bwMode="auto">
              <a:xfrm>
                <a:off x="203" y="1238"/>
                <a:ext cx="30" cy="28"/>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2953" name="AutoShape 2066"/>
              <p:cNvSpPr>
                <a:spLocks/>
              </p:cNvSpPr>
              <p:nvPr/>
            </p:nvSpPr>
            <p:spPr bwMode="auto">
              <a:xfrm>
                <a:off x="203" y="1195"/>
                <a:ext cx="30"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2954" name="AutoShape 2067"/>
              <p:cNvSpPr>
                <a:spLocks/>
              </p:cNvSpPr>
              <p:nvPr/>
            </p:nvSpPr>
            <p:spPr bwMode="auto">
              <a:xfrm>
                <a:off x="203" y="1150"/>
                <a:ext cx="30"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2955" name="AutoShape 2068"/>
              <p:cNvSpPr>
                <a:spLocks/>
              </p:cNvSpPr>
              <p:nvPr/>
            </p:nvSpPr>
            <p:spPr bwMode="auto">
              <a:xfrm>
                <a:off x="203" y="1105"/>
                <a:ext cx="30"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2956" name="AutoShape 2069"/>
              <p:cNvSpPr>
                <a:spLocks/>
              </p:cNvSpPr>
              <p:nvPr/>
            </p:nvSpPr>
            <p:spPr bwMode="auto">
              <a:xfrm>
                <a:off x="203" y="1060"/>
                <a:ext cx="30" cy="29"/>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2957" name="AutoShape 2070"/>
              <p:cNvSpPr>
                <a:spLocks/>
              </p:cNvSpPr>
              <p:nvPr/>
            </p:nvSpPr>
            <p:spPr bwMode="auto">
              <a:xfrm>
                <a:off x="203" y="1015"/>
                <a:ext cx="30"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CFF00"/>
              </a:solidFill>
              <a:ln w="9525">
                <a:solidFill>
                  <a:srgbClr val="FCFF00"/>
                </a:solidFill>
                <a:miter lim="800000"/>
                <a:headEnd/>
                <a:tailEnd/>
              </a:ln>
            </p:spPr>
            <p:txBody>
              <a:bodyPr/>
              <a:lstStyle/>
              <a:p>
                <a:endParaRPr lang="fr-FR"/>
              </a:p>
            </p:txBody>
          </p:sp>
          <p:sp>
            <p:nvSpPr>
              <p:cNvPr id="2958" name="AutoShape 2071"/>
              <p:cNvSpPr>
                <a:spLocks/>
              </p:cNvSpPr>
              <p:nvPr/>
            </p:nvSpPr>
            <p:spPr bwMode="auto">
              <a:xfrm>
                <a:off x="203" y="972"/>
                <a:ext cx="30"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CFF00"/>
              </a:solidFill>
              <a:ln w="9525">
                <a:solidFill>
                  <a:srgbClr val="FCFF00"/>
                </a:solidFill>
                <a:miter lim="800000"/>
                <a:headEnd/>
                <a:tailEnd/>
              </a:ln>
            </p:spPr>
            <p:txBody>
              <a:bodyPr/>
              <a:lstStyle/>
              <a:p>
                <a:endParaRPr lang="fr-FR"/>
              </a:p>
            </p:txBody>
          </p:sp>
          <p:sp>
            <p:nvSpPr>
              <p:cNvPr id="2959" name="AutoShape 2072"/>
              <p:cNvSpPr>
                <a:spLocks/>
              </p:cNvSpPr>
              <p:nvPr/>
            </p:nvSpPr>
            <p:spPr bwMode="auto">
              <a:xfrm>
                <a:off x="203" y="929"/>
                <a:ext cx="30"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CFF00"/>
              </a:solidFill>
              <a:ln w="9525">
                <a:solidFill>
                  <a:srgbClr val="FCFF00"/>
                </a:solidFill>
                <a:miter lim="800000"/>
                <a:headEnd/>
                <a:tailEnd/>
              </a:ln>
            </p:spPr>
            <p:txBody>
              <a:bodyPr/>
              <a:lstStyle/>
              <a:p>
                <a:endParaRPr lang="fr-FR"/>
              </a:p>
            </p:txBody>
          </p:sp>
          <p:sp>
            <p:nvSpPr>
              <p:cNvPr id="2960" name="AutoShape 2073"/>
              <p:cNvSpPr>
                <a:spLocks/>
              </p:cNvSpPr>
              <p:nvPr/>
            </p:nvSpPr>
            <p:spPr bwMode="auto">
              <a:xfrm>
                <a:off x="203" y="883"/>
                <a:ext cx="30" cy="30"/>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2961" name="AutoShape 2074"/>
              <p:cNvSpPr>
                <a:spLocks/>
              </p:cNvSpPr>
              <p:nvPr/>
            </p:nvSpPr>
            <p:spPr bwMode="auto">
              <a:xfrm>
                <a:off x="203" y="838"/>
                <a:ext cx="30" cy="28"/>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2962" name="AutoShape 2075"/>
              <p:cNvSpPr>
                <a:spLocks/>
              </p:cNvSpPr>
              <p:nvPr/>
            </p:nvSpPr>
            <p:spPr bwMode="auto">
              <a:xfrm>
                <a:off x="203" y="795"/>
                <a:ext cx="30"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2963" name="AutoShape 2076"/>
              <p:cNvSpPr>
                <a:spLocks/>
              </p:cNvSpPr>
              <p:nvPr/>
            </p:nvSpPr>
            <p:spPr bwMode="auto">
              <a:xfrm>
                <a:off x="203" y="752"/>
                <a:ext cx="30"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2964" name="AutoShape 2077"/>
              <p:cNvSpPr>
                <a:spLocks/>
              </p:cNvSpPr>
              <p:nvPr/>
            </p:nvSpPr>
            <p:spPr bwMode="auto">
              <a:xfrm>
                <a:off x="203" y="707"/>
                <a:ext cx="30"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2965" name="AutoShape 2078"/>
              <p:cNvSpPr>
                <a:spLocks/>
              </p:cNvSpPr>
              <p:nvPr/>
            </p:nvSpPr>
            <p:spPr bwMode="auto">
              <a:xfrm>
                <a:off x="203" y="662"/>
                <a:ext cx="30"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2966" name="AutoShape 2079"/>
              <p:cNvSpPr>
                <a:spLocks/>
              </p:cNvSpPr>
              <p:nvPr/>
            </p:nvSpPr>
            <p:spPr bwMode="auto">
              <a:xfrm>
                <a:off x="203" y="619"/>
                <a:ext cx="30"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2967" name="AutoShape 2080"/>
              <p:cNvSpPr>
                <a:spLocks/>
              </p:cNvSpPr>
              <p:nvPr/>
            </p:nvSpPr>
            <p:spPr bwMode="auto">
              <a:xfrm>
                <a:off x="203" y="576"/>
                <a:ext cx="30"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2968" name="AutoShape 2081"/>
              <p:cNvSpPr>
                <a:spLocks/>
              </p:cNvSpPr>
              <p:nvPr/>
            </p:nvSpPr>
            <p:spPr bwMode="auto">
              <a:xfrm>
                <a:off x="153" y="1946"/>
                <a:ext cx="29"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2969" name="AutoShape 2082"/>
              <p:cNvSpPr>
                <a:spLocks/>
              </p:cNvSpPr>
              <p:nvPr/>
            </p:nvSpPr>
            <p:spPr bwMode="auto">
              <a:xfrm>
                <a:off x="153" y="1903"/>
                <a:ext cx="29"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2970" name="AutoShape 2083"/>
              <p:cNvSpPr>
                <a:spLocks/>
              </p:cNvSpPr>
              <p:nvPr/>
            </p:nvSpPr>
            <p:spPr bwMode="auto">
              <a:xfrm>
                <a:off x="153" y="1860"/>
                <a:ext cx="29"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2971" name="AutoShape 2084"/>
              <p:cNvSpPr>
                <a:spLocks/>
              </p:cNvSpPr>
              <p:nvPr/>
            </p:nvSpPr>
            <p:spPr bwMode="auto">
              <a:xfrm>
                <a:off x="153" y="1812"/>
                <a:ext cx="29" cy="28"/>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2972" name="AutoShape 2085"/>
              <p:cNvSpPr>
                <a:spLocks/>
              </p:cNvSpPr>
              <p:nvPr/>
            </p:nvSpPr>
            <p:spPr bwMode="auto">
              <a:xfrm>
                <a:off x="153" y="1769"/>
                <a:ext cx="29"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2973" name="AutoShape 2086"/>
              <p:cNvSpPr>
                <a:spLocks/>
              </p:cNvSpPr>
              <p:nvPr/>
            </p:nvSpPr>
            <p:spPr bwMode="auto">
              <a:xfrm>
                <a:off x="153" y="1724"/>
                <a:ext cx="29" cy="28"/>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CFF00"/>
              </a:solidFill>
              <a:ln w="9525">
                <a:solidFill>
                  <a:srgbClr val="FCFF00"/>
                </a:solidFill>
                <a:miter lim="800000"/>
                <a:headEnd/>
                <a:tailEnd/>
              </a:ln>
            </p:spPr>
            <p:txBody>
              <a:bodyPr/>
              <a:lstStyle/>
              <a:p>
                <a:endParaRPr lang="fr-FR"/>
              </a:p>
            </p:txBody>
          </p:sp>
          <p:sp>
            <p:nvSpPr>
              <p:cNvPr id="2974" name="AutoShape 2087"/>
              <p:cNvSpPr>
                <a:spLocks/>
              </p:cNvSpPr>
              <p:nvPr/>
            </p:nvSpPr>
            <p:spPr bwMode="auto">
              <a:xfrm>
                <a:off x="153" y="1681"/>
                <a:ext cx="29" cy="28"/>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CFF00"/>
              </a:solidFill>
              <a:ln w="9525">
                <a:solidFill>
                  <a:srgbClr val="FCFF00"/>
                </a:solidFill>
                <a:miter lim="800000"/>
                <a:headEnd/>
                <a:tailEnd/>
              </a:ln>
            </p:spPr>
            <p:txBody>
              <a:bodyPr/>
              <a:lstStyle/>
              <a:p>
                <a:endParaRPr lang="fr-FR"/>
              </a:p>
            </p:txBody>
          </p:sp>
          <p:sp>
            <p:nvSpPr>
              <p:cNvPr id="2975" name="AutoShape 2088"/>
              <p:cNvSpPr>
                <a:spLocks/>
              </p:cNvSpPr>
              <p:nvPr/>
            </p:nvSpPr>
            <p:spPr bwMode="auto">
              <a:xfrm>
                <a:off x="153" y="1634"/>
                <a:ext cx="29" cy="30"/>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2976" name="AutoShape 2089"/>
              <p:cNvSpPr>
                <a:spLocks/>
              </p:cNvSpPr>
              <p:nvPr/>
            </p:nvSpPr>
            <p:spPr bwMode="auto">
              <a:xfrm>
                <a:off x="153" y="1591"/>
                <a:ext cx="29"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2977" name="AutoShape 2090"/>
              <p:cNvSpPr>
                <a:spLocks/>
              </p:cNvSpPr>
              <p:nvPr/>
            </p:nvSpPr>
            <p:spPr bwMode="auto">
              <a:xfrm>
                <a:off x="153" y="1548"/>
                <a:ext cx="29"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2978" name="AutoShape 2091"/>
              <p:cNvSpPr>
                <a:spLocks/>
              </p:cNvSpPr>
              <p:nvPr/>
            </p:nvSpPr>
            <p:spPr bwMode="auto">
              <a:xfrm>
                <a:off x="153" y="1505"/>
                <a:ext cx="29"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2979" name="AutoShape 2092"/>
              <p:cNvSpPr>
                <a:spLocks/>
              </p:cNvSpPr>
              <p:nvPr/>
            </p:nvSpPr>
            <p:spPr bwMode="auto">
              <a:xfrm>
                <a:off x="153" y="1460"/>
                <a:ext cx="29" cy="23"/>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2980" name="AutoShape 2093"/>
              <p:cNvSpPr>
                <a:spLocks/>
              </p:cNvSpPr>
              <p:nvPr/>
            </p:nvSpPr>
            <p:spPr bwMode="auto">
              <a:xfrm>
                <a:off x="153" y="1415"/>
                <a:ext cx="29"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2981" name="AutoShape 2094"/>
              <p:cNvSpPr>
                <a:spLocks/>
              </p:cNvSpPr>
              <p:nvPr/>
            </p:nvSpPr>
            <p:spPr bwMode="auto">
              <a:xfrm>
                <a:off x="153" y="1371"/>
                <a:ext cx="29"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2982" name="AutoShape 2095"/>
              <p:cNvSpPr>
                <a:spLocks/>
              </p:cNvSpPr>
              <p:nvPr/>
            </p:nvSpPr>
            <p:spPr bwMode="auto">
              <a:xfrm>
                <a:off x="153" y="1326"/>
                <a:ext cx="29"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2983" name="AutoShape 2096"/>
              <p:cNvSpPr>
                <a:spLocks/>
              </p:cNvSpPr>
              <p:nvPr/>
            </p:nvSpPr>
            <p:spPr bwMode="auto">
              <a:xfrm>
                <a:off x="153" y="1283"/>
                <a:ext cx="29" cy="24"/>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2984" name="AutoShape 2097"/>
              <p:cNvSpPr>
                <a:spLocks/>
              </p:cNvSpPr>
              <p:nvPr/>
            </p:nvSpPr>
            <p:spPr bwMode="auto">
              <a:xfrm>
                <a:off x="153" y="1238"/>
                <a:ext cx="29" cy="28"/>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2985" name="AutoShape 2098"/>
              <p:cNvSpPr>
                <a:spLocks/>
              </p:cNvSpPr>
              <p:nvPr/>
            </p:nvSpPr>
            <p:spPr bwMode="auto">
              <a:xfrm>
                <a:off x="153" y="1195"/>
                <a:ext cx="29"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2986" name="AutoShape 2099"/>
              <p:cNvSpPr>
                <a:spLocks/>
              </p:cNvSpPr>
              <p:nvPr/>
            </p:nvSpPr>
            <p:spPr bwMode="auto">
              <a:xfrm>
                <a:off x="153" y="1150"/>
                <a:ext cx="29"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2987" name="AutoShape 2100"/>
              <p:cNvSpPr>
                <a:spLocks/>
              </p:cNvSpPr>
              <p:nvPr/>
            </p:nvSpPr>
            <p:spPr bwMode="auto">
              <a:xfrm>
                <a:off x="153" y="1105"/>
                <a:ext cx="29"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2988" name="AutoShape 2101"/>
              <p:cNvSpPr>
                <a:spLocks/>
              </p:cNvSpPr>
              <p:nvPr/>
            </p:nvSpPr>
            <p:spPr bwMode="auto">
              <a:xfrm>
                <a:off x="153" y="1060"/>
                <a:ext cx="29" cy="29"/>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2989" name="AutoShape 2102"/>
              <p:cNvSpPr>
                <a:spLocks/>
              </p:cNvSpPr>
              <p:nvPr/>
            </p:nvSpPr>
            <p:spPr bwMode="auto">
              <a:xfrm>
                <a:off x="153" y="1015"/>
                <a:ext cx="29"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CFF00"/>
              </a:solidFill>
              <a:ln w="9525">
                <a:solidFill>
                  <a:srgbClr val="FCFF00"/>
                </a:solidFill>
                <a:miter lim="800000"/>
                <a:headEnd/>
                <a:tailEnd/>
              </a:ln>
            </p:spPr>
            <p:txBody>
              <a:bodyPr/>
              <a:lstStyle/>
              <a:p>
                <a:endParaRPr lang="fr-FR"/>
              </a:p>
            </p:txBody>
          </p:sp>
          <p:sp>
            <p:nvSpPr>
              <p:cNvPr id="2990" name="AutoShape 2103"/>
              <p:cNvSpPr>
                <a:spLocks/>
              </p:cNvSpPr>
              <p:nvPr/>
            </p:nvSpPr>
            <p:spPr bwMode="auto">
              <a:xfrm>
                <a:off x="153" y="972"/>
                <a:ext cx="29"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CFF00"/>
              </a:solidFill>
              <a:ln w="9525">
                <a:solidFill>
                  <a:srgbClr val="FCFF00"/>
                </a:solidFill>
                <a:miter lim="800000"/>
                <a:headEnd/>
                <a:tailEnd/>
              </a:ln>
            </p:spPr>
            <p:txBody>
              <a:bodyPr/>
              <a:lstStyle/>
              <a:p>
                <a:endParaRPr lang="fr-FR"/>
              </a:p>
            </p:txBody>
          </p:sp>
          <p:sp>
            <p:nvSpPr>
              <p:cNvPr id="2991" name="AutoShape 2104"/>
              <p:cNvSpPr>
                <a:spLocks/>
              </p:cNvSpPr>
              <p:nvPr/>
            </p:nvSpPr>
            <p:spPr bwMode="auto">
              <a:xfrm>
                <a:off x="153" y="929"/>
                <a:ext cx="29"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CFF00"/>
              </a:solidFill>
              <a:ln w="9525">
                <a:solidFill>
                  <a:srgbClr val="FCFF00"/>
                </a:solidFill>
                <a:miter lim="800000"/>
                <a:headEnd/>
                <a:tailEnd/>
              </a:ln>
            </p:spPr>
            <p:txBody>
              <a:bodyPr/>
              <a:lstStyle/>
              <a:p>
                <a:endParaRPr lang="fr-FR"/>
              </a:p>
            </p:txBody>
          </p:sp>
          <p:sp>
            <p:nvSpPr>
              <p:cNvPr id="2992" name="AutoShape 2105"/>
              <p:cNvSpPr>
                <a:spLocks/>
              </p:cNvSpPr>
              <p:nvPr/>
            </p:nvSpPr>
            <p:spPr bwMode="auto">
              <a:xfrm>
                <a:off x="153" y="883"/>
                <a:ext cx="29" cy="30"/>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CFF00"/>
              </a:solidFill>
              <a:ln w="9525">
                <a:solidFill>
                  <a:srgbClr val="FCFF00"/>
                </a:solidFill>
                <a:miter lim="800000"/>
                <a:headEnd/>
                <a:tailEnd/>
              </a:ln>
            </p:spPr>
            <p:txBody>
              <a:bodyPr/>
              <a:lstStyle/>
              <a:p>
                <a:endParaRPr lang="fr-FR"/>
              </a:p>
            </p:txBody>
          </p:sp>
          <p:sp>
            <p:nvSpPr>
              <p:cNvPr id="2993" name="AutoShape 2106"/>
              <p:cNvSpPr>
                <a:spLocks/>
              </p:cNvSpPr>
              <p:nvPr/>
            </p:nvSpPr>
            <p:spPr bwMode="auto">
              <a:xfrm>
                <a:off x="153" y="838"/>
                <a:ext cx="29" cy="28"/>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2994" name="AutoShape 2107"/>
              <p:cNvSpPr>
                <a:spLocks/>
              </p:cNvSpPr>
              <p:nvPr/>
            </p:nvSpPr>
            <p:spPr bwMode="auto">
              <a:xfrm>
                <a:off x="153" y="795"/>
                <a:ext cx="29"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2995" name="AutoShape 2108"/>
              <p:cNvSpPr>
                <a:spLocks/>
              </p:cNvSpPr>
              <p:nvPr/>
            </p:nvSpPr>
            <p:spPr bwMode="auto">
              <a:xfrm>
                <a:off x="153" y="752"/>
                <a:ext cx="29"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2996" name="AutoShape 2109"/>
              <p:cNvSpPr>
                <a:spLocks/>
              </p:cNvSpPr>
              <p:nvPr/>
            </p:nvSpPr>
            <p:spPr bwMode="auto">
              <a:xfrm>
                <a:off x="153" y="707"/>
                <a:ext cx="29"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2997" name="AutoShape 2110"/>
              <p:cNvSpPr>
                <a:spLocks/>
              </p:cNvSpPr>
              <p:nvPr/>
            </p:nvSpPr>
            <p:spPr bwMode="auto">
              <a:xfrm>
                <a:off x="153" y="662"/>
                <a:ext cx="29"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2998" name="AutoShape 2111"/>
              <p:cNvSpPr>
                <a:spLocks/>
              </p:cNvSpPr>
              <p:nvPr/>
            </p:nvSpPr>
            <p:spPr bwMode="auto">
              <a:xfrm>
                <a:off x="153" y="619"/>
                <a:ext cx="29"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2999" name="AutoShape 2112"/>
              <p:cNvSpPr>
                <a:spLocks/>
              </p:cNvSpPr>
              <p:nvPr/>
            </p:nvSpPr>
            <p:spPr bwMode="auto">
              <a:xfrm>
                <a:off x="153" y="576"/>
                <a:ext cx="29"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000" name="AutoShape 2113"/>
              <p:cNvSpPr>
                <a:spLocks/>
              </p:cNvSpPr>
              <p:nvPr/>
            </p:nvSpPr>
            <p:spPr bwMode="auto">
              <a:xfrm>
                <a:off x="103" y="1860"/>
                <a:ext cx="29"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001" name="AutoShape 2114"/>
              <p:cNvSpPr>
                <a:spLocks/>
              </p:cNvSpPr>
              <p:nvPr/>
            </p:nvSpPr>
            <p:spPr bwMode="auto">
              <a:xfrm>
                <a:off x="103" y="1812"/>
                <a:ext cx="29" cy="28"/>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002" name="AutoShape 2115"/>
              <p:cNvSpPr>
                <a:spLocks/>
              </p:cNvSpPr>
              <p:nvPr/>
            </p:nvSpPr>
            <p:spPr bwMode="auto">
              <a:xfrm>
                <a:off x="103" y="1769"/>
                <a:ext cx="29"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003" name="AutoShape 2116"/>
              <p:cNvSpPr>
                <a:spLocks/>
              </p:cNvSpPr>
              <p:nvPr/>
            </p:nvSpPr>
            <p:spPr bwMode="auto">
              <a:xfrm>
                <a:off x="103" y="1724"/>
                <a:ext cx="29" cy="28"/>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CFF00"/>
              </a:solidFill>
              <a:ln w="9525">
                <a:solidFill>
                  <a:srgbClr val="FCFF00"/>
                </a:solidFill>
                <a:miter lim="800000"/>
                <a:headEnd/>
                <a:tailEnd/>
              </a:ln>
            </p:spPr>
            <p:txBody>
              <a:bodyPr/>
              <a:lstStyle/>
              <a:p>
                <a:endParaRPr lang="fr-FR"/>
              </a:p>
            </p:txBody>
          </p:sp>
          <p:sp>
            <p:nvSpPr>
              <p:cNvPr id="3004" name="AutoShape 2117"/>
              <p:cNvSpPr>
                <a:spLocks/>
              </p:cNvSpPr>
              <p:nvPr/>
            </p:nvSpPr>
            <p:spPr bwMode="auto">
              <a:xfrm>
                <a:off x="103" y="1681"/>
                <a:ext cx="29" cy="28"/>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3005" name="AutoShape 2118"/>
              <p:cNvSpPr>
                <a:spLocks/>
              </p:cNvSpPr>
              <p:nvPr/>
            </p:nvSpPr>
            <p:spPr bwMode="auto">
              <a:xfrm>
                <a:off x="103" y="1634"/>
                <a:ext cx="29" cy="30"/>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3006" name="AutoShape 2119"/>
              <p:cNvSpPr>
                <a:spLocks/>
              </p:cNvSpPr>
              <p:nvPr/>
            </p:nvSpPr>
            <p:spPr bwMode="auto">
              <a:xfrm>
                <a:off x="103" y="1591"/>
                <a:ext cx="29"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3007" name="AutoShape 2120"/>
              <p:cNvSpPr>
                <a:spLocks/>
              </p:cNvSpPr>
              <p:nvPr/>
            </p:nvSpPr>
            <p:spPr bwMode="auto">
              <a:xfrm>
                <a:off x="103" y="1548"/>
                <a:ext cx="29"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3008" name="AutoShape 2121"/>
              <p:cNvSpPr>
                <a:spLocks/>
              </p:cNvSpPr>
              <p:nvPr/>
            </p:nvSpPr>
            <p:spPr bwMode="auto">
              <a:xfrm>
                <a:off x="103" y="1505"/>
                <a:ext cx="29"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3009" name="AutoShape 2122"/>
              <p:cNvSpPr>
                <a:spLocks/>
              </p:cNvSpPr>
              <p:nvPr/>
            </p:nvSpPr>
            <p:spPr bwMode="auto">
              <a:xfrm>
                <a:off x="103" y="1460"/>
                <a:ext cx="29" cy="23"/>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3010" name="AutoShape 2123"/>
              <p:cNvSpPr>
                <a:spLocks/>
              </p:cNvSpPr>
              <p:nvPr/>
            </p:nvSpPr>
            <p:spPr bwMode="auto">
              <a:xfrm>
                <a:off x="103" y="1415"/>
                <a:ext cx="29"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3011" name="AutoShape 2124"/>
              <p:cNvSpPr>
                <a:spLocks/>
              </p:cNvSpPr>
              <p:nvPr/>
            </p:nvSpPr>
            <p:spPr bwMode="auto">
              <a:xfrm>
                <a:off x="103" y="1371"/>
                <a:ext cx="29"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3012" name="AutoShape 2125"/>
              <p:cNvSpPr>
                <a:spLocks/>
              </p:cNvSpPr>
              <p:nvPr/>
            </p:nvSpPr>
            <p:spPr bwMode="auto">
              <a:xfrm>
                <a:off x="103" y="1326"/>
                <a:ext cx="29"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3013" name="AutoShape 2126"/>
              <p:cNvSpPr>
                <a:spLocks/>
              </p:cNvSpPr>
              <p:nvPr/>
            </p:nvSpPr>
            <p:spPr bwMode="auto">
              <a:xfrm>
                <a:off x="103" y="1283"/>
                <a:ext cx="29" cy="24"/>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3014" name="AutoShape 2127"/>
              <p:cNvSpPr>
                <a:spLocks/>
              </p:cNvSpPr>
              <p:nvPr/>
            </p:nvSpPr>
            <p:spPr bwMode="auto">
              <a:xfrm>
                <a:off x="103" y="1238"/>
                <a:ext cx="29" cy="28"/>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3015" name="AutoShape 2128"/>
              <p:cNvSpPr>
                <a:spLocks/>
              </p:cNvSpPr>
              <p:nvPr/>
            </p:nvSpPr>
            <p:spPr bwMode="auto">
              <a:xfrm>
                <a:off x="103" y="1195"/>
                <a:ext cx="29"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3016" name="AutoShape 2129"/>
              <p:cNvSpPr>
                <a:spLocks/>
              </p:cNvSpPr>
              <p:nvPr/>
            </p:nvSpPr>
            <p:spPr bwMode="auto">
              <a:xfrm>
                <a:off x="103" y="1150"/>
                <a:ext cx="29"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3017" name="AutoShape 2130"/>
              <p:cNvSpPr>
                <a:spLocks/>
              </p:cNvSpPr>
              <p:nvPr/>
            </p:nvSpPr>
            <p:spPr bwMode="auto">
              <a:xfrm>
                <a:off x="103" y="1105"/>
                <a:ext cx="29"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3018" name="AutoShape 2131"/>
              <p:cNvSpPr>
                <a:spLocks/>
              </p:cNvSpPr>
              <p:nvPr/>
            </p:nvSpPr>
            <p:spPr bwMode="auto">
              <a:xfrm>
                <a:off x="103" y="1060"/>
                <a:ext cx="29" cy="29"/>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3019" name="AutoShape 2132"/>
              <p:cNvSpPr>
                <a:spLocks/>
              </p:cNvSpPr>
              <p:nvPr/>
            </p:nvSpPr>
            <p:spPr bwMode="auto">
              <a:xfrm>
                <a:off x="103" y="1015"/>
                <a:ext cx="29"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3020" name="AutoShape 2133"/>
              <p:cNvSpPr>
                <a:spLocks/>
              </p:cNvSpPr>
              <p:nvPr/>
            </p:nvSpPr>
            <p:spPr bwMode="auto">
              <a:xfrm>
                <a:off x="103" y="972"/>
                <a:ext cx="29"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CFF00"/>
              </a:solidFill>
              <a:ln w="9525">
                <a:solidFill>
                  <a:srgbClr val="FCFF00"/>
                </a:solidFill>
                <a:miter lim="800000"/>
                <a:headEnd/>
                <a:tailEnd/>
              </a:ln>
            </p:spPr>
            <p:txBody>
              <a:bodyPr/>
              <a:lstStyle/>
              <a:p>
                <a:endParaRPr lang="fr-FR"/>
              </a:p>
            </p:txBody>
          </p:sp>
          <p:sp>
            <p:nvSpPr>
              <p:cNvPr id="3021" name="AutoShape 2134"/>
              <p:cNvSpPr>
                <a:spLocks/>
              </p:cNvSpPr>
              <p:nvPr/>
            </p:nvSpPr>
            <p:spPr bwMode="auto">
              <a:xfrm>
                <a:off x="103" y="929"/>
                <a:ext cx="29"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CFF00"/>
              </a:solidFill>
              <a:ln w="9525">
                <a:solidFill>
                  <a:srgbClr val="FCFF00"/>
                </a:solidFill>
                <a:miter lim="800000"/>
                <a:headEnd/>
                <a:tailEnd/>
              </a:ln>
            </p:spPr>
            <p:txBody>
              <a:bodyPr/>
              <a:lstStyle/>
              <a:p>
                <a:endParaRPr lang="fr-FR"/>
              </a:p>
            </p:txBody>
          </p:sp>
          <p:sp>
            <p:nvSpPr>
              <p:cNvPr id="3022" name="AutoShape 2135"/>
              <p:cNvSpPr>
                <a:spLocks/>
              </p:cNvSpPr>
              <p:nvPr/>
            </p:nvSpPr>
            <p:spPr bwMode="auto">
              <a:xfrm>
                <a:off x="103" y="883"/>
                <a:ext cx="29" cy="30"/>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CFF00"/>
              </a:solidFill>
              <a:ln w="9525">
                <a:solidFill>
                  <a:srgbClr val="FCFF00"/>
                </a:solidFill>
                <a:miter lim="800000"/>
                <a:headEnd/>
                <a:tailEnd/>
              </a:ln>
            </p:spPr>
            <p:txBody>
              <a:bodyPr/>
              <a:lstStyle/>
              <a:p>
                <a:endParaRPr lang="fr-FR"/>
              </a:p>
            </p:txBody>
          </p:sp>
          <p:sp>
            <p:nvSpPr>
              <p:cNvPr id="3023" name="AutoShape 2136"/>
              <p:cNvSpPr>
                <a:spLocks/>
              </p:cNvSpPr>
              <p:nvPr/>
            </p:nvSpPr>
            <p:spPr bwMode="auto">
              <a:xfrm>
                <a:off x="103" y="838"/>
                <a:ext cx="29" cy="28"/>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024" name="AutoShape 2137"/>
              <p:cNvSpPr>
                <a:spLocks/>
              </p:cNvSpPr>
              <p:nvPr/>
            </p:nvSpPr>
            <p:spPr bwMode="auto">
              <a:xfrm>
                <a:off x="103" y="795"/>
                <a:ext cx="29"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025" name="AutoShape 2138"/>
              <p:cNvSpPr>
                <a:spLocks/>
              </p:cNvSpPr>
              <p:nvPr/>
            </p:nvSpPr>
            <p:spPr bwMode="auto">
              <a:xfrm>
                <a:off x="103" y="752"/>
                <a:ext cx="29"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026" name="AutoShape 2139"/>
              <p:cNvSpPr>
                <a:spLocks/>
              </p:cNvSpPr>
              <p:nvPr/>
            </p:nvSpPr>
            <p:spPr bwMode="auto">
              <a:xfrm>
                <a:off x="103" y="707"/>
                <a:ext cx="29"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027" name="AutoShape 2140"/>
              <p:cNvSpPr>
                <a:spLocks/>
              </p:cNvSpPr>
              <p:nvPr/>
            </p:nvSpPr>
            <p:spPr bwMode="auto">
              <a:xfrm>
                <a:off x="103" y="662"/>
                <a:ext cx="29"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028" name="AutoShape 2141"/>
              <p:cNvSpPr>
                <a:spLocks/>
              </p:cNvSpPr>
              <p:nvPr/>
            </p:nvSpPr>
            <p:spPr bwMode="auto">
              <a:xfrm>
                <a:off x="103" y="619"/>
                <a:ext cx="29"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029" name="AutoShape 2142"/>
              <p:cNvSpPr>
                <a:spLocks/>
              </p:cNvSpPr>
              <p:nvPr/>
            </p:nvSpPr>
            <p:spPr bwMode="auto">
              <a:xfrm>
                <a:off x="103" y="576"/>
                <a:ext cx="29"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030" name="AutoShape 2143"/>
              <p:cNvSpPr>
                <a:spLocks/>
              </p:cNvSpPr>
              <p:nvPr/>
            </p:nvSpPr>
            <p:spPr bwMode="auto">
              <a:xfrm>
                <a:off x="103" y="529"/>
                <a:ext cx="29"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031" name="AutoShape 2144"/>
              <p:cNvSpPr>
                <a:spLocks/>
              </p:cNvSpPr>
              <p:nvPr/>
            </p:nvSpPr>
            <p:spPr bwMode="auto">
              <a:xfrm>
                <a:off x="103" y="486"/>
                <a:ext cx="29"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032" name="AutoShape 2145"/>
              <p:cNvSpPr>
                <a:spLocks/>
              </p:cNvSpPr>
              <p:nvPr/>
            </p:nvSpPr>
            <p:spPr bwMode="auto">
              <a:xfrm>
                <a:off x="103" y="440"/>
                <a:ext cx="29" cy="28"/>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033" name="AutoShape 2146"/>
              <p:cNvSpPr>
                <a:spLocks/>
              </p:cNvSpPr>
              <p:nvPr/>
            </p:nvSpPr>
            <p:spPr bwMode="auto">
              <a:xfrm>
                <a:off x="103" y="397"/>
                <a:ext cx="29" cy="28"/>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034" name="AutoShape 2147"/>
              <p:cNvSpPr>
                <a:spLocks/>
              </p:cNvSpPr>
              <p:nvPr/>
            </p:nvSpPr>
            <p:spPr bwMode="auto">
              <a:xfrm>
                <a:off x="103" y="352"/>
                <a:ext cx="29" cy="28"/>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CFF00"/>
              </a:solidFill>
              <a:ln w="9525">
                <a:solidFill>
                  <a:srgbClr val="FCFF00"/>
                </a:solidFill>
                <a:miter lim="800000"/>
                <a:headEnd/>
                <a:tailEnd/>
              </a:ln>
            </p:spPr>
            <p:txBody>
              <a:bodyPr/>
              <a:lstStyle/>
              <a:p>
                <a:endParaRPr lang="fr-FR"/>
              </a:p>
            </p:txBody>
          </p:sp>
          <p:sp>
            <p:nvSpPr>
              <p:cNvPr id="3035" name="AutoShape 2148"/>
              <p:cNvSpPr>
                <a:spLocks/>
              </p:cNvSpPr>
              <p:nvPr/>
            </p:nvSpPr>
            <p:spPr bwMode="auto">
              <a:xfrm>
                <a:off x="103" y="307"/>
                <a:ext cx="29" cy="28"/>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CFF00"/>
              </a:solidFill>
              <a:ln w="9525">
                <a:solidFill>
                  <a:srgbClr val="FCFF00"/>
                </a:solidFill>
                <a:miter lim="800000"/>
                <a:headEnd/>
                <a:tailEnd/>
              </a:ln>
            </p:spPr>
            <p:txBody>
              <a:bodyPr/>
              <a:lstStyle/>
              <a:p>
                <a:endParaRPr lang="fr-FR"/>
              </a:p>
            </p:txBody>
          </p:sp>
          <p:sp>
            <p:nvSpPr>
              <p:cNvPr id="3036" name="AutoShape 2149"/>
              <p:cNvSpPr>
                <a:spLocks/>
              </p:cNvSpPr>
              <p:nvPr/>
            </p:nvSpPr>
            <p:spPr bwMode="auto">
              <a:xfrm>
                <a:off x="103" y="264"/>
                <a:ext cx="29" cy="28"/>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3037" name="AutoShape 2150"/>
              <p:cNvSpPr>
                <a:spLocks/>
              </p:cNvSpPr>
              <p:nvPr/>
            </p:nvSpPr>
            <p:spPr bwMode="auto">
              <a:xfrm>
                <a:off x="103" y="221"/>
                <a:ext cx="29"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3038" name="AutoShape 2151"/>
              <p:cNvSpPr>
                <a:spLocks/>
              </p:cNvSpPr>
              <p:nvPr/>
            </p:nvSpPr>
            <p:spPr bwMode="auto">
              <a:xfrm>
                <a:off x="103" y="176"/>
                <a:ext cx="29" cy="23"/>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3039" name="AutoShape 2152"/>
              <p:cNvSpPr>
                <a:spLocks/>
              </p:cNvSpPr>
              <p:nvPr/>
            </p:nvSpPr>
            <p:spPr bwMode="auto">
              <a:xfrm>
                <a:off x="103" y="131"/>
                <a:ext cx="29"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3040" name="AutoShape 2153"/>
              <p:cNvSpPr>
                <a:spLocks/>
              </p:cNvSpPr>
              <p:nvPr/>
            </p:nvSpPr>
            <p:spPr bwMode="auto">
              <a:xfrm>
                <a:off x="103" y="88"/>
                <a:ext cx="29"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3041" name="AutoShape 2154"/>
              <p:cNvSpPr>
                <a:spLocks/>
              </p:cNvSpPr>
              <p:nvPr/>
            </p:nvSpPr>
            <p:spPr bwMode="auto">
              <a:xfrm>
                <a:off x="53" y="1812"/>
                <a:ext cx="29" cy="28"/>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042" name="AutoShape 2155"/>
              <p:cNvSpPr>
                <a:spLocks/>
              </p:cNvSpPr>
              <p:nvPr/>
            </p:nvSpPr>
            <p:spPr bwMode="auto">
              <a:xfrm>
                <a:off x="53" y="1769"/>
                <a:ext cx="29"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043" name="AutoShape 2156"/>
              <p:cNvSpPr>
                <a:spLocks/>
              </p:cNvSpPr>
              <p:nvPr/>
            </p:nvSpPr>
            <p:spPr bwMode="auto">
              <a:xfrm>
                <a:off x="53" y="1724"/>
                <a:ext cx="29" cy="28"/>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CFF00"/>
              </a:solidFill>
              <a:ln w="9525">
                <a:solidFill>
                  <a:srgbClr val="FCFF00"/>
                </a:solidFill>
                <a:miter lim="800000"/>
                <a:headEnd/>
                <a:tailEnd/>
              </a:ln>
            </p:spPr>
            <p:txBody>
              <a:bodyPr/>
              <a:lstStyle/>
              <a:p>
                <a:endParaRPr lang="fr-FR"/>
              </a:p>
            </p:txBody>
          </p:sp>
          <p:sp>
            <p:nvSpPr>
              <p:cNvPr id="3044" name="AutoShape 2157"/>
              <p:cNvSpPr>
                <a:spLocks/>
              </p:cNvSpPr>
              <p:nvPr/>
            </p:nvSpPr>
            <p:spPr bwMode="auto">
              <a:xfrm>
                <a:off x="53" y="1681"/>
                <a:ext cx="29" cy="28"/>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3045" name="AutoShape 2158"/>
              <p:cNvSpPr>
                <a:spLocks/>
              </p:cNvSpPr>
              <p:nvPr/>
            </p:nvSpPr>
            <p:spPr bwMode="auto">
              <a:xfrm>
                <a:off x="53" y="1634"/>
                <a:ext cx="29" cy="30"/>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3046" name="AutoShape 2159"/>
              <p:cNvSpPr>
                <a:spLocks/>
              </p:cNvSpPr>
              <p:nvPr/>
            </p:nvSpPr>
            <p:spPr bwMode="auto">
              <a:xfrm>
                <a:off x="53" y="1591"/>
                <a:ext cx="29"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3047" name="AutoShape 2160"/>
              <p:cNvSpPr>
                <a:spLocks/>
              </p:cNvSpPr>
              <p:nvPr/>
            </p:nvSpPr>
            <p:spPr bwMode="auto">
              <a:xfrm>
                <a:off x="53" y="1548"/>
                <a:ext cx="29"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3048" name="AutoShape 2161"/>
              <p:cNvSpPr>
                <a:spLocks/>
              </p:cNvSpPr>
              <p:nvPr/>
            </p:nvSpPr>
            <p:spPr bwMode="auto">
              <a:xfrm>
                <a:off x="53" y="1505"/>
                <a:ext cx="29"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3049" name="AutoShape 2162"/>
              <p:cNvSpPr>
                <a:spLocks/>
              </p:cNvSpPr>
              <p:nvPr/>
            </p:nvSpPr>
            <p:spPr bwMode="auto">
              <a:xfrm>
                <a:off x="53" y="1460"/>
                <a:ext cx="29" cy="23"/>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3050" name="AutoShape 2163"/>
              <p:cNvSpPr>
                <a:spLocks/>
              </p:cNvSpPr>
              <p:nvPr/>
            </p:nvSpPr>
            <p:spPr bwMode="auto">
              <a:xfrm>
                <a:off x="53" y="1415"/>
                <a:ext cx="29"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3051" name="AutoShape 2164"/>
              <p:cNvSpPr>
                <a:spLocks/>
              </p:cNvSpPr>
              <p:nvPr/>
            </p:nvSpPr>
            <p:spPr bwMode="auto">
              <a:xfrm>
                <a:off x="53" y="1371"/>
                <a:ext cx="29"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3052" name="AutoShape 2165"/>
              <p:cNvSpPr>
                <a:spLocks/>
              </p:cNvSpPr>
              <p:nvPr/>
            </p:nvSpPr>
            <p:spPr bwMode="auto">
              <a:xfrm>
                <a:off x="53" y="1326"/>
                <a:ext cx="29"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3053" name="AutoShape 2166"/>
              <p:cNvSpPr>
                <a:spLocks/>
              </p:cNvSpPr>
              <p:nvPr/>
            </p:nvSpPr>
            <p:spPr bwMode="auto">
              <a:xfrm>
                <a:off x="53" y="1283"/>
                <a:ext cx="29" cy="24"/>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3054" name="AutoShape 2167"/>
              <p:cNvSpPr>
                <a:spLocks/>
              </p:cNvSpPr>
              <p:nvPr/>
            </p:nvSpPr>
            <p:spPr bwMode="auto">
              <a:xfrm>
                <a:off x="53" y="1238"/>
                <a:ext cx="29" cy="28"/>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3055" name="AutoShape 2168"/>
              <p:cNvSpPr>
                <a:spLocks/>
              </p:cNvSpPr>
              <p:nvPr/>
            </p:nvSpPr>
            <p:spPr bwMode="auto">
              <a:xfrm>
                <a:off x="53" y="1195"/>
                <a:ext cx="29"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3056" name="AutoShape 2169"/>
              <p:cNvSpPr>
                <a:spLocks/>
              </p:cNvSpPr>
              <p:nvPr/>
            </p:nvSpPr>
            <p:spPr bwMode="auto">
              <a:xfrm>
                <a:off x="53" y="1150"/>
                <a:ext cx="29"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3057" name="AutoShape 2170"/>
              <p:cNvSpPr>
                <a:spLocks/>
              </p:cNvSpPr>
              <p:nvPr/>
            </p:nvSpPr>
            <p:spPr bwMode="auto">
              <a:xfrm>
                <a:off x="53" y="1105"/>
                <a:ext cx="29"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3058" name="AutoShape 2171"/>
              <p:cNvSpPr>
                <a:spLocks/>
              </p:cNvSpPr>
              <p:nvPr/>
            </p:nvSpPr>
            <p:spPr bwMode="auto">
              <a:xfrm>
                <a:off x="53" y="1060"/>
                <a:ext cx="29" cy="29"/>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3059" name="AutoShape 2172"/>
              <p:cNvSpPr>
                <a:spLocks/>
              </p:cNvSpPr>
              <p:nvPr/>
            </p:nvSpPr>
            <p:spPr bwMode="auto">
              <a:xfrm>
                <a:off x="53" y="1015"/>
                <a:ext cx="29"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3060" name="AutoShape 2173"/>
              <p:cNvSpPr>
                <a:spLocks/>
              </p:cNvSpPr>
              <p:nvPr/>
            </p:nvSpPr>
            <p:spPr bwMode="auto">
              <a:xfrm>
                <a:off x="53" y="972"/>
                <a:ext cx="29"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3061" name="AutoShape 2174"/>
              <p:cNvSpPr>
                <a:spLocks/>
              </p:cNvSpPr>
              <p:nvPr/>
            </p:nvSpPr>
            <p:spPr bwMode="auto">
              <a:xfrm>
                <a:off x="53" y="929"/>
                <a:ext cx="29"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F00FF"/>
              </a:solidFill>
              <a:ln w="9525">
                <a:solidFill>
                  <a:srgbClr val="FF00FF"/>
                </a:solidFill>
                <a:miter lim="800000"/>
                <a:headEnd/>
                <a:tailEnd/>
              </a:ln>
            </p:spPr>
            <p:txBody>
              <a:bodyPr/>
              <a:lstStyle/>
              <a:p>
                <a:endParaRPr lang="fr-FR"/>
              </a:p>
            </p:txBody>
          </p:sp>
          <p:sp>
            <p:nvSpPr>
              <p:cNvPr id="3062" name="AutoShape 2175"/>
              <p:cNvSpPr>
                <a:spLocks/>
              </p:cNvSpPr>
              <p:nvPr/>
            </p:nvSpPr>
            <p:spPr bwMode="auto">
              <a:xfrm>
                <a:off x="53" y="883"/>
                <a:ext cx="29" cy="30"/>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F00FF"/>
              </a:solidFill>
              <a:ln w="9525">
                <a:solidFill>
                  <a:srgbClr val="FF00FF"/>
                </a:solidFill>
                <a:miter lim="800000"/>
                <a:headEnd/>
                <a:tailEnd/>
              </a:ln>
            </p:spPr>
            <p:txBody>
              <a:bodyPr/>
              <a:lstStyle/>
              <a:p>
                <a:endParaRPr lang="fr-FR"/>
              </a:p>
            </p:txBody>
          </p:sp>
          <p:sp>
            <p:nvSpPr>
              <p:cNvPr id="3063" name="AutoShape 2176"/>
              <p:cNvSpPr>
                <a:spLocks/>
              </p:cNvSpPr>
              <p:nvPr/>
            </p:nvSpPr>
            <p:spPr bwMode="auto">
              <a:xfrm>
                <a:off x="53" y="838"/>
                <a:ext cx="29" cy="28"/>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00FF00"/>
              </a:solidFill>
              <a:ln w="9525">
                <a:solidFill>
                  <a:srgbClr val="00FF00"/>
                </a:solidFill>
                <a:miter lim="800000"/>
                <a:headEnd/>
                <a:tailEnd/>
              </a:ln>
            </p:spPr>
            <p:txBody>
              <a:bodyPr/>
              <a:lstStyle/>
              <a:p>
                <a:endParaRPr lang="fr-FR"/>
              </a:p>
            </p:txBody>
          </p:sp>
          <p:sp>
            <p:nvSpPr>
              <p:cNvPr id="3064" name="AutoShape 2177"/>
              <p:cNvSpPr>
                <a:spLocks/>
              </p:cNvSpPr>
              <p:nvPr/>
            </p:nvSpPr>
            <p:spPr bwMode="auto">
              <a:xfrm>
                <a:off x="53" y="795"/>
                <a:ext cx="29"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00FF00"/>
              </a:solidFill>
              <a:ln w="9525">
                <a:solidFill>
                  <a:srgbClr val="00FF00"/>
                </a:solidFill>
                <a:miter lim="800000"/>
                <a:headEnd/>
                <a:tailEnd/>
              </a:ln>
            </p:spPr>
            <p:txBody>
              <a:bodyPr/>
              <a:lstStyle/>
              <a:p>
                <a:endParaRPr lang="fr-FR"/>
              </a:p>
            </p:txBody>
          </p:sp>
          <p:sp>
            <p:nvSpPr>
              <p:cNvPr id="3065" name="AutoShape 2178"/>
              <p:cNvSpPr>
                <a:spLocks/>
              </p:cNvSpPr>
              <p:nvPr/>
            </p:nvSpPr>
            <p:spPr bwMode="auto">
              <a:xfrm>
                <a:off x="53" y="752"/>
                <a:ext cx="29"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066" name="AutoShape 2179"/>
              <p:cNvSpPr>
                <a:spLocks/>
              </p:cNvSpPr>
              <p:nvPr/>
            </p:nvSpPr>
            <p:spPr bwMode="auto">
              <a:xfrm>
                <a:off x="53" y="707"/>
                <a:ext cx="29"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067" name="AutoShape 2180"/>
              <p:cNvSpPr>
                <a:spLocks/>
              </p:cNvSpPr>
              <p:nvPr/>
            </p:nvSpPr>
            <p:spPr bwMode="auto">
              <a:xfrm>
                <a:off x="53" y="662"/>
                <a:ext cx="29"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068" name="AutoShape 2181"/>
              <p:cNvSpPr>
                <a:spLocks/>
              </p:cNvSpPr>
              <p:nvPr/>
            </p:nvSpPr>
            <p:spPr bwMode="auto">
              <a:xfrm>
                <a:off x="53" y="619"/>
                <a:ext cx="29"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069" name="AutoShape 2182"/>
              <p:cNvSpPr>
                <a:spLocks/>
              </p:cNvSpPr>
              <p:nvPr/>
            </p:nvSpPr>
            <p:spPr bwMode="auto">
              <a:xfrm>
                <a:off x="53" y="576"/>
                <a:ext cx="29"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070" name="AutoShape 2183"/>
              <p:cNvSpPr>
                <a:spLocks/>
              </p:cNvSpPr>
              <p:nvPr/>
            </p:nvSpPr>
            <p:spPr bwMode="auto">
              <a:xfrm>
                <a:off x="53" y="529"/>
                <a:ext cx="29"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071" name="AutoShape 2184"/>
              <p:cNvSpPr>
                <a:spLocks/>
              </p:cNvSpPr>
              <p:nvPr/>
            </p:nvSpPr>
            <p:spPr bwMode="auto">
              <a:xfrm>
                <a:off x="53" y="486"/>
                <a:ext cx="29"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072" name="AutoShape 2185"/>
              <p:cNvSpPr>
                <a:spLocks/>
              </p:cNvSpPr>
              <p:nvPr/>
            </p:nvSpPr>
            <p:spPr bwMode="auto">
              <a:xfrm>
                <a:off x="53" y="440"/>
                <a:ext cx="29" cy="28"/>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073" name="AutoShape 2186"/>
              <p:cNvSpPr>
                <a:spLocks/>
              </p:cNvSpPr>
              <p:nvPr/>
            </p:nvSpPr>
            <p:spPr bwMode="auto">
              <a:xfrm>
                <a:off x="53" y="397"/>
                <a:ext cx="29" cy="28"/>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3074" name="AutoShape 2187"/>
              <p:cNvSpPr>
                <a:spLocks/>
              </p:cNvSpPr>
              <p:nvPr/>
            </p:nvSpPr>
            <p:spPr bwMode="auto">
              <a:xfrm>
                <a:off x="53" y="352"/>
                <a:ext cx="29" cy="28"/>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CFF00"/>
              </a:solidFill>
              <a:ln w="9525">
                <a:solidFill>
                  <a:srgbClr val="FCFF00"/>
                </a:solidFill>
                <a:miter lim="800000"/>
                <a:headEnd/>
                <a:tailEnd/>
              </a:ln>
            </p:spPr>
            <p:txBody>
              <a:bodyPr/>
              <a:lstStyle/>
              <a:p>
                <a:endParaRPr lang="fr-FR"/>
              </a:p>
            </p:txBody>
          </p:sp>
          <p:sp>
            <p:nvSpPr>
              <p:cNvPr id="3075" name="AutoShape 2188"/>
              <p:cNvSpPr>
                <a:spLocks/>
              </p:cNvSpPr>
              <p:nvPr/>
            </p:nvSpPr>
            <p:spPr bwMode="auto">
              <a:xfrm>
                <a:off x="53" y="307"/>
                <a:ext cx="29" cy="28"/>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3076" name="AutoShape 2189"/>
              <p:cNvSpPr>
                <a:spLocks/>
              </p:cNvSpPr>
              <p:nvPr/>
            </p:nvSpPr>
            <p:spPr bwMode="auto">
              <a:xfrm>
                <a:off x="53" y="264"/>
                <a:ext cx="29" cy="28"/>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3077" name="AutoShape 2190"/>
              <p:cNvSpPr>
                <a:spLocks/>
              </p:cNvSpPr>
              <p:nvPr/>
            </p:nvSpPr>
            <p:spPr bwMode="auto">
              <a:xfrm>
                <a:off x="53" y="221"/>
                <a:ext cx="29"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3078" name="AutoShape 2191"/>
              <p:cNvSpPr>
                <a:spLocks/>
              </p:cNvSpPr>
              <p:nvPr/>
            </p:nvSpPr>
            <p:spPr bwMode="auto">
              <a:xfrm>
                <a:off x="53" y="176"/>
                <a:ext cx="29" cy="23"/>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3079" name="AutoShape 2192"/>
              <p:cNvSpPr>
                <a:spLocks/>
              </p:cNvSpPr>
              <p:nvPr/>
            </p:nvSpPr>
            <p:spPr bwMode="auto">
              <a:xfrm>
                <a:off x="53" y="131"/>
                <a:ext cx="29"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3080" name="AutoShape 2193"/>
              <p:cNvSpPr>
                <a:spLocks/>
              </p:cNvSpPr>
              <p:nvPr/>
            </p:nvSpPr>
            <p:spPr bwMode="auto">
              <a:xfrm>
                <a:off x="53" y="88"/>
                <a:ext cx="29"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3081" name="AutoShape 2194"/>
              <p:cNvSpPr>
                <a:spLocks/>
              </p:cNvSpPr>
              <p:nvPr/>
            </p:nvSpPr>
            <p:spPr bwMode="auto">
              <a:xfrm>
                <a:off x="53" y="43"/>
                <a:ext cx="29"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3082" name="AutoShape 2195"/>
              <p:cNvSpPr>
                <a:spLocks/>
              </p:cNvSpPr>
              <p:nvPr/>
            </p:nvSpPr>
            <p:spPr bwMode="auto">
              <a:xfrm>
                <a:off x="53" y="0"/>
                <a:ext cx="29" cy="23"/>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3083" name="AutoShape 2196"/>
              <p:cNvSpPr>
                <a:spLocks/>
              </p:cNvSpPr>
              <p:nvPr/>
            </p:nvSpPr>
            <p:spPr bwMode="auto">
              <a:xfrm>
                <a:off x="0" y="1724"/>
                <a:ext cx="30" cy="28"/>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F00FF"/>
              </a:solidFill>
              <a:ln w="9525">
                <a:solidFill>
                  <a:srgbClr val="FF00FF"/>
                </a:solidFill>
                <a:miter lim="800000"/>
                <a:headEnd/>
                <a:tailEnd/>
              </a:ln>
            </p:spPr>
            <p:txBody>
              <a:bodyPr/>
              <a:lstStyle/>
              <a:p>
                <a:endParaRPr lang="fr-FR"/>
              </a:p>
            </p:txBody>
          </p:sp>
          <p:sp>
            <p:nvSpPr>
              <p:cNvPr id="3084" name="AutoShape 2197"/>
              <p:cNvSpPr>
                <a:spLocks/>
              </p:cNvSpPr>
              <p:nvPr/>
            </p:nvSpPr>
            <p:spPr bwMode="auto">
              <a:xfrm>
                <a:off x="0" y="1681"/>
                <a:ext cx="30" cy="28"/>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3085" name="AutoShape 2198"/>
              <p:cNvSpPr>
                <a:spLocks/>
              </p:cNvSpPr>
              <p:nvPr/>
            </p:nvSpPr>
            <p:spPr bwMode="auto">
              <a:xfrm>
                <a:off x="0" y="1634"/>
                <a:ext cx="30" cy="30"/>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3086" name="AutoShape 2199"/>
              <p:cNvSpPr>
                <a:spLocks/>
              </p:cNvSpPr>
              <p:nvPr/>
            </p:nvSpPr>
            <p:spPr bwMode="auto">
              <a:xfrm>
                <a:off x="0" y="1591"/>
                <a:ext cx="30"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3087" name="AutoShape 2200"/>
              <p:cNvSpPr>
                <a:spLocks/>
              </p:cNvSpPr>
              <p:nvPr/>
            </p:nvSpPr>
            <p:spPr bwMode="auto">
              <a:xfrm>
                <a:off x="0" y="1548"/>
                <a:ext cx="30"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3088" name="AutoShape 2201"/>
              <p:cNvSpPr>
                <a:spLocks/>
              </p:cNvSpPr>
              <p:nvPr/>
            </p:nvSpPr>
            <p:spPr bwMode="auto">
              <a:xfrm>
                <a:off x="0" y="1505"/>
                <a:ext cx="30"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3089" name="AutoShape 2202"/>
              <p:cNvSpPr>
                <a:spLocks/>
              </p:cNvSpPr>
              <p:nvPr/>
            </p:nvSpPr>
            <p:spPr bwMode="auto">
              <a:xfrm>
                <a:off x="0" y="1460"/>
                <a:ext cx="30" cy="23"/>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3090" name="AutoShape 2203"/>
              <p:cNvSpPr>
                <a:spLocks/>
              </p:cNvSpPr>
              <p:nvPr/>
            </p:nvSpPr>
            <p:spPr bwMode="auto">
              <a:xfrm>
                <a:off x="0" y="1415"/>
                <a:ext cx="30"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3091" name="Rectangle 2204"/>
              <p:cNvSpPr>
                <a:spLocks/>
              </p:cNvSpPr>
              <p:nvPr/>
            </p:nvSpPr>
            <p:spPr bwMode="auto">
              <a:xfrm>
                <a:off x="0" y="1371"/>
                <a:ext cx="30" cy="26"/>
              </a:xfrm>
              <a:prstGeom prst="rect">
                <a:avLst/>
              </a:prstGeom>
              <a:solidFill>
                <a:schemeClr val="accent1"/>
              </a:solidFill>
              <a:ln w="9525">
                <a:solidFill>
                  <a:srgbClr val="FF8E00"/>
                </a:solidFill>
                <a:miter lim="800000"/>
                <a:headEnd/>
                <a:tailEnd/>
              </a:ln>
            </p:spPr>
            <p:txBody>
              <a:bodyPr/>
              <a:lstStyle/>
              <a:p>
                <a:endParaRPr lang="fr-FR"/>
              </a:p>
            </p:txBody>
          </p:sp>
          <p:sp>
            <p:nvSpPr>
              <p:cNvPr id="3092" name="AutoShape 2205"/>
              <p:cNvSpPr>
                <a:spLocks/>
              </p:cNvSpPr>
              <p:nvPr/>
            </p:nvSpPr>
            <p:spPr bwMode="auto">
              <a:xfrm>
                <a:off x="0" y="1326"/>
                <a:ext cx="30"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3093" name="AutoShape 2206"/>
              <p:cNvSpPr>
                <a:spLocks/>
              </p:cNvSpPr>
              <p:nvPr/>
            </p:nvSpPr>
            <p:spPr bwMode="auto">
              <a:xfrm>
                <a:off x="0" y="1283"/>
                <a:ext cx="30" cy="24"/>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3094" name="AutoShape 2207"/>
              <p:cNvSpPr>
                <a:spLocks/>
              </p:cNvSpPr>
              <p:nvPr/>
            </p:nvSpPr>
            <p:spPr bwMode="auto">
              <a:xfrm>
                <a:off x="0" y="1238"/>
                <a:ext cx="30" cy="28"/>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3095" name="AutoShape 2208"/>
              <p:cNvSpPr>
                <a:spLocks/>
              </p:cNvSpPr>
              <p:nvPr/>
            </p:nvSpPr>
            <p:spPr bwMode="auto">
              <a:xfrm>
                <a:off x="0" y="1195"/>
                <a:ext cx="30"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3096" name="AutoShape 2209"/>
              <p:cNvSpPr>
                <a:spLocks/>
              </p:cNvSpPr>
              <p:nvPr/>
            </p:nvSpPr>
            <p:spPr bwMode="auto">
              <a:xfrm>
                <a:off x="0" y="1150"/>
                <a:ext cx="30"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3097" name="AutoShape 2210"/>
              <p:cNvSpPr>
                <a:spLocks/>
              </p:cNvSpPr>
              <p:nvPr/>
            </p:nvSpPr>
            <p:spPr bwMode="auto">
              <a:xfrm>
                <a:off x="0" y="1105"/>
                <a:ext cx="30"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grpSp>
        <p:grpSp>
          <p:nvGrpSpPr>
            <p:cNvPr id="13" name="Group 2211"/>
            <p:cNvGrpSpPr>
              <a:grpSpLocks/>
            </p:cNvGrpSpPr>
            <p:nvPr/>
          </p:nvGrpSpPr>
          <p:grpSpPr bwMode="auto">
            <a:xfrm rot="5400000">
              <a:off x="1127" y="-1122"/>
              <a:ext cx="2962" cy="5160"/>
              <a:chOff x="0" y="0"/>
              <a:chExt cx="2962" cy="5160"/>
            </a:xfrm>
          </p:grpSpPr>
          <p:sp>
            <p:nvSpPr>
              <p:cNvPr id="2700" name="Rectangle 2212"/>
              <p:cNvSpPr>
                <a:spLocks/>
              </p:cNvSpPr>
              <p:nvPr/>
            </p:nvSpPr>
            <p:spPr bwMode="auto">
              <a:xfrm>
                <a:off x="88" y="1225"/>
                <a:ext cx="31" cy="29"/>
              </a:xfrm>
              <a:prstGeom prst="rect">
                <a:avLst/>
              </a:prstGeom>
              <a:solidFill>
                <a:srgbClr val="FF00FF"/>
              </a:solidFill>
              <a:ln w="9525">
                <a:solidFill>
                  <a:srgbClr val="FF00FF"/>
                </a:solidFill>
                <a:miter lim="800000"/>
                <a:headEnd/>
                <a:tailEnd/>
              </a:ln>
            </p:spPr>
            <p:txBody>
              <a:bodyPr/>
              <a:lstStyle/>
              <a:p>
                <a:endParaRPr lang="fr-FR"/>
              </a:p>
            </p:txBody>
          </p:sp>
          <p:sp>
            <p:nvSpPr>
              <p:cNvPr id="2701" name="AutoShape 2213"/>
              <p:cNvSpPr>
                <a:spLocks/>
              </p:cNvSpPr>
              <p:nvPr/>
            </p:nvSpPr>
            <p:spPr bwMode="auto">
              <a:xfrm>
                <a:off x="88" y="1179"/>
                <a:ext cx="31" cy="28"/>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F00FF"/>
              </a:solidFill>
              <a:ln w="9525">
                <a:solidFill>
                  <a:srgbClr val="FF00FF"/>
                </a:solidFill>
                <a:miter lim="800000"/>
                <a:headEnd/>
                <a:tailEnd/>
              </a:ln>
            </p:spPr>
            <p:txBody>
              <a:bodyPr/>
              <a:lstStyle/>
              <a:p>
                <a:endParaRPr lang="fr-FR"/>
              </a:p>
            </p:txBody>
          </p:sp>
          <p:sp>
            <p:nvSpPr>
              <p:cNvPr id="2702" name="AutoShape 2214"/>
              <p:cNvSpPr>
                <a:spLocks/>
              </p:cNvSpPr>
              <p:nvPr/>
            </p:nvSpPr>
            <p:spPr bwMode="auto">
              <a:xfrm>
                <a:off x="88" y="1136"/>
                <a:ext cx="31" cy="28"/>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F00FF"/>
              </a:solidFill>
              <a:ln w="9525">
                <a:solidFill>
                  <a:srgbClr val="FF00FF"/>
                </a:solidFill>
                <a:miter lim="800000"/>
                <a:headEnd/>
                <a:tailEnd/>
              </a:ln>
            </p:spPr>
            <p:txBody>
              <a:bodyPr/>
              <a:lstStyle/>
              <a:p>
                <a:endParaRPr lang="fr-FR"/>
              </a:p>
            </p:txBody>
          </p:sp>
          <p:sp>
            <p:nvSpPr>
              <p:cNvPr id="2703" name="AutoShape 2215"/>
              <p:cNvSpPr>
                <a:spLocks/>
              </p:cNvSpPr>
              <p:nvPr/>
            </p:nvSpPr>
            <p:spPr bwMode="auto">
              <a:xfrm>
                <a:off x="88" y="1093"/>
                <a:ext cx="31"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F00FF"/>
              </a:solidFill>
              <a:ln w="9525">
                <a:solidFill>
                  <a:srgbClr val="FF00FF"/>
                </a:solidFill>
                <a:miter lim="800000"/>
                <a:headEnd/>
                <a:tailEnd/>
              </a:ln>
            </p:spPr>
            <p:txBody>
              <a:bodyPr/>
              <a:lstStyle/>
              <a:p>
                <a:endParaRPr lang="fr-FR"/>
              </a:p>
            </p:txBody>
          </p:sp>
          <p:sp>
            <p:nvSpPr>
              <p:cNvPr id="2704" name="AutoShape 2216"/>
              <p:cNvSpPr>
                <a:spLocks/>
              </p:cNvSpPr>
              <p:nvPr/>
            </p:nvSpPr>
            <p:spPr bwMode="auto">
              <a:xfrm>
                <a:off x="88" y="1048"/>
                <a:ext cx="31" cy="30"/>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F00FF"/>
              </a:solidFill>
              <a:ln w="9525">
                <a:solidFill>
                  <a:srgbClr val="FF00FF"/>
                </a:solidFill>
                <a:miter lim="800000"/>
                <a:headEnd/>
                <a:tailEnd/>
              </a:ln>
            </p:spPr>
            <p:txBody>
              <a:bodyPr/>
              <a:lstStyle/>
              <a:p>
                <a:endParaRPr lang="fr-FR"/>
              </a:p>
            </p:txBody>
          </p:sp>
          <p:sp>
            <p:nvSpPr>
              <p:cNvPr id="2705" name="AutoShape 2217"/>
              <p:cNvSpPr>
                <a:spLocks/>
              </p:cNvSpPr>
              <p:nvPr/>
            </p:nvSpPr>
            <p:spPr bwMode="auto">
              <a:xfrm>
                <a:off x="88" y="1003"/>
                <a:ext cx="31" cy="28"/>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F00FF"/>
              </a:solidFill>
              <a:ln w="9525">
                <a:solidFill>
                  <a:srgbClr val="FF00FF"/>
                </a:solidFill>
                <a:miter lim="800000"/>
                <a:headEnd/>
                <a:tailEnd/>
              </a:ln>
            </p:spPr>
            <p:txBody>
              <a:bodyPr/>
              <a:lstStyle/>
              <a:p>
                <a:endParaRPr lang="fr-FR"/>
              </a:p>
            </p:txBody>
          </p:sp>
          <p:sp>
            <p:nvSpPr>
              <p:cNvPr id="2706" name="AutoShape 2218"/>
              <p:cNvSpPr>
                <a:spLocks/>
              </p:cNvSpPr>
              <p:nvPr/>
            </p:nvSpPr>
            <p:spPr bwMode="auto">
              <a:xfrm>
                <a:off x="88" y="960"/>
                <a:ext cx="31"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F00FF"/>
              </a:solidFill>
              <a:ln w="9525">
                <a:solidFill>
                  <a:srgbClr val="FF00FF"/>
                </a:solidFill>
                <a:miter lim="800000"/>
                <a:headEnd/>
                <a:tailEnd/>
              </a:ln>
            </p:spPr>
            <p:txBody>
              <a:bodyPr/>
              <a:lstStyle/>
              <a:p>
                <a:endParaRPr lang="fr-FR"/>
              </a:p>
            </p:txBody>
          </p:sp>
          <p:sp>
            <p:nvSpPr>
              <p:cNvPr id="2707" name="Rectangle 2219"/>
              <p:cNvSpPr>
                <a:spLocks/>
              </p:cNvSpPr>
              <p:nvPr/>
            </p:nvSpPr>
            <p:spPr bwMode="auto">
              <a:xfrm>
                <a:off x="88" y="917"/>
                <a:ext cx="31" cy="25"/>
              </a:xfrm>
              <a:prstGeom prst="rect">
                <a:avLst/>
              </a:prstGeom>
              <a:solidFill>
                <a:srgbClr val="00FF00"/>
              </a:solidFill>
              <a:ln w="9525">
                <a:solidFill>
                  <a:srgbClr val="00FF00"/>
                </a:solidFill>
                <a:miter lim="800000"/>
                <a:headEnd/>
                <a:tailEnd/>
              </a:ln>
            </p:spPr>
            <p:txBody>
              <a:bodyPr/>
              <a:lstStyle/>
              <a:p>
                <a:endParaRPr lang="fr-FR"/>
              </a:p>
            </p:txBody>
          </p:sp>
          <p:sp>
            <p:nvSpPr>
              <p:cNvPr id="2708" name="AutoShape 2220"/>
              <p:cNvSpPr>
                <a:spLocks/>
              </p:cNvSpPr>
              <p:nvPr/>
            </p:nvSpPr>
            <p:spPr bwMode="auto">
              <a:xfrm>
                <a:off x="88" y="872"/>
                <a:ext cx="31"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2709" name="AutoShape 2221"/>
              <p:cNvSpPr>
                <a:spLocks/>
              </p:cNvSpPr>
              <p:nvPr/>
            </p:nvSpPr>
            <p:spPr bwMode="auto">
              <a:xfrm>
                <a:off x="88" y="827"/>
                <a:ext cx="31"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2710" name="AutoShape 2222"/>
              <p:cNvSpPr>
                <a:spLocks/>
              </p:cNvSpPr>
              <p:nvPr/>
            </p:nvSpPr>
            <p:spPr bwMode="auto">
              <a:xfrm>
                <a:off x="88" y="784"/>
                <a:ext cx="31"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2711" name="Rectangle 2223"/>
              <p:cNvSpPr>
                <a:spLocks/>
              </p:cNvSpPr>
              <p:nvPr/>
            </p:nvSpPr>
            <p:spPr bwMode="auto">
              <a:xfrm>
                <a:off x="88" y="740"/>
                <a:ext cx="31" cy="26"/>
              </a:xfrm>
              <a:prstGeom prst="rect">
                <a:avLst/>
              </a:prstGeom>
              <a:solidFill>
                <a:srgbClr val="828282"/>
              </a:solidFill>
              <a:ln w="9525">
                <a:solidFill>
                  <a:srgbClr val="828282"/>
                </a:solidFill>
                <a:miter lim="800000"/>
                <a:headEnd/>
                <a:tailEnd/>
              </a:ln>
            </p:spPr>
            <p:txBody>
              <a:bodyPr/>
              <a:lstStyle/>
              <a:p>
                <a:endParaRPr lang="fr-FR"/>
              </a:p>
            </p:txBody>
          </p:sp>
          <p:sp>
            <p:nvSpPr>
              <p:cNvPr id="2712" name="AutoShape 2224"/>
              <p:cNvSpPr>
                <a:spLocks/>
              </p:cNvSpPr>
              <p:nvPr/>
            </p:nvSpPr>
            <p:spPr bwMode="auto">
              <a:xfrm>
                <a:off x="88" y="693"/>
                <a:ext cx="31" cy="28"/>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2713" name="AutoShape 2225"/>
              <p:cNvSpPr>
                <a:spLocks/>
              </p:cNvSpPr>
              <p:nvPr/>
            </p:nvSpPr>
            <p:spPr bwMode="auto">
              <a:xfrm>
                <a:off x="88" y="650"/>
                <a:ext cx="31"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2714" name="AutoShape 2226"/>
              <p:cNvSpPr>
                <a:spLocks/>
              </p:cNvSpPr>
              <p:nvPr/>
            </p:nvSpPr>
            <p:spPr bwMode="auto">
              <a:xfrm>
                <a:off x="88" y="605"/>
                <a:ext cx="31" cy="28"/>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2715" name="AutoShape 2227"/>
              <p:cNvSpPr>
                <a:spLocks/>
              </p:cNvSpPr>
              <p:nvPr/>
            </p:nvSpPr>
            <p:spPr bwMode="auto">
              <a:xfrm>
                <a:off x="88" y="562"/>
                <a:ext cx="31"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2716" name="AutoShape 2228"/>
              <p:cNvSpPr>
                <a:spLocks/>
              </p:cNvSpPr>
              <p:nvPr/>
            </p:nvSpPr>
            <p:spPr bwMode="auto">
              <a:xfrm>
                <a:off x="88" y="517"/>
                <a:ext cx="31"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2717" name="AutoShape 2229"/>
              <p:cNvSpPr>
                <a:spLocks/>
              </p:cNvSpPr>
              <p:nvPr/>
            </p:nvSpPr>
            <p:spPr bwMode="auto">
              <a:xfrm>
                <a:off x="88" y="472"/>
                <a:ext cx="31"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2718" name="Rectangle 2230"/>
              <p:cNvSpPr>
                <a:spLocks/>
              </p:cNvSpPr>
              <p:nvPr/>
            </p:nvSpPr>
            <p:spPr bwMode="auto">
              <a:xfrm>
                <a:off x="88" y="429"/>
                <a:ext cx="31" cy="27"/>
              </a:xfrm>
              <a:prstGeom prst="rect">
                <a:avLst/>
              </a:prstGeom>
              <a:solidFill>
                <a:schemeClr val="accent1"/>
              </a:solidFill>
              <a:ln w="9525">
                <a:solidFill>
                  <a:srgbClr val="FF8E00"/>
                </a:solidFill>
                <a:miter lim="800000"/>
                <a:headEnd/>
                <a:tailEnd/>
              </a:ln>
            </p:spPr>
            <p:txBody>
              <a:bodyPr/>
              <a:lstStyle/>
              <a:p>
                <a:endParaRPr lang="fr-FR"/>
              </a:p>
            </p:txBody>
          </p:sp>
          <p:sp>
            <p:nvSpPr>
              <p:cNvPr id="2719" name="AutoShape 2231"/>
              <p:cNvSpPr>
                <a:spLocks/>
              </p:cNvSpPr>
              <p:nvPr/>
            </p:nvSpPr>
            <p:spPr bwMode="auto">
              <a:xfrm>
                <a:off x="88" y="386"/>
                <a:ext cx="31" cy="27"/>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2720" name="AutoShape 2232"/>
              <p:cNvSpPr>
                <a:spLocks/>
              </p:cNvSpPr>
              <p:nvPr/>
            </p:nvSpPr>
            <p:spPr bwMode="auto">
              <a:xfrm>
                <a:off x="88" y="341"/>
                <a:ext cx="31" cy="23"/>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2721" name="AutoShape 2233"/>
              <p:cNvSpPr>
                <a:spLocks/>
              </p:cNvSpPr>
              <p:nvPr/>
            </p:nvSpPr>
            <p:spPr bwMode="auto">
              <a:xfrm>
                <a:off x="88" y="295"/>
                <a:ext cx="31" cy="28"/>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2722" name="AutoShape 2234"/>
              <p:cNvSpPr>
                <a:spLocks/>
              </p:cNvSpPr>
              <p:nvPr/>
            </p:nvSpPr>
            <p:spPr bwMode="auto">
              <a:xfrm>
                <a:off x="88" y="252"/>
                <a:ext cx="31"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2723" name="AutoShape 2235"/>
              <p:cNvSpPr>
                <a:spLocks/>
              </p:cNvSpPr>
              <p:nvPr/>
            </p:nvSpPr>
            <p:spPr bwMode="auto">
              <a:xfrm>
                <a:off x="88" y="207"/>
                <a:ext cx="31" cy="26"/>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2724" name="AutoShape 2236"/>
              <p:cNvSpPr>
                <a:spLocks/>
              </p:cNvSpPr>
              <p:nvPr/>
            </p:nvSpPr>
            <p:spPr bwMode="auto">
              <a:xfrm>
                <a:off x="88" y="164"/>
                <a:ext cx="31" cy="24"/>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2725" name="Rectangle 2237"/>
              <p:cNvSpPr>
                <a:spLocks/>
              </p:cNvSpPr>
              <p:nvPr/>
            </p:nvSpPr>
            <p:spPr bwMode="auto">
              <a:xfrm>
                <a:off x="88" y="119"/>
                <a:ext cx="31" cy="28"/>
              </a:xfrm>
              <a:prstGeom prst="rect">
                <a:avLst/>
              </a:prstGeom>
              <a:solidFill>
                <a:schemeClr val="accent1"/>
              </a:solidFill>
              <a:ln w="9525">
                <a:solidFill>
                  <a:srgbClr val="FF8E00"/>
                </a:solidFill>
                <a:miter lim="800000"/>
                <a:headEnd/>
                <a:tailEnd/>
              </a:ln>
            </p:spPr>
            <p:txBody>
              <a:bodyPr/>
              <a:lstStyle/>
              <a:p>
                <a:endParaRPr lang="fr-FR"/>
              </a:p>
            </p:txBody>
          </p:sp>
          <p:sp>
            <p:nvSpPr>
              <p:cNvPr id="2726" name="AutoShape 2238"/>
              <p:cNvSpPr>
                <a:spLocks/>
              </p:cNvSpPr>
              <p:nvPr/>
            </p:nvSpPr>
            <p:spPr bwMode="auto">
              <a:xfrm>
                <a:off x="88" y="76"/>
                <a:ext cx="31"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2727" name="AutoShape 2239"/>
              <p:cNvSpPr>
                <a:spLocks/>
              </p:cNvSpPr>
              <p:nvPr/>
            </p:nvSpPr>
            <p:spPr bwMode="auto">
              <a:xfrm>
                <a:off x="88" y="31"/>
                <a:ext cx="31" cy="25"/>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2728" name="AutoShape 2240"/>
              <p:cNvSpPr>
                <a:spLocks/>
              </p:cNvSpPr>
              <p:nvPr/>
            </p:nvSpPr>
            <p:spPr bwMode="auto">
              <a:xfrm>
                <a:off x="2496" y="4647"/>
                <a:ext cx="56" cy="90"/>
              </a:xfrm>
              <a:custGeom>
                <a:avLst/>
                <a:gdLst/>
                <a:ahLst/>
                <a:cxnLst/>
                <a:rect l="0" t="0" r="r" b="b"/>
                <a:pathLst>
                  <a:path w="21600" h="21600">
                    <a:moveTo>
                      <a:pt x="20718" y="21600"/>
                    </a:moveTo>
                    <a:lnTo>
                      <a:pt x="0" y="470"/>
                    </a:lnTo>
                    <a:lnTo>
                      <a:pt x="0" y="0"/>
                    </a:lnTo>
                    <a:lnTo>
                      <a:pt x="21600" y="21600"/>
                    </a:lnTo>
                  </a:path>
                </a:pathLst>
              </a:custGeom>
              <a:noFill/>
              <a:ln w="9525">
                <a:solidFill>
                  <a:srgbClr val="555555"/>
                </a:solidFill>
                <a:miter lim="800000"/>
                <a:headEnd/>
                <a:tailEnd/>
              </a:ln>
            </p:spPr>
            <p:txBody>
              <a:bodyPr/>
              <a:lstStyle/>
              <a:p>
                <a:endParaRPr lang="fr-FR"/>
              </a:p>
            </p:txBody>
          </p:sp>
          <p:sp>
            <p:nvSpPr>
              <p:cNvPr id="2729" name="AutoShape 2241"/>
              <p:cNvSpPr>
                <a:spLocks/>
              </p:cNvSpPr>
              <p:nvPr/>
            </p:nvSpPr>
            <p:spPr bwMode="auto">
              <a:xfrm>
                <a:off x="2496" y="4645"/>
                <a:ext cx="56" cy="88"/>
              </a:xfrm>
              <a:custGeom>
                <a:avLst/>
                <a:gdLst/>
                <a:ahLst/>
                <a:cxnLst/>
                <a:rect l="0" t="0" r="r" b="b"/>
                <a:pathLst>
                  <a:path w="21600" h="21600">
                    <a:moveTo>
                      <a:pt x="21600" y="21600"/>
                    </a:moveTo>
                    <a:lnTo>
                      <a:pt x="0" y="0"/>
                    </a:lnTo>
                    <a:lnTo>
                      <a:pt x="882" y="0"/>
                    </a:lnTo>
                    <a:lnTo>
                      <a:pt x="21600" y="21360"/>
                    </a:lnTo>
                  </a:path>
                </a:pathLst>
              </a:custGeom>
              <a:noFill/>
              <a:ln w="9525">
                <a:solidFill>
                  <a:srgbClr val="555555"/>
                </a:solidFill>
                <a:miter lim="800000"/>
                <a:headEnd/>
                <a:tailEnd/>
              </a:ln>
            </p:spPr>
            <p:txBody>
              <a:bodyPr/>
              <a:lstStyle/>
              <a:p>
                <a:endParaRPr lang="fr-FR"/>
              </a:p>
            </p:txBody>
          </p:sp>
          <p:sp>
            <p:nvSpPr>
              <p:cNvPr id="2730" name="Line 2242"/>
              <p:cNvSpPr>
                <a:spLocks noChangeShapeType="1"/>
              </p:cNvSpPr>
              <p:nvPr/>
            </p:nvSpPr>
            <p:spPr bwMode="auto">
              <a:xfrm rot="10800000">
                <a:off x="2501" y="4645"/>
                <a:ext cx="51" cy="84"/>
              </a:xfrm>
              <a:prstGeom prst="line">
                <a:avLst/>
              </a:prstGeom>
              <a:noFill/>
              <a:ln w="9525">
                <a:solidFill>
                  <a:srgbClr val="555555"/>
                </a:solidFill>
                <a:round/>
                <a:headEnd/>
                <a:tailEnd/>
              </a:ln>
            </p:spPr>
            <p:txBody>
              <a:bodyPr/>
              <a:lstStyle/>
              <a:p>
                <a:endParaRPr lang="fr-FR"/>
              </a:p>
            </p:txBody>
          </p:sp>
          <p:sp>
            <p:nvSpPr>
              <p:cNvPr id="2731" name="Line 2243"/>
              <p:cNvSpPr>
                <a:spLocks noChangeShapeType="1"/>
              </p:cNvSpPr>
              <p:nvPr/>
            </p:nvSpPr>
            <p:spPr bwMode="auto">
              <a:xfrm rot="10800000">
                <a:off x="30" y="360"/>
                <a:ext cx="21" cy="39"/>
              </a:xfrm>
              <a:prstGeom prst="line">
                <a:avLst/>
              </a:prstGeom>
              <a:noFill/>
              <a:ln w="9525">
                <a:solidFill>
                  <a:srgbClr val="555555"/>
                </a:solidFill>
                <a:round/>
                <a:headEnd/>
                <a:tailEnd/>
              </a:ln>
            </p:spPr>
            <p:txBody>
              <a:bodyPr/>
              <a:lstStyle/>
              <a:p>
                <a:endParaRPr lang="fr-FR"/>
              </a:p>
            </p:txBody>
          </p:sp>
          <p:sp>
            <p:nvSpPr>
              <p:cNvPr id="2732" name="AutoShape 2244"/>
              <p:cNvSpPr>
                <a:spLocks/>
              </p:cNvSpPr>
              <p:nvPr/>
            </p:nvSpPr>
            <p:spPr bwMode="auto">
              <a:xfrm>
                <a:off x="30" y="356"/>
                <a:ext cx="26" cy="43"/>
              </a:xfrm>
              <a:custGeom>
                <a:avLst/>
                <a:gdLst/>
                <a:ahLst/>
                <a:cxnLst/>
                <a:rect l="0" t="0" r="r" b="b"/>
                <a:pathLst>
                  <a:path w="21600" h="21600">
                    <a:moveTo>
                      <a:pt x="0" y="1440"/>
                    </a:moveTo>
                    <a:lnTo>
                      <a:pt x="19252" y="21600"/>
                    </a:lnTo>
                    <a:lnTo>
                      <a:pt x="21600" y="21600"/>
                    </a:lnTo>
                    <a:lnTo>
                      <a:pt x="0" y="0"/>
                    </a:lnTo>
                  </a:path>
                </a:pathLst>
              </a:custGeom>
              <a:noFill/>
              <a:ln w="9525">
                <a:solidFill>
                  <a:srgbClr val="555555"/>
                </a:solidFill>
                <a:miter lim="800000"/>
                <a:headEnd/>
                <a:tailEnd/>
              </a:ln>
            </p:spPr>
            <p:txBody>
              <a:bodyPr/>
              <a:lstStyle/>
              <a:p>
                <a:endParaRPr lang="fr-FR"/>
              </a:p>
            </p:txBody>
          </p:sp>
          <p:sp>
            <p:nvSpPr>
              <p:cNvPr id="2733" name="AutoShape 2245"/>
              <p:cNvSpPr>
                <a:spLocks/>
              </p:cNvSpPr>
              <p:nvPr/>
            </p:nvSpPr>
            <p:spPr bwMode="auto">
              <a:xfrm>
                <a:off x="30" y="352"/>
                <a:ext cx="26" cy="45"/>
              </a:xfrm>
              <a:custGeom>
                <a:avLst/>
                <a:gdLst/>
                <a:ahLst/>
                <a:cxnLst/>
                <a:rect l="0" t="0" r="r" b="b"/>
                <a:pathLst>
                  <a:path w="21600" h="21600">
                    <a:moveTo>
                      <a:pt x="0" y="0"/>
                    </a:moveTo>
                    <a:lnTo>
                      <a:pt x="0" y="0"/>
                    </a:lnTo>
                    <a:lnTo>
                      <a:pt x="21600" y="21600"/>
                    </a:lnTo>
                    <a:lnTo>
                      <a:pt x="21600" y="20681"/>
                    </a:lnTo>
                    <a:lnTo>
                      <a:pt x="1878" y="0"/>
                    </a:lnTo>
                  </a:path>
                </a:pathLst>
              </a:custGeom>
              <a:noFill/>
              <a:ln w="9525">
                <a:solidFill>
                  <a:srgbClr val="555555"/>
                </a:solidFill>
                <a:miter lim="800000"/>
                <a:headEnd/>
                <a:tailEnd/>
              </a:ln>
            </p:spPr>
            <p:txBody>
              <a:bodyPr/>
              <a:lstStyle/>
              <a:p>
                <a:endParaRPr lang="fr-FR"/>
              </a:p>
            </p:txBody>
          </p:sp>
          <p:sp>
            <p:nvSpPr>
              <p:cNvPr id="2734" name="AutoShape 2246"/>
              <p:cNvSpPr>
                <a:spLocks/>
              </p:cNvSpPr>
              <p:nvPr/>
            </p:nvSpPr>
            <p:spPr bwMode="auto">
              <a:xfrm>
                <a:off x="53" y="397"/>
                <a:ext cx="2445" cy="4250"/>
              </a:xfrm>
              <a:custGeom>
                <a:avLst/>
                <a:gdLst/>
                <a:ahLst/>
                <a:cxnLst/>
                <a:rect l="0" t="0" r="r" b="b"/>
                <a:pathLst>
                  <a:path w="21600" h="21600">
                    <a:moveTo>
                      <a:pt x="21600" y="21600"/>
                    </a:moveTo>
                    <a:lnTo>
                      <a:pt x="21380" y="21376"/>
                    </a:lnTo>
                    <a:lnTo>
                      <a:pt x="21159" y="21147"/>
                    </a:lnTo>
                    <a:lnTo>
                      <a:pt x="20939" y="20927"/>
                    </a:lnTo>
                    <a:lnTo>
                      <a:pt x="20724" y="20703"/>
                    </a:lnTo>
                    <a:lnTo>
                      <a:pt x="20469" y="20469"/>
                    </a:lnTo>
                    <a:lnTo>
                      <a:pt x="20253" y="20250"/>
                    </a:lnTo>
                    <a:lnTo>
                      <a:pt x="20033" y="20031"/>
                    </a:lnTo>
                    <a:lnTo>
                      <a:pt x="19793" y="19807"/>
                    </a:lnTo>
                    <a:lnTo>
                      <a:pt x="19593" y="19573"/>
                    </a:lnTo>
                    <a:lnTo>
                      <a:pt x="19352" y="19353"/>
                    </a:lnTo>
                    <a:lnTo>
                      <a:pt x="19132" y="19134"/>
                    </a:lnTo>
                    <a:lnTo>
                      <a:pt x="18902" y="18900"/>
                    </a:lnTo>
                    <a:lnTo>
                      <a:pt x="18682" y="18676"/>
                    </a:lnTo>
                    <a:lnTo>
                      <a:pt x="18461" y="18447"/>
                    </a:lnTo>
                    <a:lnTo>
                      <a:pt x="18241" y="18223"/>
                    </a:lnTo>
                    <a:lnTo>
                      <a:pt x="18001" y="17993"/>
                    </a:lnTo>
                    <a:lnTo>
                      <a:pt x="17791" y="17774"/>
                    </a:lnTo>
                    <a:lnTo>
                      <a:pt x="17550" y="17550"/>
                    </a:lnTo>
                    <a:lnTo>
                      <a:pt x="17335" y="17326"/>
                    </a:lnTo>
                    <a:lnTo>
                      <a:pt x="17115" y="17102"/>
                    </a:lnTo>
                    <a:lnTo>
                      <a:pt x="16875" y="16877"/>
                    </a:lnTo>
                    <a:lnTo>
                      <a:pt x="16654" y="16653"/>
                    </a:lnTo>
                    <a:lnTo>
                      <a:pt x="16434" y="16419"/>
                    </a:lnTo>
                    <a:lnTo>
                      <a:pt x="16204" y="16205"/>
                    </a:lnTo>
                    <a:lnTo>
                      <a:pt x="15983" y="15981"/>
                    </a:lnTo>
                    <a:lnTo>
                      <a:pt x="15763" y="15757"/>
                    </a:lnTo>
                    <a:lnTo>
                      <a:pt x="15523" y="15523"/>
                    </a:lnTo>
                    <a:lnTo>
                      <a:pt x="15323" y="15308"/>
                    </a:lnTo>
                    <a:lnTo>
                      <a:pt x="15082" y="15074"/>
                    </a:lnTo>
                    <a:lnTo>
                      <a:pt x="14852" y="14850"/>
                    </a:lnTo>
                    <a:lnTo>
                      <a:pt x="14632" y="14621"/>
                    </a:lnTo>
                    <a:lnTo>
                      <a:pt x="14417" y="14402"/>
                    </a:lnTo>
                    <a:lnTo>
                      <a:pt x="14176" y="14177"/>
                    </a:lnTo>
                    <a:lnTo>
                      <a:pt x="13976" y="13943"/>
                    </a:lnTo>
                    <a:lnTo>
                      <a:pt x="13736" y="13724"/>
                    </a:lnTo>
                    <a:lnTo>
                      <a:pt x="13506" y="13505"/>
                    </a:lnTo>
                    <a:lnTo>
                      <a:pt x="13285" y="13281"/>
                    </a:lnTo>
                    <a:lnTo>
                      <a:pt x="13045" y="13052"/>
                    </a:lnTo>
                    <a:lnTo>
                      <a:pt x="12845" y="12827"/>
                    </a:lnTo>
                    <a:lnTo>
                      <a:pt x="12605" y="12608"/>
                    </a:lnTo>
                    <a:lnTo>
                      <a:pt x="12384" y="12384"/>
                    </a:lnTo>
                    <a:lnTo>
                      <a:pt x="12154" y="12155"/>
                    </a:lnTo>
                    <a:lnTo>
                      <a:pt x="11934" y="11921"/>
                    </a:lnTo>
                    <a:lnTo>
                      <a:pt x="11694" y="11697"/>
                    </a:lnTo>
                    <a:lnTo>
                      <a:pt x="11498" y="11473"/>
                    </a:lnTo>
                    <a:lnTo>
                      <a:pt x="11258" y="11248"/>
                    </a:lnTo>
                    <a:lnTo>
                      <a:pt x="11038" y="11024"/>
                    </a:lnTo>
                    <a:lnTo>
                      <a:pt x="10808" y="10800"/>
                    </a:lnTo>
                    <a:lnTo>
                      <a:pt x="10587" y="10576"/>
                    </a:lnTo>
                    <a:lnTo>
                      <a:pt x="10367" y="10352"/>
                    </a:lnTo>
                    <a:lnTo>
                      <a:pt x="10127" y="10127"/>
                    </a:lnTo>
                    <a:lnTo>
                      <a:pt x="9906" y="9893"/>
                    </a:lnTo>
                    <a:lnTo>
                      <a:pt x="9686" y="9679"/>
                    </a:lnTo>
                    <a:lnTo>
                      <a:pt x="9456" y="9455"/>
                    </a:lnTo>
                    <a:lnTo>
                      <a:pt x="9216" y="9231"/>
                    </a:lnTo>
                    <a:lnTo>
                      <a:pt x="9015" y="8997"/>
                    </a:lnTo>
                    <a:lnTo>
                      <a:pt x="8775" y="8782"/>
                    </a:lnTo>
                    <a:lnTo>
                      <a:pt x="8560" y="8548"/>
                    </a:lnTo>
                    <a:lnTo>
                      <a:pt x="8340" y="8324"/>
                    </a:lnTo>
                    <a:lnTo>
                      <a:pt x="8109" y="8095"/>
                    </a:lnTo>
                    <a:lnTo>
                      <a:pt x="7889" y="7876"/>
                    </a:lnTo>
                    <a:lnTo>
                      <a:pt x="7669" y="7652"/>
                    </a:lnTo>
                    <a:lnTo>
                      <a:pt x="7429" y="7423"/>
                    </a:lnTo>
                    <a:lnTo>
                      <a:pt x="7208" y="7198"/>
                    </a:lnTo>
                    <a:lnTo>
                      <a:pt x="6988" y="6979"/>
                    </a:lnTo>
                    <a:lnTo>
                      <a:pt x="6748" y="6755"/>
                    </a:lnTo>
                    <a:lnTo>
                      <a:pt x="6538" y="6526"/>
                    </a:lnTo>
                    <a:lnTo>
                      <a:pt x="6297" y="6302"/>
                    </a:lnTo>
                    <a:lnTo>
                      <a:pt x="6077" y="6082"/>
                    </a:lnTo>
                    <a:lnTo>
                      <a:pt x="5857" y="5858"/>
                    </a:lnTo>
                    <a:lnTo>
                      <a:pt x="5642" y="5629"/>
                    </a:lnTo>
                    <a:lnTo>
                      <a:pt x="5421" y="5395"/>
                    </a:lnTo>
                    <a:lnTo>
                      <a:pt x="5191" y="5171"/>
                    </a:lnTo>
                    <a:lnTo>
                      <a:pt x="4951" y="4947"/>
                    </a:lnTo>
                    <a:lnTo>
                      <a:pt x="4750" y="4723"/>
                    </a:lnTo>
                    <a:lnTo>
                      <a:pt x="4510" y="4498"/>
                    </a:lnTo>
                    <a:lnTo>
                      <a:pt x="4290" y="4274"/>
                    </a:lnTo>
                    <a:lnTo>
                      <a:pt x="4070" y="4050"/>
                    </a:lnTo>
                    <a:lnTo>
                      <a:pt x="3819" y="3826"/>
                    </a:lnTo>
                    <a:lnTo>
                      <a:pt x="3599" y="3602"/>
                    </a:lnTo>
                    <a:lnTo>
                      <a:pt x="3379" y="3377"/>
                    </a:lnTo>
                    <a:lnTo>
                      <a:pt x="3159" y="3153"/>
                    </a:lnTo>
                    <a:lnTo>
                      <a:pt x="2938" y="2929"/>
                    </a:lnTo>
                    <a:lnTo>
                      <a:pt x="2723" y="2705"/>
                    </a:lnTo>
                    <a:lnTo>
                      <a:pt x="2468" y="2476"/>
                    </a:lnTo>
                    <a:lnTo>
                      <a:pt x="2273" y="2257"/>
                    </a:lnTo>
                    <a:lnTo>
                      <a:pt x="2032" y="2023"/>
                    </a:lnTo>
                    <a:lnTo>
                      <a:pt x="1812" y="1798"/>
                    </a:lnTo>
                    <a:lnTo>
                      <a:pt x="1592" y="1569"/>
                    </a:lnTo>
                    <a:lnTo>
                      <a:pt x="1372" y="1350"/>
                    </a:lnTo>
                    <a:lnTo>
                      <a:pt x="1121" y="1126"/>
                    </a:lnTo>
                    <a:lnTo>
                      <a:pt x="921" y="897"/>
                    </a:lnTo>
                    <a:lnTo>
                      <a:pt x="681" y="673"/>
                    </a:lnTo>
                    <a:lnTo>
                      <a:pt x="461" y="453"/>
                    </a:lnTo>
                    <a:lnTo>
                      <a:pt x="240" y="229"/>
                    </a:lnTo>
                    <a:lnTo>
                      <a:pt x="0" y="0"/>
                    </a:lnTo>
                  </a:path>
                </a:pathLst>
              </a:custGeom>
              <a:noFill/>
              <a:ln w="9525">
                <a:solidFill>
                  <a:srgbClr val="555555"/>
                </a:solidFill>
                <a:miter lim="800000"/>
                <a:headEnd/>
                <a:tailEnd/>
              </a:ln>
            </p:spPr>
            <p:txBody>
              <a:bodyPr/>
              <a:lstStyle/>
              <a:p>
                <a:endParaRPr lang="fr-FR"/>
              </a:p>
            </p:txBody>
          </p:sp>
          <p:sp>
            <p:nvSpPr>
              <p:cNvPr id="2735" name="Line 2247"/>
              <p:cNvSpPr>
                <a:spLocks noChangeShapeType="1"/>
              </p:cNvSpPr>
              <p:nvPr/>
            </p:nvSpPr>
            <p:spPr bwMode="auto">
              <a:xfrm rot="10800000">
                <a:off x="30" y="2595"/>
                <a:ext cx="21" cy="17"/>
              </a:xfrm>
              <a:prstGeom prst="line">
                <a:avLst/>
              </a:prstGeom>
              <a:noFill/>
              <a:ln w="9525">
                <a:solidFill>
                  <a:srgbClr val="555555"/>
                </a:solidFill>
                <a:round/>
                <a:headEnd/>
                <a:tailEnd/>
              </a:ln>
            </p:spPr>
            <p:txBody>
              <a:bodyPr/>
              <a:lstStyle/>
              <a:p>
                <a:endParaRPr lang="fr-FR"/>
              </a:p>
            </p:txBody>
          </p:sp>
          <p:sp>
            <p:nvSpPr>
              <p:cNvPr id="2736" name="AutoShape 2248"/>
              <p:cNvSpPr>
                <a:spLocks/>
              </p:cNvSpPr>
              <p:nvPr/>
            </p:nvSpPr>
            <p:spPr bwMode="auto">
              <a:xfrm>
                <a:off x="30" y="2591"/>
                <a:ext cx="26" cy="21"/>
              </a:xfrm>
              <a:custGeom>
                <a:avLst/>
                <a:gdLst/>
                <a:ahLst/>
                <a:cxnLst/>
                <a:rect l="0" t="0" r="r" b="b"/>
                <a:pathLst>
                  <a:path w="21600" h="21600">
                    <a:moveTo>
                      <a:pt x="0" y="1964"/>
                    </a:moveTo>
                    <a:lnTo>
                      <a:pt x="19252" y="21600"/>
                    </a:lnTo>
                    <a:lnTo>
                      <a:pt x="21600" y="21600"/>
                    </a:lnTo>
                    <a:lnTo>
                      <a:pt x="0" y="0"/>
                    </a:lnTo>
                  </a:path>
                </a:pathLst>
              </a:custGeom>
              <a:noFill/>
              <a:ln w="9525">
                <a:solidFill>
                  <a:srgbClr val="555555"/>
                </a:solidFill>
                <a:miter lim="800000"/>
                <a:headEnd/>
                <a:tailEnd/>
              </a:ln>
            </p:spPr>
            <p:txBody>
              <a:bodyPr/>
              <a:lstStyle/>
              <a:p>
                <a:endParaRPr lang="fr-FR"/>
              </a:p>
            </p:txBody>
          </p:sp>
          <p:sp>
            <p:nvSpPr>
              <p:cNvPr id="2737" name="AutoShape 2249"/>
              <p:cNvSpPr>
                <a:spLocks/>
              </p:cNvSpPr>
              <p:nvPr/>
            </p:nvSpPr>
            <p:spPr bwMode="auto">
              <a:xfrm>
                <a:off x="30" y="2587"/>
                <a:ext cx="26" cy="23"/>
              </a:xfrm>
              <a:custGeom>
                <a:avLst/>
                <a:gdLst/>
                <a:ahLst/>
                <a:cxnLst/>
                <a:rect l="0" t="0" r="r" b="b"/>
                <a:pathLst>
                  <a:path w="21600" h="21600">
                    <a:moveTo>
                      <a:pt x="0" y="2592"/>
                    </a:moveTo>
                    <a:lnTo>
                      <a:pt x="21600" y="21600"/>
                    </a:lnTo>
                    <a:lnTo>
                      <a:pt x="21600" y="19872"/>
                    </a:lnTo>
                    <a:lnTo>
                      <a:pt x="0" y="0"/>
                    </a:lnTo>
                  </a:path>
                </a:pathLst>
              </a:custGeom>
              <a:noFill/>
              <a:ln w="9525">
                <a:solidFill>
                  <a:srgbClr val="555555"/>
                </a:solidFill>
                <a:miter lim="800000"/>
                <a:headEnd/>
                <a:tailEnd/>
              </a:ln>
            </p:spPr>
            <p:txBody>
              <a:bodyPr/>
              <a:lstStyle/>
              <a:p>
                <a:endParaRPr lang="fr-FR"/>
              </a:p>
            </p:txBody>
          </p:sp>
          <p:sp>
            <p:nvSpPr>
              <p:cNvPr id="2738" name="AutoShape 2250"/>
              <p:cNvSpPr>
                <a:spLocks/>
              </p:cNvSpPr>
              <p:nvPr/>
            </p:nvSpPr>
            <p:spPr bwMode="auto">
              <a:xfrm>
                <a:off x="53" y="2610"/>
                <a:ext cx="2445" cy="2125"/>
              </a:xfrm>
              <a:custGeom>
                <a:avLst/>
                <a:gdLst/>
                <a:ahLst/>
                <a:cxnLst/>
                <a:rect l="0" t="0" r="r" b="b"/>
                <a:pathLst>
                  <a:path w="21600" h="21600">
                    <a:moveTo>
                      <a:pt x="21600" y="21600"/>
                    </a:moveTo>
                    <a:lnTo>
                      <a:pt x="20724" y="20703"/>
                    </a:lnTo>
                    <a:lnTo>
                      <a:pt x="20253" y="20255"/>
                    </a:lnTo>
                    <a:lnTo>
                      <a:pt x="19793" y="19797"/>
                    </a:lnTo>
                    <a:lnTo>
                      <a:pt x="19352" y="19358"/>
                    </a:lnTo>
                    <a:lnTo>
                      <a:pt x="18902" y="18910"/>
                    </a:lnTo>
                    <a:lnTo>
                      <a:pt x="18461" y="18442"/>
                    </a:lnTo>
                    <a:lnTo>
                      <a:pt x="18001" y="18003"/>
                    </a:lnTo>
                    <a:lnTo>
                      <a:pt x="17550" y="17565"/>
                    </a:lnTo>
                    <a:lnTo>
                      <a:pt x="17115" y="17117"/>
                    </a:lnTo>
                    <a:lnTo>
                      <a:pt x="16654" y="16648"/>
                    </a:lnTo>
                    <a:lnTo>
                      <a:pt x="16204" y="16210"/>
                    </a:lnTo>
                    <a:lnTo>
                      <a:pt x="15763" y="15772"/>
                    </a:lnTo>
                    <a:lnTo>
                      <a:pt x="15323" y="15303"/>
                    </a:lnTo>
                    <a:lnTo>
                      <a:pt x="14852" y="14855"/>
                    </a:lnTo>
                    <a:lnTo>
                      <a:pt x="14417" y="14397"/>
                    </a:lnTo>
                    <a:lnTo>
                      <a:pt x="13976" y="13948"/>
                    </a:lnTo>
                    <a:lnTo>
                      <a:pt x="13506" y="13490"/>
                    </a:lnTo>
                    <a:lnTo>
                      <a:pt x="13045" y="13052"/>
                    </a:lnTo>
                    <a:lnTo>
                      <a:pt x="12605" y="12603"/>
                    </a:lnTo>
                    <a:lnTo>
                      <a:pt x="12154" y="12155"/>
                    </a:lnTo>
                    <a:lnTo>
                      <a:pt x="11694" y="11707"/>
                    </a:lnTo>
                    <a:lnTo>
                      <a:pt x="11258" y="11258"/>
                    </a:lnTo>
                    <a:lnTo>
                      <a:pt x="10808" y="10810"/>
                    </a:lnTo>
                    <a:lnTo>
                      <a:pt x="10367" y="10342"/>
                    </a:lnTo>
                    <a:lnTo>
                      <a:pt x="9906" y="9913"/>
                    </a:lnTo>
                    <a:lnTo>
                      <a:pt x="9456" y="9465"/>
                    </a:lnTo>
                    <a:lnTo>
                      <a:pt x="9015" y="9017"/>
                    </a:lnTo>
                    <a:lnTo>
                      <a:pt x="8560" y="8548"/>
                    </a:lnTo>
                    <a:lnTo>
                      <a:pt x="8109" y="8120"/>
                    </a:lnTo>
                    <a:lnTo>
                      <a:pt x="7669" y="7652"/>
                    </a:lnTo>
                    <a:lnTo>
                      <a:pt x="7208" y="7203"/>
                    </a:lnTo>
                    <a:lnTo>
                      <a:pt x="6748" y="6745"/>
                    </a:lnTo>
                    <a:lnTo>
                      <a:pt x="6297" y="6307"/>
                    </a:lnTo>
                    <a:lnTo>
                      <a:pt x="5857" y="5858"/>
                    </a:lnTo>
                    <a:lnTo>
                      <a:pt x="5421" y="5390"/>
                    </a:lnTo>
                    <a:lnTo>
                      <a:pt x="4951" y="4952"/>
                    </a:lnTo>
                    <a:lnTo>
                      <a:pt x="4510" y="4513"/>
                    </a:lnTo>
                    <a:lnTo>
                      <a:pt x="4070" y="4065"/>
                    </a:lnTo>
                    <a:lnTo>
                      <a:pt x="3599" y="3607"/>
                    </a:lnTo>
                    <a:lnTo>
                      <a:pt x="3159" y="3158"/>
                    </a:lnTo>
                    <a:lnTo>
                      <a:pt x="2723" y="2720"/>
                    </a:lnTo>
                    <a:lnTo>
                      <a:pt x="2273" y="2272"/>
                    </a:lnTo>
                    <a:lnTo>
                      <a:pt x="1812" y="1813"/>
                    </a:lnTo>
                    <a:lnTo>
                      <a:pt x="1372" y="1345"/>
                    </a:lnTo>
                    <a:lnTo>
                      <a:pt x="921" y="897"/>
                    </a:lnTo>
                    <a:lnTo>
                      <a:pt x="461" y="448"/>
                    </a:lnTo>
                    <a:lnTo>
                      <a:pt x="0" y="0"/>
                    </a:lnTo>
                  </a:path>
                </a:pathLst>
              </a:custGeom>
              <a:noFill/>
              <a:ln w="9525">
                <a:solidFill>
                  <a:srgbClr val="555555"/>
                </a:solidFill>
                <a:miter lim="800000"/>
                <a:headEnd/>
                <a:tailEnd/>
              </a:ln>
            </p:spPr>
            <p:txBody>
              <a:bodyPr/>
              <a:lstStyle/>
              <a:p>
                <a:endParaRPr lang="fr-FR"/>
              </a:p>
            </p:txBody>
          </p:sp>
          <p:sp>
            <p:nvSpPr>
              <p:cNvPr id="2739" name="AutoShape 2251"/>
              <p:cNvSpPr>
                <a:spLocks/>
              </p:cNvSpPr>
              <p:nvPr/>
            </p:nvSpPr>
            <p:spPr bwMode="auto">
              <a:xfrm>
                <a:off x="30" y="1254"/>
                <a:ext cx="23" cy="47"/>
              </a:xfrm>
              <a:custGeom>
                <a:avLst/>
                <a:gdLst/>
                <a:ahLst/>
                <a:cxnLst/>
                <a:rect l="0" t="0" r="r" b="b"/>
                <a:pathLst>
                  <a:path w="21600" h="21600">
                    <a:moveTo>
                      <a:pt x="0" y="14400"/>
                    </a:moveTo>
                    <a:lnTo>
                      <a:pt x="4215" y="18900"/>
                    </a:lnTo>
                    <a:lnTo>
                      <a:pt x="6322" y="20700"/>
                    </a:lnTo>
                    <a:lnTo>
                      <a:pt x="10537" y="21600"/>
                    </a:lnTo>
                    <a:lnTo>
                      <a:pt x="17385" y="21600"/>
                    </a:lnTo>
                    <a:lnTo>
                      <a:pt x="19493" y="20700"/>
                    </a:lnTo>
                    <a:lnTo>
                      <a:pt x="21600" y="18900"/>
                    </a:lnTo>
                    <a:lnTo>
                      <a:pt x="21600" y="16650"/>
                    </a:lnTo>
                    <a:lnTo>
                      <a:pt x="8429" y="2700"/>
                    </a:lnTo>
                    <a:lnTo>
                      <a:pt x="6322" y="900"/>
                    </a:lnTo>
                    <a:lnTo>
                      <a:pt x="2107" y="0"/>
                    </a:lnTo>
                    <a:lnTo>
                      <a:pt x="0" y="0"/>
                    </a:lnTo>
                    <a:lnTo>
                      <a:pt x="0" y="14400"/>
                    </a:lnTo>
                    <a:close/>
                    <a:moveTo>
                      <a:pt x="0" y="14400"/>
                    </a:moveTo>
                  </a:path>
                </a:pathLst>
              </a:custGeom>
              <a:solidFill>
                <a:srgbClr val="000000"/>
              </a:solidFill>
              <a:ln w="9525">
                <a:solidFill>
                  <a:schemeClr val="tx1"/>
                </a:solidFill>
                <a:miter lim="800000"/>
                <a:headEnd/>
                <a:tailEnd/>
              </a:ln>
            </p:spPr>
            <p:txBody>
              <a:bodyPr/>
              <a:lstStyle/>
              <a:p>
                <a:endParaRPr lang="fr-FR"/>
              </a:p>
            </p:txBody>
          </p:sp>
          <p:sp>
            <p:nvSpPr>
              <p:cNvPr id="2740" name="AutoShape 2252"/>
              <p:cNvSpPr>
                <a:spLocks/>
              </p:cNvSpPr>
              <p:nvPr/>
            </p:nvSpPr>
            <p:spPr bwMode="auto">
              <a:xfrm>
                <a:off x="30" y="1242"/>
                <a:ext cx="9" cy="28"/>
              </a:xfrm>
              <a:custGeom>
                <a:avLst/>
                <a:gdLst/>
                <a:ahLst/>
                <a:cxnLst/>
                <a:rect l="0" t="0" r="r" b="b"/>
                <a:pathLst>
                  <a:path w="21600" h="21600">
                    <a:moveTo>
                      <a:pt x="0" y="21600"/>
                    </a:moveTo>
                    <a:lnTo>
                      <a:pt x="5400" y="21600"/>
                    </a:lnTo>
                    <a:lnTo>
                      <a:pt x="16200" y="21600"/>
                    </a:lnTo>
                    <a:lnTo>
                      <a:pt x="21600" y="18277"/>
                    </a:lnTo>
                    <a:lnTo>
                      <a:pt x="21600" y="13292"/>
                    </a:lnTo>
                    <a:lnTo>
                      <a:pt x="0" y="0"/>
                    </a:lnTo>
                    <a:lnTo>
                      <a:pt x="0" y="21600"/>
                    </a:lnTo>
                    <a:close/>
                    <a:moveTo>
                      <a:pt x="0" y="21600"/>
                    </a:moveTo>
                  </a:path>
                </a:pathLst>
              </a:custGeom>
              <a:solidFill>
                <a:srgbClr val="000000"/>
              </a:solidFill>
              <a:ln w="9525">
                <a:solidFill>
                  <a:schemeClr val="tx1"/>
                </a:solidFill>
                <a:miter lim="800000"/>
                <a:headEnd/>
                <a:tailEnd/>
              </a:ln>
            </p:spPr>
            <p:txBody>
              <a:bodyPr/>
              <a:lstStyle/>
              <a:p>
                <a:endParaRPr lang="fr-FR"/>
              </a:p>
            </p:txBody>
          </p:sp>
          <p:sp>
            <p:nvSpPr>
              <p:cNvPr id="2741" name="AutoShape 2253"/>
              <p:cNvSpPr>
                <a:spLocks/>
              </p:cNvSpPr>
              <p:nvPr/>
            </p:nvSpPr>
            <p:spPr bwMode="auto">
              <a:xfrm>
                <a:off x="46" y="1291"/>
                <a:ext cx="2430" cy="3419"/>
              </a:xfrm>
              <a:custGeom>
                <a:avLst/>
                <a:gdLst/>
                <a:ahLst/>
                <a:cxnLst/>
                <a:rect l="0" t="0" r="r" b="b"/>
                <a:pathLst>
                  <a:path w="21600" h="21600">
                    <a:moveTo>
                      <a:pt x="21600" y="21600"/>
                    </a:moveTo>
                    <a:lnTo>
                      <a:pt x="20950" y="21154"/>
                    </a:lnTo>
                    <a:lnTo>
                      <a:pt x="20748" y="21006"/>
                    </a:lnTo>
                    <a:lnTo>
                      <a:pt x="20547" y="20857"/>
                    </a:lnTo>
                    <a:lnTo>
                      <a:pt x="20350" y="20709"/>
                    </a:lnTo>
                    <a:lnTo>
                      <a:pt x="20129" y="20554"/>
                    </a:lnTo>
                    <a:lnTo>
                      <a:pt x="19937" y="20405"/>
                    </a:lnTo>
                    <a:lnTo>
                      <a:pt x="19716" y="20263"/>
                    </a:lnTo>
                    <a:lnTo>
                      <a:pt x="19519" y="20096"/>
                    </a:lnTo>
                    <a:lnTo>
                      <a:pt x="19318" y="19941"/>
                    </a:lnTo>
                    <a:lnTo>
                      <a:pt x="19106" y="19780"/>
                    </a:lnTo>
                    <a:lnTo>
                      <a:pt x="18930" y="19631"/>
                    </a:lnTo>
                    <a:lnTo>
                      <a:pt x="18708" y="19470"/>
                    </a:lnTo>
                    <a:lnTo>
                      <a:pt x="18496" y="19316"/>
                    </a:lnTo>
                    <a:lnTo>
                      <a:pt x="18315" y="19161"/>
                    </a:lnTo>
                    <a:lnTo>
                      <a:pt x="18118" y="19006"/>
                    </a:lnTo>
                    <a:lnTo>
                      <a:pt x="17937" y="18845"/>
                    </a:lnTo>
                    <a:lnTo>
                      <a:pt x="17725" y="18690"/>
                    </a:lnTo>
                    <a:lnTo>
                      <a:pt x="17529" y="18517"/>
                    </a:lnTo>
                    <a:lnTo>
                      <a:pt x="17348" y="18368"/>
                    </a:lnTo>
                    <a:lnTo>
                      <a:pt x="17151" y="18201"/>
                    </a:lnTo>
                    <a:lnTo>
                      <a:pt x="16960" y="18046"/>
                    </a:lnTo>
                    <a:lnTo>
                      <a:pt x="16758" y="17879"/>
                    </a:lnTo>
                    <a:lnTo>
                      <a:pt x="16562" y="17731"/>
                    </a:lnTo>
                    <a:lnTo>
                      <a:pt x="16370" y="17564"/>
                    </a:lnTo>
                    <a:lnTo>
                      <a:pt x="16189" y="17403"/>
                    </a:lnTo>
                    <a:lnTo>
                      <a:pt x="16012" y="17242"/>
                    </a:lnTo>
                    <a:lnTo>
                      <a:pt x="15801" y="17068"/>
                    </a:lnTo>
                    <a:lnTo>
                      <a:pt x="15599" y="16920"/>
                    </a:lnTo>
                    <a:lnTo>
                      <a:pt x="15443" y="16740"/>
                    </a:lnTo>
                    <a:lnTo>
                      <a:pt x="15241" y="16579"/>
                    </a:lnTo>
                    <a:lnTo>
                      <a:pt x="15075" y="16418"/>
                    </a:lnTo>
                    <a:lnTo>
                      <a:pt x="14874" y="16251"/>
                    </a:lnTo>
                    <a:lnTo>
                      <a:pt x="14697" y="16078"/>
                    </a:lnTo>
                    <a:lnTo>
                      <a:pt x="14506" y="15917"/>
                    </a:lnTo>
                    <a:lnTo>
                      <a:pt x="14329" y="15750"/>
                    </a:lnTo>
                    <a:lnTo>
                      <a:pt x="14148" y="15589"/>
                    </a:lnTo>
                    <a:lnTo>
                      <a:pt x="13957" y="15428"/>
                    </a:lnTo>
                    <a:lnTo>
                      <a:pt x="13780" y="15248"/>
                    </a:lnTo>
                    <a:lnTo>
                      <a:pt x="13624" y="15093"/>
                    </a:lnTo>
                    <a:lnTo>
                      <a:pt x="13412" y="14914"/>
                    </a:lnTo>
                    <a:lnTo>
                      <a:pt x="13231" y="14747"/>
                    </a:lnTo>
                    <a:lnTo>
                      <a:pt x="13075" y="14573"/>
                    </a:lnTo>
                    <a:lnTo>
                      <a:pt x="12883" y="14400"/>
                    </a:lnTo>
                    <a:lnTo>
                      <a:pt x="12707" y="14239"/>
                    </a:lnTo>
                    <a:lnTo>
                      <a:pt x="12526" y="14060"/>
                    </a:lnTo>
                    <a:lnTo>
                      <a:pt x="12339" y="13899"/>
                    </a:lnTo>
                    <a:lnTo>
                      <a:pt x="12178" y="13725"/>
                    </a:lnTo>
                    <a:lnTo>
                      <a:pt x="12002" y="13558"/>
                    </a:lnTo>
                    <a:lnTo>
                      <a:pt x="11810" y="13379"/>
                    </a:lnTo>
                    <a:lnTo>
                      <a:pt x="11654" y="13211"/>
                    </a:lnTo>
                    <a:lnTo>
                      <a:pt x="11463" y="13044"/>
                    </a:lnTo>
                    <a:lnTo>
                      <a:pt x="11286" y="12865"/>
                    </a:lnTo>
                    <a:lnTo>
                      <a:pt x="11125" y="12698"/>
                    </a:lnTo>
                    <a:lnTo>
                      <a:pt x="10959" y="12524"/>
                    </a:lnTo>
                    <a:lnTo>
                      <a:pt x="10777" y="12345"/>
                    </a:lnTo>
                    <a:lnTo>
                      <a:pt x="10621" y="12171"/>
                    </a:lnTo>
                    <a:lnTo>
                      <a:pt x="10430" y="11998"/>
                    </a:lnTo>
                    <a:lnTo>
                      <a:pt x="10253" y="11831"/>
                    </a:lnTo>
                    <a:lnTo>
                      <a:pt x="10117" y="11651"/>
                    </a:lnTo>
                    <a:lnTo>
                      <a:pt x="9926" y="11484"/>
                    </a:lnTo>
                    <a:lnTo>
                      <a:pt x="9749" y="11298"/>
                    </a:lnTo>
                    <a:lnTo>
                      <a:pt x="9578" y="11137"/>
                    </a:lnTo>
                    <a:lnTo>
                      <a:pt x="9422" y="10958"/>
                    </a:lnTo>
                    <a:lnTo>
                      <a:pt x="9266" y="10772"/>
                    </a:lnTo>
                    <a:lnTo>
                      <a:pt x="9074" y="10605"/>
                    </a:lnTo>
                    <a:lnTo>
                      <a:pt x="8918" y="10419"/>
                    </a:lnTo>
                    <a:lnTo>
                      <a:pt x="8757" y="10246"/>
                    </a:lnTo>
                    <a:lnTo>
                      <a:pt x="8591" y="10073"/>
                    </a:lnTo>
                    <a:lnTo>
                      <a:pt x="8409" y="9893"/>
                    </a:lnTo>
                    <a:lnTo>
                      <a:pt x="8263" y="9720"/>
                    </a:lnTo>
                    <a:lnTo>
                      <a:pt x="8087" y="9534"/>
                    </a:lnTo>
                    <a:lnTo>
                      <a:pt x="7926" y="9354"/>
                    </a:lnTo>
                    <a:lnTo>
                      <a:pt x="7759" y="9181"/>
                    </a:lnTo>
                    <a:lnTo>
                      <a:pt x="7598" y="9008"/>
                    </a:lnTo>
                    <a:lnTo>
                      <a:pt x="7412" y="8834"/>
                    </a:lnTo>
                    <a:lnTo>
                      <a:pt x="7276" y="8642"/>
                    </a:lnTo>
                    <a:lnTo>
                      <a:pt x="7114" y="8469"/>
                    </a:lnTo>
                    <a:lnTo>
                      <a:pt x="6928" y="8277"/>
                    </a:lnTo>
                    <a:lnTo>
                      <a:pt x="6792" y="8110"/>
                    </a:lnTo>
                    <a:lnTo>
                      <a:pt x="6621" y="7931"/>
                    </a:lnTo>
                    <a:lnTo>
                      <a:pt x="6444" y="7745"/>
                    </a:lnTo>
                    <a:lnTo>
                      <a:pt x="6303" y="7565"/>
                    </a:lnTo>
                    <a:lnTo>
                      <a:pt x="6137" y="7386"/>
                    </a:lnTo>
                    <a:lnTo>
                      <a:pt x="5981" y="7206"/>
                    </a:lnTo>
                    <a:lnTo>
                      <a:pt x="5809" y="7027"/>
                    </a:lnTo>
                    <a:lnTo>
                      <a:pt x="5653" y="6841"/>
                    </a:lnTo>
                    <a:lnTo>
                      <a:pt x="5497" y="6661"/>
                    </a:lnTo>
                    <a:lnTo>
                      <a:pt x="5346" y="6482"/>
                    </a:lnTo>
                    <a:lnTo>
                      <a:pt x="5190" y="6302"/>
                    </a:lnTo>
                    <a:lnTo>
                      <a:pt x="5018" y="6129"/>
                    </a:lnTo>
                    <a:lnTo>
                      <a:pt x="4882" y="5925"/>
                    </a:lnTo>
                    <a:lnTo>
                      <a:pt x="4706" y="5751"/>
                    </a:lnTo>
                    <a:lnTo>
                      <a:pt x="4535" y="5566"/>
                    </a:lnTo>
                    <a:lnTo>
                      <a:pt x="4399" y="5392"/>
                    </a:lnTo>
                    <a:lnTo>
                      <a:pt x="4232" y="5213"/>
                    </a:lnTo>
                    <a:lnTo>
                      <a:pt x="4071" y="5015"/>
                    </a:lnTo>
                    <a:lnTo>
                      <a:pt x="3905" y="4835"/>
                    </a:lnTo>
                    <a:lnTo>
                      <a:pt x="3769" y="4668"/>
                    </a:lnTo>
                    <a:lnTo>
                      <a:pt x="3613" y="4464"/>
                    </a:lnTo>
                    <a:lnTo>
                      <a:pt x="3441" y="4290"/>
                    </a:lnTo>
                    <a:lnTo>
                      <a:pt x="3325" y="4098"/>
                    </a:lnTo>
                    <a:lnTo>
                      <a:pt x="3159" y="3913"/>
                    </a:lnTo>
                    <a:lnTo>
                      <a:pt x="2998" y="3739"/>
                    </a:lnTo>
                    <a:lnTo>
                      <a:pt x="2852" y="3554"/>
                    </a:lnTo>
                    <a:lnTo>
                      <a:pt x="2696" y="3362"/>
                    </a:lnTo>
                    <a:lnTo>
                      <a:pt x="2534" y="3176"/>
                    </a:lnTo>
                    <a:lnTo>
                      <a:pt x="2388" y="2984"/>
                    </a:lnTo>
                    <a:lnTo>
                      <a:pt x="2232" y="2811"/>
                    </a:lnTo>
                    <a:lnTo>
                      <a:pt x="2086" y="2606"/>
                    </a:lnTo>
                    <a:lnTo>
                      <a:pt x="1945" y="2439"/>
                    </a:lnTo>
                    <a:lnTo>
                      <a:pt x="1779" y="2247"/>
                    </a:lnTo>
                    <a:lnTo>
                      <a:pt x="1622" y="2062"/>
                    </a:lnTo>
                    <a:lnTo>
                      <a:pt x="1471" y="1870"/>
                    </a:lnTo>
                    <a:lnTo>
                      <a:pt x="1335" y="1684"/>
                    </a:lnTo>
                    <a:lnTo>
                      <a:pt x="1179" y="1492"/>
                    </a:lnTo>
                    <a:lnTo>
                      <a:pt x="1033" y="1312"/>
                    </a:lnTo>
                    <a:lnTo>
                      <a:pt x="892" y="1121"/>
                    </a:lnTo>
                    <a:lnTo>
                      <a:pt x="726" y="935"/>
                    </a:lnTo>
                    <a:lnTo>
                      <a:pt x="590" y="755"/>
                    </a:lnTo>
                    <a:lnTo>
                      <a:pt x="443" y="557"/>
                    </a:lnTo>
                    <a:lnTo>
                      <a:pt x="282" y="371"/>
                    </a:lnTo>
                    <a:lnTo>
                      <a:pt x="136" y="180"/>
                    </a:lnTo>
                    <a:lnTo>
                      <a:pt x="0" y="0"/>
                    </a:lnTo>
                  </a:path>
                </a:pathLst>
              </a:custGeom>
              <a:noFill/>
              <a:ln w="63500">
                <a:solidFill>
                  <a:schemeClr val="tx1"/>
                </a:solidFill>
                <a:miter lim="800000"/>
                <a:headEnd/>
                <a:tailEnd/>
              </a:ln>
            </p:spPr>
            <p:txBody>
              <a:bodyPr/>
              <a:lstStyle/>
              <a:p>
                <a:endParaRPr lang="fr-FR"/>
              </a:p>
            </p:txBody>
          </p:sp>
          <p:sp>
            <p:nvSpPr>
              <p:cNvPr id="2742" name="Line 2254"/>
              <p:cNvSpPr>
                <a:spLocks noChangeShapeType="1"/>
              </p:cNvSpPr>
              <p:nvPr/>
            </p:nvSpPr>
            <p:spPr bwMode="auto">
              <a:xfrm flipH="1">
                <a:off x="2503" y="4604"/>
                <a:ext cx="49" cy="2"/>
              </a:xfrm>
              <a:prstGeom prst="line">
                <a:avLst/>
              </a:prstGeom>
              <a:noFill/>
              <a:ln w="9525">
                <a:solidFill>
                  <a:schemeClr val="tx1"/>
                </a:solidFill>
                <a:round/>
                <a:headEnd/>
                <a:tailEnd/>
              </a:ln>
            </p:spPr>
            <p:txBody>
              <a:bodyPr/>
              <a:lstStyle/>
              <a:p>
                <a:endParaRPr lang="fr-FR"/>
              </a:p>
            </p:txBody>
          </p:sp>
          <p:sp>
            <p:nvSpPr>
              <p:cNvPr id="2743" name="Line 2255"/>
              <p:cNvSpPr>
                <a:spLocks noChangeShapeType="1"/>
              </p:cNvSpPr>
              <p:nvPr/>
            </p:nvSpPr>
            <p:spPr bwMode="auto">
              <a:xfrm flipH="1">
                <a:off x="2503" y="4161"/>
                <a:ext cx="49" cy="2"/>
              </a:xfrm>
              <a:prstGeom prst="line">
                <a:avLst/>
              </a:prstGeom>
              <a:noFill/>
              <a:ln w="9525">
                <a:solidFill>
                  <a:schemeClr val="tx1"/>
                </a:solidFill>
                <a:round/>
                <a:headEnd/>
                <a:tailEnd/>
              </a:ln>
            </p:spPr>
            <p:txBody>
              <a:bodyPr/>
              <a:lstStyle/>
              <a:p>
                <a:endParaRPr lang="fr-FR"/>
              </a:p>
            </p:txBody>
          </p:sp>
          <p:sp>
            <p:nvSpPr>
              <p:cNvPr id="2744" name="Line 2256"/>
              <p:cNvSpPr>
                <a:spLocks noChangeShapeType="1"/>
              </p:cNvSpPr>
              <p:nvPr/>
            </p:nvSpPr>
            <p:spPr bwMode="auto">
              <a:xfrm flipH="1">
                <a:off x="2503" y="3718"/>
                <a:ext cx="49" cy="2"/>
              </a:xfrm>
              <a:prstGeom prst="line">
                <a:avLst/>
              </a:prstGeom>
              <a:noFill/>
              <a:ln w="9525">
                <a:solidFill>
                  <a:schemeClr val="tx1"/>
                </a:solidFill>
                <a:round/>
                <a:headEnd/>
                <a:tailEnd/>
              </a:ln>
            </p:spPr>
            <p:txBody>
              <a:bodyPr/>
              <a:lstStyle/>
              <a:p>
                <a:endParaRPr lang="fr-FR"/>
              </a:p>
            </p:txBody>
          </p:sp>
          <p:sp>
            <p:nvSpPr>
              <p:cNvPr id="2745" name="Line 2257"/>
              <p:cNvSpPr>
                <a:spLocks noChangeShapeType="1"/>
              </p:cNvSpPr>
              <p:nvPr/>
            </p:nvSpPr>
            <p:spPr bwMode="auto">
              <a:xfrm flipH="1">
                <a:off x="2503" y="3275"/>
                <a:ext cx="49" cy="2"/>
              </a:xfrm>
              <a:prstGeom prst="line">
                <a:avLst/>
              </a:prstGeom>
              <a:noFill/>
              <a:ln w="9525">
                <a:solidFill>
                  <a:schemeClr val="tx1"/>
                </a:solidFill>
                <a:round/>
                <a:headEnd/>
                <a:tailEnd/>
              </a:ln>
            </p:spPr>
            <p:txBody>
              <a:bodyPr/>
              <a:lstStyle/>
              <a:p>
                <a:endParaRPr lang="fr-FR"/>
              </a:p>
            </p:txBody>
          </p:sp>
          <p:sp>
            <p:nvSpPr>
              <p:cNvPr id="2746" name="Line 2258"/>
              <p:cNvSpPr>
                <a:spLocks noChangeShapeType="1"/>
              </p:cNvSpPr>
              <p:nvPr/>
            </p:nvSpPr>
            <p:spPr bwMode="auto">
              <a:xfrm flipH="1">
                <a:off x="2503" y="2834"/>
                <a:ext cx="49" cy="2"/>
              </a:xfrm>
              <a:prstGeom prst="line">
                <a:avLst/>
              </a:prstGeom>
              <a:noFill/>
              <a:ln w="9525">
                <a:solidFill>
                  <a:schemeClr val="tx1"/>
                </a:solidFill>
                <a:round/>
                <a:headEnd/>
                <a:tailEnd/>
              </a:ln>
            </p:spPr>
            <p:txBody>
              <a:bodyPr/>
              <a:lstStyle/>
              <a:p>
                <a:endParaRPr lang="fr-FR"/>
              </a:p>
            </p:txBody>
          </p:sp>
          <p:sp>
            <p:nvSpPr>
              <p:cNvPr id="2747" name="Line 2259"/>
              <p:cNvSpPr>
                <a:spLocks noChangeShapeType="1"/>
              </p:cNvSpPr>
              <p:nvPr/>
            </p:nvSpPr>
            <p:spPr bwMode="auto">
              <a:xfrm flipH="1">
                <a:off x="2503" y="2391"/>
                <a:ext cx="49" cy="2"/>
              </a:xfrm>
              <a:prstGeom prst="line">
                <a:avLst/>
              </a:prstGeom>
              <a:noFill/>
              <a:ln w="9525">
                <a:solidFill>
                  <a:schemeClr val="tx1"/>
                </a:solidFill>
                <a:round/>
                <a:headEnd/>
                <a:tailEnd/>
              </a:ln>
            </p:spPr>
            <p:txBody>
              <a:bodyPr/>
              <a:lstStyle/>
              <a:p>
                <a:endParaRPr lang="fr-FR"/>
              </a:p>
            </p:txBody>
          </p:sp>
          <p:sp>
            <p:nvSpPr>
              <p:cNvPr id="2748" name="Line 2260"/>
              <p:cNvSpPr>
                <a:spLocks noChangeShapeType="1"/>
              </p:cNvSpPr>
              <p:nvPr/>
            </p:nvSpPr>
            <p:spPr bwMode="auto">
              <a:xfrm flipH="1">
                <a:off x="2503" y="1946"/>
                <a:ext cx="49" cy="2"/>
              </a:xfrm>
              <a:prstGeom prst="line">
                <a:avLst/>
              </a:prstGeom>
              <a:noFill/>
              <a:ln w="9525">
                <a:solidFill>
                  <a:schemeClr val="tx1"/>
                </a:solidFill>
                <a:round/>
                <a:headEnd/>
                <a:tailEnd/>
              </a:ln>
            </p:spPr>
            <p:txBody>
              <a:bodyPr/>
              <a:lstStyle/>
              <a:p>
                <a:endParaRPr lang="fr-FR"/>
              </a:p>
            </p:txBody>
          </p:sp>
          <p:sp>
            <p:nvSpPr>
              <p:cNvPr id="2749" name="Line 2261"/>
              <p:cNvSpPr>
                <a:spLocks noChangeShapeType="1"/>
              </p:cNvSpPr>
              <p:nvPr/>
            </p:nvSpPr>
            <p:spPr bwMode="auto">
              <a:xfrm flipH="1">
                <a:off x="2503" y="1505"/>
                <a:ext cx="49" cy="2"/>
              </a:xfrm>
              <a:prstGeom prst="line">
                <a:avLst/>
              </a:prstGeom>
              <a:noFill/>
              <a:ln w="9525">
                <a:solidFill>
                  <a:schemeClr val="tx1"/>
                </a:solidFill>
                <a:round/>
                <a:headEnd/>
                <a:tailEnd/>
              </a:ln>
            </p:spPr>
            <p:txBody>
              <a:bodyPr/>
              <a:lstStyle/>
              <a:p>
                <a:endParaRPr lang="fr-FR"/>
              </a:p>
            </p:txBody>
          </p:sp>
          <p:sp>
            <p:nvSpPr>
              <p:cNvPr id="2750" name="Line 2262"/>
              <p:cNvSpPr>
                <a:spLocks noChangeShapeType="1"/>
              </p:cNvSpPr>
              <p:nvPr/>
            </p:nvSpPr>
            <p:spPr bwMode="auto">
              <a:xfrm flipH="1">
                <a:off x="2503" y="1062"/>
                <a:ext cx="49" cy="2"/>
              </a:xfrm>
              <a:prstGeom prst="line">
                <a:avLst/>
              </a:prstGeom>
              <a:noFill/>
              <a:ln w="9525">
                <a:solidFill>
                  <a:schemeClr val="tx1"/>
                </a:solidFill>
                <a:round/>
                <a:headEnd/>
                <a:tailEnd/>
              </a:ln>
            </p:spPr>
            <p:txBody>
              <a:bodyPr/>
              <a:lstStyle/>
              <a:p>
                <a:endParaRPr lang="fr-FR"/>
              </a:p>
            </p:txBody>
          </p:sp>
          <p:sp>
            <p:nvSpPr>
              <p:cNvPr id="2751" name="Line 2263"/>
              <p:cNvSpPr>
                <a:spLocks noChangeShapeType="1"/>
              </p:cNvSpPr>
              <p:nvPr/>
            </p:nvSpPr>
            <p:spPr bwMode="auto">
              <a:xfrm flipH="1">
                <a:off x="2503" y="619"/>
                <a:ext cx="49" cy="2"/>
              </a:xfrm>
              <a:prstGeom prst="line">
                <a:avLst/>
              </a:prstGeom>
              <a:noFill/>
              <a:ln w="9525">
                <a:solidFill>
                  <a:schemeClr val="tx1"/>
                </a:solidFill>
                <a:round/>
                <a:headEnd/>
                <a:tailEnd/>
              </a:ln>
            </p:spPr>
            <p:txBody>
              <a:bodyPr/>
              <a:lstStyle/>
              <a:p>
                <a:endParaRPr lang="fr-FR"/>
              </a:p>
            </p:txBody>
          </p:sp>
          <p:sp>
            <p:nvSpPr>
              <p:cNvPr id="2752" name="Line 2264"/>
              <p:cNvSpPr>
                <a:spLocks noChangeShapeType="1"/>
              </p:cNvSpPr>
              <p:nvPr/>
            </p:nvSpPr>
            <p:spPr bwMode="auto">
              <a:xfrm flipH="1">
                <a:off x="2503" y="176"/>
                <a:ext cx="49" cy="2"/>
              </a:xfrm>
              <a:prstGeom prst="line">
                <a:avLst/>
              </a:prstGeom>
              <a:noFill/>
              <a:ln w="9525">
                <a:solidFill>
                  <a:schemeClr val="tx1"/>
                </a:solidFill>
                <a:round/>
                <a:headEnd/>
                <a:tailEnd/>
              </a:ln>
            </p:spPr>
            <p:txBody>
              <a:bodyPr/>
              <a:lstStyle/>
              <a:p>
                <a:endParaRPr lang="fr-FR"/>
              </a:p>
            </p:txBody>
          </p:sp>
          <p:sp>
            <p:nvSpPr>
              <p:cNvPr id="2753" name="Line 2265"/>
              <p:cNvSpPr>
                <a:spLocks noChangeShapeType="1"/>
              </p:cNvSpPr>
              <p:nvPr/>
            </p:nvSpPr>
            <p:spPr bwMode="auto">
              <a:xfrm flipH="1">
                <a:off x="2456" y="4382"/>
                <a:ext cx="96" cy="2"/>
              </a:xfrm>
              <a:prstGeom prst="line">
                <a:avLst/>
              </a:prstGeom>
              <a:noFill/>
              <a:ln w="9525">
                <a:solidFill>
                  <a:schemeClr val="tx1"/>
                </a:solidFill>
                <a:round/>
                <a:headEnd/>
                <a:tailEnd/>
              </a:ln>
            </p:spPr>
            <p:txBody>
              <a:bodyPr/>
              <a:lstStyle/>
              <a:p>
                <a:endParaRPr lang="fr-FR"/>
              </a:p>
            </p:txBody>
          </p:sp>
          <p:sp>
            <p:nvSpPr>
              <p:cNvPr id="2754" name="Line 2266"/>
              <p:cNvSpPr>
                <a:spLocks noChangeShapeType="1"/>
              </p:cNvSpPr>
              <p:nvPr/>
            </p:nvSpPr>
            <p:spPr bwMode="auto">
              <a:xfrm flipH="1">
                <a:off x="2456" y="3937"/>
                <a:ext cx="96" cy="2"/>
              </a:xfrm>
              <a:prstGeom prst="line">
                <a:avLst/>
              </a:prstGeom>
              <a:noFill/>
              <a:ln w="9525">
                <a:solidFill>
                  <a:schemeClr val="tx1"/>
                </a:solidFill>
                <a:round/>
                <a:headEnd/>
                <a:tailEnd/>
              </a:ln>
            </p:spPr>
            <p:txBody>
              <a:bodyPr/>
              <a:lstStyle/>
              <a:p>
                <a:endParaRPr lang="fr-FR"/>
              </a:p>
            </p:txBody>
          </p:sp>
          <p:sp>
            <p:nvSpPr>
              <p:cNvPr id="2755" name="Line 2267"/>
              <p:cNvSpPr>
                <a:spLocks noChangeShapeType="1"/>
              </p:cNvSpPr>
              <p:nvPr/>
            </p:nvSpPr>
            <p:spPr bwMode="auto">
              <a:xfrm flipH="1">
                <a:off x="2456" y="3498"/>
                <a:ext cx="96" cy="2"/>
              </a:xfrm>
              <a:prstGeom prst="line">
                <a:avLst/>
              </a:prstGeom>
              <a:noFill/>
              <a:ln w="9525">
                <a:solidFill>
                  <a:schemeClr val="tx1"/>
                </a:solidFill>
                <a:round/>
                <a:headEnd/>
                <a:tailEnd/>
              </a:ln>
            </p:spPr>
            <p:txBody>
              <a:bodyPr/>
              <a:lstStyle/>
              <a:p>
                <a:endParaRPr lang="fr-FR"/>
              </a:p>
            </p:txBody>
          </p:sp>
          <p:sp>
            <p:nvSpPr>
              <p:cNvPr id="2756" name="Line 2268"/>
              <p:cNvSpPr>
                <a:spLocks noChangeShapeType="1"/>
              </p:cNvSpPr>
              <p:nvPr/>
            </p:nvSpPr>
            <p:spPr bwMode="auto">
              <a:xfrm flipH="1">
                <a:off x="2456" y="3053"/>
                <a:ext cx="96" cy="2"/>
              </a:xfrm>
              <a:prstGeom prst="line">
                <a:avLst/>
              </a:prstGeom>
              <a:noFill/>
              <a:ln w="9525">
                <a:solidFill>
                  <a:schemeClr val="tx1"/>
                </a:solidFill>
                <a:round/>
                <a:headEnd/>
                <a:tailEnd/>
              </a:ln>
            </p:spPr>
            <p:txBody>
              <a:bodyPr/>
              <a:lstStyle/>
              <a:p>
                <a:endParaRPr lang="fr-FR"/>
              </a:p>
            </p:txBody>
          </p:sp>
          <p:sp>
            <p:nvSpPr>
              <p:cNvPr id="2757" name="Line 2269"/>
              <p:cNvSpPr>
                <a:spLocks noChangeShapeType="1"/>
              </p:cNvSpPr>
              <p:nvPr/>
            </p:nvSpPr>
            <p:spPr bwMode="auto">
              <a:xfrm flipH="1">
                <a:off x="2456" y="2610"/>
                <a:ext cx="96" cy="2"/>
              </a:xfrm>
              <a:prstGeom prst="line">
                <a:avLst/>
              </a:prstGeom>
              <a:noFill/>
              <a:ln w="9525">
                <a:solidFill>
                  <a:schemeClr val="tx1"/>
                </a:solidFill>
                <a:round/>
                <a:headEnd/>
                <a:tailEnd/>
              </a:ln>
            </p:spPr>
            <p:txBody>
              <a:bodyPr/>
              <a:lstStyle/>
              <a:p>
                <a:endParaRPr lang="fr-FR"/>
              </a:p>
            </p:txBody>
          </p:sp>
          <p:sp>
            <p:nvSpPr>
              <p:cNvPr id="2758" name="Line 2270"/>
              <p:cNvSpPr>
                <a:spLocks noChangeShapeType="1"/>
              </p:cNvSpPr>
              <p:nvPr/>
            </p:nvSpPr>
            <p:spPr bwMode="auto">
              <a:xfrm flipH="1">
                <a:off x="2456" y="2167"/>
                <a:ext cx="96" cy="2"/>
              </a:xfrm>
              <a:prstGeom prst="line">
                <a:avLst/>
              </a:prstGeom>
              <a:noFill/>
              <a:ln w="9525">
                <a:solidFill>
                  <a:schemeClr val="tx1"/>
                </a:solidFill>
                <a:round/>
                <a:headEnd/>
                <a:tailEnd/>
              </a:ln>
            </p:spPr>
            <p:txBody>
              <a:bodyPr/>
              <a:lstStyle/>
              <a:p>
                <a:endParaRPr lang="fr-FR"/>
              </a:p>
            </p:txBody>
          </p:sp>
          <p:sp>
            <p:nvSpPr>
              <p:cNvPr id="2759" name="Line 2271"/>
              <p:cNvSpPr>
                <a:spLocks noChangeShapeType="1"/>
              </p:cNvSpPr>
              <p:nvPr/>
            </p:nvSpPr>
            <p:spPr bwMode="auto">
              <a:xfrm flipH="1">
                <a:off x="2456" y="1726"/>
                <a:ext cx="96" cy="2"/>
              </a:xfrm>
              <a:prstGeom prst="line">
                <a:avLst/>
              </a:prstGeom>
              <a:noFill/>
              <a:ln w="9525">
                <a:solidFill>
                  <a:schemeClr val="tx1"/>
                </a:solidFill>
                <a:round/>
                <a:headEnd/>
                <a:tailEnd/>
              </a:ln>
            </p:spPr>
            <p:txBody>
              <a:bodyPr/>
              <a:lstStyle/>
              <a:p>
                <a:endParaRPr lang="fr-FR"/>
              </a:p>
            </p:txBody>
          </p:sp>
          <p:sp>
            <p:nvSpPr>
              <p:cNvPr id="2760" name="Line 2272"/>
              <p:cNvSpPr>
                <a:spLocks noChangeShapeType="1"/>
              </p:cNvSpPr>
              <p:nvPr/>
            </p:nvSpPr>
            <p:spPr bwMode="auto">
              <a:xfrm flipH="1">
                <a:off x="2456" y="1283"/>
                <a:ext cx="96" cy="2"/>
              </a:xfrm>
              <a:prstGeom prst="line">
                <a:avLst/>
              </a:prstGeom>
              <a:noFill/>
              <a:ln w="9525">
                <a:solidFill>
                  <a:schemeClr val="tx1"/>
                </a:solidFill>
                <a:round/>
                <a:headEnd/>
                <a:tailEnd/>
              </a:ln>
            </p:spPr>
            <p:txBody>
              <a:bodyPr/>
              <a:lstStyle/>
              <a:p>
                <a:endParaRPr lang="fr-FR"/>
              </a:p>
            </p:txBody>
          </p:sp>
          <p:sp>
            <p:nvSpPr>
              <p:cNvPr id="2761" name="Line 2273"/>
              <p:cNvSpPr>
                <a:spLocks noChangeShapeType="1"/>
              </p:cNvSpPr>
              <p:nvPr/>
            </p:nvSpPr>
            <p:spPr bwMode="auto">
              <a:xfrm flipH="1">
                <a:off x="2456" y="840"/>
                <a:ext cx="96" cy="2"/>
              </a:xfrm>
              <a:prstGeom prst="line">
                <a:avLst/>
              </a:prstGeom>
              <a:noFill/>
              <a:ln w="9525">
                <a:solidFill>
                  <a:schemeClr val="tx1"/>
                </a:solidFill>
                <a:round/>
                <a:headEnd/>
                <a:tailEnd/>
              </a:ln>
            </p:spPr>
            <p:txBody>
              <a:bodyPr/>
              <a:lstStyle/>
              <a:p>
                <a:endParaRPr lang="fr-FR"/>
              </a:p>
            </p:txBody>
          </p:sp>
          <p:sp>
            <p:nvSpPr>
              <p:cNvPr id="2762" name="Line 2274"/>
              <p:cNvSpPr>
                <a:spLocks noChangeShapeType="1"/>
              </p:cNvSpPr>
              <p:nvPr/>
            </p:nvSpPr>
            <p:spPr bwMode="auto">
              <a:xfrm flipH="1">
                <a:off x="2456" y="397"/>
                <a:ext cx="96" cy="2"/>
              </a:xfrm>
              <a:prstGeom prst="line">
                <a:avLst/>
              </a:prstGeom>
              <a:noFill/>
              <a:ln w="9525">
                <a:solidFill>
                  <a:schemeClr val="tx1"/>
                </a:solidFill>
                <a:round/>
                <a:headEnd/>
                <a:tailEnd/>
              </a:ln>
            </p:spPr>
            <p:txBody>
              <a:bodyPr/>
              <a:lstStyle/>
              <a:p>
                <a:endParaRPr lang="fr-FR"/>
              </a:p>
            </p:txBody>
          </p:sp>
          <p:sp>
            <p:nvSpPr>
              <p:cNvPr id="2763" name="Line 2275"/>
              <p:cNvSpPr>
                <a:spLocks noChangeShapeType="1"/>
              </p:cNvSpPr>
              <p:nvPr/>
            </p:nvSpPr>
            <p:spPr bwMode="auto">
              <a:xfrm rot="10800000" flipH="1">
                <a:off x="2552" y="0"/>
                <a:ext cx="0" cy="4782"/>
              </a:xfrm>
              <a:prstGeom prst="line">
                <a:avLst/>
              </a:prstGeom>
              <a:noFill/>
              <a:ln w="9525">
                <a:solidFill>
                  <a:schemeClr val="tx1"/>
                </a:solidFill>
                <a:round/>
                <a:headEnd/>
                <a:tailEnd/>
              </a:ln>
            </p:spPr>
            <p:txBody>
              <a:bodyPr/>
              <a:lstStyle/>
              <a:p>
                <a:endParaRPr lang="fr-FR"/>
              </a:p>
            </p:txBody>
          </p:sp>
          <p:sp>
            <p:nvSpPr>
              <p:cNvPr id="2764" name="AutoShape 2276"/>
              <p:cNvSpPr>
                <a:spLocks/>
              </p:cNvSpPr>
              <p:nvPr/>
            </p:nvSpPr>
            <p:spPr bwMode="auto">
              <a:xfrm>
                <a:off x="2624" y="4386"/>
                <a:ext cx="105" cy="61"/>
              </a:xfrm>
              <a:custGeom>
                <a:avLst/>
                <a:gdLst/>
                <a:ahLst/>
                <a:cxnLst/>
                <a:rect l="0" t="0" r="r" b="b"/>
                <a:pathLst>
                  <a:path w="21600" h="21600">
                    <a:moveTo>
                      <a:pt x="17747" y="0"/>
                    </a:moveTo>
                    <a:lnTo>
                      <a:pt x="21600" y="2880"/>
                    </a:lnTo>
                    <a:lnTo>
                      <a:pt x="21600" y="21600"/>
                    </a:lnTo>
                    <a:lnTo>
                      <a:pt x="21133" y="21600"/>
                    </a:lnTo>
                    <a:lnTo>
                      <a:pt x="16813" y="14400"/>
                    </a:lnTo>
                    <a:lnTo>
                      <a:pt x="13077" y="10080"/>
                    </a:lnTo>
                    <a:lnTo>
                      <a:pt x="10625" y="7920"/>
                    </a:lnTo>
                    <a:lnTo>
                      <a:pt x="8990" y="6480"/>
                    </a:lnTo>
                    <a:lnTo>
                      <a:pt x="7005" y="6480"/>
                    </a:lnTo>
                    <a:lnTo>
                      <a:pt x="6071" y="6480"/>
                    </a:lnTo>
                    <a:lnTo>
                      <a:pt x="4554" y="7200"/>
                    </a:lnTo>
                    <a:lnTo>
                      <a:pt x="3853" y="8640"/>
                    </a:lnTo>
                    <a:lnTo>
                      <a:pt x="2919" y="10800"/>
                    </a:lnTo>
                    <a:lnTo>
                      <a:pt x="2335" y="12960"/>
                    </a:lnTo>
                    <a:lnTo>
                      <a:pt x="2919" y="15120"/>
                    </a:lnTo>
                    <a:lnTo>
                      <a:pt x="3386" y="17640"/>
                    </a:lnTo>
                    <a:lnTo>
                      <a:pt x="4554" y="19800"/>
                    </a:lnTo>
                    <a:lnTo>
                      <a:pt x="6071" y="20160"/>
                    </a:lnTo>
                    <a:lnTo>
                      <a:pt x="6071" y="20880"/>
                    </a:lnTo>
                    <a:lnTo>
                      <a:pt x="4086" y="20880"/>
                    </a:lnTo>
                    <a:lnTo>
                      <a:pt x="2919" y="19800"/>
                    </a:lnTo>
                    <a:lnTo>
                      <a:pt x="1868" y="18360"/>
                    </a:lnTo>
                    <a:lnTo>
                      <a:pt x="934" y="16560"/>
                    </a:lnTo>
                    <a:lnTo>
                      <a:pt x="467" y="14400"/>
                    </a:lnTo>
                    <a:lnTo>
                      <a:pt x="0" y="11880"/>
                    </a:lnTo>
                    <a:lnTo>
                      <a:pt x="467" y="9360"/>
                    </a:lnTo>
                    <a:lnTo>
                      <a:pt x="934" y="7200"/>
                    </a:lnTo>
                    <a:lnTo>
                      <a:pt x="1868" y="5040"/>
                    </a:lnTo>
                    <a:lnTo>
                      <a:pt x="2919" y="3600"/>
                    </a:lnTo>
                    <a:lnTo>
                      <a:pt x="4086" y="2880"/>
                    </a:lnTo>
                    <a:lnTo>
                      <a:pt x="5604" y="2160"/>
                    </a:lnTo>
                    <a:lnTo>
                      <a:pt x="7472" y="2880"/>
                    </a:lnTo>
                    <a:lnTo>
                      <a:pt x="8990" y="3600"/>
                    </a:lnTo>
                    <a:lnTo>
                      <a:pt x="11676" y="5760"/>
                    </a:lnTo>
                    <a:lnTo>
                      <a:pt x="14595" y="9360"/>
                    </a:lnTo>
                    <a:lnTo>
                      <a:pt x="16579" y="12600"/>
                    </a:lnTo>
                    <a:lnTo>
                      <a:pt x="17747" y="14400"/>
                    </a:lnTo>
                    <a:lnTo>
                      <a:pt x="18681" y="15840"/>
                    </a:lnTo>
                    <a:lnTo>
                      <a:pt x="19732" y="17640"/>
                    </a:lnTo>
                    <a:lnTo>
                      <a:pt x="19732" y="8640"/>
                    </a:lnTo>
                    <a:lnTo>
                      <a:pt x="19265" y="6480"/>
                    </a:lnTo>
                    <a:lnTo>
                      <a:pt x="19265" y="5040"/>
                    </a:lnTo>
                    <a:lnTo>
                      <a:pt x="19265" y="3600"/>
                    </a:lnTo>
                    <a:lnTo>
                      <a:pt x="18681" y="2880"/>
                    </a:lnTo>
                    <a:lnTo>
                      <a:pt x="18214" y="2160"/>
                    </a:lnTo>
                    <a:lnTo>
                      <a:pt x="17747" y="1440"/>
                    </a:lnTo>
                    <a:lnTo>
                      <a:pt x="17747" y="0"/>
                    </a:lnTo>
                    <a:close/>
                    <a:moveTo>
                      <a:pt x="17747" y="0"/>
                    </a:moveTo>
                  </a:path>
                </a:pathLst>
              </a:custGeom>
              <a:solidFill>
                <a:srgbClr val="000000"/>
              </a:solidFill>
              <a:ln w="9525">
                <a:solidFill>
                  <a:schemeClr val="tx1"/>
                </a:solidFill>
                <a:miter lim="800000"/>
                <a:headEnd/>
                <a:tailEnd/>
              </a:ln>
            </p:spPr>
            <p:txBody>
              <a:bodyPr/>
              <a:lstStyle/>
              <a:p>
                <a:endParaRPr lang="fr-FR"/>
              </a:p>
            </p:txBody>
          </p:sp>
          <p:sp>
            <p:nvSpPr>
              <p:cNvPr id="2765" name="AutoShape 2277"/>
              <p:cNvSpPr>
                <a:spLocks/>
              </p:cNvSpPr>
              <p:nvPr/>
            </p:nvSpPr>
            <p:spPr bwMode="auto">
              <a:xfrm>
                <a:off x="2624" y="4320"/>
                <a:ext cx="108" cy="56"/>
              </a:xfrm>
              <a:custGeom>
                <a:avLst/>
                <a:gdLst/>
                <a:ahLst/>
                <a:cxnLst/>
                <a:rect l="0" t="0" r="r" b="b"/>
                <a:pathLst>
                  <a:path w="21600" h="21600">
                    <a:moveTo>
                      <a:pt x="10914" y="21600"/>
                    </a:moveTo>
                    <a:lnTo>
                      <a:pt x="8754" y="20868"/>
                    </a:lnTo>
                    <a:lnTo>
                      <a:pt x="6821" y="20868"/>
                    </a:lnTo>
                    <a:lnTo>
                      <a:pt x="4888" y="19403"/>
                    </a:lnTo>
                    <a:lnTo>
                      <a:pt x="3297" y="18305"/>
                    </a:lnTo>
                    <a:lnTo>
                      <a:pt x="2274" y="16841"/>
                    </a:lnTo>
                    <a:lnTo>
                      <a:pt x="909" y="15010"/>
                    </a:lnTo>
                    <a:lnTo>
                      <a:pt x="455" y="12447"/>
                    </a:lnTo>
                    <a:lnTo>
                      <a:pt x="0" y="10251"/>
                    </a:lnTo>
                    <a:lnTo>
                      <a:pt x="455" y="8420"/>
                    </a:lnTo>
                    <a:lnTo>
                      <a:pt x="1364" y="5858"/>
                    </a:lnTo>
                    <a:lnTo>
                      <a:pt x="2842" y="3661"/>
                    </a:lnTo>
                    <a:lnTo>
                      <a:pt x="5912" y="1831"/>
                    </a:lnTo>
                    <a:lnTo>
                      <a:pt x="10345" y="0"/>
                    </a:lnTo>
                    <a:lnTo>
                      <a:pt x="12733" y="1098"/>
                    </a:lnTo>
                    <a:lnTo>
                      <a:pt x="15120" y="1098"/>
                    </a:lnTo>
                    <a:lnTo>
                      <a:pt x="16825" y="1831"/>
                    </a:lnTo>
                    <a:lnTo>
                      <a:pt x="18189" y="2929"/>
                    </a:lnTo>
                    <a:lnTo>
                      <a:pt x="19667" y="4393"/>
                    </a:lnTo>
                    <a:lnTo>
                      <a:pt x="20577" y="5858"/>
                    </a:lnTo>
                    <a:lnTo>
                      <a:pt x="21600" y="8420"/>
                    </a:lnTo>
                    <a:lnTo>
                      <a:pt x="21600" y="10983"/>
                    </a:lnTo>
                    <a:lnTo>
                      <a:pt x="21600" y="13546"/>
                    </a:lnTo>
                    <a:lnTo>
                      <a:pt x="20577" y="15010"/>
                    </a:lnTo>
                    <a:lnTo>
                      <a:pt x="19667" y="16841"/>
                    </a:lnTo>
                    <a:lnTo>
                      <a:pt x="18189" y="18305"/>
                    </a:lnTo>
                    <a:lnTo>
                      <a:pt x="16143" y="20136"/>
                    </a:lnTo>
                    <a:lnTo>
                      <a:pt x="13756" y="20868"/>
                    </a:lnTo>
                    <a:lnTo>
                      <a:pt x="10914" y="21600"/>
                    </a:lnTo>
                    <a:close/>
                    <a:moveTo>
                      <a:pt x="11368" y="16475"/>
                    </a:moveTo>
                    <a:lnTo>
                      <a:pt x="14211" y="16475"/>
                    </a:lnTo>
                    <a:lnTo>
                      <a:pt x="16371" y="15742"/>
                    </a:lnTo>
                    <a:lnTo>
                      <a:pt x="18189" y="15010"/>
                    </a:lnTo>
                    <a:lnTo>
                      <a:pt x="19667" y="14278"/>
                    </a:lnTo>
                    <a:lnTo>
                      <a:pt x="20577" y="12447"/>
                    </a:lnTo>
                    <a:lnTo>
                      <a:pt x="20577" y="10983"/>
                    </a:lnTo>
                    <a:lnTo>
                      <a:pt x="20577" y="9519"/>
                    </a:lnTo>
                    <a:lnTo>
                      <a:pt x="19667" y="8420"/>
                    </a:lnTo>
                    <a:lnTo>
                      <a:pt x="18758" y="6956"/>
                    </a:lnTo>
                    <a:lnTo>
                      <a:pt x="17280" y="5858"/>
                    </a:lnTo>
                    <a:lnTo>
                      <a:pt x="14211" y="5125"/>
                    </a:lnTo>
                    <a:lnTo>
                      <a:pt x="10118" y="5125"/>
                    </a:lnTo>
                    <a:lnTo>
                      <a:pt x="7731" y="5125"/>
                    </a:lnTo>
                    <a:lnTo>
                      <a:pt x="5912" y="5125"/>
                    </a:lnTo>
                    <a:lnTo>
                      <a:pt x="3979" y="5858"/>
                    </a:lnTo>
                    <a:lnTo>
                      <a:pt x="2842" y="7688"/>
                    </a:lnTo>
                    <a:lnTo>
                      <a:pt x="1819" y="8420"/>
                    </a:lnTo>
                    <a:lnTo>
                      <a:pt x="1364" y="9519"/>
                    </a:lnTo>
                    <a:lnTo>
                      <a:pt x="909" y="10251"/>
                    </a:lnTo>
                    <a:lnTo>
                      <a:pt x="1364" y="11715"/>
                    </a:lnTo>
                    <a:lnTo>
                      <a:pt x="1819" y="13546"/>
                    </a:lnTo>
                    <a:lnTo>
                      <a:pt x="3297" y="15010"/>
                    </a:lnTo>
                    <a:lnTo>
                      <a:pt x="4434" y="15742"/>
                    </a:lnTo>
                    <a:lnTo>
                      <a:pt x="5912" y="15742"/>
                    </a:lnTo>
                    <a:lnTo>
                      <a:pt x="8754" y="16475"/>
                    </a:lnTo>
                    <a:lnTo>
                      <a:pt x="11368" y="16475"/>
                    </a:lnTo>
                    <a:close/>
                    <a:moveTo>
                      <a:pt x="11368" y="16475"/>
                    </a:moveTo>
                  </a:path>
                </a:pathLst>
              </a:custGeom>
              <a:solidFill>
                <a:srgbClr val="000000"/>
              </a:solidFill>
              <a:ln w="9525">
                <a:solidFill>
                  <a:schemeClr val="tx1"/>
                </a:solidFill>
                <a:miter lim="800000"/>
                <a:headEnd/>
                <a:tailEnd/>
              </a:ln>
            </p:spPr>
            <p:txBody>
              <a:bodyPr/>
              <a:lstStyle/>
              <a:p>
                <a:endParaRPr lang="fr-FR"/>
              </a:p>
            </p:txBody>
          </p:sp>
          <p:sp>
            <p:nvSpPr>
              <p:cNvPr id="2766" name="AutoShape 2278"/>
              <p:cNvSpPr>
                <a:spLocks/>
              </p:cNvSpPr>
              <p:nvPr/>
            </p:nvSpPr>
            <p:spPr bwMode="auto">
              <a:xfrm>
                <a:off x="2624" y="3945"/>
                <a:ext cx="105" cy="59"/>
              </a:xfrm>
              <a:custGeom>
                <a:avLst/>
                <a:gdLst/>
                <a:ahLst/>
                <a:cxnLst/>
                <a:rect l="0" t="0" r="r" b="b"/>
                <a:pathLst>
                  <a:path w="21600" h="21600">
                    <a:moveTo>
                      <a:pt x="14128" y="0"/>
                    </a:moveTo>
                    <a:lnTo>
                      <a:pt x="15996" y="0"/>
                    </a:lnTo>
                    <a:lnTo>
                      <a:pt x="15996" y="4249"/>
                    </a:lnTo>
                    <a:lnTo>
                      <a:pt x="21600" y="4249"/>
                    </a:lnTo>
                    <a:lnTo>
                      <a:pt x="21600" y="8852"/>
                    </a:lnTo>
                    <a:lnTo>
                      <a:pt x="15996" y="8852"/>
                    </a:lnTo>
                    <a:lnTo>
                      <a:pt x="15996" y="21600"/>
                    </a:lnTo>
                    <a:lnTo>
                      <a:pt x="14595" y="21600"/>
                    </a:lnTo>
                    <a:lnTo>
                      <a:pt x="0" y="7082"/>
                    </a:lnTo>
                    <a:lnTo>
                      <a:pt x="0" y="4249"/>
                    </a:lnTo>
                    <a:lnTo>
                      <a:pt x="14128" y="4249"/>
                    </a:lnTo>
                    <a:lnTo>
                      <a:pt x="14128" y="0"/>
                    </a:lnTo>
                    <a:close/>
                    <a:moveTo>
                      <a:pt x="14128" y="8852"/>
                    </a:moveTo>
                    <a:lnTo>
                      <a:pt x="3386" y="8852"/>
                    </a:lnTo>
                    <a:lnTo>
                      <a:pt x="14128" y="18413"/>
                    </a:lnTo>
                    <a:lnTo>
                      <a:pt x="14128" y="8852"/>
                    </a:lnTo>
                    <a:close/>
                    <a:moveTo>
                      <a:pt x="14128" y="8852"/>
                    </a:moveTo>
                  </a:path>
                </a:pathLst>
              </a:custGeom>
              <a:solidFill>
                <a:srgbClr val="000000"/>
              </a:solidFill>
              <a:ln w="9525">
                <a:solidFill>
                  <a:schemeClr val="tx1"/>
                </a:solidFill>
                <a:miter lim="800000"/>
                <a:headEnd/>
                <a:tailEnd/>
              </a:ln>
            </p:spPr>
            <p:txBody>
              <a:bodyPr/>
              <a:lstStyle/>
              <a:p>
                <a:endParaRPr lang="fr-FR"/>
              </a:p>
            </p:txBody>
          </p:sp>
          <p:sp>
            <p:nvSpPr>
              <p:cNvPr id="2767" name="AutoShape 2279"/>
              <p:cNvSpPr>
                <a:spLocks/>
              </p:cNvSpPr>
              <p:nvPr/>
            </p:nvSpPr>
            <p:spPr bwMode="auto">
              <a:xfrm>
                <a:off x="2624" y="3877"/>
                <a:ext cx="108" cy="56"/>
              </a:xfrm>
              <a:custGeom>
                <a:avLst/>
                <a:gdLst/>
                <a:ahLst/>
                <a:cxnLst/>
                <a:rect l="0" t="0" r="r" b="b"/>
                <a:pathLst>
                  <a:path w="21600" h="21600">
                    <a:moveTo>
                      <a:pt x="10914" y="21600"/>
                    </a:moveTo>
                    <a:lnTo>
                      <a:pt x="8754" y="21600"/>
                    </a:lnTo>
                    <a:lnTo>
                      <a:pt x="6821" y="20842"/>
                    </a:lnTo>
                    <a:lnTo>
                      <a:pt x="4888" y="20084"/>
                    </a:lnTo>
                    <a:lnTo>
                      <a:pt x="3297" y="18568"/>
                    </a:lnTo>
                    <a:lnTo>
                      <a:pt x="2274" y="17053"/>
                    </a:lnTo>
                    <a:lnTo>
                      <a:pt x="909" y="15158"/>
                    </a:lnTo>
                    <a:lnTo>
                      <a:pt x="455" y="13263"/>
                    </a:lnTo>
                    <a:lnTo>
                      <a:pt x="0" y="10989"/>
                    </a:lnTo>
                    <a:lnTo>
                      <a:pt x="455" y="7579"/>
                    </a:lnTo>
                    <a:lnTo>
                      <a:pt x="1364" y="5684"/>
                    </a:lnTo>
                    <a:lnTo>
                      <a:pt x="2842" y="3789"/>
                    </a:lnTo>
                    <a:lnTo>
                      <a:pt x="5912" y="758"/>
                    </a:lnTo>
                    <a:lnTo>
                      <a:pt x="10345" y="0"/>
                    </a:lnTo>
                    <a:lnTo>
                      <a:pt x="12733" y="0"/>
                    </a:lnTo>
                    <a:lnTo>
                      <a:pt x="15120" y="758"/>
                    </a:lnTo>
                    <a:lnTo>
                      <a:pt x="16825" y="1516"/>
                    </a:lnTo>
                    <a:lnTo>
                      <a:pt x="18189" y="2274"/>
                    </a:lnTo>
                    <a:lnTo>
                      <a:pt x="19667" y="3789"/>
                    </a:lnTo>
                    <a:lnTo>
                      <a:pt x="20577" y="5684"/>
                    </a:lnTo>
                    <a:lnTo>
                      <a:pt x="21600" y="8337"/>
                    </a:lnTo>
                    <a:lnTo>
                      <a:pt x="21600" y="10989"/>
                    </a:lnTo>
                    <a:lnTo>
                      <a:pt x="21600" y="13263"/>
                    </a:lnTo>
                    <a:lnTo>
                      <a:pt x="20577" y="15158"/>
                    </a:lnTo>
                    <a:lnTo>
                      <a:pt x="19667" y="17053"/>
                    </a:lnTo>
                    <a:lnTo>
                      <a:pt x="18189" y="18568"/>
                    </a:lnTo>
                    <a:lnTo>
                      <a:pt x="16143" y="20084"/>
                    </a:lnTo>
                    <a:lnTo>
                      <a:pt x="13756" y="21600"/>
                    </a:lnTo>
                    <a:lnTo>
                      <a:pt x="10914" y="21600"/>
                    </a:lnTo>
                    <a:close/>
                    <a:moveTo>
                      <a:pt x="11368" y="17053"/>
                    </a:moveTo>
                    <a:lnTo>
                      <a:pt x="14211" y="15916"/>
                    </a:lnTo>
                    <a:lnTo>
                      <a:pt x="16371" y="15916"/>
                    </a:lnTo>
                    <a:lnTo>
                      <a:pt x="18189" y="14779"/>
                    </a:lnTo>
                    <a:lnTo>
                      <a:pt x="19667" y="14021"/>
                    </a:lnTo>
                    <a:lnTo>
                      <a:pt x="20577" y="12505"/>
                    </a:lnTo>
                    <a:lnTo>
                      <a:pt x="20577" y="10989"/>
                    </a:lnTo>
                    <a:lnTo>
                      <a:pt x="20577" y="9095"/>
                    </a:lnTo>
                    <a:lnTo>
                      <a:pt x="19667" y="7579"/>
                    </a:lnTo>
                    <a:lnTo>
                      <a:pt x="18758" y="7200"/>
                    </a:lnTo>
                    <a:lnTo>
                      <a:pt x="17280" y="5684"/>
                    </a:lnTo>
                    <a:lnTo>
                      <a:pt x="14211" y="4926"/>
                    </a:lnTo>
                    <a:lnTo>
                      <a:pt x="10118" y="4926"/>
                    </a:lnTo>
                    <a:lnTo>
                      <a:pt x="7731" y="4926"/>
                    </a:lnTo>
                    <a:lnTo>
                      <a:pt x="5912" y="5684"/>
                    </a:lnTo>
                    <a:lnTo>
                      <a:pt x="3979" y="6442"/>
                    </a:lnTo>
                    <a:lnTo>
                      <a:pt x="2842" y="7200"/>
                    </a:lnTo>
                    <a:lnTo>
                      <a:pt x="1819" y="8337"/>
                    </a:lnTo>
                    <a:lnTo>
                      <a:pt x="1364" y="9095"/>
                    </a:lnTo>
                    <a:lnTo>
                      <a:pt x="909" y="10989"/>
                    </a:lnTo>
                    <a:lnTo>
                      <a:pt x="1364" y="12505"/>
                    </a:lnTo>
                    <a:lnTo>
                      <a:pt x="1819" y="14021"/>
                    </a:lnTo>
                    <a:lnTo>
                      <a:pt x="3297" y="14779"/>
                    </a:lnTo>
                    <a:lnTo>
                      <a:pt x="4434" y="15158"/>
                    </a:lnTo>
                    <a:lnTo>
                      <a:pt x="5912" y="15916"/>
                    </a:lnTo>
                    <a:lnTo>
                      <a:pt x="8754" y="15916"/>
                    </a:lnTo>
                    <a:lnTo>
                      <a:pt x="11368" y="17053"/>
                    </a:lnTo>
                    <a:close/>
                    <a:moveTo>
                      <a:pt x="11368" y="17053"/>
                    </a:moveTo>
                  </a:path>
                </a:pathLst>
              </a:custGeom>
              <a:solidFill>
                <a:srgbClr val="000000"/>
              </a:solidFill>
              <a:ln w="9525">
                <a:solidFill>
                  <a:schemeClr val="tx1"/>
                </a:solidFill>
                <a:miter lim="800000"/>
                <a:headEnd/>
                <a:tailEnd/>
              </a:ln>
            </p:spPr>
            <p:txBody>
              <a:bodyPr/>
              <a:lstStyle/>
              <a:p>
                <a:endParaRPr lang="fr-FR"/>
              </a:p>
            </p:txBody>
          </p:sp>
          <p:sp>
            <p:nvSpPr>
              <p:cNvPr id="2768" name="AutoShape 2280"/>
              <p:cNvSpPr>
                <a:spLocks/>
              </p:cNvSpPr>
              <p:nvPr/>
            </p:nvSpPr>
            <p:spPr bwMode="auto">
              <a:xfrm>
                <a:off x="2624" y="3502"/>
                <a:ext cx="108" cy="55"/>
              </a:xfrm>
              <a:custGeom>
                <a:avLst/>
                <a:gdLst/>
                <a:ahLst/>
                <a:cxnLst/>
                <a:rect l="0" t="0" r="r" b="b"/>
                <a:pathLst>
                  <a:path w="21600" h="21600">
                    <a:moveTo>
                      <a:pt x="0" y="1137"/>
                    </a:moveTo>
                    <a:lnTo>
                      <a:pt x="909" y="1137"/>
                    </a:lnTo>
                    <a:lnTo>
                      <a:pt x="909" y="3789"/>
                    </a:lnTo>
                    <a:lnTo>
                      <a:pt x="1364" y="6063"/>
                    </a:lnTo>
                    <a:lnTo>
                      <a:pt x="2274" y="8716"/>
                    </a:lnTo>
                    <a:lnTo>
                      <a:pt x="3297" y="10232"/>
                    </a:lnTo>
                    <a:lnTo>
                      <a:pt x="4434" y="12126"/>
                    </a:lnTo>
                    <a:lnTo>
                      <a:pt x="5912" y="14021"/>
                    </a:lnTo>
                    <a:lnTo>
                      <a:pt x="7731" y="14779"/>
                    </a:lnTo>
                    <a:lnTo>
                      <a:pt x="9663" y="16295"/>
                    </a:lnTo>
                    <a:lnTo>
                      <a:pt x="8754" y="12126"/>
                    </a:lnTo>
                    <a:lnTo>
                      <a:pt x="8299" y="8716"/>
                    </a:lnTo>
                    <a:lnTo>
                      <a:pt x="8299" y="6063"/>
                    </a:lnTo>
                    <a:lnTo>
                      <a:pt x="9208" y="4547"/>
                    </a:lnTo>
                    <a:lnTo>
                      <a:pt x="10118" y="2653"/>
                    </a:lnTo>
                    <a:lnTo>
                      <a:pt x="10914" y="1137"/>
                    </a:lnTo>
                    <a:lnTo>
                      <a:pt x="12733" y="0"/>
                    </a:lnTo>
                    <a:lnTo>
                      <a:pt x="14211" y="0"/>
                    </a:lnTo>
                    <a:lnTo>
                      <a:pt x="16143" y="0"/>
                    </a:lnTo>
                    <a:lnTo>
                      <a:pt x="17280" y="1895"/>
                    </a:lnTo>
                    <a:lnTo>
                      <a:pt x="19213" y="2653"/>
                    </a:lnTo>
                    <a:lnTo>
                      <a:pt x="20577" y="4547"/>
                    </a:lnTo>
                    <a:lnTo>
                      <a:pt x="21600" y="7958"/>
                    </a:lnTo>
                    <a:lnTo>
                      <a:pt x="21600" y="10611"/>
                    </a:lnTo>
                    <a:lnTo>
                      <a:pt x="21600" y="12884"/>
                    </a:lnTo>
                    <a:lnTo>
                      <a:pt x="21032" y="15537"/>
                    </a:lnTo>
                    <a:lnTo>
                      <a:pt x="20122" y="17053"/>
                    </a:lnTo>
                    <a:lnTo>
                      <a:pt x="18758" y="18947"/>
                    </a:lnTo>
                    <a:lnTo>
                      <a:pt x="16825" y="20842"/>
                    </a:lnTo>
                    <a:lnTo>
                      <a:pt x="15120" y="21600"/>
                    </a:lnTo>
                    <a:lnTo>
                      <a:pt x="13301" y="21600"/>
                    </a:lnTo>
                    <a:lnTo>
                      <a:pt x="10345" y="21600"/>
                    </a:lnTo>
                    <a:lnTo>
                      <a:pt x="7731" y="20084"/>
                    </a:lnTo>
                    <a:lnTo>
                      <a:pt x="5457" y="17811"/>
                    </a:lnTo>
                    <a:lnTo>
                      <a:pt x="3297" y="14779"/>
                    </a:lnTo>
                    <a:lnTo>
                      <a:pt x="1819" y="11368"/>
                    </a:lnTo>
                    <a:lnTo>
                      <a:pt x="909" y="7958"/>
                    </a:lnTo>
                    <a:lnTo>
                      <a:pt x="455" y="4547"/>
                    </a:lnTo>
                    <a:lnTo>
                      <a:pt x="0" y="2653"/>
                    </a:lnTo>
                    <a:lnTo>
                      <a:pt x="0" y="1137"/>
                    </a:lnTo>
                    <a:close/>
                    <a:moveTo>
                      <a:pt x="10914" y="16295"/>
                    </a:moveTo>
                    <a:lnTo>
                      <a:pt x="12733" y="17053"/>
                    </a:lnTo>
                    <a:lnTo>
                      <a:pt x="14211" y="17053"/>
                    </a:lnTo>
                    <a:lnTo>
                      <a:pt x="15575" y="17053"/>
                    </a:lnTo>
                    <a:lnTo>
                      <a:pt x="17280" y="16295"/>
                    </a:lnTo>
                    <a:lnTo>
                      <a:pt x="18758" y="14779"/>
                    </a:lnTo>
                    <a:lnTo>
                      <a:pt x="20122" y="14021"/>
                    </a:lnTo>
                    <a:lnTo>
                      <a:pt x="20577" y="12126"/>
                    </a:lnTo>
                    <a:lnTo>
                      <a:pt x="20577" y="10611"/>
                    </a:lnTo>
                    <a:lnTo>
                      <a:pt x="20122" y="8716"/>
                    </a:lnTo>
                    <a:lnTo>
                      <a:pt x="19213" y="7200"/>
                    </a:lnTo>
                    <a:lnTo>
                      <a:pt x="18189" y="5305"/>
                    </a:lnTo>
                    <a:lnTo>
                      <a:pt x="17280" y="5305"/>
                    </a:lnTo>
                    <a:lnTo>
                      <a:pt x="16143" y="4547"/>
                    </a:lnTo>
                    <a:lnTo>
                      <a:pt x="13301" y="5305"/>
                    </a:lnTo>
                    <a:lnTo>
                      <a:pt x="11368" y="7200"/>
                    </a:lnTo>
                    <a:lnTo>
                      <a:pt x="10345" y="7958"/>
                    </a:lnTo>
                    <a:lnTo>
                      <a:pt x="9663" y="9474"/>
                    </a:lnTo>
                    <a:lnTo>
                      <a:pt x="9663" y="11368"/>
                    </a:lnTo>
                    <a:lnTo>
                      <a:pt x="9663" y="12126"/>
                    </a:lnTo>
                    <a:lnTo>
                      <a:pt x="9663" y="12884"/>
                    </a:lnTo>
                    <a:lnTo>
                      <a:pt x="10118" y="14779"/>
                    </a:lnTo>
                    <a:lnTo>
                      <a:pt x="10914" y="16295"/>
                    </a:lnTo>
                    <a:close/>
                    <a:moveTo>
                      <a:pt x="10914" y="16295"/>
                    </a:moveTo>
                  </a:path>
                </a:pathLst>
              </a:custGeom>
              <a:solidFill>
                <a:srgbClr val="000000"/>
              </a:solidFill>
              <a:ln w="9525">
                <a:solidFill>
                  <a:schemeClr val="tx1"/>
                </a:solidFill>
                <a:miter lim="800000"/>
                <a:headEnd/>
                <a:tailEnd/>
              </a:ln>
            </p:spPr>
            <p:txBody>
              <a:bodyPr/>
              <a:lstStyle/>
              <a:p>
                <a:endParaRPr lang="fr-FR"/>
              </a:p>
            </p:txBody>
          </p:sp>
          <p:sp>
            <p:nvSpPr>
              <p:cNvPr id="2769" name="AutoShape 2281"/>
              <p:cNvSpPr>
                <a:spLocks/>
              </p:cNvSpPr>
              <p:nvPr/>
            </p:nvSpPr>
            <p:spPr bwMode="auto">
              <a:xfrm>
                <a:off x="2624" y="3434"/>
                <a:ext cx="108" cy="55"/>
              </a:xfrm>
              <a:custGeom>
                <a:avLst/>
                <a:gdLst/>
                <a:ahLst/>
                <a:cxnLst/>
                <a:rect l="0" t="0" r="r" b="b"/>
                <a:pathLst>
                  <a:path w="21600" h="21600">
                    <a:moveTo>
                      <a:pt x="10914" y="21600"/>
                    </a:moveTo>
                    <a:lnTo>
                      <a:pt x="8754" y="21600"/>
                    </a:lnTo>
                    <a:lnTo>
                      <a:pt x="6821" y="21221"/>
                    </a:lnTo>
                    <a:lnTo>
                      <a:pt x="4888" y="20084"/>
                    </a:lnTo>
                    <a:lnTo>
                      <a:pt x="3297" y="18568"/>
                    </a:lnTo>
                    <a:lnTo>
                      <a:pt x="2274" y="17053"/>
                    </a:lnTo>
                    <a:lnTo>
                      <a:pt x="909" y="15537"/>
                    </a:lnTo>
                    <a:lnTo>
                      <a:pt x="455" y="13263"/>
                    </a:lnTo>
                    <a:lnTo>
                      <a:pt x="0" y="10989"/>
                    </a:lnTo>
                    <a:lnTo>
                      <a:pt x="455" y="8716"/>
                    </a:lnTo>
                    <a:lnTo>
                      <a:pt x="1364" y="6442"/>
                    </a:lnTo>
                    <a:lnTo>
                      <a:pt x="2842" y="4168"/>
                    </a:lnTo>
                    <a:lnTo>
                      <a:pt x="5912" y="758"/>
                    </a:lnTo>
                    <a:lnTo>
                      <a:pt x="10345" y="0"/>
                    </a:lnTo>
                    <a:lnTo>
                      <a:pt x="12733" y="0"/>
                    </a:lnTo>
                    <a:lnTo>
                      <a:pt x="15120" y="758"/>
                    </a:lnTo>
                    <a:lnTo>
                      <a:pt x="16825" y="1516"/>
                    </a:lnTo>
                    <a:lnTo>
                      <a:pt x="18189" y="3411"/>
                    </a:lnTo>
                    <a:lnTo>
                      <a:pt x="19667" y="4926"/>
                    </a:lnTo>
                    <a:lnTo>
                      <a:pt x="20577" y="6442"/>
                    </a:lnTo>
                    <a:lnTo>
                      <a:pt x="21600" y="8716"/>
                    </a:lnTo>
                    <a:lnTo>
                      <a:pt x="21600" y="10989"/>
                    </a:lnTo>
                    <a:lnTo>
                      <a:pt x="21600" y="13263"/>
                    </a:lnTo>
                    <a:lnTo>
                      <a:pt x="20577" y="15537"/>
                    </a:lnTo>
                    <a:lnTo>
                      <a:pt x="19667" y="17811"/>
                    </a:lnTo>
                    <a:lnTo>
                      <a:pt x="18189" y="19326"/>
                    </a:lnTo>
                    <a:lnTo>
                      <a:pt x="16143" y="21221"/>
                    </a:lnTo>
                    <a:lnTo>
                      <a:pt x="13756" y="21600"/>
                    </a:lnTo>
                    <a:lnTo>
                      <a:pt x="10914" y="21600"/>
                    </a:lnTo>
                    <a:close/>
                    <a:moveTo>
                      <a:pt x="11368" y="17053"/>
                    </a:moveTo>
                    <a:lnTo>
                      <a:pt x="14211" y="17053"/>
                    </a:lnTo>
                    <a:lnTo>
                      <a:pt x="16371" y="16295"/>
                    </a:lnTo>
                    <a:lnTo>
                      <a:pt x="18189" y="15537"/>
                    </a:lnTo>
                    <a:lnTo>
                      <a:pt x="19667" y="13642"/>
                    </a:lnTo>
                    <a:lnTo>
                      <a:pt x="20577" y="12505"/>
                    </a:lnTo>
                    <a:lnTo>
                      <a:pt x="20577" y="10989"/>
                    </a:lnTo>
                    <a:lnTo>
                      <a:pt x="20577" y="9474"/>
                    </a:lnTo>
                    <a:lnTo>
                      <a:pt x="19667" y="8716"/>
                    </a:lnTo>
                    <a:lnTo>
                      <a:pt x="18758" y="6821"/>
                    </a:lnTo>
                    <a:lnTo>
                      <a:pt x="17280" y="6442"/>
                    </a:lnTo>
                    <a:lnTo>
                      <a:pt x="14211" y="5684"/>
                    </a:lnTo>
                    <a:lnTo>
                      <a:pt x="10118" y="4926"/>
                    </a:lnTo>
                    <a:lnTo>
                      <a:pt x="7731" y="4926"/>
                    </a:lnTo>
                    <a:lnTo>
                      <a:pt x="5912" y="5684"/>
                    </a:lnTo>
                    <a:lnTo>
                      <a:pt x="3979" y="6442"/>
                    </a:lnTo>
                    <a:lnTo>
                      <a:pt x="2842" y="6821"/>
                    </a:lnTo>
                    <a:lnTo>
                      <a:pt x="1819" y="8716"/>
                    </a:lnTo>
                    <a:lnTo>
                      <a:pt x="1364" y="9474"/>
                    </a:lnTo>
                    <a:lnTo>
                      <a:pt x="909" y="10989"/>
                    </a:lnTo>
                    <a:lnTo>
                      <a:pt x="1364" y="12505"/>
                    </a:lnTo>
                    <a:lnTo>
                      <a:pt x="1819" y="13642"/>
                    </a:lnTo>
                    <a:lnTo>
                      <a:pt x="3297" y="14779"/>
                    </a:lnTo>
                    <a:lnTo>
                      <a:pt x="4434" y="15537"/>
                    </a:lnTo>
                    <a:lnTo>
                      <a:pt x="5912" y="16295"/>
                    </a:lnTo>
                    <a:lnTo>
                      <a:pt x="8754" y="17053"/>
                    </a:lnTo>
                    <a:lnTo>
                      <a:pt x="11368" y="17053"/>
                    </a:lnTo>
                    <a:close/>
                    <a:moveTo>
                      <a:pt x="11368" y="17053"/>
                    </a:moveTo>
                  </a:path>
                </a:pathLst>
              </a:custGeom>
              <a:solidFill>
                <a:srgbClr val="000000"/>
              </a:solidFill>
              <a:ln w="9525">
                <a:solidFill>
                  <a:schemeClr val="tx1"/>
                </a:solidFill>
                <a:miter lim="800000"/>
                <a:headEnd/>
                <a:tailEnd/>
              </a:ln>
            </p:spPr>
            <p:txBody>
              <a:bodyPr/>
              <a:lstStyle/>
              <a:p>
                <a:endParaRPr lang="fr-FR"/>
              </a:p>
            </p:txBody>
          </p:sp>
          <p:sp>
            <p:nvSpPr>
              <p:cNvPr id="2770" name="AutoShape 2282"/>
              <p:cNvSpPr>
                <a:spLocks/>
              </p:cNvSpPr>
              <p:nvPr/>
            </p:nvSpPr>
            <p:spPr bwMode="auto">
              <a:xfrm>
                <a:off x="2624" y="3059"/>
                <a:ext cx="108" cy="53"/>
              </a:xfrm>
              <a:custGeom>
                <a:avLst/>
                <a:gdLst/>
                <a:ahLst/>
                <a:cxnLst/>
                <a:rect l="0" t="0" r="r" b="b"/>
                <a:pathLst>
                  <a:path w="21600" h="21600">
                    <a:moveTo>
                      <a:pt x="10914" y="14123"/>
                    </a:moveTo>
                    <a:lnTo>
                      <a:pt x="9663" y="16615"/>
                    </a:lnTo>
                    <a:lnTo>
                      <a:pt x="8754" y="19108"/>
                    </a:lnTo>
                    <a:lnTo>
                      <a:pt x="7731" y="19938"/>
                    </a:lnTo>
                    <a:lnTo>
                      <a:pt x="6366" y="20769"/>
                    </a:lnTo>
                    <a:lnTo>
                      <a:pt x="4888" y="21600"/>
                    </a:lnTo>
                    <a:lnTo>
                      <a:pt x="3752" y="20769"/>
                    </a:lnTo>
                    <a:lnTo>
                      <a:pt x="2842" y="19938"/>
                    </a:lnTo>
                    <a:lnTo>
                      <a:pt x="1819" y="18277"/>
                    </a:lnTo>
                    <a:lnTo>
                      <a:pt x="909" y="16615"/>
                    </a:lnTo>
                    <a:lnTo>
                      <a:pt x="455" y="14123"/>
                    </a:lnTo>
                    <a:lnTo>
                      <a:pt x="0" y="10385"/>
                    </a:lnTo>
                    <a:lnTo>
                      <a:pt x="455" y="8308"/>
                    </a:lnTo>
                    <a:lnTo>
                      <a:pt x="909" y="5815"/>
                    </a:lnTo>
                    <a:lnTo>
                      <a:pt x="1364" y="2908"/>
                    </a:lnTo>
                    <a:lnTo>
                      <a:pt x="2274" y="1246"/>
                    </a:lnTo>
                    <a:lnTo>
                      <a:pt x="3752" y="831"/>
                    </a:lnTo>
                    <a:lnTo>
                      <a:pt x="4434" y="831"/>
                    </a:lnTo>
                    <a:lnTo>
                      <a:pt x="5912" y="831"/>
                    </a:lnTo>
                    <a:lnTo>
                      <a:pt x="6821" y="2077"/>
                    </a:lnTo>
                    <a:lnTo>
                      <a:pt x="7731" y="2908"/>
                    </a:lnTo>
                    <a:lnTo>
                      <a:pt x="8754" y="5815"/>
                    </a:lnTo>
                    <a:lnTo>
                      <a:pt x="9663" y="8308"/>
                    </a:lnTo>
                    <a:lnTo>
                      <a:pt x="10914" y="5815"/>
                    </a:lnTo>
                    <a:lnTo>
                      <a:pt x="12278" y="2908"/>
                    </a:lnTo>
                    <a:lnTo>
                      <a:pt x="13301" y="2077"/>
                    </a:lnTo>
                    <a:lnTo>
                      <a:pt x="14665" y="831"/>
                    </a:lnTo>
                    <a:lnTo>
                      <a:pt x="16371" y="0"/>
                    </a:lnTo>
                    <a:lnTo>
                      <a:pt x="17735" y="0"/>
                    </a:lnTo>
                    <a:lnTo>
                      <a:pt x="18758" y="1246"/>
                    </a:lnTo>
                    <a:lnTo>
                      <a:pt x="20122" y="2908"/>
                    </a:lnTo>
                    <a:lnTo>
                      <a:pt x="21032" y="4985"/>
                    </a:lnTo>
                    <a:lnTo>
                      <a:pt x="21600" y="8308"/>
                    </a:lnTo>
                    <a:lnTo>
                      <a:pt x="21600" y="10385"/>
                    </a:lnTo>
                    <a:lnTo>
                      <a:pt x="21600" y="14123"/>
                    </a:lnTo>
                    <a:lnTo>
                      <a:pt x="20577" y="17031"/>
                    </a:lnTo>
                    <a:lnTo>
                      <a:pt x="19667" y="19108"/>
                    </a:lnTo>
                    <a:lnTo>
                      <a:pt x="18189" y="21600"/>
                    </a:lnTo>
                    <a:lnTo>
                      <a:pt x="16371" y="21600"/>
                    </a:lnTo>
                    <a:lnTo>
                      <a:pt x="15120" y="21600"/>
                    </a:lnTo>
                    <a:lnTo>
                      <a:pt x="13756" y="19938"/>
                    </a:lnTo>
                    <a:lnTo>
                      <a:pt x="12278" y="17031"/>
                    </a:lnTo>
                    <a:lnTo>
                      <a:pt x="10914" y="14123"/>
                    </a:lnTo>
                    <a:close/>
                    <a:moveTo>
                      <a:pt x="9208" y="9554"/>
                    </a:moveTo>
                    <a:lnTo>
                      <a:pt x="7731" y="7477"/>
                    </a:lnTo>
                    <a:lnTo>
                      <a:pt x="6821" y="6646"/>
                    </a:lnTo>
                    <a:lnTo>
                      <a:pt x="5457" y="5815"/>
                    </a:lnTo>
                    <a:lnTo>
                      <a:pt x="4434" y="5815"/>
                    </a:lnTo>
                    <a:lnTo>
                      <a:pt x="3297" y="6646"/>
                    </a:lnTo>
                    <a:lnTo>
                      <a:pt x="1819" y="7477"/>
                    </a:lnTo>
                    <a:lnTo>
                      <a:pt x="1364" y="8723"/>
                    </a:lnTo>
                    <a:lnTo>
                      <a:pt x="909" y="10385"/>
                    </a:lnTo>
                    <a:lnTo>
                      <a:pt x="1364" y="13292"/>
                    </a:lnTo>
                    <a:lnTo>
                      <a:pt x="1819" y="14123"/>
                    </a:lnTo>
                    <a:lnTo>
                      <a:pt x="3297" y="15785"/>
                    </a:lnTo>
                    <a:lnTo>
                      <a:pt x="3979" y="15785"/>
                    </a:lnTo>
                    <a:lnTo>
                      <a:pt x="4888" y="15785"/>
                    </a:lnTo>
                    <a:lnTo>
                      <a:pt x="5457" y="14954"/>
                    </a:lnTo>
                    <a:lnTo>
                      <a:pt x="6366" y="14954"/>
                    </a:lnTo>
                    <a:lnTo>
                      <a:pt x="7276" y="13292"/>
                    </a:lnTo>
                    <a:lnTo>
                      <a:pt x="9208" y="9554"/>
                    </a:lnTo>
                    <a:close/>
                    <a:moveTo>
                      <a:pt x="11368" y="13292"/>
                    </a:moveTo>
                    <a:lnTo>
                      <a:pt x="12278" y="14954"/>
                    </a:lnTo>
                    <a:lnTo>
                      <a:pt x="13756" y="15785"/>
                    </a:lnTo>
                    <a:lnTo>
                      <a:pt x="15120" y="16615"/>
                    </a:lnTo>
                    <a:lnTo>
                      <a:pt x="16371" y="16615"/>
                    </a:lnTo>
                    <a:lnTo>
                      <a:pt x="18189" y="15785"/>
                    </a:lnTo>
                    <a:lnTo>
                      <a:pt x="19667" y="14954"/>
                    </a:lnTo>
                    <a:lnTo>
                      <a:pt x="20122" y="13292"/>
                    </a:lnTo>
                    <a:lnTo>
                      <a:pt x="20577" y="10385"/>
                    </a:lnTo>
                    <a:lnTo>
                      <a:pt x="20577" y="8308"/>
                    </a:lnTo>
                    <a:lnTo>
                      <a:pt x="19667" y="6646"/>
                    </a:lnTo>
                    <a:lnTo>
                      <a:pt x="18758" y="5815"/>
                    </a:lnTo>
                    <a:lnTo>
                      <a:pt x="17280" y="4985"/>
                    </a:lnTo>
                    <a:lnTo>
                      <a:pt x="16371" y="5815"/>
                    </a:lnTo>
                    <a:lnTo>
                      <a:pt x="15575" y="6646"/>
                    </a:lnTo>
                    <a:lnTo>
                      <a:pt x="14665" y="7477"/>
                    </a:lnTo>
                    <a:lnTo>
                      <a:pt x="12733" y="9554"/>
                    </a:lnTo>
                    <a:lnTo>
                      <a:pt x="11368" y="13292"/>
                    </a:lnTo>
                    <a:close/>
                    <a:moveTo>
                      <a:pt x="11368" y="13292"/>
                    </a:moveTo>
                  </a:path>
                </a:pathLst>
              </a:custGeom>
              <a:solidFill>
                <a:srgbClr val="000000"/>
              </a:solidFill>
              <a:ln w="9525">
                <a:solidFill>
                  <a:schemeClr val="tx1"/>
                </a:solidFill>
                <a:miter lim="800000"/>
                <a:headEnd/>
                <a:tailEnd/>
              </a:ln>
            </p:spPr>
            <p:txBody>
              <a:bodyPr/>
              <a:lstStyle/>
              <a:p>
                <a:endParaRPr lang="fr-FR"/>
              </a:p>
            </p:txBody>
          </p:sp>
          <p:sp>
            <p:nvSpPr>
              <p:cNvPr id="2771" name="AutoShape 2283"/>
              <p:cNvSpPr>
                <a:spLocks/>
              </p:cNvSpPr>
              <p:nvPr/>
            </p:nvSpPr>
            <p:spPr bwMode="auto">
              <a:xfrm>
                <a:off x="2624" y="2991"/>
                <a:ext cx="108" cy="56"/>
              </a:xfrm>
              <a:custGeom>
                <a:avLst/>
                <a:gdLst/>
                <a:ahLst/>
                <a:cxnLst/>
                <a:rect l="0" t="0" r="r" b="b"/>
                <a:pathLst>
                  <a:path w="21600" h="21600">
                    <a:moveTo>
                      <a:pt x="10914" y="21600"/>
                    </a:moveTo>
                    <a:lnTo>
                      <a:pt x="8754" y="20855"/>
                    </a:lnTo>
                    <a:lnTo>
                      <a:pt x="6821" y="20855"/>
                    </a:lnTo>
                    <a:lnTo>
                      <a:pt x="4888" y="19738"/>
                    </a:lnTo>
                    <a:lnTo>
                      <a:pt x="3297" y="18993"/>
                    </a:lnTo>
                    <a:lnTo>
                      <a:pt x="2274" y="17131"/>
                    </a:lnTo>
                    <a:lnTo>
                      <a:pt x="909" y="14897"/>
                    </a:lnTo>
                    <a:lnTo>
                      <a:pt x="455" y="12662"/>
                    </a:lnTo>
                    <a:lnTo>
                      <a:pt x="0" y="10428"/>
                    </a:lnTo>
                    <a:lnTo>
                      <a:pt x="455" y="8193"/>
                    </a:lnTo>
                    <a:lnTo>
                      <a:pt x="1364" y="5959"/>
                    </a:lnTo>
                    <a:lnTo>
                      <a:pt x="2842" y="3724"/>
                    </a:lnTo>
                    <a:lnTo>
                      <a:pt x="5912" y="745"/>
                    </a:lnTo>
                    <a:lnTo>
                      <a:pt x="10345" y="0"/>
                    </a:lnTo>
                    <a:lnTo>
                      <a:pt x="12733" y="0"/>
                    </a:lnTo>
                    <a:lnTo>
                      <a:pt x="15120" y="745"/>
                    </a:lnTo>
                    <a:lnTo>
                      <a:pt x="16825" y="1490"/>
                    </a:lnTo>
                    <a:lnTo>
                      <a:pt x="18189" y="2979"/>
                    </a:lnTo>
                    <a:lnTo>
                      <a:pt x="19667" y="4469"/>
                    </a:lnTo>
                    <a:lnTo>
                      <a:pt x="20577" y="5959"/>
                    </a:lnTo>
                    <a:lnTo>
                      <a:pt x="21600" y="8193"/>
                    </a:lnTo>
                    <a:lnTo>
                      <a:pt x="21600" y="11172"/>
                    </a:lnTo>
                    <a:lnTo>
                      <a:pt x="21600" y="13407"/>
                    </a:lnTo>
                    <a:lnTo>
                      <a:pt x="20577" y="14897"/>
                    </a:lnTo>
                    <a:lnTo>
                      <a:pt x="19667" y="17131"/>
                    </a:lnTo>
                    <a:lnTo>
                      <a:pt x="18189" y="18993"/>
                    </a:lnTo>
                    <a:lnTo>
                      <a:pt x="16143" y="20110"/>
                    </a:lnTo>
                    <a:lnTo>
                      <a:pt x="13756" y="20855"/>
                    </a:lnTo>
                    <a:lnTo>
                      <a:pt x="10914" y="21600"/>
                    </a:lnTo>
                    <a:close/>
                    <a:moveTo>
                      <a:pt x="11368" y="16386"/>
                    </a:moveTo>
                    <a:lnTo>
                      <a:pt x="14211" y="16386"/>
                    </a:lnTo>
                    <a:lnTo>
                      <a:pt x="16371" y="15641"/>
                    </a:lnTo>
                    <a:lnTo>
                      <a:pt x="18189" y="14897"/>
                    </a:lnTo>
                    <a:lnTo>
                      <a:pt x="19667" y="14152"/>
                    </a:lnTo>
                    <a:lnTo>
                      <a:pt x="20577" y="12662"/>
                    </a:lnTo>
                    <a:lnTo>
                      <a:pt x="20577" y="11172"/>
                    </a:lnTo>
                    <a:lnTo>
                      <a:pt x="20577" y="9683"/>
                    </a:lnTo>
                    <a:lnTo>
                      <a:pt x="19667" y="8193"/>
                    </a:lnTo>
                    <a:lnTo>
                      <a:pt x="18758" y="6703"/>
                    </a:lnTo>
                    <a:lnTo>
                      <a:pt x="17280" y="5959"/>
                    </a:lnTo>
                    <a:lnTo>
                      <a:pt x="14211" y="4841"/>
                    </a:lnTo>
                    <a:lnTo>
                      <a:pt x="10118" y="4841"/>
                    </a:lnTo>
                    <a:lnTo>
                      <a:pt x="7731" y="4841"/>
                    </a:lnTo>
                    <a:lnTo>
                      <a:pt x="5912" y="4841"/>
                    </a:lnTo>
                    <a:lnTo>
                      <a:pt x="3979" y="5959"/>
                    </a:lnTo>
                    <a:lnTo>
                      <a:pt x="2842" y="7448"/>
                    </a:lnTo>
                    <a:lnTo>
                      <a:pt x="1819" y="8193"/>
                    </a:lnTo>
                    <a:lnTo>
                      <a:pt x="1364" y="9683"/>
                    </a:lnTo>
                    <a:lnTo>
                      <a:pt x="909" y="10428"/>
                    </a:lnTo>
                    <a:lnTo>
                      <a:pt x="1364" y="12290"/>
                    </a:lnTo>
                    <a:lnTo>
                      <a:pt x="1819" y="13407"/>
                    </a:lnTo>
                    <a:lnTo>
                      <a:pt x="3297" y="14897"/>
                    </a:lnTo>
                    <a:lnTo>
                      <a:pt x="4434" y="15641"/>
                    </a:lnTo>
                    <a:lnTo>
                      <a:pt x="5912" y="15641"/>
                    </a:lnTo>
                    <a:lnTo>
                      <a:pt x="8754" y="16386"/>
                    </a:lnTo>
                    <a:lnTo>
                      <a:pt x="11368" y="16386"/>
                    </a:lnTo>
                    <a:close/>
                    <a:moveTo>
                      <a:pt x="11368" y="16386"/>
                    </a:moveTo>
                  </a:path>
                </a:pathLst>
              </a:custGeom>
              <a:solidFill>
                <a:srgbClr val="000000"/>
              </a:solidFill>
              <a:ln w="9525">
                <a:solidFill>
                  <a:schemeClr val="tx1"/>
                </a:solidFill>
                <a:miter lim="800000"/>
                <a:headEnd/>
                <a:tailEnd/>
              </a:ln>
            </p:spPr>
            <p:txBody>
              <a:bodyPr/>
              <a:lstStyle/>
              <a:p>
                <a:endParaRPr lang="fr-FR"/>
              </a:p>
            </p:txBody>
          </p:sp>
          <p:sp>
            <p:nvSpPr>
              <p:cNvPr id="2772" name="AutoShape 2284"/>
              <p:cNvSpPr>
                <a:spLocks/>
              </p:cNvSpPr>
              <p:nvPr/>
            </p:nvSpPr>
            <p:spPr bwMode="auto">
              <a:xfrm>
                <a:off x="2624" y="2661"/>
                <a:ext cx="105" cy="34"/>
              </a:xfrm>
              <a:custGeom>
                <a:avLst/>
                <a:gdLst/>
                <a:ahLst/>
                <a:cxnLst/>
                <a:rect l="0" t="0" r="r" b="b"/>
                <a:pathLst>
                  <a:path w="21600" h="21600">
                    <a:moveTo>
                      <a:pt x="2335" y="21600"/>
                    </a:moveTo>
                    <a:lnTo>
                      <a:pt x="0" y="7624"/>
                    </a:lnTo>
                    <a:lnTo>
                      <a:pt x="0" y="6988"/>
                    </a:lnTo>
                    <a:lnTo>
                      <a:pt x="18214" y="6988"/>
                    </a:lnTo>
                    <a:lnTo>
                      <a:pt x="19732" y="6988"/>
                    </a:lnTo>
                    <a:lnTo>
                      <a:pt x="20666" y="6988"/>
                    </a:lnTo>
                    <a:lnTo>
                      <a:pt x="21133" y="5718"/>
                    </a:lnTo>
                    <a:lnTo>
                      <a:pt x="21600" y="2541"/>
                    </a:lnTo>
                    <a:lnTo>
                      <a:pt x="21600" y="0"/>
                    </a:lnTo>
                    <a:lnTo>
                      <a:pt x="21600" y="21600"/>
                    </a:lnTo>
                    <a:lnTo>
                      <a:pt x="21600" y="18424"/>
                    </a:lnTo>
                    <a:lnTo>
                      <a:pt x="21133" y="17153"/>
                    </a:lnTo>
                    <a:lnTo>
                      <a:pt x="21133" y="15882"/>
                    </a:lnTo>
                    <a:lnTo>
                      <a:pt x="20666" y="13976"/>
                    </a:lnTo>
                    <a:lnTo>
                      <a:pt x="19732" y="13976"/>
                    </a:lnTo>
                    <a:lnTo>
                      <a:pt x="18214" y="13976"/>
                    </a:lnTo>
                    <a:lnTo>
                      <a:pt x="6071" y="13976"/>
                    </a:lnTo>
                    <a:lnTo>
                      <a:pt x="4086" y="13976"/>
                    </a:lnTo>
                    <a:lnTo>
                      <a:pt x="3386" y="13976"/>
                    </a:lnTo>
                    <a:lnTo>
                      <a:pt x="2919" y="15882"/>
                    </a:lnTo>
                    <a:lnTo>
                      <a:pt x="2335" y="15882"/>
                    </a:lnTo>
                    <a:lnTo>
                      <a:pt x="2335" y="17153"/>
                    </a:lnTo>
                    <a:lnTo>
                      <a:pt x="2335" y="18424"/>
                    </a:lnTo>
                    <a:lnTo>
                      <a:pt x="2335" y="19694"/>
                    </a:lnTo>
                    <a:lnTo>
                      <a:pt x="2919" y="21600"/>
                    </a:lnTo>
                    <a:lnTo>
                      <a:pt x="2335" y="21600"/>
                    </a:lnTo>
                    <a:close/>
                    <a:moveTo>
                      <a:pt x="2335" y="21600"/>
                    </a:moveTo>
                  </a:path>
                </a:pathLst>
              </a:custGeom>
              <a:solidFill>
                <a:srgbClr val="000000"/>
              </a:solidFill>
              <a:ln w="9525">
                <a:solidFill>
                  <a:schemeClr val="tx1"/>
                </a:solidFill>
                <a:miter lim="800000"/>
                <a:headEnd/>
                <a:tailEnd/>
              </a:ln>
            </p:spPr>
            <p:txBody>
              <a:bodyPr/>
              <a:lstStyle/>
              <a:p>
                <a:endParaRPr lang="fr-FR"/>
              </a:p>
            </p:txBody>
          </p:sp>
          <p:sp>
            <p:nvSpPr>
              <p:cNvPr id="2773" name="AutoShape 2285"/>
              <p:cNvSpPr>
                <a:spLocks/>
              </p:cNvSpPr>
              <p:nvPr/>
            </p:nvSpPr>
            <p:spPr bwMode="auto">
              <a:xfrm>
                <a:off x="2624" y="2583"/>
                <a:ext cx="108" cy="55"/>
              </a:xfrm>
              <a:custGeom>
                <a:avLst/>
                <a:gdLst/>
                <a:ahLst/>
                <a:cxnLst/>
                <a:rect l="0" t="0" r="r" b="b"/>
                <a:pathLst>
                  <a:path w="21600" h="21600">
                    <a:moveTo>
                      <a:pt x="10914" y="21600"/>
                    </a:moveTo>
                    <a:lnTo>
                      <a:pt x="8754" y="21600"/>
                    </a:lnTo>
                    <a:lnTo>
                      <a:pt x="6821" y="20463"/>
                    </a:lnTo>
                    <a:lnTo>
                      <a:pt x="4888" y="20084"/>
                    </a:lnTo>
                    <a:lnTo>
                      <a:pt x="3297" y="18568"/>
                    </a:lnTo>
                    <a:lnTo>
                      <a:pt x="2274" y="17053"/>
                    </a:lnTo>
                    <a:lnTo>
                      <a:pt x="909" y="15537"/>
                    </a:lnTo>
                    <a:lnTo>
                      <a:pt x="455" y="12884"/>
                    </a:lnTo>
                    <a:lnTo>
                      <a:pt x="0" y="10989"/>
                    </a:lnTo>
                    <a:lnTo>
                      <a:pt x="455" y="8337"/>
                    </a:lnTo>
                    <a:lnTo>
                      <a:pt x="1364" y="6063"/>
                    </a:lnTo>
                    <a:lnTo>
                      <a:pt x="2842" y="4168"/>
                    </a:lnTo>
                    <a:lnTo>
                      <a:pt x="5912" y="758"/>
                    </a:lnTo>
                    <a:lnTo>
                      <a:pt x="10345" y="0"/>
                    </a:lnTo>
                    <a:lnTo>
                      <a:pt x="12733" y="0"/>
                    </a:lnTo>
                    <a:lnTo>
                      <a:pt x="15120" y="758"/>
                    </a:lnTo>
                    <a:lnTo>
                      <a:pt x="16825" y="1516"/>
                    </a:lnTo>
                    <a:lnTo>
                      <a:pt x="18189" y="3411"/>
                    </a:lnTo>
                    <a:lnTo>
                      <a:pt x="19667" y="4926"/>
                    </a:lnTo>
                    <a:lnTo>
                      <a:pt x="20577" y="6063"/>
                    </a:lnTo>
                    <a:lnTo>
                      <a:pt x="21600" y="8337"/>
                    </a:lnTo>
                    <a:lnTo>
                      <a:pt x="21600" y="10989"/>
                    </a:lnTo>
                    <a:lnTo>
                      <a:pt x="21600" y="12884"/>
                    </a:lnTo>
                    <a:lnTo>
                      <a:pt x="20577" y="15537"/>
                    </a:lnTo>
                    <a:lnTo>
                      <a:pt x="19667" y="17053"/>
                    </a:lnTo>
                    <a:lnTo>
                      <a:pt x="18189" y="19326"/>
                    </a:lnTo>
                    <a:lnTo>
                      <a:pt x="16143" y="20463"/>
                    </a:lnTo>
                    <a:lnTo>
                      <a:pt x="13756" y="21600"/>
                    </a:lnTo>
                    <a:lnTo>
                      <a:pt x="10914" y="21600"/>
                    </a:lnTo>
                    <a:close/>
                    <a:moveTo>
                      <a:pt x="11368" y="17053"/>
                    </a:moveTo>
                    <a:lnTo>
                      <a:pt x="14211" y="17053"/>
                    </a:lnTo>
                    <a:lnTo>
                      <a:pt x="16371" y="16295"/>
                    </a:lnTo>
                    <a:lnTo>
                      <a:pt x="18189" y="15537"/>
                    </a:lnTo>
                    <a:lnTo>
                      <a:pt x="19667" y="13642"/>
                    </a:lnTo>
                    <a:lnTo>
                      <a:pt x="20577" y="12505"/>
                    </a:lnTo>
                    <a:lnTo>
                      <a:pt x="20577" y="10989"/>
                    </a:lnTo>
                    <a:lnTo>
                      <a:pt x="20577" y="9474"/>
                    </a:lnTo>
                    <a:lnTo>
                      <a:pt x="19667" y="8337"/>
                    </a:lnTo>
                    <a:lnTo>
                      <a:pt x="18758" y="6821"/>
                    </a:lnTo>
                    <a:lnTo>
                      <a:pt x="17280" y="6063"/>
                    </a:lnTo>
                    <a:lnTo>
                      <a:pt x="14211" y="5305"/>
                    </a:lnTo>
                    <a:lnTo>
                      <a:pt x="10118" y="4926"/>
                    </a:lnTo>
                    <a:lnTo>
                      <a:pt x="7731" y="4926"/>
                    </a:lnTo>
                    <a:lnTo>
                      <a:pt x="5912" y="5305"/>
                    </a:lnTo>
                    <a:lnTo>
                      <a:pt x="3979" y="6063"/>
                    </a:lnTo>
                    <a:lnTo>
                      <a:pt x="2842" y="6821"/>
                    </a:lnTo>
                    <a:lnTo>
                      <a:pt x="1819" y="8337"/>
                    </a:lnTo>
                    <a:lnTo>
                      <a:pt x="1364" y="9474"/>
                    </a:lnTo>
                    <a:lnTo>
                      <a:pt x="909" y="10989"/>
                    </a:lnTo>
                    <a:lnTo>
                      <a:pt x="1364" y="12505"/>
                    </a:lnTo>
                    <a:lnTo>
                      <a:pt x="1819" y="13642"/>
                    </a:lnTo>
                    <a:lnTo>
                      <a:pt x="3297" y="14400"/>
                    </a:lnTo>
                    <a:lnTo>
                      <a:pt x="4434" y="15537"/>
                    </a:lnTo>
                    <a:lnTo>
                      <a:pt x="5912" y="16295"/>
                    </a:lnTo>
                    <a:lnTo>
                      <a:pt x="8754" y="17053"/>
                    </a:lnTo>
                    <a:lnTo>
                      <a:pt x="11368" y="17053"/>
                    </a:lnTo>
                    <a:close/>
                    <a:moveTo>
                      <a:pt x="11368" y="17053"/>
                    </a:moveTo>
                  </a:path>
                </a:pathLst>
              </a:custGeom>
              <a:solidFill>
                <a:srgbClr val="000000"/>
              </a:solidFill>
              <a:ln w="9525">
                <a:solidFill>
                  <a:schemeClr val="tx1"/>
                </a:solidFill>
                <a:miter lim="800000"/>
                <a:headEnd/>
                <a:tailEnd/>
              </a:ln>
            </p:spPr>
            <p:txBody>
              <a:bodyPr/>
              <a:lstStyle/>
              <a:p>
                <a:endParaRPr lang="fr-FR"/>
              </a:p>
            </p:txBody>
          </p:sp>
          <p:sp>
            <p:nvSpPr>
              <p:cNvPr id="2774" name="AutoShape 2286"/>
              <p:cNvSpPr>
                <a:spLocks/>
              </p:cNvSpPr>
              <p:nvPr/>
            </p:nvSpPr>
            <p:spPr bwMode="auto">
              <a:xfrm>
                <a:off x="2624" y="2514"/>
                <a:ext cx="108" cy="57"/>
              </a:xfrm>
              <a:custGeom>
                <a:avLst/>
                <a:gdLst/>
                <a:ahLst/>
                <a:cxnLst/>
                <a:rect l="0" t="0" r="r" b="b"/>
                <a:pathLst>
                  <a:path w="21600" h="21600">
                    <a:moveTo>
                      <a:pt x="10914" y="21600"/>
                    </a:moveTo>
                    <a:lnTo>
                      <a:pt x="8754" y="21600"/>
                    </a:lnTo>
                    <a:lnTo>
                      <a:pt x="6821" y="20829"/>
                    </a:lnTo>
                    <a:lnTo>
                      <a:pt x="4888" y="20057"/>
                    </a:lnTo>
                    <a:lnTo>
                      <a:pt x="3297" y="18514"/>
                    </a:lnTo>
                    <a:lnTo>
                      <a:pt x="2274" y="16971"/>
                    </a:lnTo>
                    <a:lnTo>
                      <a:pt x="909" y="15429"/>
                    </a:lnTo>
                    <a:lnTo>
                      <a:pt x="455" y="13114"/>
                    </a:lnTo>
                    <a:lnTo>
                      <a:pt x="0" y="10800"/>
                    </a:lnTo>
                    <a:lnTo>
                      <a:pt x="455" y="8486"/>
                    </a:lnTo>
                    <a:lnTo>
                      <a:pt x="1364" y="6171"/>
                    </a:lnTo>
                    <a:lnTo>
                      <a:pt x="2842" y="3857"/>
                    </a:lnTo>
                    <a:lnTo>
                      <a:pt x="5912" y="771"/>
                    </a:lnTo>
                    <a:lnTo>
                      <a:pt x="10345" y="0"/>
                    </a:lnTo>
                    <a:lnTo>
                      <a:pt x="12733" y="0"/>
                    </a:lnTo>
                    <a:lnTo>
                      <a:pt x="15120" y="771"/>
                    </a:lnTo>
                    <a:lnTo>
                      <a:pt x="16825" y="1157"/>
                    </a:lnTo>
                    <a:lnTo>
                      <a:pt x="18189" y="2700"/>
                    </a:lnTo>
                    <a:lnTo>
                      <a:pt x="19667" y="3857"/>
                    </a:lnTo>
                    <a:lnTo>
                      <a:pt x="20577" y="6171"/>
                    </a:lnTo>
                    <a:lnTo>
                      <a:pt x="21600" y="8486"/>
                    </a:lnTo>
                    <a:lnTo>
                      <a:pt x="21600" y="10800"/>
                    </a:lnTo>
                    <a:lnTo>
                      <a:pt x="21600" y="13114"/>
                    </a:lnTo>
                    <a:lnTo>
                      <a:pt x="20577" y="15429"/>
                    </a:lnTo>
                    <a:lnTo>
                      <a:pt x="19667" y="16971"/>
                    </a:lnTo>
                    <a:lnTo>
                      <a:pt x="18189" y="19286"/>
                    </a:lnTo>
                    <a:lnTo>
                      <a:pt x="16143" y="20829"/>
                    </a:lnTo>
                    <a:lnTo>
                      <a:pt x="13756" y="21600"/>
                    </a:lnTo>
                    <a:lnTo>
                      <a:pt x="10914" y="21600"/>
                    </a:lnTo>
                    <a:close/>
                    <a:moveTo>
                      <a:pt x="11368" y="16971"/>
                    </a:moveTo>
                    <a:lnTo>
                      <a:pt x="14211" y="16971"/>
                    </a:lnTo>
                    <a:lnTo>
                      <a:pt x="16371" y="16586"/>
                    </a:lnTo>
                    <a:lnTo>
                      <a:pt x="18189" y="15429"/>
                    </a:lnTo>
                    <a:lnTo>
                      <a:pt x="19667" y="13886"/>
                    </a:lnTo>
                    <a:lnTo>
                      <a:pt x="20577" y="12343"/>
                    </a:lnTo>
                    <a:lnTo>
                      <a:pt x="20577" y="10800"/>
                    </a:lnTo>
                    <a:lnTo>
                      <a:pt x="20577" y="8871"/>
                    </a:lnTo>
                    <a:lnTo>
                      <a:pt x="19667" y="7714"/>
                    </a:lnTo>
                    <a:lnTo>
                      <a:pt x="18758" y="6943"/>
                    </a:lnTo>
                    <a:lnTo>
                      <a:pt x="17280" y="6171"/>
                    </a:lnTo>
                    <a:lnTo>
                      <a:pt x="14211" y="5400"/>
                    </a:lnTo>
                    <a:lnTo>
                      <a:pt x="10118" y="4629"/>
                    </a:lnTo>
                    <a:lnTo>
                      <a:pt x="7731" y="4629"/>
                    </a:lnTo>
                    <a:lnTo>
                      <a:pt x="5912" y="5400"/>
                    </a:lnTo>
                    <a:lnTo>
                      <a:pt x="3979" y="6171"/>
                    </a:lnTo>
                    <a:lnTo>
                      <a:pt x="2842" y="6943"/>
                    </a:lnTo>
                    <a:lnTo>
                      <a:pt x="1819" y="8486"/>
                    </a:lnTo>
                    <a:lnTo>
                      <a:pt x="1364" y="8871"/>
                    </a:lnTo>
                    <a:lnTo>
                      <a:pt x="909" y="10800"/>
                    </a:lnTo>
                    <a:lnTo>
                      <a:pt x="1364" y="12343"/>
                    </a:lnTo>
                    <a:lnTo>
                      <a:pt x="1819" y="13886"/>
                    </a:lnTo>
                    <a:lnTo>
                      <a:pt x="3297" y="14657"/>
                    </a:lnTo>
                    <a:lnTo>
                      <a:pt x="4434" y="15429"/>
                    </a:lnTo>
                    <a:lnTo>
                      <a:pt x="5912" y="16586"/>
                    </a:lnTo>
                    <a:lnTo>
                      <a:pt x="8754" y="16971"/>
                    </a:lnTo>
                    <a:lnTo>
                      <a:pt x="11368" y="16971"/>
                    </a:lnTo>
                    <a:close/>
                    <a:moveTo>
                      <a:pt x="11368" y="16971"/>
                    </a:moveTo>
                  </a:path>
                </a:pathLst>
              </a:custGeom>
              <a:solidFill>
                <a:srgbClr val="000000"/>
              </a:solidFill>
              <a:ln w="9525">
                <a:solidFill>
                  <a:schemeClr val="tx1"/>
                </a:solidFill>
                <a:miter lim="800000"/>
                <a:headEnd/>
                <a:tailEnd/>
              </a:ln>
            </p:spPr>
            <p:txBody>
              <a:bodyPr/>
              <a:lstStyle/>
              <a:p>
                <a:endParaRPr lang="fr-FR"/>
              </a:p>
            </p:txBody>
          </p:sp>
          <p:sp>
            <p:nvSpPr>
              <p:cNvPr id="2775" name="AutoShape 2287"/>
              <p:cNvSpPr>
                <a:spLocks/>
              </p:cNvSpPr>
              <p:nvPr/>
            </p:nvSpPr>
            <p:spPr bwMode="auto">
              <a:xfrm>
                <a:off x="2624" y="2220"/>
                <a:ext cx="105" cy="36"/>
              </a:xfrm>
              <a:custGeom>
                <a:avLst/>
                <a:gdLst/>
                <a:ahLst/>
                <a:cxnLst/>
                <a:rect l="0" t="0" r="r" b="b"/>
                <a:pathLst>
                  <a:path w="21600" h="21600">
                    <a:moveTo>
                      <a:pt x="2335" y="21600"/>
                    </a:moveTo>
                    <a:lnTo>
                      <a:pt x="0" y="7800"/>
                    </a:lnTo>
                    <a:lnTo>
                      <a:pt x="0" y="6600"/>
                    </a:lnTo>
                    <a:lnTo>
                      <a:pt x="18214" y="6600"/>
                    </a:lnTo>
                    <a:lnTo>
                      <a:pt x="19732" y="5400"/>
                    </a:lnTo>
                    <a:lnTo>
                      <a:pt x="20666" y="5400"/>
                    </a:lnTo>
                    <a:lnTo>
                      <a:pt x="21133" y="5400"/>
                    </a:lnTo>
                    <a:lnTo>
                      <a:pt x="21133" y="4200"/>
                    </a:lnTo>
                    <a:lnTo>
                      <a:pt x="21600" y="2400"/>
                    </a:lnTo>
                    <a:lnTo>
                      <a:pt x="21600" y="0"/>
                    </a:lnTo>
                    <a:lnTo>
                      <a:pt x="21600" y="20400"/>
                    </a:lnTo>
                    <a:lnTo>
                      <a:pt x="21600" y="16200"/>
                    </a:lnTo>
                    <a:lnTo>
                      <a:pt x="21133" y="15600"/>
                    </a:lnTo>
                    <a:lnTo>
                      <a:pt x="21133" y="14400"/>
                    </a:lnTo>
                    <a:lnTo>
                      <a:pt x="20666" y="14400"/>
                    </a:lnTo>
                    <a:lnTo>
                      <a:pt x="19732" y="13200"/>
                    </a:lnTo>
                    <a:lnTo>
                      <a:pt x="18214" y="13200"/>
                    </a:lnTo>
                    <a:lnTo>
                      <a:pt x="6071" y="13200"/>
                    </a:lnTo>
                    <a:lnTo>
                      <a:pt x="4086" y="13200"/>
                    </a:lnTo>
                    <a:lnTo>
                      <a:pt x="3386" y="14400"/>
                    </a:lnTo>
                    <a:lnTo>
                      <a:pt x="2919" y="14400"/>
                    </a:lnTo>
                    <a:lnTo>
                      <a:pt x="2335" y="14400"/>
                    </a:lnTo>
                    <a:lnTo>
                      <a:pt x="2335" y="15600"/>
                    </a:lnTo>
                    <a:lnTo>
                      <a:pt x="2335" y="16200"/>
                    </a:lnTo>
                    <a:lnTo>
                      <a:pt x="2335" y="17400"/>
                    </a:lnTo>
                    <a:lnTo>
                      <a:pt x="2919" y="20400"/>
                    </a:lnTo>
                    <a:lnTo>
                      <a:pt x="2335" y="21600"/>
                    </a:lnTo>
                    <a:close/>
                    <a:moveTo>
                      <a:pt x="2335" y="21600"/>
                    </a:moveTo>
                  </a:path>
                </a:pathLst>
              </a:custGeom>
              <a:solidFill>
                <a:srgbClr val="000000"/>
              </a:solidFill>
              <a:ln w="9525">
                <a:solidFill>
                  <a:schemeClr val="tx1"/>
                </a:solidFill>
                <a:miter lim="800000"/>
                <a:headEnd/>
                <a:tailEnd/>
              </a:ln>
            </p:spPr>
            <p:txBody>
              <a:bodyPr/>
              <a:lstStyle/>
              <a:p>
                <a:endParaRPr lang="fr-FR"/>
              </a:p>
            </p:txBody>
          </p:sp>
          <p:sp>
            <p:nvSpPr>
              <p:cNvPr id="2776" name="AutoShape 2288"/>
              <p:cNvSpPr>
                <a:spLocks/>
              </p:cNvSpPr>
              <p:nvPr/>
            </p:nvSpPr>
            <p:spPr bwMode="auto">
              <a:xfrm>
                <a:off x="2624" y="2140"/>
                <a:ext cx="105" cy="61"/>
              </a:xfrm>
              <a:custGeom>
                <a:avLst/>
                <a:gdLst/>
                <a:ahLst/>
                <a:cxnLst/>
                <a:rect l="0" t="0" r="r" b="b"/>
                <a:pathLst>
                  <a:path w="21600" h="21600">
                    <a:moveTo>
                      <a:pt x="17747" y="0"/>
                    </a:moveTo>
                    <a:lnTo>
                      <a:pt x="21600" y="2160"/>
                    </a:lnTo>
                    <a:lnTo>
                      <a:pt x="21600" y="21600"/>
                    </a:lnTo>
                    <a:lnTo>
                      <a:pt x="21133" y="21600"/>
                    </a:lnTo>
                    <a:lnTo>
                      <a:pt x="16813" y="14400"/>
                    </a:lnTo>
                    <a:lnTo>
                      <a:pt x="13077" y="9360"/>
                    </a:lnTo>
                    <a:lnTo>
                      <a:pt x="10625" y="7920"/>
                    </a:lnTo>
                    <a:lnTo>
                      <a:pt x="8990" y="6480"/>
                    </a:lnTo>
                    <a:lnTo>
                      <a:pt x="7005" y="6480"/>
                    </a:lnTo>
                    <a:lnTo>
                      <a:pt x="6071" y="6480"/>
                    </a:lnTo>
                    <a:lnTo>
                      <a:pt x="4554" y="7200"/>
                    </a:lnTo>
                    <a:lnTo>
                      <a:pt x="3853" y="7920"/>
                    </a:lnTo>
                    <a:lnTo>
                      <a:pt x="2919" y="9720"/>
                    </a:lnTo>
                    <a:lnTo>
                      <a:pt x="2335" y="12960"/>
                    </a:lnTo>
                    <a:lnTo>
                      <a:pt x="2919" y="15120"/>
                    </a:lnTo>
                    <a:lnTo>
                      <a:pt x="3386" y="17280"/>
                    </a:lnTo>
                    <a:lnTo>
                      <a:pt x="4554" y="18720"/>
                    </a:lnTo>
                    <a:lnTo>
                      <a:pt x="6071" y="20160"/>
                    </a:lnTo>
                    <a:lnTo>
                      <a:pt x="6071" y="20880"/>
                    </a:lnTo>
                    <a:lnTo>
                      <a:pt x="4086" y="20160"/>
                    </a:lnTo>
                    <a:lnTo>
                      <a:pt x="2919" y="19440"/>
                    </a:lnTo>
                    <a:lnTo>
                      <a:pt x="1868" y="18000"/>
                    </a:lnTo>
                    <a:lnTo>
                      <a:pt x="934" y="15840"/>
                    </a:lnTo>
                    <a:lnTo>
                      <a:pt x="467" y="13680"/>
                    </a:lnTo>
                    <a:lnTo>
                      <a:pt x="0" y="11520"/>
                    </a:lnTo>
                    <a:lnTo>
                      <a:pt x="467" y="9360"/>
                    </a:lnTo>
                    <a:lnTo>
                      <a:pt x="934" y="6480"/>
                    </a:lnTo>
                    <a:lnTo>
                      <a:pt x="1868" y="4680"/>
                    </a:lnTo>
                    <a:lnTo>
                      <a:pt x="2919" y="3240"/>
                    </a:lnTo>
                    <a:lnTo>
                      <a:pt x="4086" y="2160"/>
                    </a:lnTo>
                    <a:lnTo>
                      <a:pt x="5604" y="2160"/>
                    </a:lnTo>
                    <a:lnTo>
                      <a:pt x="7472" y="2160"/>
                    </a:lnTo>
                    <a:lnTo>
                      <a:pt x="8990" y="3240"/>
                    </a:lnTo>
                    <a:lnTo>
                      <a:pt x="11676" y="5760"/>
                    </a:lnTo>
                    <a:lnTo>
                      <a:pt x="14595" y="9360"/>
                    </a:lnTo>
                    <a:lnTo>
                      <a:pt x="16579" y="11520"/>
                    </a:lnTo>
                    <a:lnTo>
                      <a:pt x="17747" y="14400"/>
                    </a:lnTo>
                    <a:lnTo>
                      <a:pt x="18681" y="15840"/>
                    </a:lnTo>
                    <a:lnTo>
                      <a:pt x="19732" y="16560"/>
                    </a:lnTo>
                    <a:lnTo>
                      <a:pt x="19732" y="7920"/>
                    </a:lnTo>
                    <a:lnTo>
                      <a:pt x="19265" y="5760"/>
                    </a:lnTo>
                    <a:lnTo>
                      <a:pt x="19265" y="3960"/>
                    </a:lnTo>
                    <a:lnTo>
                      <a:pt x="19265" y="3240"/>
                    </a:lnTo>
                    <a:lnTo>
                      <a:pt x="18681" y="2880"/>
                    </a:lnTo>
                    <a:lnTo>
                      <a:pt x="18214" y="2160"/>
                    </a:lnTo>
                    <a:lnTo>
                      <a:pt x="17747" y="1440"/>
                    </a:lnTo>
                    <a:lnTo>
                      <a:pt x="17747" y="0"/>
                    </a:lnTo>
                    <a:close/>
                    <a:moveTo>
                      <a:pt x="17747" y="0"/>
                    </a:moveTo>
                  </a:path>
                </a:pathLst>
              </a:custGeom>
              <a:solidFill>
                <a:srgbClr val="000000"/>
              </a:solidFill>
              <a:ln w="9525">
                <a:solidFill>
                  <a:schemeClr val="tx1"/>
                </a:solidFill>
                <a:miter lim="800000"/>
                <a:headEnd/>
                <a:tailEnd/>
              </a:ln>
            </p:spPr>
            <p:txBody>
              <a:bodyPr/>
              <a:lstStyle/>
              <a:p>
                <a:endParaRPr lang="fr-FR"/>
              </a:p>
            </p:txBody>
          </p:sp>
          <p:sp>
            <p:nvSpPr>
              <p:cNvPr id="2777" name="AutoShape 2289"/>
              <p:cNvSpPr>
                <a:spLocks/>
              </p:cNvSpPr>
              <p:nvPr/>
            </p:nvSpPr>
            <p:spPr bwMode="auto">
              <a:xfrm>
                <a:off x="2624" y="2073"/>
                <a:ext cx="108" cy="55"/>
              </a:xfrm>
              <a:custGeom>
                <a:avLst/>
                <a:gdLst/>
                <a:ahLst/>
                <a:cxnLst/>
                <a:rect l="0" t="0" r="r" b="b"/>
                <a:pathLst>
                  <a:path w="21600" h="21600">
                    <a:moveTo>
                      <a:pt x="10914" y="21600"/>
                    </a:moveTo>
                    <a:lnTo>
                      <a:pt x="8754" y="21600"/>
                    </a:lnTo>
                    <a:lnTo>
                      <a:pt x="6821" y="20855"/>
                    </a:lnTo>
                    <a:lnTo>
                      <a:pt x="4888" y="20110"/>
                    </a:lnTo>
                    <a:lnTo>
                      <a:pt x="3297" y="18248"/>
                    </a:lnTo>
                    <a:lnTo>
                      <a:pt x="2274" y="16759"/>
                    </a:lnTo>
                    <a:lnTo>
                      <a:pt x="909" y="15269"/>
                    </a:lnTo>
                    <a:lnTo>
                      <a:pt x="455" y="13407"/>
                    </a:lnTo>
                    <a:lnTo>
                      <a:pt x="0" y="10800"/>
                    </a:lnTo>
                    <a:lnTo>
                      <a:pt x="455" y="8566"/>
                    </a:lnTo>
                    <a:lnTo>
                      <a:pt x="1364" y="6331"/>
                    </a:lnTo>
                    <a:lnTo>
                      <a:pt x="2842" y="4097"/>
                    </a:lnTo>
                    <a:lnTo>
                      <a:pt x="5912" y="1117"/>
                    </a:lnTo>
                    <a:lnTo>
                      <a:pt x="10345" y="0"/>
                    </a:lnTo>
                    <a:lnTo>
                      <a:pt x="12733" y="0"/>
                    </a:lnTo>
                    <a:lnTo>
                      <a:pt x="15120" y="1117"/>
                    </a:lnTo>
                    <a:lnTo>
                      <a:pt x="16825" y="1862"/>
                    </a:lnTo>
                    <a:lnTo>
                      <a:pt x="18189" y="3352"/>
                    </a:lnTo>
                    <a:lnTo>
                      <a:pt x="19667" y="4841"/>
                    </a:lnTo>
                    <a:lnTo>
                      <a:pt x="20577" y="6331"/>
                    </a:lnTo>
                    <a:lnTo>
                      <a:pt x="21600" y="8566"/>
                    </a:lnTo>
                    <a:lnTo>
                      <a:pt x="21600" y="10800"/>
                    </a:lnTo>
                    <a:lnTo>
                      <a:pt x="21600" y="13407"/>
                    </a:lnTo>
                    <a:lnTo>
                      <a:pt x="20577" y="15269"/>
                    </a:lnTo>
                    <a:lnTo>
                      <a:pt x="19667" y="17503"/>
                    </a:lnTo>
                    <a:lnTo>
                      <a:pt x="18189" y="19366"/>
                    </a:lnTo>
                    <a:lnTo>
                      <a:pt x="16143" y="20855"/>
                    </a:lnTo>
                    <a:lnTo>
                      <a:pt x="13756" y="21600"/>
                    </a:lnTo>
                    <a:lnTo>
                      <a:pt x="10914" y="21600"/>
                    </a:lnTo>
                    <a:close/>
                    <a:moveTo>
                      <a:pt x="11368" y="16759"/>
                    </a:moveTo>
                    <a:lnTo>
                      <a:pt x="14211" y="16759"/>
                    </a:lnTo>
                    <a:lnTo>
                      <a:pt x="16371" y="16014"/>
                    </a:lnTo>
                    <a:lnTo>
                      <a:pt x="18189" y="15269"/>
                    </a:lnTo>
                    <a:lnTo>
                      <a:pt x="19667" y="14152"/>
                    </a:lnTo>
                    <a:lnTo>
                      <a:pt x="20577" y="13407"/>
                    </a:lnTo>
                    <a:lnTo>
                      <a:pt x="20577" y="10800"/>
                    </a:lnTo>
                    <a:lnTo>
                      <a:pt x="20577" y="10055"/>
                    </a:lnTo>
                    <a:lnTo>
                      <a:pt x="19667" y="8566"/>
                    </a:lnTo>
                    <a:lnTo>
                      <a:pt x="18758" y="6703"/>
                    </a:lnTo>
                    <a:lnTo>
                      <a:pt x="17280" y="6331"/>
                    </a:lnTo>
                    <a:lnTo>
                      <a:pt x="14211" y="5586"/>
                    </a:lnTo>
                    <a:lnTo>
                      <a:pt x="10118" y="4841"/>
                    </a:lnTo>
                    <a:lnTo>
                      <a:pt x="7731" y="5586"/>
                    </a:lnTo>
                    <a:lnTo>
                      <a:pt x="5912" y="5586"/>
                    </a:lnTo>
                    <a:lnTo>
                      <a:pt x="3979" y="6331"/>
                    </a:lnTo>
                    <a:lnTo>
                      <a:pt x="2842" y="6703"/>
                    </a:lnTo>
                    <a:lnTo>
                      <a:pt x="1819" y="8566"/>
                    </a:lnTo>
                    <a:lnTo>
                      <a:pt x="1364" y="9310"/>
                    </a:lnTo>
                    <a:lnTo>
                      <a:pt x="909" y="10800"/>
                    </a:lnTo>
                    <a:lnTo>
                      <a:pt x="1364" y="12290"/>
                    </a:lnTo>
                    <a:lnTo>
                      <a:pt x="1819" y="14152"/>
                    </a:lnTo>
                    <a:lnTo>
                      <a:pt x="3297" y="14524"/>
                    </a:lnTo>
                    <a:lnTo>
                      <a:pt x="4434" y="15269"/>
                    </a:lnTo>
                    <a:lnTo>
                      <a:pt x="5912" y="16014"/>
                    </a:lnTo>
                    <a:lnTo>
                      <a:pt x="8754" y="16759"/>
                    </a:lnTo>
                    <a:lnTo>
                      <a:pt x="11368" y="16759"/>
                    </a:lnTo>
                    <a:close/>
                    <a:moveTo>
                      <a:pt x="11368" y="16759"/>
                    </a:moveTo>
                  </a:path>
                </a:pathLst>
              </a:custGeom>
              <a:solidFill>
                <a:srgbClr val="000000"/>
              </a:solidFill>
              <a:ln w="9525">
                <a:solidFill>
                  <a:schemeClr val="tx1"/>
                </a:solidFill>
                <a:miter lim="800000"/>
                <a:headEnd/>
                <a:tailEnd/>
              </a:ln>
            </p:spPr>
            <p:txBody>
              <a:bodyPr/>
              <a:lstStyle/>
              <a:p>
                <a:endParaRPr lang="fr-FR"/>
              </a:p>
            </p:txBody>
          </p:sp>
          <p:sp>
            <p:nvSpPr>
              <p:cNvPr id="2778" name="AutoShape 2290"/>
              <p:cNvSpPr>
                <a:spLocks/>
              </p:cNvSpPr>
              <p:nvPr/>
            </p:nvSpPr>
            <p:spPr bwMode="auto">
              <a:xfrm>
                <a:off x="2624" y="1775"/>
                <a:ext cx="105" cy="38"/>
              </a:xfrm>
              <a:custGeom>
                <a:avLst/>
                <a:gdLst/>
                <a:ahLst/>
                <a:cxnLst/>
                <a:rect l="0" t="0" r="r" b="b"/>
                <a:pathLst>
                  <a:path w="21600" h="21600">
                    <a:moveTo>
                      <a:pt x="2335" y="21600"/>
                    </a:moveTo>
                    <a:lnTo>
                      <a:pt x="0" y="8400"/>
                    </a:lnTo>
                    <a:lnTo>
                      <a:pt x="0" y="7200"/>
                    </a:lnTo>
                    <a:lnTo>
                      <a:pt x="18214" y="7200"/>
                    </a:lnTo>
                    <a:lnTo>
                      <a:pt x="19732" y="7200"/>
                    </a:lnTo>
                    <a:lnTo>
                      <a:pt x="20666" y="7200"/>
                    </a:lnTo>
                    <a:lnTo>
                      <a:pt x="21133" y="5400"/>
                    </a:lnTo>
                    <a:lnTo>
                      <a:pt x="21133" y="4200"/>
                    </a:lnTo>
                    <a:lnTo>
                      <a:pt x="21600" y="3000"/>
                    </a:lnTo>
                    <a:lnTo>
                      <a:pt x="21600" y="0"/>
                    </a:lnTo>
                    <a:lnTo>
                      <a:pt x="21600" y="20400"/>
                    </a:lnTo>
                    <a:lnTo>
                      <a:pt x="21600" y="18000"/>
                    </a:lnTo>
                    <a:lnTo>
                      <a:pt x="21133" y="15000"/>
                    </a:lnTo>
                    <a:lnTo>
                      <a:pt x="21133" y="13800"/>
                    </a:lnTo>
                    <a:lnTo>
                      <a:pt x="20666" y="13800"/>
                    </a:lnTo>
                    <a:lnTo>
                      <a:pt x="19732" y="13800"/>
                    </a:lnTo>
                    <a:lnTo>
                      <a:pt x="18214" y="13800"/>
                    </a:lnTo>
                    <a:lnTo>
                      <a:pt x="6071" y="13800"/>
                    </a:lnTo>
                    <a:lnTo>
                      <a:pt x="4086" y="13800"/>
                    </a:lnTo>
                    <a:lnTo>
                      <a:pt x="3386" y="13800"/>
                    </a:lnTo>
                    <a:lnTo>
                      <a:pt x="2919" y="13800"/>
                    </a:lnTo>
                    <a:lnTo>
                      <a:pt x="2335" y="15000"/>
                    </a:lnTo>
                    <a:lnTo>
                      <a:pt x="2335" y="16800"/>
                    </a:lnTo>
                    <a:lnTo>
                      <a:pt x="2335" y="19200"/>
                    </a:lnTo>
                    <a:lnTo>
                      <a:pt x="2919" y="20400"/>
                    </a:lnTo>
                    <a:lnTo>
                      <a:pt x="2335" y="21600"/>
                    </a:lnTo>
                    <a:close/>
                    <a:moveTo>
                      <a:pt x="2335" y="21600"/>
                    </a:moveTo>
                  </a:path>
                </a:pathLst>
              </a:custGeom>
              <a:solidFill>
                <a:srgbClr val="000000"/>
              </a:solidFill>
              <a:ln w="9525">
                <a:solidFill>
                  <a:schemeClr val="tx1"/>
                </a:solidFill>
                <a:miter lim="800000"/>
                <a:headEnd/>
                <a:tailEnd/>
              </a:ln>
            </p:spPr>
            <p:txBody>
              <a:bodyPr/>
              <a:lstStyle/>
              <a:p>
                <a:endParaRPr lang="fr-FR"/>
              </a:p>
            </p:txBody>
          </p:sp>
          <p:sp>
            <p:nvSpPr>
              <p:cNvPr id="2779" name="AutoShape 2291"/>
              <p:cNvSpPr>
                <a:spLocks/>
              </p:cNvSpPr>
              <p:nvPr/>
            </p:nvSpPr>
            <p:spPr bwMode="auto">
              <a:xfrm>
                <a:off x="2624" y="1697"/>
                <a:ext cx="105" cy="59"/>
              </a:xfrm>
              <a:custGeom>
                <a:avLst/>
                <a:gdLst/>
                <a:ahLst/>
                <a:cxnLst/>
                <a:rect l="0" t="0" r="r" b="b"/>
                <a:pathLst>
                  <a:path w="21600" h="21600">
                    <a:moveTo>
                      <a:pt x="14128" y="0"/>
                    </a:moveTo>
                    <a:lnTo>
                      <a:pt x="15996" y="0"/>
                    </a:lnTo>
                    <a:lnTo>
                      <a:pt x="15996" y="4957"/>
                    </a:lnTo>
                    <a:lnTo>
                      <a:pt x="21600" y="4957"/>
                    </a:lnTo>
                    <a:lnTo>
                      <a:pt x="21600" y="9207"/>
                    </a:lnTo>
                    <a:lnTo>
                      <a:pt x="15996" y="9207"/>
                    </a:lnTo>
                    <a:lnTo>
                      <a:pt x="15996" y="21600"/>
                    </a:lnTo>
                    <a:lnTo>
                      <a:pt x="14595" y="21600"/>
                    </a:lnTo>
                    <a:lnTo>
                      <a:pt x="0" y="7790"/>
                    </a:lnTo>
                    <a:lnTo>
                      <a:pt x="0" y="4957"/>
                    </a:lnTo>
                    <a:lnTo>
                      <a:pt x="14128" y="4957"/>
                    </a:lnTo>
                    <a:lnTo>
                      <a:pt x="14128" y="0"/>
                    </a:lnTo>
                    <a:close/>
                    <a:moveTo>
                      <a:pt x="14128" y="9207"/>
                    </a:moveTo>
                    <a:lnTo>
                      <a:pt x="3386" y="9207"/>
                    </a:lnTo>
                    <a:lnTo>
                      <a:pt x="14128" y="19121"/>
                    </a:lnTo>
                    <a:lnTo>
                      <a:pt x="14128" y="9207"/>
                    </a:lnTo>
                    <a:close/>
                    <a:moveTo>
                      <a:pt x="14128" y="9207"/>
                    </a:moveTo>
                  </a:path>
                </a:pathLst>
              </a:custGeom>
              <a:solidFill>
                <a:srgbClr val="000000"/>
              </a:solidFill>
              <a:ln w="9525">
                <a:solidFill>
                  <a:schemeClr val="tx1"/>
                </a:solidFill>
                <a:miter lim="800000"/>
                <a:headEnd/>
                <a:tailEnd/>
              </a:ln>
            </p:spPr>
            <p:txBody>
              <a:bodyPr/>
              <a:lstStyle/>
              <a:p>
                <a:endParaRPr lang="fr-FR"/>
              </a:p>
            </p:txBody>
          </p:sp>
          <p:sp>
            <p:nvSpPr>
              <p:cNvPr id="2780" name="AutoShape 2292"/>
              <p:cNvSpPr>
                <a:spLocks/>
              </p:cNvSpPr>
              <p:nvPr/>
            </p:nvSpPr>
            <p:spPr bwMode="auto">
              <a:xfrm>
                <a:off x="2624" y="1628"/>
                <a:ext cx="108" cy="59"/>
              </a:xfrm>
              <a:custGeom>
                <a:avLst/>
                <a:gdLst/>
                <a:ahLst/>
                <a:cxnLst/>
                <a:rect l="0" t="0" r="r" b="b"/>
                <a:pathLst>
                  <a:path w="21600" h="21600">
                    <a:moveTo>
                      <a:pt x="10914" y="21600"/>
                    </a:moveTo>
                    <a:lnTo>
                      <a:pt x="8754" y="21600"/>
                    </a:lnTo>
                    <a:lnTo>
                      <a:pt x="6821" y="20855"/>
                    </a:lnTo>
                    <a:lnTo>
                      <a:pt x="4888" y="19738"/>
                    </a:lnTo>
                    <a:lnTo>
                      <a:pt x="3297" y="18993"/>
                    </a:lnTo>
                    <a:lnTo>
                      <a:pt x="2274" y="17503"/>
                    </a:lnTo>
                    <a:lnTo>
                      <a:pt x="909" y="14897"/>
                    </a:lnTo>
                    <a:lnTo>
                      <a:pt x="455" y="13407"/>
                    </a:lnTo>
                    <a:lnTo>
                      <a:pt x="0" y="10428"/>
                    </a:lnTo>
                    <a:lnTo>
                      <a:pt x="455" y="8193"/>
                    </a:lnTo>
                    <a:lnTo>
                      <a:pt x="1364" y="5959"/>
                    </a:lnTo>
                    <a:lnTo>
                      <a:pt x="2842" y="3724"/>
                    </a:lnTo>
                    <a:lnTo>
                      <a:pt x="5912" y="1490"/>
                    </a:lnTo>
                    <a:lnTo>
                      <a:pt x="10345" y="0"/>
                    </a:lnTo>
                    <a:lnTo>
                      <a:pt x="12733" y="745"/>
                    </a:lnTo>
                    <a:lnTo>
                      <a:pt x="15120" y="745"/>
                    </a:lnTo>
                    <a:lnTo>
                      <a:pt x="16825" y="2234"/>
                    </a:lnTo>
                    <a:lnTo>
                      <a:pt x="18189" y="2979"/>
                    </a:lnTo>
                    <a:lnTo>
                      <a:pt x="19667" y="4841"/>
                    </a:lnTo>
                    <a:lnTo>
                      <a:pt x="20577" y="5959"/>
                    </a:lnTo>
                    <a:lnTo>
                      <a:pt x="21600" y="8938"/>
                    </a:lnTo>
                    <a:lnTo>
                      <a:pt x="21600" y="11545"/>
                    </a:lnTo>
                    <a:lnTo>
                      <a:pt x="21600" y="13407"/>
                    </a:lnTo>
                    <a:lnTo>
                      <a:pt x="20577" y="15641"/>
                    </a:lnTo>
                    <a:lnTo>
                      <a:pt x="19667" y="17503"/>
                    </a:lnTo>
                    <a:lnTo>
                      <a:pt x="18189" y="18993"/>
                    </a:lnTo>
                    <a:lnTo>
                      <a:pt x="16143" y="20110"/>
                    </a:lnTo>
                    <a:lnTo>
                      <a:pt x="13756" y="20855"/>
                    </a:lnTo>
                    <a:lnTo>
                      <a:pt x="10914" y="21600"/>
                    </a:lnTo>
                    <a:close/>
                    <a:moveTo>
                      <a:pt x="11368" y="16386"/>
                    </a:moveTo>
                    <a:lnTo>
                      <a:pt x="14211" y="16386"/>
                    </a:lnTo>
                    <a:lnTo>
                      <a:pt x="16371" y="15641"/>
                    </a:lnTo>
                    <a:lnTo>
                      <a:pt x="18189" y="14897"/>
                    </a:lnTo>
                    <a:lnTo>
                      <a:pt x="19667" y="14152"/>
                    </a:lnTo>
                    <a:lnTo>
                      <a:pt x="20577" y="13034"/>
                    </a:lnTo>
                    <a:lnTo>
                      <a:pt x="20577" y="11545"/>
                    </a:lnTo>
                    <a:lnTo>
                      <a:pt x="20577" y="9683"/>
                    </a:lnTo>
                    <a:lnTo>
                      <a:pt x="19667" y="8193"/>
                    </a:lnTo>
                    <a:lnTo>
                      <a:pt x="18758" y="6703"/>
                    </a:lnTo>
                    <a:lnTo>
                      <a:pt x="17280" y="5959"/>
                    </a:lnTo>
                    <a:lnTo>
                      <a:pt x="14211" y="5586"/>
                    </a:lnTo>
                    <a:lnTo>
                      <a:pt x="10118" y="5586"/>
                    </a:lnTo>
                    <a:lnTo>
                      <a:pt x="7731" y="5586"/>
                    </a:lnTo>
                    <a:lnTo>
                      <a:pt x="5912" y="5586"/>
                    </a:lnTo>
                    <a:lnTo>
                      <a:pt x="3979" y="5959"/>
                    </a:lnTo>
                    <a:lnTo>
                      <a:pt x="2842" y="7448"/>
                    </a:lnTo>
                    <a:lnTo>
                      <a:pt x="1819" y="8193"/>
                    </a:lnTo>
                    <a:lnTo>
                      <a:pt x="1364" y="9683"/>
                    </a:lnTo>
                    <a:lnTo>
                      <a:pt x="909" y="10428"/>
                    </a:lnTo>
                    <a:lnTo>
                      <a:pt x="1364" y="13034"/>
                    </a:lnTo>
                    <a:lnTo>
                      <a:pt x="1819" y="13407"/>
                    </a:lnTo>
                    <a:lnTo>
                      <a:pt x="3297" y="14897"/>
                    </a:lnTo>
                    <a:lnTo>
                      <a:pt x="4434" y="15641"/>
                    </a:lnTo>
                    <a:lnTo>
                      <a:pt x="5912" y="16386"/>
                    </a:lnTo>
                    <a:lnTo>
                      <a:pt x="8754" y="16386"/>
                    </a:lnTo>
                    <a:lnTo>
                      <a:pt x="11368" y="16386"/>
                    </a:lnTo>
                    <a:close/>
                    <a:moveTo>
                      <a:pt x="11368" y="16386"/>
                    </a:moveTo>
                  </a:path>
                </a:pathLst>
              </a:custGeom>
              <a:solidFill>
                <a:srgbClr val="000000"/>
              </a:solidFill>
              <a:ln w="9525">
                <a:solidFill>
                  <a:schemeClr val="tx1"/>
                </a:solidFill>
                <a:miter lim="800000"/>
                <a:headEnd/>
                <a:tailEnd/>
              </a:ln>
            </p:spPr>
            <p:txBody>
              <a:bodyPr/>
              <a:lstStyle/>
              <a:p>
                <a:endParaRPr lang="fr-FR"/>
              </a:p>
            </p:txBody>
          </p:sp>
          <p:sp>
            <p:nvSpPr>
              <p:cNvPr id="2781" name="AutoShape 2293"/>
              <p:cNvSpPr>
                <a:spLocks/>
              </p:cNvSpPr>
              <p:nvPr/>
            </p:nvSpPr>
            <p:spPr bwMode="auto">
              <a:xfrm>
                <a:off x="2624" y="1334"/>
                <a:ext cx="105" cy="34"/>
              </a:xfrm>
              <a:custGeom>
                <a:avLst/>
                <a:gdLst/>
                <a:ahLst/>
                <a:cxnLst/>
                <a:rect l="0" t="0" r="r" b="b"/>
                <a:pathLst>
                  <a:path w="21600" h="21600">
                    <a:moveTo>
                      <a:pt x="2335" y="21600"/>
                    </a:moveTo>
                    <a:lnTo>
                      <a:pt x="0" y="8023"/>
                    </a:lnTo>
                    <a:lnTo>
                      <a:pt x="0" y="6789"/>
                    </a:lnTo>
                    <a:lnTo>
                      <a:pt x="18214" y="6789"/>
                    </a:lnTo>
                    <a:lnTo>
                      <a:pt x="19732" y="6789"/>
                    </a:lnTo>
                    <a:lnTo>
                      <a:pt x="20666" y="6789"/>
                    </a:lnTo>
                    <a:lnTo>
                      <a:pt x="21133" y="5554"/>
                    </a:lnTo>
                    <a:lnTo>
                      <a:pt x="21600" y="3086"/>
                    </a:lnTo>
                    <a:lnTo>
                      <a:pt x="21600" y="0"/>
                    </a:lnTo>
                    <a:lnTo>
                      <a:pt x="21600" y="21600"/>
                    </a:lnTo>
                    <a:lnTo>
                      <a:pt x="21600" y="17897"/>
                    </a:lnTo>
                    <a:lnTo>
                      <a:pt x="21133" y="16663"/>
                    </a:lnTo>
                    <a:lnTo>
                      <a:pt x="21133" y="15429"/>
                    </a:lnTo>
                    <a:lnTo>
                      <a:pt x="20666" y="14194"/>
                    </a:lnTo>
                    <a:lnTo>
                      <a:pt x="19732" y="14194"/>
                    </a:lnTo>
                    <a:lnTo>
                      <a:pt x="18214" y="14194"/>
                    </a:lnTo>
                    <a:lnTo>
                      <a:pt x="6071" y="14194"/>
                    </a:lnTo>
                    <a:lnTo>
                      <a:pt x="4086" y="14194"/>
                    </a:lnTo>
                    <a:lnTo>
                      <a:pt x="3386" y="14194"/>
                    </a:lnTo>
                    <a:lnTo>
                      <a:pt x="2919" y="15429"/>
                    </a:lnTo>
                    <a:lnTo>
                      <a:pt x="2335" y="15429"/>
                    </a:lnTo>
                    <a:lnTo>
                      <a:pt x="2335" y="16663"/>
                    </a:lnTo>
                    <a:lnTo>
                      <a:pt x="2335" y="19131"/>
                    </a:lnTo>
                    <a:lnTo>
                      <a:pt x="2919" y="21600"/>
                    </a:lnTo>
                    <a:lnTo>
                      <a:pt x="2335" y="21600"/>
                    </a:lnTo>
                    <a:close/>
                    <a:moveTo>
                      <a:pt x="2335" y="21600"/>
                    </a:moveTo>
                  </a:path>
                </a:pathLst>
              </a:custGeom>
              <a:solidFill>
                <a:srgbClr val="000000"/>
              </a:solidFill>
              <a:ln w="9525">
                <a:solidFill>
                  <a:schemeClr val="tx1"/>
                </a:solidFill>
                <a:miter lim="800000"/>
                <a:headEnd/>
                <a:tailEnd/>
              </a:ln>
            </p:spPr>
            <p:txBody>
              <a:bodyPr/>
              <a:lstStyle/>
              <a:p>
                <a:endParaRPr lang="fr-FR"/>
              </a:p>
            </p:txBody>
          </p:sp>
          <p:sp>
            <p:nvSpPr>
              <p:cNvPr id="2782" name="AutoShape 2294"/>
              <p:cNvSpPr>
                <a:spLocks/>
              </p:cNvSpPr>
              <p:nvPr/>
            </p:nvSpPr>
            <p:spPr bwMode="auto">
              <a:xfrm>
                <a:off x="2624" y="1256"/>
                <a:ext cx="108" cy="55"/>
              </a:xfrm>
              <a:custGeom>
                <a:avLst/>
                <a:gdLst/>
                <a:ahLst/>
                <a:cxnLst/>
                <a:rect l="0" t="0" r="r" b="b"/>
                <a:pathLst>
                  <a:path w="21600" h="21600">
                    <a:moveTo>
                      <a:pt x="0" y="0"/>
                    </a:moveTo>
                    <a:lnTo>
                      <a:pt x="909" y="0"/>
                    </a:lnTo>
                    <a:lnTo>
                      <a:pt x="909" y="3032"/>
                    </a:lnTo>
                    <a:lnTo>
                      <a:pt x="1364" y="6063"/>
                    </a:lnTo>
                    <a:lnTo>
                      <a:pt x="2274" y="7579"/>
                    </a:lnTo>
                    <a:lnTo>
                      <a:pt x="3297" y="9853"/>
                    </a:lnTo>
                    <a:lnTo>
                      <a:pt x="4434" y="12126"/>
                    </a:lnTo>
                    <a:lnTo>
                      <a:pt x="5912" y="14021"/>
                    </a:lnTo>
                    <a:lnTo>
                      <a:pt x="7731" y="14779"/>
                    </a:lnTo>
                    <a:lnTo>
                      <a:pt x="9663" y="15916"/>
                    </a:lnTo>
                    <a:lnTo>
                      <a:pt x="8754" y="12126"/>
                    </a:lnTo>
                    <a:lnTo>
                      <a:pt x="8299" y="8337"/>
                    </a:lnTo>
                    <a:lnTo>
                      <a:pt x="8299" y="6063"/>
                    </a:lnTo>
                    <a:lnTo>
                      <a:pt x="9208" y="3789"/>
                    </a:lnTo>
                    <a:lnTo>
                      <a:pt x="10118" y="2274"/>
                    </a:lnTo>
                    <a:lnTo>
                      <a:pt x="10914" y="758"/>
                    </a:lnTo>
                    <a:lnTo>
                      <a:pt x="12733" y="0"/>
                    </a:lnTo>
                    <a:lnTo>
                      <a:pt x="14211" y="0"/>
                    </a:lnTo>
                    <a:lnTo>
                      <a:pt x="16143" y="0"/>
                    </a:lnTo>
                    <a:lnTo>
                      <a:pt x="17280" y="758"/>
                    </a:lnTo>
                    <a:lnTo>
                      <a:pt x="19213" y="2274"/>
                    </a:lnTo>
                    <a:lnTo>
                      <a:pt x="20577" y="4547"/>
                    </a:lnTo>
                    <a:lnTo>
                      <a:pt x="21600" y="7579"/>
                    </a:lnTo>
                    <a:lnTo>
                      <a:pt x="21600" y="10611"/>
                    </a:lnTo>
                    <a:lnTo>
                      <a:pt x="21600" y="13263"/>
                    </a:lnTo>
                    <a:lnTo>
                      <a:pt x="21032" y="15158"/>
                    </a:lnTo>
                    <a:lnTo>
                      <a:pt x="20122" y="16674"/>
                    </a:lnTo>
                    <a:lnTo>
                      <a:pt x="18758" y="19326"/>
                    </a:lnTo>
                    <a:lnTo>
                      <a:pt x="16825" y="20842"/>
                    </a:lnTo>
                    <a:lnTo>
                      <a:pt x="15120" y="21600"/>
                    </a:lnTo>
                    <a:lnTo>
                      <a:pt x="13301" y="21600"/>
                    </a:lnTo>
                    <a:lnTo>
                      <a:pt x="10345" y="21600"/>
                    </a:lnTo>
                    <a:lnTo>
                      <a:pt x="7731" y="20084"/>
                    </a:lnTo>
                    <a:lnTo>
                      <a:pt x="5457" y="17432"/>
                    </a:lnTo>
                    <a:lnTo>
                      <a:pt x="3297" y="14779"/>
                    </a:lnTo>
                    <a:lnTo>
                      <a:pt x="1819" y="10611"/>
                    </a:lnTo>
                    <a:lnTo>
                      <a:pt x="909" y="7579"/>
                    </a:lnTo>
                    <a:lnTo>
                      <a:pt x="455" y="4547"/>
                    </a:lnTo>
                    <a:lnTo>
                      <a:pt x="0" y="1516"/>
                    </a:lnTo>
                    <a:lnTo>
                      <a:pt x="0" y="0"/>
                    </a:lnTo>
                    <a:close/>
                    <a:moveTo>
                      <a:pt x="10914" y="15916"/>
                    </a:moveTo>
                    <a:lnTo>
                      <a:pt x="12733" y="16674"/>
                    </a:lnTo>
                    <a:lnTo>
                      <a:pt x="14211" y="16674"/>
                    </a:lnTo>
                    <a:lnTo>
                      <a:pt x="15575" y="15916"/>
                    </a:lnTo>
                    <a:lnTo>
                      <a:pt x="17280" y="15916"/>
                    </a:lnTo>
                    <a:lnTo>
                      <a:pt x="18758" y="14779"/>
                    </a:lnTo>
                    <a:lnTo>
                      <a:pt x="20122" y="13263"/>
                    </a:lnTo>
                    <a:lnTo>
                      <a:pt x="20577" y="11368"/>
                    </a:lnTo>
                    <a:lnTo>
                      <a:pt x="20577" y="9853"/>
                    </a:lnTo>
                    <a:lnTo>
                      <a:pt x="20122" y="8337"/>
                    </a:lnTo>
                    <a:lnTo>
                      <a:pt x="19213" y="6063"/>
                    </a:lnTo>
                    <a:lnTo>
                      <a:pt x="18189" y="5305"/>
                    </a:lnTo>
                    <a:lnTo>
                      <a:pt x="17280" y="4547"/>
                    </a:lnTo>
                    <a:lnTo>
                      <a:pt x="16143" y="4547"/>
                    </a:lnTo>
                    <a:lnTo>
                      <a:pt x="13301" y="5305"/>
                    </a:lnTo>
                    <a:lnTo>
                      <a:pt x="11368" y="6063"/>
                    </a:lnTo>
                    <a:lnTo>
                      <a:pt x="10345" y="7579"/>
                    </a:lnTo>
                    <a:lnTo>
                      <a:pt x="9663" y="9095"/>
                    </a:lnTo>
                    <a:lnTo>
                      <a:pt x="9663" y="10611"/>
                    </a:lnTo>
                    <a:lnTo>
                      <a:pt x="9663" y="12126"/>
                    </a:lnTo>
                    <a:lnTo>
                      <a:pt x="9663" y="13263"/>
                    </a:lnTo>
                    <a:lnTo>
                      <a:pt x="10118" y="14779"/>
                    </a:lnTo>
                    <a:lnTo>
                      <a:pt x="10914" y="15916"/>
                    </a:lnTo>
                    <a:close/>
                    <a:moveTo>
                      <a:pt x="10914" y="15916"/>
                    </a:moveTo>
                  </a:path>
                </a:pathLst>
              </a:custGeom>
              <a:solidFill>
                <a:srgbClr val="000000"/>
              </a:solidFill>
              <a:ln w="9525">
                <a:solidFill>
                  <a:schemeClr val="tx1"/>
                </a:solidFill>
                <a:miter lim="800000"/>
                <a:headEnd/>
                <a:tailEnd/>
              </a:ln>
            </p:spPr>
            <p:txBody>
              <a:bodyPr/>
              <a:lstStyle/>
              <a:p>
                <a:endParaRPr lang="fr-FR"/>
              </a:p>
            </p:txBody>
          </p:sp>
          <p:sp>
            <p:nvSpPr>
              <p:cNvPr id="2783" name="AutoShape 2295"/>
              <p:cNvSpPr>
                <a:spLocks/>
              </p:cNvSpPr>
              <p:nvPr/>
            </p:nvSpPr>
            <p:spPr bwMode="auto">
              <a:xfrm>
                <a:off x="2624" y="1187"/>
                <a:ext cx="108" cy="55"/>
              </a:xfrm>
              <a:custGeom>
                <a:avLst/>
                <a:gdLst/>
                <a:ahLst/>
                <a:cxnLst/>
                <a:rect l="0" t="0" r="r" b="b"/>
                <a:pathLst>
                  <a:path w="21600" h="21600">
                    <a:moveTo>
                      <a:pt x="10914" y="21600"/>
                    </a:moveTo>
                    <a:lnTo>
                      <a:pt x="8754" y="21600"/>
                    </a:lnTo>
                    <a:lnTo>
                      <a:pt x="6821" y="20842"/>
                    </a:lnTo>
                    <a:lnTo>
                      <a:pt x="4888" y="19705"/>
                    </a:lnTo>
                    <a:lnTo>
                      <a:pt x="3297" y="18568"/>
                    </a:lnTo>
                    <a:lnTo>
                      <a:pt x="2274" y="17053"/>
                    </a:lnTo>
                    <a:lnTo>
                      <a:pt x="909" y="15537"/>
                    </a:lnTo>
                    <a:lnTo>
                      <a:pt x="455" y="12884"/>
                    </a:lnTo>
                    <a:lnTo>
                      <a:pt x="0" y="10989"/>
                    </a:lnTo>
                    <a:lnTo>
                      <a:pt x="455" y="8716"/>
                    </a:lnTo>
                    <a:lnTo>
                      <a:pt x="1364" y="5305"/>
                    </a:lnTo>
                    <a:lnTo>
                      <a:pt x="2842" y="3789"/>
                    </a:lnTo>
                    <a:lnTo>
                      <a:pt x="5912" y="758"/>
                    </a:lnTo>
                    <a:lnTo>
                      <a:pt x="10345" y="0"/>
                    </a:lnTo>
                    <a:lnTo>
                      <a:pt x="12733" y="0"/>
                    </a:lnTo>
                    <a:lnTo>
                      <a:pt x="15120" y="758"/>
                    </a:lnTo>
                    <a:lnTo>
                      <a:pt x="16825" y="1516"/>
                    </a:lnTo>
                    <a:lnTo>
                      <a:pt x="18189" y="2653"/>
                    </a:lnTo>
                    <a:lnTo>
                      <a:pt x="19667" y="3789"/>
                    </a:lnTo>
                    <a:lnTo>
                      <a:pt x="20577" y="6063"/>
                    </a:lnTo>
                    <a:lnTo>
                      <a:pt x="21600" y="8716"/>
                    </a:lnTo>
                    <a:lnTo>
                      <a:pt x="21600" y="10989"/>
                    </a:lnTo>
                    <a:lnTo>
                      <a:pt x="21600" y="12884"/>
                    </a:lnTo>
                    <a:lnTo>
                      <a:pt x="20577" y="15537"/>
                    </a:lnTo>
                    <a:lnTo>
                      <a:pt x="19667" y="17053"/>
                    </a:lnTo>
                    <a:lnTo>
                      <a:pt x="18189" y="18947"/>
                    </a:lnTo>
                    <a:lnTo>
                      <a:pt x="16143" y="20842"/>
                    </a:lnTo>
                    <a:lnTo>
                      <a:pt x="13756" y="21600"/>
                    </a:lnTo>
                    <a:lnTo>
                      <a:pt x="10914" y="21600"/>
                    </a:lnTo>
                    <a:close/>
                    <a:moveTo>
                      <a:pt x="11368" y="17053"/>
                    </a:moveTo>
                    <a:lnTo>
                      <a:pt x="14211" y="16295"/>
                    </a:lnTo>
                    <a:lnTo>
                      <a:pt x="16371" y="16295"/>
                    </a:lnTo>
                    <a:lnTo>
                      <a:pt x="18189" y="14779"/>
                    </a:lnTo>
                    <a:lnTo>
                      <a:pt x="19667" y="13642"/>
                    </a:lnTo>
                    <a:lnTo>
                      <a:pt x="20577" y="12126"/>
                    </a:lnTo>
                    <a:lnTo>
                      <a:pt x="20577" y="10989"/>
                    </a:lnTo>
                    <a:lnTo>
                      <a:pt x="20577" y="9474"/>
                    </a:lnTo>
                    <a:lnTo>
                      <a:pt x="19667" y="7579"/>
                    </a:lnTo>
                    <a:lnTo>
                      <a:pt x="18758" y="6821"/>
                    </a:lnTo>
                    <a:lnTo>
                      <a:pt x="17280" y="6063"/>
                    </a:lnTo>
                    <a:lnTo>
                      <a:pt x="14211" y="4547"/>
                    </a:lnTo>
                    <a:lnTo>
                      <a:pt x="10118" y="4547"/>
                    </a:lnTo>
                    <a:lnTo>
                      <a:pt x="7731" y="4547"/>
                    </a:lnTo>
                    <a:lnTo>
                      <a:pt x="5912" y="5305"/>
                    </a:lnTo>
                    <a:lnTo>
                      <a:pt x="3979" y="6063"/>
                    </a:lnTo>
                    <a:lnTo>
                      <a:pt x="2842" y="6821"/>
                    </a:lnTo>
                    <a:lnTo>
                      <a:pt x="1819" y="8716"/>
                    </a:lnTo>
                    <a:lnTo>
                      <a:pt x="1364" y="9474"/>
                    </a:lnTo>
                    <a:lnTo>
                      <a:pt x="909" y="10989"/>
                    </a:lnTo>
                    <a:lnTo>
                      <a:pt x="1364" y="12126"/>
                    </a:lnTo>
                    <a:lnTo>
                      <a:pt x="1819" y="13642"/>
                    </a:lnTo>
                    <a:lnTo>
                      <a:pt x="3297" y="14779"/>
                    </a:lnTo>
                    <a:lnTo>
                      <a:pt x="4434" y="15537"/>
                    </a:lnTo>
                    <a:lnTo>
                      <a:pt x="5912" y="16295"/>
                    </a:lnTo>
                    <a:lnTo>
                      <a:pt x="8754" y="16295"/>
                    </a:lnTo>
                    <a:lnTo>
                      <a:pt x="11368" y="17053"/>
                    </a:lnTo>
                    <a:close/>
                    <a:moveTo>
                      <a:pt x="11368" y="17053"/>
                    </a:moveTo>
                  </a:path>
                </a:pathLst>
              </a:custGeom>
              <a:solidFill>
                <a:srgbClr val="000000"/>
              </a:solidFill>
              <a:ln w="9525">
                <a:solidFill>
                  <a:schemeClr val="tx1"/>
                </a:solidFill>
                <a:miter lim="800000"/>
                <a:headEnd/>
                <a:tailEnd/>
              </a:ln>
            </p:spPr>
            <p:txBody>
              <a:bodyPr/>
              <a:lstStyle/>
              <a:p>
                <a:endParaRPr lang="fr-FR"/>
              </a:p>
            </p:txBody>
          </p:sp>
          <p:sp>
            <p:nvSpPr>
              <p:cNvPr id="2784" name="AutoShape 2296"/>
              <p:cNvSpPr>
                <a:spLocks/>
              </p:cNvSpPr>
              <p:nvPr/>
            </p:nvSpPr>
            <p:spPr bwMode="auto">
              <a:xfrm>
                <a:off x="2624" y="889"/>
                <a:ext cx="105" cy="36"/>
              </a:xfrm>
              <a:custGeom>
                <a:avLst/>
                <a:gdLst/>
                <a:ahLst/>
                <a:cxnLst/>
                <a:rect l="0" t="0" r="r" b="b"/>
                <a:pathLst>
                  <a:path w="21600" h="21600">
                    <a:moveTo>
                      <a:pt x="2335" y="21600"/>
                    </a:moveTo>
                    <a:lnTo>
                      <a:pt x="0" y="9000"/>
                    </a:lnTo>
                    <a:lnTo>
                      <a:pt x="0" y="7200"/>
                    </a:lnTo>
                    <a:lnTo>
                      <a:pt x="18214" y="7200"/>
                    </a:lnTo>
                    <a:lnTo>
                      <a:pt x="19732" y="6000"/>
                    </a:lnTo>
                    <a:lnTo>
                      <a:pt x="20666" y="6000"/>
                    </a:lnTo>
                    <a:lnTo>
                      <a:pt x="21133" y="6000"/>
                    </a:lnTo>
                    <a:lnTo>
                      <a:pt x="21133" y="4800"/>
                    </a:lnTo>
                    <a:lnTo>
                      <a:pt x="21600" y="2400"/>
                    </a:lnTo>
                    <a:lnTo>
                      <a:pt x="21600" y="0"/>
                    </a:lnTo>
                    <a:lnTo>
                      <a:pt x="21600" y="21000"/>
                    </a:lnTo>
                    <a:lnTo>
                      <a:pt x="21600" y="16800"/>
                    </a:lnTo>
                    <a:lnTo>
                      <a:pt x="21133" y="15600"/>
                    </a:lnTo>
                    <a:lnTo>
                      <a:pt x="21133" y="14400"/>
                    </a:lnTo>
                    <a:lnTo>
                      <a:pt x="20666" y="14400"/>
                    </a:lnTo>
                    <a:lnTo>
                      <a:pt x="19732" y="13200"/>
                    </a:lnTo>
                    <a:lnTo>
                      <a:pt x="18214" y="13200"/>
                    </a:lnTo>
                    <a:lnTo>
                      <a:pt x="6071" y="13200"/>
                    </a:lnTo>
                    <a:lnTo>
                      <a:pt x="4086" y="13200"/>
                    </a:lnTo>
                    <a:lnTo>
                      <a:pt x="3386" y="14400"/>
                    </a:lnTo>
                    <a:lnTo>
                      <a:pt x="2919" y="14400"/>
                    </a:lnTo>
                    <a:lnTo>
                      <a:pt x="2335" y="14400"/>
                    </a:lnTo>
                    <a:lnTo>
                      <a:pt x="2335" y="15600"/>
                    </a:lnTo>
                    <a:lnTo>
                      <a:pt x="2335" y="16800"/>
                    </a:lnTo>
                    <a:lnTo>
                      <a:pt x="2335" y="18600"/>
                    </a:lnTo>
                    <a:lnTo>
                      <a:pt x="2919" y="21000"/>
                    </a:lnTo>
                    <a:lnTo>
                      <a:pt x="2335" y="21600"/>
                    </a:lnTo>
                    <a:close/>
                    <a:moveTo>
                      <a:pt x="2335" y="21600"/>
                    </a:moveTo>
                  </a:path>
                </a:pathLst>
              </a:custGeom>
              <a:solidFill>
                <a:srgbClr val="000000"/>
              </a:solidFill>
              <a:ln w="9525">
                <a:solidFill>
                  <a:schemeClr val="tx1"/>
                </a:solidFill>
                <a:miter lim="800000"/>
                <a:headEnd/>
                <a:tailEnd/>
              </a:ln>
            </p:spPr>
            <p:txBody>
              <a:bodyPr/>
              <a:lstStyle/>
              <a:p>
                <a:endParaRPr lang="fr-FR"/>
              </a:p>
            </p:txBody>
          </p:sp>
          <p:sp>
            <p:nvSpPr>
              <p:cNvPr id="2785" name="AutoShape 2297"/>
              <p:cNvSpPr>
                <a:spLocks/>
              </p:cNvSpPr>
              <p:nvPr/>
            </p:nvSpPr>
            <p:spPr bwMode="auto">
              <a:xfrm>
                <a:off x="2624" y="813"/>
                <a:ext cx="108" cy="53"/>
              </a:xfrm>
              <a:custGeom>
                <a:avLst/>
                <a:gdLst/>
                <a:ahLst/>
                <a:cxnLst/>
                <a:rect l="0" t="0" r="r" b="b"/>
                <a:pathLst>
                  <a:path w="21600" h="21600">
                    <a:moveTo>
                      <a:pt x="10914" y="14264"/>
                    </a:moveTo>
                    <a:lnTo>
                      <a:pt x="9663" y="16302"/>
                    </a:lnTo>
                    <a:lnTo>
                      <a:pt x="8754" y="18340"/>
                    </a:lnTo>
                    <a:lnTo>
                      <a:pt x="7731" y="19970"/>
                    </a:lnTo>
                    <a:lnTo>
                      <a:pt x="6366" y="20785"/>
                    </a:lnTo>
                    <a:lnTo>
                      <a:pt x="4888" y="20785"/>
                    </a:lnTo>
                    <a:lnTo>
                      <a:pt x="3752" y="20785"/>
                    </a:lnTo>
                    <a:lnTo>
                      <a:pt x="2842" y="19970"/>
                    </a:lnTo>
                    <a:lnTo>
                      <a:pt x="1819" y="18340"/>
                    </a:lnTo>
                    <a:lnTo>
                      <a:pt x="909" y="15487"/>
                    </a:lnTo>
                    <a:lnTo>
                      <a:pt x="455" y="13449"/>
                    </a:lnTo>
                    <a:lnTo>
                      <a:pt x="0" y="11004"/>
                    </a:lnTo>
                    <a:lnTo>
                      <a:pt x="455" y="7336"/>
                    </a:lnTo>
                    <a:lnTo>
                      <a:pt x="909" y="5298"/>
                    </a:lnTo>
                    <a:lnTo>
                      <a:pt x="1364" y="3260"/>
                    </a:lnTo>
                    <a:lnTo>
                      <a:pt x="2274" y="1630"/>
                    </a:lnTo>
                    <a:lnTo>
                      <a:pt x="3752" y="815"/>
                    </a:lnTo>
                    <a:lnTo>
                      <a:pt x="4434" y="0"/>
                    </a:lnTo>
                    <a:lnTo>
                      <a:pt x="5912" y="815"/>
                    </a:lnTo>
                    <a:lnTo>
                      <a:pt x="6821" y="1630"/>
                    </a:lnTo>
                    <a:lnTo>
                      <a:pt x="7731" y="3260"/>
                    </a:lnTo>
                    <a:lnTo>
                      <a:pt x="8754" y="6113"/>
                    </a:lnTo>
                    <a:lnTo>
                      <a:pt x="9663" y="8151"/>
                    </a:lnTo>
                    <a:lnTo>
                      <a:pt x="10914" y="6113"/>
                    </a:lnTo>
                    <a:lnTo>
                      <a:pt x="12278" y="3260"/>
                    </a:lnTo>
                    <a:lnTo>
                      <a:pt x="13301" y="1630"/>
                    </a:lnTo>
                    <a:lnTo>
                      <a:pt x="14665" y="0"/>
                    </a:lnTo>
                    <a:lnTo>
                      <a:pt x="16371" y="0"/>
                    </a:lnTo>
                    <a:lnTo>
                      <a:pt x="17735" y="0"/>
                    </a:lnTo>
                    <a:lnTo>
                      <a:pt x="18758" y="815"/>
                    </a:lnTo>
                    <a:lnTo>
                      <a:pt x="20122" y="2445"/>
                    </a:lnTo>
                    <a:lnTo>
                      <a:pt x="21032" y="5298"/>
                    </a:lnTo>
                    <a:lnTo>
                      <a:pt x="21600" y="7336"/>
                    </a:lnTo>
                    <a:lnTo>
                      <a:pt x="21600" y="11004"/>
                    </a:lnTo>
                    <a:lnTo>
                      <a:pt x="21600" y="14264"/>
                    </a:lnTo>
                    <a:lnTo>
                      <a:pt x="20577" y="16302"/>
                    </a:lnTo>
                    <a:lnTo>
                      <a:pt x="19667" y="19155"/>
                    </a:lnTo>
                    <a:lnTo>
                      <a:pt x="18189" y="20785"/>
                    </a:lnTo>
                    <a:lnTo>
                      <a:pt x="16371" y="21600"/>
                    </a:lnTo>
                    <a:lnTo>
                      <a:pt x="15120" y="21600"/>
                    </a:lnTo>
                    <a:lnTo>
                      <a:pt x="13756" y="19970"/>
                    </a:lnTo>
                    <a:lnTo>
                      <a:pt x="12278" y="17117"/>
                    </a:lnTo>
                    <a:lnTo>
                      <a:pt x="10914" y="14264"/>
                    </a:lnTo>
                    <a:close/>
                    <a:moveTo>
                      <a:pt x="9208" y="9781"/>
                    </a:moveTo>
                    <a:lnTo>
                      <a:pt x="7731" y="7336"/>
                    </a:lnTo>
                    <a:lnTo>
                      <a:pt x="6821" y="6521"/>
                    </a:lnTo>
                    <a:lnTo>
                      <a:pt x="5457" y="6113"/>
                    </a:lnTo>
                    <a:lnTo>
                      <a:pt x="4434" y="6113"/>
                    </a:lnTo>
                    <a:lnTo>
                      <a:pt x="3297" y="6113"/>
                    </a:lnTo>
                    <a:lnTo>
                      <a:pt x="1819" y="6521"/>
                    </a:lnTo>
                    <a:lnTo>
                      <a:pt x="1364" y="8151"/>
                    </a:lnTo>
                    <a:lnTo>
                      <a:pt x="909" y="11004"/>
                    </a:lnTo>
                    <a:lnTo>
                      <a:pt x="1364" y="12634"/>
                    </a:lnTo>
                    <a:lnTo>
                      <a:pt x="1819" y="14264"/>
                    </a:lnTo>
                    <a:lnTo>
                      <a:pt x="3297" y="15487"/>
                    </a:lnTo>
                    <a:lnTo>
                      <a:pt x="3979" y="15487"/>
                    </a:lnTo>
                    <a:lnTo>
                      <a:pt x="4888" y="15487"/>
                    </a:lnTo>
                    <a:lnTo>
                      <a:pt x="5457" y="14672"/>
                    </a:lnTo>
                    <a:lnTo>
                      <a:pt x="6366" y="14264"/>
                    </a:lnTo>
                    <a:lnTo>
                      <a:pt x="7276" y="13449"/>
                    </a:lnTo>
                    <a:lnTo>
                      <a:pt x="9208" y="9781"/>
                    </a:lnTo>
                    <a:close/>
                    <a:moveTo>
                      <a:pt x="11368" y="12634"/>
                    </a:moveTo>
                    <a:lnTo>
                      <a:pt x="12278" y="14264"/>
                    </a:lnTo>
                    <a:lnTo>
                      <a:pt x="13756" y="15487"/>
                    </a:lnTo>
                    <a:lnTo>
                      <a:pt x="15120" y="15487"/>
                    </a:lnTo>
                    <a:lnTo>
                      <a:pt x="16371" y="16302"/>
                    </a:lnTo>
                    <a:lnTo>
                      <a:pt x="18189" y="15487"/>
                    </a:lnTo>
                    <a:lnTo>
                      <a:pt x="19667" y="14672"/>
                    </a:lnTo>
                    <a:lnTo>
                      <a:pt x="20122" y="13449"/>
                    </a:lnTo>
                    <a:lnTo>
                      <a:pt x="20577" y="11004"/>
                    </a:lnTo>
                    <a:lnTo>
                      <a:pt x="20577" y="8151"/>
                    </a:lnTo>
                    <a:lnTo>
                      <a:pt x="19667" y="6521"/>
                    </a:lnTo>
                    <a:lnTo>
                      <a:pt x="18758" y="6113"/>
                    </a:lnTo>
                    <a:lnTo>
                      <a:pt x="17280" y="5298"/>
                    </a:lnTo>
                    <a:lnTo>
                      <a:pt x="16371" y="5298"/>
                    </a:lnTo>
                    <a:lnTo>
                      <a:pt x="15575" y="6113"/>
                    </a:lnTo>
                    <a:lnTo>
                      <a:pt x="14665" y="7336"/>
                    </a:lnTo>
                    <a:lnTo>
                      <a:pt x="12733" y="9781"/>
                    </a:lnTo>
                    <a:lnTo>
                      <a:pt x="11368" y="12634"/>
                    </a:lnTo>
                    <a:close/>
                    <a:moveTo>
                      <a:pt x="11368" y="12634"/>
                    </a:moveTo>
                  </a:path>
                </a:pathLst>
              </a:custGeom>
              <a:solidFill>
                <a:srgbClr val="000000"/>
              </a:solidFill>
              <a:ln w="9525">
                <a:solidFill>
                  <a:schemeClr val="tx1"/>
                </a:solidFill>
                <a:miter lim="800000"/>
                <a:headEnd/>
                <a:tailEnd/>
              </a:ln>
            </p:spPr>
            <p:txBody>
              <a:bodyPr/>
              <a:lstStyle/>
              <a:p>
                <a:endParaRPr lang="fr-FR"/>
              </a:p>
            </p:txBody>
          </p:sp>
          <p:sp>
            <p:nvSpPr>
              <p:cNvPr id="2786" name="AutoShape 2298"/>
              <p:cNvSpPr>
                <a:spLocks/>
              </p:cNvSpPr>
              <p:nvPr/>
            </p:nvSpPr>
            <p:spPr bwMode="auto">
              <a:xfrm>
                <a:off x="2624" y="744"/>
                <a:ext cx="108" cy="55"/>
              </a:xfrm>
              <a:custGeom>
                <a:avLst/>
                <a:gdLst/>
                <a:ahLst/>
                <a:cxnLst/>
                <a:rect l="0" t="0" r="r" b="b"/>
                <a:pathLst>
                  <a:path w="21600" h="21600">
                    <a:moveTo>
                      <a:pt x="10914" y="21600"/>
                    </a:moveTo>
                    <a:lnTo>
                      <a:pt x="8754" y="21600"/>
                    </a:lnTo>
                    <a:lnTo>
                      <a:pt x="6821" y="20829"/>
                    </a:lnTo>
                    <a:lnTo>
                      <a:pt x="4888" y="20057"/>
                    </a:lnTo>
                    <a:lnTo>
                      <a:pt x="3297" y="18514"/>
                    </a:lnTo>
                    <a:lnTo>
                      <a:pt x="2274" y="16971"/>
                    </a:lnTo>
                    <a:lnTo>
                      <a:pt x="909" y="15429"/>
                    </a:lnTo>
                    <a:lnTo>
                      <a:pt x="455" y="13114"/>
                    </a:lnTo>
                    <a:lnTo>
                      <a:pt x="0" y="10414"/>
                    </a:lnTo>
                    <a:lnTo>
                      <a:pt x="455" y="8486"/>
                    </a:lnTo>
                    <a:lnTo>
                      <a:pt x="1364" y="6171"/>
                    </a:lnTo>
                    <a:lnTo>
                      <a:pt x="2842" y="3471"/>
                    </a:lnTo>
                    <a:lnTo>
                      <a:pt x="5912" y="771"/>
                    </a:lnTo>
                    <a:lnTo>
                      <a:pt x="10345" y="0"/>
                    </a:lnTo>
                    <a:lnTo>
                      <a:pt x="12733" y="0"/>
                    </a:lnTo>
                    <a:lnTo>
                      <a:pt x="15120" y="771"/>
                    </a:lnTo>
                    <a:lnTo>
                      <a:pt x="16825" y="1543"/>
                    </a:lnTo>
                    <a:lnTo>
                      <a:pt x="18189" y="2700"/>
                    </a:lnTo>
                    <a:lnTo>
                      <a:pt x="19667" y="4243"/>
                    </a:lnTo>
                    <a:lnTo>
                      <a:pt x="20577" y="6171"/>
                    </a:lnTo>
                    <a:lnTo>
                      <a:pt x="21600" y="8486"/>
                    </a:lnTo>
                    <a:lnTo>
                      <a:pt x="21600" y="10414"/>
                    </a:lnTo>
                    <a:lnTo>
                      <a:pt x="21600" y="13114"/>
                    </a:lnTo>
                    <a:lnTo>
                      <a:pt x="20577" y="15429"/>
                    </a:lnTo>
                    <a:lnTo>
                      <a:pt x="19667" y="17357"/>
                    </a:lnTo>
                    <a:lnTo>
                      <a:pt x="18189" y="19286"/>
                    </a:lnTo>
                    <a:lnTo>
                      <a:pt x="16143" y="20829"/>
                    </a:lnTo>
                    <a:lnTo>
                      <a:pt x="13756" y="21600"/>
                    </a:lnTo>
                    <a:lnTo>
                      <a:pt x="10914" y="21600"/>
                    </a:lnTo>
                    <a:close/>
                    <a:moveTo>
                      <a:pt x="11368" y="16971"/>
                    </a:moveTo>
                    <a:lnTo>
                      <a:pt x="14211" y="16971"/>
                    </a:lnTo>
                    <a:lnTo>
                      <a:pt x="16371" y="16200"/>
                    </a:lnTo>
                    <a:lnTo>
                      <a:pt x="18189" y="15429"/>
                    </a:lnTo>
                    <a:lnTo>
                      <a:pt x="19667" y="13886"/>
                    </a:lnTo>
                    <a:lnTo>
                      <a:pt x="20577" y="13114"/>
                    </a:lnTo>
                    <a:lnTo>
                      <a:pt x="20577" y="10414"/>
                    </a:lnTo>
                    <a:lnTo>
                      <a:pt x="20577" y="9643"/>
                    </a:lnTo>
                    <a:lnTo>
                      <a:pt x="19667" y="8486"/>
                    </a:lnTo>
                    <a:lnTo>
                      <a:pt x="18758" y="6943"/>
                    </a:lnTo>
                    <a:lnTo>
                      <a:pt x="17280" y="6171"/>
                    </a:lnTo>
                    <a:lnTo>
                      <a:pt x="14211" y="5014"/>
                    </a:lnTo>
                    <a:lnTo>
                      <a:pt x="10118" y="4243"/>
                    </a:lnTo>
                    <a:lnTo>
                      <a:pt x="7731" y="5014"/>
                    </a:lnTo>
                    <a:lnTo>
                      <a:pt x="5912" y="5014"/>
                    </a:lnTo>
                    <a:lnTo>
                      <a:pt x="3979" y="6171"/>
                    </a:lnTo>
                    <a:lnTo>
                      <a:pt x="2842" y="6943"/>
                    </a:lnTo>
                    <a:lnTo>
                      <a:pt x="1819" y="8486"/>
                    </a:lnTo>
                    <a:lnTo>
                      <a:pt x="1364" y="9257"/>
                    </a:lnTo>
                    <a:lnTo>
                      <a:pt x="909" y="10414"/>
                    </a:lnTo>
                    <a:lnTo>
                      <a:pt x="1364" y="12343"/>
                    </a:lnTo>
                    <a:lnTo>
                      <a:pt x="1819" y="13886"/>
                    </a:lnTo>
                    <a:lnTo>
                      <a:pt x="3297" y="14657"/>
                    </a:lnTo>
                    <a:lnTo>
                      <a:pt x="4434" y="15429"/>
                    </a:lnTo>
                    <a:lnTo>
                      <a:pt x="5912" y="16200"/>
                    </a:lnTo>
                    <a:lnTo>
                      <a:pt x="8754" y="16971"/>
                    </a:lnTo>
                    <a:lnTo>
                      <a:pt x="11368" y="16971"/>
                    </a:lnTo>
                    <a:close/>
                    <a:moveTo>
                      <a:pt x="11368" y="16971"/>
                    </a:moveTo>
                  </a:path>
                </a:pathLst>
              </a:custGeom>
              <a:solidFill>
                <a:srgbClr val="000000"/>
              </a:solidFill>
              <a:ln w="9525">
                <a:solidFill>
                  <a:schemeClr val="tx1"/>
                </a:solidFill>
                <a:miter lim="800000"/>
                <a:headEnd/>
                <a:tailEnd/>
              </a:ln>
            </p:spPr>
            <p:txBody>
              <a:bodyPr/>
              <a:lstStyle/>
              <a:p>
                <a:endParaRPr lang="fr-FR"/>
              </a:p>
            </p:txBody>
          </p:sp>
          <p:sp>
            <p:nvSpPr>
              <p:cNvPr id="2787" name="AutoShape 2299"/>
              <p:cNvSpPr>
                <a:spLocks/>
              </p:cNvSpPr>
              <p:nvPr/>
            </p:nvSpPr>
            <p:spPr bwMode="auto">
              <a:xfrm>
                <a:off x="2624" y="437"/>
                <a:ext cx="105" cy="60"/>
              </a:xfrm>
              <a:custGeom>
                <a:avLst/>
                <a:gdLst/>
                <a:ahLst/>
                <a:cxnLst/>
                <a:rect l="0" t="0" r="r" b="b"/>
                <a:pathLst>
                  <a:path w="21600" h="21600">
                    <a:moveTo>
                      <a:pt x="17747" y="0"/>
                    </a:moveTo>
                    <a:lnTo>
                      <a:pt x="21600" y="2833"/>
                    </a:lnTo>
                    <a:lnTo>
                      <a:pt x="21600" y="21600"/>
                    </a:lnTo>
                    <a:lnTo>
                      <a:pt x="21133" y="21600"/>
                    </a:lnTo>
                    <a:lnTo>
                      <a:pt x="16813" y="14518"/>
                    </a:lnTo>
                    <a:lnTo>
                      <a:pt x="13077" y="9915"/>
                    </a:lnTo>
                    <a:lnTo>
                      <a:pt x="10625" y="8144"/>
                    </a:lnTo>
                    <a:lnTo>
                      <a:pt x="8990" y="6728"/>
                    </a:lnTo>
                    <a:lnTo>
                      <a:pt x="7005" y="6728"/>
                    </a:lnTo>
                    <a:lnTo>
                      <a:pt x="6071" y="6728"/>
                    </a:lnTo>
                    <a:lnTo>
                      <a:pt x="4554" y="7436"/>
                    </a:lnTo>
                    <a:lnTo>
                      <a:pt x="3853" y="8498"/>
                    </a:lnTo>
                    <a:lnTo>
                      <a:pt x="2919" y="10623"/>
                    </a:lnTo>
                    <a:lnTo>
                      <a:pt x="2335" y="13102"/>
                    </a:lnTo>
                    <a:lnTo>
                      <a:pt x="2919" y="14872"/>
                    </a:lnTo>
                    <a:lnTo>
                      <a:pt x="3386" y="16997"/>
                    </a:lnTo>
                    <a:lnTo>
                      <a:pt x="4554" y="19475"/>
                    </a:lnTo>
                    <a:lnTo>
                      <a:pt x="6071" y="20184"/>
                    </a:lnTo>
                    <a:lnTo>
                      <a:pt x="6071" y="21600"/>
                    </a:lnTo>
                    <a:lnTo>
                      <a:pt x="4086" y="20892"/>
                    </a:lnTo>
                    <a:lnTo>
                      <a:pt x="2919" y="19475"/>
                    </a:lnTo>
                    <a:lnTo>
                      <a:pt x="1868" y="18059"/>
                    </a:lnTo>
                    <a:lnTo>
                      <a:pt x="934" y="16289"/>
                    </a:lnTo>
                    <a:lnTo>
                      <a:pt x="467" y="14518"/>
                    </a:lnTo>
                    <a:lnTo>
                      <a:pt x="0" y="11331"/>
                    </a:lnTo>
                    <a:lnTo>
                      <a:pt x="467" y="9207"/>
                    </a:lnTo>
                    <a:lnTo>
                      <a:pt x="934" y="7436"/>
                    </a:lnTo>
                    <a:lnTo>
                      <a:pt x="1868" y="4957"/>
                    </a:lnTo>
                    <a:lnTo>
                      <a:pt x="2919" y="3541"/>
                    </a:lnTo>
                    <a:lnTo>
                      <a:pt x="4086" y="2833"/>
                    </a:lnTo>
                    <a:lnTo>
                      <a:pt x="5604" y="2125"/>
                    </a:lnTo>
                    <a:lnTo>
                      <a:pt x="7472" y="2833"/>
                    </a:lnTo>
                    <a:lnTo>
                      <a:pt x="8990" y="3541"/>
                    </a:lnTo>
                    <a:lnTo>
                      <a:pt x="11676" y="5666"/>
                    </a:lnTo>
                    <a:lnTo>
                      <a:pt x="14595" y="9207"/>
                    </a:lnTo>
                    <a:lnTo>
                      <a:pt x="16579" y="12393"/>
                    </a:lnTo>
                    <a:lnTo>
                      <a:pt x="17747" y="14518"/>
                    </a:lnTo>
                    <a:lnTo>
                      <a:pt x="18681" y="15580"/>
                    </a:lnTo>
                    <a:lnTo>
                      <a:pt x="19732" y="16997"/>
                    </a:lnTo>
                    <a:lnTo>
                      <a:pt x="19732" y="8498"/>
                    </a:lnTo>
                    <a:lnTo>
                      <a:pt x="19265" y="6728"/>
                    </a:lnTo>
                    <a:lnTo>
                      <a:pt x="19265" y="4957"/>
                    </a:lnTo>
                    <a:lnTo>
                      <a:pt x="19265" y="3541"/>
                    </a:lnTo>
                    <a:lnTo>
                      <a:pt x="18681" y="2833"/>
                    </a:lnTo>
                    <a:lnTo>
                      <a:pt x="18214" y="2125"/>
                    </a:lnTo>
                    <a:lnTo>
                      <a:pt x="17747" y="1416"/>
                    </a:lnTo>
                    <a:lnTo>
                      <a:pt x="17747" y="0"/>
                    </a:lnTo>
                    <a:close/>
                    <a:moveTo>
                      <a:pt x="17747" y="0"/>
                    </a:moveTo>
                  </a:path>
                </a:pathLst>
              </a:custGeom>
              <a:solidFill>
                <a:srgbClr val="000000"/>
              </a:solidFill>
              <a:ln w="9525">
                <a:solidFill>
                  <a:schemeClr val="tx1"/>
                </a:solidFill>
                <a:miter lim="800000"/>
                <a:headEnd/>
                <a:tailEnd/>
              </a:ln>
            </p:spPr>
            <p:txBody>
              <a:bodyPr/>
              <a:lstStyle/>
              <a:p>
                <a:endParaRPr lang="fr-FR"/>
              </a:p>
            </p:txBody>
          </p:sp>
          <p:sp>
            <p:nvSpPr>
              <p:cNvPr id="2788" name="AutoShape 2300"/>
              <p:cNvSpPr>
                <a:spLocks/>
              </p:cNvSpPr>
              <p:nvPr/>
            </p:nvSpPr>
            <p:spPr bwMode="auto">
              <a:xfrm>
                <a:off x="2624" y="370"/>
                <a:ext cx="108" cy="57"/>
              </a:xfrm>
              <a:custGeom>
                <a:avLst/>
                <a:gdLst/>
                <a:ahLst/>
                <a:cxnLst/>
                <a:rect l="0" t="0" r="r" b="b"/>
                <a:pathLst>
                  <a:path w="21600" h="21600">
                    <a:moveTo>
                      <a:pt x="10914" y="21600"/>
                    </a:moveTo>
                    <a:lnTo>
                      <a:pt x="8754" y="21600"/>
                    </a:lnTo>
                    <a:lnTo>
                      <a:pt x="6821" y="20868"/>
                    </a:lnTo>
                    <a:lnTo>
                      <a:pt x="4888" y="19037"/>
                    </a:lnTo>
                    <a:lnTo>
                      <a:pt x="3297" y="18671"/>
                    </a:lnTo>
                    <a:lnTo>
                      <a:pt x="2274" y="17207"/>
                    </a:lnTo>
                    <a:lnTo>
                      <a:pt x="909" y="15010"/>
                    </a:lnTo>
                    <a:lnTo>
                      <a:pt x="455" y="13180"/>
                    </a:lnTo>
                    <a:lnTo>
                      <a:pt x="0" y="10617"/>
                    </a:lnTo>
                    <a:lnTo>
                      <a:pt x="455" y="8420"/>
                    </a:lnTo>
                    <a:lnTo>
                      <a:pt x="1364" y="5858"/>
                    </a:lnTo>
                    <a:lnTo>
                      <a:pt x="2842" y="4027"/>
                    </a:lnTo>
                    <a:lnTo>
                      <a:pt x="5912" y="1464"/>
                    </a:lnTo>
                    <a:lnTo>
                      <a:pt x="10345" y="0"/>
                    </a:lnTo>
                    <a:lnTo>
                      <a:pt x="12733" y="732"/>
                    </a:lnTo>
                    <a:lnTo>
                      <a:pt x="15120" y="732"/>
                    </a:lnTo>
                    <a:lnTo>
                      <a:pt x="16825" y="2563"/>
                    </a:lnTo>
                    <a:lnTo>
                      <a:pt x="18189" y="3295"/>
                    </a:lnTo>
                    <a:lnTo>
                      <a:pt x="19667" y="4393"/>
                    </a:lnTo>
                    <a:lnTo>
                      <a:pt x="20577" y="5858"/>
                    </a:lnTo>
                    <a:lnTo>
                      <a:pt x="21600" y="9153"/>
                    </a:lnTo>
                    <a:lnTo>
                      <a:pt x="21600" y="11349"/>
                    </a:lnTo>
                    <a:lnTo>
                      <a:pt x="21600" y="13180"/>
                    </a:lnTo>
                    <a:lnTo>
                      <a:pt x="20577" y="15742"/>
                    </a:lnTo>
                    <a:lnTo>
                      <a:pt x="19667" y="17207"/>
                    </a:lnTo>
                    <a:lnTo>
                      <a:pt x="18189" y="18671"/>
                    </a:lnTo>
                    <a:lnTo>
                      <a:pt x="16143" y="20136"/>
                    </a:lnTo>
                    <a:lnTo>
                      <a:pt x="13756" y="20868"/>
                    </a:lnTo>
                    <a:lnTo>
                      <a:pt x="10914" y="21600"/>
                    </a:lnTo>
                    <a:close/>
                    <a:moveTo>
                      <a:pt x="11368" y="16475"/>
                    </a:moveTo>
                    <a:lnTo>
                      <a:pt x="14211" y="16475"/>
                    </a:lnTo>
                    <a:lnTo>
                      <a:pt x="16371" y="15742"/>
                    </a:lnTo>
                    <a:lnTo>
                      <a:pt x="18189" y="15010"/>
                    </a:lnTo>
                    <a:lnTo>
                      <a:pt x="19667" y="14278"/>
                    </a:lnTo>
                    <a:lnTo>
                      <a:pt x="20577" y="12447"/>
                    </a:lnTo>
                    <a:lnTo>
                      <a:pt x="20577" y="11349"/>
                    </a:lnTo>
                    <a:lnTo>
                      <a:pt x="20577" y="9885"/>
                    </a:lnTo>
                    <a:lnTo>
                      <a:pt x="19667" y="8420"/>
                    </a:lnTo>
                    <a:lnTo>
                      <a:pt x="18758" y="6590"/>
                    </a:lnTo>
                    <a:lnTo>
                      <a:pt x="17280" y="5858"/>
                    </a:lnTo>
                    <a:lnTo>
                      <a:pt x="14211" y="5125"/>
                    </a:lnTo>
                    <a:lnTo>
                      <a:pt x="10118" y="5125"/>
                    </a:lnTo>
                    <a:lnTo>
                      <a:pt x="7731" y="5125"/>
                    </a:lnTo>
                    <a:lnTo>
                      <a:pt x="5912" y="5125"/>
                    </a:lnTo>
                    <a:lnTo>
                      <a:pt x="3979" y="5858"/>
                    </a:lnTo>
                    <a:lnTo>
                      <a:pt x="2842" y="7322"/>
                    </a:lnTo>
                    <a:lnTo>
                      <a:pt x="1819" y="8420"/>
                    </a:lnTo>
                    <a:lnTo>
                      <a:pt x="1364" y="9885"/>
                    </a:lnTo>
                    <a:lnTo>
                      <a:pt x="909" y="10617"/>
                    </a:lnTo>
                    <a:lnTo>
                      <a:pt x="1364" y="12447"/>
                    </a:lnTo>
                    <a:lnTo>
                      <a:pt x="1819" y="13180"/>
                    </a:lnTo>
                    <a:lnTo>
                      <a:pt x="3297" y="15010"/>
                    </a:lnTo>
                    <a:lnTo>
                      <a:pt x="4434" y="15742"/>
                    </a:lnTo>
                    <a:lnTo>
                      <a:pt x="5912" y="16475"/>
                    </a:lnTo>
                    <a:lnTo>
                      <a:pt x="8754" y="16475"/>
                    </a:lnTo>
                    <a:lnTo>
                      <a:pt x="11368" y="16475"/>
                    </a:lnTo>
                    <a:close/>
                    <a:moveTo>
                      <a:pt x="11368" y="16475"/>
                    </a:moveTo>
                  </a:path>
                </a:pathLst>
              </a:custGeom>
              <a:solidFill>
                <a:srgbClr val="000000"/>
              </a:solidFill>
              <a:ln w="9525">
                <a:solidFill>
                  <a:schemeClr val="tx1"/>
                </a:solidFill>
                <a:miter lim="800000"/>
                <a:headEnd/>
                <a:tailEnd/>
              </a:ln>
            </p:spPr>
            <p:txBody>
              <a:bodyPr/>
              <a:lstStyle/>
              <a:p>
                <a:endParaRPr lang="fr-FR"/>
              </a:p>
            </p:txBody>
          </p:sp>
          <p:sp>
            <p:nvSpPr>
              <p:cNvPr id="2789" name="AutoShape 2301"/>
              <p:cNvSpPr>
                <a:spLocks/>
              </p:cNvSpPr>
              <p:nvPr/>
            </p:nvSpPr>
            <p:spPr bwMode="auto">
              <a:xfrm>
                <a:off x="2624" y="303"/>
                <a:ext cx="108" cy="57"/>
              </a:xfrm>
              <a:custGeom>
                <a:avLst/>
                <a:gdLst/>
                <a:ahLst/>
                <a:cxnLst/>
                <a:rect l="0" t="0" r="r" b="b"/>
                <a:pathLst>
                  <a:path w="21600" h="21600">
                    <a:moveTo>
                      <a:pt x="10914" y="21600"/>
                    </a:moveTo>
                    <a:lnTo>
                      <a:pt x="8754" y="20868"/>
                    </a:lnTo>
                    <a:lnTo>
                      <a:pt x="6821" y="20868"/>
                    </a:lnTo>
                    <a:lnTo>
                      <a:pt x="4888" y="19037"/>
                    </a:lnTo>
                    <a:lnTo>
                      <a:pt x="3297" y="18305"/>
                    </a:lnTo>
                    <a:lnTo>
                      <a:pt x="2274" y="16841"/>
                    </a:lnTo>
                    <a:lnTo>
                      <a:pt x="909" y="15010"/>
                    </a:lnTo>
                    <a:lnTo>
                      <a:pt x="455" y="12447"/>
                    </a:lnTo>
                    <a:lnTo>
                      <a:pt x="0" y="10251"/>
                    </a:lnTo>
                    <a:lnTo>
                      <a:pt x="455" y="7688"/>
                    </a:lnTo>
                    <a:lnTo>
                      <a:pt x="1364" y="5858"/>
                    </a:lnTo>
                    <a:lnTo>
                      <a:pt x="2842" y="3661"/>
                    </a:lnTo>
                    <a:lnTo>
                      <a:pt x="5912" y="1098"/>
                    </a:lnTo>
                    <a:lnTo>
                      <a:pt x="10345" y="0"/>
                    </a:lnTo>
                    <a:lnTo>
                      <a:pt x="12733" y="366"/>
                    </a:lnTo>
                    <a:lnTo>
                      <a:pt x="15120" y="366"/>
                    </a:lnTo>
                    <a:lnTo>
                      <a:pt x="16825" y="1098"/>
                    </a:lnTo>
                    <a:lnTo>
                      <a:pt x="18189" y="2929"/>
                    </a:lnTo>
                    <a:lnTo>
                      <a:pt x="19667" y="4393"/>
                    </a:lnTo>
                    <a:lnTo>
                      <a:pt x="20577" y="5858"/>
                    </a:lnTo>
                    <a:lnTo>
                      <a:pt x="21600" y="7688"/>
                    </a:lnTo>
                    <a:lnTo>
                      <a:pt x="21600" y="10983"/>
                    </a:lnTo>
                    <a:lnTo>
                      <a:pt x="21600" y="13180"/>
                    </a:lnTo>
                    <a:lnTo>
                      <a:pt x="20577" y="15010"/>
                    </a:lnTo>
                    <a:lnTo>
                      <a:pt x="19667" y="16841"/>
                    </a:lnTo>
                    <a:lnTo>
                      <a:pt x="18189" y="18305"/>
                    </a:lnTo>
                    <a:lnTo>
                      <a:pt x="16143" y="19769"/>
                    </a:lnTo>
                    <a:lnTo>
                      <a:pt x="13756" y="20868"/>
                    </a:lnTo>
                    <a:lnTo>
                      <a:pt x="10914" y="21600"/>
                    </a:lnTo>
                    <a:close/>
                    <a:moveTo>
                      <a:pt x="11368" y="16108"/>
                    </a:moveTo>
                    <a:lnTo>
                      <a:pt x="14211" y="16108"/>
                    </a:lnTo>
                    <a:lnTo>
                      <a:pt x="16371" y="15376"/>
                    </a:lnTo>
                    <a:lnTo>
                      <a:pt x="18189" y="15010"/>
                    </a:lnTo>
                    <a:lnTo>
                      <a:pt x="19667" y="13912"/>
                    </a:lnTo>
                    <a:lnTo>
                      <a:pt x="20577" y="12447"/>
                    </a:lnTo>
                    <a:lnTo>
                      <a:pt x="20577" y="10983"/>
                    </a:lnTo>
                    <a:lnTo>
                      <a:pt x="20577" y="9519"/>
                    </a:lnTo>
                    <a:lnTo>
                      <a:pt x="19667" y="7688"/>
                    </a:lnTo>
                    <a:lnTo>
                      <a:pt x="18758" y="6590"/>
                    </a:lnTo>
                    <a:lnTo>
                      <a:pt x="17280" y="5858"/>
                    </a:lnTo>
                    <a:lnTo>
                      <a:pt x="14211" y="5125"/>
                    </a:lnTo>
                    <a:lnTo>
                      <a:pt x="10118" y="5125"/>
                    </a:lnTo>
                    <a:lnTo>
                      <a:pt x="7731" y="5125"/>
                    </a:lnTo>
                    <a:lnTo>
                      <a:pt x="5912" y="5125"/>
                    </a:lnTo>
                    <a:lnTo>
                      <a:pt x="3979" y="5858"/>
                    </a:lnTo>
                    <a:lnTo>
                      <a:pt x="2842" y="7322"/>
                    </a:lnTo>
                    <a:lnTo>
                      <a:pt x="1819" y="7688"/>
                    </a:lnTo>
                    <a:lnTo>
                      <a:pt x="1364" y="9519"/>
                    </a:lnTo>
                    <a:lnTo>
                      <a:pt x="909" y="10251"/>
                    </a:lnTo>
                    <a:lnTo>
                      <a:pt x="1364" y="11715"/>
                    </a:lnTo>
                    <a:lnTo>
                      <a:pt x="1819" y="13180"/>
                    </a:lnTo>
                    <a:lnTo>
                      <a:pt x="3297" y="15010"/>
                    </a:lnTo>
                    <a:lnTo>
                      <a:pt x="4434" y="15376"/>
                    </a:lnTo>
                    <a:lnTo>
                      <a:pt x="5912" y="15376"/>
                    </a:lnTo>
                    <a:lnTo>
                      <a:pt x="8754" y="16108"/>
                    </a:lnTo>
                    <a:lnTo>
                      <a:pt x="11368" y="16108"/>
                    </a:lnTo>
                    <a:close/>
                    <a:moveTo>
                      <a:pt x="11368" y="16108"/>
                    </a:moveTo>
                  </a:path>
                </a:pathLst>
              </a:custGeom>
              <a:solidFill>
                <a:srgbClr val="000000"/>
              </a:solidFill>
              <a:ln w="9525">
                <a:solidFill>
                  <a:schemeClr val="tx1"/>
                </a:solidFill>
                <a:miter lim="800000"/>
                <a:headEnd/>
                <a:tailEnd/>
              </a:ln>
            </p:spPr>
            <p:txBody>
              <a:bodyPr/>
              <a:lstStyle/>
              <a:p>
                <a:endParaRPr lang="fr-FR"/>
              </a:p>
            </p:txBody>
          </p:sp>
          <p:sp>
            <p:nvSpPr>
              <p:cNvPr id="2790" name="AutoShape 2302"/>
              <p:cNvSpPr>
                <a:spLocks/>
              </p:cNvSpPr>
              <p:nvPr/>
            </p:nvSpPr>
            <p:spPr bwMode="auto">
              <a:xfrm>
                <a:off x="2857" y="2344"/>
                <a:ext cx="105" cy="96"/>
              </a:xfrm>
              <a:custGeom>
                <a:avLst/>
                <a:gdLst/>
                <a:ahLst/>
                <a:cxnLst/>
                <a:rect l="0" t="0" r="r" b="b"/>
                <a:pathLst>
                  <a:path w="21600" h="21600">
                    <a:moveTo>
                      <a:pt x="0" y="21600"/>
                    </a:moveTo>
                    <a:lnTo>
                      <a:pt x="0" y="16364"/>
                    </a:lnTo>
                    <a:lnTo>
                      <a:pt x="15965" y="3927"/>
                    </a:lnTo>
                    <a:lnTo>
                      <a:pt x="3639" y="3927"/>
                    </a:lnTo>
                    <a:lnTo>
                      <a:pt x="2230" y="3927"/>
                    </a:lnTo>
                    <a:lnTo>
                      <a:pt x="1291" y="3927"/>
                    </a:lnTo>
                    <a:lnTo>
                      <a:pt x="704" y="4364"/>
                    </a:lnTo>
                    <a:lnTo>
                      <a:pt x="235" y="4800"/>
                    </a:lnTo>
                    <a:lnTo>
                      <a:pt x="235" y="6109"/>
                    </a:lnTo>
                    <a:lnTo>
                      <a:pt x="235" y="6545"/>
                    </a:lnTo>
                    <a:lnTo>
                      <a:pt x="0" y="6545"/>
                    </a:lnTo>
                    <a:lnTo>
                      <a:pt x="0" y="0"/>
                    </a:lnTo>
                    <a:lnTo>
                      <a:pt x="235" y="0"/>
                    </a:lnTo>
                    <a:lnTo>
                      <a:pt x="235" y="218"/>
                    </a:lnTo>
                    <a:lnTo>
                      <a:pt x="235" y="1745"/>
                    </a:lnTo>
                    <a:lnTo>
                      <a:pt x="704" y="2182"/>
                    </a:lnTo>
                    <a:lnTo>
                      <a:pt x="1761" y="2618"/>
                    </a:lnTo>
                    <a:lnTo>
                      <a:pt x="3639" y="2618"/>
                    </a:lnTo>
                    <a:lnTo>
                      <a:pt x="21600" y="2618"/>
                    </a:lnTo>
                    <a:lnTo>
                      <a:pt x="21600" y="3055"/>
                    </a:lnTo>
                    <a:lnTo>
                      <a:pt x="4696" y="16364"/>
                    </a:lnTo>
                    <a:lnTo>
                      <a:pt x="17374" y="16364"/>
                    </a:lnTo>
                    <a:lnTo>
                      <a:pt x="18900" y="16364"/>
                    </a:lnTo>
                    <a:lnTo>
                      <a:pt x="19604" y="16364"/>
                    </a:lnTo>
                    <a:lnTo>
                      <a:pt x="20074" y="15927"/>
                    </a:lnTo>
                    <a:lnTo>
                      <a:pt x="20661" y="15491"/>
                    </a:lnTo>
                    <a:lnTo>
                      <a:pt x="21130" y="13964"/>
                    </a:lnTo>
                    <a:lnTo>
                      <a:pt x="21130" y="13527"/>
                    </a:lnTo>
                    <a:lnTo>
                      <a:pt x="21130" y="20291"/>
                    </a:lnTo>
                    <a:lnTo>
                      <a:pt x="21130" y="19855"/>
                    </a:lnTo>
                    <a:lnTo>
                      <a:pt x="20661" y="18327"/>
                    </a:lnTo>
                    <a:lnTo>
                      <a:pt x="20074" y="17891"/>
                    </a:lnTo>
                    <a:lnTo>
                      <a:pt x="19135" y="17455"/>
                    </a:lnTo>
                    <a:lnTo>
                      <a:pt x="17374" y="17455"/>
                    </a:lnTo>
                    <a:lnTo>
                      <a:pt x="2700" y="17455"/>
                    </a:lnTo>
                    <a:lnTo>
                      <a:pt x="1761" y="18327"/>
                    </a:lnTo>
                    <a:lnTo>
                      <a:pt x="1291" y="18764"/>
                    </a:lnTo>
                    <a:lnTo>
                      <a:pt x="704" y="19418"/>
                    </a:lnTo>
                    <a:lnTo>
                      <a:pt x="704" y="20291"/>
                    </a:lnTo>
                    <a:lnTo>
                      <a:pt x="235" y="20727"/>
                    </a:lnTo>
                    <a:lnTo>
                      <a:pt x="235" y="21600"/>
                    </a:lnTo>
                    <a:lnTo>
                      <a:pt x="0" y="21600"/>
                    </a:lnTo>
                    <a:close/>
                    <a:moveTo>
                      <a:pt x="0" y="21600"/>
                    </a:moveTo>
                  </a:path>
                </a:pathLst>
              </a:custGeom>
              <a:solidFill>
                <a:srgbClr val="000000"/>
              </a:solidFill>
              <a:ln w="9525">
                <a:solidFill>
                  <a:schemeClr val="tx1"/>
                </a:solidFill>
                <a:miter lim="800000"/>
                <a:headEnd/>
                <a:tailEnd/>
              </a:ln>
            </p:spPr>
            <p:txBody>
              <a:bodyPr/>
              <a:lstStyle/>
              <a:p>
                <a:endParaRPr lang="fr-FR"/>
              </a:p>
            </p:txBody>
          </p:sp>
          <p:sp>
            <p:nvSpPr>
              <p:cNvPr id="2791" name="Line 2303"/>
              <p:cNvSpPr>
                <a:spLocks noChangeShapeType="1"/>
              </p:cNvSpPr>
              <p:nvPr/>
            </p:nvSpPr>
            <p:spPr bwMode="auto">
              <a:xfrm rot="10800000" flipH="1">
                <a:off x="2552" y="4739"/>
                <a:ext cx="0" cy="43"/>
              </a:xfrm>
              <a:prstGeom prst="line">
                <a:avLst/>
              </a:prstGeom>
              <a:noFill/>
              <a:ln w="9525">
                <a:solidFill>
                  <a:schemeClr val="tx1"/>
                </a:solidFill>
                <a:round/>
                <a:headEnd/>
                <a:tailEnd/>
              </a:ln>
            </p:spPr>
            <p:txBody>
              <a:bodyPr/>
              <a:lstStyle/>
              <a:p>
                <a:endParaRPr lang="fr-FR"/>
              </a:p>
            </p:txBody>
          </p:sp>
          <p:sp>
            <p:nvSpPr>
              <p:cNvPr id="2792" name="Line 2304"/>
              <p:cNvSpPr>
                <a:spLocks noChangeShapeType="1"/>
              </p:cNvSpPr>
              <p:nvPr/>
            </p:nvSpPr>
            <p:spPr bwMode="auto">
              <a:xfrm rot="10800000" flipH="1">
                <a:off x="2498" y="4739"/>
                <a:ext cx="1" cy="43"/>
              </a:xfrm>
              <a:prstGeom prst="line">
                <a:avLst/>
              </a:prstGeom>
              <a:noFill/>
              <a:ln w="9525">
                <a:solidFill>
                  <a:schemeClr val="tx1"/>
                </a:solidFill>
                <a:round/>
                <a:headEnd/>
                <a:tailEnd/>
              </a:ln>
            </p:spPr>
            <p:txBody>
              <a:bodyPr/>
              <a:lstStyle/>
              <a:p>
                <a:endParaRPr lang="fr-FR"/>
              </a:p>
            </p:txBody>
          </p:sp>
          <p:sp>
            <p:nvSpPr>
              <p:cNvPr id="2793" name="Line 2305"/>
              <p:cNvSpPr>
                <a:spLocks noChangeShapeType="1"/>
              </p:cNvSpPr>
              <p:nvPr/>
            </p:nvSpPr>
            <p:spPr bwMode="auto">
              <a:xfrm rot="10800000" flipH="1">
                <a:off x="2449" y="4739"/>
                <a:ext cx="0" cy="43"/>
              </a:xfrm>
              <a:prstGeom prst="line">
                <a:avLst/>
              </a:prstGeom>
              <a:noFill/>
              <a:ln w="9525">
                <a:solidFill>
                  <a:schemeClr val="tx1"/>
                </a:solidFill>
                <a:round/>
                <a:headEnd/>
                <a:tailEnd/>
              </a:ln>
            </p:spPr>
            <p:txBody>
              <a:bodyPr/>
              <a:lstStyle/>
              <a:p>
                <a:endParaRPr lang="fr-FR"/>
              </a:p>
            </p:txBody>
          </p:sp>
          <p:sp>
            <p:nvSpPr>
              <p:cNvPr id="2794" name="Line 2306"/>
              <p:cNvSpPr>
                <a:spLocks noChangeShapeType="1"/>
              </p:cNvSpPr>
              <p:nvPr/>
            </p:nvSpPr>
            <p:spPr bwMode="auto">
              <a:xfrm rot="10800000" flipH="1">
                <a:off x="2399" y="4739"/>
                <a:ext cx="1" cy="43"/>
              </a:xfrm>
              <a:prstGeom prst="line">
                <a:avLst/>
              </a:prstGeom>
              <a:noFill/>
              <a:ln w="9525">
                <a:solidFill>
                  <a:schemeClr val="tx1"/>
                </a:solidFill>
                <a:round/>
                <a:headEnd/>
                <a:tailEnd/>
              </a:ln>
            </p:spPr>
            <p:txBody>
              <a:bodyPr/>
              <a:lstStyle/>
              <a:p>
                <a:endParaRPr lang="fr-FR"/>
              </a:p>
            </p:txBody>
          </p:sp>
          <p:sp>
            <p:nvSpPr>
              <p:cNvPr id="2795" name="Line 2307"/>
              <p:cNvSpPr>
                <a:spLocks noChangeShapeType="1"/>
              </p:cNvSpPr>
              <p:nvPr/>
            </p:nvSpPr>
            <p:spPr bwMode="auto">
              <a:xfrm rot="10800000" flipH="1">
                <a:off x="2294" y="4739"/>
                <a:ext cx="0" cy="43"/>
              </a:xfrm>
              <a:prstGeom prst="line">
                <a:avLst/>
              </a:prstGeom>
              <a:noFill/>
              <a:ln w="9525">
                <a:solidFill>
                  <a:schemeClr val="tx1"/>
                </a:solidFill>
                <a:round/>
                <a:headEnd/>
                <a:tailEnd/>
              </a:ln>
            </p:spPr>
            <p:txBody>
              <a:bodyPr/>
              <a:lstStyle/>
              <a:p>
                <a:endParaRPr lang="fr-FR"/>
              </a:p>
            </p:txBody>
          </p:sp>
          <p:sp>
            <p:nvSpPr>
              <p:cNvPr id="2796" name="Line 2308"/>
              <p:cNvSpPr>
                <a:spLocks noChangeShapeType="1"/>
              </p:cNvSpPr>
              <p:nvPr/>
            </p:nvSpPr>
            <p:spPr bwMode="auto">
              <a:xfrm rot="10800000" flipH="1">
                <a:off x="2244" y="4739"/>
                <a:ext cx="1" cy="43"/>
              </a:xfrm>
              <a:prstGeom prst="line">
                <a:avLst/>
              </a:prstGeom>
              <a:noFill/>
              <a:ln w="9525">
                <a:solidFill>
                  <a:schemeClr val="tx1"/>
                </a:solidFill>
                <a:round/>
                <a:headEnd/>
                <a:tailEnd/>
              </a:ln>
            </p:spPr>
            <p:txBody>
              <a:bodyPr/>
              <a:lstStyle/>
              <a:p>
                <a:endParaRPr lang="fr-FR"/>
              </a:p>
            </p:txBody>
          </p:sp>
          <p:sp>
            <p:nvSpPr>
              <p:cNvPr id="2797" name="Line 2309"/>
              <p:cNvSpPr>
                <a:spLocks noChangeShapeType="1"/>
              </p:cNvSpPr>
              <p:nvPr/>
            </p:nvSpPr>
            <p:spPr bwMode="auto">
              <a:xfrm rot="10800000" flipH="1">
                <a:off x="2193" y="4739"/>
                <a:ext cx="1" cy="43"/>
              </a:xfrm>
              <a:prstGeom prst="line">
                <a:avLst/>
              </a:prstGeom>
              <a:noFill/>
              <a:ln w="9525">
                <a:solidFill>
                  <a:schemeClr val="tx1"/>
                </a:solidFill>
                <a:round/>
                <a:headEnd/>
                <a:tailEnd/>
              </a:ln>
            </p:spPr>
            <p:txBody>
              <a:bodyPr/>
              <a:lstStyle/>
              <a:p>
                <a:endParaRPr lang="fr-FR"/>
              </a:p>
            </p:txBody>
          </p:sp>
          <p:sp>
            <p:nvSpPr>
              <p:cNvPr id="2798" name="Line 2310"/>
              <p:cNvSpPr>
                <a:spLocks noChangeShapeType="1"/>
              </p:cNvSpPr>
              <p:nvPr/>
            </p:nvSpPr>
            <p:spPr bwMode="auto">
              <a:xfrm rot="10800000" flipH="1">
                <a:off x="2143" y="4739"/>
                <a:ext cx="1" cy="43"/>
              </a:xfrm>
              <a:prstGeom prst="line">
                <a:avLst/>
              </a:prstGeom>
              <a:noFill/>
              <a:ln w="9525">
                <a:solidFill>
                  <a:schemeClr val="tx1"/>
                </a:solidFill>
                <a:round/>
                <a:headEnd/>
                <a:tailEnd/>
              </a:ln>
            </p:spPr>
            <p:txBody>
              <a:bodyPr/>
              <a:lstStyle/>
              <a:p>
                <a:endParaRPr lang="fr-FR"/>
              </a:p>
            </p:txBody>
          </p:sp>
          <p:sp>
            <p:nvSpPr>
              <p:cNvPr id="2799" name="Line 2311"/>
              <p:cNvSpPr>
                <a:spLocks noChangeShapeType="1"/>
              </p:cNvSpPr>
              <p:nvPr/>
            </p:nvSpPr>
            <p:spPr bwMode="auto">
              <a:xfrm rot="10800000" flipH="1">
                <a:off x="2040" y="4739"/>
                <a:ext cx="0" cy="43"/>
              </a:xfrm>
              <a:prstGeom prst="line">
                <a:avLst/>
              </a:prstGeom>
              <a:noFill/>
              <a:ln w="9525">
                <a:solidFill>
                  <a:schemeClr val="tx1"/>
                </a:solidFill>
                <a:round/>
                <a:headEnd/>
                <a:tailEnd/>
              </a:ln>
            </p:spPr>
            <p:txBody>
              <a:bodyPr/>
              <a:lstStyle/>
              <a:p>
                <a:endParaRPr lang="fr-FR"/>
              </a:p>
            </p:txBody>
          </p:sp>
          <p:sp>
            <p:nvSpPr>
              <p:cNvPr id="2800" name="Line 2312"/>
              <p:cNvSpPr>
                <a:spLocks noChangeShapeType="1"/>
              </p:cNvSpPr>
              <p:nvPr/>
            </p:nvSpPr>
            <p:spPr bwMode="auto">
              <a:xfrm rot="10800000" flipH="1">
                <a:off x="1991" y="4739"/>
                <a:ext cx="0" cy="43"/>
              </a:xfrm>
              <a:prstGeom prst="line">
                <a:avLst/>
              </a:prstGeom>
              <a:noFill/>
              <a:ln w="9525">
                <a:solidFill>
                  <a:schemeClr val="tx1"/>
                </a:solidFill>
                <a:round/>
                <a:headEnd/>
                <a:tailEnd/>
              </a:ln>
            </p:spPr>
            <p:txBody>
              <a:bodyPr/>
              <a:lstStyle/>
              <a:p>
                <a:endParaRPr lang="fr-FR"/>
              </a:p>
            </p:txBody>
          </p:sp>
          <p:sp>
            <p:nvSpPr>
              <p:cNvPr id="2801" name="Line 2313"/>
              <p:cNvSpPr>
                <a:spLocks noChangeShapeType="1"/>
              </p:cNvSpPr>
              <p:nvPr/>
            </p:nvSpPr>
            <p:spPr bwMode="auto">
              <a:xfrm rot="10800000" flipH="1">
                <a:off x="1938" y="4739"/>
                <a:ext cx="1" cy="43"/>
              </a:xfrm>
              <a:prstGeom prst="line">
                <a:avLst/>
              </a:prstGeom>
              <a:noFill/>
              <a:ln w="9525">
                <a:solidFill>
                  <a:schemeClr val="tx1"/>
                </a:solidFill>
                <a:round/>
                <a:headEnd/>
                <a:tailEnd/>
              </a:ln>
            </p:spPr>
            <p:txBody>
              <a:bodyPr/>
              <a:lstStyle/>
              <a:p>
                <a:endParaRPr lang="fr-FR"/>
              </a:p>
            </p:txBody>
          </p:sp>
          <p:sp>
            <p:nvSpPr>
              <p:cNvPr id="2802" name="Line 2314"/>
              <p:cNvSpPr>
                <a:spLocks noChangeShapeType="1"/>
              </p:cNvSpPr>
              <p:nvPr/>
            </p:nvSpPr>
            <p:spPr bwMode="auto">
              <a:xfrm rot="10800000" flipH="1">
                <a:off x="1887" y="4739"/>
                <a:ext cx="1" cy="43"/>
              </a:xfrm>
              <a:prstGeom prst="line">
                <a:avLst/>
              </a:prstGeom>
              <a:noFill/>
              <a:ln w="9525">
                <a:solidFill>
                  <a:schemeClr val="tx1"/>
                </a:solidFill>
                <a:round/>
                <a:headEnd/>
                <a:tailEnd/>
              </a:ln>
            </p:spPr>
            <p:txBody>
              <a:bodyPr/>
              <a:lstStyle/>
              <a:p>
                <a:endParaRPr lang="fr-FR"/>
              </a:p>
            </p:txBody>
          </p:sp>
          <p:sp>
            <p:nvSpPr>
              <p:cNvPr id="2803" name="Line 2315"/>
              <p:cNvSpPr>
                <a:spLocks noChangeShapeType="1"/>
              </p:cNvSpPr>
              <p:nvPr/>
            </p:nvSpPr>
            <p:spPr bwMode="auto">
              <a:xfrm rot="10800000" flipH="1">
                <a:off x="1788" y="4739"/>
                <a:ext cx="0" cy="43"/>
              </a:xfrm>
              <a:prstGeom prst="line">
                <a:avLst/>
              </a:prstGeom>
              <a:noFill/>
              <a:ln w="9525">
                <a:solidFill>
                  <a:schemeClr val="tx1"/>
                </a:solidFill>
                <a:round/>
                <a:headEnd/>
                <a:tailEnd/>
              </a:ln>
            </p:spPr>
            <p:txBody>
              <a:bodyPr/>
              <a:lstStyle/>
              <a:p>
                <a:endParaRPr lang="fr-FR"/>
              </a:p>
            </p:txBody>
          </p:sp>
          <p:sp>
            <p:nvSpPr>
              <p:cNvPr id="2804" name="Line 2316"/>
              <p:cNvSpPr>
                <a:spLocks noChangeShapeType="1"/>
              </p:cNvSpPr>
              <p:nvPr/>
            </p:nvSpPr>
            <p:spPr bwMode="auto">
              <a:xfrm rot="10800000" flipH="1">
                <a:off x="1734" y="4739"/>
                <a:ext cx="1" cy="43"/>
              </a:xfrm>
              <a:prstGeom prst="line">
                <a:avLst/>
              </a:prstGeom>
              <a:noFill/>
              <a:ln w="9525">
                <a:solidFill>
                  <a:schemeClr val="tx1"/>
                </a:solidFill>
                <a:round/>
                <a:headEnd/>
                <a:tailEnd/>
              </a:ln>
            </p:spPr>
            <p:txBody>
              <a:bodyPr/>
              <a:lstStyle/>
              <a:p>
                <a:endParaRPr lang="fr-FR"/>
              </a:p>
            </p:txBody>
          </p:sp>
          <p:sp>
            <p:nvSpPr>
              <p:cNvPr id="2805" name="Line 2317"/>
              <p:cNvSpPr>
                <a:spLocks noChangeShapeType="1"/>
              </p:cNvSpPr>
              <p:nvPr/>
            </p:nvSpPr>
            <p:spPr bwMode="auto">
              <a:xfrm rot="10800000" flipH="1">
                <a:off x="1685" y="4739"/>
                <a:ext cx="1" cy="43"/>
              </a:xfrm>
              <a:prstGeom prst="line">
                <a:avLst/>
              </a:prstGeom>
              <a:noFill/>
              <a:ln w="9525">
                <a:solidFill>
                  <a:schemeClr val="tx1"/>
                </a:solidFill>
                <a:round/>
                <a:headEnd/>
                <a:tailEnd/>
              </a:ln>
            </p:spPr>
            <p:txBody>
              <a:bodyPr/>
              <a:lstStyle/>
              <a:p>
                <a:endParaRPr lang="fr-FR"/>
              </a:p>
            </p:txBody>
          </p:sp>
          <p:sp>
            <p:nvSpPr>
              <p:cNvPr id="2806" name="Line 2318"/>
              <p:cNvSpPr>
                <a:spLocks noChangeShapeType="1"/>
              </p:cNvSpPr>
              <p:nvPr/>
            </p:nvSpPr>
            <p:spPr bwMode="auto">
              <a:xfrm rot="10800000" flipH="1">
                <a:off x="1635" y="4739"/>
                <a:ext cx="1" cy="43"/>
              </a:xfrm>
              <a:prstGeom prst="line">
                <a:avLst/>
              </a:prstGeom>
              <a:noFill/>
              <a:ln w="9525">
                <a:solidFill>
                  <a:schemeClr val="tx1"/>
                </a:solidFill>
                <a:round/>
                <a:headEnd/>
                <a:tailEnd/>
              </a:ln>
            </p:spPr>
            <p:txBody>
              <a:bodyPr/>
              <a:lstStyle/>
              <a:p>
                <a:endParaRPr lang="fr-FR"/>
              </a:p>
            </p:txBody>
          </p:sp>
          <p:sp>
            <p:nvSpPr>
              <p:cNvPr id="2807" name="Line 2319"/>
              <p:cNvSpPr>
                <a:spLocks noChangeShapeType="1"/>
              </p:cNvSpPr>
              <p:nvPr/>
            </p:nvSpPr>
            <p:spPr bwMode="auto">
              <a:xfrm rot="10800000" flipH="1">
                <a:off x="1530" y="4739"/>
                <a:ext cx="0" cy="43"/>
              </a:xfrm>
              <a:prstGeom prst="line">
                <a:avLst/>
              </a:prstGeom>
              <a:noFill/>
              <a:ln w="9525">
                <a:solidFill>
                  <a:schemeClr val="tx1"/>
                </a:solidFill>
                <a:round/>
                <a:headEnd/>
                <a:tailEnd/>
              </a:ln>
            </p:spPr>
            <p:txBody>
              <a:bodyPr/>
              <a:lstStyle/>
              <a:p>
                <a:endParaRPr lang="fr-FR"/>
              </a:p>
            </p:txBody>
          </p:sp>
          <p:sp>
            <p:nvSpPr>
              <p:cNvPr id="2808" name="Line 2320"/>
              <p:cNvSpPr>
                <a:spLocks noChangeShapeType="1"/>
              </p:cNvSpPr>
              <p:nvPr/>
            </p:nvSpPr>
            <p:spPr bwMode="auto">
              <a:xfrm rot="10800000" flipH="1">
                <a:off x="1480" y="4739"/>
                <a:ext cx="0" cy="43"/>
              </a:xfrm>
              <a:prstGeom prst="line">
                <a:avLst/>
              </a:prstGeom>
              <a:noFill/>
              <a:ln w="9525">
                <a:solidFill>
                  <a:schemeClr val="tx1"/>
                </a:solidFill>
                <a:round/>
                <a:headEnd/>
                <a:tailEnd/>
              </a:ln>
            </p:spPr>
            <p:txBody>
              <a:bodyPr/>
              <a:lstStyle/>
              <a:p>
                <a:endParaRPr lang="fr-FR"/>
              </a:p>
            </p:txBody>
          </p:sp>
          <p:sp>
            <p:nvSpPr>
              <p:cNvPr id="2809" name="Line 2321"/>
              <p:cNvSpPr>
                <a:spLocks noChangeShapeType="1"/>
              </p:cNvSpPr>
              <p:nvPr/>
            </p:nvSpPr>
            <p:spPr bwMode="auto">
              <a:xfrm rot="10800000" flipH="1">
                <a:off x="1429" y="4739"/>
                <a:ext cx="0" cy="43"/>
              </a:xfrm>
              <a:prstGeom prst="line">
                <a:avLst/>
              </a:prstGeom>
              <a:noFill/>
              <a:ln w="9525">
                <a:solidFill>
                  <a:schemeClr val="tx1"/>
                </a:solidFill>
                <a:round/>
                <a:headEnd/>
                <a:tailEnd/>
              </a:ln>
            </p:spPr>
            <p:txBody>
              <a:bodyPr/>
              <a:lstStyle/>
              <a:p>
                <a:endParaRPr lang="fr-FR"/>
              </a:p>
            </p:txBody>
          </p:sp>
          <p:sp>
            <p:nvSpPr>
              <p:cNvPr id="2810" name="Line 2322"/>
              <p:cNvSpPr>
                <a:spLocks noChangeShapeType="1"/>
              </p:cNvSpPr>
              <p:nvPr/>
            </p:nvSpPr>
            <p:spPr bwMode="auto">
              <a:xfrm rot="10800000" flipH="1">
                <a:off x="1377" y="4739"/>
                <a:ext cx="0" cy="43"/>
              </a:xfrm>
              <a:prstGeom prst="line">
                <a:avLst/>
              </a:prstGeom>
              <a:noFill/>
              <a:ln w="9525">
                <a:solidFill>
                  <a:schemeClr val="tx1"/>
                </a:solidFill>
                <a:round/>
                <a:headEnd/>
                <a:tailEnd/>
              </a:ln>
            </p:spPr>
            <p:txBody>
              <a:bodyPr/>
              <a:lstStyle/>
              <a:p>
                <a:endParaRPr lang="fr-FR"/>
              </a:p>
            </p:txBody>
          </p:sp>
          <p:sp>
            <p:nvSpPr>
              <p:cNvPr id="2811" name="Line 2323"/>
              <p:cNvSpPr>
                <a:spLocks noChangeShapeType="1"/>
              </p:cNvSpPr>
              <p:nvPr/>
            </p:nvSpPr>
            <p:spPr bwMode="auto">
              <a:xfrm rot="10800000" flipH="1">
                <a:off x="1276" y="4739"/>
                <a:ext cx="1" cy="43"/>
              </a:xfrm>
              <a:prstGeom prst="line">
                <a:avLst/>
              </a:prstGeom>
              <a:noFill/>
              <a:ln w="9525">
                <a:solidFill>
                  <a:schemeClr val="tx1"/>
                </a:solidFill>
                <a:round/>
                <a:headEnd/>
                <a:tailEnd/>
              </a:ln>
            </p:spPr>
            <p:txBody>
              <a:bodyPr/>
              <a:lstStyle/>
              <a:p>
                <a:endParaRPr lang="fr-FR"/>
              </a:p>
            </p:txBody>
          </p:sp>
          <p:sp>
            <p:nvSpPr>
              <p:cNvPr id="2812" name="Line 2324"/>
              <p:cNvSpPr>
                <a:spLocks noChangeShapeType="1"/>
              </p:cNvSpPr>
              <p:nvPr/>
            </p:nvSpPr>
            <p:spPr bwMode="auto">
              <a:xfrm rot="10800000" flipH="1">
                <a:off x="1227" y="4739"/>
                <a:ext cx="0" cy="43"/>
              </a:xfrm>
              <a:prstGeom prst="line">
                <a:avLst/>
              </a:prstGeom>
              <a:noFill/>
              <a:ln w="9525">
                <a:solidFill>
                  <a:schemeClr val="tx1"/>
                </a:solidFill>
                <a:round/>
                <a:headEnd/>
                <a:tailEnd/>
              </a:ln>
            </p:spPr>
            <p:txBody>
              <a:bodyPr/>
              <a:lstStyle/>
              <a:p>
                <a:endParaRPr lang="fr-FR"/>
              </a:p>
            </p:txBody>
          </p:sp>
          <p:sp>
            <p:nvSpPr>
              <p:cNvPr id="2813" name="Line 2325"/>
              <p:cNvSpPr>
                <a:spLocks noChangeShapeType="1"/>
              </p:cNvSpPr>
              <p:nvPr/>
            </p:nvSpPr>
            <p:spPr bwMode="auto">
              <a:xfrm rot="10800000" flipH="1">
                <a:off x="1174" y="4739"/>
                <a:ext cx="1" cy="43"/>
              </a:xfrm>
              <a:prstGeom prst="line">
                <a:avLst/>
              </a:prstGeom>
              <a:noFill/>
              <a:ln w="9525">
                <a:solidFill>
                  <a:schemeClr val="tx1"/>
                </a:solidFill>
                <a:round/>
                <a:headEnd/>
                <a:tailEnd/>
              </a:ln>
            </p:spPr>
            <p:txBody>
              <a:bodyPr/>
              <a:lstStyle/>
              <a:p>
                <a:endParaRPr lang="fr-FR"/>
              </a:p>
            </p:txBody>
          </p:sp>
          <p:sp>
            <p:nvSpPr>
              <p:cNvPr id="2814" name="Line 2326"/>
              <p:cNvSpPr>
                <a:spLocks noChangeShapeType="1"/>
              </p:cNvSpPr>
              <p:nvPr/>
            </p:nvSpPr>
            <p:spPr bwMode="auto">
              <a:xfrm rot="10800000" flipH="1">
                <a:off x="1123" y="4739"/>
                <a:ext cx="1" cy="43"/>
              </a:xfrm>
              <a:prstGeom prst="line">
                <a:avLst/>
              </a:prstGeom>
              <a:noFill/>
              <a:ln w="9525">
                <a:solidFill>
                  <a:schemeClr val="tx1"/>
                </a:solidFill>
                <a:round/>
                <a:headEnd/>
                <a:tailEnd/>
              </a:ln>
            </p:spPr>
            <p:txBody>
              <a:bodyPr/>
              <a:lstStyle/>
              <a:p>
                <a:endParaRPr lang="fr-FR"/>
              </a:p>
            </p:txBody>
          </p:sp>
          <p:sp>
            <p:nvSpPr>
              <p:cNvPr id="2815" name="Line 2327"/>
              <p:cNvSpPr>
                <a:spLocks noChangeShapeType="1"/>
              </p:cNvSpPr>
              <p:nvPr/>
            </p:nvSpPr>
            <p:spPr bwMode="auto">
              <a:xfrm rot="10800000" flipH="1">
                <a:off x="1022" y="4739"/>
                <a:ext cx="1" cy="43"/>
              </a:xfrm>
              <a:prstGeom prst="line">
                <a:avLst/>
              </a:prstGeom>
              <a:noFill/>
              <a:ln w="9525">
                <a:solidFill>
                  <a:schemeClr val="tx1"/>
                </a:solidFill>
                <a:round/>
                <a:headEnd/>
                <a:tailEnd/>
              </a:ln>
            </p:spPr>
            <p:txBody>
              <a:bodyPr/>
              <a:lstStyle/>
              <a:p>
                <a:endParaRPr lang="fr-FR"/>
              </a:p>
            </p:txBody>
          </p:sp>
          <p:sp>
            <p:nvSpPr>
              <p:cNvPr id="2816" name="Line 2328"/>
              <p:cNvSpPr>
                <a:spLocks noChangeShapeType="1"/>
              </p:cNvSpPr>
              <p:nvPr/>
            </p:nvSpPr>
            <p:spPr bwMode="auto">
              <a:xfrm rot="10800000" flipH="1">
                <a:off x="971" y="4739"/>
                <a:ext cx="1" cy="43"/>
              </a:xfrm>
              <a:prstGeom prst="line">
                <a:avLst/>
              </a:prstGeom>
              <a:noFill/>
              <a:ln w="9525">
                <a:solidFill>
                  <a:schemeClr val="tx1"/>
                </a:solidFill>
                <a:round/>
                <a:headEnd/>
                <a:tailEnd/>
              </a:ln>
            </p:spPr>
            <p:txBody>
              <a:bodyPr/>
              <a:lstStyle/>
              <a:p>
                <a:endParaRPr lang="fr-FR"/>
              </a:p>
            </p:txBody>
          </p:sp>
          <p:sp>
            <p:nvSpPr>
              <p:cNvPr id="2817" name="Line 2329"/>
              <p:cNvSpPr>
                <a:spLocks noChangeShapeType="1"/>
              </p:cNvSpPr>
              <p:nvPr/>
            </p:nvSpPr>
            <p:spPr bwMode="auto">
              <a:xfrm rot="10800000" flipH="1">
                <a:off x="921" y="4739"/>
                <a:ext cx="1" cy="43"/>
              </a:xfrm>
              <a:prstGeom prst="line">
                <a:avLst/>
              </a:prstGeom>
              <a:noFill/>
              <a:ln w="9525">
                <a:solidFill>
                  <a:schemeClr val="tx1"/>
                </a:solidFill>
                <a:round/>
                <a:headEnd/>
                <a:tailEnd/>
              </a:ln>
            </p:spPr>
            <p:txBody>
              <a:bodyPr/>
              <a:lstStyle/>
              <a:p>
                <a:endParaRPr lang="fr-FR"/>
              </a:p>
            </p:txBody>
          </p:sp>
          <p:sp>
            <p:nvSpPr>
              <p:cNvPr id="2818" name="Line 2330"/>
              <p:cNvSpPr>
                <a:spLocks noChangeShapeType="1"/>
              </p:cNvSpPr>
              <p:nvPr/>
            </p:nvSpPr>
            <p:spPr bwMode="auto">
              <a:xfrm rot="10800000" flipH="1">
                <a:off x="869" y="4739"/>
                <a:ext cx="1" cy="43"/>
              </a:xfrm>
              <a:prstGeom prst="line">
                <a:avLst/>
              </a:prstGeom>
              <a:noFill/>
              <a:ln w="9525">
                <a:solidFill>
                  <a:schemeClr val="tx1"/>
                </a:solidFill>
                <a:round/>
                <a:headEnd/>
                <a:tailEnd/>
              </a:ln>
            </p:spPr>
            <p:txBody>
              <a:bodyPr/>
              <a:lstStyle/>
              <a:p>
                <a:endParaRPr lang="fr-FR"/>
              </a:p>
            </p:txBody>
          </p:sp>
          <p:sp>
            <p:nvSpPr>
              <p:cNvPr id="2819" name="Line 2331"/>
              <p:cNvSpPr>
                <a:spLocks noChangeShapeType="1"/>
              </p:cNvSpPr>
              <p:nvPr/>
            </p:nvSpPr>
            <p:spPr bwMode="auto">
              <a:xfrm rot="10800000" flipH="1">
                <a:off x="766" y="4739"/>
                <a:ext cx="0" cy="43"/>
              </a:xfrm>
              <a:prstGeom prst="line">
                <a:avLst/>
              </a:prstGeom>
              <a:noFill/>
              <a:ln w="9525">
                <a:solidFill>
                  <a:schemeClr val="tx1"/>
                </a:solidFill>
                <a:round/>
                <a:headEnd/>
                <a:tailEnd/>
              </a:ln>
            </p:spPr>
            <p:txBody>
              <a:bodyPr/>
              <a:lstStyle/>
              <a:p>
                <a:endParaRPr lang="fr-FR"/>
              </a:p>
            </p:txBody>
          </p:sp>
          <p:sp>
            <p:nvSpPr>
              <p:cNvPr id="2820" name="Line 2332"/>
              <p:cNvSpPr>
                <a:spLocks noChangeShapeType="1"/>
              </p:cNvSpPr>
              <p:nvPr/>
            </p:nvSpPr>
            <p:spPr bwMode="auto">
              <a:xfrm rot="10800000" flipH="1">
                <a:off x="716" y="4739"/>
                <a:ext cx="0" cy="43"/>
              </a:xfrm>
              <a:prstGeom prst="line">
                <a:avLst/>
              </a:prstGeom>
              <a:noFill/>
              <a:ln w="9525">
                <a:solidFill>
                  <a:schemeClr val="tx1"/>
                </a:solidFill>
                <a:round/>
                <a:headEnd/>
                <a:tailEnd/>
              </a:ln>
            </p:spPr>
            <p:txBody>
              <a:bodyPr/>
              <a:lstStyle/>
              <a:p>
                <a:endParaRPr lang="fr-FR"/>
              </a:p>
            </p:txBody>
          </p:sp>
          <p:sp>
            <p:nvSpPr>
              <p:cNvPr id="2821" name="Line 2333"/>
              <p:cNvSpPr>
                <a:spLocks noChangeShapeType="1"/>
              </p:cNvSpPr>
              <p:nvPr/>
            </p:nvSpPr>
            <p:spPr bwMode="auto">
              <a:xfrm rot="10800000" flipH="1">
                <a:off x="667" y="4739"/>
                <a:ext cx="0" cy="43"/>
              </a:xfrm>
              <a:prstGeom prst="line">
                <a:avLst/>
              </a:prstGeom>
              <a:noFill/>
              <a:ln w="9525">
                <a:solidFill>
                  <a:schemeClr val="tx1"/>
                </a:solidFill>
                <a:round/>
                <a:headEnd/>
                <a:tailEnd/>
              </a:ln>
            </p:spPr>
            <p:txBody>
              <a:bodyPr/>
              <a:lstStyle/>
              <a:p>
                <a:endParaRPr lang="fr-FR"/>
              </a:p>
            </p:txBody>
          </p:sp>
          <p:sp>
            <p:nvSpPr>
              <p:cNvPr id="2822" name="Line 2334"/>
              <p:cNvSpPr>
                <a:spLocks noChangeShapeType="1"/>
              </p:cNvSpPr>
              <p:nvPr/>
            </p:nvSpPr>
            <p:spPr bwMode="auto">
              <a:xfrm rot="10800000" flipH="1">
                <a:off x="613" y="4739"/>
                <a:ext cx="1" cy="43"/>
              </a:xfrm>
              <a:prstGeom prst="line">
                <a:avLst/>
              </a:prstGeom>
              <a:noFill/>
              <a:ln w="9525">
                <a:solidFill>
                  <a:schemeClr val="tx1"/>
                </a:solidFill>
                <a:round/>
                <a:headEnd/>
                <a:tailEnd/>
              </a:ln>
            </p:spPr>
            <p:txBody>
              <a:bodyPr/>
              <a:lstStyle/>
              <a:p>
                <a:endParaRPr lang="fr-FR"/>
              </a:p>
            </p:txBody>
          </p:sp>
          <p:sp>
            <p:nvSpPr>
              <p:cNvPr id="2823" name="Line 2335"/>
              <p:cNvSpPr>
                <a:spLocks noChangeShapeType="1"/>
              </p:cNvSpPr>
              <p:nvPr/>
            </p:nvSpPr>
            <p:spPr bwMode="auto">
              <a:xfrm rot="10800000" flipH="1">
                <a:off x="514" y="4739"/>
                <a:ext cx="0" cy="43"/>
              </a:xfrm>
              <a:prstGeom prst="line">
                <a:avLst/>
              </a:prstGeom>
              <a:noFill/>
              <a:ln w="9525">
                <a:solidFill>
                  <a:schemeClr val="tx1"/>
                </a:solidFill>
                <a:round/>
                <a:headEnd/>
                <a:tailEnd/>
              </a:ln>
            </p:spPr>
            <p:txBody>
              <a:bodyPr/>
              <a:lstStyle/>
              <a:p>
                <a:endParaRPr lang="fr-FR"/>
              </a:p>
            </p:txBody>
          </p:sp>
          <p:sp>
            <p:nvSpPr>
              <p:cNvPr id="2824" name="Line 2336"/>
              <p:cNvSpPr>
                <a:spLocks noChangeShapeType="1"/>
              </p:cNvSpPr>
              <p:nvPr/>
            </p:nvSpPr>
            <p:spPr bwMode="auto">
              <a:xfrm rot="10800000" flipH="1">
                <a:off x="460" y="4739"/>
                <a:ext cx="1" cy="43"/>
              </a:xfrm>
              <a:prstGeom prst="line">
                <a:avLst/>
              </a:prstGeom>
              <a:noFill/>
              <a:ln w="9525">
                <a:solidFill>
                  <a:schemeClr val="tx1"/>
                </a:solidFill>
                <a:round/>
                <a:headEnd/>
                <a:tailEnd/>
              </a:ln>
            </p:spPr>
            <p:txBody>
              <a:bodyPr/>
              <a:lstStyle/>
              <a:p>
                <a:endParaRPr lang="fr-FR"/>
              </a:p>
            </p:txBody>
          </p:sp>
          <p:sp>
            <p:nvSpPr>
              <p:cNvPr id="2825" name="Line 2337"/>
              <p:cNvSpPr>
                <a:spLocks noChangeShapeType="1"/>
              </p:cNvSpPr>
              <p:nvPr/>
            </p:nvSpPr>
            <p:spPr bwMode="auto">
              <a:xfrm rot="10800000" flipH="1">
                <a:off x="410" y="4739"/>
                <a:ext cx="1" cy="43"/>
              </a:xfrm>
              <a:prstGeom prst="line">
                <a:avLst/>
              </a:prstGeom>
              <a:noFill/>
              <a:ln w="9525">
                <a:solidFill>
                  <a:schemeClr val="tx1"/>
                </a:solidFill>
                <a:round/>
                <a:headEnd/>
                <a:tailEnd/>
              </a:ln>
            </p:spPr>
            <p:txBody>
              <a:bodyPr/>
              <a:lstStyle/>
              <a:p>
                <a:endParaRPr lang="fr-FR"/>
              </a:p>
            </p:txBody>
          </p:sp>
          <p:sp>
            <p:nvSpPr>
              <p:cNvPr id="2826" name="Line 2338"/>
              <p:cNvSpPr>
                <a:spLocks noChangeShapeType="1"/>
              </p:cNvSpPr>
              <p:nvPr/>
            </p:nvSpPr>
            <p:spPr bwMode="auto">
              <a:xfrm rot="10800000" flipH="1">
                <a:off x="361" y="4739"/>
                <a:ext cx="1" cy="43"/>
              </a:xfrm>
              <a:prstGeom prst="line">
                <a:avLst/>
              </a:prstGeom>
              <a:noFill/>
              <a:ln w="9525">
                <a:solidFill>
                  <a:schemeClr val="tx1"/>
                </a:solidFill>
                <a:round/>
                <a:headEnd/>
                <a:tailEnd/>
              </a:ln>
            </p:spPr>
            <p:txBody>
              <a:bodyPr/>
              <a:lstStyle/>
              <a:p>
                <a:endParaRPr lang="fr-FR"/>
              </a:p>
            </p:txBody>
          </p:sp>
          <p:sp>
            <p:nvSpPr>
              <p:cNvPr id="2827" name="Line 2339"/>
              <p:cNvSpPr>
                <a:spLocks noChangeShapeType="1"/>
              </p:cNvSpPr>
              <p:nvPr/>
            </p:nvSpPr>
            <p:spPr bwMode="auto">
              <a:xfrm rot="10800000" flipH="1">
                <a:off x="258" y="4739"/>
                <a:ext cx="1" cy="43"/>
              </a:xfrm>
              <a:prstGeom prst="line">
                <a:avLst/>
              </a:prstGeom>
              <a:noFill/>
              <a:ln w="9525">
                <a:solidFill>
                  <a:schemeClr val="tx1"/>
                </a:solidFill>
                <a:round/>
                <a:headEnd/>
                <a:tailEnd/>
              </a:ln>
            </p:spPr>
            <p:txBody>
              <a:bodyPr/>
              <a:lstStyle/>
              <a:p>
                <a:endParaRPr lang="fr-FR"/>
              </a:p>
            </p:txBody>
          </p:sp>
          <p:sp>
            <p:nvSpPr>
              <p:cNvPr id="2828" name="Line 2340"/>
              <p:cNvSpPr>
                <a:spLocks noChangeShapeType="1"/>
              </p:cNvSpPr>
              <p:nvPr/>
            </p:nvSpPr>
            <p:spPr bwMode="auto">
              <a:xfrm rot="10800000" flipH="1">
                <a:off x="208" y="4739"/>
                <a:ext cx="1" cy="43"/>
              </a:xfrm>
              <a:prstGeom prst="line">
                <a:avLst/>
              </a:prstGeom>
              <a:noFill/>
              <a:ln w="9525">
                <a:solidFill>
                  <a:schemeClr val="tx1"/>
                </a:solidFill>
                <a:round/>
                <a:headEnd/>
                <a:tailEnd/>
              </a:ln>
            </p:spPr>
            <p:txBody>
              <a:bodyPr/>
              <a:lstStyle/>
              <a:p>
                <a:endParaRPr lang="fr-FR"/>
              </a:p>
            </p:txBody>
          </p:sp>
          <p:sp>
            <p:nvSpPr>
              <p:cNvPr id="2829" name="Line 2341"/>
              <p:cNvSpPr>
                <a:spLocks noChangeShapeType="1"/>
              </p:cNvSpPr>
              <p:nvPr/>
            </p:nvSpPr>
            <p:spPr bwMode="auto">
              <a:xfrm rot="10800000" flipH="1">
                <a:off x="157" y="4739"/>
                <a:ext cx="1" cy="43"/>
              </a:xfrm>
              <a:prstGeom prst="line">
                <a:avLst/>
              </a:prstGeom>
              <a:noFill/>
              <a:ln w="9525">
                <a:solidFill>
                  <a:schemeClr val="tx1"/>
                </a:solidFill>
                <a:round/>
                <a:headEnd/>
                <a:tailEnd/>
              </a:ln>
            </p:spPr>
            <p:txBody>
              <a:bodyPr/>
              <a:lstStyle/>
              <a:p>
                <a:endParaRPr lang="fr-FR"/>
              </a:p>
            </p:txBody>
          </p:sp>
          <p:sp>
            <p:nvSpPr>
              <p:cNvPr id="2830" name="Line 2342"/>
              <p:cNvSpPr>
                <a:spLocks noChangeShapeType="1"/>
              </p:cNvSpPr>
              <p:nvPr/>
            </p:nvSpPr>
            <p:spPr bwMode="auto">
              <a:xfrm rot="10800000" flipH="1">
                <a:off x="105" y="4739"/>
                <a:ext cx="0" cy="43"/>
              </a:xfrm>
              <a:prstGeom prst="line">
                <a:avLst/>
              </a:prstGeom>
              <a:noFill/>
              <a:ln w="9525">
                <a:solidFill>
                  <a:schemeClr val="tx1"/>
                </a:solidFill>
                <a:round/>
                <a:headEnd/>
                <a:tailEnd/>
              </a:ln>
            </p:spPr>
            <p:txBody>
              <a:bodyPr/>
              <a:lstStyle/>
              <a:p>
                <a:endParaRPr lang="fr-FR"/>
              </a:p>
            </p:txBody>
          </p:sp>
          <p:sp>
            <p:nvSpPr>
              <p:cNvPr id="2831" name="Line 2343"/>
              <p:cNvSpPr>
                <a:spLocks noChangeShapeType="1"/>
              </p:cNvSpPr>
              <p:nvPr/>
            </p:nvSpPr>
            <p:spPr bwMode="auto">
              <a:xfrm rot="10800000" flipH="1">
                <a:off x="2346" y="4698"/>
                <a:ext cx="1" cy="84"/>
              </a:xfrm>
              <a:prstGeom prst="line">
                <a:avLst/>
              </a:prstGeom>
              <a:noFill/>
              <a:ln w="9525">
                <a:solidFill>
                  <a:schemeClr val="tx1"/>
                </a:solidFill>
                <a:round/>
                <a:headEnd/>
                <a:tailEnd/>
              </a:ln>
            </p:spPr>
            <p:txBody>
              <a:bodyPr/>
              <a:lstStyle/>
              <a:p>
                <a:endParaRPr lang="fr-FR"/>
              </a:p>
            </p:txBody>
          </p:sp>
          <p:sp>
            <p:nvSpPr>
              <p:cNvPr id="2832" name="Line 2344"/>
              <p:cNvSpPr>
                <a:spLocks noChangeShapeType="1"/>
              </p:cNvSpPr>
              <p:nvPr/>
            </p:nvSpPr>
            <p:spPr bwMode="auto">
              <a:xfrm rot="10800000" flipH="1">
                <a:off x="2091" y="4698"/>
                <a:ext cx="0" cy="84"/>
              </a:xfrm>
              <a:prstGeom prst="line">
                <a:avLst/>
              </a:prstGeom>
              <a:noFill/>
              <a:ln w="9525">
                <a:solidFill>
                  <a:schemeClr val="tx1"/>
                </a:solidFill>
                <a:round/>
                <a:headEnd/>
                <a:tailEnd/>
              </a:ln>
            </p:spPr>
            <p:txBody>
              <a:bodyPr/>
              <a:lstStyle/>
              <a:p>
                <a:endParaRPr lang="fr-FR"/>
              </a:p>
            </p:txBody>
          </p:sp>
          <p:sp>
            <p:nvSpPr>
              <p:cNvPr id="2833" name="Line 2345"/>
              <p:cNvSpPr>
                <a:spLocks noChangeShapeType="1"/>
              </p:cNvSpPr>
              <p:nvPr/>
            </p:nvSpPr>
            <p:spPr bwMode="auto">
              <a:xfrm rot="10800000" flipH="1">
                <a:off x="1838" y="4698"/>
                <a:ext cx="0" cy="84"/>
              </a:xfrm>
              <a:prstGeom prst="line">
                <a:avLst/>
              </a:prstGeom>
              <a:noFill/>
              <a:ln w="9525">
                <a:solidFill>
                  <a:schemeClr val="tx1"/>
                </a:solidFill>
                <a:round/>
                <a:headEnd/>
                <a:tailEnd/>
              </a:ln>
            </p:spPr>
            <p:txBody>
              <a:bodyPr/>
              <a:lstStyle/>
              <a:p>
                <a:endParaRPr lang="fr-FR"/>
              </a:p>
            </p:txBody>
          </p:sp>
          <p:sp>
            <p:nvSpPr>
              <p:cNvPr id="2834" name="Line 2346"/>
              <p:cNvSpPr>
                <a:spLocks noChangeShapeType="1"/>
              </p:cNvSpPr>
              <p:nvPr/>
            </p:nvSpPr>
            <p:spPr bwMode="auto">
              <a:xfrm rot="10800000" flipH="1">
                <a:off x="1582" y="4698"/>
                <a:ext cx="1" cy="84"/>
              </a:xfrm>
              <a:prstGeom prst="line">
                <a:avLst/>
              </a:prstGeom>
              <a:noFill/>
              <a:ln w="9525">
                <a:solidFill>
                  <a:schemeClr val="tx1"/>
                </a:solidFill>
                <a:round/>
                <a:headEnd/>
                <a:tailEnd/>
              </a:ln>
            </p:spPr>
            <p:txBody>
              <a:bodyPr/>
              <a:lstStyle/>
              <a:p>
                <a:endParaRPr lang="fr-FR"/>
              </a:p>
            </p:txBody>
          </p:sp>
          <p:sp>
            <p:nvSpPr>
              <p:cNvPr id="2835" name="Line 2347"/>
              <p:cNvSpPr>
                <a:spLocks noChangeShapeType="1"/>
              </p:cNvSpPr>
              <p:nvPr/>
            </p:nvSpPr>
            <p:spPr bwMode="auto">
              <a:xfrm rot="10800000" flipH="1">
                <a:off x="1327" y="4698"/>
                <a:ext cx="1" cy="84"/>
              </a:xfrm>
              <a:prstGeom prst="line">
                <a:avLst/>
              </a:prstGeom>
              <a:noFill/>
              <a:ln w="9525">
                <a:solidFill>
                  <a:schemeClr val="tx1"/>
                </a:solidFill>
                <a:round/>
                <a:headEnd/>
                <a:tailEnd/>
              </a:ln>
            </p:spPr>
            <p:txBody>
              <a:bodyPr/>
              <a:lstStyle/>
              <a:p>
                <a:endParaRPr lang="fr-FR"/>
              </a:p>
            </p:txBody>
          </p:sp>
          <p:sp>
            <p:nvSpPr>
              <p:cNvPr id="2836" name="Line 2348"/>
              <p:cNvSpPr>
                <a:spLocks noChangeShapeType="1"/>
              </p:cNvSpPr>
              <p:nvPr/>
            </p:nvSpPr>
            <p:spPr bwMode="auto">
              <a:xfrm rot="10800000" flipH="1">
                <a:off x="1074" y="4698"/>
                <a:ext cx="0" cy="84"/>
              </a:xfrm>
              <a:prstGeom prst="line">
                <a:avLst/>
              </a:prstGeom>
              <a:noFill/>
              <a:ln w="9525">
                <a:solidFill>
                  <a:schemeClr val="tx1"/>
                </a:solidFill>
                <a:round/>
                <a:headEnd/>
                <a:tailEnd/>
              </a:ln>
            </p:spPr>
            <p:txBody>
              <a:bodyPr/>
              <a:lstStyle/>
              <a:p>
                <a:endParaRPr lang="fr-FR"/>
              </a:p>
            </p:txBody>
          </p:sp>
          <p:sp>
            <p:nvSpPr>
              <p:cNvPr id="2837" name="Line 2349"/>
              <p:cNvSpPr>
                <a:spLocks noChangeShapeType="1"/>
              </p:cNvSpPr>
              <p:nvPr/>
            </p:nvSpPr>
            <p:spPr bwMode="auto">
              <a:xfrm rot="10800000" flipH="1">
                <a:off x="817" y="4698"/>
                <a:ext cx="0" cy="84"/>
              </a:xfrm>
              <a:prstGeom prst="line">
                <a:avLst/>
              </a:prstGeom>
              <a:noFill/>
              <a:ln w="9525">
                <a:solidFill>
                  <a:schemeClr val="tx1"/>
                </a:solidFill>
                <a:round/>
                <a:headEnd/>
                <a:tailEnd/>
              </a:ln>
            </p:spPr>
            <p:txBody>
              <a:bodyPr/>
              <a:lstStyle/>
              <a:p>
                <a:endParaRPr lang="fr-FR"/>
              </a:p>
            </p:txBody>
          </p:sp>
          <p:sp>
            <p:nvSpPr>
              <p:cNvPr id="2838" name="Line 2350"/>
              <p:cNvSpPr>
                <a:spLocks noChangeShapeType="1"/>
              </p:cNvSpPr>
              <p:nvPr/>
            </p:nvSpPr>
            <p:spPr bwMode="auto">
              <a:xfrm rot="10800000" flipH="1">
                <a:off x="563" y="4698"/>
                <a:ext cx="1" cy="84"/>
              </a:xfrm>
              <a:prstGeom prst="line">
                <a:avLst/>
              </a:prstGeom>
              <a:noFill/>
              <a:ln w="9525">
                <a:solidFill>
                  <a:schemeClr val="tx1"/>
                </a:solidFill>
                <a:round/>
                <a:headEnd/>
                <a:tailEnd/>
              </a:ln>
            </p:spPr>
            <p:txBody>
              <a:bodyPr/>
              <a:lstStyle/>
              <a:p>
                <a:endParaRPr lang="fr-FR"/>
              </a:p>
            </p:txBody>
          </p:sp>
          <p:sp>
            <p:nvSpPr>
              <p:cNvPr id="2839" name="Line 2351"/>
              <p:cNvSpPr>
                <a:spLocks noChangeShapeType="1"/>
              </p:cNvSpPr>
              <p:nvPr/>
            </p:nvSpPr>
            <p:spPr bwMode="auto">
              <a:xfrm rot="10800000" flipH="1">
                <a:off x="310" y="4698"/>
                <a:ext cx="1" cy="84"/>
              </a:xfrm>
              <a:prstGeom prst="line">
                <a:avLst/>
              </a:prstGeom>
              <a:noFill/>
              <a:ln w="9525">
                <a:solidFill>
                  <a:schemeClr val="tx1"/>
                </a:solidFill>
                <a:round/>
                <a:headEnd/>
                <a:tailEnd/>
              </a:ln>
            </p:spPr>
            <p:txBody>
              <a:bodyPr/>
              <a:lstStyle/>
              <a:p>
                <a:endParaRPr lang="fr-FR"/>
              </a:p>
            </p:txBody>
          </p:sp>
          <p:sp>
            <p:nvSpPr>
              <p:cNvPr id="2840" name="Line 2352"/>
              <p:cNvSpPr>
                <a:spLocks noChangeShapeType="1"/>
              </p:cNvSpPr>
              <p:nvPr/>
            </p:nvSpPr>
            <p:spPr bwMode="auto">
              <a:xfrm rot="10800000" flipH="1">
                <a:off x="53" y="4698"/>
                <a:ext cx="0" cy="84"/>
              </a:xfrm>
              <a:prstGeom prst="line">
                <a:avLst/>
              </a:prstGeom>
              <a:noFill/>
              <a:ln w="9525">
                <a:solidFill>
                  <a:schemeClr val="tx1"/>
                </a:solidFill>
                <a:round/>
                <a:headEnd/>
                <a:tailEnd/>
              </a:ln>
            </p:spPr>
            <p:txBody>
              <a:bodyPr/>
              <a:lstStyle/>
              <a:p>
                <a:endParaRPr lang="fr-FR"/>
              </a:p>
            </p:txBody>
          </p:sp>
          <p:sp>
            <p:nvSpPr>
              <p:cNvPr id="2841" name="Line 2353"/>
              <p:cNvSpPr>
                <a:spLocks noChangeShapeType="1"/>
              </p:cNvSpPr>
              <p:nvPr/>
            </p:nvSpPr>
            <p:spPr bwMode="auto">
              <a:xfrm flipH="1">
                <a:off x="30" y="4782"/>
                <a:ext cx="2522" cy="2"/>
              </a:xfrm>
              <a:prstGeom prst="line">
                <a:avLst/>
              </a:prstGeom>
              <a:noFill/>
              <a:ln w="9525">
                <a:solidFill>
                  <a:schemeClr val="tx1"/>
                </a:solidFill>
                <a:round/>
                <a:headEnd/>
                <a:tailEnd/>
              </a:ln>
            </p:spPr>
            <p:txBody>
              <a:bodyPr/>
              <a:lstStyle/>
              <a:p>
                <a:endParaRPr lang="fr-FR"/>
              </a:p>
            </p:txBody>
          </p:sp>
          <p:sp>
            <p:nvSpPr>
              <p:cNvPr id="2842" name="AutoShape 2354"/>
              <p:cNvSpPr>
                <a:spLocks/>
              </p:cNvSpPr>
              <p:nvPr/>
            </p:nvSpPr>
            <p:spPr bwMode="auto">
              <a:xfrm>
                <a:off x="2291" y="4886"/>
                <a:ext cx="108" cy="35"/>
              </a:xfrm>
              <a:custGeom>
                <a:avLst/>
                <a:gdLst/>
                <a:ahLst/>
                <a:cxnLst/>
                <a:rect l="0" t="0" r="r" b="b"/>
                <a:pathLst>
                  <a:path w="21600" h="21600">
                    <a:moveTo>
                      <a:pt x="2375" y="21600"/>
                    </a:moveTo>
                    <a:lnTo>
                      <a:pt x="0" y="8400"/>
                    </a:lnTo>
                    <a:lnTo>
                      <a:pt x="0" y="5400"/>
                    </a:lnTo>
                    <a:lnTo>
                      <a:pt x="17755" y="5400"/>
                    </a:lnTo>
                    <a:lnTo>
                      <a:pt x="19225" y="5400"/>
                    </a:lnTo>
                    <a:lnTo>
                      <a:pt x="20130" y="5400"/>
                    </a:lnTo>
                    <a:lnTo>
                      <a:pt x="20582" y="5400"/>
                    </a:lnTo>
                    <a:lnTo>
                      <a:pt x="20582" y="4200"/>
                    </a:lnTo>
                    <a:lnTo>
                      <a:pt x="21035" y="1800"/>
                    </a:lnTo>
                    <a:lnTo>
                      <a:pt x="21035" y="0"/>
                    </a:lnTo>
                    <a:lnTo>
                      <a:pt x="21600" y="0"/>
                    </a:lnTo>
                    <a:lnTo>
                      <a:pt x="21600" y="20400"/>
                    </a:lnTo>
                    <a:lnTo>
                      <a:pt x="21035" y="20400"/>
                    </a:lnTo>
                    <a:lnTo>
                      <a:pt x="21035" y="16200"/>
                    </a:lnTo>
                    <a:lnTo>
                      <a:pt x="20582" y="15000"/>
                    </a:lnTo>
                    <a:lnTo>
                      <a:pt x="20582" y="13800"/>
                    </a:lnTo>
                    <a:lnTo>
                      <a:pt x="20130" y="13800"/>
                    </a:lnTo>
                    <a:lnTo>
                      <a:pt x="19225" y="12600"/>
                    </a:lnTo>
                    <a:lnTo>
                      <a:pt x="17755" y="12600"/>
                    </a:lnTo>
                    <a:lnTo>
                      <a:pt x="5994" y="12600"/>
                    </a:lnTo>
                    <a:lnTo>
                      <a:pt x="4071" y="12600"/>
                    </a:lnTo>
                    <a:lnTo>
                      <a:pt x="3393" y="12600"/>
                    </a:lnTo>
                    <a:lnTo>
                      <a:pt x="2827" y="13800"/>
                    </a:lnTo>
                    <a:lnTo>
                      <a:pt x="2375" y="15000"/>
                    </a:lnTo>
                    <a:lnTo>
                      <a:pt x="2375" y="16200"/>
                    </a:lnTo>
                    <a:lnTo>
                      <a:pt x="2375" y="18000"/>
                    </a:lnTo>
                    <a:lnTo>
                      <a:pt x="2827" y="20400"/>
                    </a:lnTo>
                    <a:lnTo>
                      <a:pt x="2375" y="21600"/>
                    </a:lnTo>
                    <a:close/>
                    <a:moveTo>
                      <a:pt x="2375" y="21600"/>
                    </a:moveTo>
                  </a:path>
                </a:pathLst>
              </a:custGeom>
              <a:solidFill>
                <a:srgbClr val="000000"/>
              </a:solidFill>
              <a:ln w="9525">
                <a:solidFill>
                  <a:schemeClr val="tx1"/>
                </a:solidFill>
                <a:miter lim="800000"/>
                <a:headEnd/>
                <a:tailEnd/>
              </a:ln>
            </p:spPr>
            <p:txBody>
              <a:bodyPr/>
              <a:lstStyle/>
              <a:p>
                <a:endParaRPr lang="fr-FR"/>
              </a:p>
            </p:txBody>
          </p:sp>
          <p:sp>
            <p:nvSpPr>
              <p:cNvPr id="2843" name="AutoShape 2355"/>
              <p:cNvSpPr>
                <a:spLocks/>
              </p:cNvSpPr>
              <p:nvPr/>
            </p:nvSpPr>
            <p:spPr bwMode="auto">
              <a:xfrm>
                <a:off x="2291" y="4808"/>
                <a:ext cx="108" cy="55"/>
              </a:xfrm>
              <a:custGeom>
                <a:avLst/>
                <a:gdLst/>
                <a:ahLst/>
                <a:cxnLst/>
                <a:rect l="0" t="0" r="r" b="b"/>
                <a:pathLst>
                  <a:path w="21600" h="21600">
                    <a:moveTo>
                      <a:pt x="10970" y="21600"/>
                    </a:moveTo>
                    <a:lnTo>
                      <a:pt x="8821" y="21600"/>
                    </a:lnTo>
                    <a:lnTo>
                      <a:pt x="6898" y="20829"/>
                    </a:lnTo>
                    <a:lnTo>
                      <a:pt x="4976" y="20057"/>
                    </a:lnTo>
                    <a:lnTo>
                      <a:pt x="3393" y="18514"/>
                    </a:lnTo>
                    <a:lnTo>
                      <a:pt x="2375" y="16586"/>
                    </a:lnTo>
                    <a:lnTo>
                      <a:pt x="1470" y="15429"/>
                    </a:lnTo>
                    <a:lnTo>
                      <a:pt x="565" y="13114"/>
                    </a:lnTo>
                    <a:lnTo>
                      <a:pt x="0" y="10414"/>
                    </a:lnTo>
                    <a:lnTo>
                      <a:pt x="565" y="8486"/>
                    </a:lnTo>
                    <a:lnTo>
                      <a:pt x="1470" y="6171"/>
                    </a:lnTo>
                    <a:lnTo>
                      <a:pt x="2827" y="3471"/>
                    </a:lnTo>
                    <a:lnTo>
                      <a:pt x="5994" y="771"/>
                    </a:lnTo>
                    <a:lnTo>
                      <a:pt x="10404" y="0"/>
                    </a:lnTo>
                    <a:lnTo>
                      <a:pt x="12779" y="0"/>
                    </a:lnTo>
                    <a:lnTo>
                      <a:pt x="15154" y="771"/>
                    </a:lnTo>
                    <a:lnTo>
                      <a:pt x="16850" y="1157"/>
                    </a:lnTo>
                    <a:lnTo>
                      <a:pt x="18207" y="2700"/>
                    </a:lnTo>
                    <a:lnTo>
                      <a:pt x="19677" y="4243"/>
                    </a:lnTo>
                    <a:lnTo>
                      <a:pt x="20582" y="6171"/>
                    </a:lnTo>
                    <a:lnTo>
                      <a:pt x="21600" y="8486"/>
                    </a:lnTo>
                    <a:lnTo>
                      <a:pt x="21600" y="10414"/>
                    </a:lnTo>
                    <a:lnTo>
                      <a:pt x="21600" y="13114"/>
                    </a:lnTo>
                    <a:lnTo>
                      <a:pt x="20582" y="15429"/>
                    </a:lnTo>
                    <a:lnTo>
                      <a:pt x="19677" y="17743"/>
                    </a:lnTo>
                    <a:lnTo>
                      <a:pt x="18207" y="19286"/>
                    </a:lnTo>
                    <a:lnTo>
                      <a:pt x="15832" y="20829"/>
                    </a:lnTo>
                    <a:lnTo>
                      <a:pt x="13797" y="21600"/>
                    </a:lnTo>
                    <a:lnTo>
                      <a:pt x="10970" y="21600"/>
                    </a:lnTo>
                    <a:close/>
                    <a:moveTo>
                      <a:pt x="11422" y="16586"/>
                    </a:moveTo>
                    <a:lnTo>
                      <a:pt x="14249" y="16586"/>
                    </a:lnTo>
                    <a:lnTo>
                      <a:pt x="16398" y="16200"/>
                    </a:lnTo>
                    <a:lnTo>
                      <a:pt x="18207" y="15429"/>
                    </a:lnTo>
                    <a:lnTo>
                      <a:pt x="19677" y="13886"/>
                    </a:lnTo>
                    <a:lnTo>
                      <a:pt x="20582" y="13114"/>
                    </a:lnTo>
                    <a:lnTo>
                      <a:pt x="20582" y="10414"/>
                    </a:lnTo>
                    <a:lnTo>
                      <a:pt x="20582" y="9643"/>
                    </a:lnTo>
                    <a:lnTo>
                      <a:pt x="20130" y="8486"/>
                    </a:lnTo>
                    <a:lnTo>
                      <a:pt x="18660" y="6943"/>
                    </a:lnTo>
                    <a:lnTo>
                      <a:pt x="17303" y="6171"/>
                    </a:lnTo>
                    <a:lnTo>
                      <a:pt x="14249" y="5400"/>
                    </a:lnTo>
                    <a:lnTo>
                      <a:pt x="9952" y="4243"/>
                    </a:lnTo>
                    <a:lnTo>
                      <a:pt x="7803" y="5400"/>
                    </a:lnTo>
                    <a:lnTo>
                      <a:pt x="5994" y="5400"/>
                    </a:lnTo>
                    <a:lnTo>
                      <a:pt x="4071" y="6171"/>
                    </a:lnTo>
                    <a:lnTo>
                      <a:pt x="2827" y="6943"/>
                    </a:lnTo>
                    <a:lnTo>
                      <a:pt x="1923" y="8486"/>
                    </a:lnTo>
                    <a:lnTo>
                      <a:pt x="1470" y="8871"/>
                    </a:lnTo>
                    <a:lnTo>
                      <a:pt x="1470" y="10414"/>
                    </a:lnTo>
                    <a:lnTo>
                      <a:pt x="1470" y="12343"/>
                    </a:lnTo>
                    <a:lnTo>
                      <a:pt x="2375" y="13886"/>
                    </a:lnTo>
                    <a:lnTo>
                      <a:pt x="3393" y="14657"/>
                    </a:lnTo>
                    <a:lnTo>
                      <a:pt x="4524" y="15429"/>
                    </a:lnTo>
                    <a:lnTo>
                      <a:pt x="5994" y="16200"/>
                    </a:lnTo>
                    <a:lnTo>
                      <a:pt x="8821" y="16586"/>
                    </a:lnTo>
                    <a:lnTo>
                      <a:pt x="11422" y="16586"/>
                    </a:lnTo>
                    <a:close/>
                    <a:moveTo>
                      <a:pt x="11422" y="16586"/>
                    </a:moveTo>
                  </a:path>
                </a:pathLst>
              </a:custGeom>
              <a:solidFill>
                <a:srgbClr val="000000"/>
              </a:solidFill>
              <a:ln w="9525">
                <a:solidFill>
                  <a:schemeClr val="tx1"/>
                </a:solidFill>
                <a:miter lim="800000"/>
                <a:headEnd/>
                <a:tailEnd/>
              </a:ln>
            </p:spPr>
            <p:txBody>
              <a:bodyPr/>
              <a:lstStyle/>
              <a:p>
                <a:endParaRPr lang="fr-FR"/>
              </a:p>
            </p:txBody>
          </p:sp>
          <p:sp>
            <p:nvSpPr>
              <p:cNvPr id="2844" name="AutoShape 2356"/>
              <p:cNvSpPr>
                <a:spLocks/>
              </p:cNvSpPr>
              <p:nvPr/>
            </p:nvSpPr>
            <p:spPr bwMode="auto">
              <a:xfrm>
                <a:off x="2038" y="4874"/>
                <a:ext cx="105" cy="59"/>
              </a:xfrm>
              <a:custGeom>
                <a:avLst/>
                <a:gdLst/>
                <a:ahLst/>
                <a:cxnLst/>
                <a:rect l="0" t="0" r="r" b="b"/>
                <a:pathLst>
                  <a:path w="21600" h="21600">
                    <a:moveTo>
                      <a:pt x="18000" y="0"/>
                    </a:moveTo>
                    <a:lnTo>
                      <a:pt x="21600" y="2125"/>
                    </a:lnTo>
                    <a:lnTo>
                      <a:pt x="21600" y="21600"/>
                    </a:lnTo>
                    <a:lnTo>
                      <a:pt x="21135" y="21600"/>
                    </a:lnTo>
                    <a:lnTo>
                      <a:pt x="16490" y="14164"/>
                    </a:lnTo>
                    <a:lnTo>
                      <a:pt x="12658" y="9561"/>
                    </a:lnTo>
                    <a:lnTo>
                      <a:pt x="10916" y="7790"/>
                    </a:lnTo>
                    <a:lnTo>
                      <a:pt x="9058" y="6374"/>
                    </a:lnTo>
                    <a:lnTo>
                      <a:pt x="7084" y="6374"/>
                    </a:lnTo>
                    <a:lnTo>
                      <a:pt x="5806" y="6374"/>
                    </a:lnTo>
                    <a:lnTo>
                      <a:pt x="4877" y="7082"/>
                    </a:lnTo>
                    <a:lnTo>
                      <a:pt x="3948" y="7790"/>
                    </a:lnTo>
                    <a:lnTo>
                      <a:pt x="2903" y="10269"/>
                    </a:lnTo>
                    <a:lnTo>
                      <a:pt x="2439" y="12748"/>
                    </a:lnTo>
                    <a:lnTo>
                      <a:pt x="2903" y="15226"/>
                    </a:lnTo>
                    <a:lnTo>
                      <a:pt x="3484" y="17351"/>
                    </a:lnTo>
                    <a:lnTo>
                      <a:pt x="4413" y="18767"/>
                    </a:lnTo>
                    <a:lnTo>
                      <a:pt x="6039" y="19830"/>
                    </a:lnTo>
                    <a:lnTo>
                      <a:pt x="6039" y="20892"/>
                    </a:lnTo>
                    <a:lnTo>
                      <a:pt x="4413" y="19830"/>
                    </a:lnTo>
                    <a:lnTo>
                      <a:pt x="2903" y="19121"/>
                    </a:lnTo>
                    <a:lnTo>
                      <a:pt x="1510" y="18059"/>
                    </a:lnTo>
                    <a:lnTo>
                      <a:pt x="1045" y="15934"/>
                    </a:lnTo>
                    <a:lnTo>
                      <a:pt x="0" y="13456"/>
                    </a:lnTo>
                    <a:lnTo>
                      <a:pt x="0" y="11685"/>
                    </a:lnTo>
                    <a:lnTo>
                      <a:pt x="0" y="9561"/>
                    </a:lnTo>
                    <a:lnTo>
                      <a:pt x="1045" y="6374"/>
                    </a:lnTo>
                    <a:lnTo>
                      <a:pt x="1974" y="4957"/>
                    </a:lnTo>
                    <a:lnTo>
                      <a:pt x="2903" y="3895"/>
                    </a:lnTo>
                    <a:lnTo>
                      <a:pt x="4413" y="2125"/>
                    </a:lnTo>
                    <a:lnTo>
                      <a:pt x="5806" y="2125"/>
                    </a:lnTo>
                    <a:lnTo>
                      <a:pt x="7084" y="2125"/>
                    </a:lnTo>
                    <a:lnTo>
                      <a:pt x="9058" y="3895"/>
                    </a:lnTo>
                    <a:lnTo>
                      <a:pt x="11381" y="5666"/>
                    </a:lnTo>
                    <a:lnTo>
                      <a:pt x="14052" y="9561"/>
                    </a:lnTo>
                    <a:lnTo>
                      <a:pt x="16026" y="11685"/>
                    </a:lnTo>
                    <a:lnTo>
                      <a:pt x="17535" y="14164"/>
                    </a:lnTo>
                    <a:lnTo>
                      <a:pt x="18697" y="15934"/>
                    </a:lnTo>
                    <a:lnTo>
                      <a:pt x="19161" y="16643"/>
                    </a:lnTo>
                    <a:lnTo>
                      <a:pt x="19161" y="7790"/>
                    </a:lnTo>
                    <a:lnTo>
                      <a:pt x="19161" y="5666"/>
                    </a:lnTo>
                    <a:lnTo>
                      <a:pt x="19161" y="4603"/>
                    </a:lnTo>
                    <a:lnTo>
                      <a:pt x="19161" y="3895"/>
                    </a:lnTo>
                    <a:lnTo>
                      <a:pt x="18697" y="2833"/>
                    </a:lnTo>
                    <a:lnTo>
                      <a:pt x="18232" y="2125"/>
                    </a:lnTo>
                    <a:lnTo>
                      <a:pt x="18000" y="1416"/>
                    </a:lnTo>
                    <a:lnTo>
                      <a:pt x="18000" y="0"/>
                    </a:lnTo>
                    <a:close/>
                    <a:moveTo>
                      <a:pt x="18000" y="0"/>
                    </a:moveTo>
                  </a:path>
                </a:pathLst>
              </a:custGeom>
              <a:solidFill>
                <a:srgbClr val="000000"/>
              </a:solidFill>
              <a:ln w="9525">
                <a:solidFill>
                  <a:schemeClr val="tx1"/>
                </a:solidFill>
                <a:miter lim="800000"/>
                <a:headEnd/>
                <a:tailEnd/>
              </a:ln>
            </p:spPr>
            <p:txBody>
              <a:bodyPr/>
              <a:lstStyle/>
              <a:p>
                <a:endParaRPr lang="fr-FR"/>
              </a:p>
            </p:txBody>
          </p:sp>
          <p:sp>
            <p:nvSpPr>
              <p:cNvPr id="2845" name="AutoShape 2357"/>
              <p:cNvSpPr>
                <a:spLocks/>
              </p:cNvSpPr>
              <p:nvPr/>
            </p:nvSpPr>
            <p:spPr bwMode="auto">
              <a:xfrm>
                <a:off x="2038" y="4808"/>
                <a:ext cx="107" cy="55"/>
              </a:xfrm>
              <a:custGeom>
                <a:avLst/>
                <a:gdLst/>
                <a:ahLst/>
                <a:cxnLst/>
                <a:rect l="0" t="0" r="r" b="b"/>
                <a:pathLst>
                  <a:path w="21600" h="21600">
                    <a:moveTo>
                      <a:pt x="11141" y="21600"/>
                    </a:moveTo>
                    <a:lnTo>
                      <a:pt x="8867" y="21600"/>
                    </a:lnTo>
                    <a:lnTo>
                      <a:pt x="6480" y="20829"/>
                    </a:lnTo>
                    <a:lnTo>
                      <a:pt x="5229" y="20057"/>
                    </a:lnTo>
                    <a:lnTo>
                      <a:pt x="3411" y="18514"/>
                    </a:lnTo>
                    <a:lnTo>
                      <a:pt x="1933" y="16586"/>
                    </a:lnTo>
                    <a:lnTo>
                      <a:pt x="1023" y="15429"/>
                    </a:lnTo>
                    <a:lnTo>
                      <a:pt x="455" y="13114"/>
                    </a:lnTo>
                    <a:lnTo>
                      <a:pt x="0" y="10414"/>
                    </a:lnTo>
                    <a:lnTo>
                      <a:pt x="455" y="8486"/>
                    </a:lnTo>
                    <a:lnTo>
                      <a:pt x="1023" y="6171"/>
                    </a:lnTo>
                    <a:lnTo>
                      <a:pt x="2387" y="3471"/>
                    </a:lnTo>
                    <a:lnTo>
                      <a:pt x="5912" y="771"/>
                    </a:lnTo>
                    <a:lnTo>
                      <a:pt x="10686" y="0"/>
                    </a:lnTo>
                    <a:lnTo>
                      <a:pt x="12846" y="0"/>
                    </a:lnTo>
                    <a:lnTo>
                      <a:pt x="15234" y="771"/>
                    </a:lnTo>
                    <a:lnTo>
                      <a:pt x="16712" y="1157"/>
                    </a:lnTo>
                    <a:lnTo>
                      <a:pt x="18303" y="2700"/>
                    </a:lnTo>
                    <a:lnTo>
                      <a:pt x="19326" y="4243"/>
                    </a:lnTo>
                    <a:lnTo>
                      <a:pt x="20236" y="6171"/>
                    </a:lnTo>
                    <a:lnTo>
                      <a:pt x="21145" y="8486"/>
                    </a:lnTo>
                    <a:lnTo>
                      <a:pt x="21600" y="10414"/>
                    </a:lnTo>
                    <a:lnTo>
                      <a:pt x="21145" y="13114"/>
                    </a:lnTo>
                    <a:lnTo>
                      <a:pt x="20691" y="15429"/>
                    </a:lnTo>
                    <a:lnTo>
                      <a:pt x="19781" y="17743"/>
                    </a:lnTo>
                    <a:lnTo>
                      <a:pt x="17848" y="19286"/>
                    </a:lnTo>
                    <a:lnTo>
                      <a:pt x="16143" y="20829"/>
                    </a:lnTo>
                    <a:lnTo>
                      <a:pt x="13756" y="21600"/>
                    </a:lnTo>
                    <a:lnTo>
                      <a:pt x="11141" y="21600"/>
                    </a:lnTo>
                    <a:close/>
                    <a:moveTo>
                      <a:pt x="11709" y="16586"/>
                    </a:moveTo>
                    <a:lnTo>
                      <a:pt x="13756" y="16586"/>
                    </a:lnTo>
                    <a:lnTo>
                      <a:pt x="16712" y="16200"/>
                    </a:lnTo>
                    <a:lnTo>
                      <a:pt x="18303" y="15429"/>
                    </a:lnTo>
                    <a:lnTo>
                      <a:pt x="19781" y="13886"/>
                    </a:lnTo>
                    <a:lnTo>
                      <a:pt x="20236" y="13114"/>
                    </a:lnTo>
                    <a:lnTo>
                      <a:pt x="20691" y="10414"/>
                    </a:lnTo>
                    <a:lnTo>
                      <a:pt x="20236" y="9643"/>
                    </a:lnTo>
                    <a:lnTo>
                      <a:pt x="19781" y="8486"/>
                    </a:lnTo>
                    <a:lnTo>
                      <a:pt x="18758" y="6943"/>
                    </a:lnTo>
                    <a:lnTo>
                      <a:pt x="17621" y="6171"/>
                    </a:lnTo>
                    <a:lnTo>
                      <a:pt x="14324" y="5400"/>
                    </a:lnTo>
                    <a:lnTo>
                      <a:pt x="10232" y="4243"/>
                    </a:lnTo>
                    <a:lnTo>
                      <a:pt x="7844" y="5400"/>
                    </a:lnTo>
                    <a:lnTo>
                      <a:pt x="5684" y="5400"/>
                    </a:lnTo>
                    <a:lnTo>
                      <a:pt x="4320" y="6171"/>
                    </a:lnTo>
                    <a:lnTo>
                      <a:pt x="2387" y="6943"/>
                    </a:lnTo>
                    <a:lnTo>
                      <a:pt x="1478" y="8486"/>
                    </a:lnTo>
                    <a:lnTo>
                      <a:pt x="1023" y="8871"/>
                    </a:lnTo>
                    <a:lnTo>
                      <a:pt x="1023" y="10414"/>
                    </a:lnTo>
                    <a:lnTo>
                      <a:pt x="1478" y="12343"/>
                    </a:lnTo>
                    <a:lnTo>
                      <a:pt x="1933" y="13886"/>
                    </a:lnTo>
                    <a:lnTo>
                      <a:pt x="2842" y="14657"/>
                    </a:lnTo>
                    <a:lnTo>
                      <a:pt x="4320" y="15429"/>
                    </a:lnTo>
                    <a:lnTo>
                      <a:pt x="5912" y="16200"/>
                    </a:lnTo>
                    <a:lnTo>
                      <a:pt x="8867" y="16586"/>
                    </a:lnTo>
                    <a:lnTo>
                      <a:pt x="11709" y="16586"/>
                    </a:lnTo>
                    <a:close/>
                    <a:moveTo>
                      <a:pt x="11709" y="16586"/>
                    </a:moveTo>
                  </a:path>
                </a:pathLst>
              </a:custGeom>
              <a:solidFill>
                <a:srgbClr val="000000"/>
              </a:solidFill>
              <a:ln w="9525">
                <a:solidFill>
                  <a:schemeClr val="tx1"/>
                </a:solidFill>
                <a:miter lim="800000"/>
                <a:headEnd/>
                <a:tailEnd/>
              </a:ln>
            </p:spPr>
            <p:txBody>
              <a:bodyPr/>
              <a:lstStyle/>
              <a:p>
                <a:endParaRPr lang="fr-FR"/>
              </a:p>
            </p:txBody>
          </p:sp>
          <p:sp>
            <p:nvSpPr>
              <p:cNvPr id="2846" name="AutoShape 2358"/>
              <p:cNvSpPr>
                <a:spLocks/>
              </p:cNvSpPr>
              <p:nvPr/>
            </p:nvSpPr>
            <p:spPr bwMode="auto">
              <a:xfrm>
                <a:off x="1783" y="4880"/>
                <a:ext cx="107" cy="51"/>
              </a:xfrm>
              <a:custGeom>
                <a:avLst/>
                <a:gdLst/>
                <a:ahLst/>
                <a:cxnLst/>
                <a:rect l="0" t="0" r="r" b="b"/>
                <a:pathLst>
                  <a:path w="21600" h="21600">
                    <a:moveTo>
                      <a:pt x="4136" y="20377"/>
                    </a:moveTo>
                    <a:lnTo>
                      <a:pt x="2183" y="19155"/>
                    </a:lnTo>
                    <a:lnTo>
                      <a:pt x="919" y="16709"/>
                    </a:lnTo>
                    <a:lnTo>
                      <a:pt x="0" y="13857"/>
                    </a:lnTo>
                    <a:lnTo>
                      <a:pt x="0" y="11004"/>
                    </a:lnTo>
                    <a:lnTo>
                      <a:pt x="0" y="7336"/>
                    </a:lnTo>
                    <a:lnTo>
                      <a:pt x="460" y="4891"/>
                    </a:lnTo>
                    <a:lnTo>
                      <a:pt x="1494" y="3260"/>
                    </a:lnTo>
                    <a:lnTo>
                      <a:pt x="2643" y="2853"/>
                    </a:lnTo>
                    <a:lnTo>
                      <a:pt x="4136" y="2038"/>
                    </a:lnTo>
                    <a:lnTo>
                      <a:pt x="5515" y="2853"/>
                    </a:lnTo>
                    <a:lnTo>
                      <a:pt x="7468" y="4075"/>
                    </a:lnTo>
                    <a:lnTo>
                      <a:pt x="8617" y="6521"/>
                    </a:lnTo>
                    <a:lnTo>
                      <a:pt x="9651" y="4075"/>
                    </a:lnTo>
                    <a:lnTo>
                      <a:pt x="11030" y="2038"/>
                    </a:lnTo>
                    <a:lnTo>
                      <a:pt x="12523" y="0"/>
                    </a:lnTo>
                    <a:lnTo>
                      <a:pt x="14132" y="0"/>
                    </a:lnTo>
                    <a:lnTo>
                      <a:pt x="16085" y="0"/>
                    </a:lnTo>
                    <a:lnTo>
                      <a:pt x="17579" y="2038"/>
                    </a:lnTo>
                    <a:lnTo>
                      <a:pt x="18957" y="3260"/>
                    </a:lnTo>
                    <a:lnTo>
                      <a:pt x="19877" y="4891"/>
                    </a:lnTo>
                    <a:lnTo>
                      <a:pt x="20681" y="8558"/>
                    </a:lnTo>
                    <a:lnTo>
                      <a:pt x="21140" y="11004"/>
                    </a:lnTo>
                    <a:lnTo>
                      <a:pt x="21600" y="15079"/>
                    </a:lnTo>
                    <a:lnTo>
                      <a:pt x="21140" y="18340"/>
                    </a:lnTo>
                    <a:lnTo>
                      <a:pt x="21140" y="19562"/>
                    </a:lnTo>
                    <a:lnTo>
                      <a:pt x="20451" y="20377"/>
                    </a:lnTo>
                    <a:lnTo>
                      <a:pt x="19877" y="21600"/>
                    </a:lnTo>
                    <a:lnTo>
                      <a:pt x="19417" y="20377"/>
                    </a:lnTo>
                    <a:lnTo>
                      <a:pt x="18957" y="19562"/>
                    </a:lnTo>
                    <a:lnTo>
                      <a:pt x="18957" y="19155"/>
                    </a:lnTo>
                    <a:lnTo>
                      <a:pt x="18957" y="18340"/>
                    </a:lnTo>
                    <a:lnTo>
                      <a:pt x="18957" y="17525"/>
                    </a:lnTo>
                    <a:lnTo>
                      <a:pt x="19417" y="16709"/>
                    </a:lnTo>
                    <a:lnTo>
                      <a:pt x="19417" y="15894"/>
                    </a:lnTo>
                    <a:lnTo>
                      <a:pt x="19877" y="13857"/>
                    </a:lnTo>
                    <a:lnTo>
                      <a:pt x="19877" y="13042"/>
                    </a:lnTo>
                    <a:lnTo>
                      <a:pt x="20451" y="12226"/>
                    </a:lnTo>
                    <a:lnTo>
                      <a:pt x="20451" y="11004"/>
                    </a:lnTo>
                    <a:lnTo>
                      <a:pt x="19877" y="8558"/>
                    </a:lnTo>
                    <a:lnTo>
                      <a:pt x="18957" y="5706"/>
                    </a:lnTo>
                    <a:lnTo>
                      <a:pt x="17579" y="4891"/>
                    </a:lnTo>
                    <a:lnTo>
                      <a:pt x="16085" y="4075"/>
                    </a:lnTo>
                    <a:lnTo>
                      <a:pt x="14591" y="4075"/>
                    </a:lnTo>
                    <a:lnTo>
                      <a:pt x="13902" y="4891"/>
                    </a:lnTo>
                    <a:lnTo>
                      <a:pt x="12983" y="5706"/>
                    </a:lnTo>
                    <a:lnTo>
                      <a:pt x="12523" y="6521"/>
                    </a:lnTo>
                    <a:lnTo>
                      <a:pt x="11489" y="8558"/>
                    </a:lnTo>
                    <a:lnTo>
                      <a:pt x="11030" y="10189"/>
                    </a:lnTo>
                    <a:lnTo>
                      <a:pt x="10570" y="11411"/>
                    </a:lnTo>
                    <a:lnTo>
                      <a:pt x="10570" y="13857"/>
                    </a:lnTo>
                    <a:lnTo>
                      <a:pt x="10570" y="15079"/>
                    </a:lnTo>
                    <a:lnTo>
                      <a:pt x="10111" y="15079"/>
                    </a:lnTo>
                    <a:lnTo>
                      <a:pt x="10111" y="12226"/>
                    </a:lnTo>
                    <a:lnTo>
                      <a:pt x="9651" y="10189"/>
                    </a:lnTo>
                    <a:lnTo>
                      <a:pt x="8617" y="8558"/>
                    </a:lnTo>
                    <a:lnTo>
                      <a:pt x="7928" y="6521"/>
                    </a:lnTo>
                    <a:lnTo>
                      <a:pt x="6434" y="5706"/>
                    </a:lnTo>
                    <a:lnTo>
                      <a:pt x="5515" y="5706"/>
                    </a:lnTo>
                    <a:lnTo>
                      <a:pt x="4136" y="6521"/>
                    </a:lnTo>
                    <a:lnTo>
                      <a:pt x="2643" y="7336"/>
                    </a:lnTo>
                    <a:lnTo>
                      <a:pt x="2183" y="10189"/>
                    </a:lnTo>
                    <a:lnTo>
                      <a:pt x="1953" y="12226"/>
                    </a:lnTo>
                    <a:lnTo>
                      <a:pt x="2183" y="15079"/>
                    </a:lnTo>
                    <a:lnTo>
                      <a:pt x="2643" y="17525"/>
                    </a:lnTo>
                    <a:lnTo>
                      <a:pt x="4136" y="19562"/>
                    </a:lnTo>
                    <a:lnTo>
                      <a:pt x="4136" y="20377"/>
                    </a:lnTo>
                    <a:close/>
                    <a:moveTo>
                      <a:pt x="4136" y="20377"/>
                    </a:moveTo>
                  </a:path>
                </a:pathLst>
              </a:custGeom>
              <a:solidFill>
                <a:srgbClr val="000000"/>
              </a:solidFill>
              <a:ln w="9525">
                <a:solidFill>
                  <a:schemeClr val="tx1"/>
                </a:solidFill>
                <a:miter lim="800000"/>
                <a:headEnd/>
                <a:tailEnd/>
              </a:ln>
            </p:spPr>
            <p:txBody>
              <a:bodyPr/>
              <a:lstStyle/>
              <a:p>
                <a:endParaRPr lang="fr-FR"/>
              </a:p>
            </p:txBody>
          </p:sp>
          <p:sp>
            <p:nvSpPr>
              <p:cNvPr id="2847" name="AutoShape 2359"/>
              <p:cNvSpPr>
                <a:spLocks/>
              </p:cNvSpPr>
              <p:nvPr/>
            </p:nvSpPr>
            <p:spPr bwMode="auto">
              <a:xfrm>
                <a:off x="1783" y="4808"/>
                <a:ext cx="107" cy="55"/>
              </a:xfrm>
              <a:custGeom>
                <a:avLst/>
                <a:gdLst/>
                <a:ahLst/>
                <a:cxnLst/>
                <a:rect l="0" t="0" r="r" b="b"/>
                <a:pathLst>
                  <a:path w="21600" h="21600">
                    <a:moveTo>
                      <a:pt x="10570" y="21600"/>
                    </a:moveTo>
                    <a:lnTo>
                      <a:pt x="8617" y="21600"/>
                    </a:lnTo>
                    <a:lnTo>
                      <a:pt x="6434" y="20829"/>
                    </a:lnTo>
                    <a:lnTo>
                      <a:pt x="4596" y="20057"/>
                    </a:lnTo>
                    <a:lnTo>
                      <a:pt x="3102" y="18514"/>
                    </a:lnTo>
                    <a:lnTo>
                      <a:pt x="1953" y="16586"/>
                    </a:lnTo>
                    <a:lnTo>
                      <a:pt x="919" y="15429"/>
                    </a:lnTo>
                    <a:lnTo>
                      <a:pt x="0" y="13114"/>
                    </a:lnTo>
                    <a:lnTo>
                      <a:pt x="0" y="10414"/>
                    </a:lnTo>
                    <a:lnTo>
                      <a:pt x="0" y="8486"/>
                    </a:lnTo>
                    <a:lnTo>
                      <a:pt x="919" y="6171"/>
                    </a:lnTo>
                    <a:lnTo>
                      <a:pt x="2183" y="3471"/>
                    </a:lnTo>
                    <a:lnTo>
                      <a:pt x="5974" y="771"/>
                    </a:lnTo>
                    <a:lnTo>
                      <a:pt x="10570" y="0"/>
                    </a:lnTo>
                    <a:lnTo>
                      <a:pt x="12983" y="0"/>
                    </a:lnTo>
                    <a:lnTo>
                      <a:pt x="14591" y="771"/>
                    </a:lnTo>
                    <a:lnTo>
                      <a:pt x="16545" y="1157"/>
                    </a:lnTo>
                    <a:lnTo>
                      <a:pt x="18038" y="2700"/>
                    </a:lnTo>
                    <a:lnTo>
                      <a:pt x="19417" y="4243"/>
                    </a:lnTo>
                    <a:lnTo>
                      <a:pt x="20451" y="6171"/>
                    </a:lnTo>
                    <a:lnTo>
                      <a:pt x="21140" y="8486"/>
                    </a:lnTo>
                    <a:lnTo>
                      <a:pt x="21600" y="10414"/>
                    </a:lnTo>
                    <a:lnTo>
                      <a:pt x="21140" y="13114"/>
                    </a:lnTo>
                    <a:lnTo>
                      <a:pt x="20681" y="15429"/>
                    </a:lnTo>
                    <a:lnTo>
                      <a:pt x="19417" y="17743"/>
                    </a:lnTo>
                    <a:lnTo>
                      <a:pt x="18038" y="19286"/>
                    </a:lnTo>
                    <a:lnTo>
                      <a:pt x="15626" y="20829"/>
                    </a:lnTo>
                    <a:lnTo>
                      <a:pt x="13443" y="21600"/>
                    </a:lnTo>
                    <a:lnTo>
                      <a:pt x="10570" y="21600"/>
                    </a:lnTo>
                    <a:close/>
                    <a:moveTo>
                      <a:pt x="11030" y="16586"/>
                    </a:moveTo>
                    <a:lnTo>
                      <a:pt x="13902" y="16586"/>
                    </a:lnTo>
                    <a:lnTo>
                      <a:pt x="16085" y="16200"/>
                    </a:lnTo>
                    <a:lnTo>
                      <a:pt x="18498" y="15429"/>
                    </a:lnTo>
                    <a:lnTo>
                      <a:pt x="19417" y="13886"/>
                    </a:lnTo>
                    <a:lnTo>
                      <a:pt x="20451" y="13114"/>
                    </a:lnTo>
                    <a:lnTo>
                      <a:pt x="20451" y="10414"/>
                    </a:lnTo>
                    <a:lnTo>
                      <a:pt x="20451" y="9643"/>
                    </a:lnTo>
                    <a:lnTo>
                      <a:pt x="19877" y="8486"/>
                    </a:lnTo>
                    <a:lnTo>
                      <a:pt x="18957" y="6943"/>
                    </a:lnTo>
                    <a:lnTo>
                      <a:pt x="17004" y="6171"/>
                    </a:lnTo>
                    <a:lnTo>
                      <a:pt x="14132" y="5400"/>
                    </a:lnTo>
                    <a:lnTo>
                      <a:pt x="9651" y="4243"/>
                    </a:lnTo>
                    <a:lnTo>
                      <a:pt x="7468" y="5400"/>
                    </a:lnTo>
                    <a:lnTo>
                      <a:pt x="5515" y="5400"/>
                    </a:lnTo>
                    <a:lnTo>
                      <a:pt x="3562" y="6171"/>
                    </a:lnTo>
                    <a:lnTo>
                      <a:pt x="2183" y="6943"/>
                    </a:lnTo>
                    <a:lnTo>
                      <a:pt x="1494" y="8486"/>
                    </a:lnTo>
                    <a:lnTo>
                      <a:pt x="919" y="8871"/>
                    </a:lnTo>
                    <a:lnTo>
                      <a:pt x="919" y="10414"/>
                    </a:lnTo>
                    <a:lnTo>
                      <a:pt x="919" y="12343"/>
                    </a:lnTo>
                    <a:lnTo>
                      <a:pt x="1953" y="13886"/>
                    </a:lnTo>
                    <a:lnTo>
                      <a:pt x="2643" y="14657"/>
                    </a:lnTo>
                    <a:lnTo>
                      <a:pt x="4136" y="15429"/>
                    </a:lnTo>
                    <a:lnTo>
                      <a:pt x="5974" y="16200"/>
                    </a:lnTo>
                    <a:lnTo>
                      <a:pt x="8157" y="16586"/>
                    </a:lnTo>
                    <a:lnTo>
                      <a:pt x="11030" y="16586"/>
                    </a:lnTo>
                    <a:close/>
                    <a:moveTo>
                      <a:pt x="11030" y="16586"/>
                    </a:moveTo>
                  </a:path>
                </a:pathLst>
              </a:custGeom>
              <a:solidFill>
                <a:srgbClr val="000000"/>
              </a:solidFill>
              <a:ln w="9525">
                <a:solidFill>
                  <a:schemeClr val="tx1"/>
                </a:solidFill>
                <a:miter lim="800000"/>
                <a:headEnd/>
                <a:tailEnd/>
              </a:ln>
            </p:spPr>
            <p:txBody>
              <a:bodyPr/>
              <a:lstStyle/>
              <a:p>
                <a:endParaRPr lang="fr-FR"/>
              </a:p>
            </p:txBody>
          </p:sp>
          <p:sp>
            <p:nvSpPr>
              <p:cNvPr id="2848" name="AutoShape 2360"/>
              <p:cNvSpPr>
                <a:spLocks/>
              </p:cNvSpPr>
              <p:nvPr/>
            </p:nvSpPr>
            <p:spPr bwMode="auto">
              <a:xfrm>
                <a:off x="1528" y="4874"/>
                <a:ext cx="107" cy="59"/>
              </a:xfrm>
              <a:custGeom>
                <a:avLst/>
                <a:gdLst/>
                <a:ahLst/>
                <a:cxnLst/>
                <a:rect l="0" t="0" r="r" b="b"/>
                <a:pathLst>
                  <a:path w="21600" h="21600">
                    <a:moveTo>
                      <a:pt x="13756" y="0"/>
                    </a:moveTo>
                    <a:lnTo>
                      <a:pt x="15688" y="0"/>
                    </a:lnTo>
                    <a:lnTo>
                      <a:pt x="15688" y="4957"/>
                    </a:lnTo>
                    <a:lnTo>
                      <a:pt x="21600" y="4957"/>
                    </a:lnTo>
                    <a:lnTo>
                      <a:pt x="21600" y="8498"/>
                    </a:lnTo>
                    <a:lnTo>
                      <a:pt x="15688" y="8498"/>
                    </a:lnTo>
                    <a:lnTo>
                      <a:pt x="15688" y="21600"/>
                    </a:lnTo>
                    <a:lnTo>
                      <a:pt x="14211" y="21600"/>
                    </a:lnTo>
                    <a:lnTo>
                      <a:pt x="0" y="7082"/>
                    </a:lnTo>
                    <a:lnTo>
                      <a:pt x="0" y="4957"/>
                    </a:lnTo>
                    <a:lnTo>
                      <a:pt x="13756" y="4957"/>
                    </a:lnTo>
                    <a:lnTo>
                      <a:pt x="13756" y="0"/>
                    </a:lnTo>
                    <a:close/>
                    <a:moveTo>
                      <a:pt x="13756" y="8498"/>
                    </a:moveTo>
                    <a:lnTo>
                      <a:pt x="3297" y="8498"/>
                    </a:lnTo>
                    <a:lnTo>
                      <a:pt x="13756" y="19121"/>
                    </a:lnTo>
                    <a:lnTo>
                      <a:pt x="13756" y="8498"/>
                    </a:lnTo>
                    <a:close/>
                    <a:moveTo>
                      <a:pt x="13756" y="8498"/>
                    </a:moveTo>
                  </a:path>
                </a:pathLst>
              </a:custGeom>
              <a:solidFill>
                <a:srgbClr val="000000"/>
              </a:solidFill>
              <a:ln w="9525">
                <a:solidFill>
                  <a:schemeClr val="tx1"/>
                </a:solidFill>
                <a:miter lim="800000"/>
                <a:headEnd/>
                <a:tailEnd/>
              </a:ln>
            </p:spPr>
            <p:txBody>
              <a:bodyPr/>
              <a:lstStyle/>
              <a:p>
                <a:endParaRPr lang="fr-FR"/>
              </a:p>
            </p:txBody>
          </p:sp>
          <p:sp>
            <p:nvSpPr>
              <p:cNvPr id="2849" name="AutoShape 2361"/>
              <p:cNvSpPr>
                <a:spLocks/>
              </p:cNvSpPr>
              <p:nvPr/>
            </p:nvSpPr>
            <p:spPr bwMode="auto">
              <a:xfrm>
                <a:off x="1528" y="4808"/>
                <a:ext cx="107" cy="55"/>
              </a:xfrm>
              <a:custGeom>
                <a:avLst/>
                <a:gdLst/>
                <a:ahLst/>
                <a:cxnLst/>
                <a:rect l="0" t="0" r="r" b="b"/>
                <a:pathLst>
                  <a:path w="21600" h="21600">
                    <a:moveTo>
                      <a:pt x="10914" y="21600"/>
                    </a:moveTo>
                    <a:lnTo>
                      <a:pt x="8754" y="21600"/>
                    </a:lnTo>
                    <a:lnTo>
                      <a:pt x="6821" y="20829"/>
                    </a:lnTo>
                    <a:lnTo>
                      <a:pt x="5002" y="20057"/>
                    </a:lnTo>
                    <a:lnTo>
                      <a:pt x="3297" y="18514"/>
                    </a:lnTo>
                    <a:lnTo>
                      <a:pt x="2387" y="16586"/>
                    </a:lnTo>
                    <a:lnTo>
                      <a:pt x="1364" y="15429"/>
                    </a:lnTo>
                    <a:lnTo>
                      <a:pt x="455" y="13114"/>
                    </a:lnTo>
                    <a:lnTo>
                      <a:pt x="0" y="10414"/>
                    </a:lnTo>
                    <a:lnTo>
                      <a:pt x="455" y="8486"/>
                    </a:lnTo>
                    <a:lnTo>
                      <a:pt x="1364" y="6171"/>
                    </a:lnTo>
                    <a:lnTo>
                      <a:pt x="2842" y="3471"/>
                    </a:lnTo>
                    <a:lnTo>
                      <a:pt x="5912" y="771"/>
                    </a:lnTo>
                    <a:lnTo>
                      <a:pt x="10459" y="0"/>
                    </a:lnTo>
                    <a:lnTo>
                      <a:pt x="12846" y="0"/>
                    </a:lnTo>
                    <a:lnTo>
                      <a:pt x="15120" y="771"/>
                    </a:lnTo>
                    <a:lnTo>
                      <a:pt x="16825" y="1157"/>
                    </a:lnTo>
                    <a:lnTo>
                      <a:pt x="18303" y="2700"/>
                    </a:lnTo>
                    <a:lnTo>
                      <a:pt x="19667" y="4243"/>
                    </a:lnTo>
                    <a:lnTo>
                      <a:pt x="20577" y="6171"/>
                    </a:lnTo>
                    <a:lnTo>
                      <a:pt x="21600" y="8486"/>
                    </a:lnTo>
                    <a:lnTo>
                      <a:pt x="21600" y="10414"/>
                    </a:lnTo>
                    <a:lnTo>
                      <a:pt x="21600" y="13114"/>
                    </a:lnTo>
                    <a:lnTo>
                      <a:pt x="20577" y="15429"/>
                    </a:lnTo>
                    <a:lnTo>
                      <a:pt x="19667" y="17743"/>
                    </a:lnTo>
                    <a:lnTo>
                      <a:pt x="18303" y="19286"/>
                    </a:lnTo>
                    <a:lnTo>
                      <a:pt x="16143" y="20829"/>
                    </a:lnTo>
                    <a:lnTo>
                      <a:pt x="13756" y="21600"/>
                    </a:lnTo>
                    <a:lnTo>
                      <a:pt x="10914" y="21600"/>
                    </a:lnTo>
                    <a:close/>
                    <a:moveTo>
                      <a:pt x="11368" y="16586"/>
                    </a:moveTo>
                    <a:lnTo>
                      <a:pt x="14211" y="16586"/>
                    </a:lnTo>
                    <a:lnTo>
                      <a:pt x="16598" y="16200"/>
                    </a:lnTo>
                    <a:lnTo>
                      <a:pt x="18303" y="15429"/>
                    </a:lnTo>
                    <a:lnTo>
                      <a:pt x="19667" y="13886"/>
                    </a:lnTo>
                    <a:lnTo>
                      <a:pt x="20577" y="13114"/>
                    </a:lnTo>
                    <a:lnTo>
                      <a:pt x="20577" y="10414"/>
                    </a:lnTo>
                    <a:lnTo>
                      <a:pt x="20577" y="9643"/>
                    </a:lnTo>
                    <a:lnTo>
                      <a:pt x="19667" y="8486"/>
                    </a:lnTo>
                    <a:lnTo>
                      <a:pt x="18758" y="6943"/>
                    </a:lnTo>
                    <a:lnTo>
                      <a:pt x="17280" y="6171"/>
                    </a:lnTo>
                    <a:lnTo>
                      <a:pt x="14211" y="5400"/>
                    </a:lnTo>
                    <a:lnTo>
                      <a:pt x="10232" y="4243"/>
                    </a:lnTo>
                    <a:lnTo>
                      <a:pt x="7844" y="5400"/>
                    </a:lnTo>
                    <a:lnTo>
                      <a:pt x="5912" y="5400"/>
                    </a:lnTo>
                    <a:lnTo>
                      <a:pt x="4206" y="6171"/>
                    </a:lnTo>
                    <a:lnTo>
                      <a:pt x="2842" y="6943"/>
                    </a:lnTo>
                    <a:lnTo>
                      <a:pt x="1819" y="8486"/>
                    </a:lnTo>
                    <a:lnTo>
                      <a:pt x="1364" y="8871"/>
                    </a:lnTo>
                    <a:lnTo>
                      <a:pt x="1364" y="10414"/>
                    </a:lnTo>
                    <a:lnTo>
                      <a:pt x="1364" y="12343"/>
                    </a:lnTo>
                    <a:lnTo>
                      <a:pt x="2387" y="13886"/>
                    </a:lnTo>
                    <a:lnTo>
                      <a:pt x="3297" y="14657"/>
                    </a:lnTo>
                    <a:lnTo>
                      <a:pt x="4434" y="15429"/>
                    </a:lnTo>
                    <a:lnTo>
                      <a:pt x="5912" y="16200"/>
                    </a:lnTo>
                    <a:lnTo>
                      <a:pt x="8754" y="16586"/>
                    </a:lnTo>
                    <a:lnTo>
                      <a:pt x="11368" y="16586"/>
                    </a:lnTo>
                    <a:close/>
                    <a:moveTo>
                      <a:pt x="11368" y="16586"/>
                    </a:moveTo>
                  </a:path>
                </a:pathLst>
              </a:custGeom>
              <a:solidFill>
                <a:srgbClr val="000000"/>
              </a:solidFill>
              <a:ln w="9525">
                <a:solidFill>
                  <a:schemeClr val="tx1"/>
                </a:solidFill>
                <a:miter lim="800000"/>
                <a:headEnd/>
                <a:tailEnd/>
              </a:ln>
            </p:spPr>
            <p:txBody>
              <a:bodyPr/>
              <a:lstStyle/>
              <a:p>
                <a:endParaRPr lang="fr-FR"/>
              </a:p>
            </p:txBody>
          </p:sp>
          <p:sp>
            <p:nvSpPr>
              <p:cNvPr id="2850" name="AutoShape 2362"/>
              <p:cNvSpPr>
                <a:spLocks/>
              </p:cNvSpPr>
              <p:nvPr/>
            </p:nvSpPr>
            <p:spPr bwMode="auto">
              <a:xfrm>
                <a:off x="1276" y="4878"/>
                <a:ext cx="106" cy="51"/>
              </a:xfrm>
              <a:custGeom>
                <a:avLst/>
                <a:gdLst/>
                <a:ahLst/>
                <a:cxnLst/>
                <a:rect l="0" t="0" r="r" b="b"/>
                <a:pathLst>
                  <a:path w="21600" h="21600">
                    <a:moveTo>
                      <a:pt x="0" y="0"/>
                    </a:moveTo>
                    <a:lnTo>
                      <a:pt x="2439" y="2908"/>
                    </a:lnTo>
                    <a:lnTo>
                      <a:pt x="2439" y="13292"/>
                    </a:lnTo>
                    <a:lnTo>
                      <a:pt x="5806" y="16200"/>
                    </a:lnTo>
                    <a:lnTo>
                      <a:pt x="6039" y="12046"/>
                    </a:lnTo>
                    <a:lnTo>
                      <a:pt x="6968" y="7477"/>
                    </a:lnTo>
                    <a:lnTo>
                      <a:pt x="8477" y="4154"/>
                    </a:lnTo>
                    <a:lnTo>
                      <a:pt x="9871" y="2908"/>
                    </a:lnTo>
                    <a:lnTo>
                      <a:pt x="11845" y="831"/>
                    </a:lnTo>
                    <a:lnTo>
                      <a:pt x="13587" y="831"/>
                    </a:lnTo>
                    <a:lnTo>
                      <a:pt x="14981" y="831"/>
                    </a:lnTo>
                    <a:lnTo>
                      <a:pt x="16490" y="1662"/>
                    </a:lnTo>
                    <a:lnTo>
                      <a:pt x="17884" y="3738"/>
                    </a:lnTo>
                    <a:lnTo>
                      <a:pt x="19161" y="4985"/>
                    </a:lnTo>
                    <a:lnTo>
                      <a:pt x="20090" y="6646"/>
                    </a:lnTo>
                    <a:lnTo>
                      <a:pt x="20555" y="9554"/>
                    </a:lnTo>
                    <a:lnTo>
                      <a:pt x="21135" y="12046"/>
                    </a:lnTo>
                    <a:lnTo>
                      <a:pt x="21600" y="14954"/>
                    </a:lnTo>
                    <a:lnTo>
                      <a:pt x="21600" y="18692"/>
                    </a:lnTo>
                    <a:lnTo>
                      <a:pt x="21135" y="20354"/>
                    </a:lnTo>
                    <a:lnTo>
                      <a:pt x="20090" y="20769"/>
                    </a:lnTo>
                    <a:lnTo>
                      <a:pt x="19161" y="21600"/>
                    </a:lnTo>
                    <a:lnTo>
                      <a:pt x="18697" y="20769"/>
                    </a:lnTo>
                    <a:lnTo>
                      <a:pt x="18465" y="20354"/>
                    </a:lnTo>
                    <a:lnTo>
                      <a:pt x="18465" y="19523"/>
                    </a:lnTo>
                    <a:lnTo>
                      <a:pt x="18465" y="18692"/>
                    </a:lnTo>
                    <a:lnTo>
                      <a:pt x="18697" y="17862"/>
                    </a:lnTo>
                    <a:lnTo>
                      <a:pt x="19161" y="16200"/>
                    </a:lnTo>
                    <a:lnTo>
                      <a:pt x="19626" y="14123"/>
                    </a:lnTo>
                    <a:lnTo>
                      <a:pt x="19626" y="12462"/>
                    </a:lnTo>
                    <a:lnTo>
                      <a:pt x="19626" y="9554"/>
                    </a:lnTo>
                    <a:lnTo>
                      <a:pt x="18465" y="6646"/>
                    </a:lnTo>
                    <a:lnTo>
                      <a:pt x="17419" y="4985"/>
                    </a:lnTo>
                    <a:lnTo>
                      <a:pt x="16490" y="4154"/>
                    </a:lnTo>
                    <a:lnTo>
                      <a:pt x="14981" y="4154"/>
                    </a:lnTo>
                    <a:lnTo>
                      <a:pt x="13123" y="4985"/>
                    </a:lnTo>
                    <a:lnTo>
                      <a:pt x="11845" y="6646"/>
                    </a:lnTo>
                    <a:lnTo>
                      <a:pt x="10452" y="9554"/>
                    </a:lnTo>
                    <a:lnTo>
                      <a:pt x="8942" y="12462"/>
                    </a:lnTo>
                    <a:lnTo>
                      <a:pt x="8477" y="16200"/>
                    </a:lnTo>
                    <a:lnTo>
                      <a:pt x="8013" y="20769"/>
                    </a:lnTo>
                    <a:lnTo>
                      <a:pt x="0" y="13292"/>
                    </a:lnTo>
                    <a:lnTo>
                      <a:pt x="0" y="0"/>
                    </a:lnTo>
                    <a:close/>
                    <a:moveTo>
                      <a:pt x="0" y="0"/>
                    </a:moveTo>
                  </a:path>
                </a:pathLst>
              </a:custGeom>
              <a:solidFill>
                <a:srgbClr val="000000"/>
              </a:solidFill>
              <a:ln w="9525">
                <a:solidFill>
                  <a:schemeClr val="tx1"/>
                </a:solidFill>
                <a:miter lim="800000"/>
                <a:headEnd/>
                <a:tailEnd/>
              </a:ln>
            </p:spPr>
            <p:txBody>
              <a:bodyPr/>
              <a:lstStyle/>
              <a:p>
                <a:endParaRPr lang="fr-FR"/>
              </a:p>
            </p:txBody>
          </p:sp>
          <p:sp>
            <p:nvSpPr>
              <p:cNvPr id="2851" name="AutoShape 2363"/>
              <p:cNvSpPr>
                <a:spLocks/>
              </p:cNvSpPr>
              <p:nvPr/>
            </p:nvSpPr>
            <p:spPr bwMode="auto">
              <a:xfrm>
                <a:off x="1275" y="4808"/>
                <a:ext cx="107" cy="55"/>
              </a:xfrm>
              <a:custGeom>
                <a:avLst/>
                <a:gdLst/>
                <a:ahLst/>
                <a:cxnLst/>
                <a:rect l="0" t="0" r="r" b="b"/>
                <a:pathLst>
                  <a:path w="21600" h="21600">
                    <a:moveTo>
                      <a:pt x="11030" y="21600"/>
                    </a:moveTo>
                    <a:lnTo>
                      <a:pt x="8617" y="21600"/>
                    </a:lnTo>
                    <a:lnTo>
                      <a:pt x="6204" y="20829"/>
                    </a:lnTo>
                    <a:lnTo>
                      <a:pt x="4481" y="20057"/>
                    </a:lnTo>
                    <a:lnTo>
                      <a:pt x="3102" y="18514"/>
                    </a:lnTo>
                    <a:lnTo>
                      <a:pt x="1609" y="16586"/>
                    </a:lnTo>
                    <a:lnTo>
                      <a:pt x="689" y="15429"/>
                    </a:lnTo>
                    <a:lnTo>
                      <a:pt x="230" y="13114"/>
                    </a:lnTo>
                    <a:lnTo>
                      <a:pt x="0" y="10414"/>
                    </a:lnTo>
                    <a:lnTo>
                      <a:pt x="230" y="8486"/>
                    </a:lnTo>
                    <a:lnTo>
                      <a:pt x="689" y="6171"/>
                    </a:lnTo>
                    <a:lnTo>
                      <a:pt x="2068" y="3471"/>
                    </a:lnTo>
                    <a:lnTo>
                      <a:pt x="5974" y="771"/>
                    </a:lnTo>
                    <a:lnTo>
                      <a:pt x="10570" y="0"/>
                    </a:lnTo>
                    <a:lnTo>
                      <a:pt x="12638" y="0"/>
                    </a:lnTo>
                    <a:lnTo>
                      <a:pt x="14591" y="771"/>
                    </a:lnTo>
                    <a:lnTo>
                      <a:pt x="16545" y="1157"/>
                    </a:lnTo>
                    <a:lnTo>
                      <a:pt x="18498" y="2700"/>
                    </a:lnTo>
                    <a:lnTo>
                      <a:pt x="19187" y="4243"/>
                    </a:lnTo>
                    <a:lnTo>
                      <a:pt x="20106" y="6171"/>
                    </a:lnTo>
                    <a:lnTo>
                      <a:pt x="21140" y="8486"/>
                    </a:lnTo>
                    <a:lnTo>
                      <a:pt x="21600" y="10414"/>
                    </a:lnTo>
                    <a:lnTo>
                      <a:pt x="21140" y="13114"/>
                    </a:lnTo>
                    <a:lnTo>
                      <a:pt x="20566" y="15429"/>
                    </a:lnTo>
                    <a:lnTo>
                      <a:pt x="19647" y="17743"/>
                    </a:lnTo>
                    <a:lnTo>
                      <a:pt x="17923" y="19286"/>
                    </a:lnTo>
                    <a:lnTo>
                      <a:pt x="16085" y="20829"/>
                    </a:lnTo>
                    <a:lnTo>
                      <a:pt x="13672" y="21600"/>
                    </a:lnTo>
                    <a:lnTo>
                      <a:pt x="11030" y="21600"/>
                    </a:lnTo>
                    <a:close/>
                    <a:moveTo>
                      <a:pt x="11489" y="16586"/>
                    </a:moveTo>
                    <a:lnTo>
                      <a:pt x="13672" y="16586"/>
                    </a:lnTo>
                    <a:lnTo>
                      <a:pt x="16085" y="16200"/>
                    </a:lnTo>
                    <a:lnTo>
                      <a:pt x="18498" y="15429"/>
                    </a:lnTo>
                    <a:lnTo>
                      <a:pt x="19647" y="13886"/>
                    </a:lnTo>
                    <a:lnTo>
                      <a:pt x="20106" y="13114"/>
                    </a:lnTo>
                    <a:lnTo>
                      <a:pt x="20566" y="10414"/>
                    </a:lnTo>
                    <a:lnTo>
                      <a:pt x="20106" y="9643"/>
                    </a:lnTo>
                    <a:lnTo>
                      <a:pt x="19647" y="8486"/>
                    </a:lnTo>
                    <a:lnTo>
                      <a:pt x="18728" y="6943"/>
                    </a:lnTo>
                    <a:lnTo>
                      <a:pt x="17464" y="6171"/>
                    </a:lnTo>
                    <a:lnTo>
                      <a:pt x="14132" y="5400"/>
                    </a:lnTo>
                    <a:lnTo>
                      <a:pt x="9996" y="4243"/>
                    </a:lnTo>
                    <a:lnTo>
                      <a:pt x="7698" y="5400"/>
                    </a:lnTo>
                    <a:lnTo>
                      <a:pt x="5515" y="5400"/>
                    </a:lnTo>
                    <a:lnTo>
                      <a:pt x="4021" y="6171"/>
                    </a:lnTo>
                    <a:lnTo>
                      <a:pt x="2068" y="6943"/>
                    </a:lnTo>
                    <a:lnTo>
                      <a:pt x="1149" y="8486"/>
                    </a:lnTo>
                    <a:lnTo>
                      <a:pt x="689" y="8871"/>
                    </a:lnTo>
                    <a:lnTo>
                      <a:pt x="689" y="10414"/>
                    </a:lnTo>
                    <a:lnTo>
                      <a:pt x="1149" y="12343"/>
                    </a:lnTo>
                    <a:lnTo>
                      <a:pt x="1609" y="13886"/>
                    </a:lnTo>
                    <a:lnTo>
                      <a:pt x="2643" y="14657"/>
                    </a:lnTo>
                    <a:lnTo>
                      <a:pt x="4021" y="15429"/>
                    </a:lnTo>
                    <a:lnTo>
                      <a:pt x="5974" y="16200"/>
                    </a:lnTo>
                    <a:lnTo>
                      <a:pt x="8617" y="16586"/>
                    </a:lnTo>
                    <a:lnTo>
                      <a:pt x="11489" y="16586"/>
                    </a:lnTo>
                    <a:close/>
                    <a:moveTo>
                      <a:pt x="11489" y="16586"/>
                    </a:moveTo>
                  </a:path>
                </a:pathLst>
              </a:custGeom>
              <a:solidFill>
                <a:srgbClr val="000000"/>
              </a:solidFill>
              <a:ln w="9525">
                <a:solidFill>
                  <a:schemeClr val="tx1"/>
                </a:solidFill>
                <a:miter lim="800000"/>
                <a:headEnd/>
                <a:tailEnd/>
              </a:ln>
            </p:spPr>
            <p:txBody>
              <a:bodyPr/>
              <a:lstStyle/>
              <a:p>
                <a:endParaRPr lang="fr-FR"/>
              </a:p>
            </p:txBody>
          </p:sp>
          <p:sp>
            <p:nvSpPr>
              <p:cNvPr id="2852" name="AutoShape 2364"/>
              <p:cNvSpPr>
                <a:spLocks/>
              </p:cNvSpPr>
              <p:nvPr/>
            </p:nvSpPr>
            <p:spPr bwMode="auto">
              <a:xfrm>
                <a:off x="1019" y="4874"/>
                <a:ext cx="107" cy="57"/>
              </a:xfrm>
              <a:custGeom>
                <a:avLst/>
                <a:gdLst/>
                <a:ahLst/>
                <a:cxnLst/>
                <a:rect l="0" t="0" r="r" b="b"/>
                <a:pathLst>
                  <a:path w="21600" h="21600">
                    <a:moveTo>
                      <a:pt x="0" y="732"/>
                    </a:moveTo>
                    <a:lnTo>
                      <a:pt x="574" y="732"/>
                    </a:lnTo>
                    <a:lnTo>
                      <a:pt x="1034" y="4027"/>
                    </a:lnTo>
                    <a:lnTo>
                      <a:pt x="1494" y="5858"/>
                    </a:lnTo>
                    <a:lnTo>
                      <a:pt x="2413" y="8054"/>
                    </a:lnTo>
                    <a:lnTo>
                      <a:pt x="3217" y="9885"/>
                    </a:lnTo>
                    <a:lnTo>
                      <a:pt x="4596" y="12081"/>
                    </a:lnTo>
                    <a:lnTo>
                      <a:pt x="6089" y="13180"/>
                    </a:lnTo>
                    <a:lnTo>
                      <a:pt x="7468" y="14644"/>
                    </a:lnTo>
                    <a:lnTo>
                      <a:pt x="9651" y="15742"/>
                    </a:lnTo>
                    <a:lnTo>
                      <a:pt x="8387" y="12081"/>
                    </a:lnTo>
                    <a:lnTo>
                      <a:pt x="7928" y="8054"/>
                    </a:lnTo>
                    <a:lnTo>
                      <a:pt x="8387" y="5858"/>
                    </a:lnTo>
                    <a:lnTo>
                      <a:pt x="8732" y="4759"/>
                    </a:lnTo>
                    <a:lnTo>
                      <a:pt x="9651" y="2197"/>
                    </a:lnTo>
                    <a:lnTo>
                      <a:pt x="11030" y="1464"/>
                    </a:lnTo>
                    <a:lnTo>
                      <a:pt x="12523" y="0"/>
                    </a:lnTo>
                    <a:lnTo>
                      <a:pt x="14477" y="0"/>
                    </a:lnTo>
                    <a:lnTo>
                      <a:pt x="15626" y="0"/>
                    </a:lnTo>
                    <a:lnTo>
                      <a:pt x="17579" y="1464"/>
                    </a:lnTo>
                    <a:lnTo>
                      <a:pt x="18957" y="2929"/>
                    </a:lnTo>
                    <a:lnTo>
                      <a:pt x="20451" y="5125"/>
                    </a:lnTo>
                    <a:lnTo>
                      <a:pt x="21140" y="7322"/>
                    </a:lnTo>
                    <a:lnTo>
                      <a:pt x="21600" y="10617"/>
                    </a:lnTo>
                    <a:lnTo>
                      <a:pt x="21140" y="12447"/>
                    </a:lnTo>
                    <a:lnTo>
                      <a:pt x="20911" y="14644"/>
                    </a:lnTo>
                    <a:lnTo>
                      <a:pt x="19991" y="16475"/>
                    </a:lnTo>
                    <a:lnTo>
                      <a:pt x="18498" y="18671"/>
                    </a:lnTo>
                    <a:lnTo>
                      <a:pt x="17119" y="19769"/>
                    </a:lnTo>
                    <a:lnTo>
                      <a:pt x="15166" y="20502"/>
                    </a:lnTo>
                    <a:lnTo>
                      <a:pt x="12983" y="21600"/>
                    </a:lnTo>
                    <a:lnTo>
                      <a:pt x="10111" y="20502"/>
                    </a:lnTo>
                    <a:lnTo>
                      <a:pt x="7928" y="19403"/>
                    </a:lnTo>
                    <a:lnTo>
                      <a:pt x="5055" y="17207"/>
                    </a:lnTo>
                    <a:lnTo>
                      <a:pt x="3217" y="13912"/>
                    </a:lnTo>
                    <a:lnTo>
                      <a:pt x="1494" y="11349"/>
                    </a:lnTo>
                    <a:lnTo>
                      <a:pt x="574" y="7322"/>
                    </a:lnTo>
                    <a:lnTo>
                      <a:pt x="0" y="4759"/>
                    </a:lnTo>
                    <a:lnTo>
                      <a:pt x="0" y="2197"/>
                    </a:lnTo>
                    <a:lnTo>
                      <a:pt x="0" y="732"/>
                    </a:lnTo>
                    <a:close/>
                    <a:moveTo>
                      <a:pt x="10570" y="15742"/>
                    </a:moveTo>
                    <a:lnTo>
                      <a:pt x="12523" y="16475"/>
                    </a:lnTo>
                    <a:lnTo>
                      <a:pt x="14017" y="16475"/>
                    </a:lnTo>
                    <a:lnTo>
                      <a:pt x="15166" y="16475"/>
                    </a:lnTo>
                    <a:lnTo>
                      <a:pt x="17119" y="15742"/>
                    </a:lnTo>
                    <a:lnTo>
                      <a:pt x="18498" y="14644"/>
                    </a:lnTo>
                    <a:lnTo>
                      <a:pt x="19991" y="13180"/>
                    </a:lnTo>
                    <a:lnTo>
                      <a:pt x="20451" y="12081"/>
                    </a:lnTo>
                    <a:lnTo>
                      <a:pt x="20451" y="10617"/>
                    </a:lnTo>
                    <a:lnTo>
                      <a:pt x="20451" y="8054"/>
                    </a:lnTo>
                    <a:lnTo>
                      <a:pt x="19532" y="6590"/>
                    </a:lnTo>
                    <a:lnTo>
                      <a:pt x="18498" y="5125"/>
                    </a:lnTo>
                    <a:lnTo>
                      <a:pt x="17119" y="5125"/>
                    </a:lnTo>
                    <a:lnTo>
                      <a:pt x="15626" y="5125"/>
                    </a:lnTo>
                    <a:lnTo>
                      <a:pt x="13443" y="5125"/>
                    </a:lnTo>
                    <a:lnTo>
                      <a:pt x="11030" y="6590"/>
                    </a:lnTo>
                    <a:lnTo>
                      <a:pt x="10111" y="7322"/>
                    </a:lnTo>
                    <a:lnTo>
                      <a:pt x="9651" y="8786"/>
                    </a:lnTo>
                    <a:lnTo>
                      <a:pt x="9191" y="11349"/>
                    </a:lnTo>
                    <a:lnTo>
                      <a:pt x="9191" y="12081"/>
                    </a:lnTo>
                    <a:lnTo>
                      <a:pt x="9651" y="12447"/>
                    </a:lnTo>
                    <a:lnTo>
                      <a:pt x="10111" y="13912"/>
                    </a:lnTo>
                    <a:lnTo>
                      <a:pt x="10570" y="15742"/>
                    </a:lnTo>
                    <a:close/>
                    <a:moveTo>
                      <a:pt x="10570" y="15742"/>
                    </a:moveTo>
                  </a:path>
                </a:pathLst>
              </a:custGeom>
              <a:solidFill>
                <a:srgbClr val="000000"/>
              </a:solidFill>
              <a:ln w="9525">
                <a:solidFill>
                  <a:schemeClr val="tx1"/>
                </a:solidFill>
                <a:miter lim="800000"/>
                <a:headEnd/>
                <a:tailEnd/>
              </a:ln>
            </p:spPr>
            <p:txBody>
              <a:bodyPr/>
              <a:lstStyle/>
              <a:p>
                <a:endParaRPr lang="fr-FR"/>
              </a:p>
            </p:txBody>
          </p:sp>
          <p:sp>
            <p:nvSpPr>
              <p:cNvPr id="2853" name="AutoShape 2365"/>
              <p:cNvSpPr>
                <a:spLocks/>
              </p:cNvSpPr>
              <p:nvPr/>
            </p:nvSpPr>
            <p:spPr bwMode="auto">
              <a:xfrm>
                <a:off x="1019" y="4808"/>
                <a:ext cx="107" cy="55"/>
              </a:xfrm>
              <a:custGeom>
                <a:avLst/>
                <a:gdLst/>
                <a:ahLst/>
                <a:cxnLst/>
                <a:rect l="0" t="0" r="r" b="b"/>
                <a:pathLst>
                  <a:path w="21600" h="21600">
                    <a:moveTo>
                      <a:pt x="10570" y="21600"/>
                    </a:moveTo>
                    <a:lnTo>
                      <a:pt x="8732" y="21600"/>
                    </a:lnTo>
                    <a:lnTo>
                      <a:pt x="6549" y="20829"/>
                    </a:lnTo>
                    <a:lnTo>
                      <a:pt x="4596" y="20057"/>
                    </a:lnTo>
                    <a:lnTo>
                      <a:pt x="3217" y="18514"/>
                    </a:lnTo>
                    <a:lnTo>
                      <a:pt x="1953" y="16586"/>
                    </a:lnTo>
                    <a:lnTo>
                      <a:pt x="1034" y="15429"/>
                    </a:lnTo>
                    <a:lnTo>
                      <a:pt x="0" y="13114"/>
                    </a:lnTo>
                    <a:lnTo>
                      <a:pt x="0" y="10414"/>
                    </a:lnTo>
                    <a:lnTo>
                      <a:pt x="0" y="8486"/>
                    </a:lnTo>
                    <a:lnTo>
                      <a:pt x="1034" y="6171"/>
                    </a:lnTo>
                    <a:lnTo>
                      <a:pt x="2413" y="3471"/>
                    </a:lnTo>
                    <a:lnTo>
                      <a:pt x="6089" y="771"/>
                    </a:lnTo>
                    <a:lnTo>
                      <a:pt x="10570" y="0"/>
                    </a:lnTo>
                    <a:lnTo>
                      <a:pt x="12983" y="0"/>
                    </a:lnTo>
                    <a:lnTo>
                      <a:pt x="14936" y="771"/>
                    </a:lnTo>
                    <a:lnTo>
                      <a:pt x="16660" y="1157"/>
                    </a:lnTo>
                    <a:lnTo>
                      <a:pt x="18038" y="2700"/>
                    </a:lnTo>
                    <a:lnTo>
                      <a:pt x="19532" y="4243"/>
                    </a:lnTo>
                    <a:lnTo>
                      <a:pt x="20451" y="6171"/>
                    </a:lnTo>
                    <a:lnTo>
                      <a:pt x="21140" y="8486"/>
                    </a:lnTo>
                    <a:lnTo>
                      <a:pt x="21600" y="10414"/>
                    </a:lnTo>
                    <a:lnTo>
                      <a:pt x="21140" y="13114"/>
                    </a:lnTo>
                    <a:lnTo>
                      <a:pt x="20911" y="15429"/>
                    </a:lnTo>
                    <a:lnTo>
                      <a:pt x="19532" y="17743"/>
                    </a:lnTo>
                    <a:lnTo>
                      <a:pt x="18038" y="19286"/>
                    </a:lnTo>
                    <a:lnTo>
                      <a:pt x="15626" y="20829"/>
                    </a:lnTo>
                    <a:lnTo>
                      <a:pt x="13443" y="21600"/>
                    </a:lnTo>
                    <a:lnTo>
                      <a:pt x="10570" y="21600"/>
                    </a:lnTo>
                    <a:close/>
                    <a:moveTo>
                      <a:pt x="11030" y="16586"/>
                    </a:moveTo>
                    <a:lnTo>
                      <a:pt x="14017" y="16586"/>
                    </a:lnTo>
                    <a:lnTo>
                      <a:pt x="16085" y="16200"/>
                    </a:lnTo>
                    <a:lnTo>
                      <a:pt x="18038" y="15429"/>
                    </a:lnTo>
                    <a:lnTo>
                      <a:pt x="19532" y="13886"/>
                    </a:lnTo>
                    <a:lnTo>
                      <a:pt x="20451" y="13114"/>
                    </a:lnTo>
                    <a:lnTo>
                      <a:pt x="20451" y="10414"/>
                    </a:lnTo>
                    <a:lnTo>
                      <a:pt x="20451" y="9643"/>
                    </a:lnTo>
                    <a:lnTo>
                      <a:pt x="19991" y="8486"/>
                    </a:lnTo>
                    <a:lnTo>
                      <a:pt x="18957" y="6943"/>
                    </a:lnTo>
                    <a:lnTo>
                      <a:pt x="17119" y="6171"/>
                    </a:lnTo>
                    <a:lnTo>
                      <a:pt x="14017" y="5400"/>
                    </a:lnTo>
                    <a:lnTo>
                      <a:pt x="9651" y="4243"/>
                    </a:lnTo>
                    <a:lnTo>
                      <a:pt x="7468" y="5400"/>
                    </a:lnTo>
                    <a:lnTo>
                      <a:pt x="5515" y="5400"/>
                    </a:lnTo>
                    <a:lnTo>
                      <a:pt x="3677" y="6171"/>
                    </a:lnTo>
                    <a:lnTo>
                      <a:pt x="2413" y="6943"/>
                    </a:lnTo>
                    <a:lnTo>
                      <a:pt x="1494" y="8486"/>
                    </a:lnTo>
                    <a:lnTo>
                      <a:pt x="1034" y="8871"/>
                    </a:lnTo>
                    <a:lnTo>
                      <a:pt x="1034" y="10414"/>
                    </a:lnTo>
                    <a:lnTo>
                      <a:pt x="1034" y="12343"/>
                    </a:lnTo>
                    <a:lnTo>
                      <a:pt x="1953" y="13886"/>
                    </a:lnTo>
                    <a:lnTo>
                      <a:pt x="2643" y="14657"/>
                    </a:lnTo>
                    <a:lnTo>
                      <a:pt x="4136" y="15429"/>
                    </a:lnTo>
                    <a:lnTo>
                      <a:pt x="6089" y="16200"/>
                    </a:lnTo>
                    <a:lnTo>
                      <a:pt x="8387" y="16586"/>
                    </a:lnTo>
                    <a:lnTo>
                      <a:pt x="11030" y="16586"/>
                    </a:lnTo>
                    <a:close/>
                    <a:moveTo>
                      <a:pt x="11030" y="16586"/>
                    </a:moveTo>
                  </a:path>
                </a:pathLst>
              </a:custGeom>
              <a:solidFill>
                <a:srgbClr val="000000"/>
              </a:solidFill>
              <a:ln w="9525">
                <a:solidFill>
                  <a:schemeClr val="tx1"/>
                </a:solidFill>
                <a:miter lim="800000"/>
                <a:headEnd/>
                <a:tailEnd/>
              </a:ln>
            </p:spPr>
            <p:txBody>
              <a:bodyPr/>
              <a:lstStyle/>
              <a:p>
                <a:endParaRPr lang="fr-FR"/>
              </a:p>
            </p:txBody>
          </p:sp>
          <p:sp>
            <p:nvSpPr>
              <p:cNvPr id="2854" name="AutoShape 2366"/>
              <p:cNvSpPr>
                <a:spLocks/>
              </p:cNvSpPr>
              <p:nvPr/>
            </p:nvSpPr>
            <p:spPr bwMode="auto">
              <a:xfrm>
                <a:off x="766" y="4874"/>
                <a:ext cx="105" cy="57"/>
              </a:xfrm>
              <a:custGeom>
                <a:avLst/>
                <a:gdLst/>
                <a:ahLst/>
                <a:cxnLst/>
                <a:rect l="0" t="0" r="r" b="b"/>
                <a:pathLst>
                  <a:path w="21600" h="21600">
                    <a:moveTo>
                      <a:pt x="0" y="17939"/>
                    </a:moveTo>
                    <a:lnTo>
                      <a:pt x="0" y="0"/>
                    </a:lnTo>
                    <a:lnTo>
                      <a:pt x="1045" y="0"/>
                    </a:lnTo>
                    <a:lnTo>
                      <a:pt x="21600" y="12081"/>
                    </a:lnTo>
                    <a:lnTo>
                      <a:pt x="21600" y="14644"/>
                    </a:lnTo>
                    <a:lnTo>
                      <a:pt x="2903" y="4759"/>
                    </a:lnTo>
                    <a:lnTo>
                      <a:pt x="2903" y="13180"/>
                    </a:lnTo>
                    <a:lnTo>
                      <a:pt x="2903" y="15742"/>
                    </a:lnTo>
                    <a:lnTo>
                      <a:pt x="3368" y="17207"/>
                    </a:lnTo>
                    <a:lnTo>
                      <a:pt x="4413" y="19403"/>
                    </a:lnTo>
                    <a:lnTo>
                      <a:pt x="5110" y="20502"/>
                    </a:lnTo>
                    <a:lnTo>
                      <a:pt x="5110" y="21600"/>
                    </a:lnTo>
                    <a:lnTo>
                      <a:pt x="0" y="17939"/>
                    </a:lnTo>
                    <a:close/>
                    <a:moveTo>
                      <a:pt x="0" y="17939"/>
                    </a:moveTo>
                  </a:path>
                </a:pathLst>
              </a:custGeom>
              <a:solidFill>
                <a:srgbClr val="000000"/>
              </a:solidFill>
              <a:ln w="9525">
                <a:solidFill>
                  <a:schemeClr val="tx1"/>
                </a:solidFill>
                <a:miter lim="800000"/>
                <a:headEnd/>
                <a:tailEnd/>
              </a:ln>
            </p:spPr>
            <p:txBody>
              <a:bodyPr/>
              <a:lstStyle/>
              <a:p>
                <a:endParaRPr lang="fr-FR"/>
              </a:p>
            </p:txBody>
          </p:sp>
          <p:sp>
            <p:nvSpPr>
              <p:cNvPr id="2855" name="AutoShape 2367"/>
              <p:cNvSpPr>
                <a:spLocks/>
              </p:cNvSpPr>
              <p:nvPr/>
            </p:nvSpPr>
            <p:spPr bwMode="auto">
              <a:xfrm>
                <a:off x="764" y="4808"/>
                <a:ext cx="107" cy="55"/>
              </a:xfrm>
              <a:custGeom>
                <a:avLst/>
                <a:gdLst/>
                <a:ahLst/>
                <a:cxnLst/>
                <a:rect l="0" t="0" r="r" b="b"/>
                <a:pathLst>
                  <a:path w="21600" h="21600">
                    <a:moveTo>
                      <a:pt x="11141" y="21600"/>
                    </a:moveTo>
                    <a:lnTo>
                      <a:pt x="8754" y="21600"/>
                    </a:lnTo>
                    <a:lnTo>
                      <a:pt x="6935" y="20829"/>
                    </a:lnTo>
                    <a:lnTo>
                      <a:pt x="5002" y="20057"/>
                    </a:lnTo>
                    <a:lnTo>
                      <a:pt x="3297" y="18514"/>
                    </a:lnTo>
                    <a:lnTo>
                      <a:pt x="2387" y="16586"/>
                    </a:lnTo>
                    <a:lnTo>
                      <a:pt x="909" y="15429"/>
                    </a:lnTo>
                    <a:lnTo>
                      <a:pt x="455" y="13114"/>
                    </a:lnTo>
                    <a:lnTo>
                      <a:pt x="0" y="10414"/>
                    </a:lnTo>
                    <a:lnTo>
                      <a:pt x="455" y="8486"/>
                    </a:lnTo>
                    <a:lnTo>
                      <a:pt x="1478" y="6171"/>
                    </a:lnTo>
                    <a:lnTo>
                      <a:pt x="2842" y="3471"/>
                    </a:lnTo>
                    <a:lnTo>
                      <a:pt x="5912" y="771"/>
                    </a:lnTo>
                    <a:lnTo>
                      <a:pt x="10686" y="0"/>
                    </a:lnTo>
                    <a:lnTo>
                      <a:pt x="12846" y="0"/>
                    </a:lnTo>
                    <a:lnTo>
                      <a:pt x="15234" y="771"/>
                    </a:lnTo>
                    <a:lnTo>
                      <a:pt x="17053" y="1157"/>
                    </a:lnTo>
                    <a:lnTo>
                      <a:pt x="18303" y="2700"/>
                    </a:lnTo>
                    <a:lnTo>
                      <a:pt x="19667" y="4243"/>
                    </a:lnTo>
                    <a:lnTo>
                      <a:pt x="20691" y="6171"/>
                    </a:lnTo>
                    <a:lnTo>
                      <a:pt x="21600" y="8486"/>
                    </a:lnTo>
                    <a:lnTo>
                      <a:pt x="21600" y="10414"/>
                    </a:lnTo>
                    <a:lnTo>
                      <a:pt x="21600" y="13114"/>
                    </a:lnTo>
                    <a:lnTo>
                      <a:pt x="20691" y="15429"/>
                    </a:lnTo>
                    <a:lnTo>
                      <a:pt x="19667" y="17743"/>
                    </a:lnTo>
                    <a:lnTo>
                      <a:pt x="18303" y="19286"/>
                    </a:lnTo>
                    <a:lnTo>
                      <a:pt x="16143" y="20829"/>
                    </a:lnTo>
                    <a:lnTo>
                      <a:pt x="13756" y="21600"/>
                    </a:lnTo>
                    <a:lnTo>
                      <a:pt x="11141" y="21600"/>
                    </a:lnTo>
                    <a:close/>
                    <a:moveTo>
                      <a:pt x="11368" y="16586"/>
                    </a:moveTo>
                    <a:lnTo>
                      <a:pt x="14211" y="16586"/>
                    </a:lnTo>
                    <a:lnTo>
                      <a:pt x="16598" y="16200"/>
                    </a:lnTo>
                    <a:lnTo>
                      <a:pt x="18303" y="15429"/>
                    </a:lnTo>
                    <a:lnTo>
                      <a:pt x="19667" y="13886"/>
                    </a:lnTo>
                    <a:lnTo>
                      <a:pt x="20691" y="13114"/>
                    </a:lnTo>
                    <a:lnTo>
                      <a:pt x="20691" y="10414"/>
                    </a:lnTo>
                    <a:lnTo>
                      <a:pt x="20691" y="9643"/>
                    </a:lnTo>
                    <a:lnTo>
                      <a:pt x="19667" y="8486"/>
                    </a:lnTo>
                    <a:lnTo>
                      <a:pt x="18758" y="6943"/>
                    </a:lnTo>
                    <a:lnTo>
                      <a:pt x="17394" y="6171"/>
                    </a:lnTo>
                    <a:lnTo>
                      <a:pt x="14211" y="5400"/>
                    </a:lnTo>
                    <a:lnTo>
                      <a:pt x="10232" y="4243"/>
                    </a:lnTo>
                    <a:lnTo>
                      <a:pt x="7844" y="5400"/>
                    </a:lnTo>
                    <a:lnTo>
                      <a:pt x="5912" y="5400"/>
                    </a:lnTo>
                    <a:lnTo>
                      <a:pt x="4320" y="6171"/>
                    </a:lnTo>
                    <a:lnTo>
                      <a:pt x="2842" y="6943"/>
                    </a:lnTo>
                    <a:lnTo>
                      <a:pt x="1933" y="8486"/>
                    </a:lnTo>
                    <a:lnTo>
                      <a:pt x="1478" y="8871"/>
                    </a:lnTo>
                    <a:lnTo>
                      <a:pt x="909" y="10414"/>
                    </a:lnTo>
                    <a:lnTo>
                      <a:pt x="1478" y="12343"/>
                    </a:lnTo>
                    <a:lnTo>
                      <a:pt x="1933" y="13886"/>
                    </a:lnTo>
                    <a:lnTo>
                      <a:pt x="3297" y="14657"/>
                    </a:lnTo>
                    <a:lnTo>
                      <a:pt x="4775" y="15429"/>
                    </a:lnTo>
                    <a:lnTo>
                      <a:pt x="5912" y="16200"/>
                    </a:lnTo>
                    <a:lnTo>
                      <a:pt x="8754" y="16586"/>
                    </a:lnTo>
                    <a:lnTo>
                      <a:pt x="11368" y="16586"/>
                    </a:lnTo>
                    <a:close/>
                    <a:moveTo>
                      <a:pt x="11368" y="16586"/>
                    </a:moveTo>
                  </a:path>
                </a:pathLst>
              </a:custGeom>
              <a:solidFill>
                <a:srgbClr val="000000"/>
              </a:solidFill>
              <a:ln w="9525">
                <a:solidFill>
                  <a:schemeClr val="tx1"/>
                </a:solidFill>
                <a:miter lim="800000"/>
                <a:headEnd/>
                <a:tailEnd/>
              </a:ln>
            </p:spPr>
            <p:txBody>
              <a:bodyPr/>
              <a:lstStyle/>
              <a:p>
                <a:endParaRPr lang="fr-FR"/>
              </a:p>
            </p:txBody>
          </p:sp>
          <p:sp>
            <p:nvSpPr>
              <p:cNvPr id="2856" name="AutoShape 2368"/>
              <p:cNvSpPr>
                <a:spLocks/>
              </p:cNvSpPr>
              <p:nvPr/>
            </p:nvSpPr>
            <p:spPr bwMode="auto">
              <a:xfrm>
                <a:off x="511" y="4876"/>
                <a:ext cx="107" cy="51"/>
              </a:xfrm>
              <a:custGeom>
                <a:avLst/>
                <a:gdLst/>
                <a:ahLst/>
                <a:cxnLst/>
                <a:rect l="0" t="0" r="r" b="b"/>
                <a:pathLst>
                  <a:path w="21600" h="21600">
                    <a:moveTo>
                      <a:pt x="10570" y="14123"/>
                    </a:moveTo>
                    <a:lnTo>
                      <a:pt x="9651" y="17031"/>
                    </a:lnTo>
                    <a:lnTo>
                      <a:pt x="8157" y="18692"/>
                    </a:lnTo>
                    <a:lnTo>
                      <a:pt x="7238" y="20354"/>
                    </a:lnTo>
                    <a:lnTo>
                      <a:pt x="6434" y="21185"/>
                    </a:lnTo>
                    <a:lnTo>
                      <a:pt x="5055" y="21185"/>
                    </a:lnTo>
                    <a:lnTo>
                      <a:pt x="3562" y="21185"/>
                    </a:lnTo>
                    <a:lnTo>
                      <a:pt x="2183" y="20354"/>
                    </a:lnTo>
                    <a:lnTo>
                      <a:pt x="1149" y="18692"/>
                    </a:lnTo>
                    <a:lnTo>
                      <a:pt x="460" y="15785"/>
                    </a:lnTo>
                    <a:lnTo>
                      <a:pt x="0" y="13292"/>
                    </a:lnTo>
                    <a:lnTo>
                      <a:pt x="0" y="11215"/>
                    </a:lnTo>
                    <a:lnTo>
                      <a:pt x="0" y="7477"/>
                    </a:lnTo>
                    <a:lnTo>
                      <a:pt x="460" y="4985"/>
                    </a:lnTo>
                    <a:lnTo>
                      <a:pt x="1149" y="3738"/>
                    </a:lnTo>
                    <a:lnTo>
                      <a:pt x="2183" y="1662"/>
                    </a:lnTo>
                    <a:lnTo>
                      <a:pt x="3102" y="831"/>
                    </a:lnTo>
                    <a:lnTo>
                      <a:pt x="4596" y="831"/>
                    </a:lnTo>
                    <a:lnTo>
                      <a:pt x="5515" y="831"/>
                    </a:lnTo>
                    <a:lnTo>
                      <a:pt x="6664" y="1662"/>
                    </a:lnTo>
                    <a:lnTo>
                      <a:pt x="7698" y="3738"/>
                    </a:lnTo>
                    <a:lnTo>
                      <a:pt x="8617" y="5815"/>
                    </a:lnTo>
                    <a:lnTo>
                      <a:pt x="9651" y="8308"/>
                    </a:lnTo>
                    <a:lnTo>
                      <a:pt x="11030" y="5815"/>
                    </a:lnTo>
                    <a:lnTo>
                      <a:pt x="11949" y="3738"/>
                    </a:lnTo>
                    <a:lnTo>
                      <a:pt x="12983" y="1662"/>
                    </a:lnTo>
                    <a:lnTo>
                      <a:pt x="14591" y="0"/>
                    </a:lnTo>
                    <a:lnTo>
                      <a:pt x="16085" y="0"/>
                    </a:lnTo>
                    <a:lnTo>
                      <a:pt x="17579" y="0"/>
                    </a:lnTo>
                    <a:lnTo>
                      <a:pt x="18957" y="831"/>
                    </a:lnTo>
                    <a:lnTo>
                      <a:pt x="19647" y="2492"/>
                    </a:lnTo>
                    <a:lnTo>
                      <a:pt x="20681" y="4985"/>
                    </a:lnTo>
                    <a:lnTo>
                      <a:pt x="21140" y="7477"/>
                    </a:lnTo>
                    <a:lnTo>
                      <a:pt x="21600" y="11215"/>
                    </a:lnTo>
                    <a:lnTo>
                      <a:pt x="21140" y="14123"/>
                    </a:lnTo>
                    <a:lnTo>
                      <a:pt x="20681" y="17031"/>
                    </a:lnTo>
                    <a:lnTo>
                      <a:pt x="19647" y="19523"/>
                    </a:lnTo>
                    <a:lnTo>
                      <a:pt x="18038" y="21185"/>
                    </a:lnTo>
                    <a:lnTo>
                      <a:pt x="16545" y="21600"/>
                    </a:lnTo>
                    <a:lnTo>
                      <a:pt x="15166" y="21600"/>
                    </a:lnTo>
                    <a:lnTo>
                      <a:pt x="13672" y="20354"/>
                    </a:lnTo>
                    <a:lnTo>
                      <a:pt x="12523" y="17862"/>
                    </a:lnTo>
                    <a:lnTo>
                      <a:pt x="10570" y="14123"/>
                    </a:lnTo>
                    <a:close/>
                    <a:moveTo>
                      <a:pt x="9077" y="10385"/>
                    </a:moveTo>
                    <a:lnTo>
                      <a:pt x="7698" y="7477"/>
                    </a:lnTo>
                    <a:lnTo>
                      <a:pt x="6434" y="6646"/>
                    </a:lnTo>
                    <a:lnTo>
                      <a:pt x="5515" y="5815"/>
                    </a:lnTo>
                    <a:lnTo>
                      <a:pt x="4596" y="5815"/>
                    </a:lnTo>
                    <a:lnTo>
                      <a:pt x="2643" y="5815"/>
                    </a:lnTo>
                    <a:lnTo>
                      <a:pt x="1723" y="7477"/>
                    </a:lnTo>
                    <a:lnTo>
                      <a:pt x="1149" y="8308"/>
                    </a:lnTo>
                    <a:lnTo>
                      <a:pt x="689" y="11215"/>
                    </a:lnTo>
                    <a:lnTo>
                      <a:pt x="1149" y="12877"/>
                    </a:lnTo>
                    <a:lnTo>
                      <a:pt x="1723" y="14123"/>
                    </a:lnTo>
                    <a:lnTo>
                      <a:pt x="2643" y="15785"/>
                    </a:lnTo>
                    <a:lnTo>
                      <a:pt x="4021" y="15785"/>
                    </a:lnTo>
                    <a:lnTo>
                      <a:pt x="4596" y="15785"/>
                    </a:lnTo>
                    <a:lnTo>
                      <a:pt x="5515" y="14954"/>
                    </a:lnTo>
                    <a:lnTo>
                      <a:pt x="6434" y="14123"/>
                    </a:lnTo>
                    <a:lnTo>
                      <a:pt x="6664" y="13292"/>
                    </a:lnTo>
                    <a:lnTo>
                      <a:pt x="9077" y="10385"/>
                    </a:lnTo>
                    <a:close/>
                    <a:moveTo>
                      <a:pt x="11489" y="12877"/>
                    </a:moveTo>
                    <a:lnTo>
                      <a:pt x="12523" y="14123"/>
                    </a:lnTo>
                    <a:lnTo>
                      <a:pt x="13672" y="15785"/>
                    </a:lnTo>
                    <a:lnTo>
                      <a:pt x="14591" y="15785"/>
                    </a:lnTo>
                    <a:lnTo>
                      <a:pt x="16085" y="17031"/>
                    </a:lnTo>
                    <a:lnTo>
                      <a:pt x="18038" y="15785"/>
                    </a:lnTo>
                    <a:lnTo>
                      <a:pt x="19187" y="14954"/>
                    </a:lnTo>
                    <a:lnTo>
                      <a:pt x="20106" y="13292"/>
                    </a:lnTo>
                    <a:lnTo>
                      <a:pt x="20681" y="11215"/>
                    </a:lnTo>
                    <a:lnTo>
                      <a:pt x="20106" y="8308"/>
                    </a:lnTo>
                    <a:lnTo>
                      <a:pt x="19647" y="6646"/>
                    </a:lnTo>
                    <a:lnTo>
                      <a:pt x="18957" y="5815"/>
                    </a:lnTo>
                    <a:lnTo>
                      <a:pt x="17579" y="4985"/>
                    </a:lnTo>
                    <a:lnTo>
                      <a:pt x="16545" y="4985"/>
                    </a:lnTo>
                    <a:lnTo>
                      <a:pt x="15626" y="5815"/>
                    </a:lnTo>
                    <a:lnTo>
                      <a:pt x="14132" y="7477"/>
                    </a:lnTo>
                    <a:lnTo>
                      <a:pt x="12983" y="10385"/>
                    </a:lnTo>
                    <a:lnTo>
                      <a:pt x="11489" y="12877"/>
                    </a:lnTo>
                    <a:close/>
                    <a:moveTo>
                      <a:pt x="11489" y="12877"/>
                    </a:moveTo>
                  </a:path>
                </a:pathLst>
              </a:custGeom>
              <a:solidFill>
                <a:srgbClr val="000000"/>
              </a:solidFill>
              <a:ln w="9525">
                <a:solidFill>
                  <a:schemeClr val="tx1"/>
                </a:solidFill>
                <a:miter lim="800000"/>
                <a:headEnd/>
                <a:tailEnd/>
              </a:ln>
            </p:spPr>
            <p:txBody>
              <a:bodyPr/>
              <a:lstStyle/>
              <a:p>
                <a:endParaRPr lang="fr-FR"/>
              </a:p>
            </p:txBody>
          </p:sp>
          <p:sp>
            <p:nvSpPr>
              <p:cNvPr id="2857" name="AutoShape 2369"/>
              <p:cNvSpPr>
                <a:spLocks/>
              </p:cNvSpPr>
              <p:nvPr/>
            </p:nvSpPr>
            <p:spPr bwMode="auto">
              <a:xfrm>
                <a:off x="511" y="4808"/>
                <a:ext cx="107" cy="55"/>
              </a:xfrm>
              <a:custGeom>
                <a:avLst/>
                <a:gdLst/>
                <a:ahLst/>
                <a:cxnLst/>
                <a:rect l="0" t="0" r="r" b="b"/>
                <a:pathLst>
                  <a:path w="21600" h="21600">
                    <a:moveTo>
                      <a:pt x="11030" y="21600"/>
                    </a:moveTo>
                    <a:lnTo>
                      <a:pt x="8617" y="21600"/>
                    </a:lnTo>
                    <a:lnTo>
                      <a:pt x="6434" y="20829"/>
                    </a:lnTo>
                    <a:lnTo>
                      <a:pt x="4596" y="20057"/>
                    </a:lnTo>
                    <a:lnTo>
                      <a:pt x="3102" y="18514"/>
                    </a:lnTo>
                    <a:lnTo>
                      <a:pt x="1723" y="16586"/>
                    </a:lnTo>
                    <a:lnTo>
                      <a:pt x="689" y="15429"/>
                    </a:lnTo>
                    <a:lnTo>
                      <a:pt x="460" y="13114"/>
                    </a:lnTo>
                    <a:lnTo>
                      <a:pt x="0" y="10414"/>
                    </a:lnTo>
                    <a:lnTo>
                      <a:pt x="460" y="8486"/>
                    </a:lnTo>
                    <a:lnTo>
                      <a:pt x="689" y="6171"/>
                    </a:lnTo>
                    <a:lnTo>
                      <a:pt x="2183" y="3471"/>
                    </a:lnTo>
                    <a:lnTo>
                      <a:pt x="5974" y="771"/>
                    </a:lnTo>
                    <a:lnTo>
                      <a:pt x="10570" y="0"/>
                    </a:lnTo>
                    <a:lnTo>
                      <a:pt x="12983" y="0"/>
                    </a:lnTo>
                    <a:lnTo>
                      <a:pt x="14591" y="771"/>
                    </a:lnTo>
                    <a:lnTo>
                      <a:pt x="16545" y="1157"/>
                    </a:lnTo>
                    <a:lnTo>
                      <a:pt x="18498" y="2700"/>
                    </a:lnTo>
                    <a:lnTo>
                      <a:pt x="19187" y="4243"/>
                    </a:lnTo>
                    <a:lnTo>
                      <a:pt x="20106" y="6171"/>
                    </a:lnTo>
                    <a:lnTo>
                      <a:pt x="21140" y="8486"/>
                    </a:lnTo>
                    <a:lnTo>
                      <a:pt x="21600" y="10414"/>
                    </a:lnTo>
                    <a:lnTo>
                      <a:pt x="21140" y="13114"/>
                    </a:lnTo>
                    <a:lnTo>
                      <a:pt x="20681" y="15429"/>
                    </a:lnTo>
                    <a:lnTo>
                      <a:pt x="19647" y="17743"/>
                    </a:lnTo>
                    <a:lnTo>
                      <a:pt x="18038" y="19286"/>
                    </a:lnTo>
                    <a:lnTo>
                      <a:pt x="16085" y="20829"/>
                    </a:lnTo>
                    <a:lnTo>
                      <a:pt x="13213" y="21600"/>
                    </a:lnTo>
                    <a:lnTo>
                      <a:pt x="11030" y="21600"/>
                    </a:lnTo>
                    <a:close/>
                    <a:moveTo>
                      <a:pt x="11489" y="16586"/>
                    </a:moveTo>
                    <a:lnTo>
                      <a:pt x="13672" y="16586"/>
                    </a:lnTo>
                    <a:lnTo>
                      <a:pt x="16085" y="16200"/>
                    </a:lnTo>
                    <a:lnTo>
                      <a:pt x="18498" y="15429"/>
                    </a:lnTo>
                    <a:lnTo>
                      <a:pt x="19187" y="13886"/>
                    </a:lnTo>
                    <a:lnTo>
                      <a:pt x="20106" y="13114"/>
                    </a:lnTo>
                    <a:lnTo>
                      <a:pt x="20681" y="10414"/>
                    </a:lnTo>
                    <a:lnTo>
                      <a:pt x="20106" y="9643"/>
                    </a:lnTo>
                    <a:lnTo>
                      <a:pt x="19647" y="8486"/>
                    </a:lnTo>
                    <a:lnTo>
                      <a:pt x="18957" y="6943"/>
                    </a:lnTo>
                    <a:lnTo>
                      <a:pt x="17579" y="6171"/>
                    </a:lnTo>
                    <a:lnTo>
                      <a:pt x="14132" y="5400"/>
                    </a:lnTo>
                    <a:lnTo>
                      <a:pt x="10111" y="4243"/>
                    </a:lnTo>
                    <a:lnTo>
                      <a:pt x="7698" y="5400"/>
                    </a:lnTo>
                    <a:lnTo>
                      <a:pt x="5515" y="5400"/>
                    </a:lnTo>
                    <a:lnTo>
                      <a:pt x="4021" y="6171"/>
                    </a:lnTo>
                    <a:lnTo>
                      <a:pt x="2183" y="6943"/>
                    </a:lnTo>
                    <a:lnTo>
                      <a:pt x="1149" y="8486"/>
                    </a:lnTo>
                    <a:lnTo>
                      <a:pt x="689" y="8871"/>
                    </a:lnTo>
                    <a:lnTo>
                      <a:pt x="689" y="10414"/>
                    </a:lnTo>
                    <a:lnTo>
                      <a:pt x="1149" y="12343"/>
                    </a:lnTo>
                    <a:lnTo>
                      <a:pt x="1723" y="13886"/>
                    </a:lnTo>
                    <a:lnTo>
                      <a:pt x="2643" y="14657"/>
                    </a:lnTo>
                    <a:lnTo>
                      <a:pt x="4021" y="15429"/>
                    </a:lnTo>
                    <a:lnTo>
                      <a:pt x="5974" y="16200"/>
                    </a:lnTo>
                    <a:lnTo>
                      <a:pt x="8617" y="16586"/>
                    </a:lnTo>
                    <a:lnTo>
                      <a:pt x="11489" y="16586"/>
                    </a:lnTo>
                    <a:close/>
                    <a:moveTo>
                      <a:pt x="11489" y="16586"/>
                    </a:moveTo>
                  </a:path>
                </a:pathLst>
              </a:custGeom>
              <a:solidFill>
                <a:srgbClr val="000000"/>
              </a:solidFill>
              <a:ln w="9525">
                <a:solidFill>
                  <a:schemeClr val="tx1"/>
                </a:solidFill>
                <a:miter lim="800000"/>
                <a:headEnd/>
                <a:tailEnd/>
              </a:ln>
            </p:spPr>
            <p:txBody>
              <a:bodyPr/>
              <a:lstStyle/>
              <a:p>
                <a:endParaRPr lang="fr-FR"/>
              </a:p>
            </p:txBody>
          </p:sp>
          <p:sp>
            <p:nvSpPr>
              <p:cNvPr id="2858" name="AutoShape 2370"/>
              <p:cNvSpPr>
                <a:spLocks/>
              </p:cNvSpPr>
              <p:nvPr/>
            </p:nvSpPr>
            <p:spPr bwMode="auto">
              <a:xfrm>
                <a:off x="256" y="4874"/>
                <a:ext cx="106" cy="57"/>
              </a:xfrm>
              <a:custGeom>
                <a:avLst/>
                <a:gdLst/>
                <a:ahLst/>
                <a:cxnLst/>
                <a:rect l="0" t="0" r="r" b="b"/>
                <a:pathLst>
                  <a:path w="21600" h="21600">
                    <a:moveTo>
                      <a:pt x="21600" y="20502"/>
                    </a:moveTo>
                    <a:lnTo>
                      <a:pt x="21370" y="20502"/>
                    </a:lnTo>
                    <a:lnTo>
                      <a:pt x="20796" y="17939"/>
                    </a:lnTo>
                    <a:lnTo>
                      <a:pt x="20336" y="14644"/>
                    </a:lnTo>
                    <a:lnTo>
                      <a:pt x="18957" y="12081"/>
                    </a:lnTo>
                    <a:lnTo>
                      <a:pt x="16545" y="9885"/>
                    </a:lnTo>
                    <a:lnTo>
                      <a:pt x="14362" y="7322"/>
                    </a:lnTo>
                    <a:lnTo>
                      <a:pt x="11949" y="5858"/>
                    </a:lnTo>
                    <a:lnTo>
                      <a:pt x="12409" y="8054"/>
                    </a:lnTo>
                    <a:lnTo>
                      <a:pt x="12868" y="10617"/>
                    </a:lnTo>
                    <a:lnTo>
                      <a:pt x="13443" y="12447"/>
                    </a:lnTo>
                    <a:lnTo>
                      <a:pt x="12868" y="14644"/>
                    </a:lnTo>
                    <a:lnTo>
                      <a:pt x="12409" y="17207"/>
                    </a:lnTo>
                    <a:lnTo>
                      <a:pt x="11489" y="18671"/>
                    </a:lnTo>
                    <a:lnTo>
                      <a:pt x="9996" y="19769"/>
                    </a:lnTo>
                    <a:lnTo>
                      <a:pt x="8847" y="20502"/>
                    </a:lnTo>
                    <a:lnTo>
                      <a:pt x="7353" y="21600"/>
                    </a:lnTo>
                    <a:lnTo>
                      <a:pt x="5515" y="20502"/>
                    </a:lnTo>
                    <a:lnTo>
                      <a:pt x="3562" y="19769"/>
                    </a:lnTo>
                    <a:lnTo>
                      <a:pt x="2413" y="18671"/>
                    </a:lnTo>
                    <a:lnTo>
                      <a:pt x="919" y="16475"/>
                    </a:lnTo>
                    <a:lnTo>
                      <a:pt x="0" y="13912"/>
                    </a:lnTo>
                    <a:lnTo>
                      <a:pt x="0" y="10617"/>
                    </a:lnTo>
                    <a:lnTo>
                      <a:pt x="0" y="8054"/>
                    </a:lnTo>
                    <a:lnTo>
                      <a:pt x="919" y="5858"/>
                    </a:lnTo>
                    <a:lnTo>
                      <a:pt x="1838" y="4027"/>
                    </a:lnTo>
                    <a:lnTo>
                      <a:pt x="3562" y="1464"/>
                    </a:lnTo>
                    <a:lnTo>
                      <a:pt x="5974" y="732"/>
                    </a:lnTo>
                    <a:lnTo>
                      <a:pt x="8387" y="0"/>
                    </a:lnTo>
                    <a:lnTo>
                      <a:pt x="10570" y="732"/>
                    </a:lnTo>
                    <a:lnTo>
                      <a:pt x="12868" y="1464"/>
                    </a:lnTo>
                    <a:lnTo>
                      <a:pt x="14821" y="2929"/>
                    </a:lnTo>
                    <a:lnTo>
                      <a:pt x="16545" y="5125"/>
                    </a:lnTo>
                    <a:lnTo>
                      <a:pt x="18498" y="7322"/>
                    </a:lnTo>
                    <a:lnTo>
                      <a:pt x="19877" y="10617"/>
                    </a:lnTo>
                    <a:lnTo>
                      <a:pt x="20796" y="13180"/>
                    </a:lnTo>
                    <a:lnTo>
                      <a:pt x="21370" y="16475"/>
                    </a:lnTo>
                    <a:lnTo>
                      <a:pt x="21600" y="19403"/>
                    </a:lnTo>
                    <a:lnTo>
                      <a:pt x="21600" y="20502"/>
                    </a:lnTo>
                    <a:close/>
                    <a:moveTo>
                      <a:pt x="10570" y="5125"/>
                    </a:moveTo>
                    <a:lnTo>
                      <a:pt x="8847" y="5125"/>
                    </a:lnTo>
                    <a:lnTo>
                      <a:pt x="7353" y="5125"/>
                    </a:lnTo>
                    <a:lnTo>
                      <a:pt x="5974" y="5125"/>
                    </a:lnTo>
                    <a:lnTo>
                      <a:pt x="4021" y="5858"/>
                    </a:lnTo>
                    <a:lnTo>
                      <a:pt x="2872" y="6590"/>
                    </a:lnTo>
                    <a:lnTo>
                      <a:pt x="1838" y="8054"/>
                    </a:lnTo>
                    <a:lnTo>
                      <a:pt x="919" y="9885"/>
                    </a:lnTo>
                    <a:lnTo>
                      <a:pt x="919" y="11349"/>
                    </a:lnTo>
                    <a:lnTo>
                      <a:pt x="919" y="13180"/>
                    </a:lnTo>
                    <a:lnTo>
                      <a:pt x="1838" y="14644"/>
                    </a:lnTo>
                    <a:lnTo>
                      <a:pt x="2872" y="15742"/>
                    </a:lnTo>
                    <a:lnTo>
                      <a:pt x="4021" y="16475"/>
                    </a:lnTo>
                    <a:lnTo>
                      <a:pt x="5515" y="16475"/>
                    </a:lnTo>
                    <a:lnTo>
                      <a:pt x="7928" y="16475"/>
                    </a:lnTo>
                    <a:lnTo>
                      <a:pt x="9306" y="15742"/>
                    </a:lnTo>
                    <a:lnTo>
                      <a:pt x="10570" y="13912"/>
                    </a:lnTo>
                    <a:lnTo>
                      <a:pt x="11489" y="12447"/>
                    </a:lnTo>
                    <a:lnTo>
                      <a:pt x="11949" y="10617"/>
                    </a:lnTo>
                    <a:lnTo>
                      <a:pt x="11949" y="9885"/>
                    </a:lnTo>
                    <a:lnTo>
                      <a:pt x="11489" y="8054"/>
                    </a:lnTo>
                    <a:lnTo>
                      <a:pt x="11030" y="6590"/>
                    </a:lnTo>
                    <a:lnTo>
                      <a:pt x="10570" y="5125"/>
                    </a:lnTo>
                    <a:close/>
                    <a:moveTo>
                      <a:pt x="10570" y="5125"/>
                    </a:moveTo>
                  </a:path>
                </a:pathLst>
              </a:custGeom>
              <a:solidFill>
                <a:srgbClr val="000000"/>
              </a:solidFill>
              <a:ln w="9525">
                <a:solidFill>
                  <a:schemeClr val="tx1"/>
                </a:solidFill>
                <a:miter lim="800000"/>
                <a:headEnd/>
                <a:tailEnd/>
              </a:ln>
            </p:spPr>
            <p:txBody>
              <a:bodyPr/>
              <a:lstStyle/>
              <a:p>
                <a:endParaRPr lang="fr-FR"/>
              </a:p>
            </p:txBody>
          </p:sp>
          <p:sp>
            <p:nvSpPr>
              <p:cNvPr id="2859" name="AutoShape 2371"/>
              <p:cNvSpPr>
                <a:spLocks/>
              </p:cNvSpPr>
              <p:nvPr/>
            </p:nvSpPr>
            <p:spPr bwMode="auto">
              <a:xfrm>
                <a:off x="256" y="4808"/>
                <a:ext cx="106" cy="55"/>
              </a:xfrm>
              <a:custGeom>
                <a:avLst/>
                <a:gdLst/>
                <a:ahLst/>
                <a:cxnLst/>
                <a:rect l="0" t="0" r="r" b="b"/>
                <a:pathLst>
                  <a:path w="21600" h="21600">
                    <a:moveTo>
                      <a:pt x="10570" y="21600"/>
                    </a:moveTo>
                    <a:lnTo>
                      <a:pt x="8847" y="21600"/>
                    </a:lnTo>
                    <a:lnTo>
                      <a:pt x="6434" y="20829"/>
                    </a:lnTo>
                    <a:lnTo>
                      <a:pt x="4481" y="20057"/>
                    </a:lnTo>
                    <a:lnTo>
                      <a:pt x="3102" y="18514"/>
                    </a:lnTo>
                    <a:lnTo>
                      <a:pt x="1838" y="16586"/>
                    </a:lnTo>
                    <a:lnTo>
                      <a:pt x="919" y="15429"/>
                    </a:lnTo>
                    <a:lnTo>
                      <a:pt x="0" y="13114"/>
                    </a:lnTo>
                    <a:lnTo>
                      <a:pt x="0" y="10414"/>
                    </a:lnTo>
                    <a:lnTo>
                      <a:pt x="0" y="8486"/>
                    </a:lnTo>
                    <a:lnTo>
                      <a:pt x="919" y="6171"/>
                    </a:lnTo>
                    <a:lnTo>
                      <a:pt x="2413" y="3471"/>
                    </a:lnTo>
                    <a:lnTo>
                      <a:pt x="5974" y="771"/>
                    </a:lnTo>
                    <a:lnTo>
                      <a:pt x="10570" y="0"/>
                    </a:lnTo>
                    <a:lnTo>
                      <a:pt x="12868" y="0"/>
                    </a:lnTo>
                    <a:lnTo>
                      <a:pt x="14821" y="771"/>
                    </a:lnTo>
                    <a:lnTo>
                      <a:pt x="16545" y="1157"/>
                    </a:lnTo>
                    <a:lnTo>
                      <a:pt x="17923" y="2700"/>
                    </a:lnTo>
                    <a:lnTo>
                      <a:pt x="19417" y="4243"/>
                    </a:lnTo>
                    <a:lnTo>
                      <a:pt x="20336" y="6171"/>
                    </a:lnTo>
                    <a:lnTo>
                      <a:pt x="21370" y="8486"/>
                    </a:lnTo>
                    <a:lnTo>
                      <a:pt x="21600" y="10414"/>
                    </a:lnTo>
                    <a:lnTo>
                      <a:pt x="21370" y="13114"/>
                    </a:lnTo>
                    <a:lnTo>
                      <a:pt x="20796" y="15429"/>
                    </a:lnTo>
                    <a:lnTo>
                      <a:pt x="19417" y="17743"/>
                    </a:lnTo>
                    <a:lnTo>
                      <a:pt x="17923" y="19286"/>
                    </a:lnTo>
                    <a:lnTo>
                      <a:pt x="15511" y="20829"/>
                    </a:lnTo>
                    <a:lnTo>
                      <a:pt x="13443" y="21600"/>
                    </a:lnTo>
                    <a:lnTo>
                      <a:pt x="10570" y="21600"/>
                    </a:lnTo>
                    <a:close/>
                    <a:moveTo>
                      <a:pt x="11030" y="16586"/>
                    </a:moveTo>
                    <a:lnTo>
                      <a:pt x="13902" y="16586"/>
                    </a:lnTo>
                    <a:lnTo>
                      <a:pt x="16085" y="16200"/>
                    </a:lnTo>
                    <a:lnTo>
                      <a:pt x="17923" y="15429"/>
                    </a:lnTo>
                    <a:lnTo>
                      <a:pt x="19417" y="13886"/>
                    </a:lnTo>
                    <a:lnTo>
                      <a:pt x="20336" y="13114"/>
                    </a:lnTo>
                    <a:lnTo>
                      <a:pt x="20336" y="10414"/>
                    </a:lnTo>
                    <a:lnTo>
                      <a:pt x="20336" y="9643"/>
                    </a:lnTo>
                    <a:lnTo>
                      <a:pt x="19877" y="8486"/>
                    </a:lnTo>
                    <a:lnTo>
                      <a:pt x="18957" y="6943"/>
                    </a:lnTo>
                    <a:lnTo>
                      <a:pt x="17004" y="6171"/>
                    </a:lnTo>
                    <a:lnTo>
                      <a:pt x="13902" y="5400"/>
                    </a:lnTo>
                    <a:lnTo>
                      <a:pt x="9536" y="4243"/>
                    </a:lnTo>
                    <a:lnTo>
                      <a:pt x="7353" y="5400"/>
                    </a:lnTo>
                    <a:lnTo>
                      <a:pt x="5515" y="5400"/>
                    </a:lnTo>
                    <a:lnTo>
                      <a:pt x="3562" y="6171"/>
                    </a:lnTo>
                    <a:lnTo>
                      <a:pt x="2413" y="6943"/>
                    </a:lnTo>
                    <a:lnTo>
                      <a:pt x="1379" y="8486"/>
                    </a:lnTo>
                    <a:lnTo>
                      <a:pt x="919" y="8871"/>
                    </a:lnTo>
                    <a:lnTo>
                      <a:pt x="919" y="10414"/>
                    </a:lnTo>
                    <a:lnTo>
                      <a:pt x="919" y="12343"/>
                    </a:lnTo>
                    <a:lnTo>
                      <a:pt x="1838" y="13886"/>
                    </a:lnTo>
                    <a:lnTo>
                      <a:pt x="2872" y="14657"/>
                    </a:lnTo>
                    <a:lnTo>
                      <a:pt x="4021" y="15429"/>
                    </a:lnTo>
                    <a:lnTo>
                      <a:pt x="5974" y="16200"/>
                    </a:lnTo>
                    <a:lnTo>
                      <a:pt x="8387" y="16586"/>
                    </a:lnTo>
                    <a:lnTo>
                      <a:pt x="11030" y="16586"/>
                    </a:lnTo>
                    <a:close/>
                    <a:moveTo>
                      <a:pt x="11030" y="16586"/>
                    </a:moveTo>
                  </a:path>
                </a:pathLst>
              </a:custGeom>
              <a:solidFill>
                <a:srgbClr val="000000"/>
              </a:solidFill>
              <a:ln w="9525">
                <a:solidFill>
                  <a:schemeClr val="tx1"/>
                </a:solidFill>
                <a:miter lim="800000"/>
                <a:headEnd/>
                <a:tailEnd/>
              </a:ln>
            </p:spPr>
            <p:txBody>
              <a:bodyPr/>
              <a:lstStyle/>
              <a:p>
                <a:endParaRPr lang="fr-FR"/>
              </a:p>
            </p:txBody>
          </p:sp>
          <p:sp>
            <p:nvSpPr>
              <p:cNvPr id="2860" name="AutoShape 2372"/>
              <p:cNvSpPr>
                <a:spLocks/>
              </p:cNvSpPr>
              <p:nvPr/>
            </p:nvSpPr>
            <p:spPr bwMode="auto">
              <a:xfrm>
                <a:off x="0" y="4953"/>
                <a:ext cx="105" cy="37"/>
              </a:xfrm>
              <a:custGeom>
                <a:avLst/>
                <a:gdLst/>
                <a:ahLst/>
                <a:cxnLst/>
                <a:rect l="0" t="0" r="r" b="b"/>
                <a:pathLst>
                  <a:path w="21600" h="21600">
                    <a:moveTo>
                      <a:pt x="2439" y="21600"/>
                    </a:moveTo>
                    <a:lnTo>
                      <a:pt x="0" y="8400"/>
                    </a:lnTo>
                    <a:lnTo>
                      <a:pt x="0" y="7800"/>
                    </a:lnTo>
                    <a:lnTo>
                      <a:pt x="18232" y="7800"/>
                    </a:lnTo>
                    <a:lnTo>
                      <a:pt x="19742" y="7800"/>
                    </a:lnTo>
                    <a:lnTo>
                      <a:pt x="20671" y="7800"/>
                    </a:lnTo>
                    <a:lnTo>
                      <a:pt x="20671" y="6600"/>
                    </a:lnTo>
                    <a:lnTo>
                      <a:pt x="21135" y="4800"/>
                    </a:lnTo>
                    <a:lnTo>
                      <a:pt x="21600" y="3600"/>
                    </a:lnTo>
                    <a:lnTo>
                      <a:pt x="21600" y="0"/>
                    </a:lnTo>
                    <a:lnTo>
                      <a:pt x="21600" y="20400"/>
                    </a:lnTo>
                    <a:lnTo>
                      <a:pt x="21600" y="18600"/>
                    </a:lnTo>
                    <a:lnTo>
                      <a:pt x="21135" y="16200"/>
                    </a:lnTo>
                    <a:lnTo>
                      <a:pt x="20671" y="14400"/>
                    </a:lnTo>
                    <a:lnTo>
                      <a:pt x="19742" y="14400"/>
                    </a:lnTo>
                    <a:lnTo>
                      <a:pt x="18232" y="14400"/>
                    </a:lnTo>
                    <a:lnTo>
                      <a:pt x="6155" y="14400"/>
                    </a:lnTo>
                    <a:lnTo>
                      <a:pt x="4413" y="14400"/>
                    </a:lnTo>
                    <a:lnTo>
                      <a:pt x="3484" y="14400"/>
                    </a:lnTo>
                    <a:lnTo>
                      <a:pt x="2903" y="14400"/>
                    </a:lnTo>
                    <a:lnTo>
                      <a:pt x="2439" y="16200"/>
                    </a:lnTo>
                    <a:lnTo>
                      <a:pt x="2439" y="17400"/>
                    </a:lnTo>
                    <a:lnTo>
                      <a:pt x="2439" y="19200"/>
                    </a:lnTo>
                    <a:lnTo>
                      <a:pt x="2903" y="21600"/>
                    </a:lnTo>
                    <a:lnTo>
                      <a:pt x="2439" y="21600"/>
                    </a:lnTo>
                    <a:close/>
                    <a:moveTo>
                      <a:pt x="2439" y="21600"/>
                    </a:moveTo>
                  </a:path>
                </a:pathLst>
              </a:custGeom>
              <a:solidFill>
                <a:srgbClr val="000000"/>
              </a:solidFill>
              <a:ln w="9525">
                <a:solidFill>
                  <a:schemeClr val="tx1"/>
                </a:solidFill>
                <a:miter lim="800000"/>
                <a:headEnd/>
                <a:tailEnd/>
              </a:ln>
            </p:spPr>
            <p:txBody>
              <a:bodyPr/>
              <a:lstStyle/>
              <a:p>
                <a:endParaRPr lang="fr-FR"/>
              </a:p>
            </p:txBody>
          </p:sp>
          <p:sp>
            <p:nvSpPr>
              <p:cNvPr id="2861" name="AutoShape 2373"/>
              <p:cNvSpPr>
                <a:spLocks/>
              </p:cNvSpPr>
              <p:nvPr/>
            </p:nvSpPr>
            <p:spPr bwMode="auto">
              <a:xfrm>
                <a:off x="0" y="4876"/>
                <a:ext cx="107" cy="55"/>
              </a:xfrm>
              <a:custGeom>
                <a:avLst/>
                <a:gdLst/>
                <a:ahLst/>
                <a:cxnLst/>
                <a:rect l="0" t="0" r="r" b="b"/>
                <a:pathLst>
                  <a:path w="21600" h="21600">
                    <a:moveTo>
                      <a:pt x="11255" y="21600"/>
                    </a:moveTo>
                    <a:lnTo>
                      <a:pt x="8867" y="21600"/>
                    </a:lnTo>
                    <a:lnTo>
                      <a:pt x="6935" y="20463"/>
                    </a:lnTo>
                    <a:lnTo>
                      <a:pt x="5229" y="19705"/>
                    </a:lnTo>
                    <a:lnTo>
                      <a:pt x="3411" y="18568"/>
                    </a:lnTo>
                    <a:lnTo>
                      <a:pt x="2387" y="17053"/>
                    </a:lnTo>
                    <a:lnTo>
                      <a:pt x="1023" y="15537"/>
                    </a:lnTo>
                    <a:lnTo>
                      <a:pt x="568" y="12884"/>
                    </a:lnTo>
                    <a:lnTo>
                      <a:pt x="0" y="10989"/>
                    </a:lnTo>
                    <a:lnTo>
                      <a:pt x="568" y="7579"/>
                    </a:lnTo>
                    <a:lnTo>
                      <a:pt x="1478" y="5305"/>
                    </a:lnTo>
                    <a:lnTo>
                      <a:pt x="2842" y="4168"/>
                    </a:lnTo>
                    <a:lnTo>
                      <a:pt x="6025" y="758"/>
                    </a:lnTo>
                    <a:lnTo>
                      <a:pt x="10686" y="0"/>
                    </a:lnTo>
                    <a:lnTo>
                      <a:pt x="12846" y="0"/>
                    </a:lnTo>
                    <a:lnTo>
                      <a:pt x="15234" y="758"/>
                    </a:lnTo>
                    <a:lnTo>
                      <a:pt x="17166" y="1516"/>
                    </a:lnTo>
                    <a:lnTo>
                      <a:pt x="18303" y="2274"/>
                    </a:lnTo>
                    <a:lnTo>
                      <a:pt x="19781" y="4168"/>
                    </a:lnTo>
                    <a:lnTo>
                      <a:pt x="20691" y="5305"/>
                    </a:lnTo>
                    <a:lnTo>
                      <a:pt x="21600" y="8337"/>
                    </a:lnTo>
                    <a:lnTo>
                      <a:pt x="21600" y="10989"/>
                    </a:lnTo>
                    <a:lnTo>
                      <a:pt x="21600" y="12884"/>
                    </a:lnTo>
                    <a:lnTo>
                      <a:pt x="20691" y="15537"/>
                    </a:lnTo>
                    <a:lnTo>
                      <a:pt x="19781" y="17053"/>
                    </a:lnTo>
                    <a:lnTo>
                      <a:pt x="18303" y="18568"/>
                    </a:lnTo>
                    <a:lnTo>
                      <a:pt x="16143" y="19705"/>
                    </a:lnTo>
                    <a:lnTo>
                      <a:pt x="13869" y="21600"/>
                    </a:lnTo>
                    <a:lnTo>
                      <a:pt x="11255" y="21600"/>
                    </a:lnTo>
                    <a:close/>
                    <a:moveTo>
                      <a:pt x="11709" y="17053"/>
                    </a:moveTo>
                    <a:lnTo>
                      <a:pt x="14324" y="16295"/>
                    </a:lnTo>
                    <a:lnTo>
                      <a:pt x="16712" y="16295"/>
                    </a:lnTo>
                    <a:lnTo>
                      <a:pt x="18303" y="14400"/>
                    </a:lnTo>
                    <a:lnTo>
                      <a:pt x="19781" y="13642"/>
                    </a:lnTo>
                    <a:lnTo>
                      <a:pt x="20236" y="12126"/>
                    </a:lnTo>
                    <a:lnTo>
                      <a:pt x="20691" y="10989"/>
                    </a:lnTo>
                    <a:lnTo>
                      <a:pt x="20691" y="9474"/>
                    </a:lnTo>
                    <a:lnTo>
                      <a:pt x="19781" y="7579"/>
                    </a:lnTo>
                    <a:lnTo>
                      <a:pt x="18758" y="6821"/>
                    </a:lnTo>
                    <a:lnTo>
                      <a:pt x="17621" y="5305"/>
                    </a:lnTo>
                    <a:lnTo>
                      <a:pt x="14324" y="4547"/>
                    </a:lnTo>
                    <a:lnTo>
                      <a:pt x="10232" y="4547"/>
                    </a:lnTo>
                    <a:lnTo>
                      <a:pt x="7844" y="4547"/>
                    </a:lnTo>
                    <a:lnTo>
                      <a:pt x="6025" y="5305"/>
                    </a:lnTo>
                    <a:lnTo>
                      <a:pt x="4320" y="6063"/>
                    </a:lnTo>
                    <a:lnTo>
                      <a:pt x="2842" y="6821"/>
                    </a:lnTo>
                    <a:lnTo>
                      <a:pt x="1933" y="8337"/>
                    </a:lnTo>
                    <a:lnTo>
                      <a:pt x="1478" y="9474"/>
                    </a:lnTo>
                    <a:lnTo>
                      <a:pt x="1023" y="10989"/>
                    </a:lnTo>
                    <a:lnTo>
                      <a:pt x="1478" y="12126"/>
                    </a:lnTo>
                    <a:lnTo>
                      <a:pt x="1933" y="13642"/>
                    </a:lnTo>
                    <a:lnTo>
                      <a:pt x="3411" y="14400"/>
                    </a:lnTo>
                    <a:lnTo>
                      <a:pt x="4775" y="15537"/>
                    </a:lnTo>
                    <a:lnTo>
                      <a:pt x="6025" y="16295"/>
                    </a:lnTo>
                    <a:lnTo>
                      <a:pt x="8867" y="16295"/>
                    </a:lnTo>
                    <a:lnTo>
                      <a:pt x="11709" y="17053"/>
                    </a:lnTo>
                    <a:close/>
                    <a:moveTo>
                      <a:pt x="11709" y="17053"/>
                    </a:moveTo>
                  </a:path>
                </a:pathLst>
              </a:custGeom>
              <a:solidFill>
                <a:srgbClr val="000000"/>
              </a:solidFill>
              <a:ln w="9525">
                <a:solidFill>
                  <a:schemeClr val="tx1"/>
                </a:solidFill>
                <a:miter lim="800000"/>
                <a:headEnd/>
                <a:tailEnd/>
              </a:ln>
            </p:spPr>
            <p:txBody>
              <a:bodyPr/>
              <a:lstStyle/>
              <a:p>
                <a:endParaRPr lang="fr-FR"/>
              </a:p>
            </p:txBody>
          </p:sp>
          <p:sp>
            <p:nvSpPr>
              <p:cNvPr id="2862" name="AutoShape 2374"/>
              <p:cNvSpPr>
                <a:spLocks/>
              </p:cNvSpPr>
              <p:nvPr/>
            </p:nvSpPr>
            <p:spPr bwMode="auto">
              <a:xfrm>
                <a:off x="0" y="4810"/>
                <a:ext cx="107" cy="55"/>
              </a:xfrm>
              <a:custGeom>
                <a:avLst/>
                <a:gdLst/>
                <a:ahLst/>
                <a:cxnLst/>
                <a:rect l="0" t="0" r="r" b="b"/>
                <a:pathLst>
                  <a:path w="21600" h="21600">
                    <a:moveTo>
                      <a:pt x="11255" y="21600"/>
                    </a:moveTo>
                    <a:lnTo>
                      <a:pt x="8867" y="21600"/>
                    </a:lnTo>
                    <a:lnTo>
                      <a:pt x="6935" y="20829"/>
                    </a:lnTo>
                    <a:lnTo>
                      <a:pt x="5229" y="20057"/>
                    </a:lnTo>
                    <a:lnTo>
                      <a:pt x="3411" y="18514"/>
                    </a:lnTo>
                    <a:lnTo>
                      <a:pt x="2387" y="16971"/>
                    </a:lnTo>
                    <a:lnTo>
                      <a:pt x="1023" y="15429"/>
                    </a:lnTo>
                    <a:lnTo>
                      <a:pt x="568" y="13114"/>
                    </a:lnTo>
                    <a:lnTo>
                      <a:pt x="0" y="10800"/>
                    </a:lnTo>
                    <a:lnTo>
                      <a:pt x="568" y="7714"/>
                    </a:lnTo>
                    <a:lnTo>
                      <a:pt x="1478" y="5400"/>
                    </a:lnTo>
                    <a:lnTo>
                      <a:pt x="2842" y="3471"/>
                    </a:lnTo>
                    <a:lnTo>
                      <a:pt x="6025" y="386"/>
                    </a:lnTo>
                    <a:lnTo>
                      <a:pt x="10686" y="0"/>
                    </a:lnTo>
                    <a:lnTo>
                      <a:pt x="12846" y="0"/>
                    </a:lnTo>
                    <a:lnTo>
                      <a:pt x="15234" y="0"/>
                    </a:lnTo>
                    <a:lnTo>
                      <a:pt x="17166" y="1157"/>
                    </a:lnTo>
                    <a:lnTo>
                      <a:pt x="18303" y="1929"/>
                    </a:lnTo>
                    <a:lnTo>
                      <a:pt x="19781" y="3471"/>
                    </a:lnTo>
                    <a:lnTo>
                      <a:pt x="20691" y="5400"/>
                    </a:lnTo>
                    <a:lnTo>
                      <a:pt x="21600" y="8100"/>
                    </a:lnTo>
                    <a:lnTo>
                      <a:pt x="21600" y="10800"/>
                    </a:lnTo>
                    <a:lnTo>
                      <a:pt x="21600" y="13114"/>
                    </a:lnTo>
                    <a:lnTo>
                      <a:pt x="20691" y="15429"/>
                    </a:lnTo>
                    <a:lnTo>
                      <a:pt x="19781" y="16971"/>
                    </a:lnTo>
                    <a:lnTo>
                      <a:pt x="18303" y="18514"/>
                    </a:lnTo>
                    <a:lnTo>
                      <a:pt x="16143" y="20057"/>
                    </a:lnTo>
                    <a:lnTo>
                      <a:pt x="13869" y="21600"/>
                    </a:lnTo>
                    <a:lnTo>
                      <a:pt x="11255" y="21600"/>
                    </a:lnTo>
                    <a:close/>
                    <a:moveTo>
                      <a:pt x="11709" y="16971"/>
                    </a:moveTo>
                    <a:lnTo>
                      <a:pt x="14324" y="15814"/>
                    </a:lnTo>
                    <a:lnTo>
                      <a:pt x="16712" y="15814"/>
                    </a:lnTo>
                    <a:lnTo>
                      <a:pt x="18303" y="14657"/>
                    </a:lnTo>
                    <a:lnTo>
                      <a:pt x="19781" y="13886"/>
                    </a:lnTo>
                    <a:lnTo>
                      <a:pt x="20236" y="12343"/>
                    </a:lnTo>
                    <a:lnTo>
                      <a:pt x="20691" y="10800"/>
                    </a:lnTo>
                    <a:lnTo>
                      <a:pt x="20691" y="8871"/>
                    </a:lnTo>
                    <a:lnTo>
                      <a:pt x="19781" y="7714"/>
                    </a:lnTo>
                    <a:lnTo>
                      <a:pt x="18758" y="6943"/>
                    </a:lnTo>
                    <a:lnTo>
                      <a:pt x="17621" y="5400"/>
                    </a:lnTo>
                    <a:lnTo>
                      <a:pt x="14324" y="4629"/>
                    </a:lnTo>
                    <a:lnTo>
                      <a:pt x="10232" y="4629"/>
                    </a:lnTo>
                    <a:lnTo>
                      <a:pt x="7844" y="4629"/>
                    </a:lnTo>
                    <a:lnTo>
                      <a:pt x="6025" y="5400"/>
                    </a:lnTo>
                    <a:lnTo>
                      <a:pt x="4320" y="5400"/>
                    </a:lnTo>
                    <a:lnTo>
                      <a:pt x="2842" y="6943"/>
                    </a:lnTo>
                    <a:lnTo>
                      <a:pt x="1933" y="7714"/>
                    </a:lnTo>
                    <a:lnTo>
                      <a:pt x="1478" y="8871"/>
                    </a:lnTo>
                    <a:lnTo>
                      <a:pt x="1023" y="10800"/>
                    </a:lnTo>
                    <a:lnTo>
                      <a:pt x="1478" y="12343"/>
                    </a:lnTo>
                    <a:lnTo>
                      <a:pt x="1933" y="13886"/>
                    </a:lnTo>
                    <a:lnTo>
                      <a:pt x="3411" y="14657"/>
                    </a:lnTo>
                    <a:lnTo>
                      <a:pt x="4775" y="15429"/>
                    </a:lnTo>
                    <a:lnTo>
                      <a:pt x="6025" y="15814"/>
                    </a:lnTo>
                    <a:lnTo>
                      <a:pt x="8867" y="15814"/>
                    </a:lnTo>
                    <a:lnTo>
                      <a:pt x="11709" y="16971"/>
                    </a:lnTo>
                    <a:close/>
                    <a:moveTo>
                      <a:pt x="11709" y="16971"/>
                    </a:moveTo>
                  </a:path>
                </a:pathLst>
              </a:custGeom>
              <a:solidFill>
                <a:srgbClr val="000000"/>
              </a:solidFill>
              <a:ln w="9525">
                <a:solidFill>
                  <a:schemeClr val="tx1"/>
                </a:solidFill>
                <a:miter lim="800000"/>
                <a:headEnd/>
                <a:tailEnd/>
              </a:ln>
            </p:spPr>
            <p:txBody>
              <a:bodyPr/>
              <a:lstStyle/>
              <a:p>
                <a:endParaRPr lang="fr-FR"/>
              </a:p>
            </p:txBody>
          </p:sp>
          <p:sp>
            <p:nvSpPr>
              <p:cNvPr id="2863" name="AutoShape 2375"/>
              <p:cNvSpPr>
                <a:spLocks/>
              </p:cNvSpPr>
              <p:nvPr/>
            </p:nvSpPr>
            <p:spPr bwMode="auto">
              <a:xfrm>
                <a:off x="1247" y="5070"/>
                <a:ext cx="87" cy="90"/>
              </a:xfrm>
              <a:custGeom>
                <a:avLst/>
                <a:gdLst/>
                <a:ahLst/>
                <a:cxnLst/>
                <a:rect l="0" t="0" r="r" b="b"/>
                <a:pathLst>
                  <a:path w="21600" h="21600">
                    <a:moveTo>
                      <a:pt x="0" y="21600"/>
                    </a:moveTo>
                    <a:lnTo>
                      <a:pt x="16971" y="939"/>
                    </a:lnTo>
                    <a:lnTo>
                      <a:pt x="6312" y="939"/>
                    </a:lnTo>
                    <a:lnTo>
                      <a:pt x="5190" y="939"/>
                    </a:lnTo>
                    <a:lnTo>
                      <a:pt x="4068" y="1643"/>
                    </a:lnTo>
                    <a:lnTo>
                      <a:pt x="2805" y="2113"/>
                    </a:lnTo>
                    <a:lnTo>
                      <a:pt x="1683" y="2583"/>
                    </a:lnTo>
                    <a:lnTo>
                      <a:pt x="1122" y="3757"/>
                    </a:lnTo>
                    <a:lnTo>
                      <a:pt x="561" y="5400"/>
                    </a:lnTo>
                    <a:lnTo>
                      <a:pt x="0" y="5400"/>
                    </a:lnTo>
                    <a:lnTo>
                      <a:pt x="1122" y="0"/>
                    </a:lnTo>
                    <a:lnTo>
                      <a:pt x="21600" y="0"/>
                    </a:lnTo>
                    <a:lnTo>
                      <a:pt x="21600" y="470"/>
                    </a:lnTo>
                    <a:lnTo>
                      <a:pt x="5190" y="20661"/>
                    </a:lnTo>
                    <a:lnTo>
                      <a:pt x="13745" y="20661"/>
                    </a:lnTo>
                    <a:lnTo>
                      <a:pt x="15148" y="20661"/>
                    </a:lnTo>
                    <a:lnTo>
                      <a:pt x="16410" y="19957"/>
                    </a:lnTo>
                    <a:lnTo>
                      <a:pt x="16971" y="19487"/>
                    </a:lnTo>
                    <a:lnTo>
                      <a:pt x="17532" y="19017"/>
                    </a:lnTo>
                    <a:lnTo>
                      <a:pt x="18094" y="18078"/>
                    </a:lnTo>
                    <a:lnTo>
                      <a:pt x="18655" y="16200"/>
                    </a:lnTo>
                    <a:lnTo>
                      <a:pt x="19216" y="16200"/>
                    </a:lnTo>
                    <a:lnTo>
                      <a:pt x="18655" y="21600"/>
                    </a:lnTo>
                    <a:lnTo>
                      <a:pt x="0" y="21600"/>
                    </a:lnTo>
                    <a:close/>
                    <a:moveTo>
                      <a:pt x="0" y="21600"/>
                    </a:moveTo>
                  </a:path>
                </a:pathLst>
              </a:custGeom>
              <a:solidFill>
                <a:srgbClr val="000000"/>
              </a:solidFill>
              <a:ln w="9525">
                <a:solidFill>
                  <a:schemeClr val="tx1"/>
                </a:solidFill>
                <a:miter lim="800000"/>
                <a:headEnd/>
                <a:tailEnd/>
              </a:ln>
            </p:spPr>
            <p:txBody>
              <a:bodyPr/>
              <a:lstStyle/>
              <a:p>
                <a:endParaRPr lang="fr-FR"/>
              </a:p>
            </p:txBody>
          </p:sp>
          <p:sp>
            <p:nvSpPr>
              <p:cNvPr id="2864" name="AutoShape 2376"/>
              <p:cNvSpPr>
                <a:spLocks/>
              </p:cNvSpPr>
              <p:nvPr/>
            </p:nvSpPr>
            <p:spPr bwMode="auto">
              <a:xfrm>
                <a:off x="705" y="56"/>
                <a:ext cx="1537" cy="602"/>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EFFAD"/>
              </a:solidFill>
              <a:ln w="9525">
                <a:solidFill>
                  <a:srgbClr val="FEFFAD"/>
                </a:solidFill>
                <a:miter lim="800000"/>
                <a:headEnd/>
                <a:tailEnd/>
              </a:ln>
            </p:spPr>
            <p:txBody>
              <a:bodyPr/>
              <a:lstStyle/>
              <a:p>
                <a:endParaRPr lang="fr-FR"/>
              </a:p>
            </p:txBody>
          </p:sp>
          <p:sp>
            <p:nvSpPr>
              <p:cNvPr id="2865" name="Rectangle 2377"/>
              <p:cNvSpPr>
                <a:spLocks/>
              </p:cNvSpPr>
              <p:nvPr/>
            </p:nvSpPr>
            <p:spPr bwMode="auto">
              <a:xfrm>
                <a:off x="705" y="56"/>
                <a:ext cx="1537" cy="602"/>
              </a:xfrm>
              <a:prstGeom prst="rect">
                <a:avLst/>
              </a:prstGeom>
              <a:noFill/>
              <a:ln w="9525">
                <a:solidFill>
                  <a:schemeClr val="tx1"/>
                </a:solidFill>
                <a:miter lim="800000"/>
                <a:headEnd/>
                <a:tailEnd/>
              </a:ln>
            </p:spPr>
            <p:txBody>
              <a:bodyPr/>
              <a:lstStyle/>
              <a:p>
                <a:endParaRPr lang="fr-FR"/>
              </a:p>
            </p:txBody>
          </p:sp>
          <p:sp>
            <p:nvSpPr>
              <p:cNvPr id="2866" name="AutoShape 2378"/>
              <p:cNvSpPr>
                <a:spLocks/>
              </p:cNvSpPr>
              <p:nvPr/>
            </p:nvSpPr>
            <p:spPr bwMode="auto">
              <a:xfrm>
                <a:off x="2045" y="115"/>
                <a:ext cx="130" cy="253"/>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1800FF"/>
              </a:solidFill>
              <a:ln w="9525">
                <a:solidFill>
                  <a:srgbClr val="1800FF"/>
                </a:solidFill>
                <a:miter lim="800000"/>
                <a:headEnd/>
                <a:tailEnd/>
              </a:ln>
            </p:spPr>
            <p:txBody>
              <a:bodyPr/>
              <a:lstStyle/>
              <a:p>
                <a:endParaRPr lang="fr-FR"/>
              </a:p>
            </p:txBody>
          </p:sp>
          <p:sp>
            <p:nvSpPr>
              <p:cNvPr id="2867" name="Rectangle 2379"/>
              <p:cNvSpPr>
                <a:spLocks/>
              </p:cNvSpPr>
              <p:nvPr/>
            </p:nvSpPr>
            <p:spPr bwMode="auto">
              <a:xfrm>
                <a:off x="2050" y="572"/>
                <a:ext cx="9" cy="23"/>
              </a:xfrm>
              <a:prstGeom prst="rect">
                <a:avLst/>
              </a:prstGeom>
              <a:solidFill>
                <a:srgbClr val="000000"/>
              </a:solidFill>
              <a:ln w="9525">
                <a:solidFill>
                  <a:schemeClr val="tx1"/>
                </a:solidFill>
                <a:miter lim="800000"/>
                <a:headEnd/>
                <a:tailEnd/>
              </a:ln>
            </p:spPr>
            <p:txBody>
              <a:bodyPr/>
              <a:lstStyle/>
              <a:p>
                <a:endParaRPr lang="fr-FR"/>
              </a:p>
            </p:txBody>
          </p:sp>
          <p:sp>
            <p:nvSpPr>
              <p:cNvPr id="2868" name="AutoShape 2380"/>
              <p:cNvSpPr>
                <a:spLocks/>
              </p:cNvSpPr>
              <p:nvPr/>
            </p:nvSpPr>
            <p:spPr bwMode="auto">
              <a:xfrm>
                <a:off x="2006" y="521"/>
                <a:ext cx="78" cy="43"/>
              </a:xfrm>
              <a:custGeom>
                <a:avLst/>
                <a:gdLst/>
                <a:ahLst/>
                <a:cxnLst/>
                <a:rect l="0" t="0" r="r" b="b"/>
                <a:pathLst>
                  <a:path w="21600" h="21600">
                    <a:moveTo>
                      <a:pt x="10800" y="21600"/>
                    </a:moveTo>
                    <a:lnTo>
                      <a:pt x="7826" y="21600"/>
                    </a:lnTo>
                    <a:lnTo>
                      <a:pt x="4539" y="20571"/>
                    </a:lnTo>
                    <a:lnTo>
                      <a:pt x="2661" y="19543"/>
                    </a:lnTo>
                    <a:lnTo>
                      <a:pt x="1252" y="18000"/>
                    </a:lnTo>
                    <a:lnTo>
                      <a:pt x="626" y="14400"/>
                    </a:lnTo>
                    <a:lnTo>
                      <a:pt x="0" y="11314"/>
                    </a:lnTo>
                    <a:lnTo>
                      <a:pt x="0" y="8229"/>
                    </a:lnTo>
                    <a:lnTo>
                      <a:pt x="626" y="6686"/>
                    </a:lnTo>
                    <a:lnTo>
                      <a:pt x="1878" y="4114"/>
                    </a:lnTo>
                    <a:lnTo>
                      <a:pt x="2661" y="2057"/>
                    </a:lnTo>
                    <a:lnTo>
                      <a:pt x="4539" y="1029"/>
                    </a:lnTo>
                    <a:lnTo>
                      <a:pt x="5791" y="0"/>
                    </a:lnTo>
                    <a:lnTo>
                      <a:pt x="8139" y="0"/>
                    </a:lnTo>
                    <a:lnTo>
                      <a:pt x="10800" y="0"/>
                    </a:lnTo>
                    <a:lnTo>
                      <a:pt x="14087" y="0"/>
                    </a:lnTo>
                    <a:lnTo>
                      <a:pt x="16591" y="1029"/>
                    </a:lnTo>
                    <a:lnTo>
                      <a:pt x="18939" y="2057"/>
                    </a:lnTo>
                    <a:lnTo>
                      <a:pt x="20191" y="4114"/>
                    </a:lnTo>
                    <a:lnTo>
                      <a:pt x="20974" y="7714"/>
                    </a:lnTo>
                    <a:lnTo>
                      <a:pt x="21600" y="11314"/>
                    </a:lnTo>
                    <a:lnTo>
                      <a:pt x="20974" y="13371"/>
                    </a:lnTo>
                    <a:lnTo>
                      <a:pt x="20191" y="16971"/>
                    </a:lnTo>
                    <a:lnTo>
                      <a:pt x="19565" y="18514"/>
                    </a:lnTo>
                    <a:lnTo>
                      <a:pt x="16904" y="20571"/>
                    </a:lnTo>
                    <a:lnTo>
                      <a:pt x="14713" y="21600"/>
                    </a:lnTo>
                    <a:lnTo>
                      <a:pt x="10800" y="21600"/>
                    </a:lnTo>
                    <a:close/>
                    <a:moveTo>
                      <a:pt x="10800" y="18000"/>
                    </a:moveTo>
                    <a:lnTo>
                      <a:pt x="14087" y="18000"/>
                    </a:lnTo>
                    <a:lnTo>
                      <a:pt x="15965" y="16971"/>
                    </a:lnTo>
                    <a:lnTo>
                      <a:pt x="17687" y="15943"/>
                    </a:lnTo>
                    <a:lnTo>
                      <a:pt x="18313" y="13371"/>
                    </a:lnTo>
                    <a:lnTo>
                      <a:pt x="18939" y="11314"/>
                    </a:lnTo>
                    <a:lnTo>
                      <a:pt x="18313" y="8229"/>
                    </a:lnTo>
                    <a:lnTo>
                      <a:pt x="16904" y="6686"/>
                    </a:lnTo>
                    <a:lnTo>
                      <a:pt x="15965" y="5143"/>
                    </a:lnTo>
                    <a:lnTo>
                      <a:pt x="14087" y="4114"/>
                    </a:lnTo>
                    <a:lnTo>
                      <a:pt x="10800" y="4114"/>
                    </a:lnTo>
                    <a:lnTo>
                      <a:pt x="7826" y="4114"/>
                    </a:lnTo>
                    <a:lnTo>
                      <a:pt x="5791" y="5143"/>
                    </a:lnTo>
                    <a:lnTo>
                      <a:pt x="4539" y="6686"/>
                    </a:lnTo>
                    <a:lnTo>
                      <a:pt x="3287" y="8229"/>
                    </a:lnTo>
                    <a:lnTo>
                      <a:pt x="2661" y="11314"/>
                    </a:lnTo>
                    <a:lnTo>
                      <a:pt x="3287" y="13371"/>
                    </a:lnTo>
                    <a:lnTo>
                      <a:pt x="3913" y="15943"/>
                    </a:lnTo>
                    <a:lnTo>
                      <a:pt x="5791" y="16971"/>
                    </a:lnTo>
                    <a:lnTo>
                      <a:pt x="7826" y="18000"/>
                    </a:lnTo>
                    <a:lnTo>
                      <a:pt x="10800" y="18000"/>
                    </a:lnTo>
                    <a:close/>
                    <a:moveTo>
                      <a:pt x="10800" y="18000"/>
                    </a:moveTo>
                  </a:path>
                </a:pathLst>
              </a:custGeom>
              <a:solidFill>
                <a:srgbClr val="000000"/>
              </a:solidFill>
              <a:ln w="9525">
                <a:solidFill>
                  <a:schemeClr val="tx1"/>
                </a:solidFill>
                <a:miter lim="800000"/>
                <a:headEnd/>
                <a:tailEnd/>
              </a:ln>
            </p:spPr>
            <p:txBody>
              <a:bodyPr/>
              <a:lstStyle/>
              <a:p>
                <a:endParaRPr lang="fr-FR"/>
              </a:p>
            </p:txBody>
          </p:sp>
          <p:sp>
            <p:nvSpPr>
              <p:cNvPr id="2869" name="Rectangle 2381"/>
              <p:cNvSpPr>
                <a:spLocks/>
              </p:cNvSpPr>
              <p:nvPr/>
            </p:nvSpPr>
            <p:spPr bwMode="auto">
              <a:xfrm>
                <a:off x="2072" y="499"/>
                <a:ext cx="10" cy="8"/>
              </a:xfrm>
              <a:prstGeom prst="rect">
                <a:avLst/>
              </a:prstGeom>
              <a:solidFill>
                <a:srgbClr val="000000"/>
              </a:solidFill>
              <a:ln w="9525">
                <a:solidFill>
                  <a:schemeClr val="tx1"/>
                </a:solidFill>
                <a:miter lim="800000"/>
                <a:headEnd/>
                <a:tailEnd/>
              </a:ln>
            </p:spPr>
            <p:txBody>
              <a:bodyPr/>
              <a:lstStyle/>
              <a:p>
                <a:endParaRPr lang="fr-FR"/>
              </a:p>
            </p:txBody>
          </p:sp>
          <p:sp>
            <p:nvSpPr>
              <p:cNvPr id="2870" name="AutoShape 2382"/>
              <p:cNvSpPr>
                <a:spLocks/>
              </p:cNvSpPr>
              <p:nvPr/>
            </p:nvSpPr>
            <p:spPr bwMode="auto">
              <a:xfrm>
                <a:off x="2006" y="444"/>
                <a:ext cx="78" cy="44"/>
              </a:xfrm>
              <a:custGeom>
                <a:avLst/>
                <a:gdLst/>
                <a:ahLst/>
                <a:cxnLst/>
                <a:rect l="0" t="0" r="r" b="b"/>
                <a:pathLst>
                  <a:path w="21600" h="21600">
                    <a:moveTo>
                      <a:pt x="15965" y="21600"/>
                    </a:moveTo>
                    <a:lnTo>
                      <a:pt x="15339" y="17280"/>
                    </a:lnTo>
                    <a:lnTo>
                      <a:pt x="16904" y="16320"/>
                    </a:lnTo>
                    <a:lnTo>
                      <a:pt x="18313" y="14880"/>
                    </a:lnTo>
                    <a:lnTo>
                      <a:pt x="18939" y="13920"/>
                    </a:lnTo>
                    <a:lnTo>
                      <a:pt x="18939" y="10560"/>
                    </a:lnTo>
                    <a:lnTo>
                      <a:pt x="18313" y="8640"/>
                    </a:lnTo>
                    <a:lnTo>
                      <a:pt x="17687" y="6240"/>
                    </a:lnTo>
                    <a:lnTo>
                      <a:pt x="16591" y="5280"/>
                    </a:lnTo>
                    <a:lnTo>
                      <a:pt x="14713" y="5280"/>
                    </a:lnTo>
                    <a:lnTo>
                      <a:pt x="13461" y="5280"/>
                    </a:lnTo>
                    <a:lnTo>
                      <a:pt x="12052" y="6240"/>
                    </a:lnTo>
                    <a:lnTo>
                      <a:pt x="10800" y="7680"/>
                    </a:lnTo>
                    <a:lnTo>
                      <a:pt x="10800" y="10560"/>
                    </a:lnTo>
                    <a:lnTo>
                      <a:pt x="10800" y="11520"/>
                    </a:lnTo>
                    <a:lnTo>
                      <a:pt x="10800" y="13920"/>
                    </a:lnTo>
                    <a:lnTo>
                      <a:pt x="8765" y="12960"/>
                    </a:lnTo>
                    <a:lnTo>
                      <a:pt x="8139" y="9600"/>
                    </a:lnTo>
                    <a:lnTo>
                      <a:pt x="7826" y="7680"/>
                    </a:lnTo>
                    <a:lnTo>
                      <a:pt x="7200" y="7200"/>
                    </a:lnTo>
                    <a:lnTo>
                      <a:pt x="5791" y="7200"/>
                    </a:lnTo>
                    <a:lnTo>
                      <a:pt x="4539" y="7200"/>
                    </a:lnTo>
                    <a:lnTo>
                      <a:pt x="3287" y="7680"/>
                    </a:lnTo>
                    <a:lnTo>
                      <a:pt x="2661" y="9600"/>
                    </a:lnTo>
                    <a:lnTo>
                      <a:pt x="2661" y="11520"/>
                    </a:lnTo>
                    <a:lnTo>
                      <a:pt x="2661" y="13920"/>
                    </a:lnTo>
                    <a:lnTo>
                      <a:pt x="3287" y="14880"/>
                    </a:lnTo>
                    <a:lnTo>
                      <a:pt x="4539" y="15840"/>
                    </a:lnTo>
                    <a:lnTo>
                      <a:pt x="5791" y="16320"/>
                    </a:lnTo>
                    <a:lnTo>
                      <a:pt x="5791" y="20640"/>
                    </a:lnTo>
                    <a:lnTo>
                      <a:pt x="3287" y="19200"/>
                    </a:lnTo>
                    <a:lnTo>
                      <a:pt x="1252" y="17280"/>
                    </a:lnTo>
                    <a:lnTo>
                      <a:pt x="626" y="14880"/>
                    </a:lnTo>
                    <a:lnTo>
                      <a:pt x="0" y="11520"/>
                    </a:lnTo>
                    <a:lnTo>
                      <a:pt x="0" y="8640"/>
                    </a:lnTo>
                    <a:lnTo>
                      <a:pt x="626" y="7200"/>
                    </a:lnTo>
                    <a:lnTo>
                      <a:pt x="1878" y="5280"/>
                    </a:lnTo>
                    <a:lnTo>
                      <a:pt x="2661" y="2880"/>
                    </a:lnTo>
                    <a:lnTo>
                      <a:pt x="3913" y="2880"/>
                    </a:lnTo>
                    <a:lnTo>
                      <a:pt x="5791" y="1920"/>
                    </a:lnTo>
                    <a:lnTo>
                      <a:pt x="7200" y="2880"/>
                    </a:lnTo>
                    <a:lnTo>
                      <a:pt x="7826" y="2880"/>
                    </a:lnTo>
                    <a:lnTo>
                      <a:pt x="8765" y="5280"/>
                    </a:lnTo>
                    <a:lnTo>
                      <a:pt x="9391" y="7200"/>
                    </a:lnTo>
                    <a:lnTo>
                      <a:pt x="10174" y="3840"/>
                    </a:lnTo>
                    <a:lnTo>
                      <a:pt x="11426" y="1920"/>
                    </a:lnTo>
                    <a:lnTo>
                      <a:pt x="12678" y="960"/>
                    </a:lnTo>
                    <a:lnTo>
                      <a:pt x="14713" y="0"/>
                    </a:lnTo>
                    <a:lnTo>
                      <a:pt x="16591" y="960"/>
                    </a:lnTo>
                    <a:lnTo>
                      <a:pt x="18313" y="1920"/>
                    </a:lnTo>
                    <a:lnTo>
                      <a:pt x="19565" y="2880"/>
                    </a:lnTo>
                    <a:lnTo>
                      <a:pt x="20191" y="6240"/>
                    </a:lnTo>
                    <a:lnTo>
                      <a:pt x="20974" y="7680"/>
                    </a:lnTo>
                    <a:lnTo>
                      <a:pt x="21600" y="10560"/>
                    </a:lnTo>
                    <a:lnTo>
                      <a:pt x="21600" y="13920"/>
                    </a:lnTo>
                    <a:lnTo>
                      <a:pt x="20974" y="16320"/>
                    </a:lnTo>
                    <a:lnTo>
                      <a:pt x="19565" y="18240"/>
                    </a:lnTo>
                    <a:lnTo>
                      <a:pt x="17687" y="20640"/>
                    </a:lnTo>
                    <a:lnTo>
                      <a:pt x="15965" y="21600"/>
                    </a:lnTo>
                    <a:close/>
                    <a:moveTo>
                      <a:pt x="15965" y="21600"/>
                    </a:moveTo>
                  </a:path>
                </a:pathLst>
              </a:custGeom>
              <a:solidFill>
                <a:srgbClr val="000000"/>
              </a:solidFill>
              <a:ln w="9525">
                <a:solidFill>
                  <a:schemeClr val="tx1"/>
                </a:solidFill>
                <a:miter lim="800000"/>
                <a:headEnd/>
                <a:tailEnd/>
              </a:ln>
            </p:spPr>
            <p:txBody>
              <a:bodyPr/>
              <a:lstStyle/>
              <a:p>
                <a:endParaRPr lang="fr-FR"/>
              </a:p>
            </p:txBody>
          </p:sp>
          <p:sp>
            <p:nvSpPr>
              <p:cNvPr id="2871" name="AutoShape 2383"/>
              <p:cNvSpPr>
                <a:spLocks/>
              </p:cNvSpPr>
              <p:nvPr/>
            </p:nvSpPr>
            <p:spPr bwMode="auto">
              <a:xfrm>
                <a:off x="2006" y="395"/>
                <a:ext cx="78" cy="42"/>
              </a:xfrm>
              <a:custGeom>
                <a:avLst/>
                <a:gdLst/>
                <a:ahLst/>
                <a:cxnLst/>
                <a:rect l="0" t="0" r="r" b="b"/>
                <a:pathLst>
                  <a:path w="21600" h="21600">
                    <a:moveTo>
                      <a:pt x="10800" y="21600"/>
                    </a:moveTo>
                    <a:lnTo>
                      <a:pt x="7826" y="21600"/>
                    </a:lnTo>
                    <a:lnTo>
                      <a:pt x="4539" y="20571"/>
                    </a:lnTo>
                    <a:lnTo>
                      <a:pt x="2661" y="19543"/>
                    </a:lnTo>
                    <a:lnTo>
                      <a:pt x="1252" y="17486"/>
                    </a:lnTo>
                    <a:lnTo>
                      <a:pt x="626" y="14400"/>
                    </a:lnTo>
                    <a:lnTo>
                      <a:pt x="0" y="11314"/>
                    </a:lnTo>
                    <a:lnTo>
                      <a:pt x="0" y="8229"/>
                    </a:lnTo>
                    <a:lnTo>
                      <a:pt x="626" y="6171"/>
                    </a:lnTo>
                    <a:lnTo>
                      <a:pt x="1878" y="3600"/>
                    </a:lnTo>
                    <a:lnTo>
                      <a:pt x="2661" y="2571"/>
                    </a:lnTo>
                    <a:lnTo>
                      <a:pt x="4539" y="1029"/>
                    </a:lnTo>
                    <a:lnTo>
                      <a:pt x="5791" y="1029"/>
                    </a:lnTo>
                    <a:lnTo>
                      <a:pt x="8139" y="0"/>
                    </a:lnTo>
                    <a:lnTo>
                      <a:pt x="10800" y="0"/>
                    </a:lnTo>
                    <a:lnTo>
                      <a:pt x="14087" y="0"/>
                    </a:lnTo>
                    <a:lnTo>
                      <a:pt x="16591" y="1029"/>
                    </a:lnTo>
                    <a:lnTo>
                      <a:pt x="18939" y="2571"/>
                    </a:lnTo>
                    <a:lnTo>
                      <a:pt x="20191" y="4629"/>
                    </a:lnTo>
                    <a:lnTo>
                      <a:pt x="20974" y="7200"/>
                    </a:lnTo>
                    <a:lnTo>
                      <a:pt x="21600" y="11314"/>
                    </a:lnTo>
                    <a:lnTo>
                      <a:pt x="20974" y="14400"/>
                    </a:lnTo>
                    <a:lnTo>
                      <a:pt x="20191" y="16457"/>
                    </a:lnTo>
                    <a:lnTo>
                      <a:pt x="19565" y="18514"/>
                    </a:lnTo>
                    <a:lnTo>
                      <a:pt x="16904" y="20571"/>
                    </a:lnTo>
                    <a:lnTo>
                      <a:pt x="14713" y="21600"/>
                    </a:lnTo>
                    <a:lnTo>
                      <a:pt x="10800" y="21600"/>
                    </a:lnTo>
                    <a:close/>
                    <a:moveTo>
                      <a:pt x="10800" y="17486"/>
                    </a:moveTo>
                    <a:lnTo>
                      <a:pt x="14087" y="17486"/>
                    </a:lnTo>
                    <a:lnTo>
                      <a:pt x="15965" y="16457"/>
                    </a:lnTo>
                    <a:lnTo>
                      <a:pt x="17687" y="15429"/>
                    </a:lnTo>
                    <a:lnTo>
                      <a:pt x="18313" y="12857"/>
                    </a:lnTo>
                    <a:lnTo>
                      <a:pt x="18939" y="11314"/>
                    </a:lnTo>
                    <a:lnTo>
                      <a:pt x="18313" y="8229"/>
                    </a:lnTo>
                    <a:lnTo>
                      <a:pt x="16904" y="6171"/>
                    </a:lnTo>
                    <a:lnTo>
                      <a:pt x="15965" y="4629"/>
                    </a:lnTo>
                    <a:lnTo>
                      <a:pt x="14087" y="3600"/>
                    </a:lnTo>
                    <a:lnTo>
                      <a:pt x="10800" y="3600"/>
                    </a:lnTo>
                    <a:lnTo>
                      <a:pt x="7826" y="3600"/>
                    </a:lnTo>
                    <a:lnTo>
                      <a:pt x="5791" y="4629"/>
                    </a:lnTo>
                    <a:lnTo>
                      <a:pt x="4539" y="6171"/>
                    </a:lnTo>
                    <a:lnTo>
                      <a:pt x="3287" y="8229"/>
                    </a:lnTo>
                    <a:lnTo>
                      <a:pt x="2661" y="11314"/>
                    </a:lnTo>
                    <a:lnTo>
                      <a:pt x="3287" y="12857"/>
                    </a:lnTo>
                    <a:lnTo>
                      <a:pt x="3913" y="15429"/>
                    </a:lnTo>
                    <a:lnTo>
                      <a:pt x="5791" y="16457"/>
                    </a:lnTo>
                    <a:lnTo>
                      <a:pt x="7826" y="17486"/>
                    </a:lnTo>
                    <a:lnTo>
                      <a:pt x="10800" y="17486"/>
                    </a:lnTo>
                    <a:close/>
                    <a:moveTo>
                      <a:pt x="10800" y="17486"/>
                    </a:moveTo>
                  </a:path>
                </a:pathLst>
              </a:custGeom>
              <a:solidFill>
                <a:srgbClr val="000000"/>
              </a:solidFill>
              <a:ln w="9525">
                <a:solidFill>
                  <a:schemeClr val="tx1"/>
                </a:solidFill>
                <a:miter lim="800000"/>
                <a:headEnd/>
                <a:tailEnd/>
              </a:ln>
            </p:spPr>
            <p:txBody>
              <a:bodyPr/>
              <a:lstStyle/>
              <a:p>
                <a:endParaRPr lang="fr-FR"/>
              </a:p>
            </p:txBody>
          </p:sp>
          <p:sp>
            <p:nvSpPr>
              <p:cNvPr id="2872" name="AutoShape 2384"/>
              <p:cNvSpPr>
                <a:spLocks/>
              </p:cNvSpPr>
              <p:nvPr/>
            </p:nvSpPr>
            <p:spPr bwMode="auto">
              <a:xfrm>
                <a:off x="1914" y="115"/>
                <a:ext cx="131" cy="253"/>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00FFFF"/>
              </a:solidFill>
              <a:ln w="9525">
                <a:solidFill>
                  <a:srgbClr val="00FFFF"/>
                </a:solidFill>
                <a:miter lim="800000"/>
                <a:headEnd/>
                <a:tailEnd/>
              </a:ln>
            </p:spPr>
            <p:txBody>
              <a:bodyPr/>
              <a:lstStyle/>
              <a:p>
                <a:endParaRPr lang="fr-FR"/>
              </a:p>
            </p:txBody>
          </p:sp>
          <p:sp>
            <p:nvSpPr>
              <p:cNvPr id="2873" name="Rectangle 2385"/>
              <p:cNvSpPr>
                <a:spLocks/>
              </p:cNvSpPr>
              <p:nvPr/>
            </p:nvSpPr>
            <p:spPr bwMode="auto">
              <a:xfrm>
                <a:off x="1921" y="572"/>
                <a:ext cx="10" cy="23"/>
              </a:xfrm>
              <a:prstGeom prst="rect">
                <a:avLst/>
              </a:prstGeom>
              <a:solidFill>
                <a:srgbClr val="000000"/>
              </a:solidFill>
              <a:ln w="9525">
                <a:solidFill>
                  <a:schemeClr val="tx1"/>
                </a:solidFill>
                <a:miter lim="800000"/>
                <a:headEnd/>
                <a:tailEnd/>
              </a:ln>
            </p:spPr>
            <p:txBody>
              <a:bodyPr/>
              <a:lstStyle/>
              <a:p>
                <a:endParaRPr lang="fr-FR"/>
              </a:p>
            </p:txBody>
          </p:sp>
          <p:sp>
            <p:nvSpPr>
              <p:cNvPr id="2874" name="AutoShape 2386"/>
              <p:cNvSpPr>
                <a:spLocks/>
              </p:cNvSpPr>
              <p:nvPr/>
            </p:nvSpPr>
            <p:spPr bwMode="auto">
              <a:xfrm>
                <a:off x="1879" y="521"/>
                <a:ext cx="75" cy="43"/>
              </a:xfrm>
              <a:custGeom>
                <a:avLst/>
                <a:gdLst/>
                <a:ahLst/>
                <a:cxnLst/>
                <a:rect l="0" t="0" r="r" b="b"/>
                <a:pathLst>
                  <a:path w="21600" h="21600">
                    <a:moveTo>
                      <a:pt x="10309" y="21600"/>
                    </a:moveTo>
                    <a:lnTo>
                      <a:pt x="7200" y="21600"/>
                    </a:lnTo>
                    <a:lnTo>
                      <a:pt x="4418" y="20571"/>
                    </a:lnTo>
                    <a:lnTo>
                      <a:pt x="2455" y="19543"/>
                    </a:lnTo>
                    <a:lnTo>
                      <a:pt x="655" y="18000"/>
                    </a:lnTo>
                    <a:lnTo>
                      <a:pt x="0" y="14400"/>
                    </a:lnTo>
                    <a:lnTo>
                      <a:pt x="0" y="11314"/>
                    </a:lnTo>
                    <a:lnTo>
                      <a:pt x="0" y="8229"/>
                    </a:lnTo>
                    <a:lnTo>
                      <a:pt x="655" y="6686"/>
                    </a:lnTo>
                    <a:lnTo>
                      <a:pt x="1473" y="4114"/>
                    </a:lnTo>
                    <a:lnTo>
                      <a:pt x="2455" y="2057"/>
                    </a:lnTo>
                    <a:lnTo>
                      <a:pt x="3764" y="1029"/>
                    </a:lnTo>
                    <a:lnTo>
                      <a:pt x="5891" y="0"/>
                    </a:lnTo>
                    <a:lnTo>
                      <a:pt x="7855" y="0"/>
                    </a:lnTo>
                    <a:lnTo>
                      <a:pt x="10309" y="0"/>
                    </a:lnTo>
                    <a:lnTo>
                      <a:pt x="14400" y="0"/>
                    </a:lnTo>
                    <a:lnTo>
                      <a:pt x="17182" y="1029"/>
                    </a:lnTo>
                    <a:lnTo>
                      <a:pt x="18818" y="2057"/>
                    </a:lnTo>
                    <a:lnTo>
                      <a:pt x="20291" y="4114"/>
                    </a:lnTo>
                    <a:lnTo>
                      <a:pt x="21600" y="7714"/>
                    </a:lnTo>
                    <a:lnTo>
                      <a:pt x="21600" y="11314"/>
                    </a:lnTo>
                    <a:lnTo>
                      <a:pt x="21600" y="13371"/>
                    </a:lnTo>
                    <a:lnTo>
                      <a:pt x="20945" y="16971"/>
                    </a:lnTo>
                    <a:lnTo>
                      <a:pt x="19473" y="18514"/>
                    </a:lnTo>
                    <a:lnTo>
                      <a:pt x="17836" y="20571"/>
                    </a:lnTo>
                    <a:lnTo>
                      <a:pt x="14400" y="21600"/>
                    </a:lnTo>
                    <a:lnTo>
                      <a:pt x="10309" y="21600"/>
                    </a:lnTo>
                    <a:close/>
                    <a:moveTo>
                      <a:pt x="10309" y="18000"/>
                    </a:moveTo>
                    <a:lnTo>
                      <a:pt x="13745" y="18000"/>
                    </a:lnTo>
                    <a:lnTo>
                      <a:pt x="16527" y="16971"/>
                    </a:lnTo>
                    <a:lnTo>
                      <a:pt x="17836" y="15943"/>
                    </a:lnTo>
                    <a:lnTo>
                      <a:pt x="18818" y="13371"/>
                    </a:lnTo>
                    <a:lnTo>
                      <a:pt x="18818" y="11314"/>
                    </a:lnTo>
                    <a:lnTo>
                      <a:pt x="18818" y="8229"/>
                    </a:lnTo>
                    <a:lnTo>
                      <a:pt x="17836" y="6686"/>
                    </a:lnTo>
                    <a:lnTo>
                      <a:pt x="16527" y="5143"/>
                    </a:lnTo>
                    <a:lnTo>
                      <a:pt x="13745" y="4114"/>
                    </a:lnTo>
                    <a:lnTo>
                      <a:pt x="10309" y="4114"/>
                    </a:lnTo>
                    <a:lnTo>
                      <a:pt x="7855" y="4114"/>
                    </a:lnTo>
                    <a:lnTo>
                      <a:pt x="5236" y="5143"/>
                    </a:lnTo>
                    <a:lnTo>
                      <a:pt x="3764" y="6686"/>
                    </a:lnTo>
                    <a:lnTo>
                      <a:pt x="2455" y="8229"/>
                    </a:lnTo>
                    <a:lnTo>
                      <a:pt x="1800" y="11314"/>
                    </a:lnTo>
                    <a:lnTo>
                      <a:pt x="2455" y="13371"/>
                    </a:lnTo>
                    <a:lnTo>
                      <a:pt x="3764" y="15943"/>
                    </a:lnTo>
                    <a:lnTo>
                      <a:pt x="5236" y="16971"/>
                    </a:lnTo>
                    <a:lnTo>
                      <a:pt x="7855" y="18000"/>
                    </a:lnTo>
                    <a:lnTo>
                      <a:pt x="10309" y="18000"/>
                    </a:lnTo>
                    <a:close/>
                    <a:moveTo>
                      <a:pt x="10309" y="18000"/>
                    </a:moveTo>
                  </a:path>
                </a:pathLst>
              </a:custGeom>
              <a:solidFill>
                <a:srgbClr val="000000"/>
              </a:solidFill>
              <a:ln w="9525">
                <a:solidFill>
                  <a:schemeClr val="tx1"/>
                </a:solidFill>
                <a:miter lim="800000"/>
                <a:headEnd/>
                <a:tailEnd/>
              </a:ln>
            </p:spPr>
            <p:txBody>
              <a:bodyPr/>
              <a:lstStyle/>
              <a:p>
                <a:endParaRPr lang="fr-FR"/>
              </a:p>
            </p:txBody>
          </p:sp>
          <p:sp>
            <p:nvSpPr>
              <p:cNvPr id="2875" name="Rectangle 2387"/>
              <p:cNvSpPr>
                <a:spLocks/>
              </p:cNvSpPr>
              <p:nvPr/>
            </p:nvSpPr>
            <p:spPr bwMode="auto">
              <a:xfrm>
                <a:off x="1943" y="499"/>
                <a:ext cx="11" cy="8"/>
              </a:xfrm>
              <a:prstGeom prst="rect">
                <a:avLst/>
              </a:prstGeom>
              <a:solidFill>
                <a:srgbClr val="000000"/>
              </a:solidFill>
              <a:ln w="9525">
                <a:solidFill>
                  <a:schemeClr val="tx1"/>
                </a:solidFill>
                <a:miter lim="800000"/>
                <a:headEnd/>
                <a:tailEnd/>
              </a:ln>
            </p:spPr>
            <p:txBody>
              <a:bodyPr/>
              <a:lstStyle/>
              <a:p>
                <a:endParaRPr lang="fr-FR"/>
              </a:p>
            </p:txBody>
          </p:sp>
          <p:sp>
            <p:nvSpPr>
              <p:cNvPr id="2876" name="AutoShape 2388"/>
              <p:cNvSpPr>
                <a:spLocks/>
              </p:cNvSpPr>
              <p:nvPr/>
            </p:nvSpPr>
            <p:spPr bwMode="auto">
              <a:xfrm>
                <a:off x="1879" y="446"/>
                <a:ext cx="75" cy="42"/>
              </a:xfrm>
              <a:custGeom>
                <a:avLst/>
                <a:gdLst/>
                <a:ahLst/>
                <a:cxnLst/>
                <a:rect l="0" t="0" r="r" b="b"/>
                <a:pathLst>
                  <a:path w="21600" h="21600">
                    <a:moveTo>
                      <a:pt x="18491" y="0"/>
                    </a:moveTo>
                    <a:lnTo>
                      <a:pt x="21600" y="0"/>
                    </a:lnTo>
                    <a:lnTo>
                      <a:pt x="21600" y="21600"/>
                    </a:lnTo>
                    <a:lnTo>
                      <a:pt x="20291" y="21600"/>
                    </a:lnTo>
                    <a:lnTo>
                      <a:pt x="19473" y="21600"/>
                    </a:lnTo>
                    <a:lnTo>
                      <a:pt x="17836" y="20595"/>
                    </a:lnTo>
                    <a:lnTo>
                      <a:pt x="16527" y="19088"/>
                    </a:lnTo>
                    <a:lnTo>
                      <a:pt x="15055" y="16074"/>
                    </a:lnTo>
                    <a:lnTo>
                      <a:pt x="13091" y="13563"/>
                    </a:lnTo>
                    <a:lnTo>
                      <a:pt x="10964" y="10047"/>
                    </a:lnTo>
                    <a:lnTo>
                      <a:pt x="9982" y="8037"/>
                    </a:lnTo>
                    <a:lnTo>
                      <a:pt x="8673" y="6530"/>
                    </a:lnTo>
                    <a:lnTo>
                      <a:pt x="7200" y="5526"/>
                    </a:lnTo>
                    <a:lnTo>
                      <a:pt x="5891" y="5526"/>
                    </a:lnTo>
                    <a:lnTo>
                      <a:pt x="4418" y="5526"/>
                    </a:lnTo>
                    <a:lnTo>
                      <a:pt x="3109" y="6530"/>
                    </a:lnTo>
                    <a:lnTo>
                      <a:pt x="2455" y="8037"/>
                    </a:lnTo>
                    <a:lnTo>
                      <a:pt x="1800" y="10047"/>
                    </a:lnTo>
                    <a:lnTo>
                      <a:pt x="2455" y="13563"/>
                    </a:lnTo>
                    <a:lnTo>
                      <a:pt x="3109" y="15572"/>
                    </a:lnTo>
                    <a:lnTo>
                      <a:pt x="4418" y="16074"/>
                    </a:lnTo>
                    <a:lnTo>
                      <a:pt x="5891" y="17079"/>
                    </a:lnTo>
                    <a:lnTo>
                      <a:pt x="5891" y="21600"/>
                    </a:lnTo>
                    <a:lnTo>
                      <a:pt x="3764" y="20595"/>
                    </a:lnTo>
                    <a:lnTo>
                      <a:pt x="2455" y="19088"/>
                    </a:lnTo>
                    <a:lnTo>
                      <a:pt x="1473" y="18084"/>
                    </a:lnTo>
                    <a:lnTo>
                      <a:pt x="655" y="16074"/>
                    </a:lnTo>
                    <a:lnTo>
                      <a:pt x="0" y="13563"/>
                    </a:lnTo>
                    <a:lnTo>
                      <a:pt x="0" y="10047"/>
                    </a:lnTo>
                    <a:lnTo>
                      <a:pt x="0" y="7033"/>
                    </a:lnTo>
                    <a:lnTo>
                      <a:pt x="655" y="5526"/>
                    </a:lnTo>
                    <a:lnTo>
                      <a:pt x="1473" y="3014"/>
                    </a:lnTo>
                    <a:lnTo>
                      <a:pt x="3109" y="1005"/>
                    </a:lnTo>
                    <a:lnTo>
                      <a:pt x="5891" y="0"/>
                    </a:lnTo>
                    <a:lnTo>
                      <a:pt x="7200" y="0"/>
                    </a:lnTo>
                    <a:lnTo>
                      <a:pt x="8673" y="1005"/>
                    </a:lnTo>
                    <a:lnTo>
                      <a:pt x="9982" y="2009"/>
                    </a:lnTo>
                    <a:lnTo>
                      <a:pt x="10964" y="3014"/>
                    </a:lnTo>
                    <a:lnTo>
                      <a:pt x="12273" y="6530"/>
                    </a:lnTo>
                    <a:lnTo>
                      <a:pt x="14400" y="9042"/>
                    </a:lnTo>
                    <a:lnTo>
                      <a:pt x="15709" y="12558"/>
                    </a:lnTo>
                    <a:lnTo>
                      <a:pt x="16527" y="13563"/>
                    </a:lnTo>
                    <a:lnTo>
                      <a:pt x="17182" y="14567"/>
                    </a:lnTo>
                    <a:lnTo>
                      <a:pt x="17836" y="15572"/>
                    </a:lnTo>
                    <a:lnTo>
                      <a:pt x="18491" y="16074"/>
                    </a:lnTo>
                    <a:lnTo>
                      <a:pt x="18491" y="0"/>
                    </a:lnTo>
                    <a:close/>
                    <a:moveTo>
                      <a:pt x="18491" y="0"/>
                    </a:moveTo>
                  </a:path>
                </a:pathLst>
              </a:custGeom>
              <a:solidFill>
                <a:srgbClr val="000000"/>
              </a:solidFill>
              <a:ln w="9525">
                <a:solidFill>
                  <a:schemeClr val="tx1"/>
                </a:solidFill>
                <a:miter lim="800000"/>
                <a:headEnd/>
                <a:tailEnd/>
              </a:ln>
            </p:spPr>
            <p:txBody>
              <a:bodyPr/>
              <a:lstStyle/>
              <a:p>
                <a:endParaRPr lang="fr-FR"/>
              </a:p>
            </p:txBody>
          </p:sp>
          <p:sp>
            <p:nvSpPr>
              <p:cNvPr id="2877" name="AutoShape 2389"/>
              <p:cNvSpPr>
                <a:spLocks/>
              </p:cNvSpPr>
              <p:nvPr/>
            </p:nvSpPr>
            <p:spPr bwMode="auto">
              <a:xfrm>
                <a:off x="1879" y="395"/>
                <a:ext cx="75" cy="42"/>
              </a:xfrm>
              <a:custGeom>
                <a:avLst/>
                <a:gdLst/>
                <a:ahLst/>
                <a:cxnLst/>
                <a:rect l="0" t="0" r="r" b="b"/>
                <a:pathLst>
                  <a:path w="21600" h="21600">
                    <a:moveTo>
                      <a:pt x="10309" y="21600"/>
                    </a:moveTo>
                    <a:lnTo>
                      <a:pt x="7200" y="21600"/>
                    </a:lnTo>
                    <a:lnTo>
                      <a:pt x="4418" y="20571"/>
                    </a:lnTo>
                    <a:lnTo>
                      <a:pt x="2455" y="19543"/>
                    </a:lnTo>
                    <a:lnTo>
                      <a:pt x="655" y="17486"/>
                    </a:lnTo>
                    <a:lnTo>
                      <a:pt x="0" y="14400"/>
                    </a:lnTo>
                    <a:lnTo>
                      <a:pt x="0" y="11314"/>
                    </a:lnTo>
                    <a:lnTo>
                      <a:pt x="0" y="8229"/>
                    </a:lnTo>
                    <a:lnTo>
                      <a:pt x="655" y="6171"/>
                    </a:lnTo>
                    <a:lnTo>
                      <a:pt x="1473" y="3600"/>
                    </a:lnTo>
                    <a:lnTo>
                      <a:pt x="2455" y="2571"/>
                    </a:lnTo>
                    <a:lnTo>
                      <a:pt x="3764" y="1029"/>
                    </a:lnTo>
                    <a:lnTo>
                      <a:pt x="5891" y="1029"/>
                    </a:lnTo>
                    <a:lnTo>
                      <a:pt x="7855" y="0"/>
                    </a:lnTo>
                    <a:lnTo>
                      <a:pt x="10309" y="0"/>
                    </a:lnTo>
                    <a:lnTo>
                      <a:pt x="14400" y="0"/>
                    </a:lnTo>
                    <a:lnTo>
                      <a:pt x="17182" y="1029"/>
                    </a:lnTo>
                    <a:lnTo>
                      <a:pt x="18818" y="2571"/>
                    </a:lnTo>
                    <a:lnTo>
                      <a:pt x="20291" y="4629"/>
                    </a:lnTo>
                    <a:lnTo>
                      <a:pt x="21600" y="7200"/>
                    </a:lnTo>
                    <a:lnTo>
                      <a:pt x="21600" y="11314"/>
                    </a:lnTo>
                    <a:lnTo>
                      <a:pt x="21600" y="14400"/>
                    </a:lnTo>
                    <a:lnTo>
                      <a:pt x="20945" y="16457"/>
                    </a:lnTo>
                    <a:lnTo>
                      <a:pt x="19473" y="18514"/>
                    </a:lnTo>
                    <a:lnTo>
                      <a:pt x="17836" y="20571"/>
                    </a:lnTo>
                    <a:lnTo>
                      <a:pt x="14400" y="21600"/>
                    </a:lnTo>
                    <a:lnTo>
                      <a:pt x="10309" y="21600"/>
                    </a:lnTo>
                    <a:close/>
                    <a:moveTo>
                      <a:pt x="10309" y="17486"/>
                    </a:moveTo>
                    <a:lnTo>
                      <a:pt x="13745" y="17486"/>
                    </a:lnTo>
                    <a:lnTo>
                      <a:pt x="16527" y="16457"/>
                    </a:lnTo>
                    <a:lnTo>
                      <a:pt x="17836" y="15429"/>
                    </a:lnTo>
                    <a:lnTo>
                      <a:pt x="18818" y="12857"/>
                    </a:lnTo>
                    <a:lnTo>
                      <a:pt x="18818" y="11314"/>
                    </a:lnTo>
                    <a:lnTo>
                      <a:pt x="18818" y="8229"/>
                    </a:lnTo>
                    <a:lnTo>
                      <a:pt x="17836" y="6171"/>
                    </a:lnTo>
                    <a:lnTo>
                      <a:pt x="16527" y="4629"/>
                    </a:lnTo>
                    <a:lnTo>
                      <a:pt x="13745" y="3600"/>
                    </a:lnTo>
                    <a:lnTo>
                      <a:pt x="10309" y="3600"/>
                    </a:lnTo>
                    <a:lnTo>
                      <a:pt x="7855" y="3600"/>
                    </a:lnTo>
                    <a:lnTo>
                      <a:pt x="5236" y="4629"/>
                    </a:lnTo>
                    <a:lnTo>
                      <a:pt x="3764" y="6171"/>
                    </a:lnTo>
                    <a:lnTo>
                      <a:pt x="2455" y="8229"/>
                    </a:lnTo>
                    <a:lnTo>
                      <a:pt x="1800" y="11314"/>
                    </a:lnTo>
                    <a:lnTo>
                      <a:pt x="2455" y="12857"/>
                    </a:lnTo>
                    <a:lnTo>
                      <a:pt x="3764" y="15429"/>
                    </a:lnTo>
                    <a:lnTo>
                      <a:pt x="5236" y="16457"/>
                    </a:lnTo>
                    <a:lnTo>
                      <a:pt x="7855" y="17486"/>
                    </a:lnTo>
                    <a:lnTo>
                      <a:pt x="10309" y="17486"/>
                    </a:lnTo>
                    <a:close/>
                    <a:moveTo>
                      <a:pt x="10309" y="17486"/>
                    </a:moveTo>
                  </a:path>
                </a:pathLst>
              </a:custGeom>
              <a:solidFill>
                <a:srgbClr val="000000"/>
              </a:solidFill>
              <a:ln w="9525">
                <a:solidFill>
                  <a:schemeClr val="tx1"/>
                </a:solidFill>
                <a:miter lim="800000"/>
                <a:headEnd/>
                <a:tailEnd/>
              </a:ln>
            </p:spPr>
            <p:txBody>
              <a:bodyPr/>
              <a:lstStyle/>
              <a:p>
                <a:endParaRPr lang="fr-FR"/>
              </a:p>
            </p:txBody>
          </p:sp>
          <p:sp>
            <p:nvSpPr>
              <p:cNvPr id="2878" name="AutoShape 2390"/>
              <p:cNvSpPr>
                <a:spLocks/>
              </p:cNvSpPr>
              <p:nvPr/>
            </p:nvSpPr>
            <p:spPr bwMode="auto">
              <a:xfrm>
                <a:off x="1785" y="115"/>
                <a:ext cx="129" cy="253"/>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00FF00"/>
              </a:solidFill>
              <a:ln w="9525">
                <a:solidFill>
                  <a:srgbClr val="00FF00"/>
                </a:solidFill>
                <a:miter lim="800000"/>
                <a:headEnd/>
                <a:tailEnd/>
              </a:ln>
            </p:spPr>
            <p:txBody>
              <a:bodyPr/>
              <a:lstStyle/>
              <a:p>
                <a:endParaRPr lang="fr-FR"/>
              </a:p>
            </p:txBody>
          </p:sp>
          <p:sp>
            <p:nvSpPr>
              <p:cNvPr id="2879" name="Rectangle 2391"/>
              <p:cNvSpPr>
                <a:spLocks/>
              </p:cNvSpPr>
              <p:nvPr/>
            </p:nvSpPr>
            <p:spPr bwMode="auto">
              <a:xfrm>
                <a:off x="1793" y="572"/>
                <a:ext cx="8" cy="23"/>
              </a:xfrm>
              <a:prstGeom prst="rect">
                <a:avLst/>
              </a:prstGeom>
              <a:solidFill>
                <a:srgbClr val="000000"/>
              </a:solidFill>
              <a:ln w="9525">
                <a:solidFill>
                  <a:schemeClr val="tx1"/>
                </a:solidFill>
                <a:miter lim="800000"/>
                <a:headEnd/>
                <a:tailEnd/>
              </a:ln>
            </p:spPr>
            <p:txBody>
              <a:bodyPr/>
              <a:lstStyle/>
              <a:p>
                <a:endParaRPr lang="fr-FR"/>
              </a:p>
            </p:txBody>
          </p:sp>
          <p:sp>
            <p:nvSpPr>
              <p:cNvPr id="2880" name="AutoShape 2392"/>
              <p:cNvSpPr>
                <a:spLocks/>
              </p:cNvSpPr>
              <p:nvPr/>
            </p:nvSpPr>
            <p:spPr bwMode="auto">
              <a:xfrm>
                <a:off x="1749" y="521"/>
                <a:ext cx="77" cy="43"/>
              </a:xfrm>
              <a:custGeom>
                <a:avLst/>
                <a:gdLst/>
                <a:ahLst/>
                <a:cxnLst/>
                <a:rect l="0" t="0" r="r" b="b"/>
                <a:pathLst>
                  <a:path w="21600" h="21600">
                    <a:moveTo>
                      <a:pt x="10959" y="21600"/>
                    </a:moveTo>
                    <a:lnTo>
                      <a:pt x="6988" y="21600"/>
                    </a:lnTo>
                    <a:lnTo>
                      <a:pt x="4447" y="20571"/>
                    </a:lnTo>
                    <a:lnTo>
                      <a:pt x="2700" y="19543"/>
                    </a:lnTo>
                    <a:lnTo>
                      <a:pt x="1429" y="18000"/>
                    </a:lnTo>
                    <a:lnTo>
                      <a:pt x="0" y="14400"/>
                    </a:lnTo>
                    <a:lnTo>
                      <a:pt x="0" y="11314"/>
                    </a:lnTo>
                    <a:lnTo>
                      <a:pt x="0" y="8229"/>
                    </a:lnTo>
                    <a:lnTo>
                      <a:pt x="794" y="6686"/>
                    </a:lnTo>
                    <a:lnTo>
                      <a:pt x="1429" y="4114"/>
                    </a:lnTo>
                    <a:lnTo>
                      <a:pt x="2700" y="2057"/>
                    </a:lnTo>
                    <a:lnTo>
                      <a:pt x="3653" y="1029"/>
                    </a:lnTo>
                    <a:lnTo>
                      <a:pt x="5718" y="0"/>
                    </a:lnTo>
                    <a:lnTo>
                      <a:pt x="7624" y="0"/>
                    </a:lnTo>
                    <a:lnTo>
                      <a:pt x="10959" y="0"/>
                    </a:lnTo>
                    <a:lnTo>
                      <a:pt x="13976" y="0"/>
                    </a:lnTo>
                    <a:lnTo>
                      <a:pt x="16676" y="1029"/>
                    </a:lnTo>
                    <a:lnTo>
                      <a:pt x="18582" y="2057"/>
                    </a:lnTo>
                    <a:lnTo>
                      <a:pt x="20647" y="4114"/>
                    </a:lnTo>
                    <a:lnTo>
                      <a:pt x="20965" y="7714"/>
                    </a:lnTo>
                    <a:lnTo>
                      <a:pt x="21600" y="11314"/>
                    </a:lnTo>
                    <a:lnTo>
                      <a:pt x="20965" y="13371"/>
                    </a:lnTo>
                    <a:lnTo>
                      <a:pt x="20647" y="16971"/>
                    </a:lnTo>
                    <a:lnTo>
                      <a:pt x="19376" y="18514"/>
                    </a:lnTo>
                    <a:lnTo>
                      <a:pt x="17312" y="20571"/>
                    </a:lnTo>
                    <a:lnTo>
                      <a:pt x="13976" y="21600"/>
                    </a:lnTo>
                    <a:lnTo>
                      <a:pt x="10959" y="21600"/>
                    </a:lnTo>
                    <a:close/>
                    <a:moveTo>
                      <a:pt x="10959" y="18000"/>
                    </a:moveTo>
                    <a:lnTo>
                      <a:pt x="13341" y="18000"/>
                    </a:lnTo>
                    <a:lnTo>
                      <a:pt x="16041" y="16971"/>
                    </a:lnTo>
                    <a:lnTo>
                      <a:pt x="17312" y="15943"/>
                    </a:lnTo>
                    <a:lnTo>
                      <a:pt x="18582" y="13371"/>
                    </a:lnTo>
                    <a:lnTo>
                      <a:pt x="19376" y="11314"/>
                    </a:lnTo>
                    <a:lnTo>
                      <a:pt x="18582" y="8229"/>
                    </a:lnTo>
                    <a:lnTo>
                      <a:pt x="17312" y="6686"/>
                    </a:lnTo>
                    <a:lnTo>
                      <a:pt x="16041" y="5143"/>
                    </a:lnTo>
                    <a:lnTo>
                      <a:pt x="13341" y="4114"/>
                    </a:lnTo>
                    <a:lnTo>
                      <a:pt x="10959" y="4114"/>
                    </a:lnTo>
                    <a:lnTo>
                      <a:pt x="7624" y="4114"/>
                    </a:lnTo>
                    <a:lnTo>
                      <a:pt x="5718" y="5143"/>
                    </a:lnTo>
                    <a:lnTo>
                      <a:pt x="3653" y="6686"/>
                    </a:lnTo>
                    <a:lnTo>
                      <a:pt x="2700" y="8229"/>
                    </a:lnTo>
                    <a:lnTo>
                      <a:pt x="2700" y="11314"/>
                    </a:lnTo>
                    <a:lnTo>
                      <a:pt x="2700" y="13371"/>
                    </a:lnTo>
                    <a:lnTo>
                      <a:pt x="3653" y="15943"/>
                    </a:lnTo>
                    <a:lnTo>
                      <a:pt x="5082" y="16971"/>
                    </a:lnTo>
                    <a:lnTo>
                      <a:pt x="7624" y="18000"/>
                    </a:lnTo>
                    <a:lnTo>
                      <a:pt x="10959" y="18000"/>
                    </a:lnTo>
                    <a:close/>
                    <a:moveTo>
                      <a:pt x="10959" y="18000"/>
                    </a:moveTo>
                  </a:path>
                </a:pathLst>
              </a:custGeom>
              <a:solidFill>
                <a:srgbClr val="000000"/>
              </a:solidFill>
              <a:ln w="9525">
                <a:solidFill>
                  <a:schemeClr val="tx1"/>
                </a:solidFill>
                <a:miter lim="800000"/>
                <a:headEnd/>
                <a:tailEnd/>
              </a:ln>
            </p:spPr>
            <p:txBody>
              <a:bodyPr/>
              <a:lstStyle/>
              <a:p>
                <a:endParaRPr lang="fr-FR"/>
              </a:p>
            </p:txBody>
          </p:sp>
          <p:sp>
            <p:nvSpPr>
              <p:cNvPr id="2881" name="Rectangle 2393"/>
              <p:cNvSpPr>
                <a:spLocks/>
              </p:cNvSpPr>
              <p:nvPr/>
            </p:nvSpPr>
            <p:spPr bwMode="auto">
              <a:xfrm>
                <a:off x="1815" y="499"/>
                <a:ext cx="8" cy="8"/>
              </a:xfrm>
              <a:prstGeom prst="rect">
                <a:avLst/>
              </a:prstGeom>
              <a:solidFill>
                <a:srgbClr val="000000"/>
              </a:solidFill>
              <a:ln w="9525">
                <a:solidFill>
                  <a:schemeClr val="tx1"/>
                </a:solidFill>
                <a:miter lim="800000"/>
                <a:headEnd/>
                <a:tailEnd/>
              </a:ln>
            </p:spPr>
            <p:txBody>
              <a:bodyPr/>
              <a:lstStyle/>
              <a:p>
                <a:endParaRPr lang="fr-FR"/>
              </a:p>
            </p:txBody>
          </p:sp>
          <p:sp>
            <p:nvSpPr>
              <p:cNvPr id="2882" name="AutoShape 2394"/>
              <p:cNvSpPr>
                <a:spLocks/>
              </p:cNvSpPr>
              <p:nvPr/>
            </p:nvSpPr>
            <p:spPr bwMode="auto">
              <a:xfrm>
                <a:off x="1749" y="458"/>
                <a:ext cx="74" cy="24"/>
              </a:xfrm>
              <a:custGeom>
                <a:avLst/>
                <a:gdLst/>
                <a:ahLst/>
                <a:cxnLst/>
                <a:rect l="0" t="0" r="r" b="b"/>
                <a:pathLst>
                  <a:path w="21600" h="21600">
                    <a:moveTo>
                      <a:pt x="21600" y="0"/>
                    </a:moveTo>
                    <a:lnTo>
                      <a:pt x="21600" y="6574"/>
                    </a:lnTo>
                    <a:lnTo>
                      <a:pt x="4582" y="6574"/>
                    </a:lnTo>
                    <a:lnTo>
                      <a:pt x="5891" y="11270"/>
                    </a:lnTo>
                    <a:lnTo>
                      <a:pt x="6545" y="15026"/>
                    </a:lnTo>
                    <a:lnTo>
                      <a:pt x="7200" y="17843"/>
                    </a:lnTo>
                    <a:lnTo>
                      <a:pt x="7855" y="21600"/>
                    </a:lnTo>
                    <a:lnTo>
                      <a:pt x="5236" y="21600"/>
                    </a:lnTo>
                    <a:lnTo>
                      <a:pt x="3764" y="16904"/>
                    </a:lnTo>
                    <a:lnTo>
                      <a:pt x="2782" y="11270"/>
                    </a:lnTo>
                    <a:lnTo>
                      <a:pt x="1473" y="6574"/>
                    </a:lnTo>
                    <a:lnTo>
                      <a:pt x="0" y="4696"/>
                    </a:lnTo>
                    <a:lnTo>
                      <a:pt x="0" y="0"/>
                    </a:lnTo>
                    <a:lnTo>
                      <a:pt x="21600" y="0"/>
                    </a:lnTo>
                    <a:close/>
                    <a:moveTo>
                      <a:pt x="21600" y="0"/>
                    </a:moveTo>
                  </a:path>
                </a:pathLst>
              </a:custGeom>
              <a:solidFill>
                <a:srgbClr val="000000"/>
              </a:solidFill>
              <a:ln w="9525">
                <a:solidFill>
                  <a:schemeClr val="tx1"/>
                </a:solidFill>
                <a:miter lim="800000"/>
                <a:headEnd/>
                <a:tailEnd/>
              </a:ln>
            </p:spPr>
            <p:txBody>
              <a:bodyPr/>
              <a:lstStyle/>
              <a:p>
                <a:endParaRPr lang="fr-FR"/>
              </a:p>
            </p:txBody>
          </p:sp>
          <p:sp>
            <p:nvSpPr>
              <p:cNvPr id="2883" name="AutoShape 2395"/>
              <p:cNvSpPr>
                <a:spLocks/>
              </p:cNvSpPr>
              <p:nvPr/>
            </p:nvSpPr>
            <p:spPr bwMode="auto">
              <a:xfrm>
                <a:off x="1749" y="395"/>
                <a:ext cx="77" cy="42"/>
              </a:xfrm>
              <a:custGeom>
                <a:avLst/>
                <a:gdLst/>
                <a:ahLst/>
                <a:cxnLst/>
                <a:rect l="0" t="0" r="r" b="b"/>
                <a:pathLst>
                  <a:path w="21600" h="21600">
                    <a:moveTo>
                      <a:pt x="10959" y="21600"/>
                    </a:moveTo>
                    <a:lnTo>
                      <a:pt x="6988" y="21600"/>
                    </a:lnTo>
                    <a:lnTo>
                      <a:pt x="4447" y="20571"/>
                    </a:lnTo>
                    <a:lnTo>
                      <a:pt x="2700" y="19543"/>
                    </a:lnTo>
                    <a:lnTo>
                      <a:pt x="1429" y="17486"/>
                    </a:lnTo>
                    <a:lnTo>
                      <a:pt x="0" y="14400"/>
                    </a:lnTo>
                    <a:lnTo>
                      <a:pt x="0" y="11314"/>
                    </a:lnTo>
                    <a:lnTo>
                      <a:pt x="0" y="8229"/>
                    </a:lnTo>
                    <a:lnTo>
                      <a:pt x="794" y="6171"/>
                    </a:lnTo>
                    <a:lnTo>
                      <a:pt x="1429" y="3600"/>
                    </a:lnTo>
                    <a:lnTo>
                      <a:pt x="2700" y="2571"/>
                    </a:lnTo>
                    <a:lnTo>
                      <a:pt x="3653" y="1029"/>
                    </a:lnTo>
                    <a:lnTo>
                      <a:pt x="5718" y="1029"/>
                    </a:lnTo>
                    <a:lnTo>
                      <a:pt x="7624" y="0"/>
                    </a:lnTo>
                    <a:lnTo>
                      <a:pt x="10959" y="0"/>
                    </a:lnTo>
                    <a:lnTo>
                      <a:pt x="13976" y="0"/>
                    </a:lnTo>
                    <a:lnTo>
                      <a:pt x="16676" y="1029"/>
                    </a:lnTo>
                    <a:lnTo>
                      <a:pt x="18582" y="2571"/>
                    </a:lnTo>
                    <a:lnTo>
                      <a:pt x="20647" y="4629"/>
                    </a:lnTo>
                    <a:lnTo>
                      <a:pt x="20965" y="7200"/>
                    </a:lnTo>
                    <a:lnTo>
                      <a:pt x="21600" y="11314"/>
                    </a:lnTo>
                    <a:lnTo>
                      <a:pt x="20965" y="14400"/>
                    </a:lnTo>
                    <a:lnTo>
                      <a:pt x="20647" y="16457"/>
                    </a:lnTo>
                    <a:lnTo>
                      <a:pt x="19376" y="18514"/>
                    </a:lnTo>
                    <a:lnTo>
                      <a:pt x="17312" y="20571"/>
                    </a:lnTo>
                    <a:lnTo>
                      <a:pt x="13976" y="21600"/>
                    </a:lnTo>
                    <a:lnTo>
                      <a:pt x="10959" y="21600"/>
                    </a:lnTo>
                    <a:close/>
                    <a:moveTo>
                      <a:pt x="10959" y="17486"/>
                    </a:moveTo>
                    <a:lnTo>
                      <a:pt x="13341" y="17486"/>
                    </a:lnTo>
                    <a:lnTo>
                      <a:pt x="16041" y="16457"/>
                    </a:lnTo>
                    <a:lnTo>
                      <a:pt x="17312" y="15429"/>
                    </a:lnTo>
                    <a:lnTo>
                      <a:pt x="18582" y="12857"/>
                    </a:lnTo>
                    <a:lnTo>
                      <a:pt x="19376" y="11314"/>
                    </a:lnTo>
                    <a:lnTo>
                      <a:pt x="18582" y="8229"/>
                    </a:lnTo>
                    <a:lnTo>
                      <a:pt x="17312" y="6171"/>
                    </a:lnTo>
                    <a:lnTo>
                      <a:pt x="16041" y="4629"/>
                    </a:lnTo>
                    <a:lnTo>
                      <a:pt x="13341" y="3600"/>
                    </a:lnTo>
                    <a:lnTo>
                      <a:pt x="10959" y="3600"/>
                    </a:lnTo>
                    <a:lnTo>
                      <a:pt x="7624" y="3600"/>
                    </a:lnTo>
                    <a:lnTo>
                      <a:pt x="5718" y="4629"/>
                    </a:lnTo>
                    <a:lnTo>
                      <a:pt x="3653" y="6171"/>
                    </a:lnTo>
                    <a:lnTo>
                      <a:pt x="2700" y="8229"/>
                    </a:lnTo>
                    <a:lnTo>
                      <a:pt x="2700" y="11314"/>
                    </a:lnTo>
                    <a:lnTo>
                      <a:pt x="2700" y="12857"/>
                    </a:lnTo>
                    <a:lnTo>
                      <a:pt x="3653" y="15429"/>
                    </a:lnTo>
                    <a:lnTo>
                      <a:pt x="5082" y="16457"/>
                    </a:lnTo>
                    <a:lnTo>
                      <a:pt x="7624" y="17486"/>
                    </a:lnTo>
                    <a:lnTo>
                      <a:pt x="10959" y="17486"/>
                    </a:lnTo>
                    <a:close/>
                    <a:moveTo>
                      <a:pt x="10959" y="17486"/>
                    </a:moveTo>
                  </a:path>
                </a:pathLst>
              </a:custGeom>
              <a:solidFill>
                <a:srgbClr val="000000"/>
              </a:solidFill>
              <a:ln w="9525">
                <a:solidFill>
                  <a:schemeClr val="tx1"/>
                </a:solidFill>
                <a:miter lim="800000"/>
                <a:headEnd/>
                <a:tailEnd/>
              </a:ln>
            </p:spPr>
            <p:txBody>
              <a:bodyPr/>
              <a:lstStyle/>
              <a:p>
                <a:endParaRPr lang="fr-FR"/>
              </a:p>
            </p:txBody>
          </p:sp>
          <p:sp>
            <p:nvSpPr>
              <p:cNvPr id="2884" name="AutoShape 2396"/>
              <p:cNvSpPr>
                <a:spLocks/>
              </p:cNvSpPr>
              <p:nvPr/>
            </p:nvSpPr>
            <p:spPr bwMode="auto">
              <a:xfrm>
                <a:off x="1655" y="115"/>
                <a:ext cx="130" cy="253"/>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2885" name="AutoShape 2397"/>
              <p:cNvSpPr>
                <a:spLocks/>
              </p:cNvSpPr>
              <p:nvPr/>
            </p:nvSpPr>
            <p:spPr bwMode="auto">
              <a:xfrm>
                <a:off x="1619" y="521"/>
                <a:ext cx="78" cy="43"/>
              </a:xfrm>
              <a:custGeom>
                <a:avLst/>
                <a:gdLst/>
                <a:ahLst/>
                <a:cxnLst/>
                <a:rect l="0" t="0" r="r" b="b"/>
                <a:pathLst>
                  <a:path w="21600" h="21600">
                    <a:moveTo>
                      <a:pt x="10800" y="21600"/>
                    </a:moveTo>
                    <a:lnTo>
                      <a:pt x="7513" y="21600"/>
                    </a:lnTo>
                    <a:lnTo>
                      <a:pt x="5165" y="20571"/>
                    </a:lnTo>
                    <a:lnTo>
                      <a:pt x="2504" y="19543"/>
                    </a:lnTo>
                    <a:lnTo>
                      <a:pt x="1252" y="18000"/>
                    </a:lnTo>
                    <a:lnTo>
                      <a:pt x="626" y="14400"/>
                    </a:lnTo>
                    <a:lnTo>
                      <a:pt x="0" y="11314"/>
                    </a:lnTo>
                    <a:lnTo>
                      <a:pt x="626" y="8229"/>
                    </a:lnTo>
                    <a:lnTo>
                      <a:pt x="626" y="6686"/>
                    </a:lnTo>
                    <a:lnTo>
                      <a:pt x="1878" y="4114"/>
                    </a:lnTo>
                    <a:lnTo>
                      <a:pt x="2504" y="2057"/>
                    </a:lnTo>
                    <a:lnTo>
                      <a:pt x="4539" y="1029"/>
                    </a:lnTo>
                    <a:lnTo>
                      <a:pt x="5791" y="0"/>
                    </a:lnTo>
                    <a:lnTo>
                      <a:pt x="8139" y="0"/>
                    </a:lnTo>
                    <a:lnTo>
                      <a:pt x="10800" y="0"/>
                    </a:lnTo>
                    <a:lnTo>
                      <a:pt x="13930" y="0"/>
                    </a:lnTo>
                    <a:lnTo>
                      <a:pt x="16904" y="1029"/>
                    </a:lnTo>
                    <a:lnTo>
                      <a:pt x="18939" y="2057"/>
                    </a:lnTo>
                    <a:lnTo>
                      <a:pt x="20191" y="4114"/>
                    </a:lnTo>
                    <a:lnTo>
                      <a:pt x="20817" y="7714"/>
                    </a:lnTo>
                    <a:lnTo>
                      <a:pt x="21600" y="11314"/>
                    </a:lnTo>
                    <a:lnTo>
                      <a:pt x="21600" y="13371"/>
                    </a:lnTo>
                    <a:lnTo>
                      <a:pt x="20191" y="16971"/>
                    </a:lnTo>
                    <a:lnTo>
                      <a:pt x="19565" y="18514"/>
                    </a:lnTo>
                    <a:lnTo>
                      <a:pt x="16904" y="20571"/>
                    </a:lnTo>
                    <a:lnTo>
                      <a:pt x="14400" y="21600"/>
                    </a:lnTo>
                    <a:lnTo>
                      <a:pt x="10800" y="21600"/>
                    </a:lnTo>
                    <a:close/>
                    <a:moveTo>
                      <a:pt x="10800" y="18000"/>
                    </a:moveTo>
                    <a:lnTo>
                      <a:pt x="13930" y="18000"/>
                    </a:lnTo>
                    <a:lnTo>
                      <a:pt x="15652" y="16971"/>
                    </a:lnTo>
                    <a:lnTo>
                      <a:pt x="17530" y="15943"/>
                    </a:lnTo>
                    <a:lnTo>
                      <a:pt x="18313" y="13371"/>
                    </a:lnTo>
                    <a:lnTo>
                      <a:pt x="18939" y="11314"/>
                    </a:lnTo>
                    <a:lnTo>
                      <a:pt x="18313" y="8229"/>
                    </a:lnTo>
                    <a:lnTo>
                      <a:pt x="17530" y="6686"/>
                    </a:lnTo>
                    <a:lnTo>
                      <a:pt x="15652" y="5143"/>
                    </a:lnTo>
                    <a:lnTo>
                      <a:pt x="13930" y="4114"/>
                    </a:lnTo>
                    <a:lnTo>
                      <a:pt x="10800" y="4114"/>
                    </a:lnTo>
                    <a:lnTo>
                      <a:pt x="7513" y="4114"/>
                    </a:lnTo>
                    <a:lnTo>
                      <a:pt x="5791" y="5143"/>
                    </a:lnTo>
                    <a:lnTo>
                      <a:pt x="4539" y="6686"/>
                    </a:lnTo>
                    <a:lnTo>
                      <a:pt x="3130" y="8229"/>
                    </a:lnTo>
                    <a:lnTo>
                      <a:pt x="2504" y="11314"/>
                    </a:lnTo>
                    <a:lnTo>
                      <a:pt x="3130" y="13371"/>
                    </a:lnTo>
                    <a:lnTo>
                      <a:pt x="3913" y="15943"/>
                    </a:lnTo>
                    <a:lnTo>
                      <a:pt x="5791" y="16971"/>
                    </a:lnTo>
                    <a:lnTo>
                      <a:pt x="7513" y="18000"/>
                    </a:lnTo>
                    <a:lnTo>
                      <a:pt x="10800" y="18000"/>
                    </a:lnTo>
                    <a:close/>
                    <a:moveTo>
                      <a:pt x="10800" y="18000"/>
                    </a:moveTo>
                  </a:path>
                </a:pathLst>
              </a:custGeom>
              <a:solidFill>
                <a:srgbClr val="000000"/>
              </a:solidFill>
              <a:ln w="9525">
                <a:solidFill>
                  <a:schemeClr val="tx1"/>
                </a:solidFill>
                <a:miter lim="800000"/>
                <a:headEnd/>
                <a:tailEnd/>
              </a:ln>
            </p:spPr>
            <p:txBody>
              <a:bodyPr/>
              <a:lstStyle/>
              <a:p>
                <a:endParaRPr lang="fr-FR"/>
              </a:p>
            </p:txBody>
          </p:sp>
          <p:sp>
            <p:nvSpPr>
              <p:cNvPr id="2886" name="Rectangle 2398"/>
              <p:cNvSpPr>
                <a:spLocks/>
              </p:cNvSpPr>
              <p:nvPr/>
            </p:nvSpPr>
            <p:spPr bwMode="auto">
              <a:xfrm>
                <a:off x="1685" y="499"/>
                <a:ext cx="9" cy="8"/>
              </a:xfrm>
              <a:prstGeom prst="rect">
                <a:avLst/>
              </a:prstGeom>
              <a:solidFill>
                <a:srgbClr val="000000"/>
              </a:solidFill>
              <a:ln w="9525">
                <a:solidFill>
                  <a:schemeClr val="tx1"/>
                </a:solidFill>
                <a:miter lim="800000"/>
                <a:headEnd/>
                <a:tailEnd/>
              </a:ln>
            </p:spPr>
            <p:txBody>
              <a:bodyPr/>
              <a:lstStyle/>
              <a:p>
                <a:endParaRPr lang="fr-FR"/>
              </a:p>
            </p:txBody>
          </p:sp>
          <p:sp>
            <p:nvSpPr>
              <p:cNvPr id="2887" name="AutoShape 2399"/>
              <p:cNvSpPr>
                <a:spLocks/>
              </p:cNvSpPr>
              <p:nvPr/>
            </p:nvSpPr>
            <p:spPr bwMode="auto">
              <a:xfrm>
                <a:off x="1619" y="444"/>
                <a:ext cx="78" cy="44"/>
              </a:xfrm>
              <a:custGeom>
                <a:avLst/>
                <a:gdLst/>
                <a:ahLst/>
                <a:cxnLst/>
                <a:rect l="0" t="0" r="r" b="b"/>
                <a:pathLst>
                  <a:path w="21600" h="21600">
                    <a:moveTo>
                      <a:pt x="10800" y="21600"/>
                    </a:moveTo>
                    <a:lnTo>
                      <a:pt x="7513" y="21600"/>
                    </a:lnTo>
                    <a:lnTo>
                      <a:pt x="5165" y="20640"/>
                    </a:lnTo>
                    <a:lnTo>
                      <a:pt x="2504" y="18240"/>
                    </a:lnTo>
                    <a:lnTo>
                      <a:pt x="1252" y="16320"/>
                    </a:lnTo>
                    <a:lnTo>
                      <a:pt x="626" y="13920"/>
                    </a:lnTo>
                    <a:lnTo>
                      <a:pt x="0" y="10560"/>
                    </a:lnTo>
                    <a:lnTo>
                      <a:pt x="626" y="8640"/>
                    </a:lnTo>
                    <a:lnTo>
                      <a:pt x="626" y="6240"/>
                    </a:lnTo>
                    <a:lnTo>
                      <a:pt x="1878" y="3840"/>
                    </a:lnTo>
                    <a:lnTo>
                      <a:pt x="2504" y="2880"/>
                    </a:lnTo>
                    <a:lnTo>
                      <a:pt x="4539" y="1920"/>
                    </a:lnTo>
                    <a:lnTo>
                      <a:pt x="5791" y="960"/>
                    </a:lnTo>
                    <a:lnTo>
                      <a:pt x="8139" y="960"/>
                    </a:lnTo>
                    <a:lnTo>
                      <a:pt x="10800" y="0"/>
                    </a:lnTo>
                    <a:lnTo>
                      <a:pt x="13930" y="960"/>
                    </a:lnTo>
                    <a:lnTo>
                      <a:pt x="16904" y="1920"/>
                    </a:lnTo>
                    <a:lnTo>
                      <a:pt x="18939" y="2880"/>
                    </a:lnTo>
                    <a:lnTo>
                      <a:pt x="20191" y="5280"/>
                    </a:lnTo>
                    <a:lnTo>
                      <a:pt x="20817" y="7680"/>
                    </a:lnTo>
                    <a:lnTo>
                      <a:pt x="21600" y="10560"/>
                    </a:lnTo>
                    <a:lnTo>
                      <a:pt x="21600" y="13920"/>
                    </a:lnTo>
                    <a:lnTo>
                      <a:pt x="20191" y="16320"/>
                    </a:lnTo>
                    <a:lnTo>
                      <a:pt x="19565" y="18240"/>
                    </a:lnTo>
                    <a:lnTo>
                      <a:pt x="16904" y="19200"/>
                    </a:lnTo>
                    <a:lnTo>
                      <a:pt x="14400" y="21600"/>
                    </a:lnTo>
                    <a:lnTo>
                      <a:pt x="10800" y="21600"/>
                    </a:lnTo>
                    <a:close/>
                    <a:moveTo>
                      <a:pt x="10800" y="17280"/>
                    </a:moveTo>
                    <a:lnTo>
                      <a:pt x="13930" y="16320"/>
                    </a:lnTo>
                    <a:lnTo>
                      <a:pt x="15652" y="16320"/>
                    </a:lnTo>
                    <a:lnTo>
                      <a:pt x="17530" y="15840"/>
                    </a:lnTo>
                    <a:lnTo>
                      <a:pt x="18313" y="13920"/>
                    </a:lnTo>
                    <a:lnTo>
                      <a:pt x="18939" y="10560"/>
                    </a:lnTo>
                    <a:lnTo>
                      <a:pt x="18313" y="8640"/>
                    </a:lnTo>
                    <a:lnTo>
                      <a:pt x="17530" y="7200"/>
                    </a:lnTo>
                    <a:lnTo>
                      <a:pt x="15652" y="5280"/>
                    </a:lnTo>
                    <a:lnTo>
                      <a:pt x="13930" y="5280"/>
                    </a:lnTo>
                    <a:lnTo>
                      <a:pt x="10800" y="5280"/>
                    </a:lnTo>
                    <a:lnTo>
                      <a:pt x="7513" y="5280"/>
                    </a:lnTo>
                    <a:lnTo>
                      <a:pt x="5791" y="5280"/>
                    </a:lnTo>
                    <a:lnTo>
                      <a:pt x="4539" y="6240"/>
                    </a:lnTo>
                    <a:lnTo>
                      <a:pt x="3130" y="8640"/>
                    </a:lnTo>
                    <a:lnTo>
                      <a:pt x="2504" y="10560"/>
                    </a:lnTo>
                    <a:lnTo>
                      <a:pt x="3130" y="13920"/>
                    </a:lnTo>
                    <a:lnTo>
                      <a:pt x="3913" y="15840"/>
                    </a:lnTo>
                    <a:lnTo>
                      <a:pt x="5791" y="16320"/>
                    </a:lnTo>
                    <a:lnTo>
                      <a:pt x="7513" y="16320"/>
                    </a:lnTo>
                    <a:lnTo>
                      <a:pt x="10800" y="17280"/>
                    </a:lnTo>
                    <a:close/>
                    <a:moveTo>
                      <a:pt x="10800" y="17280"/>
                    </a:moveTo>
                  </a:path>
                </a:pathLst>
              </a:custGeom>
              <a:solidFill>
                <a:srgbClr val="000000"/>
              </a:solidFill>
              <a:ln w="9525">
                <a:solidFill>
                  <a:schemeClr val="tx1"/>
                </a:solidFill>
                <a:miter lim="800000"/>
                <a:headEnd/>
                <a:tailEnd/>
              </a:ln>
            </p:spPr>
            <p:txBody>
              <a:bodyPr/>
              <a:lstStyle/>
              <a:p>
                <a:endParaRPr lang="fr-FR"/>
              </a:p>
            </p:txBody>
          </p:sp>
          <p:sp>
            <p:nvSpPr>
              <p:cNvPr id="2888" name="AutoShape 2400"/>
              <p:cNvSpPr>
                <a:spLocks/>
              </p:cNvSpPr>
              <p:nvPr/>
            </p:nvSpPr>
            <p:spPr bwMode="auto">
              <a:xfrm>
                <a:off x="1619" y="395"/>
                <a:ext cx="78" cy="42"/>
              </a:xfrm>
              <a:custGeom>
                <a:avLst/>
                <a:gdLst/>
                <a:ahLst/>
                <a:cxnLst/>
                <a:rect l="0" t="0" r="r" b="b"/>
                <a:pathLst>
                  <a:path w="21600" h="21600">
                    <a:moveTo>
                      <a:pt x="10800" y="21600"/>
                    </a:moveTo>
                    <a:lnTo>
                      <a:pt x="7513" y="21600"/>
                    </a:lnTo>
                    <a:lnTo>
                      <a:pt x="5165" y="20571"/>
                    </a:lnTo>
                    <a:lnTo>
                      <a:pt x="2504" y="19543"/>
                    </a:lnTo>
                    <a:lnTo>
                      <a:pt x="1252" y="17486"/>
                    </a:lnTo>
                    <a:lnTo>
                      <a:pt x="626" y="14400"/>
                    </a:lnTo>
                    <a:lnTo>
                      <a:pt x="0" y="11314"/>
                    </a:lnTo>
                    <a:lnTo>
                      <a:pt x="626" y="8229"/>
                    </a:lnTo>
                    <a:lnTo>
                      <a:pt x="626" y="6171"/>
                    </a:lnTo>
                    <a:lnTo>
                      <a:pt x="1878" y="3600"/>
                    </a:lnTo>
                    <a:lnTo>
                      <a:pt x="2504" y="2571"/>
                    </a:lnTo>
                    <a:lnTo>
                      <a:pt x="4539" y="1029"/>
                    </a:lnTo>
                    <a:lnTo>
                      <a:pt x="5791" y="1029"/>
                    </a:lnTo>
                    <a:lnTo>
                      <a:pt x="8139" y="0"/>
                    </a:lnTo>
                    <a:lnTo>
                      <a:pt x="10800" y="0"/>
                    </a:lnTo>
                    <a:lnTo>
                      <a:pt x="13930" y="0"/>
                    </a:lnTo>
                    <a:lnTo>
                      <a:pt x="16904" y="1029"/>
                    </a:lnTo>
                    <a:lnTo>
                      <a:pt x="18939" y="2571"/>
                    </a:lnTo>
                    <a:lnTo>
                      <a:pt x="20191" y="4629"/>
                    </a:lnTo>
                    <a:lnTo>
                      <a:pt x="20817" y="7200"/>
                    </a:lnTo>
                    <a:lnTo>
                      <a:pt x="21600" y="11314"/>
                    </a:lnTo>
                    <a:lnTo>
                      <a:pt x="21600" y="14400"/>
                    </a:lnTo>
                    <a:lnTo>
                      <a:pt x="20191" y="16457"/>
                    </a:lnTo>
                    <a:lnTo>
                      <a:pt x="19565" y="18514"/>
                    </a:lnTo>
                    <a:lnTo>
                      <a:pt x="16904" y="20571"/>
                    </a:lnTo>
                    <a:lnTo>
                      <a:pt x="14400" y="21600"/>
                    </a:lnTo>
                    <a:lnTo>
                      <a:pt x="10800" y="21600"/>
                    </a:lnTo>
                    <a:close/>
                    <a:moveTo>
                      <a:pt x="10800" y="17486"/>
                    </a:moveTo>
                    <a:lnTo>
                      <a:pt x="13930" y="17486"/>
                    </a:lnTo>
                    <a:lnTo>
                      <a:pt x="15652" y="16457"/>
                    </a:lnTo>
                    <a:lnTo>
                      <a:pt x="17530" y="15429"/>
                    </a:lnTo>
                    <a:lnTo>
                      <a:pt x="18313" y="12857"/>
                    </a:lnTo>
                    <a:lnTo>
                      <a:pt x="18939" y="11314"/>
                    </a:lnTo>
                    <a:lnTo>
                      <a:pt x="18313" y="8229"/>
                    </a:lnTo>
                    <a:lnTo>
                      <a:pt x="17530" y="6171"/>
                    </a:lnTo>
                    <a:lnTo>
                      <a:pt x="15652" y="4629"/>
                    </a:lnTo>
                    <a:lnTo>
                      <a:pt x="13930" y="3600"/>
                    </a:lnTo>
                    <a:lnTo>
                      <a:pt x="10800" y="3600"/>
                    </a:lnTo>
                    <a:lnTo>
                      <a:pt x="7513" y="3600"/>
                    </a:lnTo>
                    <a:lnTo>
                      <a:pt x="5791" y="4629"/>
                    </a:lnTo>
                    <a:lnTo>
                      <a:pt x="4539" y="6171"/>
                    </a:lnTo>
                    <a:lnTo>
                      <a:pt x="3130" y="8229"/>
                    </a:lnTo>
                    <a:lnTo>
                      <a:pt x="2504" y="11314"/>
                    </a:lnTo>
                    <a:lnTo>
                      <a:pt x="3130" y="12857"/>
                    </a:lnTo>
                    <a:lnTo>
                      <a:pt x="3913" y="15429"/>
                    </a:lnTo>
                    <a:lnTo>
                      <a:pt x="5791" y="16457"/>
                    </a:lnTo>
                    <a:lnTo>
                      <a:pt x="7513" y="17486"/>
                    </a:lnTo>
                    <a:lnTo>
                      <a:pt x="10800" y="17486"/>
                    </a:lnTo>
                    <a:close/>
                    <a:moveTo>
                      <a:pt x="10800" y="17486"/>
                    </a:moveTo>
                  </a:path>
                </a:pathLst>
              </a:custGeom>
              <a:solidFill>
                <a:srgbClr val="000000"/>
              </a:solidFill>
              <a:ln w="9525">
                <a:solidFill>
                  <a:schemeClr val="tx1"/>
                </a:solidFill>
                <a:miter lim="800000"/>
                <a:headEnd/>
                <a:tailEnd/>
              </a:ln>
            </p:spPr>
            <p:txBody>
              <a:bodyPr/>
              <a:lstStyle/>
              <a:p>
                <a:endParaRPr lang="fr-FR"/>
              </a:p>
            </p:txBody>
          </p:sp>
          <p:sp>
            <p:nvSpPr>
              <p:cNvPr id="2889" name="AutoShape 2401"/>
              <p:cNvSpPr>
                <a:spLocks/>
              </p:cNvSpPr>
              <p:nvPr/>
            </p:nvSpPr>
            <p:spPr bwMode="auto">
              <a:xfrm>
                <a:off x="1525" y="115"/>
                <a:ext cx="130" cy="253"/>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828282"/>
              </a:solidFill>
              <a:ln w="9525">
                <a:solidFill>
                  <a:srgbClr val="828282"/>
                </a:solidFill>
                <a:miter lim="800000"/>
                <a:headEnd/>
                <a:tailEnd/>
              </a:ln>
            </p:spPr>
            <p:txBody>
              <a:bodyPr/>
              <a:lstStyle/>
              <a:p>
                <a:endParaRPr lang="fr-FR"/>
              </a:p>
            </p:txBody>
          </p:sp>
          <p:sp>
            <p:nvSpPr>
              <p:cNvPr id="2890" name="AutoShape 2402"/>
              <p:cNvSpPr>
                <a:spLocks/>
              </p:cNvSpPr>
              <p:nvPr/>
            </p:nvSpPr>
            <p:spPr bwMode="auto">
              <a:xfrm>
                <a:off x="1491" y="521"/>
                <a:ext cx="76" cy="43"/>
              </a:xfrm>
              <a:custGeom>
                <a:avLst/>
                <a:gdLst/>
                <a:ahLst/>
                <a:cxnLst/>
                <a:rect l="0" t="0" r="r" b="b"/>
                <a:pathLst>
                  <a:path w="21600" h="21600">
                    <a:moveTo>
                      <a:pt x="10478" y="21600"/>
                    </a:moveTo>
                    <a:lnTo>
                      <a:pt x="7415" y="21600"/>
                    </a:lnTo>
                    <a:lnTo>
                      <a:pt x="4675" y="20571"/>
                    </a:lnTo>
                    <a:lnTo>
                      <a:pt x="2740" y="19543"/>
                    </a:lnTo>
                    <a:lnTo>
                      <a:pt x="645" y="18000"/>
                    </a:lnTo>
                    <a:lnTo>
                      <a:pt x="0" y="14400"/>
                    </a:lnTo>
                    <a:lnTo>
                      <a:pt x="0" y="11314"/>
                    </a:lnTo>
                    <a:lnTo>
                      <a:pt x="0" y="8229"/>
                    </a:lnTo>
                    <a:lnTo>
                      <a:pt x="645" y="6686"/>
                    </a:lnTo>
                    <a:lnTo>
                      <a:pt x="1290" y="4114"/>
                    </a:lnTo>
                    <a:lnTo>
                      <a:pt x="2740" y="2057"/>
                    </a:lnTo>
                    <a:lnTo>
                      <a:pt x="4030" y="1029"/>
                    </a:lnTo>
                    <a:lnTo>
                      <a:pt x="6125" y="0"/>
                    </a:lnTo>
                    <a:lnTo>
                      <a:pt x="8060" y="0"/>
                    </a:lnTo>
                    <a:lnTo>
                      <a:pt x="10478" y="0"/>
                    </a:lnTo>
                    <a:lnTo>
                      <a:pt x="14507" y="0"/>
                    </a:lnTo>
                    <a:lnTo>
                      <a:pt x="16764" y="1029"/>
                    </a:lnTo>
                    <a:lnTo>
                      <a:pt x="18860" y="2057"/>
                    </a:lnTo>
                    <a:lnTo>
                      <a:pt x="20149" y="4114"/>
                    </a:lnTo>
                    <a:lnTo>
                      <a:pt x="21600" y="7714"/>
                    </a:lnTo>
                    <a:lnTo>
                      <a:pt x="21600" y="11314"/>
                    </a:lnTo>
                    <a:lnTo>
                      <a:pt x="21600" y="13371"/>
                    </a:lnTo>
                    <a:lnTo>
                      <a:pt x="20794" y="16971"/>
                    </a:lnTo>
                    <a:lnTo>
                      <a:pt x="19504" y="18514"/>
                    </a:lnTo>
                    <a:lnTo>
                      <a:pt x="17570" y="20571"/>
                    </a:lnTo>
                    <a:lnTo>
                      <a:pt x="14507" y="21600"/>
                    </a:lnTo>
                    <a:lnTo>
                      <a:pt x="10478" y="21600"/>
                    </a:lnTo>
                    <a:close/>
                    <a:moveTo>
                      <a:pt x="10478" y="18000"/>
                    </a:moveTo>
                    <a:lnTo>
                      <a:pt x="13863" y="18000"/>
                    </a:lnTo>
                    <a:lnTo>
                      <a:pt x="16442" y="16971"/>
                    </a:lnTo>
                    <a:lnTo>
                      <a:pt x="17570" y="15943"/>
                    </a:lnTo>
                    <a:lnTo>
                      <a:pt x="18860" y="13371"/>
                    </a:lnTo>
                    <a:lnTo>
                      <a:pt x="18860" y="11314"/>
                    </a:lnTo>
                    <a:lnTo>
                      <a:pt x="18860" y="8229"/>
                    </a:lnTo>
                    <a:lnTo>
                      <a:pt x="17570" y="6686"/>
                    </a:lnTo>
                    <a:lnTo>
                      <a:pt x="16442" y="5143"/>
                    </a:lnTo>
                    <a:lnTo>
                      <a:pt x="13863" y="4114"/>
                    </a:lnTo>
                    <a:lnTo>
                      <a:pt x="10478" y="4114"/>
                    </a:lnTo>
                    <a:lnTo>
                      <a:pt x="8060" y="4114"/>
                    </a:lnTo>
                    <a:lnTo>
                      <a:pt x="5319" y="5143"/>
                    </a:lnTo>
                    <a:lnTo>
                      <a:pt x="4030" y="6686"/>
                    </a:lnTo>
                    <a:lnTo>
                      <a:pt x="2740" y="8229"/>
                    </a:lnTo>
                    <a:lnTo>
                      <a:pt x="1934" y="11314"/>
                    </a:lnTo>
                    <a:lnTo>
                      <a:pt x="2740" y="13371"/>
                    </a:lnTo>
                    <a:lnTo>
                      <a:pt x="4030" y="15943"/>
                    </a:lnTo>
                    <a:lnTo>
                      <a:pt x="5319" y="16971"/>
                    </a:lnTo>
                    <a:lnTo>
                      <a:pt x="8060" y="18000"/>
                    </a:lnTo>
                    <a:lnTo>
                      <a:pt x="10478" y="18000"/>
                    </a:lnTo>
                    <a:close/>
                    <a:moveTo>
                      <a:pt x="10478" y="18000"/>
                    </a:moveTo>
                  </a:path>
                </a:pathLst>
              </a:custGeom>
              <a:solidFill>
                <a:srgbClr val="000000"/>
              </a:solidFill>
              <a:ln w="9525">
                <a:solidFill>
                  <a:schemeClr val="tx1"/>
                </a:solidFill>
                <a:miter lim="800000"/>
                <a:headEnd/>
                <a:tailEnd/>
              </a:ln>
            </p:spPr>
            <p:txBody>
              <a:bodyPr/>
              <a:lstStyle/>
              <a:p>
                <a:endParaRPr lang="fr-FR"/>
              </a:p>
            </p:txBody>
          </p:sp>
          <p:sp>
            <p:nvSpPr>
              <p:cNvPr id="2891" name="Rectangle 2403"/>
              <p:cNvSpPr>
                <a:spLocks/>
              </p:cNvSpPr>
              <p:nvPr/>
            </p:nvSpPr>
            <p:spPr bwMode="auto">
              <a:xfrm>
                <a:off x="1555" y="499"/>
                <a:ext cx="12" cy="8"/>
              </a:xfrm>
              <a:prstGeom prst="rect">
                <a:avLst/>
              </a:prstGeom>
              <a:solidFill>
                <a:srgbClr val="000000"/>
              </a:solidFill>
              <a:ln w="9525">
                <a:solidFill>
                  <a:schemeClr val="tx1"/>
                </a:solidFill>
                <a:miter lim="800000"/>
                <a:headEnd/>
                <a:tailEnd/>
              </a:ln>
            </p:spPr>
            <p:txBody>
              <a:bodyPr/>
              <a:lstStyle/>
              <a:p>
                <a:endParaRPr lang="fr-FR"/>
              </a:p>
            </p:txBody>
          </p:sp>
          <p:sp>
            <p:nvSpPr>
              <p:cNvPr id="2892" name="AutoShape 2404"/>
              <p:cNvSpPr>
                <a:spLocks/>
              </p:cNvSpPr>
              <p:nvPr/>
            </p:nvSpPr>
            <p:spPr bwMode="auto">
              <a:xfrm>
                <a:off x="1491" y="458"/>
                <a:ext cx="76" cy="24"/>
              </a:xfrm>
              <a:custGeom>
                <a:avLst/>
                <a:gdLst/>
                <a:ahLst/>
                <a:cxnLst/>
                <a:rect l="0" t="0" r="r" b="b"/>
                <a:pathLst>
                  <a:path w="21600" h="21600">
                    <a:moveTo>
                      <a:pt x="21600" y="0"/>
                    </a:moveTo>
                    <a:lnTo>
                      <a:pt x="21600" y="6574"/>
                    </a:lnTo>
                    <a:lnTo>
                      <a:pt x="4675" y="6574"/>
                    </a:lnTo>
                    <a:lnTo>
                      <a:pt x="5319" y="11270"/>
                    </a:lnTo>
                    <a:lnTo>
                      <a:pt x="6770" y="15026"/>
                    </a:lnTo>
                    <a:lnTo>
                      <a:pt x="7415" y="17843"/>
                    </a:lnTo>
                    <a:lnTo>
                      <a:pt x="8060" y="21600"/>
                    </a:lnTo>
                    <a:lnTo>
                      <a:pt x="5319" y="21600"/>
                    </a:lnTo>
                    <a:lnTo>
                      <a:pt x="4030" y="16904"/>
                    </a:lnTo>
                    <a:lnTo>
                      <a:pt x="2740" y="11270"/>
                    </a:lnTo>
                    <a:lnTo>
                      <a:pt x="1290" y="6574"/>
                    </a:lnTo>
                    <a:lnTo>
                      <a:pt x="0" y="4696"/>
                    </a:lnTo>
                    <a:lnTo>
                      <a:pt x="0" y="0"/>
                    </a:lnTo>
                    <a:lnTo>
                      <a:pt x="21600" y="0"/>
                    </a:lnTo>
                    <a:close/>
                    <a:moveTo>
                      <a:pt x="21600" y="0"/>
                    </a:moveTo>
                  </a:path>
                </a:pathLst>
              </a:custGeom>
              <a:solidFill>
                <a:srgbClr val="000000"/>
              </a:solidFill>
              <a:ln w="9525">
                <a:solidFill>
                  <a:schemeClr val="tx1"/>
                </a:solidFill>
                <a:miter lim="800000"/>
                <a:headEnd/>
                <a:tailEnd/>
              </a:ln>
            </p:spPr>
            <p:txBody>
              <a:bodyPr/>
              <a:lstStyle/>
              <a:p>
                <a:endParaRPr lang="fr-FR"/>
              </a:p>
            </p:txBody>
          </p:sp>
          <p:sp>
            <p:nvSpPr>
              <p:cNvPr id="2893" name="AutoShape 2405"/>
              <p:cNvSpPr>
                <a:spLocks/>
              </p:cNvSpPr>
              <p:nvPr/>
            </p:nvSpPr>
            <p:spPr bwMode="auto">
              <a:xfrm>
                <a:off x="1491" y="395"/>
                <a:ext cx="76" cy="42"/>
              </a:xfrm>
              <a:custGeom>
                <a:avLst/>
                <a:gdLst/>
                <a:ahLst/>
                <a:cxnLst/>
                <a:rect l="0" t="0" r="r" b="b"/>
                <a:pathLst>
                  <a:path w="21600" h="21600">
                    <a:moveTo>
                      <a:pt x="10478" y="21600"/>
                    </a:moveTo>
                    <a:lnTo>
                      <a:pt x="7415" y="21600"/>
                    </a:lnTo>
                    <a:lnTo>
                      <a:pt x="4675" y="20571"/>
                    </a:lnTo>
                    <a:lnTo>
                      <a:pt x="2740" y="19543"/>
                    </a:lnTo>
                    <a:lnTo>
                      <a:pt x="645" y="17486"/>
                    </a:lnTo>
                    <a:lnTo>
                      <a:pt x="0" y="14400"/>
                    </a:lnTo>
                    <a:lnTo>
                      <a:pt x="0" y="11314"/>
                    </a:lnTo>
                    <a:lnTo>
                      <a:pt x="0" y="8229"/>
                    </a:lnTo>
                    <a:lnTo>
                      <a:pt x="645" y="6171"/>
                    </a:lnTo>
                    <a:lnTo>
                      <a:pt x="1290" y="3600"/>
                    </a:lnTo>
                    <a:lnTo>
                      <a:pt x="2740" y="2571"/>
                    </a:lnTo>
                    <a:lnTo>
                      <a:pt x="4030" y="1029"/>
                    </a:lnTo>
                    <a:lnTo>
                      <a:pt x="6125" y="1029"/>
                    </a:lnTo>
                    <a:lnTo>
                      <a:pt x="8060" y="0"/>
                    </a:lnTo>
                    <a:lnTo>
                      <a:pt x="10478" y="0"/>
                    </a:lnTo>
                    <a:lnTo>
                      <a:pt x="14507" y="0"/>
                    </a:lnTo>
                    <a:lnTo>
                      <a:pt x="16764" y="1029"/>
                    </a:lnTo>
                    <a:lnTo>
                      <a:pt x="18860" y="2571"/>
                    </a:lnTo>
                    <a:lnTo>
                      <a:pt x="20149" y="4629"/>
                    </a:lnTo>
                    <a:lnTo>
                      <a:pt x="21600" y="7200"/>
                    </a:lnTo>
                    <a:lnTo>
                      <a:pt x="21600" y="11314"/>
                    </a:lnTo>
                    <a:lnTo>
                      <a:pt x="21600" y="14400"/>
                    </a:lnTo>
                    <a:lnTo>
                      <a:pt x="20794" y="16457"/>
                    </a:lnTo>
                    <a:lnTo>
                      <a:pt x="19504" y="18514"/>
                    </a:lnTo>
                    <a:lnTo>
                      <a:pt x="17570" y="20571"/>
                    </a:lnTo>
                    <a:lnTo>
                      <a:pt x="14507" y="21600"/>
                    </a:lnTo>
                    <a:lnTo>
                      <a:pt x="10478" y="21600"/>
                    </a:lnTo>
                    <a:close/>
                    <a:moveTo>
                      <a:pt x="10478" y="17486"/>
                    </a:moveTo>
                    <a:lnTo>
                      <a:pt x="13863" y="17486"/>
                    </a:lnTo>
                    <a:lnTo>
                      <a:pt x="16442" y="16457"/>
                    </a:lnTo>
                    <a:lnTo>
                      <a:pt x="17570" y="15429"/>
                    </a:lnTo>
                    <a:lnTo>
                      <a:pt x="18860" y="12857"/>
                    </a:lnTo>
                    <a:lnTo>
                      <a:pt x="18860" y="11314"/>
                    </a:lnTo>
                    <a:lnTo>
                      <a:pt x="18860" y="8229"/>
                    </a:lnTo>
                    <a:lnTo>
                      <a:pt x="17570" y="6171"/>
                    </a:lnTo>
                    <a:lnTo>
                      <a:pt x="16442" y="4629"/>
                    </a:lnTo>
                    <a:lnTo>
                      <a:pt x="13863" y="3600"/>
                    </a:lnTo>
                    <a:lnTo>
                      <a:pt x="10478" y="3600"/>
                    </a:lnTo>
                    <a:lnTo>
                      <a:pt x="8060" y="3600"/>
                    </a:lnTo>
                    <a:lnTo>
                      <a:pt x="5319" y="4629"/>
                    </a:lnTo>
                    <a:lnTo>
                      <a:pt x="4030" y="6171"/>
                    </a:lnTo>
                    <a:lnTo>
                      <a:pt x="2740" y="8229"/>
                    </a:lnTo>
                    <a:lnTo>
                      <a:pt x="1934" y="11314"/>
                    </a:lnTo>
                    <a:lnTo>
                      <a:pt x="2740" y="12857"/>
                    </a:lnTo>
                    <a:lnTo>
                      <a:pt x="4030" y="15429"/>
                    </a:lnTo>
                    <a:lnTo>
                      <a:pt x="5319" y="16457"/>
                    </a:lnTo>
                    <a:lnTo>
                      <a:pt x="8060" y="17486"/>
                    </a:lnTo>
                    <a:lnTo>
                      <a:pt x="10478" y="17486"/>
                    </a:lnTo>
                    <a:close/>
                    <a:moveTo>
                      <a:pt x="10478" y="17486"/>
                    </a:moveTo>
                  </a:path>
                </a:pathLst>
              </a:custGeom>
              <a:solidFill>
                <a:srgbClr val="000000"/>
              </a:solidFill>
              <a:ln w="9525">
                <a:solidFill>
                  <a:schemeClr val="tx1"/>
                </a:solidFill>
                <a:miter lim="800000"/>
                <a:headEnd/>
                <a:tailEnd/>
              </a:ln>
            </p:spPr>
            <p:txBody>
              <a:bodyPr/>
              <a:lstStyle/>
              <a:p>
                <a:endParaRPr lang="fr-FR"/>
              </a:p>
            </p:txBody>
          </p:sp>
          <p:sp>
            <p:nvSpPr>
              <p:cNvPr id="2894" name="AutoShape 2406"/>
              <p:cNvSpPr>
                <a:spLocks/>
              </p:cNvSpPr>
              <p:nvPr/>
            </p:nvSpPr>
            <p:spPr bwMode="auto">
              <a:xfrm>
                <a:off x="1397" y="115"/>
                <a:ext cx="128" cy="253"/>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CFF00"/>
              </a:solidFill>
              <a:ln w="9525">
                <a:solidFill>
                  <a:srgbClr val="FCFF00"/>
                </a:solidFill>
                <a:miter lim="800000"/>
                <a:headEnd/>
                <a:tailEnd/>
              </a:ln>
            </p:spPr>
            <p:txBody>
              <a:bodyPr/>
              <a:lstStyle/>
              <a:p>
                <a:endParaRPr lang="fr-FR"/>
              </a:p>
            </p:txBody>
          </p:sp>
          <p:sp>
            <p:nvSpPr>
              <p:cNvPr id="2895" name="AutoShape 2407"/>
              <p:cNvSpPr>
                <a:spLocks/>
              </p:cNvSpPr>
              <p:nvPr/>
            </p:nvSpPr>
            <p:spPr bwMode="auto">
              <a:xfrm>
                <a:off x="1361" y="521"/>
                <a:ext cx="78" cy="43"/>
              </a:xfrm>
              <a:custGeom>
                <a:avLst/>
                <a:gdLst/>
                <a:ahLst/>
                <a:cxnLst/>
                <a:rect l="0" t="0" r="r" b="b"/>
                <a:pathLst>
                  <a:path w="21600" h="21600">
                    <a:moveTo>
                      <a:pt x="10641" y="21600"/>
                    </a:moveTo>
                    <a:lnTo>
                      <a:pt x="7624" y="21600"/>
                    </a:lnTo>
                    <a:lnTo>
                      <a:pt x="4288" y="20571"/>
                    </a:lnTo>
                    <a:lnTo>
                      <a:pt x="2382" y="19543"/>
                    </a:lnTo>
                    <a:lnTo>
                      <a:pt x="1429" y="18000"/>
                    </a:lnTo>
                    <a:lnTo>
                      <a:pt x="0" y="14400"/>
                    </a:lnTo>
                    <a:lnTo>
                      <a:pt x="0" y="11314"/>
                    </a:lnTo>
                    <a:lnTo>
                      <a:pt x="0" y="8229"/>
                    </a:lnTo>
                    <a:lnTo>
                      <a:pt x="635" y="6686"/>
                    </a:lnTo>
                    <a:lnTo>
                      <a:pt x="1429" y="4114"/>
                    </a:lnTo>
                    <a:lnTo>
                      <a:pt x="2382" y="2057"/>
                    </a:lnTo>
                    <a:lnTo>
                      <a:pt x="3653" y="1029"/>
                    </a:lnTo>
                    <a:lnTo>
                      <a:pt x="5718" y="0"/>
                    </a:lnTo>
                    <a:lnTo>
                      <a:pt x="7624" y="0"/>
                    </a:lnTo>
                    <a:lnTo>
                      <a:pt x="10641" y="0"/>
                    </a:lnTo>
                    <a:lnTo>
                      <a:pt x="13976" y="0"/>
                    </a:lnTo>
                    <a:lnTo>
                      <a:pt x="16676" y="1029"/>
                    </a:lnTo>
                    <a:lnTo>
                      <a:pt x="18265" y="2057"/>
                    </a:lnTo>
                    <a:lnTo>
                      <a:pt x="20329" y="4114"/>
                    </a:lnTo>
                    <a:lnTo>
                      <a:pt x="20965" y="7714"/>
                    </a:lnTo>
                    <a:lnTo>
                      <a:pt x="21600" y="11314"/>
                    </a:lnTo>
                    <a:lnTo>
                      <a:pt x="20965" y="13371"/>
                    </a:lnTo>
                    <a:lnTo>
                      <a:pt x="20329" y="16971"/>
                    </a:lnTo>
                    <a:lnTo>
                      <a:pt x="18900" y="18514"/>
                    </a:lnTo>
                    <a:lnTo>
                      <a:pt x="17312" y="20571"/>
                    </a:lnTo>
                    <a:lnTo>
                      <a:pt x="13976" y="21600"/>
                    </a:lnTo>
                    <a:lnTo>
                      <a:pt x="10641" y="21600"/>
                    </a:lnTo>
                    <a:close/>
                    <a:moveTo>
                      <a:pt x="10641" y="18000"/>
                    </a:moveTo>
                    <a:lnTo>
                      <a:pt x="13976" y="18000"/>
                    </a:lnTo>
                    <a:lnTo>
                      <a:pt x="15882" y="16971"/>
                    </a:lnTo>
                    <a:lnTo>
                      <a:pt x="17312" y="15943"/>
                    </a:lnTo>
                    <a:lnTo>
                      <a:pt x="18265" y="13371"/>
                    </a:lnTo>
                    <a:lnTo>
                      <a:pt x="18900" y="11314"/>
                    </a:lnTo>
                    <a:lnTo>
                      <a:pt x="18265" y="8229"/>
                    </a:lnTo>
                    <a:lnTo>
                      <a:pt x="17312" y="6686"/>
                    </a:lnTo>
                    <a:lnTo>
                      <a:pt x="15882" y="5143"/>
                    </a:lnTo>
                    <a:lnTo>
                      <a:pt x="13976" y="4114"/>
                    </a:lnTo>
                    <a:lnTo>
                      <a:pt x="10641" y="4114"/>
                    </a:lnTo>
                    <a:lnTo>
                      <a:pt x="7624" y="4114"/>
                    </a:lnTo>
                    <a:lnTo>
                      <a:pt x="5718" y="5143"/>
                    </a:lnTo>
                    <a:lnTo>
                      <a:pt x="3653" y="6686"/>
                    </a:lnTo>
                    <a:lnTo>
                      <a:pt x="2382" y="8229"/>
                    </a:lnTo>
                    <a:lnTo>
                      <a:pt x="2382" y="11314"/>
                    </a:lnTo>
                    <a:lnTo>
                      <a:pt x="2382" y="13371"/>
                    </a:lnTo>
                    <a:lnTo>
                      <a:pt x="3653" y="15943"/>
                    </a:lnTo>
                    <a:lnTo>
                      <a:pt x="5718" y="16971"/>
                    </a:lnTo>
                    <a:lnTo>
                      <a:pt x="7624" y="18000"/>
                    </a:lnTo>
                    <a:lnTo>
                      <a:pt x="10641" y="18000"/>
                    </a:lnTo>
                    <a:close/>
                    <a:moveTo>
                      <a:pt x="10641" y="18000"/>
                    </a:moveTo>
                  </a:path>
                </a:pathLst>
              </a:custGeom>
              <a:solidFill>
                <a:srgbClr val="000000"/>
              </a:solidFill>
              <a:ln w="9525">
                <a:solidFill>
                  <a:schemeClr val="tx1"/>
                </a:solidFill>
                <a:miter lim="800000"/>
                <a:headEnd/>
                <a:tailEnd/>
              </a:ln>
            </p:spPr>
            <p:txBody>
              <a:bodyPr/>
              <a:lstStyle/>
              <a:p>
                <a:endParaRPr lang="fr-FR"/>
              </a:p>
            </p:txBody>
          </p:sp>
          <p:sp>
            <p:nvSpPr>
              <p:cNvPr id="2896" name="Rectangle 2408"/>
              <p:cNvSpPr>
                <a:spLocks/>
              </p:cNvSpPr>
              <p:nvPr/>
            </p:nvSpPr>
            <p:spPr bwMode="auto">
              <a:xfrm>
                <a:off x="1427" y="499"/>
                <a:ext cx="9" cy="8"/>
              </a:xfrm>
              <a:prstGeom prst="rect">
                <a:avLst/>
              </a:prstGeom>
              <a:solidFill>
                <a:srgbClr val="000000"/>
              </a:solidFill>
              <a:ln w="9525">
                <a:solidFill>
                  <a:schemeClr val="tx1"/>
                </a:solidFill>
                <a:miter lim="800000"/>
                <a:headEnd/>
                <a:tailEnd/>
              </a:ln>
            </p:spPr>
            <p:txBody>
              <a:bodyPr/>
              <a:lstStyle/>
              <a:p>
                <a:endParaRPr lang="fr-FR"/>
              </a:p>
            </p:txBody>
          </p:sp>
          <p:sp>
            <p:nvSpPr>
              <p:cNvPr id="2897" name="AutoShape 2409"/>
              <p:cNvSpPr>
                <a:spLocks/>
              </p:cNvSpPr>
              <p:nvPr/>
            </p:nvSpPr>
            <p:spPr bwMode="auto">
              <a:xfrm>
                <a:off x="1361" y="446"/>
                <a:ext cx="75" cy="42"/>
              </a:xfrm>
              <a:custGeom>
                <a:avLst/>
                <a:gdLst/>
                <a:ahLst/>
                <a:cxnLst/>
                <a:rect l="0" t="0" r="r" b="b"/>
                <a:pathLst>
                  <a:path w="21600" h="21600">
                    <a:moveTo>
                      <a:pt x="18818" y="0"/>
                    </a:moveTo>
                    <a:lnTo>
                      <a:pt x="21600" y="0"/>
                    </a:lnTo>
                    <a:lnTo>
                      <a:pt x="21600" y="21600"/>
                    </a:lnTo>
                    <a:lnTo>
                      <a:pt x="20945" y="21600"/>
                    </a:lnTo>
                    <a:lnTo>
                      <a:pt x="19473" y="21600"/>
                    </a:lnTo>
                    <a:lnTo>
                      <a:pt x="18491" y="20595"/>
                    </a:lnTo>
                    <a:lnTo>
                      <a:pt x="17182" y="19088"/>
                    </a:lnTo>
                    <a:lnTo>
                      <a:pt x="15055" y="16074"/>
                    </a:lnTo>
                    <a:lnTo>
                      <a:pt x="13745" y="13563"/>
                    </a:lnTo>
                    <a:lnTo>
                      <a:pt x="11618" y="10047"/>
                    </a:lnTo>
                    <a:lnTo>
                      <a:pt x="10309" y="8037"/>
                    </a:lnTo>
                    <a:lnTo>
                      <a:pt x="9327" y="6530"/>
                    </a:lnTo>
                    <a:lnTo>
                      <a:pt x="7200" y="5526"/>
                    </a:lnTo>
                    <a:lnTo>
                      <a:pt x="5891" y="5526"/>
                    </a:lnTo>
                    <a:lnTo>
                      <a:pt x="4418" y="5526"/>
                    </a:lnTo>
                    <a:lnTo>
                      <a:pt x="3109" y="6530"/>
                    </a:lnTo>
                    <a:lnTo>
                      <a:pt x="2455" y="8037"/>
                    </a:lnTo>
                    <a:lnTo>
                      <a:pt x="2455" y="10047"/>
                    </a:lnTo>
                    <a:lnTo>
                      <a:pt x="2455" y="13563"/>
                    </a:lnTo>
                    <a:lnTo>
                      <a:pt x="3109" y="15572"/>
                    </a:lnTo>
                    <a:lnTo>
                      <a:pt x="4418" y="16074"/>
                    </a:lnTo>
                    <a:lnTo>
                      <a:pt x="6545" y="17079"/>
                    </a:lnTo>
                    <a:lnTo>
                      <a:pt x="5891" y="21600"/>
                    </a:lnTo>
                    <a:lnTo>
                      <a:pt x="3764" y="20595"/>
                    </a:lnTo>
                    <a:lnTo>
                      <a:pt x="2455" y="19088"/>
                    </a:lnTo>
                    <a:lnTo>
                      <a:pt x="1473" y="18084"/>
                    </a:lnTo>
                    <a:lnTo>
                      <a:pt x="655" y="16074"/>
                    </a:lnTo>
                    <a:lnTo>
                      <a:pt x="0" y="13563"/>
                    </a:lnTo>
                    <a:lnTo>
                      <a:pt x="0" y="10047"/>
                    </a:lnTo>
                    <a:lnTo>
                      <a:pt x="0" y="7033"/>
                    </a:lnTo>
                    <a:lnTo>
                      <a:pt x="655" y="5526"/>
                    </a:lnTo>
                    <a:lnTo>
                      <a:pt x="1800" y="3014"/>
                    </a:lnTo>
                    <a:lnTo>
                      <a:pt x="3764" y="1005"/>
                    </a:lnTo>
                    <a:lnTo>
                      <a:pt x="5891" y="0"/>
                    </a:lnTo>
                    <a:lnTo>
                      <a:pt x="7200" y="0"/>
                    </a:lnTo>
                    <a:lnTo>
                      <a:pt x="8509" y="1005"/>
                    </a:lnTo>
                    <a:lnTo>
                      <a:pt x="9982" y="2009"/>
                    </a:lnTo>
                    <a:lnTo>
                      <a:pt x="10964" y="3014"/>
                    </a:lnTo>
                    <a:lnTo>
                      <a:pt x="12273" y="6530"/>
                    </a:lnTo>
                    <a:lnTo>
                      <a:pt x="15055" y="9042"/>
                    </a:lnTo>
                    <a:lnTo>
                      <a:pt x="15709" y="12558"/>
                    </a:lnTo>
                    <a:lnTo>
                      <a:pt x="17182" y="13563"/>
                    </a:lnTo>
                    <a:lnTo>
                      <a:pt x="17836" y="14567"/>
                    </a:lnTo>
                    <a:lnTo>
                      <a:pt x="18491" y="15572"/>
                    </a:lnTo>
                    <a:lnTo>
                      <a:pt x="18818" y="16074"/>
                    </a:lnTo>
                    <a:lnTo>
                      <a:pt x="18818" y="0"/>
                    </a:lnTo>
                    <a:close/>
                    <a:moveTo>
                      <a:pt x="18818" y="0"/>
                    </a:moveTo>
                  </a:path>
                </a:pathLst>
              </a:custGeom>
              <a:solidFill>
                <a:srgbClr val="000000"/>
              </a:solidFill>
              <a:ln w="9525">
                <a:solidFill>
                  <a:schemeClr val="tx1"/>
                </a:solidFill>
                <a:miter lim="800000"/>
                <a:headEnd/>
                <a:tailEnd/>
              </a:ln>
            </p:spPr>
            <p:txBody>
              <a:bodyPr/>
              <a:lstStyle/>
              <a:p>
                <a:endParaRPr lang="fr-FR"/>
              </a:p>
            </p:txBody>
          </p:sp>
        </p:grpSp>
        <p:sp>
          <p:nvSpPr>
            <p:cNvPr id="2661" name="AutoShape 2410"/>
            <p:cNvSpPr>
              <a:spLocks/>
            </p:cNvSpPr>
            <p:nvPr/>
          </p:nvSpPr>
          <p:spPr bwMode="auto">
            <a:xfrm rot="5400000">
              <a:off x="4706" y="1380"/>
              <a:ext cx="77" cy="41"/>
            </a:xfrm>
            <a:custGeom>
              <a:avLst/>
              <a:gdLst/>
              <a:ahLst/>
              <a:cxnLst/>
              <a:rect l="0" t="0" r="r" b="b"/>
              <a:pathLst>
                <a:path w="21600" h="21600">
                  <a:moveTo>
                    <a:pt x="10641" y="21600"/>
                  </a:moveTo>
                  <a:lnTo>
                    <a:pt x="7624" y="21600"/>
                  </a:lnTo>
                  <a:lnTo>
                    <a:pt x="4288" y="20571"/>
                  </a:lnTo>
                  <a:lnTo>
                    <a:pt x="2382" y="19543"/>
                  </a:lnTo>
                  <a:lnTo>
                    <a:pt x="1429" y="17486"/>
                  </a:lnTo>
                  <a:lnTo>
                    <a:pt x="0" y="14400"/>
                  </a:lnTo>
                  <a:lnTo>
                    <a:pt x="0" y="11314"/>
                  </a:lnTo>
                  <a:lnTo>
                    <a:pt x="0" y="8229"/>
                  </a:lnTo>
                  <a:lnTo>
                    <a:pt x="635" y="6171"/>
                  </a:lnTo>
                  <a:lnTo>
                    <a:pt x="1429" y="3600"/>
                  </a:lnTo>
                  <a:lnTo>
                    <a:pt x="2382" y="2571"/>
                  </a:lnTo>
                  <a:lnTo>
                    <a:pt x="3653" y="1029"/>
                  </a:lnTo>
                  <a:lnTo>
                    <a:pt x="5718" y="1029"/>
                  </a:lnTo>
                  <a:lnTo>
                    <a:pt x="7624" y="0"/>
                  </a:lnTo>
                  <a:lnTo>
                    <a:pt x="10641" y="0"/>
                  </a:lnTo>
                  <a:lnTo>
                    <a:pt x="13976" y="0"/>
                  </a:lnTo>
                  <a:lnTo>
                    <a:pt x="16676" y="1029"/>
                  </a:lnTo>
                  <a:lnTo>
                    <a:pt x="18265" y="2571"/>
                  </a:lnTo>
                  <a:lnTo>
                    <a:pt x="20329" y="4629"/>
                  </a:lnTo>
                  <a:lnTo>
                    <a:pt x="20965" y="7200"/>
                  </a:lnTo>
                  <a:lnTo>
                    <a:pt x="21600" y="11314"/>
                  </a:lnTo>
                  <a:lnTo>
                    <a:pt x="20965" y="14400"/>
                  </a:lnTo>
                  <a:lnTo>
                    <a:pt x="20329" y="16457"/>
                  </a:lnTo>
                  <a:lnTo>
                    <a:pt x="18900" y="18514"/>
                  </a:lnTo>
                  <a:lnTo>
                    <a:pt x="17312" y="20571"/>
                  </a:lnTo>
                  <a:lnTo>
                    <a:pt x="13976" y="21600"/>
                  </a:lnTo>
                  <a:lnTo>
                    <a:pt x="10641" y="21600"/>
                  </a:lnTo>
                  <a:close/>
                  <a:moveTo>
                    <a:pt x="10641" y="17486"/>
                  </a:moveTo>
                  <a:lnTo>
                    <a:pt x="13976" y="17486"/>
                  </a:lnTo>
                  <a:lnTo>
                    <a:pt x="15882" y="16457"/>
                  </a:lnTo>
                  <a:lnTo>
                    <a:pt x="17312" y="15429"/>
                  </a:lnTo>
                  <a:lnTo>
                    <a:pt x="18265" y="12857"/>
                  </a:lnTo>
                  <a:lnTo>
                    <a:pt x="18900" y="11314"/>
                  </a:lnTo>
                  <a:lnTo>
                    <a:pt x="18265" y="8229"/>
                  </a:lnTo>
                  <a:lnTo>
                    <a:pt x="17312" y="6171"/>
                  </a:lnTo>
                  <a:lnTo>
                    <a:pt x="15882" y="4629"/>
                  </a:lnTo>
                  <a:lnTo>
                    <a:pt x="13976" y="3600"/>
                  </a:lnTo>
                  <a:lnTo>
                    <a:pt x="10641" y="3600"/>
                  </a:lnTo>
                  <a:lnTo>
                    <a:pt x="7624" y="3600"/>
                  </a:lnTo>
                  <a:lnTo>
                    <a:pt x="5718" y="4629"/>
                  </a:lnTo>
                  <a:lnTo>
                    <a:pt x="3653" y="6171"/>
                  </a:lnTo>
                  <a:lnTo>
                    <a:pt x="2382" y="8229"/>
                  </a:lnTo>
                  <a:lnTo>
                    <a:pt x="2382" y="11314"/>
                  </a:lnTo>
                  <a:lnTo>
                    <a:pt x="2382" y="12857"/>
                  </a:lnTo>
                  <a:lnTo>
                    <a:pt x="3653" y="15429"/>
                  </a:lnTo>
                  <a:lnTo>
                    <a:pt x="5718" y="16457"/>
                  </a:lnTo>
                  <a:lnTo>
                    <a:pt x="7624" y="17486"/>
                  </a:lnTo>
                  <a:lnTo>
                    <a:pt x="10641" y="17486"/>
                  </a:lnTo>
                  <a:close/>
                  <a:moveTo>
                    <a:pt x="10641" y="17486"/>
                  </a:moveTo>
                </a:path>
              </a:pathLst>
            </a:custGeom>
            <a:solidFill>
              <a:srgbClr val="000000"/>
            </a:solidFill>
            <a:ln w="9525">
              <a:solidFill>
                <a:schemeClr val="tx1"/>
              </a:solidFill>
              <a:miter lim="800000"/>
              <a:headEnd/>
              <a:tailEnd/>
            </a:ln>
          </p:spPr>
          <p:txBody>
            <a:bodyPr/>
            <a:lstStyle/>
            <a:p>
              <a:endParaRPr lang="fr-FR"/>
            </a:p>
          </p:txBody>
        </p:sp>
        <p:sp>
          <p:nvSpPr>
            <p:cNvPr id="2662" name="AutoShape 2411"/>
            <p:cNvSpPr>
              <a:spLocks/>
            </p:cNvSpPr>
            <p:nvPr/>
          </p:nvSpPr>
          <p:spPr bwMode="auto">
            <a:xfrm rot="5400000">
              <a:off x="4854" y="1206"/>
              <a:ext cx="129" cy="253"/>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chemeClr val="accent1"/>
            </a:solidFill>
            <a:ln w="9525">
              <a:solidFill>
                <a:srgbClr val="FF8E00"/>
              </a:solidFill>
              <a:miter lim="800000"/>
              <a:headEnd/>
              <a:tailEnd/>
            </a:ln>
          </p:spPr>
          <p:txBody>
            <a:bodyPr/>
            <a:lstStyle/>
            <a:p>
              <a:endParaRPr lang="fr-FR"/>
            </a:p>
          </p:txBody>
        </p:sp>
        <p:sp>
          <p:nvSpPr>
            <p:cNvPr id="2663" name="AutoShape 2412"/>
            <p:cNvSpPr>
              <a:spLocks/>
            </p:cNvSpPr>
            <p:nvPr/>
          </p:nvSpPr>
          <p:spPr bwMode="auto">
            <a:xfrm rot="5400000">
              <a:off x="4579" y="1248"/>
              <a:ext cx="77" cy="43"/>
            </a:xfrm>
            <a:custGeom>
              <a:avLst/>
              <a:gdLst/>
              <a:ahLst/>
              <a:cxnLst/>
              <a:rect l="0" t="0" r="r" b="b"/>
              <a:pathLst>
                <a:path w="21600" h="21600">
                  <a:moveTo>
                    <a:pt x="10959" y="21600"/>
                  </a:moveTo>
                  <a:lnTo>
                    <a:pt x="7624" y="21600"/>
                  </a:lnTo>
                  <a:lnTo>
                    <a:pt x="5082" y="20571"/>
                  </a:lnTo>
                  <a:lnTo>
                    <a:pt x="2700" y="19543"/>
                  </a:lnTo>
                  <a:lnTo>
                    <a:pt x="1429" y="18000"/>
                  </a:lnTo>
                  <a:lnTo>
                    <a:pt x="794" y="14400"/>
                  </a:lnTo>
                  <a:lnTo>
                    <a:pt x="0" y="11314"/>
                  </a:lnTo>
                  <a:lnTo>
                    <a:pt x="794" y="8229"/>
                  </a:lnTo>
                  <a:lnTo>
                    <a:pt x="794" y="6686"/>
                  </a:lnTo>
                  <a:lnTo>
                    <a:pt x="2065" y="4114"/>
                  </a:lnTo>
                  <a:lnTo>
                    <a:pt x="3335" y="2057"/>
                  </a:lnTo>
                  <a:lnTo>
                    <a:pt x="4447" y="1029"/>
                  </a:lnTo>
                  <a:lnTo>
                    <a:pt x="5718" y="0"/>
                  </a:lnTo>
                  <a:lnTo>
                    <a:pt x="8418" y="0"/>
                  </a:lnTo>
                  <a:lnTo>
                    <a:pt x="10959" y="0"/>
                  </a:lnTo>
                  <a:lnTo>
                    <a:pt x="13976" y="0"/>
                  </a:lnTo>
                  <a:lnTo>
                    <a:pt x="17312" y="1029"/>
                  </a:lnTo>
                  <a:lnTo>
                    <a:pt x="19376" y="2057"/>
                  </a:lnTo>
                  <a:lnTo>
                    <a:pt x="20647" y="4114"/>
                  </a:lnTo>
                  <a:lnTo>
                    <a:pt x="21600" y="7714"/>
                  </a:lnTo>
                  <a:lnTo>
                    <a:pt x="21600" y="11314"/>
                  </a:lnTo>
                  <a:lnTo>
                    <a:pt x="21600" y="13371"/>
                  </a:lnTo>
                  <a:lnTo>
                    <a:pt x="20965" y="16971"/>
                  </a:lnTo>
                  <a:lnTo>
                    <a:pt x="20012" y="18514"/>
                  </a:lnTo>
                  <a:lnTo>
                    <a:pt x="17312" y="20571"/>
                  </a:lnTo>
                  <a:lnTo>
                    <a:pt x="14612" y="21600"/>
                  </a:lnTo>
                  <a:lnTo>
                    <a:pt x="10959" y="21600"/>
                  </a:lnTo>
                  <a:close/>
                  <a:moveTo>
                    <a:pt x="10959" y="18000"/>
                  </a:moveTo>
                  <a:lnTo>
                    <a:pt x="13976" y="18000"/>
                  </a:lnTo>
                  <a:lnTo>
                    <a:pt x="16041" y="16971"/>
                  </a:lnTo>
                  <a:lnTo>
                    <a:pt x="17947" y="15943"/>
                  </a:lnTo>
                  <a:lnTo>
                    <a:pt x="19376" y="13371"/>
                  </a:lnTo>
                  <a:lnTo>
                    <a:pt x="19376" y="11314"/>
                  </a:lnTo>
                  <a:lnTo>
                    <a:pt x="19376" y="8229"/>
                  </a:lnTo>
                  <a:lnTo>
                    <a:pt x="17947" y="6686"/>
                  </a:lnTo>
                  <a:lnTo>
                    <a:pt x="16041" y="5143"/>
                  </a:lnTo>
                  <a:lnTo>
                    <a:pt x="13976" y="4114"/>
                  </a:lnTo>
                  <a:lnTo>
                    <a:pt x="10959" y="4114"/>
                  </a:lnTo>
                  <a:lnTo>
                    <a:pt x="8418" y="4114"/>
                  </a:lnTo>
                  <a:lnTo>
                    <a:pt x="5718" y="5143"/>
                  </a:lnTo>
                  <a:lnTo>
                    <a:pt x="4447" y="6686"/>
                  </a:lnTo>
                  <a:lnTo>
                    <a:pt x="3335" y="8229"/>
                  </a:lnTo>
                  <a:lnTo>
                    <a:pt x="2700" y="11314"/>
                  </a:lnTo>
                  <a:lnTo>
                    <a:pt x="3335" y="13371"/>
                  </a:lnTo>
                  <a:lnTo>
                    <a:pt x="3653" y="15943"/>
                  </a:lnTo>
                  <a:lnTo>
                    <a:pt x="5718" y="16971"/>
                  </a:lnTo>
                  <a:lnTo>
                    <a:pt x="8418" y="18000"/>
                  </a:lnTo>
                  <a:lnTo>
                    <a:pt x="10959" y="18000"/>
                  </a:lnTo>
                  <a:close/>
                  <a:moveTo>
                    <a:pt x="10959" y="18000"/>
                  </a:moveTo>
                </a:path>
              </a:pathLst>
            </a:custGeom>
            <a:solidFill>
              <a:srgbClr val="000000"/>
            </a:solidFill>
            <a:ln w="9525">
              <a:solidFill>
                <a:schemeClr val="tx1"/>
              </a:solidFill>
              <a:miter lim="800000"/>
              <a:headEnd/>
              <a:tailEnd/>
            </a:ln>
          </p:spPr>
          <p:txBody>
            <a:bodyPr/>
            <a:lstStyle/>
            <a:p>
              <a:endParaRPr lang="fr-FR"/>
            </a:p>
          </p:txBody>
        </p:sp>
        <p:sp>
          <p:nvSpPr>
            <p:cNvPr id="2664" name="Rectangle 2413"/>
            <p:cNvSpPr>
              <a:spLocks/>
            </p:cNvSpPr>
            <p:nvPr/>
          </p:nvSpPr>
          <p:spPr bwMode="auto">
            <a:xfrm rot="5400000">
              <a:off x="4653" y="1297"/>
              <a:ext cx="8" cy="8"/>
            </a:xfrm>
            <a:prstGeom prst="rect">
              <a:avLst/>
            </a:prstGeom>
            <a:solidFill>
              <a:srgbClr val="000000"/>
            </a:solidFill>
            <a:ln w="9525">
              <a:solidFill>
                <a:schemeClr val="tx1"/>
              </a:solidFill>
              <a:miter lim="800000"/>
              <a:headEnd/>
              <a:tailEnd/>
            </a:ln>
          </p:spPr>
          <p:txBody>
            <a:bodyPr/>
            <a:lstStyle/>
            <a:p>
              <a:endParaRPr lang="fr-FR"/>
            </a:p>
          </p:txBody>
        </p:sp>
        <p:sp>
          <p:nvSpPr>
            <p:cNvPr id="2665" name="AutoShape 2414"/>
            <p:cNvSpPr>
              <a:spLocks/>
            </p:cNvSpPr>
            <p:nvPr/>
          </p:nvSpPr>
          <p:spPr bwMode="auto">
            <a:xfrm rot="5400000">
              <a:off x="4656" y="1248"/>
              <a:ext cx="77" cy="43"/>
            </a:xfrm>
            <a:custGeom>
              <a:avLst/>
              <a:gdLst/>
              <a:ahLst/>
              <a:cxnLst/>
              <a:rect l="0" t="0" r="r" b="b"/>
              <a:pathLst>
                <a:path w="21600" h="21600">
                  <a:moveTo>
                    <a:pt x="16041" y="21600"/>
                  </a:moveTo>
                  <a:lnTo>
                    <a:pt x="15247" y="17280"/>
                  </a:lnTo>
                  <a:lnTo>
                    <a:pt x="17312" y="16320"/>
                  </a:lnTo>
                  <a:lnTo>
                    <a:pt x="18582" y="14880"/>
                  </a:lnTo>
                  <a:lnTo>
                    <a:pt x="19376" y="13920"/>
                  </a:lnTo>
                  <a:lnTo>
                    <a:pt x="19376" y="10560"/>
                  </a:lnTo>
                  <a:lnTo>
                    <a:pt x="19376" y="8640"/>
                  </a:lnTo>
                  <a:lnTo>
                    <a:pt x="17947" y="6240"/>
                  </a:lnTo>
                  <a:lnTo>
                    <a:pt x="16676" y="5280"/>
                  </a:lnTo>
                  <a:lnTo>
                    <a:pt x="14612" y="5280"/>
                  </a:lnTo>
                  <a:lnTo>
                    <a:pt x="13341" y="5280"/>
                  </a:lnTo>
                  <a:lnTo>
                    <a:pt x="12388" y="6240"/>
                  </a:lnTo>
                  <a:lnTo>
                    <a:pt x="11594" y="7680"/>
                  </a:lnTo>
                  <a:lnTo>
                    <a:pt x="10959" y="10560"/>
                  </a:lnTo>
                  <a:lnTo>
                    <a:pt x="10959" y="11520"/>
                  </a:lnTo>
                  <a:lnTo>
                    <a:pt x="11594" y="13920"/>
                  </a:lnTo>
                  <a:lnTo>
                    <a:pt x="9053" y="12960"/>
                  </a:lnTo>
                  <a:lnTo>
                    <a:pt x="9053" y="9600"/>
                  </a:lnTo>
                  <a:lnTo>
                    <a:pt x="8418" y="7680"/>
                  </a:lnTo>
                  <a:lnTo>
                    <a:pt x="6988" y="7200"/>
                  </a:lnTo>
                  <a:lnTo>
                    <a:pt x="5718" y="7200"/>
                  </a:lnTo>
                  <a:lnTo>
                    <a:pt x="4447" y="7200"/>
                  </a:lnTo>
                  <a:lnTo>
                    <a:pt x="3653" y="7680"/>
                  </a:lnTo>
                  <a:lnTo>
                    <a:pt x="3335" y="9600"/>
                  </a:lnTo>
                  <a:lnTo>
                    <a:pt x="2700" y="11520"/>
                  </a:lnTo>
                  <a:lnTo>
                    <a:pt x="3335" y="13920"/>
                  </a:lnTo>
                  <a:lnTo>
                    <a:pt x="3653" y="14880"/>
                  </a:lnTo>
                  <a:lnTo>
                    <a:pt x="4447" y="15840"/>
                  </a:lnTo>
                  <a:lnTo>
                    <a:pt x="5718" y="16320"/>
                  </a:lnTo>
                  <a:lnTo>
                    <a:pt x="5718" y="20640"/>
                  </a:lnTo>
                  <a:lnTo>
                    <a:pt x="3335" y="19200"/>
                  </a:lnTo>
                  <a:lnTo>
                    <a:pt x="2065" y="17280"/>
                  </a:lnTo>
                  <a:lnTo>
                    <a:pt x="794" y="14880"/>
                  </a:lnTo>
                  <a:lnTo>
                    <a:pt x="0" y="11520"/>
                  </a:lnTo>
                  <a:lnTo>
                    <a:pt x="794" y="8640"/>
                  </a:lnTo>
                  <a:lnTo>
                    <a:pt x="794" y="7200"/>
                  </a:lnTo>
                  <a:lnTo>
                    <a:pt x="2065" y="5280"/>
                  </a:lnTo>
                  <a:lnTo>
                    <a:pt x="3335" y="2880"/>
                  </a:lnTo>
                  <a:lnTo>
                    <a:pt x="4447" y="2880"/>
                  </a:lnTo>
                  <a:lnTo>
                    <a:pt x="5718" y="1920"/>
                  </a:lnTo>
                  <a:lnTo>
                    <a:pt x="6988" y="2880"/>
                  </a:lnTo>
                  <a:lnTo>
                    <a:pt x="7624" y="2880"/>
                  </a:lnTo>
                  <a:lnTo>
                    <a:pt x="9053" y="5280"/>
                  </a:lnTo>
                  <a:lnTo>
                    <a:pt x="9688" y="7200"/>
                  </a:lnTo>
                  <a:lnTo>
                    <a:pt x="10324" y="3840"/>
                  </a:lnTo>
                  <a:lnTo>
                    <a:pt x="11594" y="1920"/>
                  </a:lnTo>
                  <a:lnTo>
                    <a:pt x="12706" y="960"/>
                  </a:lnTo>
                  <a:lnTo>
                    <a:pt x="14612" y="0"/>
                  </a:lnTo>
                  <a:lnTo>
                    <a:pt x="16676" y="960"/>
                  </a:lnTo>
                  <a:lnTo>
                    <a:pt x="18582" y="1920"/>
                  </a:lnTo>
                  <a:lnTo>
                    <a:pt x="20012" y="2880"/>
                  </a:lnTo>
                  <a:lnTo>
                    <a:pt x="20965" y="6240"/>
                  </a:lnTo>
                  <a:lnTo>
                    <a:pt x="21600" y="7680"/>
                  </a:lnTo>
                  <a:lnTo>
                    <a:pt x="21600" y="10560"/>
                  </a:lnTo>
                  <a:lnTo>
                    <a:pt x="21600" y="13920"/>
                  </a:lnTo>
                  <a:lnTo>
                    <a:pt x="20965" y="16320"/>
                  </a:lnTo>
                  <a:lnTo>
                    <a:pt x="20012" y="18240"/>
                  </a:lnTo>
                  <a:lnTo>
                    <a:pt x="18582" y="20640"/>
                  </a:lnTo>
                  <a:lnTo>
                    <a:pt x="16041" y="21600"/>
                  </a:lnTo>
                  <a:close/>
                  <a:moveTo>
                    <a:pt x="16041" y="21600"/>
                  </a:moveTo>
                </a:path>
              </a:pathLst>
            </a:custGeom>
            <a:solidFill>
              <a:srgbClr val="000000"/>
            </a:solidFill>
            <a:ln w="9525">
              <a:solidFill>
                <a:schemeClr val="tx1"/>
              </a:solidFill>
              <a:miter lim="800000"/>
              <a:headEnd/>
              <a:tailEnd/>
            </a:ln>
          </p:spPr>
          <p:txBody>
            <a:bodyPr/>
            <a:lstStyle/>
            <a:p>
              <a:endParaRPr lang="fr-FR"/>
            </a:p>
          </p:txBody>
        </p:sp>
        <p:sp>
          <p:nvSpPr>
            <p:cNvPr id="2666" name="AutoShape 2415"/>
            <p:cNvSpPr>
              <a:spLocks/>
            </p:cNvSpPr>
            <p:nvPr/>
          </p:nvSpPr>
          <p:spPr bwMode="auto">
            <a:xfrm rot="5400000">
              <a:off x="4706" y="1249"/>
              <a:ext cx="77" cy="41"/>
            </a:xfrm>
            <a:custGeom>
              <a:avLst/>
              <a:gdLst/>
              <a:ahLst/>
              <a:cxnLst/>
              <a:rect l="0" t="0" r="r" b="b"/>
              <a:pathLst>
                <a:path w="21600" h="21600">
                  <a:moveTo>
                    <a:pt x="10959" y="21600"/>
                  </a:moveTo>
                  <a:lnTo>
                    <a:pt x="7624" y="21600"/>
                  </a:lnTo>
                  <a:lnTo>
                    <a:pt x="5082" y="20571"/>
                  </a:lnTo>
                  <a:lnTo>
                    <a:pt x="2700" y="19543"/>
                  </a:lnTo>
                  <a:lnTo>
                    <a:pt x="1429" y="17486"/>
                  </a:lnTo>
                  <a:lnTo>
                    <a:pt x="794" y="14400"/>
                  </a:lnTo>
                  <a:lnTo>
                    <a:pt x="0" y="11314"/>
                  </a:lnTo>
                  <a:lnTo>
                    <a:pt x="794" y="8229"/>
                  </a:lnTo>
                  <a:lnTo>
                    <a:pt x="794" y="6171"/>
                  </a:lnTo>
                  <a:lnTo>
                    <a:pt x="2065" y="3600"/>
                  </a:lnTo>
                  <a:lnTo>
                    <a:pt x="3335" y="2571"/>
                  </a:lnTo>
                  <a:lnTo>
                    <a:pt x="4447" y="1029"/>
                  </a:lnTo>
                  <a:lnTo>
                    <a:pt x="5718" y="1029"/>
                  </a:lnTo>
                  <a:lnTo>
                    <a:pt x="8418" y="0"/>
                  </a:lnTo>
                  <a:lnTo>
                    <a:pt x="10959" y="0"/>
                  </a:lnTo>
                  <a:lnTo>
                    <a:pt x="13976" y="0"/>
                  </a:lnTo>
                  <a:lnTo>
                    <a:pt x="17312" y="1029"/>
                  </a:lnTo>
                  <a:lnTo>
                    <a:pt x="19376" y="2571"/>
                  </a:lnTo>
                  <a:lnTo>
                    <a:pt x="20647" y="4629"/>
                  </a:lnTo>
                  <a:lnTo>
                    <a:pt x="21600" y="7200"/>
                  </a:lnTo>
                  <a:lnTo>
                    <a:pt x="21600" y="11314"/>
                  </a:lnTo>
                  <a:lnTo>
                    <a:pt x="21600" y="14400"/>
                  </a:lnTo>
                  <a:lnTo>
                    <a:pt x="20965" y="16457"/>
                  </a:lnTo>
                  <a:lnTo>
                    <a:pt x="20012" y="18514"/>
                  </a:lnTo>
                  <a:lnTo>
                    <a:pt x="17312" y="20571"/>
                  </a:lnTo>
                  <a:lnTo>
                    <a:pt x="14612" y="21600"/>
                  </a:lnTo>
                  <a:lnTo>
                    <a:pt x="10959" y="21600"/>
                  </a:lnTo>
                  <a:close/>
                  <a:moveTo>
                    <a:pt x="10959" y="17486"/>
                  </a:moveTo>
                  <a:lnTo>
                    <a:pt x="13976" y="17486"/>
                  </a:lnTo>
                  <a:lnTo>
                    <a:pt x="16041" y="16457"/>
                  </a:lnTo>
                  <a:lnTo>
                    <a:pt x="17947" y="15429"/>
                  </a:lnTo>
                  <a:lnTo>
                    <a:pt x="19376" y="12857"/>
                  </a:lnTo>
                  <a:lnTo>
                    <a:pt x="19376" y="11314"/>
                  </a:lnTo>
                  <a:lnTo>
                    <a:pt x="19376" y="8229"/>
                  </a:lnTo>
                  <a:lnTo>
                    <a:pt x="17947" y="6171"/>
                  </a:lnTo>
                  <a:lnTo>
                    <a:pt x="16041" y="4629"/>
                  </a:lnTo>
                  <a:lnTo>
                    <a:pt x="13976" y="3600"/>
                  </a:lnTo>
                  <a:lnTo>
                    <a:pt x="10959" y="3600"/>
                  </a:lnTo>
                  <a:lnTo>
                    <a:pt x="8418" y="3600"/>
                  </a:lnTo>
                  <a:lnTo>
                    <a:pt x="5718" y="4629"/>
                  </a:lnTo>
                  <a:lnTo>
                    <a:pt x="4447" y="6171"/>
                  </a:lnTo>
                  <a:lnTo>
                    <a:pt x="3335" y="8229"/>
                  </a:lnTo>
                  <a:lnTo>
                    <a:pt x="2700" y="11314"/>
                  </a:lnTo>
                  <a:lnTo>
                    <a:pt x="3335" y="12857"/>
                  </a:lnTo>
                  <a:lnTo>
                    <a:pt x="3653" y="15429"/>
                  </a:lnTo>
                  <a:lnTo>
                    <a:pt x="5718" y="16457"/>
                  </a:lnTo>
                  <a:lnTo>
                    <a:pt x="8418" y="17486"/>
                  </a:lnTo>
                  <a:lnTo>
                    <a:pt x="10959" y="17486"/>
                  </a:lnTo>
                  <a:close/>
                  <a:moveTo>
                    <a:pt x="10959" y="17486"/>
                  </a:moveTo>
                </a:path>
              </a:pathLst>
            </a:custGeom>
            <a:solidFill>
              <a:srgbClr val="000000"/>
            </a:solidFill>
            <a:ln w="9525">
              <a:solidFill>
                <a:schemeClr val="tx1"/>
              </a:solidFill>
              <a:miter lim="800000"/>
              <a:headEnd/>
              <a:tailEnd/>
            </a:ln>
          </p:spPr>
          <p:txBody>
            <a:bodyPr/>
            <a:lstStyle/>
            <a:p>
              <a:endParaRPr lang="fr-FR"/>
            </a:p>
          </p:txBody>
        </p:sp>
        <p:sp>
          <p:nvSpPr>
            <p:cNvPr id="2667" name="AutoShape 2416"/>
            <p:cNvSpPr>
              <a:spLocks/>
            </p:cNvSpPr>
            <p:nvPr/>
          </p:nvSpPr>
          <p:spPr bwMode="auto">
            <a:xfrm rot="5400000">
              <a:off x="4853" y="1075"/>
              <a:ext cx="128" cy="253"/>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F0000"/>
            </a:solidFill>
            <a:ln w="9525">
              <a:solidFill>
                <a:srgbClr val="FF0000"/>
              </a:solidFill>
              <a:miter lim="800000"/>
              <a:headEnd/>
              <a:tailEnd/>
            </a:ln>
          </p:spPr>
          <p:txBody>
            <a:bodyPr/>
            <a:lstStyle/>
            <a:p>
              <a:endParaRPr lang="fr-FR"/>
            </a:p>
          </p:txBody>
        </p:sp>
        <p:sp>
          <p:nvSpPr>
            <p:cNvPr id="2668" name="AutoShape 2417"/>
            <p:cNvSpPr>
              <a:spLocks/>
            </p:cNvSpPr>
            <p:nvPr/>
          </p:nvSpPr>
          <p:spPr bwMode="auto">
            <a:xfrm rot="5400000">
              <a:off x="4580" y="1120"/>
              <a:ext cx="75" cy="43"/>
            </a:xfrm>
            <a:custGeom>
              <a:avLst/>
              <a:gdLst/>
              <a:ahLst/>
              <a:cxnLst/>
              <a:rect l="0" t="0" r="r" b="b"/>
              <a:pathLst>
                <a:path w="21600" h="21600">
                  <a:moveTo>
                    <a:pt x="11206" y="21600"/>
                  </a:moveTo>
                  <a:lnTo>
                    <a:pt x="7146" y="21600"/>
                  </a:lnTo>
                  <a:lnTo>
                    <a:pt x="4710" y="20571"/>
                  </a:lnTo>
                  <a:lnTo>
                    <a:pt x="2598" y="19543"/>
                  </a:lnTo>
                  <a:lnTo>
                    <a:pt x="1299" y="18000"/>
                  </a:lnTo>
                  <a:lnTo>
                    <a:pt x="0" y="14400"/>
                  </a:lnTo>
                  <a:lnTo>
                    <a:pt x="0" y="11314"/>
                  </a:lnTo>
                  <a:lnTo>
                    <a:pt x="0" y="8229"/>
                  </a:lnTo>
                  <a:lnTo>
                    <a:pt x="650" y="6686"/>
                  </a:lnTo>
                  <a:lnTo>
                    <a:pt x="1299" y="4114"/>
                  </a:lnTo>
                  <a:lnTo>
                    <a:pt x="2598" y="2057"/>
                  </a:lnTo>
                  <a:lnTo>
                    <a:pt x="4060" y="1029"/>
                  </a:lnTo>
                  <a:lnTo>
                    <a:pt x="5684" y="0"/>
                  </a:lnTo>
                  <a:lnTo>
                    <a:pt x="7795" y="0"/>
                  </a:lnTo>
                  <a:lnTo>
                    <a:pt x="11206" y="0"/>
                  </a:lnTo>
                  <a:lnTo>
                    <a:pt x="14129" y="0"/>
                  </a:lnTo>
                  <a:lnTo>
                    <a:pt x="16890" y="1029"/>
                  </a:lnTo>
                  <a:lnTo>
                    <a:pt x="19002" y="2057"/>
                  </a:lnTo>
                  <a:lnTo>
                    <a:pt x="20301" y="4114"/>
                  </a:lnTo>
                  <a:lnTo>
                    <a:pt x="21600" y="7714"/>
                  </a:lnTo>
                  <a:lnTo>
                    <a:pt x="21600" y="11314"/>
                  </a:lnTo>
                  <a:lnTo>
                    <a:pt x="21600" y="13371"/>
                  </a:lnTo>
                  <a:lnTo>
                    <a:pt x="20950" y="16971"/>
                  </a:lnTo>
                  <a:lnTo>
                    <a:pt x="19651" y="18514"/>
                  </a:lnTo>
                  <a:lnTo>
                    <a:pt x="17540" y="20571"/>
                  </a:lnTo>
                  <a:lnTo>
                    <a:pt x="14129" y="21600"/>
                  </a:lnTo>
                  <a:lnTo>
                    <a:pt x="11206" y="21600"/>
                  </a:lnTo>
                  <a:close/>
                  <a:moveTo>
                    <a:pt x="11206" y="18000"/>
                  </a:moveTo>
                  <a:lnTo>
                    <a:pt x="13805" y="18000"/>
                  </a:lnTo>
                  <a:lnTo>
                    <a:pt x="16241" y="16971"/>
                  </a:lnTo>
                  <a:lnTo>
                    <a:pt x="17540" y="15943"/>
                  </a:lnTo>
                  <a:lnTo>
                    <a:pt x="19002" y="13371"/>
                  </a:lnTo>
                  <a:lnTo>
                    <a:pt x="19002" y="11314"/>
                  </a:lnTo>
                  <a:lnTo>
                    <a:pt x="19002" y="8229"/>
                  </a:lnTo>
                  <a:lnTo>
                    <a:pt x="17540" y="6686"/>
                  </a:lnTo>
                  <a:lnTo>
                    <a:pt x="16241" y="5143"/>
                  </a:lnTo>
                  <a:lnTo>
                    <a:pt x="13805" y="4114"/>
                  </a:lnTo>
                  <a:lnTo>
                    <a:pt x="11206" y="4114"/>
                  </a:lnTo>
                  <a:lnTo>
                    <a:pt x="7795" y="4114"/>
                  </a:lnTo>
                  <a:lnTo>
                    <a:pt x="5359" y="5143"/>
                  </a:lnTo>
                  <a:lnTo>
                    <a:pt x="4060" y="6686"/>
                  </a:lnTo>
                  <a:lnTo>
                    <a:pt x="2598" y="8229"/>
                  </a:lnTo>
                  <a:lnTo>
                    <a:pt x="2598" y="11314"/>
                  </a:lnTo>
                  <a:lnTo>
                    <a:pt x="2598" y="13371"/>
                  </a:lnTo>
                  <a:lnTo>
                    <a:pt x="4060" y="15943"/>
                  </a:lnTo>
                  <a:lnTo>
                    <a:pt x="5359" y="16971"/>
                  </a:lnTo>
                  <a:lnTo>
                    <a:pt x="7795" y="18000"/>
                  </a:lnTo>
                  <a:lnTo>
                    <a:pt x="11206" y="18000"/>
                  </a:lnTo>
                  <a:close/>
                  <a:moveTo>
                    <a:pt x="11206" y="18000"/>
                  </a:moveTo>
                </a:path>
              </a:pathLst>
            </a:custGeom>
            <a:solidFill>
              <a:srgbClr val="000000"/>
            </a:solidFill>
            <a:ln w="9525">
              <a:solidFill>
                <a:schemeClr val="tx1"/>
              </a:solidFill>
              <a:miter lim="800000"/>
              <a:headEnd/>
              <a:tailEnd/>
            </a:ln>
          </p:spPr>
          <p:txBody>
            <a:bodyPr/>
            <a:lstStyle/>
            <a:p>
              <a:endParaRPr lang="fr-FR"/>
            </a:p>
          </p:txBody>
        </p:sp>
        <p:sp>
          <p:nvSpPr>
            <p:cNvPr id="2669" name="Rectangle 2418"/>
            <p:cNvSpPr>
              <a:spLocks/>
            </p:cNvSpPr>
            <p:nvPr/>
          </p:nvSpPr>
          <p:spPr bwMode="auto">
            <a:xfrm rot="5400000">
              <a:off x="4652" y="1170"/>
              <a:ext cx="9" cy="8"/>
            </a:xfrm>
            <a:prstGeom prst="rect">
              <a:avLst/>
            </a:prstGeom>
            <a:solidFill>
              <a:srgbClr val="000000"/>
            </a:solidFill>
            <a:ln w="9525">
              <a:solidFill>
                <a:schemeClr val="tx1"/>
              </a:solidFill>
              <a:miter lim="800000"/>
              <a:headEnd/>
              <a:tailEnd/>
            </a:ln>
          </p:spPr>
          <p:txBody>
            <a:bodyPr/>
            <a:lstStyle/>
            <a:p>
              <a:endParaRPr lang="fr-FR"/>
            </a:p>
          </p:txBody>
        </p:sp>
        <p:sp>
          <p:nvSpPr>
            <p:cNvPr id="2670" name="AutoShape 2419"/>
            <p:cNvSpPr>
              <a:spLocks/>
            </p:cNvSpPr>
            <p:nvPr/>
          </p:nvSpPr>
          <p:spPr bwMode="auto">
            <a:xfrm rot="5400000">
              <a:off x="4656" y="1119"/>
              <a:ext cx="75" cy="45"/>
            </a:xfrm>
            <a:custGeom>
              <a:avLst/>
              <a:gdLst/>
              <a:ahLst/>
              <a:cxnLst/>
              <a:rect l="0" t="0" r="r" b="b"/>
              <a:pathLst>
                <a:path w="21600" h="21600">
                  <a:moveTo>
                    <a:pt x="21600" y="7353"/>
                  </a:moveTo>
                  <a:lnTo>
                    <a:pt x="16241" y="7353"/>
                  </a:lnTo>
                  <a:lnTo>
                    <a:pt x="16241" y="21600"/>
                  </a:lnTo>
                  <a:lnTo>
                    <a:pt x="13805" y="21600"/>
                  </a:lnTo>
                  <a:lnTo>
                    <a:pt x="0" y="7353"/>
                  </a:lnTo>
                  <a:lnTo>
                    <a:pt x="0" y="3677"/>
                  </a:lnTo>
                  <a:lnTo>
                    <a:pt x="13805" y="3677"/>
                  </a:lnTo>
                  <a:lnTo>
                    <a:pt x="13805" y="0"/>
                  </a:lnTo>
                  <a:lnTo>
                    <a:pt x="16241" y="0"/>
                  </a:lnTo>
                  <a:lnTo>
                    <a:pt x="16241" y="3677"/>
                  </a:lnTo>
                  <a:lnTo>
                    <a:pt x="21600" y="3677"/>
                  </a:lnTo>
                  <a:lnTo>
                    <a:pt x="21600" y="7353"/>
                  </a:lnTo>
                  <a:close/>
                  <a:moveTo>
                    <a:pt x="13805" y="7353"/>
                  </a:moveTo>
                  <a:lnTo>
                    <a:pt x="5359" y="7353"/>
                  </a:lnTo>
                  <a:lnTo>
                    <a:pt x="13805" y="16545"/>
                  </a:lnTo>
                  <a:lnTo>
                    <a:pt x="13805" y="7353"/>
                  </a:lnTo>
                  <a:close/>
                  <a:moveTo>
                    <a:pt x="13805" y="7353"/>
                  </a:moveTo>
                </a:path>
              </a:pathLst>
            </a:custGeom>
            <a:solidFill>
              <a:srgbClr val="000000"/>
            </a:solidFill>
            <a:ln w="9525">
              <a:solidFill>
                <a:schemeClr val="tx1"/>
              </a:solidFill>
              <a:miter lim="800000"/>
              <a:headEnd/>
              <a:tailEnd/>
            </a:ln>
          </p:spPr>
          <p:txBody>
            <a:bodyPr/>
            <a:lstStyle/>
            <a:p>
              <a:endParaRPr lang="fr-FR"/>
            </a:p>
          </p:txBody>
        </p:sp>
        <p:sp>
          <p:nvSpPr>
            <p:cNvPr id="2671" name="AutoShape 2420"/>
            <p:cNvSpPr>
              <a:spLocks/>
            </p:cNvSpPr>
            <p:nvPr/>
          </p:nvSpPr>
          <p:spPr bwMode="auto">
            <a:xfrm rot="5400000">
              <a:off x="4707" y="1121"/>
              <a:ext cx="75" cy="41"/>
            </a:xfrm>
            <a:custGeom>
              <a:avLst/>
              <a:gdLst/>
              <a:ahLst/>
              <a:cxnLst/>
              <a:rect l="0" t="0" r="r" b="b"/>
              <a:pathLst>
                <a:path w="21600" h="21600">
                  <a:moveTo>
                    <a:pt x="11206" y="21600"/>
                  </a:moveTo>
                  <a:lnTo>
                    <a:pt x="7146" y="21600"/>
                  </a:lnTo>
                  <a:lnTo>
                    <a:pt x="4710" y="20571"/>
                  </a:lnTo>
                  <a:lnTo>
                    <a:pt x="2598" y="19543"/>
                  </a:lnTo>
                  <a:lnTo>
                    <a:pt x="1299" y="17486"/>
                  </a:lnTo>
                  <a:lnTo>
                    <a:pt x="0" y="14400"/>
                  </a:lnTo>
                  <a:lnTo>
                    <a:pt x="0" y="11314"/>
                  </a:lnTo>
                  <a:lnTo>
                    <a:pt x="0" y="8229"/>
                  </a:lnTo>
                  <a:lnTo>
                    <a:pt x="650" y="6171"/>
                  </a:lnTo>
                  <a:lnTo>
                    <a:pt x="1299" y="3600"/>
                  </a:lnTo>
                  <a:lnTo>
                    <a:pt x="2598" y="2571"/>
                  </a:lnTo>
                  <a:lnTo>
                    <a:pt x="4060" y="1029"/>
                  </a:lnTo>
                  <a:lnTo>
                    <a:pt x="5684" y="1029"/>
                  </a:lnTo>
                  <a:lnTo>
                    <a:pt x="7795" y="0"/>
                  </a:lnTo>
                  <a:lnTo>
                    <a:pt x="11206" y="0"/>
                  </a:lnTo>
                  <a:lnTo>
                    <a:pt x="14129" y="0"/>
                  </a:lnTo>
                  <a:lnTo>
                    <a:pt x="16890" y="1029"/>
                  </a:lnTo>
                  <a:lnTo>
                    <a:pt x="19002" y="2571"/>
                  </a:lnTo>
                  <a:lnTo>
                    <a:pt x="20301" y="4629"/>
                  </a:lnTo>
                  <a:lnTo>
                    <a:pt x="21600" y="7200"/>
                  </a:lnTo>
                  <a:lnTo>
                    <a:pt x="21600" y="11314"/>
                  </a:lnTo>
                  <a:lnTo>
                    <a:pt x="21600" y="14400"/>
                  </a:lnTo>
                  <a:lnTo>
                    <a:pt x="20950" y="16457"/>
                  </a:lnTo>
                  <a:lnTo>
                    <a:pt x="19651" y="18514"/>
                  </a:lnTo>
                  <a:lnTo>
                    <a:pt x="17540" y="20571"/>
                  </a:lnTo>
                  <a:lnTo>
                    <a:pt x="14129" y="21600"/>
                  </a:lnTo>
                  <a:lnTo>
                    <a:pt x="11206" y="21600"/>
                  </a:lnTo>
                  <a:close/>
                  <a:moveTo>
                    <a:pt x="11206" y="17486"/>
                  </a:moveTo>
                  <a:lnTo>
                    <a:pt x="13805" y="17486"/>
                  </a:lnTo>
                  <a:lnTo>
                    <a:pt x="16241" y="16457"/>
                  </a:lnTo>
                  <a:lnTo>
                    <a:pt x="17540" y="15429"/>
                  </a:lnTo>
                  <a:lnTo>
                    <a:pt x="19002" y="12857"/>
                  </a:lnTo>
                  <a:lnTo>
                    <a:pt x="19002" y="11314"/>
                  </a:lnTo>
                  <a:lnTo>
                    <a:pt x="19002" y="8229"/>
                  </a:lnTo>
                  <a:lnTo>
                    <a:pt x="17540" y="6171"/>
                  </a:lnTo>
                  <a:lnTo>
                    <a:pt x="16241" y="4629"/>
                  </a:lnTo>
                  <a:lnTo>
                    <a:pt x="13805" y="3600"/>
                  </a:lnTo>
                  <a:lnTo>
                    <a:pt x="11206" y="3600"/>
                  </a:lnTo>
                  <a:lnTo>
                    <a:pt x="7795" y="3600"/>
                  </a:lnTo>
                  <a:lnTo>
                    <a:pt x="5359" y="4629"/>
                  </a:lnTo>
                  <a:lnTo>
                    <a:pt x="4060" y="6171"/>
                  </a:lnTo>
                  <a:lnTo>
                    <a:pt x="2598" y="8229"/>
                  </a:lnTo>
                  <a:lnTo>
                    <a:pt x="2598" y="11314"/>
                  </a:lnTo>
                  <a:lnTo>
                    <a:pt x="2598" y="12857"/>
                  </a:lnTo>
                  <a:lnTo>
                    <a:pt x="4060" y="15429"/>
                  </a:lnTo>
                  <a:lnTo>
                    <a:pt x="5359" y="16457"/>
                  </a:lnTo>
                  <a:lnTo>
                    <a:pt x="7795" y="17486"/>
                  </a:lnTo>
                  <a:lnTo>
                    <a:pt x="11206" y="17486"/>
                  </a:lnTo>
                  <a:close/>
                  <a:moveTo>
                    <a:pt x="11206" y="17486"/>
                  </a:moveTo>
                </a:path>
              </a:pathLst>
            </a:custGeom>
            <a:solidFill>
              <a:srgbClr val="000000"/>
            </a:solidFill>
            <a:ln w="9525">
              <a:solidFill>
                <a:schemeClr val="tx1"/>
              </a:solidFill>
              <a:miter lim="800000"/>
              <a:headEnd/>
              <a:tailEnd/>
            </a:ln>
          </p:spPr>
          <p:txBody>
            <a:bodyPr/>
            <a:lstStyle/>
            <a:p>
              <a:endParaRPr lang="fr-FR"/>
            </a:p>
          </p:txBody>
        </p:sp>
        <p:sp>
          <p:nvSpPr>
            <p:cNvPr id="2672" name="AutoShape 2421"/>
            <p:cNvSpPr>
              <a:spLocks/>
            </p:cNvSpPr>
            <p:nvPr/>
          </p:nvSpPr>
          <p:spPr bwMode="auto">
            <a:xfrm rot="5400000">
              <a:off x="4852" y="946"/>
              <a:ext cx="130" cy="253"/>
            </a:xfrm>
            <a:custGeom>
              <a:avLst/>
              <a:gdLst/>
              <a:ahLst/>
              <a:cxnLst/>
              <a:rect l="0" t="0" r="r" b="b"/>
              <a:pathLst>
                <a:path w="21600" h="21600">
                  <a:moveTo>
                    <a:pt x="0" y="21600"/>
                  </a:moveTo>
                  <a:lnTo>
                    <a:pt x="0" y="0"/>
                  </a:lnTo>
                  <a:lnTo>
                    <a:pt x="21600" y="0"/>
                  </a:lnTo>
                  <a:lnTo>
                    <a:pt x="21600" y="21600"/>
                  </a:lnTo>
                  <a:lnTo>
                    <a:pt x="0" y="21600"/>
                  </a:lnTo>
                  <a:close/>
                  <a:moveTo>
                    <a:pt x="0" y="21600"/>
                  </a:moveTo>
                </a:path>
              </a:pathLst>
            </a:custGeom>
            <a:solidFill>
              <a:srgbClr val="FF00FF"/>
            </a:solidFill>
            <a:ln w="9525">
              <a:solidFill>
                <a:srgbClr val="FF00FF"/>
              </a:solidFill>
              <a:miter lim="800000"/>
              <a:headEnd/>
              <a:tailEnd/>
            </a:ln>
          </p:spPr>
          <p:txBody>
            <a:bodyPr/>
            <a:lstStyle/>
            <a:p>
              <a:endParaRPr lang="fr-FR"/>
            </a:p>
          </p:txBody>
        </p:sp>
        <p:sp>
          <p:nvSpPr>
            <p:cNvPr id="2673" name="AutoShape 2422"/>
            <p:cNvSpPr>
              <a:spLocks/>
            </p:cNvSpPr>
            <p:nvPr/>
          </p:nvSpPr>
          <p:spPr bwMode="auto">
            <a:xfrm rot="5400000">
              <a:off x="4664" y="815"/>
              <a:ext cx="89" cy="68"/>
            </a:xfrm>
            <a:custGeom>
              <a:avLst/>
              <a:gdLst/>
              <a:ahLst/>
              <a:cxnLst/>
              <a:rect l="0" t="0" r="r" b="b"/>
              <a:pathLst>
                <a:path w="21600" h="21600">
                  <a:moveTo>
                    <a:pt x="0" y="0"/>
                  </a:moveTo>
                  <a:lnTo>
                    <a:pt x="10594" y="21600"/>
                  </a:lnTo>
                  <a:lnTo>
                    <a:pt x="21600" y="0"/>
                  </a:lnTo>
                </a:path>
              </a:pathLst>
            </a:custGeom>
            <a:noFill/>
            <a:ln w="25400">
              <a:solidFill>
                <a:schemeClr val="tx1"/>
              </a:solidFill>
              <a:miter lim="800000"/>
              <a:headEnd/>
              <a:tailEnd/>
            </a:ln>
          </p:spPr>
          <p:txBody>
            <a:bodyPr/>
            <a:lstStyle/>
            <a:p>
              <a:endParaRPr lang="fr-FR"/>
            </a:p>
          </p:txBody>
        </p:sp>
        <p:sp>
          <p:nvSpPr>
            <p:cNvPr id="2674" name="AutoShape 2423"/>
            <p:cNvSpPr>
              <a:spLocks/>
            </p:cNvSpPr>
            <p:nvPr/>
          </p:nvSpPr>
          <p:spPr bwMode="auto">
            <a:xfrm rot="5400000">
              <a:off x="4721" y="833"/>
              <a:ext cx="137" cy="49"/>
            </a:xfrm>
            <a:custGeom>
              <a:avLst/>
              <a:gdLst/>
              <a:ahLst/>
              <a:cxnLst/>
              <a:rect l="0" t="0" r="r" b="b"/>
              <a:pathLst>
                <a:path w="21600" h="21600">
                  <a:moveTo>
                    <a:pt x="0" y="0"/>
                  </a:moveTo>
                  <a:lnTo>
                    <a:pt x="1071" y="6612"/>
                  </a:lnTo>
                  <a:lnTo>
                    <a:pt x="2588" y="9698"/>
                  </a:lnTo>
                  <a:lnTo>
                    <a:pt x="5355" y="13665"/>
                  </a:lnTo>
                  <a:lnTo>
                    <a:pt x="8033" y="14988"/>
                  </a:lnTo>
                  <a:lnTo>
                    <a:pt x="11157" y="17633"/>
                  </a:lnTo>
                  <a:lnTo>
                    <a:pt x="15441" y="19837"/>
                  </a:lnTo>
                  <a:lnTo>
                    <a:pt x="21600" y="21600"/>
                  </a:lnTo>
                </a:path>
              </a:pathLst>
            </a:custGeom>
            <a:noFill/>
            <a:ln w="25400">
              <a:solidFill>
                <a:schemeClr val="tx1"/>
              </a:solidFill>
              <a:miter lim="800000"/>
              <a:headEnd/>
              <a:tailEnd/>
            </a:ln>
          </p:spPr>
          <p:txBody>
            <a:bodyPr/>
            <a:lstStyle/>
            <a:p>
              <a:endParaRPr lang="fr-FR"/>
            </a:p>
          </p:txBody>
        </p:sp>
        <p:sp>
          <p:nvSpPr>
            <p:cNvPr id="2675" name="AutoShape 2424"/>
            <p:cNvSpPr>
              <a:spLocks/>
            </p:cNvSpPr>
            <p:nvPr/>
          </p:nvSpPr>
          <p:spPr bwMode="auto">
            <a:xfrm rot="5400000">
              <a:off x="4723" y="835"/>
              <a:ext cx="137" cy="45"/>
            </a:xfrm>
            <a:custGeom>
              <a:avLst/>
              <a:gdLst/>
              <a:ahLst/>
              <a:cxnLst/>
              <a:rect l="0" t="0" r="r" b="b"/>
              <a:pathLst>
                <a:path w="21600" h="21600">
                  <a:moveTo>
                    <a:pt x="0" y="0"/>
                  </a:moveTo>
                  <a:lnTo>
                    <a:pt x="1071" y="5280"/>
                  </a:lnTo>
                  <a:lnTo>
                    <a:pt x="2588" y="8640"/>
                  </a:lnTo>
                  <a:lnTo>
                    <a:pt x="5355" y="12480"/>
                  </a:lnTo>
                  <a:lnTo>
                    <a:pt x="8033" y="14880"/>
                  </a:lnTo>
                  <a:lnTo>
                    <a:pt x="11157" y="16320"/>
                  </a:lnTo>
                  <a:lnTo>
                    <a:pt x="15441" y="19200"/>
                  </a:lnTo>
                  <a:lnTo>
                    <a:pt x="21600" y="21600"/>
                  </a:lnTo>
                </a:path>
              </a:pathLst>
            </a:custGeom>
            <a:noFill/>
            <a:ln w="25400">
              <a:solidFill>
                <a:schemeClr val="tx1"/>
              </a:solidFill>
              <a:miter lim="800000"/>
              <a:headEnd/>
              <a:tailEnd/>
            </a:ln>
          </p:spPr>
          <p:txBody>
            <a:bodyPr/>
            <a:lstStyle/>
            <a:p>
              <a:endParaRPr lang="fr-FR"/>
            </a:p>
          </p:txBody>
        </p:sp>
        <p:sp>
          <p:nvSpPr>
            <p:cNvPr id="2676" name="AutoShape 2425"/>
            <p:cNvSpPr>
              <a:spLocks/>
            </p:cNvSpPr>
            <p:nvPr/>
          </p:nvSpPr>
          <p:spPr bwMode="auto">
            <a:xfrm rot="5400000">
              <a:off x="4791" y="790"/>
              <a:ext cx="46" cy="39"/>
            </a:xfrm>
            <a:custGeom>
              <a:avLst/>
              <a:gdLst/>
              <a:ahLst/>
              <a:cxnLst/>
              <a:rect l="0" t="0" r="r" b="b"/>
              <a:pathLst>
                <a:path w="21600" h="21600">
                  <a:moveTo>
                    <a:pt x="0" y="11880"/>
                  </a:moveTo>
                  <a:lnTo>
                    <a:pt x="0" y="7560"/>
                  </a:lnTo>
                  <a:lnTo>
                    <a:pt x="3200" y="2160"/>
                  </a:lnTo>
                  <a:lnTo>
                    <a:pt x="5600" y="0"/>
                  </a:lnTo>
                  <a:lnTo>
                    <a:pt x="12267" y="0"/>
                  </a:lnTo>
                  <a:lnTo>
                    <a:pt x="16000" y="2160"/>
                  </a:lnTo>
                  <a:lnTo>
                    <a:pt x="18400" y="5400"/>
                  </a:lnTo>
                  <a:lnTo>
                    <a:pt x="21600" y="11880"/>
                  </a:lnTo>
                  <a:lnTo>
                    <a:pt x="21600" y="21600"/>
                  </a:lnTo>
                </a:path>
              </a:pathLst>
            </a:custGeom>
            <a:noFill/>
            <a:ln w="25400">
              <a:solidFill>
                <a:schemeClr val="tx1"/>
              </a:solidFill>
              <a:miter lim="800000"/>
              <a:headEnd/>
              <a:tailEnd/>
            </a:ln>
          </p:spPr>
          <p:txBody>
            <a:bodyPr/>
            <a:lstStyle/>
            <a:p>
              <a:endParaRPr lang="fr-FR"/>
            </a:p>
          </p:txBody>
        </p:sp>
        <p:sp>
          <p:nvSpPr>
            <p:cNvPr id="2677" name="AutoShape 2426"/>
            <p:cNvSpPr>
              <a:spLocks/>
            </p:cNvSpPr>
            <p:nvPr/>
          </p:nvSpPr>
          <p:spPr bwMode="auto">
            <a:xfrm rot="5400000">
              <a:off x="4798" y="801"/>
              <a:ext cx="46" cy="17"/>
            </a:xfrm>
            <a:custGeom>
              <a:avLst/>
              <a:gdLst/>
              <a:ahLst/>
              <a:cxnLst/>
              <a:rect l="0" t="0" r="r" b="b"/>
              <a:pathLst>
                <a:path w="21600" h="21600">
                  <a:moveTo>
                    <a:pt x="0" y="12000"/>
                  </a:moveTo>
                  <a:lnTo>
                    <a:pt x="5600" y="0"/>
                  </a:lnTo>
                  <a:lnTo>
                    <a:pt x="12267" y="0"/>
                  </a:lnTo>
                  <a:lnTo>
                    <a:pt x="16000" y="7200"/>
                  </a:lnTo>
                  <a:lnTo>
                    <a:pt x="18400" y="12000"/>
                  </a:lnTo>
                  <a:lnTo>
                    <a:pt x="21600" y="21600"/>
                  </a:lnTo>
                </a:path>
              </a:pathLst>
            </a:custGeom>
            <a:noFill/>
            <a:ln w="25400">
              <a:solidFill>
                <a:schemeClr val="tx1"/>
              </a:solidFill>
              <a:miter lim="800000"/>
              <a:headEnd/>
              <a:tailEnd/>
            </a:ln>
          </p:spPr>
          <p:txBody>
            <a:bodyPr/>
            <a:lstStyle/>
            <a:p>
              <a:endParaRPr lang="fr-FR"/>
            </a:p>
          </p:txBody>
        </p:sp>
        <p:sp>
          <p:nvSpPr>
            <p:cNvPr id="2678" name="AutoShape 2427"/>
            <p:cNvSpPr>
              <a:spLocks/>
            </p:cNvSpPr>
            <p:nvPr/>
          </p:nvSpPr>
          <p:spPr bwMode="auto">
            <a:xfrm rot="5400000">
              <a:off x="4772" y="842"/>
              <a:ext cx="59" cy="44"/>
            </a:xfrm>
            <a:custGeom>
              <a:avLst/>
              <a:gdLst/>
              <a:ahLst/>
              <a:cxnLst/>
              <a:rect l="0" t="0" r="r" b="b"/>
              <a:pathLst>
                <a:path w="21600" h="21600">
                  <a:moveTo>
                    <a:pt x="0" y="14087"/>
                  </a:moveTo>
                  <a:lnTo>
                    <a:pt x="1851" y="5635"/>
                  </a:lnTo>
                  <a:lnTo>
                    <a:pt x="5143" y="1878"/>
                  </a:lnTo>
                  <a:lnTo>
                    <a:pt x="9051" y="0"/>
                  </a:lnTo>
                  <a:lnTo>
                    <a:pt x="14194" y="0"/>
                  </a:lnTo>
                  <a:lnTo>
                    <a:pt x="17280" y="1878"/>
                  </a:lnTo>
                  <a:lnTo>
                    <a:pt x="18926" y="3757"/>
                  </a:lnTo>
                  <a:lnTo>
                    <a:pt x="21600" y="10800"/>
                  </a:lnTo>
                  <a:lnTo>
                    <a:pt x="21600" y="14087"/>
                  </a:lnTo>
                  <a:lnTo>
                    <a:pt x="18926" y="17843"/>
                  </a:lnTo>
                  <a:lnTo>
                    <a:pt x="17280" y="20191"/>
                  </a:lnTo>
                  <a:lnTo>
                    <a:pt x="12549" y="21600"/>
                  </a:lnTo>
                </a:path>
              </a:pathLst>
            </a:custGeom>
            <a:noFill/>
            <a:ln w="25400">
              <a:solidFill>
                <a:schemeClr val="tx1"/>
              </a:solidFill>
              <a:miter lim="800000"/>
              <a:headEnd/>
              <a:tailEnd/>
            </a:ln>
          </p:spPr>
          <p:txBody>
            <a:bodyPr/>
            <a:lstStyle/>
            <a:p>
              <a:endParaRPr lang="fr-FR"/>
            </a:p>
          </p:txBody>
        </p:sp>
        <p:sp>
          <p:nvSpPr>
            <p:cNvPr id="2679" name="AutoShape 2428"/>
            <p:cNvSpPr>
              <a:spLocks/>
            </p:cNvSpPr>
            <p:nvPr/>
          </p:nvSpPr>
          <p:spPr bwMode="auto">
            <a:xfrm rot="5400000">
              <a:off x="4778" y="852"/>
              <a:ext cx="59" cy="24"/>
            </a:xfrm>
            <a:custGeom>
              <a:avLst/>
              <a:gdLst/>
              <a:ahLst/>
              <a:cxnLst/>
              <a:rect l="0" t="0" r="r" b="b"/>
              <a:pathLst>
                <a:path w="21600" h="21600">
                  <a:moveTo>
                    <a:pt x="0" y="21600"/>
                  </a:moveTo>
                  <a:lnTo>
                    <a:pt x="1851" y="11631"/>
                  </a:lnTo>
                  <a:lnTo>
                    <a:pt x="5143" y="3323"/>
                  </a:lnTo>
                  <a:lnTo>
                    <a:pt x="9051" y="0"/>
                  </a:lnTo>
                  <a:lnTo>
                    <a:pt x="14194" y="0"/>
                  </a:lnTo>
                  <a:lnTo>
                    <a:pt x="17280" y="3323"/>
                  </a:lnTo>
                  <a:lnTo>
                    <a:pt x="18926" y="6646"/>
                  </a:lnTo>
                  <a:lnTo>
                    <a:pt x="21600" y="15785"/>
                  </a:lnTo>
                </a:path>
              </a:pathLst>
            </a:custGeom>
            <a:noFill/>
            <a:ln w="25400">
              <a:solidFill>
                <a:schemeClr val="tx1"/>
              </a:solidFill>
              <a:miter lim="800000"/>
              <a:headEnd/>
              <a:tailEnd/>
            </a:ln>
          </p:spPr>
          <p:txBody>
            <a:bodyPr/>
            <a:lstStyle/>
            <a:p>
              <a:endParaRPr lang="fr-FR"/>
            </a:p>
          </p:txBody>
        </p:sp>
        <p:sp>
          <p:nvSpPr>
            <p:cNvPr id="2680" name="AutoShape 2429"/>
            <p:cNvSpPr>
              <a:spLocks/>
            </p:cNvSpPr>
            <p:nvPr/>
          </p:nvSpPr>
          <p:spPr bwMode="auto">
            <a:xfrm rot="5400000">
              <a:off x="4852" y="815"/>
              <a:ext cx="89" cy="68"/>
            </a:xfrm>
            <a:custGeom>
              <a:avLst/>
              <a:gdLst/>
              <a:ahLst/>
              <a:cxnLst/>
              <a:rect l="0" t="0" r="r" b="b"/>
              <a:pathLst>
                <a:path w="21600" h="21600">
                  <a:moveTo>
                    <a:pt x="0" y="21600"/>
                  </a:moveTo>
                  <a:lnTo>
                    <a:pt x="10594" y="0"/>
                  </a:lnTo>
                  <a:lnTo>
                    <a:pt x="21600" y="21600"/>
                  </a:lnTo>
                </a:path>
              </a:pathLst>
            </a:custGeom>
            <a:noFill/>
            <a:ln w="25400">
              <a:solidFill>
                <a:schemeClr val="tx1"/>
              </a:solidFill>
              <a:miter lim="800000"/>
              <a:headEnd/>
              <a:tailEnd/>
            </a:ln>
          </p:spPr>
          <p:txBody>
            <a:bodyPr/>
            <a:lstStyle/>
            <a:p>
              <a:endParaRPr lang="fr-FR"/>
            </a:p>
          </p:txBody>
        </p:sp>
        <p:grpSp>
          <p:nvGrpSpPr>
            <p:cNvPr id="14" name="Group 2430"/>
            <p:cNvGrpSpPr>
              <a:grpSpLocks/>
            </p:cNvGrpSpPr>
            <p:nvPr/>
          </p:nvGrpSpPr>
          <p:grpSpPr bwMode="auto">
            <a:xfrm>
              <a:off x="1840" y="450"/>
              <a:ext cx="2384" cy="1667"/>
              <a:chOff x="0" y="0"/>
              <a:chExt cx="2384" cy="1667"/>
            </a:xfrm>
          </p:grpSpPr>
          <p:pic>
            <p:nvPicPr>
              <p:cNvPr id="2695" name="Picture 2431"/>
              <p:cNvPicPr>
                <a:picLocks noChangeArrowheads="1"/>
              </p:cNvPicPr>
              <p:nvPr/>
            </p:nvPicPr>
            <p:blipFill>
              <a:blip r:embed="rId2" cstate="print"/>
              <a:srcRect/>
              <a:stretch>
                <a:fillRect/>
              </a:stretch>
            </p:blipFill>
            <p:spPr bwMode="auto">
              <a:xfrm>
                <a:off x="1742" y="1121"/>
                <a:ext cx="642" cy="546"/>
              </a:xfrm>
              <a:prstGeom prst="rect">
                <a:avLst/>
              </a:prstGeom>
              <a:noFill/>
              <a:ln w="9525">
                <a:noFill/>
                <a:miter lim="800000"/>
                <a:headEnd/>
                <a:tailEnd/>
              </a:ln>
            </p:spPr>
          </p:pic>
          <p:sp>
            <p:nvSpPr>
              <p:cNvPr id="2696" name="Line 2432"/>
              <p:cNvSpPr>
                <a:spLocks noChangeShapeType="1"/>
              </p:cNvSpPr>
              <p:nvPr/>
            </p:nvSpPr>
            <p:spPr bwMode="auto">
              <a:xfrm rot="10800000" flipH="1">
                <a:off x="1854" y="0"/>
                <a:ext cx="84" cy="1134"/>
              </a:xfrm>
              <a:prstGeom prst="line">
                <a:avLst/>
              </a:prstGeom>
              <a:noFill/>
              <a:ln w="25400">
                <a:solidFill>
                  <a:srgbClr val="1800FF"/>
                </a:solidFill>
                <a:round/>
                <a:headEnd/>
                <a:tailEnd type="stealth" w="med" len="lg"/>
              </a:ln>
            </p:spPr>
            <p:txBody>
              <a:bodyPr/>
              <a:lstStyle/>
              <a:p>
                <a:endParaRPr lang="fr-FR"/>
              </a:p>
            </p:txBody>
          </p:sp>
          <p:sp>
            <p:nvSpPr>
              <p:cNvPr id="2697" name="Line 2433"/>
              <p:cNvSpPr>
                <a:spLocks noChangeShapeType="1"/>
              </p:cNvSpPr>
              <p:nvPr/>
            </p:nvSpPr>
            <p:spPr bwMode="auto">
              <a:xfrm rot="10800000">
                <a:off x="725" y="590"/>
                <a:ext cx="1088" cy="588"/>
              </a:xfrm>
              <a:prstGeom prst="line">
                <a:avLst/>
              </a:prstGeom>
              <a:noFill/>
              <a:ln w="25400">
                <a:solidFill>
                  <a:srgbClr val="1800FF"/>
                </a:solidFill>
                <a:round/>
                <a:headEnd/>
                <a:tailEnd type="stealth" w="med" len="lg"/>
              </a:ln>
            </p:spPr>
            <p:txBody>
              <a:bodyPr/>
              <a:lstStyle/>
              <a:p>
                <a:endParaRPr lang="fr-FR"/>
              </a:p>
            </p:txBody>
          </p:sp>
          <p:sp>
            <p:nvSpPr>
              <p:cNvPr id="2698" name="Line 2434"/>
              <p:cNvSpPr>
                <a:spLocks noChangeShapeType="1"/>
              </p:cNvSpPr>
              <p:nvPr/>
            </p:nvSpPr>
            <p:spPr bwMode="auto">
              <a:xfrm rot="10800000">
                <a:off x="0" y="680"/>
                <a:ext cx="1771" cy="589"/>
              </a:xfrm>
              <a:prstGeom prst="line">
                <a:avLst/>
              </a:prstGeom>
              <a:noFill/>
              <a:ln w="25400">
                <a:solidFill>
                  <a:srgbClr val="1800FF"/>
                </a:solidFill>
                <a:round/>
                <a:headEnd/>
                <a:tailEnd type="stealth" w="med" len="lg"/>
              </a:ln>
            </p:spPr>
            <p:txBody>
              <a:bodyPr/>
              <a:lstStyle/>
              <a:p>
                <a:endParaRPr lang="fr-FR"/>
              </a:p>
            </p:txBody>
          </p:sp>
          <p:sp>
            <p:nvSpPr>
              <p:cNvPr id="2699" name="Rectangle 2435"/>
              <p:cNvSpPr>
                <a:spLocks/>
              </p:cNvSpPr>
              <p:nvPr/>
            </p:nvSpPr>
            <p:spPr bwMode="auto">
              <a:xfrm>
                <a:off x="749" y="1361"/>
                <a:ext cx="748" cy="280"/>
              </a:xfrm>
              <a:prstGeom prst="rect">
                <a:avLst/>
              </a:prstGeom>
              <a:noFill/>
              <a:ln w="9525">
                <a:noFill/>
                <a:miter lim="800000"/>
                <a:headEnd/>
                <a:tailEnd/>
              </a:ln>
            </p:spPr>
            <p:txBody>
              <a:bodyPr wrap="none" lIns="0" tIns="0" rIns="41275" bIns="0">
                <a:spAutoFit/>
              </a:bodyPr>
              <a:lstStyle/>
              <a:p>
                <a:pPr marL="41275" algn="ctr"/>
                <a:r>
                  <a:rPr lang="en-US" sz="2400" b="1">
                    <a:solidFill>
                      <a:srgbClr val="1800FF"/>
                    </a:solidFill>
                    <a:cs typeface="Arial" charset="0"/>
                    <a:sym typeface="Arial" charset="0"/>
                  </a:rPr>
                  <a:t>Prolate</a:t>
                </a:r>
              </a:p>
            </p:txBody>
          </p:sp>
        </p:grpSp>
        <p:sp>
          <p:nvSpPr>
            <p:cNvPr id="2682" name="Oval 2436"/>
            <p:cNvSpPr>
              <a:spLocks/>
            </p:cNvSpPr>
            <p:nvPr/>
          </p:nvSpPr>
          <p:spPr bwMode="auto">
            <a:xfrm>
              <a:off x="1025" y="1594"/>
              <a:ext cx="182" cy="181"/>
            </a:xfrm>
            <a:prstGeom prst="ellipse">
              <a:avLst/>
            </a:prstGeom>
            <a:noFill/>
            <a:ln w="38100">
              <a:solidFill>
                <a:schemeClr val="tx1"/>
              </a:solidFill>
              <a:round/>
              <a:headEnd/>
              <a:tailEnd/>
            </a:ln>
          </p:spPr>
          <p:txBody>
            <a:bodyPr/>
            <a:lstStyle/>
            <a:p>
              <a:endParaRPr lang="fr-FR"/>
            </a:p>
          </p:txBody>
        </p:sp>
        <p:grpSp>
          <p:nvGrpSpPr>
            <p:cNvPr id="15" name="Group 2437"/>
            <p:cNvGrpSpPr>
              <a:grpSpLocks/>
            </p:cNvGrpSpPr>
            <p:nvPr/>
          </p:nvGrpSpPr>
          <p:grpSpPr bwMode="auto">
            <a:xfrm>
              <a:off x="571" y="162"/>
              <a:ext cx="1179" cy="2043"/>
              <a:chOff x="0" y="0"/>
              <a:chExt cx="1179" cy="2043"/>
            </a:xfrm>
          </p:grpSpPr>
          <p:grpSp>
            <p:nvGrpSpPr>
              <p:cNvPr id="16" name="Group 2438"/>
              <p:cNvGrpSpPr>
                <a:grpSpLocks/>
              </p:cNvGrpSpPr>
              <p:nvPr/>
            </p:nvGrpSpPr>
            <p:grpSpPr bwMode="auto">
              <a:xfrm>
                <a:off x="0" y="162"/>
                <a:ext cx="1179" cy="1881"/>
                <a:chOff x="0" y="0"/>
                <a:chExt cx="1179" cy="1881"/>
              </a:xfrm>
            </p:grpSpPr>
            <p:pic>
              <p:nvPicPr>
                <p:cNvPr id="2691" name="Picture 2439"/>
                <p:cNvPicPr>
                  <a:picLocks noChangeArrowheads="1"/>
                </p:cNvPicPr>
                <p:nvPr/>
              </p:nvPicPr>
              <p:blipFill>
                <a:blip r:embed="rId3" cstate="print"/>
                <a:srcRect/>
                <a:stretch>
                  <a:fillRect/>
                </a:stretch>
              </p:blipFill>
              <p:spPr bwMode="auto">
                <a:xfrm>
                  <a:off x="0" y="0"/>
                  <a:ext cx="491" cy="552"/>
                </a:xfrm>
                <a:prstGeom prst="rect">
                  <a:avLst/>
                </a:prstGeom>
                <a:noFill/>
                <a:ln w="9525">
                  <a:noFill/>
                  <a:miter lim="800000"/>
                  <a:headEnd/>
                  <a:tailEnd/>
                </a:ln>
              </p:spPr>
            </p:pic>
            <p:sp>
              <p:nvSpPr>
                <p:cNvPr id="2692" name="Line 2440"/>
                <p:cNvSpPr>
                  <a:spLocks noChangeShapeType="1"/>
                </p:cNvSpPr>
                <p:nvPr/>
              </p:nvSpPr>
              <p:spPr bwMode="auto">
                <a:xfrm>
                  <a:off x="363" y="589"/>
                  <a:ext cx="181" cy="807"/>
                </a:xfrm>
                <a:prstGeom prst="line">
                  <a:avLst/>
                </a:prstGeom>
                <a:noFill/>
                <a:ln w="25400">
                  <a:solidFill>
                    <a:srgbClr val="AA009B"/>
                  </a:solidFill>
                  <a:round/>
                  <a:headEnd/>
                  <a:tailEnd type="stealth" w="med" len="lg"/>
                </a:ln>
              </p:spPr>
              <p:txBody>
                <a:bodyPr/>
                <a:lstStyle/>
                <a:p>
                  <a:endParaRPr lang="fr-FR"/>
                </a:p>
              </p:txBody>
            </p:sp>
            <p:sp>
              <p:nvSpPr>
                <p:cNvPr id="2693" name="Line 2441"/>
                <p:cNvSpPr>
                  <a:spLocks noChangeShapeType="1"/>
                </p:cNvSpPr>
                <p:nvPr/>
              </p:nvSpPr>
              <p:spPr bwMode="auto">
                <a:xfrm>
                  <a:off x="454" y="589"/>
                  <a:ext cx="725" cy="762"/>
                </a:xfrm>
                <a:prstGeom prst="line">
                  <a:avLst/>
                </a:prstGeom>
                <a:noFill/>
                <a:ln w="25400">
                  <a:solidFill>
                    <a:srgbClr val="AA009B"/>
                  </a:solidFill>
                  <a:round/>
                  <a:headEnd/>
                  <a:tailEnd type="stealth" w="med" len="lg"/>
                </a:ln>
              </p:spPr>
              <p:txBody>
                <a:bodyPr/>
                <a:lstStyle/>
                <a:p>
                  <a:endParaRPr lang="fr-FR"/>
                </a:p>
              </p:txBody>
            </p:sp>
            <p:sp>
              <p:nvSpPr>
                <p:cNvPr id="2694" name="Line 2442"/>
                <p:cNvSpPr>
                  <a:spLocks noChangeShapeType="1"/>
                </p:cNvSpPr>
                <p:nvPr/>
              </p:nvSpPr>
              <p:spPr bwMode="auto">
                <a:xfrm>
                  <a:off x="226" y="589"/>
                  <a:ext cx="136" cy="1292"/>
                </a:xfrm>
                <a:prstGeom prst="line">
                  <a:avLst/>
                </a:prstGeom>
                <a:noFill/>
                <a:ln w="25400">
                  <a:solidFill>
                    <a:srgbClr val="AA009B"/>
                  </a:solidFill>
                  <a:round/>
                  <a:headEnd/>
                  <a:tailEnd type="stealth" w="med" len="lg"/>
                </a:ln>
              </p:spPr>
              <p:txBody>
                <a:bodyPr/>
                <a:lstStyle/>
                <a:p>
                  <a:endParaRPr lang="fr-FR"/>
                </a:p>
              </p:txBody>
            </p:sp>
          </p:grpSp>
          <p:sp>
            <p:nvSpPr>
              <p:cNvPr id="2690" name="Rectangle 2443"/>
              <p:cNvSpPr>
                <a:spLocks/>
              </p:cNvSpPr>
              <p:nvPr/>
            </p:nvSpPr>
            <p:spPr bwMode="auto">
              <a:xfrm>
                <a:off x="375" y="0"/>
                <a:ext cx="696" cy="280"/>
              </a:xfrm>
              <a:prstGeom prst="rect">
                <a:avLst/>
              </a:prstGeom>
              <a:noFill/>
              <a:ln w="9525">
                <a:noFill/>
                <a:miter lim="800000"/>
                <a:headEnd/>
                <a:tailEnd/>
              </a:ln>
            </p:spPr>
            <p:txBody>
              <a:bodyPr wrap="none" lIns="0" tIns="0" rIns="41275" bIns="0">
                <a:spAutoFit/>
              </a:bodyPr>
              <a:lstStyle/>
              <a:p>
                <a:pPr marL="41275" algn="ctr"/>
                <a:r>
                  <a:rPr lang="en-US" sz="2400" b="1">
                    <a:solidFill>
                      <a:srgbClr val="00FF96"/>
                    </a:solidFill>
                    <a:cs typeface="Arial" charset="0"/>
                    <a:sym typeface="Arial" charset="0"/>
                  </a:rPr>
                  <a:t>Oblate</a:t>
                </a:r>
              </a:p>
            </p:txBody>
          </p:sp>
        </p:grpSp>
        <p:grpSp>
          <p:nvGrpSpPr>
            <p:cNvPr id="17" name="Group 2444"/>
            <p:cNvGrpSpPr>
              <a:grpSpLocks/>
            </p:cNvGrpSpPr>
            <p:nvPr/>
          </p:nvGrpSpPr>
          <p:grpSpPr bwMode="auto">
            <a:xfrm>
              <a:off x="1250" y="2269"/>
              <a:ext cx="3176" cy="208"/>
              <a:chOff x="0" y="0"/>
              <a:chExt cx="3176" cy="208"/>
            </a:xfrm>
          </p:grpSpPr>
          <p:sp>
            <p:nvSpPr>
              <p:cNvPr id="2687" name="Rectangle 2445"/>
              <p:cNvSpPr>
                <a:spLocks/>
              </p:cNvSpPr>
              <p:nvPr/>
            </p:nvSpPr>
            <p:spPr bwMode="auto">
              <a:xfrm>
                <a:off x="0" y="0"/>
                <a:ext cx="3175" cy="208"/>
              </a:xfrm>
              <a:prstGeom prst="rect">
                <a:avLst/>
              </a:prstGeom>
              <a:solidFill>
                <a:srgbClr val="FFFFFF"/>
              </a:solidFill>
              <a:ln w="9525">
                <a:noFill/>
                <a:miter lim="800000"/>
                <a:headEnd/>
                <a:tailEnd/>
              </a:ln>
            </p:spPr>
            <p:txBody>
              <a:bodyPr/>
              <a:lstStyle/>
              <a:p>
                <a:endParaRPr lang="fr-FR"/>
              </a:p>
            </p:txBody>
          </p:sp>
          <p:sp>
            <p:nvSpPr>
              <p:cNvPr id="2688" name="Rectangle 2446"/>
              <p:cNvSpPr>
                <a:spLocks/>
              </p:cNvSpPr>
              <p:nvPr/>
            </p:nvSpPr>
            <p:spPr bwMode="auto">
              <a:xfrm>
                <a:off x="0" y="4"/>
                <a:ext cx="3176" cy="200"/>
              </a:xfrm>
              <a:prstGeom prst="rect">
                <a:avLst/>
              </a:prstGeom>
              <a:noFill/>
              <a:ln w="9525">
                <a:noFill/>
                <a:miter lim="800000"/>
                <a:headEnd/>
                <a:tailEnd/>
              </a:ln>
            </p:spPr>
            <p:txBody>
              <a:bodyPr lIns="0" tIns="0" rIns="40639" bIns="0" anchor="ctr"/>
              <a:lstStyle/>
              <a:p>
                <a:pPr marL="39688" algn="ctr"/>
                <a:r>
                  <a:rPr lang="en-US" sz="1600">
                    <a:cs typeface="Arial" charset="0"/>
                    <a:sym typeface="Arial" charset="0"/>
                  </a:rPr>
                  <a:t>Quadrupole deformation of the nuclear ground states</a:t>
                </a:r>
              </a:p>
            </p:txBody>
          </p:sp>
        </p:grpSp>
        <p:sp>
          <p:nvSpPr>
            <p:cNvPr id="2685" name="Rectangle 2447"/>
            <p:cNvSpPr>
              <a:spLocks/>
            </p:cNvSpPr>
            <p:nvPr/>
          </p:nvSpPr>
          <p:spPr bwMode="auto">
            <a:xfrm>
              <a:off x="3654" y="2758"/>
              <a:ext cx="1539" cy="176"/>
            </a:xfrm>
            <a:prstGeom prst="rect">
              <a:avLst/>
            </a:prstGeom>
            <a:noFill/>
            <a:ln w="9525">
              <a:noFill/>
              <a:miter lim="800000"/>
              <a:headEnd/>
              <a:tailEnd/>
            </a:ln>
          </p:spPr>
          <p:txBody>
            <a:bodyPr wrap="none" lIns="0" tIns="0" rIns="40639" bIns="0">
              <a:spAutoFit/>
            </a:bodyPr>
            <a:lstStyle/>
            <a:p>
              <a:pPr marL="39688"/>
              <a:r>
                <a:rPr lang="en-US" sz="1200">
                  <a:solidFill>
                    <a:srgbClr val="008400"/>
                  </a:solidFill>
                  <a:cs typeface="Arial" charset="0"/>
                  <a:sym typeface="Arial" charset="0"/>
                </a:rPr>
                <a:t>M. Girod, CEA Bruyères-le-Châtel</a:t>
              </a:r>
            </a:p>
          </p:txBody>
        </p:sp>
      </p:grpSp>
      <p:sp>
        <p:nvSpPr>
          <p:cNvPr id="4898" name="Rectangle 2449"/>
          <p:cNvSpPr>
            <a:spLocks noGrp="1" noChangeArrowheads="1"/>
          </p:cNvSpPr>
          <p:nvPr>
            <p:ph type="title"/>
          </p:nvPr>
        </p:nvSpPr>
        <p:spPr bwMode="auto">
          <a:xfrm>
            <a:off x="438371" y="640276"/>
            <a:ext cx="8388350" cy="504825"/>
          </a:xfrm>
          <a:solidFill>
            <a:srgbClr val="FFFFFF"/>
          </a:solidFill>
          <a:ln w="12700">
            <a:solidFill>
              <a:schemeClr val="tx1"/>
            </a:solidFill>
            <a:miter lim="800000"/>
            <a:headEnd/>
            <a:tailEnd/>
          </a:ln>
        </p:spPr>
        <p:txBody>
          <a:bodyPr vert="horz" wrap="square" lIns="91440" tIns="45720" rIns="40639" bIns="45720" numCol="1" anchor="t" anchorCtr="0" compatLnSpc="1">
            <a:prstTxWarp prst="textNoShape">
              <a:avLst/>
            </a:prstTxWarp>
          </a:bodyPr>
          <a:lstStyle/>
          <a:p>
            <a:r>
              <a:rPr lang="en-US"/>
              <a:t>Shapes of atomic nuclei</a:t>
            </a:r>
          </a:p>
        </p:txBody>
      </p:sp>
    </p:spTree>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4" name="Rectangle 8"/>
          <p:cNvSpPr>
            <a:spLocks noChangeArrowheads="1"/>
          </p:cNvSpPr>
          <p:nvPr/>
        </p:nvSpPr>
        <p:spPr bwMode="auto">
          <a:xfrm>
            <a:off x="1295400" y="3551678"/>
            <a:ext cx="7848600" cy="2152650"/>
          </a:xfrm>
          <a:prstGeom prst="rect">
            <a:avLst/>
          </a:prstGeom>
          <a:noFill/>
          <a:ln w="9525">
            <a:noFill/>
            <a:miter lim="800000"/>
            <a:headEnd/>
            <a:tailEnd/>
          </a:ln>
        </p:spPr>
        <p:txBody>
          <a:bodyPr>
            <a:spAutoFit/>
          </a:bodyPr>
          <a:lstStyle/>
          <a:p>
            <a:pPr>
              <a:lnSpc>
                <a:spcPct val="93000"/>
              </a:lnSpc>
              <a:buClr>
                <a:srgbClr val="FFFFFF"/>
              </a:buClr>
              <a:buSzPct val="100000"/>
              <a:buFont typeface="Times New Roman" pitchFamily="18" charset="0"/>
              <a:buNone/>
            </a:pPr>
            <a:r>
              <a:rPr lang="en-US" sz="1800" i="0" dirty="0">
                <a:solidFill>
                  <a:srgbClr val="00B050"/>
                </a:solidFill>
                <a:latin typeface="Arial" pitchFamily="34" charset="0"/>
                <a:cs typeface="Arial" pitchFamily="34" charset="0"/>
              </a:rPr>
              <a:t>Shape coexistence</a:t>
            </a:r>
            <a:r>
              <a:rPr lang="en-US" sz="1800" i="0" dirty="0">
                <a:solidFill>
                  <a:schemeClr val="tx1"/>
                </a:solidFill>
                <a:latin typeface="Arial" pitchFamily="34" charset="0"/>
                <a:cs typeface="Arial" pitchFamily="34" charset="0"/>
              </a:rPr>
              <a:t> in the proper sense only if</a:t>
            </a:r>
          </a:p>
          <a:p>
            <a:pPr>
              <a:lnSpc>
                <a:spcPct val="93000"/>
              </a:lnSpc>
              <a:buClr>
                <a:srgbClr val="FFFFFF"/>
              </a:buClr>
              <a:buSzPct val="100000"/>
              <a:buFont typeface="Times New Roman" pitchFamily="18" charset="0"/>
              <a:buNone/>
            </a:pPr>
            <a:endParaRPr lang="en-US" sz="1800" i="0" dirty="0">
              <a:solidFill>
                <a:schemeClr val="tx1"/>
              </a:solidFill>
              <a:latin typeface="Arial" pitchFamily="34" charset="0"/>
              <a:cs typeface="Arial" pitchFamily="34" charset="0"/>
            </a:endParaRPr>
          </a:p>
          <a:p>
            <a:pPr>
              <a:lnSpc>
                <a:spcPct val="93000"/>
              </a:lnSpc>
              <a:buClr>
                <a:srgbClr val="FFFFFF"/>
              </a:buClr>
              <a:buSzPct val="100000"/>
              <a:buFont typeface="Times New Roman" pitchFamily="18" charset="0"/>
              <a:buNone/>
            </a:pPr>
            <a:r>
              <a:rPr lang="en-US" sz="1800" i="0" dirty="0">
                <a:solidFill>
                  <a:schemeClr val="tx1"/>
                </a:solidFill>
                <a:latin typeface="Arial" pitchFamily="34" charset="0"/>
                <a:cs typeface="Arial" pitchFamily="34" charset="0"/>
              </a:rPr>
              <a:t>(</a:t>
            </a:r>
            <a:r>
              <a:rPr lang="en-US" sz="1800" i="0" dirty="0" err="1">
                <a:solidFill>
                  <a:schemeClr val="tx1"/>
                </a:solidFill>
                <a:latin typeface="Arial" pitchFamily="34" charset="0"/>
                <a:cs typeface="Arial" pitchFamily="34" charset="0"/>
              </a:rPr>
              <a:t>i</a:t>
            </a:r>
            <a:r>
              <a:rPr lang="en-US" sz="1800" i="0" dirty="0">
                <a:solidFill>
                  <a:schemeClr val="tx1"/>
                </a:solidFill>
                <a:latin typeface="Arial" pitchFamily="34" charset="0"/>
                <a:cs typeface="Arial" pitchFamily="34" charset="0"/>
              </a:rPr>
              <a:t>) </a:t>
            </a:r>
            <a:r>
              <a:rPr lang="en-US" sz="1800" i="0" dirty="0">
                <a:solidFill>
                  <a:srgbClr val="00B050"/>
                </a:solidFill>
                <a:latin typeface="Arial" pitchFamily="34" charset="0"/>
                <a:cs typeface="Arial" pitchFamily="34" charset="0"/>
              </a:rPr>
              <a:t>The energies of the states are similar</a:t>
            </a:r>
            <a:r>
              <a:rPr lang="en-US" sz="1800" i="0" dirty="0">
                <a:solidFill>
                  <a:schemeClr val="tx1"/>
                </a:solidFill>
                <a:latin typeface="Arial" pitchFamily="34" charset="0"/>
                <a:cs typeface="Arial" pitchFamily="34" charset="0"/>
              </a:rPr>
              <a:t>, but separated by a barrier, so that mixing between the different components of the wave functions is weak and the states retain their character.</a:t>
            </a:r>
          </a:p>
          <a:p>
            <a:pPr>
              <a:lnSpc>
                <a:spcPct val="93000"/>
              </a:lnSpc>
              <a:buClr>
                <a:srgbClr val="FFFFFF"/>
              </a:buClr>
              <a:buSzPct val="100000"/>
            </a:pPr>
            <a:endParaRPr lang="en-US" sz="1800" i="0" dirty="0">
              <a:solidFill>
                <a:schemeClr val="tx1"/>
              </a:solidFill>
              <a:latin typeface="Arial" pitchFamily="34" charset="0"/>
              <a:cs typeface="Arial" pitchFamily="34" charset="0"/>
            </a:endParaRPr>
          </a:p>
          <a:p>
            <a:pPr>
              <a:lnSpc>
                <a:spcPct val="93000"/>
              </a:lnSpc>
              <a:buClr>
                <a:srgbClr val="FFFFFF"/>
              </a:buClr>
              <a:buSzPct val="100000"/>
            </a:pPr>
            <a:r>
              <a:rPr lang="en-US" sz="1800" i="0" dirty="0">
                <a:solidFill>
                  <a:schemeClr val="tx1"/>
                </a:solidFill>
                <a:latin typeface="Arial" pitchFamily="34" charset="0"/>
                <a:cs typeface="Arial" pitchFamily="34" charset="0"/>
              </a:rPr>
              <a:t>(ii) The shapes involved are </a:t>
            </a:r>
            <a:r>
              <a:rPr lang="en-US" sz="1800" i="0" dirty="0">
                <a:solidFill>
                  <a:srgbClr val="00B050"/>
                </a:solidFill>
                <a:latin typeface="Arial" pitchFamily="34" charset="0"/>
                <a:cs typeface="Arial" pitchFamily="34" charset="0"/>
              </a:rPr>
              <a:t>clearly distinguishable</a:t>
            </a:r>
          </a:p>
          <a:p>
            <a:pPr>
              <a:lnSpc>
                <a:spcPct val="93000"/>
              </a:lnSpc>
              <a:buClr>
                <a:srgbClr val="FFFFFF"/>
              </a:buClr>
              <a:buSzPct val="100000"/>
              <a:buFont typeface="Times New Roman" pitchFamily="18" charset="0"/>
              <a:buNone/>
            </a:pPr>
            <a:endParaRPr lang="en-US" sz="1800" i="0" dirty="0">
              <a:solidFill>
                <a:schemeClr val="tx1"/>
              </a:solidFill>
              <a:latin typeface="Arial" pitchFamily="34" charset="0"/>
              <a:cs typeface="Arial" pitchFamily="34" charset="0"/>
            </a:endParaRPr>
          </a:p>
        </p:txBody>
      </p:sp>
      <p:sp>
        <p:nvSpPr>
          <p:cNvPr id="23" name="Rectangle 1"/>
          <p:cNvSpPr>
            <a:spLocks noGrp="1" noChangeArrowheads="1"/>
          </p:cNvSpPr>
          <p:nvPr>
            <p:ph type="title"/>
          </p:nvPr>
        </p:nvSpPr>
        <p:spPr>
          <a:xfrm>
            <a:off x="1045088" y="239206"/>
            <a:ext cx="7465865" cy="476250"/>
          </a:xfrm>
        </p:spPr>
        <p:txBody>
          <a:bodyPr lIns="90000" tIns="46800" rIns="90000" bIns="46800">
            <a:normAutofit/>
          </a:bodyPr>
          <a:lstStyle/>
          <a:p>
            <a:pPr eaLnBrk="1" fontAlgn="auto" hangingPunct="1">
              <a:spcAft>
                <a:spcPts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en-GB" sz="2400" dirty="0" smtClean="0">
                <a:solidFill>
                  <a:schemeClr val="accent2"/>
                </a:solidFill>
              </a:rPr>
              <a:t>Shape coexistence in exotic </a:t>
            </a:r>
            <a:r>
              <a:rPr lang="en-GB" sz="2400" dirty="0" smtClean="0">
                <a:solidFill>
                  <a:schemeClr val="accent2"/>
                </a:solidFill>
              </a:rPr>
              <a:t>Kr  	</a:t>
            </a:r>
            <a:r>
              <a:rPr lang="en-GB" sz="1600" dirty="0" smtClean="0">
                <a:solidFill>
                  <a:schemeClr val="accent2"/>
                </a:solidFill>
              </a:rPr>
              <a:t>courtesy 	E. Clement</a:t>
            </a:r>
            <a:endParaRPr lang="en-GB" sz="1600" dirty="0">
              <a:solidFill>
                <a:schemeClr val="accent2"/>
              </a:solidFill>
            </a:endParaRPr>
          </a:p>
        </p:txBody>
      </p:sp>
      <p:grpSp>
        <p:nvGrpSpPr>
          <p:cNvPr id="2" name="Groupe 23"/>
          <p:cNvGrpSpPr/>
          <p:nvPr/>
        </p:nvGrpSpPr>
        <p:grpSpPr>
          <a:xfrm>
            <a:off x="2145109" y="1428024"/>
            <a:ext cx="5970040" cy="1504950"/>
            <a:chOff x="2482734" y="1413956"/>
            <a:chExt cx="5970040" cy="1504950"/>
          </a:xfrm>
        </p:grpSpPr>
        <p:pic>
          <p:nvPicPr>
            <p:cNvPr id="25" name="Picture 9"/>
            <p:cNvPicPr>
              <a:picLocks noChangeAspect="1" noChangeArrowheads="1"/>
            </p:cNvPicPr>
            <p:nvPr/>
          </p:nvPicPr>
          <p:blipFill>
            <a:blip r:embed="rId3" cstate="print"/>
            <a:srcRect/>
            <a:stretch>
              <a:fillRect/>
            </a:stretch>
          </p:blipFill>
          <p:spPr bwMode="auto">
            <a:xfrm>
              <a:off x="2482734" y="1413956"/>
              <a:ext cx="1485900" cy="1504950"/>
            </a:xfrm>
            <a:prstGeom prst="rect">
              <a:avLst/>
            </a:prstGeom>
            <a:noFill/>
            <a:ln w="9525">
              <a:noFill/>
              <a:miter lim="800000"/>
              <a:headEnd/>
              <a:tailEnd/>
            </a:ln>
          </p:spPr>
        </p:pic>
        <p:pic>
          <p:nvPicPr>
            <p:cNvPr id="26" name="Picture 10"/>
            <p:cNvPicPr>
              <a:picLocks noChangeAspect="1" noChangeArrowheads="1"/>
            </p:cNvPicPr>
            <p:nvPr/>
          </p:nvPicPr>
          <p:blipFill>
            <a:blip r:embed="rId4" cstate="print"/>
            <a:srcRect/>
            <a:stretch>
              <a:fillRect/>
            </a:stretch>
          </p:blipFill>
          <p:spPr bwMode="auto">
            <a:xfrm>
              <a:off x="4729567" y="1437769"/>
              <a:ext cx="1504950" cy="1457325"/>
            </a:xfrm>
            <a:prstGeom prst="rect">
              <a:avLst/>
            </a:prstGeom>
            <a:noFill/>
            <a:ln w="9525">
              <a:noFill/>
              <a:miter lim="800000"/>
              <a:headEnd/>
              <a:tailEnd/>
            </a:ln>
          </p:spPr>
        </p:pic>
        <p:pic>
          <p:nvPicPr>
            <p:cNvPr id="27" name="Picture 11"/>
            <p:cNvPicPr>
              <a:picLocks noChangeAspect="1" noChangeArrowheads="1"/>
            </p:cNvPicPr>
            <p:nvPr/>
          </p:nvPicPr>
          <p:blipFill>
            <a:blip r:embed="rId5" cstate="print"/>
            <a:srcRect/>
            <a:stretch>
              <a:fillRect/>
            </a:stretch>
          </p:blipFill>
          <p:spPr bwMode="auto">
            <a:xfrm>
              <a:off x="6995449" y="1442531"/>
              <a:ext cx="1457325" cy="1447800"/>
            </a:xfrm>
            <a:prstGeom prst="rect">
              <a:avLst/>
            </a:prstGeom>
            <a:noFill/>
            <a:ln w="9525">
              <a:noFill/>
              <a:miter lim="800000"/>
              <a:headEnd/>
              <a:tailEnd/>
            </a:ln>
          </p:spPr>
        </p:pic>
      </p:grpSp>
      <p:sp>
        <p:nvSpPr>
          <p:cNvPr id="28" name="Rectangle 27"/>
          <p:cNvSpPr/>
          <p:nvPr/>
        </p:nvSpPr>
        <p:spPr>
          <a:xfrm>
            <a:off x="4389121" y="1434905"/>
            <a:ext cx="1491175" cy="1491175"/>
          </a:xfrm>
          <a:prstGeom prst="rect">
            <a:avLst/>
          </a:prstGeom>
          <a:no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cSld>
  <p:clrMapOvr>
    <a:masterClrMapping/>
  </p:clrMapOv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e 4"/>
          <p:cNvGrpSpPr/>
          <p:nvPr/>
        </p:nvGrpSpPr>
        <p:grpSpPr>
          <a:xfrm>
            <a:off x="2531218" y="1052513"/>
            <a:ext cx="5662613" cy="5575232"/>
            <a:chOff x="2531218" y="1052513"/>
            <a:chExt cx="5662613" cy="5575232"/>
          </a:xfrm>
        </p:grpSpPr>
        <p:pic>
          <p:nvPicPr>
            <p:cNvPr id="16386" name="Picture 38"/>
            <p:cNvPicPr>
              <a:picLocks noChangeAspect="1" noChangeArrowheads="1"/>
            </p:cNvPicPr>
            <p:nvPr/>
          </p:nvPicPr>
          <p:blipFill>
            <a:blip r:embed="rId3" cstate="print"/>
            <a:srcRect/>
            <a:stretch>
              <a:fillRect/>
            </a:stretch>
          </p:blipFill>
          <p:spPr bwMode="auto">
            <a:xfrm>
              <a:off x="3132138" y="1052513"/>
              <a:ext cx="3770312" cy="2538412"/>
            </a:xfrm>
            <a:prstGeom prst="rect">
              <a:avLst/>
            </a:prstGeom>
            <a:noFill/>
            <a:ln w="9525">
              <a:noFill/>
              <a:round/>
              <a:headEnd/>
              <a:tailEnd/>
            </a:ln>
          </p:spPr>
        </p:pic>
        <p:sp>
          <p:nvSpPr>
            <p:cNvPr id="16388" name="ZoneTexte 23"/>
            <p:cNvSpPr txBox="1">
              <a:spLocks noChangeArrowheads="1"/>
            </p:cNvSpPr>
            <p:nvPr/>
          </p:nvSpPr>
          <p:spPr bwMode="auto">
            <a:xfrm>
              <a:off x="2531218" y="3902007"/>
              <a:ext cx="5662613" cy="2725738"/>
            </a:xfrm>
            <a:prstGeom prst="rect">
              <a:avLst/>
            </a:prstGeom>
            <a:noFill/>
            <a:ln w="9525">
              <a:noFill/>
              <a:miter lim="800000"/>
              <a:headEnd/>
              <a:tailEnd/>
            </a:ln>
          </p:spPr>
          <p:txBody>
            <a:bodyPr wrap="none">
              <a:spAutoFit/>
            </a:bodyPr>
            <a:lstStyle/>
            <a:p>
              <a:pPr>
                <a:lnSpc>
                  <a:spcPct val="93000"/>
                </a:lnSpc>
                <a:buClr>
                  <a:srgbClr val="FFFFFF"/>
                </a:buClr>
                <a:buSzPct val="100000"/>
                <a:buFont typeface="Times New Roman" pitchFamily="18" charset="0"/>
                <a:buNone/>
              </a:pPr>
              <a:r>
                <a:rPr lang="en-US" i="0" dirty="0">
                  <a:solidFill>
                    <a:schemeClr val="tx1"/>
                  </a:solidFill>
                  <a:latin typeface="Arial" pitchFamily="34" charset="0"/>
                  <a:cs typeface="Arial" pitchFamily="34" charset="0"/>
                </a:rPr>
                <a:t>What can we measure experimentally  ?</a:t>
              </a:r>
            </a:p>
            <a:p>
              <a:pPr>
                <a:lnSpc>
                  <a:spcPct val="93000"/>
                </a:lnSpc>
                <a:buClr>
                  <a:srgbClr val="FFFFFF"/>
                </a:buClr>
                <a:buSzPct val="100000"/>
                <a:buFont typeface="Times New Roman" pitchFamily="18" charset="0"/>
                <a:buNone/>
              </a:pPr>
              <a:endParaRPr lang="en-US" sz="1600" i="0" dirty="0">
                <a:solidFill>
                  <a:schemeClr val="tx1"/>
                </a:solidFill>
                <a:latin typeface="Arial" pitchFamily="34" charset="0"/>
                <a:cs typeface="Arial" pitchFamily="34" charset="0"/>
              </a:endParaRPr>
            </a:p>
            <a:p>
              <a:pPr>
                <a:lnSpc>
                  <a:spcPct val="93000"/>
                </a:lnSpc>
                <a:buClr>
                  <a:srgbClr val="FFFFFF"/>
                </a:buClr>
                <a:buSzPct val="100000"/>
                <a:buFontTx/>
                <a:buBlip>
                  <a:blip r:embed="rId4"/>
                </a:buBlip>
              </a:pPr>
              <a:r>
                <a:rPr lang="en-US" sz="1600" i="0" dirty="0">
                  <a:solidFill>
                    <a:schemeClr val="tx1"/>
                  </a:solidFill>
                  <a:latin typeface="Arial" pitchFamily="34" charset="0"/>
                  <a:cs typeface="Arial" pitchFamily="34" charset="0"/>
                </a:rPr>
                <a:t>Establish the shape isomer :  0</a:t>
              </a:r>
              <a:r>
                <a:rPr lang="en-US" sz="1600" i="0" baseline="30000" dirty="0">
                  <a:solidFill>
                    <a:schemeClr val="tx1"/>
                  </a:solidFill>
                  <a:latin typeface="Arial" pitchFamily="34" charset="0"/>
                  <a:cs typeface="Arial" pitchFamily="34" charset="0"/>
                </a:rPr>
                <a:t>+</a:t>
              </a:r>
              <a:r>
                <a:rPr lang="en-US" sz="1600" i="0" baseline="-25000" dirty="0">
                  <a:solidFill>
                    <a:schemeClr val="tx1"/>
                  </a:solidFill>
                  <a:latin typeface="Arial" pitchFamily="34" charset="0"/>
                  <a:cs typeface="Arial" pitchFamily="34" charset="0"/>
                </a:rPr>
                <a:t>2</a:t>
              </a:r>
            </a:p>
            <a:p>
              <a:pPr>
                <a:lnSpc>
                  <a:spcPct val="93000"/>
                </a:lnSpc>
                <a:buClr>
                  <a:srgbClr val="FFFFFF"/>
                </a:buClr>
                <a:buSzPct val="100000"/>
                <a:buFontTx/>
                <a:buBlip>
                  <a:blip r:embed="rId4"/>
                </a:buBlip>
              </a:pPr>
              <a:endParaRPr lang="en-US" sz="1600" i="0" dirty="0">
                <a:solidFill>
                  <a:schemeClr val="tx1"/>
                </a:solidFill>
                <a:latin typeface="Arial" pitchFamily="34" charset="0"/>
                <a:cs typeface="Arial" pitchFamily="34" charset="0"/>
              </a:endParaRPr>
            </a:p>
            <a:p>
              <a:pPr>
                <a:lnSpc>
                  <a:spcPct val="93000"/>
                </a:lnSpc>
                <a:buClr>
                  <a:srgbClr val="FFFFFF"/>
                </a:buClr>
                <a:buSzPct val="100000"/>
                <a:buFontTx/>
                <a:buBlip>
                  <a:blip r:embed="rId4"/>
                </a:buBlip>
              </a:pPr>
              <a:r>
                <a:rPr lang="en-US" sz="1600" i="0" dirty="0">
                  <a:solidFill>
                    <a:schemeClr val="tx1"/>
                  </a:solidFill>
                  <a:latin typeface="Arial" pitchFamily="34" charset="0"/>
                  <a:cs typeface="Arial" pitchFamily="34" charset="0"/>
                </a:rPr>
                <a:t>Collectivity in such nuclei : level scheme and B(E2) .</a:t>
              </a:r>
            </a:p>
            <a:p>
              <a:pPr>
                <a:lnSpc>
                  <a:spcPct val="93000"/>
                </a:lnSpc>
                <a:buClr>
                  <a:srgbClr val="FFFFFF"/>
                </a:buClr>
                <a:buSzPct val="100000"/>
                <a:buFontTx/>
                <a:buBlip>
                  <a:blip r:embed="rId4"/>
                </a:buBlip>
              </a:pPr>
              <a:endParaRPr lang="en-US" sz="1600" i="0" dirty="0">
                <a:solidFill>
                  <a:schemeClr val="tx1"/>
                </a:solidFill>
                <a:latin typeface="Arial" pitchFamily="34" charset="0"/>
                <a:cs typeface="Arial" pitchFamily="34" charset="0"/>
              </a:endParaRPr>
            </a:p>
            <a:p>
              <a:pPr>
                <a:lnSpc>
                  <a:spcPct val="93000"/>
                </a:lnSpc>
                <a:buClr>
                  <a:srgbClr val="FFFFFF"/>
                </a:buClr>
                <a:buSzPct val="100000"/>
                <a:buFontTx/>
                <a:buBlip>
                  <a:blip r:embed="rId4"/>
                </a:buBlip>
              </a:pPr>
              <a:r>
                <a:rPr lang="en-US" sz="1600" i="0" dirty="0">
                  <a:solidFill>
                    <a:schemeClr val="tx1"/>
                  </a:solidFill>
                  <a:latin typeface="Arial" pitchFamily="34" charset="0"/>
                  <a:cs typeface="Arial" pitchFamily="34" charset="0"/>
                </a:rPr>
                <a:t>Shape (oblate - </a:t>
              </a:r>
              <a:r>
                <a:rPr lang="en-US" sz="1600" i="0" dirty="0" err="1">
                  <a:solidFill>
                    <a:schemeClr val="tx1"/>
                  </a:solidFill>
                  <a:latin typeface="Arial" pitchFamily="34" charset="0"/>
                  <a:cs typeface="Arial" pitchFamily="34" charset="0"/>
                </a:rPr>
                <a:t>prolate</a:t>
              </a:r>
              <a:r>
                <a:rPr lang="en-US" sz="1600" i="0" dirty="0">
                  <a:solidFill>
                    <a:schemeClr val="tx1"/>
                  </a:solidFill>
                  <a:latin typeface="Arial" pitchFamily="34" charset="0"/>
                  <a:cs typeface="Arial" pitchFamily="34" charset="0"/>
                </a:rPr>
                <a:t> </a:t>
              </a:r>
              <a:r>
                <a:rPr lang="en-US" sz="1600" i="0" dirty="0" smtClean="0">
                  <a:solidFill>
                    <a:schemeClr val="tx1"/>
                  </a:solidFill>
                  <a:latin typeface="Arial" pitchFamily="34" charset="0"/>
                  <a:cs typeface="Arial" pitchFamily="34" charset="0"/>
                </a:rPr>
                <a:t>)  </a:t>
              </a:r>
              <a:r>
                <a:rPr lang="en-US" sz="1600" i="0" dirty="0">
                  <a:solidFill>
                    <a:schemeClr val="tx1"/>
                  </a:solidFill>
                  <a:latin typeface="Arial" pitchFamily="34" charset="0"/>
                  <a:cs typeface="Arial" pitchFamily="34" charset="0"/>
                </a:rPr>
                <a:t>: </a:t>
              </a:r>
              <a:r>
                <a:rPr lang="en-US" sz="1600" i="0" dirty="0">
                  <a:solidFill>
                    <a:srgbClr val="000000"/>
                  </a:solidFill>
                  <a:latin typeface="Arial" pitchFamily="34" charset="0"/>
                  <a:cs typeface="Arial" pitchFamily="34" charset="0"/>
                </a:rPr>
                <a:t>Q</a:t>
              </a:r>
              <a:r>
                <a:rPr lang="en-US" sz="1600" i="0" baseline="-25000" dirty="0">
                  <a:solidFill>
                    <a:srgbClr val="000000"/>
                  </a:solidFill>
                  <a:latin typeface="Arial" pitchFamily="34" charset="0"/>
                  <a:cs typeface="Arial" pitchFamily="34" charset="0"/>
                </a:rPr>
                <a:t>0</a:t>
              </a:r>
              <a:endParaRPr lang="en-US" sz="1600" i="0" dirty="0">
                <a:solidFill>
                  <a:schemeClr val="tx1"/>
                </a:solidFill>
                <a:latin typeface="Arial" pitchFamily="34" charset="0"/>
                <a:cs typeface="Arial" pitchFamily="34" charset="0"/>
              </a:endParaRPr>
            </a:p>
            <a:p>
              <a:pPr>
                <a:lnSpc>
                  <a:spcPct val="93000"/>
                </a:lnSpc>
                <a:buClr>
                  <a:srgbClr val="FFFFFF"/>
                </a:buClr>
                <a:buSzPct val="100000"/>
                <a:buFontTx/>
                <a:buBlip>
                  <a:blip r:embed="rId4"/>
                </a:buBlip>
              </a:pPr>
              <a:endParaRPr lang="en-US" sz="1600" i="0" dirty="0">
                <a:solidFill>
                  <a:schemeClr val="tx1"/>
                </a:solidFill>
                <a:latin typeface="Arial" pitchFamily="34" charset="0"/>
                <a:cs typeface="Arial" pitchFamily="34" charset="0"/>
              </a:endParaRPr>
            </a:p>
            <a:p>
              <a:pPr>
                <a:lnSpc>
                  <a:spcPct val="93000"/>
                </a:lnSpc>
                <a:buClr>
                  <a:srgbClr val="FFFFFF"/>
                </a:buClr>
                <a:buSzPct val="100000"/>
                <a:buFontTx/>
                <a:buBlip>
                  <a:blip r:embed="rId4"/>
                </a:buBlip>
              </a:pPr>
              <a:r>
                <a:rPr lang="en-US" sz="1600" i="0" dirty="0">
                  <a:solidFill>
                    <a:schemeClr val="tx1"/>
                  </a:solidFill>
                  <a:latin typeface="Arial" pitchFamily="34" charset="0"/>
                  <a:cs typeface="Arial" pitchFamily="34" charset="0"/>
                </a:rPr>
                <a:t>Wave function mixing </a:t>
              </a:r>
              <a:r>
                <a:rPr lang="en-US" sz="1600" i="0" dirty="0" smtClean="0">
                  <a:solidFill>
                    <a:schemeClr val="tx1"/>
                  </a:solidFill>
                  <a:latin typeface="Arial" pitchFamily="34" charset="0"/>
                  <a:cs typeface="Arial" pitchFamily="34" charset="0"/>
                </a:rPr>
                <a:t>  </a:t>
              </a:r>
              <a:r>
                <a:rPr lang="en-US" sz="1600" i="0" dirty="0">
                  <a:solidFill>
                    <a:schemeClr val="tx1"/>
                  </a:solidFill>
                  <a:latin typeface="Arial" pitchFamily="34" charset="0"/>
                  <a:cs typeface="Arial" pitchFamily="34" charset="0"/>
                </a:rPr>
                <a:t>:  </a:t>
              </a:r>
              <a:r>
                <a:rPr lang="en-US" sz="1600" i="0" dirty="0">
                  <a:solidFill>
                    <a:schemeClr val="tx1"/>
                  </a:solidFill>
                  <a:latin typeface="Symbol" pitchFamily="18" charset="2"/>
                  <a:cs typeface="Arial" pitchFamily="34" charset="0"/>
                </a:rPr>
                <a:t>r</a:t>
              </a:r>
              <a:r>
                <a:rPr lang="en-US" sz="1600" i="0" dirty="0">
                  <a:solidFill>
                    <a:schemeClr val="tx1"/>
                  </a:solidFill>
                  <a:latin typeface="Arial" pitchFamily="34" charset="0"/>
                  <a:cs typeface="Arial" pitchFamily="34" charset="0"/>
                </a:rPr>
                <a:t>²(E0)</a:t>
              </a:r>
            </a:p>
            <a:p>
              <a:pPr>
                <a:lnSpc>
                  <a:spcPct val="93000"/>
                </a:lnSpc>
                <a:buClr>
                  <a:srgbClr val="FFFFFF"/>
                </a:buClr>
                <a:buSzPct val="100000"/>
                <a:buFont typeface="Times New Roman" pitchFamily="18" charset="0"/>
                <a:buNone/>
              </a:pPr>
              <a:endParaRPr lang="en-US" sz="1600" i="0" dirty="0">
                <a:solidFill>
                  <a:schemeClr val="tx1"/>
                </a:solidFill>
                <a:latin typeface="Arial" pitchFamily="34" charset="0"/>
                <a:cs typeface="Arial" pitchFamily="34" charset="0"/>
              </a:endParaRPr>
            </a:p>
            <a:p>
              <a:pPr>
                <a:lnSpc>
                  <a:spcPct val="93000"/>
                </a:lnSpc>
                <a:buClr>
                  <a:srgbClr val="FFFFFF"/>
                </a:buClr>
                <a:buSzPct val="100000"/>
                <a:buFont typeface="Times New Roman" pitchFamily="18" charset="0"/>
                <a:buNone/>
              </a:pPr>
              <a:endParaRPr lang="en-US" sz="1600" i="0" dirty="0">
                <a:solidFill>
                  <a:schemeClr val="tx1"/>
                </a:solidFill>
                <a:latin typeface="Arial" pitchFamily="34" charset="0"/>
                <a:cs typeface="Arial" pitchFamily="34" charset="0"/>
              </a:endParaRPr>
            </a:p>
          </p:txBody>
        </p:sp>
      </p:grpSp>
      <p:sp>
        <p:nvSpPr>
          <p:cNvPr id="4" name="Rectangle 1"/>
          <p:cNvSpPr>
            <a:spLocks noGrp="1" noChangeArrowheads="1"/>
          </p:cNvSpPr>
          <p:nvPr>
            <p:ph type="title"/>
          </p:nvPr>
        </p:nvSpPr>
        <p:spPr>
          <a:xfrm>
            <a:off x="1285852" y="23792"/>
            <a:ext cx="7993062" cy="476250"/>
          </a:xfrm>
        </p:spPr>
        <p:txBody>
          <a:bodyPr lIns="90000" tIns="46800" rIns="90000" bIns="46800">
            <a:normAutofit fontScale="90000"/>
          </a:bodyPr>
          <a:lstStyle/>
          <a:p>
            <a:pPr eaLnBrk="1" fontAlgn="auto" hangingPunct="1">
              <a:spcAft>
                <a:spcPts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en-GB" sz="2400" dirty="0" smtClean="0">
                <a:solidFill>
                  <a:schemeClr val="accent2"/>
                </a:solidFill>
              </a:rPr>
              <a:t>Shape coexistence in n-deficient Kr : an experimentalist view</a:t>
            </a:r>
            <a:endParaRPr lang="en-GB" sz="2400" dirty="0">
              <a:solidFill>
                <a:schemeClr val="accent2"/>
              </a:solidFill>
            </a:endParaRPr>
          </a:p>
        </p:txBody>
      </p:sp>
    </p:spTree>
  </p:cSld>
  <p:clrMapOvr>
    <a:masterClrMapping/>
  </p:clrMapOv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60"/>
          <p:cNvGrpSpPr>
            <a:grpSpLocks/>
          </p:cNvGrpSpPr>
          <p:nvPr/>
        </p:nvGrpSpPr>
        <p:grpSpPr bwMode="auto">
          <a:xfrm>
            <a:off x="174625" y="1074738"/>
            <a:ext cx="2668588" cy="2071688"/>
            <a:chOff x="110" y="803"/>
            <a:chExt cx="1681" cy="1305"/>
          </a:xfrm>
        </p:grpSpPr>
        <p:sp>
          <p:nvSpPr>
            <p:cNvPr id="6305" name="Text Box 161"/>
            <p:cNvSpPr txBox="1">
              <a:spLocks noChangeArrowheads="1"/>
            </p:cNvSpPr>
            <p:nvPr/>
          </p:nvSpPr>
          <p:spPr bwMode="auto">
            <a:xfrm>
              <a:off x="572" y="803"/>
              <a:ext cx="887" cy="194"/>
            </a:xfrm>
            <a:prstGeom prst="rect">
              <a:avLst/>
            </a:prstGeom>
            <a:noFill/>
            <a:ln w="9525">
              <a:noFill/>
              <a:miter lim="800000"/>
              <a:headEnd/>
              <a:tailEnd/>
            </a:ln>
            <a:effectLst/>
          </p:spPr>
          <p:txBody>
            <a:bodyPr wrap="none">
              <a:spAutoFit/>
            </a:bodyPr>
            <a:lstStyle/>
            <a:p>
              <a:r>
                <a:rPr lang="en-US" sz="1400" dirty="0">
                  <a:solidFill>
                    <a:schemeClr val="tx1"/>
                  </a:solidFill>
                  <a:latin typeface="Comic Sans MS" pitchFamily="66" charset="0"/>
                </a:rPr>
                <a:t>PRODUCTION</a:t>
              </a:r>
              <a:endParaRPr lang="fr-FR" sz="1400" dirty="0">
                <a:solidFill>
                  <a:schemeClr val="tx1"/>
                </a:solidFill>
                <a:latin typeface="Comic Sans MS" pitchFamily="66" charset="0"/>
              </a:endParaRPr>
            </a:p>
          </p:txBody>
        </p:sp>
        <p:sp>
          <p:nvSpPr>
            <p:cNvPr id="6306" name="Line 162"/>
            <p:cNvSpPr>
              <a:spLocks noChangeShapeType="1"/>
            </p:cNvSpPr>
            <p:nvPr/>
          </p:nvSpPr>
          <p:spPr bwMode="auto">
            <a:xfrm>
              <a:off x="520" y="1756"/>
              <a:ext cx="635" cy="0"/>
            </a:xfrm>
            <a:prstGeom prst="line">
              <a:avLst/>
            </a:prstGeom>
            <a:noFill/>
            <a:ln w="63500">
              <a:solidFill>
                <a:srgbClr val="FF0000"/>
              </a:solidFill>
              <a:round/>
              <a:headEnd/>
              <a:tailEnd type="arrow" w="med" len="med"/>
            </a:ln>
            <a:effectLst/>
          </p:spPr>
          <p:txBody>
            <a:bodyPr/>
            <a:lstStyle/>
            <a:p>
              <a:endParaRPr lang="fr-FR" sz="1800">
                <a:solidFill>
                  <a:schemeClr val="tx1"/>
                </a:solidFill>
              </a:endParaRPr>
            </a:p>
          </p:txBody>
        </p:sp>
        <p:sp>
          <p:nvSpPr>
            <p:cNvPr id="6307" name="Line 163"/>
            <p:cNvSpPr>
              <a:spLocks noChangeShapeType="1"/>
            </p:cNvSpPr>
            <p:nvPr/>
          </p:nvSpPr>
          <p:spPr bwMode="auto">
            <a:xfrm>
              <a:off x="1246" y="1483"/>
              <a:ext cx="0" cy="545"/>
            </a:xfrm>
            <a:prstGeom prst="line">
              <a:avLst/>
            </a:prstGeom>
            <a:noFill/>
            <a:ln w="101600">
              <a:solidFill>
                <a:srgbClr val="FF0000"/>
              </a:solidFill>
              <a:round/>
              <a:headEnd/>
              <a:tailEnd/>
            </a:ln>
            <a:effectLst/>
          </p:spPr>
          <p:txBody>
            <a:bodyPr/>
            <a:lstStyle/>
            <a:p>
              <a:endParaRPr lang="fr-FR" sz="1800">
                <a:solidFill>
                  <a:schemeClr val="tx1"/>
                </a:solidFill>
              </a:endParaRPr>
            </a:p>
          </p:txBody>
        </p:sp>
        <p:sp>
          <p:nvSpPr>
            <p:cNvPr id="6308" name="Line 164"/>
            <p:cNvSpPr>
              <a:spLocks noChangeShapeType="1"/>
            </p:cNvSpPr>
            <p:nvPr/>
          </p:nvSpPr>
          <p:spPr bwMode="auto">
            <a:xfrm flipV="1">
              <a:off x="1337" y="1529"/>
              <a:ext cx="454" cy="227"/>
            </a:xfrm>
            <a:prstGeom prst="line">
              <a:avLst/>
            </a:prstGeom>
            <a:noFill/>
            <a:ln w="44450">
              <a:solidFill>
                <a:srgbClr val="FF0000"/>
              </a:solidFill>
              <a:round/>
              <a:headEnd/>
              <a:tailEnd type="triangle" w="med" len="med"/>
            </a:ln>
            <a:effectLst/>
          </p:spPr>
          <p:txBody>
            <a:bodyPr/>
            <a:lstStyle/>
            <a:p>
              <a:endParaRPr lang="fr-FR" sz="1800">
                <a:solidFill>
                  <a:schemeClr val="tx1"/>
                </a:solidFill>
              </a:endParaRPr>
            </a:p>
          </p:txBody>
        </p:sp>
        <p:sp>
          <p:nvSpPr>
            <p:cNvPr id="6309" name="Line 165"/>
            <p:cNvSpPr>
              <a:spLocks noChangeShapeType="1"/>
            </p:cNvSpPr>
            <p:nvPr/>
          </p:nvSpPr>
          <p:spPr bwMode="auto">
            <a:xfrm flipV="1">
              <a:off x="1337" y="1665"/>
              <a:ext cx="408" cy="94"/>
            </a:xfrm>
            <a:prstGeom prst="line">
              <a:avLst/>
            </a:prstGeom>
            <a:noFill/>
            <a:ln w="44450">
              <a:solidFill>
                <a:srgbClr val="FF0000"/>
              </a:solidFill>
              <a:round/>
              <a:headEnd/>
              <a:tailEnd type="triangle" w="med" len="med"/>
            </a:ln>
            <a:effectLst/>
          </p:spPr>
          <p:txBody>
            <a:bodyPr/>
            <a:lstStyle/>
            <a:p>
              <a:endParaRPr lang="fr-FR" sz="1800">
                <a:solidFill>
                  <a:schemeClr val="tx1"/>
                </a:solidFill>
              </a:endParaRPr>
            </a:p>
          </p:txBody>
        </p:sp>
        <p:sp>
          <p:nvSpPr>
            <p:cNvPr id="6310" name="Line 166"/>
            <p:cNvSpPr>
              <a:spLocks noChangeShapeType="1"/>
            </p:cNvSpPr>
            <p:nvPr/>
          </p:nvSpPr>
          <p:spPr bwMode="auto">
            <a:xfrm>
              <a:off x="1337" y="1756"/>
              <a:ext cx="272" cy="45"/>
            </a:xfrm>
            <a:prstGeom prst="line">
              <a:avLst/>
            </a:prstGeom>
            <a:noFill/>
            <a:ln w="44450">
              <a:solidFill>
                <a:srgbClr val="FF0000"/>
              </a:solidFill>
              <a:round/>
              <a:headEnd/>
              <a:tailEnd type="triangle" w="med" len="med"/>
            </a:ln>
            <a:effectLst/>
          </p:spPr>
          <p:txBody>
            <a:bodyPr/>
            <a:lstStyle/>
            <a:p>
              <a:endParaRPr lang="fr-FR" sz="1800">
                <a:solidFill>
                  <a:schemeClr val="tx1"/>
                </a:solidFill>
              </a:endParaRPr>
            </a:p>
          </p:txBody>
        </p:sp>
        <p:sp>
          <p:nvSpPr>
            <p:cNvPr id="6311" name="Line 167"/>
            <p:cNvSpPr>
              <a:spLocks noChangeShapeType="1"/>
            </p:cNvSpPr>
            <p:nvPr/>
          </p:nvSpPr>
          <p:spPr bwMode="auto">
            <a:xfrm>
              <a:off x="1337" y="1756"/>
              <a:ext cx="363" cy="181"/>
            </a:xfrm>
            <a:prstGeom prst="line">
              <a:avLst/>
            </a:prstGeom>
            <a:noFill/>
            <a:ln w="44450">
              <a:solidFill>
                <a:srgbClr val="FF0000"/>
              </a:solidFill>
              <a:round/>
              <a:headEnd/>
              <a:tailEnd type="triangle" w="med" len="med"/>
            </a:ln>
            <a:effectLst/>
          </p:spPr>
          <p:txBody>
            <a:bodyPr/>
            <a:lstStyle/>
            <a:p>
              <a:endParaRPr lang="fr-FR" sz="1800">
                <a:solidFill>
                  <a:schemeClr val="tx1"/>
                </a:solidFill>
              </a:endParaRPr>
            </a:p>
          </p:txBody>
        </p:sp>
        <p:sp>
          <p:nvSpPr>
            <p:cNvPr id="6312" name="Text Box 168"/>
            <p:cNvSpPr txBox="1">
              <a:spLocks noChangeArrowheads="1"/>
            </p:cNvSpPr>
            <p:nvPr/>
          </p:nvSpPr>
          <p:spPr bwMode="auto">
            <a:xfrm>
              <a:off x="1025" y="1253"/>
              <a:ext cx="436" cy="233"/>
            </a:xfrm>
            <a:prstGeom prst="rect">
              <a:avLst/>
            </a:prstGeom>
            <a:noFill/>
            <a:ln w="9525">
              <a:noFill/>
              <a:miter lim="800000"/>
              <a:headEnd/>
              <a:tailEnd/>
            </a:ln>
            <a:effectLst/>
          </p:spPr>
          <p:txBody>
            <a:bodyPr wrap="none">
              <a:spAutoFit/>
            </a:bodyPr>
            <a:lstStyle/>
            <a:p>
              <a:r>
                <a:rPr lang="en-US" sz="1800">
                  <a:solidFill>
                    <a:schemeClr val="tx1"/>
                  </a:solidFill>
                  <a:latin typeface="Comic Sans MS" pitchFamily="66" charset="0"/>
                </a:rPr>
                <a:t>cible</a:t>
              </a:r>
              <a:endParaRPr lang="fr-FR" sz="1800">
                <a:solidFill>
                  <a:schemeClr val="tx1"/>
                </a:solidFill>
                <a:latin typeface="Comic Sans MS" pitchFamily="66" charset="0"/>
              </a:endParaRPr>
            </a:p>
          </p:txBody>
        </p:sp>
        <p:sp>
          <p:nvSpPr>
            <p:cNvPr id="6313" name="Text Box 169"/>
            <p:cNvSpPr txBox="1">
              <a:spLocks noChangeArrowheads="1"/>
            </p:cNvSpPr>
            <p:nvPr/>
          </p:nvSpPr>
          <p:spPr bwMode="auto">
            <a:xfrm>
              <a:off x="110" y="1778"/>
              <a:ext cx="836" cy="330"/>
            </a:xfrm>
            <a:prstGeom prst="rect">
              <a:avLst/>
            </a:prstGeom>
            <a:noFill/>
            <a:ln w="9525">
              <a:noFill/>
              <a:miter lim="800000"/>
              <a:headEnd/>
              <a:tailEnd/>
            </a:ln>
            <a:effectLst/>
          </p:spPr>
          <p:txBody>
            <a:bodyPr wrap="none">
              <a:spAutoFit/>
            </a:bodyPr>
            <a:lstStyle/>
            <a:p>
              <a:r>
                <a:rPr lang="en-US" sz="1400" i="0" dirty="0" err="1">
                  <a:solidFill>
                    <a:schemeClr val="tx1"/>
                  </a:solidFill>
                  <a:latin typeface="Comic Sans MS" pitchFamily="66" charset="0"/>
                </a:rPr>
                <a:t>Faisceau</a:t>
              </a:r>
              <a:r>
                <a:rPr lang="en-US" sz="1400" i="0" dirty="0">
                  <a:solidFill>
                    <a:schemeClr val="tx1"/>
                  </a:solidFill>
                  <a:latin typeface="Comic Sans MS" pitchFamily="66" charset="0"/>
                </a:rPr>
                <a:t> de</a:t>
              </a:r>
            </a:p>
            <a:p>
              <a:r>
                <a:rPr lang="en-US" sz="1400" i="0" dirty="0">
                  <a:solidFill>
                    <a:schemeClr val="tx1"/>
                  </a:solidFill>
                  <a:latin typeface="Comic Sans MS" pitchFamily="66" charset="0"/>
                </a:rPr>
                <a:t>haute </a:t>
              </a:r>
              <a:r>
                <a:rPr lang="en-US" sz="1400" i="0" dirty="0" err="1">
                  <a:solidFill>
                    <a:schemeClr val="tx1"/>
                  </a:solidFill>
                  <a:latin typeface="Comic Sans MS" pitchFamily="66" charset="0"/>
                </a:rPr>
                <a:t>énergie</a:t>
              </a:r>
              <a:endParaRPr lang="en-US" sz="1400" i="0" dirty="0">
                <a:solidFill>
                  <a:schemeClr val="tx1"/>
                </a:solidFill>
                <a:latin typeface="Comic Sans MS" pitchFamily="66" charset="0"/>
              </a:endParaRPr>
            </a:p>
          </p:txBody>
        </p:sp>
      </p:grpSp>
      <p:grpSp>
        <p:nvGrpSpPr>
          <p:cNvPr id="3" name="Group 34"/>
          <p:cNvGrpSpPr>
            <a:grpSpLocks/>
          </p:cNvGrpSpPr>
          <p:nvPr/>
        </p:nvGrpSpPr>
        <p:grpSpPr bwMode="auto">
          <a:xfrm>
            <a:off x="825500" y="1068388"/>
            <a:ext cx="4178300" cy="2089150"/>
            <a:chOff x="2425" y="1071"/>
            <a:chExt cx="2632" cy="1316"/>
          </a:xfrm>
        </p:grpSpPr>
        <p:sp>
          <p:nvSpPr>
            <p:cNvPr id="6166" name="Line 22"/>
            <p:cNvSpPr>
              <a:spLocks noChangeShapeType="1"/>
            </p:cNvSpPr>
            <p:nvPr/>
          </p:nvSpPr>
          <p:spPr bwMode="auto">
            <a:xfrm>
              <a:off x="2425" y="2024"/>
              <a:ext cx="635" cy="0"/>
            </a:xfrm>
            <a:prstGeom prst="line">
              <a:avLst/>
            </a:prstGeom>
            <a:noFill/>
            <a:ln w="63500">
              <a:solidFill>
                <a:schemeClr val="tx1"/>
              </a:solidFill>
              <a:round/>
              <a:headEnd/>
              <a:tailEnd type="arrow" w="med" len="med"/>
            </a:ln>
            <a:effectLst/>
          </p:spPr>
          <p:txBody>
            <a:bodyPr/>
            <a:lstStyle/>
            <a:p>
              <a:endParaRPr lang="fr-FR" sz="1800">
                <a:solidFill>
                  <a:schemeClr val="tx1"/>
                </a:solidFill>
              </a:endParaRPr>
            </a:p>
          </p:txBody>
        </p:sp>
        <p:sp>
          <p:nvSpPr>
            <p:cNvPr id="6167" name="Line 23"/>
            <p:cNvSpPr>
              <a:spLocks noChangeShapeType="1"/>
            </p:cNvSpPr>
            <p:nvPr/>
          </p:nvSpPr>
          <p:spPr bwMode="auto">
            <a:xfrm>
              <a:off x="3151" y="1751"/>
              <a:ext cx="0" cy="545"/>
            </a:xfrm>
            <a:prstGeom prst="line">
              <a:avLst/>
            </a:prstGeom>
            <a:noFill/>
            <a:ln w="101600">
              <a:solidFill>
                <a:schemeClr val="tx1"/>
              </a:solidFill>
              <a:round/>
              <a:headEnd/>
              <a:tailEnd/>
            </a:ln>
            <a:effectLst/>
          </p:spPr>
          <p:txBody>
            <a:bodyPr/>
            <a:lstStyle/>
            <a:p>
              <a:endParaRPr lang="fr-FR" sz="1800">
                <a:solidFill>
                  <a:schemeClr val="tx1"/>
                </a:solidFill>
              </a:endParaRPr>
            </a:p>
          </p:txBody>
        </p:sp>
        <p:sp>
          <p:nvSpPr>
            <p:cNvPr id="6168" name="Line 24"/>
            <p:cNvSpPr>
              <a:spLocks noChangeShapeType="1"/>
            </p:cNvSpPr>
            <p:nvPr/>
          </p:nvSpPr>
          <p:spPr bwMode="auto">
            <a:xfrm flipV="1">
              <a:off x="3242" y="1797"/>
              <a:ext cx="454" cy="227"/>
            </a:xfrm>
            <a:prstGeom prst="line">
              <a:avLst/>
            </a:prstGeom>
            <a:noFill/>
            <a:ln w="44450">
              <a:solidFill>
                <a:schemeClr val="tx1"/>
              </a:solidFill>
              <a:round/>
              <a:headEnd/>
              <a:tailEnd type="triangle" w="med" len="med"/>
            </a:ln>
            <a:effectLst/>
          </p:spPr>
          <p:txBody>
            <a:bodyPr/>
            <a:lstStyle/>
            <a:p>
              <a:endParaRPr lang="fr-FR" sz="1800">
                <a:solidFill>
                  <a:schemeClr val="tx1"/>
                </a:solidFill>
              </a:endParaRPr>
            </a:p>
          </p:txBody>
        </p:sp>
        <p:sp>
          <p:nvSpPr>
            <p:cNvPr id="6169" name="Line 25"/>
            <p:cNvSpPr>
              <a:spLocks noChangeShapeType="1"/>
            </p:cNvSpPr>
            <p:nvPr/>
          </p:nvSpPr>
          <p:spPr bwMode="auto">
            <a:xfrm flipV="1">
              <a:off x="3242" y="1933"/>
              <a:ext cx="408" cy="94"/>
            </a:xfrm>
            <a:prstGeom prst="line">
              <a:avLst/>
            </a:prstGeom>
            <a:noFill/>
            <a:ln w="44450">
              <a:solidFill>
                <a:schemeClr val="tx1"/>
              </a:solidFill>
              <a:round/>
              <a:headEnd/>
              <a:tailEnd type="triangle" w="med" len="med"/>
            </a:ln>
            <a:effectLst/>
          </p:spPr>
          <p:txBody>
            <a:bodyPr/>
            <a:lstStyle/>
            <a:p>
              <a:endParaRPr lang="fr-FR" sz="1800">
                <a:solidFill>
                  <a:schemeClr val="tx1"/>
                </a:solidFill>
              </a:endParaRPr>
            </a:p>
          </p:txBody>
        </p:sp>
        <p:sp>
          <p:nvSpPr>
            <p:cNvPr id="6170" name="Line 26"/>
            <p:cNvSpPr>
              <a:spLocks noChangeShapeType="1"/>
            </p:cNvSpPr>
            <p:nvPr/>
          </p:nvSpPr>
          <p:spPr bwMode="auto">
            <a:xfrm>
              <a:off x="3242" y="2024"/>
              <a:ext cx="272" cy="45"/>
            </a:xfrm>
            <a:prstGeom prst="line">
              <a:avLst/>
            </a:prstGeom>
            <a:noFill/>
            <a:ln w="44450">
              <a:solidFill>
                <a:schemeClr val="tx1"/>
              </a:solidFill>
              <a:round/>
              <a:headEnd/>
              <a:tailEnd type="triangle" w="med" len="med"/>
            </a:ln>
            <a:effectLst/>
          </p:spPr>
          <p:txBody>
            <a:bodyPr/>
            <a:lstStyle/>
            <a:p>
              <a:endParaRPr lang="fr-FR" sz="1800">
                <a:solidFill>
                  <a:schemeClr val="tx1"/>
                </a:solidFill>
              </a:endParaRPr>
            </a:p>
          </p:txBody>
        </p:sp>
        <p:sp>
          <p:nvSpPr>
            <p:cNvPr id="6171" name="Line 27"/>
            <p:cNvSpPr>
              <a:spLocks noChangeShapeType="1"/>
            </p:cNvSpPr>
            <p:nvPr/>
          </p:nvSpPr>
          <p:spPr bwMode="auto">
            <a:xfrm>
              <a:off x="3242" y="2024"/>
              <a:ext cx="363" cy="181"/>
            </a:xfrm>
            <a:prstGeom prst="line">
              <a:avLst/>
            </a:prstGeom>
            <a:noFill/>
            <a:ln w="44450">
              <a:solidFill>
                <a:schemeClr val="tx1"/>
              </a:solidFill>
              <a:round/>
              <a:headEnd/>
              <a:tailEnd type="triangle" w="med" len="med"/>
            </a:ln>
            <a:effectLst/>
          </p:spPr>
          <p:txBody>
            <a:bodyPr/>
            <a:lstStyle/>
            <a:p>
              <a:endParaRPr lang="fr-FR" sz="1800">
                <a:solidFill>
                  <a:schemeClr val="tx1"/>
                </a:solidFill>
              </a:endParaRPr>
            </a:p>
          </p:txBody>
        </p:sp>
        <p:sp>
          <p:nvSpPr>
            <p:cNvPr id="6175" name="AutoShape 31"/>
            <p:cNvSpPr>
              <a:spLocks noChangeArrowheads="1"/>
            </p:cNvSpPr>
            <p:nvPr/>
          </p:nvSpPr>
          <p:spPr bwMode="auto">
            <a:xfrm>
              <a:off x="3969" y="1706"/>
              <a:ext cx="1088" cy="681"/>
            </a:xfrm>
            <a:prstGeom prst="roundRect">
              <a:avLst>
                <a:gd name="adj" fmla="val 16667"/>
              </a:avLst>
            </a:prstGeom>
            <a:solidFill>
              <a:srgbClr val="FF0000"/>
            </a:solidFill>
            <a:ln w="25400">
              <a:solidFill>
                <a:schemeClr val="tx1"/>
              </a:solidFill>
              <a:round/>
              <a:headEnd/>
              <a:tailEnd/>
            </a:ln>
            <a:effectLst/>
          </p:spPr>
          <p:txBody>
            <a:bodyPr wrap="none" anchor="ctr"/>
            <a:lstStyle/>
            <a:p>
              <a:endParaRPr lang="fr-FR" sz="1800">
                <a:solidFill>
                  <a:schemeClr val="tx1"/>
                </a:solidFill>
              </a:endParaRPr>
            </a:p>
          </p:txBody>
        </p:sp>
        <p:sp>
          <p:nvSpPr>
            <p:cNvPr id="6176" name="Text Box 32"/>
            <p:cNvSpPr txBox="1">
              <a:spLocks noChangeArrowheads="1"/>
            </p:cNvSpPr>
            <p:nvPr/>
          </p:nvSpPr>
          <p:spPr bwMode="auto">
            <a:xfrm>
              <a:off x="3969" y="1071"/>
              <a:ext cx="785" cy="194"/>
            </a:xfrm>
            <a:prstGeom prst="rect">
              <a:avLst/>
            </a:prstGeom>
            <a:noFill/>
            <a:ln w="9525">
              <a:noFill/>
              <a:miter lim="800000"/>
              <a:headEnd/>
              <a:tailEnd/>
            </a:ln>
            <a:effectLst/>
          </p:spPr>
          <p:txBody>
            <a:bodyPr wrap="none">
              <a:spAutoFit/>
            </a:bodyPr>
            <a:lstStyle/>
            <a:p>
              <a:r>
                <a:rPr lang="en-US" sz="1400" dirty="0">
                  <a:solidFill>
                    <a:schemeClr val="tx1"/>
                  </a:solidFill>
                  <a:latin typeface="Comic Sans MS" pitchFamily="66" charset="0"/>
                </a:rPr>
                <a:t>SELECTION</a:t>
              </a:r>
              <a:endParaRPr lang="fr-FR" sz="1400" dirty="0">
                <a:solidFill>
                  <a:schemeClr val="tx1"/>
                </a:solidFill>
                <a:latin typeface="Comic Sans MS" pitchFamily="66" charset="0"/>
              </a:endParaRPr>
            </a:p>
          </p:txBody>
        </p:sp>
        <p:sp>
          <p:nvSpPr>
            <p:cNvPr id="6177" name="Text Box 33"/>
            <p:cNvSpPr txBox="1">
              <a:spLocks noChangeArrowheads="1"/>
            </p:cNvSpPr>
            <p:nvPr/>
          </p:nvSpPr>
          <p:spPr bwMode="auto">
            <a:xfrm>
              <a:off x="4117" y="1929"/>
              <a:ext cx="857" cy="233"/>
            </a:xfrm>
            <a:prstGeom prst="rect">
              <a:avLst/>
            </a:prstGeom>
            <a:noFill/>
            <a:ln w="9525">
              <a:noFill/>
              <a:miter lim="800000"/>
              <a:headEnd/>
              <a:tailEnd/>
            </a:ln>
            <a:effectLst/>
          </p:spPr>
          <p:txBody>
            <a:bodyPr wrap="none">
              <a:spAutoFit/>
            </a:bodyPr>
            <a:lstStyle/>
            <a:p>
              <a:r>
                <a:rPr lang="en-US" sz="1800">
                  <a:solidFill>
                    <a:schemeClr val="tx1"/>
                  </a:solidFill>
                  <a:latin typeface="Comic Sans MS" pitchFamily="66" charset="0"/>
                </a:rPr>
                <a:t>séparateur</a:t>
              </a:r>
            </a:p>
          </p:txBody>
        </p:sp>
      </p:grpSp>
      <p:grpSp>
        <p:nvGrpSpPr>
          <p:cNvPr id="4" name="Group 297"/>
          <p:cNvGrpSpPr>
            <a:grpSpLocks/>
          </p:cNvGrpSpPr>
          <p:nvPr/>
        </p:nvGrpSpPr>
        <p:grpSpPr bwMode="auto">
          <a:xfrm>
            <a:off x="825500" y="1644651"/>
            <a:ext cx="5164138" cy="1519238"/>
            <a:chOff x="520" y="1162"/>
            <a:chExt cx="3253" cy="957"/>
          </a:xfrm>
        </p:grpSpPr>
        <p:sp>
          <p:nvSpPr>
            <p:cNvPr id="6444" name="Line 300"/>
            <p:cNvSpPr>
              <a:spLocks noChangeShapeType="1"/>
            </p:cNvSpPr>
            <p:nvPr/>
          </p:nvSpPr>
          <p:spPr bwMode="auto">
            <a:xfrm>
              <a:off x="520" y="1756"/>
              <a:ext cx="635" cy="0"/>
            </a:xfrm>
            <a:prstGeom prst="line">
              <a:avLst/>
            </a:prstGeom>
            <a:noFill/>
            <a:ln w="63500">
              <a:solidFill>
                <a:schemeClr val="tx1"/>
              </a:solidFill>
              <a:round/>
              <a:headEnd/>
              <a:tailEnd type="arrow" w="med" len="med"/>
            </a:ln>
            <a:effectLst/>
          </p:spPr>
          <p:txBody>
            <a:bodyPr/>
            <a:lstStyle/>
            <a:p>
              <a:endParaRPr lang="fr-FR" sz="1800">
                <a:solidFill>
                  <a:schemeClr val="tx1"/>
                </a:solidFill>
              </a:endParaRPr>
            </a:p>
          </p:txBody>
        </p:sp>
        <p:sp>
          <p:nvSpPr>
            <p:cNvPr id="6445" name="Line 301"/>
            <p:cNvSpPr>
              <a:spLocks noChangeShapeType="1"/>
            </p:cNvSpPr>
            <p:nvPr/>
          </p:nvSpPr>
          <p:spPr bwMode="auto">
            <a:xfrm>
              <a:off x="1246" y="1483"/>
              <a:ext cx="0" cy="545"/>
            </a:xfrm>
            <a:prstGeom prst="line">
              <a:avLst/>
            </a:prstGeom>
            <a:noFill/>
            <a:ln w="101600">
              <a:solidFill>
                <a:schemeClr val="tx1"/>
              </a:solidFill>
              <a:round/>
              <a:headEnd/>
              <a:tailEnd/>
            </a:ln>
            <a:effectLst/>
          </p:spPr>
          <p:txBody>
            <a:bodyPr/>
            <a:lstStyle/>
            <a:p>
              <a:endParaRPr lang="fr-FR" sz="1800">
                <a:solidFill>
                  <a:schemeClr val="tx1"/>
                </a:solidFill>
              </a:endParaRPr>
            </a:p>
          </p:txBody>
        </p:sp>
        <p:sp>
          <p:nvSpPr>
            <p:cNvPr id="6446" name="Line 302"/>
            <p:cNvSpPr>
              <a:spLocks noChangeShapeType="1"/>
            </p:cNvSpPr>
            <p:nvPr/>
          </p:nvSpPr>
          <p:spPr bwMode="auto">
            <a:xfrm flipV="1">
              <a:off x="1337" y="1529"/>
              <a:ext cx="454" cy="227"/>
            </a:xfrm>
            <a:prstGeom prst="line">
              <a:avLst/>
            </a:prstGeom>
            <a:noFill/>
            <a:ln w="44450">
              <a:solidFill>
                <a:schemeClr val="tx1"/>
              </a:solidFill>
              <a:round/>
              <a:headEnd/>
              <a:tailEnd type="triangle" w="med" len="med"/>
            </a:ln>
            <a:effectLst/>
          </p:spPr>
          <p:txBody>
            <a:bodyPr/>
            <a:lstStyle/>
            <a:p>
              <a:endParaRPr lang="fr-FR" sz="1800">
                <a:solidFill>
                  <a:schemeClr val="tx1"/>
                </a:solidFill>
              </a:endParaRPr>
            </a:p>
          </p:txBody>
        </p:sp>
        <p:sp>
          <p:nvSpPr>
            <p:cNvPr id="6447" name="Line 303"/>
            <p:cNvSpPr>
              <a:spLocks noChangeShapeType="1"/>
            </p:cNvSpPr>
            <p:nvPr/>
          </p:nvSpPr>
          <p:spPr bwMode="auto">
            <a:xfrm flipV="1">
              <a:off x="1337" y="1665"/>
              <a:ext cx="408" cy="94"/>
            </a:xfrm>
            <a:prstGeom prst="line">
              <a:avLst/>
            </a:prstGeom>
            <a:noFill/>
            <a:ln w="44450">
              <a:solidFill>
                <a:schemeClr val="tx1"/>
              </a:solidFill>
              <a:round/>
              <a:headEnd/>
              <a:tailEnd type="triangle" w="med" len="med"/>
            </a:ln>
            <a:effectLst/>
          </p:spPr>
          <p:txBody>
            <a:bodyPr/>
            <a:lstStyle/>
            <a:p>
              <a:endParaRPr lang="fr-FR" sz="1800">
                <a:solidFill>
                  <a:schemeClr val="tx1"/>
                </a:solidFill>
              </a:endParaRPr>
            </a:p>
          </p:txBody>
        </p:sp>
        <p:sp>
          <p:nvSpPr>
            <p:cNvPr id="6448" name="Line 304"/>
            <p:cNvSpPr>
              <a:spLocks noChangeShapeType="1"/>
            </p:cNvSpPr>
            <p:nvPr/>
          </p:nvSpPr>
          <p:spPr bwMode="auto">
            <a:xfrm>
              <a:off x="1337" y="1756"/>
              <a:ext cx="272" cy="45"/>
            </a:xfrm>
            <a:prstGeom prst="line">
              <a:avLst/>
            </a:prstGeom>
            <a:noFill/>
            <a:ln w="44450">
              <a:solidFill>
                <a:schemeClr val="tx1"/>
              </a:solidFill>
              <a:round/>
              <a:headEnd/>
              <a:tailEnd type="triangle" w="med" len="med"/>
            </a:ln>
            <a:effectLst/>
          </p:spPr>
          <p:txBody>
            <a:bodyPr/>
            <a:lstStyle/>
            <a:p>
              <a:endParaRPr lang="fr-FR" sz="1800">
                <a:solidFill>
                  <a:schemeClr val="tx1"/>
                </a:solidFill>
              </a:endParaRPr>
            </a:p>
          </p:txBody>
        </p:sp>
        <p:sp>
          <p:nvSpPr>
            <p:cNvPr id="6449" name="Line 305"/>
            <p:cNvSpPr>
              <a:spLocks noChangeShapeType="1"/>
            </p:cNvSpPr>
            <p:nvPr/>
          </p:nvSpPr>
          <p:spPr bwMode="auto">
            <a:xfrm>
              <a:off x="1337" y="1756"/>
              <a:ext cx="363" cy="181"/>
            </a:xfrm>
            <a:prstGeom prst="line">
              <a:avLst/>
            </a:prstGeom>
            <a:noFill/>
            <a:ln w="44450">
              <a:solidFill>
                <a:schemeClr val="tx1"/>
              </a:solidFill>
              <a:round/>
              <a:headEnd/>
              <a:tailEnd type="triangle" w="med" len="med"/>
            </a:ln>
            <a:effectLst/>
          </p:spPr>
          <p:txBody>
            <a:bodyPr/>
            <a:lstStyle/>
            <a:p>
              <a:endParaRPr lang="fr-FR" sz="1800">
                <a:solidFill>
                  <a:schemeClr val="tx1"/>
                </a:solidFill>
              </a:endParaRPr>
            </a:p>
          </p:txBody>
        </p:sp>
        <p:sp>
          <p:nvSpPr>
            <p:cNvPr id="6452" name="AutoShape 308"/>
            <p:cNvSpPr>
              <a:spLocks noChangeArrowheads="1"/>
            </p:cNvSpPr>
            <p:nvPr/>
          </p:nvSpPr>
          <p:spPr bwMode="auto">
            <a:xfrm>
              <a:off x="2064" y="1438"/>
              <a:ext cx="1088" cy="681"/>
            </a:xfrm>
            <a:prstGeom prst="roundRect">
              <a:avLst>
                <a:gd name="adj" fmla="val 16667"/>
              </a:avLst>
            </a:prstGeom>
            <a:solidFill>
              <a:schemeClr val="bg1"/>
            </a:solidFill>
            <a:ln w="25400">
              <a:solidFill>
                <a:schemeClr val="tx1"/>
              </a:solidFill>
              <a:round/>
              <a:headEnd/>
              <a:tailEnd/>
            </a:ln>
            <a:effectLst/>
          </p:spPr>
          <p:txBody>
            <a:bodyPr wrap="none" anchor="ctr"/>
            <a:lstStyle/>
            <a:p>
              <a:endParaRPr lang="fr-FR" sz="1800">
                <a:solidFill>
                  <a:schemeClr val="tx1"/>
                </a:solidFill>
              </a:endParaRPr>
            </a:p>
          </p:txBody>
        </p:sp>
        <p:sp>
          <p:nvSpPr>
            <p:cNvPr id="6453" name="Text Box 309"/>
            <p:cNvSpPr txBox="1">
              <a:spLocks noChangeArrowheads="1"/>
            </p:cNvSpPr>
            <p:nvPr/>
          </p:nvSpPr>
          <p:spPr bwMode="auto">
            <a:xfrm>
              <a:off x="2212" y="1661"/>
              <a:ext cx="857" cy="233"/>
            </a:xfrm>
            <a:prstGeom prst="rect">
              <a:avLst/>
            </a:prstGeom>
            <a:noFill/>
            <a:ln w="9525">
              <a:noFill/>
              <a:miter lim="800000"/>
              <a:headEnd/>
              <a:tailEnd/>
            </a:ln>
            <a:effectLst/>
          </p:spPr>
          <p:txBody>
            <a:bodyPr wrap="none">
              <a:spAutoFit/>
            </a:bodyPr>
            <a:lstStyle/>
            <a:p>
              <a:r>
                <a:rPr lang="en-US" sz="1800">
                  <a:solidFill>
                    <a:schemeClr val="tx1"/>
                  </a:solidFill>
                  <a:latin typeface="Comic Sans MS" pitchFamily="66" charset="0"/>
                </a:rPr>
                <a:t>séparateur</a:t>
              </a:r>
            </a:p>
          </p:txBody>
        </p:sp>
        <p:sp>
          <p:nvSpPr>
            <p:cNvPr id="6454" name="Rectangle 310"/>
            <p:cNvSpPr>
              <a:spLocks noChangeArrowheads="1"/>
            </p:cNvSpPr>
            <p:nvPr/>
          </p:nvSpPr>
          <p:spPr bwMode="auto">
            <a:xfrm>
              <a:off x="3560" y="1435"/>
              <a:ext cx="136" cy="680"/>
            </a:xfrm>
            <a:prstGeom prst="rect">
              <a:avLst/>
            </a:prstGeom>
            <a:solidFill>
              <a:srgbClr val="FF0000"/>
            </a:solidFill>
            <a:ln w="25400">
              <a:solidFill>
                <a:schemeClr val="tx1"/>
              </a:solidFill>
              <a:miter lim="800000"/>
              <a:headEnd/>
              <a:tailEnd/>
            </a:ln>
            <a:effectLst/>
          </p:spPr>
          <p:txBody>
            <a:bodyPr wrap="none" anchor="ctr"/>
            <a:lstStyle/>
            <a:p>
              <a:endParaRPr lang="fr-FR" sz="1800">
                <a:solidFill>
                  <a:schemeClr val="tx1"/>
                </a:solidFill>
              </a:endParaRPr>
            </a:p>
          </p:txBody>
        </p:sp>
        <p:sp>
          <p:nvSpPr>
            <p:cNvPr id="6455" name="Text Box 311"/>
            <p:cNvSpPr txBox="1">
              <a:spLocks noChangeArrowheads="1"/>
            </p:cNvSpPr>
            <p:nvPr/>
          </p:nvSpPr>
          <p:spPr bwMode="auto">
            <a:xfrm>
              <a:off x="3515" y="1162"/>
              <a:ext cx="258" cy="233"/>
            </a:xfrm>
            <a:prstGeom prst="rect">
              <a:avLst/>
            </a:prstGeom>
            <a:noFill/>
            <a:ln w="9525">
              <a:noFill/>
              <a:miter lim="800000"/>
              <a:headEnd/>
              <a:tailEnd/>
            </a:ln>
            <a:effectLst/>
          </p:spPr>
          <p:txBody>
            <a:bodyPr wrap="none">
              <a:spAutoFit/>
            </a:bodyPr>
            <a:lstStyle/>
            <a:p>
              <a:r>
                <a:rPr lang="en-US" sz="1800">
                  <a:solidFill>
                    <a:schemeClr val="tx1"/>
                  </a:solidFill>
                  <a:latin typeface="Comic Sans MS" pitchFamily="66" charset="0"/>
                </a:rPr>
                <a:t>Si</a:t>
              </a:r>
              <a:endParaRPr lang="fr-FR" sz="1800">
                <a:solidFill>
                  <a:schemeClr val="tx1"/>
                </a:solidFill>
                <a:latin typeface="Comic Sans MS" pitchFamily="66" charset="0"/>
              </a:endParaRPr>
            </a:p>
          </p:txBody>
        </p:sp>
      </p:grpSp>
      <p:grpSp>
        <p:nvGrpSpPr>
          <p:cNvPr id="5" name="Group 232"/>
          <p:cNvGrpSpPr>
            <a:grpSpLocks/>
          </p:cNvGrpSpPr>
          <p:nvPr/>
        </p:nvGrpSpPr>
        <p:grpSpPr bwMode="auto">
          <a:xfrm>
            <a:off x="825502" y="1019177"/>
            <a:ext cx="7948637" cy="2714626"/>
            <a:chOff x="520" y="768"/>
            <a:chExt cx="5007" cy="1710"/>
          </a:xfrm>
        </p:grpSpPr>
        <p:sp>
          <p:nvSpPr>
            <p:cNvPr id="6379" name="Line 235"/>
            <p:cNvSpPr>
              <a:spLocks noChangeShapeType="1"/>
            </p:cNvSpPr>
            <p:nvPr/>
          </p:nvSpPr>
          <p:spPr bwMode="auto">
            <a:xfrm>
              <a:off x="520" y="1756"/>
              <a:ext cx="635" cy="0"/>
            </a:xfrm>
            <a:prstGeom prst="line">
              <a:avLst/>
            </a:prstGeom>
            <a:noFill/>
            <a:ln w="63500">
              <a:solidFill>
                <a:schemeClr val="tx1"/>
              </a:solidFill>
              <a:round/>
              <a:headEnd/>
              <a:tailEnd type="arrow" w="med" len="med"/>
            </a:ln>
            <a:effectLst/>
          </p:spPr>
          <p:txBody>
            <a:bodyPr/>
            <a:lstStyle/>
            <a:p>
              <a:endParaRPr lang="fr-FR" sz="1800">
                <a:solidFill>
                  <a:schemeClr val="tx1"/>
                </a:solidFill>
              </a:endParaRPr>
            </a:p>
          </p:txBody>
        </p:sp>
        <p:sp>
          <p:nvSpPr>
            <p:cNvPr id="6380" name="Line 236"/>
            <p:cNvSpPr>
              <a:spLocks noChangeShapeType="1"/>
            </p:cNvSpPr>
            <p:nvPr/>
          </p:nvSpPr>
          <p:spPr bwMode="auto">
            <a:xfrm>
              <a:off x="1246" y="1483"/>
              <a:ext cx="0" cy="545"/>
            </a:xfrm>
            <a:prstGeom prst="line">
              <a:avLst/>
            </a:prstGeom>
            <a:noFill/>
            <a:ln w="101600">
              <a:solidFill>
                <a:schemeClr val="tx1"/>
              </a:solidFill>
              <a:round/>
              <a:headEnd/>
              <a:tailEnd/>
            </a:ln>
            <a:effectLst/>
          </p:spPr>
          <p:txBody>
            <a:bodyPr/>
            <a:lstStyle/>
            <a:p>
              <a:endParaRPr lang="fr-FR" sz="1800">
                <a:solidFill>
                  <a:schemeClr val="tx1"/>
                </a:solidFill>
              </a:endParaRPr>
            </a:p>
          </p:txBody>
        </p:sp>
        <p:sp>
          <p:nvSpPr>
            <p:cNvPr id="6381" name="Line 237"/>
            <p:cNvSpPr>
              <a:spLocks noChangeShapeType="1"/>
            </p:cNvSpPr>
            <p:nvPr/>
          </p:nvSpPr>
          <p:spPr bwMode="auto">
            <a:xfrm flipV="1">
              <a:off x="1337" y="1529"/>
              <a:ext cx="454" cy="227"/>
            </a:xfrm>
            <a:prstGeom prst="line">
              <a:avLst/>
            </a:prstGeom>
            <a:noFill/>
            <a:ln w="44450">
              <a:solidFill>
                <a:schemeClr val="tx1"/>
              </a:solidFill>
              <a:round/>
              <a:headEnd/>
              <a:tailEnd type="triangle" w="med" len="med"/>
            </a:ln>
            <a:effectLst/>
          </p:spPr>
          <p:txBody>
            <a:bodyPr/>
            <a:lstStyle/>
            <a:p>
              <a:endParaRPr lang="fr-FR" sz="1800">
                <a:solidFill>
                  <a:schemeClr val="tx1"/>
                </a:solidFill>
              </a:endParaRPr>
            </a:p>
          </p:txBody>
        </p:sp>
        <p:sp>
          <p:nvSpPr>
            <p:cNvPr id="6382" name="Line 238"/>
            <p:cNvSpPr>
              <a:spLocks noChangeShapeType="1"/>
            </p:cNvSpPr>
            <p:nvPr/>
          </p:nvSpPr>
          <p:spPr bwMode="auto">
            <a:xfrm flipV="1">
              <a:off x="1337" y="1665"/>
              <a:ext cx="408" cy="94"/>
            </a:xfrm>
            <a:prstGeom prst="line">
              <a:avLst/>
            </a:prstGeom>
            <a:noFill/>
            <a:ln w="44450">
              <a:solidFill>
                <a:schemeClr val="tx1"/>
              </a:solidFill>
              <a:round/>
              <a:headEnd/>
              <a:tailEnd type="triangle" w="med" len="med"/>
            </a:ln>
            <a:effectLst/>
          </p:spPr>
          <p:txBody>
            <a:bodyPr/>
            <a:lstStyle/>
            <a:p>
              <a:endParaRPr lang="fr-FR" sz="1800">
                <a:solidFill>
                  <a:schemeClr val="tx1"/>
                </a:solidFill>
              </a:endParaRPr>
            </a:p>
          </p:txBody>
        </p:sp>
        <p:sp>
          <p:nvSpPr>
            <p:cNvPr id="6383" name="Line 239"/>
            <p:cNvSpPr>
              <a:spLocks noChangeShapeType="1"/>
            </p:cNvSpPr>
            <p:nvPr/>
          </p:nvSpPr>
          <p:spPr bwMode="auto">
            <a:xfrm>
              <a:off x="1337" y="1756"/>
              <a:ext cx="272" cy="45"/>
            </a:xfrm>
            <a:prstGeom prst="line">
              <a:avLst/>
            </a:prstGeom>
            <a:noFill/>
            <a:ln w="44450">
              <a:solidFill>
                <a:schemeClr val="tx1"/>
              </a:solidFill>
              <a:round/>
              <a:headEnd/>
              <a:tailEnd type="triangle" w="med" len="med"/>
            </a:ln>
            <a:effectLst/>
          </p:spPr>
          <p:txBody>
            <a:bodyPr/>
            <a:lstStyle/>
            <a:p>
              <a:endParaRPr lang="fr-FR" sz="1800">
                <a:solidFill>
                  <a:schemeClr val="tx1"/>
                </a:solidFill>
              </a:endParaRPr>
            </a:p>
          </p:txBody>
        </p:sp>
        <p:sp>
          <p:nvSpPr>
            <p:cNvPr id="6384" name="Line 240"/>
            <p:cNvSpPr>
              <a:spLocks noChangeShapeType="1"/>
            </p:cNvSpPr>
            <p:nvPr/>
          </p:nvSpPr>
          <p:spPr bwMode="auto">
            <a:xfrm>
              <a:off x="1337" y="1756"/>
              <a:ext cx="363" cy="181"/>
            </a:xfrm>
            <a:prstGeom prst="line">
              <a:avLst/>
            </a:prstGeom>
            <a:noFill/>
            <a:ln w="44450">
              <a:solidFill>
                <a:schemeClr val="tx1"/>
              </a:solidFill>
              <a:round/>
              <a:headEnd/>
              <a:tailEnd type="triangle" w="med" len="med"/>
            </a:ln>
            <a:effectLst/>
          </p:spPr>
          <p:txBody>
            <a:bodyPr/>
            <a:lstStyle/>
            <a:p>
              <a:endParaRPr lang="fr-FR" sz="1800">
                <a:solidFill>
                  <a:schemeClr val="tx1"/>
                </a:solidFill>
              </a:endParaRPr>
            </a:p>
          </p:txBody>
        </p:sp>
        <p:sp>
          <p:nvSpPr>
            <p:cNvPr id="6387" name="AutoShape 243"/>
            <p:cNvSpPr>
              <a:spLocks noChangeArrowheads="1"/>
            </p:cNvSpPr>
            <p:nvPr/>
          </p:nvSpPr>
          <p:spPr bwMode="auto">
            <a:xfrm>
              <a:off x="2064" y="1438"/>
              <a:ext cx="1088" cy="681"/>
            </a:xfrm>
            <a:prstGeom prst="roundRect">
              <a:avLst>
                <a:gd name="adj" fmla="val 16667"/>
              </a:avLst>
            </a:prstGeom>
            <a:solidFill>
              <a:schemeClr val="bg1"/>
            </a:solidFill>
            <a:ln w="25400">
              <a:solidFill>
                <a:schemeClr val="tx1"/>
              </a:solidFill>
              <a:round/>
              <a:headEnd/>
              <a:tailEnd/>
            </a:ln>
            <a:effectLst/>
          </p:spPr>
          <p:txBody>
            <a:bodyPr wrap="none" anchor="ctr"/>
            <a:lstStyle/>
            <a:p>
              <a:endParaRPr lang="fr-FR" sz="1800">
                <a:solidFill>
                  <a:schemeClr val="tx1"/>
                </a:solidFill>
              </a:endParaRPr>
            </a:p>
          </p:txBody>
        </p:sp>
        <p:sp>
          <p:nvSpPr>
            <p:cNvPr id="6388" name="Text Box 244"/>
            <p:cNvSpPr txBox="1">
              <a:spLocks noChangeArrowheads="1"/>
            </p:cNvSpPr>
            <p:nvPr/>
          </p:nvSpPr>
          <p:spPr bwMode="auto">
            <a:xfrm>
              <a:off x="2212" y="1661"/>
              <a:ext cx="857" cy="233"/>
            </a:xfrm>
            <a:prstGeom prst="rect">
              <a:avLst/>
            </a:prstGeom>
            <a:noFill/>
            <a:ln w="9525">
              <a:noFill/>
              <a:miter lim="800000"/>
              <a:headEnd/>
              <a:tailEnd/>
            </a:ln>
            <a:effectLst/>
          </p:spPr>
          <p:txBody>
            <a:bodyPr wrap="none">
              <a:spAutoFit/>
            </a:bodyPr>
            <a:lstStyle/>
            <a:p>
              <a:r>
                <a:rPr lang="en-US" sz="1800">
                  <a:solidFill>
                    <a:schemeClr val="tx1"/>
                  </a:solidFill>
                  <a:latin typeface="Comic Sans MS" pitchFamily="66" charset="0"/>
                </a:rPr>
                <a:t>séparateur</a:t>
              </a:r>
            </a:p>
          </p:txBody>
        </p:sp>
        <p:sp>
          <p:nvSpPr>
            <p:cNvPr id="6389" name="Rectangle 245"/>
            <p:cNvSpPr>
              <a:spLocks noChangeArrowheads="1"/>
            </p:cNvSpPr>
            <p:nvPr/>
          </p:nvSpPr>
          <p:spPr bwMode="auto">
            <a:xfrm>
              <a:off x="3560" y="1435"/>
              <a:ext cx="136" cy="680"/>
            </a:xfrm>
            <a:prstGeom prst="rect">
              <a:avLst/>
            </a:prstGeom>
            <a:solidFill>
              <a:schemeClr val="bg1"/>
            </a:solidFill>
            <a:ln w="25400">
              <a:solidFill>
                <a:schemeClr val="tx1"/>
              </a:solidFill>
              <a:miter lim="800000"/>
              <a:headEnd/>
              <a:tailEnd/>
            </a:ln>
            <a:effectLst/>
          </p:spPr>
          <p:txBody>
            <a:bodyPr wrap="none" anchor="ctr"/>
            <a:lstStyle/>
            <a:p>
              <a:endParaRPr lang="fr-FR" sz="1800">
                <a:solidFill>
                  <a:schemeClr val="tx1"/>
                </a:solidFill>
              </a:endParaRPr>
            </a:p>
          </p:txBody>
        </p:sp>
        <p:sp>
          <p:nvSpPr>
            <p:cNvPr id="6390" name="Line 246"/>
            <p:cNvSpPr>
              <a:spLocks noChangeShapeType="1"/>
            </p:cNvSpPr>
            <p:nvPr/>
          </p:nvSpPr>
          <p:spPr bwMode="auto">
            <a:xfrm flipV="1">
              <a:off x="4529" y="1480"/>
              <a:ext cx="454" cy="635"/>
            </a:xfrm>
            <a:prstGeom prst="line">
              <a:avLst/>
            </a:prstGeom>
            <a:noFill/>
            <a:ln w="50800">
              <a:solidFill>
                <a:schemeClr val="tx1"/>
              </a:solidFill>
              <a:round/>
              <a:headEnd/>
              <a:tailEnd/>
            </a:ln>
            <a:effectLst/>
          </p:spPr>
          <p:txBody>
            <a:bodyPr/>
            <a:lstStyle/>
            <a:p>
              <a:endParaRPr lang="fr-FR" sz="1800">
                <a:solidFill>
                  <a:schemeClr val="tx1"/>
                </a:solidFill>
              </a:endParaRPr>
            </a:p>
          </p:txBody>
        </p:sp>
        <p:sp>
          <p:nvSpPr>
            <p:cNvPr id="6391" name="Oval 247"/>
            <p:cNvSpPr>
              <a:spLocks noChangeArrowheads="1"/>
            </p:cNvSpPr>
            <p:nvPr/>
          </p:nvSpPr>
          <p:spPr bwMode="auto">
            <a:xfrm>
              <a:off x="4711" y="1752"/>
              <a:ext cx="91" cy="91"/>
            </a:xfrm>
            <a:prstGeom prst="ellipse">
              <a:avLst/>
            </a:prstGeom>
            <a:solidFill>
              <a:srgbClr val="FF0000"/>
            </a:solidFill>
            <a:ln w="9525">
              <a:solidFill>
                <a:schemeClr val="tx1"/>
              </a:solidFill>
              <a:round/>
              <a:headEnd/>
              <a:tailEnd/>
            </a:ln>
            <a:effectLst/>
          </p:spPr>
          <p:txBody>
            <a:bodyPr wrap="none" anchor="ctr"/>
            <a:lstStyle/>
            <a:p>
              <a:endParaRPr lang="fr-FR" sz="1800">
                <a:solidFill>
                  <a:schemeClr val="tx1"/>
                </a:solidFill>
              </a:endParaRPr>
            </a:p>
          </p:txBody>
        </p:sp>
        <p:sp>
          <p:nvSpPr>
            <p:cNvPr id="6392" name="Text Box 248"/>
            <p:cNvSpPr txBox="1">
              <a:spLocks noChangeArrowheads="1"/>
            </p:cNvSpPr>
            <p:nvPr/>
          </p:nvSpPr>
          <p:spPr bwMode="auto">
            <a:xfrm>
              <a:off x="3515" y="1162"/>
              <a:ext cx="258" cy="233"/>
            </a:xfrm>
            <a:prstGeom prst="rect">
              <a:avLst/>
            </a:prstGeom>
            <a:noFill/>
            <a:ln w="9525">
              <a:noFill/>
              <a:miter lim="800000"/>
              <a:headEnd/>
              <a:tailEnd/>
            </a:ln>
            <a:effectLst/>
          </p:spPr>
          <p:txBody>
            <a:bodyPr wrap="none">
              <a:spAutoFit/>
            </a:bodyPr>
            <a:lstStyle/>
            <a:p>
              <a:r>
                <a:rPr lang="en-US" sz="1800">
                  <a:solidFill>
                    <a:schemeClr val="tx1"/>
                  </a:solidFill>
                  <a:latin typeface="Comic Sans MS" pitchFamily="66" charset="0"/>
                </a:rPr>
                <a:t>Si</a:t>
              </a:r>
              <a:endParaRPr lang="fr-FR" sz="1800">
                <a:solidFill>
                  <a:schemeClr val="tx1"/>
                </a:solidFill>
                <a:latin typeface="Comic Sans MS" pitchFamily="66" charset="0"/>
              </a:endParaRPr>
            </a:p>
          </p:txBody>
        </p:sp>
        <p:sp>
          <p:nvSpPr>
            <p:cNvPr id="6394" name="Text Box 250"/>
            <p:cNvSpPr txBox="1">
              <a:spLocks noChangeArrowheads="1"/>
            </p:cNvSpPr>
            <p:nvPr/>
          </p:nvSpPr>
          <p:spPr bwMode="auto">
            <a:xfrm>
              <a:off x="4457" y="768"/>
              <a:ext cx="1049" cy="194"/>
            </a:xfrm>
            <a:prstGeom prst="rect">
              <a:avLst/>
            </a:prstGeom>
            <a:noFill/>
            <a:ln w="9525">
              <a:noFill/>
              <a:miter lim="800000"/>
              <a:headEnd/>
              <a:tailEnd/>
            </a:ln>
            <a:effectLst/>
          </p:spPr>
          <p:txBody>
            <a:bodyPr wrap="none">
              <a:spAutoFit/>
            </a:bodyPr>
            <a:lstStyle/>
            <a:p>
              <a:r>
                <a:rPr lang="en-US" sz="1400" dirty="0">
                  <a:solidFill>
                    <a:schemeClr val="tx1"/>
                  </a:solidFill>
                  <a:latin typeface="Comic Sans MS" pitchFamily="66" charset="0"/>
                </a:rPr>
                <a:t>IMPLANTATION</a:t>
              </a:r>
              <a:endParaRPr lang="fr-FR" sz="1400" dirty="0">
                <a:solidFill>
                  <a:schemeClr val="tx1"/>
                </a:solidFill>
                <a:latin typeface="Comic Sans MS" pitchFamily="66" charset="0"/>
              </a:endParaRPr>
            </a:p>
          </p:txBody>
        </p:sp>
        <p:sp>
          <p:nvSpPr>
            <p:cNvPr id="6396" name="Rectangle 252"/>
            <p:cNvSpPr>
              <a:spLocks noChangeArrowheads="1"/>
            </p:cNvSpPr>
            <p:nvPr/>
          </p:nvSpPr>
          <p:spPr bwMode="auto">
            <a:xfrm>
              <a:off x="4484" y="2251"/>
              <a:ext cx="635" cy="227"/>
            </a:xfrm>
            <a:prstGeom prst="rect">
              <a:avLst/>
            </a:prstGeom>
            <a:solidFill>
              <a:srgbClr val="FF0000"/>
            </a:solidFill>
            <a:ln w="25400">
              <a:solidFill>
                <a:schemeClr val="tx1"/>
              </a:solidFill>
              <a:miter lim="800000"/>
              <a:headEnd/>
              <a:tailEnd/>
            </a:ln>
            <a:effectLst/>
          </p:spPr>
          <p:txBody>
            <a:bodyPr wrap="none" anchor="ctr"/>
            <a:lstStyle/>
            <a:p>
              <a:endParaRPr lang="fr-FR" sz="1800">
                <a:solidFill>
                  <a:schemeClr val="tx1"/>
                </a:solidFill>
              </a:endParaRPr>
            </a:p>
          </p:txBody>
        </p:sp>
        <p:sp>
          <p:nvSpPr>
            <p:cNvPr id="6397" name="Rectangle 253"/>
            <p:cNvSpPr>
              <a:spLocks noChangeArrowheads="1"/>
            </p:cNvSpPr>
            <p:nvPr/>
          </p:nvSpPr>
          <p:spPr bwMode="auto">
            <a:xfrm>
              <a:off x="5301" y="1389"/>
              <a:ext cx="226" cy="771"/>
            </a:xfrm>
            <a:prstGeom prst="rect">
              <a:avLst/>
            </a:prstGeom>
            <a:solidFill>
              <a:srgbClr val="FF0000"/>
            </a:solidFill>
            <a:ln w="25400">
              <a:solidFill>
                <a:schemeClr val="tx1"/>
              </a:solidFill>
              <a:miter lim="800000"/>
              <a:headEnd/>
              <a:tailEnd/>
            </a:ln>
            <a:effectLst/>
          </p:spPr>
          <p:txBody>
            <a:bodyPr wrap="none" anchor="ctr"/>
            <a:lstStyle/>
            <a:p>
              <a:endParaRPr lang="fr-FR" sz="1800">
                <a:solidFill>
                  <a:schemeClr val="tx1"/>
                </a:solidFill>
              </a:endParaRPr>
            </a:p>
          </p:txBody>
        </p:sp>
        <p:sp>
          <p:nvSpPr>
            <p:cNvPr id="6398" name="Line 254"/>
            <p:cNvSpPr>
              <a:spLocks noChangeShapeType="1"/>
            </p:cNvSpPr>
            <p:nvPr/>
          </p:nvSpPr>
          <p:spPr bwMode="auto">
            <a:xfrm>
              <a:off x="4802" y="1888"/>
              <a:ext cx="45" cy="318"/>
            </a:xfrm>
            <a:prstGeom prst="line">
              <a:avLst/>
            </a:prstGeom>
            <a:noFill/>
            <a:ln w="38100">
              <a:solidFill>
                <a:srgbClr val="FF0000"/>
              </a:solidFill>
              <a:round/>
              <a:headEnd/>
              <a:tailEnd type="arrow" w="med" len="med"/>
            </a:ln>
            <a:effectLst/>
          </p:spPr>
          <p:txBody>
            <a:bodyPr/>
            <a:lstStyle/>
            <a:p>
              <a:endParaRPr lang="fr-FR" sz="1800">
                <a:solidFill>
                  <a:schemeClr val="tx1"/>
                </a:solidFill>
              </a:endParaRPr>
            </a:p>
          </p:txBody>
        </p:sp>
        <p:sp>
          <p:nvSpPr>
            <p:cNvPr id="6399" name="Line 255"/>
            <p:cNvSpPr>
              <a:spLocks noChangeShapeType="1"/>
            </p:cNvSpPr>
            <p:nvPr/>
          </p:nvSpPr>
          <p:spPr bwMode="auto">
            <a:xfrm flipV="1">
              <a:off x="4847" y="1752"/>
              <a:ext cx="408" cy="45"/>
            </a:xfrm>
            <a:prstGeom prst="line">
              <a:avLst/>
            </a:prstGeom>
            <a:noFill/>
            <a:ln w="38100">
              <a:solidFill>
                <a:srgbClr val="FF0000"/>
              </a:solidFill>
              <a:round/>
              <a:headEnd/>
              <a:tailEnd type="arrow" w="med" len="med"/>
            </a:ln>
            <a:effectLst/>
          </p:spPr>
          <p:txBody>
            <a:bodyPr/>
            <a:lstStyle/>
            <a:p>
              <a:endParaRPr lang="fr-FR" sz="1800">
                <a:solidFill>
                  <a:schemeClr val="tx1"/>
                </a:solidFill>
              </a:endParaRPr>
            </a:p>
          </p:txBody>
        </p:sp>
        <p:sp>
          <p:nvSpPr>
            <p:cNvPr id="6400" name="Text Box 256"/>
            <p:cNvSpPr txBox="1">
              <a:spLocks noChangeArrowheads="1"/>
            </p:cNvSpPr>
            <p:nvPr/>
          </p:nvSpPr>
          <p:spPr bwMode="auto">
            <a:xfrm>
              <a:off x="4833" y="1888"/>
              <a:ext cx="181" cy="233"/>
            </a:xfrm>
            <a:prstGeom prst="rect">
              <a:avLst/>
            </a:prstGeom>
            <a:noFill/>
            <a:ln w="9525">
              <a:noFill/>
              <a:miter lim="800000"/>
              <a:headEnd/>
              <a:tailEnd/>
            </a:ln>
            <a:effectLst/>
          </p:spPr>
          <p:txBody>
            <a:bodyPr wrap="none">
              <a:spAutoFit/>
            </a:bodyPr>
            <a:lstStyle/>
            <a:p>
              <a:r>
                <a:rPr lang="en-US" sz="1800" b="1">
                  <a:solidFill>
                    <a:schemeClr val="tx1"/>
                  </a:solidFill>
                </a:rPr>
                <a:t>e</a:t>
              </a:r>
              <a:endParaRPr lang="fr-FR" sz="1800" b="1">
                <a:solidFill>
                  <a:schemeClr val="tx1"/>
                </a:solidFill>
              </a:endParaRPr>
            </a:p>
          </p:txBody>
        </p:sp>
        <p:sp>
          <p:nvSpPr>
            <p:cNvPr id="6401" name="Text Box 257"/>
            <p:cNvSpPr txBox="1">
              <a:spLocks noChangeArrowheads="1"/>
            </p:cNvSpPr>
            <p:nvPr/>
          </p:nvSpPr>
          <p:spPr bwMode="auto">
            <a:xfrm>
              <a:off x="4938" y="1843"/>
              <a:ext cx="165" cy="233"/>
            </a:xfrm>
            <a:prstGeom prst="rect">
              <a:avLst/>
            </a:prstGeom>
            <a:noFill/>
            <a:ln w="9525">
              <a:noFill/>
              <a:miter lim="800000"/>
              <a:headEnd/>
              <a:tailEnd/>
            </a:ln>
            <a:effectLst/>
          </p:spPr>
          <p:txBody>
            <a:bodyPr wrap="none">
              <a:spAutoFit/>
            </a:bodyPr>
            <a:lstStyle/>
            <a:p>
              <a:r>
                <a:rPr lang="en-US" sz="1800">
                  <a:solidFill>
                    <a:schemeClr val="tx1"/>
                  </a:solidFill>
                </a:rPr>
                <a:t>-</a:t>
              </a:r>
              <a:endParaRPr lang="fr-FR" sz="1800">
                <a:solidFill>
                  <a:schemeClr val="tx1"/>
                </a:solidFill>
              </a:endParaRPr>
            </a:p>
          </p:txBody>
        </p:sp>
        <p:sp>
          <p:nvSpPr>
            <p:cNvPr id="6402" name="Text Box 258"/>
            <p:cNvSpPr txBox="1">
              <a:spLocks noChangeArrowheads="1"/>
            </p:cNvSpPr>
            <p:nvPr/>
          </p:nvSpPr>
          <p:spPr bwMode="auto">
            <a:xfrm>
              <a:off x="4546" y="1443"/>
              <a:ext cx="176" cy="233"/>
            </a:xfrm>
            <a:prstGeom prst="rect">
              <a:avLst/>
            </a:prstGeom>
            <a:noFill/>
            <a:ln w="9525">
              <a:noFill/>
              <a:miter lim="800000"/>
              <a:headEnd/>
              <a:tailEnd/>
            </a:ln>
            <a:effectLst/>
          </p:spPr>
          <p:txBody>
            <a:bodyPr wrap="none">
              <a:spAutoFit/>
            </a:bodyPr>
            <a:lstStyle/>
            <a:p>
              <a:r>
                <a:rPr lang="el-GR" sz="1800" b="1">
                  <a:solidFill>
                    <a:schemeClr val="tx1"/>
                  </a:solidFill>
                  <a:cs typeface="Arial" pitchFamily="34" charset="0"/>
                  <a:sym typeface="Symbol" pitchFamily="18" charset="2"/>
                </a:rPr>
                <a:t></a:t>
              </a:r>
            </a:p>
          </p:txBody>
        </p:sp>
        <p:sp>
          <p:nvSpPr>
            <p:cNvPr id="6403" name="Text Box 259"/>
            <p:cNvSpPr txBox="1">
              <a:spLocks noChangeArrowheads="1"/>
            </p:cNvSpPr>
            <p:nvPr/>
          </p:nvSpPr>
          <p:spPr bwMode="auto">
            <a:xfrm>
              <a:off x="4516" y="935"/>
              <a:ext cx="802" cy="194"/>
            </a:xfrm>
            <a:prstGeom prst="rect">
              <a:avLst/>
            </a:prstGeom>
            <a:noFill/>
            <a:ln w="9525">
              <a:noFill/>
              <a:miter lim="800000"/>
              <a:headEnd/>
              <a:tailEnd/>
            </a:ln>
            <a:effectLst/>
          </p:spPr>
          <p:txBody>
            <a:bodyPr wrap="none">
              <a:spAutoFit/>
            </a:bodyPr>
            <a:lstStyle/>
            <a:p>
              <a:r>
                <a:rPr lang="en-US" sz="1400" dirty="0">
                  <a:solidFill>
                    <a:schemeClr val="tx1"/>
                  </a:solidFill>
                  <a:latin typeface="Comic Sans MS" pitchFamily="66" charset="0"/>
                </a:rPr>
                <a:t>DETECTION</a:t>
              </a:r>
              <a:endParaRPr lang="fr-FR" sz="1400" dirty="0">
                <a:solidFill>
                  <a:schemeClr val="tx1"/>
                </a:solidFill>
                <a:latin typeface="Comic Sans MS" pitchFamily="66" charset="0"/>
              </a:endParaRPr>
            </a:p>
          </p:txBody>
        </p:sp>
      </p:grpSp>
      <p:grpSp>
        <p:nvGrpSpPr>
          <p:cNvPr id="6" name="Group 318"/>
          <p:cNvGrpSpPr>
            <a:grpSpLocks/>
          </p:cNvGrpSpPr>
          <p:nvPr/>
        </p:nvGrpSpPr>
        <p:grpSpPr bwMode="auto">
          <a:xfrm>
            <a:off x="825502" y="1644651"/>
            <a:ext cx="7948637" cy="2089150"/>
            <a:chOff x="520" y="1162"/>
            <a:chExt cx="5007" cy="1316"/>
          </a:xfrm>
        </p:grpSpPr>
        <p:sp>
          <p:nvSpPr>
            <p:cNvPr id="6465" name="Line 321"/>
            <p:cNvSpPr>
              <a:spLocks noChangeShapeType="1"/>
            </p:cNvSpPr>
            <p:nvPr/>
          </p:nvSpPr>
          <p:spPr bwMode="auto">
            <a:xfrm>
              <a:off x="520" y="1756"/>
              <a:ext cx="635" cy="0"/>
            </a:xfrm>
            <a:prstGeom prst="line">
              <a:avLst/>
            </a:prstGeom>
            <a:noFill/>
            <a:ln w="63500">
              <a:solidFill>
                <a:schemeClr val="tx1"/>
              </a:solidFill>
              <a:round/>
              <a:headEnd/>
              <a:tailEnd type="arrow" w="med" len="med"/>
            </a:ln>
            <a:effectLst/>
          </p:spPr>
          <p:txBody>
            <a:bodyPr/>
            <a:lstStyle/>
            <a:p>
              <a:endParaRPr lang="fr-FR" sz="1800">
                <a:solidFill>
                  <a:schemeClr val="tx1"/>
                </a:solidFill>
              </a:endParaRPr>
            </a:p>
          </p:txBody>
        </p:sp>
        <p:sp>
          <p:nvSpPr>
            <p:cNvPr id="6466" name="Line 322"/>
            <p:cNvSpPr>
              <a:spLocks noChangeShapeType="1"/>
            </p:cNvSpPr>
            <p:nvPr/>
          </p:nvSpPr>
          <p:spPr bwMode="auto">
            <a:xfrm>
              <a:off x="1246" y="1483"/>
              <a:ext cx="0" cy="545"/>
            </a:xfrm>
            <a:prstGeom prst="line">
              <a:avLst/>
            </a:prstGeom>
            <a:noFill/>
            <a:ln w="101600">
              <a:solidFill>
                <a:schemeClr val="tx1"/>
              </a:solidFill>
              <a:round/>
              <a:headEnd/>
              <a:tailEnd/>
            </a:ln>
            <a:effectLst/>
          </p:spPr>
          <p:txBody>
            <a:bodyPr/>
            <a:lstStyle/>
            <a:p>
              <a:endParaRPr lang="fr-FR" sz="1800">
                <a:solidFill>
                  <a:schemeClr val="tx1"/>
                </a:solidFill>
              </a:endParaRPr>
            </a:p>
          </p:txBody>
        </p:sp>
        <p:sp>
          <p:nvSpPr>
            <p:cNvPr id="6467" name="Line 323"/>
            <p:cNvSpPr>
              <a:spLocks noChangeShapeType="1"/>
            </p:cNvSpPr>
            <p:nvPr/>
          </p:nvSpPr>
          <p:spPr bwMode="auto">
            <a:xfrm flipV="1">
              <a:off x="1337" y="1529"/>
              <a:ext cx="454" cy="227"/>
            </a:xfrm>
            <a:prstGeom prst="line">
              <a:avLst/>
            </a:prstGeom>
            <a:noFill/>
            <a:ln w="44450">
              <a:solidFill>
                <a:schemeClr val="tx1"/>
              </a:solidFill>
              <a:round/>
              <a:headEnd/>
              <a:tailEnd type="triangle" w="med" len="med"/>
            </a:ln>
            <a:effectLst/>
          </p:spPr>
          <p:txBody>
            <a:bodyPr/>
            <a:lstStyle/>
            <a:p>
              <a:endParaRPr lang="fr-FR" sz="1800">
                <a:solidFill>
                  <a:schemeClr val="tx1"/>
                </a:solidFill>
              </a:endParaRPr>
            </a:p>
          </p:txBody>
        </p:sp>
        <p:sp>
          <p:nvSpPr>
            <p:cNvPr id="6468" name="Line 324"/>
            <p:cNvSpPr>
              <a:spLocks noChangeShapeType="1"/>
            </p:cNvSpPr>
            <p:nvPr/>
          </p:nvSpPr>
          <p:spPr bwMode="auto">
            <a:xfrm flipV="1">
              <a:off x="1337" y="1665"/>
              <a:ext cx="408" cy="94"/>
            </a:xfrm>
            <a:prstGeom prst="line">
              <a:avLst/>
            </a:prstGeom>
            <a:noFill/>
            <a:ln w="44450">
              <a:solidFill>
                <a:schemeClr val="tx1"/>
              </a:solidFill>
              <a:round/>
              <a:headEnd/>
              <a:tailEnd type="triangle" w="med" len="med"/>
            </a:ln>
            <a:effectLst/>
          </p:spPr>
          <p:txBody>
            <a:bodyPr/>
            <a:lstStyle/>
            <a:p>
              <a:endParaRPr lang="fr-FR" sz="1800">
                <a:solidFill>
                  <a:schemeClr val="tx1"/>
                </a:solidFill>
              </a:endParaRPr>
            </a:p>
          </p:txBody>
        </p:sp>
        <p:sp>
          <p:nvSpPr>
            <p:cNvPr id="6469" name="Line 325"/>
            <p:cNvSpPr>
              <a:spLocks noChangeShapeType="1"/>
            </p:cNvSpPr>
            <p:nvPr/>
          </p:nvSpPr>
          <p:spPr bwMode="auto">
            <a:xfrm>
              <a:off x="1337" y="1756"/>
              <a:ext cx="272" cy="45"/>
            </a:xfrm>
            <a:prstGeom prst="line">
              <a:avLst/>
            </a:prstGeom>
            <a:noFill/>
            <a:ln w="44450">
              <a:solidFill>
                <a:schemeClr val="tx1"/>
              </a:solidFill>
              <a:round/>
              <a:headEnd/>
              <a:tailEnd type="triangle" w="med" len="med"/>
            </a:ln>
            <a:effectLst/>
          </p:spPr>
          <p:txBody>
            <a:bodyPr/>
            <a:lstStyle/>
            <a:p>
              <a:endParaRPr lang="fr-FR" sz="1800">
                <a:solidFill>
                  <a:schemeClr val="tx1"/>
                </a:solidFill>
              </a:endParaRPr>
            </a:p>
          </p:txBody>
        </p:sp>
        <p:sp>
          <p:nvSpPr>
            <p:cNvPr id="6470" name="Line 326"/>
            <p:cNvSpPr>
              <a:spLocks noChangeShapeType="1"/>
            </p:cNvSpPr>
            <p:nvPr/>
          </p:nvSpPr>
          <p:spPr bwMode="auto">
            <a:xfrm>
              <a:off x="1337" y="1756"/>
              <a:ext cx="363" cy="181"/>
            </a:xfrm>
            <a:prstGeom prst="line">
              <a:avLst/>
            </a:prstGeom>
            <a:noFill/>
            <a:ln w="44450">
              <a:solidFill>
                <a:schemeClr val="tx1"/>
              </a:solidFill>
              <a:round/>
              <a:headEnd/>
              <a:tailEnd type="triangle" w="med" len="med"/>
            </a:ln>
            <a:effectLst/>
          </p:spPr>
          <p:txBody>
            <a:bodyPr/>
            <a:lstStyle/>
            <a:p>
              <a:endParaRPr lang="fr-FR" sz="1800">
                <a:solidFill>
                  <a:schemeClr val="tx1"/>
                </a:solidFill>
              </a:endParaRPr>
            </a:p>
          </p:txBody>
        </p:sp>
        <p:sp>
          <p:nvSpPr>
            <p:cNvPr id="6473" name="AutoShape 329"/>
            <p:cNvSpPr>
              <a:spLocks noChangeArrowheads="1"/>
            </p:cNvSpPr>
            <p:nvPr/>
          </p:nvSpPr>
          <p:spPr bwMode="auto">
            <a:xfrm>
              <a:off x="2064" y="1438"/>
              <a:ext cx="1088" cy="681"/>
            </a:xfrm>
            <a:prstGeom prst="roundRect">
              <a:avLst>
                <a:gd name="adj" fmla="val 16667"/>
              </a:avLst>
            </a:prstGeom>
            <a:solidFill>
              <a:schemeClr val="bg1"/>
            </a:solidFill>
            <a:ln w="25400">
              <a:solidFill>
                <a:schemeClr val="tx1"/>
              </a:solidFill>
              <a:round/>
              <a:headEnd/>
              <a:tailEnd/>
            </a:ln>
            <a:effectLst/>
          </p:spPr>
          <p:txBody>
            <a:bodyPr wrap="none" anchor="ctr"/>
            <a:lstStyle/>
            <a:p>
              <a:endParaRPr lang="fr-FR" sz="1800">
                <a:solidFill>
                  <a:schemeClr val="tx1"/>
                </a:solidFill>
              </a:endParaRPr>
            </a:p>
          </p:txBody>
        </p:sp>
        <p:sp>
          <p:nvSpPr>
            <p:cNvPr id="6474" name="Text Box 330"/>
            <p:cNvSpPr txBox="1">
              <a:spLocks noChangeArrowheads="1"/>
            </p:cNvSpPr>
            <p:nvPr/>
          </p:nvSpPr>
          <p:spPr bwMode="auto">
            <a:xfrm>
              <a:off x="2212" y="1661"/>
              <a:ext cx="857" cy="233"/>
            </a:xfrm>
            <a:prstGeom prst="rect">
              <a:avLst/>
            </a:prstGeom>
            <a:noFill/>
            <a:ln w="9525">
              <a:noFill/>
              <a:miter lim="800000"/>
              <a:headEnd/>
              <a:tailEnd/>
            </a:ln>
            <a:effectLst/>
          </p:spPr>
          <p:txBody>
            <a:bodyPr wrap="none">
              <a:spAutoFit/>
            </a:bodyPr>
            <a:lstStyle/>
            <a:p>
              <a:r>
                <a:rPr lang="en-US" sz="1800">
                  <a:solidFill>
                    <a:schemeClr val="tx1"/>
                  </a:solidFill>
                  <a:latin typeface="Comic Sans MS" pitchFamily="66" charset="0"/>
                </a:rPr>
                <a:t>séparateur</a:t>
              </a:r>
            </a:p>
          </p:txBody>
        </p:sp>
        <p:sp>
          <p:nvSpPr>
            <p:cNvPr id="6475" name="Rectangle 331"/>
            <p:cNvSpPr>
              <a:spLocks noChangeArrowheads="1"/>
            </p:cNvSpPr>
            <p:nvPr/>
          </p:nvSpPr>
          <p:spPr bwMode="auto">
            <a:xfrm>
              <a:off x="3560" y="1435"/>
              <a:ext cx="136" cy="680"/>
            </a:xfrm>
            <a:prstGeom prst="rect">
              <a:avLst/>
            </a:prstGeom>
            <a:solidFill>
              <a:schemeClr val="bg1"/>
            </a:solidFill>
            <a:ln w="25400">
              <a:solidFill>
                <a:schemeClr val="tx1"/>
              </a:solidFill>
              <a:miter lim="800000"/>
              <a:headEnd/>
              <a:tailEnd/>
            </a:ln>
            <a:effectLst/>
          </p:spPr>
          <p:txBody>
            <a:bodyPr wrap="none" anchor="ctr"/>
            <a:lstStyle/>
            <a:p>
              <a:endParaRPr lang="fr-FR" sz="1800">
                <a:solidFill>
                  <a:schemeClr val="tx1"/>
                </a:solidFill>
              </a:endParaRPr>
            </a:p>
          </p:txBody>
        </p:sp>
        <p:sp>
          <p:nvSpPr>
            <p:cNvPr id="6476" name="Line 332"/>
            <p:cNvSpPr>
              <a:spLocks noChangeShapeType="1"/>
            </p:cNvSpPr>
            <p:nvPr/>
          </p:nvSpPr>
          <p:spPr bwMode="auto">
            <a:xfrm flipV="1">
              <a:off x="4529" y="1480"/>
              <a:ext cx="454" cy="635"/>
            </a:xfrm>
            <a:prstGeom prst="line">
              <a:avLst/>
            </a:prstGeom>
            <a:noFill/>
            <a:ln w="50800">
              <a:solidFill>
                <a:schemeClr val="tx1"/>
              </a:solidFill>
              <a:round/>
              <a:headEnd/>
              <a:tailEnd/>
            </a:ln>
            <a:effectLst/>
          </p:spPr>
          <p:txBody>
            <a:bodyPr/>
            <a:lstStyle/>
            <a:p>
              <a:endParaRPr lang="fr-FR" sz="1800">
                <a:solidFill>
                  <a:schemeClr val="tx1"/>
                </a:solidFill>
              </a:endParaRPr>
            </a:p>
          </p:txBody>
        </p:sp>
        <p:sp>
          <p:nvSpPr>
            <p:cNvPr id="6477" name="Oval 333"/>
            <p:cNvSpPr>
              <a:spLocks noChangeArrowheads="1"/>
            </p:cNvSpPr>
            <p:nvPr/>
          </p:nvSpPr>
          <p:spPr bwMode="auto">
            <a:xfrm>
              <a:off x="4711" y="1752"/>
              <a:ext cx="91" cy="91"/>
            </a:xfrm>
            <a:prstGeom prst="ellipse">
              <a:avLst/>
            </a:prstGeom>
            <a:solidFill>
              <a:schemeClr val="bg1"/>
            </a:solidFill>
            <a:ln w="9525">
              <a:solidFill>
                <a:schemeClr val="tx1"/>
              </a:solidFill>
              <a:round/>
              <a:headEnd/>
              <a:tailEnd/>
            </a:ln>
            <a:effectLst/>
          </p:spPr>
          <p:txBody>
            <a:bodyPr wrap="none" anchor="ctr"/>
            <a:lstStyle/>
            <a:p>
              <a:endParaRPr lang="fr-FR" sz="1800">
                <a:solidFill>
                  <a:schemeClr val="tx1"/>
                </a:solidFill>
              </a:endParaRPr>
            </a:p>
          </p:txBody>
        </p:sp>
        <p:sp>
          <p:nvSpPr>
            <p:cNvPr id="6478" name="Text Box 334"/>
            <p:cNvSpPr txBox="1">
              <a:spLocks noChangeArrowheads="1"/>
            </p:cNvSpPr>
            <p:nvPr/>
          </p:nvSpPr>
          <p:spPr bwMode="auto">
            <a:xfrm>
              <a:off x="3515" y="1162"/>
              <a:ext cx="258" cy="233"/>
            </a:xfrm>
            <a:prstGeom prst="rect">
              <a:avLst/>
            </a:prstGeom>
            <a:noFill/>
            <a:ln w="9525">
              <a:noFill/>
              <a:miter lim="800000"/>
              <a:headEnd/>
              <a:tailEnd/>
            </a:ln>
            <a:effectLst/>
          </p:spPr>
          <p:txBody>
            <a:bodyPr wrap="none">
              <a:spAutoFit/>
            </a:bodyPr>
            <a:lstStyle/>
            <a:p>
              <a:r>
                <a:rPr lang="en-US" sz="1800">
                  <a:solidFill>
                    <a:schemeClr val="tx1"/>
                  </a:solidFill>
                  <a:latin typeface="Comic Sans MS" pitchFamily="66" charset="0"/>
                </a:rPr>
                <a:t>Si</a:t>
              </a:r>
              <a:endParaRPr lang="fr-FR" sz="1800">
                <a:solidFill>
                  <a:schemeClr val="tx1"/>
                </a:solidFill>
                <a:latin typeface="Comic Sans MS" pitchFamily="66" charset="0"/>
              </a:endParaRPr>
            </a:p>
          </p:txBody>
        </p:sp>
        <p:sp>
          <p:nvSpPr>
            <p:cNvPr id="6482" name="Rectangle 338"/>
            <p:cNvSpPr>
              <a:spLocks noChangeArrowheads="1"/>
            </p:cNvSpPr>
            <p:nvPr/>
          </p:nvSpPr>
          <p:spPr bwMode="auto">
            <a:xfrm>
              <a:off x="4484" y="2251"/>
              <a:ext cx="635" cy="227"/>
            </a:xfrm>
            <a:prstGeom prst="rect">
              <a:avLst/>
            </a:prstGeom>
            <a:solidFill>
              <a:schemeClr val="bg1"/>
            </a:solidFill>
            <a:ln w="25400">
              <a:solidFill>
                <a:schemeClr val="tx1"/>
              </a:solidFill>
              <a:miter lim="800000"/>
              <a:headEnd/>
              <a:tailEnd/>
            </a:ln>
            <a:effectLst/>
          </p:spPr>
          <p:txBody>
            <a:bodyPr wrap="none" anchor="ctr"/>
            <a:lstStyle/>
            <a:p>
              <a:endParaRPr lang="fr-FR" sz="1800">
                <a:solidFill>
                  <a:schemeClr val="tx1"/>
                </a:solidFill>
              </a:endParaRPr>
            </a:p>
          </p:txBody>
        </p:sp>
        <p:sp>
          <p:nvSpPr>
            <p:cNvPr id="6483" name="Rectangle 339"/>
            <p:cNvSpPr>
              <a:spLocks noChangeArrowheads="1"/>
            </p:cNvSpPr>
            <p:nvPr/>
          </p:nvSpPr>
          <p:spPr bwMode="auto">
            <a:xfrm>
              <a:off x="5301" y="1389"/>
              <a:ext cx="226" cy="771"/>
            </a:xfrm>
            <a:prstGeom prst="rect">
              <a:avLst/>
            </a:prstGeom>
            <a:solidFill>
              <a:schemeClr val="bg1"/>
            </a:solidFill>
            <a:ln w="25400">
              <a:solidFill>
                <a:schemeClr val="tx1"/>
              </a:solidFill>
              <a:miter lim="800000"/>
              <a:headEnd/>
              <a:tailEnd/>
            </a:ln>
            <a:effectLst/>
          </p:spPr>
          <p:txBody>
            <a:bodyPr wrap="none" anchor="ctr"/>
            <a:lstStyle/>
            <a:p>
              <a:endParaRPr lang="fr-FR" sz="1800">
                <a:solidFill>
                  <a:schemeClr val="tx1"/>
                </a:solidFill>
              </a:endParaRPr>
            </a:p>
          </p:txBody>
        </p:sp>
        <p:sp>
          <p:nvSpPr>
            <p:cNvPr id="6484" name="Line 340"/>
            <p:cNvSpPr>
              <a:spLocks noChangeShapeType="1"/>
            </p:cNvSpPr>
            <p:nvPr/>
          </p:nvSpPr>
          <p:spPr bwMode="auto">
            <a:xfrm>
              <a:off x="4802" y="1888"/>
              <a:ext cx="45" cy="318"/>
            </a:xfrm>
            <a:prstGeom prst="line">
              <a:avLst/>
            </a:prstGeom>
            <a:noFill/>
            <a:ln w="38100">
              <a:solidFill>
                <a:srgbClr val="000000"/>
              </a:solidFill>
              <a:round/>
              <a:headEnd/>
              <a:tailEnd type="arrow" w="med" len="med"/>
            </a:ln>
            <a:effectLst/>
          </p:spPr>
          <p:txBody>
            <a:bodyPr/>
            <a:lstStyle/>
            <a:p>
              <a:endParaRPr lang="fr-FR" sz="1800">
                <a:solidFill>
                  <a:schemeClr val="tx1"/>
                </a:solidFill>
              </a:endParaRPr>
            </a:p>
          </p:txBody>
        </p:sp>
        <p:sp>
          <p:nvSpPr>
            <p:cNvPr id="6485" name="Line 341"/>
            <p:cNvSpPr>
              <a:spLocks noChangeShapeType="1"/>
            </p:cNvSpPr>
            <p:nvPr/>
          </p:nvSpPr>
          <p:spPr bwMode="auto">
            <a:xfrm flipV="1">
              <a:off x="4847" y="1752"/>
              <a:ext cx="408" cy="45"/>
            </a:xfrm>
            <a:prstGeom prst="line">
              <a:avLst/>
            </a:prstGeom>
            <a:noFill/>
            <a:ln w="38100">
              <a:solidFill>
                <a:schemeClr val="tx1"/>
              </a:solidFill>
              <a:round/>
              <a:headEnd/>
              <a:tailEnd type="arrow" w="med" len="med"/>
            </a:ln>
            <a:effectLst/>
          </p:spPr>
          <p:txBody>
            <a:bodyPr/>
            <a:lstStyle/>
            <a:p>
              <a:endParaRPr lang="fr-FR" sz="1800">
                <a:solidFill>
                  <a:schemeClr val="tx1"/>
                </a:solidFill>
              </a:endParaRPr>
            </a:p>
          </p:txBody>
        </p:sp>
        <p:sp>
          <p:nvSpPr>
            <p:cNvPr id="6486" name="Text Box 342"/>
            <p:cNvSpPr txBox="1">
              <a:spLocks noChangeArrowheads="1"/>
            </p:cNvSpPr>
            <p:nvPr/>
          </p:nvSpPr>
          <p:spPr bwMode="auto">
            <a:xfrm>
              <a:off x="4833" y="1888"/>
              <a:ext cx="181" cy="233"/>
            </a:xfrm>
            <a:prstGeom prst="rect">
              <a:avLst/>
            </a:prstGeom>
            <a:noFill/>
            <a:ln w="9525">
              <a:noFill/>
              <a:miter lim="800000"/>
              <a:headEnd/>
              <a:tailEnd/>
            </a:ln>
            <a:effectLst/>
          </p:spPr>
          <p:txBody>
            <a:bodyPr wrap="none">
              <a:spAutoFit/>
            </a:bodyPr>
            <a:lstStyle/>
            <a:p>
              <a:r>
                <a:rPr lang="en-US" sz="1800" b="1">
                  <a:solidFill>
                    <a:schemeClr val="tx1"/>
                  </a:solidFill>
                </a:rPr>
                <a:t>e</a:t>
              </a:r>
              <a:endParaRPr lang="fr-FR" sz="1800" b="1">
                <a:solidFill>
                  <a:schemeClr val="tx1"/>
                </a:solidFill>
              </a:endParaRPr>
            </a:p>
          </p:txBody>
        </p:sp>
        <p:sp>
          <p:nvSpPr>
            <p:cNvPr id="6487" name="Text Box 343"/>
            <p:cNvSpPr txBox="1">
              <a:spLocks noChangeArrowheads="1"/>
            </p:cNvSpPr>
            <p:nvPr/>
          </p:nvSpPr>
          <p:spPr bwMode="auto">
            <a:xfrm>
              <a:off x="4904" y="1843"/>
              <a:ext cx="165" cy="233"/>
            </a:xfrm>
            <a:prstGeom prst="rect">
              <a:avLst/>
            </a:prstGeom>
            <a:noFill/>
            <a:ln w="9525">
              <a:noFill/>
              <a:miter lim="800000"/>
              <a:headEnd/>
              <a:tailEnd/>
            </a:ln>
            <a:effectLst/>
          </p:spPr>
          <p:txBody>
            <a:bodyPr wrap="none">
              <a:spAutoFit/>
            </a:bodyPr>
            <a:lstStyle/>
            <a:p>
              <a:r>
                <a:rPr lang="en-US" sz="1800" dirty="0">
                  <a:solidFill>
                    <a:schemeClr val="tx1"/>
                  </a:solidFill>
                </a:rPr>
                <a:t>-</a:t>
              </a:r>
              <a:endParaRPr lang="fr-FR" sz="1800" dirty="0">
                <a:solidFill>
                  <a:schemeClr val="tx1"/>
                </a:solidFill>
              </a:endParaRPr>
            </a:p>
          </p:txBody>
        </p:sp>
        <p:sp>
          <p:nvSpPr>
            <p:cNvPr id="6488" name="Text Box 344"/>
            <p:cNvSpPr txBox="1">
              <a:spLocks noChangeArrowheads="1"/>
            </p:cNvSpPr>
            <p:nvPr/>
          </p:nvSpPr>
          <p:spPr bwMode="auto">
            <a:xfrm>
              <a:off x="4546" y="1443"/>
              <a:ext cx="176" cy="233"/>
            </a:xfrm>
            <a:prstGeom prst="rect">
              <a:avLst/>
            </a:prstGeom>
            <a:noFill/>
            <a:ln w="9525">
              <a:noFill/>
              <a:miter lim="800000"/>
              <a:headEnd/>
              <a:tailEnd/>
            </a:ln>
            <a:effectLst/>
          </p:spPr>
          <p:txBody>
            <a:bodyPr wrap="none">
              <a:spAutoFit/>
            </a:bodyPr>
            <a:lstStyle/>
            <a:p>
              <a:r>
                <a:rPr lang="el-GR" sz="1800" b="1" dirty="0">
                  <a:solidFill>
                    <a:schemeClr val="tx1"/>
                  </a:solidFill>
                  <a:cs typeface="Arial" pitchFamily="34" charset="0"/>
                  <a:sym typeface="Symbol" pitchFamily="18" charset="2"/>
                </a:rPr>
                <a:t></a:t>
              </a:r>
            </a:p>
          </p:txBody>
        </p:sp>
      </p:grpSp>
      <p:sp>
        <p:nvSpPr>
          <p:cNvPr id="6284" name="Text Box 140"/>
          <p:cNvSpPr txBox="1">
            <a:spLocks noChangeArrowheads="1"/>
          </p:cNvSpPr>
          <p:nvPr/>
        </p:nvSpPr>
        <p:spPr bwMode="auto">
          <a:xfrm>
            <a:off x="671513" y="3276604"/>
            <a:ext cx="986167" cy="338554"/>
          </a:xfrm>
          <a:prstGeom prst="rect">
            <a:avLst/>
          </a:prstGeom>
          <a:noFill/>
          <a:ln w="9525">
            <a:noFill/>
            <a:miter lim="800000"/>
            <a:headEnd/>
            <a:tailEnd/>
          </a:ln>
          <a:effectLst/>
        </p:spPr>
        <p:txBody>
          <a:bodyPr wrap="none">
            <a:spAutoFit/>
          </a:bodyPr>
          <a:lstStyle/>
          <a:p>
            <a:r>
              <a:rPr lang="en-US" sz="1600" dirty="0" smtClean="0">
                <a:solidFill>
                  <a:srgbClr val="0066FF"/>
                </a:solidFill>
                <a:latin typeface="Comic Sans MS" pitchFamily="66" charset="0"/>
              </a:rPr>
              <a:t>10</a:t>
            </a:r>
            <a:r>
              <a:rPr lang="en-US" sz="1600" baseline="30000" dirty="0" smtClean="0">
                <a:solidFill>
                  <a:srgbClr val="0066FF"/>
                </a:solidFill>
                <a:latin typeface="Comic Sans MS" pitchFamily="66" charset="0"/>
              </a:rPr>
              <a:t>12</a:t>
            </a:r>
            <a:r>
              <a:rPr lang="en-US" sz="1600" dirty="0" smtClean="0">
                <a:solidFill>
                  <a:srgbClr val="0066FF"/>
                </a:solidFill>
                <a:latin typeface="Comic Sans MS" pitchFamily="66" charset="0"/>
              </a:rPr>
              <a:t>  </a:t>
            </a:r>
            <a:r>
              <a:rPr lang="en-US" sz="1600" dirty="0" err="1" smtClean="0">
                <a:solidFill>
                  <a:srgbClr val="0066FF"/>
                </a:solidFill>
                <a:latin typeface="Comic Sans MS" pitchFamily="66" charset="0"/>
              </a:rPr>
              <a:t>pps</a:t>
            </a:r>
            <a:endParaRPr lang="fr-FR" sz="1600" dirty="0">
              <a:solidFill>
                <a:srgbClr val="0066FF"/>
              </a:solidFill>
              <a:latin typeface="Comic Sans MS" pitchFamily="66" charset="0"/>
            </a:endParaRPr>
          </a:p>
        </p:txBody>
      </p:sp>
      <p:sp>
        <p:nvSpPr>
          <p:cNvPr id="6291" name="Text Box 147"/>
          <p:cNvSpPr txBox="1">
            <a:spLocks noChangeArrowheads="1"/>
          </p:cNvSpPr>
          <p:nvPr/>
        </p:nvSpPr>
        <p:spPr bwMode="auto">
          <a:xfrm>
            <a:off x="1974850" y="3276604"/>
            <a:ext cx="1846980" cy="338554"/>
          </a:xfrm>
          <a:prstGeom prst="rect">
            <a:avLst/>
          </a:prstGeom>
          <a:noFill/>
          <a:ln w="9525">
            <a:noFill/>
            <a:miter lim="800000"/>
            <a:headEnd/>
            <a:tailEnd/>
          </a:ln>
          <a:effectLst/>
        </p:spPr>
        <p:txBody>
          <a:bodyPr wrap="none">
            <a:spAutoFit/>
          </a:bodyPr>
          <a:lstStyle/>
          <a:p>
            <a:pPr algn="ctr"/>
            <a:r>
              <a:rPr lang="en-US" sz="1600" dirty="0" smtClean="0">
                <a:solidFill>
                  <a:srgbClr val="0066FF"/>
                </a:solidFill>
                <a:latin typeface="Comic Sans MS" pitchFamily="66" charset="0"/>
              </a:rPr>
              <a:t>10</a:t>
            </a:r>
            <a:r>
              <a:rPr lang="en-US" sz="1600" baseline="30000" dirty="0" smtClean="0">
                <a:solidFill>
                  <a:srgbClr val="0066FF"/>
                </a:solidFill>
                <a:latin typeface="Comic Sans MS" pitchFamily="66" charset="0"/>
              </a:rPr>
              <a:t>9 </a:t>
            </a:r>
            <a:r>
              <a:rPr lang="en-US" sz="1600" dirty="0" smtClean="0">
                <a:solidFill>
                  <a:srgbClr val="0066FF"/>
                </a:solidFill>
                <a:latin typeface="Comic Sans MS" pitchFamily="66" charset="0"/>
              </a:rPr>
              <a:t> fragments/s</a:t>
            </a:r>
            <a:endParaRPr lang="fr-FR" sz="1600" dirty="0">
              <a:solidFill>
                <a:srgbClr val="0066FF"/>
              </a:solidFill>
              <a:latin typeface="Comic Sans MS" pitchFamily="66" charset="0"/>
            </a:endParaRPr>
          </a:p>
        </p:txBody>
      </p:sp>
      <p:sp>
        <p:nvSpPr>
          <p:cNvPr id="6151" name="Text Box 7"/>
          <p:cNvSpPr txBox="1">
            <a:spLocks noChangeArrowheads="1"/>
          </p:cNvSpPr>
          <p:nvPr/>
        </p:nvSpPr>
        <p:spPr bwMode="auto">
          <a:xfrm>
            <a:off x="0" y="287338"/>
            <a:ext cx="9144000" cy="461665"/>
          </a:xfrm>
          <a:prstGeom prst="rect">
            <a:avLst/>
          </a:prstGeom>
          <a:noFill/>
          <a:ln w="9525">
            <a:noFill/>
            <a:miter lim="800000"/>
            <a:headEnd/>
            <a:tailEnd/>
          </a:ln>
          <a:effectLst/>
        </p:spPr>
        <p:txBody>
          <a:bodyPr>
            <a:spAutoFit/>
          </a:bodyPr>
          <a:lstStyle/>
          <a:p>
            <a:pPr algn="ctr"/>
            <a:r>
              <a:rPr lang="en-US" i="0" dirty="0" smtClean="0">
                <a:solidFill>
                  <a:schemeClr val="tx1"/>
                </a:solidFill>
                <a:latin typeface="Arial" pitchFamily="34" charset="0"/>
                <a:cs typeface="Arial" pitchFamily="34" charset="0"/>
              </a:rPr>
              <a:t>Establish the shape isomer :  </a:t>
            </a:r>
            <a:r>
              <a:rPr lang="en-US" i="0" dirty="0" smtClean="0">
                <a:solidFill>
                  <a:schemeClr val="tx1"/>
                </a:solidFill>
                <a:latin typeface="Arial" pitchFamily="34" charset="0"/>
                <a:cs typeface="Arial" pitchFamily="34" charset="0"/>
              </a:rPr>
              <a:t>0</a:t>
            </a:r>
            <a:r>
              <a:rPr lang="en-US" i="0" baseline="30000" dirty="0" smtClean="0">
                <a:solidFill>
                  <a:schemeClr val="tx1"/>
                </a:solidFill>
                <a:latin typeface="Arial" pitchFamily="34" charset="0"/>
                <a:cs typeface="Arial" pitchFamily="34" charset="0"/>
              </a:rPr>
              <a:t>+</a:t>
            </a:r>
            <a:r>
              <a:rPr lang="en-US" i="0" baseline="-25000" dirty="0" smtClean="0">
                <a:solidFill>
                  <a:schemeClr val="tx1"/>
                </a:solidFill>
                <a:latin typeface="Arial" pitchFamily="34" charset="0"/>
                <a:cs typeface="Arial" pitchFamily="34" charset="0"/>
              </a:rPr>
              <a:t> </a:t>
            </a:r>
            <a:r>
              <a:rPr lang="en-US" i="0" dirty="0" smtClean="0">
                <a:solidFill>
                  <a:schemeClr val="tx1"/>
                </a:solidFill>
                <a:latin typeface="Arial" pitchFamily="34" charset="0"/>
                <a:cs typeface="Arial" pitchFamily="34" charset="0"/>
              </a:rPr>
              <a:t> : Technique </a:t>
            </a:r>
            <a:r>
              <a:rPr lang="en-US" i="0" dirty="0" err="1">
                <a:solidFill>
                  <a:schemeClr val="tx1"/>
                </a:solidFill>
                <a:latin typeface="Arial" pitchFamily="34" charset="0"/>
                <a:cs typeface="Arial" pitchFamily="34" charset="0"/>
              </a:rPr>
              <a:t>expérimentale</a:t>
            </a:r>
            <a:endParaRPr lang="en-US" i="0" dirty="0">
              <a:solidFill>
                <a:schemeClr val="tx1"/>
              </a:solidFill>
              <a:latin typeface="Arial" pitchFamily="34" charset="0"/>
              <a:cs typeface="Arial" pitchFamily="34" charset="0"/>
            </a:endParaRPr>
          </a:p>
        </p:txBody>
      </p:sp>
      <p:sp>
        <p:nvSpPr>
          <p:cNvPr id="6295" name="Text Box 151"/>
          <p:cNvSpPr txBox="1">
            <a:spLocks noChangeArrowheads="1"/>
          </p:cNvSpPr>
          <p:nvPr/>
        </p:nvSpPr>
        <p:spPr bwMode="auto">
          <a:xfrm>
            <a:off x="4965700" y="3276604"/>
            <a:ext cx="1983235" cy="338554"/>
          </a:xfrm>
          <a:prstGeom prst="rect">
            <a:avLst/>
          </a:prstGeom>
          <a:noFill/>
          <a:ln w="9525">
            <a:noFill/>
            <a:miter lim="800000"/>
            <a:headEnd/>
            <a:tailEnd/>
          </a:ln>
          <a:effectLst/>
        </p:spPr>
        <p:txBody>
          <a:bodyPr wrap="none">
            <a:spAutoFit/>
          </a:bodyPr>
          <a:lstStyle/>
          <a:p>
            <a:pPr algn="ctr"/>
            <a:r>
              <a:rPr lang="en-US" sz="1600" dirty="0" smtClean="0">
                <a:solidFill>
                  <a:srgbClr val="0066FF"/>
                </a:solidFill>
                <a:latin typeface="Comic Sans MS" pitchFamily="66" charset="0"/>
              </a:rPr>
              <a:t>1-10</a:t>
            </a:r>
            <a:r>
              <a:rPr lang="en-US" sz="1600" baseline="30000" dirty="0" smtClean="0">
                <a:solidFill>
                  <a:srgbClr val="0066FF"/>
                </a:solidFill>
                <a:latin typeface="Comic Sans MS" pitchFamily="66" charset="0"/>
              </a:rPr>
              <a:t>3</a:t>
            </a:r>
            <a:r>
              <a:rPr lang="en-US" sz="1600" dirty="0" smtClean="0">
                <a:solidFill>
                  <a:srgbClr val="0066FF"/>
                </a:solidFill>
                <a:latin typeface="Comic Sans MS" pitchFamily="66" charset="0"/>
              </a:rPr>
              <a:t>  fragments/s</a:t>
            </a:r>
            <a:endParaRPr lang="fr-FR" sz="1600" dirty="0">
              <a:solidFill>
                <a:srgbClr val="0066FF"/>
              </a:solidFill>
              <a:latin typeface="Comic Sans MS" pitchFamily="66" charset="0"/>
            </a:endParaRPr>
          </a:p>
        </p:txBody>
      </p:sp>
      <p:grpSp>
        <p:nvGrpSpPr>
          <p:cNvPr id="7" name="Group 174"/>
          <p:cNvGrpSpPr>
            <a:grpSpLocks/>
          </p:cNvGrpSpPr>
          <p:nvPr/>
        </p:nvGrpSpPr>
        <p:grpSpPr bwMode="auto">
          <a:xfrm>
            <a:off x="999426" y="3733802"/>
            <a:ext cx="3643600" cy="2767013"/>
            <a:chOff x="1578" y="2329"/>
            <a:chExt cx="2415" cy="1743"/>
          </a:xfrm>
        </p:grpSpPr>
        <p:grpSp>
          <p:nvGrpSpPr>
            <p:cNvPr id="8" name="Group 155"/>
            <p:cNvGrpSpPr>
              <a:grpSpLocks/>
            </p:cNvGrpSpPr>
            <p:nvPr/>
          </p:nvGrpSpPr>
          <p:grpSpPr bwMode="auto">
            <a:xfrm>
              <a:off x="1578" y="2767"/>
              <a:ext cx="2415" cy="1305"/>
              <a:chOff x="399" y="2768"/>
              <a:chExt cx="2415" cy="1305"/>
            </a:xfrm>
          </p:grpSpPr>
          <p:sp>
            <p:nvSpPr>
              <p:cNvPr id="6204" name="Text Box 60"/>
              <p:cNvSpPr txBox="1">
                <a:spLocks noChangeArrowheads="1"/>
              </p:cNvSpPr>
              <p:nvPr/>
            </p:nvSpPr>
            <p:spPr bwMode="auto">
              <a:xfrm>
                <a:off x="1156" y="2818"/>
                <a:ext cx="508" cy="213"/>
              </a:xfrm>
              <a:prstGeom prst="rect">
                <a:avLst/>
              </a:prstGeom>
              <a:noFill/>
              <a:ln w="9525">
                <a:noFill/>
                <a:miter lim="800000"/>
                <a:headEnd/>
                <a:tailEnd/>
              </a:ln>
              <a:effectLst/>
            </p:spPr>
            <p:txBody>
              <a:bodyPr wrap="none">
                <a:spAutoFit/>
              </a:bodyPr>
              <a:lstStyle/>
              <a:p>
                <a:r>
                  <a:rPr lang="en-US" sz="1600" b="1">
                    <a:solidFill>
                      <a:schemeClr val="tx1"/>
                    </a:solidFill>
                    <a:latin typeface="Comic Sans MS" pitchFamily="66" charset="0"/>
                  </a:rPr>
                  <a:t>LISE3</a:t>
                </a:r>
                <a:endParaRPr lang="fr-FR" sz="1600" b="1">
                  <a:solidFill>
                    <a:schemeClr val="tx1"/>
                  </a:solidFill>
                  <a:latin typeface="Comic Sans MS" pitchFamily="66" charset="0"/>
                </a:endParaRPr>
              </a:p>
            </p:txBody>
          </p:sp>
          <p:pic>
            <p:nvPicPr>
              <p:cNvPr id="6202" name="Picture 58" descr="lise3_french"/>
              <p:cNvPicPr>
                <a:picLocks noChangeAspect="1" noChangeArrowheads="1"/>
              </p:cNvPicPr>
              <p:nvPr/>
            </p:nvPicPr>
            <p:blipFill>
              <a:blip r:embed="rId2" cstate="print"/>
              <a:srcRect/>
              <a:stretch>
                <a:fillRect/>
              </a:stretch>
            </p:blipFill>
            <p:spPr bwMode="auto">
              <a:xfrm>
                <a:off x="592" y="3038"/>
                <a:ext cx="2222" cy="979"/>
              </a:xfrm>
              <a:prstGeom prst="rect">
                <a:avLst/>
              </a:prstGeom>
              <a:noFill/>
            </p:spPr>
          </p:pic>
          <p:sp>
            <p:nvSpPr>
              <p:cNvPr id="6203" name="Oval 59"/>
              <p:cNvSpPr>
                <a:spLocks noChangeArrowheads="1"/>
              </p:cNvSpPr>
              <p:nvPr/>
            </p:nvSpPr>
            <p:spPr bwMode="auto">
              <a:xfrm>
                <a:off x="399" y="2768"/>
                <a:ext cx="2390" cy="1305"/>
              </a:xfrm>
              <a:prstGeom prst="ellipse">
                <a:avLst/>
              </a:prstGeom>
              <a:noFill/>
              <a:ln w="31750">
                <a:solidFill>
                  <a:srgbClr val="FF0000"/>
                </a:solidFill>
                <a:round/>
                <a:headEnd/>
                <a:tailEnd/>
              </a:ln>
              <a:effectLst/>
            </p:spPr>
            <p:txBody>
              <a:bodyPr wrap="none" anchor="ctr"/>
              <a:lstStyle/>
              <a:p>
                <a:endParaRPr lang="fr-FR" sz="1800">
                  <a:solidFill>
                    <a:schemeClr val="tx1"/>
                  </a:solidFill>
                </a:endParaRPr>
              </a:p>
            </p:txBody>
          </p:sp>
        </p:grpSp>
        <p:sp>
          <p:nvSpPr>
            <p:cNvPr id="6317" name="AutoShape 173"/>
            <p:cNvSpPr>
              <a:spLocks noChangeArrowheads="1"/>
            </p:cNvSpPr>
            <p:nvPr/>
          </p:nvSpPr>
          <p:spPr bwMode="auto">
            <a:xfrm rot="1896598">
              <a:off x="3329" y="2329"/>
              <a:ext cx="227" cy="499"/>
            </a:xfrm>
            <a:prstGeom prst="downArrow">
              <a:avLst>
                <a:gd name="adj1" fmla="val 50000"/>
                <a:gd name="adj2" fmla="val 54956"/>
              </a:avLst>
            </a:prstGeom>
            <a:solidFill>
              <a:srgbClr val="000000"/>
            </a:solidFill>
            <a:ln w="9525">
              <a:solidFill>
                <a:schemeClr val="tx1"/>
              </a:solidFill>
              <a:miter lim="800000"/>
              <a:headEnd/>
              <a:tailEnd/>
            </a:ln>
            <a:effectLst/>
          </p:spPr>
          <p:txBody>
            <a:bodyPr wrap="none" anchor="ctr"/>
            <a:lstStyle/>
            <a:p>
              <a:endParaRPr lang="fr-FR" sz="1800">
                <a:solidFill>
                  <a:schemeClr val="tx1"/>
                </a:solidFill>
              </a:endParaRPr>
            </a:p>
          </p:txBody>
        </p:sp>
      </p:grpSp>
      <p:sp>
        <p:nvSpPr>
          <p:cNvPr id="6501" name="Text Box 357"/>
          <p:cNvSpPr txBox="1">
            <a:spLocks noChangeArrowheads="1"/>
          </p:cNvSpPr>
          <p:nvPr/>
        </p:nvSpPr>
        <p:spPr bwMode="auto">
          <a:xfrm>
            <a:off x="196850" y="2203450"/>
            <a:ext cx="575799" cy="338554"/>
          </a:xfrm>
          <a:prstGeom prst="rect">
            <a:avLst/>
          </a:prstGeom>
          <a:noFill/>
          <a:ln w="9525">
            <a:noFill/>
            <a:miter lim="800000"/>
            <a:headEnd/>
            <a:tailEnd/>
          </a:ln>
          <a:effectLst/>
        </p:spPr>
        <p:txBody>
          <a:bodyPr wrap="none">
            <a:spAutoFit/>
          </a:bodyPr>
          <a:lstStyle/>
          <a:p>
            <a:r>
              <a:rPr lang="en-US" sz="1600" baseline="30000" dirty="0">
                <a:solidFill>
                  <a:schemeClr val="tx1"/>
                </a:solidFill>
                <a:latin typeface="Comic Sans MS" pitchFamily="66" charset="0"/>
              </a:rPr>
              <a:t>78</a:t>
            </a:r>
            <a:r>
              <a:rPr lang="en-US" sz="1600" dirty="0">
                <a:solidFill>
                  <a:schemeClr val="tx1"/>
                </a:solidFill>
                <a:latin typeface="Comic Sans MS" pitchFamily="66" charset="0"/>
              </a:rPr>
              <a:t>Kr</a:t>
            </a:r>
            <a:endParaRPr lang="fr-FR" sz="1600" dirty="0">
              <a:solidFill>
                <a:schemeClr val="tx1"/>
              </a:solidFill>
              <a:latin typeface="Comic Sans MS" pitchFamily="66" charset="0"/>
            </a:endParaRPr>
          </a:p>
        </p:txBody>
      </p:sp>
      <p:sp>
        <p:nvSpPr>
          <p:cNvPr id="6503" name="Text Box 359"/>
          <p:cNvSpPr txBox="1">
            <a:spLocks noChangeArrowheads="1"/>
          </p:cNvSpPr>
          <p:nvPr/>
        </p:nvSpPr>
        <p:spPr bwMode="auto">
          <a:xfrm>
            <a:off x="714375" y="2222500"/>
            <a:ext cx="1051891" cy="307777"/>
          </a:xfrm>
          <a:prstGeom prst="rect">
            <a:avLst/>
          </a:prstGeom>
          <a:noFill/>
          <a:ln w="9525">
            <a:noFill/>
            <a:miter lim="800000"/>
            <a:headEnd/>
            <a:tailEnd/>
          </a:ln>
          <a:effectLst/>
        </p:spPr>
        <p:txBody>
          <a:bodyPr wrap="none">
            <a:spAutoFit/>
          </a:bodyPr>
          <a:lstStyle/>
          <a:p>
            <a:r>
              <a:rPr lang="en-US" sz="1400" dirty="0">
                <a:solidFill>
                  <a:schemeClr val="tx1"/>
                </a:solidFill>
                <a:latin typeface="Comic Sans MS" pitchFamily="66" charset="0"/>
              </a:rPr>
              <a:t>73 </a:t>
            </a:r>
            <a:r>
              <a:rPr lang="en-US" sz="1400" dirty="0" err="1">
                <a:solidFill>
                  <a:schemeClr val="tx1"/>
                </a:solidFill>
                <a:latin typeface="Comic Sans MS" pitchFamily="66" charset="0"/>
              </a:rPr>
              <a:t>MeV</a:t>
            </a:r>
            <a:r>
              <a:rPr lang="en-US" sz="1400" dirty="0">
                <a:solidFill>
                  <a:schemeClr val="tx1"/>
                </a:solidFill>
                <a:latin typeface="Comic Sans MS" pitchFamily="66" charset="0"/>
              </a:rPr>
              <a:t>/A</a:t>
            </a:r>
            <a:endParaRPr lang="fr-FR" sz="1400" dirty="0">
              <a:solidFill>
                <a:schemeClr val="tx1"/>
              </a:solidFill>
              <a:latin typeface="Comic Sans MS" pitchFamily="66" charset="0"/>
            </a:endParaRPr>
          </a:p>
        </p:txBody>
      </p:sp>
      <p:grpSp>
        <p:nvGrpSpPr>
          <p:cNvPr id="9" name="Groupe 122"/>
          <p:cNvGrpSpPr/>
          <p:nvPr/>
        </p:nvGrpSpPr>
        <p:grpSpPr>
          <a:xfrm>
            <a:off x="5038726" y="4125909"/>
            <a:ext cx="3935894" cy="2447925"/>
            <a:chOff x="4762501" y="4125909"/>
            <a:chExt cx="3935894" cy="2447925"/>
          </a:xfrm>
        </p:grpSpPr>
        <p:pic>
          <p:nvPicPr>
            <p:cNvPr id="6206" name="Picture 62" descr="mat_ident"/>
            <p:cNvPicPr>
              <a:picLocks noChangeAspect="1" noChangeArrowheads="1"/>
            </p:cNvPicPr>
            <p:nvPr/>
          </p:nvPicPr>
          <p:blipFill>
            <a:blip r:embed="rId3" cstate="print"/>
            <a:srcRect/>
            <a:stretch>
              <a:fillRect/>
            </a:stretch>
          </p:blipFill>
          <p:spPr bwMode="auto">
            <a:xfrm>
              <a:off x="5148264" y="4405309"/>
              <a:ext cx="3479800" cy="1949450"/>
            </a:xfrm>
            <a:prstGeom prst="rect">
              <a:avLst/>
            </a:prstGeom>
            <a:noFill/>
          </p:spPr>
        </p:pic>
        <p:sp>
          <p:nvSpPr>
            <p:cNvPr id="122" name="Rectangle 121"/>
            <p:cNvSpPr/>
            <p:nvPr/>
          </p:nvSpPr>
          <p:spPr>
            <a:xfrm>
              <a:off x="7912577" y="4489684"/>
              <a:ext cx="785818" cy="164307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207" name="Oval 63"/>
            <p:cNvSpPr>
              <a:spLocks noChangeArrowheads="1"/>
            </p:cNvSpPr>
            <p:nvPr/>
          </p:nvSpPr>
          <p:spPr bwMode="auto">
            <a:xfrm>
              <a:off x="4762501" y="4125909"/>
              <a:ext cx="3641725" cy="2447925"/>
            </a:xfrm>
            <a:prstGeom prst="ellipse">
              <a:avLst/>
            </a:prstGeom>
            <a:noFill/>
            <a:ln w="31750">
              <a:solidFill>
                <a:srgbClr val="FF0000"/>
              </a:solidFill>
              <a:round/>
              <a:headEnd/>
              <a:tailEnd/>
            </a:ln>
            <a:effectLst/>
          </p:spPr>
          <p:txBody>
            <a:bodyPr wrap="none" anchor="ctr"/>
            <a:lstStyle/>
            <a:p>
              <a:endParaRPr lang="fr-FR" sz="1800">
                <a:solidFill>
                  <a:schemeClr val="tx1"/>
                </a:solidFill>
              </a:endParaRPr>
            </a:p>
          </p:txBody>
        </p:sp>
      </p:grpSp>
      <p:sp>
        <p:nvSpPr>
          <p:cNvPr id="124" name="AutoShape 173"/>
          <p:cNvSpPr>
            <a:spLocks noChangeArrowheads="1"/>
          </p:cNvSpPr>
          <p:nvPr/>
        </p:nvSpPr>
        <p:spPr bwMode="auto">
          <a:xfrm rot="20448659">
            <a:off x="5851299" y="3638553"/>
            <a:ext cx="244702" cy="600073"/>
          </a:xfrm>
          <a:prstGeom prst="downArrow">
            <a:avLst>
              <a:gd name="adj1" fmla="val 50000"/>
              <a:gd name="adj2" fmla="val 54956"/>
            </a:avLst>
          </a:prstGeom>
          <a:solidFill>
            <a:srgbClr val="000000"/>
          </a:solidFill>
          <a:ln w="9525">
            <a:solidFill>
              <a:schemeClr val="tx1"/>
            </a:solidFill>
            <a:miter lim="800000"/>
            <a:headEnd/>
            <a:tailEnd/>
          </a:ln>
          <a:effectLst/>
        </p:spPr>
        <p:txBody>
          <a:bodyPr wrap="none" anchor="ctr"/>
          <a:lstStyle/>
          <a:p>
            <a:endParaRPr lang="fr-FR" sz="1800">
              <a:solidFill>
                <a:schemeClr val="tx1"/>
              </a:solidFill>
            </a:endParaRPr>
          </a:p>
        </p:txBody>
      </p:sp>
      <p:sp>
        <p:nvSpPr>
          <p:cNvPr id="126" name="Text Box 249"/>
          <p:cNvSpPr txBox="1">
            <a:spLocks noChangeArrowheads="1"/>
          </p:cNvSpPr>
          <p:nvPr/>
        </p:nvSpPr>
        <p:spPr bwMode="auto">
          <a:xfrm>
            <a:off x="5032390" y="1036639"/>
            <a:ext cx="1836743" cy="307975"/>
          </a:xfrm>
          <a:prstGeom prst="rect">
            <a:avLst/>
          </a:prstGeom>
          <a:noFill/>
          <a:ln w="9525">
            <a:noFill/>
            <a:miter lim="800000"/>
            <a:headEnd/>
            <a:tailEnd/>
          </a:ln>
          <a:effectLst/>
        </p:spPr>
        <p:txBody>
          <a:bodyPr wrap="none">
            <a:spAutoFit/>
          </a:bodyPr>
          <a:lstStyle/>
          <a:p>
            <a:r>
              <a:rPr lang="en-US" sz="1400" dirty="0">
                <a:solidFill>
                  <a:schemeClr val="tx1"/>
                </a:solidFill>
                <a:latin typeface="Comic Sans MS" pitchFamily="66" charset="0"/>
              </a:rPr>
              <a:t>IDENTIFICATION</a:t>
            </a:r>
            <a:endParaRPr lang="fr-FR" sz="1400" dirty="0">
              <a:solidFill>
                <a:schemeClr val="tx1"/>
              </a:solidFill>
              <a:latin typeface="Comic Sans MS" pitchFamily="66"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4"/>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4"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2" name="Text Box 4"/>
          <p:cNvSpPr txBox="1">
            <a:spLocks noChangeArrowheads="1"/>
          </p:cNvSpPr>
          <p:nvPr/>
        </p:nvSpPr>
        <p:spPr bwMode="auto">
          <a:xfrm>
            <a:off x="0" y="115888"/>
            <a:ext cx="9144000" cy="400110"/>
          </a:xfrm>
          <a:prstGeom prst="rect">
            <a:avLst/>
          </a:prstGeom>
          <a:noFill/>
          <a:ln w="9525">
            <a:noFill/>
            <a:miter lim="800000"/>
            <a:headEnd/>
            <a:tailEnd/>
          </a:ln>
          <a:effectLst/>
        </p:spPr>
        <p:txBody>
          <a:bodyPr>
            <a:spAutoFit/>
          </a:bodyPr>
          <a:lstStyle/>
          <a:p>
            <a:pPr algn="ctr"/>
            <a:endParaRPr lang="en-US" sz="2000" b="1">
              <a:solidFill>
                <a:schemeClr val="tx1"/>
              </a:solidFill>
              <a:effectLst>
                <a:outerShdw blurRad="38100" dist="38100" dir="2700000" algn="tl">
                  <a:srgbClr val="C0C0C0"/>
                </a:outerShdw>
              </a:effectLst>
              <a:latin typeface="Comic Sans MS" pitchFamily="66" charset="0"/>
            </a:endParaRPr>
          </a:p>
        </p:txBody>
      </p:sp>
      <p:sp>
        <p:nvSpPr>
          <p:cNvPr id="12293" name="Text Box 5"/>
          <p:cNvSpPr txBox="1">
            <a:spLocks noChangeArrowheads="1"/>
          </p:cNvSpPr>
          <p:nvPr/>
        </p:nvSpPr>
        <p:spPr bwMode="auto">
          <a:xfrm>
            <a:off x="-11113" y="115888"/>
            <a:ext cx="9144001" cy="400110"/>
          </a:xfrm>
          <a:prstGeom prst="rect">
            <a:avLst/>
          </a:prstGeom>
          <a:noFill/>
          <a:ln w="9525">
            <a:noFill/>
            <a:miter lim="800000"/>
            <a:headEnd/>
            <a:tailEnd/>
          </a:ln>
          <a:effectLst/>
        </p:spPr>
        <p:txBody>
          <a:bodyPr>
            <a:spAutoFit/>
          </a:bodyPr>
          <a:lstStyle/>
          <a:p>
            <a:pPr algn="ctr"/>
            <a:r>
              <a:rPr lang="en-US" sz="2000" b="1">
                <a:solidFill>
                  <a:schemeClr val="tx1"/>
                </a:solidFill>
                <a:effectLst>
                  <a:outerShdw blurRad="38100" dist="38100" dir="2700000" algn="tl">
                    <a:srgbClr val="C0C0C0"/>
                  </a:outerShdw>
                </a:effectLst>
                <a:latin typeface="Comic Sans MS" pitchFamily="66" charset="0"/>
              </a:rPr>
              <a:t>Spectroscopie du noyau N = Z </a:t>
            </a:r>
            <a:r>
              <a:rPr lang="en-US" sz="2000" b="1" baseline="30000">
                <a:solidFill>
                  <a:schemeClr val="tx1"/>
                </a:solidFill>
                <a:effectLst>
                  <a:outerShdw blurRad="38100" dist="38100" dir="2700000" algn="tl">
                    <a:srgbClr val="C0C0C0"/>
                  </a:outerShdw>
                </a:effectLst>
                <a:latin typeface="Comic Sans MS" pitchFamily="66" charset="0"/>
              </a:rPr>
              <a:t>72</a:t>
            </a:r>
            <a:r>
              <a:rPr lang="en-US" sz="2000" b="1">
                <a:solidFill>
                  <a:schemeClr val="tx1"/>
                </a:solidFill>
                <a:effectLst>
                  <a:outerShdw blurRad="38100" dist="38100" dir="2700000" algn="tl">
                    <a:srgbClr val="C0C0C0"/>
                  </a:outerShdw>
                </a:effectLst>
                <a:latin typeface="Comic Sans MS" pitchFamily="66" charset="0"/>
              </a:rPr>
              <a:t>Kr</a:t>
            </a:r>
          </a:p>
        </p:txBody>
      </p:sp>
      <p:sp>
        <p:nvSpPr>
          <p:cNvPr id="12323" name="Text Box 35"/>
          <p:cNvSpPr txBox="1">
            <a:spLocks noChangeArrowheads="1"/>
          </p:cNvSpPr>
          <p:nvPr/>
        </p:nvSpPr>
        <p:spPr bwMode="auto">
          <a:xfrm>
            <a:off x="179388" y="5159375"/>
            <a:ext cx="3889206" cy="738664"/>
          </a:xfrm>
          <a:prstGeom prst="rect">
            <a:avLst/>
          </a:prstGeom>
          <a:noFill/>
          <a:ln w="9525">
            <a:noFill/>
            <a:miter lim="800000"/>
            <a:headEnd/>
            <a:tailEnd/>
          </a:ln>
          <a:effectLst/>
        </p:spPr>
        <p:txBody>
          <a:bodyPr wrap="none">
            <a:spAutoFit/>
          </a:bodyPr>
          <a:lstStyle/>
          <a:p>
            <a:pPr>
              <a:buFont typeface="Wingdings" pitchFamily="2" charset="2"/>
              <a:buNone/>
            </a:pPr>
            <a:endParaRPr lang="en-US" sz="1400" b="1">
              <a:solidFill>
                <a:schemeClr val="tx1"/>
              </a:solidFill>
              <a:latin typeface="Comic Sans MS" pitchFamily="66" charset="0"/>
              <a:cs typeface="Times New Roman" pitchFamily="18" charset="0"/>
            </a:endParaRPr>
          </a:p>
          <a:p>
            <a:pPr>
              <a:buFont typeface="Wingdings" pitchFamily="2" charset="2"/>
              <a:buChar char="Ø"/>
            </a:pPr>
            <a:r>
              <a:rPr lang="en-US" sz="1400" b="1">
                <a:solidFill>
                  <a:schemeClr val="tx1"/>
                </a:solidFill>
                <a:latin typeface="Comic Sans MS" pitchFamily="66" charset="0"/>
              </a:rPr>
              <a:t> Raies K et L d’une transition à 671 keV</a:t>
            </a:r>
          </a:p>
          <a:p>
            <a:pPr>
              <a:buFont typeface="Wingdings" pitchFamily="2" charset="2"/>
              <a:buChar char="Ø"/>
            </a:pPr>
            <a:r>
              <a:rPr lang="en-US" sz="1400" b="1">
                <a:solidFill>
                  <a:schemeClr val="tx1"/>
                </a:solidFill>
                <a:latin typeface="Comic Sans MS" pitchFamily="66" charset="0"/>
              </a:rPr>
              <a:t> Aucune transition </a:t>
            </a:r>
            <a:r>
              <a:rPr lang="en-US" sz="1400" b="1">
                <a:solidFill>
                  <a:schemeClr val="tx1"/>
                </a:solidFill>
                <a:latin typeface="Comic Sans MS" pitchFamily="66" charset="0"/>
                <a:sym typeface="Symbol" pitchFamily="18" charset="2"/>
              </a:rPr>
              <a:t> à 671 keV</a:t>
            </a:r>
          </a:p>
        </p:txBody>
      </p:sp>
      <p:grpSp>
        <p:nvGrpSpPr>
          <p:cNvPr id="2" name="Group 39"/>
          <p:cNvGrpSpPr>
            <a:grpSpLocks/>
          </p:cNvGrpSpPr>
          <p:nvPr/>
        </p:nvGrpSpPr>
        <p:grpSpPr bwMode="auto">
          <a:xfrm>
            <a:off x="684213" y="1052513"/>
            <a:ext cx="5545137" cy="3313112"/>
            <a:chOff x="340" y="482"/>
            <a:chExt cx="2858" cy="1573"/>
          </a:xfrm>
        </p:grpSpPr>
        <p:pic>
          <p:nvPicPr>
            <p:cNvPr id="12324" name="Picture 36" descr="mat_ident"/>
            <p:cNvPicPr>
              <a:picLocks noChangeAspect="1" noChangeArrowheads="1"/>
            </p:cNvPicPr>
            <p:nvPr/>
          </p:nvPicPr>
          <p:blipFill>
            <a:blip r:embed="rId2" cstate="print"/>
            <a:srcRect/>
            <a:stretch>
              <a:fillRect/>
            </a:stretch>
          </p:blipFill>
          <p:spPr bwMode="auto">
            <a:xfrm>
              <a:off x="340" y="482"/>
              <a:ext cx="2812" cy="1573"/>
            </a:xfrm>
            <a:prstGeom prst="rect">
              <a:avLst/>
            </a:prstGeom>
            <a:noFill/>
          </p:spPr>
        </p:pic>
        <p:sp>
          <p:nvSpPr>
            <p:cNvPr id="12326" name="Rectangle 38"/>
            <p:cNvSpPr>
              <a:spLocks noChangeArrowheads="1"/>
            </p:cNvSpPr>
            <p:nvPr/>
          </p:nvSpPr>
          <p:spPr bwMode="auto">
            <a:xfrm>
              <a:off x="2562" y="572"/>
              <a:ext cx="636" cy="1361"/>
            </a:xfrm>
            <a:prstGeom prst="rect">
              <a:avLst/>
            </a:prstGeom>
            <a:solidFill>
              <a:schemeClr val="bg1"/>
            </a:solidFill>
            <a:ln w="9525">
              <a:noFill/>
              <a:miter lim="800000"/>
              <a:headEnd/>
              <a:tailEnd/>
            </a:ln>
            <a:effectLst/>
          </p:spPr>
          <p:txBody>
            <a:bodyPr wrap="none" anchor="ctr"/>
            <a:lstStyle/>
            <a:p>
              <a:endParaRPr lang="fr-FR" sz="1600">
                <a:solidFill>
                  <a:schemeClr val="tx1"/>
                </a:solidFill>
              </a:endParaRPr>
            </a:p>
          </p:txBody>
        </p:sp>
      </p:grpSp>
      <p:grpSp>
        <p:nvGrpSpPr>
          <p:cNvPr id="3" name="Group 47"/>
          <p:cNvGrpSpPr>
            <a:grpSpLocks/>
          </p:cNvGrpSpPr>
          <p:nvPr/>
        </p:nvGrpSpPr>
        <p:grpSpPr bwMode="auto">
          <a:xfrm>
            <a:off x="3852863" y="1628775"/>
            <a:ext cx="4752975" cy="1295400"/>
            <a:chOff x="2427" y="1026"/>
            <a:chExt cx="2994" cy="816"/>
          </a:xfrm>
        </p:grpSpPr>
        <p:sp>
          <p:nvSpPr>
            <p:cNvPr id="12328" name="Oval 40"/>
            <p:cNvSpPr>
              <a:spLocks noChangeArrowheads="1"/>
            </p:cNvSpPr>
            <p:nvPr/>
          </p:nvSpPr>
          <p:spPr bwMode="auto">
            <a:xfrm>
              <a:off x="2427" y="1231"/>
              <a:ext cx="227" cy="136"/>
            </a:xfrm>
            <a:prstGeom prst="ellipse">
              <a:avLst/>
            </a:prstGeom>
            <a:noFill/>
            <a:ln w="38100">
              <a:solidFill>
                <a:srgbClr val="FF6600"/>
              </a:solidFill>
              <a:round/>
              <a:headEnd/>
              <a:tailEnd/>
            </a:ln>
            <a:effectLst/>
          </p:spPr>
          <p:txBody>
            <a:bodyPr wrap="none" anchor="ctr"/>
            <a:lstStyle/>
            <a:p>
              <a:endParaRPr lang="fr-FR" sz="1600">
                <a:solidFill>
                  <a:schemeClr val="tx1"/>
                </a:solidFill>
              </a:endParaRPr>
            </a:p>
          </p:txBody>
        </p:sp>
        <p:sp>
          <p:nvSpPr>
            <p:cNvPr id="12332" name="AutoShape 44"/>
            <p:cNvSpPr>
              <a:spLocks noChangeArrowheads="1"/>
            </p:cNvSpPr>
            <p:nvPr/>
          </p:nvSpPr>
          <p:spPr bwMode="auto">
            <a:xfrm>
              <a:off x="2562" y="1026"/>
              <a:ext cx="1361" cy="182"/>
            </a:xfrm>
            <a:prstGeom prst="curvedDownArrow">
              <a:avLst>
                <a:gd name="adj1" fmla="val 149560"/>
                <a:gd name="adj2" fmla="val 299121"/>
                <a:gd name="adj3" fmla="val 33333"/>
              </a:avLst>
            </a:prstGeom>
            <a:solidFill>
              <a:srgbClr val="FF6600"/>
            </a:solidFill>
            <a:ln w="9525">
              <a:solidFill>
                <a:schemeClr val="tx1"/>
              </a:solidFill>
              <a:miter lim="800000"/>
              <a:headEnd/>
              <a:tailEnd/>
            </a:ln>
            <a:effectLst/>
          </p:spPr>
          <p:txBody>
            <a:bodyPr wrap="none" anchor="ctr"/>
            <a:lstStyle/>
            <a:p>
              <a:endParaRPr lang="fr-FR" sz="1600">
                <a:solidFill>
                  <a:schemeClr val="tx1"/>
                </a:solidFill>
              </a:endParaRPr>
            </a:p>
          </p:txBody>
        </p:sp>
        <p:sp>
          <p:nvSpPr>
            <p:cNvPr id="12333" name="Oval 45"/>
            <p:cNvSpPr>
              <a:spLocks noChangeArrowheads="1"/>
            </p:cNvSpPr>
            <p:nvPr/>
          </p:nvSpPr>
          <p:spPr bwMode="auto">
            <a:xfrm>
              <a:off x="3288" y="1207"/>
              <a:ext cx="2133" cy="635"/>
            </a:xfrm>
            <a:prstGeom prst="ellipse">
              <a:avLst/>
            </a:prstGeom>
            <a:noFill/>
            <a:ln w="38100">
              <a:solidFill>
                <a:srgbClr val="FF6600"/>
              </a:solidFill>
              <a:round/>
              <a:headEnd/>
              <a:tailEnd/>
            </a:ln>
            <a:effectLst/>
          </p:spPr>
          <p:txBody>
            <a:bodyPr wrap="none" anchor="ctr"/>
            <a:lstStyle/>
            <a:p>
              <a:endParaRPr lang="fr-FR" sz="1600">
                <a:solidFill>
                  <a:schemeClr val="tx1"/>
                </a:solidFill>
              </a:endParaRPr>
            </a:p>
          </p:txBody>
        </p:sp>
        <p:sp>
          <p:nvSpPr>
            <p:cNvPr id="12334" name="Text Box 46"/>
            <p:cNvSpPr txBox="1">
              <a:spLocks noChangeArrowheads="1"/>
            </p:cNvSpPr>
            <p:nvPr/>
          </p:nvSpPr>
          <p:spPr bwMode="auto">
            <a:xfrm>
              <a:off x="3689" y="1310"/>
              <a:ext cx="1301" cy="330"/>
            </a:xfrm>
            <a:prstGeom prst="rect">
              <a:avLst/>
            </a:prstGeom>
            <a:noFill/>
            <a:ln w="9525">
              <a:noFill/>
              <a:miter lim="800000"/>
              <a:headEnd/>
              <a:tailEnd/>
            </a:ln>
            <a:effectLst/>
          </p:spPr>
          <p:txBody>
            <a:bodyPr wrap="none">
              <a:spAutoFit/>
            </a:bodyPr>
            <a:lstStyle/>
            <a:p>
              <a:pPr algn="ctr"/>
              <a:r>
                <a:rPr lang="en-US" sz="1400">
                  <a:solidFill>
                    <a:schemeClr val="tx1"/>
                  </a:solidFill>
                  <a:latin typeface="Comic Sans MS" pitchFamily="66" charset="0"/>
                </a:rPr>
                <a:t>Taux de </a:t>
              </a:r>
              <a:r>
                <a:rPr lang="en-US" sz="1400" baseline="30000">
                  <a:solidFill>
                    <a:schemeClr val="tx1"/>
                  </a:solidFill>
                  <a:latin typeface="Comic Sans MS" pitchFamily="66" charset="0"/>
                </a:rPr>
                <a:t>72</a:t>
              </a:r>
              <a:r>
                <a:rPr lang="en-US" sz="1400">
                  <a:solidFill>
                    <a:schemeClr val="tx1"/>
                  </a:solidFill>
                  <a:latin typeface="Comic Sans MS" pitchFamily="66" charset="0"/>
                </a:rPr>
                <a:t>Kr : </a:t>
              </a:r>
              <a:r>
                <a:rPr lang="en-US" sz="1400">
                  <a:solidFill>
                    <a:schemeClr val="tx1"/>
                  </a:solidFill>
                  <a:latin typeface="Comic Sans MS" pitchFamily="66" charset="0"/>
                  <a:sym typeface="Symbol" pitchFamily="18" charset="2"/>
                </a:rPr>
                <a:t> 3 pps</a:t>
              </a:r>
            </a:p>
            <a:p>
              <a:pPr algn="ctr"/>
              <a:r>
                <a:rPr lang="en-US" sz="1400">
                  <a:solidFill>
                    <a:schemeClr val="tx1"/>
                  </a:solidFill>
                  <a:latin typeface="Comic Sans MS" pitchFamily="66" charset="0"/>
                  <a:sym typeface="Symbol" pitchFamily="18" charset="2"/>
                </a:rPr>
                <a:t>parmi 10</a:t>
              </a:r>
              <a:r>
                <a:rPr lang="en-US" sz="1400" baseline="30000">
                  <a:solidFill>
                    <a:schemeClr val="tx1"/>
                  </a:solidFill>
                  <a:latin typeface="Comic Sans MS" pitchFamily="66" charset="0"/>
                  <a:sym typeface="Symbol" pitchFamily="18" charset="2"/>
                </a:rPr>
                <a:t>9</a:t>
              </a:r>
              <a:r>
                <a:rPr lang="en-US" sz="1400">
                  <a:solidFill>
                    <a:schemeClr val="tx1"/>
                  </a:solidFill>
                  <a:latin typeface="Comic Sans MS" pitchFamily="66" charset="0"/>
                  <a:sym typeface="Symbol" pitchFamily="18" charset="2"/>
                </a:rPr>
                <a:t> fragments/s</a:t>
              </a:r>
              <a:endParaRPr lang="en-US" sz="1400" baseline="30000">
                <a:solidFill>
                  <a:schemeClr val="tx1"/>
                </a:solidFill>
                <a:latin typeface="Comic Sans MS" pitchFamily="66" charset="0"/>
                <a:sym typeface="Symbol" pitchFamily="18" charset="2"/>
              </a:endParaRPr>
            </a:p>
          </p:txBody>
        </p:sp>
      </p:grpSp>
      <p:grpSp>
        <p:nvGrpSpPr>
          <p:cNvPr id="4" name="Group 57"/>
          <p:cNvGrpSpPr>
            <a:grpSpLocks/>
          </p:cNvGrpSpPr>
          <p:nvPr/>
        </p:nvGrpSpPr>
        <p:grpSpPr bwMode="auto">
          <a:xfrm>
            <a:off x="5580064" y="5540375"/>
            <a:ext cx="2584450" cy="625475"/>
            <a:chOff x="3515" y="3339"/>
            <a:chExt cx="1628" cy="394"/>
          </a:xfrm>
        </p:grpSpPr>
        <p:sp>
          <p:nvSpPr>
            <p:cNvPr id="12343" name="AutoShape 55"/>
            <p:cNvSpPr>
              <a:spLocks/>
            </p:cNvSpPr>
            <p:nvPr/>
          </p:nvSpPr>
          <p:spPr bwMode="auto">
            <a:xfrm>
              <a:off x="3515" y="3339"/>
              <a:ext cx="96" cy="394"/>
            </a:xfrm>
            <a:prstGeom prst="rightBrace">
              <a:avLst>
                <a:gd name="adj1" fmla="val 34201"/>
                <a:gd name="adj2" fmla="val 50000"/>
              </a:avLst>
            </a:prstGeom>
            <a:noFill/>
            <a:ln w="31750">
              <a:solidFill>
                <a:srgbClr val="0000FF"/>
              </a:solidFill>
              <a:round/>
              <a:headEnd/>
              <a:tailEnd/>
            </a:ln>
            <a:effectLst/>
          </p:spPr>
          <p:txBody>
            <a:bodyPr wrap="none" anchor="ctr"/>
            <a:lstStyle/>
            <a:p>
              <a:endParaRPr lang="fr-FR" sz="1600">
                <a:solidFill>
                  <a:schemeClr val="tx1"/>
                </a:solidFill>
              </a:endParaRPr>
            </a:p>
          </p:txBody>
        </p:sp>
        <p:sp>
          <p:nvSpPr>
            <p:cNvPr id="12344" name="Text Box 56"/>
            <p:cNvSpPr txBox="1">
              <a:spLocks noChangeArrowheads="1"/>
            </p:cNvSpPr>
            <p:nvPr/>
          </p:nvSpPr>
          <p:spPr bwMode="auto">
            <a:xfrm>
              <a:off x="3606" y="3385"/>
              <a:ext cx="1537" cy="194"/>
            </a:xfrm>
            <a:prstGeom prst="rect">
              <a:avLst/>
            </a:prstGeom>
            <a:noFill/>
            <a:ln w="9525">
              <a:noFill/>
              <a:miter lim="800000"/>
              <a:headEnd/>
              <a:tailEnd/>
            </a:ln>
            <a:effectLst/>
          </p:spPr>
          <p:txBody>
            <a:bodyPr wrap="none">
              <a:spAutoFit/>
            </a:bodyPr>
            <a:lstStyle/>
            <a:p>
              <a:r>
                <a:rPr lang="en-US" sz="1400" b="1">
                  <a:solidFill>
                    <a:schemeClr val="tx1"/>
                  </a:solidFill>
                  <a:latin typeface="Comic Sans MS" pitchFamily="66" charset="0"/>
                </a:rPr>
                <a:t>Transition E0 de 671 keV</a:t>
              </a:r>
              <a:endParaRPr lang="fr-FR" sz="1400" b="1">
                <a:solidFill>
                  <a:schemeClr val="tx1"/>
                </a:solidFill>
                <a:latin typeface="Comic Sans MS" pitchFamily="66" charset="0"/>
              </a:endParaRPr>
            </a:p>
          </p:txBody>
        </p:sp>
      </p:grpSp>
      <p:sp>
        <p:nvSpPr>
          <p:cNvPr id="12346" name="Text Box 58"/>
          <p:cNvSpPr txBox="1">
            <a:spLocks noChangeArrowheads="1"/>
          </p:cNvSpPr>
          <p:nvPr/>
        </p:nvSpPr>
        <p:spPr bwMode="auto">
          <a:xfrm>
            <a:off x="179388" y="4652963"/>
            <a:ext cx="3437159" cy="523220"/>
          </a:xfrm>
          <a:prstGeom prst="rect">
            <a:avLst/>
          </a:prstGeom>
          <a:noFill/>
          <a:ln w="9525">
            <a:noFill/>
            <a:miter lim="800000"/>
            <a:headEnd/>
            <a:tailEnd/>
          </a:ln>
          <a:effectLst/>
        </p:spPr>
        <p:txBody>
          <a:bodyPr wrap="none">
            <a:spAutoFit/>
          </a:bodyPr>
          <a:lstStyle/>
          <a:p>
            <a:pPr>
              <a:buFont typeface="Wingdings" pitchFamily="2" charset="2"/>
              <a:buChar char="Ø"/>
            </a:pPr>
            <a:r>
              <a:rPr lang="en-US" sz="1400">
                <a:solidFill>
                  <a:schemeClr val="tx1"/>
                </a:solidFill>
                <a:latin typeface="Comic Sans MS" pitchFamily="66" charset="0"/>
              </a:rPr>
              <a:t> </a:t>
            </a:r>
            <a:r>
              <a:rPr lang="en-US" sz="1400" b="1">
                <a:solidFill>
                  <a:schemeClr val="tx1"/>
                </a:solidFill>
                <a:latin typeface="Comic Sans MS" pitchFamily="66" charset="0"/>
              </a:rPr>
              <a:t>Bruit de fond tr</a:t>
            </a:r>
            <a:r>
              <a:rPr lang="en-US" sz="1400" b="1">
                <a:solidFill>
                  <a:schemeClr val="tx1"/>
                </a:solidFill>
                <a:latin typeface="Comic Sans MS" pitchFamily="66" charset="0"/>
                <a:cs typeface="Times New Roman" pitchFamily="18" charset="0"/>
              </a:rPr>
              <a:t>ès réduit</a:t>
            </a:r>
          </a:p>
          <a:p>
            <a:pPr>
              <a:buFont typeface="Wingdings" pitchFamily="2" charset="2"/>
              <a:buChar char="Ø"/>
            </a:pPr>
            <a:r>
              <a:rPr lang="en-US" sz="1400" b="1">
                <a:solidFill>
                  <a:schemeClr val="tx1"/>
                </a:solidFill>
                <a:latin typeface="Comic Sans MS" pitchFamily="66" charset="0"/>
                <a:cs typeface="Times New Roman" pitchFamily="18" charset="0"/>
              </a:rPr>
              <a:t> Gamme en énergie très importante</a:t>
            </a:r>
          </a:p>
        </p:txBody>
      </p:sp>
      <p:sp>
        <p:nvSpPr>
          <p:cNvPr id="12351" name="Rectangle 63"/>
          <p:cNvSpPr>
            <a:spLocks noChangeArrowheads="1"/>
          </p:cNvSpPr>
          <p:nvPr/>
        </p:nvSpPr>
        <p:spPr bwMode="auto">
          <a:xfrm>
            <a:off x="71438" y="4652963"/>
            <a:ext cx="8964612" cy="2016125"/>
          </a:xfrm>
          <a:prstGeom prst="rect">
            <a:avLst/>
          </a:prstGeom>
          <a:solidFill>
            <a:schemeClr val="bg1"/>
          </a:solidFill>
          <a:ln w="9525">
            <a:noFill/>
            <a:miter lim="800000"/>
            <a:headEnd/>
            <a:tailEnd/>
          </a:ln>
          <a:effectLst/>
        </p:spPr>
        <p:txBody>
          <a:bodyPr wrap="none" anchor="ctr"/>
          <a:lstStyle/>
          <a:p>
            <a:pPr algn="ctr"/>
            <a:endParaRPr lang="fr-FR" sz="1600">
              <a:solidFill>
                <a:schemeClr val="tx1"/>
              </a:solidFill>
            </a:endParaRPr>
          </a:p>
        </p:txBody>
      </p:sp>
      <p:sp>
        <p:nvSpPr>
          <p:cNvPr id="12297" name="Text Box 9"/>
          <p:cNvSpPr txBox="1">
            <a:spLocks noChangeArrowheads="1"/>
          </p:cNvSpPr>
          <p:nvPr/>
        </p:nvSpPr>
        <p:spPr bwMode="auto">
          <a:xfrm>
            <a:off x="0" y="4797425"/>
            <a:ext cx="5795963" cy="646331"/>
          </a:xfrm>
          <a:prstGeom prst="rect">
            <a:avLst/>
          </a:prstGeom>
          <a:noFill/>
          <a:ln w="9525">
            <a:noFill/>
            <a:miter lim="800000"/>
            <a:headEnd/>
            <a:tailEnd/>
          </a:ln>
          <a:effectLst/>
        </p:spPr>
        <p:txBody>
          <a:bodyPr>
            <a:spAutoFit/>
          </a:bodyPr>
          <a:lstStyle/>
          <a:p>
            <a:pPr algn="ctr"/>
            <a:r>
              <a:rPr lang="en-US" sz="1800">
                <a:solidFill>
                  <a:schemeClr val="tx1"/>
                </a:solidFill>
                <a:latin typeface="Comic Sans MS" pitchFamily="66" charset="0"/>
              </a:rPr>
              <a:t>Décroissance E0 d’un nouvel état </a:t>
            </a:r>
          </a:p>
          <a:p>
            <a:pPr algn="ctr"/>
            <a:r>
              <a:rPr lang="en-US" sz="1800">
                <a:solidFill>
                  <a:schemeClr val="tx1"/>
                </a:solidFill>
                <a:latin typeface="Comic Sans MS" pitchFamily="66" charset="0"/>
              </a:rPr>
              <a:t>0</a:t>
            </a:r>
            <a:r>
              <a:rPr lang="en-US" sz="1800" baseline="30000">
                <a:solidFill>
                  <a:schemeClr val="tx1"/>
                </a:solidFill>
                <a:latin typeface="Comic Sans MS" pitchFamily="66" charset="0"/>
              </a:rPr>
              <a:t>+ </a:t>
            </a:r>
            <a:r>
              <a:rPr lang="en-US" sz="1800">
                <a:solidFill>
                  <a:schemeClr val="tx1"/>
                </a:solidFill>
                <a:latin typeface="Comic Sans MS" pitchFamily="66" charset="0"/>
              </a:rPr>
              <a:t>excité isomérique à 671 keV </a:t>
            </a:r>
            <a:endParaRPr lang="en-GB" sz="1800">
              <a:solidFill>
                <a:schemeClr val="tx1"/>
              </a:solidFill>
              <a:latin typeface="Comic Sans MS" pitchFamily="66" charset="0"/>
            </a:endParaRPr>
          </a:p>
        </p:txBody>
      </p:sp>
      <p:grpSp>
        <p:nvGrpSpPr>
          <p:cNvPr id="5" name="Group 49"/>
          <p:cNvGrpSpPr>
            <a:grpSpLocks/>
          </p:cNvGrpSpPr>
          <p:nvPr/>
        </p:nvGrpSpPr>
        <p:grpSpPr bwMode="auto">
          <a:xfrm>
            <a:off x="6877052" y="5373690"/>
            <a:ext cx="2014538" cy="863600"/>
            <a:chOff x="4377" y="2675"/>
            <a:chExt cx="1269" cy="544"/>
          </a:xfrm>
        </p:grpSpPr>
        <p:sp>
          <p:nvSpPr>
            <p:cNvPr id="12303" name="AutoShape 15"/>
            <p:cNvSpPr>
              <a:spLocks noChangeArrowheads="1"/>
            </p:cNvSpPr>
            <p:nvPr/>
          </p:nvSpPr>
          <p:spPr bwMode="auto">
            <a:xfrm rot="2981970">
              <a:off x="4671" y="2699"/>
              <a:ext cx="91" cy="680"/>
            </a:xfrm>
            <a:prstGeom prst="downArrow">
              <a:avLst>
                <a:gd name="adj1" fmla="val 50000"/>
                <a:gd name="adj2" fmla="val 186813"/>
              </a:avLst>
            </a:prstGeom>
            <a:solidFill>
              <a:srgbClr val="FF6600"/>
            </a:solidFill>
            <a:ln w="9525">
              <a:noFill/>
              <a:miter lim="800000"/>
              <a:headEnd/>
              <a:tailEnd/>
            </a:ln>
            <a:effectLst/>
          </p:spPr>
          <p:txBody>
            <a:bodyPr wrap="none" anchor="ctr"/>
            <a:lstStyle/>
            <a:p>
              <a:endParaRPr lang="fr-FR" sz="1600">
                <a:solidFill>
                  <a:schemeClr val="tx1"/>
                </a:solidFill>
              </a:endParaRPr>
            </a:p>
          </p:txBody>
        </p:sp>
        <p:sp>
          <p:nvSpPr>
            <p:cNvPr id="12304" name="Text Box 16"/>
            <p:cNvSpPr txBox="1">
              <a:spLocks noChangeArrowheads="1"/>
            </p:cNvSpPr>
            <p:nvPr/>
          </p:nvSpPr>
          <p:spPr bwMode="auto">
            <a:xfrm>
              <a:off x="4922" y="2857"/>
              <a:ext cx="256" cy="194"/>
            </a:xfrm>
            <a:prstGeom prst="rect">
              <a:avLst/>
            </a:prstGeom>
            <a:noFill/>
            <a:ln w="9525">
              <a:noFill/>
              <a:miter lim="800000"/>
              <a:headEnd/>
              <a:tailEnd/>
            </a:ln>
            <a:effectLst/>
          </p:spPr>
          <p:txBody>
            <a:bodyPr wrap="none">
              <a:spAutoFit/>
            </a:bodyPr>
            <a:lstStyle/>
            <a:p>
              <a:r>
                <a:rPr lang="en-US" sz="1400" b="1">
                  <a:solidFill>
                    <a:schemeClr val="tx1"/>
                  </a:solidFill>
                  <a:latin typeface="Comic Sans MS" pitchFamily="66" charset="0"/>
                </a:rPr>
                <a:t>E0</a:t>
              </a:r>
              <a:endParaRPr lang="fr-FR" sz="1400" b="1">
                <a:solidFill>
                  <a:schemeClr val="tx1"/>
                </a:solidFill>
                <a:latin typeface="Comic Sans MS" pitchFamily="66" charset="0"/>
              </a:endParaRPr>
            </a:p>
          </p:txBody>
        </p:sp>
        <p:sp>
          <p:nvSpPr>
            <p:cNvPr id="12305" name="Rectangle 17"/>
            <p:cNvSpPr>
              <a:spLocks noChangeArrowheads="1"/>
            </p:cNvSpPr>
            <p:nvPr/>
          </p:nvSpPr>
          <p:spPr bwMode="auto">
            <a:xfrm>
              <a:off x="4785" y="2788"/>
              <a:ext cx="635" cy="45"/>
            </a:xfrm>
            <a:prstGeom prst="rect">
              <a:avLst/>
            </a:prstGeom>
            <a:solidFill>
              <a:srgbClr val="FF6600"/>
            </a:solidFill>
            <a:ln w="9525">
              <a:solidFill>
                <a:srgbClr val="FF6600"/>
              </a:solidFill>
              <a:miter lim="800000"/>
              <a:headEnd/>
              <a:tailEnd/>
            </a:ln>
            <a:effectLst/>
          </p:spPr>
          <p:txBody>
            <a:bodyPr wrap="none" anchor="ctr"/>
            <a:lstStyle/>
            <a:p>
              <a:endParaRPr lang="fr-FR" sz="1600">
                <a:solidFill>
                  <a:schemeClr val="tx1"/>
                </a:solidFill>
              </a:endParaRPr>
            </a:p>
          </p:txBody>
        </p:sp>
        <p:sp>
          <p:nvSpPr>
            <p:cNvPr id="12306" name="Text Box 18"/>
            <p:cNvSpPr txBox="1">
              <a:spLocks noChangeArrowheads="1"/>
            </p:cNvSpPr>
            <p:nvPr/>
          </p:nvSpPr>
          <p:spPr bwMode="auto">
            <a:xfrm>
              <a:off x="5398" y="2675"/>
              <a:ext cx="248" cy="213"/>
            </a:xfrm>
            <a:prstGeom prst="rect">
              <a:avLst/>
            </a:prstGeom>
            <a:noFill/>
            <a:ln w="9525">
              <a:noFill/>
              <a:miter lim="800000"/>
              <a:headEnd/>
              <a:tailEnd/>
            </a:ln>
            <a:effectLst/>
          </p:spPr>
          <p:txBody>
            <a:bodyPr wrap="none">
              <a:spAutoFit/>
            </a:bodyPr>
            <a:lstStyle/>
            <a:p>
              <a:r>
                <a:rPr lang="en-US" sz="1600" b="1">
                  <a:solidFill>
                    <a:schemeClr val="tx1"/>
                  </a:solidFill>
                  <a:latin typeface="Comic Sans MS" pitchFamily="66" charset="0"/>
                </a:rPr>
                <a:t>0</a:t>
              </a:r>
              <a:r>
                <a:rPr lang="en-US" sz="1600" b="1" baseline="30000">
                  <a:solidFill>
                    <a:schemeClr val="tx1"/>
                  </a:solidFill>
                  <a:latin typeface="Comic Sans MS" pitchFamily="66" charset="0"/>
                </a:rPr>
                <a:t>+</a:t>
              </a:r>
              <a:endParaRPr lang="fr-FR" sz="1600" b="1" baseline="30000">
                <a:solidFill>
                  <a:schemeClr val="tx1"/>
                </a:solidFill>
                <a:latin typeface="Comic Sans MS" pitchFamily="66" charset="0"/>
              </a:endParaRPr>
            </a:p>
          </p:txBody>
        </p:sp>
        <p:sp>
          <p:nvSpPr>
            <p:cNvPr id="12308" name="Text Box 20"/>
            <p:cNvSpPr txBox="1">
              <a:spLocks noChangeArrowheads="1"/>
            </p:cNvSpPr>
            <p:nvPr/>
          </p:nvSpPr>
          <p:spPr bwMode="auto">
            <a:xfrm>
              <a:off x="4740" y="3054"/>
              <a:ext cx="476" cy="165"/>
            </a:xfrm>
            <a:prstGeom prst="rect">
              <a:avLst/>
            </a:prstGeom>
            <a:noFill/>
            <a:ln w="9525">
              <a:noFill/>
              <a:miter lim="800000"/>
              <a:headEnd/>
              <a:tailEnd/>
            </a:ln>
            <a:effectLst/>
          </p:spPr>
          <p:txBody>
            <a:bodyPr wrap="none">
              <a:spAutoFit/>
            </a:bodyPr>
            <a:lstStyle/>
            <a:p>
              <a:r>
                <a:rPr lang="en-US" sz="1050" b="1">
                  <a:solidFill>
                    <a:schemeClr val="tx1"/>
                  </a:solidFill>
                  <a:latin typeface="Comic Sans MS" pitchFamily="66" charset="0"/>
                </a:rPr>
                <a:t>671 keV</a:t>
              </a:r>
              <a:endParaRPr lang="fr-FR" sz="1050" b="1">
                <a:solidFill>
                  <a:schemeClr val="tx1"/>
                </a:solidFill>
                <a:latin typeface="Comic Sans MS" pitchFamily="66" charset="0"/>
              </a:endParaRPr>
            </a:p>
          </p:txBody>
        </p:sp>
      </p:grpSp>
      <p:grpSp>
        <p:nvGrpSpPr>
          <p:cNvPr id="6" name="Group 71"/>
          <p:cNvGrpSpPr>
            <a:grpSpLocks/>
          </p:cNvGrpSpPr>
          <p:nvPr/>
        </p:nvGrpSpPr>
        <p:grpSpPr bwMode="auto">
          <a:xfrm>
            <a:off x="1368425" y="836613"/>
            <a:ext cx="6372225" cy="3316287"/>
            <a:chOff x="862" y="527"/>
            <a:chExt cx="4014" cy="2089"/>
          </a:xfrm>
        </p:grpSpPr>
        <p:grpSp>
          <p:nvGrpSpPr>
            <p:cNvPr id="7" name="Group 37"/>
            <p:cNvGrpSpPr>
              <a:grpSpLocks/>
            </p:cNvGrpSpPr>
            <p:nvPr/>
          </p:nvGrpSpPr>
          <p:grpSpPr bwMode="auto">
            <a:xfrm>
              <a:off x="862" y="527"/>
              <a:ext cx="4014" cy="2089"/>
              <a:chOff x="45" y="527"/>
              <a:chExt cx="4014" cy="2089"/>
            </a:xfrm>
          </p:grpSpPr>
          <p:pic>
            <p:nvPicPr>
              <p:cNvPr id="12294" name="Picture 6" descr="kr72_ener+time_vs1x"/>
              <p:cNvPicPr>
                <a:picLocks noChangeAspect="1" noChangeArrowheads="1"/>
              </p:cNvPicPr>
              <p:nvPr/>
            </p:nvPicPr>
            <p:blipFill>
              <a:blip r:embed="rId3" cstate="print"/>
              <a:srcRect/>
              <a:stretch>
                <a:fillRect/>
              </a:stretch>
            </p:blipFill>
            <p:spPr bwMode="auto">
              <a:xfrm>
                <a:off x="45" y="754"/>
                <a:ext cx="4014" cy="1862"/>
              </a:xfrm>
              <a:prstGeom prst="rect">
                <a:avLst/>
              </a:prstGeom>
              <a:noFill/>
            </p:spPr>
          </p:pic>
          <p:sp>
            <p:nvSpPr>
              <p:cNvPr id="12314" name="Text Box 26"/>
              <p:cNvSpPr txBox="1">
                <a:spLocks noChangeArrowheads="1"/>
              </p:cNvSpPr>
              <p:nvPr/>
            </p:nvSpPr>
            <p:spPr bwMode="auto">
              <a:xfrm>
                <a:off x="1565" y="527"/>
                <a:ext cx="1179" cy="213"/>
              </a:xfrm>
              <a:prstGeom prst="rect">
                <a:avLst/>
              </a:prstGeom>
              <a:noFill/>
              <a:ln w="9525">
                <a:noFill/>
                <a:miter lim="800000"/>
                <a:headEnd/>
                <a:tailEnd/>
              </a:ln>
              <a:effectLst/>
            </p:spPr>
            <p:txBody>
              <a:bodyPr wrap="none">
                <a:spAutoFit/>
              </a:bodyPr>
              <a:lstStyle/>
              <a:p>
                <a:r>
                  <a:rPr lang="en-US" sz="1600">
                    <a:solidFill>
                      <a:schemeClr val="tx1"/>
                    </a:solidFill>
                    <a:latin typeface="Comic Sans MS" pitchFamily="66" charset="0"/>
                  </a:rPr>
                  <a:t>Spectre </a:t>
                </a:r>
                <a:r>
                  <a:rPr lang="en-US" sz="1600">
                    <a:solidFill>
                      <a:schemeClr val="tx1"/>
                    </a:solidFill>
                    <a:latin typeface="Comic Sans MS" pitchFamily="66" charset="0"/>
                    <a:cs typeface="Arial" pitchFamily="34" charset="0"/>
                  </a:rPr>
                  <a:t>électron</a:t>
                </a:r>
                <a:r>
                  <a:rPr lang="en-US" sz="1600">
                    <a:solidFill>
                      <a:schemeClr val="tx1"/>
                    </a:solidFill>
                    <a:cs typeface="Arial" pitchFamily="34" charset="0"/>
                  </a:rPr>
                  <a:t> </a:t>
                </a:r>
              </a:p>
            </p:txBody>
          </p:sp>
        </p:grpSp>
        <p:sp>
          <p:nvSpPr>
            <p:cNvPr id="12358" name="Rectangle 70"/>
            <p:cNvSpPr>
              <a:spLocks noChangeArrowheads="1"/>
            </p:cNvSpPr>
            <p:nvPr/>
          </p:nvSpPr>
          <p:spPr bwMode="auto">
            <a:xfrm>
              <a:off x="2290" y="981"/>
              <a:ext cx="545" cy="181"/>
            </a:xfrm>
            <a:prstGeom prst="rect">
              <a:avLst/>
            </a:prstGeom>
            <a:solidFill>
              <a:schemeClr val="bg1"/>
            </a:solidFill>
            <a:ln w="9525">
              <a:noFill/>
              <a:miter lim="800000"/>
              <a:headEnd/>
              <a:tailEnd/>
            </a:ln>
            <a:effectLst/>
          </p:spPr>
          <p:txBody>
            <a:bodyPr wrap="none" anchor="ctr"/>
            <a:lstStyle/>
            <a:p>
              <a:endParaRPr lang="fr-FR" sz="1600">
                <a:solidFill>
                  <a:schemeClr val="tx1"/>
                </a:solidFill>
              </a:endParaRPr>
            </a:p>
          </p:txBody>
        </p:sp>
      </p:grpSp>
      <p:sp>
        <p:nvSpPr>
          <p:cNvPr id="12356" name="Text Box 68"/>
          <p:cNvSpPr txBox="1">
            <a:spLocks noChangeArrowheads="1"/>
          </p:cNvSpPr>
          <p:nvPr/>
        </p:nvSpPr>
        <p:spPr bwMode="auto">
          <a:xfrm>
            <a:off x="7720013" y="639763"/>
            <a:ext cx="184731" cy="338554"/>
          </a:xfrm>
          <a:prstGeom prst="rect">
            <a:avLst/>
          </a:prstGeom>
          <a:noFill/>
          <a:ln w="9525">
            <a:noFill/>
            <a:miter lim="800000"/>
            <a:headEnd/>
            <a:tailEnd/>
          </a:ln>
          <a:effectLst/>
        </p:spPr>
        <p:txBody>
          <a:bodyPr wrap="none">
            <a:spAutoFit/>
          </a:bodyPr>
          <a:lstStyle/>
          <a:p>
            <a:endParaRPr lang="fr-FR" sz="1600">
              <a:solidFill>
                <a:schemeClr val="tx1"/>
              </a:solidFill>
            </a:endParaRPr>
          </a:p>
        </p:txBody>
      </p:sp>
      <p:grpSp>
        <p:nvGrpSpPr>
          <p:cNvPr id="8" name="Group 54"/>
          <p:cNvGrpSpPr>
            <a:grpSpLocks/>
          </p:cNvGrpSpPr>
          <p:nvPr/>
        </p:nvGrpSpPr>
        <p:grpSpPr bwMode="auto">
          <a:xfrm>
            <a:off x="6084889" y="3998913"/>
            <a:ext cx="2376488" cy="2425700"/>
            <a:chOff x="3833" y="1253"/>
            <a:chExt cx="1497" cy="1528"/>
          </a:xfrm>
        </p:grpSpPr>
        <p:grpSp>
          <p:nvGrpSpPr>
            <p:cNvPr id="9" name="Group 48"/>
            <p:cNvGrpSpPr>
              <a:grpSpLocks/>
            </p:cNvGrpSpPr>
            <p:nvPr/>
          </p:nvGrpSpPr>
          <p:grpSpPr bwMode="auto">
            <a:xfrm>
              <a:off x="3833" y="1570"/>
              <a:ext cx="862" cy="1211"/>
              <a:chOff x="3833" y="2110"/>
              <a:chExt cx="862" cy="1211"/>
            </a:xfrm>
          </p:grpSpPr>
          <p:sp>
            <p:nvSpPr>
              <p:cNvPr id="12299" name="Line 11"/>
              <p:cNvSpPr>
                <a:spLocks noChangeShapeType="1"/>
              </p:cNvSpPr>
              <p:nvPr/>
            </p:nvSpPr>
            <p:spPr bwMode="auto">
              <a:xfrm>
                <a:off x="4060" y="3265"/>
                <a:ext cx="635" cy="0"/>
              </a:xfrm>
              <a:prstGeom prst="line">
                <a:avLst/>
              </a:prstGeom>
              <a:noFill/>
              <a:ln w="60325">
                <a:solidFill>
                  <a:schemeClr val="tx2"/>
                </a:solidFill>
                <a:round/>
                <a:headEnd/>
                <a:tailEnd/>
              </a:ln>
              <a:effectLst/>
            </p:spPr>
            <p:txBody>
              <a:bodyPr/>
              <a:lstStyle/>
              <a:p>
                <a:endParaRPr lang="fr-FR" sz="1600">
                  <a:solidFill>
                    <a:schemeClr val="tx1"/>
                  </a:solidFill>
                </a:endParaRPr>
              </a:p>
            </p:txBody>
          </p:sp>
          <p:sp>
            <p:nvSpPr>
              <p:cNvPr id="12300" name="Line 12"/>
              <p:cNvSpPr>
                <a:spLocks noChangeShapeType="1"/>
              </p:cNvSpPr>
              <p:nvPr/>
            </p:nvSpPr>
            <p:spPr bwMode="auto">
              <a:xfrm>
                <a:off x="4060" y="2721"/>
                <a:ext cx="635" cy="0"/>
              </a:xfrm>
              <a:prstGeom prst="line">
                <a:avLst/>
              </a:prstGeom>
              <a:noFill/>
              <a:ln w="60325">
                <a:solidFill>
                  <a:schemeClr val="tx2"/>
                </a:solidFill>
                <a:round/>
                <a:headEnd/>
                <a:tailEnd/>
              </a:ln>
              <a:effectLst/>
            </p:spPr>
            <p:txBody>
              <a:bodyPr/>
              <a:lstStyle/>
              <a:p>
                <a:endParaRPr lang="fr-FR" sz="1600">
                  <a:solidFill>
                    <a:schemeClr val="tx1"/>
                  </a:solidFill>
                </a:endParaRPr>
              </a:p>
            </p:txBody>
          </p:sp>
          <p:sp>
            <p:nvSpPr>
              <p:cNvPr id="12309" name="Text Box 21"/>
              <p:cNvSpPr txBox="1">
                <a:spLocks noChangeArrowheads="1"/>
              </p:cNvSpPr>
              <p:nvPr/>
            </p:nvSpPr>
            <p:spPr bwMode="auto">
              <a:xfrm>
                <a:off x="3833" y="3108"/>
                <a:ext cx="248" cy="213"/>
              </a:xfrm>
              <a:prstGeom prst="rect">
                <a:avLst/>
              </a:prstGeom>
              <a:noFill/>
              <a:ln w="9525">
                <a:noFill/>
                <a:miter lim="800000"/>
                <a:headEnd/>
                <a:tailEnd/>
              </a:ln>
              <a:effectLst/>
            </p:spPr>
            <p:txBody>
              <a:bodyPr wrap="none">
                <a:spAutoFit/>
              </a:bodyPr>
              <a:lstStyle/>
              <a:p>
                <a:r>
                  <a:rPr lang="en-US" sz="1600" b="1">
                    <a:solidFill>
                      <a:schemeClr val="tx1"/>
                    </a:solidFill>
                    <a:latin typeface="Comic Sans MS" pitchFamily="66" charset="0"/>
                  </a:rPr>
                  <a:t>0</a:t>
                </a:r>
                <a:r>
                  <a:rPr lang="en-US" sz="1600" b="1" baseline="30000">
                    <a:solidFill>
                      <a:schemeClr val="tx1"/>
                    </a:solidFill>
                    <a:latin typeface="Comic Sans MS" pitchFamily="66" charset="0"/>
                  </a:rPr>
                  <a:t>+</a:t>
                </a:r>
                <a:endParaRPr lang="fr-FR" sz="1600" b="1" baseline="30000">
                  <a:solidFill>
                    <a:schemeClr val="tx1"/>
                  </a:solidFill>
                  <a:latin typeface="Comic Sans MS" pitchFamily="66" charset="0"/>
                </a:endParaRPr>
              </a:p>
            </p:txBody>
          </p:sp>
          <p:sp>
            <p:nvSpPr>
              <p:cNvPr id="12311" name="Text Box 23"/>
              <p:cNvSpPr txBox="1">
                <a:spLocks noChangeArrowheads="1"/>
              </p:cNvSpPr>
              <p:nvPr/>
            </p:nvSpPr>
            <p:spPr bwMode="auto">
              <a:xfrm>
                <a:off x="3833" y="2580"/>
                <a:ext cx="248" cy="213"/>
              </a:xfrm>
              <a:prstGeom prst="rect">
                <a:avLst/>
              </a:prstGeom>
              <a:noFill/>
              <a:ln w="9525">
                <a:noFill/>
                <a:miter lim="800000"/>
                <a:headEnd/>
                <a:tailEnd/>
              </a:ln>
              <a:effectLst/>
            </p:spPr>
            <p:txBody>
              <a:bodyPr wrap="none">
                <a:spAutoFit/>
              </a:bodyPr>
              <a:lstStyle/>
              <a:p>
                <a:r>
                  <a:rPr lang="en-US" sz="1600" b="1">
                    <a:solidFill>
                      <a:schemeClr val="tx1"/>
                    </a:solidFill>
                    <a:latin typeface="Comic Sans MS" pitchFamily="66" charset="0"/>
                  </a:rPr>
                  <a:t>2</a:t>
                </a:r>
                <a:r>
                  <a:rPr lang="en-US" sz="1600" b="1" baseline="30000">
                    <a:solidFill>
                      <a:schemeClr val="tx1"/>
                    </a:solidFill>
                    <a:latin typeface="Comic Sans MS" pitchFamily="66" charset="0"/>
                  </a:rPr>
                  <a:t>+</a:t>
                </a:r>
                <a:endParaRPr lang="fr-FR" sz="1600" b="1" baseline="30000">
                  <a:solidFill>
                    <a:schemeClr val="tx1"/>
                  </a:solidFill>
                  <a:latin typeface="Comic Sans MS" pitchFamily="66" charset="0"/>
                </a:endParaRPr>
              </a:p>
            </p:txBody>
          </p:sp>
          <p:sp>
            <p:nvSpPr>
              <p:cNvPr id="12312" name="Text Box 24"/>
              <p:cNvSpPr txBox="1">
                <a:spLocks noChangeArrowheads="1"/>
              </p:cNvSpPr>
              <p:nvPr/>
            </p:nvSpPr>
            <p:spPr bwMode="auto">
              <a:xfrm>
                <a:off x="4377" y="2870"/>
                <a:ext cx="265" cy="155"/>
              </a:xfrm>
              <a:prstGeom prst="rect">
                <a:avLst/>
              </a:prstGeom>
              <a:noFill/>
              <a:ln w="9525">
                <a:noFill/>
                <a:miter lim="800000"/>
                <a:headEnd/>
                <a:tailEnd/>
              </a:ln>
              <a:effectLst/>
            </p:spPr>
            <p:txBody>
              <a:bodyPr wrap="none">
                <a:spAutoFit/>
              </a:bodyPr>
              <a:lstStyle/>
              <a:p>
                <a:r>
                  <a:rPr lang="en-US" sz="1000" b="1">
                    <a:solidFill>
                      <a:schemeClr val="tx1"/>
                    </a:solidFill>
                    <a:latin typeface="Comic Sans MS" pitchFamily="66" charset="0"/>
                  </a:rPr>
                  <a:t>710</a:t>
                </a:r>
                <a:endParaRPr lang="fr-FR" sz="1000" b="1">
                  <a:solidFill>
                    <a:schemeClr val="tx1"/>
                  </a:solidFill>
                  <a:latin typeface="Comic Sans MS" pitchFamily="66" charset="0"/>
                </a:endParaRPr>
              </a:p>
            </p:txBody>
          </p:sp>
          <p:sp>
            <p:nvSpPr>
              <p:cNvPr id="12315" name="Line 27"/>
              <p:cNvSpPr>
                <a:spLocks noChangeShapeType="1"/>
              </p:cNvSpPr>
              <p:nvPr/>
            </p:nvSpPr>
            <p:spPr bwMode="auto">
              <a:xfrm>
                <a:off x="4060" y="2251"/>
                <a:ext cx="635" cy="0"/>
              </a:xfrm>
              <a:prstGeom prst="line">
                <a:avLst/>
              </a:prstGeom>
              <a:noFill/>
              <a:ln w="60325">
                <a:solidFill>
                  <a:schemeClr val="tx2"/>
                </a:solidFill>
                <a:round/>
                <a:headEnd/>
                <a:tailEnd/>
              </a:ln>
              <a:effectLst/>
            </p:spPr>
            <p:txBody>
              <a:bodyPr/>
              <a:lstStyle/>
              <a:p>
                <a:endParaRPr lang="fr-FR" sz="1600">
                  <a:solidFill>
                    <a:schemeClr val="tx1"/>
                  </a:solidFill>
                </a:endParaRPr>
              </a:p>
            </p:txBody>
          </p:sp>
          <p:sp>
            <p:nvSpPr>
              <p:cNvPr id="12318" name="AutoShape 30"/>
              <p:cNvSpPr>
                <a:spLocks noChangeArrowheads="1"/>
              </p:cNvSpPr>
              <p:nvPr/>
            </p:nvSpPr>
            <p:spPr bwMode="auto">
              <a:xfrm>
                <a:off x="4332" y="2704"/>
                <a:ext cx="90" cy="544"/>
              </a:xfrm>
              <a:prstGeom prst="downArrow">
                <a:avLst>
                  <a:gd name="adj1" fmla="val 50000"/>
                  <a:gd name="adj2" fmla="val 151111"/>
                </a:avLst>
              </a:prstGeom>
              <a:solidFill>
                <a:schemeClr val="tx1">
                  <a:alpha val="48000"/>
                </a:schemeClr>
              </a:solidFill>
              <a:ln w="9525">
                <a:solidFill>
                  <a:schemeClr val="tx1"/>
                </a:solidFill>
                <a:miter lim="800000"/>
                <a:headEnd/>
                <a:tailEnd/>
              </a:ln>
              <a:effectLst/>
            </p:spPr>
            <p:txBody>
              <a:bodyPr wrap="none" anchor="ctr"/>
              <a:lstStyle/>
              <a:p>
                <a:endParaRPr lang="fr-FR" sz="1600">
                  <a:solidFill>
                    <a:schemeClr val="tx1"/>
                  </a:solidFill>
                </a:endParaRPr>
              </a:p>
            </p:txBody>
          </p:sp>
          <p:sp>
            <p:nvSpPr>
              <p:cNvPr id="12319" name="AutoShape 31"/>
              <p:cNvSpPr>
                <a:spLocks noChangeArrowheads="1"/>
              </p:cNvSpPr>
              <p:nvPr/>
            </p:nvSpPr>
            <p:spPr bwMode="auto">
              <a:xfrm>
                <a:off x="4332" y="2251"/>
                <a:ext cx="90" cy="469"/>
              </a:xfrm>
              <a:prstGeom prst="downArrow">
                <a:avLst>
                  <a:gd name="adj1" fmla="val 50000"/>
                  <a:gd name="adj2" fmla="val 130278"/>
                </a:avLst>
              </a:prstGeom>
              <a:solidFill>
                <a:schemeClr val="tx1">
                  <a:alpha val="48000"/>
                </a:schemeClr>
              </a:solidFill>
              <a:ln w="9525">
                <a:solidFill>
                  <a:schemeClr val="tx1"/>
                </a:solidFill>
                <a:miter lim="800000"/>
                <a:headEnd/>
                <a:tailEnd/>
              </a:ln>
              <a:effectLst/>
            </p:spPr>
            <p:txBody>
              <a:bodyPr wrap="none" anchor="ctr"/>
              <a:lstStyle/>
              <a:p>
                <a:endParaRPr lang="fr-FR" sz="1600">
                  <a:solidFill>
                    <a:schemeClr val="tx1"/>
                  </a:solidFill>
                </a:endParaRPr>
              </a:p>
            </p:txBody>
          </p:sp>
          <p:sp>
            <p:nvSpPr>
              <p:cNvPr id="12320" name="Text Box 32"/>
              <p:cNvSpPr txBox="1">
                <a:spLocks noChangeArrowheads="1"/>
              </p:cNvSpPr>
              <p:nvPr/>
            </p:nvSpPr>
            <p:spPr bwMode="auto">
              <a:xfrm>
                <a:off x="3871" y="2110"/>
                <a:ext cx="248" cy="213"/>
              </a:xfrm>
              <a:prstGeom prst="rect">
                <a:avLst/>
              </a:prstGeom>
              <a:noFill/>
              <a:ln w="9525">
                <a:noFill/>
                <a:miter lim="800000"/>
                <a:headEnd/>
                <a:tailEnd/>
              </a:ln>
              <a:effectLst/>
            </p:spPr>
            <p:txBody>
              <a:bodyPr wrap="none">
                <a:spAutoFit/>
              </a:bodyPr>
              <a:lstStyle/>
              <a:p>
                <a:r>
                  <a:rPr lang="en-US" sz="1600" b="1">
                    <a:solidFill>
                      <a:schemeClr val="tx1"/>
                    </a:solidFill>
                    <a:latin typeface="Comic Sans MS" pitchFamily="66" charset="0"/>
                  </a:rPr>
                  <a:t>4</a:t>
                </a:r>
                <a:r>
                  <a:rPr lang="en-US" sz="1600" b="1" baseline="30000">
                    <a:solidFill>
                      <a:schemeClr val="tx1"/>
                    </a:solidFill>
                    <a:latin typeface="Comic Sans MS" pitchFamily="66" charset="0"/>
                  </a:rPr>
                  <a:t>+</a:t>
                </a:r>
                <a:endParaRPr lang="fr-FR" sz="1600" b="1" baseline="30000">
                  <a:solidFill>
                    <a:schemeClr val="tx1"/>
                  </a:solidFill>
                  <a:latin typeface="Comic Sans MS" pitchFamily="66" charset="0"/>
                </a:endParaRPr>
              </a:p>
            </p:txBody>
          </p:sp>
          <p:sp>
            <p:nvSpPr>
              <p:cNvPr id="12321" name="Text Box 33"/>
              <p:cNvSpPr txBox="1">
                <a:spLocks noChangeArrowheads="1"/>
              </p:cNvSpPr>
              <p:nvPr/>
            </p:nvSpPr>
            <p:spPr bwMode="auto">
              <a:xfrm>
                <a:off x="4383" y="2387"/>
                <a:ext cx="265" cy="155"/>
              </a:xfrm>
              <a:prstGeom prst="rect">
                <a:avLst/>
              </a:prstGeom>
              <a:noFill/>
              <a:ln w="9525">
                <a:noFill/>
                <a:miter lim="800000"/>
                <a:headEnd/>
                <a:tailEnd/>
              </a:ln>
              <a:effectLst/>
            </p:spPr>
            <p:txBody>
              <a:bodyPr wrap="none">
                <a:spAutoFit/>
              </a:bodyPr>
              <a:lstStyle/>
              <a:p>
                <a:r>
                  <a:rPr lang="en-US" sz="1000" b="1">
                    <a:solidFill>
                      <a:schemeClr val="tx1"/>
                    </a:solidFill>
                    <a:latin typeface="Comic Sans MS" pitchFamily="66" charset="0"/>
                  </a:rPr>
                  <a:t>612</a:t>
                </a:r>
                <a:endParaRPr lang="fr-FR" sz="1000" b="1">
                  <a:solidFill>
                    <a:schemeClr val="tx1"/>
                  </a:solidFill>
                  <a:latin typeface="Comic Sans MS" pitchFamily="66" charset="0"/>
                </a:endParaRPr>
              </a:p>
            </p:txBody>
          </p:sp>
        </p:grpSp>
        <p:sp>
          <p:nvSpPr>
            <p:cNvPr id="12341" name="Text Box 53"/>
            <p:cNvSpPr txBox="1">
              <a:spLocks noChangeArrowheads="1"/>
            </p:cNvSpPr>
            <p:nvPr/>
          </p:nvSpPr>
          <p:spPr bwMode="auto">
            <a:xfrm>
              <a:off x="4150" y="1253"/>
              <a:ext cx="1180" cy="213"/>
            </a:xfrm>
            <a:prstGeom prst="rect">
              <a:avLst/>
            </a:prstGeom>
            <a:noFill/>
            <a:ln w="9525">
              <a:noFill/>
              <a:miter lim="800000"/>
              <a:headEnd/>
              <a:tailEnd/>
            </a:ln>
            <a:effectLst/>
          </p:spPr>
          <p:txBody>
            <a:bodyPr wrap="none">
              <a:spAutoFit/>
            </a:bodyPr>
            <a:lstStyle/>
            <a:p>
              <a:r>
                <a:rPr lang="en-US" sz="1600">
                  <a:solidFill>
                    <a:schemeClr val="tx1"/>
                  </a:solidFill>
                  <a:latin typeface="Comic Sans MS" pitchFamily="66" charset="0"/>
                </a:rPr>
                <a:t>Sch</a:t>
              </a:r>
              <a:r>
                <a:rPr lang="en-US" sz="1600">
                  <a:solidFill>
                    <a:schemeClr val="tx1"/>
                  </a:solidFill>
                  <a:latin typeface="Comic Sans MS" pitchFamily="66" charset="0"/>
                  <a:cs typeface="Arial" pitchFamily="34" charset="0"/>
                </a:rPr>
                <a:t>éma de niveau</a:t>
              </a:r>
            </a:p>
          </p:txBody>
        </p:sp>
      </p:grpSp>
      <p:sp>
        <p:nvSpPr>
          <p:cNvPr id="12361" name="Text Box 73"/>
          <p:cNvSpPr txBox="1">
            <a:spLocks noChangeArrowheads="1"/>
          </p:cNvSpPr>
          <p:nvPr/>
        </p:nvSpPr>
        <p:spPr bwMode="auto">
          <a:xfrm>
            <a:off x="7596188" y="5186363"/>
            <a:ext cx="750526" cy="261610"/>
          </a:xfrm>
          <a:prstGeom prst="rect">
            <a:avLst/>
          </a:prstGeom>
          <a:noFill/>
          <a:ln w="9525">
            <a:noFill/>
            <a:miter lim="800000"/>
            <a:headEnd/>
            <a:tailEnd/>
          </a:ln>
          <a:effectLst/>
        </p:spPr>
        <p:txBody>
          <a:bodyPr wrap="none">
            <a:spAutoFit/>
          </a:bodyPr>
          <a:lstStyle/>
          <a:p>
            <a:r>
              <a:rPr lang="fr-FR" sz="1100" b="1">
                <a:solidFill>
                  <a:schemeClr val="tx1"/>
                </a:solidFill>
                <a:latin typeface="Comic Sans MS" pitchFamily="66" charset="0"/>
                <a:sym typeface="Symbol" pitchFamily="18" charset="2"/>
              </a:rPr>
              <a:t>38(3) ns</a:t>
            </a:r>
          </a:p>
        </p:txBody>
      </p:sp>
      <p:sp>
        <p:nvSpPr>
          <p:cNvPr id="12363" name="Text Box 75"/>
          <p:cNvSpPr txBox="1">
            <a:spLocks noChangeArrowheads="1"/>
          </p:cNvSpPr>
          <p:nvPr/>
        </p:nvSpPr>
        <p:spPr bwMode="auto">
          <a:xfrm>
            <a:off x="107950" y="5734050"/>
            <a:ext cx="4198585" cy="338554"/>
          </a:xfrm>
          <a:prstGeom prst="rect">
            <a:avLst/>
          </a:prstGeom>
          <a:noFill/>
          <a:ln w="9525">
            <a:noFill/>
            <a:miter lim="800000"/>
            <a:headEnd/>
            <a:tailEnd/>
          </a:ln>
          <a:effectLst/>
        </p:spPr>
        <p:txBody>
          <a:bodyPr wrap="none">
            <a:spAutoFit/>
          </a:bodyPr>
          <a:lstStyle/>
          <a:p>
            <a:r>
              <a:rPr lang="en-US" sz="1600">
                <a:solidFill>
                  <a:schemeClr val="tx1"/>
                </a:solidFill>
                <a:latin typeface="Comic Sans MS" pitchFamily="66" charset="0"/>
              </a:rPr>
              <a:t>Force de transition E0 : </a:t>
            </a:r>
            <a:r>
              <a:rPr lang="en-US" sz="1600">
                <a:solidFill>
                  <a:schemeClr val="tx1"/>
                </a:solidFill>
                <a:latin typeface="Comic Sans MS" pitchFamily="66" charset="0"/>
                <a:sym typeface="Symbol" pitchFamily="18" charset="2"/>
              </a:rPr>
              <a:t></a:t>
            </a:r>
            <a:r>
              <a:rPr lang="en-US" sz="1600" baseline="30000">
                <a:solidFill>
                  <a:schemeClr val="tx1"/>
                </a:solidFill>
                <a:latin typeface="Comic Sans MS" pitchFamily="66" charset="0"/>
                <a:sym typeface="Symbol" pitchFamily="18" charset="2"/>
              </a:rPr>
              <a:t>2</a:t>
            </a:r>
            <a:r>
              <a:rPr lang="en-US" sz="1600">
                <a:solidFill>
                  <a:schemeClr val="tx1"/>
                </a:solidFill>
                <a:latin typeface="Comic Sans MS" pitchFamily="66" charset="0"/>
                <a:sym typeface="Symbol" pitchFamily="18" charset="2"/>
              </a:rPr>
              <a:t>(E0) = 72(6) mu</a:t>
            </a:r>
          </a:p>
        </p:txBody>
      </p:sp>
      <p:grpSp>
        <p:nvGrpSpPr>
          <p:cNvPr id="10" name="Group 95"/>
          <p:cNvGrpSpPr>
            <a:grpSpLocks/>
          </p:cNvGrpSpPr>
          <p:nvPr/>
        </p:nvGrpSpPr>
        <p:grpSpPr bwMode="auto">
          <a:xfrm>
            <a:off x="2030413" y="739775"/>
            <a:ext cx="2135187" cy="1681163"/>
            <a:chOff x="1279" y="466"/>
            <a:chExt cx="1345" cy="1059"/>
          </a:xfrm>
        </p:grpSpPr>
        <p:sp>
          <p:nvSpPr>
            <p:cNvPr id="12374" name="Line 86"/>
            <p:cNvSpPr>
              <a:spLocks noChangeShapeType="1"/>
            </p:cNvSpPr>
            <p:nvPr/>
          </p:nvSpPr>
          <p:spPr bwMode="auto">
            <a:xfrm>
              <a:off x="2034" y="981"/>
              <a:ext cx="590" cy="544"/>
            </a:xfrm>
            <a:prstGeom prst="line">
              <a:avLst/>
            </a:prstGeom>
            <a:noFill/>
            <a:ln w="38100">
              <a:solidFill>
                <a:srgbClr val="0000FF"/>
              </a:solidFill>
              <a:round/>
              <a:headEnd/>
              <a:tailEnd/>
            </a:ln>
            <a:effectLst/>
          </p:spPr>
          <p:txBody>
            <a:bodyPr/>
            <a:lstStyle/>
            <a:p>
              <a:endParaRPr lang="fr-FR" sz="1600">
                <a:solidFill>
                  <a:schemeClr val="tx1"/>
                </a:solidFill>
              </a:endParaRPr>
            </a:p>
          </p:txBody>
        </p:sp>
        <p:sp>
          <p:nvSpPr>
            <p:cNvPr id="12381" name="Text Box 93"/>
            <p:cNvSpPr txBox="1">
              <a:spLocks noChangeArrowheads="1"/>
            </p:cNvSpPr>
            <p:nvPr/>
          </p:nvSpPr>
          <p:spPr bwMode="auto">
            <a:xfrm>
              <a:off x="1279" y="466"/>
              <a:ext cx="643" cy="165"/>
            </a:xfrm>
            <a:prstGeom prst="rect">
              <a:avLst/>
            </a:prstGeom>
            <a:noFill/>
            <a:ln w="9525">
              <a:noFill/>
              <a:miter lim="800000"/>
              <a:headEnd/>
              <a:tailEnd/>
            </a:ln>
            <a:effectLst/>
          </p:spPr>
          <p:txBody>
            <a:bodyPr wrap="none">
              <a:spAutoFit/>
            </a:bodyPr>
            <a:lstStyle/>
            <a:p>
              <a:r>
                <a:rPr lang="fr-FR" sz="1100" b="1">
                  <a:solidFill>
                    <a:schemeClr val="tx1"/>
                  </a:solidFill>
                  <a:latin typeface="Comic Sans MS" pitchFamily="66" charset="0"/>
                  <a:sym typeface="Symbol" pitchFamily="18" charset="2"/>
                </a:rPr>
                <a:t> = 38(3) ns</a:t>
              </a:r>
            </a:p>
          </p:txBody>
        </p:sp>
        <p:sp>
          <p:nvSpPr>
            <p:cNvPr id="12382" name="Arc 94"/>
            <p:cNvSpPr>
              <a:spLocks/>
            </p:cNvSpPr>
            <p:nvPr/>
          </p:nvSpPr>
          <p:spPr bwMode="auto">
            <a:xfrm rot="2397658">
              <a:off x="2064" y="663"/>
              <a:ext cx="408" cy="362"/>
            </a:xfrm>
            <a:custGeom>
              <a:avLst/>
              <a:gdLst>
                <a:gd name="G0" fmla="+- 0 0 0"/>
                <a:gd name="G1" fmla="+- 21600 0 0"/>
                <a:gd name="G2" fmla="+- 21600 0 0"/>
                <a:gd name="T0" fmla="*/ 0 w 21594"/>
                <a:gd name="T1" fmla="*/ 0 h 21600"/>
                <a:gd name="T2" fmla="*/ 21594 w 21594"/>
                <a:gd name="T3" fmla="*/ 21104 h 21600"/>
                <a:gd name="T4" fmla="*/ 0 w 21594"/>
                <a:gd name="T5" fmla="*/ 21600 h 21600"/>
              </a:gdLst>
              <a:ahLst/>
              <a:cxnLst>
                <a:cxn ang="0">
                  <a:pos x="T0" y="T1"/>
                </a:cxn>
                <a:cxn ang="0">
                  <a:pos x="T2" y="T3"/>
                </a:cxn>
                <a:cxn ang="0">
                  <a:pos x="T4" y="T5"/>
                </a:cxn>
              </a:cxnLst>
              <a:rect l="0" t="0" r="r" b="b"/>
              <a:pathLst>
                <a:path w="21594" h="21600" fill="none" extrusionOk="0">
                  <a:moveTo>
                    <a:pt x="-1" y="0"/>
                  </a:moveTo>
                  <a:cubicBezTo>
                    <a:pt x="11736" y="0"/>
                    <a:pt x="21324" y="9370"/>
                    <a:pt x="21594" y="21103"/>
                  </a:cubicBezTo>
                </a:path>
                <a:path w="21594" h="21600" stroke="0" extrusionOk="0">
                  <a:moveTo>
                    <a:pt x="-1" y="0"/>
                  </a:moveTo>
                  <a:cubicBezTo>
                    <a:pt x="11736" y="0"/>
                    <a:pt x="21324" y="9370"/>
                    <a:pt x="21594" y="21103"/>
                  </a:cubicBezTo>
                  <a:lnTo>
                    <a:pt x="0" y="21600"/>
                  </a:lnTo>
                  <a:close/>
                </a:path>
              </a:pathLst>
            </a:custGeom>
            <a:noFill/>
            <a:ln w="38100">
              <a:solidFill>
                <a:srgbClr val="0000FF"/>
              </a:solidFill>
              <a:round/>
              <a:headEnd type="arrow" w="med" len="med"/>
              <a:tailEnd/>
            </a:ln>
            <a:effectLst/>
          </p:spPr>
          <p:txBody>
            <a:bodyPr wrap="none" anchor="ctr"/>
            <a:lstStyle/>
            <a:p>
              <a:endParaRPr lang="fr-FR" sz="1600">
                <a:solidFill>
                  <a:schemeClr val="tx1"/>
                </a:solidFill>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subTnLst>
                                    <p:set>
                                      <p:cBhvr override="childStyle">
                                        <p:cTn dur="1" fill="hold" display="0" masterRel="nextClick" afterEffect="1"/>
                                        <p:tgtEl>
                                          <p:spTgt spid="3"/>
                                        </p:tgtEl>
                                        <p:attrNameLst>
                                          <p:attrName>style.visibility</p:attrName>
                                        </p:attrNameLst>
                                      </p:cBhvr>
                                      <p:to>
                                        <p:strVal val="hidden"/>
                                      </p:to>
                                    </p:set>
                                  </p:subTnLst>
                                </p:cTn>
                              </p:par>
                            </p:childTnLst>
                          </p:cTn>
                        </p:par>
                      </p:childTnLst>
                    </p:cTn>
                  </p:par>
                  <p:par>
                    <p:cTn id="7" fill="hold">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0"/>
                                          </p:stCondLst>
                                        </p:cTn>
                                        <p:tgtEl>
                                          <p:spTgt spid="2"/>
                                        </p:tgtEl>
                                        <p:attrNameLst>
                                          <p:attrName>style.visibility</p:attrName>
                                        </p:attrNameLst>
                                      </p:cBhvr>
                                      <p:to>
                                        <p:strVal val="hidden"/>
                                      </p:to>
                                    </p:set>
                                  </p:childTnLst>
                                </p:cTn>
                              </p:par>
                              <p:par>
                                <p:cTn id="11" presetID="1"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234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323"/>
                                        </p:tgtEl>
                                        <p:attrNameLst>
                                          <p:attrName>style.visibility</p:attrName>
                                        </p:attrNameLst>
                                      </p:cBhvr>
                                      <p:to>
                                        <p:strVal val="visible"/>
                                      </p:to>
                                    </p:set>
                                  </p:childTnLst>
                                </p:cTn>
                              </p:par>
                            </p:childTnLst>
                          </p:cTn>
                        </p:par>
                        <p:par>
                          <p:cTn id="19" fill="hold">
                            <p:stCondLst>
                              <p:cond delay="0"/>
                            </p:stCondLst>
                            <p:childTnLst>
                              <p:par>
                                <p:cTn id="20" presetID="1" presetClass="entr" presetSubtype="0" fill="hold" nodeType="afterEffect">
                                  <p:stCondLst>
                                    <p:cond delay="0"/>
                                  </p:stCondLst>
                                  <p:childTnLst>
                                    <p:set>
                                      <p:cBhvr>
                                        <p:cTn id="21" dur="1" fill="hold">
                                          <p:stCondLst>
                                            <p:cond delay="0"/>
                                          </p:stCondLst>
                                        </p:cTn>
                                        <p:tgtEl>
                                          <p:spTgt spid="4"/>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12351"/>
                                        </p:tgtEl>
                                        <p:attrNameLst>
                                          <p:attrName>style.visibility</p:attrName>
                                        </p:attrNameLst>
                                      </p:cBhvr>
                                      <p:to>
                                        <p:strVal val="visible"/>
                                      </p:to>
                                    </p:set>
                                  </p:childTnLst>
                                </p:cTn>
                              </p:par>
                              <p:par>
                                <p:cTn id="26" presetID="1" presetClass="entr" presetSubtype="0" fill="hold" grpId="0" nodeType="withEffect">
                                  <p:stCondLst>
                                    <p:cond delay="0"/>
                                  </p:stCondLst>
                                  <p:childTnLst>
                                    <p:set>
                                      <p:cBhvr>
                                        <p:cTn id="27" dur="1" fill="hold">
                                          <p:stCondLst>
                                            <p:cond delay="0"/>
                                          </p:stCondLst>
                                        </p:cTn>
                                        <p:tgtEl>
                                          <p:spTgt spid="12297"/>
                                        </p:tgtEl>
                                        <p:attrNameLst>
                                          <p:attrName>style.visibility</p:attrName>
                                        </p:attrNameLst>
                                      </p:cBhvr>
                                      <p:to>
                                        <p:strVal val="visible"/>
                                      </p:to>
                                    </p:set>
                                  </p:childTnLst>
                                </p:cTn>
                              </p:par>
                              <p:par>
                                <p:cTn id="28" presetID="1" presetClass="entr" presetSubtype="0" fill="hold" nodeType="withEffect">
                                  <p:stCondLst>
                                    <p:cond delay="0"/>
                                  </p:stCondLst>
                                  <p:childTnLst>
                                    <p:set>
                                      <p:cBhvr>
                                        <p:cTn id="29" dur="1" fill="hold">
                                          <p:stCondLst>
                                            <p:cond delay="0"/>
                                          </p:stCondLst>
                                        </p:cTn>
                                        <p:tgtEl>
                                          <p:spTgt spid="8"/>
                                        </p:tgtEl>
                                        <p:attrNameLst>
                                          <p:attrName>style.visibility</p:attrName>
                                        </p:attrNameLst>
                                      </p:cBhvr>
                                      <p:to>
                                        <p:strVal val="visible"/>
                                      </p:to>
                                    </p:set>
                                  </p:childTnLst>
                                </p:cTn>
                              </p:par>
                            </p:childTnLst>
                          </p:cTn>
                        </p:par>
                        <p:par>
                          <p:cTn id="30" fill="hold">
                            <p:stCondLst>
                              <p:cond delay="0"/>
                            </p:stCondLst>
                            <p:childTnLst>
                              <p:par>
                                <p:cTn id="31" presetID="1" presetClass="entr" presetSubtype="0" fill="hold" nodeType="afterEffect">
                                  <p:stCondLst>
                                    <p:cond delay="0"/>
                                  </p:stCondLst>
                                  <p:childTnLst>
                                    <p:set>
                                      <p:cBhvr>
                                        <p:cTn id="32" dur="1" fill="hold">
                                          <p:stCondLst>
                                            <p:cond delay="0"/>
                                          </p:stCondLst>
                                        </p:cTn>
                                        <p:tgtEl>
                                          <p:spTgt spid="5"/>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10"/>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2361"/>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236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323" grpId="0"/>
      <p:bldP spid="12346" grpId="0"/>
      <p:bldP spid="12297" grpId="0"/>
      <p:bldP spid="12361" grpId="0"/>
      <p:bldP spid="12363"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8" name="Picture 6" descr="e-tof-kr74_cor"/>
          <p:cNvPicPr>
            <a:picLocks noChangeAspect="1" noChangeArrowheads="1"/>
          </p:cNvPicPr>
          <p:nvPr/>
        </p:nvPicPr>
        <p:blipFill>
          <a:blip r:embed="rId2" cstate="print"/>
          <a:srcRect/>
          <a:stretch>
            <a:fillRect/>
          </a:stretch>
        </p:blipFill>
        <p:spPr bwMode="auto">
          <a:xfrm>
            <a:off x="179388" y="-4454525"/>
            <a:ext cx="6538912" cy="9251950"/>
          </a:xfrm>
          <a:prstGeom prst="rect">
            <a:avLst/>
          </a:prstGeom>
          <a:noFill/>
        </p:spPr>
      </p:pic>
      <p:sp>
        <p:nvSpPr>
          <p:cNvPr id="13316" name="Text Box 4"/>
          <p:cNvSpPr txBox="1">
            <a:spLocks noChangeArrowheads="1"/>
          </p:cNvSpPr>
          <p:nvPr/>
        </p:nvSpPr>
        <p:spPr bwMode="auto">
          <a:xfrm>
            <a:off x="34925" y="115888"/>
            <a:ext cx="9144000" cy="461665"/>
          </a:xfrm>
          <a:prstGeom prst="rect">
            <a:avLst/>
          </a:prstGeom>
          <a:noFill/>
          <a:ln w="9525">
            <a:noFill/>
            <a:miter lim="800000"/>
            <a:headEnd/>
            <a:tailEnd/>
          </a:ln>
          <a:effectLst/>
        </p:spPr>
        <p:txBody>
          <a:bodyPr>
            <a:spAutoFit/>
          </a:bodyPr>
          <a:lstStyle/>
          <a:p>
            <a:pPr algn="ctr"/>
            <a:r>
              <a:rPr lang="en-US" b="1">
                <a:solidFill>
                  <a:schemeClr val="tx1"/>
                </a:solidFill>
                <a:effectLst>
                  <a:outerShdw blurRad="38100" dist="38100" dir="2700000" algn="tl">
                    <a:srgbClr val="C0C0C0"/>
                  </a:outerShdw>
                </a:effectLst>
                <a:latin typeface="Comic Sans MS" pitchFamily="66" charset="0"/>
              </a:rPr>
              <a:t>Spectroscopie du </a:t>
            </a:r>
            <a:r>
              <a:rPr lang="en-US" b="1" baseline="30000">
                <a:solidFill>
                  <a:schemeClr val="tx1"/>
                </a:solidFill>
                <a:effectLst>
                  <a:outerShdw blurRad="38100" dist="38100" dir="2700000" algn="tl">
                    <a:srgbClr val="C0C0C0"/>
                  </a:outerShdw>
                </a:effectLst>
                <a:latin typeface="Comic Sans MS" pitchFamily="66" charset="0"/>
              </a:rPr>
              <a:t>74</a:t>
            </a:r>
            <a:r>
              <a:rPr lang="en-US" b="1">
                <a:solidFill>
                  <a:schemeClr val="tx1"/>
                </a:solidFill>
                <a:effectLst>
                  <a:outerShdw blurRad="38100" dist="38100" dir="2700000" algn="tl">
                    <a:srgbClr val="C0C0C0"/>
                  </a:outerShdw>
                </a:effectLst>
                <a:latin typeface="Comic Sans MS" pitchFamily="66" charset="0"/>
              </a:rPr>
              <a:t>Kr</a:t>
            </a:r>
          </a:p>
        </p:txBody>
      </p:sp>
      <p:grpSp>
        <p:nvGrpSpPr>
          <p:cNvPr id="2" name="Group 15"/>
          <p:cNvGrpSpPr>
            <a:grpSpLocks/>
          </p:cNvGrpSpPr>
          <p:nvPr/>
        </p:nvGrpSpPr>
        <p:grpSpPr bwMode="auto">
          <a:xfrm>
            <a:off x="3635375" y="1989138"/>
            <a:ext cx="5292725" cy="1320800"/>
            <a:chOff x="2290" y="1253"/>
            <a:chExt cx="3334" cy="832"/>
          </a:xfrm>
        </p:grpSpPr>
        <p:sp>
          <p:nvSpPr>
            <p:cNvPr id="13319" name="Oval 7"/>
            <p:cNvSpPr>
              <a:spLocks noChangeArrowheads="1"/>
            </p:cNvSpPr>
            <p:nvPr/>
          </p:nvSpPr>
          <p:spPr bwMode="auto">
            <a:xfrm rot="419131">
              <a:off x="2290" y="1483"/>
              <a:ext cx="318" cy="188"/>
            </a:xfrm>
            <a:prstGeom prst="ellipse">
              <a:avLst/>
            </a:prstGeom>
            <a:noFill/>
            <a:ln w="38100">
              <a:solidFill>
                <a:srgbClr val="0000FF"/>
              </a:solidFill>
              <a:round/>
              <a:headEnd/>
              <a:tailEnd/>
            </a:ln>
            <a:effectLst/>
          </p:spPr>
          <p:txBody>
            <a:bodyPr wrap="none" anchor="ctr"/>
            <a:lstStyle/>
            <a:p>
              <a:endParaRPr lang="fr-FR" sz="1800">
                <a:solidFill>
                  <a:schemeClr val="tx1"/>
                </a:solidFill>
              </a:endParaRPr>
            </a:p>
          </p:txBody>
        </p:sp>
        <p:sp>
          <p:nvSpPr>
            <p:cNvPr id="13320" name="AutoShape 8"/>
            <p:cNvSpPr>
              <a:spLocks noChangeArrowheads="1"/>
            </p:cNvSpPr>
            <p:nvPr/>
          </p:nvSpPr>
          <p:spPr bwMode="auto">
            <a:xfrm>
              <a:off x="2562" y="1253"/>
              <a:ext cx="1633" cy="181"/>
            </a:xfrm>
            <a:prstGeom prst="curvedDownArrow">
              <a:avLst>
                <a:gd name="adj1" fmla="val 180442"/>
                <a:gd name="adj2" fmla="val 360884"/>
                <a:gd name="adj3" fmla="val 33333"/>
              </a:avLst>
            </a:prstGeom>
            <a:solidFill>
              <a:srgbClr val="FF6600"/>
            </a:solidFill>
            <a:ln w="9525">
              <a:solidFill>
                <a:schemeClr val="tx1"/>
              </a:solidFill>
              <a:miter lim="800000"/>
              <a:headEnd/>
              <a:tailEnd/>
            </a:ln>
            <a:effectLst/>
          </p:spPr>
          <p:txBody>
            <a:bodyPr wrap="none" anchor="ctr"/>
            <a:lstStyle/>
            <a:p>
              <a:endParaRPr lang="fr-FR" sz="1800">
                <a:solidFill>
                  <a:schemeClr val="tx1"/>
                </a:solidFill>
              </a:endParaRPr>
            </a:p>
          </p:txBody>
        </p:sp>
        <p:sp>
          <p:nvSpPr>
            <p:cNvPr id="13321" name="Oval 9"/>
            <p:cNvSpPr>
              <a:spLocks noChangeArrowheads="1"/>
            </p:cNvSpPr>
            <p:nvPr/>
          </p:nvSpPr>
          <p:spPr bwMode="auto">
            <a:xfrm>
              <a:off x="3515" y="1405"/>
              <a:ext cx="2109" cy="680"/>
            </a:xfrm>
            <a:prstGeom prst="ellipse">
              <a:avLst/>
            </a:prstGeom>
            <a:noFill/>
            <a:ln w="38100">
              <a:solidFill>
                <a:srgbClr val="FF6600"/>
              </a:solidFill>
              <a:round/>
              <a:headEnd/>
              <a:tailEnd/>
            </a:ln>
            <a:effectLst/>
          </p:spPr>
          <p:txBody>
            <a:bodyPr wrap="none" anchor="ctr"/>
            <a:lstStyle/>
            <a:p>
              <a:endParaRPr lang="fr-FR" sz="1800">
                <a:solidFill>
                  <a:schemeClr val="tx1"/>
                </a:solidFill>
              </a:endParaRPr>
            </a:p>
          </p:txBody>
        </p:sp>
        <p:sp>
          <p:nvSpPr>
            <p:cNvPr id="13326" name="Text Box 14"/>
            <p:cNvSpPr txBox="1">
              <a:spLocks noChangeArrowheads="1"/>
            </p:cNvSpPr>
            <p:nvPr/>
          </p:nvSpPr>
          <p:spPr bwMode="auto">
            <a:xfrm>
              <a:off x="3827" y="1521"/>
              <a:ext cx="1584" cy="368"/>
            </a:xfrm>
            <a:prstGeom prst="rect">
              <a:avLst/>
            </a:prstGeom>
            <a:noFill/>
            <a:ln w="9525">
              <a:noFill/>
              <a:miter lim="800000"/>
              <a:headEnd/>
              <a:tailEnd/>
            </a:ln>
            <a:effectLst/>
          </p:spPr>
          <p:txBody>
            <a:bodyPr wrap="none">
              <a:spAutoFit/>
            </a:bodyPr>
            <a:lstStyle/>
            <a:p>
              <a:pPr algn="ctr"/>
              <a:r>
                <a:rPr lang="en-US" sz="1600">
                  <a:solidFill>
                    <a:schemeClr val="tx1"/>
                  </a:solidFill>
                  <a:latin typeface="Comic Sans MS" pitchFamily="66" charset="0"/>
                </a:rPr>
                <a:t>Taux de </a:t>
              </a:r>
              <a:r>
                <a:rPr lang="en-US" sz="1600" baseline="30000">
                  <a:solidFill>
                    <a:schemeClr val="tx1"/>
                  </a:solidFill>
                  <a:latin typeface="Comic Sans MS" pitchFamily="66" charset="0"/>
                </a:rPr>
                <a:t>74</a:t>
              </a:r>
              <a:r>
                <a:rPr lang="en-US" sz="1600">
                  <a:solidFill>
                    <a:schemeClr val="tx1"/>
                  </a:solidFill>
                  <a:latin typeface="Comic Sans MS" pitchFamily="66" charset="0"/>
                </a:rPr>
                <a:t>Kr : </a:t>
              </a:r>
              <a:r>
                <a:rPr lang="en-US" sz="1600">
                  <a:solidFill>
                    <a:schemeClr val="tx1"/>
                  </a:solidFill>
                  <a:latin typeface="Comic Sans MS" pitchFamily="66" charset="0"/>
                  <a:sym typeface="Symbol" pitchFamily="18" charset="2"/>
                </a:rPr>
                <a:t> 245 pps</a:t>
              </a:r>
            </a:p>
            <a:p>
              <a:pPr algn="ctr"/>
              <a:r>
                <a:rPr lang="en-US" sz="1600">
                  <a:solidFill>
                    <a:schemeClr val="tx1"/>
                  </a:solidFill>
                  <a:latin typeface="Comic Sans MS" pitchFamily="66" charset="0"/>
                  <a:sym typeface="Symbol" pitchFamily="18" charset="2"/>
                </a:rPr>
                <a:t>parmi 10</a:t>
              </a:r>
              <a:r>
                <a:rPr lang="en-US" sz="1600" baseline="30000">
                  <a:solidFill>
                    <a:schemeClr val="tx1"/>
                  </a:solidFill>
                  <a:latin typeface="Comic Sans MS" pitchFamily="66" charset="0"/>
                  <a:sym typeface="Symbol" pitchFamily="18" charset="2"/>
                </a:rPr>
                <a:t>9</a:t>
              </a:r>
              <a:r>
                <a:rPr lang="en-US" sz="1600">
                  <a:solidFill>
                    <a:schemeClr val="tx1"/>
                  </a:solidFill>
                  <a:latin typeface="Comic Sans MS" pitchFamily="66" charset="0"/>
                  <a:sym typeface="Symbol" pitchFamily="18" charset="2"/>
                </a:rPr>
                <a:t> fragments/s</a:t>
              </a:r>
            </a:p>
          </p:txBody>
        </p:sp>
      </p:grpSp>
      <p:sp>
        <p:nvSpPr>
          <p:cNvPr id="13332" name="Text Box 20"/>
          <p:cNvSpPr txBox="1">
            <a:spLocks noChangeArrowheads="1"/>
          </p:cNvSpPr>
          <p:nvPr/>
        </p:nvSpPr>
        <p:spPr bwMode="auto">
          <a:xfrm>
            <a:off x="5219700" y="1412875"/>
            <a:ext cx="2428870" cy="584775"/>
          </a:xfrm>
          <a:prstGeom prst="rect">
            <a:avLst/>
          </a:prstGeom>
          <a:noFill/>
          <a:ln w="9525">
            <a:noFill/>
            <a:miter lim="800000"/>
            <a:headEnd/>
            <a:tailEnd/>
          </a:ln>
          <a:effectLst/>
        </p:spPr>
        <p:txBody>
          <a:bodyPr wrap="none">
            <a:spAutoFit/>
          </a:bodyPr>
          <a:lstStyle/>
          <a:p>
            <a:pPr>
              <a:buFont typeface="Wingdings" pitchFamily="2" charset="2"/>
              <a:buChar char="Ø"/>
            </a:pPr>
            <a:r>
              <a:rPr lang="en-US" sz="1600" b="1">
                <a:solidFill>
                  <a:schemeClr val="tx1"/>
                </a:solidFill>
              </a:rPr>
              <a:t> </a:t>
            </a:r>
            <a:r>
              <a:rPr lang="en-US" sz="1600" b="1">
                <a:solidFill>
                  <a:schemeClr val="tx1"/>
                </a:solidFill>
                <a:latin typeface="Comic Sans MS" pitchFamily="66" charset="0"/>
              </a:rPr>
              <a:t>Raies K et L </a:t>
            </a:r>
            <a:r>
              <a:rPr lang="en-US" sz="1600" b="1">
                <a:solidFill>
                  <a:schemeClr val="tx1"/>
                </a:solidFill>
                <a:latin typeface="Comic Sans MS" pitchFamily="66" charset="0"/>
                <a:cs typeface="Arial" pitchFamily="34" charset="0"/>
              </a:rPr>
              <a:t>d’une</a:t>
            </a:r>
          </a:p>
          <a:p>
            <a:pPr>
              <a:buFont typeface="Wingdings" pitchFamily="2" charset="2"/>
              <a:buNone/>
            </a:pPr>
            <a:r>
              <a:rPr lang="en-US" sz="1600" b="1">
                <a:solidFill>
                  <a:schemeClr val="tx1"/>
                </a:solidFill>
                <a:latin typeface="Comic Sans MS" pitchFamily="66" charset="0"/>
                <a:cs typeface="Arial" pitchFamily="34" charset="0"/>
              </a:rPr>
              <a:t>  transition à 508 keV</a:t>
            </a:r>
          </a:p>
        </p:txBody>
      </p:sp>
      <p:grpSp>
        <p:nvGrpSpPr>
          <p:cNvPr id="3" name="Group 33"/>
          <p:cNvGrpSpPr>
            <a:grpSpLocks/>
          </p:cNvGrpSpPr>
          <p:nvPr/>
        </p:nvGrpSpPr>
        <p:grpSpPr bwMode="auto">
          <a:xfrm>
            <a:off x="250825" y="692150"/>
            <a:ext cx="6859588" cy="4157663"/>
            <a:chOff x="295" y="436"/>
            <a:chExt cx="4321" cy="2619"/>
          </a:xfrm>
        </p:grpSpPr>
        <p:sp>
          <p:nvSpPr>
            <p:cNvPr id="13328" name="Text Box 16"/>
            <p:cNvSpPr txBox="1">
              <a:spLocks noChangeArrowheads="1"/>
            </p:cNvSpPr>
            <p:nvPr/>
          </p:nvSpPr>
          <p:spPr bwMode="auto">
            <a:xfrm>
              <a:off x="3470" y="436"/>
              <a:ext cx="1146" cy="213"/>
            </a:xfrm>
            <a:prstGeom prst="rect">
              <a:avLst/>
            </a:prstGeom>
            <a:noFill/>
            <a:ln w="9525">
              <a:noFill/>
              <a:miter lim="800000"/>
              <a:headEnd/>
              <a:tailEnd/>
            </a:ln>
            <a:effectLst/>
          </p:spPr>
          <p:txBody>
            <a:bodyPr wrap="none">
              <a:spAutoFit/>
            </a:bodyPr>
            <a:lstStyle/>
            <a:p>
              <a:r>
                <a:rPr lang="en-US" sz="1600">
                  <a:solidFill>
                    <a:schemeClr val="tx1"/>
                  </a:solidFill>
                  <a:latin typeface="Comic Sans MS" pitchFamily="66" charset="0"/>
                </a:rPr>
                <a:t>Spectre </a:t>
              </a:r>
              <a:r>
                <a:rPr lang="en-US" sz="1600">
                  <a:solidFill>
                    <a:schemeClr val="tx1"/>
                  </a:solidFill>
                  <a:latin typeface="Comic Sans MS" pitchFamily="66" charset="0"/>
                  <a:cs typeface="Arial" pitchFamily="34" charset="0"/>
                </a:rPr>
                <a:t>électron</a:t>
              </a:r>
            </a:p>
          </p:txBody>
        </p:sp>
        <p:sp>
          <p:nvSpPr>
            <p:cNvPr id="13330" name="Text Box 18"/>
            <p:cNvSpPr txBox="1">
              <a:spLocks noChangeArrowheads="1"/>
            </p:cNvSpPr>
            <p:nvPr/>
          </p:nvSpPr>
          <p:spPr bwMode="auto">
            <a:xfrm>
              <a:off x="3515" y="1525"/>
              <a:ext cx="704" cy="233"/>
            </a:xfrm>
            <a:prstGeom prst="rect">
              <a:avLst/>
            </a:prstGeom>
            <a:noFill/>
            <a:ln w="9525">
              <a:noFill/>
              <a:miter lim="800000"/>
              <a:headEnd/>
              <a:tailEnd/>
            </a:ln>
            <a:effectLst/>
          </p:spPr>
          <p:txBody>
            <a:bodyPr wrap="none">
              <a:spAutoFit/>
            </a:bodyPr>
            <a:lstStyle/>
            <a:p>
              <a:r>
                <a:rPr lang="en-US" sz="1600">
                  <a:solidFill>
                    <a:schemeClr val="tx1"/>
                  </a:solidFill>
                  <a:latin typeface="Comic Sans MS" pitchFamily="66" charset="0"/>
                </a:rPr>
                <a:t>Spectre </a:t>
              </a:r>
              <a:r>
                <a:rPr lang="en-US" sz="1800">
                  <a:solidFill>
                    <a:schemeClr val="tx1"/>
                  </a:solidFill>
                  <a:latin typeface="Comic Sans MS" pitchFamily="66" charset="0"/>
                  <a:cs typeface="Arial" pitchFamily="34" charset="0"/>
                  <a:sym typeface="Symbol" pitchFamily="18" charset="2"/>
                </a:rPr>
                <a:t></a:t>
              </a:r>
            </a:p>
          </p:txBody>
        </p:sp>
        <p:grpSp>
          <p:nvGrpSpPr>
            <p:cNvPr id="4" name="Group 32"/>
            <p:cNvGrpSpPr>
              <a:grpSpLocks/>
            </p:cNvGrpSpPr>
            <p:nvPr/>
          </p:nvGrpSpPr>
          <p:grpSpPr bwMode="auto">
            <a:xfrm>
              <a:off x="295" y="482"/>
              <a:ext cx="3072" cy="2573"/>
              <a:chOff x="295" y="482"/>
              <a:chExt cx="3072" cy="2573"/>
            </a:xfrm>
          </p:grpSpPr>
          <p:pic>
            <p:nvPicPr>
              <p:cNvPr id="13317" name="Picture 5" descr="kr74_ener+time_x"/>
              <p:cNvPicPr>
                <a:picLocks noChangeAspect="1" noChangeArrowheads="1"/>
              </p:cNvPicPr>
              <p:nvPr/>
            </p:nvPicPr>
            <p:blipFill>
              <a:blip r:embed="rId3" cstate="print"/>
              <a:srcRect/>
              <a:stretch>
                <a:fillRect/>
              </a:stretch>
            </p:blipFill>
            <p:spPr bwMode="auto">
              <a:xfrm>
                <a:off x="295" y="482"/>
                <a:ext cx="3072" cy="2573"/>
              </a:xfrm>
              <a:prstGeom prst="rect">
                <a:avLst/>
              </a:prstGeom>
              <a:noFill/>
            </p:spPr>
          </p:pic>
          <p:sp>
            <p:nvSpPr>
              <p:cNvPr id="13335" name="Text Box 23"/>
              <p:cNvSpPr txBox="1">
                <a:spLocks noChangeArrowheads="1"/>
              </p:cNvSpPr>
              <p:nvPr/>
            </p:nvSpPr>
            <p:spPr bwMode="auto">
              <a:xfrm>
                <a:off x="2868" y="1059"/>
                <a:ext cx="248" cy="126"/>
              </a:xfrm>
              <a:prstGeom prst="rect">
                <a:avLst/>
              </a:prstGeom>
              <a:noFill/>
              <a:ln w="9525">
                <a:noFill/>
                <a:miter lim="800000"/>
                <a:headEnd/>
                <a:tailEnd/>
              </a:ln>
              <a:effectLst/>
            </p:spPr>
            <p:txBody>
              <a:bodyPr wrap="none">
                <a:spAutoFit/>
              </a:bodyPr>
              <a:lstStyle/>
              <a:p>
                <a:r>
                  <a:rPr lang="en-US" sz="700" b="1">
                    <a:solidFill>
                      <a:schemeClr val="tx1"/>
                    </a:solidFill>
                    <a:latin typeface="Arial Unicode MS" pitchFamily="34" charset="-128"/>
                  </a:rPr>
                  <a:t>K508</a:t>
                </a:r>
                <a:endParaRPr lang="fr-FR" sz="700" b="1">
                  <a:solidFill>
                    <a:schemeClr val="tx1"/>
                  </a:solidFill>
                  <a:latin typeface="Arial Unicode MS" pitchFamily="34" charset="-128"/>
                </a:endParaRPr>
              </a:p>
            </p:txBody>
          </p:sp>
          <p:sp>
            <p:nvSpPr>
              <p:cNvPr id="13336" name="Text Box 24"/>
              <p:cNvSpPr txBox="1">
                <a:spLocks noChangeArrowheads="1"/>
              </p:cNvSpPr>
              <p:nvPr/>
            </p:nvSpPr>
            <p:spPr bwMode="auto">
              <a:xfrm>
                <a:off x="2995" y="1200"/>
                <a:ext cx="242" cy="126"/>
              </a:xfrm>
              <a:prstGeom prst="rect">
                <a:avLst/>
              </a:prstGeom>
              <a:noFill/>
              <a:ln w="9525">
                <a:noFill/>
                <a:miter lim="800000"/>
                <a:headEnd/>
                <a:tailEnd/>
              </a:ln>
              <a:effectLst/>
            </p:spPr>
            <p:txBody>
              <a:bodyPr wrap="none">
                <a:spAutoFit/>
              </a:bodyPr>
              <a:lstStyle/>
              <a:p>
                <a:r>
                  <a:rPr lang="en-US" sz="700" b="1">
                    <a:solidFill>
                      <a:schemeClr val="tx1"/>
                    </a:solidFill>
                    <a:latin typeface="Arial Unicode MS" pitchFamily="34" charset="-128"/>
                  </a:rPr>
                  <a:t>L508</a:t>
                </a:r>
                <a:endParaRPr lang="fr-FR" sz="700" b="1">
                  <a:solidFill>
                    <a:schemeClr val="tx1"/>
                  </a:solidFill>
                  <a:latin typeface="Arial Unicode MS" pitchFamily="34" charset="-128"/>
                </a:endParaRPr>
              </a:p>
            </p:txBody>
          </p:sp>
          <p:sp>
            <p:nvSpPr>
              <p:cNvPr id="13337" name="Text Box 25"/>
              <p:cNvSpPr txBox="1">
                <a:spLocks noChangeArrowheads="1"/>
              </p:cNvSpPr>
              <p:nvPr/>
            </p:nvSpPr>
            <p:spPr bwMode="auto">
              <a:xfrm>
                <a:off x="2290" y="618"/>
                <a:ext cx="248" cy="126"/>
              </a:xfrm>
              <a:prstGeom prst="rect">
                <a:avLst/>
              </a:prstGeom>
              <a:noFill/>
              <a:ln w="9525">
                <a:noFill/>
                <a:miter lim="800000"/>
                <a:headEnd/>
                <a:tailEnd/>
              </a:ln>
              <a:effectLst/>
            </p:spPr>
            <p:txBody>
              <a:bodyPr wrap="none">
                <a:spAutoFit/>
              </a:bodyPr>
              <a:lstStyle/>
              <a:p>
                <a:r>
                  <a:rPr lang="en-US" sz="700" b="1">
                    <a:solidFill>
                      <a:schemeClr val="tx1"/>
                    </a:solidFill>
                    <a:latin typeface="Arial Unicode MS" pitchFamily="34" charset="-128"/>
                  </a:rPr>
                  <a:t>K508</a:t>
                </a:r>
                <a:endParaRPr lang="fr-FR" sz="700" b="1">
                  <a:solidFill>
                    <a:schemeClr val="tx1"/>
                  </a:solidFill>
                  <a:latin typeface="Arial Unicode MS" pitchFamily="34" charset="-128"/>
                </a:endParaRPr>
              </a:p>
            </p:txBody>
          </p:sp>
          <p:sp>
            <p:nvSpPr>
              <p:cNvPr id="13339" name="Text Box 27"/>
              <p:cNvSpPr txBox="1">
                <a:spLocks noChangeArrowheads="1"/>
              </p:cNvSpPr>
              <p:nvPr/>
            </p:nvSpPr>
            <p:spPr bwMode="auto">
              <a:xfrm>
                <a:off x="2440" y="914"/>
                <a:ext cx="242" cy="126"/>
              </a:xfrm>
              <a:prstGeom prst="rect">
                <a:avLst/>
              </a:prstGeom>
              <a:noFill/>
              <a:ln w="9525">
                <a:noFill/>
                <a:miter lim="800000"/>
                <a:headEnd/>
                <a:tailEnd/>
              </a:ln>
              <a:effectLst/>
            </p:spPr>
            <p:txBody>
              <a:bodyPr wrap="none">
                <a:spAutoFit/>
              </a:bodyPr>
              <a:lstStyle/>
              <a:p>
                <a:r>
                  <a:rPr lang="en-US" sz="700" b="1">
                    <a:solidFill>
                      <a:schemeClr val="tx1"/>
                    </a:solidFill>
                    <a:latin typeface="Arial Unicode MS" pitchFamily="34" charset="-128"/>
                  </a:rPr>
                  <a:t>L508</a:t>
                </a:r>
                <a:endParaRPr lang="fr-FR" sz="700" b="1">
                  <a:solidFill>
                    <a:schemeClr val="tx1"/>
                  </a:solidFill>
                  <a:latin typeface="Arial Unicode MS" pitchFamily="34" charset="-128"/>
                </a:endParaRPr>
              </a:p>
            </p:txBody>
          </p:sp>
        </p:grpSp>
      </p:grpSp>
      <p:grpSp>
        <p:nvGrpSpPr>
          <p:cNvPr id="5" name="Group 31"/>
          <p:cNvGrpSpPr>
            <a:grpSpLocks/>
          </p:cNvGrpSpPr>
          <p:nvPr/>
        </p:nvGrpSpPr>
        <p:grpSpPr bwMode="auto">
          <a:xfrm>
            <a:off x="5219700" y="2924176"/>
            <a:ext cx="3289300" cy="1371601"/>
            <a:chOff x="3422" y="2024"/>
            <a:chExt cx="2072" cy="864"/>
          </a:xfrm>
        </p:grpSpPr>
        <p:sp>
          <p:nvSpPr>
            <p:cNvPr id="13333" name="Text Box 21"/>
            <p:cNvSpPr txBox="1">
              <a:spLocks noChangeArrowheads="1"/>
            </p:cNvSpPr>
            <p:nvPr/>
          </p:nvSpPr>
          <p:spPr bwMode="auto">
            <a:xfrm>
              <a:off x="3424" y="2024"/>
              <a:ext cx="1606" cy="213"/>
            </a:xfrm>
            <a:prstGeom prst="rect">
              <a:avLst/>
            </a:prstGeom>
            <a:noFill/>
            <a:ln w="9525">
              <a:noFill/>
              <a:miter lim="800000"/>
              <a:headEnd/>
              <a:tailEnd/>
            </a:ln>
            <a:effectLst/>
          </p:spPr>
          <p:txBody>
            <a:bodyPr wrap="none">
              <a:spAutoFit/>
            </a:bodyPr>
            <a:lstStyle/>
            <a:p>
              <a:pPr>
                <a:buFont typeface="Wingdings" pitchFamily="2" charset="2"/>
                <a:buChar char="Ø"/>
              </a:pPr>
              <a:r>
                <a:rPr lang="en-US" sz="1600" b="1">
                  <a:solidFill>
                    <a:schemeClr val="tx1"/>
                  </a:solidFill>
                  <a:latin typeface="Comic Sans MS" pitchFamily="66" charset="0"/>
                </a:rPr>
                <a:t> Transition à 456 keV</a:t>
              </a:r>
            </a:p>
          </p:txBody>
        </p:sp>
        <p:sp>
          <p:nvSpPr>
            <p:cNvPr id="13341" name="Text Box 29"/>
            <p:cNvSpPr txBox="1">
              <a:spLocks noChangeArrowheads="1"/>
            </p:cNvSpPr>
            <p:nvPr/>
          </p:nvSpPr>
          <p:spPr bwMode="auto">
            <a:xfrm>
              <a:off x="3424" y="2341"/>
              <a:ext cx="2070" cy="213"/>
            </a:xfrm>
            <a:prstGeom prst="rect">
              <a:avLst/>
            </a:prstGeom>
            <a:noFill/>
            <a:ln w="9525">
              <a:noFill/>
              <a:miter lim="800000"/>
              <a:headEnd/>
              <a:tailEnd/>
            </a:ln>
            <a:effectLst/>
          </p:spPr>
          <p:txBody>
            <a:bodyPr wrap="none">
              <a:spAutoFit/>
            </a:bodyPr>
            <a:lstStyle/>
            <a:p>
              <a:pPr>
                <a:buFont typeface="Wingdings" pitchFamily="2" charset="2"/>
                <a:buChar char="Ø"/>
              </a:pPr>
              <a:r>
                <a:rPr lang="en-US" sz="1600" b="1">
                  <a:solidFill>
                    <a:schemeClr val="tx1"/>
                  </a:solidFill>
                  <a:latin typeface="Comic Sans MS" pitchFamily="66" charset="0"/>
                </a:rPr>
                <a:t> Aucune transition à 508 keV</a:t>
              </a:r>
            </a:p>
          </p:txBody>
        </p:sp>
        <p:sp>
          <p:nvSpPr>
            <p:cNvPr id="13342" name="Text Box 30"/>
            <p:cNvSpPr txBox="1">
              <a:spLocks noChangeArrowheads="1"/>
            </p:cNvSpPr>
            <p:nvPr/>
          </p:nvSpPr>
          <p:spPr bwMode="auto">
            <a:xfrm>
              <a:off x="3422" y="2675"/>
              <a:ext cx="1527" cy="213"/>
            </a:xfrm>
            <a:prstGeom prst="rect">
              <a:avLst/>
            </a:prstGeom>
            <a:noFill/>
            <a:ln w="9525">
              <a:noFill/>
              <a:miter lim="800000"/>
              <a:headEnd/>
              <a:tailEnd/>
            </a:ln>
            <a:effectLst/>
          </p:spPr>
          <p:txBody>
            <a:bodyPr wrap="none">
              <a:spAutoFit/>
            </a:bodyPr>
            <a:lstStyle/>
            <a:p>
              <a:pPr>
                <a:buFont typeface="Wingdings" pitchFamily="2" charset="2"/>
                <a:buChar char="Ø"/>
              </a:pPr>
              <a:r>
                <a:rPr lang="en-US" sz="1600" b="1">
                  <a:solidFill>
                    <a:schemeClr val="tx1"/>
                  </a:solidFill>
                  <a:latin typeface="Comic Sans MS" pitchFamily="66" charset="0"/>
                </a:rPr>
                <a:t> Transition à 52 keV</a:t>
              </a:r>
            </a:p>
          </p:txBody>
        </p:sp>
      </p:grpSp>
      <p:sp>
        <p:nvSpPr>
          <p:cNvPr id="13359" name="Rectangle 47"/>
          <p:cNvSpPr>
            <a:spLocks noChangeArrowheads="1"/>
          </p:cNvSpPr>
          <p:nvPr/>
        </p:nvSpPr>
        <p:spPr bwMode="auto">
          <a:xfrm>
            <a:off x="5292725" y="765175"/>
            <a:ext cx="3851275" cy="3673475"/>
          </a:xfrm>
          <a:prstGeom prst="rect">
            <a:avLst/>
          </a:prstGeom>
          <a:solidFill>
            <a:schemeClr val="bg1"/>
          </a:solidFill>
          <a:ln w="9525">
            <a:noFill/>
            <a:miter lim="800000"/>
            <a:headEnd/>
            <a:tailEnd/>
          </a:ln>
          <a:effectLst/>
        </p:spPr>
        <p:txBody>
          <a:bodyPr wrap="none" anchor="ctr"/>
          <a:lstStyle/>
          <a:p>
            <a:endParaRPr lang="fr-FR" sz="1800">
              <a:solidFill>
                <a:schemeClr val="tx1"/>
              </a:solidFill>
            </a:endParaRPr>
          </a:p>
        </p:txBody>
      </p:sp>
      <p:grpSp>
        <p:nvGrpSpPr>
          <p:cNvPr id="6" name="Group 59"/>
          <p:cNvGrpSpPr>
            <a:grpSpLocks/>
          </p:cNvGrpSpPr>
          <p:nvPr/>
        </p:nvGrpSpPr>
        <p:grpSpPr bwMode="auto">
          <a:xfrm>
            <a:off x="0" y="5157788"/>
            <a:ext cx="9144000" cy="923925"/>
            <a:chOff x="0" y="3249"/>
            <a:chExt cx="5760" cy="582"/>
          </a:xfrm>
        </p:grpSpPr>
        <p:sp>
          <p:nvSpPr>
            <p:cNvPr id="13368" name="Text Box 56"/>
            <p:cNvSpPr txBox="1">
              <a:spLocks noChangeArrowheads="1"/>
            </p:cNvSpPr>
            <p:nvPr/>
          </p:nvSpPr>
          <p:spPr bwMode="auto">
            <a:xfrm>
              <a:off x="0" y="3249"/>
              <a:ext cx="5760" cy="446"/>
            </a:xfrm>
            <a:prstGeom prst="rect">
              <a:avLst/>
            </a:prstGeom>
            <a:noFill/>
            <a:ln w="9525">
              <a:noFill/>
              <a:miter lim="800000"/>
              <a:headEnd/>
              <a:tailEnd/>
            </a:ln>
            <a:effectLst/>
          </p:spPr>
          <p:txBody>
            <a:bodyPr>
              <a:spAutoFit/>
            </a:bodyPr>
            <a:lstStyle/>
            <a:p>
              <a:pPr algn="ctr"/>
              <a:r>
                <a:rPr lang="en-US" sz="2000">
                  <a:solidFill>
                    <a:schemeClr val="tx1"/>
                  </a:solidFill>
                  <a:latin typeface="Comic Sans MS" pitchFamily="66" charset="0"/>
                </a:rPr>
                <a:t>Confirmation de l’état 0</a:t>
              </a:r>
              <a:r>
                <a:rPr lang="en-US" sz="2000" baseline="30000">
                  <a:solidFill>
                    <a:schemeClr val="tx1"/>
                  </a:solidFill>
                  <a:latin typeface="Comic Sans MS" pitchFamily="66" charset="0"/>
                </a:rPr>
                <a:t>+</a:t>
              </a:r>
              <a:r>
                <a:rPr lang="en-US" sz="2000">
                  <a:solidFill>
                    <a:schemeClr val="tx1"/>
                  </a:solidFill>
                  <a:latin typeface="Comic Sans MS" pitchFamily="66" charset="0"/>
                </a:rPr>
                <a:t> excité à 508 keV</a:t>
              </a:r>
              <a:endParaRPr lang="en-US" sz="2000" baseline="30000">
                <a:solidFill>
                  <a:schemeClr val="tx1"/>
                </a:solidFill>
                <a:latin typeface="Comic Sans MS" pitchFamily="66" charset="0"/>
              </a:endParaRPr>
            </a:p>
            <a:p>
              <a:pPr algn="ctr"/>
              <a:r>
                <a:rPr lang="en-US" sz="2000">
                  <a:solidFill>
                    <a:schemeClr val="tx1"/>
                  </a:solidFill>
                  <a:latin typeface="Comic Sans MS" pitchFamily="66" charset="0"/>
                </a:rPr>
                <a:t>Observation de la transition 0</a:t>
              </a:r>
              <a:r>
                <a:rPr lang="en-US" sz="2000" baseline="30000">
                  <a:solidFill>
                    <a:schemeClr val="tx1"/>
                  </a:solidFill>
                  <a:latin typeface="Comic Sans MS" pitchFamily="66" charset="0"/>
                </a:rPr>
                <a:t>+</a:t>
              </a:r>
              <a:r>
                <a:rPr lang="en-US" sz="2000">
                  <a:solidFill>
                    <a:schemeClr val="tx1"/>
                  </a:solidFill>
                  <a:latin typeface="Comic Sans MS" pitchFamily="66" charset="0"/>
                </a:rPr>
                <a:t> </a:t>
              </a:r>
              <a:r>
                <a:rPr lang="en-US" sz="2000">
                  <a:solidFill>
                    <a:schemeClr val="tx1"/>
                  </a:solidFill>
                  <a:latin typeface="Comic Sans MS" pitchFamily="66" charset="0"/>
                  <a:sym typeface="Symbol" pitchFamily="18" charset="2"/>
                </a:rPr>
                <a:t> 2</a:t>
              </a:r>
              <a:r>
                <a:rPr lang="en-US" sz="2000" baseline="30000">
                  <a:solidFill>
                    <a:schemeClr val="tx1"/>
                  </a:solidFill>
                  <a:latin typeface="Comic Sans MS" pitchFamily="66" charset="0"/>
                  <a:sym typeface="Symbol" pitchFamily="18" charset="2"/>
                </a:rPr>
                <a:t>+</a:t>
              </a:r>
              <a:r>
                <a:rPr lang="en-US" sz="2000">
                  <a:solidFill>
                    <a:schemeClr val="tx1"/>
                  </a:solidFill>
                  <a:latin typeface="Comic Sans MS" pitchFamily="66" charset="0"/>
                  <a:sym typeface="Symbol" pitchFamily="18" charset="2"/>
                </a:rPr>
                <a:t> à 52 keV</a:t>
              </a:r>
              <a:r>
                <a:rPr lang="en-US" sz="2000" baseline="30000">
                  <a:solidFill>
                    <a:schemeClr val="tx1"/>
                  </a:solidFill>
                  <a:latin typeface="Comic Sans MS" pitchFamily="66" charset="0"/>
                  <a:sym typeface="Symbol" pitchFamily="18" charset="2"/>
                </a:rPr>
                <a:t> </a:t>
              </a:r>
              <a:r>
                <a:rPr lang="en-US" sz="2000">
                  <a:solidFill>
                    <a:schemeClr val="tx1"/>
                  </a:solidFill>
                  <a:latin typeface="Comic Sans MS" pitchFamily="66" charset="0"/>
                </a:rPr>
                <a:t> </a:t>
              </a:r>
              <a:endParaRPr lang="en-GB" sz="2000">
                <a:solidFill>
                  <a:schemeClr val="tx1"/>
                </a:solidFill>
                <a:latin typeface="Comic Sans MS" pitchFamily="66" charset="0"/>
              </a:endParaRPr>
            </a:p>
          </p:txBody>
        </p:sp>
        <p:sp>
          <p:nvSpPr>
            <p:cNvPr id="13369" name="Text Box 57"/>
            <p:cNvSpPr txBox="1">
              <a:spLocks noChangeArrowheads="1"/>
            </p:cNvSpPr>
            <p:nvPr/>
          </p:nvSpPr>
          <p:spPr bwMode="auto">
            <a:xfrm>
              <a:off x="3606" y="3676"/>
              <a:ext cx="116" cy="155"/>
            </a:xfrm>
            <a:prstGeom prst="rect">
              <a:avLst/>
            </a:prstGeom>
            <a:noFill/>
            <a:ln w="9525">
              <a:noFill/>
              <a:miter lim="800000"/>
              <a:headEnd/>
              <a:tailEnd/>
            </a:ln>
            <a:effectLst/>
          </p:spPr>
          <p:txBody>
            <a:bodyPr wrap="none">
              <a:spAutoFit/>
            </a:bodyPr>
            <a:lstStyle/>
            <a:p>
              <a:endParaRPr lang="fr-FR" sz="1000" b="1" dirty="0">
                <a:solidFill>
                  <a:schemeClr val="tx1"/>
                </a:solidFill>
                <a:latin typeface="Comic Sans MS" pitchFamily="66" charset="0"/>
              </a:endParaRPr>
            </a:p>
          </p:txBody>
        </p:sp>
      </p:grpSp>
      <p:grpSp>
        <p:nvGrpSpPr>
          <p:cNvPr id="7" name="Group 69"/>
          <p:cNvGrpSpPr>
            <a:grpSpLocks/>
          </p:cNvGrpSpPr>
          <p:nvPr/>
        </p:nvGrpSpPr>
        <p:grpSpPr bwMode="auto">
          <a:xfrm>
            <a:off x="250825" y="307975"/>
            <a:ext cx="2376488" cy="1465263"/>
            <a:chOff x="158" y="194"/>
            <a:chExt cx="1497" cy="923"/>
          </a:xfrm>
        </p:grpSpPr>
        <p:sp>
          <p:nvSpPr>
            <p:cNvPr id="13373" name="Line 61"/>
            <p:cNvSpPr>
              <a:spLocks noChangeShapeType="1"/>
            </p:cNvSpPr>
            <p:nvPr/>
          </p:nvSpPr>
          <p:spPr bwMode="auto">
            <a:xfrm>
              <a:off x="1111" y="709"/>
              <a:ext cx="544" cy="408"/>
            </a:xfrm>
            <a:prstGeom prst="line">
              <a:avLst/>
            </a:prstGeom>
            <a:noFill/>
            <a:ln w="38100">
              <a:solidFill>
                <a:srgbClr val="0000FF"/>
              </a:solidFill>
              <a:round/>
              <a:headEnd/>
              <a:tailEnd/>
            </a:ln>
            <a:effectLst/>
          </p:spPr>
          <p:txBody>
            <a:bodyPr/>
            <a:lstStyle/>
            <a:p>
              <a:endParaRPr lang="fr-FR" sz="1800">
                <a:solidFill>
                  <a:schemeClr val="tx1"/>
                </a:solidFill>
              </a:endParaRPr>
            </a:p>
          </p:txBody>
        </p:sp>
        <p:sp>
          <p:nvSpPr>
            <p:cNvPr id="13374" name="Text Box 62"/>
            <p:cNvSpPr txBox="1">
              <a:spLocks noChangeArrowheads="1"/>
            </p:cNvSpPr>
            <p:nvPr/>
          </p:nvSpPr>
          <p:spPr bwMode="auto">
            <a:xfrm>
              <a:off x="158" y="194"/>
              <a:ext cx="854" cy="174"/>
            </a:xfrm>
            <a:prstGeom prst="rect">
              <a:avLst/>
            </a:prstGeom>
            <a:noFill/>
            <a:ln w="9525">
              <a:noFill/>
              <a:miter lim="800000"/>
              <a:headEnd/>
              <a:tailEnd/>
            </a:ln>
            <a:effectLst/>
          </p:spPr>
          <p:txBody>
            <a:bodyPr wrap="none">
              <a:spAutoFit/>
            </a:bodyPr>
            <a:lstStyle/>
            <a:p>
              <a:r>
                <a:rPr lang="fr-FR" sz="1200" b="1">
                  <a:solidFill>
                    <a:schemeClr val="tx1"/>
                  </a:solidFill>
                  <a:latin typeface="Comic Sans MS" pitchFamily="66" charset="0"/>
                  <a:sym typeface="Symbol" pitchFamily="18" charset="2"/>
                </a:rPr>
                <a:t> = 18.8(10) ns</a:t>
              </a:r>
            </a:p>
          </p:txBody>
        </p:sp>
        <p:sp>
          <p:nvSpPr>
            <p:cNvPr id="13378" name="Arc 66"/>
            <p:cNvSpPr>
              <a:spLocks/>
            </p:cNvSpPr>
            <p:nvPr/>
          </p:nvSpPr>
          <p:spPr bwMode="auto">
            <a:xfrm rot="2397658">
              <a:off x="1111" y="391"/>
              <a:ext cx="408" cy="362"/>
            </a:xfrm>
            <a:custGeom>
              <a:avLst/>
              <a:gdLst>
                <a:gd name="G0" fmla="+- 0 0 0"/>
                <a:gd name="G1" fmla="+- 21600 0 0"/>
                <a:gd name="G2" fmla="+- 21600 0 0"/>
                <a:gd name="T0" fmla="*/ 0 w 21594"/>
                <a:gd name="T1" fmla="*/ 0 h 21600"/>
                <a:gd name="T2" fmla="*/ 21594 w 21594"/>
                <a:gd name="T3" fmla="*/ 21104 h 21600"/>
                <a:gd name="T4" fmla="*/ 0 w 21594"/>
                <a:gd name="T5" fmla="*/ 21600 h 21600"/>
              </a:gdLst>
              <a:ahLst/>
              <a:cxnLst>
                <a:cxn ang="0">
                  <a:pos x="T0" y="T1"/>
                </a:cxn>
                <a:cxn ang="0">
                  <a:pos x="T2" y="T3"/>
                </a:cxn>
                <a:cxn ang="0">
                  <a:pos x="T4" y="T5"/>
                </a:cxn>
              </a:cxnLst>
              <a:rect l="0" t="0" r="r" b="b"/>
              <a:pathLst>
                <a:path w="21594" h="21600" fill="none" extrusionOk="0">
                  <a:moveTo>
                    <a:pt x="-1" y="0"/>
                  </a:moveTo>
                  <a:cubicBezTo>
                    <a:pt x="11736" y="0"/>
                    <a:pt x="21324" y="9370"/>
                    <a:pt x="21594" y="21103"/>
                  </a:cubicBezTo>
                </a:path>
                <a:path w="21594" h="21600" stroke="0" extrusionOk="0">
                  <a:moveTo>
                    <a:pt x="-1" y="0"/>
                  </a:moveTo>
                  <a:cubicBezTo>
                    <a:pt x="11736" y="0"/>
                    <a:pt x="21324" y="9370"/>
                    <a:pt x="21594" y="21103"/>
                  </a:cubicBezTo>
                  <a:lnTo>
                    <a:pt x="0" y="21600"/>
                  </a:lnTo>
                  <a:close/>
                </a:path>
              </a:pathLst>
            </a:custGeom>
            <a:noFill/>
            <a:ln w="38100">
              <a:solidFill>
                <a:srgbClr val="0000FF"/>
              </a:solidFill>
              <a:round/>
              <a:headEnd type="arrow" w="med" len="med"/>
              <a:tailEnd/>
            </a:ln>
            <a:effectLst/>
          </p:spPr>
          <p:txBody>
            <a:bodyPr wrap="none" anchor="ctr"/>
            <a:lstStyle/>
            <a:p>
              <a:endParaRPr lang="fr-FR" sz="1800">
                <a:solidFill>
                  <a:schemeClr val="tx1"/>
                </a:solidFill>
              </a:endParaRPr>
            </a:p>
          </p:txBody>
        </p:sp>
      </p:grpSp>
      <p:sp>
        <p:nvSpPr>
          <p:cNvPr id="13380" name="Text Box 68"/>
          <p:cNvSpPr txBox="1">
            <a:spLocks noChangeArrowheads="1"/>
          </p:cNvSpPr>
          <p:nvPr/>
        </p:nvSpPr>
        <p:spPr bwMode="auto">
          <a:xfrm>
            <a:off x="7124700" y="2371725"/>
            <a:ext cx="1059906" cy="276999"/>
          </a:xfrm>
          <a:prstGeom prst="rect">
            <a:avLst/>
          </a:prstGeom>
          <a:noFill/>
          <a:ln w="9525">
            <a:noFill/>
            <a:miter lim="800000"/>
            <a:headEnd/>
            <a:tailEnd/>
          </a:ln>
          <a:effectLst/>
        </p:spPr>
        <p:txBody>
          <a:bodyPr wrap="none">
            <a:spAutoFit/>
          </a:bodyPr>
          <a:lstStyle/>
          <a:p>
            <a:r>
              <a:rPr lang="fr-FR" sz="1200" b="1">
                <a:solidFill>
                  <a:schemeClr val="tx1"/>
                </a:solidFill>
                <a:latin typeface="Comic Sans MS" pitchFamily="66" charset="0"/>
                <a:sym typeface="Symbol" pitchFamily="18" charset="2"/>
              </a:rPr>
              <a:t>18.8(10) ns</a:t>
            </a:r>
          </a:p>
        </p:txBody>
      </p:sp>
      <p:grpSp>
        <p:nvGrpSpPr>
          <p:cNvPr id="8" name="Group 72"/>
          <p:cNvGrpSpPr>
            <a:grpSpLocks/>
          </p:cNvGrpSpPr>
          <p:nvPr/>
        </p:nvGrpSpPr>
        <p:grpSpPr bwMode="auto">
          <a:xfrm>
            <a:off x="5724527" y="1831975"/>
            <a:ext cx="3013076" cy="2176463"/>
            <a:chOff x="3606" y="1154"/>
            <a:chExt cx="1898" cy="1371"/>
          </a:xfrm>
        </p:grpSpPr>
        <p:sp>
          <p:nvSpPr>
            <p:cNvPr id="13358" name="Text Box 46"/>
            <p:cNvSpPr txBox="1">
              <a:spLocks noChangeArrowheads="1"/>
            </p:cNvSpPr>
            <p:nvPr/>
          </p:nvSpPr>
          <p:spPr bwMode="auto">
            <a:xfrm>
              <a:off x="3923" y="1154"/>
              <a:ext cx="1313" cy="233"/>
            </a:xfrm>
            <a:prstGeom prst="rect">
              <a:avLst/>
            </a:prstGeom>
            <a:noFill/>
            <a:ln w="9525">
              <a:noFill/>
              <a:miter lim="800000"/>
              <a:headEnd/>
              <a:tailEnd/>
            </a:ln>
            <a:effectLst/>
          </p:spPr>
          <p:txBody>
            <a:bodyPr wrap="none">
              <a:spAutoFit/>
            </a:bodyPr>
            <a:lstStyle/>
            <a:p>
              <a:r>
                <a:rPr lang="en-US" sz="1800">
                  <a:solidFill>
                    <a:schemeClr val="tx1"/>
                  </a:solidFill>
                  <a:latin typeface="Comic Sans MS" pitchFamily="66" charset="0"/>
                </a:rPr>
                <a:t>Sch</a:t>
              </a:r>
              <a:r>
                <a:rPr lang="en-US" sz="1800">
                  <a:solidFill>
                    <a:schemeClr val="tx1"/>
                  </a:solidFill>
                  <a:latin typeface="Comic Sans MS" pitchFamily="66" charset="0"/>
                  <a:cs typeface="Arial" pitchFamily="34" charset="0"/>
                </a:rPr>
                <a:t>éma de niveau</a:t>
              </a:r>
            </a:p>
          </p:txBody>
        </p:sp>
        <p:grpSp>
          <p:nvGrpSpPr>
            <p:cNvPr id="9" name="Group 71"/>
            <p:cNvGrpSpPr>
              <a:grpSpLocks/>
            </p:cNvGrpSpPr>
            <p:nvPr/>
          </p:nvGrpSpPr>
          <p:grpSpPr bwMode="auto">
            <a:xfrm>
              <a:off x="3606" y="1536"/>
              <a:ext cx="1898" cy="989"/>
              <a:chOff x="3606" y="1536"/>
              <a:chExt cx="1898" cy="989"/>
            </a:xfrm>
          </p:grpSpPr>
          <p:sp>
            <p:nvSpPr>
              <p:cNvPr id="13348" name="Line 36"/>
              <p:cNvSpPr>
                <a:spLocks noChangeShapeType="1"/>
              </p:cNvSpPr>
              <p:nvPr/>
            </p:nvSpPr>
            <p:spPr bwMode="auto">
              <a:xfrm>
                <a:off x="3833" y="2449"/>
                <a:ext cx="635" cy="0"/>
              </a:xfrm>
              <a:prstGeom prst="line">
                <a:avLst/>
              </a:prstGeom>
              <a:noFill/>
              <a:ln w="60325">
                <a:solidFill>
                  <a:schemeClr val="tx2"/>
                </a:solidFill>
                <a:round/>
                <a:headEnd/>
                <a:tailEnd/>
              </a:ln>
              <a:effectLst/>
            </p:spPr>
            <p:txBody>
              <a:bodyPr/>
              <a:lstStyle/>
              <a:p>
                <a:endParaRPr lang="fr-FR" sz="1800">
                  <a:solidFill>
                    <a:schemeClr val="tx1"/>
                  </a:solidFill>
                </a:endParaRPr>
              </a:p>
            </p:txBody>
          </p:sp>
          <p:sp>
            <p:nvSpPr>
              <p:cNvPr id="13349" name="Line 37"/>
              <p:cNvSpPr>
                <a:spLocks noChangeShapeType="1"/>
              </p:cNvSpPr>
              <p:nvPr/>
            </p:nvSpPr>
            <p:spPr bwMode="auto">
              <a:xfrm>
                <a:off x="3833" y="1905"/>
                <a:ext cx="635" cy="0"/>
              </a:xfrm>
              <a:prstGeom prst="line">
                <a:avLst/>
              </a:prstGeom>
              <a:noFill/>
              <a:ln w="60325">
                <a:solidFill>
                  <a:schemeClr val="tx2"/>
                </a:solidFill>
                <a:round/>
                <a:headEnd/>
                <a:tailEnd/>
              </a:ln>
              <a:effectLst/>
            </p:spPr>
            <p:txBody>
              <a:bodyPr/>
              <a:lstStyle/>
              <a:p>
                <a:endParaRPr lang="fr-FR" sz="1800">
                  <a:solidFill>
                    <a:schemeClr val="tx1"/>
                  </a:solidFill>
                </a:endParaRPr>
              </a:p>
            </p:txBody>
          </p:sp>
          <p:sp>
            <p:nvSpPr>
              <p:cNvPr id="13350" name="Text Box 38"/>
              <p:cNvSpPr txBox="1">
                <a:spLocks noChangeArrowheads="1"/>
              </p:cNvSpPr>
              <p:nvPr/>
            </p:nvSpPr>
            <p:spPr bwMode="auto">
              <a:xfrm>
                <a:off x="3606" y="2292"/>
                <a:ext cx="265" cy="233"/>
              </a:xfrm>
              <a:prstGeom prst="rect">
                <a:avLst/>
              </a:prstGeom>
              <a:noFill/>
              <a:ln w="9525">
                <a:noFill/>
                <a:miter lim="800000"/>
                <a:headEnd/>
                <a:tailEnd/>
              </a:ln>
              <a:effectLst/>
            </p:spPr>
            <p:txBody>
              <a:bodyPr wrap="none">
                <a:spAutoFit/>
              </a:bodyPr>
              <a:lstStyle/>
              <a:p>
                <a:r>
                  <a:rPr lang="en-US" sz="1800" b="1">
                    <a:solidFill>
                      <a:schemeClr val="tx1"/>
                    </a:solidFill>
                    <a:latin typeface="Comic Sans MS" pitchFamily="66" charset="0"/>
                  </a:rPr>
                  <a:t>0</a:t>
                </a:r>
                <a:r>
                  <a:rPr lang="en-US" sz="1800" b="1" baseline="30000">
                    <a:solidFill>
                      <a:schemeClr val="tx1"/>
                    </a:solidFill>
                    <a:latin typeface="Comic Sans MS" pitchFamily="66" charset="0"/>
                  </a:rPr>
                  <a:t>+</a:t>
                </a:r>
                <a:endParaRPr lang="fr-FR" sz="1800" b="1" baseline="30000">
                  <a:solidFill>
                    <a:schemeClr val="tx1"/>
                  </a:solidFill>
                  <a:latin typeface="Comic Sans MS" pitchFamily="66" charset="0"/>
                </a:endParaRPr>
              </a:p>
            </p:txBody>
          </p:sp>
          <p:sp>
            <p:nvSpPr>
              <p:cNvPr id="13351" name="Text Box 39"/>
              <p:cNvSpPr txBox="1">
                <a:spLocks noChangeArrowheads="1"/>
              </p:cNvSpPr>
              <p:nvPr/>
            </p:nvSpPr>
            <p:spPr bwMode="auto">
              <a:xfrm>
                <a:off x="3606" y="1764"/>
                <a:ext cx="265" cy="233"/>
              </a:xfrm>
              <a:prstGeom prst="rect">
                <a:avLst/>
              </a:prstGeom>
              <a:noFill/>
              <a:ln w="9525">
                <a:noFill/>
                <a:miter lim="800000"/>
                <a:headEnd/>
                <a:tailEnd/>
              </a:ln>
              <a:effectLst/>
            </p:spPr>
            <p:txBody>
              <a:bodyPr wrap="none">
                <a:spAutoFit/>
              </a:bodyPr>
              <a:lstStyle/>
              <a:p>
                <a:r>
                  <a:rPr lang="en-US" sz="1800" b="1">
                    <a:solidFill>
                      <a:schemeClr val="tx1"/>
                    </a:solidFill>
                    <a:latin typeface="Comic Sans MS" pitchFamily="66" charset="0"/>
                  </a:rPr>
                  <a:t>2</a:t>
                </a:r>
                <a:r>
                  <a:rPr lang="en-US" sz="1800" b="1" baseline="30000">
                    <a:solidFill>
                      <a:schemeClr val="tx1"/>
                    </a:solidFill>
                    <a:latin typeface="Comic Sans MS" pitchFamily="66" charset="0"/>
                  </a:rPr>
                  <a:t>+</a:t>
                </a:r>
                <a:endParaRPr lang="fr-FR" sz="1800" b="1" baseline="30000">
                  <a:solidFill>
                    <a:schemeClr val="tx1"/>
                  </a:solidFill>
                  <a:latin typeface="Comic Sans MS" pitchFamily="66" charset="0"/>
                </a:endParaRPr>
              </a:p>
            </p:txBody>
          </p:sp>
          <p:sp>
            <p:nvSpPr>
              <p:cNvPr id="13352" name="Text Box 40"/>
              <p:cNvSpPr txBox="1">
                <a:spLocks noChangeArrowheads="1"/>
              </p:cNvSpPr>
              <p:nvPr/>
            </p:nvSpPr>
            <p:spPr bwMode="auto">
              <a:xfrm>
                <a:off x="3833" y="2066"/>
                <a:ext cx="280" cy="165"/>
              </a:xfrm>
              <a:prstGeom prst="rect">
                <a:avLst/>
              </a:prstGeom>
              <a:noFill/>
              <a:ln w="9525">
                <a:noFill/>
                <a:miter lim="800000"/>
                <a:headEnd/>
                <a:tailEnd/>
              </a:ln>
              <a:effectLst/>
            </p:spPr>
            <p:txBody>
              <a:bodyPr wrap="none">
                <a:spAutoFit/>
              </a:bodyPr>
              <a:lstStyle/>
              <a:p>
                <a:r>
                  <a:rPr lang="en-US" sz="1050" b="1">
                    <a:solidFill>
                      <a:schemeClr val="tx1"/>
                    </a:solidFill>
                    <a:latin typeface="Comic Sans MS" pitchFamily="66" charset="0"/>
                  </a:rPr>
                  <a:t>456</a:t>
                </a:r>
                <a:endParaRPr lang="fr-FR" sz="1050" b="1">
                  <a:solidFill>
                    <a:schemeClr val="tx1"/>
                  </a:solidFill>
                  <a:latin typeface="Comic Sans MS" pitchFamily="66" charset="0"/>
                </a:endParaRPr>
              </a:p>
            </p:txBody>
          </p:sp>
          <p:sp>
            <p:nvSpPr>
              <p:cNvPr id="13354" name="AutoShape 42"/>
              <p:cNvSpPr>
                <a:spLocks noChangeArrowheads="1"/>
              </p:cNvSpPr>
              <p:nvPr/>
            </p:nvSpPr>
            <p:spPr bwMode="auto">
              <a:xfrm>
                <a:off x="4105" y="1888"/>
                <a:ext cx="90" cy="544"/>
              </a:xfrm>
              <a:prstGeom prst="downArrow">
                <a:avLst>
                  <a:gd name="adj1" fmla="val 50000"/>
                  <a:gd name="adj2" fmla="val 151111"/>
                </a:avLst>
              </a:prstGeom>
              <a:solidFill>
                <a:schemeClr val="tx1"/>
              </a:solidFill>
              <a:ln w="9525">
                <a:solidFill>
                  <a:schemeClr val="tx1"/>
                </a:solidFill>
                <a:miter lim="800000"/>
                <a:headEnd/>
                <a:tailEnd/>
              </a:ln>
              <a:effectLst/>
            </p:spPr>
            <p:txBody>
              <a:bodyPr wrap="none" anchor="ctr"/>
              <a:lstStyle/>
              <a:p>
                <a:endParaRPr lang="fr-FR" sz="1800">
                  <a:solidFill>
                    <a:schemeClr val="tx1"/>
                  </a:solidFill>
                </a:endParaRPr>
              </a:p>
            </p:txBody>
          </p:sp>
          <p:sp>
            <p:nvSpPr>
              <p:cNvPr id="13357" name="Text Box 45"/>
              <p:cNvSpPr txBox="1">
                <a:spLocks noChangeArrowheads="1"/>
              </p:cNvSpPr>
              <p:nvPr/>
            </p:nvSpPr>
            <p:spPr bwMode="auto">
              <a:xfrm>
                <a:off x="4574" y="2082"/>
                <a:ext cx="476" cy="165"/>
              </a:xfrm>
              <a:prstGeom prst="rect">
                <a:avLst/>
              </a:prstGeom>
              <a:noFill/>
              <a:ln w="9525">
                <a:noFill/>
                <a:miter lim="800000"/>
                <a:headEnd/>
                <a:tailEnd/>
              </a:ln>
              <a:effectLst/>
            </p:spPr>
            <p:txBody>
              <a:bodyPr wrap="none">
                <a:spAutoFit/>
              </a:bodyPr>
              <a:lstStyle/>
              <a:p>
                <a:r>
                  <a:rPr lang="en-US" sz="1050" b="1">
                    <a:solidFill>
                      <a:schemeClr val="tx1"/>
                    </a:solidFill>
                    <a:latin typeface="Comic Sans MS" pitchFamily="66" charset="0"/>
                  </a:rPr>
                  <a:t>508 keV</a:t>
                </a:r>
                <a:endParaRPr lang="fr-FR" sz="1050" b="1">
                  <a:solidFill>
                    <a:schemeClr val="tx1"/>
                  </a:solidFill>
                  <a:latin typeface="Comic Sans MS" pitchFamily="66" charset="0"/>
                </a:endParaRPr>
              </a:p>
            </p:txBody>
          </p:sp>
          <p:sp>
            <p:nvSpPr>
              <p:cNvPr id="13360" name="Rectangle 48"/>
              <p:cNvSpPr>
                <a:spLocks noChangeArrowheads="1"/>
              </p:cNvSpPr>
              <p:nvPr/>
            </p:nvSpPr>
            <p:spPr bwMode="auto">
              <a:xfrm>
                <a:off x="4604" y="1748"/>
                <a:ext cx="635" cy="45"/>
              </a:xfrm>
              <a:prstGeom prst="rect">
                <a:avLst/>
              </a:prstGeom>
              <a:solidFill>
                <a:srgbClr val="FF6600"/>
              </a:solidFill>
              <a:ln w="9525">
                <a:noFill/>
                <a:miter lim="800000"/>
                <a:headEnd/>
                <a:tailEnd/>
              </a:ln>
              <a:effectLst/>
            </p:spPr>
            <p:txBody>
              <a:bodyPr wrap="none" anchor="ctr"/>
              <a:lstStyle/>
              <a:p>
                <a:endParaRPr lang="fr-FR" sz="1800">
                  <a:solidFill>
                    <a:schemeClr val="tx1"/>
                  </a:solidFill>
                </a:endParaRPr>
              </a:p>
            </p:txBody>
          </p:sp>
          <p:sp>
            <p:nvSpPr>
              <p:cNvPr id="13361" name="AutoShape 49"/>
              <p:cNvSpPr>
                <a:spLocks noChangeArrowheads="1"/>
              </p:cNvSpPr>
              <p:nvPr/>
            </p:nvSpPr>
            <p:spPr bwMode="auto">
              <a:xfrm rot="2011837">
                <a:off x="4480" y="1706"/>
                <a:ext cx="91" cy="799"/>
              </a:xfrm>
              <a:prstGeom prst="downArrow">
                <a:avLst>
                  <a:gd name="adj1" fmla="val 50000"/>
                  <a:gd name="adj2" fmla="val 219505"/>
                </a:avLst>
              </a:prstGeom>
              <a:solidFill>
                <a:srgbClr val="FF6600"/>
              </a:solidFill>
              <a:ln w="9525">
                <a:noFill/>
                <a:miter lim="800000"/>
                <a:headEnd/>
                <a:tailEnd/>
              </a:ln>
              <a:effectLst/>
            </p:spPr>
            <p:txBody>
              <a:bodyPr wrap="none" anchor="ctr"/>
              <a:lstStyle/>
              <a:p>
                <a:endParaRPr lang="fr-FR" sz="1800">
                  <a:solidFill>
                    <a:schemeClr val="tx1"/>
                  </a:solidFill>
                </a:endParaRPr>
              </a:p>
            </p:txBody>
          </p:sp>
          <p:sp>
            <p:nvSpPr>
              <p:cNvPr id="13362" name="Line 50"/>
              <p:cNvSpPr>
                <a:spLocks noChangeShapeType="1"/>
              </p:cNvSpPr>
              <p:nvPr/>
            </p:nvSpPr>
            <p:spPr bwMode="auto">
              <a:xfrm flipH="1">
                <a:off x="4422" y="1762"/>
                <a:ext cx="182" cy="136"/>
              </a:xfrm>
              <a:prstGeom prst="line">
                <a:avLst/>
              </a:prstGeom>
              <a:noFill/>
              <a:ln w="25400">
                <a:solidFill>
                  <a:srgbClr val="FF6600"/>
                </a:solidFill>
                <a:round/>
                <a:headEnd/>
                <a:tailEnd type="triangle" w="med" len="med"/>
              </a:ln>
              <a:effectLst/>
            </p:spPr>
            <p:txBody>
              <a:bodyPr/>
              <a:lstStyle/>
              <a:p>
                <a:endParaRPr lang="fr-FR" sz="1800">
                  <a:solidFill>
                    <a:schemeClr val="tx1"/>
                  </a:solidFill>
                </a:endParaRPr>
              </a:p>
            </p:txBody>
          </p:sp>
          <p:sp>
            <p:nvSpPr>
              <p:cNvPr id="13363" name="Text Box 51"/>
              <p:cNvSpPr txBox="1">
                <a:spLocks noChangeArrowheads="1"/>
              </p:cNvSpPr>
              <p:nvPr/>
            </p:nvSpPr>
            <p:spPr bwMode="auto">
              <a:xfrm>
                <a:off x="4059" y="1703"/>
                <a:ext cx="421" cy="165"/>
              </a:xfrm>
              <a:prstGeom prst="rect">
                <a:avLst/>
              </a:prstGeom>
              <a:noFill/>
              <a:ln w="9525">
                <a:noFill/>
                <a:miter lim="800000"/>
                <a:headEnd/>
                <a:tailEnd/>
              </a:ln>
              <a:effectLst/>
            </p:spPr>
            <p:txBody>
              <a:bodyPr wrap="none">
                <a:spAutoFit/>
              </a:bodyPr>
              <a:lstStyle/>
              <a:p>
                <a:r>
                  <a:rPr lang="en-US" sz="1050" b="1">
                    <a:solidFill>
                      <a:schemeClr val="tx1"/>
                    </a:solidFill>
                    <a:latin typeface="Comic Sans MS" pitchFamily="66" charset="0"/>
                  </a:rPr>
                  <a:t>52 keV</a:t>
                </a:r>
                <a:endParaRPr lang="fr-FR" sz="1050" b="1">
                  <a:solidFill>
                    <a:schemeClr val="tx1"/>
                  </a:solidFill>
                  <a:latin typeface="Comic Sans MS" pitchFamily="66" charset="0"/>
                </a:endParaRPr>
              </a:p>
            </p:txBody>
          </p:sp>
          <p:sp>
            <p:nvSpPr>
              <p:cNvPr id="13364" name="Text Box 52"/>
              <p:cNvSpPr txBox="1">
                <a:spLocks noChangeArrowheads="1"/>
              </p:cNvSpPr>
              <p:nvPr/>
            </p:nvSpPr>
            <p:spPr bwMode="auto">
              <a:xfrm>
                <a:off x="5239" y="1608"/>
                <a:ext cx="265" cy="233"/>
              </a:xfrm>
              <a:prstGeom prst="rect">
                <a:avLst/>
              </a:prstGeom>
              <a:noFill/>
              <a:ln w="9525">
                <a:noFill/>
                <a:miter lim="800000"/>
                <a:headEnd/>
                <a:tailEnd/>
              </a:ln>
              <a:effectLst/>
            </p:spPr>
            <p:txBody>
              <a:bodyPr wrap="none">
                <a:spAutoFit/>
              </a:bodyPr>
              <a:lstStyle/>
              <a:p>
                <a:r>
                  <a:rPr lang="en-US" sz="1800" b="1">
                    <a:solidFill>
                      <a:schemeClr val="tx1"/>
                    </a:solidFill>
                    <a:latin typeface="Comic Sans MS" pitchFamily="66" charset="0"/>
                  </a:rPr>
                  <a:t>0</a:t>
                </a:r>
                <a:r>
                  <a:rPr lang="en-US" sz="1800" b="1" baseline="30000">
                    <a:solidFill>
                      <a:schemeClr val="tx1"/>
                    </a:solidFill>
                    <a:latin typeface="Comic Sans MS" pitchFamily="66" charset="0"/>
                  </a:rPr>
                  <a:t>+</a:t>
                </a:r>
                <a:endParaRPr lang="fr-FR" sz="1800" b="1" baseline="30000">
                  <a:solidFill>
                    <a:schemeClr val="tx1"/>
                  </a:solidFill>
                  <a:latin typeface="Comic Sans MS" pitchFamily="66" charset="0"/>
                </a:endParaRPr>
              </a:p>
            </p:txBody>
          </p:sp>
          <p:sp>
            <p:nvSpPr>
              <p:cNvPr id="13365" name="Text Box 53"/>
              <p:cNvSpPr txBox="1">
                <a:spLocks noChangeArrowheads="1"/>
              </p:cNvSpPr>
              <p:nvPr/>
            </p:nvSpPr>
            <p:spPr bwMode="auto">
              <a:xfrm>
                <a:off x="4694" y="1884"/>
                <a:ext cx="276" cy="213"/>
              </a:xfrm>
              <a:prstGeom prst="rect">
                <a:avLst/>
              </a:prstGeom>
              <a:noFill/>
              <a:ln w="9525">
                <a:noFill/>
                <a:miter lim="800000"/>
                <a:headEnd/>
                <a:tailEnd/>
              </a:ln>
              <a:effectLst/>
            </p:spPr>
            <p:txBody>
              <a:bodyPr wrap="none">
                <a:spAutoFit/>
              </a:bodyPr>
              <a:lstStyle/>
              <a:p>
                <a:r>
                  <a:rPr lang="en-US" sz="1600" b="1">
                    <a:solidFill>
                      <a:schemeClr val="tx1"/>
                    </a:solidFill>
                    <a:latin typeface="Comic Sans MS" pitchFamily="66" charset="0"/>
                  </a:rPr>
                  <a:t>E0</a:t>
                </a:r>
                <a:endParaRPr lang="fr-FR" sz="1600" b="1">
                  <a:solidFill>
                    <a:schemeClr val="tx1"/>
                  </a:solidFill>
                  <a:latin typeface="Comic Sans MS" pitchFamily="66" charset="0"/>
                </a:endParaRPr>
              </a:p>
            </p:txBody>
          </p:sp>
          <p:sp>
            <p:nvSpPr>
              <p:cNvPr id="13382" name="Text Box 70"/>
              <p:cNvSpPr txBox="1">
                <a:spLocks noChangeArrowheads="1"/>
              </p:cNvSpPr>
              <p:nvPr/>
            </p:nvSpPr>
            <p:spPr bwMode="auto">
              <a:xfrm>
                <a:off x="4116" y="1536"/>
                <a:ext cx="276" cy="213"/>
              </a:xfrm>
              <a:prstGeom prst="rect">
                <a:avLst/>
              </a:prstGeom>
              <a:noFill/>
              <a:ln w="9525">
                <a:noFill/>
                <a:miter lim="800000"/>
                <a:headEnd/>
                <a:tailEnd/>
              </a:ln>
              <a:effectLst/>
            </p:spPr>
            <p:txBody>
              <a:bodyPr wrap="none">
                <a:spAutoFit/>
              </a:bodyPr>
              <a:lstStyle/>
              <a:p>
                <a:r>
                  <a:rPr lang="en-US" sz="1600" b="1">
                    <a:solidFill>
                      <a:schemeClr val="tx1"/>
                    </a:solidFill>
                    <a:latin typeface="Comic Sans MS" pitchFamily="66" charset="0"/>
                  </a:rPr>
                  <a:t>E2</a:t>
                </a:r>
                <a:endParaRPr lang="fr-FR" sz="1600" b="1">
                  <a:solidFill>
                    <a:schemeClr val="tx1"/>
                  </a:solidFill>
                  <a:latin typeface="Comic Sans MS" pitchFamily="66" charset="0"/>
                </a:endParaRPr>
              </a:p>
            </p:txBody>
          </p:sp>
        </p:grpSp>
      </p:grpSp>
      <p:grpSp>
        <p:nvGrpSpPr>
          <p:cNvPr id="10" name="Group 77"/>
          <p:cNvGrpSpPr>
            <a:grpSpLocks/>
          </p:cNvGrpSpPr>
          <p:nvPr/>
        </p:nvGrpSpPr>
        <p:grpSpPr bwMode="auto">
          <a:xfrm>
            <a:off x="6948488" y="2840040"/>
            <a:ext cx="1660525" cy="1728788"/>
            <a:chOff x="4377" y="1789"/>
            <a:chExt cx="1046" cy="1089"/>
          </a:xfrm>
        </p:grpSpPr>
        <p:sp>
          <p:nvSpPr>
            <p:cNvPr id="13385" name="Arc 73"/>
            <p:cNvSpPr>
              <a:spLocks/>
            </p:cNvSpPr>
            <p:nvPr/>
          </p:nvSpPr>
          <p:spPr bwMode="auto">
            <a:xfrm rot="-12633752">
              <a:off x="4550" y="1789"/>
              <a:ext cx="91" cy="136"/>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38100">
              <a:solidFill>
                <a:srgbClr val="0000FF"/>
              </a:solidFill>
              <a:round/>
              <a:headEnd/>
              <a:tailEnd/>
            </a:ln>
            <a:effectLst/>
          </p:spPr>
          <p:txBody>
            <a:bodyPr wrap="none" anchor="ctr"/>
            <a:lstStyle/>
            <a:p>
              <a:endParaRPr lang="fr-FR" sz="1800">
                <a:solidFill>
                  <a:schemeClr val="tx1"/>
                </a:solidFill>
              </a:endParaRPr>
            </a:p>
          </p:txBody>
        </p:sp>
        <p:sp>
          <p:nvSpPr>
            <p:cNvPr id="13386" name="Arc 74"/>
            <p:cNvSpPr>
              <a:spLocks/>
            </p:cNvSpPr>
            <p:nvPr/>
          </p:nvSpPr>
          <p:spPr bwMode="auto">
            <a:xfrm rot="18045383" flipH="1">
              <a:off x="4594" y="1860"/>
              <a:ext cx="454" cy="862"/>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38100">
              <a:solidFill>
                <a:srgbClr val="0000FF"/>
              </a:solidFill>
              <a:round/>
              <a:headEnd type="arrow" w="med" len="med"/>
              <a:tailEnd/>
            </a:ln>
            <a:effectLst/>
          </p:spPr>
          <p:txBody>
            <a:bodyPr wrap="none" anchor="ctr"/>
            <a:lstStyle/>
            <a:p>
              <a:endParaRPr lang="fr-FR" sz="1800">
                <a:solidFill>
                  <a:schemeClr val="tx1"/>
                </a:solidFill>
              </a:endParaRPr>
            </a:p>
          </p:txBody>
        </p:sp>
        <p:sp>
          <p:nvSpPr>
            <p:cNvPr id="13387" name="Text Box 75"/>
            <p:cNvSpPr txBox="1">
              <a:spLocks noChangeArrowheads="1"/>
            </p:cNvSpPr>
            <p:nvPr/>
          </p:nvSpPr>
          <p:spPr bwMode="auto">
            <a:xfrm>
              <a:off x="4377" y="2704"/>
              <a:ext cx="1046" cy="174"/>
            </a:xfrm>
            <a:prstGeom prst="rect">
              <a:avLst/>
            </a:prstGeom>
            <a:noFill/>
            <a:ln w="9525">
              <a:noFill/>
              <a:miter lim="800000"/>
              <a:headEnd/>
              <a:tailEnd/>
            </a:ln>
            <a:effectLst/>
          </p:spPr>
          <p:txBody>
            <a:bodyPr wrap="none">
              <a:spAutoFit/>
            </a:bodyPr>
            <a:lstStyle/>
            <a:p>
              <a:r>
                <a:rPr lang="en-US" sz="1200" b="1">
                  <a:solidFill>
                    <a:schemeClr val="tx1"/>
                  </a:solidFill>
                  <a:latin typeface="Comic Sans MS" pitchFamily="66" charset="0"/>
                  <a:sym typeface="Symbol" pitchFamily="18" charset="2"/>
                </a:rPr>
                <a:t>E2/E0 = 1.25 (0.5)</a:t>
              </a:r>
              <a:endParaRPr lang="fr-FR" sz="1200" b="1">
                <a:solidFill>
                  <a:schemeClr val="tx1"/>
                </a:solidFill>
                <a:latin typeface="Comic Sans MS" pitchFamily="66" charset="0"/>
                <a:sym typeface="Symbol" pitchFamily="18" charset="2"/>
              </a:endParaRPr>
            </a:p>
          </p:txBody>
        </p:sp>
      </p:grpSp>
      <p:sp>
        <p:nvSpPr>
          <p:cNvPr id="13388" name="Text Box 76"/>
          <p:cNvSpPr txBox="1">
            <a:spLocks noChangeArrowheads="1"/>
          </p:cNvSpPr>
          <p:nvPr/>
        </p:nvSpPr>
        <p:spPr bwMode="auto">
          <a:xfrm>
            <a:off x="323850" y="6200775"/>
            <a:ext cx="8820150" cy="369332"/>
          </a:xfrm>
          <a:prstGeom prst="rect">
            <a:avLst/>
          </a:prstGeom>
          <a:noFill/>
          <a:ln w="9525">
            <a:noFill/>
            <a:miter lim="800000"/>
            <a:headEnd/>
            <a:tailEnd/>
          </a:ln>
          <a:effectLst/>
        </p:spPr>
        <p:txBody>
          <a:bodyPr>
            <a:spAutoFit/>
          </a:bodyPr>
          <a:lstStyle/>
          <a:p>
            <a:pPr algn="ctr"/>
            <a:r>
              <a:rPr lang="en-US" sz="1800">
                <a:solidFill>
                  <a:schemeClr val="tx1"/>
                </a:solidFill>
                <a:latin typeface="Comic Sans MS" pitchFamily="66" charset="0"/>
              </a:rPr>
              <a:t>Force de transition E0 : </a:t>
            </a:r>
            <a:r>
              <a:rPr lang="en-US" sz="1800">
                <a:solidFill>
                  <a:schemeClr val="tx1"/>
                </a:solidFill>
                <a:latin typeface="Comic Sans MS" pitchFamily="66" charset="0"/>
                <a:sym typeface="Symbol" pitchFamily="18" charset="2"/>
              </a:rPr>
              <a:t></a:t>
            </a:r>
            <a:r>
              <a:rPr lang="en-US" sz="1800" baseline="30000">
                <a:solidFill>
                  <a:schemeClr val="tx1"/>
                </a:solidFill>
                <a:latin typeface="Comic Sans MS" pitchFamily="66" charset="0"/>
                <a:sym typeface="Symbol" pitchFamily="18" charset="2"/>
              </a:rPr>
              <a:t>2</a:t>
            </a:r>
            <a:r>
              <a:rPr lang="en-US" sz="1800">
                <a:solidFill>
                  <a:schemeClr val="tx1"/>
                </a:solidFill>
                <a:latin typeface="Comic Sans MS" pitchFamily="66" charset="0"/>
                <a:sym typeface="Symbol" pitchFamily="18" charset="2"/>
              </a:rPr>
              <a:t>(E0) = 85(19) mu</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subTnLst>
                                    <p:set>
                                      <p:cBhvr override="childStyle">
                                        <p:cTn dur="1" fill="hold" display="0" masterRel="nextClick" afterEffect="1"/>
                                        <p:tgtEl>
                                          <p:spTgt spid="2"/>
                                        </p:tgtEl>
                                        <p:attrNameLst>
                                          <p:attrName>style.visibility</p:attrName>
                                        </p:attrNameLst>
                                      </p:cBhvr>
                                      <p:to>
                                        <p:strVal val="hidden"/>
                                      </p:to>
                                    </p:set>
                                  </p:subTnLst>
                                </p:cTn>
                              </p:par>
                            </p:childTnLst>
                          </p:cTn>
                        </p:par>
                      </p:childTnLst>
                    </p:cTn>
                  </p:par>
                  <p:par>
                    <p:cTn id="7" fill="hold">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0"/>
                                          </p:stCondLst>
                                        </p:cTn>
                                        <p:tgtEl>
                                          <p:spTgt spid="13318"/>
                                        </p:tgtEl>
                                        <p:attrNameLst>
                                          <p:attrName>style.visibility</p:attrName>
                                        </p:attrNameLst>
                                      </p:cBhvr>
                                      <p:to>
                                        <p:strVal val="hidden"/>
                                      </p:to>
                                    </p:set>
                                  </p:childTnLst>
                                </p:cTn>
                              </p:par>
                              <p:par>
                                <p:cTn id="11" presetID="1" presetClass="entr" presetSubtype="0" fill="hold" nodeType="with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3332"/>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5"/>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3359"/>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8"/>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6"/>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7"/>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3380"/>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0"/>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338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32" grpId="0"/>
      <p:bldP spid="13359" grpId="0" animBg="1"/>
      <p:bldP spid="13380" grpId="0"/>
      <p:bldP spid="13388"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 name="Rectangle 1"/>
          <p:cNvSpPr>
            <a:spLocks noGrp="1" noChangeArrowheads="1"/>
          </p:cNvSpPr>
          <p:nvPr>
            <p:ph type="title"/>
          </p:nvPr>
        </p:nvSpPr>
        <p:spPr>
          <a:xfrm>
            <a:off x="4249738" y="0"/>
            <a:ext cx="5435600" cy="476250"/>
          </a:xfrm>
        </p:spPr>
        <p:txBody>
          <a:bodyPr lIns="90000" tIns="46800" rIns="90000" bIns="46800">
            <a:normAutofit fontScale="90000"/>
          </a:bodyPr>
          <a:lstStyle/>
          <a:p>
            <a:pPr eaLnBrk="1" fontAlgn="auto" hangingPunct="1">
              <a:spcAft>
                <a:spcPts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en-GB" sz="2400" dirty="0" smtClean="0">
                <a:solidFill>
                  <a:schemeClr val="accent2"/>
                </a:solidFill>
              </a:rPr>
              <a:t>Shape isomer : systematic of 0</a:t>
            </a:r>
            <a:r>
              <a:rPr lang="en-GB" sz="2400" baseline="30000" dirty="0" smtClean="0">
                <a:solidFill>
                  <a:schemeClr val="accent2"/>
                </a:solidFill>
              </a:rPr>
              <a:t>+</a:t>
            </a:r>
            <a:r>
              <a:rPr lang="en-GB" sz="2400" baseline="-25000" dirty="0" smtClean="0">
                <a:solidFill>
                  <a:schemeClr val="accent2"/>
                </a:solidFill>
              </a:rPr>
              <a:t>2</a:t>
            </a:r>
            <a:r>
              <a:rPr lang="en-GB" sz="2400" dirty="0" smtClean="0">
                <a:solidFill>
                  <a:schemeClr val="accent2"/>
                </a:solidFill>
              </a:rPr>
              <a:t> states</a:t>
            </a:r>
            <a:endParaRPr lang="en-GB" sz="2400" dirty="0">
              <a:solidFill>
                <a:schemeClr val="accent2"/>
              </a:solidFill>
            </a:endParaRPr>
          </a:p>
        </p:txBody>
      </p:sp>
      <p:grpSp>
        <p:nvGrpSpPr>
          <p:cNvPr id="119" name="Groupe 118"/>
          <p:cNvGrpSpPr/>
          <p:nvPr/>
        </p:nvGrpSpPr>
        <p:grpSpPr>
          <a:xfrm>
            <a:off x="287192" y="794410"/>
            <a:ext cx="8739333" cy="5857803"/>
            <a:chOff x="287192" y="794410"/>
            <a:chExt cx="8739333" cy="5857803"/>
          </a:xfrm>
        </p:grpSpPr>
        <p:pic>
          <p:nvPicPr>
            <p:cNvPr id="6145" name="Picture 1"/>
            <p:cNvPicPr>
              <a:picLocks noChangeAspect="1" noChangeArrowheads="1"/>
            </p:cNvPicPr>
            <p:nvPr/>
          </p:nvPicPr>
          <p:blipFill>
            <a:blip r:embed="rId3" cstate="print"/>
            <a:srcRect/>
            <a:stretch>
              <a:fillRect/>
            </a:stretch>
          </p:blipFill>
          <p:spPr bwMode="auto">
            <a:xfrm>
              <a:off x="3840994" y="794410"/>
              <a:ext cx="601662" cy="676275"/>
            </a:xfrm>
            <a:prstGeom prst="rect">
              <a:avLst/>
            </a:prstGeom>
            <a:noFill/>
            <a:ln w="9525">
              <a:noFill/>
              <a:round/>
              <a:headEnd/>
              <a:tailEnd/>
            </a:ln>
          </p:spPr>
        </p:pic>
        <p:pic>
          <p:nvPicPr>
            <p:cNvPr id="6146" name="Picture 2"/>
            <p:cNvPicPr>
              <a:picLocks noChangeAspect="1" noChangeArrowheads="1"/>
            </p:cNvPicPr>
            <p:nvPr/>
          </p:nvPicPr>
          <p:blipFill>
            <a:blip r:embed="rId4" cstate="print"/>
            <a:srcRect/>
            <a:stretch>
              <a:fillRect/>
            </a:stretch>
          </p:blipFill>
          <p:spPr bwMode="auto">
            <a:xfrm>
              <a:off x="7140405" y="864748"/>
              <a:ext cx="679450" cy="576262"/>
            </a:xfrm>
            <a:prstGeom prst="rect">
              <a:avLst/>
            </a:prstGeom>
            <a:noFill/>
            <a:ln w="9525">
              <a:noFill/>
              <a:round/>
              <a:headEnd/>
              <a:tailEnd/>
            </a:ln>
          </p:spPr>
        </p:pic>
        <p:sp>
          <p:nvSpPr>
            <p:cNvPr id="6147" name="Line 3"/>
            <p:cNvSpPr>
              <a:spLocks noChangeShapeType="1"/>
            </p:cNvSpPr>
            <p:nvPr/>
          </p:nvSpPr>
          <p:spPr bwMode="auto">
            <a:xfrm>
              <a:off x="3898900" y="3906838"/>
              <a:ext cx="517525" cy="1587"/>
            </a:xfrm>
            <a:prstGeom prst="line">
              <a:avLst/>
            </a:prstGeom>
            <a:noFill/>
            <a:ln w="28440">
              <a:solidFill>
                <a:srgbClr val="333399"/>
              </a:solidFill>
              <a:miter lim="800000"/>
              <a:headEnd/>
              <a:tailEnd/>
            </a:ln>
          </p:spPr>
          <p:txBody>
            <a:bodyPr/>
            <a:lstStyle/>
            <a:p>
              <a:endParaRPr lang="fr-FR"/>
            </a:p>
          </p:txBody>
        </p:sp>
        <p:sp>
          <p:nvSpPr>
            <p:cNvPr id="17413" name="Line 4"/>
            <p:cNvSpPr>
              <a:spLocks noChangeShapeType="1"/>
            </p:cNvSpPr>
            <p:nvPr/>
          </p:nvSpPr>
          <p:spPr bwMode="auto">
            <a:xfrm>
              <a:off x="3379788" y="3179763"/>
              <a:ext cx="517525" cy="1587"/>
            </a:xfrm>
            <a:prstGeom prst="line">
              <a:avLst/>
            </a:prstGeom>
            <a:noFill/>
            <a:ln w="28440">
              <a:solidFill>
                <a:srgbClr val="333399"/>
              </a:solidFill>
              <a:miter lim="800000"/>
              <a:headEnd/>
              <a:tailEnd/>
            </a:ln>
          </p:spPr>
          <p:txBody>
            <a:bodyPr/>
            <a:lstStyle/>
            <a:p>
              <a:endParaRPr lang="fr-FR"/>
            </a:p>
          </p:txBody>
        </p:sp>
        <p:sp>
          <p:nvSpPr>
            <p:cNvPr id="17414" name="Line 5"/>
            <p:cNvSpPr>
              <a:spLocks noChangeShapeType="1"/>
            </p:cNvSpPr>
            <p:nvPr/>
          </p:nvSpPr>
          <p:spPr bwMode="auto">
            <a:xfrm>
              <a:off x="3379788" y="2557463"/>
              <a:ext cx="517525" cy="1587"/>
            </a:xfrm>
            <a:prstGeom prst="line">
              <a:avLst/>
            </a:prstGeom>
            <a:noFill/>
            <a:ln w="28440">
              <a:solidFill>
                <a:srgbClr val="333399"/>
              </a:solidFill>
              <a:miter lim="800000"/>
              <a:headEnd/>
              <a:tailEnd/>
            </a:ln>
          </p:spPr>
          <p:txBody>
            <a:bodyPr/>
            <a:lstStyle/>
            <a:p>
              <a:endParaRPr lang="fr-FR"/>
            </a:p>
          </p:txBody>
        </p:sp>
        <p:sp>
          <p:nvSpPr>
            <p:cNvPr id="17415" name="Line 6"/>
            <p:cNvSpPr>
              <a:spLocks noChangeShapeType="1"/>
            </p:cNvSpPr>
            <p:nvPr/>
          </p:nvSpPr>
          <p:spPr bwMode="auto">
            <a:xfrm>
              <a:off x="3379788" y="1728788"/>
              <a:ext cx="517525" cy="1587"/>
            </a:xfrm>
            <a:prstGeom prst="line">
              <a:avLst/>
            </a:prstGeom>
            <a:noFill/>
            <a:ln w="28440">
              <a:solidFill>
                <a:srgbClr val="333399"/>
              </a:solidFill>
              <a:miter lim="800000"/>
              <a:headEnd/>
              <a:tailEnd/>
            </a:ln>
          </p:spPr>
          <p:txBody>
            <a:bodyPr/>
            <a:lstStyle/>
            <a:p>
              <a:endParaRPr lang="fr-FR"/>
            </a:p>
          </p:txBody>
        </p:sp>
        <p:sp>
          <p:nvSpPr>
            <p:cNvPr id="6151" name="Line 7"/>
            <p:cNvSpPr>
              <a:spLocks noChangeShapeType="1"/>
            </p:cNvSpPr>
            <p:nvPr/>
          </p:nvSpPr>
          <p:spPr bwMode="auto">
            <a:xfrm>
              <a:off x="3381375" y="3232150"/>
              <a:ext cx="517525" cy="1588"/>
            </a:xfrm>
            <a:prstGeom prst="line">
              <a:avLst/>
            </a:prstGeom>
            <a:noFill/>
            <a:ln w="28440">
              <a:solidFill>
                <a:srgbClr val="333399"/>
              </a:solidFill>
              <a:miter lim="800000"/>
              <a:headEnd/>
              <a:tailEnd/>
            </a:ln>
          </p:spPr>
          <p:txBody>
            <a:bodyPr/>
            <a:lstStyle/>
            <a:p>
              <a:endParaRPr lang="fr-FR"/>
            </a:p>
          </p:txBody>
        </p:sp>
        <p:sp>
          <p:nvSpPr>
            <p:cNvPr id="17417" name="Line 8"/>
            <p:cNvSpPr>
              <a:spLocks noChangeShapeType="1"/>
            </p:cNvSpPr>
            <p:nvPr/>
          </p:nvSpPr>
          <p:spPr bwMode="auto">
            <a:xfrm>
              <a:off x="3898900" y="3179763"/>
              <a:ext cx="155575" cy="1587"/>
            </a:xfrm>
            <a:prstGeom prst="line">
              <a:avLst/>
            </a:prstGeom>
            <a:noFill/>
            <a:ln w="28440">
              <a:solidFill>
                <a:srgbClr val="333399"/>
              </a:solidFill>
              <a:prstDash val="sysDot"/>
              <a:miter lim="800000"/>
              <a:headEnd/>
              <a:tailEnd/>
            </a:ln>
          </p:spPr>
          <p:txBody>
            <a:bodyPr/>
            <a:lstStyle/>
            <a:p>
              <a:endParaRPr lang="fr-FR"/>
            </a:p>
          </p:txBody>
        </p:sp>
        <p:sp>
          <p:nvSpPr>
            <p:cNvPr id="17418" name="Line 9"/>
            <p:cNvSpPr>
              <a:spLocks noChangeShapeType="1"/>
            </p:cNvSpPr>
            <p:nvPr/>
          </p:nvSpPr>
          <p:spPr bwMode="auto">
            <a:xfrm>
              <a:off x="3743325" y="3906838"/>
              <a:ext cx="155575" cy="1587"/>
            </a:xfrm>
            <a:prstGeom prst="line">
              <a:avLst/>
            </a:prstGeom>
            <a:noFill/>
            <a:ln w="28440">
              <a:solidFill>
                <a:srgbClr val="333399"/>
              </a:solidFill>
              <a:prstDash val="sysDot"/>
              <a:miter lim="800000"/>
              <a:headEnd/>
              <a:tailEnd/>
            </a:ln>
          </p:spPr>
          <p:txBody>
            <a:bodyPr/>
            <a:lstStyle/>
            <a:p>
              <a:endParaRPr lang="fr-FR"/>
            </a:p>
          </p:txBody>
        </p:sp>
        <p:sp>
          <p:nvSpPr>
            <p:cNvPr id="17419" name="Line 10"/>
            <p:cNvSpPr>
              <a:spLocks noChangeShapeType="1"/>
            </p:cNvSpPr>
            <p:nvPr/>
          </p:nvSpPr>
          <p:spPr bwMode="auto">
            <a:xfrm>
              <a:off x="3640138" y="1728788"/>
              <a:ext cx="1587" cy="828675"/>
            </a:xfrm>
            <a:prstGeom prst="line">
              <a:avLst/>
            </a:prstGeom>
            <a:noFill/>
            <a:ln w="28440">
              <a:solidFill>
                <a:srgbClr val="000000"/>
              </a:solidFill>
              <a:miter lim="800000"/>
              <a:headEnd/>
              <a:tailEnd type="triangle" w="med" len="med"/>
            </a:ln>
          </p:spPr>
          <p:txBody>
            <a:bodyPr/>
            <a:lstStyle/>
            <a:p>
              <a:endParaRPr lang="fr-FR"/>
            </a:p>
          </p:txBody>
        </p:sp>
        <p:sp>
          <p:nvSpPr>
            <p:cNvPr id="17420" name="Line 11"/>
            <p:cNvSpPr>
              <a:spLocks noChangeShapeType="1"/>
            </p:cNvSpPr>
            <p:nvPr/>
          </p:nvSpPr>
          <p:spPr bwMode="auto">
            <a:xfrm>
              <a:off x="3640138" y="2557463"/>
              <a:ext cx="1587" cy="622300"/>
            </a:xfrm>
            <a:prstGeom prst="line">
              <a:avLst/>
            </a:prstGeom>
            <a:noFill/>
            <a:ln w="28440">
              <a:solidFill>
                <a:srgbClr val="000000"/>
              </a:solidFill>
              <a:miter lim="800000"/>
              <a:headEnd/>
              <a:tailEnd type="triangle" w="med" len="med"/>
            </a:ln>
          </p:spPr>
          <p:txBody>
            <a:bodyPr/>
            <a:lstStyle/>
            <a:p>
              <a:endParaRPr lang="fr-FR"/>
            </a:p>
          </p:txBody>
        </p:sp>
        <p:sp>
          <p:nvSpPr>
            <p:cNvPr id="17421" name="Line 12"/>
            <p:cNvSpPr>
              <a:spLocks noChangeShapeType="1"/>
            </p:cNvSpPr>
            <p:nvPr/>
          </p:nvSpPr>
          <p:spPr bwMode="auto">
            <a:xfrm>
              <a:off x="4003675" y="3179763"/>
              <a:ext cx="155575" cy="727075"/>
            </a:xfrm>
            <a:prstGeom prst="line">
              <a:avLst/>
            </a:prstGeom>
            <a:noFill/>
            <a:ln w="28440">
              <a:solidFill>
                <a:srgbClr val="000000"/>
              </a:solidFill>
              <a:miter lim="800000"/>
              <a:headEnd/>
              <a:tailEnd type="triangle" w="med" len="med"/>
            </a:ln>
          </p:spPr>
          <p:txBody>
            <a:bodyPr/>
            <a:lstStyle/>
            <a:p>
              <a:endParaRPr lang="fr-FR"/>
            </a:p>
          </p:txBody>
        </p:sp>
        <p:sp>
          <p:nvSpPr>
            <p:cNvPr id="17422" name="Line 13"/>
            <p:cNvSpPr>
              <a:spLocks noChangeShapeType="1"/>
            </p:cNvSpPr>
            <p:nvPr/>
          </p:nvSpPr>
          <p:spPr bwMode="auto">
            <a:xfrm>
              <a:off x="3640138" y="3232150"/>
              <a:ext cx="155575" cy="674688"/>
            </a:xfrm>
            <a:prstGeom prst="line">
              <a:avLst/>
            </a:prstGeom>
            <a:noFill/>
            <a:ln w="38160">
              <a:solidFill>
                <a:srgbClr val="000000"/>
              </a:solidFill>
              <a:miter lim="800000"/>
              <a:headEnd/>
              <a:tailEnd type="triangle" w="med" len="med"/>
            </a:ln>
          </p:spPr>
          <p:txBody>
            <a:bodyPr/>
            <a:lstStyle/>
            <a:p>
              <a:endParaRPr lang="fr-FR"/>
            </a:p>
          </p:txBody>
        </p:sp>
        <p:sp>
          <p:nvSpPr>
            <p:cNvPr id="17423" name="Text Box 14"/>
            <p:cNvSpPr txBox="1">
              <a:spLocks noChangeArrowheads="1"/>
            </p:cNvSpPr>
            <p:nvPr/>
          </p:nvSpPr>
          <p:spPr bwMode="auto">
            <a:xfrm>
              <a:off x="3268663" y="3214688"/>
              <a:ext cx="287337" cy="225425"/>
            </a:xfrm>
            <a:prstGeom prst="rect">
              <a:avLst/>
            </a:prstGeom>
            <a:noFill/>
            <a:ln w="9525">
              <a:noFill/>
              <a:round/>
              <a:headEnd/>
              <a:tailEnd/>
            </a:ln>
          </p:spPr>
          <p:txBody>
            <a:bodyPr wrap="none" lIns="90000" tIns="46800" rIns="90000" bIns="46800">
              <a:spAutoFit/>
            </a:bodyPr>
            <a:lstStyle/>
            <a:p>
              <a:pPr>
                <a:lnSpc>
                  <a:spcPct val="98000"/>
                </a:lnSpc>
                <a:buClr>
                  <a:srgbClr val="FFFFFF"/>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900" i="0">
                  <a:solidFill>
                    <a:schemeClr val="tx1"/>
                  </a:solidFill>
                  <a:latin typeface="Comic Sans MS" pitchFamily="66" charset="0"/>
                </a:rPr>
                <a:t>0</a:t>
              </a:r>
              <a:r>
                <a:rPr lang="en-GB" sz="900" i="0" baseline="30000">
                  <a:solidFill>
                    <a:schemeClr val="tx1"/>
                  </a:solidFill>
                  <a:latin typeface="Comic Sans MS" pitchFamily="66" charset="0"/>
                </a:rPr>
                <a:t>+</a:t>
              </a:r>
            </a:p>
          </p:txBody>
        </p:sp>
        <p:sp>
          <p:nvSpPr>
            <p:cNvPr id="17424" name="Text Box 15"/>
            <p:cNvSpPr txBox="1">
              <a:spLocks noChangeArrowheads="1"/>
            </p:cNvSpPr>
            <p:nvPr/>
          </p:nvSpPr>
          <p:spPr bwMode="auto">
            <a:xfrm>
              <a:off x="3268663" y="2998788"/>
              <a:ext cx="287337" cy="225425"/>
            </a:xfrm>
            <a:prstGeom prst="rect">
              <a:avLst/>
            </a:prstGeom>
            <a:noFill/>
            <a:ln w="9525">
              <a:noFill/>
              <a:round/>
              <a:headEnd/>
              <a:tailEnd/>
            </a:ln>
          </p:spPr>
          <p:txBody>
            <a:bodyPr wrap="none" lIns="90000" tIns="46800" rIns="90000" bIns="46800">
              <a:spAutoFit/>
            </a:bodyPr>
            <a:lstStyle/>
            <a:p>
              <a:pPr>
                <a:lnSpc>
                  <a:spcPct val="98000"/>
                </a:lnSpc>
                <a:buClr>
                  <a:srgbClr val="FFFFFF"/>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900" i="0">
                  <a:solidFill>
                    <a:schemeClr val="tx1"/>
                  </a:solidFill>
                  <a:latin typeface="Comic Sans MS" pitchFamily="66" charset="0"/>
                </a:rPr>
                <a:t>2</a:t>
              </a:r>
              <a:r>
                <a:rPr lang="en-GB" sz="900" i="0" baseline="30000">
                  <a:solidFill>
                    <a:schemeClr val="tx1"/>
                  </a:solidFill>
                  <a:latin typeface="Comic Sans MS" pitchFamily="66" charset="0"/>
                </a:rPr>
                <a:t>+</a:t>
              </a:r>
            </a:p>
          </p:txBody>
        </p:sp>
        <p:sp>
          <p:nvSpPr>
            <p:cNvPr id="17425" name="Text Box 16"/>
            <p:cNvSpPr txBox="1">
              <a:spLocks noChangeArrowheads="1"/>
            </p:cNvSpPr>
            <p:nvPr/>
          </p:nvSpPr>
          <p:spPr bwMode="auto">
            <a:xfrm>
              <a:off x="3268663" y="1557338"/>
              <a:ext cx="287337" cy="225425"/>
            </a:xfrm>
            <a:prstGeom prst="rect">
              <a:avLst/>
            </a:prstGeom>
            <a:noFill/>
            <a:ln w="9525">
              <a:noFill/>
              <a:round/>
              <a:headEnd/>
              <a:tailEnd/>
            </a:ln>
          </p:spPr>
          <p:txBody>
            <a:bodyPr wrap="none" lIns="90000" tIns="46800" rIns="90000" bIns="46800">
              <a:spAutoFit/>
            </a:bodyPr>
            <a:lstStyle/>
            <a:p>
              <a:pPr>
                <a:lnSpc>
                  <a:spcPct val="98000"/>
                </a:lnSpc>
                <a:buClr>
                  <a:srgbClr val="FFFFFF"/>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900" i="0">
                  <a:solidFill>
                    <a:schemeClr val="tx1"/>
                  </a:solidFill>
                  <a:latin typeface="Comic Sans MS" pitchFamily="66" charset="0"/>
                </a:rPr>
                <a:t>6</a:t>
              </a:r>
              <a:r>
                <a:rPr lang="en-GB" sz="900" i="0" baseline="30000">
                  <a:solidFill>
                    <a:schemeClr val="tx1"/>
                  </a:solidFill>
                  <a:latin typeface="Comic Sans MS" pitchFamily="66" charset="0"/>
                </a:rPr>
                <a:t>+</a:t>
              </a:r>
            </a:p>
          </p:txBody>
        </p:sp>
        <p:sp>
          <p:nvSpPr>
            <p:cNvPr id="17426" name="Text Box 17"/>
            <p:cNvSpPr txBox="1">
              <a:spLocks noChangeArrowheads="1"/>
            </p:cNvSpPr>
            <p:nvPr/>
          </p:nvSpPr>
          <p:spPr bwMode="auto">
            <a:xfrm>
              <a:off x="4205288" y="3717925"/>
              <a:ext cx="287337" cy="225425"/>
            </a:xfrm>
            <a:prstGeom prst="rect">
              <a:avLst/>
            </a:prstGeom>
            <a:noFill/>
            <a:ln w="9525">
              <a:noFill/>
              <a:round/>
              <a:headEnd/>
              <a:tailEnd/>
            </a:ln>
          </p:spPr>
          <p:txBody>
            <a:bodyPr wrap="none" lIns="90000" tIns="46800" rIns="90000" bIns="46800">
              <a:spAutoFit/>
            </a:bodyPr>
            <a:lstStyle/>
            <a:p>
              <a:pPr>
                <a:lnSpc>
                  <a:spcPct val="98000"/>
                </a:lnSpc>
                <a:buClr>
                  <a:srgbClr val="FFFFFF"/>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900" i="0">
                  <a:solidFill>
                    <a:schemeClr val="tx1"/>
                  </a:solidFill>
                  <a:latin typeface="Comic Sans MS" pitchFamily="66" charset="0"/>
                </a:rPr>
                <a:t>0</a:t>
              </a:r>
              <a:r>
                <a:rPr lang="en-GB" sz="900" i="0" baseline="30000">
                  <a:solidFill>
                    <a:schemeClr val="tx1"/>
                  </a:solidFill>
                  <a:latin typeface="Comic Sans MS" pitchFamily="66" charset="0"/>
                </a:rPr>
                <a:t>+</a:t>
              </a:r>
            </a:p>
          </p:txBody>
        </p:sp>
        <p:sp>
          <p:nvSpPr>
            <p:cNvPr id="17427" name="Text Box 18"/>
            <p:cNvSpPr txBox="1">
              <a:spLocks noChangeArrowheads="1"/>
            </p:cNvSpPr>
            <p:nvPr/>
          </p:nvSpPr>
          <p:spPr bwMode="auto">
            <a:xfrm>
              <a:off x="3268663" y="2378075"/>
              <a:ext cx="287337" cy="225425"/>
            </a:xfrm>
            <a:prstGeom prst="rect">
              <a:avLst/>
            </a:prstGeom>
            <a:noFill/>
            <a:ln w="9525">
              <a:noFill/>
              <a:round/>
              <a:headEnd/>
              <a:tailEnd/>
            </a:ln>
          </p:spPr>
          <p:txBody>
            <a:bodyPr wrap="none" lIns="90000" tIns="46800" rIns="90000" bIns="46800">
              <a:spAutoFit/>
            </a:bodyPr>
            <a:lstStyle/>
            <a:p>
              <a:pPr>
                <a:lnSpc>
                  <a:spcPct val="98000"/>
                </a:lnSpc>
                <a:buClr>
                  <a:srgbClr val="FFFFFF"/>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900" i="0">
                  <a:solidFill>
                    <a:schemeClr val="tx1"/>
                  </a:solidFill>
                  <a:latin typeface="Comic Sans MS" pitchFamily="66" charset="0"/>
                </a:rPr>
                <a:t>4</a:t>
              </a:r>
              <a:r>
                <a:rPr lang="en-GB" sz="900" i="0" baseline="30000">
                  <a:solidFill>
                    <a:schemeClr val="tx1"/>
                  </a:solidFill>
                  <a:latin typeface="Comic Sans MS" pitchFamily="66" charset="0"/>
                </a:rPr>
                <a:t>+</a:t>
              </a:r>
            </a:p>
          </p:txBody>
        </p:sp>
        <p:sp>
          <p:nvSpPr>
            <p:cNvPr id="17428" name="Text Box 19"/>
            <p:cNvSpPr txBox="1">
              <a:spLocks noChangeArrowheads="1"/>
            </p:cNvSpPr>
            <p:nvPr/>
          </p:nvSpPr>
          <p:spPr bwMode="auto">
            <a:xfrm>
              <a:off x="3878263" y="3386138"/>
              <a:ext cx="371475" cy="225425"/>
            </a:xfrm>
            <a:prstGeom prst="rect">
              <a:avLst/>
            </a:prstGeom>
            <a:solidFill>
              <a:srgbClr val="FFFFFF"/>
            </a:solidFill>
            <a:ln w="9525">
              <a:noFill/>
              <a:round/>
              <a:headEnd/>
              <a:tailEnd/>
            </a:ln>
          </p:spPr>
          <p:txBody>
            <a:bodyPr wrap="none" lIns="90000" tIns="46800" rIns="90000" bIns="46800">
              <a:spAutoFit/>
            </a:bodyPr>
            <a:lstStyle/>
            <a:p>
              <a:pPr>
                <a:lnSpc>
                  <a:spcPct val="98000"/>
                </a:lnSpc>
                <a:buClr>
                  <a:srgbClr val="FFFFFF"/>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900" i="0">
                  <a:solidFill>
                    <a:schemeClr val="tx1"/>
                  </a:solidFill>
                  <a:latin typeface="Comic Sans MS" pitchFamily="66" charset="0"/>
                </a:rPr>
                <a:t>710</a:t>
              </a:r>
            </a:p>
          </p:txBody>
        </p:sp>
        <p:sp>
          <p:nvSpPr>
            <p:cNvPr id="17429" name="Text Box 20"/>
            <p:cNvSpPr txBox="1">
              <a:spLocks noChangeArrowheads="1"/>
            </p:cNvSpPr>
            <p:nvPr/>
          </p:nvSpPr>
          <p:spPr bwMode="auto">
            <a:xfrm>
              <a:off x="3482975" y="3430588"/>
              <a:ext cx="371475" cy="225425"/>
            </a:xfrm>
            <a:prstGeom prst="rect">
              <a:avLst/>
            </a:prstGeom>
            <a:solidFill>
              <a:srgbClr val="FFFFFF"/>
            </a:solidFill>
            <a:ln w="9525">
              <a:noFill/>
              <a:round/>
              <a:headEnd/>
              <a:tailEnd/>
            </a:ln>
          </p:spPr>
          <p:txBody>
            <a:bodyPr wrap="none" lIns="90000" tIns="46800" rIns="90000" bIns="46800">
              <a:spAutoFit/>
            </a:bodyPr>
            <a:lstStyle/>
            <a:p>
              <a:pPr>
                <a:lnSpc>
                  <a:spcPct val="98000"/>
                </a:lnSpc>
                <a:buClr>
                  <a:srgbClr val="FFFFFF"/>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900" i="0">
                  <a:solidFill>
                    <a:schemeClr val="tx1"/>
                  </a:solidFill>
                  <a:latin typeface="Comic Sans MS" pitchFamily="66" charset="0"/>
                </a:rPr>
                <a:t>671</a:t>
              </a:r>
            </a:p>
          </p:txBody>
        </p:sp>
        <p:sp>
          <p:nvSpPr>
            <p:cNvPr id="17430" name="Text Box 21"/>
            <p:cNvSpPr txBox="1">
              <a:spLocks noChangeArrowheads="1"/>
            </p:cNvSpPr>
            <p:nvPr/>
          </p:nvSpPr>
          <p:spPr bwMode="auto">
            <a:xfrm>
              <a:off x="3443288" y="2738438"/>
              <a:ext cx="371475" cy="225425"/>
            </a:xfrm>
            <a:prstGeom prst="rect">
              <a:avLst/>
            </a:prstGeom>
            <a:solidFill>
              <a:srgbClr val="FFFFFF"/>
            </a:solidFill>
            <a:ln w="9525">
              <a:noFill/>
              <a:round/>
              <a:headEnd/>
              <a:tailEnd/>
            </a:ln>
          </p:spPr>
          <p:txBody>
            <a:bodyPr wrap="none" lIns="90000" tIns="46800" rIns="90000" bIns="46800">
              <a:spAutoFit/>
            </a:bodyPr>
            <a:lstStyle/>
            <a:p>
              <a:pPr>
                <a:lnSpc>
                  <a:spcPct val="98000"/>
                </a:lnSpc>
                <a:buClr>
                  <a:srgbClr val="FFFFFF"/>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900" i="0">
                  <a:solidFill>
                    <a:schemeClr val="tx1"/>
                  </a:solidFill>
                  <a:latin typeface="Comic Sans MS" pitchFamily="66" charset="0"/>
                </a:rPr>
                <a:t>612</a:t>
              </a:r>
            </a:p>
          </p:txBody>
        </p:sp>
        <p:sp>
          <p:nvSpPr>
            <p:cNvPr id="17431" name="Text Box 22"/>
            <p:cNvSpPr txBox="1">
              <a:spLocks noChangeArrowheads="1"/>
            </p:cNvSpPr>
            <p:nvPr/>
          </p:nvSpPr>
          <p:spPr bwMode="auto">
            <a:xfrm>
              <a:off x="3444875" y="2017713"/>
              <a:ext cx="371475" cy="225425"/>
            </a:xfrm>
            <a:prstGeom prst="rect">
              <a:avLst/>
            </a:prstGeom>
            <a:solidFill>
              <a:srgbClr val="FFFFFF"/>
            </a:solidFill>
            <a:ln w="9525">
              <a:noFill/>
              <a:round/>
              <a:headEnd/>
              <a:tailEnd/>
            </a:ln>
          </p:spPr>
          <p:txBody>
            <a:bodyPr wrap="none" lIns="90000" tIns="46800" rIns="90000" bIns="46800">
              <a:spAutoFit/>
            </a:bodyPr>
            <a:lstStyle/>
            <a:p>
              <a:pPr>
                <a:lnSpc>
                  <a:spcPct val="98000"/>
                </a:lnSpc>
                <a:buClr>
                  <a:srgbClr val="FFFFFF"/>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900" i="0">
                  <a:solidFill>
                    <a:schemeClr val="tx1"/>
                  </a:solidFill>
                  <a:latin typeface="Comic Sans MS" pitchFamily="66" charset="0"/>
                </a:rPr>
                <a:t>791</a:t>
              </a:r>
            </a:p>
          </p:txBody>
        </p:sp>
        <p:sp>
          <p:nvSpPr>
            <p:cNvPr id="17432" name="Line 23"/>
            <p:cNvSpPr>
              <a:spLocks noChangeShapeType="1"/>
            </p:cNvSpPr>
            <p:nvPr/>
          </p:nvSpPr>
          <p:spPr bwMode="auto">
            <a:xfrm>
              <a:off x="5480050" y="3440113"/>
              <a:ext cx="101600" cy="1587"/>
            </a:xfrm>
            <a:prstGeom prst="line">
              <a:avLst/>
            </a:prstGeom>
            <a:noFill/>
            <a:ln w="28440">
              <a:solidFill>
                <a:srgbClr val="333399"/>
              </a:solidFill>
              <a:prstDash val="sysDot"/>
              <a:miter lim="800000"/>
              <a:headEnd/>
              <a:tailEnd/>
            </a:ln>
          </p:spPr>
          <p:txBody>
            <a:bodyPr/>
            <a:lstStyle/>
            <a:p>
              <a:endParaRPr lang="fr-FR"/>
            </a:p>
          </p:txBody>
        </p:sp>
        <p:sp>
          <p:nvSpPr>
            <p:cNvPr id="17433" name="Line 24"/>
            <p:cNvSpPr>
              <a:spLocks noChangeShapeType="1"/>
            </p:cNvSpPr>
            <p:nvPr/>
          </p:nvSpPr>
          <p:spPr bwMode="auto">
            <a:xfrm>
              <a:off x="4960938" y="3906838"/>
              <a:ext cx="519112" cy="1587"/>
            </a:xfrm>
            <a:prstGeom prst="line">
              <a:avLst/>
            </a:prstGeom>
            <a:noFill/>
            <a:ln w="28440">
              <a:solidFill>
                <a:srgbClr val="333399"/>
              </a:solidFill>
              <a:miter lim="800000"/>
              <a:headEnd/>
              <a:tailEnd/>
            </a:ln>
          </p:spPr>
          <p:txBody>
            <a:bodyPr/>
            <a:lstStyle/>
            <a:p>
              <a:endParaRPr lang="fr-FR"/>
            </a:p>
          </p:txBody>
        </p:sp>
        <p:sp>
          <p:nvSpPr>
            <p:cNvPr id="17434" name="Line 25"/>
            <p:cNvSpPr>
              <a:spLocks noChangeShapeType="1"/>
            </p:cNvSpPr>
            <p:nvPr/>
          </p:nvSpPr>
          <p:spPr bwMode="auto">
            <a:xfrm>
              <a:off x="4960938" y="3440113"/>
              <a:ext cx="519112" cy="1587"/>
            </a:xfrm>
            <a:prstGeom prst="line">
              <a:avLst/>
            </a:prstGeom>
            <a:noFill/>
            <a:ln w="28440">
              <a:solidFill>
                <a:srgbClr val="333399"/>
              </a:solidFill>
              <a:miter lim="800000"/>
              <a:headEnd/>
              <a:tailEnd/>
            </a:ln>
          </p:spPr>
          <p:txBody>
            <a:bodyPr/>
            <a:lstStyle/>
            <a:p>
              <a:endParaRPr lang="fr-FR"/>
            </a:p>
          </p:txBody>
        </p:sp>
        <p:sp>
          <p:nvSpPr>
            <p:cNvPr id="17435" name="Line 26"/>
            <p:cNvSpPr>
              <a:spLocks noChangeShapeType="1"/>
            </p:cNvSpPr>
            <p:nvPr/>
          </p:nvSpPr>
          <p:spPr bwMode="auto">
            <a:xfrm>
              <a:off x="4960938" y="2039938"/>
              <a:ext cx="519112" cy="1587"/>
            </a:xfrm>
            <a:prstGeom prst="line">
              <a:avLst/>
            </a:prstGeom>
            <a:noFill/>
            <a:ln w="28440">
              <a:solidFill>
                <a:srgbClr val="333399"/>
              </a:solidFill>
              <a:miter lim="800000"/>
              <a:headEnd/>
              <a:tailEnd/>
            </a:ln>
          </p:spPr>
          <p:txBody>
            <a:bodyPr/>
            <a:lstStyle/>
            <a:p>
              <a:endParaRPr lang="fr-FR"/>
            </a:p>
          </p:txBody>
        </p:sp>
        <p:sp>
          <p:nvSpPr>
            <p:cNvPr id="6171" name="Line 27"/>
            <p:cNvSpPr>
              <a:spLocks noChangeShapeType="1"/>
            </p:cNvSpPr>
            <p:nvPr/>
          </p:nvSpPr>
          <p:spPr bwMode="auto">
            <a:xfrm>
              <a:off x="5478463" y="3387725"/>
              <a:ext cx="519112" cy="1588"/>
            </a:xfrm>
            <a:prstGeom prst="line">
              <a:avLst/>
            </a:prstGeom>
            <a:noFill/>
            <a:ln w="28440">
              <a:solidFill>
                <a:srgbClr val="333399"/>
              </a:solidFill>
              <a:miter lim="800000"/>
              <a:headEnd/>
              <a:tailEnd/>
            </a:ln>
          </p:spPr>
          <p:txBody>
            <a:bodyPr/>
            <a:lstStyle/>
            <a:p>
              <a:endParaRPr lang="fr-FR"/>
            </a:p>
          </p:txBody>
        </p:sp>
        <p:sp>
          <p:nvSpPr>
            <p:cNvPr id="17437" name="Line 28"/>
            <p:cNvSpPr>
              <a:spLocks noChangeShapeType="1"/>
            </p:cNvSpPr>
            <p:nvPr/>
          </p:nvSpPr>
          <p:spPr bwMode="auto">
            <a:xfrm>
              <a:off x="4960938" y="2870200"/>
              <a:ext cx="519112" cy="1588"/>
            </a:xfrm>
            <a:prstGeom prst="line">
              <a:avLst/>
            </a:prstGeom>
            <a:noFill/>
            <a:ln w="28440">
              <a:solidFill>
                <a:srgbClr val="333399"/>
              </a:solidFill>
              <a:miter lim="800000"/>
              <a:headEnd/>
              <a:tailEnd/>
            </a:ln>
          </p:spPr>
          <p:txBody>
            <a:bodyPr/>
            <a:lstStyle/>
            <a:p>
              <a:endParaRPr lang="fr-FR"/>
            </a:p>
          </p:txBody>
        </p:sp>
        <p:sp>
          <p:nvSpPr>
            <p:cNvPr id="17438" name="Line 29"/>
            <p:cNvSpPr>
              <a:spLocks noChangeShapeType="1"/>
            </p:cNvSpPr>
            <p:nvPr/>
          </p:nvSpPr>
          <p:spPr bwMode="auto">
            <a:xfrm>
              <a:off x="5219700" y="2039938"/>
              <a:ext cx="1588" cy="830262"/>
            </a:xfrm>
            <a:prstGeom prst="line">
              <a:avLst/>
            </a:prstGeom>
            <a:noFill/>
            <a:ln w="28440">
              <a:solidFill>
                <a:srgbClr val="000000"/>
              </a:solidFill>
              <a:miter lim="800000"/>
              <a:headEnd/>
              <a:tailEnd type="triangle" w="med" len="med"/>
            </a:ln>
          </p:spPr>
          <p:txBody>
            <a:bodyPr/>
            <a:lstStyle/>
            <a:p>
              <a:endParaRPr lang="fr-FR"/>
            </a:p>
          </p:txBody>
        </p:sp>
        <p:sp>
          <p:nvSpPr>
            <p:cNvPr id="17439" name="Line 30"/>
            <p:cNvSpPr>
              <a:spLocks noChangeShapeType="1"/>
            </p:cNvSpPr>
            <p:nvPr/>
          </p:nvSpPr>
          <p:spPr bwMode="auto">
            <a:xfrm>
              <a:off x="5219700" y="2870200"/>
              <a:ext cx="1588" cy="569913"/>
            </a:xfrm>
            <a:prstGeom prst="line">
              <a:avLst/>
            </a:prstGeom>
            <a:noFill/>
            <a:ln w="28440">
              <a:solidFill>
                <a:srgbClr val="000000"/>
              </a:solidFill>
              <a:miter lim="800000"/>
              <a:headEnd/>
              <a:tailEnd type="triangle" w="med" len="med"/>
            </a:ln>
          </p:spPr>
          <p:txBody>
            <a:bodyPr/>
            <a:lstStyle/>
            <a:p>
              <a:endParaRPr lang="fr-FR"/>
            </a:p>
          </p:txBody>
        </p:sp>
        <p:sp>
          <p:nvSpPr>
            <p:cNvPr id="17440" name="Line 31"/>
            <p:cNvSpPr>
              <a:spLocks noChangeShapeType="1"/>
            </p:cNvSpPr>
            <p:nvPr/>
          </p:nvSpPr>
          <p:spPr bwMode="auto">
            <a:xfrm>
              <a:off x="5219700" y="3440113"/>
              <a:ext cx="1588" cy="466725"/>
            </a:xfrm>
            <a:prstGeom prst="line">
              <a:avLst/>
            </a:prstGeom>
            <a:noFill/>
            <a:ln w="28440">
              <a:solidFill>
                <a:srgbClr val="000000"/>
              </a:solidFill>
              <a:miter lim="800000"/>
              <a:headEnd/>
              <a:tailEnd type="triangle" w="med" len="med"/>
            </a:ln>
          </p:spPr>
          <p:txBody>
            <a:bodyPr/>
            <a:lstStyle/>
            <a:p>
              <a:endParaRPr lang="fr-FR"/>
            </a:p>
          </p:txBody>
        </p:sp>
        <p:sp>
          <p:nvSpPr>
            <p:cNvPr id="17441" name="Line 32"/>
            <p:cNvSpPr>
              <a:spLocks noChangeShapeType="1"/>
            </p:cNvSpPr>
            <p:nvPr/>
          </p:nvSpPr>
          <p:spPr bwMode="auto">
            <a:xfrm flipH="1">
              <a:off x="5683250" y="3387725"/>
              <a:ext cx="161925" cy="519113"/>
            </a:xfrm>
            <a:prstGeom prst="line">
              <a:avLst/>
            </a:prstGeom>
            <a:noFill/>
            <a:ln w="38160">
              <a:solidFill>
                <a:srgbClr val="000000"/>
              </a:solidFill>
              <a:miter lim="800000"/>
              <a:headEnd/>
              <a:tailEnd type="triangle" w="med" len="med"/>
            </a:ln>
          </p:spPr>
          <p:txBody>
            <a:bodyPr/>
            <a:lstStyle/>
            <a:p>
              <a:endParaRPr lang="fr-FR"/>
            </a:p>
          </p:txBody>
        </p:sp>
        <p:sp>
          <p:nvSpPr>
            <p:cNvPr id="17442" name="Line 33"/>
            <p:cNvSpPr>
              <a:spLocks noChangeShapeType="1"/>
            </p:cNvSpPr>
            <p:nvPr/>
          </p:nvSpPr>
          <p:spPr bwMode="auto">
            <a:xfrm>
              <a:off x="5480050" y="3906838"/>
              <a:ext cx="309563" cy="1587"/>
            </a:xfrm>
            <a:prstGeom prst="line">
              <a:avLst/>
            </a:prstGeom>
            <a:noFill/>
            <a:ln w="28440">
              <a:solidFill>
                <a:srgbClr val="333399"/>
              </a:solidFill>
              <a:prstDash val="sysDot"/>
              <a:miter lim="800000"/>
              <a:headEnd/>
              <a:tailEnd/>
            </a:ln>
          </p:spPr>
          <p:txBody>
            <a:bodyPr/>
            <a:lstStyle/>
            <a:p>
              <a:endParaRPr lang="fr-FR"/>
            </a:p>
          </p:txBody>
        </p:sp>
        <p:sp>
          <p:nvSpPr>
            <p:cNvPr id="17443" name="Line 34"/>
            <p:cNvSpPr>
              <a:spLocks noChangeShapeType="1"/>
            </p:cNvSpPr>
            <p:nvPr/>
          </p:nvSpPr>
          <p:spPr bwMode="auto">
            <a:xfrm flipH="1">
              <a:off x="5527675" y="3387725"/>
              <a:ext cx="93663" cy="87313"/>
            </a:xfrm>
            <a:prstGeom prst="line">
              <a:avLst/>
            </a:prstGeom>
            <a:noFill/>
            <a:ln w="38160">
              <a:solidFill>
                <a:srgbClr val="000000"/>
              </a:solidFill>
              <a:miter lim="800000"/>
              <a:headEnd/>
              <a:tailEnd type="triangle" w="med" len="med"/>
            </a:ln>
          </p:spPr>
          <p:txBody>
            <a:bodyPr/>
            <a:lstStyle/>
            <a:p>
              <a:endParaRPr lang="fr-FR"/>
            </a:p>
          </p:txBody>
        </p:sp>
        <p:sp>
          <p:nvSpPr>
            <p:cNvPr id="17444" name="Text Box 35"/>
            <p:cNvSpPr txBox="1">
              <a:spLocks noChangeArrowheads="1"/>
            </p:cNvSpPr>
            <p:nvPr/>
          </p:nvSpPr>
          <p:spPr bwMode="auto">
            <a:xfrm>
              <a:off x="5786438" y="3214688"/>
              <a:ext cx="287337" cy="225425"/>
            </a:xfrm>
            <a:prstGeom prst="rect">
              <a:avLst/>
            </a:prstGeom>
            <a:noFill/>
            <a:ln w="9525">
              <a:noFill/>
              <a:round/>
              <a:headEnd/>
              <a:tailEnd/>
            </a:ln>
          </p:spPr>
          <p:txBody>
            <a:bodyPr wrap="none" lIns="90000" tIns="46800" rIns="90000" bIns="46800">
              <a:spAutoFit/>
            </a:bodyPr>
            <a:lstStyle/>
            <a:p>
              <a:pPr>
                <a:lnSpc>
                  <a:spcPct val="98000"/>
                </a:lnSpc>
                <a:buClr>
                  <a:srgbClr val="FFFFFF"/>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900" i="0">
                  <a:solidFill>
                    <a:schemeClr val="tx1"/>
                  </a:solidFill>
                  <a:latin typeface="Comic Sans MS" pitchFamily="66" charset="0"/>
                </a:rPr>
                <a:t>0</a:t>
              </a:r>
              <a:r>
                <a:rPr lang="en-GB" sz="900" i="0" baseline="30000">
                  <a:solidFill>
                    <a:schemeClr val="tx1"/>
                  </a:solidFill>
                  <a:latin typeface="Comic Sans MS" pitchFamily="66" charset="0"/>
                </a:rPr>
                <a:t>+</a:t>
              </a:r>
            </a:p>
          </p:txBody>
        </p:sp>
        <p:sp>
          <p:nvSpPr>
            <p:cNvPr id="17445" name="Text Box 36"/>
            <p:cNvSpPr txBox="1">
              <a:spLocks noChangeArrowheads="1"/>
            </p:cNvSpPr>
            <p:nvPr/>
          </p:nvSpPr>
          <p:spPr bwMode="auto">
            <a:xfrm>
              <a:off x="4849813" y="3717925"/>
              <a:ext cx="287337" cy="225425"/>
            </a:xfrm>
            <a:prstGeom prst="rect">
              <a:avLst/>
            </a:prstGeom>
            <a:noFill/>
            <a:ln w="9525">
              <a:noFill/>
              <a:round/>
              <a:headEnd/>
              <a:tailEnd/>
            </a:ln>
          </p:spPr>
          <p:txBody>
            <a:bodyPr wrap="none" lIns="90000" tIns="46800" rIns="90000" bIns="46800">
              <a:spAutoFit/>
            </a:bodyPr>
            <a:lstStyle/>
            <a:p>
              <a:pPr>
                <a:lnSpc>
                  <a:spcPct val="98000"/>
                </a:lnSpc>
                <a:buClr>
                  <a:srgbClr val="FFFFFF"/>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900" i="0">
                  <a:solidFill>
                    <a:schemeClr val="tx1"/>
                  </a:solidFill>
                  <a:latin typeface="Comic Sans MS" pitchFamily="66" charset="0"/>
                </a:rPr>
                <a:t>0</a:t>
              </a:r>
              <a:r>
                <a:rPr lang="en-GB" sz="900" i="0" baseline="30000">
                  <a:solidFill>
                    <a:schemeClr val="tx1"/>
                  </a:solidFill>
                  <a:latin typeface="Comic Sans MS" pitchFamily="66" charset="0"/>
                </a:rPr>
                <a:t>+</a:t>
              </a:r>
            </a:p>
          </p:txBody>
        </p:sp>
        <p:sp>
          <p:nvSpPr>
            <p:cNvPr id="17446" name="Text Box 37"/>
            <p:cNvSpPr txBox="1">
              <a:spLocks noChangeArrowheads="1"/>
            </p:cNvSpPr>
            <p:nvPr/>
          </p:nvSpPr>
          <p:spPr bwMode="auto">
            <a:xfrm>
              <a:off x="4849813" y="3243263"/>
              <a:ext cx="287337" cy="225425"/>
            </a:xfrm>
            <a:prstGeom prst="rect">
              <a:avLst/>
            </a:prstGeom>
            <a:noFill/>
            <a:ln w="9525">
              <a:noFill/>
              <a:round/>
              <a:headEnd/>
              <a:tailEnd/>
            </a:ln>
          </p:spPr>
          <p:txBody>
            <a:bodyPr wrap="none" lIns="90000" tIns="46800" rIns="90000" bIns="46800">
              <a:spAutoFit/>
            </a:bodyPr>
            <a:lstStyle/>
            <a:p>
              <a:pPr>
                <a:lnSpc>
                  <a:spcPct val="98000"/>
                </a:lnSpc>
                <a:buClr>
                  <a:srgbClr val="FFFFFF"/>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900" i="0">
                  <a:solidFill>
                    <a:schemeClr val="tx1"/>
                  </a:solidFill>
                  <a:latin typeface="Comic Sans MS" pitchFamily="66" charset="0"/>
                </a:rPr>
                <a:t>2</a:t>
              </a:r>
              <a:r>
                <a:rPr lang="en-GB" sz="900" i="0" baseline="30000">
                  <a:solidFill>
                    <a:schemeClr val="tx1"/>
                  </a:solidFill>
                  <a:latin typeface="Comic Sans MS" pitchFamily="66" charset="0"/>
                </a:rPr>
                <a:t>+</a:t>
              </a:r>
            </a:p>
          </p:txBody>
        </p:sp>
        <p:sp>
          <p:nvSpPr>
            <p:cNvPr id="17447" name="Text Box 38"/>
            <p:cNvSpPr txBox="1">
              <a:spLocks noChangeArrowheads="1"/>
            </p:cNvSpPr>
            <p:nvPr/>
          </p:nvSpPr>
          <p:spPr bwMode="auto">
            <a:xfrm>
              <a:off x="4849813" y="2709863"/>
              <a:ext cx="287337" cy="225425"/>
            </a:xfrm>
            <a:prstGeom prst="rect">
              <a:avLst/>
            </a:prstGeom>
            <a:noFill/>
            <a:ln w="9525">
              <a:noFill/>
              <a:round/>
              <a:headEnd/>
              <a:tailEnd/>
            </a:ln>
          </p:spPr>
          <p:txBody>
            <a:bodyPr wrap="none" lIns="90000" tIns="46800" rIns="90000" bIns="46800">
              <a:spAutoFit/>
            </a:bodyPr>
            <a:lstStyle/>
            <a:p>
              <a:pPr>
                <a:lnSpc>
                  <a:spcPct val="98000"/>
                </a:lnSpc>
                <a:buClr>
                  <a:srgbClr val="FFFFFF"/>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900" i="0">
                  <a:solidFill>
                    <a:schemeClr val="tx1"/>
                  </a:solidFill>
                  <a:latin typeface="Comic Sans MS" pitchFamily="66" charset="0"/>
                </a:rPr>
                <a:t>4</a:t>
              </a:r>
              <a:r>
                <a:rPr lang="en-GB" sz="900" i="0" baseline="30000">
                  <a:solidFill>
                    <a:schemeClr val="tx1"/>
                  </a:solidFill>
                  <a:latin typeface="Comic Sans MS" pitchFamily="66" charset="0"/>
                </a:rPr>
                <a:t>+</a:t>
              </a:r>
            </a:p>
          </p:txBody>
        </p:sp>
        <p:sp>
          <p:nvSpPr>
            <p:cNvPr id="17448" name="Text Box 39"/>
            <p:cNvSpPr txBox="1">
              <a:spLocks noChangeArrowheads="1"/>
            </p:cNvSpPr>
            <p:nvPr/>
          </p:nvSpPr>
          <p:spPr bwMode="auto">
            <a:xfrm>
              <a:off x="4849813" y="1846263"/>
              <a:ext cx="287337" cy="225425"/>
            </a:xfrm>
            <a:prstGeom prst="rect">
              <a:avLst/>
            </a:prstGeom>
            <a:noFill/>
            <a:ln w="9525">
              <a:noFill/>
              <a:round/>
              <a:headEnd/>
              <a:tailEnd/>
            </a:ln>
          </p:spPr>
          <p:txBody>
            <a:bodyPr wrap="none" lIns="90000" tIns="46800" rIns="90000" bIns="46800">
              <a:spAutoFit/>
            </a:bodyPr>
            <a:lstStyle/>
            <a:p>
              <a:pPr>
                <a:lnSpc>
                  <a:spcPct val="98000"/>
                </a:lnSpc>
                <a:buClr>
                  <a:srgbClr val="FFFFFF"/>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900" i="0">
                  <a:solidFill>
                    <a:schemeClr val="tx1"/>
                  </a:solidFill>
                  <a:latin typeface="Comic Sans MS" pitchFamily="66" charset="0"/>
                </a:rPr>
                <a:t>6</a:t>
              </a:r>
              <a:r>
                <a:rPr lang="en-GB" sz="900" i="0" baseline="30000">
                  <a:solidFill>
                    <a:schemeClr val="tx1"/>
                  </a:solidFill>
                  <a:latin typeface="Comic Sans MS" pitchFamily="66" charset="0"/>
                </a:rPr>
                <a:t>+</a:t>
              </a:r>
            </a:p>
          </p:txBody>
        </p:sp>
        <p:sp>
          <p:nvSpPr>
            <p:cNvPr id="17449" name="Text Box 40"/>
            <p:cNvSpPr txBox="1">
              <a:spLocks noChangeArrowheads="1"/>
            </p:cNvSpPr>
            <p:nvPr/>
          </p:nvSpPr>
          <p:spPr bwMode="auto">
            <a:xfrm>
              <a:off x="5575300" y="3530600"/>
              <a:ext cx="390525" cy="225425"/>
            </a:xfrm>
            <a:prstGeom prst="rect">
              <a:avLst/>
            </a:prstGeom>
            <a:solidFill>
              <a:srgbClr val="FFFFFF"/>
            </a:solidFill>
            <a:ln w="9525">
              <a:noFill/>
              <a:round/>
              <a:headEnd/>
              <a:tailEnd/>
            </a:ln>
          </p:spPr>
          <p:txBody>
            <a:bodyPr wrap="none" lIns="90000" tIns="46800" rIns="90000" bIns="46800">
              <a:spAutoFit/>
            </a:bodyPr>
            <a:lstStyle/>
            <a:p>
              <a:pPr>
                <a:lnSpc>
                  <a:spcPct val="98000"/>
                </a:lnSpc>
                <a:buClr>
                  <a:srgbClr val="FFFFFF"/>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900" i="0">
                  <a:solidFill>
                    <a:schemeClr val="tx1"/>
                  </a:solidFill>
                  <a:latin typeface="Comic Sans MS" pitchFamily="66" charset="0"/>
                </a:rPr>
                <a:t>508</a:t>
              </a:r>
            </a:p>
          </p:txBody>
        </p:sp>
        <p:sp>
          <p:nvSpPr>
            <p:cNvPr id="17450" name="Text Box 41"/>
            <p:cNvSpPr txBox="1">
              <a:spLocks noChangeArrowheads="1"/>
            </p:cNvSpPr>
            <p:nvPr/>
          </p:nvSpPr>
          <p:spPr bwMode="auto">
            <a:xfrm>
              <a:off x="5037138" y="3576638"/>
              <a:ext cx="390525" cy="225425"/>
            </a:xfrm>
            <a:prstGeom prst="rect">
              <a:avLst/>
            </a:prstGeom>
            <a:solidFill>
              <a:srgbClr val="FFFFFF"/>
            </a:solidFill>
            <a:ln w="9525">
              <a:noFill/>
              <a:round/>
              <a:headEnd/>
              <a:tailEnd/>
            </a:ln>
          </p:spPr>
          <p:txBody>
            <a:bodyPr wrap="none" lIns="90000" tIns="46800" rIns="90000" bIns="46800">
              <a:spAutoFit/>
            </a:bodyPr>
            <a:lstStyle/>
            <a:p>
              <a:pPr>
                <a:lnSpc>
                  <a:spcPct val="98000"/>
                </a:lnSpc>
                <a:buClr>
                  <a:srgbClr val="FFFFFF"/>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900" i="0">
                  <a:solidFill>
                    <a:schemeClr val="tx1"/>
                  </a:solidFill>
                  <a:latin typeface="Comic Sans MS" pitchFamily="66" charset="0"/>
                </a:rPr>
                <a:t>456</a:t>
              </a:r>
            </a:p>
          </p:txBody>
        </p:sp>
        <p:sp>
          <p:nvSpPr>
            <p:cNvPr id="17451" name="Text Box 42"/>
            <p:cNvSpPr txBox="1">
              <a:spLocks noChangeArrowheads="1"/>
            </p:cNvSpPr>
            <p:nvPr/>
          </p:nvSpPr>
          <p:spPr bwMode="auto">
            <a:xfrm>
              <a:off x="5000625" y="2306638"/>
              <a:ext cx="390525" cy="225425"/>
            </a:xfrm>
            <a:prstGeom prst="rect">
              <a:avLst/>
            </a:prstGeom>
            <a:solidFill>
              <a:srgbClr val="FFFFFF"/>
            </a:solidFill>
            <a:ln w="9525">
              <a:noFill/>
              <a:round/>
              <a:headEnd/>
              <a:tailEnd/>
            </a:ln>
          </p:spPr>
          <p:txBody>
            <a:bodyPr wrap="none" lIns="90000" tIns="46800" rIns="90000" bIns="46800">
              <a:spAutoFit/>
            </a:bodyPr>
            <a:lstStyle/>
            <a:p>
              <a:pPr>
                <a:lnSpc>
                  <a:spcPct val="98000"/>
                </a:lnSpc>
                <a:buClr>
                  <a:srgbClr val="FFFFFF"/>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900" i="0">
                  <a:solidFill>
                    <a:schemeClr val="tx1"/>
                  </a:solidFill>
                  <a:latin typeface="Comic Sans MS" pitchFamily="66" charset="0"/>
                </a:rPr>
                <a:t>768</a:t>
              </a:r>
            </a:p>
          </p:txBody>
        </p:sp>
        <p:sp>
          <p:nvSpPr>
            <p:cNvPr id="17452" name="Text Box 43"/>
            <p:cNvSpPr txBox="1">
              <a:spLocks noChangeArrowheads="1"/>
            </p:cNvSpPr>
            <p:nvPr/>
          </p:nvSpPr>
          <p:spPr bwMode="auto">
            <a:xfrm>
              <a:off x="5000625" y="3025775"/>
              <a:ext cx="390525" cy="225425"/>
            </a:xfrm>
            <a:prstGeom prst="rect">
              <a:avLst/>
            </a:prstGeom>
            <a:solidFill>
              <a:srgbClr val="FFFFFF"/>
            </a:solidFill>
            <a:ln w="9525">
              <a:noFill/>
              <a:round/>
              <a:headEnd/>
              <a:tailEnd/>
            </a:ln>
          </p:spPr>
          <p:txBody>
            <a:bodyPr wrap="none" lIns="90000" tIns="46800" rIns="90000" bIns="46800">
              <a:spAutoFit/>
            </a:bodyPr>
            <a:lstStyle/>
            <a:p>
              <a:pPr>
                <a:lnSpc>
                  <a:spcPct val="98000"/>
                </a:lnSpc>
                <a:buClr>
                  <a:srgbClr val="FFFFFF"/>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900" i="0">
                  <a:solidFill>
                    <a:schemeClr val="tx1"/>
                  </a:solidFill>
                  <a:latin typeface="Comic Sans MS" pitchFamily="66" charset="0"/>
                </a:rPr>
                <a:t>558</a:t>
              </a:r>
            </a:p>
          </p:txBody>
        </p:sp>
        <p:sp>
          <p:nvSpPr>
            <p:cNvPr id="17453" name="Text Box 44"/>
            <p:cNvSpPr txBox="1">
              <a:spLocks noChangeArrowheads="1"/>
            </p:cNvSpPr>
            <p:nvPr/>
          </p:nvSpPr>
          <p:spPr bwMode="auto">
            <a:xfrm>
              <a:off x="5380038" y="3452813"/>
              <a:ext cx="320675" cy="225425"/>
            </a:xfrm>
            <a:prstGeom prst="rect">
              <a:avLst/>
            </a:prstGeom>
            <a:noFill/>
            <a:ln w="9525">
              <a:noFill/>
              <a:round/>
              <a:headEnd/>
              <a:tailEnd/>
            </a:ln>
          </p:spPr>
          <p:txBody>
            <a:bodyPr wrap="none" lIns="90000" tIns="46800" rIns="90000" bIns="46800">
              <a:spAutoFit/>
            </a:bodyPr>
            <a:lstStyle/>
            <a:p>
              <a:pPr>
                <a:lnSpc>
                  <a:spcPct val="98000"/>
                </a:lnSpc>
                <a:buClr>
                  <a:srgbClr val="FFFFFF"/>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900" i="0">
                  <a:solidFill>
                    <a:schemeClr val="tx1"/>
                  </a:solidFill>
                  <a:latin typeface="Comic Sans MS" pitchFamily="66" charset="0"/>
                </a:rPr>
                <a:t>52</a:t>
              </a:r>
            </a:p>
          </p:txBody>
        </p:sp>
        <p:sp>
          <p:nvSpPr>
            <p:cNvPr id="17454" name="Line 45"/>
            <p:cNvSpPr>
              <a:spLocks noChangeShapeType="1"/>
            </p:cNvSpPr>
            <p:nvPr/>
          </p:nvSpPr>
          <p:spPr bwMode="auto">
            <a:xfrm>
              <a:off x="6872288" y="3490913"/>
              <a:ext cx="103187" cy="1587"/>
            </a:xfrm>
            <a:prstGeom prst="line">
              <a:avLst/>
            </a:prstGeom>
            <a:noFill/>
            <a:ln w="28440">
              <a:solidFill>
                <a:srgbClr val="333399"/>
              </a:solidFill>
              <a:prstDash val="sysDot"/>
              <a:miter lim="800000"/>
              <a:headEnd/>
              <a:tailEnd/>
            </a:ln>
          </p:spPr>
          <p:txBody>
            <a:bodyPr/>
            <a:lstStyle/>
            <a:p>
              <a:endParaRPr lang="fr-FR"/>
            </a:p>
          </p:txBody>
        </p:sp>
        <p:sp>
          <p:nvSpPr>
            <p:cNvPr id="17455" name="Line 46"/>
            <p:cNvSpPr>
              <a:spLocks noChangeShapeType="1"/>
            </p:cNvSpPr>
            <p:nvPr/>
          </p:nvSpPr>
          <p:spPr bwMode="auto">
            <a:xfrm>
              <a:off x="6364288" y="3906838"/>
              <a:ext cx="519112" cy="1587"/>
            </a:xfrm>
            <a:prstGeom prst="line">
              <a:avLst/>
            </a:prstGeom>
            <a:noFill/>
            <a:ln w="28440">
              <a:solidFill>
                <a:srgbClr val="333399"/>
              </a:solidFill>
              <a:miter lim="800000"/>
              <a:headEnd/>
              <a:tailEnd/>
            </a:ln>
          </p:spPr>
          <p:txBody>
            <a:bodyPr/>
            <a:lstStyle/>
            <a:p>
              <a:endParaRPr lang="fr-FR"/>
            </a:p>
          </p:txBody>
        </p:sp>
        <p:sp>
          <p:nvSpPr>
            <p:cNvPr id="17456" name="Line 47"/>
            <p:cNvSpPr>
              <a:spLocks noChangeShapeType="1"/>
            </p:cNvSpPr>
            <p:nvPr/>
          </p:nvSpPr>
          <p:spPr bwMode="auto">
            <a:xfrm>
              <a:off x="6364288" y="3490913"/>
              <a:ext cx="519112" cy="1587"/>
            </a:xfrm>
            <a:prstGeom prst="line">
              <a:avLst/>
            </a:prstGeom>
            <a:noFill/>
            <a:ln w="28440">
              <a:solidFill>
                <a:srgbClr val="333399"/>
              </a:solidFill>
              <a:miter lim="800000"/>
              <a:headEnd/>
              <a:tailEnd/>
            </a:ln>
          </p:spPr>
          <p:txBody>
            <a:bodyPr/>
            <a:lstStyle/>
            <a:p>
              <a:endParaRPr lang="fr-FR"/>
            </a:p>
          </p:txBody>
        </p:sp>
        <p:sp>
          <p:nvSpPr>
            <p:cNvPr id="17457" name="Line 48"/>
            <p:cNvSpPr>
              <a:spLocks noChangeShapeType="1"/>
            </p:cNvSpPr>
            <p:nvPr/>
          </p:nvSpPr>
          <p:spPr bwMode="auto">
            <a:xfrm>
              <a:off x="6364288" y="1987550"/>
              <a:ext cx="519112" cy="1588"/>
            </a:xfrm>
            <a:prstGeom prst="line">
              <a:avLst/>
            </a:prstGeom>
            <a:noFill/>
            <a:ln w="28440">
              <a:solidFill>
                <a:srgbClr val="333399"/>
              </a:solidFill>
              <a:miter lim="800000"/>
              <a:headEnd/>
              <a:tailEnd/>
            </a:ln>
          </p:spPr>
          <p:txBody>
            <a:bodyPr/>
            <a:lstStyle/>
            <a:p>
              <a:endParaRPr lang="fr-FR"/>
            </a:p>
          </p:txBody>
        </p:sp>
        <p:sp>
          <p:nvSpPr>
            <p:cNvPr id="6193" name="Line 49"/>
            <p:cNvSpPr>
              <a:spLocks noChangeShapeType="1"/>
            </p:cNvSpPr>
            <p:nvPr/>
          </p:nvSpPr>
          <p:spPr bwMode="auto">
            <a:xfrm>
              <a:off x="6883400" y="3127375"/>
              <a:ext cx="519113" cy="1588"/>
            </a:xfrm>
            <a:prstGeom prst="line">
              <a:avLst/>
            </a:prstGeom>
            <a:noFill/>
            <a:ln w="28440">
              <a:solidFill>
                <a:srgbClr val="333399"/>
              </a:solidFill>
              <a:miter lim="800000"/>
              <a:headEnd/>
              <a:tailEnd/>
            </a:ln>
          </p:spPr>
          <p:txBody>
            <a:bodyPr/>
            <a:lstStyle/>
            <a:p>
              <a:endParaRPr lang="fr-FR"/>
            </a:p>
          </p:txBody>
        </p:sp>
        <p:sp>
          <p:nvSpPr>
            <p:cNvPr id="17459" name="Line 50"/>
            <p:cNvSpPr>
              <a:spLocks noChangeShapeType="1"/>
            </p:cNvSpPr>
            <p:nvPr/>
          </p:nvSpPr>
          <p:spPr bwMode="auto">
            <a:xfrm>
              <a:off x="6364288" y="2816225"/>
              <a:ext cx="519112" cy="1588"/>
            </a:xfrm>
            <a:prstGeom prst="line">
              <a:avLst/>
            </a:prstGeom>
            <a:noFill/>
            <a:ln w="28440">
              <a:solidFill>
                <a:srgbClr val="333399"/>
              </a:solidFill>
              <a:miter lim="800000"/>
              <a:headEnd/>
              <a:tailEnd/>
            </a:ln>
          </p:spPr>
          <p:txBody>
            <a:bodyPr/>
            <a:lstStyle/>
            <a:p>
              <a:endParaRPr lang="fr-FR"/>
            </a:p>
          </p:txBody>
        </p:sp>
        <p:sp>
          <p:nvSpPr>
            <p:cNvPr id="17460" name="Line 51"/>
            <p:cNvSpPr>
              <a:spLocks noChangeShapeType="1"/>
            </p:cNvSpPr>
            <p:nvPr/>
          </p:nvSpPr>
          <p:spPr bwMode="auto">
            <a:xfrm>
              <a:off x="6624638" y="1987550"/>
              <a:ext cx="1587" cy="828675"/>
            </a:xfrm>
            <a:prstGeom prst="line">
              <a:avLst/>
            </a:prstGeom>
            <a:noFill/>
            <a:ln w="28440">
              <a:solidFill>
                <a:srgbClr val="000000"/>
              </a:solidFill>
              <a:miter lim="800000"/>
              <a:headEnd/>
              <a:tailEnd type="triangle" w="med" len="med"/>
            </a:ln>
          </p:spPr>
          <p:txBody>
            <a:bodyPr/>
            <a:lstStyle/>
            <a:p>
              <a:endParaRPr lang="fr-FR"/>
            </a:p>
          </p:txBody>
        </p:sp>
        <p:sp>
          <p:nvSpPr>
            <p:cNvPr id="17461" name="Line 52"/>
            <p:cNvSpPr>
              <a:spLocks noChangeShapeType="1"/>
            </p:cNvSpPr>
            <p:nvPr/>
          </p:nvSpPr>
          <p:spPr bwMode="auto">
            <a:xfrm>
              <a:off x="6624638" y="2816225"/>
              <a:ext cx="1587" cy="674688"/>
            </a:xfrm>
            <a:prstGeom prst="line">
              <a:avLst/>
            </a:prstGeom>
            <a:noFill/>
            <a:ln w="28440">
              <a:solidFill>
                <a:srgbClr val="000000"/>
              </a:solidFill>
              <a:miter lim="800000"/>
              <a:headEnd/>
              <a:tailEnd type="triangle" w="med" len="med"/>
            </a:ln>
          </p:spPr>
          <p:txBody>
            <a:bodyPr/>
            <a:lstStyle/>
            <a:p>
              <a:endParaRPr lang="fr-FR"/>
            </a:p>
          </p:txBody>
        </p:sp>
        <p:sp>
          <p:nvSpPr>
            <p:cNvPr id="17462" name="Line 53"/>
            <p:cNvSpPr>
              <a:spLocks noChangeShapeType="1"/>
            </p:cNvSpPr>
            <p:nvPr/>
          </p:nvSpPr>
          <p:spPr bwMode="auto">
            <a:xfrm>
              <a:off x="6624638" y="3490913"/>
              <a:ext cx="1587" cy="415925"/>
            </a:xfrm>
            <a:prstGeom prst="line">
              <a:avLst/>
            </a:prstGeom>
            <a:noFill/>
            <a:ln w="28440">
              <a:solidFill>
                <a:srgbClr val="000000"/>
              </a:solidFill>
              <a:miter lim="800000"/>
              <a:headEnd/>
              <a:tailEnd type="triangle" w="med" len="med"/>
            </a:ln>
          </p:spPr>
          <p:txBody>
            <a:bodyPr/>
            <a:lstStyle/>
            <a:p>
              <a:endParaRPr lang="fr-FR"/>
            </a:p>
          </p:txBody>
        </p:sp>
        <p:sp>
          <p:nvSpPr>
            <p:cNvPr id="17463" name="Line 54"/>
            <p:cNvSpPr>
              <a:spLocks noChangeShapeType="1"/>
            </p:cNvSpPr>
            <p:nvPr/>
          </p:nvSpPr>
          <p:spPr bwMode="auto">
            <a:xfrm flipH="1">
              <a:off x="7088188" y="3127375"/>
              <a:ext cx="161925" cy="779463"/>
            </a:xfrm>
            <a:prstGeom prst="line">
              <a:avLst/>
            </a:prstGeom>
            <a:noFill/>
            <a:ln w="38160">
              <a:solidFill>
                <a:srgbClr val="000000"/>
              </a:solidFill>
              <a:miter lim="800000"/>
              <a:headEnd/>
              <a:tailEnd type="triangle" w="med" len="med"/>
            </a:ln>
          </p:spPr>
          <p:txBody>
            <a:bodyPr/>
            <a:lstStyle/>
            <a:p>
              <a:endParaRPr lang="fr-FR"/>
            </a:p>
          </p:txBody>
        </p:sp>
        <p:sp>
          <p:nvSpPr>
            <p:cNvPr id="17464" name="Line 55"/>
            <p:cNvSpPr>
              <a:spLocks noChangeShapeType="1"/>
            </p:cNvSpPr>
            <p:nvPr/>
          </p:nvSpPr>
          <p:spPr bwMode="auto">
            <a:xfrm>
              <a:off x="6872288" y="3906838"/>
              <a:ext cx="311150" cy="1587"/>
            </a:xfrm>
            <a:prstGeom prst="line">
              <a:avLst/>
            </a:prstGeom>
            <a:noFill/>
            <a:ln w="28440">
              <a:solidFill>
                <a:srgbClr val="333399"/>
              </a:solidFill>
              <a:prstDash val="sysDot"/>
              <a:miter lim="800000"/>
              <a:headEnd/>
              <a:tailEnd/>
            </a:ln>
          </p:spPr>
          <p:txBody>
            <a:bodyPr/>
            <a:lstStyle/>
            <a:p>
              <a:endParaRPr lang="fr-FR"/>
            </a:p>
          </p:txBody>
        </p:sp>
        <p:sp>
          <p:nvSpPr>
            <p:cNvPr id="17465" name="Text Box 56"/>
            <p:cNvSpPr txBox="1">
              <a:spLocks noChangeArrowheads="1"/>
            </p:cNvSpPr>
            <p:nvPr/>
          </p:nvSpPr>
          <p:spPr bwMode="auto">
            <a:xfrm>
              <a:off x="7226300" y="2941638"/>
              <a:ext cx="287338" cy="225425"/>
            </a:xfrm>
            <a:prstGeom prst="rect">
              <a:avLst/>
            </a:prstGeom>
            <a:noFill/>
            <a:ln w="9525">
              <a:noFill/>
              <a:round/>
              <a:headEnd/>
              <a:tailEnd/>
            </a:ln>
          </p:spPr>
          <p:txBody>
            <a:bodyPr wrap="none" lIns="90000" tIns="46800" rIns="90000" bIns="46800">
              <a:spAutoFit/>
            </a:bodyPr>
            <a:lstStyle/>
            <a:p>
              <a:pPr>
                <a:lnSpc>
                  <a:spcPct val="98000"/>
                </a:lnSpc>
                <a:buClr>
                  <a:srgbClr val="FFFFFF"/>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900" i="0">
                  <a:solidFill>
                    <a:schemeClr val="tx1"/>
                  </a:solidFill>
                  <a:latin typeface="Comic Sans MS" pitchFamily="66" charset="0"/>
                </a:rPr>
                <a:t>0</a:t>
              </a:r>
              <a:r>
                <a:rPr lang="en-GB" sz="900" i="0" baseline="30000">
                  <a:solidFill>
                    <a:schemeClr val="tx1"/>
                  </a:solidFill>
                  <a:latin typeface="Comic Sans MS" pitchFamily="66" charset="0"/>
                </a:rPr>
                <a:t>+</a:t>
              </a:r>
            </a:p>
          </p:txBody>
        </p:sp>
        <p:sp>
          <p:nvSpPr>
            <p:cNvPr id="17466" name="Text Box 57"/>
            <p:cNvSpPr txBox="1">
              <a:spLocks noChangeArrowheads="1"/>
            </p:cNvSpPr>
            <p:nvPr/>
          </p:nvSpPr>
          <p:spPr bwMode="auto">
            <a:xfrm>
              <a:off x="6242050" y="3717925"/>
              <a:ext cx="287338" cy="225425"/>
            </a:xfrm>
            <a:prstGeom prst="rect">
              <a:avLst/>
            </a:prstGeom>
            <a:noFill/>
            <a:ln w="9525">
              <a:noFill/>
              <a:round/>
              <a:headEnd/>
              <a:tailEnd/>
            </a:ln>
          </p:spPr>
          <p:txBody>
            <a:bodyPr wrap="none" lIns="90000" tIns="46800" rIns="90000" bIns="46800">
              <a:spAutoFit/>
            </a:bodyPr>
            <a:lstStyle/>
            <a:p>
              <a:pPr>
                <a:lnSpc>
                  <a:spcPct val="98000"/>
                </a:lnSpc>
                <a:buClr>
                  <a:srgbClr val="FFFFFF"/>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900" i="0">
                  <a:solidFill>
                    <a:schemeClr val="tx1"/>
                  </a:solidFill>
                  <a:latin typeface="Comic Sans MS" pitchFamily="66" charset="0"/>
                </a:rPr>
                <a:t>0</a:t>
              </a:r>
              <a:r>
                <a:rPr lang="en-GB" sz="900" i="0" baseline="30000">
                  <a:solidFill>
                    <a:schemeClr val="tx1"/>
                  </a:solidFill>
                  <a:latin typeface="Comic Sans MS" pitchFamily="66" charset="0"/>
                </a:rPr>
                <a:t>+</a:t>
              </a:r>
            </a:p>
          </p:txBody>
        </p:sp>
        <p:sp>
          <p:nvSpPr>
            <p:cNvPr id="17467" name="Text Box 58"/>
            <p:cNvSpPr txBox="1">
              <a:spLocks noChangeArrowheads="1"/>
            </p:cNvSpPr>
            <p:nvPr/>
          </p:nvSpPr>
          <p:spPr bwMode="auto">
            <a:xfrm>
              <a:off x="6242050" y="3314700"/>
              <a:ext cx="287338" cy="225425"/>
            </a:xfrm>
            <a:prstGeom prst="rect">
              <a:avLst/>
            </a:prstGeom>
            <a:noFill/>
            <a:ln w="9525">
              <a:noFill/>
              <a:round/>
              <a:headEnd/>
              <a:tailEnd/>
            </a:ln>
          </p:spPr>
          <p:txBody>
            <a:bodyPr wrap="none" lIns="90000" tIns="46800" rIns="90000" bIns="46800">
              <a:spAutoFit/>
            </a:bodyPr>
            <a:lstStyle/>
            <a:p>
              <a:pPr>
                <a:lnSpc>
                  <a:spcPct val="98000"/>
                </a:lnSpc>
                <a:buClr>
                  <a:srgbClr val="FFFFFF"/>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900" i="0">
                  <a:solidFill>
                    <a:schemeClr val="tx1"/>
                  </a:solidFill>
                  <a:latin typeface="Comic Sans MS" pitchFamily="66" charset="0"/>
                </a:rPr>
                <a:t>2</a:t>
              </a:r>
              <a:r>
                <a:rPr lang="en-GB" sz="900" i="0" baseline="30000">
                  <a:solidFill>
                    <a:schemeClr val="tx1"/>
                  </a:solidFill>
                  <a:latin typeface="Comic Sans MS" pitchFamily="66" charset="0"/>
                </a:rPr>
                <a:t>+</a:t>
              </a:r>
            </a:p>
          </p:txBody>
        </p:sp>
        <p:sp>
          <p:nvSpPr>
            <p:cNvPr id="17468" name="Text Box 59"/>
            <p:cNvSpPr txBox="1">
              <a:spLocks noChangeArrowheads="1"/>
            </p:cNvSpPr>
            <p:nvPr/>
          </p:nvSpPr>
          <p:spPr bwMode="auto">
            <a:xfrm>
              <a:off x="6242050" y="2641600"/>
              <a:ext cx="287338" cy="225425"/>
            </a:xfrm>
            <a:prstGeom prst="rect">
              <a:avLst/>
            </a:prstGeom>
            <a:noFill/>
            <a:ln w="9525">
              <a:noFill/>
              <a:round/>
              <a:headEnd/>
              <a:tailEnd/>
            </a:ln>
          </p:spPr>
          <p:txBody>
            <a:bodyPr wrap="none" lIns="90000" tIns="46800" rIns="90000" bIns="46800">
              <a:spAutoFit/>
            </a:bodyPr>
            <a:lstStyle/>
            <a:p>
              <a:pPr>
                <a:lnSpc>
                  <a:spcPct val="98000"/>
                </a:lnSpc>
                <a:buClr>
                  <a:srgbClr val="FFFFFF"/>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900" i="0">
                  <a:solidFill>
                    <a:schemeClr val="tx1"/>
                  </a:solidFill>
                  <a:latin typeface="Comic Sans MS" pitchFamily="66" charset="0"/>
                </a:rPr>
                <a:t>4</a:t>
              </a:r>
              <a:r>
                <a:rPr lang="en-GB" sz="900" i="0" baseline="30000">
                  <a:solidFill>
                    <a:schemeClr val="tx1"/>
                  </a:solidFill>
                  <a:latin typeface="Comic Sans MS" pitchFamily="66" charset="0"/>
                </a:rPr>
                <a:t>+</a:t>
              </a:r>
            </a:p>
          </p:txBody>
        </p:sp>
        <p:sp>
          <p:nvSpPr>
            <p:cNvPr id="17469" name="Text Box 60"/>
            <p:cNvSpPr txBox="1">
              <a:spLocks noChangeArrowheads="1"/>
            </p:cNvSpPr>
            <p:nvPr/>
          </p:nvSpPr>
          <p:spPr bwMode="auto">
            <a:xfrm>
              <a:off x="6242050" y="1789113"/>
              <a:ext cx="287338" cy="225425"/>
            </a:xfrm>
            <a:prstGeom prst="rect">
              <a:avLst/>
            </a:prstGeom>
            <a:noFill/>
            <a:ln w="9525">
              <a:noFill/>
              <a:round/>
              <a:headEnd/>
              <a:tailEnd/>
            </a:ln>
          </p:spPr>
          <p:txBody>
            <a:bodyPr wrap="none" lIns="90000" tIns="46800" rIns="90000" bIns="46800">
              <a:spAutoFit/>
            </a:bodyPr>
            <a:lstStyle/>
            <a:p>
              <a:pPr>
                <a:lnSpc>
                  <a:spcPct val="98000"/>
                </a:lnSpc>
                <a:buClr>
                  <a:srgbClr val="FFFFFF"/>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900" i="0">
                  <a:solidFill>
                    <a:schemeClr val="tx1"/>
                  </a:solidFill>
                  <a:latin typeface="Comic Sans MS" pitchFamily="66" charset="0"/>
                </a:rPr>
                <a:t>6</a:t>
              </a:r>
              <a:r>
                <a:rPr lang="en-GB" sz="900" i="0" baseline="30000">
                  <a:solidFill>
                    <a:schemeClr val="tx1"/>
                  </a:solidFill>
                  <a:latin typeface="Comic Sans MS" pitchFamily="66" charset="0"/>
                </a:rPr>
                <a:t>+</a:t>
              </a:r>
            </a:p>
          </p:txBody>
        </p:sp>
        <p:sp>
          <p:nvSpPr>
            <p:cNvPr id="17470" name="Text Box 61"/>
            <p:cNvSpPr txBox="1">
              <a:spLocks noChangeArrowheads="1"/>
            </p:cNvSpPr>
            <p:nvPr/>
          </p:nvSpPr>
          <p:spPr bwMode="auto">
            <a:xfrm>
              <a:off x="7026275" y="3373438"/>
              <a:ext cx="390525" cy="225425"/>
            </a:xfrm>
            <a:prstGeom prst="rect">
              <a:avLst/>
            </a:prstGeom>
            <a:solidFill>
              <a:srgbClr val="FFFFFF"/>
            </a:solidFill>
            <a:ln w="9525">
              <a:noFill/>
              <a:round/>
              <a:headEnd/>
              <a:tailEnd/>
            </a:ln>
          </p:spPr>
          <p:txBody>
            <a:bodyPr wrap="none" lIns="90000" tIns="46800" rIns="90000" bIns="46800">
              <a:spAutoFit/>
            </a:bodyPr>
            <a:lstStyle/>
            <a:p>
              <a:pPr>
                <a:lnSpc>
                  <a:spcPct val="98000"/>
                </a:lnSpc>
                <a:buClr>
                  <a:srgbClr val="FFFFFF"/>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900" i="0">
                  <a:solidFill>
                    <a:schemeClr val="tx1"/>
                  </a:solidFill>
                  <a:latin typeface="Comic Sans MS" pitchFamily="66" charset="0"/>
                </a:rPr>
                <a:t>770</a:t>
              </a:r>
            </a:p>
          </p:txBody>
        </p:sp>
        <p:sp>
          <p:nvSpPr>
            <p:cNvPr id="17471" name="Text Box 62"/>
            <p:cNvSpPr txBox="1">
              <a:spLocks noChangeArrowheads="1"/>
            </p:cNvSpPr>
            <p:nvPr/>
          </p:nvSpPr>
          <p:spPr bwMode="auto">
            <a:xfrm>
              <a:off x="6462713" y="3576638"/>
              <a:ext cx="390525" cy="225425"/>
            </a:xfrm>
            <a:prstGeom prst="rect">
              <a:avLst/>
            </a:prstGeom>
            <a:solidFill>
              <a:srgbClr val="FFFFFF"/>
            </a:solidFill>
            <a:ln w="9525">
              <a:noFill/>
              <a:round/>
              <a:headEnd/>
              <a:tailEnd/>
            </a:ln>
          </p:spPr>
          <p:txBody>
            <a:bodyPr wrap="none" lIns="90000" tIns="46800" rIns="90000" bIns="46800">
              <a:spAutoFit/>
            </a:bodyPr>
            <a:lstStyle/>
            <a:p>
              <a:pPr>
                <a:lnSpc>
                  <a:spcPct val="98000"/>
                </a:lnSpc>
                <a:buClr>
                  <a:srgbClr val="FFFFFF"/>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900" i="0">
                  <a:solidFill>
                    <a:schemeClr val="tx1"/>
                  </a:solidFill>
                  <a:latin typeface="Comic Sans MS" pitchFamily="66" charset="0"/>
                </a:rPr>
                <a:t>424</a:t>
              </a:r>
            </a:p>
          </p:txBody>
        </p:sp>
        <p:sp>
          <p:nvSpPr>
            <p:cNvPr id="17472" name="Text Box 63"/>
            <p:cNvSpPr txBox="1">
              <a:spLocks noChangeArrowheads="1"/>
            </p:cNvSpPr>
            <p:nvPr/>
          </p:nvSpPr>
          <p:spPr bwMode="auto">
            <a:xfrm>
              <a:off x="6430963" y="2281238"/>
              <a:ext cx="390525" cy="225425"/>
            </a:xfrm>
            <a:prstGeom prst="rect">
              <a:avLst/>
            </a:prstGeom>
            <a:solidFill>
              <a:srgbClr val="FFFFFF"/>
            </a:solidFill>
            <a:ln w="9525">
              <a:noFill/>
              <a:round/>
              <a:headEnd/>
              <a:tailEnd/>
            </a:ln>
          </p:spPr>
          <p:txBody>
            <a:bodyPr wrap="none" lIns="90000" tIns="46800" rIns="90000" bIns="46800">
              <a:spAutoFit/>
            </a:bodyPr>
            <a:lstStyle/>
            <a:p>
              <a:pPr>
                <a:lnSpc>
                  <a:spcPct val="98000"/>
                </a:lnSpc>
                <a:buClr>
                  <a:srgbClr val="FFFFFF"/>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900" i="0">
                  <a:solidFill>
                    <a:schemeClr val="tx1"/>
                  </a:solidFill>
                  <a:latin typeface="Comic Sans MS" pitchFamily="66" charset="0"/>
                </a:rPr>
                <a:t>824</a:t>
              </a:r>
            </a:p>
          </p:txBody>
        </p:sp>
        <p:sp>
          <p:nvSpPr>
            <p:cNvPr id="17473" name="Text Box 64"/>
            <p:cNvSpPr txBox="1">
              <a:spLocks noChangeArrowheads="1"/>
            </p:cNvSpPr>
            <p:nvPr/>
          </p:nvSpPr>
          <p:spPr bwMode="auto">
            <a:xfrm>
              <a:off x="6443663" y="3013075"/>
              <a:ext cx="352425" cy="225425"/>
            </a:xfrm>
            <a:prstGeom prst="rect">
              <a:avLst/>
            </a:prstGeom>
            <a:solidFill>
              <a:srgbClr val="FFFFFF"/>
            </a:solidFill>
            <a:ln w="9525">
              <a:noFill/>
              <a:round/>
              <a:headEnd/>
              <a:tailEnd/>
            </a:ln>
          </p:spPr>
          <p:txBody>
            <a:bodyPr wrap="none" lIns="90000" tIns="46800" rIns="90000" bIns="46800">
              <a:spAutoFit/>
            </a:bodyPr>
            <a:lstStyle/>
            <a:p>
              <a:pPr>
                <a:lnSpc>
                  <a:spcPct val="98000"/>
                </a:lnSpc>
                <a:buClr>
                  <a:srgbClr val="FFFFFF"/>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900" i="0">
                  <a:solidFill>
                    <a:schemeClr val="tx1"/>
                  </a:solidFill>
                  <a:latin typeface="Comic Sans MS" pitchFamily="66" charset="0"/>
                </a:rPr>
                <a:t>611</a:t>
              </a:r>
            </a:p>
          </p:txBody>
        </p:sp>
        <p:sp>
          <p:nvSpPr>
            <p:cNvPr id="17474" name="Line 65"/>
            <p:cNvSpPr>
              <a:spLocks noChangeShapeType="1"/>
            </p:cNvSpPr>
            <p:nvPr/>
          </p:nvSpPr>
          <p:spPr bwMode="auto">
            <a:xfrm flipH="1">
              <a:off x="6880225" y="3127375"/>
              <a:ext cx="111125" cy="363538"/>
            </a:xfrm>
            <a:prstGeom prst="line">
              <a:avLst/>
            </a:prstGeom>
            <a:noFill/>
            <a:ln w="28440">
              <a:solidFill>
                <a:srgbClr val="000000"/>
              </a:solidFill>
              <a:miter lim="800000"/>
              <a:headEnd/>
              <a:tailEnd type="triangle" w="med" len="med"/>
            </a:ln>
          </p:spPr>
          <p:txBody>
            <a:bodyPr/>
            <a:lstStyle/>
            <a:p>
              <a:endParaRPr lang="fr-FR"/>
            </a:p>
          </p:txBody>
        </p:sp>
        <p:sp>
          <p:nvSpPr>
            <p:cNvPr id="17475" name="Text Box 66"/>
            <p:cNvSpPr txBox="1">
              <a:spLocks noChangeArrowheads="1"/>
            </p:cNvSpPr>
            <p:nvPr/>
          </p:nvSpPr>
          <p:spPr bwMode="auto">
            <a:xfrm>
              <a:off x="6753225" y="3157538"/>
              <a:ext cx="390525" cy="225425"/>
            </a:xfrm>
            <a:prstGeom prst="rect">
              <a:avLst/>
            </a:prstGeom>
            <a:solidFill>
              <a:srgbClr val="FFFFFF"/>
            </a:solidFill>
            <a:ln w="9525">
              <a:noFill/>
              <a:round/>
              <a:headEnd/>
              <a:tailEnd/>
            </a:ln>
          </p:spPr>
          <p:txBody>
            <a:bodyPr wrap="none" lIns="90000" tIns="46800" rIns="90000" bIns="46800">
              <a:spAutoFit/>
            </a:bodyPr>
            <a:lstStyle/>
            <a:p>
              <a:pPr>
                <a:lnSpc>
                  <a:spcPct val="98000"/>
                </a:lnSpc>
                <a:buClr>
                  <a:srgbClr val="FFFFFF"/>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900" i="0">
                  <a:solidFill>
                    <a:schemeClr val="tx1"/>
                  </a:solidFill>
                  <a:latin typeface="Comic Sans MS" pitchFamily="66" charset="0"/>
                </a:rPr>
                <a:t>346</a:t>
              </a:r>
            </a:p>
          </p:txBody>
        </p:sp>
        <p:sp>
          <p:nvSpPr>
            <p:cNvPr id="17476" name="Line 67"/>
            <p:cNvSpPr>
              <a:spLocks noChangeShapeType="1"/>
            </p:cNvSpPr>
            <p:nvPr/>
          </p:nvSpPr>
          <p:spPr bwMode="auto">
            <a:xfrm>
              <a:off x="8431213" y="3440113"/>
              <a:ext cx="103187" cy="1587"/>
            </a:xfrm>
            <a:prstGeom prst="line">
              <a:avLst/>
            </a:prstGeom>
            <a:noFill/>
            <a:ln w="28440">
              <a:solidFill>
                <a:srgbClr val="333399"/>
              </a:solidFill>
              <a:prstDash val="sysDot"/>
              <a:miter lim="800000"/>
              <a:headEnd/>
              <a:tailEnd/>
            </a:ln>
          </p:spPr>
          <p:txBody>
            <a:bodyPr/>
            <a:lstStyle/>
            <a:p>
              <a:endParaRPr lang="fr-FR"/>
            </a:p>
          </p:txBody>
        </p:sp>
        <p:sp>
          <p:nvSpPr>
            <p:cNvPr id="17477" name="Line 68"/>
            <p:cNvSpPr>
              <a:spLocks noChangeShapeType="1"/>
            </p:cNvSpPr>
            <p:nvPr/>
          </p:nvSpPr>
          <p:spPr bwMode="auto">
            <a:xfrm>
              <a:off x="7924800" y="3906838"/>
              <a:ext cx="517525" cy="1587"/>
            </a:xfrm>
            <a:prstGeom prst="line">
              <a:avLst/>
            </a:prstGeom>
            <a:noFill/>
            <a:ln w="28440">
              <a:solidFill>
                <a:srgbClr val="333399"/>
              </a:solidFill>
              <a:miter lim="800000"/>
              <a:headEnd/>
              <a:tailEnd/>
            </a:ln>
          </p:spPr>
          <p:txBody>
            <a:bodyPr/>
            <a:lstStyle/>
            <a:p>
              <a:endParaRPr lang="fr-FR"/>
            </a:p>
          </p:txBody>
        </p:sp>
        <p:sp>
          <p:nvSpPr>
            <p:cNvPr id="17478" name="Line 69"/>
            <p:cNvSpPr>
              <a:spLocks noChangeShapeType="1"/>
            </p:cNvSpPr>
            <p:nvPr/>
          </p:nvSpPr>
          <p:spPr bwMode="auto">
            <a:xfrm>
              <a:off x="7924800" y="3440113"/>
              <a:ext cx="517525" cy="1587"/>
            </a:xfrm>
            <a:prstGeom prst="line">
              <a:avLst/>
            </a:prstGeom>
            <a:noFill/>
            <a:ln w="28440">
              <a:solidFill>
                <a:srgbClr val="333399"/>
              </a:solidFill>
              <a:miter lim="800000"/>
              <a:headEnd/>
              <a:tailEnd/>
            </a:ln>
          </p:spPr>
          <p:txBody>
            <a:bodyPr/>
            <a:lstStyle/>
            <a:p>
              <a:endParaRPr lang="fr-FR"/>
            </a:p>
          </p:txBody>
        </p:sp>
        <p:sp>
          <p:nvSpPr>
            <p:cNvPr id="17479" name="Line 70"/>
            <p:cNvSpPr>
              <a:spLocks noChangeShapeType="1"/>
            </p:cNvSpPr>
            <p:nvPr/>
          </p:nvSpPr>
          <p:spPr bwMode="auto">
            <a:xfrm>
              <a:off x="7924800" y="1831975"/>
              <a:ext cx="517525" cy="1588"/>
            </a:xfrm>
            <a:prstGeom prst="line">
              <a:avLst/>
            </a:prstGeom>
            <a:noFill/>
            <a:ln w="28440">
              <a:solidFill>
                <a:srgbClr val="333399"/>
              </a:solidFill>
              <a:miter lim="800000"/>
              <a:headEnd/>
              <a:tailEnd/>
            </a:ln>
          </p:spPr>
          <p:txBody>
            <a:bodyPr/>
            <a:lstStyle/>
            <a:p>
              <a:endParaRPr lang="fr-FR"/>
            </a:p>
          </p:txBody>
        </p:sp>
        <p:sp>
          <p:nvSpPr>
            <p:cNvPr id="6215" name="Line 71"/>
            <p:cNvSpPr>
              <a:spLocks noChangeShapeType="1"/>
            </p:cNvSpPr>
            <p:nvPr/>
          </p:nvSpPr>
          <p:spPr bwMode="auto">
            <a:xfrm>
              <a:off x="8442325" y="2870200"/>
              <a:ext cx="519113" cy="1588"/>
            </a:xfrm>
            <a:prstGeom prst="line">
              <a:avLst/>
            </a:prstGeom>
            <a:noFill/>
            <a:ln w="28440">
              <a:solidFill>
                <a:srgbClr val="333399"/>
              </a:solidFill>
              <a:miter lim="800000"/>
              <a:headEnd/>
              <a:tailEnd/>
            </a:ln>
          </p:spPr>
          <p:txBody>
            <a:bodyPr/>
            <a:lstStyle/>
            <a:p>
              <a:endParaRPr lang="fr-FR"/>
            </a:p>
          </p:txBody>
        </p:sp>
        <p:sp>
          <p:nvSpPr>
            <p:cNvPr id="17481" name="Line 72"/>
            <p:cNvSpPr>
              <a:spLocks noChangeShapeType="1"/>
            </p:cNvSpPr>
            <p:nvPr/>
          </p:nvSpPr>
          <p:spPr bwMode="auto">
            <a:xfrm>
              <a:off x="7924800" y="2765425"/>
              <a:ext cx="517525" cy="1588"/>
            </a:xfrm>
            <a:prstGeom prst="line">
              <a:avLst/>
            </a:prstGeom>
            <a:noFill/>
            <a:ln w="28440">
              <a:solidFill>
                <a:srgbClr val="333399"/>
              </a:solidFill>
              <a:miter lim="800000"/>
              <a:headEnd/>
              <a:tailEnd/>
            </a:ln>
          </p:spPr>
          <p:txBody>
            <a:bodyPr/>
            <a:lstStyle/>
            <a:p>
              <a:endParaRPr lang="fr-FR"/>
            </a:p>
          </p:txBody>
        </p:sp>
        <p:sp>
          <p:nvSpPr>
            <p:cNvPr id="17482" name="Line 73"/>
            <p:cNvSpPr>
              <a:spLocks noChangeShapeType="1"/>
            </p:cNvSpPr>
            <p:nvPr/>
          </p:nvSpPr>
          <p:spPr bwMode="auto">
            <a:xfrm>
              <a:off x="8183563" y="1831975"/>
              <a:ext cx="1587" cy="933450"/>
            </a:xfrm>
            <a:prstGeom prst="line">
              <a:avLst/>
            </a:prstGeom>
            <a:noFill/>
            <a:ln w="28440">
              <a:solidFill>
                <a:srgbClr val="000000"/>
              </a:solidFill>
              <a:miter lim="800000"/>
              <a:headEnd/>
              <a:tailEnd type="triangle" w="med" len="med"/>
            </a:ln>
          </p:spPr>
          <p:txBody>
            <a:bodyPr/>
            <a:lstStyle/>
            <a:p>
              <a:endParaRPr lang="fr-FR"/>
            </a:p>
          </p:txBody>
        </p:sp>
        <p:sp>
          <p:nvSpPr>
            <p:cNvPr id="17483" name="Line 74"/>
            <p:cNvSpPr>
              <a:spLocks noChangeShapeType="1"/>
            </p:cNvSpPr>
            <p:nvPr/>
          </p:nvSpPr>
          <p:spPr bwMode="auto">
            <a:xfrm>
              <a:off x="8183563" y="2765425"/>
              <a:ext cx="1587" cy="674688"/>
            </a:xfrm>
            <a:prstGeom prst="line">
              <a:avLst/>
            </a:prstGeom>
            <a:noFill/>
            <a:ln w="28440">
              <a:solidFill>
                <a:srgbClr val="000000"/>
              </a:solidFill>
              <a:miter lim="800000"/>
              <a:headEnd/>
              <a:tailEnd type="triangle" w="med" len="med"/>
            </a:ln>
          </p:spPr>
          <p:txBody>
            <a:bodyPr/>
            <a:lstStyle/>
            <a:p>
              <a:endParaRPr lang="fr-FR"/>
            </a:p>
          </p:txBody>
        </p:sp>
        <p:sp>
          <p:nvSpPr>
            <p:cNvPr id="17484" name="Line 75"/>
            <p:cNvSpPr>
              <a:spLocks noChangeShapeType="1"/>
            </p:cNvSpPr>
            <p:nvPr/>
          </p:nvSpPr>
          <p:spPr bwMode="auto">
            <a:xfrm>
              <a:off x="8183563" y="3440113"/>
              <a:ext cx="1587" cy="466725"/>
            </a:xfrm>
            <a:prstGeom prst="line">
              <a:avLst/>
            </a:prstGeom>
            <a:noFill/>
            <a:ln w="28440">
              <a:solidFill>
                <a:srgbClr val="000000"/>
              </a:solidFill>
              <a:miter lim="800000"/>
              <a:headEnd/>
              <a:tailEnd type="triangle" w="med" len="med"/>
            </a:ln>
          </p:spPr>
          <p:txBody>
            <a:bodyPr/>
            <a:lstStyle/>
            <a:p>
              <a:endParaRPr lang="fr-FR"/>
            </a:p>
          </p:txBody>
        </p:sp>
        <p:sp>
          <p:nvSpPr>
            <p:cNvPr id="17485" name="Line 76"/>
            <p:cNvSpPr>
              <a:spLocks noChangeShapeType="1"/>
            </p:cNvSpPr>
            <p:nvPr/>
          </p:nvSpPr>
          <p:spPr bwMode="auto">
            <a:xfrm flipH="1">
              <a:off x="8648700" y="2870200"/>
              <a:ext cx="160338" cy="1036638"/>
            </a:xfrm>
            <a:prstGeom prst="line">
              <a:avLst/>
            </a:prstGeom>
            <a:noFill/>
            <a:ln w="38160">
              <a:solidFill>
                <a:srgbClr val="000000"/>
              </a:solidFill>
              <a:miter lim="800000"/>
              <a:headEnd/>
              <a:tailEnd type="triangle" w="med" len="med"/>
            </a:ln>
          </p:spPr>
          <p:txBody>
            <a:bodyPr/>
            <a:lstStyle/>
            <a:p>
              <a:endParaRPr lang="fr-FR"/>
            </a:p>
          </p:txBody>
        </p:sp>
        <p:sp>
          <p:nvSpPr>
            <p:cNvPr id="17486" name="Line 77"/>
            <p:cNvSpPr>
              <a:spLocks noChangeShapeType="1"/>
            </p:cNvSpPr>
            <p:nvPr/>
          </p:nvSpPr>
          <p:spPr bwMode="auto">
            <a:xfrm>
              <a:off x="8431213" y="3906838"/>
              <a:ext cx="311150" cy="1587"/>
            </a:xfrm>
            <a:prstGeom prst="line">
              <a:avLst/>
            </a:prstGeom>
            <a:noFill/>
            <a:ln w="28440">
              <a:solidFill>
                <a:srgbClr val="333399"/>
              </a:solidFill>
              <a:prstDash val="sysDot"/>
              <a:miter lim="800000"/>
              <a:headEnd/>
              <a:tailEnd/>
            </a:ln>
          </p:spPr>
          <p:txBody>
            <a:bodyPr/>
            <a:lstStyle/>
            <a:p>
              <a:endParaRPr lang="fr-FR"/>
            </a:p>
          </p:txBody>
        </p:sp>
        <p:sp>
          <p:nvSpPr>
            <p:cNvPr id="17487" name="Text Box 78"/>
            <p:cNvSpPr txBox="1">
              <a:spLocks noChangeArrowheads="1"/>
            </p:cNvSpPr>
            <p:nvPr/>
          </p:nvSpPr>
          <p:spPr bwMode="auto">
            <a:xfrm>
              <a:off x="8739188" y="2509838"/>
              <a:ext cx="287337" cy="225425"/>
            </a:xfrm>
            <a:prstGeom prst="rect">
              <a:avLst/>
            </a:prstGeom>
            <a:noFill/>
            <a:ln w="9525">
              <a:noFill/>
              <a:round/>
              <a:headEnd/>
              <a:tailEnd/>
            </a:ln>
          </p:spPr>
          <p:txBody>
            <a:bodyPr wrap="none" lIns="90000" tIns="46800" rIns="90000" bIns="46800">
              <a:spAutoFit/>
            </a:bodyPr>
            <a:lstStyle/>
            <a:p>
              <a:pPr>
                <a:lnSpc>
                  <a:spcPct val="98000"/>
                </a:lnSpc>
                <a:buClr>
                  <a:srgbClr val="FFFFFF"/>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900" i="0">
                  <a:solidFill>
                    <a:schemeClr val="tx1"/>
                  </a:solidFill>
                  <a:latin typeface="Comic Sans MS" pitchFamily="66" charset="0"/>
                </a:rPr>
                <a:t>0</a:t>
              </a:r>
              <a:r>
                <a:rPr lang="en-GB" sz="900" i="0" baseline="30000">
                  <a:solidFill>
                    <a:schemeClr val="tx1"/>
                  </a:solidFill>
                  <a:latin typeface="Comic Sans MS" pitchFamily="66" charset="0"/>
                </a:rPr>
                <a:t>+</a:t>
              </a:r>
            </a:p>
          </p:txBody>
        </p:sp>
        <p:sp>
          <p:nvSpPr>
            <p:cNvPr id="17488" name="Text Box 79"/>
            <p:cNvSpPr txBox="1">
              <a:spLocks noChangeArrowheads="1"/>
            </p:cNvSpPr>
            <p:nvPr/>
          </p:nvSpPr>
          <p:spPr bwMode="auto">
            <a:xfrm>
              <a:off x="7802563" y="3733800"/>
              <a:ext cx="287337" cy="225425"/>
            </a:xfrm>
            <a:prstGeom prst="rect">
              <a:avLst/>
            </a:prstGeom>
            <a:noFill/>
            <a:ln w="9525">
              <a:noFill/>
              <a:round/>
              <a:headEnd/>
              <a:tailEnd/>
            </a:ln>
          </p:spPr>
          <p:txBody>
            <a:bodyPr wrap="none" lIns="90000" tIns="46800" rIns="90000" bIns="46800">
              <a:spAutoFit/>
            </a:bodyPr>
            <a:lstStyle/>
            <a:p>
              <a:pPr>
                <a:lnSpc>
                  <a:spcPct val="98000"/>
                </a:lnSpc>
                <a:buClr>
                  <a:srgbClr val="FFFFFF"/>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900" i="0">
                  <a:solidFill>
                    <a:schemeClr val="tx1"/>
                  </a:solidFill>
                  <a:latin typeface="Comic Sans MS" pitchFamily="66" charset="0"/>
                </a:rPr>
                <a:t>0</a:t>
              </a:r>
              <a:r>
                <a:rPr lang="en-GB" sz="900" i="0" baseline="30000">
                  <a:solidFill>
                    <a:schemeClr val="tx1"/>
                  </a:solidFill>
                  <a:latin typeface="Comic Sans MS" pitchFamily="66" charset="0"/>
                </a:rPr>
                <a:t>+</a:t>
              </a:r>
            </a:p>
          </p:txBody>
        </p:sp>
        <p:sp>
          <p:nvSpPr>
            <p:cNvPr id="17489" name="Text Box 80"/>
            <p:cNvSpPr txBox="1">
              <a:spLocks noChangeArrowheads="1"/>
            </p:cNvSpPr>
            <p:nvPr/>
          </p:nvSpPr>
          <p:spPr bwMode="auto">
            <a:xfrm>
              <a:off x="7802563" y="3230563"/>
              <a:ext cx="287337" cy="225425"/>
            </a:xfrm>
            <a:prstGeom prst="rect">
              <a:avLst/>
            </a:prstGeom>
            <a:noFill/>
            <a:ln w="9525">
              <a:noFill/>
              <a:round/>
              <a:headEnd/>
              <a:tailEnd/>
            </a:ln>
          </p:spPr>
          <p:txBody>
            <a:bodyPr wrap="none" lIns="90000" tIns="46800" rIns="90000" bIns="46800">
              <a:spAutoFit/>
            </a:bodyPr>
            <a:lstStyle/>
            <a:p>
              <a:pPr>
                <a:lnSpc>
                  <a:spcPct val="98000"/>
                </a:lnSpc>
                <a:buClr>
                  <a:srgbClr val="FFFFFF"/>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900" i="0">
                  <a:solidFill>
                    <a:schemeClr val="tx1"/>
                  </a:solidFill>
                  <a:latin typeface="Comic Sans MS" pitchFamily="66" charset="0"/>
                </a:rPr>
                <a:t>2</a:t>
              </a:r>
              <a:r>
                <a:rPr lang="en-GB" sz="900" i="0" baseline="30000">
                  <a:solidFill>
                    <a:schemeClr val="tx1"/>
                  </a:solidFill>
                  <a:latin typeface="Comic Sans MS" pitchFamily="66" charset="0"/>
                </a:rPr>
                <a:t>+</a:t>
              </a:r>
            </a:p>
          </p:txBody>
        </p:sp>
        <p:sp>
          <p:nvSpPr>
            <p:cNvPr id="17490" name="Text Box 81"/>
            <p:cNvSpPr txBox="1">
              <a:spLocks noChangeArrowheads="1"/>
            </p:cNvSpPr>
            <p:nvPr/>
          </p:nvSpPr>
          <p:spPr bwMode="auto">
            <a:xfrm>
              <a:off x="7802563" y="2581275"/>
              <a:ext cx="287337" cy="225425"/>
            </a:xfrm>
            <a:prstGeom prst="rect">
              <a:avLst/>
            </a:prstGeom>
            <a:noFill/>
            <a:ln w="9525">
              <a:noFill/>
              <a:round/>
              <a:headEnd/>
              <a:tailEnd/>
            </a:ln>
          </p:spPr>
          <p:txBody>
            <a:bodyPr wrap="none" lIns="90000" tIns="46800" rIns="90000" bIns="46800">
              <a:spAutoFit/>
            </a:bodyPr>
            <a:lstStyle/>
            <a:p>
              <a:pPr>
                <a:lnSpc>
                  <a:spcPct val="98000"/>
                </a:lnSpc>
                <a:buClr>
                  <a:srgbClr val="FFFFFF"/>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900" i="0">
                  <a:solidFill>
                    <a:schemeClr val="tx1"/>
                  </a:solidFill>
                  <a:latin typeface="Comic Sans MS" pitchFamily="66" charset="0"/>
                </a:rPr>
                <a:t>4</a:t>
              </a:r>
              <a:r>
                <a:rPr lang="en-GB" sz="900" i="0" baseline="30000">
                  <a:solidFill>
                    <a:schemeClr val="tx1"/>
                  </a:solidFill>
                  <a:latin typeface="Comic Sans MS" pitchFamily="66" charset="0"/>
                </a:rPr>
                <a:t>+</a:t>
              </a:r>
            </a:p>
          </p:txBody>
        </p:sp>
        <p:sp>
          <p:nvSpPr>
            <p:cNvPr id="17491" name="Text Box 82"/>
            <p:cNvSpPr txBox="1">
              <a:spLocks noChangeArrowheads="1"/>
            </p:cNvSpPr>
            <p:nvPr/>
          </p:nvSpPr>
          <p:spPr bwMode="auto">
            <a:xfrm>
              <a:off x="7802563" y="1646238"/>
              <a:ext cx="287337" cy="225425"/>
            </a:xfrm>
            <a:prstGeom prst="rect">
              <a:avLst/>
            </a:prstGeom>
            <a:noFill/>
            <a:ln w="9525">
              <a:noFill/>
              <a:round/>
              <a:headEnd/>
              <a:tailEnd/>
            </a:ln>
          </p:spPr>
          <p:txBody>
            <a:bodyPr wrap="none" lIns="90000" tIns="46800" rIns="90000" bIns="46800">
              <a:spAutoFit/>
            </a:bodyPr>
            <a:lstStyle/>
            <a:p>
              <a:pPr>
                <a:lnSpc>
                  <a:spcPct val="98000"/>
                </a:lnSpc>
                <a:buClr>
                  <a:srgbClr val="FFFFFF"/>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900" i="0">
                  <a:solidFill>
                    <a:schemeClr val="tx1"/>
                  </a:solidFill>
                  <a:latin typeface="Comic Sans MS" pitchFamily="66" charset="0"/>
                </a:rPr>
                <a:t>6</a:t>
              </a:r>
              <a:r>
                <a:rPr lang="en-GB" sz="900" i="0" baseline="30000">
                  <a:solidFill>
                    <a:schemeClr val="tx1"/>
                  </a:solidFill>
                  <a:latin typeface="Comic Sans MS" pitchFamily="66" charset="0"/>
                </a:rPr>
                <a:t>+</a:t>
              </a:r>
            </a:p>
          </p:txBody>
        </p:sp>
        <p:sp>
          <p:nvSpPr>
            <p:cNvPr id="17492" name="Text Box 83"/>
            <p:cNvSpPr txBox="1">
              <a:spLocks noChangeArrowheads="1"/>
            </p:cNvSpPr>
            <p:nvPr/>
          </p:nvSpPr>
          <p:spPr bwMode="auto">
            <a:xfrm>
              <a:off x="8505825" y="3244850"/>
              <a:ext cx="422275" cy="225425"/>
            </a:xfrm>
            <a:prstGeom prst="rect">
              <a:avLst/>
            </a:prstGeom>
            <a:solidFill>
              <a:srgbClr val="FFFFFF"/>
            </a:solidFill>
            <a:ln w="9525">
              <a:noFill/>
              <a:round/>
              <a:headEnd/>
              <a:tailEnd/>
            </a:ln>
          </p:spPr>
          <p:txBody>
            <a:bodyPr wrap="none" lIns="90000" tIns="46800" rIns="90000" bIns="46800">
              <a:spAutoFit/>
            </a:bodyPr>
            <a:lstStyle/>
            <a:p>
              <a:pPr>
                <a:lnSpc>
                  <a:spcPct val="98000"/>
                </a:lnSpc>
                <a:buClr>
                  <a:srgbClr val="FFFFFF"/>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900" i="0">
                  <a:solidFill>
                    <a:schemeClr val="tx1"/>
                  </a:solidFill>
                  <a:latin typeface="Comic Sans MS" pitchFamily="66" charset="0"/>
                </a:rPr>
                <a:t>1017</a:t>
              </a:r>
            </a:p>
          </p:txBody>
        </p:sp>
        <p:sp>
          <p:nvSpPr>
            <p:cNvPr id="17493" name="Text Box 84"/>
            <p:cNvSpPr txBox="1">
              <a:spLocks noChangeArrowheads="1"/>
            </p:cNvSpPr>
            <p:nvPr/>
          </p:nvSpPr>
          <p:spPr bwMode="auto">
            <a:xfrm>
              <a:off x="7989888" y="3517900"/>
              <a:ext cx="390525" cy="225425"/>
            </a:xfrm>
            <a:prstGeom prst="rect">
              <a:avLst/>
            </a:prstGeom>
            <a:solidFill>
              <a:srgbClr val="FFFFFF"/>
            </a:solidFill>
            <a:ln w="9525">
              <a:noFill/>
              <a:round/>
              <a:headEnd/>
              <a:tailEnd/>
            </a:ln>
          </p:spPr>
          <p:txBody>
            <a:bodyPr wrap="none" lIns="90000" tIns="46800" rIns="90000" bIns="46800">
              <a:spAutoFit/>
            </a:bodyPr>
            <a:lstStyle/>
            <a:p>
              <a:pPr>
                <a:lnSpc>
                  <a:spcPct val="98000"/>
                </a:lnSpc>
                <a:buClr>
                  <a:srgbClr val="FFFFFF"/>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900" i="0">
                  <a:solidFill>
                    <a:schemeClr val="tx1"/>
                  </a:solidFill>
                  <a:latin typeface="Comic Sans MS" pitchFamily="66" charset="0"/>
                </a:rPr>
                <a:t>455</a:t>
              </a:r>
            </a:p>
          </p:txBody>
        </p:sp>
        <p:sp>
          <p:nvSpPr>
            <p:cNvPr id="17494" name="Text Box 85"/>
            <p:cNvSpPr txBox="1">
              <a:spLocks noChangeArrowheads="1"/>
            </p:cNvSpPr>
            <p:nvPr/>
          </p:nvSpPr>
          <p:spPr bwMode="auto">
            <a:xfrm>
              <a:off x="7991475" y="2162175"/>
              <a:ext cx="390525" cy="225425"/>
            </a:xfrm>
            <a:prstGeom prst="rect">
              <a:avLst/>
            </a:prstGeom>
            <a:solidFill>
              <a:srgbClr val="FFFFFF"/>
            </a:solidFill>
            <a:ln w="9525">
              <a:noFill/>
              <a:round/>
              <a:headEnd/>
              <a:tailEnd/>
            </a:ln>
          </p:spPr>
          <p:txBody>
            <a:bodyPr wrap="none" lIns="90000" tIns="46800" rIns="90000" bIns="46800">
              <a:spAutoFit/>
            </a:bodyPr>
            <a:lstStyle/>
            <a:p>
              <a:pPr>
                <a:lnSpc>
                  <a:spcPct val="98000"/>
                </a:lnSpc>
                <a:buClr>
                  <a:srgbClr val="FFFFFF"/>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900" i="0">
                  <a:solidFill>
                    <a:schemeClr val="tx1"/>
                  </a:solidFill>
                  <a:latin typeface="Comic Sans MS" pitchFamily="66" charset="0"/>
                </a:rPr>
                <a:t>858</a:t>
              </a:r>
            </a:p>
          </p:txBody>
        </p:sp>
        <p:sp>
          <p:nvSpPr>
            <p:cNvPr id="17495" name="Text Box 86"/>
            <p:cNvSpPr txBox="1">
              <a:spLocks noChangeArrowheads="1"/>
            </p:cNvSpPr>
            <p:nvPr/>
          </p:nvSpPr>
          <p:spPr bwMode="auto">
            <a:xfrm>
              <a:off x="7989888" y="2941638"/>
              <a:ext cx="390525" cy="225425"/>
            </a:xfrm>
            <a:prstGeom prst="rect">
              <a:avLst/>
            </a:prstGeom>
            <a:solidFill>
              <a:srgbClr val="FFFFFF"/>
            </a:solidFill>
            <a:ln w="9525">
              <a:noFill/>
              <a:round/>
              <a:headEnd/>
              <a:tailEnd/>
            </a:ln>
          </p:spPr>
          <p:txBody>
            <a:bodyPr wrap="none" lIns="90000" tIns="46800" rIns="90000" bIns="46800">
              <a:spAutoFit/>
            </a:bodyPr>
            <a:lstStyle/>
            <a:p>
              <a:pPr>
                <a:lnSpc>
                  <a:spcPct val="98000"/>
                </a:lnSpc>
                <a:buClr>
                  <a:srgbClr val="FFFFFF"/>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900" i="0">
                  <a:solidFill>
                    <a:schemeClr val="tx1"/>
                  </a:solidFill>
                  <a:latin typeface="Comic Sans MS" pitchFamily="66" charset="0"/>
                </a:rPr>
                <a:t>664</a:t>
              </a:r>
            </a:p>
          </p:txBody>
        </p:sp>
        <p:sp>
          <p:nvSpPr>
            <p:cNvPr id="17496" name="Line 87"/>
            <p:cNvSpPr>
              <a:spLocks noChangeShapeType="1"/>
            </p:cNvSpPr>
            <p:nvPr/>
          </p:nvSpPr>
          <p:spPr bwMode="auto">
            <a:xfrm flipH="1">
              <a:off x="8439150" y="2870200"/>
              <a:ext cx="111125" cy="569913"/>
            </a:xfrm>
            <a:prstGeom prst="line">
              <a:avLst/>
            </a:prstGeom>
            <a:noFill/>
            <a:ln w="28440">
              <a:solidFill>
                <a:srgbClr val="000000"/>
              </a:solidFill>
              <a:miter lim="800000"/>
              <a:headEnd/>
              <a:tailEnd type="triangle" w="med" len="med"/>
            </a:ln>
          </p:spPr>
          <p:txBody>
            <a:bodyPr/>
            <a:lstStyle/>
            <a:p>
              <a:endParaRPr lang="fr-FR"/>
            </a:p>
          </p:txBody>
        </p:sp>
        <p:sp>
          <p:nvSpPr>
            <p:cNvPr id="17497" name="Text Box 88"/>
            <p:cNvSpPr txBox="1">
              <a:spLocks noChangeArrowheads="1"/>
            </p:cNvSpPr>
            <p:nvPr/>
          </p:nvSpPr>
          <p:spPr bwMode="auto">
            <a:xfrm>
              <a:off x="8310563" y="3013075"/>
              <a:ext cx="390525" cy="225425"/>
            </a:xfrm>
            <a:prstGeom prst="rect">
              <a:avLst/>
            </a:prstGeom>
            <a:solidFill>
              <a:srgbClr val="FFFFFF"/>
            </a:solidFill>
            <a:ln w="9525">
              <a:noFill/>
              <a:round/>
              <a:headEnd/>
              <a:tailEnd/>
            </a:ln>
          </p:spPr>
          <p:txBody>
            <a:bodyPr wrap="none" lIns="90000" tIns="46800" rIns="90000" bIns="46800">
              <a:spAutoFit/>
            </a:bodyPr>
            <a:lstStyle/>
            <a:p>
              <a:pPr>
                <a:lnSpc>
                  <a:spcPct val="98000"/>
                </a:lnSpc>
                <a:buClr>
                  <a:srgbClr val="FFFFFF"/>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900" i="0">
                  <a:solidFill>
                    <a:schemeClr val="tx1"/>
                  </a:solidFill>
                  <a:latin typeface="Comic Sans MS" pitchFamily="66" charset="0"/>
                </a:rPr>
                <a:t>562</a:t>
              </a:r>
            </a:p>
          </p:txBody>
        </p:sp>
        <p:sp>
          <p:nvSpPr>
            <p:cNvPr id="17498" name="Text Box 89"/>
            <p:cNvSpPr txBox="1">
              <a:spLocks noChangeArrowheads="1"/>
            </p:cNvSpPr>
            <p:nvPr/>
          </p:nvSpPr>
          <p:spPr bwMode="auto">
            <a:xfrm>
              <a:off x="3609975" y="3954463"/>
              <a:ext cx="617538" cy="361950"/>
            </a:xfrm>
            <a:prstGeom prst="rect">
              <a:avLst/>
            </a:prstGeom>
            <a:noFill/>
            <a:ln w="9525">
              <a:noFill/>
              <a:round/>
              <a:headEnd/>
              <a:tailEnd/>
            </a:ln>
          </p:spPr>
          <p:txBody>
            <a:bodyPr wrap="none" lIns="90000" tIns="46800" rIns="90000" bIns="46800">
              <a:spAutoFit/>
            </a:bodyPr>
            <a:lstStyle/>
            <a:p>
              <a:pPr>
                <a:lnSpc>
                  <a:spcPct val="98000"/>
                </a:lnSpc>
                <a:buClr>
                  <a:srgbClr val="FFFFFF"/>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800" i="0" baseline="30000">
                  <a:solidFill>
                    <a:schemeClr val="tx1"/>
                  </a:solidFill>
                  <a:latin typeface="Comic Sans MS" pitchFamily="66" charset="0"/>
                </a:rPr>
                <a:t>72</a:t>
              </a:r>
              <a:r>
                <a:rPr lang="en-GB" sz="1800" i="0">
                  <a:solidFill>
                    <a:schemeClr val="tx1"/>
                  </a:solidFill>
                  <a:latin typeface="Comic Sans MS" pitchFamily="66" charset="0"/>
                </a:rPr>
                <a:t>Kr</a:t>
              </a:r>
            </a:p>
          </p:txBody>
        </p:sp>
        <p:sp>
          <p:nvSpPr>
            <p:cNvPr id="17499" name="Text Box 90"/>
            <p:cNvSpPr txBox="1">
              <a:spLocks noChangeArrowheads="1"/>
            </p:cNvSpPr>
            <p:nvPr/>
          </p:nvSpPr>
          <p:spPr bwMode="auto">
            <a:xfrm>
              <a:off x="4949825" y="3954463"/>
              <a:ext cx="617538" cy="361950"/>
            </a:xfrm>
            <a:prstGeom prst="rect">
              <a:avLst/>
            </a:prstGeom>
            <a:noFill/>
            <a:ln w="9525">
              <a:noFill/>
              <a:round/>
              <a:headEnd/>
              <a:tailEnd/>
            </a:ln>
          </p:spPr>
          <p:txBody>
            <a:bodyPr wrap="none" lIns="90000" tIns="46800" rIns="90000" bIns="46800">
              <a:spAutoFit/>
            </a:bodyPr>
            <a:lstStyle/>
            <a:p>
              <a:pPr>
                <a:lnSpc>
                  <a:spcPct val="98000"/>
                </a:lnSpc>
                <a:buClr>
                  <a:srgbClr val="FFFFFF"/>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800" i="0" baseline="30000">
                  <a:solidFill>
                    <a:schemeClr val="tx1"/>
                  </a:solidFill>
                  <a:latin typeface="Comic Sans MS" pitchFamily="66" charset="0"/>
                </a:rPr>
                <a:t>74</a:t>
              </a:r>
              <a:r>
                <a:rPr lang="en-GB" sz="1800" i="0">
                  <a:solidFill>
                    <a:schemeClr val="tx1"/>
                  </a:solidFill>
                  <a:latin typeface="Comic Sans MS" pitchFamily="66" charset="0"/>
                </a:rPr>
                <a:t>Kr</a:t>
              </a:r>
            </a:p>
          </p:txBody>
        </p:sp>
        <p:sp>
          <p:nvSpPr>
            <p:cNvPr id="17500" name="Text Box 91"/>
            <p:cNvSpPr txBox="1">
              <a:spLocks noChangeArrowheads="1"/>
            </p:cNvSpPr>
            <p:nvPr/>
          </p:nvSpPr>
          <p:spPr bwMode="auto">
            <a:xfrm>
              <a:off x="6346825" y="3954463"/>
              <a:ext cx="617538" cy="361950"/>
            </a:xfrm>
            <a:prstGeom prst="rect">
              <a:avLst/>
            </a:prstGeom>
            <a:noFill/>
            <a:ln w="9525">
              <a:noFill/>
              <a:round/>
              <a:headEnd/>
              <a:tailEnd/>
            </a:ln>
          </p:spPr>
          <p:txBody>
            <a:bodyPr wrap="none" lIns="90000" tIns="46800" rIns="90000" bIns="46800">
              <a:spAutoFit/>
            </a:bodyPr>
            <a:lstStyle/>
            <a:p>
              <a:pPr>
                <a:lnSpc>
                  <a:spcPct val="98000"/>
                </a:lnSpc>
                <a:buClr>
                  <a:srgbClr val="FFFFFF"/>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800" i="0" baseline="30000">
                  <a:solidFill>
                    <a:schemeClr val="tx1"/>
                  </a:solidFill>
                  <a:latin typeface="Comic Sans MS" pitchFamily="66" charset="0"/>
                </a:rPr>
                <a:t>76</a:t>
              </a:r>
              <a:r>
                <a:rPr lang="en-GB" sz="1800" i="0">
                  <a:solidFill>
                    <a:schemeClr val="tx1"/>
                  </a:solidFill>
                  <a:latin typeface="Comic Sans MS" pitchFamily="66" charset="0"/>
                </a:rPr>
                <a:t>Kr</a:t>
              </a:r>
            </a:p>
          </p:txBody>
        </p:sp>
        <p:sp>
          <p:nvSpPr>
            <p:cNvPr id="17501" name="Text Box 92"/>
            <p:cNvSpPr txBox="1">
              <a:spLocks noChangeArrowheads="1"/>
            </p:cNvSpPr>
            <p:nvPr/>
          </p:nvSpPr>
          <p:spPr bwMode="auto">
            <a:xfrm>
              <a:off x="7902575" y="3954463"/>
              <a:ext cx="617538" cy="361950"/>
            </a:xfrm>
            <a:prstGeom prst="rect">
              <a:avLst/>
            </a:prstGeom>
            <a:noFill/>
            <a:ln w="9525">
              <a:noFill/>
              <a:round/>
              <a:headEnd/>
              <a:tailEnd/>
            </a:ln>
          </p:spPr>
          <p:txBody>
            <a:bodyPr wrap="none" lIns="90000" tIns="46800" rIns="90000" bIns="46800">
              <a:spAutoFit/>
            </a:bodyPr>
            <a:lstStyle/>
            <a:p>
              <a:pPr>
                <a:lnSpc>
                  <a:spcPct val="98000"/>
                </a:lnSpc>
                <a:buClr>
                  <a:srgbClr val="FFFFFF"/>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800" i="0" baseline="30000">
                  <a:solidFill>
                    <a:schemeClr val="tx1"/>
                  </a:solidFill>
                  <a:latin typeface="Comic Sans MS" pitchFamily="66" charset="0"/>
                </a:rPr>
                <a:t>78</a:t>
              </a:r>
              <a:r>
                <a:rPr lang="en-GB" sz="1800" i="0">
                  <a:solidFill>
                    <a:schemeClr val="tx1"/>
                  </a:solidFill>
                  <a:latin typeface="Comic Sans MS" pitchFamily="66" charset="0"/>
                </a:rPr>
                <a:t>Kr</a:t>
              </a:r>
            </a:p>
          </p:txBody>
        </p:sp>
        <p:sp>
          <p:nvSpPr>
            <p:cNvPr id="6237" name="Text Box 93"/>
            <p:cNvSpPr txBox="1">
              <a:spLocks noChangeArrowheads="1"/>
            </p:cNvSpPr>
            <p:nvPr/>
          </p:nvSpPr>
          <p:spPr bwMode="auto">
            <a:xfrm>
              <a:off x="7811917" y="985398"/>
              <a:ext cx="920750" cy="331787"/>
            </a:xfrm>
            <a:prstGeom prst="rect">
              <a:avLst/>
            </a:prstGeom>
            <a:noFill/>
            <a:ln w="9525">
              <a:noFill/>
              <a:round/>
              <a:headEnd/>
              <a:tailEnd/>
            </a:ln>
          </p:spPr>
          <p:txBody>
            <a:bodyPr wrap="none" lIns="90000" tIns="46800" rIns="90000" bIns="46800">
              <a:spAutoFit/>
            </a:bodyPr>
            <a:lstStyle/>
            <a:p>
              <a:pPr>
                <a:lnSpc>
                  <a:spcPct val="98000"/>
                </a:lnSpc>
                <a:buClr>
                  <a:srgbClr val="FFFFFF"/>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i="0">
                  <a:solidFill>
                    <a:schemeClr val="tx1"/>
                  </a:solidFill>
                  <a:latin typeface="Comic Sans MS" pitchFamily="66" charset="0"/>
                </a:rPr>
                <a:t>prolate </a:t>
              </a:r>
            </a:p>
          </p:txBody>
        </p:sp>
        <p:sp>
          <p:nvSpPr>
            <p:cNvPr id="6238" name="Text Box 94"/>
            <p:cNvSpPr txBox="1">
              <a:spLocks noChangeArrowheads="1"/>
            </p:cNvSpPr>
            <p:nvPr/>
          </p:nvSpPr>
          <p:spPr bwMode="auto">
            <a:xfrm>
              <a:off x="4423606" y="962685"/>
              <a:ext cx="774700" cy="331787"/>
            </a:xfrm>
            <a:prstGeom prst="rect">
              <a:avLst/>
            </a:prstGeom>
            <a:noFill/>
            <a:ln w="9525">
              <a:noFill/>
              <a:round/>
              <a:headEnd/>
              <a:tailEnd/>
            </a:ln>
          </p:spPr>
          <p:txBody>
            <a:bodyPr wrap="none" lIns="90000" tIns="46800" rIns="90000" bIns="46800">
              <a:spAutoFit/>
            </a:bodyPr>
            <a:lstStyle/>
            <a:p>
              <a:pPr>
                <a:lnSpc>
                  <a:spcPct val="98000"/>
                </a:lnSpc>
                <a:buClr>
                  <a:srgbClr val="FFFFFF"/>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i="0">
                  <a:solidFill>
                    <a:schemeClr val="tx1"/>
                  </a:solidFill>
                  <a:latin typeface="Comic Sans MS" pitchFamily="66" charset="0"/>
                </a:rPr>
                <a:t>oblate</a:t>
              </a:r>
            </a:p>
          </p:txBody>
        </p:sp>
        <p:grpSp>
          <p:nvGrpSpPr>
            <p:cNvPr id="2" name="Group 95"/>
            <p:cNvGrpSpPr>
              <a:grpSpLocks/>
            </p:cNvGrpSpPr>
            <p:nvPr/>
          </p:nvGrpSpPr>
          <p:grpSpPr bwMode="auto">
            <a:xfrm>
              <a:off x="990600" y="4149725"/>
              <a:ext cx="7902575" cy="647700"/>
              <a:chOff x="624" y="2614"/>
              <a:chExt cx="4978" cy="408"/>
            </a:xfrm>
          </p:grpSpPr>
          <p:sp>
            <p:nvSpPr>
              <p:cNvPr id="17516" name="Text Box 96"/>
              <p:cNvSpPr txBox="1">
                <a:spLocks noChangeArrowheads="1"/>
              </p:cNvSpPr>
              <p:nvPr/>
            </p:nvSpPr>
            <p:spPr bwMode="auto">
              <a:xfrm>
                <a:off x="2245" y="2802"/>
                <a:ext cx="3357" cy="220"/>
              </a:xfrm>
              <a:prstGeom prst="rect">
                <a:avLst/>
              </a:prstGeom>
              <a:noFill/>
              <a:ln w="9525">
                <a:noFill/>
                <a:round/>
                <a:headEnd/>
                <a:tailEnd/>
              </a:ln>
            </p:spPr>
            <p:txBody>
              <a:bodyPr lIns="90000" tIns="46800" rIns="90000" bIns="46800">
                <a:spAutoFit/>
              </a:bodyPr>
              <a:lstStyle/>
              <a:p>
                <a:pPr>
                  <a:lnSpc>
                    <a:spcPct val="93000"/>
                  </a:lnSpc>
                  <a:buClr>
                    <a:srgbClr val="FFFFFF"/>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800" i="0" dirty="0">
                    <a:solidFill>
                      <a:schemeClr val="tx1"/>
                    </a:solidFill>
                    <a:latin typeface="Arial" pitchFamily="34" charset="0"/>
                  </a:rPr>
                  <a:t>72(6)           84(18)           79(11)               47(13)</a:t>
                </a:r>
              </a:p>
            </p:txBody>
          </p:sp>
          <p:sp>
            <p:nvSpPr>
              <p:cNvPr id="17517" name="Rectangle 97"/>
              <p:cNvSpPr>
                <a:spLocks noChangeArrowheads="1"/>
              </p:cNvSpPr>
              <p:nvPr/>
            </p:nvSpPr>
            <p:spPr bwMode="auto">
              <a:xfrm>
                <a:off x="624" y="2614"/>
                <a:ext cx="1882" cy="312"/>
              </a:xfrm>
              <a:prstGeom prst="rect">
                <a:avLst/>
              </a:prstGeom>
              <a:noFill/>
              <a:ln w="9525">
                <a:noFill/>
                <a:round/>
                <a:headEnd/>
                <a:tailEnd/>
              </a:ln>
            </p:spPr>
            <p:txBody>
              <a:bodyPr lIns="90000" tIns="46800" rIns="90000" bIns="46800">
                <a:spAutoFit/>
              </a:bodyPr>
              <a:lstStyle/>
              <a:p>
                <a:pPr>
                  <a:lnSpc>
                    <a:spcPct val="93000"/>
                  </a:lnSpc>
                  <a:buClr>
                    <a:srgbClr val="FFFFFF"/>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400" i="0">
                    <a:solidFill>
                      <a:schemeClr val="tx1"/>
                    </a:solidFill>
                    <a:latin typeface="Arial" pitchFamily="34" charset="0"/>
                  </a:rPr>
                  <a:t>Transition strenght</a:t>
                </a:r>
                <a:r>
                  <a:rPr lang="en-GB" sz="1400" i="0" baseline="30000">
                    <a:solidFill>
                      <a:schemeClr val="tx1"/>
                    </a:solidFill>
                    <a:latin typeface="Arial" pitchFamily="34" charset="0"/>
                  </a:rPr>
                  <a:t> </a:t>
                </a:r>
                <a:r>
                  <a:rPr lang="en-GB" sz="1400" i="0">
                    <a:solidFill>
                      <a:schemeClr val="tx1"/>
                    </a:solidFill>
                    <a:latin typeface="Arial" pitchFamily="34" charset="0"/>
                  </a:rPr>
                  <a:t>:</a:t>
                </a:r>
              </a:p>
              <a:p>
                <a:pPr>
                  <a:lnSpc>
                    <a:spcPct val="93000"/>
                  </a:lnSpc>
                  <a:buClr>
                    <a:srgbClr val="FFFFFF"/>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400" i="0">
                    <a:solidFill>
                      <a:schemeClr val="tx1"/>
                    </a:solidFill>
                    <a:latin typeface="Arial" pitchFamily="34" charset="0"/>
                  </a:rPr>
                  <a:t> </a:t>
                </a:r>
                <a:r>
                  <a:rPr lang="en-GB" sz="1400" i="0">
                    <a:solidFill>
                      <a:schemeClr val="tx1"/>
                    </a:solidFill>
                    <a:latin typeface="Symbol" pitchFamily="18" charset="2"/>
                  </a:rPr>
                  <a:t></a:t>
                </a:r>
                <a:r>
                  <a:rPr lang="en-GB" sz="1400" i="0">
                    <a:solidFill>
                      <a:schemeClr val="tx1"/>
                    </a:solidFill>
                    <a:latin typeface="Arial" pitchFamily="34" charset="0"/>
                  </a:rPr>
                  <a:t>²(E</a:t>
                </a:r>
                <a:r>
                  <a:rPr lang="en-GB" sz="1400" i="0" baseline="-25000">
                    <a:solidFill>
                      <a:schemeClr val="tx1"/>
                    </a:solidFill>
                    <a:latin typeface="Arial" pitchFamily="34" charset="0"/>
                  </a:rPr>
                  <a:t>0</a:t>
                </a:r>
                <a:r>
                  <a:rPr lang="en-GB" sz="1400" i="0">
                    <a:solidFill>
                      <a:schemeClr val="tx1"/>
                    </a:solidFill>
                    <a:latin typeface="Arial" pitchFamily="34" charset="0"/>
                  </a:rPr>
                  <a:t>).10</a:t>
                </a:r>
                <a:r>
                  <a:rPr lang="en-GB" sz="1400" i="0" baseline="30000">
                    <a:solidFill>
                      <a:schemeClr val="tx1"/>
                    </a:solidFill>
                    <a:latin typeface="Arial" pitchFamily="34" charset="0"/>
                  </a:rPr>
                  <a:t>-3</a:t>
                </a:r>
              </a:p>
            </p:txBody>
          </p:sp>
        </p:grpSp>
        <p:sp>
          <p:nvSpPr>
            <p:cNvPr id="6242" name="Text Box 98"/>
            <p:cNvSpPr txBox="1">
              <a:spLocks noChangeArrowheads="1"/>
            </p:cNvSpPr>
            <p:nvPr/>
          </p:nvSpPr>
          <p:spPr bwMode="auto">
            <a:xfrm>
              <a:off x="1042988" y="4824413"/>
              <a:ext cx="3457575" cy="427037"/>
            </a:xfrm>
            <a:prstGeom prst="rect">
              <a:avLst/>
            </a:prstGeom>
            <a:noFill/>
            <a:ln w="9525">
              <a:noFill/>
              <a:round/>
              <a:headEnd/>
              <a:tailEnd/>
            </a:ln>
          </p:spPr>
          <p:txBody>
            <a:bodyPr lIns="90000" tIns="46800" rIns="90000" bIns="46800">
              <a:spAutoFit/>
            </a:bodyPr>
            <a:lstStyle/>
            <a:p>
              <a:pPr marL="457200" indent="-457200">
                <a:lnSpc>
                  <a:spcPct val="98000"/>
                </a:lnSpc>
                <a:buClr>
                  <a:srgbClr val="000000"/>
                </a:buClr>
                <a:buSzPct val="100000"/>
                <a:buFont typeface="Times New Roman" pitchFamily="18" charset="0"/>
                <a:buNone/>
                <a:tabLst>
                  <a:tab pos="457200" algn="l"/>
                  <a:tab pos="1371600" algn="l"/>
                  <a:tab pos="2286000" algn="l"/>
                  <a:tab pos="3200400" algn="l"/>
                  <a:tab pos="4114800" algn="l"/>
                  <a:tab pos="5029200" algn="l"/>
                  <a:tab pos="5943600" algn="l"/>
                  <a:tab pos="6858000" algn="l"/>
                  <a:tab pos="7772400" algn="l"/>
                  <a:tab pos="8686800" algn="l"/>
                  <a:tab pos="9601200" algn="l"/>
                  <a:tab pos="10515600" algn="l"/>
                </a:tabLst>
              </a:pPr>
              <a:r>
                <a:rPr lang="en-GB" sz="1100" i="0">
                  <a:solidFill>
                    <a:schemeClr val="tx1"/>
                  </a:solidFill>
                  <a:latin typeface="Comic Sans MS" pitchFamily="66" charset="0"/>
                </a:rPr>
                <a:t>E. Bouchez </a:t>
              </a:r>
              <a:r>
                <a:rPr lang="en-GB" sz="1100">
                  <a:solidFill>
                    <a:schemeClr val="tx1"/>
                  </a:solidFill>
                  <a:latin typeface="Comic Sans MS" pitchFamily="66" charset="0"/>
                </a:rPr>
                <a:t>et al. </a:t>
              </a:r>
            </a:p>
            <a:p>
              <a:pPr marL="457200" indent="-457200">
                <a:lnSpc>
                  <a:spcPct val="98000"/>
                </a:lnSpc>
                <a:buClr>
                  <a:srgbClr val="000000"/>
                </a:buClr>
                <a:buSzPct val="100000"/>
                <a:buFont typeface="Times New Roman" pitchFamily="18" charset="0"/>
                <a:buNone/>
                <a:tabLst>
                  <a:tab pos="457200" algn="l"/>
                  <a:tab pos="1371600" algn="l"/>
                  <a:tab pos="2286000" algn="l"/>
                  <a:tab pos="3200400" algn="l"/>
                  <a:tab pos="4114800" algn="l"/>
                  <a:tab pos="5029200" algn="l"/>
                  <a:tab pos="5943600" algn="l"/>
                  <a:tab pos="6858000" algn="l"/>
                  <a:tab pos="7772400" algn="l"/>
                  <a:tab pos="8686800" algn="l"/>
                  <a:tab pos="9601200" algn="l"/>
                  <a:tab pos="10515600" algn="l"/>
                </a:tabLst>
              </a:pPr>
              <a:r>
                <a:rPr lang="en-GB" sz="1100" i="0">
                  <a:solidFill>
                    <a:schemeClr val="tx1"/>
                  </a:solidFill>
                  <a:latin typeface="Comic Sans MS" pitchFamily="66" charset="0"/>
                </a:rPr>
                <a:t>Phys. Rev. Lett.</a:t>
              </a:r>
              <a:r>
                <a:rPr lang="en-GB" sz="1100">
                  <a:solidFill>
                    <a:schemeClr val="tx1"/>
                  </a:solidFill>
                  <a:latin typeface="Comic Sans MS" pitchFamily="66" charset="0"/>
                </a:rPr>
                <a:t>, </a:t>
              </a:r>
              <a:r>
                <a:rPr lang="en-GB" sz="1100" b="1" i="0">
                  <a:solidFill>
                    <a:schemeClr val="tx1"/>
                  </a:solidFill>
                  <a:latin typeface="Comic Sans MS" pitchFamily="66" charset="0"/>
                </a:rPr>
                <a:t>90</a:t>
              </a:r>
              <a:r>
                <a:rPr lang="en-GB" sz="1100">
                  <a:solidFill>
                    <a:schemeClr val="tx1"/>
                  </a:solidFill>
                  <a:latin typeface="Comic Sans MS" pitchFamily="66" charset="0"/>
                </a:rPr>
                <a:t> </a:t>
              </a:r>
              <a:r>
                <a:rPr lang="en-GB" sz="1100" i="0">
                  <a:solidFill>
                    <a:schemeClr val="tx1"/>
                  </a:solidFill>
                  <a:latin typeface="Comic Sans MS" pitchFamily="66" charset="0"/>
                </a:rPr>
                <a:t>(2003)</a:t>
              </a:r>
            </a:p>
          </p:txBody>
        </p:sp>
        <p:sp>
          <p:nvSpPr>
            <p:cNvPr id="17506" name="Line 99"/>
            <p:cNvSpPr>
              <a:spLocks noChangeShapeType="1"/>
            </p:cNvSpPr>
            <p:nvPr/>
          </p:nvSpPr>
          <p:spPr bwMode="auto">
            <a:xfrm>
              <a:off x="5475288" y="2278063"/>
              <a:ext cx="519112" cy="1587"/>
            </a:xfrm>
            <a:prstGeom prst="line">
              <a:avLst/>
            </a:prstGeom>
            <a:noFill/>
            <a:ln w="28440">
              <a:solidFill>
                <a:srgbClr val="333399"/>
              </a:solidFill>
              <a:miter lim="800000"/>
              <a:headEnd/>
              <a:tailEnd/>
            </a:ln>
          </p:spPr>
          <p:txBody>
            <a:bodyPr/>
            <a:lstStyle/>
            <a:p>
              <a:endParaRPr lang="fr-FR"/>
            </a:p>
          </p:txBody>
        </p:sp>
        <p:sp>
          <p:nvSpPr>
            <p:cNvPr id="17507" name="Text Box 100"/>
            <p:cNvSpPr txBox="1">
              <a:spLocks noChangeArrowheads="1"/>
            </p:cNvSpPr>
            <p:nvPr/>
          </p:nvSpPr>
          <p:spPr bwMode="auto">
            <a:xfrm>
              <a:off x="5832475" y="2092325"/>
              <a:ext cx="287338" cy="225425"/>
            </a:xfrm>
            <a:prstGeom prst="rect">
              <a:avLst/>
            </a:prstGeom>
            <a:noFill/>
            <a:ln w="9525">
              <a:noFill/>
              <a:round/>
              <a:headEnd/>
              <a:tailEnd/>
            </a:ln>
          </p:spPr>
          <p:txBody>
            <a:bodyPr wrap="none" lIns="90000" tIns="46800" rIns="90000" bIns="46800">
              <a:spAutoFit/>
            </a:bodyPr>
            <a:lstStyle/>
            <a:p>
              <a:pPr>
                <a:lnSpc>
                  <a:spcPct val="98000"/>
                </a:lnSpc>
                <a:buClr>
                  <a:srgbClr val="FFFFFF"/>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900" i="0">
                  <a:solidFill>
                    <a:schemeClr val="tx1"/>
                  </a:solidFill>
                  <a:latin typeface="Comic Sans MS" pitchFamily="66" charset="0"/>
                </a:rPr>
                <a:t>2</a:t>
              </a:r>
              <a:r>
                <a:rPr lang="en-GB" sz="900" i="0" baseline="30000">
                  <a:solidFill>
                    <a:schemeClr val="tx1"/>
                  </a:solidFill>
                  <a:latin typeface="Comic Sans MS" pitchFamily="66" charset="0"/>
                </a:rPr>
                <a:t>+</a:t>
              </a:r>
            </a:p>
          </p:txBody>
        </p:sp>
        <p:sp>
          <p:nvSpPr>
            <p:cNvPr id="17508" name="Line 101"/>
            <p:cNvSpPr>
              <a:spLocks noChangeShapeType="1"/>
            </p:cNvSpPr>
            <p:nvPr/>
          </p:nvSpPr>
          <p:spPr bwMode="auto">
            <a:xfrm>
              <a:off x="5797550" y="2278063"/>
              <a:ext cx="1588" cy="1096962"/>
            </a:xfrm>
            <a:prstGeom prst="line">
              <a:avLst/>
            </a:prstGeom>
            <a:noFill/>
            <a:ln w="28440">
              <a:solidFill>
                <a:srgbClr val="000000"/>
              </a:solidFill>
              <a:miter lim="800000"/>
              <a:headEnd/>
              <a:tailEnd type="triangle" w="med" len="med"/>
            </a:ln>
          </p:spPr>
          <p:txBody>
            <a:bodyPr/>
            <a:lstStyle/>
            <a:p>
              <a:endParaRPr lang="fr-FR"/>
            </a:p>
          </p:txBody>
        </p:sp>
        <p:sp>
          <p:nvSpPr>
            <p:cNvPr id="17509" name="Text Box 102"/>
            <p:cNvSpPr txBox="1">
              <a:spLocks noChangeArrowheads="1"/>
            </p:cNvSpPr>
            <p:nvPr/>
          </p:nvSpPr>
          <p:spPr bwMode="auto">
            <a:xfrm>
              <a:off x="5567363" y="2811463"/>
              <a:ext cx="441325" cy="225425"/>
            </a:xfrm>
            <a:prstGeom prst="rect">
              <a:avLst/>
            </a:prstGeom>
            <a:solidFill>
              <a:srgbClr val="FFFFFF"/>
            </a:solidFill>
            <a:ln w="9525">
              <a:noFill/>
              <a:round/>
              <a:headEnd/>
              <a:tailEnd/>
            </a:ln>
          </p:spPr>
          <p:txBody>
            <a:bodyPr wrap="none" lIns="90000" tIns="46800" rIns="90000" bIns="46800">
              <a:spAutoFit/>
            </a:bodyPr>
            <a:lstStyle/>
            <a:p>
              <a:pPr>
                <a:lnSpc>
                  <a:spcPct val="98000"/>
                </a:lnSpc>
                <a:buClr>
                  <a:srgbClr val="FFFFFF"/>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900" i="0">
                  <a:solidFill>
                    <a:schemeClr val="tx1"/>
                  </a:solidFill>
                  <a:latin typeface="Comic Sans MS" pitchFamily="66" charset="0"/>
                </a:rPr>
                <a:t>1233</a:t>
              </a:r>
            </a:p>
          </p:txBody>
        </p:sp>
        <p:sp>
          <p:nvSpPr>
            <p:cNvPr id="17510" name="Line 103"/>
            <p:cNvSpPr>
              <a:spLocks noChangeShapeType="1"/>
            </p:cNvSpPr>
            <p:nvPr/>
          </p:nvSpPr>
          <p:spPr bwMode="auto">
            <a:xfrm>
              <a:off x="6916738" y="2259013"/>
              <a:ext cx="519112" cy="1587"/>
            </a:xfrm>
            <a:prstGeom prst="line">
              <a:avLst/>
            </a:prstGeom>
            <a:noFill/>
            <a:ln w="28440">
              <a:solidFill>
                <a:srgbClr val="333399"/>
              </a:solidFill>
              <a:miter lim="800000"/>
              <a:headEnd/>
              <a:tailEnd/>
            </a:ln>
          </p:spPr>
          <p:txBody>
            <a:bodyPr/>
            <a:lstStyle/>
            <a:p>
              <a:endParaRPr lang="fr-FR"/>
            </a:p>
          </p:txBody>
        </p:sp>
        <p:sp>
          <p:nvSpPr>
            <p:cNvPr id="17511" name="Text Box 104"/>
            <p:cNvSpPr txBox="1">
              <a:spLocks noChangeArrowheads="1"/>
            </p:cNvSpPr>
            <p:nvPr/>
          </p:nvSpPr>
          <p:spPr bwMode="auto">
            <a:xfrm>
              <a:off x="7273925" y="2060575"/>
              <a:ext cx="287338" cy="225425"/>
            </a:xfrm>
            <a:prstGeom prst="rect">
              <a:avLst/>
            </a:prstGeom>
            <a:noFill/>
            <a:ln w="9525">
              <a:noFill/>
              <a:round/>
              <a:headEnd/>
              <a:tailEnd/>
            </a:ln>
          </p:spPr>
          <p:txBody>
            <a:bodyPr wrap="none" lIns="90000" tIns="46800" rIns="90000" bIns="46800">
              <a:spAutoFit/>
            </a:bodyPr>
            <a:lstStyle/>
            <a:p>
              <a:pPr>
                <a:lnSpc>
                  <a:spcPct val="98000"/>
                </a:lnSpc>
                <a:buClr>
                  <a:srgbClr val="FFFFFF"/>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900" i="0">
                  <a:solidFill>
                    <a:schemeClr val="tx1"/>
                  </a:solidFill>
                  <a:latin typeface="Comic Sans MS" pitchFamily="66" charset="0"/>
                </a:rPr>
                <a:t>2</a:t>
              </a:r>
              <a:r>
                <a:rPr lang="en-GB" sz="900" i="0" baseline="30000">
                  <a:solidFill>
                    <a:schemeClr val="tx1"/>
                  </a:solidFill>
                  <a:latin typeface="Comic Sans MS" pitchFamily="66" charset="0"/>
                </a:rPr>
                <a:t>+</a:t>
              </a:r>
            </a:p>
          </p:txBody>
        </p:sp>
        <p:sp>
          <p:nvSpPr>
            <p:cNvPr id="17512" name="Line 105"/>
            <p:cNvSpPr>
              <a:spLocks noChangeShapeType="1"/>
            </p:cNvSpPr>
            <p:nvPr/>
          </p:nvSpPr>
          <p:spPr bwMode="auto">
            <a:xfrm>
              <a:off x="7239000" y="2278063"/>
              <a:ext cx="1588" cy="850900"/>
            </a:xfrm>
            <a:prstGeom prst="line">
              <a:avLst/>
            </a:prstGeom>
            <a:noFill/>
            <a:ln w="28440">
              <a:solidFill>
                <a:srgbClr val="000000"/>
              </a:solidFill>
              <a:miter lim="800000"/>
              <a:headEnd/>
              <a:tailEnd type="triangle" w="med" len="med"/>
            </a:ln>
          </p:spPr>
          <p:txBody>
            <a:bodyPr/>
            <a:lstStyle/>
            <a:p>
              <a:endParaRPr lang="fr-FR"/>
            </a:p>
          </p:txBody>
        </p:sp>
        <p:sp>
          <p:nvSpPr>
            <p:cNvPr id="17513" name="Text Box 106"/>
            <p:cNvSpPr txBox="1">
              <a:spLocks noChangeArrowheads="1"/>
            </p:cNvSpPr>
            <p:nvPr/>
          </p:nvSpPr>
          <p:spPr bwMode="auto">
            <a:xfrm>
              <a:off x="7010400" y="2565400"/>
              <a:ext cx="371475" cy="225425"/>
            </a:xfrm>
            <a:prstGeom prst="rect">
              <a:avLst/>
            </a:prstGeom>
            <a:solidFill>
              <a:srgbClr val="FFFFFF"/>
            </a:solidFill>
            <a:ln w="9525">
              <a:noFill/>
              <a:round/>
              <a:headEnd/>
              <a:tailEnd/>
            </a:ln>
          </p:spPr>
          <p:txBody>
            <a:bodyPr wrap="none" lIns="90000" tIns="46800" rIns="90000" bIns="46800">
              <a:spAutoFit/>
            </a:bodyPr>
            <a:lstStyle/>
            <a:p>
              <a:pPr>
                <a:lnSpc>
                  <a:spcPct val="98000"/>
                </a:lnSpc>
                <a:buClr>
                  <a:srgbClr val="FFFFFF"/>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900" i="0">
                  <a:solidFill>
                    <a:schemeClr val="tx1"/>
                  </a:solidFill>
                  <a:latin typeface="Comic Sans MS" pitchFamily="66" charset="0"/>
                </a:rPr>
                <a:t>918</a:t>
              </a:r>
            </a:p>
          </p:txBody>
        </p:sp>
        <p:sp>
          <p:nvSpPr>
            <p:cNvPr id="17515" name="ZoneTexte 110"/>
            <p:cNvSpPr txBox="1">
              <a:spLocks noChangeArrowheads="1"/>
            </p:cNvSpPr>
            <p:nvPr/>
          </p:nvSpPr>
          <p:spPr bwMode="auto">
            <a:xfrm>
              <a:off x="287192" y="5786976"/>
              <a:ext cx="6796087" cy="865237"/>
            </a:xfrm>
            <a:prstGeom prst="rect">
              <a:avLst/>
            </a:prstGeom>
            <a:noFill/>
            <a:ln w="9525">
              <a:noFill/>
              <a:miter lim="800000"/>
              <a:headEnd/>
              <a:tailEnd/>
            </a:ln>
          </p:spPr>
          <p:txBody>
            <a:bodyPr>
              <a:spAutoFit/>
            </a:bodyPr>
            <a:lstStyle/>
            <a:p>
              <a:pPr algn="just">
                <a:lnSpc>
                  <a:spcPct val="93000"/>
                </a:lnSpc>
                <a:buClr>
                  <a:srgbClr val="FFFFFF"/>
                </a:buClr>
                <a:buSzPct val="100000"/>
                <a:buFontTx/>
                <a:buBlip>
                  <a:blip r:embed="rId5"/>
                </a:buBlip>
              </a:pPr>
              <a:r>
                <a:rPr lang="fr-FR" sz="1800" i="0" dirty="0">
                  <a:solidFill>
                    <a:schemeClr val="tx1"/>
                  </a:solidFill>
                  <a:latin typeface="Arial" pitchFamily="34" charset="0"/>
                  <a:cs typeface="Arial" pitchFamily="34" charset="0"/>
                </a:rPr>
                <a:t> Shape inversion </a:t>
              </a:r>
            </a:p>
            <a:p>
              <a:pPr algn="just">
                <a:lnSpc>
                  <a:spcPct val="93000"/>
                </a:lnSpc>
                <a:buClr>
                  <a:srgbClr val="FFFFFF"/>
                </a:buClr>
                <a:buSzPct val="100000"/>
                <a:buFont typeface="Arial" pitchFamily="34" charset="0"/>
                <a:buChar char="•"/>
              </a:pPr>
              <a:r>
                <a:rPr lang="fr-FR" sz="1800" i="0" dirty="0">
                  <a:solidFill>
                    <a:schemeClr val="tx1"/>
                  </a:solidFill>
                  <a:latin typeface="Arial" pitchFamily="34" charset="0"/>
                  <a:cs typeface="Arial" pitchFamily="34" charset="0"/>
                </a:rPr>
                <a:t> </a:t>
              </a:r>
            </a:p>
            <a:p>
              <a:pPr algn="just">
                <a:lnSpc>
                  <a:spcPct val="93000"/>
                </a:lnSpc>
                <a:buClr>
                  <a:srgbClr val="FFFFFF"/>
                </a:buClr>
                <a:buSzPct val="100000"/>
                <a:buFontTx/>
                <a:buBlip>
                  <a:blip r:embed="rId5"/>
                </a:buBlip>
              </a:pPr>
              <a:r>
                <a:rPr lang="fr-FR" sz="1800" i="0" dirty="0">
                  <a:solidFill>
                    <a:schemeClr val="tx1"/>
                  </a:solidFill>
                  <a:latin typeface="Arial" pitchFamily="34" charset="0"/>
                  <a:cs typeface="Arial" pitchFamily="34" charset="0"/>
                </a:rPr>
                <a:t> Maximum </a:t>
              </a:r>
              <a:r>
                <a:rPr lang="fr-FR" sz="1800" i="0" dirty="0" err="1">
                  <a:solidFill>
                    <a:schemeClr val="tx1"/>
                  </a:solidFill>
                  <a:latin typeface="Arial" pitchFamily="34" charset="0"/>
                  <a:cs typeface="Arial" pitchFamily="34" charset="0"/>
                </a:rPr>
                <a:t>mixing</a:t>
              </a:r>
              <a:r>
                <a:rPr lang="fr-FR" sz="1800" i="0" dirty="0">
                  <a:solidFill>
                    <a:schemeClr val="tx1"/>
                  </a:solidFill>
                  <a:latin typeface="Arial" pitchFamily="34" charset="0"/>
                  <a:cs typeface="Arial" pitchFamily="34" charset="0"/>
                </a:rPr>
                <a:t> of </a:t>
              </a:r>
              <a:r>
                <a:rPr lang="fr-FR" sz="1800" i="0" dirty="0" err="1">
                  <a:solidFill>
                    <a:schemeClr val="tx1"/>
                  </a:solidFill>
                  <a:latin typeface="Arial" pitchFamily="34" charset="0"/>
                  <a:cs typeface="Arial" pitchFamily="34" charset="0"/>
                </a:rPr>
                <a:t>wave</a:t>
              </a:r>
              <a:r>
                <a:rPr lang="fr-FR" sz="1800" i="0" dirty="0">
                  <a:solidFill>
                    <a:schemeClr val="tx1"/>
                  </a:solidFill>
                  <a:latin typeface="Arial" pitchFamily="34" charset="0"/>
                  <a:cs typeface="Arial" pitchFamily="34" charset="0"/>
                </a:rPr>
                <a:t> </a:t>
              </a:r>
              <a:r>
                <a:rPr lang="fr-FR" sz="1800" i="0" dirty="0" err="1">
                  <a:solidFill>
                    <a:schemeClr val="tx1"/>
                  </a:solidFill>
                  <a:latin typeface="Arial" pitchFamily="34" charset="0"/>
                  <a:cs typeface="Arial" pitchFamily="34" charset="0"/>
                </a:rPr>
                <a:t>function</a:t>
              </a:r>
              <a:r>
                <a:rPr lang="fr-FR" sz="1800" i="0" dirty="0">
                  <a:solidFill>
                    <a:schemeClr val="tx1"/>
                  </a:solidFill>
                  <a:latin typeface="Arial" pitchFamily="34" charset="0"/>
                  <a:cs typeface="Arial" pitchFamily="34" charset="0"/>
                </a:rPr>
                <a:t> in </a:t>
              </a:r>
              <a:r>
                <a:rPr lang="fr-FR" sz="1800" i="0" baseline="30000" dirty="0">
                  <a:solidFill>
                    <a:schemeClr val="tx1"/>
                  </a:solidFill>
                  <a:latin typeface="Arial" pitchFamily="34" charset="0"/>
                  <a:cs typeface="Arial" pitchFamily="34" charset="0"/>
                </a:rPr>
                <a:t>74</a:t>
              </a:r>
              <a:r>
                <a:rPr lang="fr-FR" sz="1800" i="0" dirty="0">
                  <a:solidFill>
                    <a:schemeClr val="tx1"/>
                  </a:solidFill>
                  <a:latin typeface="Arial" pitchFamily="34" charset="0"/>
                  <a:cs typeface="Arial" pitchFamily="34" charset="0"/>
                </a:rPr>
                <a:t>Kr</a:t>
              </a:r>
            </a:p>
          </p:txBody>
        </p:sp>
      </p:grpSp>
      <p:grpSp>
        <p:nvGrpSpPr>
          <p:cNvPr id="3" name="Group 102"/>
          <p:cNvGrpSpPr>
            <a:grpSpLocks/>
          </p:cNvGrpSpPr>
          <p:nvPr/>
        </p:nvGrpSpPr>
        <p:grpSpPr bwMode="auto">
          <a:xfrm>
            <a:off x="4633375" y="4913753"/>
            <a:ext cx="4468421" cy="1796544"/>
            <a:chOff x="96" y="2976"/>
            <a:chExt cx="3276" cy="1192"/>
          </a:xfrm>
        </p:grpSpPr>
        <p:pic>
          <p:nvPicPr>
            <p:cNvPr id="112" name="Picture 103" descr="mixing_xfig_corxx"/>
            <p:cNvPicPr>
              <a:picLocks noChangeAspect="1" noChangeArrowheads="1"/>
            </p:cNvPicPr>
            <p:nvPr/>
          </p:nvPicPr>
          <p:blipFill>
            <a:blip r:embed="rId6" cstate="print"/>
            <a:srcRect/>
            <a:stretch>
              <a:fillRect/>
            </a:stretch>
          </p:blipFill>
          <p:spPr bwMode="auto">
            <a:xfrm>
              <a:off x="96" y="2976"/>
              <a:ext cx="3276" cy="1137"/>
            </a:xfrm>
            <a:prstGeom prst="rect">
              <a:avLst/>
            </a:prstGeom>
            <a:noFill/>
          </p:spPr>
        </p:pic>
        <p:sp>
          <p:nvSpPr>
            <p:cNvPr id="113" name="Text Box 104"/>
            <p:cNvSpPr txBox="1">
              <a:spLocks noChangeArrowheads="1"/>
            </p:cNvSpPr>
            <p:nvPr/>
          </p:nvSpPr>
          <p:spPr bwMode="auto">
            <a:xfrm>
              <a:off x="624" y="3936"/>
              <a:ext cx="2197" cy="232"/>
            </a:xfrm>
            <a:prstGeom prst="rect">
              <a:avLst/>
            </a:prstGeom>
            <a:noFill/>
            <a:ln w="9525">
              <a:noFill/>
              <a:miter lim="800000"/>
              <a:headEnd/>
              <a:tailEnd/>
            </a:ln>
            <a:effectLst/>
          </p:spPr>
          <p:txBody>
            <a:bodyPr wrap="none">
              <a:spAutoFit/>
            </a:bodyPr>
            <a:lstStyle/>
            <a:p>
              <a:r>
                <a:rPr lang="en-US" sz="2000" b="1">
                  <a:latin typeface="Comic Sans MS" pitchFamily="66" charset="0"/>
                </a:rPr>
                <a:t>Mixing of the ground state</a:t>
              </a:r>
              <a:endParaRPr lang="en-GB" sz="2000" b="1">
                <a:latin typeface="Comic Sans MS" pitchFamily="66" charset="0"/>
              </a:endParaRPr>
            </a:p>
          </p:txBody>
        </p:sp>
      </p:grpSp>
      <p:grpSp>
        <p:nvGrpSpPr>
          <p:cNvPr id="118" name="Groupe 117"/>
          <p:cNvGrpSpPr/>
          <p:nvPr/>
        </p:nvGrpSpPr>
        <p:grpSpPr>
          <a:xfrm>
            <a:off x="467544" y="404664"/>
            <a:ext cx="2664296" cy="3043500"/>
            <a:chOff x="467544" y="404664"/>
            <a:chExt cx="2664296" cy="3043500"/>
          </a:xfrm>
        </p:grpSpPr>
        <p:sp>
          <p:nvSpPr>
            <p:cNvPr id="114" name="Text Box 100"/>
            <p:cNvSpPr txBox="1">
              <a:spLocks noChangeArrowheads="1"/>
            </p:cNvSpPr>
            <p:nvPr/>
          </p:nvSpPr>
          <p:spPr bwMode="auto">
            <a:xfrm>
              <a:off x="971600" y="404664"/>
              <a:ext cx="2108269" cy="553998"/>
            </a:xfrm>
            <a:prstGeom prst="rect">
              <a:avLst/>
            </a:prstGeom>
            <a:noFill/>
            <a:ln w="9525">
              <a:noFill/>
              <a:miter lim="800000"/>
              <a:headEnd/>
              <a:tailEnd/>
            </a:ln>
            <a:effectLst/>
          </p:spPr>
          <p:txBody>
            <a:bodyPr wrap="none">
              <a:spAutoFit/>
            </a:bodyPr>
            <a:lstStyle/>
            <a:p>
              <a:pPr>
                <a:buFont typeface="Wingdings" pitchFamily="2" charset="2"/>
                <a:buChar char="Ø"/>
              </a:pPr>
              <a:r>
                <a:rPr lang="en-US" sz="1600" dirty="0">
                  <a:solidFill>
                    <a:schemeClr val="tx1"/>
                  </a:solidFill>
                  <a:latin typeface="Comic Sans MS" pitchFamily="66" charset="0"/>
                </a:rPr>
                <a:t> </a:t>
              </a:r>
              <a:r>
                <a:rPr lang="en-US" sz="1400" dirty="0">
                  <a:solidFill>
                    <a:schemeClr val="tx1"/>
                  </a:solidFill>
                  <a:latin typeface="Comic Sans MS" pitchFamily="66" charset="0"/>
                </a:rPr>
                <a:t>Pure </a:t>
              </a:r>
              <a:r>
                <a:rPr lang="en-US" sz="1400" dirty="0" err="1">
                  <a:solidFill>
                    <a:schemeClr val="tx1"/>
                  </a:solidFill>
                  <a:latin typeface="Comic Sans MS" pitchFamily="66" charset="0"/>
                </a:rPr>
                <a:t>prolate</a:t>
              </a:r>
              <a:r>
                <a:rPr lang="en-US" sz="1400" dirty="0">
                  <a:solidFill>
                    <a:schemeClr val="tx1"/>
                  </a:solidFill>
                  <a:latin typeface="Comic Sans MS" pitchFamily="66" charset="0"/>
                </a:rPr>
                <a:t> ground </a:t>
              </a:r>
            </a:p>
            <a:p>
              <a:pPr>
                <a:buFont typeface="Wingdings" pitchFamily="2" charset="2"/>
                <a:buNone/>
              </a:pPr>
              <a:r>
                <a:rPr lang="en-US" sz="1400" dirty="0">
                  <a:solidFill>
                    <a:schemeClr val="tx1"/>
                  </a:solidFill>
                  <a:latin typeface="Comic Sans MS" pitchFamily="66" charset="0"/>
                </a:rPr>
                <a:t>    state in </a:t>
              </a:r>
              <a:r>
                <a:rPr lang="en-US" sz="1400" baseline="30000" dirty="0">
                  <a:solidFill>
                    <a:schemeClr val="tx1"/>
                  </a:solidFill>
                  <a:latin typeface="Comic Sans MS" pitchFamily="66" charset="0"/>
                </a:rPr>
                <a:t>76</a:t>
              </a:r>
              <a:r>
                <a:rPr lang="en-US" sz="1400" dirty="0">
                  <a:solidFill>
                    <a:schemeClr val="tx1"/>
                  </a:solidFill>
                  <a:latin typeface="Comic Sans MS" pitchFamily="66" charset="0"/>
                </a:rPr>
                <a:t>Kr</a:t>
              </a:r>
              <a:endParaRPr lang="en-GB" sz="1400" dirty="0">
                <a:solidFill>
                  <a:schemeClr val="tx1"/>
                </a:solidFill>
                <a:latin typeface="Comic Sans MS" pitchFamily="66" charset="0"/>
              </a:endParaRPr>
            </a:p>
          </p:txBody>
        </p:sp>
        <p:sp>
          <p:nvSpPr>
            <p:cNvPr id="115" name="Text Box 101"/>
            <p:cNvSpPr txBox="1">
              <a:spLocks noChangeArrowheads="1"/>
            </p:cNvSpPr>
            <p:nvPr/>
          </p:nvSpPr>
          <p:spPr bwMode="auto">
            <a:xfrm>
              <a:off x="971600" y="1412726"/>
              <a:ext cx="2058577" cy="553998"/>
            </a:xfrm>
            <a:prstGeom prst="rect">
              <a:avLst/>
            </a:prstGeom>
            <a:noFill/>
            <a:ln w="9525">
              <a:noFill/>
              <a:miter lim="800000"/>
              <a:headEnd/>
              <a:tailEnd/>
            </a:ln>
            <a:effectLst/>
          </p:spPr>
          <p:txBody>
            <a:bodyPr wrap="none">
              <a:spAutoFit/>
            </a:bodyPr>
            <a:lstStyle/>
            <a:p>
              <a:pPr>
                <a:buFont typeface="Wingdings" pitchFamily="2" charset="2"/>
                <a:buChar char="Ø"/>
              </a:pPr>
              <a:r>
                <a:rPr lang="en-US" sz="1600" dirty="0">
                  <a:solidFill>
                    <a:schemeClr val="tx1"/>
                  </a:solidFill>
                  <a:latin typeface="Comic Sans MS" pitchFamily="66" charset="0"/>
                </a:rPr>
                <a:t> </a:t>
              </a:r>
              <a:r>
                <a:rPr lang="en-US" sz="1400" dirty="0">
                  <a:solidFill>
                    <a:schemeClr val="tx1"/>
                  </a:solidFill>
                  <a:latin typeface="Comic Sans MS" pitchFamily="66" charset="0"/>
                </a:rPr>
                <a:t>High mixed </a:t>
              </a:r>
              <a:r>
                <a:rPr lang="en-US" sz="1400" dirty="0" err="1">
                  <a:solidFill>
                    <a:schemeClr val="tx1"/>
                  </a:solidFill>
                  <a:latin typeface="Comic Sans MS" pitchFamily="66" charset="0"/>
                </a:rPr>
                <a:t>prolate</a:t>
              </a:r>
              <a:r>
                <a:rPr lang="en-US" sz="1400" dirty="0">
                  <a:solidFill>
                    <a:schemeClr val="tx1"/>
                  </a:solidFill>
                  <a:latin typeface="Comic Sans MS" pitchFamily="66" charset="0"/>
                </a:rPr>
                <a:t> </a:t>
              </a:r>
            </a:p>
            <a:p>
              <a:pPr>
                <a:buFont typeface="Wingdings" pitchFamily="2" charset="2"/>
                <a:buNone/>
              </a:pPr>
              <a:r>
                <a:rPr lang="en-US" sz="1400" dirty="0">
                  <a:solidFill>
                    <a:schemeClr val="tx1"/>
                  </a:solidFill>
                  <a:latin typeface="Comic Sans MS" pitchFamily="66" charset="0"/>
                </a:rPr>
                <a:t>    ground state in </a:t>
              </a:r>
              <a:r>
                <a:rPr lang="en-US" sz="1400" baseline="30000" dirty="0">
                  <a:solidFill>
                    <a:schemeClr val="tx1"/>
                  </a:solidFill>
                  <a:latin typeface="Comic Sans MS" pitchFamily="66" charset="0"/>
                </a:rPr>
                <a:t>74</a:t>
              </a:r>
              <a:r>
                <a:rPr lang="en-US" sz="1400" dirty="0">
                  <a:solidFill>
                    <a:schemeClr val="tx1"/>
                  </a:solidFill>
                  <a:latin typeface="Comic Sans MS" pitchFamily="66" charset="0"/>
                </a:rPr>
                <a:t>Kr</a:t>
              </a:r>
              <a:endParaRPr lang="en-GB" sz="1400" dirty="0">
                <a:solidFill>
                  <a:schemeClr val="tx1"/>
                </a:solidFill>
                <a:latin typeface="Comic Sans MS" pitchFamily="66" charset="0"/>
              </a:endParaRPr>
            </a:p>
          </p:txBody>
        </p:sp>
        <p:sp>
          <p:nvSpPr>
            <p:cNvPr id="116" name="Text Box 105"/>
            <p:cNvSpPr txBox="1">
              <a:spLocks noChangeArrowheads="1"/>
            </p:cNvSpPr>
            <p:nvPr/>
          </p:nvSpPr>
          <p:spPr bwMode="auto">
            <a:xfrm>
              <a:off x="467544" y="2924944"/>
              <a:ext cx="2664296" cy="523220"/>
            </a:xfrm>
            <a:prstGeom prst="rect">
              <a:avLst/>
            </a:prstGeom>
            <a:noFill/>
            <a:ln w="9525">
              <a:noFill/>
              <a:miter lim="800000"/>
              <a:headEnd/>
              <a:tailEnd/>
            </a:ln>
            <a:effectLst/>
          </p:spPr>
          <p:txBody>
            <a:bodyPr wrap="square">
              <a:spAutoFit/>
            </a:bodyPr>
            <a:lstStyle/>
            <a:p>
              <a:pPr algn="ctr"/>
              <a:r>
                <a:rPr lang="en-US" sz="1400" dirty="0">
                  <a:solidFill>
                    <a:schemeClr val="tx1"/>
                  </a:solidFill>
                  <a:latin typeface="Comic Sans MS" pitchFamily="66" charset="0"/>
                </a:rPr>
                <a:t>Necessity to have a direct measure of the shape</a:t>
              </a:r>
            </a:p>
          </p:txBody>
        </p:sp>
        <p:sp>
          <p:nvSpPr>
            <p:cNvPr id="117" name="Text Box 107"/>
            <p:cNvSpPr txBox="1">
              <a:spLocks noChangeArrowheads="1"/>
            </p:cNvSpPr>
            <p:nvPr/>
          </p:nvSpPr>
          <p:spPr bwMode="auto">
            <a:xfrm>
              <a:off x="1043038" y="2277914"/>
              <a:ext cx="2031325" cy="553998"/>
            </a:xfrm>
            <a:prstGeom prst="rect">
              <a:avLst/>
            </a:prstGeom>
            <a:noFill/>
            <a:ln w="9525">
              <a:noFill/>
              <a:miter lim="800000"/>
              <a:headEnd/>
              <a:tailEnd/>
            </a:ln>
            <a:effectLst/>
          </p:spPr>
          <p:txBody>
            <a:bodyPr wrap="none">
              <a:spAutoFit/>
            </a:bodyPr>
            <a:lstStyle/>
            <a:p>
              <a:pPr>
                <a:buFont typeface="Wingdings" pitchFamily="2" charset="2"/>
                <a:buChar char="Ø"/>
              </a:pPr>
              <a:r>
                <a:rPr lang="en-US" sz="1600" dirty="0">
                  <a:solidFill>
                    <a:schemeClr val="tx1"/>
                  </a:solidFill>
                  <a:latin typeface="Comic Sans MS" pitchFamily="66" charset="0"/>
                </a:rPr>
                <a:t> </a:t>
              </a:r>
              <a:r>
                <a:rPr lang="en-US" sz="1400" dirty="0">
                  <a:solidFill>
                    <a:schemeClr val="tx1"/>
                  </a:solidFill>
                  <a:latin typeface="Comic Sans MS" pitchFamily="66" charset="0"/>
                </a:rPr>
                <a:t>Pure oblate ground </a:t>
              </a:r>
            </a:p>
            <a:p>
              <a:pPr>
                <a:buFont typeface="Wingdings" pitchFamily="2" charset="2"/>
                <a:buNone/>
              </a:pPr>
              <a:r>
                <a:rPr lang="en-US" sz="1400" dirty="0">
                  <a:solidFill>
                    <a:schemeClr val="tx1"/>
                  </a:solidFill>
                  <a:latin typeface="Comic Sans MS" pitchFamily="66" charset="0"/>
                </a:rPr>
                <a:t>    state in </a:t>
              </a:r>
              <a:r>
                <a:rPr lang="en-US" sz="1400" baseline="30000" dirty="0">
                  <a:solidFill>
                    <a:schemeClr val="tx1"/>
                  </a:solidFill>
                  <a:latin typeface="Comic Sans MS" pitchFamily="66" charset="0"/>
                </a:rPr>
                <a:t>72</a:t>
              </a:r>
              <a:r>
                <a:rPr lang="en-US" sz="1400" dirty="0">
                  <a:solidFill>
                    <a:schemeClr val="tx1"/>
                  </a:solidFill>
                  <a:latin typeface="Comic Sans MS" pitchFamily="66" charset="0"/>
                </a:rPr>
                <a:t>Kr</a:t>
              </a:r>
              <a:endParaRPr lang="en-GB" sz="1400" dirty="0">
                <a:solidFill>
                  <a:schemeClr val="tx1"/>
                </a:solidFill>
                <a:latin typeface="Comic Sans MS" pitchFamily="66" charset="0"/>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Rectangle 1"/>
          <p:cNvSpPr>
            <a:spLocks noGrp="1" noChangeArrowheads="1"/>
          </p:cNvSpPr>
          <p:nvPr>
            <p:ph type="title"/>
          </p:nvPr>
        </p:nvSpPr>
        <p:spPr>
          <a:xfrm>
            <a:off x="1043403" y="182880"/>
            <a:ext cx="5795963" cy="476250"/>
          </a:xfrm>
        </p:spPr>
        <p:txBody>
          <a:bodyPr lIns="90000" tIns="46800" rIns="90000" bIns="46800"/>
          <a:lstStyle/>
          <a:p>
            <a:pPr eaLnBrk="1" fontAlgn="auto" hangingPunct="1">
              <a:spcAft>
                <a:spcPts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en-GB" sz="2400" dirty="0">
                <a:solidFill>
                  <a:schemeClr val="accent2"/>
                </a:solidFill>
              </a:rPr>
              <a:t>Static </a:t>
            </a:r>
            <a:r>
              <a:rPr lang="en-GB" sz="2400" dirty="0" err="1">
                <a:solidFill>
                  <a:schemeClr val="accent2"/>
                </a:solidFill>
              </a:rPr>
              <a:t>quadrupole</a:t>
            </a:r>
            <a:r>
              <a:rPr lang="en-GB" sz="2400" dirty="0">
                <a:solidFill>
                  <a:schemeClr val="accent2"/>
                </a:solidFill>
              </a:rPr>
              <a:t> moment sensitivity</a:t>
            </a:r>
          </a:p>
        </p:txBody>
      </p:sp>
      <p:grpSp>
        <p:nvGrpSpPr>
          <p:cNvPr id="17" name="Groupe 16"/>
          <p:cNvGrpSpPr/>
          <p:nvPr/>
        </p:nvGrpSpPr>
        <p:grpSpPr>
          <a:xfrm>
            <a:off x="1026673" y="2124051"/>
            <a:ext cx="7823200" cy="3100266"/>
            <a:chOff x="1026673" y="2124051"/>
            <a:chExt cx="7823200" cy="3100266"/>
          </a:xfrm>
        </p:grpSpPr>
        <p:pic>
          <p:nvPicPr>
            <p:cNvPr id="3081" name="Picture 3"/>
            <p:cNvPicPr>
              <a:picLocks noChangeAspect="1" noChangeArrowheads="1"/>
            </p:cNvPicPr>
            <p:nvPr/>
          </p:nvPicPr>
          <p:blipFill>
            <a:blip r:embed="rId4" cstate="print"/>
            <a:srcRect l="1385" t="59721" r="13174" b="488"/>
            <a:stretch>
              <a:fillRect/>
            </a:stretch>
          </p:blipFill>
          <p:spPr bwMode="auto">
            <a:xfrm>
              <a:off x="1029848" y="2298554"/>
              <a:ext cx="4433887" cy="2922588"/>
            </a:xfrm>
            <a:prstGeom prst="rect">
              <a:avLst/>
            </a:prstGeom>
            <a:noFill/>
            <a:ln w="9525">
              <a:noFill/>
              <a:round/>
              <a:headEnd/>
              <a:tailEnd/>
            </a:ln>
          </p:spPr>
        </p:pic>
        <p:pic>
          <p:nvPicPr>
            <p:cNvPr id="12292" name="Picture 4"/>
            <p:cNvPicPr>
              <a:picLocks noChangeAspect="1" noChangeArrowheads="1"/>
            </p:cNvPicPr>
            <p:nvPr/>
          </p:nvPicPr>
          <p:blipFill>
            <a:blip r:embed="rId5" cstate="print"/>
            <a:srcRect l="1385" t="59721" r="13174" b="488"/>
            <a:stretch>
              <a:fillRect/>
            </a:stretch>
          </p:blipFill>
          <p:spPr bwMode="auto">
            <a:xfrm>
              <a:off x="1026673" y="2298554"/>
              <a:ext cx="4435475" cy="2925763"/>
            </a:xfrm>
            <a:prstGeom prst="rect">
              <a:avLst/>
            </a:prstGeom>
            <a:noFill/>
            <a:ln w="9525">
              <a:noFill/>
              <a:round/>
              <a:headEnd/>
              <a:tailEnd/>
            </a:ln>
          </p:spPr>
        </p:pic>
        <p:pic>
          <p:nvPicPr>
            <p:cNvPr id="12293" name="Picture 5"/>
            <p:cNvPicPr>
              <a:picLocks noChangeAspect="1" noChangeArrowheads="1"/>
            </p:cNvPicPr>
            <p:nvPr/>
          </p:nvPicPr>
          <p:blipFill>
            <a:blip r:embed="rId6" cstate="print"/>
            <a:srcRect l="1385" t="59721" r="13174" b="488"/>
            <a:stretch>
              <a:fillRect/>
            </a:stretch>
          </p:blipFill>
          <p:spPr bwMode="auto">
            <a:xfrm>
              <a:off x="1028260" y="2298554"/>
              <a:ext cx="4435475" cy="2925763"/>
            </a:xfrm>
            <a:prstGeom prst="rect">
              <a:avLst/>
            </a:prstGeom>
            <a:noFill/>
            <a:ln w="9525">
              <a:noFill/>
              <a:round/>
              <a:headEnd/>
              <a:tailEnd/>
            </a:ln>
          </p:spPr>
        </p:pic>
        <p:graphicFrame>
          <p:nvGraphicFramePr>
            <p:cNvPr id="3074" name="Object 6"/>
            <p:cNvGraphicFramePr>
              <a:graphicFrameLocks noChangeAspect="1"/>
            </p:cNvGraphicFramePr>
            <p:nvPr/>
          </p:nvGraphicFramePr>
          <p:xfrm>
            <a:off x="1914085" y="3017692"/>
            <a:ext cx="525463" cy="552450"/>
          </p:xfrm>
          <a:graphic>
            <a:graphicData uri="http://schemas.openxmlformats.org/presentationml/2006/ole">
              <p:oleObj spid="_x0000_s74754" r:id="rId7" imgW="457200" imgH="482400" progId="Equation.3">
                <p:embed/>
              </p:oleObj>
            </a:graphicData>
          </a:graphic>
        </p:graphicFrame>
        <p:sp>
          <p:nvSpPr>
            <p:cNvPr id="3084" name="Text Box 7"/>
            <p:cNvSpPr txBox="1">
              <a:spLocks noChangeArrowheads="1"/>
            </p:cNvSpPr>
            <p:nvPr/>
          </p:nvSpPr>
          <p:spPr bwMode="auto">
            <a:xfrm>
              <a:off x="1588648" y="2441429"/>
              <a:ext cx="555625" cy="368300"/>
            </a:xfrm>
            <a:prstGeom prst="rect">
              <a:avLst/>
            </a:prstGeom>
            <a:noFill/>
            <a:ln w="9525">
              <a:noFill/>
              <a:round/>
              <a:headEnd/>
              <a:tailEnd/>
            </a:ln>
          </p:spPr>
          <p:txBody>
            <a:bodyPr wrap="none" lIns="90000" tIns="46800" rIns="90000" bIns="46800">
              <a:spAutoFit/>
            </a:bodyPr>
            <a:lstStyle/>
            <a:p>
              <a:pPr>
                <a:buClr>
                  <a:srgbClr val="000000"/>
                </a:buClr>
                <a:buSzPct val="100000"/>
                <a:buFont typeface="Arial" pitchFamily="34"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800" i="0" baseline="30000">
                  <a:solidFill>
                    <a:srgbClr val="FFFFFF"/>
                  </a:solidFill>
                  <a:latin typeface="Arial" pitchFamily="34" charset="0"/>
                </a:rPr>
                <a:t>74</a:t>
              </a:r>
              <a:r>
                <a:rPr lang="en-GB" sz="1800" i="0">
                  <a:solidFill>
                    <a:srgbClr val="FFFFFF"/>
                  </a:solidFill>
                  <a:latin typeface="Arial" pitchFamily="34" charset="0"/>
                </a:rPr>
                <a:t>Kr</a:t>
              </a:r>
            </a:p>
          </p:txBody>
        </p:sp>
        <p:graphicFrame>
          <p:nvGraphicFramePr>
            <p:cNvPr id="3075" name="Object 8"/>
            <p:cNvGraphicFramePr>
              <a:graphicFrameLocks noChangeAspect="1"/>
            </p:cNvGraphicFramePr>
            <p:nvPr/>
          </p:nvGraphicFramePr>
          <p:xfrm>
            <a:off x="4614423" y="4854429"/>
            <a:ext cx="114300" cy="215900"/>
          </p:xfrm>
          <a:graphic>
            <a:graphicData uri="http://schemas.openxmlformats.org/presentationml/2006/ole">
              <p:oleObj spid="_x0000_s74755" r:id="rId8" imgW="114120" imgH="215640" progId="Equation.3">
                <p:embed/>
              </p:oleObj>
            </a:graphicData>
          </a:graphic>
        </p:graphicFrame>
        <p:graphicFrame>
          <p:nvGraphicFramePr>
            <p:cNvPr id="12298" name="Object 10"/>
            <p:cNvGraphicFramePr>
              <a:graphicFrameLocks noChangeAspect="1"/>
            </p:cNvGraphicFramePr>
            <p:nvPr/>
          </p:nvGraphicFramePr>
          <p:xfrm>
            <a:off x="5752660" y="2704954"/>
            <a:ext cx="2400300" cy="817563"/>
          </p:xfrm>
          <a:graphic>
            <a:graphicData uri="http://schemas.openxmlformats.org/presentationml/2006/ole">
              <p:oleObj spid="_x0000_s74756" r:id="rId9" imgW="1714320" imgH="583920" progId="Equation.3">
                <p:embed/>
              </p:oleObj>
            </a:graphicData>
          </a:graphic>
        </p:graphicFrame>
        <p:sp>
          <p:nvSpPr>
            <p:cNvPr id="12299" name="Text Box 11"/>
            <p:cNvSpPr txBox="1">
              <a:spLocks noChangeArrowheads="1"/>
            </p:cNvSpPr>
            <p:nvPr/>
          </p:nvSpPr>
          <p:spPr bwMode="auto">
            <a:xfrm>
              <a:off x="5560690" y="4170217"/>
              <a:ext cx="2789238" cy="366712"/>
            </a:xfrm>
            <a:prstGeom prst="rect">
              <a:avLst/>
            </a:prstGeom>
            <a:noFill/>
            <a:ln w="9525">
              <a:noFill/>
              <a:round/>
              <a:headEnd/>
              <a:tailEnd/>
            </a:ln>
          </p:spPr>
          <p:txBody>
            <a:bodyPr lIns="90000" tIns="46800" rIns="90000" bIns="46800">
              <a:spAutoFit/>
            </a:bodyPr>
            <a:lstStyle/>
            <a:p>
              <a:pPr>
                <a:buClr>
                  <a:srgbClr val="3333CC"/>
                </a:buClr>
                <a:buSzPct val="100000"/>
                <a:buFont typeface="Symbol" pitchFamily="18" charset="2"/>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800" i="0" dirty="0">
                  <a:solidFill>
                    <a:srgbClr val="3333CC"/>
                  </a:solidFill>
                  <a:latin typeface="Symbol" pitchFamily="18" charset="2"/>
                </a:rPr>
                <a:t></a:t>
              </a:r>
              <a:r>
                <a:rPr lang="en-GB" sz="1800" i="0" dirty="0">
                  <a:solidFill>
                    <a:srgbClr val="3333CC"/>
                  </a:solidFill>
                  <a:latin typeface="Arial" pitchFamily="34" charset="0"/>
                </a:rPr>
                <a:t> </a:t>
              </a:r>
              <a:r>
                <a:rPr lang="en-GB" sz="1800" i="0" dirty="0" err="1">
                  <a:solidFill>
                    <a:srgbClr val="3333CC"/>
                  </a:solidFill>
                  <a:latin typeface="Arial" pitchFamily="34" charset="0"/>
                </a:rPr>
                <a:t>prolate</a:t>
              </a:r>
              <a:r>
                <a:rPr lang="en-GB" sz="1800" i="0" dirty="0">
                  <a:solidFill>
                    <a:srgbClr val="3333CC"/>
                  </a:solidFill>
                  <a:latin typeface="Arial" pitchFamily="34" charset="0"/>
                </a:rPr>
                <a:t> deformation</a:t>
              </a:r>
            </a:p>
          </p:txBody>
        </p:sp>
        <p:sp>
          <p:nvSpPr>
            <p:cNvPr id="3086" name="Text Box 12"/>
            <p:cNvSpPr txBox="1">
              <a:spLocks noChangeArrowheads="1"/>
            </p:cNvSpPr>
            <p:nvPr/>
          </p:nvSpPr>
          <p:spPr bwMode="auto">
            <a:xfrm>
              <a:off x="5760598" y="2249342"/>
              <a:ext cx="1951037" cy="336550"/>
            </a:xfrm>
            <a:prstGeom prst="rect">
              <a:avLst/>
            </a:prstGeom>
            <a:noFill/>
            <a:ln w="9525">
              <a:noFill/>
              <a:round/>
              <a:headEnd/>
              <a:tailEnd/>
            </a:ln>
          </p:spPr>
          <p:txBody>
            <a:bodyPr wrap="none" lIns="90000" tIns="46800" rIns="90000" bIns="46800">
              <a:spAutoFit/>
            </a:bodyPr>
            <a:lstStyle/>
            <a:p>
              <a:pPr>
                <a:buClr>
                  <a:srgbClr val="000000"/>
                </a:buClr>
                <a:buSzPct val="100000"/>
                <a:buFont typeface="Arial" pitchFamily="34"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i="0">
                  <a:solidFill>
                    <a:srgbClr val="FFFFFF"/>
                  </a:solidFill>
                  <a:latin typeface="Arial" pitchFamily="34" charset="0"/>
                  <a:cs typeface="Arial" pitchFamily="34" charset="0"/>
                </a:rPr>
                <a:t>minimisation du </a:t>
              </a:r>
              <a:r>
                <a:rPr lang="en-GB" sz="1600" i="0">
                  <a:solidFill>
                    <a:srgbClr val="FFFFFF"/>
                  </a:solidFill>
                  <a:latin typeface="Symbol" pitchFamily="18" charset="2"/>
                  <a:cs typeface="Arial" pitchFamily="34" charset="0"/>
                </a:rPr>
                <a:t></a:t>
              </a:r>
              <a:r>
                <a:rPr lang="en-GB" sz="1600" i="0" baseline="30000">
                  <a:solidFill>
                    <a:srgbClr val="FFFFFF"/>
                  </a:solidFill>
                  <a:latin typeface="Arial" pitchFamily="34" charset="0"/>
                  <a:cs typeface="Arial" pitchFamily="34" charset="0"/>
                </a:rPr>
                <a:t>2</a:t>
              </a:r>
              <a:r>
                <a:rPr lang="en-GB" sz="1600" i="0">
                  <a:solidFill>
                    <a:srgbClr val="FFFFFF"/>
                  </a:solidFill>
                  <a:latin typeface="Arial" pitchFamily="34" charset="0"/>
                  <a:cs typeface="Arial" pitchFamily="34" charset="0"/>
                </a:rPr>
                <a:t> :</a:t>
              </a:r>
            </a:p>
          </p:txBody>
        </p:sp>
        <p:sp>
          <p:nvSpPr>
            <p:cNvPr id="12301" name="Text Box 13"/>
            <p:cNvSpPr txBox="1">
              <a:spLocks noChangeArrowheads="1"/>
            </p:cNvSpPr>
            <p:nvPr/>
          </p:nvSpPr>
          <p:spPr bwMode="auto">
            <a:xfrm>
              <a:off x="5687573" y="3565379"/>
              <a:ext cx="3162300" cy="581025"/>
            </a:xfrm>
            <a:prstGeom prst="rect">
              <a:avLst/>
            </a:prstGeom>
            <a:noFill/>
            <a:ln w="9525">
              <a:noFill/>
              <a:round/>
              <a:headEnd/>
              <a:tailEnd/>
            </a:ln>
          </p:spPr>
          <p:txBody>
            <a:bodyPr wrap="none" lIns="90000" tIns="46800" rIns="90000" bIns="46800">
              <a:spAutoFit/>
            </a:bodyPr>
            <a:lstStyle/>
            <a:p>
              <a:pPr>
                <a:buClr>
                  <a:srgbClr val="990033"/>
                </a:buClr>
                <a:buSzPct val="100000"/>
                <a:buFont typeface="Arial" pitchFamily="34"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i="0">
                  <a:solidFill>
                    <a:srgbClr val="990033"/>
                  </a:solidFill>
                  <a:latin typeface="Arial" pitchFamily="34" charset="0"/>
                </a:rPr>
                <a:t>Negative matrix element </a:t>
              </a:r>
            </a:p>
            <a:p>
              <a:pPr>
                <a:buClr>
                  <a:srgbClr val="990033"/>
                </a:buClr>
                <a:buSzPct val="100000"/>
                <a:buFont typeface="Arial" pitchFamily="34"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i="0">
                  <a:solidFill>
                    <a:srgbClr val="990033"/>
                  </a:solidFill>
                  <a:latin typeface="Arial" pitchFamily="34" charset="0"/>
                </a:rPr>
                <a:t>(positive quadrupole moment Q</a:t>
              </a:r>
              <a:r>
                <a:rPr lang="en-GB" sz="1600" i="0" baseline="-25000">
                  <a:solidFill>
                    <a:srgbClr val="990033"/>
                  </a:solidFill>
                  <a:latin typeface="Arial" pitchFamily="34" charset="0"/>
                </a:rPr>
                <a:t>0</a:t>
              </a:r>
              <a:r>
                <a:rPr lang="en-GB" sz="1600" i="0">
                  <a:solidFill>
                    <a:srgbClr val="990033"/>
                  </a:solidFill>
                  <a:latin typeface="Arial" pitchFamily="34" charset="0"/>
                </a:rPr>
                <a:t>)</a:t>
              </a:r>
            </a:p>
          </p:txBody>
        </p:sp>
        <p:grpSp>
          <p:nvGrpSpPr>
            <p:cNvPr id="2" name="Group 18"/>
            <p:cNvGrpSpPr>
              <a:grpSpLocks/>
            </p:cNvGrpSpPr>
            <p:nvPr/>
          </p:nvGrpSpPr>
          <p:grpSpPr bwMode="auto">
            <a:xfrm>
              <a:off x="4743010" y="2154092"/>
              <a:ext cx="863600" cy="2173287"/>
              <a:chOff x="2970" y="391"/>
              <a:chExt cx="544" cy="1369"/>
            </a:xfrm>
          </p:grpSpPr>
          <p:pic>
            <p:nvPicPr>
              <p:cNvPr id="3095" name="Picture 19"/>
              <p:cNvPicPr>
                <a:picLocks noChangeAspect="1" noChangeArrowheads="1"/>
              </p:cNvPicPr>
              <p:nvPr/>
            </p:nvPicPr>
            <p:blipFill>
              <a:blip r:embed="rId10" cstate="print"/>
              <a:srcRect/>
              <a:stretch>
                <a:fillRect/>
              </a:stretch>
            </p:blipFill>
            <p:spPr bwMode="auto">
              <a:xfrm>
                <a:off x="2970" y="391"/>
                <a:ext cx="245" cy="275"/>
              </a:xfrm>
              <a:prstGeom prst="rect">
                <a:avLst/>
              </a:prstGeom>
              <a:noFill/>
              <a:ln w="9525">
                <a:noFill/>
                <a:round/>
                <a:headEnd/>
                <a:tailEnd/>
              </a:ln>
            </p:spPr>
          </p:pic>
          <p:pic>
            <p:nvPicPr>
              <p:cNvPr id="3096" name="Picture 20"/>
              <p:cNvPicPr>
                <a:picLocks noChangeAspect="1" noChangeArrowheads="1"/>
              </p:cNvPicPr>
              <p:nvPr/>
            </p:nvPicPr>
            <p:blipFill>
              <a:blip r:embed="rId11" cstate="print"/>
              <a:srcRect/>
              <a:stretch>
                <a:fillRect/>
              </a:stretch>
            </p:blipFill>
            <p:spPr bwMode="auto">
              <a:xfrm>
                <a:off x="3168" y="1480"/>
                <a:ext cx="347" cy="281"/>
              </a:xfrm>
              <a:prstGeom prst="rect">
                <a:avLst/>
              </a:prstGeom>
              <a:noFill/>
              <a:ln w="9525">
                <a:noFill/>
                <a:round/>
                <a:headEnd/>
                <a:tailEnd/>
              </a:ln>
            </p:spPr>
          </p:pic>
        </p:grpSp>
        <p:sp>
          <p:nvSpPr>
            <p:cNvPr id="25" name="Text Box 16"/>
            <p:cNvSpPr txBox="1">
              <a:spLocks noChangeArrowheads="1"/>
            </p:cNvSpPr>
            <p:nvPr/>
          </p:nvSpPr>
          <p:spPr bwMode="auto">
            <a:xfrm>
              <a:off x="5504205" y="2124051"/>
              <a:ext cx="3019425" cy="366712"/>
            </a:xfrm>
            <a:prstGeom prst="rect">
              <a:avLst/>
            </a:prstGeom>
            <a:noFill/>
            <a:ln w="9525">
              <a:noFill/>
              <a:round/>
              <a:headEnd/>
              <a:tailEnd/>
            </a:ln>
          </p:spPr>
          <p:txBody>
            <a:bodyPr lIns="90000" tIns="46800" rIns="90000" bIns="46800">
              <a:spAutoFit/>
            </a:bodyPr>
            <a:lstStyle/>
            <a:p>
              <a:pPr>
                <a:buClr>
                  <a:srgbClr val="33CC33"/>
                </a:buClr>
                <a:buSzPct val="100000"/>
                <a:buFont typeface="Symbol" pitchFamily="18" charset="2"/>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800" i="0" dirty="0">
                  <a:solidFill>
                    <a:srgbClr val="33CC33"/>
                  </a:solidFill>
                  <a:latin typeface="Symbol" pitchFamily="18" charset="2"/>
                </a:rPr>
                <a:t></a:t>
              </a:r>
              <a:r>
                <a:rPr lang="en-GB" sz="1800" i="0" dirty="0">
                  <a:solidFill>
                    <a:srgbClr val="33CC33"/>
                  </a:solidFill>
                  <a:latin typeface="Arial" pitchFamily="34" charset="0"/>
                </a:rPr>
                <a:t> oblate Deformation</a:t>
              </a:r>
            </a:p>
          </p:txBody>
        </p:sp>
      </p:grpSp>
      <p:sp>
        <p:nvSpPr>
          <p:cNvPr id="18" name="Rectangle 17"/>
          <p:cNvSpPr/>
          <p:nvPr/>
        </p:nvSpPr>
        <p:spPr>
          <a:xfrm>
            <a:off x="1402607" y="1639270"/>
            <a:ext cx="3790140" cy="369332"/>
          </a:xfrm>
          <a:prstGeom prst="rect">
            <a:avLst/>
          </a:prstGeom>
        </p:spPr>
        <p:txBody>
          <a:bodyPr wrap="none">
            <a:spAutoFit/>
          </a:bodyPr>
          <a:lstStyle/>
          <a:p>
            <a:pPr marL="39688"/>
            <a:r>
              <a:rPr lang="en-US" b="1" dirty="0" smtClean="0">
                <a:solidFill>
                  <a:srgbClr val="0F00A8"/>
                </a:solidFill>
                <a:cs typeface="Arial" charset="0"/>
              </a:rPr>
              <a:t>differential </a:t>
            </a:r>
            <a:r>
              <a:rPr lang="en-US" b="1" dirty="0" err="1" smtClean="0">
                <a:solidFill>
                  <a:srgbClr val="0F00A8"/>
                </a:solidFill>
                <a:cs typeface="Arial" charset="0"/>
              </a:rPr>
              <a:t>Coulex</a:t>
            </a:r>
            <a:r>
              <a:rPr lang="en-US" b="1" dirty="0" smtClean="0">
                <a:solidFill>
                  <a:srgbClr val="0F00A8"/>
                </a:solidFill>
                <a:cs typeface="Arial" charset="0"/>
              </a:rPr>
              <a:t> cross section</a:t>
            </a:r>
            <a:endParaRPr lang="en-US" b="1" dirty="0">
              <a:solidFill>
                <a:srgbClr val="0F00A8"/>
              </a:solidFill>
              <a:cs typeface="Arial" charset="0"/>
            </a:endParaRPr>
          </a:p>
        </p:txBody>
      </p:sp>
    </p:spTree>
  </p:cSld>
  <p:clrMapOvr>
    <a:masterClrMapping/>
  </p:clrMapOvr>
  <p:transition spd="med"/>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 name="Rectangle 1"/>
          <p:cNvSpPr>
            <a:spLocks noGrp="1" noChangeArrowheads="1"/>
          </p:cNvSpPr>
          <p:nvPr>
            <p:ph type="title"/>
          </p:nvPr>
        </p:nvSpPr>
        <p:spPr>
          <a:xfrm>
            <a:off x="3671888" y="44450"/>
            <a:ext cx="7164387" cy="431800"/>
          </a:xfrm>
        </p:spPr>
        <p:txBody>
          <a:bodyPr lIns="90000" tIns="46800" rIns="90000" bIns="46800">
            <a:normAutofit fontScale="90000"/>
          </a:bodyPr>
          <a:lstStyle/>
          <a:p>
            <a:pPr eaLnBrk="1" fontAlgn="auto" hangingPunct="1">
              <a:spcAft>
                <a:spcPts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en-GB" sz="2400" dirty="0">
                <a:solidFill>
                  <a:schemeClr val="accent2"/>
                </a:solidFill>
                <a:latin typeface="Arial" pitchFamily="34" charset="0"/>
                <a:cs typeface="Arial" pitchFamily="34" charset="0"/>
              </a:rPr>
              <a:t>Radioactive beams experiment at GANIL</a:t>
            </a:r>
          </a:p>
        </p:txBody>
      </p:sp>
      <p:pic>
        <p:nvPicPr>
          <p:cNvPr id="19459" name="Picture 2"/>
          <p:cNvPicPr>
            <a:picLocks noChangeAspect="1" noChangeArrowheads="1"/>
          </p:cNvPicPr>
          <p:nvPr/>
        </p:nvPicPr>
        <p:blipFill>
          <a:blip r:embed="rId3" cstate="print"/>
          <a:srcRect/>
          <a:stretch>
            <a:fillRect/>
          </a:stretch>
        </p:blipFill>
        <p:spPr bwMode="auto">
          <a:xfrm>
            <a:off x="1116013" y="622300"/>
            <a:ext cx="7956550" cy="5599113"/>
          </a:xfrm>
          <a:prstGeom prst="rect">
            <a:avLst/>
          </a:prstGeom>
          <a:noFill/>
          <a:ln w="9525">
            <a:noFill/>
            <a:round/>
            <a:headEnd/>
            <a:tailEnd/>
          </a:ln>
        </p:spPr>
      </p:pic>
      <p:sp>
        <p:nvSpPr>
          <p:cNvPr id="19461" name="Text Box 4"/>
          <p:cNvSpPr txBox="1">
            <a:spLocks noChangeArrowheads="1"/>
          </p:cNvSpPr>
          <p:nvPr/>
        </p:nvSpPr>
        <p:spPr bwMode="auto">
          <a:xfrm>
            <a:off x="8262938" y="608013"/>
            <a:ext cx="847725" cy="520700"/>
          </a:xfrm>
          <a:prstGeom prst="rect">
            <a:avLst/>
          </a:prstGeom>
          <a:noFill/>
          <a:ln w="9525">
            <a:noFill/>
            <a:round/>
            <a:headEnd/>
            <a:tailEnd/>
          </a:ln>
        </p:spPr>
        <p:txBody>
          <a:bodyPr wrap="none" lIns="90000" tIns="46800" rIns="90000" bIns="46800">
            <a:spAutoFit/>
          </a:bodyPr>
          <a:lstStyle/>
          <a:p>
            <a:pPr>
              <a:buClr>
                <a:srgbClr val="FFFFFF"/>
              </a:buClr>
              <a:buSzPct val="100000"/>
              <a:buFont typeface="Arial" pitchFamily="34"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400" i="0" baseline="30000">
                <a:solidFill>
                  <a:srgbClr val="FFFFFF"/>
                </a:solidFill>
                <a:latin typeface="Arial" pitchFamily="34" charset="0"/>
              </a:rPr>
              <a:t>78</a:t>
            </a:r>
            <a:r>
              <a:rPr lang="en-GB" sz="1400" i="0">
                <a:solidFill>
                  <a:srgbClr val="FFFFFF"/>
                </a:solidFill>
                <a:latin typeface="Arial" pitchFamily="34" charset="0"/>
              </a:rPr>
              <a:t>Kr</a:t>
            </a:r>
          </a:p>
          <a:p>
            <a:pPr>
              <a:buClr>
                <a:srgbClr val="FFFFFF"/>
              </a:buClr>
              <a:buSzPct val="100000"/>
              <a:buFont typeface="Arial" pitchFamily="34"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400" i="0">
                <a:solidFill>
                  <a:srgbClr val="FFFFFF"/>
                </a:solidFill>
                <a:latin typeface="Arial" pitchFamily="34" charset="0"/>
              </a:rPr>
              <a:t>1 MeV/u</a:t>
            </a:r>
          </a:p>
        </p:txBody>
      </p:sp>
      <p:sp>
        <p:nvSpPr>
          <p:cNvPr id="19462" name="Text Box 5"/>
          <p:cNvSpPr txBox="1">
            <a:spLocks noChangeArrowheads="1"/>
          </p:cNvSpPr>
          <p:nvPr/>
        </p:nvSpPr>
        <p:spPr bwMode="auto">
          <a:xfrm>
            <a:off x="7037388" y="1870075"/>
            <a:ext cx="949325" cy="306388"/>
          </a:xfrm>
          <a:prstGeom prst="rect">
            <a:avLst/>
          </a:prstGeom>
          <a:noFill/>
          <a:ln w="9525">
            <a:noFill/>
            <a:round/>
            <a:headEnd/>
            <a:tailEnd/>
          </a:ln>
        </p:spPr>
        <p:txBody>
          <a:bodyPr wrap="none" lIns="90000" tIns="46800" rIns="90000" bIns="46800">
            <a:spAutoFit/>
          </a:bodyPr>
          <a:lstStyle/>
          <a:p>
            <a:pPr>
              <a:buClr>
                <a:srgbClr val="FFFFFF"/>
              </a:buClr>
              <a:buSzPct val="100000"/>
              <a:buFont typeface="Arial" pitchFamily="34"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400" i="0">
                <a:solidFill>
                  <a:srgbClr val="FFFFFF"/>
                </a:solidFill>
                <a:latin typeface="Arial" pitchFamily="34" charset="0"/>
              </a:rPr>
              <a:t>10 MeV/u</a:t>
            </a:r>
          </a:p>
        </p:txBody>
      </p:sp>
      <p:sp>
        <p:nvSpPr>
          <p:cNvPr id="19463" name="Text Box 6"/>
          <p:cNvSpPr txBox="1">
            <a:spLocks noChangeArrowheads="1"/>
          </p:cNvSpPr>
          <p:nvPr/>
        </p:nvSpPr>
        <p:spPr bwMode="auto">
          <a:xfrm>
            <a:off x="3732213" y="4351338"/>
            <a:ext cx="949325" cy="520700"/>
          </a:xfrm>
          <a:prstGeom prst="rect">
            <a:avLst/>
          </a:prstGeom>
          <a:noFill/>
          <a:ln w="9525">
            <a:noFill/>
            <a:round/>
            <a:headEnd/>
            <a:tailEnd/>
          </a:ln>
        </p:spPr>
        <p:txBody>
          <a:bodyPr wrap="none" lIns="90000" tIns="46800" rIns="90000" bIns="46800">
            <a:spAutoFit/>
          </a:bodyPr>
          <a:lstStyle/>
          <a:p>
            <a:pPr>
              <a:buClr>
                <a:srgbClr val="FFFFFF"/>
              </a:buClr>
              <a:buSzPct val="100000"/>
              <a:buFont typeface="Arial" pitchFamily="34"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400" i="0">
                <a:solidFill>
                  <a:srgbClr val="FFFFFF"/>
                </a:solidFill>
                <a:latin typeface="Arial" pitchFamily="34" charset="0"/>
              </a:rPr>
              <a:t>70 MeV/u</a:t>
            </a:r>
          </a:p>
          <a:p>
            <a:pPr>
              <a:buClr>
                <a:srgbClr val="FFFFFF"/>
              </a:buClr>
              <a:buSzPct val="100000"/>
              <a:buFont typeface="Arial" pitchFamily="34"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400" i="0">
                <a:solidFill>
                  <a:srgbClr val="FFFFFF"/>
                </a:solidFill>
                <a:latin typeface="Arial" pitchFamily="34" charset="0"/>
              </a:rPr>
              <a:t>10</a:t>
            </a:r>
            <a:r>
              <a:rPr lang="en-GB" sz="1400" i="0" baseline="30000">
                <a:solidFill>
                  <a:srgbClr val="FFFFFF"/>
                </a:solidFill>
                <a:latin typeface="Arial" pitchFamily="34" charset="0"/>
              </a:rPr>
              <a:t>12</a:t>
            </a:r>
            <a:r>
              <a:rPr lang="en-GB" sz="1400" i="0">
                <a:solidFill>
                  <a:srgbClr val="FFFFFF"/>
                </a:solidFill>
                <a:latin typeface="Arial" pitchFamily="34" charset="0"/>
              </a:rPr>
              <a:t> pps</a:t>
            </a:r>
          </a:p>
        </p:txBody>
      </p:sp>
      <p:sp>
        <p:nvSpPr>
          <p:cNvPr id="19464" name="Text Box 7"/>
          <p:cNvSpPr txBox="1">
            <a:spLocks noChangeArrowheads="1"/>
          </p:cNvSpPr>
          <p:nvPr/>
        </p:nvSpPr>
        <p:spPr bwMode="auto">
          <a:xfrm>
            <a:off x="4376738" y="5143500"/>
            <a:ext cx="976312" cy="520700"/>
          </a:xfrm>
          <a:prstGeom prst="rect">
            <a:avLst/>
          </a:prstGeom>
          <a:noFill/>
          <a:ln w="9525">
            <a:noFill/>
            <a:round/>
            <a:headEnd/>
            <a:tailEnd/>
          </a:ln>
        </p:spPr>
        <p:txBody>
          <a:bodyPr wrap="none" lIns="90000" tIns="46800" rIns="90000" bIns="46800">
            <a:spAutoFit/>
          </a:bodyPr>
          <a:lstStyle/>
          <a:p>
            <a:pPr>
              <a:buClr>
                <a:srgbClr val="FFFFFF"/>
              </a:buClr>
              <a:buSzPct val="100000"/>
              <a:buFont typeface="Arial" pitchFamily="34"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400" i="0" baseline="30000">
                <a:solidFill>
                  <a:srgbClr val="FFFFFF"/>
                </a:solidFill>
                <a:latin typeface="Arial" pitchFamily="34" charset="0"/>
              </a:rPr>
              <a:t>74</a:t>
            </a:r>
            <a:r>
              <a:rPr lang="en-GB" sz="1400" i="0">
                <a:solidFill>
                  <a:srgbClr val="FFFFFF"/>
                </a:solidFill>
                <a:latin typeface="Arial" pitchFamily="34" charset="0"/>
              </a:rPr>
              <a:t>Kr</a:t>
            </a:r>
          </a:p>
          <a:p>
            <a:pPr>
              <a:buClr>
                <a:srgbClr val="FFFFFF"/>
              </a:buClr>
              <a:buSzPct val="100000"/>
              <a:buFont typeface="Arial" pitchFamily="34"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400" i="0">
                <a:solidFill>
                  <a:srgbClr val="FFFFFF"/>
                </a:solidFill>
                <a:latin typeface="Arial" pitchFamily="34" charset="0"/>
              </a:rPr>
              <a:t>6</a:t>
            </a:r>
            <a:r>
              <a:rPr lang="en-GB" sz="1400" i="0">
                <a:solidFill>
                  <a:srgbClr val="FFFFFF"/>
                </a:solidFill>
                <a:latin typeface="Symbol" pitchFamily="18" charset="2"/>
              </a:rPr>
              <a:t></a:t>
            </a:r>
            <a:r>
              <a:rPr lang="en-GB" sz="1400" i="0">
                <a:solidFill>
                  <a:srgbClr val="FFFFFF"/>
                </a:solidFill>
                <a:latin typeface="Arial" pitchFamily="34" charset="0"/>
              </a:rPr>
              <a:t>10</a:t>
            </a:r>
            <a:r>
              <a:rPr lang="en-GB" sz="1400" i="0" baseline="30000">
                <a:solidFill>
                  <a:srgbClr val="FFFFFF"/>
                </a:solidFill>
                <a:latin typeface="Arial" pitchFamily="34" charset="0"/>
              </a:rPr>
              <a:t>4</a:t>
            </a:r>
            <a:r>
              <a:rPr lang="en-GB" sz="1400" i="0">
                <a:solidFill>
                  <a:srgbClr val="FFFFFF"/>
                </a:solidFill>
                <a:latin typeface="Arial" pitchFamily="34" charset="0"/>
              </a:rPr>
              <a:t> pps</a:t>
            </a:r>
          </a:p>
        </p:txBody>
      </p:sp>
      <p:sp>
        <p:nvSpPr>
          <p:cNvPr id="19465" name="Text Box 8"/>
          <p:cNvSpPr txBox="1">
            <a:spLocks noChangeArrowheads="1"/>
          </p:cNvSpPr>
          <p:nvPr/>
        </p:nvSpPr>
        <p:spPr bwMode="auto">
          <a:xfrm>
            <a:off x="4746625" y="2060575"/>
            <a:ext cx="1123950" cy="520700"/>
          </a:xfrm>
          <a:prstGeom prst="rect">
            <a:avLst/>
          </a:prstGeom>
          <a:noFill/>
          <a:ln w="9525">
            <a:noFill/>
            <a:round/>
            <a:headEnd/>
            <a:tailEnd/>
          </a:ln>
        </p:spPr>
        <p:txBody>
          <a:bodyPr wrap="none" lIns="90000" tIns="46800" rIns="90000" bIns="46800">
            <a:spAutoFit/>
          </a:bodyPr>
          <a:lstStyle/>
          <a:p>
            <a:pPr>
              <a:buClr>
                <a:srgbClr val="FFFFFF"/>
              </a:buClr>
              <a:buSzPct val="100000"/>
              <a:buFont typeface="Arial" pitchFamily="34"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400" i="0">
                <a:solidFill>
                  <a:srgbClr val="FFFFFF"/>
                </a:solidFill>
                <a:latin typeface="Arial" pitchFamily="34" charset="0"/>
              </a:rPr>
              <a:t>4.7 MeV/u</a:t>
            </a:r>
          </a:p>
          <a:p>
            <a:pPr>
              <a:buClr>
                <a:srgbClr val="FFFFFF"/>
              </a:buClr>
              <a:buSzPct val="100000"/>
              <a:buFont typeface="Arial" pitchFamily="34"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400" i="0">
                <a:solidFill>
                  <a:srgbClr val="FFFFFF"/>
                </a:solidFill>
                <a:latin typeface="Arial" pitchFamily="34" charset="0"/>
              </a:rPr>
              <a:t>1.5</a:t>
            </a:r>
            <a:r>
              <a:rPr lang="en-GB" sz="1400" i="0">
                <a:solidFill>
                  <a:srgbClr val="FFFFFF"/>
                </a:solidFill>
                <a:latin typeface="Symbol" pitchFamily="18" charset="2"/>
              </a:rPr>
              <a:t></a:t>
            </a:r>
            <a:r>
              <a:rPr lang="en-GB" sz="1400" i="0">
                <a:solidFill>
                  <a:srgbClr val="FFFFFF"/>
                </a:solidFill>
                <a:latin typeface="Arial" pitchFamily="34" charset="0"/>
              </a:rPr>
              <a:t>10</a:t>
            </a:r>
            <a:r>
              <a:rPr lang="en-GB" sz="1400" i="0" baseline="30000">
                <a:solidFill>
                  <a:srgbClr val="FFFFFF"/>
                </a:solidFill>
                <a:latin typeface="Arial" pitchFamily="34" charset="0"/>
              </a:rPr>
              <a:t>4</a:t>
            </a:r>
            <a:r>
              <a:rPr lang="en-GB" sz="1400" i="0">
                <a:solidFill>
                  <a:srgbClr val="FFFFFF"/>
                </a:solidFill>
                <a:latin typeface="Arial" pitchFamily="34" charset="0"/>
              </a:rPr>
              <a:t> pps</a:t>
            </a:r>
          </a:p>
        </p:txBody>
      </p:sp>
      <p:sp>
        <p:nvSpPr>
          <p:cNvPr id="19467" name="Text Box 10"/>
          <p:cNvSpPr txBox="1">
            <a:spLocks noChangeArrowheads="1"/>
          </p:cNvSpPr>
          <p:nvPr/>
        </p:nvSpPr>
        <p:spPr bwMode="auto">
          <a:xfrm>
            <a:off x="1116013" y="620713"/>
            <a:ext cx="4535487" cy="952500"/>
          </a:xfrm>
          <a:prstGeom prst="rect">
            <a:avLst/>
          </a:prstGeom>
          <a:solidFill>
            <a:srgbClr val="FFFFFF"/>
          </a:solidFill>
          <a:ln w="9360">
            <a:solidFill>
              <a:srgbClr val="000000"/>
            </a:solidFill>
            <a:miter lim="800000"/>
            <a:headEnd/>
            <a:tailEnd/>
          </a:ln>
        </p:spPr>
        <p:txBody>
          <a:bodyPr lIns="90000" tIns="46800" rIns="90000" bIns="46800">
            <a:spAutoFit/>
          </a:bodyPr>
          <a:lstStyle/>
          <a:p>
            <a:pPr marL="457200" indent="-457200">
              <a:buClr>
                <a:srgbClr val="000000"/>
              </a:buClr>
              <a:buSzPct val="100000"/>
              <a:buFont typeface="Arial" pitchFamily="34" charset="0"/>
              <a:buChar char="•"/>
              <a:tabLst>
                <a:tab pos="457200" algn="l"/>
                <a:tab pos="1371600" algn="l"/>
                <a:tab pos="2286000" algn="l"/>
                <a:tab pos="3200400" algn="l"/>
                <a:tab pos="4114800" algn="l"/>
                <a:tab pos="5029200" algn="l"/>
                <a:tab pos="5943600" algn="l"/>
                <a:tab pos="6858000" algn="l"/>
                <a:tab pos="7772400" algn="l"/>
                <a:tab pos="8686800" algn="l"/>
                <a:tab pos="9601200" algn="l"/>
                <a:tab pos="10515600" algn="l"/>
              </a:tabLst>
            </a:pPr>
            <a:r>
              <a:rPr lang="en-GB" sz="1400" i="0">
                <a:solidFill>
                  <a:schemeClr val="tx1"/>
                </a:solidFill>
                <a:latin typeface="Arial" pitchFamily="34" charset="0"/>
              </a:rPr>
              <a:t>The </a:t>
            </a:r>
            <a:r>
              <a:rPr lang="en-GB" sz="1400" i="0" baseline="30000">
                <a:solidFill>
                  <a:schemeClr val="tx1"/>
                </a:solidFill>
                <a:latin typeface="Arial" pitchFamily="34" charset="0"/>
              </a:rPr>
              <a:t>74,76</a:t>
            </a:r>
            <a:r>
              <a:rPr lang="en-GB" sz="1400" i="0">
                <a:solidFill>
                  <a:schemeClr val="tx1"/>
                </a:solidFill>
                <a:latin typeface="Arial" pitchFamily="34" charset="0"/>
              </a:rPr>
              <a:t>Kr RIB are produced by fragmentation of a </a:t>
            </a:r>
            <a:r>
              <a:rPr lang="en-GB" sz="1400" i="0" baseline="30000">
                <a:solidFill>
                  <a:schemeClr val="tx1"/>
                </a:solidFill>
                <a:latin typeface="Arial" pitchFamily="34" charset="0"/>
              </a:rPr>
              <a:t>78</a:t>
            </a:r>
            <a:r>
              <a:rPr lang="en-GB" sz="1400" i="0">
                <a:solidFill>
                  <a:schemeClr val="tx1"/>
                </a:solidFill>
                <a:latin typeface="Arial" pitchFamily="34" charset="0"/>
              </a:rPr>
              <a:t>Kr  beam on a thick carbon target.</a:t>
            </a:r>
          </a:p>
          <a:p>
            <a:pPr marL="457200" indent="-457200">
              <a:buClr>
                <a:srgbClr val="000000"/>
              </a:buClr>
              <a:buSzPct val="100000"/>
              <a:buFont typeface="Arial" pitchFamily="34" charset="0"/>
              <a:buChar char="•"/>
              <a:tabLst>
                <a:tab pos="457200" algn="l"/>
                <a:tab pos="1371600" algn="l"/>
                <a:tab pos="2286000" algn="l"/>
                <a:tab pos="3200400" algn="l"/>
                <a:tab pos="4114800" algn="l"/>
                <a:tab pos="5029200" algn="l"/>
                <a:tab pos="5943600" algn="l"/>
                <a:tab pos="6858000" algn="l"/>
                <a:tab pos="7772400" algn="l"/>
                <a:tab pos="8686800" algn="l"/>
                <a:tab pos="9601200" algn="l"/>
                <a:tab pos="10515600" algn="l"/>
              </a:tabLst>
            </a:pPr>
            <a:r>
              <a:rPr lang="en-GB" sz="1400" i="0">
                <a:solidFill>
                  <a:schemeClr val="tx1"/>
                </a:solidFill>
                <a:latin typeface="Arial" pitchFamily="34" charset="0"/>
              </a:rPr>
              <a:t>Radioactive nuclei are extracted and ionized </a:t>
            </a:r>
          </a:p>
          <a:p>
            <a:pPr marL="457200" indent="-457200">
              <a:buClr>
                <a:srgbClr val="000000"/>
              </a:buClr>
              <a:buSzPct val="100000"/>
              <a:buFont typeface="Arial" pitchFamily="34" charset="0"/>
              <a:buChar char="•"/>
              <a:tabLst>
                <a:tab pos="457200" algn="l"/>
                <a:tab pos="1371600" algn="l"/>
                <a:tab pos="2286000" algn="l"/>
                <a:tab pos="3200400" algn="l"/>
                <a:tab pos="4114800" algn="l"/>
                <a:tab pos="5029200" algn="l"/>
                <a:tab pos="5943600" algn="l"/>
                <a:tab pos="6858000" algn="l"/>
                <a:tab pos="7772400" algn="l"/>
                <a:tab pos="8686800" algn="l"/>
                <a:tab pos="9601200" algn="l"/>
                <a:tab pos="10515600" algn="l"/>
              </a:tabLst>
            </a:pPr>
            <a:r>
              <a:rPr lang="en-GB" sz="1400" i="0">
                <a:solidFill>
                  <a:schemeClr val="tx1"/>
                </a:solidFill>
                <a:latin typeface="Arial" pitchFamily="34" charset="0"/>
              </a:rPr>
              <a:t>Post-accelaration of the RIB</a:t>
            </a:r>
          </a:p>
        </p:txBody>
      </p:sp>
    </p:spTree>
  </p:cSld>
  <p:clrMapOvr>
    <a:masterClrMapping/>
  </p:clrMapOvr>
  <p:transition spd="med"/>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Line 9"/>
          <p:cNvSpPr>
            <a:spLocks noChangeShapeType="1"/>
          </p:cNvSpPr>
          <p:nvPr/>
        </p:nvSpPr>
        <p:spPr bwMode="auto">
          <a:xfrm>
            <a:off x="592138" y="2336800"/>
            <a:ext cx="2303462" cy="1588"/>
          </a:xfrm>
          <a:prstGeom prst="line">
            <a:avLst/>
          </a:prstGeom>
          <a:noFill/>
          <a:ln w="12600">
            <a:solidFill>
              <a:srgbClr val="FF0000"/>
            </a:solidFill>
            <a:miter lim="800000"/>
            <a:headEnd/>
            <a:tailEnd type="triangle" w="med" len="med"/>
          </a:ln>
        </p:spPr>
        <p:txBody>
          <a:bodyPr/>
          <a:lstStyle/>
          <a:p>
            <a:endParaRPr lang="fr-FR"/>
          </a:p>
        </p:txBody>
      </p:sp>
      <p:grpSp>
        <p:nvGrpSpPr>
          <p:cNvPr id="2" name="Group 11"/>
          <p:cNvGrpSpPr>
            <a:grpSpLocks/>
          </p:cNvGrpSpPr>
          <p:nvPr/>
        </p:nvGrpSpPr>
        <p:grpSpPr bwMode="auto">
          <a:xfrm>
            <a:off x="3478213" y="1676400"/>
            <a:ext cx="668337" cy="1233488"/>
            <a:chOff x="2503" y="928"/>
            <a:chExt cx="421" cy="777"/>
          </a:xfrm>
        </p:grpSpPr>
        <p:sp>
          <p:nvSpPr>
            <p:cNvPr id="20534" name="Oval 12"/>
            <p:cNvSpPr>
              <a:spLocks noChangeArrowheads="1"/>
            </p:cNvSpPr>
            <p:nvPr/>
          </p:nvSpPr>
          <p:spPr bwMode="auto">
            <a:xfrm>
              <a:off x="2504" y="929"/>
              <a:ext cx="419" cy="776"/>
            </a:xfrm>
            <a:prstGeom prst="ellipse">
              <a:avLst/>
            </a:prstGeom>
            <a:solidFill>
              <a:srgbClr val="CC9900"/>
            </a:solidFill>
            <a:ln w="12600">
              <a:solidFill>
                <a:srgbClr val="000000"/>
              </a:solidFill>
              <a:miter lim="800000"/>
              <a:headEnd/>
              <a:tailEnd/>
            </a:ln>
          </p:spPr>
          <p:txBody>
            <a:bodyPr wrap="none" anchor="ctr"/>
            <a:lstStyle/>
            <a:p>
              <a:pPr>
                <a:lnSpc>
                  <a:spcPct val="93000"/>
                </a:lnSpc>
                <a:buClr>
                  <a:srgbClr val="FFFFFF"/>
                </a:buClr>
                <a:buSzPct val="100000"/>
                <a:buFont typeface="Times New Roman" pitchFamily="18" charset="0"/>
                <a:buNone/>
              </a:pPr>
              <a:endParaRPr lang="fr-FR"/>
            </a:p>
          </p:txBody>
        </p:sp>
        <p:sp>
          <p:nvSpPr>
            <p:cNvPr id="20535" name="Oval 13"/>
            <p:cNvSpPr>
              <a:spLocks noChangeArrowheads="1"/>
            </p:cNvSpPr>
            <p:nvPr/>
          </p:nvSpPr>
          <p:spPr bwMode="auto">
            <a:xfrm>
              <a:off x="2514" y="949"/>
              <a:ext cx="398" cy="736"/>
            </a:xfrm>
            <a:prstGeom prst="ellipse">
              <a:avLst/>
            </a:prstGeom>
            <a:noFill/>
            <a:ln w="12600">
              <a:solidFill>
                <a:srgbClr val="000000"/>
              </a:solidFill>
              <a:miter lim="800000"/>
              <a:headEnd/>
              <a:tailEnd/>
            </a:ln>
          </p:spPr>
          <p:txBody>
            <a:bodyPr wrap="none" anchor="ctr"/>
            <a:lstStyle/>
            <a:p>
              <a:pPr>
                <a:lnSpc>
                  <a:spcPct val="93000"/>
                </a:lnSpc>
                <a:buClr>
                  <a:srgbClr val="FFFFFF"/>
                </a:buClr>
                <a:buSzPct val="100000"/>
                <a:buFont typeface="Times New Roman" pitchFamily="18" charset="0"/>
                <a:buNone/>
              </a:pPr>
              <a:endParaRPr lang="fr-FR"/>
            </a:p>
          </p:txBody>
        </p:sp>
        <p:sp>
          <p:nvSpPr>
            <p:cNvPr id="20536" name="Oval 14"/>
            <p:cNvSpPr>
              <a:spLocks noChangeArrowheads="1"/>
            </p:cNvSpPr>
            <p:nvPr/>
          </p:nvSpPr>
          <p:spPr bwMode="auto">
            <a:xfrm>
              <a:off x="2526" y="968"/>
              <a:ext cx="375" cy="697"/>
            </a:xfrm>
            <a:prstGeom prst="ellipse">
              <a:avLst/>
            </a:prstGeom>
            <a:noFill/>
            <a:ln w="12600">
              <a:solidFill>
                <a:srgbClr val="000000"/>
              </a:solidFill>
              <a:miter lim="800000"/>
              <a:headEnd/>
              <a:tailEnd/>
            </a:ln>
          </p:spPr>
          <p:txBody>
            <a:bodyPr wrap="none" anchor="ctr"/>
            <a:lstStyle/>
            <a:p>
              <a:pPr>
                <a:lnSpc>
                  <a:spcPct val="93000"/>
                </a:lnSpc>
                <a:buClr>
                  <a:srgbClr val="FFFFFF"/>
                </a:buClr>
                <a:buSzPct val="100000"/>
                <a:buFont typeface="Times New Roman" pitchFamily="18" charset="0"/>
                <a:buNone/>
              </a:pPr>
              <a:endParaRPr lang="fr-FR"/>
            </a:p>
          </p:txBody>
        </p:sp>
        <p:sp>
          <p:nvSpPr>
            <p:cNvPr id="20537" name="Oval 15"/>
            <p:cNvSpPr>
              <a:spLocks noChangeArrowheads="1"/>
            </p:cNvSpPr>
            <p:nvPr/>
          </p:nvSpPr>
          <p:spPr bwMode="auto">
            <a:xfrm>
              <a:off x="2538" y="987"/>
              <a:ext cx="352" cy="660"/>
            </a:xfrm>
            <a:prstGeom prst="ellipse">
              <a:avLst/>
            </a:prstGeom>
            <a:noFill/>
            <a:ln w="12600">
              <a:solidFill>
                <a:srgbClr val="000000"/>
              </a:solidFill>
              <a:miter lim="800000"/>
              <a:headEnd/>
              <a:tailEnd/>
            </a:ln>
          </p:spPr>
          <p:txBody>
            <a:bodyPr wrap="none" anchor="ctr"/>
            <a:lstStyle/>
            <a:p>
              <a:pPr>
                <a:lnSpc>
                  <a:spcPct val="93000"/>
                </a:lnSpc>
                <a:buClr>
                  <a:srgbClr val="FFFFFF"/>
                </a:buClr>
                <a:buSzPct val="100000"/>
                <a:buFont typeface="Times New Roman" pitchFamily="18" charset="0"/>
                <a:buNone/>
              </a:pPr>
              <a:endParaRPr lang="fr-FR"/>
            </a:p>
          </p:txBody>
        </p:sp>
        <p:sp>
          <p:nvSpPr>
            <p:cNvPr id="20538" name="Oval 16"/>
            <p:cNvSpPr>
              <a:spLocks noChangeArrowheads="1"/>
            </p:cNvSpPr>
            <p:nvPr/>
          </p:nvSpPr>
          <p:spPr bwMode="auto">
            <a:xfrm>
              <a:off x="2548" y="1006"/>
              <a:ext cx="331" cy="621"/>
            </a:xfrm>
            <a:prstGeom prst="ellipse">
              <a:avLst/>
            </a:prstGeom>
            <a:noFill/>
            <a:ln w="12600">
              <a:solidFill>
                <a:srgbClr val="000000"/>
              </a:solidFill>
              <a:miter lim="800000"/>
              <a:headEnd/>
              <a:tailEnd/>
            </a:ln>
          </p:spPr>
          <p:txBody>
            <a:bodyPr wrap="none" anchor="ctr"/>
            <a:lstStyle/>
            <a:p>
              <a:pPr>
                <a:lnSpc>
                  <a:spcPct val="93000"/>
                </a:lnSpc>
                <a:buClr>
                  <a:srgbClr val="FFFFFF"/>
                </a:buClr>
                <a:buSzPct val="100000"/>
                <a:buFont typeface="Times New Roman" pitchFamily="18" charset="0"/>
                <a:buNone/>
              </a:pPr>
              <a:endParaRPr lang="fr-FR"/>
            </a:p>
          </p:txBody>
        </p:sp>
        <p:sp>
          <p:nvSpPr>
            <p:cNvPr id="20539" name="Oval 17"/>
            <p:cNvSpPr>
              <a:spLocks noChangeArrowheads="1"/>
            </p:cNvSpPr>
            <p:nvPr/>
          </p:nvSpPr>
          <p:spPr bwMode="auto">
            <a:xfrm>
              <a:off x="2560" y="1026"/>
              <a:ext cx="308" cy="581"/>
            </a:xfrm>
            <a:prstGeom prst="ellipse">
              <a:avLst/>
            </a:prstGeom>
            <a:noFill/>
            <a:ln w="12600">
              <a:solidFill>
                <a:srgbClr val="000000"/>
              </a:solidFill>
              <a:miter lim="800000"/>
              <a:headEnd/>
              <a:tailEnd/>
            </a:ln>
          </p:spPr>
          <p:txBody>
            <a:bodyPr wrap="none" anchor="ctr"/>
            <a:lstStyle/>
            <a:p>
              <a:pPr>
                <a:lnSpc>
                  <a:spcPct val="93000"/>
                </a:lnSpc>
                <a:buClr>
                  <a:srgbClr val="FFFFFF"/>
                </a:buClr>
                <a:buSzPct val="100000"/>
                <a:buFont typeface="Times New Roman" pitchFamily="18" charset="0"/>
                <a:buNone/>
              </a:pPr>
              <a:endParaRPr lang="fr-FR"/>
            </a:p>
          </p:txBody>
        </p:sp>
        <p:sp>
          <p:nvSpPr>
            <p:cNvPr id="20540" name="Oval 18"/>
            <p:cNvSpPr>
              <a:spLocks noChangeArrowheads="1"/>
            </p:cNvSpPr>
            <p:nvPr/>
          </p:nvSpPr>
          <p:spPr bwMode="auto">
            <a:xfrm>
              <a:off x="2570" y="1046"/>
              <a:ext cx="287" cy="542"/>
            </a:xfrm>
            <a:prstGeom prst="ellipse">
              <a:avLst/>
            </a:prstGeom>
            <a:noFill/>
            <a:ln w="12600">
              <a:solidFill>
                <a:srgbClr val="000000"/>
              </a:solidFill>
              <a:miter lim="800000"/>
              <a:headEnd/>
              <a:tailEnd/>
            </a:ln>
          </p:spPr>
          <p:txBody>
            <a:bodyPr wrap="none" anchor="ctr"/>
            <a:lstStyle/>
            <a:p>
              <a:pPr>
                <a:lnSpc>
                  <a:spcPct val="93000"/>
                </a:lnSpc>
                <a:buClr>
                  <a:srgbClr val="FFFFFF"/>
                </a:buClr>
                <a:buSzPct val="100000"/>
                <a:buFont typeface="Times New Roman" pitchFamily="18" charset="0"/>
                <a:buNone/>
              </a:pPr>
              <a:endParaRPr lang="fr-FR"/>
            </a:p>
          </p:txBody>
        </p:sp>
        <p:sp>
          <p:nvSpPr>
            <p:cNvPr id="20541" name="Oval 19"/>
            <p:cNvSpPr>
              <a:spLocks noChangeArrowheads="1"/>
            </p:cNvSpPr>
            <p:nvPr/>
          </p:nvSpPr>
          <p:spPr bwMode="auto">
            <a:xfrm>
              <a:off x="2582" y="1065"/>
              <a:ext cx="264" cy="503"/>
            </a:xfrm>
            <a:prstGeom prst="ellipse">
              <a:avLst/>
            </a:prstGeom>
            <a:noFill/>
            <a:ln w="12600">
              <a:solidFill>
                <a:srgbClr val="000000"/>
              </a:solidFill>
              <a:miter lim="800000"/>
              <a:headEnd/>
              <a:tailEnd/>
            </a:ln>
          </p:spPr>
          <p:txBody>
            <a:bodyPr wrap="none" anchor="ctr"/>
            <a:lstStyle/>
            <a:p>
              <a:pPr>
                <a:lnSpc>
                  <a:spcPct val="93000"/>
                </a:lnSpc>
                <a:buClr>
                  <a:srgbClr val="FFFFFF"/>
                </a:buClr>
                <a:buSzPct val="100000"/>
                <a:buFont typeface="Times New Roman" pitchFamily="18" charset="0"/>
                <a:buNone/>
              </a:pPr>
              <a:endParaRPr lang="fr-FR"/>
            </a:p>
          </p:txBody>
        </p:sp>
        <p:sp>
          <p:nvSpPr>
            <p:cNvPr id="20542" name="Oval 20"/>
            <p:cNvSpPr>
              <a:spLocks noChangeArrowheads="1"/>
            </p:cNvSpPr>
            <p:nvPr/>
          </p:nvSpPr>
          <p:spPr bwMode="auto">
            <a:xfrm>
              <a:off x="2593" y="1084"/>
              <a:ext cx="241" cy="465"/>
            </a:xfrm>
            <a:prstGeom prst="ellipse">
              <a:avLst/>
            </a:prstGeom>
            <a:noFill/>
            <a:ln w="12600">
              <a:solidFill>
                <a:srgbClr val="000000"/>
              </a:solidFill>
              <a:miter lim="800000"/>
              <a:headEnd/>
              <a:tailEnd/>
            </a:ln>
          </p:spPr>
          <p:txBody>
            <a:bodyPr wrap="none" anchor="ctr"/>
            <a:lstStyle/>
            <a:p>
              <a:pPr>
                <a:lnSpc>
                  <a:spcPct val="93000"/>
                </a:lnSpc>
                <a:buClr>
                  <a:srgbClr val="FFFFFF"/>
                </a:buClr>
                <a:buSzPct val="100000"/>
                <a:buFont typeface="Times New Roman" pitchFamily="18" charset="0"/>
                <a:buNone/>
              </a:pPr>
              <a:endParaRPr lang="fr-FR"/>
            </a:p>
          </p:txBody>
        </p:sp>
        <p:sp>
          <p:nvSpPr>
            <p:cNvPr id="20543" name="Oval 21"/>
            <p:cNvSpPr>
              <a:spLocks noChangeArrowheads="1"/>
            </p:cNvSpPr>
            <p:nvPr/>
          </p:nvSpPr>
          <p:spPr bwMode="auto">
            <a:xfrm>
              <a:off x="2604" y="1104"/>
              <a:ext cx="220" cy="426"/>
            </a:xfrm>
            <a:prstGeom prst="ellipse">
              <a:avLst/>
            </a:prstGeom>
            <a:noFill/>
            <a:ln w="12600">
              <a:solidFill>
                <a:srgbClr val="000000"/>
              </a:solidFill>
              <a:miter lim="800000"/>
              <a:headEnd/>
              <a:tailEnd/>
            </a:ln>
          </p:spPr>
          <p:txBody>
            <a:bodyPr wrap="none" anchor="ctr"/>
            <a:lstStyle/>
            <a:p>
              <a:pPr>
                <a:lnSpc>
                  <a:spcPct val="93000"/>
                </a:lnSpc>
                <a:buClr>
                  <a:srgbClr val="FFFFFF"/>
                </a:buClr>
                <a:buSzPct val="100000"/>
                <a:buFont typeface="Times New Roman" pitchFamily="18" charset="0"/>
                <a:buNone/>
              </a:pPr>
              <a:endParaRPr lang="fr-FR"/>
            </a:p>
          </p:txBody>
        </p:sp>
        <p:sp>
          <p:nvSpPr>
            <p:cNvPr id="20544" name="Oval 22"/>
            <p:cNvSpPr>
              <a:spLocks noChangeArrowheads="1"/>
            </p:cNvSpPr>
            <p:nvPr/>
          </p:nvSpPr>
          <p:spPr bwMode="auto">
            <a:xfrm>
              <a:off x="2615" y="1123"/>
              <a:ext cx="197" cy="387"/>
            </a:xfrm>
            <a:prstGeom prst="ellipse">
              <a:avLst/>
            </a:prstGeom>
            <a:noFill/>
            <a:ln w="12600">
              <a:solidFill>
                <a:srgbClr val="000000"/>
              </a:solidFill>
              <a:miter lim="800000"/>
              <a:headEnd/>
              <a:tailEnd/>
            </a:ln>
          </p:spPr>
          <p:txBody>
            <a:bodyPr wrap="none" anchor="ctr"/>
            <a:lstStyle/>
            <a:p>
              <a:pPr>
                <a:lnSpc>
                  <a:spcPct val="93000"/>
                </a:lnSpc>
                <a:buClr>
                  <a:srgbClr val="FFFFFF"/>
                </a:buClr>
                <a:buSzPct val="100000"/>
                <a:buFont typeface="Times New Roman" pitchFamily="18" charset="0"/>
                <a:buNone/>
              </a:pPr>
              <a:endParaRPr lang="fr-FR"/>
            </a:p>
          </p:txBody>
        </p:sp>
        <p:sp>
          <p:nvSpPr>
            <p:cNvPr id="20545" name="Oval 23"/>
            <p:cNvSpPr>
              <a:spLocks noChangeArrowheads="1"/>
            </p:cNvSpPr>
            <p:nvPr/>
          </p:nvSpPr>
          <p:spPr bwMode="auto">
            <a:xfrm>
              <a:off x="2626" y="1143"/>
              <a:ext cx="176" cy="347"/>
            </a:xfrm>
            <a:prstGeom prst="ellipse">
              <a:avLst/>
            </a:prstGeom>
            <a:noFill/>
            <a:ln w="12600">
              <a:solidFill>
                <a:srgbClr val="000000"/>
              </a:solidFill>
              <a:miter lim="800000"/>
              <a:headEnd/>
              <a:tailEnd/>
            </a:ln>
          </p:spPr>
          <p:txBody>
            <a:bodyPr wrap="none" anchor="ctr"/>
            <a:lstStyle/>
            <a:p>
              <a:pPr>
                <a:lnSpc>
                  <a:spcPct val="93000"/>
                </a:lnSpc>
                <a:buClr>
                  <a:srgbClr val="FFFFFF"/>
                </a:buClr>
                <a:buSzPct val="100000"/>
                <a:buFont typeface="Times New Roman" pitchFamily="18" charset="0"/>
                <a:buNone/>
              </a:pPr>
              <a:endParaRPr lang="fr-FR"/>
            </a:p>
          </p:txBody>
        </p:sp>
        <p:sp>
          <p:nvSpPr>
            <p:cNvPr id="20546" name="Oval 24"/>
            <p:cNvSpPr>
              <a:spLocks noChangeArrowheads="1"/>
            </p:cNvSpPr>
            <p:nvPr/>
          </p:nvSpPr>
          <p:spPr bwMode="auto">
            <a:xfrm>
              <a:off x="2638" y="1163"/>
              <a:ext cx="153" cy="308"/>
            </a:xfrm>
            <a:prstGeom prst="ellipse">
              <a:avLst/>
            </a:prstGeom>
            <a:noFill/>
            <a:ln w="12600">
              <a:solidFill>
                <a:srgbClr val="000000"/>
              </a:solidFill>
              <a:miter lim="800000"/>
              <a:headEnd/>
              <a:tailEnd/>
            </a:ln>
          </p:spPr>
          <p:txBody>
            <a:bodyPr wrap="none" anchor="ctr"/>
            <a:lstStyle/>
            <a:p>
              <a:pPr>
                <a:lnSpc>
                  <a:spcPct val="93000"/>
                </a:lnSpc>
                <a:buClr>
                  <a:srgbClr val="FFFFFF"/>
                </a:buClr>
                <a:buSzPct val="100000"/>
                <a:buFont typeface="Times New Roman" pitchFamily="18" charset="0"/>
                <a:buNone/>
              </a:pPr>
              <a:endParaRPr lang="fr-FR"/>
            </a:p>
          </p:txBody>
        </p:sp>
        <p:sp>
          <p:nvSpPr>
            <p:cNvPr id="20547" name="Line 25"/>
            <p:cNvSpPr>
              <a:spLocks noChangeShapeType="1"/>
            </p:cNvSpPr>
            <p:nvPr/>
          </p:nvSpPr>
          <p:spPr bwMode="auto">
            <a:xfrm>
              <a:off x="2714" y="928"/>
              <a:ext cx="1" cy="252"/>
            </a:xfrm>
            <a:prstGeom prst="line">
              <a:avLst/>
            </a:prstGeom>
            <a:noFill/>
            <a:ln w="12600">
              <a:solidFill>
                <a:srgbClr val="000000"/>
              </a:solidFill>
              <a:miter lim="800000"/>
              <a:headEnd/>
              <a:tailEnd/>
            </a:ln>
          </p:spPr>
          <p:txBody>
            <a:bodyPr/>
            <a:lstStyle/>
            <a:p>
              <a:endParaRPr lang="fr-FR"/>
            </a:p>
          </p:txBody>
        </p:sp>
        <p:sp>
          <p:nvSpPr>
            <p:cNvPr id="20548" name="Line 26"/>
            <p:cNvSpPr>
              <a:spLocks noChangeShapeType="1"/>
            </p:cNvSpPr>
            <p:nvPr/>
          </p:nvSpPr>
          <p:spPr bwMode="auto">
            <a:xfrm>
              <a:off x="2714" y="928"/>
              <a:ext cx="1" cy="252"/>
            </a:xfrm>
            <a:prstGeom prst="line">
              <a:avLst/>
            </a:prstGeom>
            <a:noFill/>
            <a:ln w="12600">
              <a:solidFill>
                <a:srgbClr val="000000"/>
              </a:solidFill>
              <a:miter lim="800000"/>
              <a:headEnd/>
              <a:tailEnd/>
            </a:ln>
          </p:spPr>
          <p:txBody>
            <a:bodyPr/>
            <a:lstStyle/>
            <a:p>
              <a:endParaRPr lang="fr-FR"/>
            </a:p>
          </p:txBody>
        </p:sp>
        <p:sp>
          <p:nvSpPr>
            <p:cNvPr id="20549" name="Line 27"/>
            <p:cNvSpPr>
              <a:spLocks noChangeShapeType="1"/>
            </p:cNvSpPr>
            <p:nvPr/>
          </p:nvSpPr>
          <p:spPr bwMode="auto">
            <a:xfrm flipH="1">
              <a:off x="2779" y="1316"/>
              <a:ext cx="147" cy="1"/>
            </a:xfrm>
            <a:prstGeom prst="line">
              <a:avLst/>
            </a:prstGeom>
            <a:noFill/>
            <a:ln w="12600">
              <a:solidFill>
                <a:srgbClr val="000000"/>
              </a:solidFill>
              <a:miter lim="800000"/>
              <a:headEnd/>
              <a:tailEnd/>
            </a:ln>
          </p:spPr>
          <p:txBody>
            <a:bodyPr/>
            <a:lstStyle/>
            <a:p>
              <a:endParaRPr lang="fr-FR"/>
            </a:p>
          </p:txBody>
        </p:sp>
        <p:sp>
          <p:nvSpPr>
            <p:cNvPr id="20550" name="Line 28"/>
            <p:cNvSpPr>
              <a:spLocks noChangeShapeType="1"/>
            </p:cNvSpPr>
            <p:nvPr/>
          </p:nvSpPr>
          <p:spPr bwMode="auto">
            <a:xfrm>
              <a:off x="2714" y="1454"/>
              <a:ext cx="1" cy="252"/>
            </a:xfrm>
            <a:prstGeom prst="line">
              <a:avLst/>
            </a:prstGeom>
            <a:noFill/>
            <a:ln w="12600">
              <a:solidFill>
                <a:srgbClr val="000000"/>
              </a:solidFill>
              <a:miter lim="800000"/>
              <a:headEnd/>
              <a:tailEnd/>
            </a:ln>
          </p:spPr>
          <p:txBody>
            <a:bodyPr/>
            <a:lstStyle/>
            <a:p>
              <a:endParaRPr lang="fr-FR"/>
            </a:p>
          </p:txBody>
        </p:sp>
        <p:sp>
          <p:nvSpPr>
            <p:cNvPr id="20551" name="Line 29"/>
            <p:cNvSpPr>
              <a:spLocks noChangeShapeType="1"/>
            </p:cNvSpPr>
            <p:nvPr/>
          </p:nvSpPr>
          <p:spPr bwMode="auto">
            <a:xfrm>
              <a:off x="2721" y="1412"/>
              <a:ext cx="148" cy="141"/>
            </a:xfrm>
            <a:prstGeom prst="line">
              <a:avLst/>
            </a:prstGeom>
            <a:noFill/>
            <a:ln w="12600">
              <a:solidFill>
                <a:srgbClr val="000000"/>
              </a:solidFill>
              <a:miter lim="800000"/>
              <a:headEnd/>
              <a:tailEnd/>
            </a:ln>
          </p:spPr>
          <p:txBody>
            <a:bodyPr/>
            <a:lstStyle/>
            <a:p>
              <a:endParaRPr lang="fr-FR"/>
            </a:p>
          </p:txBody>
        </p:sp>
        <p:sp>
          <p:nvSpPr>
            <p:cNvPr id="20552" name="Line 30"/>
            <p:cNvSpPr>
              <a:spLocks noChangeShapeType="1"/>
            </p:cNvSpPr>
            <p:nvPr/>
          </p:nvSpPr>
          <p:spPr bwMode="auto">
            <a:xfrm flipH="1">
              <a:off x="2631" y="1443"/>
              <a:ext cx="78" cy="193"/>
            </a:xfrm>
            <a:prstGeom prst="line">
              <a:avLst/>
            </a:prstGeom>
            <a:noFill/>
            <a:ln w="12600">
              <a:solidFill>
                <a:srgbClr val="000000"/>
              </a:solidFill>
              <a:miter lim="800000"/>
              <a:headEnd/>
              <a:tailEnd/>
            </a:ln>
          </p:spPr>
          <p:txBody>
            <a:bodyPr/>
            <a:lstStyle/>
            <a:p>
              <a:endParaRPr lang="fr-FR"/>
            </a:p>
          </p:txBody>
        </p:sp>
        <p:sp>
          <p:nvSpPr>
            <p:cNvPr id="20553" name="Line 31"/>
            <p:cNvSpPr>
              <a:spLocks noChangeShapeType="1"/>
            </p:cNvSpPr>
            <p:nvPr/>
          </p:nvSpPr>
          <p:spPr bwMode="auto">
            <a:xfrm flipH="1">
              <a:off x="2767" y="1091"/>
              <a:ext cx="104" cy="102"/>
            </a:xfrm>
            <a:prstGeom prst="line">
              <a:avLst/>
            </a:prstGeom>
            <a:noFill/>
            <a:ln w="12600">
              <a:solidFill>
                <a:srgbClr val="000000"/>
              </a:solidFill>
              <a:miter lim="800000"/>
              <a:headEnd/>
              <a:tailEnd/>
            </a:ln>
          </p:spPr>
          <p:txBody>
            <a:bodyPr/>
            <a:lstStyle/>
            <a:p>
              <a:endParaRPr lang="fr-FR"/>
            </a:p>
          </p:txBody>
        </p:sp>
        <p:sp>
          <p:nvSpPr>
            <p:cNvPr id="20554" name="Line 32"/>
            <p:cNvSpPr>
              <a:spLocks noChangeShapeType="1"/>
            </p:cNvSpPr>
            <p:nvPr/>
          </p:nvSpPr>
          <p:spPr bwMode="auto">
            <a:xfrm flipH="1">
              <a:off x="2502" y="1316"/>
              <a:ext cx="147" cy="1"/>
            </a:xfrm>
            <a:prstGeom prst="line">
              <a:avLst/>
            </a:prstGeom>
            <a:noFill/>
            <a:ln w="12600">
              <a:solidFill>
                <a:srgbClr val="000000"/>
              </a:solidFill>
              <a:miter lim="800000"/>
              <a:headEnd/>
              <a:tailEnd/>
            </a:ln>
          </p:spPr>
          <p:txBody>
            <a:bodyPr/>
            <a:lstStyle/>
            <a:p>
              <a:endParaRPr lang="fr-FR"/>
            </a:p>
          </p:txBody>
        </p:sp>
        <p:sp>
          <p:nvSpPr>
            <p:cNvPr id="20555" name="Line 33"/>
            <p:cNvSpPr>
              <a:spLocks noChangeShapeType="1"/>
            </p:cNvSpPr>
            <p:nvPr/>
          </p:nvSpPr>
          <p:spPr bwMode="auto">
            <a:xfrm flipH="1">
              <a:off x="2567" y="1459"/>
              <a:ext cx="105" cy="103"/>
            </a:xfrm>
            <a:prstGeom prst="line">
              <a:avLst/>
            </a:prstGeom>
            <a:noFill/>
            <a:ln w="12600">
              <a:solidFill>
                <a:srgbClr val="000000"/>
              </a:solidFill>
              <a:miter lim="800000"/>
              <a:headEnd/>
              <a:tailEnd/>
            </a:ln>
          </p:spPr>
          <p:txBody>
            <a:bodyPr/>
            <a:lstStyle/>
            <a:p>
              <a:endParaRPr lang="fr-FR"/>
            </a:p>
          </p:txBody>
        </p:sp>
        <p:sp>
          <p:nvSpPr>
            <p:cNvPr id="20556" name="Line 34"/>
            <p:cNvSpPr>
              <a:spLocks noChangeShapeType="1"/>
            </p:cNvSpPr>
            <p:nvPr/>
          </p:nvSpPr>
          <p:spPr bwMode="auto">
            <a:xfrm>
              <a:off x="2576" y="1095"/>
              <a:ext cx="133" cy="126"/>
            </a:xfrm>
            <a:prstGeom prst="line">
              <a:avLst/>
            </a:prstGeom>
            <a:noFill/>
            <a:ln w="12600">
              <a:solidFill>
                <a:srgbClr val="000000"/>
              </a:solidFill>
              <a:miter lim="800000"/>
              <a:headEnd/>
              <a:tailEnd/>
            </a:ln>
          </p:spPr>
          <p:txBody>
            <a:bodyPr/>
            <a:lstStyle/>
            <a:p>
              <a:endParaRPr lang="fr-FR"/>
            </a:p>
          </p:txBody>
        </p:sp>
        <p:sp>
          <p:nvSpPr>
            <p:cNvPr id="20557" name="Oval 35"/>
            <p:cNvSpPr>
              <a:spLocks noChangeArrowheads="1"/>
            </p:cNvSpPr>
            <p:nvPr/>
          </p:nvSpPr>
          <p:spPr bwMode="auto">
            <a:xfrm>
              <a:off x="2649" y="1181"/>
              <a:ext cx="130" cy="271"/>
            </a:xfrm>
            <a:prstGeom prst="ellipse">
              <a:avLst/>
            </a:prstGeom>
            <a:solidFill>
              <a:srgbClr val="FFFFFF"/>
            </a:solidFill>
            <a:ln w="12600">
              <a:solidFill>
                <a:srgbClr val="000000"/>
              </a:solidFill>
              <a:miter lim="800000"/>
              <a:headEnd/>
              <a:tailEnd/>
            </a:ln>
          </p:spPr>
          <p:txBody>
            <a:bodyPr wrap="none" anchor="ctr"/>
            <a:lstStyle/>
            <a:p>
              <a:pPr>
                <a:lnSpc>
                  <a:spcPct val="93000"/>
                </a:lnSpc>
                <a:buClr>
                  <a:srgbClr val="FFFFFF"/>
                </a:buClr>
                <a:buSzPct val="100000"/>
                <a:buFont typeface="Times New Roman" pitchFamily="18" charset="0"/>
                <a:buNone/>
              </a:pPr>
              <a:endParaRPr lang="fr-FR"/>
            </a:p>
          </p:txBody>
        </p:sp>
        <p:sp>
          <p:nvSpPr>
            <p:cNvPr id="20558" name="Line 36"/>
            <p:cNvSpPr>
              <a:spLocks noChangeShapeType="1"/>
            </p:cNvSpPr>
            <p:nvPr/>
          </p:nvSpPr>
          <p:spPr bwMode="auto">
            <a:xfrm flipH="1">
              <a:off x="2720" y="977"/>
              <a:ext cx="85" cy="213"/>
            </a:xfrm>
            <a:prstGeom prst="line">
              <a:avLst/>
            </a:prstGeom>
            <a:noFill/>
            <a:ln w="12600">
              <a:solidFill>
                <a:srgbClr val="000000"/>
              </a:solidFill>
              <a:miter lim="800000"/>
              <a:headEnd/>
              <a:tailEnd/>
            </a:ln>
          </p:spPr>
          <p:txBody>
            <a:bodyPr/>
            <a:lstStyle/>
            <a:p>
              <a:endParaRPr lang="fr-FR"/>
            </a:p>
          </p:txBody>
        </p:sp>
        <p:sp>
          <p:nvSpPr>
            <p:cNvPr id="20559" name="Line 37"/>
            <p:cNvSpPr>
              <a:spLocks noChangeShapeType="1"/>
            </p:cNvSpPr>
            <p:nvPr/>
          </p:nvSpPr>
          <p:spPr bwMode="auto">
            <a:xfrm>
              <a:off x="2624" y="975"/>
              <a:ext cx="82" cy="215"/>
            </a:xfrm>
            <a:prstGeom prst="line">
              <a:avLst/>
            </a:prstGeom>
            <a:noFill/>
            <a:ln w="12600">
              <a:solidFill>
                <a:srgbClr val="000000"/>
              </a:solidFill>
              <a:miter lim="800000"/>
              <a:headEnd/>
              <a:tailEnd/>
            </a:ln>
          </p:spPr>
          <p:txBody>
            <a:bodyPr/>
            <a:lstStyle/>
            <a:p>
              <a:endParaRPr lang="fr-FR"/>
            </a:p>
          </p:txBody>
        </p:sp>
        <p:sp>
          <p:nvSpPr>
            <p:cNvPr id="20560" name="Line 38"/>
            <p:cNvSpPr>
              <a:spLocks noChangeShapeType="1"/>
            </p:cNvSpPr>
            <p:nvPr/>
          </p:nvSpPr>
          <p:spPr bwMode="auto">
            <a:xfrm flipH="1">
              <a:off x="2774" y="1191"/>
              <a:ext cx="135" cy="57"/>
            </a:xfrm>
            <a:prstGeom prst="line">
              <a:avLst/>
            </a:prstGeom>
            <a:noFill/>
            <a:ln w="12600">
              <a:solidFill>
                <a:srgbClr val="000000"/>
              </a:solidFill>
              <a:miter lim="800000"/>
              <a:headEnd/>
              <a:tailEnd/>
            </a:ln>
          </p:spPr>
          <p:txBody>
            <a:bodyPr/>
            <a:lstStyle/>
            <a:p>
              <a:endParaRPr lang="fr-FR"/>
            </a:p>
          </p:txBody>
        </p:sp>
        <p:sp>
          <p:nvSpPr>
            <p:cNvPr id="20561" name="Line 39"/>
            <p:cNvSpPr>
              <a:spLocks noChangeShapeType="1"/>
            </p:cNvSpPr>
            <p:nvPr/>
          </p:nvSpPr>
          <p:spPr bwMode="auto">
            <a:xfrm>
              <a:off x="2787" y="1385"/>
              <a:ext cx="133" cy="57"/>
            </a:xfrm>
            <a:prstGeom prst="line">
              <a:avLst/>
            </a:prstGeom>
            <a:noFill/>
            <a:ln w="12600">
              <a:solidFill>
                <a:srgbClr val="000000"/>
              </a:solidFill>
              <a:miter lim="800000"/>
              <a:headEnd/>
              <a:tailEnd/>
            </a:ln>
          </p:spPr>
          <p:txBody>
            <a:bodyPr/>
            <a:lstStyle/>
            <a:p>
              <a:endParaRPr lang="fr-FR"/>
            </a:p>
          </p:txBody>
        </p:sp>
        <p:sp>
          <p:nvSpPr>
            <p:cNvPr id="20562" name="Line 40"/>
            <p:cNvSpPr>
              <a:spLocks noChangeShapeType="1"/>
            </p:cNvSpPr>
            <p:nvPr/>
          </p:nvSpPr>
          <p:spPr bwMode="auto">
            <a:xfrm>
              <a:off x="2721" y="1442"/>
              <a:ext cx="83" cy="214"/>
            </a:xfrm>
            <a:prstGeom prst="line">
              <a:avLst/>
            </a:prstGeom>
            <a:noFill/>
            <a:ln w="12600">
              <a:solidFill>
                <a:srgbClr val="000000"/>
              </a:solidFill>
              <a:miter lim="800000"/>
              <a:headEnd/>
              <a:tailEnd/>
            </a:ln>
          </p:spPr>
          <p:txBody>
            <a:bodyPr/>
            <a:lstStyle/>
            <a:p>
              <a:endParaRPr lang="fr-FR"/>
            </a:p>
          </p:txBody>
        </p:sp>
        <p:sp>
          <p:nvSpPr>
            <p:cNvPr id="20563" name="Line 41"/>
            <p:cNvSpPr>
              <a:spLocks noChangeShapeType="1"/>
            </p:cNvSpPr>
            <p:nvPr/>
          </p:nvSpPr>
          <p:spPr bwMode="auto">
            <a:xfrm flipH="1">
              <a:off x="2518" y="1385"/>
              <a:ext cx="135" cy="57"/>
            </a:xfrm>
            <a:prstGeom prst="line">
              <a:avLst/>
            </a:prstGeom>
            <a:noFill/>
            <a:ln w="12600">
              <a:solidFill>
                <a:srgbClr val="000000"/>
              </a:solidFill>
              <a:miter lim="800000"/>
              <a:headEnd/>
              <a:tailEnd/>
            </a:ln>
          </p:spPr>
          <p:txBody>
            <a:bodyPr/>
            <a:lstStyle/>
            <a:p>
              <a:endParaRPr lang="fr-FR"/>
            </a:p>
          </p:txBody>
        </p:sp>
        <p:sp>
          <p:nvSpPr>
            <p:cNvPr id="20564" name="Line 42"/>
            <p:cNvSpPr>
              <a:spLocks noChangeShapeType="1"/>
            </p:cNvSpPr>
            <p:nvPr/>
          </p:nvSpPr>
          <p:spPr bwMode="auto">
            <a:xfrm>
              <a:off x="2520" y="1191"/>
              <a:ext cx="133" cy="57"/>
            </a:xfrm>
            <a:prstGeom prst="line">
              <a:avLst/>
            </a:prstGeom>
            <a:noFill/>
            <a:ln w="12600">
              <a:solidFill>
                <a:srgbClr val="000000"/>
              </a:solidFill>
              <a:miter lim="800000"/>
              <a:headEnd/>
              <a:tailEnd/>
            </a:ln>
          </p:spPr>
          <p:txBody>
            <a:bodyPr/>
            <a:lstStyle/>
            <a:p>
              <a:endParaRPr lang="fr-FR"/>
            </a:p>
          </p:txBody>
        </p:sp>
      </p:grpSp>
      <p:grpSp>
        <p:nvGrpSpPr>
          <p:cNvPr id="3" name="Group 43"/>
          <p:cNvGrpSpPr>
            <a:grpSpLocks/>
          </p:cNvGrpSpPr>
          <p:nvPr/>
        </p:nvGrpSpPr>
        <p:grpSpPr bwMode="auto">
          <a:xfrm>
            <a:off x="2924175" y="1535113"/>
            <a:ext cx="790575" cy="1265237"/>
            <a:chOff x="2154" y="839"/>
            <a:chExt cx="498" cy="797"/>
          </a:xfrm>
        </p:grpSpPr>
        <p:sp>
          <p:nvSpPr>
            <p:cNvPr id="20530" name="Line 44"/>
            <p:cNvSpPr>
              <a:spLocks noChangeShapeType="1"/>
            </p:cNvSpPr>
            <p:nvPr/>
          </p:nvSpPr>
          <p:spPr bwMode="auto">
            <a:xfrm flipV="1">
              <a:off x="2154" y="1163"/>
              <a:ext cx="499" cy="174"/>
            </a:xfrm>
            <a:prstGeom prst="line">
              <a:avLst/>
            </a:prstGeom>
            <a:noFill/>
            <a:ln w="28440">
              <a:solidFill>
                <a:srgbClr val="FF0000"/>
              </a:solidFill>
              <a:miter lim="800000"/>
              <a:headEnd/>
              <a:tailEnd type="triangle" w="med" len="med"/>
            </a:ln>
          </p:spPr>
          <p:txBody>
            <a:bodyPr/>
            <a:lstStyle/>
            <a:p>
              <a:endParaRPr lang="fr-FR"/>
            </a:p>
          </p:txBody>
        </p:sp>
        <p:sp>
          <p:nvSpPr>
            <p:cNvPr id="20531" name="Oval 45"/>
            <p:cNvSpPr>
              <a:spLocks noChangeArrowheads="1"/>
            </p:cNvSpPr>
            <p:nvPr/>
          </p:nvSpPr>
          <p:spPr bwMode="auto">
            <a:xfrm>
              <a:off x="2279" y="1261"/>
              <a:ext cx="50" cy="50"/>
            </a:xfrm>
            <a:prstGeom prst="ellipse">
              <a:avLst/>
            </a:prstGeom>
            <a:solidFill>
              <a:srgbClr val="00CC99"/>
            </a:solidFill>
            <a:ln w="9360">
              <a:solidFill>
                <a:srgbClr val="000000"/>
              </a:solidFill>
              <a:miter lim="800000"/>
              <a:headEnd/>
              <a:tailEnd/>
            </a:ln>
          </p:spPr>
          <p:txBody>
            <a:bodyPr wrap="none" anchor="ctr"/>
            <a:lstStyle/>
            <a:p>
              <a:pPr>
                <a:lnSpc>
                  <a:spcPct val="93000"/>
                </a:lnSpc>
                <a:buClr>
                  <a:srgbClr val="FFFFFF"/>
                </a:buClr>
                <a:buSzPct val="100000"/>
                <a:buFont typeface="Times New Roman" pitchFamily="18" charset="0"/>
                <a:buNone/>
              </a:pPr>
              <a:endParaRPr lang="fr-FR"/>
            </a:p>
          </p:txBody>
        </p:sp>
        <p:sp>
          <p:nvSpPr>
            <p:cNvPr id="20532" name="Line 46"/>
            <p:cNvSpPr>
              <a:spLocks noChangeShapeType="1"/>
            </p:cNvSpPr>
            <p:nvPr/>
          </p:nvSpPr>
          <p:spPr bwMode="auto">
            <a:xfrm>
              <a:off x="2154" y="1336"/>
              <a:ext cx="100" cy="301"/>
            </a:xfrm>
            <a:prstGeom prst="line">
              <a:avLst/>
            </a:prstGeom>
            <a:noFill/>
            <a:ln w="28440">
              <a:solidFill>
                <a:srgbClr val="000000"/>
              </a:solidFill>
              <a:miter lim="800000"/>
              <a:headEnd/>
              <a:tailEnd type="triangle" w="med" len="med"/>
            </a:ln>
          </p:spPr>
          <p:txBody>
            <a:bodyPr/>
            <a:lstStyle/>
            <a:p>
              <a:endParaRPr lang="fr-FR"/>
            </a:p>
          </p:txBody>
        </p:sp>
        <p:sp>
          <p:nvSpPr>
            <p:cNvPr id="20533" name="Freeform 47"/>
            <p:cNvSpPr>
              <a:spLocks/>
            </p:cNvSpPr>
            <p:nvPr/>
          </p:nvSpPr>
          <p:spPr bwMode="auto">
            <a:xfrm rot="-6060000">
              <a:off x="2042" y="1042"/>
              <a:ext cx="452" cy="47"/>
            </a:xfrm>
            <a:custGeom>
              <a:avLst/>
              <a:gdLst>
                <a:gd name="T0" fmla="*/ 0 w 4962"/>
                <a:gd name="T1" fmla="*/ 0 h 530"/>
                <a:gd name="T2" fmla="*/ 0 w 4962"/>
                <a:gd name="T3" fmla="*/ 0 h 530"/>
                <a:gd name="T4" fmla="*/ 0 w 4962"/>
                <a:gd name="T5" fmla="*/ 0 h 530"/>
                <a:gd name="T6" fmla="*/ 0 w 4962"/>
                <a:gd name="T7" fmla="*/ 0 h 530"/>
                <a:gd name="T8" fmla="*/ 0 w 4962"/>
                <a:gd name="T9" fmla="*/ 0 h 530"/>
                <a:gd name="T10" fmla="*/ 0 w 4962"/>
                <a:gd name="T11" fmla="*/ 0 h 530"/>
                <a:gd name="T12" fmla="*/ 0 w 4962"/>
                <a:gd name="T13" fmla="*/ 0 h 530"/>
                <a:gd name="T14" fmla="*/ 0 w 4962"/>
                <a:gd name="T15" fmla="*/ 0 h 530"/>
                <a:gd name="T16" fmla="*/ 0 w 4962"/>
                <a:gd name="T17" fmla="*/ 0 h 530"/>
                <a:gd name="T18" fmla="*/ 0 w 4962"/>
                <a:gd name="T19" fmla="*/ 0 h 530"/>
                <a:gd name="T20" fmla="*/ 0 w 4962"/>
                <a:gd name="T21" fmla="*/ 0 h 530"/>
                <a:gd name="T22" fmla="*/ 0 w 4962"/>
                <a:gd name="T23" fmla="*/ 0 h 53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962"/>
                <a:gd name="T37" fmla="*/ 0 h 530"/>
                <a:gd name="T38" fmla="*/ 4962 w 4962"/>
                <a:gd name="T39" fmla="*/ 530 h 53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962" h="530">
                  <a:moveTo>
                    <a:pt x="0" y="265"/>
                  </a:moveTo>
                  <a:cubicBezTo>
                    <a:pt x="151" y="132"/>
                    <a:pt x="303" y="0"/>
                    <a:pt x="454" y="38"/>
                  </a:cubicBezTo>
                  <a:cubicBezTo>
                    <a:pt x="605" y="76"/>
                    <a:pt x="757" y="492"/>
                    <a:pt x="908" y="492"/>
                  </a:cubicBezTo>
                  <a:cubicBezTo>
                    <a:pt x="1059" y="492"/>
                    <a:pt x="1210" y="38"/>
                    <a:pt x="1361" y="38"/>
                  </a:cubicBezTo>
                  <a:cubicBezTo>
                    <a:pt x="1512" y="38"/>
                    <a:pt x="1664" y="492"/>
                    <a:pt x="1815" y="492"/>
                  </a:cubicBezTo>
                  <a:cubicBezTo>
                    <a:pt x="1966" y="492"/>
                    <a:pt x="2117" y="43"/>
                    <a:pt x="2268" y="38"/>
                  </a:cubicBezTo>
                  <a:cubicBezTo>
                    <a:pt x="2419" y="33"/>
                    <a:pt x="2571" y="464"/>
                    <a:pt x="2722" y="464"/>
                  </a:cubicBezTo>
                  <a:cubicBezTo>
                    <a:pt x="2873" y="464"/>
                    <a:pt x="3025" y="33"/>
                    <a:pt x="3176" y="38"/>
                  </a:cubicBezTo>
                  <a:cubicBezTo>
                    <a:pt x="3327" y="43"/>
                    <a:pt x="3478" y="492"/>
                    <a:pt x="3629" y="492"/>
                  </a:cubicBezTo>
                  <a:cubicBezTo>
                    <a:pt x="3780" y="492"/>
                    <a:pt x="3932" y="38"/>
                    <a:pt x="4083" y="38"/>
                  </a:cubicBezTo>
                  <a:cubicBezTo>
                    <a:pt x="4234" y="38"/>
                    <a:pt x="4390" y="454"/>
                    <a:pt x="4536" y="492"/>
                  </a:cubicBezTo>
                  <a:cubicBezTo>
                    <a:pt x="4682" y="530"/>
                    <a:pt x="4887" y="303"/>
                    <a:pt x="4962" y="265"/>
                  </a:cubicBezTo>
                </a:path>
              </a:pathLst>
            </a:custGeom>
            <a:noFill/>
            <a:ln w="25560">
              <a:solidFill>
                <a:srgbClr val="000000"/>
              </a:solidFill>
              <a:round/>
              <a:headEnd/>
              <a:tailEnd type="triangle" w="med" len="med"/>
            </a:ln>
          </p:spPr>
          <p:txBody>
            <a:bodyPr wrap="none" anchor="ctr"/>
            <a:lstStyle/>
            <a:p>
              <a:endParaRPr lang="fr-FR"/>
            </a:p>
          </p:txBody>
        </p:sp>
      </p:grpSp>
      <p:sp>
        <p:nvSpPr>
          <p:cNvPr id="20485" name="Line 48"/>
          <p:cNvSpPr>
            <a:spLocks noChangeShapeType="1"/>
          </p:cNvSpPr>
          <p:nvPr/>
        </p:nvSpPr>
        <p:spPr bwMode="auto">
          <a:xfrm>
            <a:off x="2924175" y="2179638"/>
            <a:ext cx="1588" cy="288925"/>
          </a:xfrm>
          <a:prstGeom prst="line">
            <a:avLst/>
          </a:prstGeom>
          <a:noFill/>
          <a:ln w="38160">
            <a:solidFill>
              <a:srgbClr val="000000"/>
            </a:solidFill>
            <a:miter lim="800000"/>
            <a:headEnd/>
            <a:tailEnd/>
          </a:ln>
        </p:spPr>
        <p:txBody>
          <a:bodyPr/>
          <a:lstStyle/>
          <a:p>
            <a:endParaRPr lang="fr-FR"/>
          </a:p>
        </p:txBody>
      </p:sp>
      <p:grpSp>
        <p:nvGrpSpPr>
          <p:cNvPr id="4" name="Group 49"/>
          <p:cNvGrpSpPr>
            <a:grpSpLocks/>
          </p:cNvGrpSpPr>
          <p:nvPr/>
        </p:nvGrpSpPr>
        <p:grpSpPr bwMode="auto">
          <a:xfrm>
            <a:off x="2228850" y="2192338"/>
            <a:ext cx="1412875" cy="630237"/>
            <a:chOff x="1716" y="1253"/>
            <a:chExt cx="890" cy="397"/>
          </a:xfrm>
        </p:grpSpPr>
        <p:sp>
          <p:nvSpPr>
            <p:cNvPr id="20525" name="Line 50"/>
            <p:cNvSpPr>
              <a:spLocks noChangeShapeType="1"/>
            </p:cNvSpPr>
            <p:nvPr/>
          </p:nvSpPr>
          <p:spPr bwMode="auto">
            <a:xfrm>
              <a:off x="2154" y="1336"/>
              <a:ext cx="453" cy="45"/>
            </a:xfrm>
            <a:prstGeom prst="line">
              <a:avLst/>
            </a:prstGeom>
            <a:noFill/>
            <a:ln w="28440">
              <a:solidFill>
                <a:srgbClr val="000000"/>
              </a:solidFill>
              <a:miter lim="800000"/>
              <a:headEnd/>
              <a:tailEnd type="triangle" w="med" len="med"/>
            </a:ln>
          </p:spPr>
          <p:txBody>
            <a:bodyPr/>
            <a:lstStyle/>
            <a:p>
              <a:endParaRPr lang="fr-FR"/>
            </a:p>
          </p:txBody>
        </p:sp>
        <p:grpSp>
          <p:nvGrpSpPr>
            <p:cNvPr id="5" name="Group 51"/>
            <p:cNvGrpSpPr>
              <a:grpSpLocks/>
            </p:cNvGrpSpPr>
            <p:nvPr/>
          </p:nvGrpSpPr>
          <p:grpSpPr bwMode="auto">
            <a:xfrm>
              <a:off x="1791" y="1253"/>
              <a:ext cx="362" cy="82"/>
              <a:chOff x="1791" y="1253"/>
              <a:chExt cx="362" cy="82"/>
            </a:xfrm>
          </p:grpSpPr>
          <p:sp>
            <p:nvSpPr>
              <p:cNvPr id="20528" name="Line 52"/>
              <p:cNvSpPr>
                <a:spLocks noChangeShapeType="1"/>
              </p:cNvSpPr>
              <p:nvPr/>
            </p:nvSpPr>
            <p:spPr bwMode="auto">
              <a:xfrm flipH="1" flipV="1">
                <a:off x="1790" y="1252"/>
                <a:ext cx="365" cy="81"/>
              </a:xfrm>
              <a:prstGeom prst="line">
                <a:avLst/>
              </a:prstGeom>
              <a:noFill/>
              <a:ln w="28440">
                <a:solidFill>
                  <a:srgbClr val="FF0000"/>
                </a:solidFill>
                <a:miter lim="800000"/>
                <a:headEnd/>
                <a:tailEnd type="triangle" w="med" len="med"/>
              </a:ln>
            </p:spPr>
            <p:txBody>
              <a:bodyPr/>
              <a:lstStyle/>
              <a:p>
                <a:endParaRPr lang="fr-FR"/>
              </a:p>
            </p:txBody>
          </p:sp>
          <p:sp>
            <p:nvSpPr>
              <p:cNvPr id="20529" name="Oval 53"/>
              <p:cNvSpPr>
                <a:spLocks noChangeArrowheads="1"/>
              </p:cNvSpPr>
              <p:nvPr/>
            </p:nvSpPr>
            <p:spPr bwMode="auto">
              <a:xfrm>
                <a:off x="2018" y="1286"/>
                <a:ext cx="50" cy="50"/>
              </a:xfrm>
              <a:prstGeom prst="ellipse">
                <a:avLst/>
              </a:prstGeom>
              <a:solidFill>
                <a:srgbClr val="00CC99"/>
              </a:solidFill>
              <a:ln w="9360">
                <a:solidFill>
                  <a:srgbClr val="000000"/>
                </a:solidFill>
                <a:miter lim="800000"/>
                <a:headEnd/>
                <a:tailEnd/>
              </a:ln>
            </p:spPr>
            <p:txBody>
              <a:bodyPr wrap="none" anchor="ctr"/>
              <a:lstStyle/>
              <a:p>
                <a:pPr>
                  <a:lnSpc>
                    <a:spcPct val="93000"/>
                  </a:lnSpc>
                  <a:buClr>
                    <a:srgbClr val="FFFFFF"/>
                  </a:buClr>
                  <a:buSzPct val="100000"/>
                  <a:buFont typeface="Times New Roman" pitchFamily="18" charset="0"/>
                  <a:buNone/>
                </a:pPr>
                <a:endParaRPr lang="fr-FR"/>
              </a:p>
            </p:txBody>
          </p:sp>
        </p:grpSp>
        <p:sp>
          <p:nvSpPr>
            <p:cNvPr id="20527" name="Freeform 54"/>
            <p:cNvSpPr>
              <a:spLocks/>
            </p:cNvSpPr>
            <p:nvPr/>
          </p:nvSpPr>
          <p:spPr bwMode="auto">
            <a:xfrm rot="7920000">
              <a:off x="1661" y="1443"/>
              <a:ext cx="456" cy="47"/>
            </a:xfrm>
            <a:custGeom>
              <a:avLst/>
              <a:gdLst>
                <a:gd name="T0" fmla="*/ 0 w 4962"/>
                <a:gd name="T1" fmla="*/ 0 h 530"/>
                <a:gd name="T2" fmla="*/ 0 w 4962"/>
                <a:gd name="T3" fmla="*/ 0 h 530"/>
                <a:gd name="T4" fmla="*/ 0 w 4962"/>
                <a:gd name="T5" fmla="*/ 0 h 530"/>
                <a:gd name="T6" fmla="*/ 0 w 4962"/>
                <a:gd name="T7" fmla="*/ 0 h 530"/>
                <a:gd name="T8" fmla="*/ 0 w 4962"/>
                <a:gd name="T9" fmla="*/ 0 h 530"/>
                <a:gd name="T10" fmla="*/ 0 w 4962"/>
                <a:gd name="T11" fmla="*/ 0 h 530"/>
                <a:gd name="T12" fmla="*/ 0 w 4962"/>
                <a:gd name="T13" fmla="*/ 0 h 530"/>
                <a:gd name="T14" fmla="*/ 0 w 4962"/>
                <a:gd name="T15" fmla="*/ 0 h 530"/>
                <a:gd name="T16" fmla="*/ 0 w 4962"/>
                <a:gd name="T17" fmla="*/ 0 h 530"/>
                <a:gd name="T18" fmla="*/ 0 w 4962"/>
                <a:gd name="T19" fmla="*/ 0 h 530"/>
                <a:gd name="T20" fmla="*/ 0 w 4962"/>
                <a:gd name="T21" fmla="*/ 0 h 530"/>
                <a:gd name="T22" fmla="*/ 0 w 4962"/>
                <a:gd name="T23" fmla="*/ 0 h 53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962"/>
                <a:gd name="T37" fmla="*/ 0 h 530"/>
                <a:gd name="T38" fmla="*/ 4962 w 4962"/>
                <a:gd name="T39" fmla="*/ 530 h 53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962" h="530">
                  <a:moveTo>
                    <a:pt x="0" y="265"/>
                  </a:moveTo>
                  <a:cubicBezTo>
                    <a:pt x="151" y="132"/>
                    <a:pt x="303" y="0"/>
                    <a:pt x="454" y="38"/>
                  </a:cubicBezTo>
                  <a:cubicBezTo>
                    <a:pt x="605" y="76"/>
                    <a:pt x="757" y="492"/>
                    <a:pt x="908" y="492"/>
                  </a:cubicBezTo>
                  <a:cubicBezTo>
                    <a:pt x="1059" y="492"/>
                    <a:pt x="1210" y="38"/>
                    <a:pt x="1361" y="38"/>
                  </a:cubicBezTo>
                  <a:cubicBezTo>
                    <a:pt x="1512" y="38"/>
                    <a:pt x="1664" y="492"/>
                    <a:pt x="1815" y="492"/>
                  </a:cubicBezTo>
                  <a:cubicBezTo>
                    <a:pt x="1966" y="492"/>
                    <a:pt x="2117" y="43"/>
                    <a:pt x="2268" y="38"/>
                  </a:cubicBezTo>
                  <a:cubicBezTo>
                    <a:pt x="2419" y="33"/>
                    <a:pt x="2571" y="464"/>
                    <a:pt x="2722" y="464"/>
                  </a:cubicBezTo>
                  <a:cubicBezTo>
                    <a:pt x="2873" y="464"/>
                    <a:pt x="3025" y="33"/>
                    <a:pt x="3176" y="38"/>
                  </a:cubicBezTo>
                  <a:cubicBezTo>
                    <a:pt x="3327" y="43"/>
                    <a:pt x="3478" y="492"/>
                    <a:pt x="3629" y="492"/>
                  </a:cubicBezTo>
                  <a:cubicBezTo>
                    <a:pt x="3780" y="492"/>
                    <a:pt x="3932" y="38"/>
                    <a:pt x="4083" y="38"/>
                  </a:cubicBezTo>
                  <a:cubicBezTo>
                    <a:pt x="4234" y="38"/>
                    <a:pt x="4390" y="454"/>
                    <a:pt x="4536" y="492"/>
                  </a:cubicBezTo>
                  <a:cubicBezTo>
                    <a:pt x="4682" y="530"/>
                    <a:pt x="4887" y="303"/>
                    <a:pt x="4962" y="265"/>
                  </a:cubicBezTo>
                </a:path>
              </a:pathLst>
            </a:custGeom>
            <a:noFill/>
            <a:ln w="25560">
              <a:solidFill>
                <a:srgbClr val="000000"/>
              </a:solidFill>
              <a:round/>
              <a:headEnd/>
              <a:tailEnd type="triangle" w="med" len="med"/>
            </a:ln>
          </p:spPr>
          <p:txBody>
            <a:bodyPr wrap="none" anchor="ctr"/>
            <a:lstStyle/>
            <a:p>
              <a:endParaRPr lang="fr-FR"/>
            </a:p>
          </p:txBody>
        </p:sp>
      </p:grpSp>
      <p:sp>
        <p:nvSpPr>
          <p:cNvPr id="20487" name="Text Box 56"/>
          <p:cNvSpPr txBox="1">
            <a:spLocks noChangeArrowheads="1"/>
          </p:cNvSpPr>
          <p:nvPr/>
        </p:nvSpPr>
        <p:spPr bwMode="auto">
          <a:xfrm>
            <a:off x="1187450" y="549275"/>
            <a:ext cx="1185863" cy="339725"/>
          </a:xfrm>
          <a:prstGeom prst="rect">
            <a:avLst/>
          </a:prstGeom>
          <a:solidFill>
            <a:srgbClr val="FFCCFF"/>
          </a:solidFill>
          <a:ln w="19080">
            <a:solidFill>
              <a:srgbClr val="800080"/>
            </a:solidFill>
            <a:miter lim="800000"/>
            <a:headEnd/>
            <a:tailEnd/>
          </a:ln>
        </p:spPr>
        <p:txBody>
          <a:bodyPr wrap="none" lIns="90000" tIns="46800" rIns="90000" bIns="46800">
            <a:spAutoFit/>
          </a:bodyPr>
          <a:lstStyle/>
          <a:p>
            <a:pPr>
              <a:buClr>
                <a:srgbClr val="000000"/>
              </a:buClr>
              <a:buSzPct val="100000"/>
              <a:buFont typeface="Arial" pitchFamily="34"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b="1" i="0">
                <a:solidFill>
                  <a:schemeClr val="tx1"/>
                </a:solidFill>
                <a:latin typeface="Symbol" pitchFamily="18" charset="2"/>
              </a:rPr>
              <a:t>g</a:t>
            </a:r>
            <a:r>
              <a:rPr lang="en-GB" sz="1600" i="0">
                <a:solidFill>
                  <a:schemeClr val="tx1"/>
                </a:solidFill>
                <a:latin typeface="Arial" pitchFamily="34" charset="0"/>
              </a:rPr>
              <a:t> detection</a:t>
            </a:r>
          </a:p>
        </p:txBody>
      </p:sp>
      <p:sp>
        <p:nvSpPr>
          <p:cNvPr id="20488" name="Text Box 57"/>
          <p:cNvSpPr txBox="1">
            <a:spLocks noChangeArrowheads="1"/>
          </p:cNvSpPr>
          <p:nvPr/>
        </p:nvSpPr>
        <p:spPr bwMode="auto">
          <a:xfrm>
            <a:off x="2698750" y="1905000"/>
            <a:ext cx="368300" cy="276225"/>
          </a:xfrm>
          <a:prstGeom prst="rect">
            <a:avLst/>
          </a:prstGeom>
          <a:noFill/>
          <a:ln w="9525">
            <a:noFill/>
            <a:round/>
            <a:headEnd/>
            <a:tailEnd/>
          </a:ln>
        </p:spPr>
        <p:txBody>
          <a:bodyPr wrap="none" lIns="90000" tIns="46800" rIns="90000" bIns="46800">
            <a:spAutoFit/>
          </a:bodyPr>
          <a:lstStyle/>
          <a:p>
            <a:pPr>
              <a:buClr>
                <a:srgbClr val="000000"/>
              </a:buClr>
              <a:buSzPct val="100000"/>
              <a:buFont typeface="Arial" pitchFamily="34"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200" i="0">
                <a:solidFill>
                  <a:schemeClr val="tx1"/>
                </a:solidFill>
                <a:latin typeface="Arial" pitchFamily="34" charset="0"/>
              </a:rPr>
              <a:t>Pb</a:t>
            </a:r>
          </a:p>
        </p:txBody>
      </p:sp>
      <p:sp>
        <p:nvSpPr>
          <p:cNvPr id="20489" name="Text Box 58"/>
          <p:cNvSpPr txBox="1">
            <a:spLocks noChangeArrowheads="1"/>
          </p:cNvSpPr>
          <p:nvPr/>
        </p:nvSpPr>
        <p:spPr bwMode="auto">
          <a:xfrm>
            <a:off x="5353050" y="2211388"/>
            <a:ext cx="184150" cy="366712"/>
          </a:xfrm>
          <a:prstGeom prst="rect">
            <a:avLst/>
          </a:prstGeom>
          <a:noFill/>
          <a:ln w="9525">
            <a:noFill/>
            <a:round/>
            <a:headEnd/>
            <a:tailEnd/>
          </a:ln>
        </p:spPr>
        <p:txBody>
          <a:bodyPr wrap="none" anchor="ctr"/>
          <a:lstStyle/>
          <a:p>
            <a:pPr>
              <a:lnSpc>
                <a:spcPct val="93000"/>
              </a:lnSpc>
              <a:buClr>
                <a:srgbClr val="FFFFFF"/>
              </a:buClr>
              <a:buSzPct val="100000"/>
              <a:buFont typeface="Times New Roman" pitchFamily="18" charset="0"/>
              <a:buNone/>
            </a:pPr>
            <a:endParaRPr lang="fr-FR"/>
          </a:p>
        </p:txBody>
      </p:sp>
      <p:grpSp>
        <p:nvGrpSpPr>
          <p:cNvPr id="6" name="Group 59"/>
          <p:cNvGrpSpPr>
            <a:grpSpLocks/>
          </p:cNvGrpSpPr>
          <p:nvPr/>
        </p:nvGrpSpPr>
        <p:grpSpPr bwMode="auto">
          <a:xfrm>
            <a:off x="1571625" y="1192213"/>
            <a:ext cx="876300" cy="876300"/>
            <a:chOff x="1302" y="623"/>
            <a:chExt cx="552" cy="552"/>
          </a:xfrm>
        </p:grpSpPr>
        <p:sp>
          <p:nvSpPr>
            <p:cNvPr id="20519" name="Rectangle 60"/>
            <p:cNvSpPr>
              <a:spLocks noChangeArrowheads="1"/>
            </p:cNvSpPr>
            <p:nvPr/>
          </p:nvSpPr>
          <p:spPr bwMode="auto">
            <a:xfrm rot="-2700000">
              <a:off x="1325" y="762"/>
              <a:ext cx="505" cy="277"/>
            </a:xfrm>
            <a:prstGeom prst="rect">
              <a:avLst/>
            </a:prstGeom>
            <a:noFill/>
            <a:ln w="6480">
              <a:solidFill>
                <a:srgbClr val="000000"/>
              </a:solidFill>
              <a:miter lim="800000"/>
              <a:headEnd/>
              <a:tailEnd/>
            </a:ln>
          </p:spPr>
          <p:txBody>
            <a:bodyPr wrap="none" anchor="ctr"/>
            <a:lstStyle/>
            <a:p>
              <a:pPr>
                <a:lnSpc>
                  <a:spcPct val="93000"/>
                </a:lnSpc>
                <a:buClr>
                  <a:srgbClr val="FFFFFF"/>
                </a:buClr>
                <a:buSzPct val="100000"/>
                <a:buFont typeface="Times New Roman" pitchFamily="18" charset="0"/>
                <a:buNone/>
              </a:pPr>
              <a:endParaRPr lang="fr-FR"/>
            </a:p>
          </p:txBody>
        </p:sp>
        <p:sp>
          <p:nvSpPr>
            <p:cNvPr id="20520" name="Rectangle 61"/>
            <p:cNvSpPr>
              <a:spLocks noChangeArrowheads="1"/>
            </p:cNvSpPr>
            <p:nvPr/>
          </p:nvSpPr>
          <p:spPr bwMode="auto">
            <a:xfrm rot="-2700000">
              <a:off x="1376" y="859"/>
              <a:ext cx="229" cy="262"/>
            </a:xfrm>
            <a:prstGeom prst="rect">
              <a:avLst/>
            </a:prstGeom>
            <a:solidFill>
              <a:srgbClr val="CC00CC"/>
            </a:solidFill>
            <a:ln w="6480">
              <a:solidFill>
                <a:srgbClr val="000000"/>
              </a:solidFill>
              <a:miter lim="800000"/>
              <a:headEnd/>
              <a:tailEnd/>
            </a:ln>
          </p:spPr>
          <p:txBody>
            <a:bodyPr wrap="none" anchor="ctr"/>
            <a:lstStyle/>
            <a:p>
              <a:pPr>
                <a:lnSpc>
                  <a:spcPct val="93000"/>
                </a:lnSpc>
                <a:buClr>
                  <a:srgbClr val="FFFFFF"/>
                </a:buClr>
                <a:buSzPct val="100000"/>
                <a:buFont typeface="Times New Roman" pitchFamily="18" charset="0"/>
                <a:buNone/>
              </a:pPr>
              <a:endParaRPr lang="fr-FR"/>
            </a:p>
          </p:txBody>
        </p:sp>
        <p:sp>
          <p:nvSpPr>
            <p:cNvPr id="20521" name="Rectangle 62"/>
            <p:cNvSpPr>
              <a:spLocks noChangeArrowheads="1"/>
            </p:cNvSpPr>
            <p:nvPr/>
          </p:nvSpPr>
          <p:spPr bwMode="auto">
            <a:xfrm rot="-2700000">
              <a:off x="1552" y="681"/>
              <a:ext cx="229" cy="262"/>
            </a:xfrm>
            <a:prstGeom prst="rect">
              <a:avLst/>
            </a:prstGeom>
            <a:solidFill>
              <a:srgbClr val="CC00CC"/>
            </a:solidFill>
            <a:ln w="6480">
              <a:solidFill>
                <a:srgbClr val="000000"/>
              </a:solidFill>
              <a:miter lim="800000"/>
              <a:headEnd/>
              <a:tailEnd/>
            </a:ln>
          </p:spPr>
          <p:txBody>
            <a:bodyPr wrap="none" anchor="ctr"/>
            <a:lstStyle/>
            <a:p>
              <a:pPr>
                <a:lnSpc>
                  <a:spcPct val="93000"/>
                </a:lnSpc>
                <a:buClr>
                  <a:srgbClr val="FFFFFF"/>
                </a:buClr>
                <a:buSzPct val="100000"/>
                <a:buFont typeface="Times New Roman" pitchFamily="18" charset="0"/>
                <a:buNone/>
              </a:pPr>
              <a:endParaRPr lang="fr-FR"/>
            </a:p>
          </p:txBody>
        </p:sp>
        <p:sp>
          <p:nvSpPr>
            <p:cNvPr id="20522" name="Line 63"/>
            <p:cNvSpPr>
              <a:spLocks noChangeShapeType="1"/>
            </p:cNvSpPr>
            <p:nvPr/>
          </p:nvSpPr>
          <p:spPr bwMode="auto">
            <a:xfrm>
              <a:off x="1397" y="898"/>
              <a:ext cx="185" cy="185"/>
            </a:xfrm>
            <a:prstGeom prst="line">
              <a:avLst/>
            </a:prstGeom>
            <a:noFill/>
            <a:ln w="6480">
              <a:solidFill>
                <a:srgbClr val="000000"/>
              </a:solidFill>
              <a:miter lim="800000"/>
              <a:headEnd/>
              <a:tailEnd/>
            </a:ln>
          </p:spPr>
          <p:txBody>
            <a:bodyPr/>
            <a:lstStyle/>
            <a:p>
              <a:endParaRPr lang="fr-FR"/>
            </a:p>
          </p:txBody>
        </p:sp>
        <p:sp>
          <p:nvSpPr>
            <p:cNvPr id="20523" name="Line 64"/>
            <p:cNvSpPr>
              <a:spLocks noChangeShapeType="1"/>
            </p:cNvSpPr>
            <p:nvPr/>
          </p:nvSpPr>
          <p:spPr bwMode="auto">
            <a:xfrm>
              <a:off x="1572" y="722"/>
              <a:ext cx="185" cy="185"/>
            </a:xfrm>
            <a:prstGeom prst="line">
              <a:avLst/>
            </a:prstGeom>
            <a:noFill/>
            <a:ln w="6480">
              <a:solidFill>
                <a:srgbClr val="000000"/>
              </a:solidFill>
              <a:miter lim="800000"/>
              <a:headEnd/>
              <a:tailEnd/>
            </a:ln>
          </p:spPr>
          <p:txBody>
            <a:bodyPr/>
            <a:lstStyle/>
            <a:p>
              <a:endParaRPr lang="fr-FR"/>
            </a:p>
          </p:txBody>
        </p:sp>
        <p:sp>
          <p:nvSpPr>
            <p:cNvPr id="20524" name="Rectangle 65"/>
            <p:cNvSpPr>
              <a:spLocks noChangeArrowheads="1"/>
            </p:cNvSpPr>
            <p:nvPr/>
          </p:nvSpPr>
          <p:spPr bwMode="auto">
            <a:xfrm rot="-2700000">
              <a:off x="1411" y="721"/>
              <a:ext cx="66" cy="92"/>
            </a:xfrm>
            <a:prstGeom prst="rect">
              <a:avLst/>
            </a:prstGeom>
            <a:solidFill>
              <a:srgbClr val="808080"/>
            </a:solidFill>
            <a:ln w="6480">
              <a:solidFill>
                <a:srgbClr val="000000"/>
              </a:solidFill>
              <a:miter lim="800000"/>
              <a:headEnd/>
              <a:tailEnd/>
            </a:ln>
          </p:spPr>
          <p:txBody>
            <a:bodyPr wrap="none" anchor="ctr"/>
            <a:lstStyle/>
            <a:p>
              <a:pPr>
                <a:lnSpc>
                  <a:spcPct val="93000"/>
                </a:lnSpc>
                <a:buClr>
                  <a:srgbClr val="FFFFFF"/>
                </a:buClr>
                <a:buSzPct val="100000"/>
                <a:buFont typeface="Times New Roman" pitchFamily="18" charset="0"/>
                <a:buNone/>
              </a:pPr>
              <a:endParaRPr lang="fr-FR"/>
            </a:p>
          </p:txBody>
        </p:sp>
      </p:grpSp>
      <p:grpSp>
        <p:nvGrpSpPr>
          <p:cNvPr id="7" name="Group 66"/>
          <p:cNvGrpSpPr>
            <a:grpSpLocks/>
          </p:cNvGrpSpPr>
          <p:nvPr/>
        </p:nvGrpSpPr>
        <p:grpSpPr bwMode="auto">
          <a:xfrm>
            <a:off x="2554288" y="3038475"/>
            <a:ext cx="800100" cy="592138"/>
            <a:chOff x="1921" y="1786"/>
            <a:chExt cx="504" cy="373"/>
          </a:xfrm>
        </p:grpSpPr>
        <p:sp>
          <p:nvSpPr>
            <p:cNvPr id="20513" name="Rectangle 67"/>
            <p:cNvSpPr>
              <a:spLocks noChangeArrowheads="1"/>
            </p:cNvSpPr>
            <p:nvPr/>
          </p:nvSpPr>
          <p:spPr bwMode="auto">
            <a:xfrm rot="10800000">
              <a:off x="1922" y="1788"/>
              <a:ext cx="505" cy="277"/>
            </a:xfrm>
            <a:prstGeom prst="rect">
              <a:avLst/>
            </a:prstGeom>
            <a:noFill/>
            <a:ln w="6480">
              <a:solidFill>
                <a:srgbClr val="000000"/>
              </a:solidFill>
              <a:miter lim="800000"/>
              <a:headEnd/>
              <a:tailEnd/>
            </a:ln>
          </p:spPr>
          <p:txBody>
            <a:bodyPr wrap="none" anchor="ctr"/>
            <a:lstStyle/>
            <a:p>
              <a:pPr>
                <a:lnSpc>
                  <a:spcPct val="93000"/>
                </a:lnSpc>
                <a:buClr>
                  <a:srgbClr val="FFFFFF"/>
                </a:buClr>
                <a:buSzPct val="100000"/>
                <a:buFont typeface="Times New Roman" pitchFamily="18" charset="0"/>
                <a:buNone/>
              </a:pPr>
              <a:endParaRPr lang="fr-FR"/>
            </a:p>
          </p:txBody>
        </p:sp>
        <p:sp>
          <p:nvSpPr>
            <p:cNvPr id="20514" name="Rectangle 68"/>
            <p:cNvSpPr>
              <a:spLocks noChangeArrowheads="1"/>
            </p:cNvSpPr>
            <p:nvPr/>
          </p:nvSpPr>
          <p:spPr bwMode="auto">
            <a:xfrm rot="10800000">
              <a:off x="2185" y="1794"/>
              <a:ext cx="229" cy="262"/>
            </a:xfrm>
            <a:prstGeom prst="rect">
              <a:avLst/>
            </a:prstGeom>
            <a:solidFill>
              <a:srgbClr val="CC00CC"/>
            </a:solidFill>
            <a:ln w="6480">
              <a:solidFill>
                <a:srgbClr val="000000"/>
              </a:solidFill>
              <a:miter lim="800000"/>
              <a:headEnd/>
              <a:tailEnd/>
            </a:ln>
          </p:spPr>
          <p:txBody>
            <a:bodyPr wrap="none" anchor="ctr"/>
            <a:lstStyle/>
            <a:p>
              <a:pPr>
                <a:lnSpc>
                  <a:spcPct val="93000"/>
                </a:lnSpc>
                <a:buClr>
                  <a:srgbClr val="FFFFFF"/>
                </a:buClr>
                <a:buSzPct val="100000"/>
                <a:buFont typeface="Times New Roman" pitchFamily="18" charset="0"/>
                <a:buNone/>
              </a:pPr>
              <a:endParaRPr lang="fr-FR"/>
            </a:p>
          </p:txBody>
        </p:sp>
        <p:sp>
          <p:nvSpPr>
            <p:cNvPr id="20515" name="Rectangle 69"/>
            <p:cNvSpPr>
              <a:spLocks noChangeArrowheads="1"/>
            </p:cNvSpPr>
            <p:nvPr/>
          </p:nvSpPr>
          <p:spPr bwMode="auto">
            <a:xfrm rot="10800000">
              <a:off x="1934" y="1795"/>
              <a:ext cx="229" cy="262"/>
            </a:xfrm>
            <a:prstGeom prst="rect">
              <a:avLst/>
            </a:prstGeom>
            <a:solidFill>
              <a:srgbClr val="CC00CC"/>
            </a:solidFill>
            <a:ln w="6480">
              <a:solidFill>
                <a:srgbClr val="000000"/>
              </a:solidFill>
              <a:miter lim="800000"/>
              <a:headEnd/>
              <a:tailEnd/>
            </a:ln>
          </p:spPr>
          <p:txBody>
            <a:bodyPr wrap="none" anchor="ctr"/>
            <a:lstStyle/>
            <a:p>
              <a:pPr>
                <a:lnSpc>
                  <a:spcPct val="93000"/>
                </a:lnSpc>
                <a:buClr>
                  <a:srgbClr val="FFFFFF"/>
                </a:buClr>
                <a:buSzPct val="100000"/>
                <a:buFont typeface="Times New Roman" pitchFamily="18" charset="0"/>
                <a:buNone/>
              </a:pPr>
              <a:endParaRPr lang="fr-FR"/>
            </a:p>
          </p:txBody>
        </p:sp>
        <p:sp>
          <p:nvSpPr>
            <p:cNvPr id="20516" name="Line 70"/>
            <p:cNvSpPr>
              <a:spLocks noChangeShapeType="1"/>
            </p:cNvSpPr>
            <p:nvPr/>
          </p:nvSpPr>
          <p:spPr bwMode="auto">
            <a:xfrm flipV="1">
              <a:off x="2300" y="1792"/>
              <a:ext cx="1" cy="263"/>
            </a:xfrm>
            <a:prstGeom prst="line">
              <a:avLst/>
            </a:prstGeom>
            <a:noFill/>
            <a:ln w="6480">
              <a:solidFill>
                <a:srgbClr val="000000"/>
              </a:solidFill>
              <a:miter lim="800000"/>
              <a:headEnd/>
              <a:tailEnd/>
            </a:ln>
          </p:spPr>
          <p:txBody>
            <a:bodyPr/>
            <a:lstStyle/>
            <a:p>
              <a:endParaRPr lang="fr-FR"/>
            </a:p>
          </p:txBody>
        </p:sp>
        <p:sp>
          <p:nvSpPr>
            <p:cNvPr id="20517" name="Line 71"/>
            <p:cNvSpPr>
              <a:spLocks noChangeShapeType="1"/>
            </p:cNvSpPr>
            <p:nvPr/>
          </p:nvSpPr>
          <p:spPr bwMode="auto">
            <a:xfrm flipV="1">
              <a:off x="2053" y="1793"/>
              <a:ext cx="1" cy="263"/>
            </a:xfrm>
            <a:prstGeom prst="line">
              <a:avLst/>
            </a:prstGeom>
            <a:noFill/>
            <a:ln w="6480">
              <a:solidFill>
                <a:srgbClr val="000000"/>
              </a:solidFill>
              <a:miter lim="800000"/>
              <a:headEnd/>
              <a:tailEnd/>
            </a:ln>
          </p:spPr>
          <p:txBody>
            <a:bodyPr/>
            <a:lstStyle/>
            <a:p>
              <a:endParaRPr lang="fr-FR"/>
            </a:p>
          </p:txBody>
        </p:sp>
        <p:sp>
          <p:nvSpPr>
            <p:cNvPr id="20518" name="Rectangle 72"/>
            <p:cNvSpPr>
              <a:spLocks noChangeArrowheads="1"/>
            </p:cNvSpPr>
            <p:nvPr/>
          </p:nvSpPr>
          <p:spPr bwMode="auto">
            <a:xfrm rot="10800000">
              <a:off x="2140" y="2069"/>
              <a:ext cx="66" cy="92"/>
            </a:xfrm>
            <a:prstGeom prst="rect">
              <a:avLst/>
            </a:prstGeom>
            <a:solidFill>
              <a:srgbClr val="808080"/>
            </a:solidFill>
            <a:ln w="6480">
              <a:solidFill>
                <a:srgbClr val="000000"/>
              </a:solidFill>
              <a:miter lim="800000"/>
              <a:headEnd/>
              <a:tailEnd/>
            </a:ln>
          </p:spPr>
          <p:txBody>
            <a:bodyPr wrap="none" anchor="ctr"/>
            <a:lstStyle/>
            <a:p>
              <a:pPr>
                <a:lnSpc>
                  <a:spcPct val="93000"/>
                </a:lnSpc>
                <a:buClr>
                  <a:srgbClr val="FFFFFF"/>
                </a:buClr>
                <a:buSzPct val="100000"/>
                <a:buFont typeface="Times New Roman" pitchFamily="18" charset="0"/>
                <a:buNone/>
              </a:pPr>
              <a:endParaRPr lang="fr-FR"/>
            </a:p>
          </p:txBody>
        </p:sp>
      </p:grpSp>
      <p:grpSp>
        <p:nvGrpSpPr>
          <p:cNvPr id="8" name="Group 73"/>
          <p:cNvGrpSpPr>
            <a:grpSpLocks/>
          </p:cNvGrpSpPr>
          <p:nvPr/>
        </p:nvGrpSpPr>
        <p:grpSpPr bwMode="auto">
          <a:xfrm>
            <a:off x="2492375" y="950913"/>
            <a:ext cx="800100" cy="592137"/>
            <a:chOff x="1882" y="471"/>
            <a:chExt cx="504" cy="373"/>
          </a:xfrm>
        </p:grpSpPr>
        <p:sp>
          <p:nvSpPr>
            <p:cNvPr id="20507" name="Rectangle 74"/>
            <p:cNvSpPr>
              <a:spLocks noChangeArrowheads="1"/>
            </p:cNvSpPr>
            <p:nvPr/>
          </p:nvSpPr>
          <p:spPr bwMode="auto">
            <a:xfrm>
              <a:off x="1882" y="567"/>
              <a:ext cx="505" cy="277"/>
            </a:xfrm>
            <a:prstGeom prst="rect">
              <a:avLst/>
            </a:prstGeom>
            <a:noFill/>
            <a:ln w="6480">
              <a:solidFill>
                <a:srgbClr val="000000"/>
              </a:solidFill>
              <a:miter lim="800000"/>
              <a:headEnd/>
              <a:tailEnd/>
            </a:ln>
          </p:spPr>
          <p:txBody>
            <a:bodyPr wrap="none" anchor="ctr"/>
            <a:lstStyle/>
            <a:p>
              <a:pPr>
                <a:lnSpc>
                  <a:spcPct val="93000"/>
                </a:lnSpc>
                <a:buClr>
                  <a:srgbClr val="FFFFFF"/>
                </a:buClr>
                <a:buSzPct val="100000"/>
                <a:buFont typeface="Times New Roman" pitchFamily="18" charset="0"/>
                <a:buNone/>
              </a:pPr>
              <a:endParaRPr lang="fr-FR"/>
            </a:p>
          </p:txBody>
        </p:sp>
        <p:sp>
          <p:nvSpPr>
            <p:cNvPr id="20508" name="Rectangle 75"/>
            <p:cNvSpPr>
              <a:spLocks noChangeArrowheads="1"/>
            </p:cNvSpPr>
            <p:nvPr/>
          </p:nvSpPr>
          <p:spPr bwMode="auto">
            <a:xfrm>
              <a:off x="1895" y="576"/>
              <a:ext cx="229" cy="262"/>
            </a:xfrm>
            <a:prstGeom prst="rect">
              <a:avLst/>
            </a:prstGeom>
            <a:solidFill>
              <a:srgbClr val="CC00CC"/>
            </a:solidFill>
            <a:ln w="6480">
              <a:solidFill>
                <a:srgbClr val="000000"/>
              </a:solidFill>
              <a:miter lim="800000"/>
              <a:headEnd/>
              <a:tailEnd/>
            </a:ln>
          </p:spPr>
          <p:txBody>
            <a:bodyPr wrap="none" anchor="ctr"/>
            <a:lstStyle/>
            <a:p>
              <a:pPr>
                <a:lnSpc>
                  <a:spcPct val="93000"/>
                </a:lnSpc>
                <a:buClr>
                  <a:srgbClr val="FFFFFF"/>
                </a:buClr>
                <a:buSzPct val="100000"/>
                <a:buFont typeface="Times New Roman" pitchFamily="18" charset="0"/>
                <a:buNone/>
              </a:pPr>
              <a:endParaRPr lang="fr-FR"/>
            </a:p>
          </p:txBody>
        </p:sp>
        <p:sp>
          <p:nvSpPr>
            <p:cNvPr id="20509" name="Rectangle 76"/>
            <p:cNvSpPr>
              <a:spLocks noChangeArrowheads="1"/>
            </p:cNvSpPr>
            <p:nvPr/>
          </p:nvSpPr>
          <p:spPr bwMode="auto">
            <a:xfrm>
              <a:off x="2145" y="575"/>
              <a:ext cx="229" cy="262"/>
            </a:xfrm>
            <a:prstGeom prst="rect">
              <a:avLst/>
            </a:prstGeom>
            <a:solidFill>
              <a:srgbClr val="CC00CC"/>
            </a:solidFill>
            <a:ln w="6480">
              <a:solidFill>
                <a:srgbClr val="000000"/>
              </a:solidFill>
              <a:miter lim="800000"/>
              <a:headEnd/>
              <a:tailEnd/>
            </a:ln>
          </p:spPr>
          <p:txBody>
            <a:bodyPr wrap="none" anchor="ctr"/>
            <a:lstStyle/>
            <a:p>
              <a:pPr>
                <a:lnSpc>
                  <a:spcPct val="93000"/>
                </a:lnSpc>
                <a:buClr>
                  <a:srgbClr val="FFFFFF"/>
                </a:buClr>
                <a:buSzPct val="100000"/>
                <a:buFont typeface="Times New Roman" pitchFamily="18" charset="0"/>
                <a:buNone/>
              </a:pPr>
              <a:endParaRPr lang="fr-FR"/>
            </a:p>
          </p:txBody>
        </p:sp>
        <p:sp>
          <p:nvSpPr>
            <p:cNvPr id="20510" name="Line 77"/>
            <p:cNvSpPr>
              <a:spLocks noChangeShapeType="1"/>
            </p:cNvSpPr>
            <p:nvPr/>
          </p:nvSpPr>
          <p:spPr bwMode="auto">
            <a:xfrm>
              <a:off x="2008" y="577"/>
              <a:ext cx="1" cy="261"/>
            </a:xfrm>
            <a:prstGeom prst="line">
              <a:avLst/>
            </a:prstGeom>
            <a:noFill/>
            <a:ln w="6480">
              <a:solidFill>
                <a:srgbClr val="000000"/>
              </a:solidFill>
              <a:miter lim="800000"/>
              <a:headEnd/>
              <a:tailEnd/>
            </a:ln>
          </p:spPr>
          <p:txBody>
            <a:bodyPr/>
            <a:lstStyle/>
            <a:p>
              <a:endParaRPr lang="fr-FR"/>
            </a:p>
          </p:txBody>
        </p:sp>
        <p:sp>
          <p:nvSpPr>
            <p:cNvPr id="20511" name="Line 78"/>
            <p:cNvSpPr>
              <a:spLocks noChangeShapeType="1"/>
            </p:cNvSpPr>
            <p:nvPr/>
          </p:nvSpPr>
          <p:spPr bwMode="auto">
            <a:xfrm>
              <a:off x="2255" y="576"/>
              <a:ext cx="1" cy="261"/>
            </a:xfrm>
            <a:prstGeom prst="line">
              <a:avLst/>
            </a:prstGeom>
            <a:noFill/>
            <a:ln w="6480">
              <a:solidFill>
                <a:srgbClr val="000000"/>
              </a:solidFill>
              <a:miter lim="800000"/>
              <a:headEnd/>
              <a:tailEnd/>
            </a:ln>
          </p:spPr>
          <p:txBody>
            <a:bodyPr/>
            <a:lstStyle/>
            <a:p>
              <a:endParaRPr lang="fr-FR"/>
            </a:p>
          </p:txBody>
        </p:sp>
        <p:sp>
          <p:nvSpPr>
            <p:cNvPr id="20512" name="Rectangle 79"/>
            <p:cNvSpPr>
              <a:spLocks noChangeArrowheads="1"/>
            </p:cNvSpPr>
            <p:nvPr/>
          </p:nvSpPr>
          <p:spPr bwMode="auto">
            <a:xfrm>
              <a:off x="2101" y="471"/>
              <a:ext cx="66" cy="92"/>
            </a:xfrm>
            <a:prstGeom prst="rect">
              <a:avLst/>
            </a:prstGeom>
            <a:solidFill>
              <a:srgbClr val="808080"/>
            </a:solidFill>
            <a:ln w="6480">
              <a:solidFill>
                <a:srgbClr val="000000"/>
              </a:solidFill>
              <a:miter lim="800000"/>
              <a:headEnd/>
              <a:tailEnd/>
            </a:ln>
          </p:spPr>
          <p:txBody>
            <a:bodyPr wrap="none" anchor="ctr"/>
            <a:lstStyle/>
            <a:p>
              <a:pPr>
                <a:lnSpc>
                  <a:spcPct val="93000"/>
                </a:lnSpc>
                <a:buClr>
                  <a:srgbClr val="FFFFFF"/>
                </a:buClr>
                <a:buSzPct val="100000"/>
                <a:buFont typeface="Times New Roman" pitchFamily="18" charset="0"/>
                <a:buNone/>
              </a:pPr>
              <a:endParaRPr lang="fr-FR"/>
            </a:p>
          </p:txBody>
        </p:sp>
      </p:grpSp>
      <p:grpSp>
        <p:nvGrpSpPr>
          <p:cNvPr id="9" name="Group 80"/>
          <p:cNvGrpSpPr>
            <a:grpSpLocks/>
          </p:cNvGrpSpPr>
          <p:nvPr/>
        </p:nvGrpSpPr>
        <p:grpSpPr bwMode="auto">
          <a:xfrm>
            <a:off x="1654175" y="2516188"/>
            <a:ext cx="839788" cy="839787"/>
            <a:chOff x="1354" y="1457"/>
            <a:chExt cx="529" cy="529"/>
          </a:xfrm>
        </p:grpSpPr>
        <p:sp>
          <p:nvSpPr>
            <p:cNvPr id="20501" name="Rectangle 81"/>
            <p:cNvSpPr>
              <a:spLocks noChangeArrowheads="1"/>
            </p:cNvSpPr>
            <p:nvPr/>
          </p:nvSpPr>
          <p:spPr bwMode="auto">
            <a:xfrm rot="-8100000">
              <a:off x="1443" y="1526"/>
              <a:ext cx="354" cy="395"/>
            </a:xfrm>
            <a:prstGeom prst="rect">
              <a:avLst/>
            </a:prstGeom>
            <a:noFill/>
            <a:ln w="6480">
              <a:solidFill>
                <a:srgbClr val="000000"/>
              </a:solidFill>
              <a:miter lim="800000"/>
              <a:headEnd/>
              <a:tailEnd/>
            </a:ln>
          </p:spPr>
          <p:txBody>
            <a:bodyPr wrap="none" anchor="ctr"/>
            <a:lstStyle/>
            <a:p>
              <a:pPr>
                <a:lnSpc>
                  <a:spcPct val="93000"/>
                </a:lnSpc>
                <a:buClr>
                  <a:srgbClr val="FFFFFF"/>
                </a:buClr>
                <a:buSzPct val="100000"/>
                <a:buFont typeface="Times New Roman" pitchFamily="18" charset="0"/>
                <a:buNone/>
              </a:pPr>
              <a:endParaRPr lang="fr-FR"/>
            </a:p>
          </p:txBody>
        </p:sp>
        <p:sp>
          <p:nvSpPr>
            <p:cNvPr id="20502" name="Rectangle 82"/>
            <p:cNvSpPr>
              <a:spLocks noChangeArrowheads="1"/>
            </p:cNvSpPr>
            <p:nvPr/>
          </p:nvSpPr>
          <p:spPr bwMode="auto">
            <a:xfrm rot="-8100000">
              <a:off x="1602" y="1598"/>
              <a:ext cx="160" cy="374"/>
            </a:xfrm>
            <a:prstGeom prst="rect">
              <a:avLst/>
            </a:prstGeom>
            <a:solidFill>
              <a:srgbClr val="CC00CC"/>
            </a:solidFill>
            <a:ln w="6480">
              <a:solidFill>
                <a:srgbClr val="000000"/>
              </a:solidFill>
              <a:miter lim="800000"/>
              <a:headEnd/>
              <a:tailEnd/>
            </a:ln>
          </p:spPr>
          <p:txBody>
            <a:bodyPr wrap="none" anchor="ctr"/>
            <a:lstStyle/>
            <a:p>
              <a:pPr>
                <a:lnSpc>
                  <a:spcPct val="93000"/>
                </a:lnSpc>
                <a:buClr>
                  <a:srgbClr val="FFFFFF"/>
                </a:buClr>
                <a:buSzPct val="100000"/>
                <a:buFont typeface="Times New Roman" pitchFamily="18" charset="0"/>
                <a:buNone/>
              </a:pPr>
              <a:endParaRPr lang="fr-FR"/>
            </a:p>
          </p:txBody>
        </p:sp>
        <p:sp>
          <p:nvSpPr>
            <p:cNvPr id="20503" name="Rectangle 83"/>
            <p:cNvSpPr>
              <a:spLocks noChangeArrowheads="1"/>
            </p:cNvSpPr>
            <p:nvPr/>
          </p:nvSpPr>
          <p:spPr bwMode="auto">
            <a:xfrm rot="-8100000">
              <a:off x="1476" y="1475"/>
              <a:ext cx="160" cy="374"/>
            </a:xfrm>
            <a:prstGeom prst="rect">
              <a:avLst/>
            </a:prstGeom>
            <a:solidFill>
              <a:srgbClr val="CC00CC"/>
            </a:solidFill>
            <a:ln w="6480">
              <a:solidFill>
                <a:srgbClr val="000000"/>
              </a:solidFill>
              <a:miter lim="800000"/>
              <a:headEnd/>
              <a:tailEnd/>
            </a:ln>
          </p:spPr>
          <p:txBody>
            <a:bodyPr wrap="none" anchor="ctr"/>
            <a:lstStyle/>
            <a:p>
              <a:pPr>
                <a:lnSpc>
                  <a:spcPct val="93000"/>
                </a:lnSpc>
                <a:buClr>
                  <a:srgbClr val="FFFFFF"/>
                </a:buClr>
                <a:buSzPct val="100000"/>
                <a:buFont typeface="Times New Roman" pitchFamily="18" charset="0"/>
                <a:buNone/>
              </a:pPr>
              <a:endParaRPr lang="fr-FR"/>
            </a:p>
          </p:txBody>
        </p:sp>
        <p:sp>
          <p:nvSpPr>
            <p:cNvPr id="20504" name="Line 84"/>
            <p:cNvSpPr>
              <a:spLocks noChangeShapeType="1"/>
            </p:cNvSpPr>
            <p:nvPr/>
          </p:nvSpPr>
          <p:spPr bwMode="auto">
            <a:xfrm flipV="1">
              <a:off x="1551" y="1651"/>
              <a:ext cx="263" cy="266"/>
            </a:xfrm>
            <a:prstGeom prst="line">
              <a:avLst/>
            </a:prstGeom>
            <a:noFill/>
            <a:ln w="6480">
              <a:solidFill>
                <a:srgbClr val="000000"/>
              </a:solidFill>
              <a:miter lim="800000"/>
              <a:headEnd/>
              <a:tailEnd/>
            </a:ln>
          </p:spPr>
          <p:txBody>
            <a:bodyPr/>
            <a:lstStyle/>
            <a:p>
              <a:endParaRPr lang="fr-FR"/>
            </a:p>
          </p:txBody>
        </p:sp>
        <p:sp>
          <p:nvSpPr>
            <p:cNvPr id="20505" name="Line 85"/>
            <p:cNvSpPr>
              <a:spLocks noChangeShapeType="1"/>
            </p:cNvSpPr>
            <p:nvPr/>
          </p:nvSpPr>
          <p:spPr bwMode="auto">
            <a:xfrm flipV="1">
              <a:off x="1427" y="1530"/>
              <a:ext cx="263" cy="265"/>
            </a:xfrm>
            <a:prstGeom prst="line">
              <a:avLst/>
            </a:prstGeom>
            <a:noFill/>
            <a:ln w="6480">
              <a:solidFill>
                <a:srgbClr val="000000"/>
              </a:solidFill>
              <a:miter lim="800000"/>
              <a:headEnd/>
              <a:tailEnd/>
            </a:ln>
          </p:spPr>
          <p:txBody>
            <a:bodyPr/>
            <a:lstStyle/>
            <a:p>
              <a:endParaRPr lang="fr-FR"/>
            </a:p>
          </p:txBody>
        </p:sp>
        <p:sp>
          <p:nvSpPr>
            <p:cNvPr id="20506" name="Rectangle 86"/>
            <p:cNvSpPr>
              <a:spLocks noChangeArrowheads="1"/>
            </p:cNvSpPr>
            <p:nvPr/>
          </p:nvSpPr>
          <p:spPr bwMode="auto">
            <a:xfrm rot="-8100000">
              <a:off x="1405" y="1848"/>
              <a:ext cx="46" cy="132"/>
            </a:xfrm>
            <a:prstGeom prst="rect">
              <a:avLst/>
            </a:prstGeom>
            <a:solidFill>
              <a:srgbClr val="808080"/>
            </a:solidFill>
            <a:ln w="6480">
              <a:solidFill>
                <a:srgbClr val="000000"/>
              </a:solidFill>
              <a:miter lim="800000"/>
              <a:headEnd/>
              <a:tailEnd/>
            </a:ln>
          </p:spPr>
          <p:txBody>
            <a:bodyPr wrap="none" anchor="ctr"/>
            <a:lstStyle/>
            <a:p>
              <a:pPr>
                <a:lnSpc>
                  <a:spcPct val="93000"/>
                </a:lnSpc>
                <a:buClr>
                  <a:srgbClr val="FFFFFF"/>
                </a:buClr>
                <a:buSzPct val="100000"/>
                <a:buFont typeface="Times New Roman" pitchFamily="18" charset="0"/>
                <a:buNone/>
              </a:pPr>
              <a:endParaRPr lang="fr-FR"/>
            </a:p>
          </p:txBody>
        </p:sp>
      </p:grpSp>
      <p:pic>
        <p:nvPicPr>
          <p:cNvPr id="20494" name="Picture 107"/>
          <p:cNvPicPr>
            <a:picLocks noChangeAspect="1" noChangeArrowheads="1"/>
          </p:cNvPicPr>
          <p:nvPr/>
        </p:nvPicPr>
        <p:blipFill>
          <a:blip r:embed="rId3" cstate="print"/>
          <a:srcRect/>
          <a:stretch>
            <a:fillRect/>
          </a:stretch>
        </p:blipFill>
        <p:spPr bwMode="auto">
          <a:xfrm>
            <a:off x="4356100" y="579438"/>
            <a:ext cx="4648200" cy="3209925"/>
          </a:xfrm>
          <a:prstGeom prst="rect">
            <a:avLst/>
          </a:prstGeom>
          <a:noFill/>
          <a:ln w="9525">
            <a:noFill/>
            <a:miter lim="800000"/>
            <a:headEnd/>
            <a:tailEnd/>
          </a:ln>
        </p:spPr>
      </p:pic>
      <p:sp>
        <p:nvSpPr>
          <p:cNvPr id="85" name="Rectangle 84"/>
          <p:cNvSpPr/>
          <p:nvPr/>
        </p:nvSpPr>
        <p:spPr>
          <a:xfrm>
            <a:off x="1111422" y="0"/>
            <a:ext cx="3249612" cy="436563"/>
          </a:xfrm>
          <a:prstGeom prst="rect">
            <a:avLst/>
          </a:prstGeom>
        </p:spPr>
        <p:txBody>
          <a:bodyPr wrap="none">
            <a:spAutoFit/>
          </a:bodyPr>
          <a:lstStyle/>
          <a:p>
            <a:pPr>
              <a:lnSpc>
                <a:spcPct val="93000"/>
              </a:lnSpc>
              <a:buClr>
                <a:srgbClr val="FFFFFF"/>
              </a:buClr>
              <a:buSzPct val="100000"/>
              <a:buFont typeface="Times New Roman" pitchFamily="18" charset="0"/>
              <a:buNone/>
              <a:defRPr/>
            </a:pPr>
            <a:r>
              <a:rPr lang="en-GB" i="0" dirty="0">
                <a:solidFill>
                  <a:srgbClr val="9F2936"/>
                </a:solidFill>
                <a:effectLst>
                  <a:outerShdw blurRad="50000" dist="30000" dir="5400000" algn="tl" rotWithShape="0">
                    <a:srgbClr val="000000">
                      <a:alpha val="30000"/>
                    </a:srgbClr>
                  </a:outerShdw>
                </a:effectLst>
                <a:latin typeface="Gill Sans MT"/>
              </a:rPr>
              <a:t>Safe Coulomb excitation</a:t>
            </a:r>
            <a:endParaRPr lang="fr-FR" dirty="0"/>
          </a:p>
        </p:txBody>
      </p:sp>
      <p:grpSp>
        <p:nvGrpSpPr>
          <p:cNvPr id="10" name="Groupe 102"/>
          <p:cNvGrpSpPr/>
          <p:nvPr/>
        </p:nvGrpSpPr>
        <p:grpSpPr>
          <a:xfrm>
            <a:off x="1280160" y="3643526"/>
            <a:ext cx="7662228" cy="2719729"/>
            <a:chOff x="539750" y="3362325"/>
            <a:chExt cx="8402638" cy="3240087"/>
          </a:xfrm>
        </p:grpSpPr>
        <p:sp>
          <p:nvSpPr>
            <p:cNvPr id="20496" name="Text Box 21"/>
            <p:cNvSpPr txBox="1">
              <a:spLocks noChangeArrowheads="1"/>
            </p:cNvSpPr>
            <p:nvPr/>
          </p:nvSpPr>
          <p:spPr bwMode="auto">
            <a:xfrm>
              <a:off x="6300788" y="3789363"/>
              <a:ext cx="2641600" cy="233362"/>
            </a:xfrm>
            <a:prstGeom prst="rect">
              <a:avLst/>
            </a:prstGeom>
            <a:noFill/>
            <a:ln w="9525">
              <a:noFill/>
              <a:round/>
              <a:headEnd/>
              <a:tailEnd/>
            </a:ln>
          </p:spPr>
          <p:txBody>
            <a:bodyPr lIns="90000" tIns="46800" rIns="90000" bIns="46800">
              <a:spAutoFit/>
            </a:bodyPr>
            <a:lstStyle/>
            <a:p>
              <a:pPr>
                <a:lnSpc>
                  <a:spcPct val="93000"/>
                </a:lnSpc>
                <a:buClr>
                  <a:srgbClr val="FFFFFF"/>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000">
                  <a:solidFill>
                    <a:schemeClr val="tx1"/>
                  </a:solidFill>
                  <a:latin typeface="Arial" pitchFamily="34" charset="0"/>
                </a:rPr>
                <a:t>E. Clément et al.  PRC 75, 054313 (2007)‏</a:t>
              </a:r>
            </a:p>
          </p:txBody>
        </p:sp>
        <p:sp>
          <p:nvSpPr>
            <p:cNvPr id="20497" name="Text Box 56"/>
            <p:cNvSpPr txBox="1">
              <a:spLocks noChangeArrowheads="1"/>
            </p:cNvSpPr>
            <p:nvPr/>
          </p:nvSpPr>
          <p:spPr bwMode="auto">
            <a:xfrm>
              <a:off x="3492500" y="3592513"/>
              <a:ext cx="1812925" cy="341312"/>
            </a:xfrm>
            <a:prstGeom prst="rect">
              <a:avLst/>
            </a:prstGeom>
            <a:solidFill>
              <a:srgbClr val="FFCCFF"/>
            </a:solidFill>
            <a:ln w="19080">
              <a:solidFill>
                <a:srgbClr val="800080"/>
              </a:solidFill>
              <a:miter lim="800000"/>
              <a:headEnd/>
              <a:tailEnd/>
            </a:ln>
          </p:spPr>
          <p:txBody>
            <a:bodyPr wrap="none" lIns="90000" tIns="46800" rIns="90000" bIns="46800">
              <a:spAutoFit/>
            </a:bodyPr>
            <a:lstStyle/>
            <a:p>
              <a:pPr>
                <a:buClr>
                  <a:srgbClr val="000000"/>
                </a:buClr>
                <a:buSzPct val="100000"/>
                <a:buFont typeface="Arial" pitchFamily="34"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b="1" i="0">
                  <a:solidFill>
                    <a:schemeClr val="tx1"/>
                  </a:solidFill>
                  <a:latin typeface="Arial" pitchFamily="34" charset="0"/>
                  <a:cs typeface="Arial" pitchFamily="34" charset="0"/>
                </a:rPr>
                <a:t>Particle </a:t>
              </a:r>
              <a:r>
                <a:rPr lang="en-GB" sz="1600" i="0">
                  <a:solidFill>
                    <a:schemeClr val="tx1"/>
                  </a:solidFill>
                  <a:latin typeface="Arial" pitchFamily="34" charset="0"/>
                </a:rPr>
                <a:t>detection</a:t>
              </a:r>
            </a:p>
          </p:txBody>
        </p:sp>
        <p:pic>
          <p:nvPicPr>
            <p:cNvPr id="86" name="Picture 1"/>
            <p:cNvPicPr>
              <a:picLocks noChangeAspect="1" noChangeArrowheads="1"/>
            </p:cNvPicPr>
            <p:nvPr/>
          </p:nvPicPr>
          <p:blipFill>
            <a:blip r:embed="rId4" cstate="print"/>
            <a:srcRect/>
            <a:stretch>
              <a:fillRect/>
            </a:stretch>
          </p:blipFill>
          <p:spPr bwMode="auto">
            <a:xfrm>
              <a:off x="539750" y="3362325"/>
              <a:ext cx="8280400" cy="3240087"/>
            </a:xfrm>
            <a:prstGeom prst="rect">
              <a:avLst/>
            </a:prstGeom>
            <a:noFill/>
            <a:ln w="9525">
              <a:noFill/>
              <a:round/>
              <a:headEnd/>
              <a:tailEnd/>
            </a:ln>
          </p:spPr>
        </p:pic>
        <p:sp>
          <p:nvSpPr>
            <p:cNvPr id="89" name="Text Box 13"/>
            <p:cNvSpPr txBox="1">
              <a:spLocks noChangeArrowheads="1"/>
            </p:cNvSpPr>
            <p:nvPr/>
          </p:nvSpPr>
          <p:spPr bwMode="auto">
            <a:xfrm>
              <a:off x="3598862" y="3362325"/>
              <a:ext cx="619125" cy="376237"/>
            </a:xfrm>
            <a:prstGeom prst="rect">
              <a:avLst/>
            </a:prstGeom>
            <a:solidFill>
              <a:srgbClr val="FFFFFF"/>
            </a:solidFill>
            <a:ln w="9525">
              <a:noFill/>
              <a:round/>
              <a:headEnd/>
              <a:tailEnd/>
            </a:ln>
          </p:spPr>
          <p:txBody>
            <a:bodyPr wrap="none" lIns="90000" tIns="46800" rIns="90000" bIns="46800">
              <a:spAutoFit/>
            </a:bodyPr>
            <a:lstStyle/>
            <a:p>
              <a:pPr>
                <a:lnSpc>
                  <a:spcPct val="93000"/>
                </a:lnSpc>
                <a:buClr>
                  <a:srgbClr val="FFFFFF"/>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2000" i="0" baseline="30000">
                  <a:solidFill>
                    <a:schemeClr val="tx1"/>
                  </a:solidFill>
                  <a:latin typeface="Arial" pitchFamily="34" charset="0"/>
                </a:rPr>
                <a:t>74</a:t>
              </a:r>
              <a:r>
                <a:rPr lang="en-GB" sz="2000" i="0">
                  <a:solidFill>
                    <a:schemeClr val="tx1"/>
                  </a:solidFill>
                  <a:latin typeface="Arial" pitchFamily="34" charset="0"/>
                </a:rPr>
                <a:t>Kr</a:t>
              </a:r>
            </a:p>
          </p:txBody>
        </p:sp>
        <p:sp>
          <p:nvSpPr>
            <p:cNvPr id="90" name="Text Box 14"/>
            <p:cNvSpPr txBox="1">
              <a:spLocks noChangeArrowheads="1"/>
            </p:cNvSpPr>
            <p:nvPr/>
          </p:nvSpPr>
          <p:spPr bwMode="auto">
            <a:xfrm>
              <a:off x="8221662" y="3362325"/>
              <a:ext cx="619125" cy="376237"/>
            </a:xfrm>
            <a:prstGeom prst="rect">
              <a:avLst/>
            </a:prstGeom>
            <a:solidFill>
              <a:srgbClr val="FFFFFF"/>
            </a:solidFill>
            <a:ln w="9525">
              <a:noFill/>
              <a:round/>
              <a:headEnd/>
              <a:tailEnd/>
            </a:ln>
          </p:spPr>
          <p:txBody>
            <a:bodyPr wrap="none" lIns="90000" tIns="46800" rIns="90000" bIns="46800">
              <a:spAutoFit/>
            </a:bodyPr>
            <a:lstStyle/>
            <a:p>
              <a:pPr>
                <a:lnSpc>
                  <a:spcPct val="93000"/>
                </a:lnSpc>
                <a:buClr>
                  <a:srgbClr val="FFFFFF"/>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2000" i="0" baseline="30000">
                  <a:solidFill>
                    <a:schemeClr val="tx1"/>
                  </a:solidFill>
                  <a:latin typeface="Arial" pitchFamily="34" charset="0"/>
                </a:rPr>
                <a:t>76</a:t>
              </a:r>
              <a:r>
                <a:rPr lang="en-GB" sz="2000" i="0">
                  <a:solidFill>
                    <a:schemeClr val="tx1"/>
                  </a:solidFill>
                  <a:latin typeface="Arial" pitchFamily="34" charset="0"/>
                </a:rPr>
                <a:t>Kr</a:t>
              </a:r>
            </a:p>
          </p:txBody>
        </p:sp>
        <p:sp>
          <p:nvSpPr>
            <p:cNvPr id="91" name="Line 18"/>
            <p:cNvSpPr>
              <a:spLocks noChangeShapeType="1"/>
            </p:cNvSpPr>
            <p:nvPr/>
          </p:nvSpPr>
          <p:spPr bwMode="auto">
            <a:xfrm>
              <a:off x="863600" y="6024562"/>
              <a:ext cx="576262" cy="1588"/>
            </a:xfrm>
            <a:prstGeom prst="line">
              <a:avLst/>
            </a:prstGeom>
            <a:noFill/>
            <a:ln w="28440">
              <a:solidFill>
                <a:srgbClr val="FF3300"/>
              </a:solidFill>
              <a:miter lim="800000"/>
              <a:headEnd/>
              <a:tailEnd/>
            </a:ln>
          </p:spPr>
          <p:txBody>
            <a:bodyPr/>
            <a:lstStyle/>
            <a:p>
              <a:endParaRPr lang="fr-FR"/>
            </a:p>
          </p:txBody>
        </p:sp>
        <p:sp>
          <p:nvSpPr>
            <p:cNvPr id="92" name="Line 23"/>
            <p:cNvSpPr>
              <a:spLocks noChangeShapeType="1"/>
            </p:cNvSpPr>
            <p:nvPr/>
          </p:nvSpPr>
          <p:spPr bwMode="auto">
            <a:xfrm>
              <a:off x="863600" y="5484812"/>
              <a:ext cx="576262" cy="1588"/>
            </a:xfrm>
            <a:prstGeom prst="line">
              <a:avLst/>
            </a:prstGeom>
            <a:noFill/>
            <a:ln w="28440">
              <a:solidFill>
                <a:srgbClr val="FF3300"/>
              </a:solidFill>
              <a:miter lim="800000"/>
              <a:headEnd/>
              <a:tailEnd/>
            </a:ln>
          </p:spPr>
          <p:txBody>
            <a:bodyPr/>
            <a:lstStyle/>
            <a:p>
              <a:endParaRPr lang="fr-FR"/>
            </a:p>
          </p:txBody>
        </p:sp>
        <p:sp>
          <p:nvSpPr>
            <p:cNvPr id="93" name="Line 24"/>
            <p:cNvSpPr>
              <a:spLocks noChangeShapeType="1"/>
            </p:cNvSpPr>
            <p:nvPr/>
          </p:nvSpPr>
          <p:spPr bwMode="auto">
            <a:xfrm>
              <a:off x="863600" y="4729162"/>
              <a:ext cx="576262" cy="1588"/>
            </a:xfrm>
            <a:prstGeom prst="line">
              <a:avLst/>
            </a:prstGeom>
            <a:noFill/>
            <a:ln w="28440">
              <a:solidFill>
                <a:srgbClr val="FF3300"/>
              </a:solidFill>
              <a:miter lim="800000"/>
              <a:headEnd/>
              <a:tailEnd/>
            </a:ln>
          </p:spPr>
          <p:txBody>
            <a:bodyPr/>
            <a:lstStyle/>
            <a:p>
              <a:endParaRPr lang="fr-FR"/>
            </a:p>
          </p:txBody>
        </p:sp>
        <p:sp>
          <p:nvSpPr>
            <p:cNvPr id="94" name="Line 25"/>
            <p:cNvSpPr>
              <a:spLocks noChangeShapeType="1"/>
            </p:cNvSpPr>
            <p:nvPr/>
          </p:nvSpPr>
          <p:spPr bwMode="auto">
            <a:xfrm>
              <a:off x="2879725" y="5305425"/>
              <a:ext cx="576262" cy="1587"/>
            </a:xfrm>
            <a:prstGeom prst="line">
              <a:avLst/>
            </a:prstGeom>
            <a:noFill/>
            <a:ln w="28440">
              <a:solidFill>
                <a:srgbClr val="FF3300"/>
              </a:solidFill>
              <a:miter lim="800000"/>
              <a:headEnd/>
              <a:tailEnd/>
            </a:ln>
          </p:spPr>
          <p:txBody>
            <a:bodyPr/>
            <a:lstStyle/>
            <a:p>
              <a:endParaRPr lang="fr-FR"/>
            </a:p>
          </p:txBody>
        </p:sp>
        <p:sp>
          <p:nvSpPr>
            <p:cNvPr id="95" name="Line 26"/>
            <p:cNvSpPr>
              <a:spLocks noChangeShapeType="1"/>
            </p:cNvSpPr>
            <p:nvPr/>
          </p:nvSpPr>
          <p:spPr bwMode="auto">
            <a:xfrm>
              <a:off x="1873250" y="4764087"/>
              <a:ext cx="576262" cy="1588"/>
            </a:xfrm>
            <a:prstGeom prst="line">
              <a:avLst/>
            </a:prstGeom>
            <a:noFill/>
            <a:ln w="28440">
              <a:solidFill>
                <a:srgbClr val="FF3300"/>
              </a:solidFill>
              <a:miter lim="800000"/>
              <a:headEnd/>
              <a:tailEnd/>
            </a:ln>
          </p:spPr>
          <p:txBody>
            <a:bodyPr/>
            <a:lstStyle/>
            <a:p>
              <a:endParaRPr lang="fr-FR"/>
            </a:p>
          </p:txBody>
        </p:sp>
        <p:sp>
          <p:nvSpPr>
            <p:cNvPr id="96" name="Line 27"/>
            <p:cNvSpPr>
              <a:spLocks noChangeShapeType="1"/>
            </p:cNvSpPr>
            <p:nvPr/>
          </p:nvSpPr>
          <p:spPr bwMode="auto">
            <a:xfrm>
              <a:off x="5221287" y="6061075"/>
              <a:ext cx="576263" cy="1587"/>
            </a:xfrm>
            <a:prstGeom prst="line">
              <a:avLst/>
            </a:prstGeom>
            <a:noFill/>
            <a:ln w="28440">
              <a:solidFill>
                <a:srgbClr val="FF3300"/>
              </a:solidFill>
              <a:miter lim="800000"/>
              <a:headEnd/>
              <a:tailEnd/>
            </a:ln>
          </p:spPr>
          <p:txBody>
            <a:bodyPr/>
            <a:lstStyle/>
            <a:p>
              <a:endParaRPr lang="fr-FR"/>
            </a:p>
          </p:txBody>
        </p:sp>
        <p:sp>
          <p:nvSpPr>
            <p:cNvPr id="97" name="Line 28"/>
            <p:cNvSpPr>
              <a:spLocks noChangeShapeType="1"/>
            </p:cNvSpPr>
            <p:nvPr/>
          </p:nvSpPr>
          <p:spPr bwMode="auto">
            <a:xfrm>
              <a:off x="5221287" y="6061075"/>
              <a:ext cx="576263" cy="1587"/>
            </a:xfrm>
            <a:prstGeom prst="line">
              <a:avLst/>
            </a:prstGeom>
            <a:noFill/>
            <a:ln w="28440">
              <a:solidFill>
                <a:srgbClr val="FF3300"/>
              </a:solidFill>
              <a:miter lim="800000"/>
              <a:headEnd/>
              <a:tailEnd/>
            </a:ln>
          </p:spPr>
          <p:txBody>
            <a:bodyPr/>
            <a:lstStyle/>
            <a:p>
              <a:endParaRPr lang="fr-FR"/>
            </a:p>
          </p:txBody>
        </p:sp>
        <p:sp>
          <p:nvSpPr>
            <p:cNvPr id="98" name="Line 29"/>
            <p:cNvSpPr>
              <a:spLocks noChangeShapeType="1"/>
            </p:cNvSpPr>
            <p:nvPr/>
          </p:nvSpPr>
          <p:spPr bwMode="auto">
            <a:xfrm>
              <a:off x="5221287" y="5448300"/>
              <a:ext cx="576263" cy="1587"/>
            </a:xfrm>
            <a:prstGeom prst="line">
              <a:avLst/>
            </a:prstGeom>
            <a:noFill/>
            <a:ln w="28440">
              <a:solidFill>
                <a:srgbClr val="FF3300"/>
              </a:solidFill>
              <a:miter lim="800000"/>
              <a:headEnd/>
              <a:tailEnd/>
            </a:ln>
          </p:spPr>
          <p:txBody>
            <a:bodyPr/>
            <a:lstStyle/>
            <a:p>
              <a:endParaRPr lang="fr-FR"/>
            </a:p>
          </p:txBody>
        </p:sp>
        <p:sp>
          <p:nvSpPr>
            <p:cNvPr id="99" name="Line 30"/>
            <p:cNvSpPr>
              <a:spLocks noChangeShapeType="1"/>
            </p:cNvSpPr>
            <p:nvPr/>
          </p:nvSpPr>
          <p:spPr bwMode="auto">
            <a:xfrm>
              <a:off x="5221287" y="4656137"/>
              <a:ext cx="576263" cy="1588"/>
            </a:xfrm>
            <a:prstGeom prst="line">
              <a:avLst/>
            </a:prstGeom>
            <a:noFill/>
            <a:ln w="28440">
              <a:solidFill>
                <a:srgbClr val="FF3300"/>
              </a:solidFill>
              <a:miter lim="800000"/>
              <a:headEnd/>
              <a:tailEnd/>
            </a:ln>
          </p:spPr>
          <p:txBody>
            <a:bodyPr/>
            <a:lstStyle/>
            <a:p>
              <a:endParaRPr lang="fr-FR"/>
            </a:p>
          </p:txBody>
        </p:sp>
        <p:sp>
          <p:nvSpPr>
            <p:cNvPr id="100" name="Line 31"/>
            <p:cNvSpPr>
              <a:spLocks noChangeShapeType="1"/>
            </p:cNvSpPr>
            <p:nvPr/>
          </p:nvSpPr>
          <p:spPr bwMode="auto">
            <a:xfrm>
              <a:off x="6554787" y="4837112"/>
              <a:ext cx="576263" cy="1588"/>
            </a:xfrm>
            <a:prstGeom prst="line">
              <a:avLst/>
            </a:prstGeom>
            <a:noFill/>
            <a:ln w="28440">
              <a:solidFill>
                <a:srgbClr val="FF3300"/>
              </a:solidFill>
              <a:miter lim="800000"/>
              <a:headEnd/>
              <a:tailEnd/>
            </a:ln>
          </p:spPr>
          <p:txBody>
            <a:bodyPr/>
            <a:lstStyle/>
            <a:p>
              <a:endParaRPr lang="fr-FR"/>
            </a:p>
          </p:txBody>
        </p:sp>
        <p:sp>
          <p:nvSpPr>
            <p:cNvPr id="101" name="Line 32"/>
            <p:cNvSpPr>
              <a:spLocks noChangeShapeType="1"/>
            </p:cNvSpPr>
            <p:nvPr/>
          </p:nvSpPr>
          <p:spPr bwMode="auto">
            <a:xfrm>
              <a:off x="8139112" y="5268912"/>
              <a:ext cx="576263" cy="1588"/>
            </a:xfrm>
            <a:prstGeom prst="line">
              <a:avLst/>
            </a:prstGeom>
            <a:noFill/>
            <a:ln w="28440">
              <a:solidFill>
                <a:srgbClr val="FF3300"/>
              </a:solidFill>
              <a:miter lim="800000"/>
              <a:headEnd/>
              <a:tailEnd/>
            </a:ln>
          </p:spPr>
          <p:txBody>
            <a:bodyPr/>
            <a:lstStyle/>
            <a:p>
              <a:endParaRPr lang="fr-FR"/>
            </a:p>
          </p:txBody>
        </p:sp>
      </p:grpSp>
      <p:sp>
        <p:nvSpPr>
          <p:cNvPr id="104" name="Text Box 15"/>
          <p:cNvSpPr txBox="1">
            <a:spLocks noChangeArrowheads="1"/>
          </p:cNvSpPr>
          <p:nvPr/>
        </p:nvSpPr>
        <p:spPr bwMode="auto">
          <a:xfrm>
            <a:off x="1333598" y="6505851"/>
            <a:ext cx="7810402" cy="352149"/>
          </a:xfrm>
          <a:prstGeom prst="rect">
            <a:avLst/>
          </a:prstGeom>
          <a:noFill/>
          <a:ln w="9525">
            <a:noFill/>
            <a:round/>
            <a:headEnd/>
            <a:tailEnd/>
          </a:ln>
        </p:spPr>
        <p:txBody>
          <a:bodyPr wrap="square" lIns="90000" tIns="46800" rIns="90000" bIns="46800">
            <a:spAutoFit/>
          </a:bodyPr>
          <a:lstStyle/>
          <a:p>
            <a:pPr>
              <a:lnSpc>
                <a:spcPct val="93000"/>
              </a:lnSpc>
              <a:buClr>
                <a:srgbClr val="FFFFFF"/>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800" i="0" dirty="0">
                <a:solidFill>
                  <a:srgbClr val="FF0000"/>
                </a:solidFill>
                <a:latin typeface="Arial" pitchFamily="34" charset="0"/>
              </a:rPr>
              <a:t>In  </a:t>
            </a:r>
            <a:r>
              <a:rPr lang="en-GB" sz="1800" i="0" baseline="30000" dirty="0">
                <a:solidFill>
                  <a:srgbClr val="FF0000"/>
                </a:solidFill>
                <a:latin typeface="Arial" pitchFamily="34" charset="0"/>
              </a:rPr>
              <a:t>74</a:t>
            </a:r>
            <a:r>
              <a:rPr lang="en-GB" sz="1800" i="0" dirty="0">
                <a:solidFill>
                  <a:srgbClr val="FF0000"/>
                </a:solidFill>
                <a:latin typeface="Arial" pitchFamily="34" charset="0"/>
              </a:rPr>
              <a:t>Kr and </a:t>
            </a:r>
            <a:r>
              <a:rPr lang="en-GB" sz="1800" i="0" baseline="30000" dirty="0">
                <a:solidFill>
                  <a:srgbClr val="FF0000"/>
                </a:solidFill>
                <a:latin typeface="Arial" pitchFamily="34" charset="0"/>
              </a:rPr>
              <a:t>76</a:t>
            </a:r>
            <a:r>
              <a:rPr lang="en-GB" sz="1800" i="0" dirty="0">
                <a:solidFill>
                  <a:srgbClr val="FF0000"/>
                </a:solidFill>
                <a:latin typeface="Arial" pitchFamily="34" charset="0"/>
              </a:rPr>
              <a:t>Kr, a </a:t>
            </a:r>
            <a:r>
              <a:rPr lang="en-GB" sz="1800" i="0" dirty="0" err="1">
                <a:solidFill>
                  <a:srgbClr val="FF0000"/>
                </a:solidFill>
                <a:latin typeface="Arial" pitchFamily="34" charset="0"/>
              </a:rPr>
              <a:t>prolate</a:t>
            </a:r>
            <a:r>
              <a:rPr lang="en-GB" sz="1800" i="0" dirty="0">
                <a:solidFill>
                  <a:srgbClr val="FF0000"/>
                </a:solidFill>
                <a:latin typeface="Arial" pitchFamily="34" charset="0"/>
              </a:rPr>
              <a:t> </a:t>
            </a:r>
            <a:r>
              <a:rPr lang="en-GB" sz="1800" i="0" dirty="0" err="1" smtClean="0">
                <a:solidFill>
                  <a:srgbClr val="FF0000"/>
                </a:solidFill>
                <a:latin typeface="Arial" pitchFamily="34" charset="0"/>
              </a:rPr>
              <a:t>g.s</a:t>
            </a:r>
            <a:r>
              <a:rPr lang="en-GB" sz="1800" i="0" dirty="0" smtClean="0">
                <a:solidFill>
                  <a:srgbClr val="FF0000"/>
                </a:solidFill>
                <a:latin typeface="Arial" pitchFamily="34" charset="0"/>
              </a:rPr>
              <a:t>. </a:t>
            </a:r>
            <a:r>
              <a:rPr lang="en-GB" sz="1800" i="0" dirty="0">
                <a:solidFill>
                  <a:srgbClr val="FF0000"/>
                </a:solidFill>
                <a:latin typeface="Arial" pitchFamily="34" charset="0"/>
              </a:rPr>
              <a:t>coexists with </a:t>
            </a:r>
            <a:r>
              <a:rPr lang="en-GB" sz="1800" i="0" dirty="0" smtClean="0">
                <a:solidFill>
                  <a:srgbClr val="FF0000"/>
                </a:solidFill>
                <a:latin typeface="Arial" pitchFamily="34" charset="0"/>
              </a:rPr>
              <a:t>an oblate </a:t>
            </a:r>
            <a:r>
              <a:rPr lang="en-GB" sz="1800" i="0" dirty="0">
                <a:solidFill>
                  <a:srgbClr val="FF0000"/>
                </a:solidFill>
                <a:latin typeface="Arial" pitchFamily="34" charset="0"/>
              </a:rPr>
              <a:t>excited configuration</a:t>
            </a:r>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ChangeArrowheads="1"/>
          </p:cNvSpPr>
          <p:nvPr/>
        </p:nvSpPr>
        <p:spPr bwMode="auto">
          <a:xfrm>
            <a:off x="1600200" y="0"/>
            <a:ext cx="7154821" cy="438006"/>
          </a:xfrm>
          <a:prstGeom prst="rect">
            <a:avLst/>
          </a:prstGeom>
          <a:noFill/>
          <a:ln w="9525">
            <a:noFill/>
            <a:round/>
            <a:headEnd/>
            <a:tailEnd/>
          </a:ln>
        </p:spPr>
        <p:txBody>
          <a:bodyPr wrap="none" lIns="90000" tIns="46800" rIns="90000" bIns="46800">
            <a:spAutoFit/>
          </a:bodyPr>
          <a:lstStyle/>
          <a:p>
            <a:pPr>
              <a:lnSpc>
                <a:spcPct val="93000"/>
              </a:lnSpc>
              <a:buClr>
                <a:srgbClr val="FFFFFF"/>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b="1" i="0" dirty="0">
                <a:solidFill>
                  <a:schemeClr val="accent2"/>
                </a:solidFill>
                <a:latin typeface="Arial" pitchFamily="34" charset="0"/>
              </a:rPr>
              <a:t>Shape coexistence in mean-field models </a:t>
            </a:r>
            <a:r>
              <a:rPr lang="en-GB" b="1" i="0" dirty="0" err="1" smtClean="0">
                <a:solidFill>
                  <a:schemeClr val="accent2"/>
                </a:solidFill>
                <a:latin typeface="Arial" pitchFamily="34" charset="0"/>
              </a:rPr>
              <a:t>Gogny</a:t>
            </a:r>
            <a:endParaRPr lang="en-GB" b="1" i="0" dirty="0">
              <a:solidFill>
                <a:schemeClr val="accent2"/>
              </a:solidFill>
              <a:latin typeface="Arial" pitchFamily="34" charset="0"/>
            </a:endParaRPr>
          </a:p>
        </p:txBody>
      </p:sp>
      <p:sp>
        <p:nvSpPr>
          <p:cNvPr id="28676" name="Rectangle 5"/>
          <p:cNvSpPr>
            <a:spLocks noChangeArrowheads="1"/>
          </p:cNvSpPr>
          <p:nvPr/>
        </p:nvSpPr>
        <p:spPr bwMode="auto">
          <a:xfrm>
            <a:off x="1187450" y="1484313"/>
            <a:ext cx="2808288" cy="993775"/>
          </a:xfrm>
          <a:prstGeom prst="rect">
            <a:avLst/>
          </a:prstGeom>
          <a:noFill/>
          <a:ln w="9525">
            <a:noFill/>
            <a:round/>
            <a:headEnd/>
            <a:tailEnd/>
          </a:ln>
        </p:spPr>
        <p:txBody>
          <a:bodyPr lIns="90000" tIns="46800" rIns="90000" bIns="46800">
            <a:spAutoFit/>
          </a:bodyPr>
          <a:lstStyle/>
          <a:p>
            <a:pPr>
              <a:lnSpc>
                <a:spcPct val="93000"/>
              </a:lnSpc>
              <a:buClr>
                <a:srgbClr val="FFFFFF"/>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400" i="0">
                <a:solidFill>
                  <a:schemeClr val="tx1"/>
                </a:solidFill>
                <a:latin typeface="Arial" pitchFamily="34" charset="0"/>
              </a:rPr>
              <a:t> HFB+GCM with Gaussian overlap approximation</a:t>
            </a:r>
          </a:p>
          <a:p>
            <a:pPr>
              <a:lnSpc>
                <a:spcPct val="103000"/>
              </a:lnSpc>
              <a:buClr>
                <a:srgbClr val="FFFFFF"/>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400" i="0">
                <a:solidFill>
                  <a:schemeClr val="tx1"/>
                </a:solidFill>
                <a:latin typeface="Arial" pitchFamily="34" charset="0"/>
              </a:rPr>
              <a:t>Gogny D1S force</a:t>
            </a:r>
            <a:r>
              <a:rPr lang="en-GB" sz="1600" i="0">
                <a:solidFill>
                  <a:schemeClr val="tx1"/>
                </a:solidFill>
                <a:latin typeface="Arial" pitchFamily="34" charset="0"/>
              </a:rPr>
              <a:t> </a:t>
            </a:r>
          </a:p>
          <a:p>
            <a:pPr>
              <a:lnSpc>
                <a:spcPct val="103000"/>
              </a:lnSpc>
              <a:buClr>
                <a:srgbClr val="FFFFFF"/>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GB" sz="1600" i="0">
              <a:solidFill>
                <a:schemeClr val="tx1"/>
              </a:solidFill>
              <a:latin typeface="Arial" pitchFamily="34" charset="0"/>
            </a:endParaRPr>
          </a:p>
        </p:txBody>
      </p:sp>
      <p:grpSp>
        <p:nvGrpSpPr>
          <p:cNvPr id="11" name="Groupe 10"/>
          <p:cNvGrpSpPr/>
          <p:nvPr/>
        </p:nvGrpSpPr>
        <p:grpSpPr>
          <a:xfrm>
            <a:off x="1084263" y="1484313"/>
            <a:ext cx="7591425" cy="720725"/>
            <a:chOff x="1084263" y="1484313"/>
            <a:chExt cx="7591425" cy="720725"/>
          </a:xfrm>
        </p:grpSpPr>
        <p:sp>
          <p:nvSpPr>
            <p:cNvPr id="18436" name="Text Box 4"/>
            <p:cNvSpPr txBox="1">
              <a:spLocks noChangeArrowheads="1"/>
            </p:cNvSpPr>
            <p:nvPr/>
          </p:nvSpPr>
          <p:spPr bwMode="auto">
            <a:xfrm>
              <a:off x="4572000" y="1700213"/>
              <a:ext cx="4103688" cy="319087"/>
            </a:xfrm>
            <a:prstGeom prst="rect">
              <a:avLst/>
            </a:prstGeom>
            <a:noFill/>
            <a:ln w="9525">
              <a:noFill/>
              <a:round/>
              <a:headEnd/>
              <a:tailEnd/>
            </a:ln>
          </p:spPr>
          <p:txBody>
            <a:bodyPr lIns="90000" tIns="46800" rIns="90000" bIns="46800">
              <a:spAutoFit/>
            </a:bodyPr>
            <a:lstStyle/>
            <a:p>
              <a:pPr>
                <a:lnSpc>
                  <a:spcPct val="93000"/>
                </a:lnSpc>
                <a:buClr>
                  <a:srgbClr val="FFFFFF"/>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i="0" dirty="0">
                  <a:solidFill>
                    <a:srgbClr val="FF6600"/>
                  </a:solidFill>
                  <a:latin typeface="Arial" pitchFamily="34" charset="0"/>
                </a:rPr>
                <a:t>Axial </a:t>
              </a:r>
              <a:r>
                <a:rPr lang="en-GB" sz="1600" i="0" dirty="0">
                  <a:solidFill>
                    <a:schemeClr val="tx1"/>
                  </a:solidFill>
                  <a:latin typeface="Arial" pitchFamily="34" charset="0"/>
                </a:rPr>
                <a:t>and</a:t>
              </a:r>
              <a:r>
                <a:rPr lang="en-GB" sz="1600" i="0" dirty="0">
                  <a:solidFill>
                    <a:srgbClr val="FF6600"/>
                  </a:solidFill>
                  <a:latin typeface="Arial" pitchFamily="34" charset="0"/>
                </a:rPr>
                <a:t> </a:t>
              </a:r>
              <a:r>
                <a:rPr lang="en-GB" sz="1600" i="0" dirty="0" err="1">
                  <a:solidFill>
                    <a:srgbClr val="FF6600"/>
                  </a:solidFill>
                  <a:latin typeface="Arial" pitchFamily="34" charset="0"/>
                </a:rPr>
                <a:t>triaxial</a:t>
              </a:r>
              <a:r>
                <a:rPr lang="en-GB" sz="1600" i="0" dirty="0">
                  <a:solidFill>
                    <a:schemeClr val="tx1"/>
                  </a:solidFill>
                  <a:latin typeface="Arial" pitchFamily="34" charset="0"/>
                </a:rPr>
                <a:t> degrees of freedom</a:t>
              </a:r>
            </a:p>
          </p:txBody>
        </p:sp>
        <p:sp>
          <p:nvSpPr>
            <p:cNvPr id="18438" name="AutoShape 6"/>
            <p:cNvSpPr>
              <a:spLocks noChangeArrowheads="1"/>
            </p:cNvSpPr>
            <p:nvPr/>
          </p:nvSpPr>
          <p:spPr bwMode="auto">
            <a:xfrm rot="-5400000">
              <a:off x="3816350" y="1665288"/>
              <a:ext cx="215900" cy="431800"/>
            </a:xfrm>
            <a:prstGeom prst="downArrow">
              <a:avLst>
                <a:gd name="adj1" fmla="val 50000"/>
                <a:gd name="adj2" fmla="val 50000"/>
              </a:avLst>
            </a:prstGeom>
            <a:solidFill>
              <a:srgbClr val="FF0066"/>
            </a:solidFill>
            <a:ln w="38227">
              <a:solidFill>
                <a:srgbClr val="000000"/>
              </a:solidFill>
              <a:miter lim="800000"/>
              <a:headEnd/>
              <a:tailEnd/>
            </a:ln>
          </p:spPr>
          <p:txBody>
            <a:bodyPr wrap="none" anchor="ctr"/>
            <a:lstStyle/>
            <a:p>
              <a:pPr>
                <a:lnSpc>
                  <a:spcPct val="93000"/>
                </a:lnSpc>
                <a:buClr>
                  <a:srgbClr val="FFFFFF"/>
                </a:buClr>
                <a:buSzPct val="100000"/>
                <a:buFont typeface="Times New Roman" pitchFamily="18" charset="0"/>
                <a:buNone/>
              </a:pPr>
              <a:endParaRPr lang="fr-FR"/>
            </a:p>
          </p:txBody>
        </p:sp>
        <p:sp>
          <p:nvSpPr>
            <p:cNvPr id="28678" name="AutoShape 8"/>
            <p:cNvSpPr>
              <a:spLocks noChangeArrowheads="1"/>
            </p:cNvSpPr>
            <p:nvPr/>
          </p:nvSpPr>
          <p:spPr bwMode="auto">
            <a:xfrm>
              <a:off x="1084263" y="1484313"/>
              <a:ext cx="2408237" cy="720725"/>
            </a:xfrm>
            <a:prstGeom prst="roundRect">
              <a:avLst>
                <a:gd name="adj" fmla="val 16667"/>
              </a:avLst>
            </a:prstGeom>
            <a:noFill/>
            <a:ln w="28440">
              <a:solidFill>
                <a:srgbClr val="009900"/>
              </a:solidFill>
              <a:miter lim="800000"/>
              <a:headEnd/>
              <a:tailEnd/>
            </a:ln>
          </p:spPr>
          <p:txBody>
            <a:bodyPr wrap="none" anchor="ctr"/>
            <a:lstStyle/>
            <a:p>
              <a:pPr>
                <a:lnSpc>
                  <a:spcPct val="93000"/>
                </a:lnSpc>
                <a:buClr>
                  <a:srgbClr val="FFFFFF"/>
                </a:buClr>
                <a:buSzPct val="100000"/>
                <a:buFont typeface="Times New Roman" pitchFamily="18" charset="0"/>
                <a:buNone/>
              </a:pPr>
              <a:endParaRPr lang="fr-FR"/>
            </a:p>
          </p:txBody>
        </p:sp>
      </p:grpSp>
      <p:sp>
        <p:nvSpPr>
          <p:cNvPr id="28679" name="Rectangle 10"/>
          <p:cNvSpPr>
            <a:spLocks noChangeArrowheads="1"/>
          </p:cNvSpPr>
          <p:nvPr/>
        </p:nvSpPr>
        <p:spPr bwMode="auto">
          <a:xfrm>
            <a:off x="1908175" y="6532563"/>
            <a:ext cx="2447925" cy="325437"/>
          </a:xfrm>
          <a:prstGeom prst="rect">
            <a:avLst/>
          </a:prstGeom>
          <a:noFill/>
          <a:ln w="9525">
            <a:noFill/>
            <a:round/>
            <a:headEnd/>
            <a:tailEnd/>
          </a:ln>
        </p:spPr>
        <p:txBody>
          <a:bodyPr wrap="none" anchor="ctr"/>
          <a:lstStyle/>
          <a:p>
            <a:pPr>
              <a:lnSpc>
                <a:spcPct val="93000"/>
              </a:lnSpc>
              <a:buClr>
                <a:srgbClr val="FFFFFF"/>
              </a:buClr>
              <a:buSzPct val="100000"/>
              <a:buFont typeface="Times New Roman" pitchFamily="18" charset="0"/>
              <a:buNone/>
            </a:pPr>
            <a:endParaRPr lang="fr-FR"/>
          </a:p>
        </p:txBody>
      </p:sp>
      <p:sp>
        <p:nvSpPr>
          <p:cNvPr id="28680" name="Rectangle 11"/>
          <p:cNvSpPr>
            <a:spLocks noChangeArrowheads="1"/>
          </p:cNvSpPr>
          <p:nvPr/>
        </p:nvSpPr>
        <p:spPr bwMode="auto">
          <a:xfrm>
            <a:off x="4068763" y="6532563"/>
            <a:ext cx="2700337" cy="325437"/>
          </a:xfrm>
          <a:prstGeom prst="rect">
            <a:avLst/>
          </a:prstGeom>
          <a:noFill/>
          <a:ln w="9525">
            <a:noFill/>
            <a:round/>
            <a:headEnd/>
            <a:tailEnd/>
          </a:ln>
        </p:spPr>
        <p:txBody>
          <a:bodyPr wrap="none" anchor="ctr"/>
          <a:lstStyle/>
          <a:p>
            <a:pPr>
              <a:lnSpc>
                <a:spcPct val="93000"/>
              </a:lnSpc>
              <a:buClr>
                <a:srgbClr val="FFFFFF"/>
              </a:buClr>
              <a:buSzPct val="100000"/>
              <a:buFont typeface="Times New Roman" pitchFamily="18" charset="0"/>
              <a:buNone/>
            </a:pPr>
            <a:endParaRPr lang="fr-FR"/>
          </a:p>
        </p:txBody>
      </p:sp>
      <p:pic>
        <p:nvPicPr>
          <p:cNvPr id="28681" name="Picture 35"/>
          <p:cNvPicPr>
            <a:picLocks noChangeAspect="1" noChangeArrowheads="1"/>
          </p:cNvPicPr>
          <p:nvPr/>
        </p:nvPicPr>
        <p:blipFill>
          <a:blip r:embed="rId3" cstate="print"/>
          <a:srcRect/>
          <a:stretch>
            <a:fillRect/>
          </a:stretch>
        </p:blipFill>
        <p:spPr bwMode="auto">
          <a:xfrm>
            <a:off x="1403350" y="3554413"/>
            <a:ext cx="7705725" cy="3330575"/>
          </a:xfrm>
          <a:prstGeom prst="rect">
            <a:avLst/>
          </a:prstGeom>
          <a:noFill/>
          <a:ln w="9525">
            <a:noFill/>
            <a:round/>
            <a:headEnd/>
            <a:tailEnd/>
          </a:ln>
        </p:spPr>
      </p:pic>
      <p:sp>
        <p:nvSpPr>
          <p:cNvPr id="28682" name="Rectangle 9"/>
          <p:cNvSpPr>
            <a:spLocks noChangeArrowheads="1"/>
          </p:cNvSpPr>
          <p:nvPr/>
        </p:nvSpPr>
        <p:spPr bwMode="auto">
          <a:xfrm>
            <a:off x="6659563" y="3141663"/>
            <a:ext cx="4572000" cy="234950"/>
          </a:xfrm>
          <a:prstGeom prst="rect">
            <a:avLst/>
          </a:prstGeom>
          <a:noFill/>
          <a:ln w="9525">
            <a:noFill/>
            <a:miter lim="800000"/>
            <a:headEnd/>
            <a:tailEnd/>
          </a:ln>
        </p:spPr>
        <p:txBody>
          <a:bodyPr>
            <a:spAutoFit/>
          </a:bodyPr>
          <a:lstStyle/>
          <a:p>
            <a:pPr>
              <a:lnSpc>
                <a:spcPct val="93000"/>
              </a:lnSpc>
              <a:buClr>
                <a:srgbClr val="FFFFFF"/>
              </a:buClr>
              <a:buSzPct val="10000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000" b="1" i="0">
                <a:solidFill>
                  <a:srgbClr val="000000"/>
                </a:solidFill>
                <a:latin typeface="Arial" pitchFamily="34" charset="0"/>
              </a:rPr>
              <a:t>E. Cl</a:t>
            </a:r>
            <a:r>
              <a:rPr lang="en-GB" sz="1000" b="1" i="0">
                <a:solidFill>
                  <a:srgbClr val="000000"/>
                </a:solidFill>
                <a:latin typeface="Arial" pitchFamily="34" charset="0"/>
                <a:cs typeface="Arial" pitchFamily="34" charset="0"/>
              </a:rPr>
              <a:t>ément </a:t>
            </a:r>
            <a:r>
              <a:rPr lang="en-GB" sz="1000" b="1">
                <a:solidFill>
                  <a:srgbClr val="000000"/>
                </a:solidFill>
                <a:latin typeface="Arial" pitchFamily="34" charset="0"/>
                <a:cs typeface="Arial" pitchFamily="34" charset="0"/>
              </a:rPr>
              <a:t>et al</a:t>
            </a:r>
            <a:r>
              <a:rPr lang="en-GB" sz="1000" b="1" i="0">
                <a:solidFill>
                  <a:srgbClr val="000000"/>
                </a:solidFill>
                <a:latin typeface="Arial" pitchFamily="34" charset="0"/>
                <a:cs typeface="Arial" pitchFamily="34" charset="0"/>
              </a:rPr>
              <a:t>., </a:t>
            </a:r>
            <a:r>
              <a:rPr lang="en-GB" sz="1000" b="1" i="0">
                <a:solidFill>
                  <a:srgbClr val="000000"/>
                </a:solidFill>
                <a:latin typeface="Arial" pitchFamily="34" charset="0"/>
              </a:rPr>
              <a:t>PRC 75, 054313 (2007)</a:t>
            </a:r>
            <a:endParaRPr lang="en-GB" sz="1000" b="1" i="0">
              <a:solidFill>
                <a:srgbClr val="000000"/>
              </a:solidFill>
              <a:latin typeface="Arial" pitchFamily="34" charset="0"/>
              <a:cs typeface="Arial" pitchFamily="34" charset="0"/>
            </a:endParaRPr>
          </a:p>
        </p:txBody>
      </p:sp>
    </p:spTree>
  </p:cSld>
  <p:clrMapOvr>
    <a:masterClrMapping/>
  </p:clrMapOvr>
  <p:transition spd="med"/>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p:cNvPicPr>
            <a:picLocks noChangeAspect="1" noChangeArrowheads="1"/>
          </p:cNvPicPr>
          <p:nvPr/>
        </p:nvPicPr>
        <p:blipFill>
          <a:blip r:embed="rId3" cstate="print"/>
          <a:srcRect/>
          <a:stretch>
            <a:fillRect/>
          </a:stretch>
        </p:blipFill>
        <p:spPr bwMode="auto">
          <a:xfrm>
            <a:off x="1403350" y="3554413"/>
            <a:ext cx="7705725" cy="3330575"/>
          </a:xfrm>
          <a:prstGeom prst="rect">
            <a:avLst/>
          </a:prstGeom>
          <a:noFill/>
          <a:ln w="9525">
            <a:noFill/>
            <a:round/>
            <a:headEnd/>
            <a:tailEnd/>
          </a:ln>
        </p:spPr>
      </p:pic>
      <p:sp>
        <p:nvSpPr>
          <p:cNvPr id="29699" name="Rectangle 3"/>
          <p:cNvSpPr>
            <a:spLocks noChangeArrowheads="1"/>
          </p:cNvSpPr>
          <p:nvPr/>
        </p:nvSpPr>
        <p:spPr bwMode="auto">
          <a:xfrm>
            <a:off x="1600200" y="0"/>
            <a:ext cx="7543800" cy="431800"/>
          </a:xfrm>
          <a:prstGeom prst="rect">
            <a:avLst/>
          </a:prstGeom>
          <a:noFill/>
          <a:ln w="9525">
            <a:noFill/>
            <a:round/>
            <a:headEnd/>
            <a:tailEnd/>
          </a:ln>
        </p:spPr>
        <p:txBody>
          <a:bodyPr wrap="none" lIns="90000" tIns="46800" rIns="90000" bIns="46800">
            <a:spAutoFit/>
          </a:bodyPr>
          <a:lstStyle/>
          <a:p>
            <a:pPr>
              <a:lnSpc>
                <a:spcPct val="93000"/>
              </a:lnSpc>
              <a:buClr>
                <a:srgbClr val="FFFFFF"/>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b="1" i="0">
                <a:solidFill>
                  <a:schemeClr val="accent2"/>
                </a:solidFill>
                <a:latin typeface="Arial" pitchFamily="34" charset="0"/>
              </a:rPr>
              <a:t>Shape coexistence in mean-field models (3) Gogny</a:t>
            </a:r>
          </a:p>
        </p:txBody>
      </p:sp>
      <p:sp>
        <p:nvSpPr>
          <p:cNvPr id="29700" name="Text Box 9"/>
          <p:cNvSpPr txBox="1">
            <a:spLocks noChangeArrowheads="1"/>
          </p:cNvSpPr>
          <p:nvPr/>
        </p:nvSpPr>
        <p:spPr bwMode="auto">
          <a:xfrm>
            <a:off x="1042988" y="692150"/>
            <a:ext cx="7632700" cy="319088"/>
          </a:xfrm>
          <a:prstGeom prst="rect">
            <a:avLst/>
          </a:prstGeom>
          <a:noFill/>
          <a:ln w="9525">
            <a:noFill/>
            <a:round/>
            <a:headEnd/>
            <a:tailEnd/>
          </a:ln>
        </p:spPr>
        <p:txBody>
          <a:bodyPr lIns="90000" tIns="46800" rIns="90000" bIns="46800">
            <a:spAutoFit/>
          </a:bodyPr>
          <a:lstStyle/>
          <a:p>
            <a:pPr>
              <a:lnSpc>
                <a:spcPct val="93000"/>
              </a:lnSpc>
              <a:buClr>
                <a:srgbClr val="FFFFFF"/>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400" b="1" i="0">
                <a:solidFill>
                  <a:schemeClr val="tx1"/>
                </a:solidFill>
                <a:latin typeface="Arial" pitchFamily="34" charset="0"/>
              </a:rPr>
              <a:t>The </a:t>
            </a:r>
            <a:r>
              <a:rPr lang="en-GB" sz="1400" b="1" i="0">
                <a:solidFill>
                  <a:srgbClr val="FF0066"/>
                </a:solidFill>
                <a:latin typeface="Arial" pitchFamily="34" charset="0"/>
              </a:rPr>
              <a:t>agreement</a:t>
            </a:r>
            <a:r>
              <a:rPr lang="en-GB" sz="1400" b="1" i="0">
                <a:solidFill>
                  <a:schemeClr val="tx1"/>
                </a:solidFill>
                <a:latin typeface="Arial" pitchFamily="34" charset="0"/>
              </a:rPr>
              <a:t> is remarkable for excitation energy and matrix elements</a:t>
            </a:r>
            <a:r>
              <a:rPr lang="en-GB" sz="1600" b="1" i="0">
                <a:solidFill>
                  <a:schemeClr val="tx1"/>
                </a:solidFill>
                <a:latin typeface="Arial" pitchFamily="34" charset="0"/>
              </a:rPr>
              <a:t> </a:t>
            </a:r>
          </a:p>
        </p:txBody>
      </p:sp>
      <p:sp>
        <p:nvSpPr>
          <p:cNvPr id="29701" name="Rectangle 10"/>
          <p:cNvSpPr>
            <a:spLocks noChangeArrowheads="1"/>
          </p:cNvSpPr>
          <p:nvPr/>
        </p:nvSpPr>
        <p:spPr bwMode="auto">
          <a:xfrm>
            <a:off x="1908175" y="6532563"/>
            <a:ext cx="2447925" cy="325437"/>
          </a:xfrm>
          <a:prstGeom prst="rect">
            <a:avLst/>
          </a:prstGeom>
          <a:noFill/>
          <a:ln w="9525">
            <a:noFill/>
            <a:round/>
            <a:headEnd/>
            <a:tailEnd/>
          </a:ln>
        </p:spPr>
        <p:txBody>
          <a:bodyPr wrap="none" anchor="ctr"/>
          <a:lstStyle/>
          <a:p>
            <a:pPr>
              <a:lnSpc>
                <a:spcPct val="93000"/>
              </a:lnSpc>
              <a:buClr>
                <a:srgbClr val="FFFFFF"/>
              </a:buClr>
              <a:buSzPct val="100000"/>
              <a:buFont typeface="Times New Roman" pitchFamily="18" charset="0"/>
              <a:buNone/>
            </a:pPr>
            <a:endParaRPr lang="fr-FR"/>
          </a:p>
        </p:txBody>
      </p:sp>
      <p:sp>
        <p:nvSpPr>
          <p:cNvPr id="29702" name="Rectangle 11"/>
          <p:cNvSpPr>
            <a:spLocks noChangeArrowheads="1"/>
          </p:cNvSpPr>
          <p:nvPr/>
        </p:nvSpPr>
        <p:spPr bwMode="auto">
          <a:xfrm>
            <a:off x="4068763" y="6532563"/>
            <a:ext cx="2700337" cy="325437"/>
          </a:xfrm>
          <a:prstGeom prst="rect">
            <a:avLst/>
          </a:prstGeom>
          <a:noFill/>
          <a:ln w="9525">
            <a:noFill/>
            <a:round/>
            <a:headEnd/>
            <a:tailEnd/>
          </a:ln>
        </p:spPr>
        <p:txBody>
          <a:bodyPr wrap="none" anchor="ctr"/>
          <a:lstStyle/>
          <a:p>
            <a:pPr>
              <a:lnSpc>
                <a:spcPct val="93000"/>
              </a:lnSpc>
              <a:buClr>
                <a:srgbClr val="FFFFFF"/>
              </a:buClr>
              <a:buSzPct val="100000"/>
              <a:buFont typeface="Times New Roman" pitchFamily="18" charset="0"/>
              <a:buNone/>
            </a:pPr>
            <a:endParaRPr lang="fr-FR"/>
          </a:p>
        </p:txBody>
      </p:sp>
      <p:grpSp>
        <p:nvGrpSpPr>
          <p:cNvPr id="27" name="Groupe 26"/>
          <p:cNvGrpSpPr/>
          <p:nvPr/>
        </p:nvGrpSpPr>
        <p:grpSpPr>
          <a:xfrm>
            <a:off x="900113" y="1412875"/>
            <a:ext cx="4968875" cy="5256213"/>
            <a:chOff x="900113" y="1412875"/>
            <a:chExt cx="4968875" cy="5256213"/>
          </a:xfrm>
        </p:grpSpPr>
        <p:sp>
          <p:nvSpPr>
            <p:cNvPr id="130060" name="Rectangle 12"/>
            <p:cNvSpPr>
              <a:spLocks noChangeArrowheads="1"/>
            </p:cNvSpPr>
            <p:nvPr/>
          </p:nvSpPr>
          <p:spPr bwMode="auto">
            <a:xfrm>
              <a:off x="900113" y="1412875"/>
              <a:ext cx="4032250" cy="290513"/>
            </a:xfrm>
            <a:prstGeom prst="rect">
              <a:avLst/>
            </a:prstGeom>
            <a:noFill/>
            <a:ln w="9525">
              <a:noFill/>
              <a:round/>
              <a:headEnd/>
              <a:tailEnd/>
            </a:ln>
          </p:spPr>
          <p:txBody>
            <a:bodyPr lIns="90000" tIns="46800" rIns="90000" bIns="46800">
              <a:spAutoFit/>
            </a:bodyPr>
            <a:lstStyle/>
            <a:p>
              <a:pPr>
                <a:lnSpc>
                  <a:spcPct val="93000"/>
                </a:lnSpc>
                <a:buClr>
                  <a:srgbClr val="FF9900"/>
                </a:buClr>
                <a:buSzPct val="100000"/>
                <a:buFont typeface="Wingdings" pitchFamily="2"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400" i="0" dirty="0">
                  <a:solidFill>
                    <a:schemeClr val="tx1"/>
                  </a:solidFill>
                  <a:latin typeface="Arial" pitchFamily="34" charset="0"/>
                </a:rPr>
                <a:t> K=0 </a:t>
              </a:r>
              <a:r>
                <a:rPr lang="en-GB" sz="1400" i="0" dirty="0" err="1">
                  <a:solidFill>
                    <a:schemeClr val="tx1"/>
                  </a:solidFill>
                  <a:latin typeface="Arial" pitchFamily="34" charset="0"/>
                </a:rPr>
                <a:t>prolate</a:t>
              </a:r>
              <a:r>
                <a:rPr lang="en-GB" sz="1400" i="0" dirty="0">
                  <a:solidFill>
                    <a:schemeClr val="tx1"/>
                  </a:solidFill>
                  <a:latin typeface="Arial" pitchFamily="34" charset="0"/>
                </a:rPr>
                <a:t> rotational ground state band</a:t>
              </a:r>
            </a:p>
          </p:txBody>
        </p:sp>
        <p:grpSp>
          <p:nvGrpSpPr>
            <p:cNvPr id="2" name="Group 32"/>
            <p:cNvGrpSpPr>
              <a:grpSpLocks/>
            </p:cNvGrpSpPr>
            <p:nvPr/>
          </p:nvGrpSpPr>
          <p:grpSpPr bwMode="auto">
            <a:xfrm>
              <a:off x="1403350" y="3213100"/>
              <a:ext cx="4465638" cy="3455988"/>
              <a:chOff x="884" y="2024"/>
              <a:chExt cx="2813" cy="2177"/>
            </a:xfrm>
          </p:grpSpPr>
          <p:pic>
            <p:nvPicPr>
              <p:cNvPr id="29722" name="Picture 18"/>
              <p:cNvPicPr>
                <a:picLocks noChangeAspect="1" noChangeArrowheads="1"/>
              </p:cNvPicPr>
              <p:nvPr/>
            </p:nvPicPr>
            <p:blipFill>
              <a:blip r:embed="rId4" cstate="print"/>
              <a:srcRect/>
              <a:stretch>
                <a:fillRect/>
              </a:stretch>
            </p:blipFill>
            <p:spPr bwMode="auto">
              <a:xfrm>
                <a:off x="1020" y="2024"/>
                <a:ext cx="347" cy="281"/>
              </a:xfrm>
              <a:prstGeom prst="rect">
                <a:avLst/>
              </a:prstGeom>
              <a:noFill/>
              <a:ln w="9525">
                <a:noFill/>
                <a:round/>
                <a:headEnd/>
                <a:tailEnd/>
              </a:ln>
            </p:spPr>
          </p:pic>
          <p:pic>
            <p:nvPicPr>
              <p:cNvPr id="29723" name="Picture 19"/>
              <p:cNvPicPr>
                <a:picLocks noChangeAspect="1" noChangeArrowheads="1"/>
              </p:cNvPicPr>
              <p:nvPr/>
            </p:nvPicPr>
            <p:blipFill>
              <a:blip r:embed="rId4" cstate="print"/>
              <a:srcRect/>
              <a:stretch>
                <a:fillRect/>
              </a:stretch>
            </p:blipFill>
            <p:spPr bwMode="auto">
              <a:xfrm>
                <a:off x="3198" y="2568"/>
                <a:ext cx="347" cy="281"/>
              </a:xfrm>
              <a:prstGeom prst="rect">
                <a:avLst/>
              </a:prstGeom>
              <a:noFill/>
              <a:ln w="9525">
                <a:noFill/>
                <a:round/>
                <a:headEnd/>
                <a:tailEnd/>
              </a:ln>
            </p:spPr>
          </p:pic>
          <p:sp>
            <p:nvSpPr>
              <p:cNvPr id="29724" name="Rectangle 26"/>
              <p:cNvSpPr>
                <a:spLocks noChangeArrowheads="1"/>
              </p:cNvSpPr>
              <p:nvPr/>
            </p:nvSpPr>
            <p:spPr bwMode="auto">
              <a:xfrm>
                <a:off x="884" y="2387"/>
                <a:ext cx="545" cy="1769"/>
              </a:xfrm>
              <a:prstGeom prst="rect">
                <a:avLst/>
              </a:prstGeom>
              <a:noFill/>
              <a:ln w="28575">
                <a:solidFill>
                  <a:srgbClr val="0066FF"/>
                </a:solidFill>
                <a:prstDash val="lgDash"/>
                <a:miter lim="800000"/>
                <a:headEnd/>
                <a:tailEnd/>
              </a:ln>
            </p:spPr>
            <p:txBody>
              <a:bodyPr wrap="none" anchor="ctr"/>
              <a:lstStyle/>
              <a:p>
                <a:pPr>
                  <a:lnSpc>
                    <a:spcPct val="93000"/>
                  </a:lnSpc>
                  <a:buClr>
                    <a:srgbClr val="FFFFFF"/>
                  </a:buClr>
                  <a:buSzPct val="100000"/>
                  <a:buFont typeface="Times New Roman" pitchFamily="18" charset="0"/>
                  <a:buNone/>
                </a:pPr>
                <a:endParaRPr lang="fr-FR"/>
              </a:p>
            </p:txBody>
          </p:sp>
          <p:sp>
            <p:nvSpPr>
              <p:cNvPr id="29725" name="Rectangle 27"/>
              <p:cNvSpPr>
                <a:spLocks noChangeArrowheads="1"/>
              </p:cNvSpPr>
              <p:nvPr/>
            </p:nvSpPr>
            <p:spPr bwMode="auto">
              <a:xfrm>
                <a:off x="3152" y="2886"/>
                <a:ext cx="545" cy="1315"/>
              </a:xfrm>
              <a:prstGeom prst="rect">
                <a:avLst/>
              </a:prstGeom>
              <a:noFill/>
              <a:ln w="28575">
                <a:solidFill>
                  <a:srgbClr val="0066FF"/>
                </a:solidFill>
                <a:prstDash val="lgDash"/>
                <a:miter lim="800000"/>
                <a:headEnd/>
                <a:tailEnd/>
              </a:ln>
            </p:spPr>
            <p:txBody>
              <a:bodyPr wrap="none" anchor="ctr"/>
              <a:lstStyle/>
              <a:p>
                <a:pPr>
                  <a:lnSpc>
                    <a:spcPct val="93000"/>
                  </a:lnSpc>
                  <a:buClr>
                    <a:srgbClr val="FFFFFF"/>
                  </a:buClr>
                  <a:buSzPct val="100000"/>
                  <a:buFont typeface="Times New Roman" pitchFamily="18" charset="0"/>
                  <a:buNone/>
                </a:pPr>
                <a:endParaRPr lang="fr-FR"/>
              </a:p>
            </p:txBody>
          </p:sp>
        </p:grpSp>
      </p:grpSp>
      <p:grpSp>
        <p:nvGrpSpPr>
          <p:cNvPr id="28" name="Groupe 27"/>
          <p:cNvGrpSpPr/>
          <p:nvPr/>
        </p:nvGrpSpPr>
        <p:grpSpPr>
          <a:xfrm>
            <a:off x="900113" y="1897083"/>
            <a:ext cx="6049962" cy="4340205"/>
            <a:chOff x="900113" y="1897083"/>
            <a:chExt cx="6049962" cy="4340205"/>
          </a:xfrm>
        </p:grpSpPr>
        <p:sp>
          <p:nvSpPr>
            <p:cNvPr id="130062" name="Rectangle 14"/>
            <p:cNvSpPr>
              <a:spLocks noChangeArrowheads="1"/>
            </p:cNvSpPr>
            <p:nvPr/>
          </p:nvSpPr>
          <p:spPr bwMode="auto">
            <a:xfrm>
              <a:off x="900113" y="1897083"/>
              <a:ext cx="4032250" cy="290513"/>
            </a:xfrm>
            <a:prstGeom prst="rect">
              <a:avLst/>
            </a:prstGeom>
            <a:noFill/>
            <a:ln w="9525">
              <a:noFill/>
              <a:round/>
              <a:headEnd/>
              <a:tailEnd/>
            </a:ln>
          </p:spPr>
          <p:txBody>
            <a:bodyPr lIns="90000" tIns="46800" rIns="90000" bIns="46800">
              <a:spAutoFit/>
            </a:bodyPr>
            <a:lstStyle/>
            <a:p>
              <a:pPr>
                <a:lnSpc>
                  <a:spcPct val="93000"/>
                </a:lnSpc>
                <a:buClr>
                  <a:srgbClr val="FF9900"/>
                </a:buClr>
                <a:buSzPct val="100000"/>
                <a:buFont typeface="Wingdings" pitchFamily="2"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400" i="0" dirty="0">
                  <a:solidFill>
                    <a:schemeClr val="tx1"/>
                  </a:solidFill>
                  <a:latin typeface="Arial" pitchFamily="34" charset="0"/>
                </a:rPr>
                <a:t> 2</a:t>
              </a:r>
              <a:r>
                <a:rPr lang="en-GB" sz="1400" i="0" baseline="30000" dirty="0">
                  <a:solidFill>
                    <a:schemeClr val="tx1"/>
                  </a:solidFill>
                  <a:latin typeface="Arial" pitchFamily="34" charset="0"/>
                </a:rPr>
                <a:t>+</a:t>
              </a:r>
              <a:r>
                <a:rPr lang="en-GB" sz="1400" i="0" baseline="-25000" dirty="0">
                  <a:solidFill>
                    <a:schemeClr val="tx1"/>
                  </a:solidFill>
                  <a:latin typeface="Arial" pitchFamily="34" charset="0"/>
                </a:rPr>
                <a:t>3</a:t>
              </a:r>
              <a:r>
                <a:rPr lang="en-GB" sz="1400" i="0" dirty="0">
                  <a:solidFill>
                    <a:schemeClr val="tx1"/>
                  </a:solidFill>
                  <a:latin typeface="Arial" pitchFamily="34" charset="0"/>
                </a:rPr>
                <a:t> oblate rotational state</a:t>
              </a:r>
            </a:p>
          </p:txBody>
        </p:sp>
        <p:grpSp>
          <p:nvGrpSpPr>
            <p:cNvPr id="3" name="Group 33"/>
            <p:cNvGrpSpPr>
              <a:grpSpLocks/>
            </p:cNvGrpSpPr>
            <p:nvPr/>
          </p:nvGrpSpPr>
          <p:grpSpPr bwMode="auto">
            <a:xfrm>
              <a:off x="2411413" y="3573463"/>
              <a:ext cx="4538662" cy="2663825"/>
              <a:chOff x="1519" y="2251"/>
              <a:chExt cx="2859" cy="1633"/>
            </a:xfrm>
          </p:grpSpPr>
          <p:pic>
            <p:nvPicPr>
              <p:cNvPr id="29718" name="Picture 21"/>
              <p:cNvPicPr>
                <a:picLocks noChangeAspect="1" noChangeArrowheads="1"/>
              </p:cNvPicPr>
              <p:nvPr/>
            </p:nvPicPr>
            <p:blipFill>
              <a:blip r:embed="rId5" cstate="print"/>
              <a:srcRect/>
              <a:stretch>
                <a:fillRect/>
              </a:stretch>
            </p:blipFill>
            <p:spPr bwMode="auto">
              <a:xfrm>
                <a:off x="3969" y="2523"/>
                <a:ext cx="245" cy="275"/>
              </a:xfrm>
              <a:prstGeom prst="rect">
                <a:avLst/>
              </a:prstGeom>
              <a:noFill/>
              <a:ln w="9525">
                <a:noFill/>
                <a:round/>
                <a:headEnd/>
                <a:tailEnd/>
              </a:ln>
            </p:spPr>
          </p:pic>
          <p:pic>
            <p:nvPicPr>
              <p:cNvPr id="29719" name="Picture 22"/>
              <p:cNvPicPr>
                <a:picLocks noChangeAspect="1" noChangeArrowheads="1"/>
              </p:cNvPicPr>
              <p:nvPr/>
            </p:nvPicPr>
            <p:blipFill>
              <a:blip r:embed="rId5" cstate="print"/>
              <a:srcRect/>
              <a:stretch>
                <a:fillRect/>
              </a:stretch>
            </p:blipFill>
            <p:spPr bwMode="auto">
              <a:xfrm>
                <a:off x="1610" y="2659"/>
                <a:ext cx="245" cy="275"/>
              </a:xfrm>
              <a:prstGeom prst="rect">
                <a:avLst/>
              </a:prstGeom>
              <a:noFill/>
              <a:ln w="9525">
                <a:noFill/>
                <a:round/>
                <a:headEnd/>
                <a:tailEnd/>
              </a:ln>
            </p:spPr>
          </p:pic>
          <p:sp>
            <p:nvSpPr>
              <p:cNvPr id="29720" name="Rectangle 28"/>
              <p:cNvSpPr>
                <a:spLocks noChangeArrowheads="1"/>
              </p:cNvSpPr>
              <p:nvPr/>
            </p:nvSpPr>
            <p:spPr bwMode="auto">
              <a:xfrm>
                <a:off x="1519" y="2931"/>
                <a:ext cx="545" cy="953"/>
              </a:xfrm>
              <a:prstGeom prst="rect">
                <a:avLst/>
              </a:prstGeom>
              <a:noFill/>
              <a:ln w="28575">
                <a:solidFill>
                  <a:srgbClr val="009900"/>
                </a:solidFill>
                <a:prstDash val="lgDash"/>
                <a:miter lim="800000"/>
                <a:headEnd/>
                <a:tailEnd/>
              </a:ln>
            </p:spPr>
            <p:txBody>
              <a:bodyPr wrap="none" anchor="ctr"/>
              <a:lstStyle/>
              <a:p>
                <a:pPr>
                  <a:lnSpc>
                    <a:spcPct val="93000"/>
                  </a:lnSpc>
                  <a:buClr>
                    <a:srgbClr val="FFFFFF"/>
                  </a:buClr>
                  <a:buSzPct val="100000"/>
                  <a:buFont typeface="Times New Roman" pitchFamily="18" charset="0"/>
                  <a:buNone/>
                </a:pPr>
                <a:endParaRPr lang="fr-FR"/>
              </a:p>
            </p:txBody>
          </p:sp>
          <p:sp>
            <p:nvSpPr>
              <p:cNvPr id="29721" name="Rectangle 29"/>
              <p:cNvSpPr>
                <a:spLocks noChangeArrowheads="1"/>
              </p:cNvSpPr>
              <p:nvPr/>
            </p:nvSpPr>
            <p:spPr bwMode="auto">
              <a:xfrm>
                <a:off x="3833" y="2251"/>
                <a:ext cx="545" cy="1452"/>
              </a:xfrm>
              <a:prstGeom prst="rect">
                <a:avLst/>
              </a:prstGeom>
              <a:noFill/>
              <a:ln w="28575">
                <a:solidFill>
                  <a:srgbClr val="009900"/>
                </a:solidFill>
                <a:prstDash val="lgDash"/>
                <a:miter lim="800000"/>
                <a:headEnd/>
                <a:tailEnd/>
              </a:ln>
            </p:spPr>
            <p:txBody>
              <a:bodyPr wrap="none" anchor="ctr"/>
              <a:lstStyle/>
              <a:p>
                <a:pPr>
                  <a:lnSpc>
                    <a:spcPct val="93000"/>
                  </a:lnSpc>
                  <a:buClr>
                    <a:srgbClr val="FFFFFF"/>
                  </a:buClr>
                  <a:buSzPct val="100000"/>
                  <a:buFont typeface="Times New Roman" pitchFamily="18" charset="0"/>
                  <a:buNone/>
                </a:pPr>
                <a:endParaRPr lang="fr-FR"/>
              </a:p>
            </p:txBody>
          </p:sp>
        </p:grpSp>
      </p:grpSp>
      <p:grpSp>
        <p:nvGrpSpPr>
          <p:cNvPr id="26" name="Groupe 25"/>
          <p:cNvGrpSpPr/>
          <p:nvPr/>
        </p:nvGrpSpPr>
        <p:grpSpPr>
          <a:xfrm>
            <a:off x="900113" y="2379715"/>
            <a:ext cx="7559675" cy="3281310"/>
            <a:chOff x="900113" y="2379715"/>
            <a:chExt cx="7559675" cy="3281310"/>
          </a:xfrm>
        </p:grpSpPr>
        <p:sp>
          <p:nvSpPr>
            <p:cNvPr id="130061" name="Rectangle 13"/>
            <p:cNvSpPr>
              <a:spLocks noChangeArrowheads="1"/>
            </p:cNvSpPr>
            <p:nvPr/>
          </p:nvSpPr>
          <p:spPr bwMode="auto">
            <a:xfrm>
              <a:off x="900113" y="2379715"/>
              <a:ext cx="4032250" cy="290513"/>
            </a:xfrm>
            <a:prstGeom prst="rect">
              <a:avLst/>
            </a:prstGeom>
            <a:noFill/>
            <a:ln w="9525">
              <a:noFill/>
              <a:round/>
              <a:headEnd/>
              <a:tailEnd/>
            </a:ln>
          </p:spPr>
          <p:txBody>
            <a:bodyPr lIns="90000" tIns="46800" rIns="90000" bIns="46800">
              <a:spAutoFit/>
            </a:bodyPr>
            <a:lstStyle/>
            <a:p>
              <a:pPr>
                <a:lnSpc>
                  <a:spcPct val="93000"/>
                </a:lnSpc>
                <a:buClr>
                  <a:srgbClr val="FF9900"/>
                </a:buClr>
                <a:buSzPct val="100000"/>
                <a:buFont typeface="Wingdings" pitchFamily="2"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400" i="0" dirty="0">
                  <a:solidFill>
                    <a:schemeClr val="tx1"/>
                  </a:solidFill>
                  <a:latin typeface="Arial" pitchFamily="34" charset="0"/>
                </a:rPr>
                <a:t> K=2 gamma </a:t>
              </a:r>
              <a:r>
                <a:rPr lang="en-GB" sz="1400" i="0" dirty="0" err="1">
                  <a:solidFill>
                    <a:schemeClr val="tx1"/>
                  </a:solidFill>
                  <a:latin typeface="Arial" pitchFamily="34" charset="0"/>
                </a:rPr>
                <a:t>vibrational</a:t>
              </a:r>
              <a:r>
                <a:rPr lang="en-GB" sz="1400" i="0" dirty="0">
                  <a:solidFill>
                    <a:schemeClr val="tx1"/>
                  </a:solidFill>
                  <a:latin typeface="Arial" pitchFamily="34" charset="0"/>
                </a:rPr>
                <a:t> band</a:t>
              </a:r>
            </a:p>
          </p:txBody>
        </p:sp>
        <p:grpSp>
          <p:nvGrpSpPr>
            <p:cNvPr id="4" name="Group 34"/>
            <p:cNvGrpSpPr>
              <a:grpSpLocks/>
            </p:cNvGrpSpPr>
            <p:nvPr/>
          </p:nvGrpSpPr>
          <p:grpSpPr bwMode="auto">
            <a:xfrm>
              <a:off x="3563938" y="3284538"/>
              <a:ext cx="4895850" cy="2376487"/>
              <a:chOff x="2245" y="2069"/>
              <a:chExt cx="2949" cy="1497"/>
            </a:xfrm>
          </p:grpSpPr>
          <p:sp>
            <p:nvSpPr>
              <p:cNvPr id="29714" name="Text Box 24"/>
              <p:cNvSpPr txBox="1">
                <a:spLocks noChangeArrowheads="1"/>
              </p:cNvSpPr>
              <p:nvPr/>
            </p:nvSpPr>
            <p:spPr bwMode="auto">
              <a:xfrm>
                <a:off x="2426" y="2205"/>
                <a:ext cx="186" cy="272"/>
              </a:xfrm>
              <a:prstGeom prst="rect">
                <a:avLst/>
              </a:prstGeom>
              <a:noFill/>
              <a:ln w="9525">
                <a:noFill/>
                <a:miter lim="800000"/>
                <a:headEnd/>
                <a:tailEnd/>
              </a:ln>
            </p:spPr>
            <p:txBody>
              <a:bodyPr wrap="none">
                <a:spAutoFit/>
              </a:bodyPr>
              <a:lstStyle/>
              <a:p>
                <a:pPr>
                  <a:lnSpc>
                    <a:spcPct val="93000"/>
                  </a:lnSpc>
                  <a:buClr>
                    <a:srgbClr val="FFFFFF"/>
                  </a:buClr>
                  <a:buSzPct val="100000"/>
                  <a:buFont typeface="Times New Roman" pitchFamily="18" charset="0"/>
                  <a:buNone/>
                </a:pPr>
                <a:r>
                  <a:rPr lang="fr-FR">
                    <a:solidFill>
                      <a:schemeClr val="tx1"/>
                    </a:solidFill>
                    <a:latin typeface="Symbol" pitchFamily="18" charset="2"/>
                  </a:rPr>
                  <a:t>g</a:t>
                </a:r>
              </a:p>
            </p:txBody>
          </p:sp>
          <p:sp>
            <p:nvSpPr>
              <p:cNvPr id="29715" name="Text Box 25"/>
              <p:cNvSpPr txBox="1">
                <a:spLocks noChangeArrowheads="1"/>
              </p:cNvSpPr>
              <p:nvPr/>
            </p:nvSpPr>
            <p:spPr bwMode="auto">
              <a:xfrm>
                <a:off x="4785" y="2069"/>
                <a:ext cx="186" cy="272"/>
              </a:xfrm>
              <a:prstGeom prst="rect">
                <a:avLst/>
              </a:prstGeom>
              <a:noFill/>
              <a:ln w="9525">
                <a:noFill/>
                <a:miter lim="800000"/>
                <a:headEnd/>
                <a:tailEnd/>
              </a:ln>
            </p:spPr>
            <p:txBody>
              <a:bodyPr wrap="none">
                <a:spAutoFit/>
              </a:bodyPr>
              <a:lstStyle/>
              <a:p>
                <a:pPr>
                  <a:lnSpc>
                    <a:spcPct val="93000"/>
                  </a:lnSpc>
                  <a:buClr>
                    <a:srgbClr val="FFFFFF"/>
                  </a:buClr>
                  <a:buSzPct val="100000"/>
                  <a:buFont typeface="Times New Roman" pitchFamily="18" charset="0"/>
                  <a:buNone/>
                </a:pPr>
                <a:r>
                  <a:rPr lang="fr-FR">
                    <a:solidFill>
                      <a:schemeClr val="tx1"/>
                    </a:solidFill>
                    <a:latin typeface="Symbol" pitchFamily="18" charset="2"/>
                  </a:rPr>
                  <a:t>g</a:t>
                </a:r>
              </a:p>
            </p:txBody>
          </p:sp>
          <p:sp>
            <p:nvSpPr>
              <p:cNvPr id="29716" name="Rectangle 30"/>
              <p:cNvSpPr>
                <a:spLocks noChangeArrowheads="1"/>
              </p:cNvSpPr>
              <p:nvPr/>
            </p:nvSpPr>
            <p:spPr bwMode="auto">
              <a:xfrm>
                <a:off x="4649" y="2341"/>
                <a:ext cx="545" cy="1225"/>
              </a:xfrm>
              <a:prstGeom prst="rect">
                <a:avLst/>
              </a:prstGeom>
              <a:noFill/>
              <a:ln w="28575">
                <a:solidFill>
                  <a:srgbClr val="FF0000"/>
                </a:solidFill>
                <a:prstDash val="lgDash"/>
                <a:miter lim="800000"/>
                <a:headEnd/>
                <a:tailEnd/>
              </a:ln>
            </p:spPr>
            <p:txBody>
              <a:bodyPr wrap="none" anchor="ctr"/>
              <a:lstStyle/>
              <a:p>
                <a:pPr>
                  <a:lnSpc>
                    <a:spcPct val="93000"/>
                  </a:lnSpc>
                  <a:buClr>
                    <a:srgbClr val="FFFFFF"/>
                  </a:buClr>
                  <a:buSzPct val="100000"/>
                  <a:buFont typeface="Times New Roman" pitchFamily="18" charset="0"/>
                  <a:buNone/>
                </a:pPr>
                <a:endParaRPr lang="fr-FR"/>
              </a:p>
            </p:txBody>
          </p:sp>
          <p:sp>
            <p:nvSpPr>
              <p:cNvPr id="29717" name="Rectangle 31"/>
              <p:cNvSpPr>
                <a:spLocks noChangeArrowheads="1"/>
              </p:cNvSpPr>
              <p:nvPr/>
            </p:nvSpPr>
            <p:spPr bwMode="auto">
              <a:xfrm>
                <a:off x="2245" y="2251"/>
                <a:ext cx="545" cy="1180"/>
              </a:xfrm>
              <a:prstGeom prst="rect">
                <a:avLst/>
              </a:prstGeom>
              <a:noFill/>
              <a:ln w="28575">
                <a:solidFill>
                  <a:srgbClr val="FF0000"/>
                </a:solidFill>
                <a:prstDash val="lgDash"/>
                <a:miter lim="800000"/>
                <a:headEnd/>
                <a:tailEnd/>
              </a:ln>
            </p:spPr>
            <p:txBody>
              <a:bodyPr wrap="none" anchor="ctr"/>
              <a:lstStyle/>
              <a:p>
                <a:pPr>
                  <a:lnSpc>
                    <a:spcPct val="93000"/>
                  </a:lnSpc>
                  <a:buClr>
                    <a:srgbClr val="FFFFFF"/>
                  </a:buClr>
                  <a:buSzPct val="100000"/>
                  <a:buFont typeface="Times New Roman" pitchFamily="18" charset="0"/>
                  <a:buNone/>
                </a:pPr>
                <a:endParaRPr lang="fr-FR"/>
              </a:p>
            </p:txBody>
          </p:sp>
        </p:grpSp>
      </p:grpSp>
      <p:sp>
        <p:nvSpPr>
          <p:cNvPr id="29713" name="Rectangle 28"/>
          <p:cNvSpPr>
            <a:spLocks noChangeArrowheads="1"/>
          </p:cNvSpPr>
          <p:nvPr/>
        </p:nvSpPr>
        <p:spPr bwMode="auto">
          <a:xfrm>
            <a:off x="6659563" y="3141663"/>
            <a:ext cx="4572000" cy="234950"/>
          </a:xfrm>
          <a:prstGeom prst="rect">
            <a:avLst/>
          </a:prstGeom>
          <a:noFill/>
          <a:ln w="9525">
            <a:noFill/>
            <a:miter lim="800000"/>
            <a:headEnd/>
            <a:tailEnd/>
          </a:ln>
        </p:spPr>
        <p:txBody>
          <a:bodyPr>
            <a:spAutoFit/>
          </a:bodyPr>
          <a:lstStyle/>
          <a:p>
            <a:pPr>
              <a:lnSpc>
                <a:spcPct val="93000"/>
              </a:lnSpc>
              <a:buClr>
                <a:srgbClr val="FFFFFF"/>
              </a:buClr>
              <a:buSzPct val="10000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000" b="1" i="0">
                <a:solidFill>
                  <a:srgbClr val="000000"/>
                </a:solidFill>
                <a:latin typeface="Arial" pitchFamily="34" charset="0"/>
              </a:rPr>
              <a:t>E. Cl</a:t>
            </a:r>
            <a:r>
              <a:rPr lang="en-GB" sz="1000" b="1" i="0">
                <a:solidFill>
                  <a:srgbClr val="000000"/>
                </a:solidFill>
                <a:latin typeface="Arial" pitchFamily="34" charset="0"/>
                <a:cs typeface="Arial" pitchFamily="34" charset="0"/>
              </a:rPr>
              <a:t>ément </a:t>
            </a:r>
            <a:r>
              <a:rPr lang="en-GB" sz="1000" b="1">
                <a:solidFill>
                  <a:srgbClr val="000000"/>
                </a:solidFill>
                <a:latin typeface="Arial" pitchFamily="34" charset="0"/>
                <a:cs typeface="Arial" pitchFamily="34" charset="0"/>
              </a:rPr>
              <a:t>et al</a:t>
            </a:r>
            <a:r>
              <a:rPr lang="en-GB" sz="1000" b="1" i="0">
                <a:solidFill>
                  <a:srgbClr val="000000"/>
                </a:solidFill>
                <a:latin typeface="Arial" pitchFamily="34" charset="0"/>
                <a:cs typeface="Arial" pitchFamily="34" charset="0"/>
              </a:rPr>
              <a:t>., </a:t>
            </a:r>
            <a:r>
              <a:rPr lang="en-GB" sz="1000" b="1" i="0">
                <a:solidFill>
                  <a:srgbClr val="000000"/>
                </a:solidFill>
                <a:latin typeface="Arial" pitchFamily="34" charset="0"/>
              </a:rPr>
              <a:t>PRC 75, 054313 (2007)</a:t>
            </a:r>
            <a:endParaRPr lang="en-GB" sz="1000" b="1" i="0">
              <a:solidFill>
                <a:srgbClr val="000000"/>
              </a:solidFill>
              <a:latin typeface="Arial" pitchFamily="34" charset="0"/>
              <a:cs typeface="Arial" pitchFamily="34" charset="0"/>
            </a:endParaRPr>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ZoneTexte 1"/>
          <p:cNvSpPr txBox="1">
            <a:spLocks noChangeArrowheads="1"/>
          </p:cNvSpPr>
          <p:nvPr/>
        </p:nvSpPr>
        <p:spPr bwMode="auto">
          <a:xfrm>
            <a:off x="2484438" y="2492375"/>
            <a:ext cx="5256212" cy="1295400"/>
          </a:xfrm>
          <a:prstGeom prst="rect">
            <a:avLst/>
          </a:prstGeom>
          <a:noFill/>
          <a:ln w="9525">
            <a:noFill/>
            <a:miter lim="800000"/>
            <a:headEnd/>
            <a:tailEnd/>
          </a:ln>
        </p:spPr>
        <p:txBody>
          <a:bodyPr>
            <a:spAutoFit/>
          </a:bodyPr>
          <a:lstStyle/>
          <a:p>
            <a:pPr algn="ctr">
              <a:lnSpc>
                <a:spcPct val="93000"/>
              </a:lnSpc>
              <a:buClr>
                <a:srgbClr val="FFFFFF"/>
              </a:buClr>
              <a:buSzPct val="100000"/>
              <a:buFont typeface="Times New Roman" pitchFamily="18" charset="0"/>
              <a:buNone/>
              <a:defRPr/>
            </a:pPr>
            <a:r>
              <a:rPr lang="fr-FR" sz="2800" dirty="0">
                <a:solidFill>
                  <a:schemeClr val="tx1"/>
                </a:solidFill>
                <a:effectLst>
                  <a:outerShdw blurRad="38100" dist="38100" dir="2700000" algn="tl">
                    <a:srgbClr val="000000">
                      <a:alpha val="43137"/>
                    </a:srgbClr>
                  </a:outerShdw>
                </a:effectLst>
                <a:latin typeface="Arial" pitchFamily="34" charset="0"/>
                <a:cs typeface="Arial" pitchFamily="34" charset="0"/>
              </a:rPr>
              <a:t> Do the GCM (+GOA) </a:t>
            </a:r>
            <a:r>
              <a:rPr lang="fr-FR" sz="2800" dirty="0" err="1">
                <a:solidFill>
                  <a:schemeClr val="tx1"/>
                </a:solidFill>
                <a:effectLst>
                  <a:outerShdw blurRad="38100" dist="38100" dir="2700000" algn="tl">
                    <a:srgbClr val="000000">
                      <a:alpha val="43137"/>
                    </a:srgbClr>
                  </a:outerShdw>
                </a:effectLst>
                <a:latin typeface="Arial" pitchFamily="34" charset="0"/>
                <a:cs typeface="Arial" pitchFamily="34" charset="0"/>
              </a:rPr>
              <a:t>approach</a:t>
            </a:r>
            <a:r>
              <a:rPr lang="fr-FR" sz="2800" dirty="0">
                <a:solidFill>
                  <a:schemeClr val="tx1"/>
                </a:solidFill>
                <a:effectLst>
                  <a:outerShdw blurRad="38100" dist="38100" dir="2700000" algn="tl">
                    <a:srgbClr val="000000">
                      <a:alpha val="43137"/>
                    </a:srgbClr>
                  </a:outerShdw>
                </a:effectLst>
                <a:latin typeface="Arial" pitchFamily="34" charset="0"/>
                <a:cs typeface="Arial" pitchFamily="34" charset="0"/>
              </a:rPr>
              <a:t> and the </a:t>
            </a:r>
            <a:r>
              <a:rPr lang="fr-FR" sz="2800" dirty="0" err="1">
                <a:solidFill>
                  <a:schemeClr val="tx1"/>
                </a:solidFill>
                <a:effectLst>
                  <a:outerShdw blurRad="38100" dist="38100" dir="2700000" algn="tl">
                    <a:srgbClr val="000000">
                      <a:alpha val="43137"/>
                    </a:srgbClr>
                  </a:outerShdw>
                </a:effectLst>
                <a:latin typeface="Arial" pitchFamily="34" charset="0"/>
                <a:cs typeface="Arial" pitchFamily="34" charset="0"/>
              </a:rPr>
              <a:t>triaxiality</a:t>
            </a:r>
            <a:r>
              <a:rPr lang="fr-FR" sz="2800" dirty="0">
                <a:solidFill>
                  <a:schemeClr val="tx1"/>
                </a:solidFill>
                <a:effectLst>
                  <a:outerShdw blurRad="38100" dist="38100" dir="2700000" algn="tl">
                    <a:srgbClr val="000000">
                      <a:alpha val="43137"/>
                    </a:srgbClr>
                  </a:outerShdw>
                </a:effectLst>
                <a:latin typeface="Arial" pitchFamily="34" charset="0"/>
                <a:cs typeface="Arial" pitchFamily="34" charset="0"/>
              </a:rPr>
              <a:t> </a:t>
            </a:r>
            <a:r>
              <a:rPr lang="fr-FR" sz="2800" dirty="0" err="1">
                <a:solidFill>
                  <a:schemeClr val="tx1"/>
                </a:solidFill>
                <a:effectLst>
                  <a:outerShdw blurRad="38100" dist="38100" dir="2700000" algn="tl">
                    <a:srgbClr val="000000">
                      <a:alpha val="43137"/>
                    </a:srgbClr>
                  </a:outerShdw>
                </a:effectLst>
                <a:latin typeface="Arial" pitchFamily="34" charset="0"/>
                <a:cs typeface="Arial" pitchFamily="34" charset="0"/>
              </a:rPr>
              <a:t>key</a:t>
            </a:r>
            <a:r>
              <a:rPr lang="fr-FR" sz="2800" dirty="0">
                <a:solidFill>
                  <a:schemeClr val="tx1"/>
                </a:solidFill>
                <a:effectLst>
                  <a:outerShdw blurRad="38100" dist="38100" dir="2700000" algn="tl">
                    <a:srgbClr val="000000">
                      <a:alpha val="43137"/>
                    </a:srgbClr>
                  </a:outerShdw>
                </a:effectLst>
                <a:latin typeface="Arial" pitchFamily="34" charset="0"/>
                <a:cs typeface="Arial" pitchFamily="34" charset="0"/>
              </a:rPr>
              <a:t> </a:t>
            </a:r>
            <a:r>
              <a:rPr lang="fr-FR" sz="2800" dirty="0" err="1">
                <a:solidFill>
                  <a:schemeClr val="tx1"/>
                </a:solidFill>
                <a:effectLst>
                  <a:outerShdw blurRad="38100" dist="38100" dir="2700000" algn="tl">
                    <a:srgbClr val="000000">
                      <a:alpha val="43137"/>
                    </a:srgbClr>
                  </a:outerShdw>
                </a:effectLst>
                <a:latin typeface="Arial" pitchFamily="34" charset="0"/>
                <a:cs typeface="Arial" pitchFamily="34" charset="0"/>
              </a:rPr>
              <a:t>work</a:t>
            </a:r>
            <a:r>
              <a:rPr lang="fr-FR" sz="2800" dirty="0">
                <a:solidFill>
                  <a:schemeClr val="tx1"/>
                </a:solidFill>
                <a:effectLst>
                  <a:outerShdw blurRad="38100" dist="38100" dir="2700000" algn="tl">
                    <a:srgbClr val="000000">
                      <a:alpha val="43137"/>
                    </a:srgbClr>
                  </a:outerShdw>
                </a:effectLst>
                <a:latin typeface="Arial" pitchFamily="34" charset="0"/>
                <a:cs typeface="Arial" pitchFamily="34" charset="0"/>
              </a:rPr>
              <a:t> </a:t>
            </a:r>
            <a:r>
              <a:rPr lang="fr-FR" sz="2800" dirty="0" err="1">
                <a:solidFill>
                  <a:schemeClr val="tx1"/>
                </a:solidFill>
                <a:effectLst>
                  <a:outerShdw blurRad="38100" dist="38100" dir="2700000" algn="tl">
                    <a:srgbClr val="000000">
                      <a:alpha val="43137"/>
                    </a:srgbClr>
                  </a:outerShdw>
                </a:effectLst>
                <a:latin typeface="Arial" pitchFamily="34" charset="0"/>
                <a:cs typeface="Arial" pitchFamily="34" charset="0"/>
              </a:rPr>
              <a:t>everywhere</a:t>
            </a:r>
            <a:r>
              <a:rPr lang="fr-FR" sz="2800" dirty="0">
                <a:solidFill>
                  <a:schemeClr val="tx1"/>
                </a:solidFill>
                <a:effectLst>
                  <a:outerShdw blurRad="38100" dist="38100" dir="2700000" algn="tl">
                    <a:srgbClr val="000000">
                      <a:alpha val="43137"/>
                    </a:srgbClr>
                  </a:outerShdw>
                </a:effectLst>
                <a:latin typeface="Arial" pitchFamily="34" charset="0"/>
                <a:cs typeface="Arial" pitchFamily="34" charset="0"/>
              </a:rPr>
              <a:t> ?</a:t>
            </a:r>
          </a:p>
        </p:txBody>
      </p:sp>
      <p:sp>
        <p:nvSpPr>
          <p:cNvPr id="3" name="Parchemin horizontal 2"/>
          <p:cNvSpPr/>
          <p:nvPr/>
        </p:nvSpPr>
        <p:spPr>
          <a:xfrm>
            <a:off x="1908175" y="1773238"/>
            <a:ext cx="6408738" cy="2592387"/>
          </a:xfrm>
          <a:prstGeom prst="horizontalScroll">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93000"/>
              </a:lnSpc>
              <a:buClr>
                <a:srgbClr val="FFFFFF"/>
              </a:buClr>
              <a:buSzPct val="100000"/>
              <a:buFont typeface="Times New Roman" pitchFamily="18" charset="0"/>
              <a:buNone/>
              <a:defRPr/>
            </a:pPr>
            <a:endParaRPr lang="fr-F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4" descr="Sr"/>
          <p:cNvPicPr>
            <a:picLocks noChangeAspect="1" noChangeArrowheads="1"/>
          </p:cNvPicPr>
          <p:nvPr/>
        </p:nvPicPr>
        <p:blipFill>
          <a:blip r:embed="rId2" cstate="print"/>
          <a:srcRect/>
          <a:stretch>
            <a:fillRect/>
          </a:stretch>
        </p:blipFill>
        <p:spPr bwMode="auto">
          <a:xfrm>
            <a:off x="1601788" y="549275"/>
            <a:ext cx="5905500" cy="3502025"/>
          </a:xfrm>
          <a:prstGeom prst="rect">
            <a:avLst/>
          </a:prstGeom>
          <a:noFill/>
          <a:ln w="9525">
            <a:noFill/>
            <a:miter lim="800000"/>
            <a:headEnd/>
            <a:tailEnd/>
          </a:ln>
        </p:spPr>
      </p:pic>
      <p:sp>
        <p:nvSpPr>
          <p:cNvPr id="35843" name="Text Box 6"/>
          <p:cNvSpPr txBox="1">
            <a:spLocks noChangeArrowheads="1"/>
          </p:cNvSpPr>
          <p:nvPr/>
        </p:nvSpPr>
        <p:spPr bwMode="auto">
          <a:xfrm rot="5400000">
            <a:off x="6549231" y="2080419"/>
            <a:ext cx="1411288" cy="292100"/>
          </a:xfrm>
          <a:prstGeom prst="rect">
            <a:avLst/>
          </a:prstGeom>
          <a:noFill/>
          <a:ln w="9525">
            <a:noFill/>
            <a:miter lim="800000"/>
            <a:headEnd/>
            <a:tailEnd/>
          </a:ln>
        </p:spPr>
        <p:txBody>
          <a:bodyPr wrap="none">
            <a:spAutoFit/>
          </a:bodyPr>
          <a:lstStyle/>
          <a:p>
            <a:pPr>
              <a:lnSpc>
                <a:spcPct val="93000"/>
              </a:lnSpc>
              <a:buClr>
                <a:srgbClr val="FFFFFF"/>
              </a:buClr>
              <a:buSzPct val="100000"/>
              <a:buFont typeface="Times New Roman" pitchFamily="18" charset="0"/>
              <a:buNone/>
            </a:pPr>
            <a:r>
              <a:rPr lang="fr-FR" sz="1400">
                <a:solidFill>
                  <a:schemeClr val="tx1"/>
                </a:solidFill>
              </a:rPr>
              <a:t>HFB Gogny D1S</a:t>
            </a:r>
            <a:endParaRPr lang="fr-FR" sz="1400">
              <a:solidFill>
                <a:schemeClr val="tx1"/>
              </a:solidFill>
              <a:cs typeface="Arial" pitchFamily="34" charset="0"/>
            </a:endParaRPr>
          </a:p>
        </p:txBody>
      </p:sp>
      <p:sp>
        <p:nvSpPr>
          <p:cNvPr id="35844" name="Text Box 8"/>
          <p:cNvSpPr txBox="1">
            <a:spLocks noChangeArrowheads="1"/>
          </p:cNvSpPr>
          <p:nvPr/>
        </p:nvSpPr>
        <p:spPr bwMode="auto">
          <a:xfrm>
            <a:off x="1339850" y="4929505"/>
            <a:ext cx="7792518" cy="349968"/>
          </a:xfrm>
          <a:prstGeom prst="rect">
            <a:avLst/>
          </a:prstGeom>
          <a:noFill/>
          <a:ln w="9525">
            <a:noFill/>
            <a:miter lim="800000"/>
            <a:headEnd/>
            <a:tailEnd/>
          </a:ln>
        </p:spPr>
        <p:txBody>
          <a:bodyPr wrap="none">
            <a:spAutoFit/>
          </a:bodyPr>
          <a:lstStyle/>
          <a:p>
            <a:pPr>
              <a:lnSpc>
                <a:spcPct val="93000"/>
              </a:lnSpc>
              <a:buClr>
                <a:srgbClr val="FFFFFF"/>
              </a:buClr>
              <a:buSzPct val="100000"/>
              <a:buFont typeface="Arial" pitchFamily="34" charset="0"/>
              <a:buChar char="•"/>
            </a:pPr>
            <a:r>
              <a:rPr lang="en-US" dirty="0">
                <a:solidFill>
                  <a:schemeClr val="tx1"/>
                </a:solidFill>
              </a:rPr>
              <a:t> Shape coexistence between highly deformed and quasi-spherical shapes</a:t>
            </a:r>
          </a:p>
        </p:txBody>
      </p:sp>
      <p:sp>
        <p:nvSpPr>
          <p:cNvPr id="35845" name="Text Box 9"/>
          <p:cNvSpPr txBox="1">
            <a:spLocks noChangeArrowheads="1"/>
          </p:cNvSpPr>
          <p:nvPr/>
        </p:nvSpPr>
        <p:spPr bwMode="auto">
          <a:xfrm rot="-5400000">
            <a:off x="1097757" y="2107406"/>
            <a:ext cx="1270000" cy="436563"/>
          </a:xfrm>
          <a:prstGeom prst="rect">
            <a:avLst/>
          </a:prstGeom>
          <a:noFill/>
          <a:ln w="9525">
            <a:noFill/>
            <a:miter lim="800000"/>
            <a:headEnd/>
            <a:tailEnd/>
          </a:ln>
        </p:spPr>
        <p:txBody>
          <a:bodyPr wrap="none">
            <a:spAutoFit/>
          </a:bodyPr>
          <a:lstStyle/>
          <a:p>
            <a:pPr>
              <a:lnSpc>
                <a:spcPct val="93000"/>
              </a:lnSpc>
              <a:buClr>
                <a:srgbClr val="FFFFFF"/>
              </a:buClr>
              <a:buSzPct val="100000"/>
              <a:buFont typeface="Times New Roman" pitchFamily="18" charset="0"/>
              <a:buNone/>
            </a:pPr>
            <a:r>
              <a:rPr lang="fr-FR">
                <a:solidFill>
                  <a:schemeClr val="tx1"/>
                </a:solidFill>
              </a:rPr>
              <a:t>E [MeV]</a:t>
            </a:r>
          </a:p>
        </p:txBody>
      </p:sp>
      <p:sp>
        <p:nvSpPr>
          <p:cNvPr id="35846" name="Rectangle 10"/>
          <p:cNvSpPr>
            <a:spLocks noChangeArrowheads="1"/>
          </p:cNvSpPr>
          <p:nvPr/>
        </p:nvSpPr>
        <p:spPr bwMode="auto">
          <a:xfrm>
            <a:off x="1403350" y="4451703"/>
            <a:ext cx="5147563" cy="349968"/>
          </a:xfrm>
          <a:prstGeom prst="rect">
            <a:avLst/>
          </a:prstGeom>
          <a:noFill/>
          <a:ln w="9525">
            <a:noFill/>
            <a:miter lim="800000"/>
            <a:headEnd/>
            <a:tailEnd/>
          </a:ln>
        </p:spPr>
        <p:txBody>
          <a:bodyPr wrap="none">
            <a:spAutoFit/>
          </a:bodyPr>
          <a:lstStyle/>
          <a:p>
            <a:pPr>
              <a:lnSpc>
                <a:spcPct val="93000"/>
              </a:lnSpc>
              <a:buClr>
                <a:srgbClr val="FFFFFF"/>
              </a:buClr>
              <a:buSzPct val="100000"/>
              <a:buFont typeface="Times New Roman" pitchFamily="18" charset="0"/>
              <a:buNone/>
            </a:pPr>
            <a:r>
              <a:rPr lang="en-US" dirty="0">
                <a:solidFill>
                  <a:schemeClr val="tx1"/>
                </a:solidFill>
              </a:rPr>
              <a:t> Both deformations should coexist at low energy </a:t>
            </a:r>
          </a:p>
        </p:txBody>
      </p:sp>
      <p:sp>
        <p:nvSpPr>
          <p:cNvPr id="35847" name="Text Box 16"/>
          <p:cNvSpPr txBox="1">
            <a:spLocks noChangeArrowheads="1"/>
          </p:cNvSpPr>
          <p:nvPr/>
        </p:nvSpPr>
        <p:spPr bwMode="auto">
          <a:xfrm>
            <a:off x="4054475" y="3787775"/>
            <a:ext cx="455613" cy="436563"/>
          </a:xfrm>
          <a:prstGeom prst="rect">
            <a:avLst/>
          </a:prstGeom>
          <a:noFill/>
          <a:ln w="9525">
            <a:noFill/>
            <a:miter lim="800000"/>
            <a:headEnd/>
            <a:tailEnd/>
          </a:ln>
        </p:spPr>
        <p:txBody>
          <a:bodyPr wrap="none">
            <a:spAutoFit/>
          </a:bodyPr>
          <a:lstStyle/>
          <a:p>
            <a:pPr>
              <a:lnSpc>
                <a:spcPct val="93000"/>
              </a:lnSpc>
              <a:buClr>
                <a:srgbClr val="FFFFFF"/>
              </a:buClr>
              <a:buSzPct val="100000"/>
              <a:buFont typeface="Times New Roman" pitchFamily="18" charset="0"/>
              <a:buNone/>
            </a:pPr>
            <a:r>
              <a:rPr lang="fr-FR">
                <a:solidFill>
                  <a:schemeClr val="tx1"/>
                </a:solidFill>
                <a:latin typeface="Symbol" pitchFamily="18" charset="2"/>
              </a:rPr>
              <a:t>b</a:t>
            </a:r>
            <a:r>
              <a:rPr lang="fr-FR" baseline="-25000">
                <a:solidFill>
                  <a:schemeClr val="tx1"/>
                </a:solidFill>
              </a:rPr>
              <a:t>2</a:t>
            </a:r>
          </a:p>
        </p:txBody>
      </p:sp>
      <p:sp>
        <p:nvSpPr>
          <p:cNvPr id="35848" name="Rectangle 6"/>
          <p:cNvSpPr>
            <a:spLocks noChangeArrowheads="1"/>
          </p:cNvSpPr>
          <p:nvPr/>
        </p:nvSpPr>
        <p:spPr bwMode="auto">
          <a:xfrm>
            <a:off x="4787900" y="0"/>
            <a:ext cx="4241800" cy="438150"/>
          </a:xfrm>
          <a:prstGeom prst="rect">
            <a:avLst/>
          </a:prstGeom>
          <a:noFill/>
          <a:ln w="9525">
            <a:noFill/>
            <a:round/>
            <a:headEnd/>
            <a:tailEnd/>
          </a:ln>
        </p:spPr>
        <p:txBody>
          <a:bodyPr wrap="none" lIns="90000" tIns="46800" rIns="90000" bIns="46800">
            <a:spAutoFit/>
          </a:bodyPr>
          <a:lstStyle/>
          <a:p>
            <a:pPr lvl="1">
              <a:lnSpc>
                <a:spcPct val="93000"/>
              </a:lnSpc>
              <a:buClr>
                <a:srgbClr val="FFFFFF"/>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b="1" i="0">
                <a:solidFill>
                  <a:schemeClr val="accent2"/>
                </a:solidFill>
                <a:latin typeface="Arial" pitchFamily="34" charset="0"/>
              </a:rPr>
              <a:t>Shape transition at N=60</a:t>
            </a:r>
          </a:p>
        </p:txBody>
      </p:sp>
      <p:sp>
        <p:nvSpPr>
          <p:cNvPr id="10" name="ZoneTexte 9"/>
          <p:cNvSpPr txBox="1"/>
          <p:nvPr/>
        </p:nvSpPr>
        <p:spPr>
          <a:xfrm>
            <a:off x="5148776" y="5739618"/>
            <a:ext cx="3351174" cy="461665"/>
          </a:xfrm>
          <a:prstGeom prst="rect">
            <a:avLst/>
          </a:prstGeom>
          <a:noFill/>
        </p:spPr>
        <p:txBody>
          <a:bodyPr wrap="none" rtlCol="0">
            <a:spAutoFit/>
          </a:bodyPr>
          <a:lstStyle/>
          <a:p>
            <a:r>
              <a:rPr lang="fr-FR" dirty="0" smtClean="0">
                <a:solidFill>
                  <a:srgbClr val="FF0000"/>
                </a:solidFill>
              </a:rPr>
              <a:t>To </a:t>
            </a:r>
            <a:r>
              <a:rPr lang="fr-FR" dirty="0" err="1" smtClean="0">
                <a:solidFill>
                  <a:srgbClr val="FF0000"/>
                </a:solidFill>
              </a:rPr>
              <a:t>be</a:t>
            </a:r>
            <a:r>
              <a:rPr lang="fr-FR" dirty="0" smtClean="0">
                <a:solidFill>
                  <a:srgbClr val="FF0000"/>
                </a:solidFill>
              </a:rPr>
              <a:t> </a:t>
            </a:r>
            <a:r>
              <a:rPr lang="fr-FR" dirty="0" err="1" smtClean="0">
                <a:solidFill>
                  <a:srgbClr val="FF0000"/>
                </a:solidFill>
              </a:rPr>
              <a:t>studied</a:t>
            </a:r>
            <a:r>
              <a:rPr lang="fr-FR" dirty="0" smtClean="0">
                <a:solidFill>
                  <a:srgbClr val="FF0000"/>
                </a:solidFill>
              </a:rPr>
              <a:t> </a:t>
            </a:r>
            <a:r>
              <a:rPr lang="fr-FR" dirty="0" err="1" smtClean="0">
                <a:solidFill>
                  <a:srgbClr val="FF0000"/>
                </a:solidFill>
              </a:rPr>
              <a:t>at</a:t>
            </a:r>
            <a:r>
              <a:rPr lang="fr-FR" dirty="0" smtClean="0">
                <a:solidFill>
                  <a:srgbClr val="FF0000"/>
                </a:solidFill>
              </a:rPr>
              <a:t> SPIRAL2</a:t>
            </a:r>
            <a:endParaRPr lang="fr-FR" dirty="0">
              <a:solidFill>
                <a:srgbClr val="FF0000"/>
              </a:solidFill>
            </a:endParaRP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401469" y="1212508"/>
            <a:ext cx="7525906" cy="5355312"/>
          </a:xfrm>
          <a:prstGeom prst="rect">
            <a:avLst/>
          </a:prstGeom>
          <a:noFill/>
        </p:spPr>
        <p:txBody>
          <a:bodyPr wrap="none" rtlCol="0">
            <a:spAutoFit/>
          </a:bodyPr>
          <a:lstStyle/>
          <a:p>
            <a:r>
              <a:rPr lang="fr-FR" sz="2400" dirty="0" smtClean="0">
                <a:solidFill>
                  <a:srgbClr val="9900CC"/>
                </a:solidFill>
                <a:latin typeface="Calibri" pitchFamily="34" charset="0"/>
                <a:cs typeface="Calibri" pitchFamily="34" charset="0"/>
              </a:rPr>
              <a:t>I) Introduction </a:t>
            </a:r>
            <a:r>
              <a:rPr lang="fr-FR" sz="2400" dirty="0" smtClean="0">
                <a:solidFill>
                  <a:srgbClr val="9900CC"/>
                </a:solidFill>
                <a:latin typeface="Calibri" pitchFamily="34" charset="0"/>
                <a:cs typeface="Calibri" pitchFamily="34" charset="0"/>
              </a:rPr>
              <a:t>:</a:t>
            </a:r>
          </a:p>
          <a:p>
            <a:endParaRPr lang="fr-FR" dirty="0" smtClean="0">
              <a:latin typeface="Calibri" pitchFamily="34" charset="0"/>
              <a:cs typeface="Calibri" pitchFamily="34" charset="0"/>
            </a:endParaRPr>
          </a:p>
          <a:p>
            <a:r>
              <a:rPr lang="fr-FR" dirty="0" smtClean="0">
                <a:latin typeface="Calibri" pitchFamily="34" charset="0"/>
                <a:cs typeface="Calibri" pitchFamily="34" charset="0"/>
              </a:rPr>
              <a:t>	La Physique Nucléaire… au GANIL/SPIRAL/SPIRAL2 à Caen</a:t>
            </a:r>
          </a:p>
          <a:p>
            <a:r>
              <a:rPr lang="fr-FR" dirty="0" smtClean="0">
                <a:latin typeface="Calibri" pitchFamily="34" charset="0"/>
                <a:cs typeface="Calibri" pitchFamily="34" charset="0"/>
              </a:rPr>
              <a:t>	Noyaux exotiques</a:t>
            </a:r>
          </a:p>
          <a:p>
            <a:r>
              <a:rPr lang="fr-FR" dirty="0" smtClean="0">
                <a:latin typeface="Calibri" pitchFamily="34" charset="0"/>
                <a:cs typeface="Calibri" pitchFamily="34" charset="0"/>
              </a:rPr>
              <a:t>	Quelques mots sur les méthodes de production</a:t>
            </a:r>
          </a:p>
          <a:p>
            <a:r>
              <a:rPr lang="fr-FR" dirty="0" smtClean="0">
                <a:latin typeface="Calibri" pitchFamily="34" charset="0"/>
                <a:cs typeface="Calibri" pitchFamily="34" charset="0"/>
              </a:rPr>
              <a:t>	Du GANIL à SPIRAL2</a:t>
            </a:r>
          </a:p>
          <a:p>
            <a:endParaRPr lang="fr-FR" sz="1200" dirty="0" smtClean="0">
              <a:latin typeface="Calibri" pitchFamily="34" charset="0"/>
              <a:cs typeface="Calibri" pitchFamily="34" charset="0"/>
            </a:endParaRPr>
          </a:p>
          <a:p>
            <a:r>
              <a:rPr lang="fr-FR" sz="2400" dirty="0" smtClean="0">
                <a:solidFill>
                  <a:srgbClr val="9900CC"/>
                </a:solidFill>
                <a:latin typeface="Calibri" pitchFamily="34" charset="0"/>
                <a:cs typeface="Calibri" pitchFamily="34" charset="0"/>
              </a:rPr>
              <a:t>II) Physique </a:t>
            </a:r>
            <a:r>
              <a:rPr lang="fr-FR" sz="2400" dirty="0" smtClean="0">
                <a:solidFill>
                  <a:srgbClr val="9900CC"/>
                </a:solidFill>
                <a:latin typeface="Calibri" pitchFamily="34" charset="0"/>
                <a:cs typeface="Calibri" pitchFamily="34" charset="0"/>
              </a:rPr>
              <a:t>:</a:t>
            </a:r>
            <a:r>
              <a:rPr lang="fr-FR" dirty="0" smtClean="0">
                <a:solidFill>
                  <a:srgbClr val="9900CC"/>
                </a:solidFill>
                <a:latin typeface="Calibri" pitchFamily="34" charset="0"/>
                <a:cs typeface="Calibri" pitchFamily="34" charset="0"/>
              </a:rPr>
              <a:t> </a:t>
            </a:r>
            <a:r>
              <a:rPr lang="fr-FR" dirty="0" smtClean="0">
                <a:solidFill>
                  <a:srgbClr val="9900CC"/>
                </a:solidFill>
                <a:latin typeface="Calibri" pitchFamily="34" charset="0"/>
                <a:cs typeface="Calibri" pitchFamily="34" charset="0"/>
              </a:rPr>
              <a:t>de GANIL/SPIRAL </a:t>
            </a:r>
            <a:r>
              <a:rPr lang="fr-FR" dirty="0" smtClean="0">
                <a:solidFill>
                  <a:srgbClr val="9900CC"/>
                </a:solidFill>
                <a:latin typeface="Calibri" pitchFamily="34" charset="0"/>
                <a:cs typeface="Calibri" pitchFamily="34" charset="0"/>
              </a:rPr>
              <a:t>à </a:t>
            </a:r>
            <a:r>
              <a:rPr lang="fr-FR" dirty="0" smtClean="0">
                <a:solidFill>
                  <a:srgbClr val="9900CC"/>
                </a:solidFill>
                <a:latin typeface="Calibri" pitchFamily="34" charset="0"/>
                <a:cs typeface="Calibri" pitchFamily="34" charset="0"/>
              </a:rPr>
              <a:t>SPIRAL2    </a:t>
            </a:r>
            <a:r>
              <a:rPr lang="fr-FR" dirty="0" smtClean="0">
                <a:latin typeface="Calibri" pitchFamily="34" charset="0"/>
                <a:cs typeface="Calibri" pitchFamily="34" charset="0"/>
              </a:rPr>
              <a:t>(choix strictement personnel…)</a:t>
            </a:r>
            <a:endParaRPr lang="fr-FR" dirty="0" smtClean="0">
              <a:latin typeface="Calibri" pitchFamily="34" charset="0"/>
              <a:cs typeface="Calibri" pitchFamily="34" charset="0"/>
            </a:endParaRPr>
          </a:p>
          <a:p>
            <a:endParaRPr lang="fr-FR" dirty="0" smtClean="0">
              <a:latin typeface="Calibri" pitchFamily="34" charset="0"/>
              <a:cs typeface="Calibri" pitchFamily="34" charset="0"/>
            </a:endParaRPr>
          </a:p>
          <a:p>
            <a:r>
              <a:rPr lang="fr-FR" dirty="0" smtClean="0">
                <a:latin typeface="Calibri" pitchFamily="34" charset="0"/>
                <a:cs typeface="Calibri" pitchFamily="34" charset="0"/>
              </a:rPr>
              <a:t>	</a:t>
            </a:r>
            <a:r>
              <a:rPr lang="fr-FR" dirty="0" smtClean="0">
                <a:solidFill>
                  <a:srgbClr val="9900CC"/>
                </a:solidFill>
                <a:latin typeface="Calibri" pitchFamily="34" charset="0"/>
                <a:cs typeface="Calibri" pitchFamily="34" charset="0"/>
              </a:rPr>
              <a:t>Une structure en couche… revisitée</a:t>
            </a:r>
          </a:p>
          <a:p>
            <a:r>
              <a:rPr lang="fr-FR" dirty="0" smtClean="0">
                <a:solidFill>
                  <a:srgbClr val="FF0000"/>
                </a:solidFill>
                <a:latin typeface="Calibri" pitchFamily="34" charset="0"/>
                <a:cs typeface="Calibri" pitchFamily="34" charset="0"/>
              </a:rPr>
              <a:t>	</a:t>
            </a:r>
            <a:r>
              <a:rPr lang="fr-FR" dirty="0" smtClean="0">
                <a:solidFill>
                  <a:srgbClr val="9900CC"/>
                </a:solidFill>
                <a:latin typeface="Calibri" pitchFamily="34" charset="0"/>
                <a:cs typeface="Calibri" pitchFamily="34" charset="0"/>
              </a:rPr>
              <a:t>Des noyaux en pleines formes</a:t>
            </a:r>
          </a:p>
          <a:p>
            <a:r>
              <a:rPr lang="fr-FR" dirty="0" smtClean="0">
                <a:solidFill>
                  <a:srgbClr val="9900CC"/>
                </a:solidFill>
                <a:latin typeface="Calibri" pitchFamily="34" charset="0"/>
                <a:cs typeface="Calibri" pitchFamily="34" charset="0"/>
              </a:rPr>
              <a:t>	</a:t>
            </a:r>
            <a:r>
              <a:rPr lang="fr-FR" dirty="0" smtClean="0">
                <a:solidFill>
                  <a:srgbClr val="FF0000"/>
                </a:solidFill>
                <a:latin typeface="Calibri" pitchFamily="34" charset="0"/>
                <a:cs typeface="Calibri" pitchFamily="34" charset="0"/>
              </a:rPr>
              <a:t>La physique nucléaire au service du Modèle Standard</a:t>
            </a:r>
          </a:p>
          <a:p>
            <a:endParaRPr lang="fr-FR" sz="1200" dirty="0" smtClean="0">
              <a:latin typeface="Calibri" pitchFamily="34" charset="0"/>
              <a:cs typeface="Calibri" pitchFamily="34" charset="0"/>
            </a:endParaRPr>
          </a:p>
          <a:p>
            <a:r>
              <a:rPr lang="fr-FR" sz="2400" dirty="0" smtClean="0">
                <a:solidFill>
                  <a:srgbClr val="9900CC"/>
                </a:solidFill>
                <a:latin typeface="Calibri" pitchFamily="34" charset="0"/>
                <a:cs typeface="Calibri" pitchFamily="34" charset="0"/>
              </a:rPr>
              <a:t>III) SPIRAL2 :</a:t>
            </a:r>
            <a:endParaRPr lang="fr-FR" sz="2400" dirty="0" smtClean="0">
              <a:solidFill>
                <a:srgbClr val="9900CC"/>
              </a:solidFill>
              <a:latin typeface="Calibri" pitchFamily="34" charset="0"/>
              <a:cs typeface="Calibri" pitchFamily="34" charset="0"/>
            </a:endParaRPr>
          </a:p>
          <a:p>
            <a:endParaRPr lang="fr-FR" dirty="0" smtClean="0">
              <a:latin typeface="Calibri" pitchFamily="34" charset="0"/>
              <a:cs typeface="Calibri" pitchFamily="34" charset="0"/>
            </a:endParaRPr>
          </a:p>
          <a:p>
            <a:r>
              <a:rPr lang="fr-FR" dirty="0" smtClean="0">
                <a:latin typeface="Calibri" pitchFamily="34" charset="0"/>
                <a:cs typeface="Calibri" pitchFamily="34" charset="0"/>
              </a:rPr>
              <a:t>	Quelques </a:t>
            </a:r>
            <a:r>
              <a:rPr lang="fr-FR" dirty="0" smtClean="0">
                <a:latin typeface="Calibri" pitchFamily="34" charset="0"/>
                <a:cs typeface="Calibri" pitchFamily="34" charset="0"/>
              </a:rPr>
              <a:t>détails</a:t>
            </a:r>
            <a:endParaRPr lang="fr-FR" dirty="0" smtClean="0">
              <a:latin typeface="Calibri" pitchFamily="34" charset="0"/>
              <a:cs typeface="Calibri" pitchFamily="34" charset="0"/>
            </a:endParaRPr>
          </a:p>
          <a:p>
            <a:r>
              <a:rPr lang="fr-FR" dirty="0" smtClean="0">
                <a:latin typeface="Calibri" pitchFamily="34" charset="0"/>
                <a:cs typeface="Calibri" pitchFamily="34" charset="0"/>
              </a:rPr>
              <a:t>	Calendrier</a:t>
            </a:r>
          </a:p>
          <a:p>
            <a:r>
              <a:rPr lang="fr-FR" dirty="0" smtClean="0">
                <a:latin typeface="Calibri" pitchFamily="34" charset="0"/>
                <a:cs typeface="Calibri" pitchFamily="34" charset="0"/>
              </a:rPr>
              <a:t>	</a:t>
            </a:r>
            <a:r>
              <a:rPr lang="fr-FR" dirty="0" smtClean="0">
                <a:latin typeface="Calibri" pitchFamily="34" charset="0"/>
                <a:cs typeface="Calibri" pitchFamily="34" charset="0"/>
              </a:rPr>
              <a:t>Collaborations</a:t>
            </a:r>
            <a:endParaRPr lang="fr-FR" dirty="0" smtClean="0">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ChangeArrowheads="1"/>
          </p:cNvSpPr>
          <p:nvPr/>
        </p:nvSpPr>
        <p:spPr bwMode="auto">
          <a:xfrm>
            <a:off x="-828600" y="617637"/>
            <a:ext cx="7772400" cy="1143000"/>
          </a:xfrm>
          <a:prstGeom prst="rect">
            <a:avLst/>
          </a:prstGeom>
          <a:noFill/>
          <a:ln w="9525">
            <a:noFill/>
            <a:miter lim="800000"/>
            <a:headEnd/>
            <a:tailEnd/>
          </a:ln>
          <a:effectLst/>
        </p:spPr>
        <p:txBody>
          <a:bodyPr lIns="92075" tIns="46038" rIns="92075" bIns="46038" anchor="ctr"/>
          <a:lstStyle/>
          <a:p>
            <a:pPr algn="ctr"/>
            <a:r>
              <a:rPr lang="fr-FR" sz="2400" dirty="0">
                <a:solidFill>
                  <a:srgbClr val="C00000"/>
                </a:solidFill>
              </a:rPr>
              <a:t>Des règles strictes pour une théorie prédictive</a:t>
            </a:r>
          </a:p>
        </p:txBody>
      </p:sp>
      <p:grpSp>
        <p:nvGrpSpPr>
          <p:cNvPr id="10" name="Groupe 9"/>
          <p:cNvGrpSpPr/>
          <p:nvPr/>
        </p:nvGrpSpPr>
        <p:grpSpPr>
          <a:xfrm>
            <a:off x="251520" y="1916832"/>
            <a:ext cx="8640960" cy="4680520"/>
            <a:chOff x="251520" y="1916832"/>
            <a:chExt cx="8640960" cy="4680520"/>
          </a:xfrm>
        </p:grpSpPr>
        <p:sp>
          <p:nvSpPr>
            <p:cNvPr id="24579" name="Rectangle 3"/>
            <p:cNvSpPr>
              <a:spLocks noChangeArrowheads="1"/>
            </p:cNvSpPr>
            <p:nvPr/>
          </p:nvSpPr>
          <p:spPr bwMode="auto">
            <a:xfrm>
              <a:off x="251520" y="1916832"/>
              <a:ext cx="8640960" cy="1224136"/>
            </a:xfrm>
            <a:prstGeom prst="rect">
              <a:avLst/>
            </a:prstGeom>
            <a:noFill/>
            <a:ln w="9525">
              <a:noFill/>
              <a:miter lim="800000"/>
              <a:headEnd/>
              <a:tailEnd/>
            </a:ln>
            <a:effectLst/>
          </p:spPr>
          <p:txBody>
            <a:bodyPr lIns="92075" tIns="46038" rIns="92075" bIns="46038"/>
            <a:lstStyle/>
            <a:p>
              <a:pPr marL="342900" indent="-342900">
                <a:lnSpc>
                  <a:spcPct val="90000"/>
                </a:lnSpc>
                <a:spcBef>
                  <a:spcPct val="20000"/>
                </a:spcBef>
                <a:buFontTx/>
                <a:buChar char="•"/>
              </a:pPr>
              <a:r>
                <a:rPr lang="fr-FR" sz="2400" dirty="0"/>
                <a:t>Le </a:t>
              </a:r>
              <a:r>
                <a:rPr lang="fr-FR" sz="2400" dirty="0">
                  <a:solidFill>
                    <a:srgbClr val="0000FF"/>
                  </a:solidFill>
                </a:rPr>
                <a:t>modèle standard</a:t>
              </a:r>
              <a:r>
                <a:rPr lang="fr-FR" sz="2400" dirty="0">
                  <a:solidFill>
                    <a:schemeClr val="hlink"/>
                  </a:solidFill>
                </a:rPr>
                <a:t> </a:t>
              </a:r>
              <a:r>
                <a:rPr lang="fr-FR" sz="2400" dirty="0"/>
                <a:t>contient toutes les règles concernant les réactions particulaires impliquant des </a:t>
              </a:r>
              <a:r>
                <a:rPr lang="fr-FR" sz="2400" dirty="0">
                  <a:solidFill>
                    <a:srgbClr val="0000FF"/>
                  </a:solidFill>
                </a:rPr>
                <a:t>quarks</a:t>
              </a:r>
              <a:r>
                <a:rPr lang="fr-FR" sz="2400" dirty="0"/>
                <a:t> et/ou des </a:t>
              </a:r>
              <a:r>
                <a:rPr lang="fr-FR" sz="2400" dirty="0">
                  <a:solidFill>
                    <a:srgbClr val="0000FF"/>
                  </a:solidFill>
                </a:rPr>
                <a:t>leptons</a:t>
              </a:r>
              <a:r>
                <a:rPr lang="fr-FR" sz="2400" dirty="0"/>
                <a:t>, en interaction </a:t>
              </a:r>
              <a:r>
                <a:rPr lang="fr-FR" sz="2400" dirty="0">
                  <a:solidFill>
                    <a:srgbClr val="0000FF"/>
                  </a:solidFill>
                </a:rPr>
                <a:t>électrofaible</a:t>
              </a:r>
              <a:r>
                <a:rPr lang="fr-FR" sz="2400" dirty="0">
                  <a:solidFill>
                    <a:schemeClr val="hlink"/>
                  </a:solidFill>
                </a:rPr>
                <a:t> </a:t>
              </a:r>
              <a:r>
                <a:rPr lang="fr-FR" sz="2400" dirty="0" smtClean="0"/>
                <a:t>et/ou </a:t>
              </a:r>
              <a:r>
                <a:rPr lang="fr-FR" sz="2400" dirty="0">
                  <a:solidFill>
                    <a:srgbClr val="0000FF"/>
                  </a:solidFill>
                </a:rPr>
                <a:t>chromodynamique</a:t>
              </a:r>
            </a:p>
          </p:txBody>
        </p:sp>
        <p:sp>
          <p:nvSpPr>
            <p:cNvPr id="24580" name="Rectangle 4"/>
            <p:cNvSpPr>
              <a:spLocks noChangeArrowheads="1"/>
            </p:cNvSpPr>
            <p:nvPr/>
          </p:nvSpPr>
          <p:spPr bwMode="auto">
            <a:xfrm>
              <a:off x="288032" y="3429000"/>
              <a:ext cx="8604448" cy="3168352"/>
            </a:xfrm>
            <a:prstGeom prst="rect">
              <a:avLst/>
            </a:prstGeom>
            <a:noFill/>
            <a:ln w="9525">
              <a:noFill/>
              <a:miter lim="800000"/>
              <a:headEnd/>
              <a:tailEnd/>
            </a:ln>
            <a:effectLst/>
          </p:spPr>
          <p:txBody>
            <a:bodyPr lIns="92075" tIns="46038" rIns="92075" bIns="46038"/>
            <a:lstStyle/>
            <a:p>
              <a:pPr marL="342900" indent="-342900">
                <a:lnSpc>
                  <a:spcPct val="90000"/>
                </a:lnSpc>
                <a:spcBef>
                  <a:spcPct val="20000"/>
                </a:spcBef>
                <a:buFontTx/>
                <a:buChar char="•"/>
              </a:pPr>
              <a:r>
                <a:rPr lang="fr-FR" sz="2400" dirty="0"/>
                <a:t>Il dépend d’un nombre </a:t>
              </a:r>
              <a:r>
                <a:rPr lang="fr-FR" sz="2400" dirty="0">
                  <a:solidFill>
                    <a:srgbClr val="0000FF"/>
                  </a:solidFill>
                </a:rPr>
                <a:t>fini</a:t>
              </a:r>
              <a:r>
                <a:rPr lang="fr-FR" sz="2400" dirty="0"/>
                <a:t> de </a:t>
              </a:r>
              <a:r>
                <a:rPr lang="fr-FR" sz="2400" dirty="0">
                  <a:solidFill>
                    <a:srgbClr val="0000FF"/>
                  </a:solidFill>
                </a:rPr>
                <a:t>paramètres</a:t>
              </a:r>
              <a:r>
                <a:rPr lang="fr-FR" sz="2400" dirty="0"/>
                <a:t> fixés par </a:t>
              </a:r>
              <a:r>
                <a:rPr lang="fr-FR" sz="2400" dirty="0" smtClean="0">
                  <a:solidFill>
                    <a:srgbClr val="0000FF"/>
                  </a:solidFill>
                </a:rPr>
                <a:t>l’expérience</a:t>
              </a:r>
            </a:p>
            <a:p>
              <a:pPr marL="342900" indent="-342900">
                <a:lnSpc>
                  <a:spcPct val="90000"/>
                </a:lnSpc>
                <a:spcBef>
                  <a:spcPct val="20000"/>
                </a:spcBef>
              </a:pPr>
              <a:endParaRPr lang="fr-FR" sz="2400" dirty="0">
                <a:solidFill>
                  <a:srgbClr val="FF0066"/>
                </a:solidFill>
              </a:endParaRPr>
            </a:p>
            <a:p>
              <a:pPr marL="342900" indent="-342900">
                <a:lnSpc>
                  <a:spcPct val="90000"/>
                </a:lnSpc>
                <a:spcBef>
                  <a:spcPct val="20000"/>
                </a:spcBef>
                <a:buFontTx/>
                <a:buChar char="•"/>
              </a:pPr>
              <a:r>
                <a:rPr lang="fr-FR" sz="2400" dirty="0"/>
                <a:t>Une fois ces paramètres déterminés, toutes les quantités phénoménologiques sont </a:t>
              </a:r>
              <a:r>
                <a:rPr lang="fr-FR" sz="2400" dirty="0" smtClean="0">
                  <a:solidFill>
                    <a:srgbClr val="0000FF"/>
                  </a:solidFill>
                </a:rPr>
                <a:t>calculables</a:t>
              </a:r>
            </a:p>
            <a:p>
              <a:pPr marL="342900" indent="-342900">
                <a:lnSpc>
                  <a:spcPct val="90000"/>
                </a:lnSpc>
                <a:spcBef>
                  <a:spcPct val="20000"/>
                </a:spcBef>
              </a:pPr>
              <a:endParaRPr lang="fr-FR" sz="2400" dirty="0">
                <a:solidFill>
                  <a:srgbClr val="FF0066"/>
                </a:solidFill>
              </a:endParaRPr>
            </a:p>
            <a:p>
              <a:pPr marL="342900" indent="-342900">
                <a:lnSpc>
                  <a:spcPct val="90000"/>
                </a:lnSpc>
                <a:spcBef>
                  <a:spcPct val="20000"/>
                </a:spcBef>
                <a:buFontTx/>
                <a:buChar char="•"/>
              </a:pPr>
              <a:r>
                <a:rPr lang="fr-FR" sz="2400" dirty="0"/>
                <a:t>Tous les calculs sont en </a:t>
              </a:r>
              <a:r>
                <a:rPr lang="fr-FR" sz="2400" dirty="0">
                  <a:solidFill>
                    <a:srgbClr val="0000FF"/>
                  </a:solidFill>
                </a:rPr>
                <a:t>accord avec </a:t>
              </a:r>
              <a:r>
                <a:rPr lang="fr-FR" sz="2400" dirty="0" smtClean="0">
                  <a:solidFill>
                    <a:srgbClr val="0000FF"/>
                  </a:solidFill>
                </a:rPr>
                <a:t>l’expérience (~)</a:t>
              </a:r>
              <a:r>
                <a:rPr lang="fr-FR" sz="2400" dirty="0" smtClean="0"/>
                <a:t> </a:t>
              </a:r>
              <a:r>
                <a:rPr lang="fr-FR" sz="2400" dirty="0"/>
                <a:t>jusqu’à une énergie de </a:t>
              </a:r>
              <a:r>
                <a:rPr lang="fr-FR" sz="2400" dirty="0">
                  <a:solidFill>
                    <a:srgbClr val="0000FF"/>
                  </a:solidFill>
                </a:rPr>
                <a:t>près de 200GeV</a:t>
              </a:r>
            </a:p>
          </p:txBody>
        </p:sp>
      </p:grpSp>
      <p:sp>
        <p:nvSpPr>
          <p:cNvPr id="7" name="ZoneTexte 6"/>
          <p:cNvSpPr txBox="1"/>
          <p:nvPr/>
        </p:nvSpPr>
        <p:spPr>
          <a:xfrm>
            <a:off x="0" y="-57001"/>
            <a:ext cx="2694969" cy="461665"/>
          </a:xfrm>
          <a:prstGeom prst="rect">
            <a:avLst/>
          </a:prstGeom>
          <a:noFill/>
        </p:spPr>
        <p:txBody>
          <a:bodyPr wrap="none" rtlCol="0">
            <a:spAutoFit/>
          </a:bodyPr>
          <a:lstStyle/>
          <a:p>
            <a:r>
              <a:rPr lang="fr-FR" sz="2400" dirty="0" smtClean="0">
                <a:solidFill>
                  <a:srgbClr val="0000FF"/>
                </a:solidFill>
              </a:rPr>
              <a:t>Le Modèle Standard</a:t>
            </a:r>
            <a:endParaRPr lang="fr-FR" sz="2400" dirty="0">
              <a:solidFill>
                <a:srgbClr val="0000FF"/>
              </a:solidFill>
            </a:endParaRPr>
          </a:p>
        </p:txBody>
      </p:sp>
      <p:cxnSp>
        <p:nvCxnSpPr>
          <p:cNvPr id="8" name="Connecteur droit 7"/>
          <p:cNvCxnSpPr/>
          <p:nvPr/>
        </p:nvCxnSpPr>
        <p:spPr>
          <a:xfrm>
            <a:off x="0" y="404664"/>
            <a:ext cx="3779912" cy="0"/>
          </a:xfrm>
          <a:prstGeom prst="line">
            <a:avLst/>
          </a:prstGeom>
          <a:ln w="19050">
            <a:solidFill>
              <a:srgbClr val="0000FF"/>
            </a:solidFill>
          </a:ln>
        </p:spPr>
        <p:style>
          <a:lnRef idx="1">
            <a:schemeClr val="accent1"/>
          </a:lnRef>
          <a:fillRef idx="0">
            <a:schemeClr val="accent1"/>
          </a:fillRef>
          <a:effectRef idx="0">
            <a:schemeClr val="accent1"/>
          </a:effectRef>
          <a:fontRef idx="minor">
            <a:schemeClr val="tx1"/>
          </a:fontRef>
        </p:style>
      </p:cxnSp>
      <p:sp>
        <p:nvSpPr>
          <p:cNvPr id="9" name="Rectangle 8"/>
          <p:cNvSpPr/>
          <p:nvPr/>
        </p:nvSpPr>
        <p:spPr>
          <a:xfrm>
            <a:off x="179512" y="3212976"/>
            <a:ext cx="8712968" cy="792088"/>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0" y="-57001"/>
            <a:ext cx="2375843" cy="461665"/>
          </a:xfrm>
          <a:prstGeom prst="rect">
            <a:avLst/>
          </a:prstGeom>
          <a:noFill/>
        </p:spPr>
        <p:txBody>
          <a:bodyPr wrap="none" rtlCol="0">
            <a:spAutoFit/>
          </a:bodyPr>
          <a:lstStyle/>
          <a:p>
            <a:r>
              <a:rPr lang="fr-FR" sz="2400" dirty="0" smtClean="0">
                <a:solidFill>
                  <a:srgbClr val="0000FF"/>
                </a:solidFill>
              </a:rPr>
              <a:t>La décroissance </a:t>
            </a:r>
            <a:r>
              <a:rPr lang="fr-FR" sz="2400" dirty="0" smtClean="0">
                <a:solidFill>
                  <a:srgbClr val="0000FF"/>
                </a:solidFill>
                <a:latin typeface="Symbol" pitchFamily="18" charset="2"/>
              </a:rPr>
              <a:t>b</a:t>
            </a:r>
            <a:endParaRPr lang="fr-FR" sz="2400" dirty="0">
              <a:solidFill>
                <a:srgbClr val="0000FF"/>
              </a:solidFill>
              <a:latin typeface="Symbol" pitchFamily="18" charset="2"/>
            </a:endParaRPr>
          </a:p>
        </p:txBody>
      </p:sp>
      <p:cxnSp>
        <p:nvCxnSpPr>
          <p:cNvPr id="5" name="Connecteur droit 4"/>
          <p:cNvCxnSpPr/>
          <p:nvPr/>
        </p:nvCxnSpPr>
        <p:spPr>
          <a:xfrm>
            <a:off x="0" y="404664"/>
            <a:ext cx="3779912" cy="0"/>
          </a:xfrm>
          <a:prstGeom prst="line">
            <a:avLst/>
          </a:prstGeom>
          <a:ln w="19050">
            <a:solidFill>
              <a:srgbClr val="0000FF"/>
            </a:solidFill>
          </a:ln>
        </p:spPr>
        <p:style>
          <a:lnRef idx="1">
            <a:schemeClr val="accent1"/>
          </a:lnRef>
          <a:fillRef idx="0">
            <a:schemeClr val="accent1"/>
          </a:fillRef>
          <a:effectRef idx="0">
            <a:schemeClr val="accent1"/>
          </a:effectRef>
          <a:fontRef idx="minor">
            <a:schemeClr val="tx1"/>
          </a:fontRef>
        </p:style>
      </p:cxnSp>
      <p:pic>
        <p:nvPicPr>
          <p:cNvPr id="8" name="Image 7" descr="DesintBeta.jpg"/>
          <p:cNvPicPr>
            <a:picLocks noChangeAspect="1"/>
          </p:cNvPicPr>
          <p:nvPr/>
        </p:nvPicPr>
        <p:blipFill>
          <a:blip r:embed="rId3" cstate="print"/>
          <a:stretch>
            <a:fillRect/>
          </a:stretch>
        </p:blipFill>
        <p:spPr>
          <a:xfrm>
            <a:off x="5004048" y="404664"/>
            <a:ext cx="4032448" cy="2548507"/>
          </a:xfrm>
          <a:prstGeom prst="rect">
            <a:avLst/>
          </a:prstGeom>
        </p:spPr>
      </p:pic>
      <p:grpSp>
        <p:nvGrpSpPr>
          <p:cNvPr id="2" name="Groupe 59"/>
          <p:cNvGrpSpPr/>
          <p:nvPr/>
        </p:nvGrpSpPr>
        <p:grpSpPr>
          <a:xfrm>
            <a:off x="371475" y="4755257"/>
            <a:ext cx="8776976" cy="691674"/>
            <a:chOff x="371475" y="4545707"/>
            <a:chExt cx="8776976" cy="691674"/>
          </a:xfrm>
        </p:grpSpPr>
        <p:sp>
          <p:nvSpPr>
            <p:cNvPr id="39" name="ZoneTexte 38"/>
            <p:cNvSpPr txBox="1"/>
            <p:nvPr/>
          </p:nvSpPr>
          <p:spPr>
            <a:xfrm>
              <a:off x="371475" y="4591050"/>
              <a:ext cx="4514890" cy="646331"/>
            </a:xfrm>
            <a:prstGeom prst="rect">
              <a:avLst/>
            </a:prstGeom>
            <a:noFill/>
          </p:spPr>
          <p:txBody>
            <a:bodyPr wrap="none" rtlCol="0">
              <a:spAutoFit/>
            </a:bodyPr>
            <a:lstStyle/>
            <a:p>
              <a:r>
                <a:rPr lang="fr-FR" dirty="0" smtClean="0">
                  <a:solidFill>
                    <a:srgbClr val="0000FF"/>
                  </a:solidFill>
                </a:rPr>
                <a:t>décroissances de type Fermi 0</a:t>
              </a:r>
              <a:r>
                <a:rPr lang="fr-FR" baseline="30000" dirty="0" smtClean="0">
                  <a:solidFill>
                    <a:srgbClr val="0000FF"/>
                  </a:solidFill>
                </a:rPr>
                <a:t>+</a:t>
              </a:r>
              <a:r>
                <a:rPr lang="fr-FR" dirty="0" smtClean="0">
                  <a:solidFill>
                    <a:srgbClr val="0000FF"/>
                  </a:solidFill>
                </a:rPr>
                <a:t> </a:t>
              </a:r>
              <a:r>
                <a:rPr lang="fr-FR" dirty="0" smtClean="0">
                  <a:solidFill>
                    <a:srgbClr val="0000FF"/>
                  </a:solidFill>
                  <a:sym typeface="Wingdings" pitchFamily="2" charset="2"/>
                </a:rPr>
                <a:t> 0</a:t>
              </a:r>
              <a:r>
                <a:rPr lang="fr-FR" baseline="30000" dirty="0" smtClean="0">
                  <a:solidFill>
                    <a:srgbClr val="0000FF"/>
                  </a:solidFill>
                  <a:sym typeface="Wingdings" pitchFamily="2" charset="2"/>
                </a:rPr>
                <a:t>+</a:t>
              </a:r>
              <a:r>
                <a:rPr lang="fr-FR" dirty="0" smtClean="0">
                  <a:solidFill>
                    <a:srgbClr val="0000FF"/>
                  </a:solidFill>
                  <a:sym typeface="Wingdings" pitchFamily="2" charset="2"/>
                </a:rPr>
                <a:t> </a:t>
              </a:r>
            </a:p>
            <a:p>
              <a:r>
                <a:rPr lang="fr-FR" dirty="0" smtClean="0">
                  <a:sym typeface="Wingdings" pitchFamily="2" charset="2"/>
                </a:rPr>
                <a:t>          </a:t>
              </a:r>
              <a:r>
                <a:rPr lang="fr-FR" dirty="0" smtClean="0">
                  <a:sym typeface="Wingdings"/>
                </a:rPr>
                <a:t>  </a:t>
              </a:r>
              <a:r>
                <a:rPr lang="fr-FR" dirty="0" smtClean="0">
                  <a:sym typeface="Wingdings" pitchFamily="2" charset="2"/>
                </a:rPr>
                <a:t>courant axial nul (règles de sélection)</a:t>
              </a:r>
            </a:p>
          </p:txBody>
        </p:sp>
        <p:grpSp>
          <p:nvGrpSpPr>
            <p:cNvPr id="3" name="Groupe 55"/>
            <p:cNvGrpSpPr/>
            <p:nvPr/>
          </p:nvGrpSpPr>
          <p:grpSpPr>
            <a:xfrm>
              <a:off x="4929374" y="4545707"/>
              <a:ext cx="4219077" cy="615954"/>
              <a:chOff x="4929374" y="4488557"/>
              <a:chExt cx="4219077" cy="615954"/>
            </a:xfrm>
          </p:grpSpPr>
          <p:sp>
            <p:nvSpPr>
              <p:cNvPr id="59" name="Rectangle 39"/>
              <p:cNvSpPr>
                <a:spLocks noChangeArrowheads="1"/>
              </p:cNvSpPr>
              <p:nvPr/>
            </p:nvSpPr>
            <p:spPr bwMode="auto">
              <a:xfrm>
                <a:off x="8842378" y="4699696"/>
                <a:ext cx="0" cy="276227"/>
              </a:xfrm>
              <a:prstGeom prst="rect">
                <a:avLst/>
              </a:prstGeom>
              <a:noFill/>
              <a:ln w="9525">
                <a:noFill/>
                <a:miter lim="800000"/>
                <a:headEnd/>
                <a:tailEnd/>
              </a:ln>
            </p:spPr>
            <p:txBody>
              <a:bodyPr wrap="none" lIns="0" tIns="0" rIns="0" bIns="0">
                <a:spAutoFit/>
              </a:bodyPr>
              <a:lstStyle/>
              <a:p>
                <a:endParaRPr lang="en-GB" dirty="0">
                  <a:solidFill>
                    <a:srgbClr val="C00000"/>
                  </a:solidFill>
                </a:endParaRPr>
              </a:p>
            </p:txBody>
          </p:sp>
          <p:sp>
            <p:nvSpPr>
              <p:cNvPr id="41" name="Line 9"/>
              <p:cNvSpPr>
                <a:spLocks noChangeShapeType="1"/>
              </p:cNvSpPr>
              <p:nvPr/>
            </p:nvSpPr>
            <p:spPr bwMode="auto">
              <a:xfrm flipH="1">
                <a:off x="6512489" y="4833047"/>
                <a:ext cx="58172" cy="119063"/>
              </a:xfrm>
              <a:prstGeom prst="line">
                <a:avLst/>
              </a:prstGeom>
              <a:noFill/>
              <a:ln w="12700">
                <a:solidFill>
                  <a:srgbClr val="C00000"/>
                </a:solidFill>
                <a:round/>
                <a:headEnd/>
                <a:tailEnd/>
              </a:ln>
            </p:spPr>
            <p:txBody>
              <a:bodyPr/>
              <a:lstStyle/>
              <a:p>
                <a:endParaRPr lang="fr-FR">
                  <a:solidFill>
                    <a:srgbClr val="C00000"/>
                  </a:solidFill>
                </a:endParaRPr>
              </a:p>
            </p:txBody>
          </p:sp>
          <p:sp>
            <p:nvSpPr>
              <p:cNvPr id="42" name="Line 10"/>
              <p:cNvSpPr>
                <a:spLocks noChangeShapeType="1"/>
              </p:cNvSpPr>
              <p:nvPr/>
            </p:nvSpPr>
            <p:spPr bwMode="auto">
              <a:xfrm>
                <a:off x="6512489" y="4952110"/>
                <a:ext cx="58172" cy="120651"/>
              </a:xfrm>
              <a:prstGeom prst="line">
                <a:avLst/>
              </a:prstGeom>
              <a:noFill/>
              <a:ln w="12700">
                <a:solidFill>
                  <a:srgbClr val="C00000"/>
                </a:solidFill>
                <a:round/>
                <a:headEnd/>
                <a:tailEnd/>
              </a:ln>
            </p:spPr>
            <p:txBody>
              <a:bodyPr/>
              <a:lstStyle/>
              <a:p>
                <a:endParaRPr lang="fr-FR">
                  <a:solidFill>
                    <a:srgbClr val="C00000"/>
                  </a:solidFill>
                </a:endParaRPr>
              </a:p>
            </p:txBody>
          </p:sp>
          <p:sp>
            <p:nvSpPr>
              <p:cNvPr id="43" name="Line 11"/>
              <p:cNvSpPr>
                <a:spLocks noChangeShapeType="1"/>
              </p:cNvSpPr>
              <p:nvPr/>
            </p:nvSpPr>
            <p:spPr bwMode="auto">
              <a:xfrm>
                <a:off x="7131608" y="4833047"/>
                <a:ext cx="58172" cy="119063"/>
              </a:xfrm>
              <a:prstGeom prst="line">
                <a:avLst/>
              </a:prstGeom>
              <a:noFill/>
              <a:ln w="12700">
                <a:solidFill>
                  <a:srgbClr val="C00000"/>
                </a:solidFill>
                <a:round/>
                <a:headEnd/>
                <a:tailEnd/>
              </a:ln>
            </p:spPr>
            <p:txBody>
              <a:bodyPr/>
              <a:lstStyle/>
              <a:p>
                <a:endParaRPr lang="fr-FR">
                  <a:solidFill>
                    <a:srgbClr val="C00000"/>
                  </a:solidFill>
                </a:endParaRPr>
              </a:p>
            </p:txBody>
          </p:sp>
          <p:sp>
            <p:nvSpPr>
              <p:cNvPr id="44" name="Line 12"/>
              <p:cNvSpPr>
                <a:spLocks noChangeShapeType="1"/>
              </p:cNvSpPr>
              <p:nvPr/>
            </p:nvSpPr>
            <p:spPr bwMode="auto">
              <a:xfrm flipH="1">
                <a:off x="7131608" y="4952110"/>
                <a:ext cx="58172" cy="120651"/>
              </a:xfrm>
              <a:prstGeom prst="line">
                <a:avLst/>
              </a:prstGeom>
              <a:noFill/>
              <a:ln w="12700">
                <a:solidFill>
                  <a:srgbClr val="C00000"/>
                </a:solidFill>
                <a:round/>
                <a:headEnd/>
                <a:tailEnd/>
              </a:ln>
            </p:spPr>
            <p:txBody>
              <a:bodyPr/>
              <a:lstStyle/>
              <a:p>
                <a:endParaRPr lang="fr-FR">
                  <a:solidFill>
                    <a:srgbClr val="C00000"/>
                  </a:solidFill>
                </a:endParaRPr>
              </a:p>
            </p:txBody>
          </p:sp>
          <p:sp>
            <p:nvSpPr>
              <p:cNvPr id="45" name="Line 13"/>
              <p:cNvSpPr>
                <a:spLocks noChangeShapeType="1"/>
              </p:cNvSpPr>
              <p:nvPr/>
            </p:nvSpPr>
            <p:spPr bwMode="auto">
              <a:xfrm flipH="1" flipV="1">
                <a:off x="5866362" y="4775896"/>
                <a:ext cx="1506245" cy="0"/>
              </a:xfrm>
              <a:prstGeom prst="line">
                <a:avLst/>
              </a:prstGeom>
              <a:noFill/>
              <a:ln w="12700">
                <a:solidFill>
                  <a:srgbClr val="C00000"/>
                </a:solidFill>
                <a:round/>
                <a:headEnd/>
                <a:tailEnd/>
              </a:ln>
            </p:spPr>
            <p:txBody>
              <a:bodyPr/>
              <a:lstStyle/>
              <a:p>
                <a:endParaRPr lang="fr-FR">
                  <a:solidFill>
                    <a:srgbClr val="C00000"/>
                  </a:solidFill>
                </a:endParaRPr>
              </a:p>
            </p:txBody>
          </p:sp>
          <p:sp>
            <p:nvSpPr>
              <p:cNvPr id="46" name="Rectangle 45"/>
              <p:cNvSpPr>
                <a:spLocks noChangeArrowheads="1"/>
              </p:cNvSpPr>
              <p:nvPr/>
            </p:nvSpPr>
            <p:spPr bwMode="auto">
              <a:xfrm>
                <a:off x="7189780" y="4753671"/>
                <a:ext cx="101801" cy="184151"/>
              </a:xfrm>
              <a:prstGeom prst="rect">
                <a:avLst/>
              </a:prstGeom>
              <a:noFill/>
              <a:ln w="9525">
                <a:noFill/>
                <a:miter lim="800000"/>
                <a:headEnd/>
                <a:tailEnd/>
              </a:ln>
            </p:spPr>
            <p:txBody>
              <a:bodyPr wrap="none" lIns="0" tIns="0" rIns="0" bIns="0">
                <a:spAutoFit/>
              </a:bodyPr>
              <a:lstStyle/>
              <a:p>
                <a:r>
                  <a:rPr lang="en-GB" sz="1200" b="1" i="1" dirty="0">
                    <a:solidFill>
                      <a:srgbClr val="C00000"/>
                    </a:solidFill>
                  </a:rPr>
                  <a:t>2</a:t>
                </a:r>
                <a:endParaRPr lang="en-GB" dirty="0">
                  <a:solidFill>
                    <a:srgbClr val="C00000"/>
                  </a:solidFill>
                </a:endParaRPr>
              </a:p>
            </p:txBody>
          </p:sp>
          <p:sp>
            <p:nvSpPr>
              <p:cNvPr id="47" name="Rectangle 46"/>
              <p:cNvSpPr>
                <a:spLocks noChangeArrowheads="1"/>
              </p:cNvSpPr>
              <p:nvPr/>
            </p:nvSpPr>
            <p:spPr bwMode="auto">
              <a:xfrm>
                <a:off x="6757644" y="4920360"/>
                <a:ext cx="359421" cy="184151"/>
              </a:xfrm>
              <a:prstGeom prst="rect">
                <a:avLst/>
              </a:prstGeom>
              <a:noFill/>
              <a:ln w="9525">
                <a:noFill/>
                <a:miter lim="800000"/>
                <a:headEnd/>
                <a:tailEnd/>
              </a:ln>
            </p:spPr>
            <p:txBody>
              <a:bodyPr wrap="none" lIns="0" tIns="0" rIns="0" bIns="0">
                <a:spAutoFit/>
              </a:bodyPr>
              <a:lstStyle/>
              <a:p>
                <a:r>
                  <a:rPr lang="en-GB" sz="1200" b="1" i="1" dirty="0" smtClean="0">
                    <a:solidFill>
                      <a:srgbClr val="C00000"/>
                    </a:solidFill>
                  </a:rPr>
                  <a:t>Fermi</a:t>
                </a:r>
                <a:endParaRPr lang="en-GB" dirty="0">
                  <a:solidFill>
                    <a:srgbClr val="C00000"/>
                  </a:solidFill>
                </a:endParaRPr>
              </a:p>
            </p:txBody>
          </p:sp>
          <p:sp>
            <p:nvSpPr>
              <p:cNvPr id="48" name="Rectangle 47"/>
              <p:cNvSpPr>
                <a:spLocks noChangeArrowheads="1"/>
              </p:cNvSpPr>
              <p:nvPr/>
            </p:nvSpPr>
            <p:spPr bwMode="auto">
              <a:xfrm>
                <a:off x="5995172" y="4774309"/>
                <a:ext cx="101801" cy="184151"/>
              </a:xfrm>
              <a:prstGeom prst="rect">
                <a:avLst/>
              </a:prstGeom>
              <a:noFill/>
              <a:ln w="9525">
                <a:noFill/>
                <a:miter lim="800000"/>
                <a:headEnd/>
                <a:tailEnd/>
              </a:ln>
            </p:spPr>
            <p:txBody>
              <a:bodyPr wrap="none" lIns="0" tIns="0" rIns="0" bIns="0">
                <a:spAutoFit/>
              </a:bodyPr>
              <a:lstStyle/>
              <a:p>
                <a:r>
                  <a:rPr lang="en-GB" sz="1200" b="1" i="1" dirty="0">
                    <a:solidFill>
                      <a:srgbClr val="C00000"/>
                    </a:solidFill>
                  </a:rPr>
                  <a:t>2</a:t>
                </a:r>
                <a:endParaRPr lang="en-GB" dirty="0">
                  <a:solidFill>
                    <a:srgbClr val="C00000"/>
                  </a:solidFill>
                </a:endParaRPr>
              </a:p>
            </p:txBody>
          </p:sp>
          <p:sp>
            <p:nvSpPr>
              <p:cNvPr id="49" name="Rectangle 48"/>
              <p:cNvSpPr>
                <a:spLocks noChangeArrowheads="1"/>
              </p:cNvSpPr>
              <p:nvPr/>
            </p:nvSpPr>
            <p:spPr bwMode="auto">
              <a:xfrm>
                <a:off x="5970241" y="4920360"/>
                <a:ext cx="486153" cy="184151"/>
              </a:xfrm>
              <a:prstGeom prst="rect">
                <a:avLst/>
              </a:prstGeom>
              <a:noFill/>
              <a:ln w="9525">
                <a:noFill/>
                <a:miter lim="800000"/>
                <a:headEnd/>
                <a:tailEnd/>
              </a:ln>
            </p:spPr>
            <p:txBody>
              <a:bodyPr wrap="none" lIns="0" tIns="0" rIns="0" bIns="0">
                <a:spAutoFit/>
              </a:bodyPr>
              <a:lstStyle/>
              <a:p>
                <a:r>
                  <a:rPr lang="en-GB" sz="1200" b="1" i="1" dirty="0" err="1" smtClean="0">
                    <a:solidFill>
                      <a:srgbClr val="C00000"/>
                    </a:solidFill>
                  </a:rPr>
                  <a:t>Vecteur</a:t>
                </a:r>
                <a:endParaRPr lang="en-GB" dirty="0">
                  <a:solidFill>
                    <a:srgbClr val="C00000"/>
                  </a:solidFill>
                </a:endParaRPr>
              </a:p>
            </p:txBody>
          </p:sp>
          <p:sp>
            <p:nvSpPr>
              <p:cNvPr id="50" name="Rectangle 49"/>
              <p:cNvSpPr>
                <a:spLocks noChangeArrowheads="1"/>
              </p:cNvSpPr>
              <p:nvPr/>
            </p:nvSpPr>
            <p:spPr bwMode="auto">
              <a:xfrm>
                <a:off x="6570661" y="4818759"/>
                <a:ext cx="234766" cy="246064"/>
              </a:xfrm>
              <a:prstGeom prst="rect">
                <a:avLst/>
              </a:prstGeom>
              <a:noFill/>
              <a:ln w="9525">
                <a:noFill/>
                <a:miter lim="800000"/>
                <a:headEnd/>
                <a:tailEnd/>
              </a:ln>
            </p:spPr>
            <p:txBody>
              <a:bodyPr wrap="none" lIns="0" tIns="0" rIns="0" bIns="0">
                <a:spAutoFit/>
              </a:bodyPr>
              <a:lstStyle/>
              <a:p>
                <a:r>
                  <a:rPr lang="en-GB" sz="1600" b="1" i="1" dirty="0">
                    <a:solidFill>
                      <a:srgbClr val="C00000"/>
                    </a:solidFill>
                  </a:rPr>
                  <a:t>M</a:t>
                </a:r>
                <a:endParaRPr lang="en-GB" dirty="0">
                  <a:solidFill>
                    <a:srgbClr val="C00000"/>
                  </a:solidFill>
                </a:endParaRPr>
              </a:p>
            </p:txBody>
          </p:sp>
          <p:sp>
            <p:nvSpPr>
              <p:cNvPr id="51" name="Rectangle 50"/>
              <p:cNvSpPr>
                <a:spLocks noChangeArrowheads="1"/>
              </p:cNvSpPr>
              <p:nvPr/>
            </p:nvSpPr>
            <p:spPr bwMode="auto">
              <a:xfrm>
                <a:off x="5864285" y="4775896"/>
                <a:ext cx="143353" cy="246064"/>
              </a:xfrm>
              <a:prstGeom prst="rect">
                <a:avLst/>
              </a:prstGeom>
              <a:noFill/>
              <a:ln w="9525">
                <a:noFill/>
                <a:miter lim="800000"/>
                <a:headEnd/>
                <a:tailEnd/>
              </a:ln>
            </p:spPr>
            <p:txBody>
              <a:bodyPr wrap="none" lIns="0" tIns="0" rIns="0" bIns="0">
                <a:spAutoFit/>
              </a:bodyPr>
              <a:lstStyle/>
              <a:p>
                <a:r>
                  <a:rPr lang="en-GB" sz="1600" b="1" i="1" dirty="0">
                    <a:solidFill>
                      <a:srgbClr val="C00000"/>
                    </a:solidFill>
                  </a:rPr>
                  <a:t>g</a:t>
                </a:r>
                <a:endParaRPr lang="en-GB" dirty="0">
                  <a:solidFill>
                    <a:srgbClr val="C00000"/>
                  </a:solidFill>
                </a:endParaRPr>
              </a:p>
            </p:txBody>
          </p:sp>
          <p:sp>
            <p:nvSpPr>
              <p:cNvPr id="52" name="Rectangle 51"/>
              <p:cNvSpPr>
                <a:spLocks noChangeArrowheads="1"/>
              </p:cNvSpPr>
              <p:nvPr/>
            </p:nvSpPr>
            <p:spPr bwMode="auto">
              <a:xfrm>
                <a:off x="6450162" y="4488557"/>
                <a:ext cx="147508" cy="246064"/>
              </a:xfrm>
              <a:prstGeom prst="rect">
                <a:avLst/>
              </a:prstGeom>
              <a:noFill/>
              <a:ln w="9525">
                <a:noFill/>
                <a:miter lim="800000"/>
                <a:headEnd/>
                <a:tailEnd/>
              </a:ln>
            </p:spPr>
            <p:txBody>
              <a:bodyPr wrap="none" lIns="0" tIns="0" rIns="0" bIns="0">
                <a:spAutoFit/>
              </a:bodyPr>
              <a:lstStyle/>
              <a:p>
                <a:r>
                  <a:rPr lang="en-GB" sz="1600" b="1" i="1" dirty="0">
                    <a:solidFill>
                      <a:srgbClr val="C00000"/>
                    </a:solidFill>
                  </a:rPr>
                  <a:t>K</a:t>
                </a:r>
                <a:endParaRPr lang="en-GB" dirty="0">
                  <a:solidFill>
                    <a:srgbClr val="C00000"/>
                  </a:solidFill>
                </a:endParaRPr>
              </a:p>
            </p:txBody>
          </p:sp>
          <p:sp>
            <p:nvSpPr>
              <p:cNvPr id="53" name="Rectangle 52"/>
              <p:cNvSpPr>
                <a:spLocks noChangeArrowheads="1"/>
              </p:cNvSpPr>
              <p:nvPr/>
            </p:nvSpPr>
            <p:spPr bwMode="auto">
              <a:xfrm>
                <a:off x="4929374" y="4629845"/>
                <a:ext cx="689756" cy="246064"/>
              </a:xfrm>
              <a:prstGeom prst="rect">
                <a:avLst/>
              </a:prstGeom>
              <a:noFill/>
              <a:ln w="9525">
                <a:noFill/>
                <a:miter lim="800000"/>
                <a:headEnd/>
                <a:tailEnd/>
              </a:ln>
            </p:spPr>
            <p:txBody>
              <a:bodyPr wrap="none" lIns="0" tIns="0" rIns="0" bIns="0">
                <a:spAutoFit/>
              </a:bodyPr>
              <a:lstStyle/>
              <a:p>
                <a:r>
                  <a:rPr lang="en-GB" sz="1600" b="1" i="1" dirty="0" smtClean="0">
                    <a:solidFill>
                      <a:srgbClr val="C00000"/>
                    </a:solidFill>
                  </a:rPr>
                  <a:t>f(</a:t>
                </a:r>
                <a:r>
                  <a:rPr lang="en-GB" sz="1600" b="1" i="1" dirty="0" err="1" smtClean="0">
                    <a:solidFill>
                      <a:srgbClr val="C00000"/>
                    </a:solidFill>
                  </a:rPr>
                  <a:t>Z,Wo</a:t>
                </a:r>
                <a:r>
                  <a:rPr lang="en-GB" sz="1600" b="1" i="1" dirty="0" smtClean="0">
                    <a:solidFill>
                      <a:srgbClr val="C00000"/>
                    </a:solidFill>
                  </a:rPr>
                  <a:t>)t</a:t>
                </a:r>
                <a:endParaRPr lang="en-GB" dirty="0">
                  <a:solidFill>
                    <a:srgbClr val="C00000"/>
                  </a:solidFill>
                </a:endParaRPr>
              </a:p>
            </p:txBody>
          </p:sp>
          <p:sp>
            <p:nvSpPr>
              <p:cNvPr id="54" name="Rectangle 53"/>
              <p:cNvSpPr>
                <a:spLocks noChangeArrowheads="1"/>
              </p:cNvSpPr>
              <p:nvPr/>
            </p:nvSpPr>
            <p:spPr bwMode="auto">
              <a:xfrm>
                <a:off x="5650294" y="4633020"/>
                <a:ext cx="145431" cy="244477"/>
              </a:xfrm>
              <a:prstGeom prst="rect">
                <a:avLst/>
              </a:prstGeom>
              <a:noFill/>
              <a:ln w="9525">
                <a:noFill/>
                <a:miter lim="800000"/>
                <a:headEnd/>
                <a:tailEnd/>
              </a:ln>
            </p:spPr>
            <p:txBody>
              <a:bodyPr wrap="none" lIns="0" tIns="0" rIns="0" bIns="0">
                <a:spAutoFit/>
              </a:bodyPr>
              <a:lstStyle/>
              <a:p>
                <a:r>
                  <a:rPr lang="en-GB" sz="1600" b="1" dirty="0">
                    <a:solidFill>
                      <a:srgbClr val="C00000"/>
                    </a:solidFill>
                    <a:latin typeface="Symbol" pitchFamily="18" charset="2"/>
                  </a:rPr>
                  <a:t>=</a:t>
                </a:r>
                <a:endParaRPr lang="en-GB" dirty="0">
                  <a:solidFill>
                    <a:srgbClr val="C00000"/>
                  </a:solidFill>
                </a:endParaRPr>
              </a:p>
            </p:txBody>
          </p:sp>
          <p:sp>
            <p:nvSpPr>
              <p:cNvPr id="65" name="Rectangle 45"/>
              <p:cNvSpPr>
                <a:spLocks noChangeArrowheads="1"/>
              </p:cNvSpPr>
              <p:nvPr/>
            </p:nvSpPr>
            <p:spPr bwMode="auto">
              <a:xfrm>
                <a:off x="7376762" y="4813997"/>
                <a:ext cx="0" cy="276227"/>
              </a:xfrm>
              <a:prstGeom prst="rect">
                <a:avLst/>
              </a:prstGeom>
              <a:noFill/>
              <a:ln w="9525">
                <a:noFill/>
                <a:miter lim="800000"/>
                <a:headEnd/>
                <a:tailEnd/>
              </a:ln>
            </p:spPr>
            <p:txBody>
              <a:bodyPr wrap="none" lIns="0" tIns="0" rIns="0" bIns="0">
                <a:spAutoFit/>
              </a:bodyPr>
              <a:lstStyle/>
              <a:p>
                <a:endParaRPr lang="en-GB" dirty="0">
                  <a:solidFill>
                    <a:srgbClr val="C00000"/>
                  </a:solidFill>
                </a:endParaRPr>
              </a:p>
            </p:txBody>
          </p:sp>
          <p:sp>
            <p:nvSpPr>
              <p:cNvPr id="86" name="Rectangle 85"/>
              <p:cNvSpPr>
                <a:spLocks noChangeArrowheads="1"/>
              </p:cNvSpPr>
              <p:nvPr/>
            </p:nvSpPr>
            <p:spPr bwMode="auto">
              <a:xfrm>
                <a:off x="7460044" y="4642545"/>
                <a:ext cx="145431" cy="244477"/>
              </a:xfrm>
              <a:prstGeom prst="rect">
                <a:avLst/>
              </a:prstGeom>
              <a:noFill/>
              <a:ln w="9525">
                <a:noFill/>
                <a:miter lim="800000"/>
                <a:headEnd/>
                <a:tailEnd/>
              </a:ln>
            </p:spPr>
            <p:txBody>
              <a:bodyPr wrap="none" lIns="0" tIns="0" rIns="0" bIns="0">
                <a:spAutoFit/>
              </a:bodyPr>
              <a:lstStyle/>
              <a:p>
                <a:r>
                  <a:rPr lang="en-GB" sz="1600" b="1" dirty="0">
                    <a:solidFill>
                      <a:srgbClr val="C00000"/>
                    </a:solidFill>
                    <a:latin typeface="Symbol" pitchFamily="18" charset="2"/>
                  </a:rPr>
                  <a:t>=</a:t>
                </a:r>
                <a:endParaRPr lang="en-GB" dirty="0">
                  <a:solidFill>
                    <a:srgbClr val="C00000"/>
                  </a:solidFill>
                </a:endParaRPr>
              </a:p>
            </p:txBody>
          </p:sp>
          <p:sp>
            <p:nvSpPr>
              <p:cNvPr id="87" name="Text Box 144"/>
              <p:cNvSpPr txBox="1">
                <a:spLocks noChangeArrowheads="1"/>
              </p:cNvSpPr>
              <p:nvPr/>
            </p:nvSpPr>
            <p:spPr bwMode="auto">
              <a:xfrm>
                <a:off x="7602537" y="4584700"/>
                <a:ext cx="1545914" cy="340735"/>
              </a:xfrm>
              <a:prstGeom prst="rect">
                <a:avLst/>
              </a:prstGeom>
              <a:noFill/>
              <a:ln w="25400">
                <a:noFill/>
                <a:miter lim="800000"/>
                <a:headEnd/>
                <a:tailEnd/>
              </a:ln>
              <a:effectLst/>
            </p:spPr>
            <p:txBody>
              <a:bodyPr wrap="none" lIns="90000" tIns="46800" rIns="90000" bIns="46800">
                <a:spAutoFit/>
              </a:bodyPr>
              <a:lstStyle/>
              <a:p>
                <a:r>
                  <a:rPr lang="en-GB" sz="1600" b="1" i="1" dirty="0">
                    <a:solidFill>
                      <a:srgbClr val="C00000"/>
                    </a:solidFill>
                  </a:rPr>
                  <a:t>f(</a:t>
                </a:r>
                <a:r>
                  <a:rPr lang="en-GB" sz="1600" b="1" i="1" dirty="0" err="1">
                    <a:solidFill>
                      <a:srgbClr val="C00000"/>
                    </a:solidFill>
                  </a:rPr>
                  <a:t>Q</a:t>
                </a:r>
                <a:r>
                  <a:rPr lang="en-GB" sz="1600" b="1" i="1" baseline="-25000" dirty="0" err="1">
                    <a:solidFill>
                      <a:srgbClr val="C00000"/>
                    </a:solidFill>
                  </a:rPr>
                  <a:t>ec</a:t>
                </a:r>
                <a:r>
                  <a:rPr lang="en-GB" sz="1600" b="1" i="1" dirty="0">
                    <a:solidFill>
                      <a:srgbClr val="C00000"/>
                    </a:solidFill>
                  </a:rPr>
                  <a:t>) * T</a:t>
                </a:r>
                <a:r>
                  <a:rPr lang="en-GB" sz="1600" b="1" i="1" baseline="-25000" dirty="0">
                    <a:solidFill>
                      <a:srgbClr val="C00000"/>
                    </a:solidFill>
                  </a:rPr>
                  <a:t>1/2</a:t>
                </a:r>
                <a:r>
                  <a:rPr lang="en-GB" sz="1600" b="1" i="1" dirty="0">
                    <a:solidFill>
                      <a:srgbClr val="C00000"/>
                    </a:solidFill>
                  </a:rPr>
                  <a:t> / BR</a:t>
                </a:r>
              </a:p>
            </p:txBody>
          </p:sp>
        </p:grpSp>
      </p:grpSp>
      <p:grpSp>
        <p:nvGrpSpPr>
          <p:cNvPr id="7" name="Groupe 60"/>
          <p:cNvGrpSpPr/>
          <p:nvPr/>
        </p:nvGrpSpPr>
        <p:grpSpPr>
          <a:xfrm>
            <a:off x="371475" y="5724525"/>
            <a:ext cx="6996156" cy="923330"/>
            <a:chOff x="371475" y="5514975"/>
            <a:chExt cx="6996156" cy="923330"/>
          </a:xfrm>
        </p:grpSpPr>
        <p:sp>
          <p:nvSpPr>
            <p:cNvPr id="67" name="ZoneTexte 66"/>
            <p:cNvSpPr txBox="1"/>
            <p:nvPr/>
          </p:nvSpPr>
          <p:spPr>
            <a:xfrm>
              <a:off x="371475" y="5514975"/>
              <a:ext cx="5465471" cy="923330"/>
            </a:xfrm>
            <a:prstGeom prst="rect">
              <a:avLst/>
            </a:prstGeom>
            <a:noFill/>
          </p:spPr>
          <p:txBody>
            <a:bodyPr wrap="none" rtlCol="0">
              <a:spAutoFit/>
            </a:bodyPr>
            <a:lstStyle/>
            <a:p>
              <a:r>
                <a:rPr lang="fr-FR" dirty="0" smtClean="0">
                  <a:solidFill>
                    <a:srgbClr val="0000FF"/>
                  </a:solidFill>
                </a:rPr>
                <a:t>hypothèse CVC</a:t>
              </a:r>
              <a:r>
                <a:rPr lang="fr-FR" dirty="0" smtClean="0">
                  <a:solidFill>
                    <a:srgbClr val="0000FF"/>
                  </a:solidFill>
                  <a:sym typeface="Wingdings" pitchFamily="2" charset="2"/>
                </a:rPr>
                <a:t> (Conservation du Courant Vecteur)</a:t>
              </a:r>
            </a:p>
            <a:p>
              <a:r>
                <a:rPr lang="fr-FR" dirty="0" smtClean="0">
                  <a:sym typeface="Wingdings" pitchFamily="2" charset="2"/>
                </a:rPr>
                <a:t>          </a:t>
              </a:r>
              <a:r>
                <a:rPr lang="fr-FR" dirty="0" smtClean="0">
                  <a:sym typeface="Wingdings"/>
                </a:rPr>
                <a:t>  </a:t>
              </a:r>
              <a:r>
                <a:rPr lang="en-GB" i="1" dirty="0" smtClean="0"/>
                <a:t>g</a:t>
              </a:r>
              <a:r>
                <a:rPr lang="fr-FR" baseline="-25000" dirty="0" smtClean="0">
                  <a:sym typeface="Wingdings" pitchFamily="2" charset="2"/>
                </a:rPr>
                <a:t>Vecteur</a:t>
              </a:r>
              <a:r>
                <a:rPr lang="fr-FR" dirty="0" smtClean="0">
                  <a:sym typeface="Wingdings" pitchFamily="2" charset="2"/>
                </a:rPr>
                <a:t> est identique pour toutes les transitions </a:t>
              </a:r>
            </a:p>
            <a:p>
              <a:r>
                <a:rPr lang="fr-FR" dirty="0" smtClean="0">
                  <a:sym typeface="Wingdings" pitchFamily="2" charset="2"/>
                </a:rPr>
                <a:t>                … et donc tous les noyaux   </a:t>
              </a:r>
            </a:p>
          </p:txBody>
        </p:sp>
        <p:sp>
          <p:nvSpPr>
            <p:cNvPr id="88" name="Text Box 144"/>
            <p:cNvSpPr txBox="1">
              <a:spLocks noChangeArrowheads="1"/>
            </p:cNvSpPr>
            <p:nvPr/>
          </p:nvSpPr>
          <p:spPr bwMode="auto">
            <a:xfrm>
              <a:off x="6021387" y="5584825"/>
              <a:ext cx="1346244" cy="340735"/>
            </a:xfrm>
            <a:prstGeom prst="rect">
              <a:avLst/>
            </a:prstGeom>
            <a:noFill/>
            <a:ln w="25400">
              <a:noFill/>
              <a:miter lim="800000"/>
              <a:headEnd/>
              <a:tailEnd/>
            </a:ln>
            <a:effectLst/>
          </p:spPr>
          <p:txBody>
            <a:bodyPr wrap="none" lIns="90000" tIns="46800" rIns="90000" bIns="46800">
              <a:spAutoFit/>
            </a:bodyPr>
            <a:lstStyle/>
            <a:p>
              <a:r>
                <a:rPr lang="en-GB" sz="1600" b="1" i="1" dirty="0" smtClean="0">
                  <a:solidFill>
                    <a:srgbClr val="C00000"/>
                  </a:solidFill>
                </a:rPr>
                <a:t>ft = </a:t>
              </a:r>
              <a:r>
                <a:rPr lang="en-GB" sz="1600" b="1" i="1" dirty="0" err="1" smtClean="0">
                  <a:solidFill>
                    <a:srgbClr val="C00000"/>
                  </a:solidFill>
                </a:rPr>
                <a:t>constante</a:t>
              </a:r>
              <a:endParaRPr lang="en-GB" sz="1600" b="1" i="1" dirty="0">
                <a:solidFill>
                  <a:srgbClr val="C00000"/>
                </a:solidFill>
              </a:endParaRPr>
            </a:p>
          </p:txBody>
        </p:sp>
      </p:grpSp>
      <p:grpSp>
        <p:nvGrpSpPr>
          <p:cNvPr id="9" name="Groupe 57"/>
          <p:cNvGrpSpPr/>
          <p:nvPr/>
        </p:nvGrpSpPr>
        <p:grpSpPr>
          <a:xfrm>
            <a:off x="1057275" y="3878957"/>
            <a:ext cx="6401004" cy="615954"/>
            <a:chOff x="1057275" y="3612257"/>
            <a:chExt cx="6401004" cy="615954"/>
          </a:xfrm>
        </p:grpSpPr>
        <p:grpSp>
          <p:nvGrpSpPr>
            <p:cNvPr id="35" name="Group 146"/>
            <p:cNvGrpSpPr>
              <a:grpSpLocks/>
            </p:cNvGrpSpPr>
            <p:nvPr/>
          </p:nvGrpSpPr>
          <p:grpSpPr bwMode="auto">
            <a:xfrm>
              <a:off x="3043424" y="3612257"/>
              <a:ext cx="4414855" cy="615954"/>
              <a:chOff x="703" y="845"/>
              <a:chExt cx="2125" cy="388"/>
            </a:xfrm>
          </p:grpSpPr>
          <p:sp>
            <p:nvSpPr>
              <p:cNvPr id="10" name="Line 9"/>
              <p:cNvSpPr>
                <a:spLocks noChangeShapeType="1"/>
              </p:cNvSpPr>
              <p:nvPr/>
            </p:nvSpPr>
            <p:spPr bwMode="auto">
              <a:xfrm flipH="1">
                <a:off x="1465" y="1062"/>
                <a:ext cx="28" cy="75"/>
              </a:xfrm>
              <a:prstGeom prst="line">
                <a:avLst/>
              </a:prstGeom>
              <a:noFill/>
              <a:ln w="12700">
                <a:solidFill>
                  <a:srgbClr val="C00000"/>
                </a:solidFill>
                <a:round/>
                <a:headEnd/>
                <a:tailEnd/>
              </a:ln>
            </p:spPr>
            <p:txBody>
              <a:bodyPr/>
              <a:lstStyle/>
              <a:p>
                <a:endParaRPr lang="fr-FR">
                  <a:solidFill>
                    <a:srgbClr val="C00000"/>
                  </a:solidFill>
                </a:endParaRPr>
              </a:p>
            </p:txBody>
          </p:sp>
          <p:sp>
            <p:nvSpPr>
              <p:cNvPr id="11" name="Line 10"/>
              <p:cNvSpPr>
                <a:spLocks noChangeShapeType="1"/>
              </p:cNvSpPr>
              <p:nvPr/>
            </p:nvSpPr>
            <p:spPr bwMode="auto">
              <a:xfrm>
                <a:off x="1465" y="1137"/>
                <a:ext cx="28" cy="76"/>
              </a:xfrm>
              <a:prstGeom prst="line">
                <a:avLst/>
              </a:prstGeom>
              <a:noFill/>
              <a:ln w="12700">
                <a:solidFill>
                  <a:srgbClr val="C00000"/>
                </a:solidFill>
                <a:round/>
                <a:headEnd/>
                <a:tailEnd/>
              </a:ln>
            </p:spPr>
            <p:txBody>
              <a:bodyPr/>
              <a:lstStyle/>
              <a:p>
                <a:endParaRPr lang="fr-FR">
                  <a:solidFill>
                    <a:srgbClr val="C00000"/>
                  </a:solidFill>
                </a:endParaRPr>
              </a:p>
            </p:txBody>
          </p:sp>
          <p:sp>
            <p:nvSpPr>
              <p:cNvPr id="12" name="Line 11"/>
              <p:cNvSpPr>
                <a:spLocks noChangeShapeType="1"/>
              </p:cNvSpPr>
              <p:nvPr/>
            </p:nvSpPr>
            <p:spPr bwMode="auto">
              <a:xfrm>
                <a:off x="1763" y="1062"/>
                <a:ext cx="28" cy="75"/>
              </a:xfrm>
              <a:prstGeom prst="line">
                <a:avLst/>
              </a:prstGeom>
              <a:noFill/>
              <a:ln w="12700">
                <a:solidFill>
                  <a:srgbClr val="C00000"/>
                </a:solidFill>
                <a:round/>
                <a:headEnd/>
                <a:tailEnd/>
              </a:ln>
            </p:spPr>
            <p:txBody>
              <a:bodyPr/>
              <a:lstStyle/>
              <a:p>
                <a:endParaRPr lang="fr-FR">
                  <a:solidFill>
                    <a:srgbClr val="C00000"/>
                  </a:solidFill>
                </a:endParaRPr>
              </a:p>
            </p:txBody>
          </p:sp>
          <p:sp>
            <p:nvSpPr>
              <p:cNvPr id="13" name="Line 12"/>
              <p:cNvSpPr>
                <a:spLocks noChangeShapeType="1"/>
              </p:cNvSpPr>
              <p:nvPr/>
            </p:nvSpPr>
            <p:spPr bwMode="auto">
              <a:xfrm flipH="1">
                <a:off x="1763" y="1137"/>
                <a:ext cx="28" cy="76"/>
              </a:xfrm>
              <a:prstGeom prst="line">
                <a:avLst/>
              </a:prstGeom>
              <a:noFill/>
              <a:ln w="12700">
                <a:solidFill>
                  <a:srgbClr val="C00000"/>
                </a:solidFill>
                <a:round/>
                <a:headEnd/>
                <a:tailEnd/>
              </a:ln>
            </p:spPr>
            <p:txBody>
              <a:bodyPr/>
              <a:lstStyle/>
              <a:p>
                <a:endParaRPr lang="fr-FR">
                  <a:solidFill>
                    <a:srgbClr val="C00000"/>
                  </a:solidFill>
                </a:endParaRPr>
              </a:p>
            </p:txBody>
          </p:sp>
          <p:sp>
            <p:nvSpPr>
              <p:cNvPr id="14" name="Line 13"/>
              <p:cNvSpPr>
                <a:spLocks noChangeShapeType="1"/>
              </p:cNvSpPr>
              <p:nvPr/>
            </p:nvSpPr>
            <p:spPr bwMode="auto">
              <a:xfrm flipH="1" flipV="1">
                <a:off x="1154" y="1026"/>
                <a:ext cx="1663" cy="0"/>
              </a:xfrm>
              <a:prstGeom prst="line">
                <a:avLst/>
              </a:prstGeom>
              <a:noFill/>
              <a:ln w="12700">
                <a:solidFill>
                  <a:srgbClr val="C00000"/>
                </a:solidFill>
                <a:round/>
                <a:headEnd/>
                <a:tailEnd/>
              </a:ln>
            </p:spPr>
            <p:txBody>
              <a:bodyPr/>
              <a:lstStyle/>
              <a:p>
                <a:endParaRPr lang="fr-FR">
                  <a:solidFill>
                    <a:srgbClr val="C00000"/>
                  </a:solidFill>
                </a:endParaRPr>
              </a:p>
            </p:txBody>
          </p:sp>
          <p:sp>
            <p:nvSpPr>
              <p:cNvPr id="15" name="Rectangle 14"/>
              <p:cNvSpPr>
                <a:spLocks noChangeArrowheads="1"/>
              </p:cNvSpPr>
              <p:nvPr/>
            </p:nvSpPr>
            <p:spPr bwMode="auto">
              <a:xfrm>
                <a:off x="1791" y="1012"/>
                <a:ext cx="49" cy="116"/>
              </a:xfrm>
              <a:prstGeom prst="rect">
                <a:avLst/>
              </a:prstGeom>
              <a:noFill/>
              <a:ln w="9525">
                <a:noFill/>
                <a:miter lim="800000"/>
                <a:headEnd/>
                <a:tailEnd/>
              </a:ln>
            </p:spPr>
            <p:txBody>
              <a:bodyPr wrap="none" lIns="0" tIns="0" rIns="0" bIns="0">
                <a:spAutoFit/>
              </a:bodyPr>
              <a:lstStyle/>
              <a:p>
                <a:r>
                  <a:rPr lang="en-GB" sz="1200" b="1" i="1" dirty="0">
                    <a:solidFill>
                      <a:srgbClr val="C00000"/>
                    </a:solidFill>
                  </a:rPr>
                  <a:t>2</a:t>
                </a:r>
                <a:endParaRPr lang="en-GB" dirty="0">
                  <a:solidFill>
                    <a:srgbClr val="C00000"/>
                  </a:solidFill>
                </a:endParaRPr>
              </a:p>
            </p:txBody>
          </p:sp>
          <p:sp>
            <p:nvSpPr>
              <p:cNvPr id="16" name="Rectangle 15"/>
              <p:cNvSpPr>
                <a:spLocks noChangeArrowheads="1"/>
              </p:cNvSpPr>
              <p:nvPr/>
            </p:nvSpPr>
            <p:spPr bwMode="auto">
              <a:xfrm>
                <a:off x="1583" y="1117"/>
                <a:ext cx="173" cy="116"/>
              </a:xfrm>
              <a:prstGeom prst="rect">
                <a:avLst/>
              </a:prstGeom>
              <a:noFill/>
              <a:ln w="9525">
                <a:noFill/>
                <a:miter lim="800000"/>
                <a:headEnd/>
                <a:tailEnd/>
              </a:ln>
            </p:spPr>
            <p:txBody>
              <a:bodyPr wrap="none" lIns="0" tIns="0" rIns="0" bIns="0">
                <a:spAutoFit/>
              </a:bodyPr>
              <a:lstStyle/>
              <a:p>
                <a:r>
                  <a:rPr lang="en-GB" sz="1200" b="1" i="1" dirty="0" smtClean="0">
                    <a:solidFill>
                      <a:srgbClr val="C00000"/>
                    </a:solidFill>
                  </a:rPr>
                  <a:t>Fermi</a:t>
                </a:r>
                <a:endParaRPr lang="en-GB" dirty="0">
                  <a:solidFill>
                    <a:srgbClr val="C00000"/>
                  </a:solidFill>
                </a:endParaRPr>
              </a:p>
            </p:txBody>
          </p:sp>
          <p:sp>
            <p:nvSpPr>
              <p:cNvPr id="17" name="Rectangle 16"/>
              <p:cNvSpPr>
                <a:spLocks noChangeArrowheads="1"/>
              </p:cNvSpPr>
              <p:nvPr/>
            </p:nvSpPr>
            <p:spPr bwMode="auto">
              <a:xfrm>
                <a:off x="1216" y="1025"/>
                <a:ext cx="49" cy="116"/>
              </a:xfrm>
              <a:prstGeom prst="rect">
                <a:avLst/>
              </a:prstGeom>
              <a:noFill/>
              <a:ln w="9525">
                <a:noFill/>
                <a:miter lim="800000"/>
                <a:headEnd/>
                <a:tailEnd/>
              </a:ln>
            </p:spPr>
            <p:txBody>
              <a:bodyPr wrap="none" lIns="0" tIns="0" rIns="0" bIns="0">
                <a:spAutoFit/>
              </a:bodyPr>
              <a:lstStyle/>
              <a:p>
                <a:r>
                  <a:rPr lang="en-GB" sz="1200" b="1" i="1" dirty="0">
                    <a:solidFill>
                      <a:srgbClr val="C00000"/>
                    </a:solidFill>
                  </a:rPr>
                  <a:t>2</a:t>
                </a:r>
                <a:endParaRPr lang="en-GB" dirty="0">
                  <a:solidFill>
                    <a:srgbClr val="C00000"/>
                  </a:solidFill>
                </a:endParaRPr>
              </a:p>
            </p:txBody>
          </p:sp>
          <p:sp>
            <p:nvSpPr>
              <p:cNvPr id="18" name="Rectangle 17"/>
              <p:cNvSpPr>
                <a:spLocks noChangeArrowheads="1"/>
              </p:cNvSpPr>
              <p:nvPr/>
            </p:nvSpPr>
            <p:spPr bwMode="auto">
              <a:xfrm>
                <a:off x="1204" y="1117"/>
                <a:ext cx="234" cy="116"/>
              </a:xfrm>
              <a:prstGeom prst="rect">
                <a:avLst/>
              </a:prstGeom>
              <a:noFill/>
              <a:ln w="9525">
                <a:noFill/>
                <a:miter lim="800000"/>
                <a:headEnd/>
                <a:tailEnd/>
              </a:ln>
            </p:spPr>
            <p:txBody>
              <a:bodyPr wrap="none" lIns="0" tIns="0" rIns="0" bIns="0">
                <a:spAutoFit/>
              </a:bodyPr>
              <a:lstStyle/>
              <a:p>
                <a:r>
                  <a:rPr lang="en-GB" sz="1200" b="1" i="1" dirty="0" err="1" smtClean="0">
                    <a:solidFill>
                      <a:srgbClr val="C00000"/>
                    </a:solidFill>
                  </a:rPr>
                  <a:t>Vecteur</a:t>
                </a:r>
                <a:endParaRPr lang="en-GB" dirty="0">
                  <a:solidFill>
                    <a:srgbClr val="C00000"/>
                  </a:solidFill>
                </a:endParaRPr>
              </a:p>
            </p:txBody>
          </p:sp>
          <p:sp>
            <p:nvSpPr>
              <p:cNvPr id="19" name="Rectangle 18"/>
              <p:cNvSpPr>
                <a:spLocks noChangeArrowheads="1"/>
              </p:cNvSpPr>
              <p:nvPr/>
            </p:nvSpPr>
            <p:spPr bwMode="auto">
              <a:xfrm>
                <a:off x="1493" y="1053"/>
                <a:ext cx="113" cy="155"/>
              </a:xfrm>
              <a:prstGeom prst="rect">
                <a:avLst/>
              </a:prstGeom>
              <a:noFill/>
              <a:ln w="9525">
                <a:noFill/>
                <a:miter lim="800000"/>
                <a:headEnd/>
                <a:tailEnd/>
              </a:ln>
            </p:spPr>
            <p:txBody>
              <a:bodyPr wrap="none" lIns="0" tIns="0" rIns="0" bIns="0">
                <a:spAutoFit/>
              </a:bodyPr>
              <a:lstStyle/>
              <a:p>
                <a:r>
                  <a:rPr lang="en-GB" sz="1600" b="1" i="1" dirty="0">
                    <a:solidFill>
                      <a:srgbClr val="C00000"/>
                    </a:solidFill>
                  </a:rPr>
                  <a:t>M</a:t>
                </a:r>
                <a:endParaRPr lang="en-GB" dirty="0">
                  <a:solidFill>
                    <a:srgbClr val="C00000"/>
                  </a:solidFill>
                </a:endParaRPr>
              </a:p>
            </p:txBody>
          </p:sp>
          <p:sp>
            <p:nvSpPr>
              <p:cNvPr id="20" name="Rectangle 19"/>
              <p:cNvSpPr>
                <a:spLocks noChangeArrowheads="1"/>
              </p:cNvSpPr>
              <p:nvPr/>
            </p:nvSpPr>
            <p:spPr bwMode="auto">
              <a:xfrm>
                <a:off x="1153" y="1026"/>
                <a:ext cx="69" cy="155"/>
              </a:xfrm>
              <a:prstGeom prst="rect">
                <a:avLst/>
              </a:prstGeom>
              <a:noFill/>
              <a:ln w="9525">
                <a:noFill/>
                <a:miter lim="800000"/>
                <a:headEnd/>
                <a:tailEnd/>
              </a:ln>
            </p:spPr>
            <p:txBody>
              <a:bodyPr wrap="none" lIns="0" tIns="0" rIns="0" bIns="0">
                <a:spAutoFit/>
              </a:bodyPr>
              <a:lstStyle/>
              <a:p>
                <a:r>
                  <a:rPr lang="en-GB" sz="1600" b="1" i="1" dirty="0">
                    <a:solidFill>
                      <a:srgbClr val="C00000"/>
                    </a:solidFill>
                  </a:rPr>
                  <a:t>g</a:t>
                </a:r>
                <a:endParaRPr lang="en-GB" dirty="0">
                  <a:solidFill>
                    <a:srgbClr val="C00000"/>
                  </a:solidFill>
                </a:endParaRPr>
              </a:p>
            </p:txBody>
          </p:sp>
          <p:sp>
            <p:nvSpPr>
              <p:cNvPr id="21" name="Rectangle 20"/>
              <p:cNvSpPr>
                <a:spLocks noChangeArrowheads="1"/>
              </p:cNvSpPr>
              <p:nvPr/>
            </p:nvSpPr>
            <p:spPr bwMode="auto">
              <a:xfrm>
                <a:off x="1563" y="845"/>
                <a:ext cx="71" cy="155"/>
              </a:xfrm>
              <a:prstGeom prst="rect">
                <a:avLst/>
              </a:prstGeom>
              <a:noFill/>
              <a:ln w="9525">
                <a:noFill/>
                <a:miter lim="800000"/>
                <a:headEnd/>
                <a:tailEnd/>
              </a:ln>
            </p:spPr>
            <p:txBody>
              <a:bodyPr wrap="none" lIns="0" tIns="0" rIns="0" bIns="0">
                <a:spAutoFit/>
              </a:bodyPr>
              <a:lstStyle/>
              <a:p>
                <a:r>
                  <a:rPr lang="en-GB" sz="1600" b="1" i="1">
                    <a:solidFill>
                      <a:srgbClr val="C00000"/>
                    </a:solidFill>
                  </a:rPr>
                  <a:t>K</a:t>
                </a:r>
                <a:endParaRPr lang="en-GB">
                  <a:solidFill>
                    <a:srgbClr val="C00000"/>
                  </a:solidFill>
                </a:endParaRPr>
              </a:p>
            </p:txBody>
          </p:sp>
          <p:sp>
            <p:nvSpPr>
              <p:cNvPr id="22" name="Rectangle 21"/>
              <p:cNvSpPr>
                <a:spLocks noChangeArrowheads="1"/>
              </p:cNvSpPr>
              <p:nvPr/>
            </p:nvSpPr>
            <p:spPr bwMode="auto">
              <a:xfrm>
                <a:off x="703" y="934"/>
                <a:ext cx="332" cy="155"/>
              </a:xfrm>
              <a:prstGeom prst="rect">
                <a:avLst/>
              </a:prstGeom>
              <a:noFill/>
              <a:ln w="9525">
                <a:noFill/>
                <a:miter lim="800000"/>
                <a:headEnd/>
                <a:tailEnd/>
              </a:ln>
            </p:spPr>
            <p:txBody>
              <a:bodyPr wrap="none" lIns="0" tIns="0" rIns="0" bIns="0">
                <a:spAutoFit/>
              </a:bodyPr>
              <a:lstStyle/>
              <a:p>
                <a:r>
                  <a:rPr lang="en-GB" sz="1600" b="1" i="1" dirty="0" smtClean="0">
                    <a:solidFill>
                      <a:srgbClr val="C00000"/>
                    </a:solidFill>
                  </a:rPr>
                  <a:t>f(</a:t>
                </a:r>
                <a:r>
                  <a:rPr lang="en-GB" sz="1600" b="1" i="1" dirty="0" err="1" smtClean="0">
                    <a:solidFill>
                      <a:srgbClr val="C00000"/>
                    </a:solidFill>
                  </a:rPr>
                  <a:t>Z,Wo</a:t>
                </a:r>
                <a:r>
                  <a:rPr lang="en-GB" sz="1600" b="1" i="1" dirty="0" smtClean="0">
                    <a:solidFill>
                      <a:srgbClr val="C00000"/>
                    </a:solidFill>
                  </a:rPr>
                  <a:t>)t</a:t>
                </a:r>
                <a:endParaRPr lang="en-GB" dirty="0">
                  <a:solidFill>
                    <a:srgbClr val="C00000"/>
                  </a:solidFill>
                </a:endParaRPr>
              </a:p>
            </p:txBody>
          </p:sp>
          <p:sp>
            <p:nvSpPr>
              <p:cNvPr id="23" name="Rectangle 22"/>
              <p:cNvSpPr>
                <a:spLocks noChangeArrowheads="1"/>
              </p:cNvSpPr>
              <p:nvPr/>
            </p:nvSpPr>
            <p:spPr bwMode="auto">
              <a:xfrm>
                <a:off x="1050" y="936"/>
                <a:ext cx="70" cy="154"/>
              </a:xfrm>
              <a:prstGeom prst="rect">
                <a:avLst/>
              </a:prstGeom>
              <a:noFill/>
              <a:ln w="9525">
                <a:noFill/>
                <a:miter lim="800000"/>
                <a:headEnd/>
                <a:tailEnd/>
              </a:ln>
            </p:spPr>
            <p:txBody>
              <a:bodyPr wrap="none" lIns="0" tIns="0" rIns="0" bIns="0">
                <a:spAutoFit/>
              </a:bodyPr>
              <a:lstStyle/>
              <a:p>
                <a:r>
                  <a:rPr lang="en-GB" sz="1600" b="1" dirty="0">
                    <a:solidFill>
                      <a:srgbClr val="C00000"/>
                    </a:solidFill>
                    <a:latin typeface="Symbol" pitchFamily="18" charset="2"/>
                  </a:rPr>
                  <a:t>=</a:t>
                </a:r>
                <a:endParaRPr lang="en-GB" dirty="0">
                  <a:solidFill>
                    <a:srgbClr val="C00000"/>
                  </a:solidFill>
                </a:endParaRPr>
              </a:p>
            </p:txBody>
          </p:sp>
          <p:sp>
            <p:nvSpPr>
              <p:cNvPr id="24" name="Line 35"/>
              <p:cNvSpPr>
                <a:spLocks noChangeShapeType="1"/>
              </p:cNvSpPr>
              <p:nvPr/>
            </p:nvSpPr>
            <p:spPr bwMode="auto">
              <a:xfrm flipH="1">
                <a:off x="2225" y="1065"/>
                <a:ext cx="28" cy="75"/>
              </a:xfrm>
              <a:prstGeom prst="line">
                <a:avLst/>
              </a:prstGeom>
              <a:noFill/>
              <a:ln w="12700">
                <a:solidFill>
                  <a:srgbClr val="C00000"/>
                </a:solidFill>
                <a:round/>
                <a:headEnd/>
                <a:tailEnd/>
              </a:ln>
            </p:spPr>
            <p:txBody>
              <a:bodyPr/>
              <a:lstStyle/>
              <a:p>
                <a:endParaRPr lang="fr-FR">
                  <a:solidFill>
                    <a:srgbClr val="C00000"/>
                  </a:solidFill>
                </a:endParaRPr>
              </a:p>
            </p:txBody>
          </p:sp>
          <p:sp>
            <p:nvSpPr>
              <p:cNvPr id="25" name="Line 36"/>
              <p:cNvSpPr>
                <a:spLocks noChangeShapeType="1"/>
              </p:cNvSpPr>
              <p:nvPr/>
            </p:nvSpPr>
            <p:spPr bwMode="auto">
              <a:xfrm>
                <a:off x="2221" y="1140"/>
                <a:ext cx="28" cy="76"/>
              </a:xfrm>
              <a:prstGeom prst="line">
                <a:avLst/>
              </a:prstGeom>
              <a:noFill/>
              <a:ln w="12700">
                <a:solidFill>
                  <a:srgbClr val="C00000"/>
                </a:solidFill>
                <a:round/>
                <a:headEnd/>
                <a:tailEnd/>
              </a:ln>
            </p:spPr>
            <p:txBody>
              <a:bodyPr/>
              <a:lstStyle/>
              <a:p>
                <a:endParaRPr lang="fr-FR">
                  <a:solidFill>
                    <a:srgbClr val="C00000"/>
                  </a:solidFill>
                </a:endParaRPr>
              </a:p>
            </p:txBody>
          </p:sp>
          <p:sp>
            <p:nvSpPr>
              <p:cNvPr id="26" name="Line 37"/>
              <p:cNvSpPr>
                <a:spLocks noChangeShapeType="1"/>
              </p:cNvSpPr>
              <p:nvPr/>
            </p:nvSpPr>
            <p:spPr bwMode="auto">
              <a:xfrm>
                <a:off x="2748" y="1065"/>
                <a:ext cx="28" cy="75"/>
              </a:xfrm>
              <a:prstGeom prst="line">
                <a:avLst/>
              </a:prstGeom>
              <a:noFill/>
              <a:ln w="12700">
                <a:solidFill>
                  <a:srgbClr val="C00000"/>
                </a:solidFill>
                <a:round/>
                <a:headEnd/>
                <a:tailEnd/>
              </a:ln>
            </p:spPr>
            <p:txBody>
              <a:bodyPr/>
              <a:lstStyle/>
              <a:p>
                <a:endParaRPr lang="fr-FR">
                  <a:solidFill>
                    <a:srgbClr val="C00000"/>
                  </a:solidFill>
                </a:endParaRPr>
              </a:p>
            </p:txBody>
          </p:sp>
          <p:sp>
            <p:nvSpPr>
              <p:cNvPr id="27" name="Line 38"/>
              <p:cNvSpPr>
                <a:spLocks noChangeShapeType="1"/>
              </p:cNvSpPr>
              <p:nvPr/>
            </p:nvSpPr>
            <p:spPr bwMode="auto">
              <a:xfrm flipH="1">
                <a:off x="2748" y="1140"/>
                <a:ext cx="28" cy="76"/>
              </a:xfrm>
              <a:prstGeom prst="line">
                <a:avLst/>
              </a:prstGeom>
              <a:noFill/>
              <a:ln w="12700">
                <a:solidFill>
                  <a:srgbClr val="C00000"/>
                </a:solidFill>
                <a:round/>
                <a:headEnd/>
                <a:tailEnd/>
              </a:ln>
            </p:spPr>
            <p:txBody>
              <a:bodyPr/>
              <a:lstStyle/>
              <a:p>
                <a:endParaRPr lang="fr-FR">
                  <a:solidFill>
                    <a:srgbClr val="C00000"/>
                  </a:solidFill>
                </a:endParaRPr>
              </a:p>
            </p:txBody>
          </p:sp>
          <p:sp>
            <p:nvSpPr>
              <p:cNvPr id="28" name="Rectangle 39"/>
              <p:cNvSpPr>
                <a:spLocks noChangeArrowheads="1"/>
              </p:cNvSpPr>
              <p:nvPr/>
            </p:nvSpPr>
            <p:spPr bwMode="auto">
              <a:xfrm>
                <a:off x="2779" y="1026"/>
                <a:ext cx="49" cy="116"/>
              </a:xfrm>
              <a:prstGeom prst="rect">
                <a:avLst/>
              </a:prstGeom>
              <a:noFill/>
              <a:ln w="9525">
                <a:noFill/>
                <a:miter lim="800000"/>
                <a:headEnd/>
                <a:tailEnd/>
              </a:ln>
            </p:spPr>
            <p:txBody>
              <a:bodyPr wrap="none" lIns="0" tIns="0" rIns="0" bIns="0">
                <a:spAutoFit/>
              </a:bodyPr>
              <a:lstStyle/>
              <a:p>
                <a:r>
                  <a:rPr lang="en-GB" sz="1200" b="1" i="1" dirty="0">
                    <a:solidFill>
                      <a:srgbClr val="C00000"/>
                    </a:solidFill>
                  </a:rPr>
                  <a:t>2</a:t>
                </a:r>
                <a:endParaRPr lang="en-GB" dirty="0">
                  <a:solidFill>
                    <a:srgbClr val="C00000"/>
                  </a:solidFill>
                </a:endParaRPr>
              </a:p>
            </p:txBody>
          </p:sp>
          <p:sp>
            <p:nvSpPr>
              <p:cNvPr id="29" name="Rectangle 40"/>
              <p:cNvSpPr>
                <a:spLocks noChangeArrowheads="1"/>
              </p:cNvSpPr>
              <p:nvPr/>
            </p:nvSpPr>
            <p:spPr bwMode="auto">
              <a:xfrm>
                <a:off x="2332" y="1117"/>
                <a:ext cx="425" cy="116"/>
              </a:xfrm>
              <a:prstGeom prst="rect">
                <a:avLst/>
              </a:prstGeom>
              <a:noFill/>
              <a:ln w="9525">
                <a:noFill/>
                <a:miter lim="800000"/>
                <a:headEnd/>
                <a:tailEnd/>
              </a:ln>
            </p:spPr>
            <p:txBody>
              <a:bodyPr wrap="none" lIns="0" tIns="0" rIns="0" bIns="0">
                <a:spAutoFit/>
              </a:bodyPr>
              <a:lstStyle/>
              <a:p>
                <a:r>
                  <a:rPr lang="en-GB" sz="1200" b="1" i="1" dirty="0" smtClean="0">
                    <a:solidFill>
                      <a:srgbClr val="C00000"/>
                    </a:solidFill>
                  </a:rPr>
                  <a:t>Gamow Teller</a:t>
                </a:r>
                <a:endParaRPr lang="en-GB" dirty="0">
                  <a:solidFill>
                    <a:srgbClr val="C00000"/>
                  </a:solidFill>
                </a:endParaRPr>
              </a:p>
            </p:txBody>
          </p:sp>
          <p:sp>
            <p:nvSpPr>
              <p:cNvPr id="30" name="Rectangle 41"/>
              <p:cNvSpPr>
                <a:spLocks noChangeArrowheads="1"/>
              </p:cNvSpPr>
              <p:nvPr/>
            </p:nvSpPr>
            <p:spPr bwMode="auto">
              <a:xfrm>
                <a:off x="2058" y="1028"/>
                <a:ext cx="49" cy="116"/>
              </a:xfrm>
              <a:prstGeom prst="rect">
                <a:avLst/>
              </a:prstGeom>
              <a:noFill/>
              <a:ln w="9525">
                <a:noFill/>
                <a:miter lim="800000"/>
                <a:headEnd/>
                <a:tailEnd/>
              </a:ln>
            </p:spPr>
            <p:txBody>
              <a:bodyPr wrap="none" lIns="0" tIns="0" rIns="0" bIns="0">
                <a:spAutoFit/>
              </a:bodyPr>
              <a:lstStyle/>
              <a:p>
                <a:r>
                  <a:rPr lang="en-GB" sz="1200" b="1" i="1" dirty="0">
                    <a:solidFill>
                      <a:srgbClr val="C00000"/>
                    </a:solidFill>
                  </a:rPr>
                  <a:t>2</a:t>
                </a:r>
                <a:endParaRPr lang="en-GB" dirty="0">
                  <a:solidFill>
                    <a:srgbClr val="C00000"/>
                  </a:solidFill>
                </a:endParaRPr>
              </a:p>
            </p:txBody>
          </p:sp>
          <p:sp>
            <p:nvSpPr>
              <p:cNvPr id="31" name="Rectangle 42"/>
              <p:cNvSpPr>
                <a:spLocks noChangeArrowheads="1"/>
              </p:cNvSpPr>
              <p:nvPr/>
            </p:nvSpPr>
            <p:spPr bwMode="auto">
              <a:xfrm>
                <a:off x="2038" y="1117"/>
                <a:ext cx="155" cy="116"/>
              </a:xfrm>
              <a:prstGeom prst="rect">
                <a:avLst/>
              </a:prstGeom>
              <a:noFill/>
              <a:ln w="9525">
                <a:noFill/>
                <a:miter lim="800000"/>
                <a:headEnd/>
                <a:tailEnd/>
              </a:ln>
            </p:spPr>
            <p:txBody>
              <a:bodyPr wrap="none" lIns="0" tIns="0" rIns="0" bIns="0">
                <a:spAutoFit/>
              </a:bodyPr>
              <a:lstStyle/>
              <a:p>
                <a:r>
                  <a:rPr lang="en-GB" sz="1200" b="1" i="1" dirty="0" smtClean="0">
                    <a:solidFill>
                      <a:srgbClr val="C00000"/>
                    </a:solidFill>
                  </a:rPr>
                  <a:t>Axial</a:t>
                </a:r>
                <a:endParaRPr lang="en-GB" dirty="0">
                  <a:solidFill>
                    <a:srgbClr val="C00000"/>
                  </a:solidFill>
                </a:endParaRPr>
              </a:p>
            </p:txBody>
          </p:sp>
          <p:sp>
            <p:nvSpPr>
              <p:cNvPr id="32" name="Rectangle 43"/>
              <p:cNvSpPr>
                <a:spLocks noChangeArrowheads="1"/>
              </p:cNvSpPr>
              <p:nvPr/>
            </p:nvSpPr>
            <p:spPr bwMode="auto">
              <a:xfrm>
                <a:off x="2253" y="1056"/>
                <a:ext cx="113" cy="155"/>
              </a:xfrm>
              <a:prstGeom prst="rect">
                <a:avLst/>
              </a:prstGeom>
              <a:noFill/>
              <a:ln w="9525">
                <a:noFill/>
                <a:miter lim="800000"/>
                <a:headEnd/>
                <a:tailEnd/>
              </a:ln>
            </p:spPr>
            <p:txBody>
              <a:bodyPr wrap="none" lIns="0" tIns="0" rIns="0" bIns="0">
                <a:spAutoFit/>
              </a:bodyPr>
              <a:lstStyle/>
              <a:p>
                <a:r>
                  <a:rPr lang="en-GB" sz="1600" b="1" i="1" dirty="0">
                    <a:solidFill>
                      <a:srgbClr val="C00000"/>
                    </a:solidFill>
                  </a:rPr>
                  <a:t>M</a:t>
                </a:r>
                <a:endParaRPr lang="en-GB" dirty="0">
                  <a:solidFill>
                    <a:srgbClr val="C00000"/>
                  </a:solidFill>
                </a:endParaRPr>
              </a:p>
            </p:txBody>
          </p:sp>
          <p:sp>
            <p:nvSpPr>
              <p:cNvPr id="33" name="Rectangle 44"/>
              <p:cNvSpPr>
                <a:spLocks noChangeArrowheads="1"/>
              </p:cNvSpPr>
              <p:nvPr/>
            </p:nvSpPr>
            <p:spPr bwMode="auto">
              <a:xfrm>
                <a:off x="1985" y="1029"/>
                <a:ext cx="69" cy="155"/>
              </a:xfrm>
              <a:prstGeom prst="rect">
                <a:avLst/>
              </a:prstGeom>
              <a:noFill/>
              <a:ln w="9525">
                <a:noFill/>
                <a:miter lim="800000"/>
                <a:headEnd/>
                <a:tailEnd/>
              </a:ln>
            </p:spPr>
            <p:txBody>
              <a:bodyPr wrap="none" lIns="0" tIns="0" rIns="0" bIns="0">
                <a:spAutoFit/>
              </a:bodyPr>
              <a:lstStyle/>
              <a:p>
                <a:r>
                  <a:rPr lang="en-GB" sz="1600" b="1" i="1" dirty="0">
                    <a:solidFill>
                      <a:srgbClr val="C00000"/>
                    </a:solidFill>
                  </a:rPr>
                  <a:t>g</a:t>
                </a:r>
                <a:endParaRPr lang="en-GB" dirty="0">
                  <a:solidFill>
                    <a:srgbClr val="C00000"/>
                  </a:solidFill>
                </a:endParaRPr>
              </a:p>
            </p:txBody>
          </p:sp>
          <p:sp>
            <p:nvSpPr>
              <p:cNvPr id="34" name="Rectangle 45"/>
              <p:cNvSpPr>
                <a:spLocks noChangeArrowheads="1"/>
              </p:cNvSpPr>
              <p:nvPr/>
            </p:nvSpPr>
            <p:spPr bwMode="auto">
              <a:xfrm>
                <a:off x="1881" y="1050"/>
                <a:ext cx="65" cy="155"/>
              </a:xfrm>
              <a:prstGeom prst="rect">
                <a:avLst/>
              </a:prstGeom>
              <a:noFill/>
              <a:ln w="9525">
                <a:noFill/>
                <a:miter lim="800000"/>
                <a:headEnd/>
                <a:tailEnd/>
              </a:ln>
            </p:spPr>
            <p:txBody>
              <a:bodyPr wrap="none" lIns="0" tIns="0" rIns="0" bIns="0">
                <a:spAutoFit/>
              </a:bodyPr>
              <a:lstStyle/>
              <a:p>
                <a:r>
                  <a:rPr lang="en-GB" sz="1600" b="1" i="1" dirty="0">
                    <a:solidFill>
                      <a:srgbClr val="C00000"/>
                    </a:solidFill>
                  </a:rPr>
                  <a:t>+</a:t>
                </a:r>
                <a:endParaRPr lang="en-GB" dirty="0">
                  <a:solidFill>
                    <a:srgbClr val="C00000"/>
                  </a:solidFill>
                </a:endParaRPr>
              </a:p>
            </p:txBody>
          </p:sp>
        </p:grpSp>
        <p:sp>
          <p:nvSpPr>
            <p:cNvPr id="57" name="ZoneTexte 56"/>
            <p:cNvSpPr txBox="1"/>
            <p:nvPr/>
          </p:nvSpPr>
          <p:spPr>
            <a:xfrm>
              <a:off x="1057275" y="3705225"/>
              <a:ext cx="2021515" cy="369332"/>
            </a:xfrm>
            <a:prstGeom prst="rect">
              <a:avLst/>
            </a:prstGeom>
            <a:noFill/>
          </p:spPr>
          <p:txBody>
            <a:bodyPr wrap="none" rtlCol="0">
              <a:spAutoFit/>
            </a:bodyPr>
            <a:lstStyle/>
            <a:p>
              <a:r>
                <a:rPr lang="fr-FR" dirty="0" smtClean="0">
                  <a:solidFill>
                    <a:srgbClr val="C00000"/>
                  </a:solidFill>
                </a:rPr>
                <a:t>force de transition :</a:t>
              </a:r>
              <a:endParaRPr lang="fr-FR" dirty="0">
                <a:solidFill>
                  <a:srgbClr val="C00000"/>
                </a:solidFill>
              </a:endParaRPr>
            </a:p>
          </p:txBody>
        </p:sp>
      </p:grpSp>
      <p:grpSp>
        <p:nvGrpSpPr>
          <p:cNvPr id="61" name="Groupe 60"/>
          <p:cNvGrpSpPr/>
          <p:nvPr/>
        </p:nvGrpSpPr>
        <p:grpSpPr>
          <a:xfrm>
            <a:off x="190500" y="587921"/>
            <a:ext cx="5753100" cy="3262144"/>
            <a:chOff x="190500" y="587921"/>
            <a:chExt cx="5753100" cy="3262144"/>
          </a:xfrm>
        </p:grpSpPr>
        <p:sp>
          <p:nvSpPr>
            <p:cNvPr id="6" name="ZoneTexte 5"/>
            <p:cNvSpPr txBox="1"/>
            <p:nvPr/>
          </p:nvSpPr>
          <p:spPr>
            <a:xfrm>
              <a:off x="294953" y="959396"/>
              <a:ext cx="4667572" cy="553998"/>
            </a:xfrm>
            <a:prstGeom prst="rect">
              <a:avLst/>
            </a:prstGeom>
            <a:noFill/>
          </p:spPr>
          <p:txBody>
            <a:bodyPr wrap="square" lIns="0" tIns="0" rIns="0" bIns="0" rtlCol="0">
              <a:spAutoFit/>
            </a:bodyPr>
            <a:lstStyle/>
            <a:p>
              <a:r>
                <a:rPr lang="fr-FR" dirty="0" smtClean="0">
                  <a:solidFill>
                    <a:srgbClr val="0000FF"/>
                  </a:solidFill>
                </a:rPr>
                <a:t>Pauli 1930</a:t>
              </a:r>
              <a:r>
                <a:rPr lang="fr-FR" dirty="0" smtClean="0"/>
                <a:t> : Postule l'existence du </a:t>
              </a:r>
              <a:r>
                <a:rPr lang="fr-FR" dirty="0" smtClean="0">
                  <a:solidFill>
                    <a:srgbClr val="C00000"/>
                  </a:solidFill>
                </a:rPr>
                <a:t>neutrino</a:t>
              </a:r>
              <a:r>
                <a:rPr lang="fr-FR" dirty="0" smtClean="0"/>
                <a:t> pour</a:t>
              </a:r>
            </a:p>
            <a:p>
              <a:r>
                <a:rPr lang="fr-FR" dirty="0" smtClean="0"/>
                <a:t>expliquer le spectre "continu" des électrons</a:t>
              </a:r>
            </a:p>
          </p:txBody>
        </p:sp>
        <p:sp>
          <p:nvSpPr>
            <p:cNvPr id="36" name="Rectangle 35"/>
            <p:cNvSpPr/>
            <p:nvPr/>
          </p:nvSpPr>
          <p:spPr>
            <a:xfrm>
              <a:off x="190500" y="1599754"/>
              <a:ext cx="5181600" cy="1661993"/>
            </a:xfrm>
            <a:prstGeom prst="rect">
              <a:avLst/>
            </a:prstGeom>
          </p:spPr>
          <p:txBody>
            <a:bodyPr wrap="square">
              <a:spAutoFit/>
            </a:bodyPr>
            <a:lstStyle/>
            <a:p>
              <a:r>
                <a:rPr lang="fr-FR" dirty="0" smtClean="0">
                  <a:solidFill>
                    <a:srgbClr val="0000FF"/>
                  </a:solidFill>
                </a:rPr>
                <a:t>Fermi 1934</a:t>
              </a:r>
              <a:r>
                <a:rPr lang="fr-FR" dirty="0" smtClean="0"/>
                <a:t> : Première théorie; analogie avec </a:t>
              </a:r>
            </a:p>
            <a:p>
              <a:r>
                <a:rPr lang="fr-FR" dirty="0" smtClean="0"/>
                <a:t>l'</a:t>
              </a:r>
              <a:r>
                <a:rPr lang="fr-FR" dirty="0" err="1" smtClean="0"/>
                <a:t>electromagnétisme</a:t>
              </a:r>
              <a:r>
                <a:rPr lang="fr-FR" dirty="0" smtClean="0"/>
                <a:t>. Incomplète… car ne </a:t>
              </a:r>
            </a:p>
            <a:p>
              <a:r>
                <a:rPr lang="fr-FR" dirty="0" smtClean="0"/>
                <a:t>décrivant "que" les transitions de type </a:t>
              </a:r>
              <a:r>
                <a:rPr lang="fr-FR" dirty="0" smtClean="0">
                  <a:solidFill>
                    <a:srgbClr val="C00000"/>
                  </a:solidFill>
                </a:rPr>
                <a:t>Fermi</a:t>
              </a:r>
              <a:r>
                <a:rPr lang="fr-FR" dirty="0" smtClean="0"/>
                <a:t> </a:t>
              </a:r>
            </a:p>
            <a:p>
              <a:r>
                <a:rPr lang="fr-FR" dirty="0" smtClean="0"/>
                <a:t>(et pas celles de type </a:t>
              </a:r>
              <a:r>
                <a:rPr lang="fr-FR" dirty="0" smtClean="0">
                  <a:solidFill>
                    <a:srgbClr val="C00000"/>
                  </a:solidFill>
                </a:rPr>
                <a:t>Gamow </a:t>
              </a:r>
              <a:r>
                <a:rPr lang="fr-FR" dirty="0" err="1" smtClean="0">
                  <a:solidFill>
                    <a:srgbClr val="C00000"/>
                  </a:solidFill>
                </a:rPr>
                <a:t>teller</a:t>
              </a:r>
              <a:r>
                <a:rPr lang="fr-FR" dirty="0" smtClean="0"/>
                <a:t>) </a:t>
              </a:r>
            </a:p>
            <a:p>
              <a:r>
                <a:rPr lang="fr-FR" dirty="0" smtClean="0"/>
                <a:t>mais "naissance" de </a:t>
              </a:r>
              <a:r>
                <a:rPr lang="fr-FR" dirty="0" smtClean="0">
                  <a:solidFill>
                    <a:srgbClr val="C00000"/>
                  </a:solidFill>
                </a:rPr>
                <a:t>l'interaction faible</a:t>
              </a:r>
              <a:r>
                <a:rPr lang="fr-FR" dirty="0" smtClean="0"/>
                <a:t>. </a:t>
              </a:r>
            </a:p>
            <a:p>
              <a:endParaRPr lang="fr-FR" sz="1200" dirty="0" smtClean="0"/>
            </a:p>
          </p:txBody>
        </p:sp>
        <p:sp>
          <p:nvSpPr>
            <p:cNvPr id="37" name="Rectangle 36"/>
            <p:cNvSpPr/>
            <p:nvPr/>
          </p:nvSpPr>
          <p:spPr>
            <a:xfrm>
              <a:off x="219075" y="3203734"/>
              <a:ext cx="5724525" cy="646331"/>
            </a:xfrm>
            <a:prstGeom prst="rect">
              <a:avLst/>
            </a:prstGeom>
          </p:spPr>
          <p:txBody>
            <a:bodyPr wrap="square">
              <a:spAutoFit/>
            </a:bodyPr>
            <a:lstStyle/>
            <a:p>
              <a:r>
                <a:rPr lang="fr-FR" dirty="0" smtClean="0">
                  <a:solidFill>
                    <a:srgbClr val="0000FF"/>
                  </a:solidFill>
                </a:rPr>
                <a:t>1930 </a:t>
              </a:r>
              <a:r>
                <a:rPr lang="fr-FR" dirty="0" smtClean="0">
                  <a:solidFill>
                    <a:srgbClr val="0000FF"/>
                  </a:solidFill>
                  <a:sym typeface="Wingdings" pitchFamily="2" charset="2"/>
                </a:rPr>
                <a:t></a:t>
              </a:r>
              <a:r>
                <a:rPr lang="fr-FR" dirty="0" smtClean="0">
                  <a:solidFill>
                    <a:srgbClr val="0000FF"/>
                  </a:solidFill>
                </a:rPr>
                <a:t> 1950</a:t>
              </a:r>
              <a:r>
                <a:rPr lang="fr-FR" dirty="0" smtClean="0"/>
                <a:t> : Basée sur des faits expérimentaux, </a:t>
              </a:r>
            </a:p>
            <a:p>
              <a:r>
                <a:rPr lang="fr-FR" dirty="0" smtClean="0"/>
                <a:t>théorie V-A incluant une </a:t>
              </a:r>
              <a:r>
                <a:rPr lang="fr-FR" dirty="0" smtClean="0">
                  <a:solidFill>
                    <a:srgbClr val="C00000"/>
                  </a:solidFill>
                </a:rPr>
                <a:t>Interaction Universelle de Fermi</a:t>
              </a:r>
            </a:p>
          </p:txBody>
        </p:sp>
        <p:sp>
          <p:nvSpPr>
            <p:cNvPr id="62" name="ZoneTexte 61"/>
            <p:cNvSpPr txBox="1"/>
            <p:nvPr/>
          </p:nvSpPr>
          <p:spPr>
            <a:xfrm>
              <a:off x="275903" y="587921"/>
              <a:ext cx="4667572" cy="276999"/>
            </a:xfrm>
            <a:prstGeom prst="rect">
              <a:avLst/>
            </a:prstGeom>
            <a:noFill/>
          </p:spPr>
          <p:txBody>
            <a:bodyPr wrap="square" lIns="0" tIns="0" rIns="0" bIns="0" rtlCol="0">
              <a:spAutoFit/>
            </a:bodyPr>
            <a:lstStyle/>
            <a:p>
              <a:r>
                <a:rPr lang="fr-FR" dirty="0" smtClean="0">
                  <a:solidFill>
                    <a:srgbClr val="0000FF"/>
                  </a:solidFill>
                </a:rPr>
                <a:t>Chadwick 1914</a:t>
              </a:r>
              <a:r>
                <a:rPr lang="fr-FR" dirty="0" smtClean="0"/>
                <a:t> : Découverte</a:t>
              </a:r>
            </a:p>
          </p:txBody>
        </p:sp>
      </p:gr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8"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left)">
                                      <p:cBhvr>
                                        <p:cTn id="11" dur="1000"/>
                                        <p:tgtEl>
                                          <p:spTgt spid="2"/>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nodeType="click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wipe(left)">
                                      <p:cBhvr>
                                        <p:cTn id="1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ZoneTexte 9"/>
          <p:cNvSpPr txBox="1"/>
          <p:nvPr/>
        </p:nvSpPr>
        <p:spPr>
          <a:xfrm>
            <a:off x="0" y="-57001"/>
            <a:ext cx="5347811" cy="461665"/>
          </a:xfrm>
          <a:prstGeom prst="rect">
            <a:avLst/>
          </a:prstGeom>
          <a:noFill/>
        </p:spPr>
        <p:txBody>
          <a:bodyPr wrap="none" rtlCol="0">
            <a:spAutoFit/>
          </a:bodyPr>
          <a:lstStyle/>
          <a:p>
            <a:r>
              <a:rPr lang="fr-FR" sz="2400" dirty="0" smtClean="0">
                <a:solidFill>
                  <a:srgbClr val="0000FF"/>
                </a:solidFill>
              </a:rPr>
              <a:t>De la décroissance </a:t>
            </a:r>
            <a:r>
              <a:rPr lang="fr-FR" sz="2400" dirty="0" smtClean="0">
                <a:solidFill>
                  <a:srgbClr val="0000FF"/>
                </a:solidFill>
                <a:latin typeface="Symbol" pitchFamily="18" charset="2"/>
              </a:rPr>
              <a:t>b </a:t>
            </a:r>
            <a:r>
              <a:rPr lang="fr-FR" sz="2400" dirty="0" smtClean="0">
                <a:solidFill>
                  <a:srgbClr val="0000FF"/>
                </a:solidFill>
              </a:rPr>
              <a:t>au Modèle Standard</a:t>
            </a:r>
            <a:endParaRPr lang="fr-FR" sz="2400" dirty="0">
              <a:solidFill>
                <a:srgbClr val="0000FF"/>
              </a:solidFill>
              <a:latin typeface="Symbol" pitchFamily="18" charset="2"/>
            </a:endParaRPr>
          </a:p>
        </p:txBody>
      </p:sp>
      <p:cxnSp>
        <p:nvCxnSpPr>
          <p:cNvPr id="11" name="Connecteur droit 10"/>
          <p:cNvCxnSpPr/>
          <p:nvPr/>
        </p:nvCxnSpPr>
        <p:spPr>
          <a:xfrm>
            <a:off x="0" y="404664"/>
            <a:ext cx="3779912" cy="0"/>
          </a:xfrm>
          <a:prstGeom prst="line">
            <a:avLst/>
          </a:prstGeom>
          <a:ln w="19050">
            <a:solidFill>
              <a:srgbClr val="0000FF"/>
            </a:solidFill>
          </a:ln>
        </p:spPr>
        <p:style>
          <a:lnRef idx="1">
            <a:schemeClr val="accent1"/>
          </a:lnRef>
          <a:fillRef idx="0">
            <a:schemeClr val="accent1"/>
          </a:fillRef>
          <a:effectRef idx="0">
            <a:schemeClr val="accent1"/>
          </a:effectRef>
          <a:fontRef idx="minor">
            <a:schemeClr val="tx1"/>
          </a:fontRef>
        </p:style>
      </p:cxnSp>
      <p:grpSp>
        <p:nvGrpSpPr>
          <p:cNvPr id="4" name="Groupe 41"/>
          <p:cNvGrpSpPr/>
          <p:nvPr/>
        </p:nvGrpSpPr>
        <p:grpSpPr>
          <a:xfrm>
            <a:off x="2266950" y="5686425"/>
            <a:ext cx="5632055" cy="1159907"/>
            <a:chOff x="2266950" y="5343525"/>
            <a:chExt cx="5632055" cy="1159907"/>
          </a:xfrm>
        </p:grpSpPr>
        <p:sp>
          <p:nvSpPr>
            <p:cNvPr id="34" name="ZoneTexte 33"/>
            <p:cNvSpPr txBox="1"/>
            <p:nvPr/>
          </p:nvSpPr>
          <p:spPr>
            <a:xfrm>
              <a:off x="2266950" y="5343525"/>
              <a:ext cx="5632055" cy="369332"/>
            </a:xfrm>
            <a:prstGeom prst="rect">
              <a:avLst/>
            </a:prstGeom>
            <a:noFill/>
          </p:spPr>
          <p:txBody>
            <a:bodyPr wrap="none" rtlCol="0">
              <a:spAutoFit/>
            </a:bodyPr>
            <a:lstStyle/>
            <a:p>
              <a:r>
                <a:rPr lang="fr-FR" dirty="0" smtClean="0">
                  <a:sym typeface="Wingdings"/>
                </a:rPr>
                <a:t></a:t>
              </a:r>
              <a:r>
                <a:rPr lang="fr-FR" dirty="0" smtClean="0">
                  <a:sym typeface="Wingdings" pitchFamily="2" charset="2"/>
                </a:rPr>
                <a:t> relation entre </a:t>
              </a:r>
              <a:r>
                <a:rPr lang="fr-FR" dirty="0" err="1" smtClean="0">
                  <a:sym typeface="Wingdings" pitchFamily="2" charset="2"/>
                </a:rPr>
                <a:t>V</a:t>
              </a:r>
              <a:r>
                <a:rPr lang="fr-FR" baseline="-25000" dirty="0" err="1" smtClean="0">
                  <a:sym typeface="Wingdings" pitchFamily="2" charset="2"/>
                </a:rPr>
                <a:t>ud</a:t>
              </a:r>
              <a:r>
                <a:rPr lang="fr-FR" dirty="0" smtClean="0">
                  <a:sym typeface="Wingdings" pitchFamily="2" charset="2"/>
                </a:rPr>
                <a:t>, </a:t>
              </a:r>
              <a:r>
                <a:rPr lang="fr-FR" dirty="0" err="1" smtClean="0">
                  <a:sym typeface="Wingdings" pitchFamily="2" charset="2"/>
                </a:rPr>
                <a:t>g</a:t>
              </a:r>
              <a:r>
                <a:rPr lang="fr-FR" baseline="-25000" dirty="0" err="1" smtClean="0">
                  <a:sym typeface="Wingdings" pitchFamily="2" charset="2"/>
                </a:rPr>
                <a:t>V</a:t>
              </a:r>
              <a:r>
                <a:rPr lang="fr-FR" dirty="0" smtClean="0">
                  <a:sym typeface="Wingdings" pitchFamily="2" charset="2"/>
                </a:rPr>
                <a:t> et </a:t>
              </a:r>
              <a:r>
                <a:rPr lang="fr-FR" dirty="0" err="1" smtClean="0">
                  <a:sym typeface="Wingdings" pitchFamily="2" charset="2"/>
                </a:rPr>
                <a:t>ft</a:t>
              </a:r>
              <a:r>
                <a:rPr lang="fr-FR" dirty="0" smtClean="0">
                  <a:sym typeface="Wingdings" pitchFamily="2" charset="2"/>
                </a:rPr>
                <a:t> pour les transitions de Fermi: </a:t>
              </a:r>
              <a:endParaRPr lang="fr-FR" dirty="0"/>
            </a:p>
          </p:txBody>
        </p:sp>
        <p:grpSp>
          <p:nvGrpSpPr>
            <p:cNvPr id="8" name="Groupe 38"/>
            <p:cNvGrpSpPr/>
            <p:nvPr/>
          </p:nvGrpSpPr>
          <p:grpSpPr>
            <a:xfrm>
              <a:off x="3839920" y="5715000"/>
              <a:ext cx="2360855" cy="788432"/>
              <a:chOff x="5544895" y="5029200"/>
              <a:chExt cx="2360855" cy="788432"/>
            </a:xfrm>
          </p:grpSpPr>
          <p:sp>
            <p:nvSpPr>
              <p:cNvPr id="35" name="Rectangle 34"/>
              <p:cNvSpPr/>
              <p:nvPr/>
            </p:nvSpPr>
            <p:spPr>
              <a:xfrm>
                <a:off x="5544895" y="5187434"/>
                <a:ext cx="980525" cy="369332"/>
              </a:xfrm>
              <a:prstGeom prst="rect">
                <a:avLst/>
              </a:prstGeom>
            </p:spPr>
            <p:txBody>
              <a:bodyPr wrap="none">
                <a:spAutoFit/>
              </a:bodyPr>
              <a:lstStyle/>
              <a:p>
                <a:r>
                  <a:rPr lang="fr-FR" dirty="0" smtClean="0">
                    <a:solidFill>
                      <a:srgbClr val="C00000"/>
                    </a:solidFill>
                  </a:rPr>
                  <a:t>|</a:t>
                </a:r>
                <a:r>
                  <a:rPr lang="fr-FR" dirty="0" err="1" smtClean="0">
                    <a:solidFill>
                      <a:srgbClr val="C00000"/>
                    </a:solidFill>
                  </a:rPr>
                  <a:t>V</a:t>
                </a:r>
                <a:r>
                  <a:rPr lang="fr-FR" baseline="-25000" dirty="0" err="1" smtClean="0">
                    <a:solidFill>
                      <a:srgbClr val="C00000"/>
                    </a:solidFill>
                  </a:rPr>
                  <a:t>ud</a:t>
                </a:r>
                <a:r>
                  <a:rPr lang="fr-FR" dirty="0" smtClean="0">
                    <a:solidFill>
                      <a:srgbClr val="C00000"/>
                    </a:solidFill>
                  </a:rPr>
                  <a:t>|² = </a:t>
                </a:r>
                <a:endParaRPr lang="fr-FR" dirty="0">
                  <a:solidFill>
                    <a:srgbClr val="C00000"/>
                  </a:solidFill>
                </a:endParaRPr>
              </a:p>
            </p:txBody>
          </p:sp>
          <p:sp>
            <p:nvSpPr>
              <p:cNvPr id="36" name="ZoneTexte 35"/>
              <p:cNvSpPr txBox="1"/>
              <p:nvPr/>
            </p:nvSpPr>
            <p:spPr>
              <a:xfrm>
                <a:off x="6677025" y="5029200"/>
                <a:ext cx="938077" cy="369332"/>
              </a:xfrm>
              <a:prstGeom prst="rect">
                <a:avLst/>
              </a:prstGeom>
              <a:noFill/>
            </p:spPr>
            <p:txBody>
              <a:bodyPr wrap="none" rtlCol="0">
                <a:spAutoFit/>
              </a:bodyPr>
              <a:lstStyle/>
              <a:p>
                <a:r>
                  <a:rPr lang="fr-FR" dirty="0" smtClean="0">
                    <a:solidFill>
                      <a:srgbClr val="C00000"/>
                    </a:solidFill>
                  </a:rPr>
                  <a:t>2 </a:t>
                </a:r>
                <a:r>
                  <a:rPr lang="fr-FR" dirty="0" smtClean="0">
                    <a:solidFill>
                      <a:srgbClr val="C00000"/>
                    </a:solidFill>
                    <a:latin typeface="Symbol" pitchFamily="18" charset="2"/>
                  </a:rPr>
                  <a:t>p</a:t>
                </a:r>
                <a:r>
                  <a:rPr lang="fr-FR" baseline="30000" dirty="0" smtClean="0">
                    <a:solidFill>
                      <a:srgbClr val="C00000"/>
                    </a:solidFill>
                  </a:rPr>
                  <a:t>3</a:t>
                </a:r>
                <a:r>
                  <a:rPr lang="fr-FR" dirty="0" smtClean="0">
                    <a:solidFill>
                      <a:srgbClr val="C00000"/>
                    </a:solidFill>
                  </a:rPr>
                  <a:t> ln2</a:t>
                </a:r>
                <a:endParaRPr lang="fr-FR" dirty="0">
                  <a:solidFill>
                    <a:srgbClr val="C00000"/>
                  </a:solidFill>
                </a:endParaRPr>
              </a:p>
            </p:txBody>
          </p:sp>
          <p:cxnSp>
            <p:nvCxnSpPr>
              <p:cNvPr id="38" name="Connecteur droit 37"/>
              <p:cNvCxnSpPr/>
              <p:nvPr/>
            </p:nvCxnSpPr>
            <p:spPr>
              <a:xfrm>
                <a:off x="6467475" y="5391150"/>
                <a:ext cx="1438275"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
            <p:nvSpPr>
              <p:cNvPr id="40" name="ZoneTexte 39"/>
              <p:cNvSpPr txBox="1"/>
              <p:nvPr/>
            </p:nvSpPr>
            <p:spPr>
              <a:xfrm>
                <a:off x="6515100" y="5448300"/>
                <a:ext cx="1324722" cy="369332"/>
              </a:xfrm>
              <a:prstGeom prst="rect">
                <a:avLst/>
              </a:prstGeom>
              <a:noFill/>
            </p:spPr>
            <p:txBody>
              <a:bodyPr wrap="none" rtlCol="0">
                <a:spAutoFit/>
              </a:bodyPr>
              <a:lstStyle/>
              <a:p>
                <a:r>
                  <a:rPr lang="fr-FR" dirty="0" smtClean="0">
                    <a:solidFill>
                      <a:srgbClr val="C00000"/>
                    </a:solidFill>
                  </a:rPr>
                  <a:t>g</a:t>
                </a:r>
                <a:r>
                  <a:rPr lang="fr-FR" baseline="-25000" dirty="0" smtClean="0">
                    <a:solidFill>
                      <a:srgbClr val="C00000"/>
                    </a:solidFill>
                  </a:rPr>
                  <a:t>V</a:t>
                </a:r>
                <a:r>
                  <a:rPr lang="fr-FR" dirty="0" smtClean="0">
                    <a:solidFill>
                      <a:srgbClr val="C00000"/>
                    </a:solidFill>
                  </a:rPr>
                  <a:t>².</a:t>
                </a:r>
                <a:r>
                  <a:rPr lang="fr-FR" dirty="0" err="1" smtClean="0">
                    <a:solidFill>
                      <a:srgbClr val="C00000"/>
                    </a:solidFill>
                  </a:rPr>
                  <a:t>ft</a:t>
                </a:r>
                <a:r>
                  <a:rPr lang="fr-FR" dirty="0" smtClean="0">
                    <a:solidFill>
                      <a:srgbClr val="C00000"/>
                    </a:solidFill>
                  </a:rPr>
                  <a:t>.|</a:t>
                </a:r>
                <a:r>
                  <a:rPr lang="fr-FR" dirty="0" err="1" smtClean="0">
                    <a:solidFill>
                      <a:srgbClr val="C00000"/>
                    </a:solidFill>
                  </a:rPr>
                  <a:t>M</a:t>
                </a:r>
                <a:r>
                  <a:rPr lang="fr-FR" baseline="-25000" dirty="0" err="1" smtClean="0">
                    <a:solidFill>
                      <a:srgbClr val="C00000"/>
                    </a:solidFill>
                  </a:rPr>
                  <a:t>if</a:t>
                </a:r>
                <a:r>
                  <a:rPr lang="fr-FR" dirty="0" smtClean="0">
                    <a:solidFill>
                      <a:srgbClr val="C00000"/>
                    </a:solidFill>
                  </a:rPr>
                  <a:t>|²</a:t>
                </a:r>
                <a:endParaRPr lang="fr-FR" dirty="0">
                  <a:solidFill>
                    <a:srgbClr val="C00000"/>
                  </a:solidFill>
                </a:endParaRPr>
              </a:p>
            </p:txBody>
          </p:sp>
        </p:grpSp>
      </p:grpSp>
      <p:grpSp>
        <p:nvGrpSpPr>
          <p:cNvPr id="37" name="Groupe 36"/>
          <p:cNvGrpSpPr/>
          <p:nvPr/>
        </p:nvGrpSpPr>
        <p:grpSpPr>
          <a:xfrm>
            <a:off x="542925" y="487338"/>
            <a:ext cx="7172325" cy="4977869"/>
            <a:chOff x="542925" y="487338"/>
            <a:chExt cx="7172325" cy="4977869"/>
          </a:xfrm>
        </p:grpSpPr>
        <p:sp>
          <p:nvSpPr>
            <p:cNvPr id="5" name="ZoneTexte 4"/>
            <p:cNvSpPr txBox="1"/>
            <p:nvPr/>
          </p:nvSpPr>
          <p:spPr>
            <a:xfrm>
              <a:off x="549077" y="496863"/>
              <a:ext cx="2342244" cy="646331"/>
            </a:xfrm>
            <a:prstGeom prst="rect">
              <a:avLst/>
            </a:prstGeom>
            <a:noFill/>
          </p:spPr>
          <p:txBody>
            <a:bodyPr wrap="none" rtlCol="0">
              <a:spAutoFit/>
            </a:bodyPr>
            <a:lstStyle/>
            <a:p>
              <a:r>
                <a:rPr lang="fr-FR" dirty="0" smtClean="0"/>
                <a:t>A l'échelle du noyau :</a:t>
              </a:r>
            </a:p>
            <a:p>
              <a:r>
                <a:rPr lang="fr-FR" dirty="0" smtClean="0"/>
                <a:t>Z protons + N neutrons</a:t>
              </a:r>
              <a:endParaRPr lang="fr-FR" dirty="0"/>
            </a:p>
          </p:txBody>
        </p:sp>
        <p:sp>
          <p:nvSpPr>
            <p:cNvPr id="6" name="ZoneTexte 5"/>
            <p:cNvSpPr txBox="1"/>
            <p:nvPr/>
          </p:nvSpPr>
          <p:spPr>
            <a:xfrm>
              <a:off x="956692" y="1335063"/>
              <a:ext cx="1225015" cy="369332"/>
            </a:xfrm>
            <a:prstGeom prst="rect">
              <a:avLst/>
            </a:prstGeom>
            <a:noFill/>
          </p:spPr>
          <p:txBody>
            <a:bodyPr wrap="none" rtlCol="0">
              <a:spAutoFit/>
            </a:bodyPr>
            <a:lstStyle/>
            <a:p>
              <a:r>
                <a:rPr lang="fr-FR" dirty="0" smtClean="0">
                  <a:solidFill>
                    <a:srgbClr val="0000CC"/>
                  </a:solidFill>
                </a:rPr>
                <a:t>p  </a:t>
              </a:r>
              <a:r>
                <a:rPr lang="fr-FR" dirty="0" smtClean="0">
                  <a:solidFill>
                    <a:srgbClr val="0000CC"/>
                  </a:solidFill>
                  <a:sym typeface="Wingdings 3"/>
                </a:rPr>
                <a:t></a:t>
              </a:r>
              <a:r>
                <a:rPr lang="fr-FR" dirty="0" smtClean="0">
                  <a:solidFill>
                    <a:srgbClr val="0000CC"/>
                  </a:solidFill>
                </a:rPr>
                <a:t>  n + …</a:t>
              </a:r>
              <a:endParaRPr lang="fr-FR" dirty="0">
                <a:solidFill>
                  <a:srgbClr val="0000CC"/>
                </a:solidFill>
              </a:endParaRPr>
            </a:p>
          </p:txBody>
        </p:sp>
        <p:grpSp>
          <p:nvGrpSpPr>
            <p:cNvPr id="2" name="Groupe 42"/>
            <p:cNvGrpSpPr/>
            <p:nvPr/>
          </p:nvGrpSpPr>
          <p:grpSpPr>
            <a:xfrm>
              <a:off x="3244653" y="1340768"/>
              <a:ext cx="2317947" cy="1792957"/>
              <a:chOff x="3244653" y="1340768"/>
              <a:chExt cx="2317947" cy="1792957"/>
            </a:xfrm>
          </p:grpSpPr>
          <p:pic>
            <p:nvPicPr>
              <p:cNvPr id="7" name="Image 6" descr="220px-Beta_decay_artistic.svg.png"/>
              <p:cNvPicPr>
                <a:picLocks noChangeAspect="1"/>
              </p:cNvPicPr>
              <p:nvPr/>
            </p:nvPicPr>
            <p:blipFill>
              <a:blip r:embed="rId2" cstate="print"/>
              <a:stretch>
                <a:fillRect/>
              </a:stretch>
            </p:blipFill>
            <p:spPr>
              <a:xfrm>
                <a:off x="3402382" y="1762125"/>
                <a:ext cx="2103068" cy="1323975"/>
              </a:xfrm>
              <a:prstGeom prst="rect">
                <a:avLst/>
              </a:prstGeom>
            </p:spPr>
          </p:pic>
          <p:grpSp>
            <p:nvGrpSpPr>
              <p:cNvPr id="3" name="Groupe 40"/>
              <p:cNvGrpSpPr/>
              <p:nvPr/>
            </p:nvGrpSpPr>
            <p:grpSpPr>
              <a:xfrm>
                <a:off x="3244653" y="1340768"/>
                <a:ext cx="2317947" cy="1792957"/>
                <a:chOff x="3244653" y="1340768"/>
                <a:chExt cx="2317947" cy="1792957"/>
              </a:xfrm>
            </p:grpSpPr>
            <p:sp>
              <p:nvSpPr>
                <p:cNvPr id="14" name="Rectangle 13"/>
                <p:cNvSpPr/>
                <p:nvPr/>
              </p:nvSpPr>
              <p:spPr>
                <a:xfrm>
                  <a:off x="3917801" y="1340768"/>
                  <a:ext cx="1239442" cy="369332"/>
                </a:xfrm>
                <a:prstGeom prst="rect">
                  <a:avLst/>
                </a:prstGeom>
              </p:spPr>
              <p:txBody>
                <a:bodyPr wrap="none">
                  <a:spAutoFit/>
                </a:bodyPr>
                <a:lstStyle/>
                <a:p>
                  <a:r>
                    <a:rPr lang="fr-FR" dirty="0" smtClean="0">
                      <a:solidFill>
                        <a:srgbClr val="CC0099"/>
                      </a:solidFill>
                    </a:rPr>
                    <a:t>u  </a:t>
                  </a:r>
                  <a:r>
                    <a:rPr lang="fr-FR" dirty="0" smtClean="0">
                      <a:solidFill>
                        <a:srgbClr val="CC0099"/>
                      </a:solidFill>
                      <a:sym typeface="Wingdings 3"/>
                    </a:rPr>
                    <a:t></a:t>
                  </a:r>
                  <a:r>
                    <a:rPr lang="fr-FR" dirty="0" smtClean="0">
                      <a:solidFill>
                        <a:srgbClr val="CC0099"/>
                      </a:solidFill>
                    </a:rPr>
                    <a:t>  d + …</a:t>
                  </a:r>
                  <a:endParaRPr lang="fr-FR" dirty="0">
                    <a:solidFill>
                      <a:srgbClr val="CC0099"/>
                    </a:solidFill>
                  </a:endParaRPr>
                </a:p>
              </p:txBody>
            </p:sp>
            <p:sp>
              <p:nvSpPr>
                <p:cNvPr id="18" name="Rectangle 17"/>
                <p:cNvSpPr/>
                <p:nvPr/>
              </p:nvSpPr>
              <p:spPr>
                <a:xfrm>
                  <a:off x="3244653" y="1720627"/>
                  <a:ext cx="2317947" cy="1413098"/>
                </a:xfrm>
                <a:prstGeom prst="rect">
                  <a:avLst/>
                </a:prstGeom>
                <a:noFill/>
                <a:ln>
                  <a:solidFill>
                    <a:srgbClr val="CC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grpSp>
        <p:pic>
          <p:nvPicPr>
            <p:cNvPr id="19" name="Image 18" descr="DesintBeta.jpg"/>
            <p:cNvPicPr>
              <a:picLocks noChangeAspect="1"/>
            </p:cNvPicPr>
            <p:nvPr/>
          </p:nvPicPr>
          <p:blipFill>
            <a:blip r:embed="rId3" cstate="print"/>
            <a:stretch>
              <a:fillRect/>
            </a:stretch>
          </p:blipFill>
          <p:spPr>
            <a:xfrm>
              <a:off x="643884" y="1724025"/>
              <a:ext cx="2275751" cy="1438275"/>
            </a:xfrm>
            <a:prstGeom prst="rect">
              <a:avLst/>
            </a:prstGeom>
          </p:spPr>
        </p:pic>
        <p:sp>
          <p:nvSpPr>
            <p:cNvPr id="21" name="ZoneTexte 20"/>
            <p:cNvSpPr txBox="1"/>
            <p:nvPr/>
          </p:nvSpPr>
          <p:spPr>
            <a:xfrm>
              <a:off x="3406577" y="487338"/>
              <a:ext cx="2320956" cy="1200329"/>
            </a:xfrm>
            <a:prstGeom prst="rect">
              <a:avLst/>
            </a:prstGeom>
            <a:noFill/>
          </p:spPr>
          <p:txBody>
            <a:bodyPr wrap="none" rtlCol="0">
              <a:spAutoFit/>
            </a:bodyPr>
            <a:lstStyle/>
            <a:p>
              <a:r>
                <a:rPr lang="fr-FR" dirty="0" smtClean="0"/>
                <a:t>A l'échelle des quarks :</a:t>
              </a:r>
            </a:p>
            <a:p>
              <a:r>
                <a:rPr lang="fr-FR" dirty="0" smtClean="0"/>
                <a:t>proton 	=     </a:t>
              </a:r>
              <a:r>
                <a:rPr lang="fr-FR" dirty="0" err="1" smtClean="0"/>
                <a:t>uud</a:t>
              </a:r>
              <a:endParaRPr lang="fr-FR" dirty="0" smtClean="0"/>
            </a:p>
            <a:p>
              <a:r>
                <a:rPr lang="fr-FR" dirty="0" smtClean="0"/>
                <a:t>neutron 	=     </a:t>
              </a:r>
              <a:r>
                <a:rPr lang="fr-FR" dirty="0" err="1" smtClean="0"/>
                <a:t>udd</a:t>
              </a:r>
              <a:endParaRPr lang="fr-FR" dirty="0" smtClean="0"/>
            </a:p>
            <a:p>
              <a:endParaRPr lang="fr-FR" dirty="0"/>
            </a:p>
          </p:txBody>
        </p:sp>
        <p:sp>
          <p:nvSpPr>
            <p:cNvPr id="33" name="ZoneTexte 32"/>
            <p:cNvSpPr txBox="1"/>
            <p:nvPr/>
          </p:nvSpPr>
          <p:spPr>
            <a:xfrm>
              <a:off x="561975" y="5095875"/>
              <a:ext cx="5403723" cy="369332"/>
            </a:xfrm>
            <a:prstGeom prst="rect">
              <a:avLst/>
            </a:prstGeom>
            <a:noFill/>
          </p:spPr>
          <p:txBody>
            <a:bodyPr wrap="none" rtlCol="0">
              <a:spAutoFit/>
            </a:bodyPr>
            <a:lstStyle/>
            <a:p>
              <a:r>
                <a:rPr lang="fr-FR" dirty="0" err="1" smtClean="0">
                  <a:solidFill>
                    <a:srgbClr val="C00000"/>
                  </a:solidFill>
                </a:rPr>
                <a:t>Unitarité</a:t>
              </a:r>
              <a:r>
                <a:rPr lang="fr-FR" dirty="0" smtClean="0">
                  <a:solidFill>
                    <a:srgbClr val="C00000"/>
                  </a:solidFill>
                </a:rPr>
                <a:t> de la matrice CKM</a:t>
              </a:r>
              <a:r>
                <a:rPr lang="fr-FR" dirty="0" smtClean="0"/>
                <a:t> : |</a:t>
              </a:r>
              <a:r>
                <a:rPr lang="fr-FR" dirty="0" err="1" smtClean="0"/>
                <a:t>V</a:t>
              </a:r>
              <a:r>
                <a:rPr lang="fr-FR" baseline="-25000" dirty="0" err="1" smtClean="0"/>
                <a:t>ud</a:t>
              </a:r>
              <a:r>
                <a:rPr lang="fr-FR" dirty="0" smtClean="0"/>
                <a:t>|² + |V</a:t>
              </a:r>
              <a:r>
                <a:rPr lang="fr-FR" baseline="-25000" dirty="0" smtClean="0"/>
                <a:t>us</a:t>
              </a:r>
              <a:r>
                <a:rPr lang="fr-FR" dirty="0" smtClean="0"/>
                <a:t>|² +|</a:t>
              </a:r>
              <a:r>
                <a:rPr lang="fr-FR" dirty="0" err="1" smtClean="0"/>
                <a:t>V</a:t>
              </a:r>
              <a:r>
                <a:rPr lang="fr-FR" baseline="-25000" dirty="0" err="1" smtClean="0"/>
                <a:t>ub</a:t>
              </a:r>
              <a:r>
                <a:rPr lang="fr-FR" dirty="0" smtClean="0"/>
                <a:t>|² = 1</a:t>
              </a:r>
              <a:endParaRPr lang="fr-FR" dirty="0"/>
            </a:p>
          </p:txBody>
        </p:sp>
        <p:grpSp>
          <p:nvGrpSpPr>
            <p:cNvPr id="9" name="Groupe 36"/>
            <p:cNvGrpSpPr/>
            <p:nvPr/>
          </p:nvGrpSpPr>
          <p:grpSpPr>
            <a:xfrm>
              <a:off x="552450" y="4073009"/>
              <a:ext cx="7162800" cy="936546"/>
              <a:chOff x="552450" y="3196709"/>
              <a:chExt cx="7162800" cy="936546"/>
            </a:xfrm>
          </p:grpSpPr>
          <p:sp>
            <p:nvSpPr>
              <p:cNvPr id="20" name="ZoneTexte 19"/>
              <p:cNvSpPr txBox="1"/>
              <p:nvPr/>
            </p:nvSpPr>
            <p:spPr>
              <a:xfrm>
                <a:off x="552450" y="3476625"/>
                <a:ext cx="4452181" cy="369332"/>
              </a:xfrm>
              <a:prstGeom prst="rect">
                <a:avLst/>
              </a:prstGeom>
              <a:noFill/>
            </p:spPr>
            <p:txBody>
              <a:bodyPr wrap="none" rtlCol="0">
                <a:spAutoFit/>
              </a:bodyPr>
              <a:lstStyle/>
              <a:p>
                <a:r>
                  <a:rPr lang="fr-FR" dirty="0" smtClean="0">
                    <a:solidFill>
                      <a:srgbClr val="C00000"/>
                    </a:solidFill>
                    <a:sym typeface="Wingdings" pitchFamily="2" charset="2"/>
                  </a:rPr>
                  <a:t>Généralisation </a:t>
                </a:r>
                <a:r>
                  <a:rPr lang="fr-FR" dirty="0" smtClean="0">
                    <a:sym typeface="Wingdings" pitchFamily="2" charset="2"/>
                  </a:rPr>
                  <a:t>: </a:t>
                </a:r>
                <a:r>
                  <a:rPr lang="fr-FR" dirty="0" err="1" smtClean="0">
                    <a:sym typeface="Wingdings" pitchFamily="2" charset="2"/>
                  </a:rPr>
                  <a:t>Cabibbo</a:t>
                </a:r>
                <a:r>
                  <a:rPr lang="fr-FR" dirty="0" smtClean="0">
                    <a:sym typeface="Wingdings" pitchFamily="2" charset="2"/>
                  </a:rPr>
                  <a:t>-</a:t>
                </a:r>
                <a:r>
                  <a:rPr lang="fr-FR" dirty="0" err="1" smtClean="0">
                    <a:sym typeface="Wingdings" pitchFamily="2" charset="2"/>
                  </a:rPr>
                  <a:t>Kobayashi</a:t>
                </a:r>
                <a:r>
                  <a:rPr lang="fr-FR" dirty="0" smtClean="0">
                    <a:sym typeface="Wingdings" pitchFamily="2" charset="2"/>
                  </a:rPr>
                  <a:t>-</a:t>
                </a:r>
                <a:r>
                  <a:rPr lang="fr-FR" dirty="0" err="1" smtClean="0">
                    <a:sym typeface="Wingdings" pitchFamily="2" charset="2"/>
                  </a:rPr>
                  <a:t>Maskawa</a:t>
                </a:r>
                <a:endParaRPr lang="fr-FR" dirty="0"/>
              </a:p>
            </p:txBody>
          </p:sp>
          <p:grpSp>
            <p:nvGrpSpPr>
              <p:cNvPr id="12" name="Groupe 31"/>
              <p:cNvGrpSpPr/>
              <p:nvPr/>
            </p:nvGrpSpPr>
            <p:grpSpPr>
              <a:xfrm>
                <a:off x="5181599" y="3196709"/>
                <a:ext cx="2533651" cy="936546"/>
                <a:chOff x="5048249" y="3196709"/>
                <a:chExt cx="2533651" cy="936546"/>
              </a:xfrm>
            </p:grpSpPr>
            <p:sp>
              <p:nvSpPr>
                <p:cNvPr id="23" name="ZoneTexte 22"/>
                <p:cNvSpPr txBox="1"/>
                <p:nvPr/>
              </p:nvSpPr>
              <p:spPr>
                <a:xfrm>
                  <a:off x="5048249" y="3209925"/>
                  <a:ext cx="2533651" cy="923330"/>
                </a:xfrm>
                <a:prstGeom prst="rect">
                  <a:avLst/>
                </a:prstGeom>
                <a:noFill/>
              </p:spPr>
              <p:txBody>
                <a:bodyPr wrap="square" rtlCol="0">
                  <a:spAutoFit/>
                </a:bodyPr>
                <a:lstStyle/>
                <a:p>
                  <a:r>
                    <a:rPr lang="fr-FR" dirty="0" smtClean="0"/>
                    <a:t>u'	       	      u</a:t>
                  </a:r>
                </a:p>
                <a:p>
                  <a:r>
                    <a:rPr lang="fr-FR" dirty="0" smtClean="0"/>
                    <a:t>s'     =              	      s</a:t>
                  </a:r>
                </a:p>
                <a:p>
                  <a:r>
                    <a:rPr lang="fr-FR" dirty="0" smtClean="0"/>
                    <a:t>d'	       	      d</a:t>
                  </a:r>
                  <a:endParaRPr lang="fr-FR" dirty="0"/>
                </a:p>
              </p:txBody>
            </p:sp>
            <p:grpSp>
              <p:nvGrpSpPr>
                <p:cNvPr id="13" name="Groupe 30"/>
                <p:cNvGrpSpPr/>
                <p:nvPr/>
              </p:nvGrpSpPr>
              <p:grpSpPr>
                <a:xfrm>
                  <a:off x="5067301" y="3196709"/>
                  <a:ext cx="2438399" cy="923330"/>
                  <a:chOff x="5067301" y="3196709"/>
                  <a:chExt cx="2438399" cy="923330"/>
                </a:xfrm>
              </p:grpSpPr>
              <p:sp>
                <p:nvSpPr>
                  <p:cNvPr id="24" name="Parenthèses 23"/>
                  <p:cNvSpPr/>
                  <p:nvPr/>
                </p:nvSpPr>
                <p:spPr>
                  <a:xfrm>
                    <a:off x="7200899" y="3277374"/>
                    <a:ext cx="304801" cy="762000"/>
                  </a:xfrm>
                  <a:prstGeom prst="bracketPair">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dirty="0"/>
                  </a:p>
                </p:txBody>
              </p:sp>
              <p:sp>
                <p:nvSpPr>
                  <p:cNvPr id="25" name="Parenthèses 24"/>
                  <p:cNvSpPr/>
                  <p:nvPr/>
                </p:nvSpPr>
                <p:spPr>
                  <a:xfrm>
                    <a:off x="5067301" y="3277374"/>
                    <a:ext cx="304800" cy="762000"/>
                  </a:xfrm>
                  <a:prstGeom prst="bracketPair">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dirty="0"/>
                  </a:p>
                </p:txBody>
              </p:sp>
              <p:grpSp>
                <p:nvGrpSpPr>
                  <p:cNvPr id="15" name="Groupe 29"/>
                  <p:cNvGrpSpPr/>
                  <p:nvPr/>
                </p:nvGrpSpPr>
                <p:grpSpPr>
                  <a:xfrm>
                    <a:off x="5781277" y="3196709"/>
                    <a:ext cx="1351267" cy="923330"/>
                    <a:chOff x="4647802" y="4596884"/>
                    <a:chExt cx="1351267" cy="923330"/>
                  </a:xfrm>
                </p:grpSpPr>
                <p:sp>
                  <p:nvSpPr>
                    <p:cNvPr id="27" name="Rectangle 26"/>
                    <p:cNvSpPr/>
                    <p:nvPr/>
                  </p:nvSpPr>
                  <p:spPr>
                    <a:xfrm>
                      <a:off x="4647802" y="4596884"/>
                      <a:ext cx="1351267" cy="923330"/>
                    </a:xfrm>
                    <a:prstGeom prst="rect">
                      <a:avLst/>
                    </a:prstGeom>
                  </p:spPr>
                  <p:txBody>
                    <a:bodyPr wrap="none">
                      <a:spAutoFit/>
                    </a:bodyPr>
                    <a:lstStyle/>
                    <a:p>
                      <a:pPr defTabSz="428625"/>
                      <a:r>
                        <a:rPr lang="fr-FR" dirty="0" err="1" smtClean="0">
                          <a:solidFill>
                            <a:srgbClr val="C00000"/>
                          </a:solidFill>
                        </a:rPr>
                        <a:t>V</a:t>
                      </a:r>
                      <a:r>
                        <a:rPr lang="fr-FR" baseline="-25000" dirty="0" err="1" smtClean="0">
                          <a:solidFill>
                            <a:srgbClr val="C00000"/>
                          </a:solidFill>
                        </a:rPr>
                        <a:t>ud</a:t>
                      </a:r>
                      <a:r>
                        <a:rPr lang="fr-FR" dirty="0" smtClean="0">
                          <a:solidFill>
                            <a:srgbClr val="C00000"/>
                          </a:solidFill>
                        </a:rPr>
                        <a:t>	V</a:t>
                      </a:r>
                      <a:r>
                        <a:rPr lang="fr-FR" baseline="-25000" dirty="0" smtClean="0">
                          <a:solidFill>
                            <a:srgbClr val="C00000"/>
                          </a:solidFill>
                        </a:rPr>
                        <a:t>us	</a:t>
                      </a:r>
                      <a:r>
                        <a:rPr lang="fr-FR" dirty="0" err="1" smtClean="0">
                          <a:solidFill>
                            <a:srgbClr val="C00000"/>
                          </a:solidFill>
                        </a:rPr>
                        <a:t>V</a:t>
                      </a:r>
                      <a:r>
                        <a:rPr lang="fr-FR" baseline="-25000" dirty="0" err="1" smtClean="0">
                          <a:solidFill>
                            <a:srgbClr val="C00000"/>
                          </a:solidFill>
                        </a:rPr>
                        <a:t>ub</a:t>
                      </a:r>
                      <a:endParaRPr lang="fr-FR" dirty="0" smtClean="0">
                        <a:solidFill>
                          <a:srgbClr val="C00000"/>
                        </a:solidFill>
                      </a:endParaRPr>
                    </a:p>
                    <a:p>
                      <a:pPr defTabSz="428625"/>
                      <a:r>
                        <a:rPr lang="fr-FR" dirty="0" err="1" smtClean="0">
                          <a:solidFill>
                            <a:srgbClr val="C00000"/>
                          </a:solidFill>
                        </a:rPr>
                        <a:t>V</a:t>
                      </a:r>
                      <a:r>
                        <a:rPr lang="fr-FR" baseline="-25000" dirty="0" err="1" smtClean="0">
                          <a:solidFill>
                            <a:srgbClr val="C00000"/>
                          </a:solidFill>
                        </a:rPr>
                        <a:t>cd</a:t>
                      </a:r>
                      <a:r>
                        <a:rPr lang="fr-FR" dirty="0" smtClean="0">
                          <a:solidFill>
                            <a:srgbClr val="C00000"/>
                          </a:solidFill>
                        </a:rPr>
                        <a:t>	</a:t>
                      </a:r>
                      <a:r>
                        <a:rPr lang="fr-FR" dirty="0" err="1" smtClean="0">
                          <a:solidFill>
                            <a:srgbClr val="C00000"/>
                          </a:solidFill>
                        </a:rPr>
                        <a:t>V</a:t>
                      </a:r>
                      <a:r>
                        <a:rPr lang="fr-FR" baseline="-25000" dirty="0" err="1" smtClean="0">
                          <a:solidFill>
                            <a:srgbClr val="C00000"/>
                          </a:solidFill>
                        </a:rPr>
                        <a:t>cs</a:t>
                      </a:r>
                      <a:r>
                        <a:rPr lang="fr-FR" baseline="-25000" dirty="0" smtClean="0">
                          <a:solidFill>
                            <a:srgbClr val="C00000"/>
                          </a:solidFill>
                        </a:rPr>
                        <a:t>	</a:t>
                      </a:r>
                      <a:r>
                        <a:rPr lang="fr-FR" dirty="0" err="1" smtClean="0">
                          <a:solidFill>
                            <a:srgbClr val="C00000"/>
                          </a:solidFill>
                        </a:rPr>
                        <a:t>V</a:t>
                      </a:r>
                      <a:r>
                        <a:rPr lang="fr-FR" baseline="-25000" dirty="0" err="1" smtClean="0">
                          <a:solidFill>
                            <a:srgbClr val="C00000"/>
                          </a:solidFill>
                        </a:rPr>
                        <a:t>cb</a:t>
                      </a:r>
                      <a:endParaRPr lang="fr-FR" dirty="0" smtClean="0">
                        <a:solidFill>
                          <a:srgbClr val="C00000"/>
                        </a:solidFill>
                      </a:endParaRPr>
                    </a:p>
                    <a:p>
                      <a:pPr defTabSz="428625"/>
                      <a:r>
                        <a:rPr lang="fr-FR" dirty="0" err="1" smtClean="0">
                          <a:solidFill>
                            <a:srgbClr val="C00000"/>
                          </a:solidFill>
                        </a:rPr>
                        <a:t>V</a:t>
                      </a:r>
                      <a:r>
                        <a:rPr lang="fr-FR" baseline="-25000" dirty="0" err="1" smtClean="0">
                          <a:solidFill>
                            <a:srgbClr val="C00000"/>
                          </a:solidFill>
                        </a:rPr>
                        <a:t>td</a:t>
                      </a:r>
                      <a:r>
                        <a:rPr lang="fr-FR" dirty="0" smtClean="0">
                          <a:solidFill>
                            <a:srgbClr val="C00000"/>
                          </a:solidFill>
                        </a:rPr>
                        <a:t>	</a:t>
                      </a:r>
                      <a:r>
                        <a:rPr lang="fr-FR" dirty="0" err="1" smtClean="0">
                          <a:solidFill>
                            <a:srgbClr val="C00000"/>
                          </a:solidFill>
                        </a:rPr>
                        <a:t>V</a:t>
                      </a:r>
                      <a:r>
                        <a:rPr lang="fr-FR" baseline="-25000" dirty="0" err="1" smtClean="0">
                          <a:solidFill>
                            <a:srgbClr val="C00000"/>
                          </a:solidFill>
                        </a:rPr>
                        <a:t>ts</a:t>
                      </a:r>
                      <a:r>
                        <a:rPr lang="fr-FR" baseline="-25000" dirty="0" smtClean="0">
                          <a:solidFill>
                            <a:srgbClr val="C00000"/>
                          </a:solidFill>
                        </a:rPr>
                        <a:t>	</a:t>
                      </a:r>
                      <a:r>
                        <a:rPr lang="fr-FR" dirty="0" err="1" smtClean="0">
                          <a:solidFill>
                            <a:srgbClr val="C00000"/>
                          </a:solidFill>
                        </a:rPr>
                        <a:t>V</a:t>
                      </a:r>
                      <a:r>
                        <a:rPr lang="fr-FR" baseline="-25000" dirty="0" err="1" smtClean="0">
                          <a:solidFill>
                            <a:srgbClr val="C00000"/>
                          </a:solidFill>
                        </a:rPr>
                        <a:t>tb</a:t>
                      </a:r>
                      <a:endParaRPr lang="fr-FR" baseline="-25000" dirty="0">
                        <a:solidFill>
                          <a:srgbClr val="C00000"/>
                        </a:solidFill>
                      </a:endParaRPr>
                    </a:p>
                  </p:txBody>
                </p:sp>
                <p:sp>
                  <p:nvSpPr>
                    <p:cNvPr id="28" name="Parenthèses 27"/>
                    <p:cNvSpPr/>
                    <p:nvPr/>
                  </p:nvSpPr>
                  <p:spPr>
                    <a:xfrm>
                      <a:off x="4657814" y="4648200"/>
                      <a:ext cx="1285876" cy="819150"/>
                    </a:xfrm>
                    <a:prstGeom prst="bracketPair">
                      <a:avLst/>
                    </a:prstGeom>
                    <a:noFill/>
                    <a:ln w="19050">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dirty="0">
                        <a:solidFill>
                          <a:srgbClr val="C00000"/>
                        </a:solidFill>
                      </a:endParaRPr>
                    </a:p>
                  </p:txBody>
                </p:sp>
              </p:grpSp>
            </p:grpSp>
          </p:grpSp>
        </p:grpSp>
        <p:grpSp>
          <p:nvGrpSpPr>
            <p:cNvPr id="16" name="Groupe 47"/>
            <p:cNvGrpSpPr/>
            <p:nvPr/>
          </p:nvGrpSpPr>
          <p:grpSpPr>
            <a:xfrm>
              <a:off x="542925" y="3390900"/>
              <a:ext cx="7096125" cy="660202"/>
              <a:chOff x="542925" y="3390900"/>
              <a:chExt cx="7096125" cy="660202"/>
            </a:xfrm>
          </p:grpSpPr>
          <p:sp>
            <p:nvSpPr>
              <p:cNvPr id="45" name="ZoneTexte 44"/>
              <p:cNvSpPr txBox="1"/>
              <p:nvPr/>
            </p:nvSpPr>
            <p:spPr>
              <a:xfrm>
                <a:off x="542925" y="3743325"/>
                <a:ext cx="6239657" cy="307777"/>
              </a:xfrm>
              <a:prstGeom prst="rect">
                <a:avLst/>
              </a:prstGeom>
              <a:noFill/>
            </p:spPr>
            <p:txBody>
              <a:bodyPr wrap="none" rtlCol="0">
                <a:spAutoFit/>
              </a:bodyPr>
              <a:lstStyle/>
              <a:p>
                <a:r>
                  <a:rPr lang="fr-FR" sz="1400" i="1" dirty="0" smtClean="0"/>
                  <a:t>les quarks, états propres de l'interaction forte, ne le sont pas pour l'interaction faible</a:t>
                </a:r>
                <a:endParaRPr lang="fr-FR" sz="1400" i="1" dirty="0"/>
              </a:p>
            </p:txBody>
          </p:sp>
          <p:sp>
            <p:nvSpPr>
              <p:cNvPr id="46" name="ZoneTexte 45"/>
              <p:cNvSpPr txBox="1"/>
              <p:nvPr/>
            </p:nvSpPr>
            <p:spPr>
              <a:xfrm>
                <a:off x="544831" y="3390900"/>
                <a:ext cx="7094219" cy="369332"/>
              </a:xfrm>
              <a:prstGeom prst="rect">
                <a:avLst/>
              </a:prstGeom>
              <a:noFill/>
            </p:spPr>
            <p:txBody>
              <a:bodyPr wrap="square" rtlCol="0">
                <a:spAutoFit/>
              </a:bodyPr>
              <a:lstStyle/>
              <a:p>
                <a:r>
                  <a:rPr lang="fr-FR" dirty="0" smtClean="0">
                    <a:solidFill>
                      <a:srgbClr val="C00000"/>
                    </a:solidFill>
                  </a:rPr>
                  <a:t>Découverte des quarks "s"</a:t>
                </a:r>
                <a:r>
                  <a:rPr lang="fr-FR" dirty="0" smtClean="0"/>
                  <a:t> </a:t>
                </a:r>
                <a:r>
                  <a:rPr lang="fr-FR" dirty="0" smtClean="0">
                    <a:sym typeface="Wingdings" pitchFamily="2" charset="2"/>
                  </a:rPr>
                  <a:t> notion de couplage des quarks </a:t>
                </a:r>
                <a:endParaRPr lang="fr-FR" dirty="0"/>
              </a:p>
            </p:txBody>
          </p:sp>
        </p:gr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ZoneTexte 6"/>
          <p:cNvSpPr txBox="1"/>
          <p:nvPr/>
        </p:nvSpPr>
        <p:spPr>
          <a:xfrm>
            <a:off x="0" y="-57001"/>
            <a:ext cx="3968202" cy="461665"/>
          </a:xfrm>
          <a:prstGeom prst="rect">
            <a:avLst/>
          </a:prstGeom>
          <a:noFill/>
        </p:spPr>
        <p:txBody>
          <a:bodyPr wrap="none" rtlCol="0">
            <a:spAutoFit/>
          </a:bodyPr>
          <a:lstStyle/>
          <a:p>
            <a:r>
              <a:rPr lang="fr-FR" sz="2400" dirty="0" smtClean="0">
                <a:solidFill>
                  <a:srgbClr val="0000FF"/>
                </a:solidFill>
              </a:rPr>
              <a:t>De la théorie… à la pratique </a:t>
            </a:r>
            <a:r>
              <a:rPr lang="fr-FR" sz="2400" dirty="0" smtClean="0">
                <a:solidFill>
                  <a:srgbClr val="0000FF"/>
                </a:solidFill>
                <a:sym typeface="Wingdings" pitchFamily="2" charset="2"/>
              </a:rPr>
              <a:t></a:t>
            </a:r>
            <a:endParaRPr lang="fr-FR" sz="2400" dirty="0">
              <a:solidFill>
                <a:srgbClr val="0000FF"/>
              </a:solidFill>
              <a:latin typeface="Symbol" pitchFamily="18" charset="2"/>
            </a:endParaRPr>
          </a:p>
        </p:txBody>
      </p:sp>
      <p:cxnSp>
        <p:nvCxnSpPr>
          <p:cNvPr id="8" name="Connecteur droit 7"/>
          <p:cNvCxnSpPr/>
          <p:nvPr/>
        </p:nvCxnSpPr>
        <p:spPr>
          <a:xfrm>
            <a:off x="0" y="404664"/>
            <a:ext cx="3779912" cy="0"/>
          </a:xfrm>
          <a:prstGeom prst="line">
            <a:avLst/>
          </a:prstGeom>
          <a:ln w="19050">
            <a:solidFill>
              <a:srgbClr val="0000FF"/>
            </a:solidFill>
          </a:ln>
        </p:spPr>
        <p:style>
          <a:lnRef idx="1">
            <a:schemeClr val="accent1"/>
          </a:lnRef>
          <a:fillRef idx="0">
            <a:schemeClr val="accent1"/>
          </a:fillRef>
          <a:effectRef idx="0">
            <a:schemeClr val="accent1"/>
          </a:effectRef>
          <a:fontRef idx="minor">
            <a:schemeClr val="tx1"/>
          </a:fontRef>
        </p:style>
      </p:cxnSp>
      <p:grpSp>
        <p:nvGrpSpPr>
          <p:cNvPr id="2" name="Groupe 16"/>
          <p:cNvGrpSpPr/>
          <p:nvPr/>
        </p:nvGrpSpPr>
        <p:grpSpPr>
          <a:xfrm>
            <a:off x="276225" y="1204377"/>
            <a:ext cx="3975868" cy="4008974"/>
            <a:chOff x="276225" y="1204377"/>
            <a:chExt cx="3975868" cy="4008974"/>
          </a:xfrm>
        </p:grpSpPr>
        <p:grpSp>
          <p:nvGrpSpPr>
            <p:cNvPr id="3" name="Groupe 11"/>
            <p:cNvGrpSpPr/>
            <p:nvPr/>
          </p:nvGrpSpPr>
          <p:grpSpPr>
            <a:xfrm>
              <a:off x="276225" y="2701717"/>
              <a:ext cx="3975868" cy="2511634"/>
              <a:chOff x="4716463" y="3214688"/>
              <a:chExt cx="4397699" cy="3246437"/>
            </a:xfrm>
          </p:grpSpPr>
          <p:pic>
            <p:nvPicPr>
              <p:cNvPr id="9223" name="Picture 7" descr="delta_r_2007"/>
              <p:cNvPicPr>
                <a:picLocks noChangeAspect="1" noChangeArrowheads="1"/>
              </p:cNvPicPr>
              <p:nvPr/>
            </p:nvPicPr>
            <p:blipFill>
              <a:blip r:embed="rId3" cstate="print"/>
              <a:srcRect/>
              <a:stretch>
                <a:fillRect/>
              </a:stretch>
            </p:blipFill>
            <p:spPr bwMode="auto">
              <a:xfrm>
                <a:off x="4716463" y="3214688"/>
                <a:ext cx="4319587" cy="3246437"/>
              </a:xfrm>
              <a:prstGeom prst="rect">
                <a:avLst/>
              </a:prstGeom>
              <a:noFill/>
              <a:ln w="25400">
                <a:solidFill>
                  <a:srgbClr val="FF0000"/>
                </a:solidFill>
                <a:miter lim="800000"/>
                <a:headEnd/>
                <a:tailEnd/>
              </a:ln>
            </p:spPr>
          </p:pic>
          <p:sp>
            <p:nvSpPr>
              <p:cNvPr id="9224" name="Text Box 8"/>
              <p:cNvSpPr txBox="1">
                <a:spLocks noChangeArrowheads="1"/>
              </p:cNvSpPr>
              <p:nvPr/>
            </p:nvSpPr>
            <p:spPr bwMode="auto">
              <a:xfrm rot="5400000">
                <a:off x="7780914" y="4548259"/>
                <a:ext cx="2323651" cy="342844"/>
              </a:xfrm>
              <a:prstGeom prst="rect">
                <a:avLst/>
              </a:prstGeom>
              <a:noFill/>
              <a:ln w="25400">
                <a:noFill/>
                <a:miter lim="800000"/>
                <a:headEnd/>
                <a:tailEnd/>
              </a:ln>
              <a:effectLst/>
            </p:spPr>
            <p:txBody>
              <a:bodyPr wrap="none" lIns="90000" tIns="46800" rIns="90000" bIns="46800">
                <a:spAutoFit/>
              </a:bodyPr>
              <a:lstStyle/>
              <a:p>
                <a:r>
                  <a:rPr lang="en-GB" sz="1400" dirty="0"/>
                  <a:t>Towner &amp; Hardy, 2008</a:t>
                </a:r>
              </a:p>
            </p:txBody>
          </p:sp>
        </p:grpSp>
        <p:sp>
          <p:nvSpPr>
            <p:cNvPr id="10" name="Rectangle 9"/>
            <p:cNvSpPr/>
            <p:nvPr/>
          </p:nvSpPr>
          <p:spPr>
            <a:xfrm>
              <a:off x="295275" y="1204377"/>
              <a:ext cx="3743326" cy="1077218"/>
            </a:xfrm>
            <a:prstGeom prst="rect">
              <a:avLst/>
            </a:prstGeom>
          </p:spPr>
          <p:txBody>
            <a:bodyPr wrap="square">
              <a:spAutoFit/>
            </a:bodyPr>
            <a:lstStyle/>
            <a:p>
              <a:pPr>
                <a:buFontTx/>
                <a:buChar char="•"/>
              </a:pPr>
              <a:r>
                <a:rPr lang="en-GB" sz="1600" dirty="0" smtClean="0"/>
                <a:t> interactions </a:t>
              </a:r>
              <a:r>
                <a:rPr lang="en-GB" sz="1600" dirty="0" err="1" smtClean="0"/>
                <a:t>electromagnétique</a:t>
              </a:r>
              <a:r>
                <a:rPr lang="en-GB" sz="1600" dirty="0" smtClean="0"/>
                <a:t> : </a:t>
              </a:r>
            </a:p>
            <a:p>
              <a:r>
                <a:rPr lang="en-GB" sz="1600" dirty="0" smtClean="0"/>
                <a:t>   i.e. electrons/positrons avec les </a:t>
              </a:r>
              <a:r>
                <a:rPr lang="en-GB" sz="1600" dirty="0" err="1" smtClean="0"/>
                <a:t>nucléons</a:t>
              </a:r>
              <a:endParaRPr lang="en-GB" sz="1600" dirty="0" smtClean="0"/>
            </a:p>
            <a:p>
              <a:endParaRPr lang="en-GB" sz="1600" dirty="0" smtClean="0"/>
            </a:p>
            <a:p>
              <a:r>
                <a:rPr lang="en-GB" sz="1600" dirty="0" smtClean="0"/>
                <a:t>           </a:t>
              </a:r>
              <a:r>
                <a:rPr lang="en-GB" sz="1600" dirty="0" smtClean="0">
                  <a:solidFill>
                    <a:srgbClr val="C00000"/>
                  </a:solidFill>
                  <a:sym typeface="Wingdings 3" pitchFamily="18" charset="2"/>
                </a:rPr>
                <a:t>  </a:t>
              </a:r>
              <a:r>
                <a:rPr lang="en-GB" sz="1600" dirty="0" smtClean="0">
                  <a:solidFill>
                    <a:srgbClr val="C00000"/>
                  </a:solidFill>
                </a:rPr>
                <a:t>corrections </a:t>
              </a:r>
              <a:r>
                <a:rPr lang="en-GB" sz="1600" dirty="0" err="1" smtClean="0">
                  <a:solidFill>
                    <a:srgbClr val="C00000"/>
                  </a:solidFill>
                </a:rPr>
                <a:t>radiative</a:t>
              </a:r>
              <a:r>
                <a:rPr lang="en-GB" sz="1600" dirty="0" smtClean="0">
                  <a:solidFill>
                    <a:srgbClr val="C00000"/>
                  </a:solidFill>
                </a:rPr>
                <a:t> </a:t>
              </a:r>
              <a:r>
                <a:rPr lang="en-GB" sz="1600" dirty="0" err="1" smtClean="0">
                  <a:solidFill>
                    <a:srgbClr val="C00000"/>
                  </a:solidFill>
                  <a:latin typeface="Symbol" pitchFamily="18" charset="2"/>
                </a:rPr>
                <a:t>d</a:t>
              </a:r>
              <a:r>
                <a:rPr lang="en-GB" sz="1600" baseline="-25000" dirty="0" err="1" smtClean="0">
                  <a:solidFill>
                    <a:srgbClr val="C00000"/>
                  </a:solidFill>
                </a:rPr>
                <a:t>R</a:t>
              </a:r>
              <a:r>
                <a:rPr lang="en-GB" sz="1600" dirty="0" smtClean="0"/>
                <a:t> </a:t>
              </a:r>
              <a:endParaRPr lang="en-GB" sz="1600" baseline="-25000" dirty="0" smtClean="0">
                <a:latin typeface="Arial Black" pitchFamily="34" charset="0"/>
                <a:cs typeface="Arial" pitchFamily="34" charset="0"/>
              </a:endParaRPr>
            </a:p>
          </p:txBody>
        </p:sp>
      </p:grpSp>
      <p:grpSp>
        <p:nvGrpSpPr>
          <p:cNvPr id="4" name="Groupe 17"/>
          <p:cNvGrpSpPr/>
          <p:nvPr/>
        </p:nvGrpSpPr>
        <p:grpSpPr>
          <a:xfrm>
            <a:off x="4562474" y="1176606"/>
            <a:ext cx="4752975" cy="4043093"/>
            <a:chOff x="4562474" y="1176606"/>
            <a:chExt cx="4752975" cy="4043093"/>
          </a:xfrm>
        </p:grpSpPr>
        <p:sp>
          <p:nvSpPr>
            <p:cNvPr id="11" name="Rectangle 10"/>
            <p:cNvSpPr/>
            <p:nvPr/>
          </p:nvSpPr>
          <p:spPr>
            <a:xfrm>
              <a:off x="4562474" y="1176606"/>
              <a:ext cx="4752975" cy="1077218"/>
            </a:xfrm>
            <a:prstGeom prst="rect">
              <a:avLst/>
            </a:prstGeom>
          </p:spPr>
          <p:txBody>
            <a:bodyPr wrap="square">
              <a:spAutoFit/>
            </a:bodyPr>
            <a:lstStyle/>
            <a:p>
              <a:pPr>
                <a:buFontTx/>
                <a:buChar char="•"/>
              </a:pPr>
              <a:r>
                <a:rPr lang="en-GB" sz="1600" dirty="0" smtClean="0"/>
                <a:t> interactions </a:t>
              </a:r>
              <a:r>
                <a:rPr lang="en-GB" sz="1600" dirty="0" err="1" smtClean="0"/>
                <a:t>nucléaires</a:t>
              </a:r>
              <a:r>
                <a:rPr lang="en-GB" sz="1600" dirty="0" smtClean="0"/>
                <a:t> : </a:t>
              </a:r>
            </a:p>
            <a:p>
              <a:r>
                <a:rPr lang="en-GB" sz="1600" dirty="0" smtClean="0"/>
                <a:t>   difference de </a:t>
              </a:r>
              <a:r>
                <a:rPr lang="en-GB" sz="1600" dirty="0" err="1" smtClean="0"/>
                <a:t>recouvrement</a:t>
              </a:r>
              <a:r>
                <a:rPr lang="en-GB" sz="1600" dirty="0" smtClean="0"/>
                <a:t> des </a:t>
              </a:r>
              <a:r>
                <a:rPr lang="en-GB" sz="1600" dirty="0" err="1" smtClean="0"/>
                <a:t>fonctions</a:t>
              </a:r>
              <a:r>
                <a:rPr lang="en-GB" sz="1600" dirty="0" smtClean="0"/>
                <a:t> </a:t>
              </a:r>
              <a:r>
                <a:rPr lang="en-GB" sz="1600" dirty="0" err="1" smtClean="0"/>
                <a:t>d'ondes</a:t>
              </a:r>
              <a:r>
                <a:rPr lang="en-GB" sz="1600" dirty="0" smtClean="0"/>
                <a:t>, </a:t>
              </a:r>
            </a:p>
            <a:p>
              <a:r>
                <a:rPr lang="en-GB" sz="1600" dirty="0" smtClean="0"/>
                <a:t> </a:t>
              </a:r>
            </a:p>
            <a:p>
              <a:r>
                <a:rPr lang="en-GB" sz="1600" dirty="0" smtClean="0">
                  <a:sym typeface="Wingdings 3" pitchFamily="18" charset="2"/>
                </a:rPr>
                <a:t>   </a:t>
              </a:r>
              <a:r>
                <a:rPr lang="en-GB" sz="1600" dirty="0" smtClean="0">
                  <a:solidFill>
                    <a:srgbClr val="C00000"/>
                  </a:solidFill>
                  <a:sym typeface="Wingdings 3" pitchFamily="18" charset="2"/>
                </a:rPr>
                <a:t>  </a:t>
              </a:r>
              <a:r>
                <a:rPr lang="en-GB" sz="1600" dirty="0" smtClean="0">
                  <a:solidFill>
                    <a:srgbClr val="C00000"/>
                  </a:solidFill>
                </a:rPr>
                <a:t>corrections </a:t>
              </a:r>
              <a:r>
                <a:rPr lang="en-GB" sz="1600" dirty="0" err="1" smtClean="0">
                  <a:solidFill>
                    <a:srgbClr val="C00000"/>
                  </a:solidFill>
                </a:rPr>
                <a:t>Coulombienne</a:t>
              </a:r>
              <a:r>
                <a:rPr lang="en-GB" sz="1600" dirty="0" smtClean="0">
                  <a:solidFill>
                    <a:srgbClr val="C00000"/>
                  </a:solidFill>
                </a:rPr>
                <a:t>  </a:t>
              </a:r>
              <a:r>
                <a:rPr lang="en-GB" sz="1600" dirty="0" smtClean="0">
                  <a:solidFill>
                    <a:srgbClr val="C00000"/>
                  </a:solidFill>
                  <a:latin typeface="Symbol" pitchFamily="18" charset="2"/>
                </a:rPr>
                <a:t>d</a:t>
              </a:r>
              <a:r>
                <a:rPr lang="en-GB" sz="1600" baseline="-25000" dirty="0" smtClean="0">
                  <a:solidFill>
                    <a:srgbClr val="C00000"/>
                  </a:solidFill>
                </a:rPr>
                <a:t>c</a:t>
              </a:r>
              <a:endParaRPr lang="en-GB" sz="1600" baseline="-25000" dirty="0">
                <a:solidFill>
                  <a:srgbClr val="C00000"/>
                </a:solidFill>
              </a:endParaRPr>
            </a:p>
          </p:txBody>
        </p:sp>
        <p:grpSp>
          <p:nvGrpSpPr>
            <p:cNvPr id="5" name="Groupe 14"/>
            <p:cNvGrpSpPr/>
            <p:nvPr/>
          </p:nvGrpSpPr>
          <p:grpSpPr>
            <a:xfrm>
              <a:off x="4668839" y="2685984"/>
              <a:ext cx="3947790" cy="2533715"/>
              <a:chOff x="4830764" y="2190684"/>
              <a:chExt cx="3930847" cy="2533715"/>
            </a:xfrm>
          </p:grpSpPr>
          <p:pic>
            <p:nvPicPr>
              <p:cNvPr id="13" name="Picture 5" descr="delta_c"/>
              <p:cNvPicPr>
                <a:picLocks noChangeAspect="1" noChangeArrowheads="1"/>
              </p:cNvPicPr>
              <p:nvPr/>
            </p:nvPicPr>
            <p:blipFill>
              <a:blip r:embed="rId4" cstate="print"/>
              <a:srcRect/>
              <a:stretch>
                <a:fillRect/>
              </a:stretch>
            </p:blipFill>
            <p:spPr bwMode="auto">
              <a:xfrm>
                <a:off x="4830764" y="2190684"/>
                <a:ext cx="3884612" cy="2533715"/>
              </a:xfrm>
              <a:prstGeom prst="rect">
                <a:avLst/>
              </a:prstGeom>
              <a:noFill/>
              <a:ln w="25400">
                <a:solidFill>
                  <a:srgbClr val="FF0000"/>
                </a:solidFill>
                <a:miter lim="800000"/>
                <a:headEnd/>
                <a:tailEnd/>
              </a:ln>
            </p:spPr>
          </p:pic>
          <p:sp>
            <p:nvSpPr>
              <p:cNvPr id="14" name="Text Box 6"/>
              <p:cNvSpPr txBox="1">
                <a:spLocks noChangeArrowheads="1"/>
              </p:cNvSpPr>
              <p:nvPr/>
            </p:nvSpPr>
            <p:spPr bwMode="auto">
              <a:xfrm rot="5400000">
                <a:off x="7654451" y="3226719"/>
                <a:ext cx="1904362" cy="309958"/>
              </a:xfrm>
              <a:prstGeom prst="rect">
                <a:avLst/>
              </a:prstGeom>
              <a:noFill/>
              <a:ln w="25400">
                <a:noFill/>
                <a:miter lim="800000"/>
                <a:headEnd/>
                <a:tailEnd/>
              </a:ln>
              <a:effectLst/>
            </p:spPr>
            <p:txBody>
              <a:bodyPr wrap="square" lIns="90000" tIns="46800" rIns="90000" bIns="46800">
                <a:spAutoFit/>
              </a:bodyPr>
              <a:lstStyle/>
              <a:p>
                <a:r>
                  <a:rPr lang="en-GB" sz="1400" dirty="0"/>
                  <a:t>Towner &amp; Hardy, 2005</a:t>
                </a:r>
              </a:p>
            </p:txBody>
          </p:sp>
        </p:grpSp>
      </p:grpSp>
      <p:sp>
        <p:nvSpPr>
          <p:cNvPr id="19" name="Text Box 9"/>
          <p:cNvSpPr txBox="1">
            <a:spLocks noChangeArrowheads="1"/>
          </p:cNvSpPr>
          <p:nvPr/>
        </p:nvSpPr>
        <p:spPr bwMode="auto">
          <a:xfrm>
            <a:off x="1447800" y="5340350"/>
            <a:ext cx="4762500" cy="1441450"/>
          </a:xfrm>
          <a:prstGeom prst="rect">
            <a:avLst/>
          </a:prstGeom>
          <a:solidFill>
            <a:srgbClr val="FFCC99">
              <a:alpha val="50000"/>
            </a:srgbClr>
          </a:solidFill>
          <a:ln w="31750">
            <a:solidFill>
              <a:schemeClr val="tx1"/>
            </a:solidFill>
            <a:miter lim="800000"/>
            <a:headEnd/>
            <a:tailEnd/>
          </a:ln>
          <a:effectLst/>
        </p:spPr>
        <p:txBody>
          <a:bodyPr lIns="86394" tIns="43198" rIns="86394" bIns="43198"/>
          <a:lstStyle/>
          <a:p>
            <a:pPr defTabSz="720725" eaLnBrk="0" hangingPunct="0">
              <a:tabLst>
                <a:tab pos="268288" algn="l"/>
              </a:tabLst>
            </a:pPr>
            <a:r>
              <a:rPr lang="fr-FR" sz="1300" dirty="0">
                <a:latin typeface="Comic Sans MS" pitchFamily="66" charset="0"/>
              </a:rPr>
              <a:t>Les facteurs de correction dépendent des modèles </a:t>
            </a:r>
            <a:r>
              <a:rPr lang="fr-FR" sz="1300" dirty="0" smtClean="0">
                <a:latin typeface="Comic Sans MS" pitchFamily="66" charset="0"/>
              </a:rPr>
              <a:t>:</a:t>
            </a:r>
          </a:p>
          <a:p>
            <a:pPr defTabSz="720725" eaLnBrk="0" hangingPunct="0">
              <a:tabLst>
                <a:tab pos="268288" algn="l"/>
              </a:tabLst>
            </a:pPr>
            <a:endParaRPr lang="fr-FR" sz="500" dirty="0">
              <a:latin typeface="Comic Sans MS" pitchFamily="66" charset="0"/>
            </a:endParaRPr>
          </a:p>
          <a:p>
            <a:pPr defTabSz="720725" eaLnBrk="0" hangingPunct="0">
              <a:tabLst>
                <a:tab pos="268288" algn="l"/>
              </a:tabLst>
            </a:pPr>
            <a:r>
              <a:rPr lang="fr-FR" sz="1300" dirty="0">
                <a:latin typeface="Comic Sans MS" pitchFamily="66" charset="0"/>
                <a:sym typeface="Symbol" pitchFamily="18" charset="2"/>
              </a:rPr>
              <a:t>	</a:t>
            </a:r>
            <a:r>
              <a:rPr lang="fr-FR" sz="1300" dirty="0">
                <a:solidFill>
                  <a:srgbClr val="009900"/>
                </a:solidFill>
                <a:latin typeface="Comic Sans MS" pitchFamily="66" charset="0"/>
                <a:sym typeface="Symbol" pitchFamily="18" charset="2"/>
              </a:rPr>
              <a:t>- </a:t>
            </a:r>
            <a:r>
              <a:rPr lang="fr-FR" sz="1300" dirty="0">
                <a:solidFill>
                  <a:srgbClr val="009900"/>
                </a:solidFill>
                <a:latin typeface="Comic Sans MS" pitchFamily="66" charset="0"/>
              </a:rPr>
              <a:t>ex. </a:t>
            </a:r>
            <a:r>
              <a:rPr lang="fr-FR" sz="1300" dirty="0" err="1">
                <a:solidFill>
                  <a:srgbClr val="009900"/>
                </a:solidFill>
                <a:latin typeface="Symbol" pitchFamily="18" charset="2"/>
              </a:rPr>
              <a:t>d</a:t>
            </a:r>
            <a:r>
              <a:rPr lang="fr-FR" sz="1300" baseline="-25000" dirty="0" err="1">
                <a:solidFill>
                  <a:srgbClr val="009900"/>
                </a:solidFill>
                <a:latin typeface="Comic Sans MS" pitchFamily="66" charset="0"/>
              </a:rPr>
              <a:t>c</a:t>
            </a:r>
            <a:r>
              <a:rPr lang="fr-FR" sz="1300" dirty="0">
                <a:solidFill>
                  <a:srgbClr val="009900"/>
                </a:solidFill>
                <a:latin typeface="Comic Sans MS" pitchFamily="66" charset="0"/>
              </a:rPr>
              <a:t> facteur dû au mélange d’isospin</a:t>
            </a:r>
          </a:p>
          <a:p>
            <a:pPr defTabSz="720725" eaLnBrk="0" hangingPunct="0">
              <a:tabLst>
                <a:tab pos="268288" algn="l"/>
              </a:tabLst>
            </a:pPr>
            <a:r>
              <a:rPr lang="fr-FR" sz="1300" dirty="0">
                <a:latin typeface="Comic Sans MS" pitchFamily="66" charset="0"/>
                <a:sym typeface="Symbol" pitchFamily="18" charset="2"/>
              </a:rPr>
              <a:t>	</a:t>
            </a:r>
            <a:r>
              <a:rPr lang="fr-FR" sz="1300" dirty="0" smtClean="0">
                <a:solidFill>
                  <a:srgbClr val="008000"/>
                </a:solidFill>
                <a:latin typeface="Comic Sans MS" pitchFamily="66" charset="0"/>
                <a:sym typeface="Symbol" pitchFamily="18" charset="2"/>
              </a:rPr>
              <a:t>  augmente </a:t>
            </a:r>
            <a:r>
              <a:rPr lang="fr-FR" sz="1300" dirty="0">
                <a:solidFill>
                  <a:srgbClr val="008000"/>
                </a:solidFill>
                <a:latin typeface="Comic Sans MS" pitchFamily="66" charset="0"/>
                <a:sym typeface="Symbol" pitchFamily="18" charset="2"/>
              </a:rPr>
              <a:t>pour les masses plus élevées</a:t>
            </a:r>
          </a:p>
          <a:p>
            <a:pPr defTabSz="720725" eaLnBrk="0" hangingPunct="0">
              <a:tabLst>
                <a:tab pos="268288" algn="l"/>
              </a:tabLst>
            </a:pPr>
            <a:endParaRPr lang="fr-FR" sz="1300" dirty="0">
              <a:solidFill>
                <a:srgbClr val="008000"/>
              </a:solidFill>
              <a:latin typeface="Comic Sans MS" pitchFamily="66" charset="0"/>
            </a:endParaRPr>
          </a:p>
          <a:p>
            <a:pPr defTabSz="720725" eaLnBrk="0" hangingPunct="0">
              <a:buFont typeface="Symbol" pitchFamily="18" charset="2"/>
              <a:buChar char="Þ"/>
              <a:tabLst>
                <a:tab pos="268288" algn="l"/>
              </a:tabLst>
            </a:pPr>
            <a:r>
              <a:rPr lang="fr-FR" sz="1500" dirty="0">
                <a:solidFill>
                  <a:srgbClr val="FF0000"/>
                </a:solidFill>
                <a:latin typeface="Comic Sans MS" pitchFamily="66" charset="0"/>
              </a:rPr>
              <a:t> Mesures pour A &gt; 54 </a:t>
            </a:r>
            <a:r>
              <a:rPr lang="fr-FR" sz="1500" dirty="0" smtClean="0">
                <a:solidFill>
                  <a:srgbClr val="FF0000"/>
                </a:solidFill>
                <a:latin typeface="Comic Sans MS" pitchFamily="66" charset="0"/>
              </a:rPr>
              <a:t>nécessaires</a:t>
            </a:r>
            <a:endParaRPr lang="fr-FR" sz="1500" dirty="0">
              <a:solidFill>
                <a:srgbClr val="FF0000"/>
              </a:solidFill>
              <a:latin typeface="Comic Sans MS" pitchFamily="66" charset="0"/>
            </a:endParaRPr>
          </a:p>
        </p:txBody>
      </p:sp>
      <p:grpSp>
        <p:nvGrpSpPr>
          <p:cNvPr id="6" name="Groupe 22"/>
          <p:cNvGrpSpPr/>
          <p:nvPr/>
        </p:nvGrpSpPr>
        <p:grpSpPr>
          <a:xfrm>
            <a:off x="2144712" y="475489"/>
            <a:ext cx="6049200" cy="573024"/>
            <a:chOff x="2144712" y="475489"/>
            <a:chExt cx="6049200" cy="573024"/>
          </a:xfrm>
        </p:grpSpPr>
        <p:sp>
          <p:nvSpPr>
            <p:cNvPr id="9" name="Text Box 144"/>
            <p:cNvSpPr txBox="1">
              <a:spLocks noChangeArrowheads="1"/>
            </p:cNvSpPr>
            <p:nvPr/>
          </p:nvSpPr>
          <p:spPr bwMode="auto">
            <a:xfrm>
              <a:off x="2144712" y="641350"/>
              <a:ext cx="4702291" cy="371513"/>
            </a:xfrm>
            <a:prstGeom prst="rect">
              <a:avLst/>
            </a:prstGeom>
            <a:noFill/>
            <a:ln w="25400">
              <a:noFill/>
              <a:miter lim="800000"/>
              <a:headEnd/>
              <a:tailEnd/>
            </a:ln>
            <a:effectLst/>
          </p:spPr>
          <p:txBody>
            <a:bodyPr wrap="none" lIns="90000" tIns="46800" rIns="90000" bIns="46800">
              <a:spAutoFit/>
            </a:bodyPr>
            <a:lstStyle/>
            <a:p>
              <a:r>
                <a:rPr lang="en-GB" dirty="0" smtClean="0">
                  <a:solidFill>
                    <a:srgbClr val="C00000"/>
                  </a:solidFill>
                </a:rPr>
                <a:t>à des corrections </a:t>
              </a:r>
              <a:r>
                <a:rPr lang="en-GB" dirty="0" err="1" smtClean="0">
                  <a:solidFill>
                    <a:srgbClr val="C00000"/>
                  </a:solidFill>
                </a:rPr>
                <a:t>près</a:t>
              </a:r>
              <a:r>
                <a:rPr lang="en-GB" dirty="0" smtClean="0">
                  <a:solidFill>
                    <a:srgbClr val="C00000"/>
                  </a:solidFill>
                </a:rPr>
                <a:t> !  </a:t>
              </a:r>
              <a:r>
                <a:rPr lang="en-GB" dirty="0" smtClean="0">
                  <a:solidFill>
                    <a:srgbClr val="C00000"/>
                  </a:solidFill>
                  <a:sym typeface="Wingdings" pitchFamily="2" charset="2"/>
                </a:rPr>
                <a:t>  Ft = </a:t>
              </a:r>
              <a:r>
                <a:rPr lang="en-GB" dirty="0" err="1" smtClean="0">
                  <a:solidFill>
                    <a:srgbClr val="C00000"/>
                  </a:solidFill>
                  <a:sym typeface="Wingdings" pitchFamily="2" charset="2"/>
                </a:rPr>
                <a:t>ft</a:t>
              </a:r>
              <a:r>
                <a:rPr lang="en-GB" dirty="0" smtClean="0">
                  <a:solidFill>
                    <a:srgbClr val="C00000"/>
                  </a:solidFill>
                  <a:sym typeface="Wingdings" pitchFamily="2" charset="2"/>
                </a:rPr>
                <a:t> (1+ </a:t>
              </a:r>
              <a:r>
                <a:rPr lang="en-GB" dirty="0" err="1" smtClean="0">
                  <a:solidFill>
                    <a:srgbClr val="C00000"/>
                  </a:solidFill>
                  <a:latin typeface="Symbol" pitchFamily="18" charset="2"/>
                </a:rPr>
                <a:t>d</a:t>
              </a:r>
              <a:r>
                <a:rPr lang="en-GB" baseline="-25000" dirty="0" err="1" smtClean="0">
                  <a:solidFill>
                    <a:srgbClr val="C00000"/>
                  </a:solidFill>
                </a:rPr>
                <a:t>R</a:t>
              </a:r>
              <a:r>
                <a:rPr lang="en-GB" dirty="0" smtClean="0">
                  <a:solidFill>
                    <a:srgbClr val="C00000"/>
                  </a:solidFill>
                </a:rPr>
                <a:t>) (</a:t>
              </a:r>
              <a:r>
                <a:rPr lang="en-GB" dirty="0" smtClean="0">
                  <a:solidFill>
                    <a:srgbClr val="C00000"/>
                  </a:solidFill>
                  <a:sym typeface="Wingdings" pitchFamily="2" charset="2"/>
                </a:rPr>
                <a:t>1+ </a:t>
              </a:r>
              <a:r>
                <a:rPr lang="en-GB" dirty="0" err="1" smtClean="0">
                  <a:solidFill>
                    <a:srgbClr val="C00000"/>
                  </a:solidFill>
                  <a:latin typeface="Symbol" pitchFamily="18" charset="2"/>
                </a:rPr>
                <a:t>d</a:t>
              </a:r>
              <a:r>
                <a:rPr lang="en-GB" baseline="-25000" dirty="0" err="1" smtClean="0">
                  <a:solidFill>
                    <a:srgbClr val="C00000"/>
                  </a:solidFill>
                </a:rPr>
                <a:t>C</a:t>
              </a:r>
              <a:r>
                <a:rPr lang="en-GB" dirty="0" smtClean="0">
                  <a:solidFill>
                    <a:srgbClr val="C00000"/>
                  </a:solidFill>
                </a:rPr>
                <a:t>)</a:t>
              </a:r>
              <a:endParaRPr lang="en-GB" dirty="0">
                <a:solidFill>
                  <a:srgbClr val="C00000"/>
                </a:solidFill>
              </a:endParaRPr>
            </a:p>
          </p:txBody>
        </p:sp>
        <p:pic>
          <p:nvPicPr>
            <p:cNvPr id="20" name="Picture 52" descr="question"/>
            <p:cNvPicPr>
              <a:picLocks noChangeAspect="1" noChangeArrowheads="1" noCrop="1"/>
            </p:cNvPicPr>
            <p:nvPr/>
          </p:nvPicPr>
          <p:blipFill>
            <a:blip r:embed="rId5" cstate="print"/>
            <a:srcRect/>
            <a:stretch>
              <a:fillRect/>
            </a:stretch>
          </p:blipFill>
          <p:spPr bwMode="auto">
            <a:xfrm>
              <a:off x="6875956" y="475489"/>
              <a:ext cx="1317956" cy="573024"/>
            </a:xfrm>
            <a:prstGeom prst="rect">
              <a:avLst/>
            </a:prstGeom>
            <a:noFill/>
          </p:spPr>
        </p:pic>
      </p:grpSp>
      <p:sp>
        <p:nvSpPr>
          <p:cNvPr id="21" name="Rectangle 20"/>
          <p:cNvSpPr/>
          <p:nvPr/>
        </p:nvSpPr>
        <p:spPr>
          <a:xfrm>
            <a:off x="406913" y="644009"/>
            <a:ext cx="1738874" cy="369332"/>
          </a:xfrm>
          <a:prstGeom prst="rect">
            <a:avLst/>
          </a:prstGeom>
        </p:spPr>
        <p:txBody>
          <a:bodyPr wrap="none">
            <a:spAutoFit/>
          </a:bodyPr>
          <a:lstStyle/>
          <a:p>
            <a:r>
              <a:rPr lang="en-GB" dirty="0" smtClean="0">
                <a:solidFill>
                  <a:srgbClr val="C00000"/>
                </a:solidFill>
              </a:rPr>
              <a:t>ft = </a:t>
            </a:r>
            <a:r>
              <a:rPr lang="en-GB" dirty="0" err="1" smtClean="0">
                <a:solidFill>
                  <a:srgbClr val="C00000"/>
                </a:solidFill>
              </a:rPr>
              <a:t>constante</a:t>
            </a:r>
            <a:r>
              <a:rPr lang="en-GB" dirty="0" smtClean="0">
                <a:solidFill>
                  <a:srgbClr val="C00000"/>
                </a:solidFill>
              </a:rPr>
              <a:t>…  </a:t>
            </a:r>
            <a:endParaRPr lang="fr-F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2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up)">
                                      <p:cBhvr>
                                        <p:cTn id="12" dur="10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up)">
                                      <p:cBhvr>
                                        <p:cTn id="17" dur="10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61" name="Text Box 5"/>
          <p:cNvSpPr txBox="1">
            <a:spLocks noChangeArrowheads="1"/>
          </p:cNvSpPr>
          <p:nvPr/>
        </p:nvSpPr>
        <p:spPr bwMode="auto">
          <a:xfrm>
            <a:off x="819150" y="3613151"/>
            <a:ext cx="5932490" cy="3038474"/>
          </a:xfrm>
          <a:prstGeom prst="rect">
            <a:avLst/>
          </a:prstGeom>
          <a:solidFill>
            <a:srgbClr val="FFFFCC">
              <a:alpha val="85001"/>
            </a:srgbClr>
          </a:solidFill>
          <a:ln w="25400">
            <a:solidFill>
              <a:srgbClr val="FF0000"/>
            </a:solidFill>
            <a:miter lim="800000"/>
            <a:headEnd/>
            <a:tailEnd/>
          </a:ln>
          <a:effectLst/>
        </p:spPr>
        <p:txBody>
          <a:bodyPr wrap="none" lIns="90000" tIns="46800" rIns="90000" bIns="46800">
            <a:spAutoFit/>
          </a:bodyPr>
          <a:lstStyle/>
          <a:p>
            <a:r>
              <a:rPr lang="fr-FR" dirty="0" smtClean="0"/>
              <a:t>Précisions nécessaires :</a:t>
            </a:r>
          </a:p>
          <a:p>
            <a:endParaRPr lang="fr-FR" dirty="0" smtClean="0"/>
          </a:p>
          <a:p>
            <a:pPr>
              <a:buFontTx/>
              <a:buChar char="•"/>
            </a:pPr>
            <a:r>
              <a:rPr lang="fr-FR" dirty="0" smtClean="0"/>
              <a:t> précision totale :  </a:t>
            </a:r>
            <a:r>
              <a:rPr lang="fr-FR" dirty="0" err="1" smtClean="0"/>
              <a:t>Ft</a:t>
            </a:r>
            <a:r>
              <a:rPr lang="fr-FR" dirty="0" smtClean="0"/>
              <a:t> = (3072.08 ± 0.79) s pour 13 transitions</a:t>
            </a:r>
          </a:p>
          <a:p>
            <a:r>
              <a:rPr lang="fr-FR" dirty="0" smtClean="0"/>
              <a:t>  </a:t>
            </a:r>
            <a:r>
              <a:rPr lang="fr-FR" dirty="0" smtClean="0">
                <a:sym typeface="Symbol" pitchFamily="18" charset="2"/>
              </a:rPr>
              <a:t>  1.3 * 10</a:t>
            </a:r>
            <a:r>
              <a:rPr lang="fr-FR" baseline="30000" dirty="0" smtClean="0">
                <a:sym typeface="Symbol" pitchFamily="18" charset="2"/>
              </a:rPr>
              <a:t>-4</a:t>
            </a:r>
          </a:p>
          <a:p>
            <a:endParaRPr lang="fr-FR" sz="800" baseline="30000" dirty="0" smtClean="0">
              <a:sym typeface="Symbol" pitchFamily="18" charset="2"/>
            </a:endParaRPr>
          </a:p>
          <a:p>
            <a:r>
              <a:rPr lang="fr-FR" dirty="0" smtClean="0"/>
              <a:t>  </a:t>
            </a:r>
            <a:r>
              <a:rPr lang="fr-FR" dirty="0" smtClean="0">
                <a:sym typeface="Symbol" pitchFamily="18" charset="2"/>
              </a:rPr>
              <a:t>  mesures  individuelles &lt; 10</a:t>
            </a:r>
            <a:r>
              <a:rPr lang="fr-FR" baseline="30000" dirty="0" smtClean="0">
                <a:sym typeface="Symbol" pitchFamily="18" charset="2"/>
              </a:rPr>
              <a:t>-3</a:t>
            </a:r>
          </a:p>
          <a:p>
            <a:endParaRPr lang="fr-FR" sz="800" baseline="30000" dirty="0" smtClean="0">
              <a:sym typeface="Symbol" pitchFamily="18" charset="2"/>
            </a:endParaRPr>
          </a:p>
          <a:p>
            <a:pPr>
              <a:buFontTx/>
              <a:buChar char="•"/>
            </a:pPr>
            <a:r>
              <a:rPr lang="fr-FR" dirty="0" smtClean="0">
                <a:sym typeface="Symbol" pitchFamily="18" charset="2"/>
              </a:rPr>
              <a:t> f:    	f(Q</a:t>
            </a:r>
            <a:r>
              <a:rPr lang="fr-FR" baseline="-25000" dirty="0" smtClean="0">
                <a:sym typeface="Symbol" pitchFamily="18" charset="2"/>
              </a:rPr>
              <a:t>EC</a:t>
            </a:r>
            <a:r>
              <a:rPr lang="fr-FR" baseline="30000" dirty="0" smtClean="0">
                <a:sym typeface="Symbol" pitchFamily="18" charset="2"/>
              </a:rPr>
              <a:t>5</a:t>
            </a:r>
            <a:r>
              <a:rPr lang="fr-FR" dirty="0" smtClean="0">
                <a:sym typeface="Symbol" pitchFamily="18" charset="2"/>
              </a:rPr>
              <a:t>)  	</a:t>
            </a:r>
            <a:r>
              <a:rPr lang="fr-FR" dirty="0" smtClean="0">
                <a:ea typeface="Math1"/>
                <a:cs typeface="Arial" pitchFamily="34" charset="0"/>
                <a:sym typeface="Symbol" pitchFamily="18" charset="2"/>
              </a:rPr>
              <a:t>→   </a:t>
            </a:r>
            <a:r>
              <a:rPr lang="fr-FR" dirty="0" smtClean="0">
                <a:latin typeface="Symbol" pitchFamily="18" charset="2"/>
                <a:ea typeface="Math1"/>
                <a:cs typeface="Arial" pitchFamily="34" charset="0"/>
                <a:sym typeface="Symbol" pitchFamily="18" charset="2"/>
              </a:rPr>
              <a:t>D</a:t>
            </a:r>
            <a:r>
              <a:rPr lang="fr-FR" dirty="0" smtClean="0">
                <a:ea typeface="Math1"/>
                <a:cs typeface="Arial" pitchFamily="34" charset="0"/>
                <a:sym typeface="Symbol" pitchFamily="18" charset="2"/>
              </a:rPr>
              <a:t>Q &lt; 2 * 10</a:t>
            </a:r>
            <a:r>
              <a:rPr lang="fr-FR" baseline="30000" dirty="0" smtClean="0">
                <a:ea typeface="Math1"/>
                <a:cs typeface="Arial" pitchFamily="34" charset="0"/>
                <a:sym typeface="Symbol" pitchFamily="18" charset="2"/>
              </a:rPr>
              <a:t>-8   </a:t>
            </a:r>
            <a:r>
              <a:rPr lang="fr-FR" dirty="0" smtClean="0">
                <a:ea typeface="Math1"/>
                <a:cs typeface="Arial" pitchFamily="34" charset="0"/>
                <a:sym typeface="Symbol" pitchFamily="18" charset="2"/>
              </a:rPr>
              <a:t>   </a:t>
            </a:r>
            <a:r>
              <a:rPr lang="fr-FR" dirty="0" smtClean="0">
                <a:sym typeface="Symbol" pitchFamily="18" charset="2"/>
              </a:rPr>
              <a:t>→    &lt;  1keV</a:t>
            </a:r>
          </a:p>
          <a:p>
            <a:pPr>
              <a:buFontTx/>
              <a:buChar char="•"/>
            </a:pPr>
            <a:endParaRPr lang="fr-FR" sz="800" dirty="0" smtClean="0">
              <a:sym typeface="Symbol" pitchFamily="18" charset="2"/>
            </a:endParaRPr>
          </a:p>
          <a:p>
            <a:pPr>
              <a:buFontTx/>
              <a:buChar char="•"/>
            </a:pPr>
            <a:r>
              <a:rPr lang="fr-FR" dirty="0" smtClean="0">
                <a:sym typeface="Symbol" pitchFamily="18" charset="2"/>
              </a:rPr>
              <a:t> T</a:t>
            </a:r>
            <a:r>
              <a:rPr lang="fr-FR" baseline="-25000" dirty="0" smtClean="0">
                <a:sym typeface="Symbol" pitchFamily="18" charset="2"/>
              </a:rPr>
              <a:t>1/2</a:t>
            </a:r>
            <a:r>
              <a:rPr lang="fr-FR" dirty="0" smtClean="0">
                <a:sym typeface="Symbol" pitchFamily="18" charset="2"/>
              </a:rPr>
              <a:t>: 	</a:t>
            </a:r>
            <a:r>
              <a:rPr lang="fr-FR" dirty="0" smtClean="0">
                <a:latin typeface="Symbol" pitchFamily="18" charset="2"/>
                <a:sym typeface="Symbol" pitchFamily="18" charset="2"/>
              </a:rPr>
              <a:t>D</a:t>
            </a:r>
            <a:r>
              <a:rPr lang="fr-FR" dirty="0" smtClean="0">
                <a:sym typeface="Symbol" pitchFamily="18" charset="2"/>
              </a:rPr>
              <a:t>T </a:t>
            </a:r>
            <a:r>
              <a:rPr lang="fr-FR" dirty="0" smtClean="0">
                <a:cs typeface="Arial" pitchFamily="34" charset="0"/>
                <a:sym typeface="Symbol" pitchFamily="18" charset="2"/>
              </a:rPr>
              <a:t>&lt;&lt;</a:t>
            </a:r>
            <a:r>
              <a:rPr lang="fr-FR" dirty="0" smtClean="0">
                <a:sym typeface="Symbol" pitchFamily="18" charset="2"/>
              </a:rPr>
              <a:t> 10</a:t>
            </a:r>
            <a:r>
              <a:rPr lang="fr-FR" baseline="30000" dirty="0" smtClean="0">
                <a:sym typeface="Symbol" pitchFamily="18" charset="2"/>
              </a:rPr>
              <a:t>-3</a:t>
            </a:r>
          </a:p>
          <a:p>
            <a:pPr>
              <a:buFontTx/>
              <a:buChar char="•"/>
            </a:pPr>
            <a:endParaRPr lang="fr-FR" sz="800" baseline="30000" dirty="0" smtClean="0">
              <a:sym typeface="Symbol" pitchFamily="18" charset="2"/>
            </a:endParaRPr>
          </a:p>
          <a:p>
            <a:pPr>
              <a:buFontTx/>
              <a:buChar char="•"/>
            </a:pPr>
            <a:r>
              <a:rPr lang="fr-FR" baseline="30000" dirty="0" smtClean="0">
                <a:sym typeface="Symbol" pitchFamily="18" charset="2"/>
              </a:rPr>
              <a:t> </a:t>
            </a:r>
            <a:r>
              <a:rPr lang="fr-FR" dirty="0" smtClean="0">
                <a:sym typeface="Symbol" pitchFamily="18" charset="2"/>
              </a:rPr>
              <a:t>BR: 	</a:t>
            </a:r>
            <a:r>
              <a:rPr lang="fr-FR" dirty="0" smtClean="0">
                <a:latin typeface="Symbol" pitchFamily="18" charset="2"/>
                <a:sym typeface="Symbol" pitchFamily="18" charset="2"/>
              </a:rPr>
              <a:t>D</a:t>
            </a:r>
            <a:r>
              <a:rPr lang="fr-FR" dirty="0" smtClean="0">
                <a:sym typeface="Symbol" pitchFamily="18" charset="2"/>
              </a:rPr>
              <a:t>BR &lt;  10</a:t>
            </a:r>
            <a:r>
              <a:rPr lang="fr-FR" baseline="30000" dirty="0" smtClean="0">
                <a:sym typeface="Symbol" pitchFamily="18" charset="2"/>
              </a:rPr>
              <a:t>-3</a:t>
            </a:r>
          </a:p>
          <a:p>
            <a:pPr>
              <a:buFontTx/>
              <a:buChar char="•"/>
            </a:pPr>
            <a:endParaRPr lang="fr-FR" sz="800" baseline="30000" dirty="0" smtClean="0">
              <a:sym typeface="Symbol" pitchFamily="18" charset="2"/>
            </a:endParaRPr>
          </a:p>
          <a:p>
            <a:pPr>
              <a:buFontTx/>
              <a:buChar char="•"/>
            </a:pPr>
            <a:r>
              <a:rPr lang="fr-FR" dirty="0" smtClean="0">
                <a:sym typeface="Symbol" pitchFamily="18" charset="2"/>
              </a:rPr>
              <a:t> corrections théoriques :  </a:t>
            </a:r>
            <a:r>
              <a:rPr lang="fr-FR" dirty="0" err="1" smtClean="0">
                <a:latin typeface="Symbol" pitchFamily="18" charset="2"/>
                <a:sym typeface="Symbol" pitchFamily="18" charset="2"/>
              </a:rPr>
              <a:t>d</a:t>
            </a:r>
            <a:r>
              <a:rPr lang="fr-FR" baseline="-25000" dirty="0" err="1" smtClean="0">
                <a:sym typeface="Symbol" pitchFamily="18" charset="2"/>
              </a:rPr>
              <a:t>C</a:t>
            </a:r>
            <a:r>
              <a:rPr lang="fr-FR" dirty="0" smtClean="0">
                <a:sym typeface="Symbol" pitchFamily="18" charset="2"/>
              </a:rPr>
              <a:t>, </a:t>
            </a:r>
            <a:r>
              <a:rPr lang="fr-FR" dirty="0" err="1" smtClean="0">
                <a:latin typeface="Symbol" pitchFamily="18" charset="2"/>
                <a:sym typeface="Symbol" pitchFamily="18" charset="2"/>
              </a:rPr>
              <a:t>d</a:t>
            </a:r>
            <a:r>
              <a:rPr lang="fr-FR" baseline="-25000" dirty="0" err="1" smtClean="0">
                <a:sym typeface="Symbol" pitchFamily="18" charset="2"/>
              </a:rPr>
              <a:t>R</a:t>
            </a:r>
            <a:r>
              <a:rPr lang="fr-FR" dirty="0" smtClean="0">
                <a:sym typeface="Symbol" pitchFamily="18" charset="2"/>
              </a:rPr>
              <a:t>, </a:t>
            </a:r>
            <a:r>
              <a:rPr lang="fr-FR" dirty="0" err="1" smtClean="0">
                <a:latin typeface="Symbol" pitchFamily="18" charset="2"/>
                <a:sym typeface="Symbol" pitchFamily="18" charset="2"/>
              </a:rPr>
              <a:t>d</a:t>
            </a:r>
            <a:r>
              <a:rPr lang="fr-FR" baseline="-25000" dirty="0" err="1" smtClean="0">
                <a:sym typeface="Symbol" pitchFamily="18" charset="2"/>
              </a:rPr>
              <a:t>NS</a:t>
            </a:r>
            <a:r>
              <a:rPr lang="fr-FR" dirty="0" smtClean="0">
                <a:sym typeface="Symbol" pitchFamily="18" charset="2"/>
              </a:rPr>
              <a:t>  ~ 1% →   &lt; 10%</a:t>
            </a:r>
            <a:endParaRPr lang="fr-FR" dirty="0">
              <a:sym typeface="Symbol" pitchFamily="18" charset="2"/>
            </a:endParaRPr>
          </a:p>
        </p:txBody>
      </p:sp>
      <p:grpSp>
        <p:nvGrpSpPr>
          <p:cNvPr id="2" name="Group 8"/>
          <p:cNvGrpSpPr>
            <a:grpSpLocks/>
          </p:cNvGrpSpPr>
          <p:nvPr/>
        </p:nvGrpSpPr>
        <p:grpSpPr bwMode="auto">
          <a:xfrm>
            <a:off x="819150" y="622301"/>
            <a:ext cx="5924550" cy="2587627"/>
            <a:chOff x="1096" y="465"/>
            <a:chExt cx="3732" cy="1630"/>
          </a:xfrm>
        </p:grpSpPr>
        <p:sp>
          <p:nvSpPr>
            <p:cNvPr id="8" name="Rectangle 7"/>
            <p:cNvSpPr>
              <a:spLocks noChangeArrowheads="1"/>
            </p:cNvSpPr>
            <p:nvPr/>
          </p:nvSpPr>
          <p:spPr bwMode="auto">
            <a:xfrm>
              <a:off x="1111" y="1272"/>
              <a:ext cx="3357" cy="234"/>
            </a:xfrm>
            <a:prstGeom prst="rect">
              <a:avLst/>
            </a:prstGeom>
            <a:solidFill>
              <a:schemeClr val="bg1"/>
            </a:solidFill>
            <a:ln w="25400">
              <a:noFill/>
              <a:miter lim="800000"/>
              <a:headEnd/>
              <a:tailEnd/>
            </a:ln>
            <a:effectLst/>
          </p:spPr>
          <p:txBody>
            <a:bodyPr lIns="90000" tIns="46800" rIns="90000" bIns="46800" anchor="ctr">
              <a:spAutoFit/>
            </a:bodyPr>
            <a:lstStyle/>
            <a:p>
              <a:endParaRPr lang="fr-FR"/>
            </a:p>
          </p:txBody>
        </p:sp>
        <p:sp>
          <p:nvSpPr>
            <p:cNvPr id="9" name="Text Box 5"/>
            <p:cNvSpPr txBox="1">
              <a:spLocks noChangeArrowheads="1"/>
            </p:cNvSpPr>
            <p:nvPr/>
          </p:nvSpPr>
          <p:spPr bwMode="auto">
            <a:xfrm>
              <a:off x="1096" y="465"/>
              <a:ext cx="3732" cy="1630"/>
            </a:xfrm>
            <a:prstGeom prst="rect">
              <a:avLst/>
            </a:prstGeom>
            <a:solidFill>
              <a:srgbClr val="FFFFCC">
                <a:alpha val="85001"/>
              </a:srgbClr>
            </a:solidFill>
            <a:ln w="25400">
              <a:solidFill>
                <a:srgbClr val="FF0000"/>
              </a:solidFill>
              <a:miter lim="800000"/>
              <a:headEnd/>
              <a:tailEnd/>
            </a:ln>
            <a:effectLst/>
          </p:spPr>
          <p:txBody>
            <a:bodyPr wrap="square" lIns="90000" tIns="46800" rIns="90000" bIns="46800">
              <a:spAutoFit/>
            </a:bodyPr>
            <a:lstStyle/>
            <a:p>
              <a:r>
                <a:rPr lang="en-US" dirty="0" smtClean="0">
                  <a:sym typeface="Symbol" pitchFamily="18" charset="2"/>
                </a:rPr>
                <a:t>Etude des </a:t>
              </a:r>
              <a:r>
                <a:rPr lang="en-US" dirty="0" err="1" smtClean="0">
                  <a:sym typeface="Symbol" pitchFamily="18" charset="2"/>
                </a:rPr>
                <a:t>décroissances</a:t>
              </a:r>
              <a:r>
                <a:rPr lang="en-US" dirty="0" smtClean="0">
                  <a:sym typeface="Symbol" pitchFamily="18" charset="2"/>
                </a:rPr>
                <a:t> de Fermi 0</a:t>
              </a:r>
              <a:r>
                <a:rPr lang="en-US" baseline="30000" dirty="0" smtClean="0">
                  <a:sym typeface="Symbol" pitchFamily="18" charset="2"/>
                </a:rPr>
                <a:t>+</a:t>
              </a:r>
              <a:r>
                <a:rPr lang="en-US" dirty="0" smtClean="0">
                  <a:sym typeface="Wingdings" pitchFamily="2" charset="2"/>
                </a:rPr>
                <a:t>0</a:t>
              </a:r>
              <a:r>
                <a:rPr lang="en-US" baseline="30000" dirty="0" smtClean="0">
                  <a:sym typeface="Wingdings" pitchFamily="2" charset="2"/>
                </a:rPr>
                <a:t>+</a:t>
              </a:r>
              <a:endParaRPr lang="en-US" baseline="30000" dirty="0" smtClean="0">
                <a:sym typeface="Symbol" pitchFamily="18" charset="2"/>
              </a:endParaRPr>
            </a:p>
            <a:p>
              <a:endParaRPr lang="en-US" dirty="0" smtClean="0">
                <a:sym typeface="Symbol" pitchFamily="18" charset="2"/>
              </a:endParaRPr>
            </a:p>
            <a:p>
              <a:r>
                <a:rPr lang="en-US" dirty="0" smtClean="0">
                  <a:sym typeface="Wingdings"/>
                </a:rPr>
                <a:t>        </a:t>
              </a:r>
              <a:r>
                <a:rPr lang="en-US" dirty="0" err="1" smtClean="0">
                  <a:sym typeface="Wingdings"/>
                </a:rPr>
                <a:t>Vérification</a:t>
              </a:r>
              <a:r>
                <a:rPr lang="en-US" dirty="0" smtClean="0">
                  <a:sym typeface="Wingdings"/>
                </a:rPr>
                <a:t> de </a:t>
              </a:r>
              <a:r>
                <a:rPr lang="en-US" dirty="0" err="1" smtClean="0">
                  <a:sym typeface="Wingdings"/>
                </a:rPr>
                <a:t>l'hypothèse</a:t>
              </a:r>
              <a:r>
                <a:rPr lang="en-US" dirty="0" smtClean="0">
                  <a:sym typeface="Wingdings"/>
                </a:rPr>
                <a:t> CVC en</a:t>
              </a:r>
            </a:p>
            <a:p>
              <a:r>
                <a:rPr lang="en-US" dirty="0" smtClean="0">
                  <a:sym typeface="Wingdings"/>
                </a:rPr>
                <a:t>            </a:t>
              </a:r>
              <a:r>
                <a:rPr lang="en-US" dirty="0" err="1" smtClean="0">
                  <a:sym typeface="Wingdings"/>
                </a:rPr>
                <a:t>comparant</a:t>
              </a:r>
              <a:r>
                <a:rPr lang="en-US" dirty="0" smtClean="0">
                  <a:sym typeface="Wingdings"/>
                </a:rPr>
                <a:t> les </a:t>
              </a:r>
              <a:r>
                <a:rPr lang="en-US" dirty="0" err="1" smtClean="0">
                  <a:sym typeface="Wingdings"/>
                </a:rPr>
                <a:t>valeur</a:t>
              </a:r>
              <a:r>
                <a:rPr lang="en-US" dirty="0" smtClean="0">
                  <a:sym typeface="Wingdings"/>
                </a:rPr>
                <a:t> de </a:t>
              </a:r>
              <a:r>
                <a:rPr lang="en-US" i="1" dirty="0" smtClean="0">
                  <a:sym typeface="Wingdings"/>
                </a:rPr>
                <a:t>Ft </a:t>
              </a:r>
              <a:r>
                <a:rPr lang="en-US" dirty="0" smtClean="0">
                  <a:sym typeface="Wingdings"/>
                </a:rPr>
                <a:t>pour </a:t>
              </a:r>
              <a:r>
                <a:rPr lang="en-US" dirty="0" err="1" smtClean="0">
                  <a:sym typeface="Wingdings"/>
                </a:rPr>
                <a:t>différents</a:t>
              </a:r>
              <a:r>
                <a:rPr lang="en-US" dirty="0" smtClean="0">
                  <a:sym typeface="Wingdings"/>
                </a:rPr>
                <a:t> </a:t>
              </a:r>
              <a:r>
                <a:rPr lang="en-US" dirty="0" err="1" smtClean="0">
                  <a:sym typeface="Wingdings"/>
                </a:rPr>
                <a:t>noyaux</a:t>
              </a:r>
              <a:endParaRPr lang="en-US" dirty="0" smtClean="0">
                <a:sym typeface="Wingdings"/>
              </a:endParaRPr>
            </a:p>
            <a:p>
              <a:endParaRPr lang="en-US" dirty="0" smtClean="0">
                <a:sym typeface="Wingdings"/>
              </a:endParaRPr>
            </a:p>
            <a:p>
              <a:r>
                <a:rPr lang="en-US" dirty="0" smtClean="0">
                  <a:sym typeface="Wingdings"/>
                </a:rPr>
                <a:t>        Extraction de </a:t>
              </a:r>
              <a:r>
                <a:rPr lang="en-US" dirty="0" err="1" smtClean="0">
                  <a:sym typeface="Wingdings"/>
                </a:rPr>
                <a:t>V</a:t>
              </a:r>
              <a:r>
                <a:rPr lang="en-US" baseline="-25000" dirty="0" err="1" smtClean="0">
                  <a:sym typeface="Wingdings"/>
                </a:rPr>
                <a:t>ud</a:t>
              </a:r>
              <a:endParaRPr lang="en-US" baseline="-25000" dirty="0" smtClean="0">
                <a:sym typeface="Wingdings"/>
              </a:endParaRPr>
            </a:p>
            <a:p>
              <a:endParaRPr lang="en-US" dirty="0" smtClean="0">
                <a:sym typeface="Symbol" pitchFamily="18" charset="2"/>
              </a:endParaRPr>
            </a:p>
            <a:p>
              <a:r>
                <a:rPr lang="en-US" dirty="0" smtClean="0">
                  <a:sym typeface="Wingdings"/>
                </a:rPr>
                <a:t>       </a:t>
              </a:r>
              <a:r>
                <a:rPr lang="en-US" dirty="0" err="1" smtClean="0">
                  <a:sym typeface="Symbol" pitchFamily="18" charset="2"/>
                </a:rPr>
                <a:t>Vérification</a:t>
              </a:r>
              <a:r>
                <a:rPr lang="en-US" dirty="0" smtClean="0">
                  <a:sym typeface="Symbol" pitchFamily="18" charset="2"/>
                </a:rPr>
                <a:t> de </a:t>
              </a:r>
              <a:r>
                <a:rPr lang="en-US" dirty="0" err="1" smtClean="0">
                  <a:sym typeface="Symbol" pitchFamily="18" charset="2"/>
                </a:rPr>
                <a:t>l'unitarité</a:t>
              </a:r>
              <a:r>
                <a:rPr lang="en-US" dirty="0" smtClean="0">
                  <a:sym typeface="Symbol" pitchFamily="18" charset="2"/>
                </a:rPr>
                <a:t> de la </a:t>
              </a:r>
              <a:r>
                <a:rPr lang="en-US" dirty="0" err="1" smtClean="0">
                  <a:sym typeface="Symbol" pitchFamily="18" charset="2"/>
                </a:rPr>
                <a:t>matrice</a:t>
              </a:r>
              <a:r>
                <a:rPr lang="en-US" dirty="0" smtClean="0">
                  <a:sym typeface="Symbol" pitchFamily="18" charset="2"/>
                </a:rPr>
                <a:t> CKM </a:t>
              </a:r>
            </a:p>
            <a:p>
              <a:endParaRPr lang="en-US" dirty="0">
                <a:sym typeface="Symbol" pitchFamily="18" charset="2"/>
              </a:endParaRPr>
            </a:p>
          </p:txBody>
        </p:sp>
      </p:grpSp>
      <p:sp>
        <p:nvSpPr>
          <p:cNvPr id="10" name="ZoneTexte 9"/>
          <p:cNvSpPr txBox="1"/>
          <p:nvPr/>
        </p:nvSpPr>
        <p:spPr>
          <a:xfrm>
            <a:off x="0" y="-57001"/>
            <a:ext cx="1504707" cy="461665"/>
          </a:xfrm>
          <a:prstGeom prst="rect">
            <a:avLst/>
          </a:prstGeom>
          <a:noFill/>
        </p:spPr>
        <p:txBody>
          <a:bodyPr wrap="none" rtlCol="0">
            <a:spAutoFit/>
          </a:bodyPr>
          <a:lstStyle/>
          <a:p>
            <a:r>
              <a:rPr lang="fr-FR" sz="2400" dirty="0" smtClean="0">
                <a:solidFill>
                  <a:srgbClr val="0000FF"/>
                </a:solidFill>
              </a:rPr>
              <a:t>En résumé</a:t>
            </a:r>
            <a:endParaRPr lang="fr-FR" sz="2400" dirty="0">
              <a:solidFill>
                <a:srgbClr val="0000FF"/>
              </a:solidFill>
              <a:latin typeface="Symbol" pitchFamily="18" charset="2"/>
            </a:endParaRPr>
          </a:p>
        </p:txBody>
      </p:sp>
      <p:cxnSp>
        <p:nvCxnSpPr>
          <p:cNvPr id="11" name="Connecteur droit 10"/>
          <p:cNvCxnSpPr/>
          <p:nvPr/>
        </p:nvCxnSpPr>
        <p:spPr>
          <a:xfrm>
            <a:off x="0" y="404664"/>
            <a:ext cx="3779912" cy="0"/>
          </a:xfrm>
          <a:prstGeom prst="line">
            <a:avLst/>
          </a:prstGeom>
          <a:ln w="19050">
            <a:solidFill>
              <a:srgbClr val="0000FF"/>
            </a:solidFill>
          </a:ln>
        </p:spPr>
        <p:style>
          <a:lnRef idx="1">
            <a:schemeClr val="accent1"/>
          </a:lnRef>
          <a:fillRef idx="0">
            <a:schemeClr val="accent1"/>
          </a:fillRef>
          <a:effectRef idx="0">
            <a:schemeClr val="accent1"/>
          </a:effectRef>
          <a:fontRef idx="minor">
            <a:schemeClr val="tx1"/>
          </a:fontRef>
        </p:style>
      </p:cxnSp>
      <p:grpSp>
        <p:nvGrpSpPr>
          <p:cNvPr id="3" name="Group 35"/>
          <p:cNvGrpSpPr>
            <a:grpSpLocks/>
          </p:cNvGrpSpPr>
          <p:nvPr/>
        </p:nvGrpSpPr>
        <p:grpSpPr bwMode="auto">
          <a:xfrm>
            <a:off x="6894539" y="1237219"/>
            <a:ext cx="2249461" cy="1700219"/>
            <a:chOff x="226" y="572"/>
            <a:chExt cx="1339" cy="1012"/>
          </a:xfrm>
        </p:grpSpPr>
        <p:sp>
          <p:nvSpPr>
            <p:cNvPr id="16" name="Text Box 20"/>
            <p:cNvSpPr txBox="1">
              <a:spLocks noChangeArrowheads="1"/>
            </p:cNvSpPr>
            <p:nvPr/>
          </p:nvSpPr>
          <p:spPr bwMode="auto">
            <a:xfrm>
              <a:off x="1187" y="1064"/>
              <a:ext cx="378" cy="220"/>
            </a:xfrm>
            <a:prstGeom prst="rect">
              <a:avLst/>
            </a:prstGeom>
            <a:noFill/>
            <a:ln w="9525">
              <a:noFill/>
              <a:miter lim="800000"/>
              <a:headEnd/>
              <a:tailEnd/>
            </a:ln>
            <a:effectLst/>
          </p:spPr>
          <p:txBody>
            <a:bodyPr>
              <a:spAutoFit/>
            </a:bodyPr>
            <a:lstStyle/>
            <a:p>
              <a:pPr>
                <a:spcBef>
                  <a:spcPct val="50000"/>
                </a:spcBef>
              </a:pPr>
              <a:r>
                <a:rPr lang="en-US" b="1">
                  <a:cs typeface="Arial" pitchFamily="34" charset="0"/>
                </a:rPr>
                <a:t>Q</a:t>
              </a:r>
              <a:r>
                <a:rPr lang="en-US" b="1" baseline="-25000">
                  <a:cs typeface="Arial" pitchFamily="34" charset="0"/>
                </a:rPr>
                <a:t>EC</a:t>
              </a:r>
            </a:p>
          </p:txBody>
        </p:sp>
        <p:sp>
          <p:nvSpPr>
            <p:cNvPr id="17" name="Line 21"/>
            <p:cNvSpPr>
              <a:spLocks noChangeShapeType="1"/>
            </p:cNvSpPr>
            <p:nvPr/>
          </p:nvSpPr>
          <p:spPr bwMode="auto">
            <a:xfrm>
              <a:off x="906" y="821"/>
              <a:ext cx="313" cy="0"/>
            </a:xfrm>
            <a:prstGeom prst="line">
              <a:avLst/>
            </a:prstGeom>
            <a:noFill/>
            <a:ln w="50800">
              <a:solidFill>
                <a:schemeClr val="tx1"/>
              </a:solidFill>
              <a:round/>
              <a:headEnd/>
              <a:tailEnd/>
            </a:ln>
            <a:effectLst/>
          </p:spPr>
          <p:txBody>
            <a:bodyPr/>
            <a:lstStyle/>
            <a:p>
              <a:endParaRPr lang="fr-FR"/>
            </a:p>
          </p:txBody>
        </p:sp>
        <p:sp>
          <p:nvSpPr>
            <p:cNvPr id="18" name="Line 22"/>
            <p:cNvSpPr>
              <a:spLocks noChangeShapeType="1"/>
            </p:cNvSpPr>
            <p:nvPr/>
          </p:nvSpPr>
          <p:spPr bwMode="auto">
            <a:xfrm>
              <a:off x="410" y="1426"/>
              <a:ext cx="314" cy="0"/>
            </a:xfrm>
            <a:prstGeom prst="line">
              <a:avLst/>
            </a:prstGeom>
            <a:noFill/>
            <a:ln w="50800">
              <a:solidFill>
                <a:schemeClr val="tx1"/>
              </a:solidFill>
              <a:round/>
              <a:headEnd/>
              <a:tailEnd/>
            </a:ln>
            <a:effectLst/>
          </p:spPr>
          <p:txBody>
            <a:bodyPr/>
            <a:lstStyle/>
            <a:p>
              <a:endParaRPr lang="fr-FR"/>
            </a:p>
          </p:txBody>
        </p:sp>
        <p:sp>
          <p:nvSpPr>
            <p:cNvPr id="19" name="Line 23"/>
            <p:cNvSpPr>
              <a:spLocks noChangeShapeType="1"/>
            </p:cNvSpPr>
            <p:nvPr/>
          </p:nvSpPr>
          <p:spPr bwMode="auto">
            <a:xfrm>
              <a:off x="410" y="1086"/>
              <a:ext cx="314" cy="0"/>
            </a:xfrm>
            <a:prstGeom prst="line">
              <a:avLst/>
            </a:prstGeom>
            <a:noFill/>
            <a:ln w="25400">
              <a:solidFill>
                <a:schemeClr val="tx1"/>
              </a:solidFill>
              <a:prstDash val="dash"/>
              <a:round/>
              <a:headEnd/>
              <a:tailEnd/>
            </a:ln>
            <a:effectLst/>
          </p:spPr>
          <p:txBody>
            <a:bodyPr/>
            <a:lstStyle/>
            <a:p>
              <a:endParaRPr lang="fr-FR"/>
            </a:p>
          </p:txBody>
        </p:sp>
        <p:sp>
          <p:nvSpPr>
            <p:cNvPr id="20" name="Line 24"/>
            <p:cNvSpPr>
              <a:spLocks noChangeShapeType="1"/>
            </p:cNvSpPr>
            <p:nvPr/>
          </p:nvSpPr>
          <p:spPr bwMode="auto">
            <a:xfrm flipH="1">
              <a:off x="697" y="821"/>
              <a:ext cx="209" cy="605"/>
            </a:xfrm>
            <a:prstGeom prst="line">
              <a:avLst/>
            </a:prstGeom>
            <a:noFill/>
            <a:ln w="9525">
              <a:solidFill>
                <a:schemeClr val="tx1"/>
              </a:solidFill>
              <a:round/>
              <a:headEnd/>
              <a:tailEnd type="triangle" w="med" len="med"/>
            </a:ln>
            <a:effectLst/>
          </p:spPr>
          <p:txBody>
            <a:bodyPr/>
            <a:lstStyle/>
            <a:p>
              <a:endParaRPr lang="fr-FR"/>
            </a:p>
          </p:txBody>
        </p:sp>
        <p:sp>
          <p:nvSpPr>
            <p:cNvPr id="21" name="Line 25"/>
            <p:cNvSpPr>
              <a:spLocks noChangeShapeType="1"/>
            </p:cNvSpPr>
            <p:nvPr/>
          </p:nvSpPr>
          <p:spPr bwMode="auto">
            <a:xfrm flipH="1">
              <a:off x="697" y="821"/>
              <a:ext cx="209" cy="265"/>
            </a:xfrm>
            <a:prstGeom prst="line">
              <a:avLst/>
            </a:prstGeom>
            <a:noFill/>
            <a:ln w="9525">
              <a:solidFill>
                <a:schemeClr val="tx1"/>
              </a:solidFill>
              <a:prstDash val="dash"/>
              <a:round/>
              <a:headEnd/>
              <a:tailEnd type="triangle" w="med" len="med"/>
            </a:ln>
            <a:effectLst/>
          </p:spPr>
          <p:txBody>
            <a:bodyPr/>
            <a:lstStyle/>
            <a:p>
              <a:endParaRPr lang="fr-FR"/>
            </a:p>
          </p:txBody>
        </p:sp>
        <p:sp>
          <p:nvSpPr>
            <p:cNvPr id="22" name="Line 26"/>
            <p:cNvSpPr>
              <a:spLocks noChangeShapeType="1"/>
            </p:cNvSpPr>
            <p:nvPr/>
          </p:nvSpPr>
          <p:spPr bwMode="auto">
            <a:xfrm>
              <a:off x="567" y="1086"/>
              <a:ext cx="0" cy="340"/>
            </a:xfrm>
            <a:prstGeom prst="line">
              <a:avLst/>
            </a:prstGeom>
            <a:noFill/>
            <a:ln w="9525">
              <a:solidFill>
                <a:schemeClr val="tx1"/>
              </a:solidFill>
              <a:round/>
              <a:headEnd/>
              <a:tailEnd type="stealth" w="med" len="med"/>
            </a:ln>
            <a:effectLst/>
          </p:spPr>
          <p:txBody>
            <a:bodyPr/>
            <a:lstStyle/>
            <a:p>
              <a:endParaRPr lang="fr-FR"/>
            </a:p>
          </p:txBody>
        </p:sp>
        <p:sp>
          <p:nvSpPr>
            <p:cNvPr id="23" name="Line 27"/>
            <p:cNvSpPr>
              <a:spLocks noChangeShapeType="1"/>
            </p:cNvSpPr>
            <p:nvPr/>
          </p:nvSpPr>
          <p:spPr bwMode="auto">
            <a:xfrm>
              <a:off x="1233" y="799"/>
              <a:ext cx="0" cy="605"/>
            </a:xfrm>
            <a:prstGeom prst="line">
              <a:avLst/>
            </a:prstGeom>
            <a:noFill/>
            <a:ln w="9525">
              <a:solidFill>
                <a:schemeClr val="tx1"/>
              </a:solidFill>
              <a:round/>
              <a:headEnd type="triangle" w="med" len="med"/>
              <a:tailEnd type="triangle" w="med" len="med"/>
            </a:ln>
            <a:effectLst/>
          </p:spPr>
          <p:txBody>
            <a:bodyPr/>
            <a:lstStyle/>
            <a:p>
              <a:endParaRPr lang="fr-FR"/>
            </a:p>
          </p:txBody>
        </p:sp>
        <p:sp>
          <p:nvSpPr>
            <p:cNvPr id="24" name="Text Box 28"/>
            <p:cNvSpPr txBox="1">
              <a:spLocks noChangeArrowheads="1"/>
            </p:cNvSpPr>
            <p:nvPr/>
          </p:nvSpPr>
          <p:spPr bwMode="auto">
            <a:xfrm>
              <a:off x="884" y="820"/>
              <a:ext cx="365" cy="220"/>
            </a:xfrm>
            <a:prstGeom prst="rect">
              <a:avLst/>
            </a:prstGeom>
            <a:noFill/>
            <a:ln w="9525">
              <a:noFill/>
              <a:miter lim="800000"/>
              <a:headEnd/>
              <a:tailEnd/>
            </a:ln>
            <a:effectLst/>
          </p:spPr>
          <p:txBody>
            <a:bodyPr>
              <a:spAutoFit/>
            </a:bodyPr>
            <a:lstStyle/>
            <a:p>
              <a:pPr>
                <a:spcBef>
                  <a:spcPct val="50000"/>
                </a:spcBef>
              </a:pPr>
              <a:r>
                <a:rPr lang="en-US" b="1" dirty="0">
                  <a:cs typeface="Arial" pitchFamily="34" charset="0"/>
                </a:rPr>
                <a:t>T</a:t>
              </a:r>
              <a:r>
                <a:rPr lang="en-US" b="1" baseline="-25000" dirty="0">
                  <a:cs typeface="Arial" pitchFamily="34" charset="0"/>
                </a:rPr>
                <a:t>1/2</a:t>
              </a:r>
            </a:p>
          </p:txBody>
        </p:sp>
        <p:sp>
          <p:nvSpPr>
            <p:cNvPr id="25" name="Text Box 29"/>
            <p:cNvSpPr txBox="1">
              <a:spLocks noChangeArrowheads="1"/>
            </p:cNvSpPr>
            <p:nvPr/>
          </p:nvSpPr>
          <p:spPr bwMode="auto">
            <a:xfrm>
              <a:off x="824" y="572"/>
              <a:ext cx="272" cy="220"/>
            </a:xfrm>
            <a:prstGeom prst="rect">
              <a:avLst/>
            </a:prstGeom>
            <a:noFill/>
            <a:ln w="9525">
              <a:noFill/>
              <a:miter lim="800000"/>
              <a:headEnd/>
              <a:tailEnd/>
            </a:ln>
            <a:effectLst/>
          </p:spPr>
          <p:txBody>
            <a:bodyPr>
              <a:spAutoFit/>
            </a:bodyPr>
            <a:lstStyle/>
            <a:p>
              <a:pPr>
                <a:spcBef>
                  <a:spcPct val="50000"/>
                </a:spcBef>
              </a:pPr>
              <a:r>
                <a:rPr lang="en-US" b="1">
                  <a:cs typeface="Arial" pitchFamily="34" charset="0"/>
                </a:rPr>
                <a:t>0</a:t>
              </a:r>
              <a:r>
                <a:rPr lang="en-US" b="1" baseline="30000">
                  <a:cs typeface="Arial" pitchFamily="34" charset="0"/>
                </a:rPr>
                <a:t>+</a:t>
              </a:r>
            </a:p>
          </p:txBody>
        </p:sp>
        <p:sp>
          <p:nvSpPr>
            <p:cNvPr id="26" name="Text Box 30"/>
            <p:cNvSpPr txBox="1">
              <a:spLocks noChangeArrowheads="1"/>
            </p:cNvSpPr>
            <p:nvPr/>
          </p:nvSpPr>
          <p:spPr bwMode="auto">
            <a:xfrm>
              <a:off x="226" y="1364"/>
              <a:ext cx="326" cy="220"/>
            </a:xfrm>
            <a:prstGeom prst="rect">
              <a:avLst/>
            </a:prstGeom>
            <a:noFill/>
            <a:ln w="9525">
              <a:noFill/>
              <a:miter lim="800000"/>
              <a:headEnd/>
              <a:tailEnd/>
            </a:ln>
            <a:effectLst/>
          </p:spPr>
          <p:txBody>
            <a:bodyPr>
              <a:spAutoFit/>
            </a:bodyPr>
            <a:lstStyle/>
            <a:p>
              <a:pPr>
                <a:spcBef>
                  <a:spcPct val="50000"/>
                </a:spcBef>
              </a:pPr>
              <a:r>
                <a:rPr lang="en-US" b="1" dirty="0">
                  <a:cs typeface="Arial" pitchFamily="34" charset="0"/>
                </a:rPr>
                <a:t>0</a:t>
              </a:r>
              <a:r>
                <a:rPr lang="en-US" b="1" baseline="30000" dirty="0">
                  <a:cs typeface="Arial" pitchFamily="34" charset="0"/>
                </a:rPr>
                <a:t>+</a:t>
              </a:r>
            </a:p>
          </p:txBody>
        </p:sp>
        <p:sp>
          <p:nvSpPr>
            <p:cNvPr id="27" name="Text Box 31"/>
            <p:cNvSpPr txBox="1">
              <a:spLocks noChangeArrowheads="1"/>
            </p:cNvSpPr>
            <p:nvPr/>
          </p:nvSpPr>
          <p:spPr bwMode="auto">
            <a:xfrm>
              <a:off x="734" y="1117"/>
              <a:ext cx="338" cy="220"/>
            </a:xfrm>
            <a:prstGeom prst="rect">
              <a:avLst/>
            </a:prstGeom>
            <a:noFill/>
            <a:ln w="9525">
              <a:noFill/>
              <a:miter lim="800000"/>
              <a:headEnd/>
              <a:tailEnd/>
            </a:ln>
            <a:effectLst/>
          </p:spPr>
          <p:txBody>
            <a:bodyPr>
              <a:spAutoFit/>
            </a:bodyPr>
            <a:lstStyle/>
            <a:p>
              <a:pPr>
                <a:spcBef>
                  <a:spcPct val="50000"/>
                </a:spcBef>
              </a:pPr>
              <a:r>
                <a:rPr lang="en-US" b="1">
                  <a:cs typeface="Arial" pitchFamily="34" charset="0"/>
                </a:rPr>
                <a:t>BR</a:t>
              </a:r>
            </a:p>
          </p:txBody>
        </p:sp>
        <p:sp>
          <p:nvSpPr>
            <p:cNvPr id="28" name="AutoShape 32"/>
            <p:cNvSpPr>
              <a:spLocks noChangeAspect="1" noChangeArrowheads="1" noTextEdit="1"/>
            </p:cNvSpPr>
            <p:nvPr/>
          </p:nvSpPr>
          <p:spPr bwMode="auto">
            <a:xfrm>
              <a:off x="444" y="1174"/>
              <a:ext cx="126" cy="143"/>
            </a:xfrm>
            <a:prstGeom prst="rect">
              <a:avLst/>
            </a:prstGeom>
            <a:noFill/>
            <a:ln w="9525">
              <a:noFill/>
              <a:miter lim="800000"/>
              <a:headEnd/>
              <a:tailEnd/>
            </a:ln>
          </p:spPr>
          <p:txBody>
            <a:bodyPr/>
            <a:lstStyle/>
            <a:p>
              <a:endParaRPr lang="fr-FR"/>
            </a:p>
          </p:txBody>
        </p:sp>
        <p:sp>
          <p:nvSpPr>
            <p:cNvPr id="29" name="Rectangle 33"/>
            <p:cNvSpPr>
              <a:spLocks noChangeArrowheads="1"/>
            </p:cNvSpPr>
            <p:nvPr/>
          </p:nvSpPr>
          <p:spPr bwMode="auto">
            <a:xfrm>
              <a:off x="459" y="1130"/>
              <a:ext cx="79" cy="230"/>
            </a:xfrm>
            <a:prstGeom prst="rect">
              <a:avLst/>
            </a:prstGeom>
            <a:noFill/>
            <a:ln w="9525">
              <a:noFill/>
              <a:miter lim="800000"/>
              <a:headEnd/>
              <a:tailEnd/>
            </a:ln>
          </p:spPr>
          <p:txBody>
            <a:bodyPr wrap="none" lIns="0" tIns="0" rIns="0" bIns="0">
              <a:spAutoFit/>
            </a:bodyPr>
            <a:lstStyle/>
            <a:p>
              <a:pPr defTabSz="900422"/>
              <a:r>
                <a:rPr lang="en-US" sz="2500" b="1" i="1" dirty="0">
                  <a:solidFill>
                    <a:srgbClr val="000000"/>
                  </a:solidFill>
                  <a:latin typeface="Symbol" pitchFamily="18" charset="2"/>
                  <a:cs typeface="Times New Roman" pitchFamily="18" charset="0"/>
                  <a:sym typeface="Symbol" pitchFamily="18" charset="2"/>
                </a:rPr>
                <a:t>g</a:t>
              </a:r>
              <a:endParaRPr lang="en-US" sz="2500" b="1" dirty="0">
                <a:latin typeface="Times New Roman" pitchFamily="18" charset="0"/>
                <a:cs typeface="Times New Roman" pitchFamily="18" charset="0"/>
                <a:sym typeface="Symbol" pitchFamily="18" charset="2"/>
              </a:endParaRPr>
            </a:p>
          </p:txBody>
        </p:sp>
      </p:grpSp>
      <p:sp>
        <p:nvSpPr>
          <p:cNvPr id="30" name="ZoneTexte 29"/>
          <p:cNvSpPr txBox="1"/>
          <p:nvPr/>
        </p:nvSpPr>
        <p:spPr>
          <a:xfrm>
            <a:off x="7168896" y="1463040"/>
            <a:ext cx="367408" cy="369332"/>
          </a:xfrm>
          <a:prstGeom prst="rect">
            <a:avLst/>
          </a:prstGeom>
          <a:noFill/>
        </p:spPr>
        <p:txBody>
          <a:bodyPr wrap="none" rtlCol="0">
            <a:spAutoFit/>
          </a:bodyPr>
          <a:lstStyle/>
          <a:p>
            <a:r>
              <a:rPr lang="fr-FR" b="1" i="1" dirty="0" err="1" smtClean="0"/>
              <a:t>Ft</a:t>
            </a:r>
            <a:endParaRPr lang="fr-FR" b="1" i="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506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061" grpId="0"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7" name="Picture 5" descr="log_ft_old"/>
          <p:cNvPicPr>
            <a:picLocks noChangeAspect="1" noChangeArrowheads="1"/>
          </p:cNvPicPr>
          <p:nvPr/>
        </p:nvPicPr>
        <p:blipFill>
          <a:blip r:embed="rId2" cstate="print"/>
          <a:srcRect/>
          <a:stretch>
            <a:fillRect/>
          </a:stretch>
        </p:blipFill>
        <p:spPr bwMode="auto">
          <a:xfrm>
            <a:off x="427038" y="754063"/>
            <a:ext cx="5459412" cy="3809121"/>
          </a:xfrm>
          <a:prstGeom prst="rect">
            <a:avLst/>
          </a:prstGeom>
          <a:noFill/>
          <a:ln w="25400">
            <a:solidFill>
              <a:srgbClr val="FF0000"/>
            </a:solidFill>
            <a:miter lim="800000"/>
            <a:headEnd/>
            <a:tailEnd/>
          </a:ln>
        </p:spPr>
      </p:pic>
      <p:sp>
        <p:nvSpPr>
          <p:cNvPr id="7" name="ZoneTexte 6"/>
          <p:cNvSpPr txBox="1"/>
          <p:nvPr/>
        </p:nvSpPr>
        <p:spPr>
          <a:xfrm>
            <a:off x="0" y="-57001"/>
            <a:ext cx="3036409" cy="461665"/>
          </a:xfrm>
          <a:prstGeom prst="rect">
            <a:avLst/>
          </a:prstGeom>
          <a:noFill/>
        </p:spPr>
        <p:txBody>
          <a:bodyPr wrap="none" rtlCol="0">
            <a:spAutoFit/>
          </a:bodyPr>
          <a:lstStyle/>
          <a:p>
            <a:r>
              <a:rPr lang="fr-FR" sz="2400" dirty="0" smtClean="0">
                <a:solidFill>
                  <a:srgbClr val="0000FF"/>
                </a:solidFill>
              </a:rPr>
              <a:t>Etat des connaissances</a:t>
            </a:r>
            <a:endParaRPr lang="fr-FR" sz="2400" dirty="0">
              <a:solidFill>
                <a:srgbClr val="0000FF"/>
              </a:solidFill>
              <a:latin typeface="Symbol" pitchFamily="18" charset="2"/>
            </a:endParaRPr>
          </a:p>
        </p:txBody>
      </p:sp>
      <p:cxnSp>
        <p:nvCxnSpPr>
          <p:cNvPr id="8" name="Connecteur droit 7"/>
          <p:cNvCxnSpPr/>
          <p:nvPr/>
        </p:nvCxnSpPr>
        <p:spPr>
          <a:xfrm>
            <a:off x="0" y="404664"/>
            <a:ext cx="3779912" cy="0"/>
          </a:xfrm>
          <a:prstGeom prst="line">
            <a:avLst/>
          </a:prstGeom>
          <a:ln w="19050">
            <a:solidFill>
              <a:srgbClr val="0000FF"/>
            </a:solidFill>
          </a:ln>
        </p:spPr>
        <p:style>
          <a:lnRef idx="1">
            <a:schemeClr val="accent1"/>
          </a:lnRef>
          <a:fillRef idx="0">
            <a:schemeClr val="accent1"/>
          </a:fillRef>
          <a:effectRef idx="0">
            <a:schemeClr val="accent1"/>
          </a:effectRef>
          <a:fontRef idx="minor">
            <a:schemeClr val="tx1"/>
          </a:fontRef>
        </p:style>
      </p:cxnSp>
      <p:sp>
        <p:nvSpPr>
          <p:cNvPr id="10" name="Rectangle 9"/>
          <p:cNvSpPr/>
          <p:nvPr/>
        </p:nvSpPr>
        <p:spPr>
          <a:xfrm>
            <a:off x="6267449" y="2001590"/>
            <a:ext cx="2362201" cy="1477328"/>
          </a:xfrm>
          <a:prstGeom prst="rect">
            <a:avLst/>
          </a:prstGeom>
        </p:spPr>
        <p:txBody>
          <a:bodyPr wrap="square">
            <a:spAutoFit/>
          </a:bodyPr>
          <a:lstStyle/>
          <a:p>
            <a:pPr>
              <a:buFontTx/>
              <a:buChar char="•"/>
            </a:pPr>
            <a:r>
              <a:rPr lang="en-GB" b="1" dirty="0" smtClean="0">
                <a:solidFill>
                  <a:srgbClr val="C00000"/>
                </a:solidFill>
                <a:sym typeface="Wingdings 3" pitchFamily="18" charset="2"/>
              </a:rPr>
              <a:t>  </a:t>
            </a:r>
            <a:r>
              <a:rPr lang="en-GB" b="1" i="1" dirty="0" smtClean="0">
                <a:solidFill>
                  <a:srgbClr val="CC0000"/>
                </a:solidFill>
                <a:sym typeface="Wingdings 3" pitchFamily="18" charset="2"/>
              </a:rPr>
              <a:t>Ft = 3072.08(79) s</a:t>
            </a:r>
            <a:endParaRPr lang="en-GB" b="1" dirty="0" smtClean="0">
              <a:solidFill>
                <a:srgbClr val="C00000"/>
              </a:solidFill>
              <a:sym typeface="Wingdings 3" pitchFamily="18" charset="2"/>
            </a:endParaRPr>
          </a:p>
          <a:p>
            <a:endParaRPr lang="en-GB" b="1" dirty="0" smtClean="0">
              <a:solidFill>
                <a:srgbClr val="C00000"/>
              </a:solidFill>
              <a:sym typeface="Wingdings 3" pitchFamily="18" charset="2"/>
            </a:endParaRPr>
          </a:p>
          <a:p>
            <a:pPr>
              <a:buFontTx/>
              <a:buChar char="•"/>
            </a:pPr>
            <a:r>
              <a:rPr lang="en-GB" b="1" dirty="0" smtClean="0">
                <a:solidFill>
                  <a:srgbClr val="C00000"/>
                </a:solidFill>
                <a:sym typeface="Wingdings 3" pitchFamily="18" charset="2"/>
              </a:rPr>
              <a:t>  </a:t>
            </a:r>
            <a:r>
              <a:rPr lang="en-GB" b="1" dirty="0" err="1" smtClean="0">
                <a:solidFill>
                  <a:srgbClr val="C00000"/>
                </a:solidFill>
                <a:sym typeface="Wingdings 3" pitchFamily="18" charset="2"/>
              </a:rPr>
              <a:t>V</a:t>
            </a:r>
            <a:r>
              <a:rPr lang="en-GB" b="1" baseline="-25000" dirty="0" err="1" smtClean="0">
                <a:solidFill>
                  <a:srgbClr val="C00000"/>
                </a:solidFill>
                <a:sym typeface="Wingdings 3" pitchFamily="18" charset="2"/>
              </a:rPr>
              <a:t>ud</a:t>
            </a:r>
            <a:r>
              <a:rPr lang="en-GB" b="1" dirty="0" smtClean="0">
                <a:solidFill>
                  <a:srgbClr val="C00000"/>
                </a:solidFill>
                <a:sym typeface="Wingdings 3" pitchFamily="18" charset="2"/>
              </a:rPr>
              <a:t> = 0.97425(22) </a:t>
            </a:r>
          </a:p>
          <a:p>
            <a:endParaRPr lang="en-GB" b="1" dirty="0" smtClean="0">
              <a:solidFill>
                <a:srgbClr val="C00000"/>
              </a:solidFill>
              <a:sym typeface="Wingdings 3" pitchFamily="18" charset="2"/>
            </a:endParaRPr>
          </a:p>
          <a:p>
            <a:pPr>
              <a:buFontTx/>
              <a:buChar char="•"/>
            </a:pPr>
            <a:r>
              <a:rPr lang="en-GB" b="1" dirty="0" smtClean="0">
                <a:solidFill>
                  <a:srgbClr val="C00000"/>
                </a:solidFill>
                <a:sym typeface="Wingdings 3" pitchFamily="18" charset="2"/>
              </a:rPr>
              <a:t> </a:t>
            </a:r>
            <a:r>
              <a:rPr lang="en-GB" dirty="0" smtClean="0">
                <a:solidFill>
                  <a:srgbClr val="C00000"/>
                </a:solidFill>
                <a:sym typeface="Wingdings 3" pitchFamily="18" charset="2"/>
              </a:rPr>
              <a:t> </a:t>
            </a:r>
            <a:r>
              <a:rPr lang="en-GB" b="1" dirty="0" smtClean="0">
                <a:solidFill>
                  <a:srgbClr val="C00000"/>
                </a:solidFill>
                <a:sym typeface="Symbol" pitchFamily="18" charset="2"/>
              </a:rPr>
              <a:t> </a:t>
            </a:r>
            <a:r>
              <a:rPr lang="en-GB" b="1" dirty="0" err="1" smtClean="0">
                <a:solidFill>
                  <a:srgbClr val="C00000"/>
                </a:solidFill>
                <a:sym typeface="Symbol" pitchFamily="18" charset="2"/>
              </a:rPr>
              <a:t>V</a:t>
            </a:r>
            <a:r>
              <a:rPr lang="en-GB" b="1" baseline="-25000" dirty="0" err="1" smtClean="0">
                <a:solidFill>
                  <a:srgbClr val="C00000"/>
                </a:solidFill>
                <a:sym typeface="Symbol" pitchFamily="18" charset="2"/>
              </a:rPr>
              <a:t>ui</a:t>
            </a:r>
            <a:r>
              <a:rPr lang="en-GB" b="1" dirty="0" smtClean="0">
                <a:solidFill>
                  <a:srgbClr val="C00000"/>
                </a:solidFill>
                <a:sym typeface="Symbol" pitchFamily="18" charset="2"/>
              </a:rPr>
              <a:t> = 0.99995(61)</a:t>
            </a:r>
            <a:endParaRPr lang="fr-FR" dirty="0">
              <a:solidFill>
                <a:srgbClr val="C00000"/>
              </a:solidFill>
            </a:endParaRPr>
          </a:p>
        </p:txBody>
      </p:sp>
      <p:pic>
        <p:nvPicPr>
          <p:cNvPr id="11" name="Picture 134" descr="garfield02"/>
          <p:cNvPicPr>
            <a:picLocks noChangeAspect="1" noChangeArrowheads="1" noCrop="1"/>
          </p:cNvPicPr>
          <p:nvPr/>
        </p:nvPicPr>
        <p:blipFill>
          <a:blip r:embed="rId3" cstate="print"/>
          <a:srcRect/>
          <a:stretch>
            <a:fillRect/>
          </a:stretch>
        </p:blipFill>
        <p:spPr bwMode="auto">
          <a:xfrm>
            <a:off x="1369187" y="1994933"/>
            <a:ext cx="362077" cy="507285"/>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200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5"/>
          <p:cNvSpPr txBox="1">
            <a:spLocks noChangeArrowheads="1"/>
          </p:cNvSpPr>
          <p:nvPr/>
        </p:nvSpPr>
        <p:spPr bwMode="auto">
          <a:xfrm>
            <a:off x="547688" y="1572705"/>
            <a:ext cx="7310143" cy="4524315"/>
          </a:xfrm>
          <a:prstGeom prst="rect">
            <a:avLst/>
          </a:prstGeom>
          <a:noFill/>
          <a:ln w="44450">
            <a:noFill/>
            <a:miter lim="800000"/>
            <a:headEnd/>
            <a:tailEnd/>
          </a:ln>
          <a:effectLst/>
        </p:spPr>
        <p:txBody>
          <a:bodyPr wrap="none">
            <a:spAutoFit/>
          </a:bodyPr>
          <a:lstStyle/>
          <a:p>
            <a:pPr defTabSz="762000">
              <a:buFontTx/>
              <a:buChar char="•"/>
            </a:pPr>
            <a:r>
              <a:rPr lang="fr-FR" sz="2000" dirty="0" smtClean="0">
                <a:sym typeface="Symbol" pitchFamily="18" charset="2"/>
              </a:rPr>
              <a:t> voisinage du noyau doublement magique </a:t>
            </a:r>
            <a:r>
              <a:rPr lang="fr-FR" sz="2000" baseline="30000" dirty="0" smtClean="0">
                <a:sym typeface="Symbol" pitchFamily="18" charset="2"/>
              </a:rPr>
              <a:t>100</a:t>
            </a:r>
            <a:r>
              <a:rPr lang="fr-FR" sz="2000" dirty="0" smtClean="0">
                <a:sym typeface="Symbol" pitchFamily="18" charset="2"/>
              </a:rPr>
              <a:t>Sn</a:t>
            </a:r>
          </a:p>
          <a:p>
            <a:pPr defTabSz="762000"/>
            <a:endParaRPr lang="fr-FR" sz="800" dirty="0" smtClean="0">
              <a:sym typeface="Symbol" pitchFamily="18" charset="2"/>
            </a:endParaRPr>
          </a:p>
          <a:p>
            <a:pPr defTabSz="762000"/>
            <a:r>
              <a:rPr lang="fr-FR" sz="2000" dirty="0" smtClean="0">
                <a:sym typeface="Symbol" pitchFamily="18" charset="2"/>
              </a:rPr>
              <a:t>	</a:t>
            </a:r>
            <a:r>
              <a:rPr lang="fr-FR" sz="2000" dirty="0" smtClean="0">
                <a:sym typeface="Wingdings" pitchFamily="2" charset="2"/>
              </a:rPr>
              <a:t></a:t>
            </a:r>
            <a:r>
              <a:rPr lang="fr-FR" sz="2000" dirty="0" smtClean="0">
                <a:sym typeface="Symbol" pitchFamily="18" charset="2"/>
              </a:rPr>
              <a:t> calculs "modèle en couches" pour corrections </a:t>
            </a:r>
          </a:p>
          <a:p>
            <a:pPr defTabSz="762000"/>
            <a:r>
              <a:rPr lang="fr-FR" sz="2000" dirty="0" smtClean="0">
                <a:sym typeface="Symbol" pitchFamily="18" charset="2"/>
              </a:rPr>
              <a:t>	     peuvent utiliser un cœur </a:t>
            </a:r>
            <a:r>
              <a:rPr lang="fr-FR" sz="2000" baseline="30000" dirty="0" smtClean="0">
                <a:sym typeface="Symbol" pitchFamily="18" charset="2"/>
              </a:rPr>
              <a:t>100</a:t>
            </a:r>
            <a:r>
              <a:rPr lang="fr-FR" sz="2000" dirty="0" smtClean="0">
                <a:sym typeface="Symbol" pitchFamily="18" charset="2"/>
              </a:rPr>
              <a:t>Sn</a:t>
            </a:r>
          </a:p>
          <a:p>
            <a:pPr defTabSz="762000"/>
            <a:r>
              <a:rPr lang="fr-FR" sz="2000" dirty="0" smtClean="0">
                <a:sym typeface="Symbol" pitchFamily="18" charset="2"/>
              </a:rPr>
              <a:t>	</a:t>
            </a:r>
            <a:r>
              <a:rPr lang="fr-FR" sz="2000" dirty="0" smtClean="0">
                <a:sym typeface="Wingdings" pitchFamily="2" charset="2"/>
              </a:rPr>
              <a:t> </a:t>
            </a:r>
            <a:r>
              <a:rPr lang="fr-FR" sz="2000" dirty="0" smtClean="0">
                <a:sym typeface="Symbol" pitchFamily="18" charset="2"/>
              </a:rPr>
              <a:t>précision des calculs </a:t>
            </a:r>
          </a:p>
          <a:p>
            <a:pPr defTabSz="762000"/>
            <a:endParaRPr lang="fr-FR" sz="2000" dirty="0" smtClean="0">
              <a:sym typeface="Symbol" pitchFamily="18" charset="2"/>
            </a:endParaRPr>
          </a:p>
          <a:p>
            <a:pPr defTabSz="762000">
              <a:buFontTx/>
              <a:buChar char="•"/>
            </a:pPr>
            <a:r>
              <a:rPr lang="fr-FR" sz="2000" dirty="0" smtClean="0">
                <a:sym typeface="Symbol" pitchFamily="18" charset="2"/>
              </a:rPr>
              <a:t> noyau lourd </a:t>
            </a:r>
            <a:r>
              <a:rPr lang="fr-FR" sz="2000" dirty="0" smtClean="0">
                <a:sym typeface="Wingdings" pitchFamily="2" charset="2"/>
              </a:rPr>
              <a:t> </a:t>
            </a:r>
            <a:r>
              <a:rPr lang="fr-FR" sz="2000" dirty="0" smtClean="0">
                <a:sym typeface="Symbol" pitchFamily="18" charset="2"/>
              </a:rPr>
              <a:t>très grandes corrections</a:t>
            </a:r>
          </a:p>
          <a:p>
            <a:pPr defTabSz="762000"/>
            <a:endParaRPr lang="fr-FR" sz="2000" dirty="0" smtClean="0">
              <a:sym typeface="Symbol" pitchFamily="18" charset="2"/>
            </a:endParaRPr>
          </a:p>
          <a:p>
            <a:pPr defTabSz="762000">
              <a:buFontTx/>
              <a:buChar char="•"/>
            </a:pPr>
            <a:r>
              <a:rPr lang="fr-FR" sz="2000" dirty="0" smtClean="0">
                <a:sym typeface="Symbol" pitchFamily="18" charset="2"/>
              </a:rPr>
              <a:t> sections efficaces probablement trop petite</a:t>
            </a:r>
          </a:p>
          <a:p>
            <a:pPr defTabSz="762000"/>
            <a:r>
              <a:rPr lang="fr-FR" sz="2000" dirty="0" smtClean="0">
                <a:sym typeface="Symbol" pitchFamily="18" charset="2"/>
              </a:rPr>
              <a:t>	</a:t>
            </a:r>
            <a:r>
              <a:rPr lang="fr-FR" sz="2000" dirty="0" smtClean="0">
                <a:sym typeface="Wingdings" pitchFamily="2" charset="2"/>
              </a:rPr>
              <a:t> </a:t>
            </a:r>
            <a:r>
              <a:rPr lang="fr-FR" sz="2000" baseline="30000" dirty="0" smtClean="0">
                <a:sym typeface="Symbol" pitchFamily="18" charset="2"/>
              </a:rPr>
              <a:t>66</a:t>
            </a:r>
            <a:r>
              <a:rPr lang="fr-FR" sz="2000" dirty="0" smtClean="0">
                <a:sym typeface="Symbol" pitchFamily="18" charset="2"/>
              </a:rPr>
              <a:t>As, </a:t>
            </a:r>
            <a:r>
              <a:rPr lang="fr-FR" sz="2000" baseline="30000" dirty="0" smtClean="0">
                <a:sym typeface="Symbol" pitchFamily="18" charset="2"/>
              </a:rPr>
              <a:t>70</a:t>
            </a:r>
            <a:r>
              <a:rPr lang="fr-FR" sz="2000" dirty="0" smtClean="0">
                <a:sym typeface="Symbol" pitchFamily="18" charset="2"/>
              </a:rPr>
              <a:t>Br, </a:t>
            </a:r>
            <a:r>
              <a:rPr lang="fr-FR" sz="2000" baseline="30000" dirty="0" smtClean="0">
                <a:sym typeface="Symbol" pitchFamily="18" charset="2"/>
              </a:rPr>
              <a:t>78</a:t>
            </a:r>
            <a:r>
              <a:rPr lang="fr-FR" sz="2000" dirty="0" smtClean="0">
                <a:sym typeface="Symbol" pitchFamily="18" charset="2"/>
              </a:rPr>
              <a:t>Y, </a:t>
            </a:r>
            <a:r>
              <a:rPr lang="fr-FR" sz="2000" baseline="30000" dirty="0" smtClean="0">
                <a:sym typeface="Symbol" pitchFamily="18" charset="2"/>
              </a:rPr>
              <a:t>82</a:t>
            </a:r>
            <a:r>
              <a:rPr lang="fr-FR" sz="2000" dirty="0" smtClean="0">
                <a:sym typeface="Symbol" pitchFamily="18" charset="2"/>
              </a:rPr>
              <a:t>Nb, </a:t>
            </a:r>
            <a:r>
              <a:rPr lang="fr-FR" sz="2000" baseline="30000" dirty="0" smtClean="0">
                <a:sym typeface="Symbol" pitchFamily="18" charset="2"/>
              </a:rPr>
              <a:t>86</a:t>
            </a:r>
            <a:r>
              <a:rPr lang="fr-FR" sz="2000" dirty="0" smtClean="0">
                <a:sym typeface="Symbol" pitchFamily="18" charset="2"/>
              </a:rPr>
              <a:t>Tc surement possible</a:t>
            </a:r>
            <a:br>
              <a:rPr lang="fr-FR" sz="2000" dirty="0" smtClean="0">
                <a:sym typeface="Symbol" pitchFamily="18" charset="2"/>
              </a:rPr>
            </a:br>
            <a:endParaRPr lang="fr-FR" sz="2000" dirty="0" smtClean="0">
              <a:sym typeface="Symbol" pitchFamily="18" charset="2"/>
            </a:endParaRPr>
          </a:p>
          <a:p>
            <a:pPr defTabSz="762000">
              <a:buFontTx/>
              <a:buChar char="•"/>
            </a:pPr>
            <a:r>
              <a:rPr lang="fr-FR" sz="2000" dirty="0" smtClean="0">
                <a:sym typeface="Symbol" pitchFamily="18" charset="2"/>
              </a:rPr>
              <a:t> difficultés expérimentales : </a:t>
            </a:r>
          </a:p>
          <a:p>
            <a:pPr defTabSz="762000"/>
            <a:r>
              <a:rPr lang="fr-FR" sz="2000" dirty="0" smtClean="0">
                <a:sym typeface="Symbol" pitchFamily="18" charset="2"/>
              </a:rPr>
              <a:t> 	 - dispersion de la force </a:t>
            </a:r>
            <a:r>
              <a:rPr lang="fr-FR" sz="2000" dirty="0" smtClean="0">
                <a:latin typeface="Symbol" pitchFamily="18" charset="2"/>
                <a:sym typeface="Symbol" pitchFamily="18" charset="2"/>
              </a:rPr>
              <a:t>b</a:t>
            </a:r>
            <a:r>
              <a:rPr lang="fr-FR" sz="2000" dirty="0" smtClean="0">
                <a:sym typeface="Symbol" pitchFamily="18" charset="2"/>
              </a:rPr>
              <a:t> : </a:t>
            </a:r>
          </a:p>
          <a:p>
            <a:pPr defTabSz="762000"/>
            <a:r>
              <a:rPr lang="fr-FR" sz="2000" dirty="0" smtClean="0">
                <a:sym typeface="Symbol" pitchFamily="18" charset="2"/>
              </a:rPr>
              <a:t>		</a:t>
            </a:r>
            <a:r>
              <a:rPr lang="fr-FR" sz="2000" dirty="0" smtClean="0">
                <a:sym typeface="Wingdings" pitchFamily="2" charset="2"/>
              </a:rPr>
              <a:t> </a:t>
            </a:r>
            <a:r>
              <a:rPr lang="fr-FR" sz="2000" dirty="0" smtClean="0">
                <a:sym typeface="Symbol" pitchFamily="18" charset="2"/>
              </a:rPr>
              <a:t>nombreux états 1+ dans la fenêtre de décroissance</a:t>
            </a:r>
          </a:p>
          <a:p>
            <a:pPr defTabSz="762000"/>
            <a:r>
              <a:rPr lang="fr-FR" sz="2000" dirty="0" smtClean="0">
                <a:sym typeface="Symbol" pitchFamily="18" charset="2"/>
              </a:rPr>
              <a:t>	- E0 transitions</a:t>
            </a:r>
            <a:endParaRPr lang="fr-FR" sz="2000" dirty="0">
              <a:sym typeface="Symbol" pitchFamily="18" charset="2"/>
            </a:endParaRPr>
          </a:p>
        </p:txBody>
      </p:sp>
      <p:sp>
        <p:nvSpPr>
          <p:cNvPr id="5" name="ZoneTexte 4"/>
          <p:cNvSpPr txBox="1"/>
          <p:nvPr/>
        </p:nvSpPr>
        <p:spPr>
          <a:xfrm>
            <a:off x="0" y="-57001"/>
            <a:ext cx="3493392" cy="461665"/>
          </a:xfrm>
          <a:prstGeom prst="rect">
            <a:avLst/>
          </a:prstGeom>
          <a:noFill/>
        </p:spPr>
        <p:txBody>
          <a:bodyPr wrap="none" rtlCol="0">
            <a:spAutoFit/>
          </a:bodyPr>
          <a:lstStyle/>
          <a:p>
            <a:r>
              <a:rPr lang="fr-FR" sz="2400" dirty="0" smtClean="0">
                <a:solidFill>
                  <a:srgbClr val="0000FF"/>
                </a:solidFill>
              </a:rPr>
              <a:t>Demain : SPIRAL2 et DESIR</a:t>
            </a:r>
            <a:endParaRPr lang="fr-FR" sz="2400" dirty="0">
              <a:solidFill>
                <a:srgbClr val="0000FF"/>
              </a:solidFill>
              <a:latin typeface="Symbol" pitchFamily="18" charset="2"/>
            </a:endParaRPr>
          </a:p>
        </p:txBody>
      </p:sp>
      <p:cxnSp>
        <p:nvCxnSpPr>
          <p:cNvPr id="6" name="Connecteur droit 5"/>
          <p:cNvCxnSpPr/>
          <p:nvPr/>
        </p:nvCxnSpPr>
        <p:spPr>
          <a:xfrm>
            <a:off x="0" y="404664"/>
            <a:ext cx="3779912" cy="0"/>
          </a:xfrm>
          <a:prstGeom prst="line">
            <a:avLst/>
          </a:prstGeom>
          <a:ln w="19050">
            <a:solidFill>
              <a:srgbClr val="0000FF"/>
            </a:solidFill>
          </a:ln>
        </p:spPr>
        <p:style>
          <a:lnRef idx="1">
            <a:schemeClr val="accent1"/>
          </a:lnRef>
          <a:fillRef idx="0">
            <a:schemeClr val="accent1"/>
          </a:fillRef>
          <a:effectRef idx="0">
            <a:schemeClr val="accent1"/>
          </a:effectRef>
          <a:fontRef idx="minor">
            <a:schemeClr val="tx1"/>
          </a:fontRef>
        </p:style>
      </p:cxnSp>
      <p:sp>
        <p:nvSpPr>
          <p:cNvPr id="7" name="Rectangle 2"/>
          <p:cNvSpPr>
            <a:spLocks noChangeArrowheads="1"/>
          </p:cNvSpPr>
          <p:nvPr/>
        </p:nvSpPr>
        <p:spPr bwMode="auto">
          <a:xfrm>
            <a:off x="182880" y="373797"/>
            <a:ext cx="7772400" cy="1143000"/>
          </a:xfrm>
          <a:prstGeom prst="rect">
            <a:avLst/>
          </a:prstGeom>
          <a:noFill/>
          <a:ln w="9525">
            <a:noFill/>
            <a:miter lim="800000"/>
            <a:headEnd/>
            <a:tailEnd/>
          </a:ln>
          <a:effectLst/>
        </p:spPr>
        <p:txBody>
          <a:bodyPr lIns="92075" tIns="46038" rIns="92075" bIns="46038" anchor="ctr"/>
          <a:lstStyle/>
          <a:p>
            <a:r>
              <a:rPr lang="fr-FR" sz="2400" dirty="0" smtClean="0">
                <a:solidFill>
                  <a:srgbClr val="C00000"/>
                </a:solidFill>
              </a:rPr>
              <a:t>Une expérience de "rêve" : l'étude du noyau </a:t>
            </a:r>
            <a:r>
              <a:rPr lang="fr-FR" sz="2400" baseline="30000" dirty="0" smtClean="0">
                <a:solidFill>
                  <a:srgbClr val="C00000"/>
                </a:solidFill>
              </a:rPr>
              <a:t>98</a:t>
            </a:r>
            <a:r>
              <a:rPr lang="fr-FR" sz="2400" dirty="0" smtClean="0">
                <a:solidFill>
                  <a:srgbClr val="C00000"/>
                </a:solidFill>
              </a:rPr>
              <a:t>In</a:t>
            </a:r>
            <a:endParaRPr lang="fr-FR" sz="2400" dirty="0">
              <a:solidFill>
                <a:srgbClr val="C00000"/>
              </a:solidFill>
            </a:endParaRP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401469" y="1212508"/>
            <a:ext cx="7525906" cy="5355312"/>
          </a:xfrm>
          <a:prstGeom prst="rect">
            <a:avLst/>
          </a:prstGeom>
          <a:noFill/>
        </p:spPr>
        <p:txBody>
          <a:bodyPr wrap="none" rtlCol="0">
            <a:spAutoFit/>
          </a:bodyPr>
          <a:lstStyle/>
          <a:p>
            <a:r>
              <a:rPr lang="fr-FR" sz="2400" dirty="0" smtClean="0">
                <a:solidFill>
                  <a:srgbClr val="9900CC"/>
                </a:solidFill>
                <a:latin typeface="Calibri" pitchFamily="34" charset="0"/>
                <a:cs typeface="Calibri" pitchFamily="34" charset="0"/>
              </a:rPr>
              <a:t>I) Introduction </a:t>
            </a:r>
            <a:r>
              <a:rPr lang="fr-FR" sz="2400" dirty="0" smtClean="0">
                <a:solidFill>
                  <a:srgbClr val="9900CC"/>
                </a:solidFill>
                <a:latin typeface="Calibri" pitchFamily="34" charset="0"/>
                <a:cs typeface="Calibri" pitchFamily="34" charset="0"/>
              </a:rPr>
              <a:t>:</a:t>
            </a:r>
          </a:p>
          <a:p>
            <a:endParaRPr lang="fr-FR" dirty="0" smtClean="0">
              <a:latin typeface="Calibri" pitchFamily="34" charset="0"/>
              <a:cs typeface="Calibri" pitchFamily="34" charset="0"/>
            </a:endParaRPr>
          </a:p>
          <a:p>
            <a:r>
              <a:rPr lang="fr-FR" dirty="0" smtClean="0">
                <a:latin typeface="Calibri" pitchFamily="34" charset="0"/>
                <a:cs typeface="Calibri" pitchFamily="34" charset="0"/>
              </a:rPr>
              <a:t>	La Physique Nucléaire… au GANIL/SPIRAL/SPIRAL2 à Caen</a:t>
            </a:r>
          </a:p>
          <a:p>
            <a:r>
              <a:rPr lang="fr-FR" dirty="0" smtClean="0">
                <a:latin typeface="Calibri" pitchFamily="34" charset="0"/>
                <a:cs typeface="Calibri" pitchFamily="34" charset="0"/>
              </a:rPr>
              <a:t>	Noyaux exotiques</a:t>
            </a:r>
          </a:p>
          <a:p>
            <a:r>
              <a:rPr lang="fr-FR" dirty="0" smtClean="0">
                <a:latin typeface="Calibri" pitchFamily="34" charset="0"/>
                <a:cs typeface="Calibri" pitchFamily="34" charset="0"/>
              </a:rPr>
              <a:t>	Quelques mots sur les méthodes de production</a:t>
            </a:r>
          </a:p>
          <a:p>
            <a:r>
              <a:rPr lang="fr-FR" dirty="0" smtClean="0">
                <a:latin typeface="Calibri" pitchFamily="34" charset="0"/>
                <a:cs typeface="Calibri" pitchFamily="34" charset="0"/>
              </a:rPr>
              <a:t>	Du GANIL à SPIRAL2</a:t>
            </a:r>
          </a:p>
          <a:p>
            <a:endParaRPr lang="fr-FR" sz="1200" dirty="0" smtClean="0">
              <a:latin typeface="Calibri" pitchFamily="34" charset="0"/>
              <a:cs typeface="Calibri" pitchFamily="34" charset="0"/>
            </a:endParaRPr>
          </a:p>
          <a:p>
            <a:r>
              <a:rPr lang="fr-FR" sz="2400" dirty="0" smtClean="0">
                <a:solidFill>
                  <a:srgbClr val="9900CC"/>
                </a:solidFill>
                <a:latin typeface="Calibri" pitchFamily="34" charset="0"/>
                <a:cs typeface="Calibri" pitchFamily="34" charset="0"/>
              </a:rPr>
              <a:t>II) Physique </a:t>
            </a:r>
            <a:r>
              <a:rPr lang="fr-FR" sz="2400" dirty="0" smtClean="0">
                <a:solidFill>
                  <a:srgbClr val="9900CC"/>
                </a:solidFill>
                <a:latin typeface="Calibri" pitchFamily="34" charset="0"/>
                <a:cs typeface="Calibri" pitchFamily="34" charset="0"/>
              </a:rPr>
              <a:t>:</a:t>
            </a:r>
            <a:r>
              <a:rPr lang="fr-FR" dirty="0" smtClean="0">
                <a:solidFill>
                  <a:srgbClr val="9900CC"/>
                </a:solidFill>
                <a:latin typeface="Calibri" pitchFamily="34" charset="0"/>
                <a:cs typeface="Calibri" pitchFamily="34" charset="0"/>
              </a:rPr>
              <a:t> </a:t>
            </a:r>
            <a:r>
              <a:rPr lang="fr-FR" dirty="0" smtClean="0">
                <a:solidFill>
                  <a:srgbClr val="9900CC"/>
                </a:solidFill>
                <a:latin typeface="Calibri" pitchFamily="34" charset="0"/>
                <a:cs typeface="Calibri" pitchFamily="34" charset="0"/>
              </a:rPr>
              <a:t>de GANIL/SPIRAL </a:t>
            </a:r>
            <a:r>
              <a:rPr lang="fr-FR" dirty="0" smtClean="0">
                <a:solidFill>
                  <a:srgbClr val="9900CC"/>
                </a:solidFill>
                <a:latin typeface="Calibri" pitchFamily="34" charset="0"/>
                <a:cs typeface="Calibri" pitchFamily="34" charset="0"/>
              </a:rPr>
              <a:t>à </a:t>
            </a:r>
            <a:r>
              <a:rPr lang="fr-FR" dirty="0" smtClean="0">
                <a:solidFill>
                  <a:srgbClr val="9900CC"/>
                </a:solidFill>
                <a:latin typeface="Calibri" pitchFamily="34" charset="0"/>
                <a:cs typeface="Calibri" pitchFamily="34" charset="0"/>
              </a:rPr>
              <a:t>SPIRAL2    </a:t>
            </a:r>
            <a:r>
              <a:rPr lang="fr-FR" dirty="0" smtClean="0">
                <a:latin typeface="Calibri" pitchFamily="34" charset="0"/>
                <a:cs typeface="Calibri" pitchFamily="34" charset="0"/>
              </a:rPr>
              <a:t>(choix strictement personnel…)</a:t>
            </a:r>
            <a:endParaRPr lang="fr-FR" dirty="0" smtClean="0">
              <a:latin typeface="Calibri" pitchFamily="34" charset="0"/>
              <a:cs typeface="Calibri" pitchFamily="34" charset="0"/>
            </a:endParaRPr>
          </a:p>
          <a:p>
            <a:endParaRPr lang="fr-FR" dirty="0" smtClean="0">
              <a:latin typeface="Calibri" pitchFamily="34" charset="0"/>
              <a:cs typeface="Calibri" pitchFamily="34" charset="0"/>
            </a:endParaRPr>
          </a:p>
          <a:p>
            <a:r>
              <a:rPr lang="fr-FR" dirty="0" smtClean="0">
                <a:latin typeface="Calibri" pitchFamily="34" charset="0"/>
                <a:cs typeface="Calibri" pitchFamily="34" charset="0"/>
              </a:rPr>
              <a:t>	Une structure en couche… revisitée</a:t>
            </a:r>
          </a:p>
          <a:p>
            <a:r>
              <a:rPr lang="fr-FR" dirty="0" smtClean="0">
                <a:latin typeface="Calibri" pitchFamily="34" charset="0"/>
                <a:cs typeface="Calibri" pitchFamily="34" charset="0"/>
              </a:rPr>
              <a:t>	Des noyaux en pleines formes</a:t>
            </a:r>
          </a:p>
          <a:p>
            <a:r>
              <a:rPr lang="fr-FR" dirty="0" smtClean="0">
                <a:latin typeface="Calibri" pitchFamily="34" charset="0"/>
                <a:cs typeface="Calibri" pitchFamily="34" charset="0"/>
              </a:rPr>
              <a:t>	La physique nucléaire au service du Modèle Standard</a:t>
            </a:r>
          </a:p>
          <a:p>
            <a:endParaRPr lang="fr-FR" sz="1200" dirty="0" smtClean="0">
              <a:latin typeface="Calibri" pitchFamily="34" charset="0"/>
              <a:cs typeface="Calibri" pitchFamily="34" charset="0"/>
            </a:endParaRPr>
          </a:p>
          <a:p>
            <a:r>
              <a:rPr lang="fr-FR" sz="2400" dirty="0" smtClean="0">
                <a:solidFill>
                  <a:srgbClr val="9900CC"/>
                </a:solidFill>
                <a:latin typeface="Calibri" pitchFamily="34" charset="0"/>
                <a:cs typeface="Calibri" pitchFamily="34" charset="0"/>
              </a:rPr>
              <a:t>III) SPIRAL2 :</a:t>
            </a:r>
            <a:endParaRPr lang="fr-FR" sz="2400" dirty="0" smtClean="0">
              <a:solidFill>
                <a:srgbClr val="9900CC"/>
              </a:solidFill>
              <a:latin typeface="Calibri" pitchFamily="34" charset="0"/>
              <a:cs typeface="Calibri" pitchFamily="34" charset="0"/>
            </a:endParaRPr>
          </a:p>
          <a:p>
            <a:endParaRPr lang="fr-FR" dirty="0" smtClean="0">
              <a:latin typeface="Calibri" pitchFamily="34" charset="0"/>
              <a:cs typeface="Calibri" pitchFamily="34" charset="0"/>
            </a:endParaRPr>
          </a:p>
          <a:p>
            <a:r>
              <a:rPr lang="fr-FR" dirty="0" smtClean="0">
                <a:solidFill>
                  <a:srgbClr val="FF0000"/>
                </a:solidFill>
                <a:latin typeface="Calibri" pitchFamily="34" charset="0"/>
                <a:cs typeface="Calibri" pitchFamily="34" charset="0"/>
              </a:rPr>
              <a:t>	Quelques </a:t>
            </a:r>
            <a:r>
              <a:rPr lang="fr-FR" dirty="0" smtClean="0">
                <a:solidFill>
                  <a:srgbClr val="FF0000"/>
                </a:solidFill>
                <a:latin typeface="Calibri" pitchFamily="34" charset="0"/>
                <a:cs typeface="Calibri" pitchFamily="34" charset="0"/>
              </a:rPr>
              <a:t>détails</a:t>
            </a:r>
            <a:endParaRPr lang="fr-FR" dirty="0" smtClean="0">
              <a:solidFill>
                <a:srgbClr val="FF0000"/>
              </a:solidFill>
              <a:latin typeface="Calibri" pitchFamily="34" charset="0"/>
              <a:cs typeface="Calibri" pitchFamily="34" charset="0"/>
            </a:endParaRPr>
          </a:p>
          <a:p>
            <a:r>
              <a:rPr lang="fr-FR" dirty="0" smtClean="0">
                <a:solidFill>
                  <a:srgbClr val="FF0000"/>
                </a:solidFill>
                <a:latin typeface="Calibri" pitchFamily="34" charset="0"/>
                <a:cs typeface="Calibri" pitchFamily="34" charset="0"/>
              </a:rPr>
              <a:t>	Calendrier</a:t>
            </a:r>
          </a:p>
          <a:p>
            <a:r>
              <a:rPr lang="fr-FR" dirty="0" smtClean="0">
                <a:solidFill>
                  <a:srgbClr val="FF0000"/>
                </a:solidFill>
                <a:latin typeface="Calibri" pitchFamily="34" charset="0"/>
                <a:cs typeface="Calibri" pitchFamily="34" charset="0"/>
              </a:rPr>
              <a:t>	</a:t>
            </a:r>
            <a:r>
              <a:rPr lang="fr-FR" dirty="0" smtClean="0">
                <a:solidFill>
                  <a:srgbClr val="FF0000"/>
                </a:solidFill>
                <a:latin typeface="Calibri" pitchFamily="34" charset="0"/>
                <a:cs typeface="Calibri" pitchFamily="34" charset="0"/>
              </a:rPr>
              <a:t>Collaborations</a:t>
            </a:r>
            <a:endParaRPr lang="fr-FR" dirty="0" smtClean="0">
              <a:solidFill>
                <a:srgbClr val="FF0000"/>
              </a:solidFill>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a:grpSpLocks/>
          </p:cNvGrpSpPr>
          <p:nvPr/>
        </p:nvGrpSpPr>
        <p:grpSpPr bwMode="auto">
          <a:xfrm>
            <a:off x="7366000" y="990600"/>
            <a:ext cx="1524000" cy="2933700"/>
            <a:chOff x="0" y="0"/>
            <a:chExt cx="960" cy="2016"/>
          </a:xfrm>
        </p:grpSpPr>
        <p:sp>
          <p:nvSpPr>
            <p:cNvPr id="106545" name="Rectangle 2"/>
            <p:cNvSpPr>
              <a:spLocks/>
            </p:cNvSpPr>
            <p:nvPr/>
          </p:nvSpPr>
          <p:spPr bwMode="auto">
            <a:xfrm>
              <a:off x="0" y="0"/>
              <a:ext cx="960" cy="2016"/>
            </a:xfrm>
            <a:prstGeom prst="rect">
              <a:avLst/>
            </a:prstGeom>
            <a:solidFill>
              <a:srgbClr val="FF8100"/>
            </a:solidFill>
            <a:ln w="9525">
              <a:solidFill>
                <a:schemeClr val="tx1"/>
              </a:solidFill>
              <a:miter lim="800000"/>
              <a:headEnd/>
              <a:tailEnd/>
            </a:ln>
          </p:spPr>
          <p:txBody>
            <a:bodyPr/>
            <a:lstStyle/>
            <a:p>
              <a:endParaRPr lang="en-GB" sz="2400">
                <a:solidFill>
                  <a:srgbClr val="000000"/>
                </a:solidFill>
              </a:endParaRPr>
            </a:p>
          </p:txBody>
        </p:sp>
      </p:grpSp>
      <p:sp>
        <p:nvSpPr>
          <p:cNvPr id="106499" name="AutoShape 3"/>
          <p:cNvSpPr>
            <a:spLocks/>
          </p:cNvSpPr>
          <p:nvPr/>
        </p:nvSpPr>
        <p:spPr bwMode="auto">
          <a:xfrm rot="10800000" flipH="1">
            <a:off x="7366000" y="990600"/>
            <a:ext cx="1524000" cy="2590800"/>
          </a:xfrm>
          <a:prstGeom prst="rtTriangle">
            <a:avLst/>
          </a:prstGeom>
          <a:solidFill>
            <a:srgbClr val="00DF00"/>
          </a:solidFill>
          <a:ln w="9525">
            <a:solidFill>
              <a:schemeClr val="tx1"/>
            </a:solidFill>
            <a:miter lim="800000"/>
            <a:headEnd/>
            <a:tailEnd/>
          </a:ln>
        </p:spPr>
        <p:txBody>
          <a:bodyPr/>
          <a:lstStyle/>
          <a:p>
            <a:endParaRPr lang="en-GB" sz="2400">
              <a:solidFill>
                <a:srgbClr val="000000"/>
              </a:solidFill>
            </a:endParaRPr>
          </a:p>
        </p:txBody>
      </p:sp>
      <p:grpSp>
        <p:nvGrpSpPr>
          <p:cNvPr id="3" name="Group 4"/>
          <p:cNvGrpSpPr>
            <a:grpSpLocks/>
          </p:cNvGrpSpPr>
          <p:nvPr/>
        </p:nvGrpSpPr>
        <p:grpSpPr bwMode="auto">
          <a:xfrm>
            <a:off x="2074863" y="609600"/>
            <a:ext cx="3313112" cy="1344613"/>
            <a:chOff x="0" y="-23"/>
            <a:chExt cx="2087" cy="671"/>
          </a:xfrm>
        </p:grpSpPr>
        <p:sp>
          <p:nvSpPr>
            <p:cNvPr id="106543" name="Rectangle 5"/>
            <p:cNvSpPr>
              <a:spLocks/>
            </p:cNvSpPr>
            <p:nvPr/>
          </p:nvSpPr>
          <p:spPr bwMode="auto">
            <a:xfrm>
              <a:off x="8" y="96"/>
              <a:ext cx="2079" cy="456"/>
            </a:xfrm>
            <a:prstGeom prst="rect">
              <a:avLst/>
            </a:prstGeom>
            <a:solidFill>
              <a:srgbClr val="EAFF48"/>
            </a:solidFill>
            <a:ln w="9525">
              <a:solidFill>
                <a:schemeClr val="tx1"/>
              </a:solidFill>
              <a:miter lim="800000"/>
              <a:headEnd/>
              <a:tailEnd/>
            </a:ln>
          </p:spPr>
          <p:txBody>
            <a:bodyPr/>
            <a:lstStyle/>
            <a:p>
              <a:endParaRPr lang="en-GB" sz="2400">
                <a:solidFill>
                  <a:srgbClr val="000000"/>
                </a:solidFill>
                <a:cs typeface="Arial" charset="0"/>
              </a:endParaRPr>
            </a:p>
          </p:txBody>
        </p:sp>
        <p:sp>
          <p:nvSpPr>
            <p:cNvPr id="76806" name="Rectangle 6"/>
            <p:cNvSpPr>
              <a:spLocks/>
            </p:cNvSpPr>
            <p:nvPr/>
          </p:nvSpPr>
          <p:spPr bwMode="auto">
            <a:xfrm>
              <a:off x="0" y="-23"/>
              <a:ext cx="2080" cy="671"/>
            </a:xfrm>
            <a:prstGeom prst="rect">
              <a:avLst/>
            </a:prstGeom>
            <a:noFill/>
            <a:ln w="9525">
              <a:noFill/>
              <a:miter lim="800000"/>
              <a:headEnd type="none" w="med" len="med"/>
              <a:tailEnd type="none" w="med" len="med"/>
            </a:ln>
          </p:spPr>
          <p:txBody>
            <a:bodyPr lIns="38100" tIns="38100" rIns="83301" bIns="38100" anchor="ctr"/>
            <a:lstStyle/>
            <a:p>
              <a:pPr marL="44450" algn="ctr">
                <a:defRPr/>
              </a:pPr>
              <a:r>
                <a:rPr lang="en-US" sz="1700" b="1">
                  <a:solidFill>
                    <a:srgbClr val="000000"/>
                  </a:solidFill>
                  <a:effectLst>
                    <a:outerShdw blurRad="38100" dist="38100" dir="2700000" algn="tl">
                      <a:srgbClr val="DDDDDD"/>
                    </a:outerShdw>
                  </a:effectLst>
                  <a:ea typeface="Comic Sans MS" charset="0"/>
                  <a:cs typeface="Arial" charset="0"/>
                  <a:sym typeface="Comic Sans MS" charset="0"/>
                </a:rPr>
                <a:t>EURISOL</a:t>
              </a:r>
              <a:r>
                <a:rPr lang="en-US" sz="1700">
                  <a:solidFill>
                    <a:srgbClr val="000000"/>
                  </a:solidFill>
                  <a:ea typeface="Comic Sans MS" charset="0"/>
                  <a:cs typeface="Arial" charset="0"/>
                  <a:sym typeface="Comic Sans MS" charset="0"/>
                </a:rPr>
                <a:t> </a:t>
              </a:r>
            </a:p>
            <a:p>
              <a:pPr marL="44450" algn="ctr">
                <a:defRPr/>
              </a:pPr>
              <a:r>
                <a:rPr lang="en-US" sz="1100">
                  <a:solidFill>
                    <a:srgbClr val="000000"/>
                  </a:solidFill>
                  <a:ea typeface="Comic Sans MS" charset="0"/>
                  <a:cs typeface="Arial" charset="0"/>
                  <a:sym typeface="Comic Sans MS" charset="0"/>
                </a:rPr>
                <a:t>1 GeV protons</a:t>
              </a:r>
            </a:p>
            <a:p>
              <a:pPr marL="44450" algn="ctr">
                <a:defRPr/>
              </a:pPr>
              <a:r>
                <a:rPr lang="en-US" sz="1500">
                  <a:solidFill>
                    <a:srgbClr val="000000"/>
                  </a:solidFill>
                  <a:ea typeface="Comic Sans MS" charset="0"/>
                  <a:cs typeface="Arial" charset="0"/>
                  <a:sym typeface="Comic Sans MS" charset="0"/>
                </a:rPr>
                <a:t>ISOL</a:t>
              </a:r>
            </a:p>
            <a:p>
              <a:pPr marL="44450" algn="ctr">
                <a:defRPr/>
              </a:pPr>
              <a:r>
                <a:rPr lang="en-US" sz="1100">
                  <a:solidFill>
                    <a:srgbClr val="000000"/>
                  </a:solidFill>
                  <a:ea typeface="Comic Sans MS" charset="0"/>
                  <a:cs typeface="Arial" charset="0"/>
                  <a:sym typeface="Comic Sans MS" charset="0"/>
                </a:rPr>
                <a:t>100 A.MeV</a:t>
              </a:r>
            </a:p>
          </p:txBody>
        </p:sp>
      </p:grpSp>
      <p:grpSp>
        <p:nvGrpSpPr>
          <p:cNvPr id="4" name="Group 7"/>
          <p:cNvGrpSpPr>
            <a:grpSpLocks/>
          </p:cNvGrpSpPr>
          <p:nvPr/>
        </p:nvGrpSpPr>
        <p:grpSpPr bwMode="auto">
          <a:xfrm>
            <a:off x="7396163" y="3962400"/>
            <a:ext cx="1465262" cy="1752600"/>
            <a:chOff x="0" y="0"/>
            <a:chExt cx="923" cy="1104"/>
          </a:xfrm>
        </p:grpSpPr>
        <p:sp>
          <p:nvSpPr>
            <p:cNvPr id="106541" name="Rectangle 8"/>
            <p:cNvSpPr>
              <a:spLocks/>
            </p:cNvSpPr>
            <p:nvPr/>
          </p:nvSpPr>
          <p:spPr bwMode="auto">
            <a:xfrm>
              <a:off x="0" y="0"/>
              <a:ext cx="923" cy="1104"/>
            </a:xfrm>
            <a:prstGeom prst="rect">
              <a:avLst/>
            </a:prstGeom>
            <a:solidFill>
              <a:srgbClr val="C0C0C0"/>
            </a:solidFill>
            <a:ln w="9525">
              <a:solidFill>
                <a:schemeClr val="tx1"/>
              </a:solidFill>
              <a:miter lim="800000"/>
              <a:headEnd/>
              <a:tailEnd/>
            </a:ln>
          </p:spPr>
          <p:txBody>
            <a:bodyPr/>
            <a:lstStyle/>
            <a:p>
              <a:endParaRPr lang="en-GB" sz="2400">
                <a:solidFill>
                  <a:srgbClr val="000000"/>
                </a:solidFill>
                <a:cs typeface="Arial" charset="0"/>
              </a:endParaRPr>
            </a:p>
          </p:txBody>
        </p:sp>
        <p:sp>
          <p:nvSpPr>
            <p:cNvPr id="76809" name="Rectangle 9"/>
            <p:cNvSpPr>
              <a:spLocks/>
            </p:cNvSpPr>
            <p:nvPr/>
          </p:nvSpPr>
          <p:spPr bwMode="auto">
            <a:xfrm>
              <a:off x="1" y="276"/>
              <a:ext cx="920" cy="552"/>
            </a:xfrm>
            <a:prstGeom prst="rect">
              <a:avLst/>
            </a:prstGeom>
            <a:noFill/>
            <a:ln w="9525">
              <a:noFill/>
              <a:miter lim="800000"/>
              <a:headEnd type="none" w="med" len="med"/>
              <a:tailEnd type="none" w="med" len="med"/>
            </a:ln>
          </p:spPr>
          <p:txBody>
            <a:bodyPr lIns="38100" tIns="38100" rIns="87276" bIns="38100" anchor="ctr"/>
            <a:lstStyle/>
            <a:p>
              <a:pPr marL="47625" algn="ctr">
                <a:defRPr/>
              </a:pPr>
              <a:r>
                <a:rPr lang="en-US" sz="1700" b="1">
                  <a:solidFill>
                    <a:srgbClr val="000000"/>
                  </a:solidFill>
                  <a:effectLst>
                    <a:outerShdw blurRad="38100" dist="38100" dir="2700000" algn="tl">
                      <a:srgbClr val="DDDDDD"/>
                    </a:outerShdw>
                  </a:effectLst>
                  <a:ea typeface="Comic Sans MS" charset="0"/>
                  <a:cs typeface="Arial" charset="0"/>
                  <a:sym typeface="Comic Sans MS" charset="0"/>
                </a:rPr>
                <a:t>G S I</a:t>
              </a:r>
              <a:r>
                <a:rPr lang="en-US" sz="1500">
                  <a:solidFill>
                    <a:srgbClr val="000000"/>
                  </a:solidFill>
                  <a:ea typeface="Comic Sans MS" charset="0"/>
                  <a:cs typeface="Arial" charset="0"/>
                  <a:sym typeface="Comic Sans MS" charset="0"/>
                </a:rPr>
                <a:t> </a:t>
              </a:r>
            </a:p>
            <a:p>
              <a:pPr marL="47625" algn="ctr">
                <a:defRPr/>
              </a:pPr>
              <a:r>
                <a:rPr lang="en-US" sz="1500">
                  <a:solidFill>
                    <a:srgbClr val="000000"/>
                  </a:solidFill>
                  <a:ea typeface="Comic Sans MS" charset="0"/>
                  <a:cs typeface="Arial" charset="0"/>
                  <a:sym typeface="Comic Sans MS" charset="0"/>
                </a:rPr>
                <a:t>fragmentation</a:t>
              </a:r>
            </a:p>
            <a:p>
              <a:pPr marL="47625" algn="ctr">
                <a:defRPr/>
              </a:pPr>
              <a:r>
                <a:rPr lang="en-US" sz="1300">
                  <a:solidFill>
                    <a:srgbClr val="000000"/>
                  </a:solidFill>
                  <a:ea typeface="Comic Sans MS" charset="0"/>
                  <a:cs typeface="Arial" charset="0"/>
                  <a:sym typeface="Comic Sans MS" charset="0"/>
                </a:rPr>
                <a:t>1000 A.MeV</a:t>
              </a:r>
            </a:p>
          </p:txBody>
        </p:sp>
      </p:grpSp>
      <p:grpSp>
        <p:nvGrpSpPr>
          <p:cNvPr id="5" name="Group 10"/>
          <p:cNvGrpSpPr>
            <a:grpSpLocks/>
          </p:cNvGrpSpPr>
          <p:nvPr/>
        </p:nvGrpSpPr>
        <p:grpSpPr bwMode="auto">
          <a:xfrm>
            <a:off x="1676400" y="4038600"/>
            <a:ext cx="1423988" cy="1066800"/>
            <a:chOff x="0" y="0"/>
            <a:chExt cx="753" cy="672"/>
          </a:xfrm>
        </p:grpSpPr>
        <p:sp>
          <p:nvSpPr>
            <p:cNvPr id="106539" name="Rectangle 11"/>
            <p:cNvSpPr>
              <a:spLocks/>
            </p:cNvSpPr>
            <p:nvPr/>
          </p:nvSpPr>
          <p:spPr bwMode="auto">
            <a:xfrm>
              <a:off x="0" y="0"/>
              <a:ext cx="753" cy="672"/>
            </a:xfrm>
            <a:prstGeom prst="rect">
              <a:avLst/>
            </a:prstGeom>
            <a:solidFill>
              <a:srgbClr val="C0C0C0"/>
            </a:solidFill>
            <a:ln w="9525">
              <a:solidFill>
                <a:schemeClr val="tx1"/>
              </a:solidFill>
              <a:miter lim="800000"/>
              <a:headEnd/>
              <a:tailEnd/>
            </a:ln>
          </p:spPr>
          <p:txBody>
            <a:bodyPr/>
            <a:lstStyle/>
            <a:p>
              <a:endParaRPr lang="en-GB" sz="2400">
                <a:solidFill>
                  <a:srgbClr val="000000"/>
                </a:solidFill>
                <a:cs typeface="Arial" charset="0"/>
              </a:endParaRPr>
            </a:p>
          </p:txBody>
        </p:sp>
        <p:sp>
          <p:nvSpPr>
            <p:cNvPr id="76812" name="Rectangle 12"/>
            <p:cNvSpPr>
              <a:spLocks/>
            </p:cNvSpPr>
            <p:nvPr/>
          </p:nvSpPr>
          <p:spPr bwMode="auto">
            <a:xfrm>
              <a:off x="0" y="72"/>
              <a:ext cx="752" cy="528"/>
            </a:xfrm>
            <a:prstGeom prst="rect">
              <a:avLst/>
            </a:prstGeom>
            <a:noFill/>
            <a:ln w="9525">
              <a:noFill/>
              <a:miter lim="800000"/>
              <a:headEnd type="none" w="med" len="med"/>
              <a:tailEnd type="none" w="med" len="med"/>
            </a:ln>
          </p:spPr>
          <p:txBody>
            <a:bodyPr lIns="38100" tIns="38100" rIns="87276" bIns="38100" anchor="ctr"/>
            <a:lstStyle/>
            <a:p>
              <a:pPr marL="47625" algn="ctr">
                <a:defRPr/>
              </a:pPr>
              <a:r>
                <a:rPr lang="en-US" sz="1500" b="1">
                  <a:solidFill>
                    <a:srgbClr val="000000"/>
                  </a:solidFill>
                  <a:effectLst>
                    <a:outerShdw blurRad="38100" dist="38100" dir="2700000" algn="tl">
                      <a:srgbClr val="DDDDDD"/>
                    </a:outerShdw>
                  </a:effectLst>
                  <a:ea typeface="Comic Sans MS" charset="0"/>
                  <a:cs typeface="Arial" charset="0"/>
                  <a:sym typeface="Comic Sans MS" charset="0"/>
                </a:rPr>
                <a:t>SPIRAL</a:t>
              </a:r>
            </a:p>
            <a:p>
              <a:pPr marL="47625" algn="ctr">
                <a:defRPr/>
              </a:pPr>
              <a:r>
                <a:rPr lang="en-US" sz="1500">
                  <a:solidFill>
                    <a:srgbClr val="000000"/>
                  </a:solidFill>
                  <a:ea typeface="Comic Sans MS" charset="0"/>
                  <a:cs typeface="Arial" charset="0"/>
                  <a:sym typeface="Comic Sans MS" charset="0"/>
                </a:rPr>
                <a:t>ISOL</a:t>
              </a:r>
            </a:p>
            <a:p>
              <a:pPr marL="47625" algn="ctr">
                <a:defRPr/>
              </a:pPr>
              <a:r>
                <a:rPr lang="en-US" sz="1300">
                  <a:solidFill>
                    <a:srgbClr val="000000"/>
                  </a:solidFill>
                  <a:ea typeface="Comic Sans MS" charset="0"/>
                  <a:cs typeface="Arial" charset="0"/>
                  <a:sym typeface="Comic Sans MS" charset="0"/>
                </a:rPr>
                <a:t>25 A.MeV</a:t>
              </a:r>
            </a:p>
          </p:txBody>
        </p:sp>
      </p:grpSp>
      <p:grpSp>
        <p:nvGrpSpPr>
          <p:cNvPr id="6" name="Group 13"/>
          <p:cNvGrpSpPr>
            <a:grpSpLocks/>
          </p:cNvGrpSpPr>
          <p:nvPr/>
        </p:nvGrpSpPr>
        <p:grpSpPr bwMode="auto">
          <a:xfrm>
            <a:off x="4097338" y="3810000"/>
            <a:ext cx="962025" cy="1295400"/>
            <a:chOff x="0" y="0"/>
            <a:chExt cx="532" cy="816"/>
          </a:xfrm>
        </p:grpSpPr>
        <p:sp>
          <p:nvSpPr>
            <p:cNvPr id="106537" name="Rectangle 14"/>
            <p:cNvSpPr>
              <a:spLocks/>
            </p:cNvSpPr>
            <p:nvPr/>
          </p:nvSpPr>
          <p:spPr bwMode="auto">
            <a:xfrm>
              <a:off x="0" y="0"/>
              <a:ext cx="532" cy="816"/>
            </a:xfrm>
            <a:prstGeom prst="rect">
              <a:avLst/>
            </a:prstGeom>
            <a:solidFill>
              <a:srgbClr val="C0C0C0"/>
            </a:solidFill>
            <a:ln w="9525">
              <a:solidFill>
                <a:schemeClr val="tx1"/>
              </a:solidFill>
              <a:miter lim="800000"/>
              <a:headEnd/>
              <a:tailEnd/>
            </a:ln>
          </p:spPr>
          <p:txBody>
            <a:bodyPr/>
            <a:lstStyle/>
            <a:p>
              <a:endParaRPr lang="en-GB" sz="2400">
                <a:solidFill>
                  <a:srgbClr val="000000"/>
                </a:solidFill>
                <a:cs typeface="Arial" charset="0"/>
              </a:endParaRPr>
            </a:p>
          </p:txBody>
        </p:sp>
        <p:sp>
          <p:nvSpPr>
            <p:cNvPr id="76815" name="Rectangle 15"/>
            <p:cNvSpPr>
              <a:spLocks/>
            </p:cNvSpPr>
            <p:nvPr/>
          </p:nvSpPr>
          <p:spPr bwMode="auto">
            <a:xfrm>
              <a:off x="2" y="72"/>
              <a:ext cx="528" cy="672"/>
            </a:xfrm>
            <a:prstGeom prst="rect">
              <a:avLst/>
            </a:prstGeom>
            <a:noFill/>
            <a:ln w="9525">
              <a:noFill/>
              <a:miter lim="800000"/>
              <a:headEnd type="none" w="med" len="med"/>
              <a:tailEnd type="none" w="med" len="med"/>
            </a:ln>
          </p:spPr>
          <p:txBody>
            <a:bodyPr lIns="38100" tIns="38100" rIns="87276" bIns="38100" anchor="ctr"/>
            <a:lstStyle/>
            <a:p>
              <a:pPr marL="47625" algn="ctr">
                <a:defRPr/>
              </a:pPr>
              <a:r>
                <a:rPr lang="en-US" sz="1500" b="1">
                  <a:solidFill>
                    <a:srgbClr val="000000"/>
                  </a:solidFill>
                  <a:effectLst>
                    <a:outerShdw blurRad="38100" dist="38100" dir="2700000" algn="tl">
                      <a:srgbClr val="DDDDDD"/>
                    </a:outerShdw>
                  </a:effectLst>
                  <a:ea typeface="Comic Sans MS" charset="0"/>
                  <a:cs typeface="Arial" charset="0"/>
                  <a:sym typeface="Comic Sans MS" charset="0"/>
                </a:rPr>
                <a:t>Rex </a:t>
              </a:r>
              <a:r>
                <a:rPr lang="en-US" sz="1300" b="1">
                  <a:solidFill>
                    <a:srgbClr val="000000"/>
                  </a:solidFill>
                  <a:effectLst>
                    <a:outerShdw blurRad="38100" dist="38100" dir="2700000" algn="tl">
                      <a:srgbClr val="DDDDDD"/>
                    </a:outerShdw>
                  </a:effectLst>
                  <a:ea typeface="Comic Sans MS" charset="0"/>
                  <a:cs typeface="Arial" charset="0"/>
                  <a:sym typeface="Comic Sans MS" charset="0"/>
                </a:rPr>
                <a:t>ISOLDE</a:t>
              </a:r>
            </a:p>
            <a:p>
              <a:pPr marL="47625" algn="ctr">
                <a:defRPr/>
              </a:pPr>
              <a:r>
                <a:rPr lang="en-US" sz="1500">
                  <a:solidFill>
                    <a:srgbClr val="000000"/>
                  </a:solidFill>
                  <a:ea typeface="Comic Sans MS" charset="0"/>
                  <a:cs typeface="Arial" charset="0"/>
                  <a:sym typeface="Comic Sans MS" charset="0"/>
                </a:rPr>
                <a:t>ISOL</a:t>
              </a:r>
            </a:p>
            <a:p>
              <a:pPr marL="47625" algn="ctr">
                <a:defRPr/>
              </a:pPr>
              <a:r>
                <a:rPr lang="en-US" sz="1300">
                  <a:solidFill>
                    <a:srgbClr val="000000"/>
                  </a:solidFill>
                  <a:ea typeface="Comic Sans MS" charset="0"/>
                  <a:cs typeface="Arial" charset="0"/>
                  <a:sym typeface="Comic Sans MS" charset="0"/>
                </a:rPr>
                <a:t>3 A.MeV</a:t>
              </a:r>
            </a:p>
          </p:txBody>
        </p:sp>
      </p:grpSp>
      <p:grpSp>
        <p:nvGrpSpPr>
          <p:cNvPr id="7" name="Group 16"/>
          <p:cNvGrpSpPr>
            <a:grpSpLocks/>
          </p:cNvGrpSpPr>
          <p:nvPr/>
        </p:nvGrpSpPr>
        <p:grpSpPr bwMode="auto">
          <a:xfrm>
            <a:off x="1676400" y="2438400"/>
            <a:ext cx="1423988" cy="1600200"/>
            <a:chOff x="0" y="0"/>
            <a:chExt cx="897" cy="1008"/>
          </a:xfrm>
        </p:grpSpPr>
        <p:sp>
          <p:nvSpPr>
            <p:cNvPr id="106535" name="Rectangle 17"/>
            <p:cNvSpPr>
              <a:spLocks/>
            </p:cNvSpPr>
            <p:nvPr/>
          </p:nvSpPr>
          <p:spPr bwMode="auto">
            <a:xfrm>
              <a:off x="0" y="0"/>
              <a:ext cx="897" cy="1008"/>
            </a:xfrm>
            <a:prstGeom prst="rect">
              <a:avLst/>
            </a:prstGeom>
            <a:solidFill>
              <a:srgbClr val="00DF00"/>
            </a:solidFill>
            <a:ln w="9525">
              <a:solidFill>
                <a:schemeClr val="tx1"/>
              </a:solidFill>
              <a:miter lim="800000"/>
              <a:headEnd/>
              <a:tailEnd/>
            </a:ln>
          </p:spPr>
          <p:txBody>
            <a:bodyPr/>
            <a:lstStyle/>
            <a:p>
              <a:endParaRPr lang="en-GB" sz="2400">
                <a:solidFill>
                  <a:srgbClr val="000000"/>
                </a:solidFill>
                <a:cs typeface="Arial" charset="0"/>
              </a:endParaRPr>
            </a:p>
          </p:txBody>
        </p:sp>
        <p:sp>
          <p:nvSpPr>
            <p:cNvPr id="76818" name="Rectangle 18"/>
            <p:cNvSpPr>
              <a:spLocks/>
            </p:cNvSpPr>
            <p:nvPr/>
          </p:nvSpPr>
          <p:spPr bwMode="auto">
            <a:xfrm>
              <a:off x="0" y="228"/>
              <a:ext cx="896" cy="552"/>
            </a:xfrm>
            <a:prstGeom prst="rect">
              <a:avLst/>
            </a:prstGeom>
            <a:noFill/>
            <a:ln w="9525">
              <a:noFill/>
              <a:miter lim="800000"/>
              <a:headEnd type="none" w="med" len="med"/>
              <a:tailEnd type="none" w="med" len="med"/>
            </a:ln>
          </p:spPr>
          <p:txBody>
            <a:bodyPr lIns="38100" tIns="38100" rIns="87276" bIns="38100" anchor="ctr"/>
            <a:lstStyle/>
            <a:p>
              <a:pPr marL="47625" algn="ctr">
                <a:defRPr/>
              </a:pPr>
              <a:r>
                <a:rPr lang="en-US" sz="1700" b="1">
                  <a:solidFill>
                    <a:srgbClr val="000000"/>
                  </a:solidFill>
                  <a:effectLst>
                    <a:outerShdw blurRad="38100" dist="38100" dir="2700000" algn="tl">
                      <a:srgbClr val="DDDDDD"/>
                    </a:outerShdw>
                  </a:effectLst>
                  <a:ea typeface="Comic Sans MS" charset="0"/>
                  <a:cs typeface="Arial" charset="0"/>
                  <a:sym typeface="Comic Sans MS" charset="0"/>
                </a:rPr>
                <a:t>SPIRAL 2</a:t>
              </a:r>
              <a:r>
                <a:rPr lang="en-US" sz="1700">
                  <a:solidFill>
                    <a:srgbClr val="000000"/>
                  </a:solidFill>
                  <a:ea typeface="Comic Sans MS" charset="0"/>
                  <a:cs typeface="Arial" charset="0"/>
                  <a:sym typeface="Comic Sans MS" charset="0"/>
                </a:rPr>
                <a:t> </a:t>
              </a:r>
            </a:p>
            <a:p>
              <a:pPr marL="47625" algn="ctr">
                <a:defRPr/>
              </a:pPr>
              <a:r>
                <a:rPr lang="en-US" sz="1500">
                  <a:solidFill>
                    <a:srgbClr val="000000"/>
                  </a:solidFill>
                  <a:ea typeface="Comic Sans MS" charset="0"/>
                  <a:cs typeface="Arial" charset="0"/>
                  <a:sym typeface="Comic Sans MS" charset="0"/>
                </a:rPr>
                <a:t>ISOL</a:t>
              </a:r>
            </a:p>
            <a:p>
              <a:pPr marL="47625" algn="ctr">
                <a:defRPr/>
              </a:pPr>
              <a:r>
                <a:rPr lang="en-US" sz="1300">
                  <a:solidFill>
                    <a:srgbClr val="000000"/>
                  </a:solidFill>
                  <a:ea typeface="Comic Sans MS" charset="0"/>
                  <a:cs typeface="Arial" charset="0"/>
                  <a:sym typeface="Comic Sans MS" charset="0"/>
                </a:rPr>
                <a:t>1 to 20 A.MeV</a:t>
              </a:r>
            </a:p>
          </p:txBody>
        </p:sp>
      </p:grpSp>
      <p:sp>
        <p:nvSpPr>
          <p:cNvPr id="106505" name="Rectangle 20"/>
          <p:cNvSpPr>
            <a:spLocks/>
          </p:cNvSpPr>
          <p:nvPr/>
        </p:nvSpPr>
        <p:spPr bwMode="auto">
          <a:xfrm>
            <a:off x="4086225" y="2438400"/>
            <a:ext cx="984250" cy="1371600"/>
          </a:xfrm>
          <a:prstGeom prst="rect">
            <a:avLst/>
          </a:prstGeom>
          <a:solidFill>
            <a:srgbClr val="FF8100"/>
          </a:solidFill>
          <a:ln w="9525">
            <a:solidFill>
              <a:schemeClr val="tx1"/>
            </a:solidFill>
            <a:miter lim="800000"/>
            <a:headEnd/>
            <a:tailEnd/>
          </a:ln>
        </p:spPr>
        <p:txBody>
          <a:bodyPr/>
          <a:lstStyle/>
          <a:p>
            <a:endParaRPr lang="en-GB" sz="2400">
              <a:solidFill>
                <a:srgbClr val="000000"/>
              </a:solidFill>
              <a:cs typeface="Arial" charset="0"/>
            </a:endParaRPr>
          </a:p>
        </p:txBody>
      </p:sp>
      <p:sp>
        <p:nvSpPr>
          <p:cNvPr id="106506" name="Rectangle 22"/>
          <p:cNvSpPr>
            <a:spLocks/>
          </p:cNvSpPr>
          <p:nvPr/>
        </p:nvSpPr>
        <p:spPr bwMode="auto">
          <a:xfrm>
            <a:off x="41275" y="76200"/>
            <a:ext cx="9080500" cy="508000"/>
          </a:xfrm>
          <a:prstGeom prst="rect">
            <a:avLst/>
          </a:prstGeom>
          <a:noFill/>
          <a:ln w="9525">
            <a:noFill/>
            <a:miter lim="800000"/>
            <a:headEnd/>
            <a:tailEnd/>
          </a:ln>
        </p:spPr>
        <p:txBody>
          <a:bodyPr lIns="0" tIns="0" rIns="40639" bIns="0"/>
          <a:lstStyle/>
          <a:p>
            <a:pPr marL="39688" algn="ctr"/>
            <a:r>
              <a:rPr lang="en-US" sz="3600">
                <a:solidFill>
                  <a:srgbClr val="4A3332"/>
                </a:solidFill>
                <a:latin typeface="Times New Roman" pitchFamily="18" charset="0"/>
                <a:cs typeface="Times New Roman" pitchFamily="18" charset="0"/>
                <a:sym typeface="Times New Roman" pitchFamily="18" charset="0"/>
              </a:rPr>
              <a:t>European RNB Facilities - NuPECC Road Map</a:t>
            </a:r>
          </a:p>
        </p:txBody>
      </p:sp>
      <p:sp>
        <p:nvSpPr>
          <p:cNvPr id="106507" name="Rectangle 23"/>
          <p:cNvSpPr>
            <a:spLocks/>
          </p:cNvSpPr>
          <p:nvPr/>
        </p:nvSpPr>
        <p:spPr bwMode="auto">
          <a:xfrm>
            <a:off x="74613" y="4800600"/>
            <a:ext cx="661987" cy="330200"/>
          </a:xfrm>
          <a:prstGeom prst="rect">
            <a:avLst/>
          </a:prstGeom>
          <a:noFill/>
          <a:ln w="9525">
            <a:noFill/>
            <a:miter lim="800000"/>
            <a:headEnd/>
            <a:tailEnd/>
          </a:ln>
        </p:spPr>
        <p:txBody>
          <a:bodyPr wrap="none" lIns="0" tIns="0" rIns="40639" bIns="0">
            <a:spAutoFit/>
          </a:bodyPr>
          <a:lstStyle/>
          <a:p>
            <a:pPr marL="39688" algn="ctr"/>
            <a:r>
              <a:rPr lang="en-US" sz="2400">
                <a:solidFill>
                  <a:srgbClr val="4A3332"/>
                </a:solidFill>
                <a:latin typeface="Times New Roman" pitchFamily="18" charset="0"/>
                <a:cs typeface="Times New Roman" pitchFamily="18" charset="0"/>
                <a:sym typeface="Times New Roman" pitchFamily="18" charset="0"/>
              </a:rPr>
              <a:t>2000</a:t>
            </a:r>
          </a:p>
        </p:txBody>
      </p:sp>
      <p:sp>
        <p:nvSpPr>
          <p:cNvPr id="106508" name="Rectangle 24"/>
          <p:cNvSpPr>
            <a:spLocks/>
          </p:cNvSpPr>
          <p:nvPr/>
        </p:nvSpPr>
        <p:spPr bwMode="auto">
          <a:xfrm>
            <a:off x="65088" y="3886200"/>
            <a:ext cx="661987" cy="330200"/>
          </a:xfrm>
          <a:prstGeom prst="rect">
            <a:avLst/>
          </a:prstGeom>
          <a:noFill/>
          <a:ln w="9525">
            <a:noFill/>
            <a:miter lim="800000"/>
            <a:headEnd/>
            <a:tailEnd/>
          </a:ln>
        </p:spPr>
        <p:txBody>
          <a:bodyPr wrap="none" lIns="0" tIns="0" rIns="40639" bIns="0">
            <a:spAutoFit/>
          </a:bodyPr>
          <a:lstStyle/>
          <a:p>
            <a:pPr marL="39688" algn="ctr"/>
            <a:r>
              <a:rPr lang="en-US" sz="2400">
                <a:solidFill>
                  <a:srgbClr val="4A3332"/>
                </a:solidFill>
                <a:latin typeface="Times New Roman" pitchFamily="18" charset="0"/>
                <a:cs typeface="Times New Roman" pitchFamily="18" charset="0"/>
                <a:sym typeface="Times New Roman" pitchFamily="18" charset="0"/>
              </a:rPr>
              <a:t>2005</a:t>
            </a:r>
          </a:p>
        </p:txBody>
      </p:sp>
      <p:sp>
        <p:nvSpPr>
          <p:cNvPr id="106509" name="Rectangle 25"/>
          <p:cNvSpPr>
            <a:spLocks/>
          </p:cNvSpPr>
          <p:nvPr/>
        </p:nvSpPr>
        <p:spPr bwMode="auto">
          <a:xfrm>
            <a:off x="65088" y="2209800"/>
            <a:ext cx="661987" cy="330200"/>
          </a:xfrm>
          <a:prstGeom prst="rect">
            <a:avLst/>
          </a:prstGeom>
          <a:noFill/>
          <a:ln w="9525">
            <a:noFill/>
            <a:miter lim="800000"/>
            <a:headEnd/>
            <a:tailEnd/>
          </a:ln>
        </p:spPr>
        <p:txBody>
          <a:bodyPr wrap="none" lIns="0" tIns="0" rIns="40639" bIns="0">
            <a:spAutoFit/>
          </a:bodyPr>
          <a:lstStyle/>
          <a:p>
            <a:pPr marL="39688" algn="ctr"/>
            <a:r>
              <a:rPr lang="en-US" sz="2400" dirty="0">
                <a:solidFill>
                  <a:srgbClr val="4A3332"/>
                </a:solidFill>
                <a:latin typeface="Times New Roman" pitchFamily="18" charset="0"/>
                <a:cs typeface="Times New Roman" pitchFamily="18" charset="0"/>
                <a:sym typeface="Times New Roman" pitchFamily="18" charset="0"/>
              </a:rPr>
              <a:t>2015</a:t>
            </a:r>
          </a:p>
        </p:txBody>
      </p:sp>
      <p:grpSp>
        <p:nvGrpSpPr>
          <p:cNvPr id="8" name="Group 26"/>
          <p:cNvGrpSpPr>
            <a:grpSpLocks/>
          </p:cNvGrpSpPr>
          <p:nvPr/>
        </p:nvGrpSpPr>
        <p:grpSpPr bwMode="auto">
          <a:xfrm>
            <a:off x="228600" y="6388100"/>
            <a:ext cx="1016000" cy="317500"/>
            <a:chOff x="0" y="0"/>
            <a:chExt cx="640" cy="264"/>
          </a:xfrm>
        </p:grpSpPr>
        <p:sp>
          <p:nvSpPr>
            <p:cNvPr id="106533" name="Rectangle 27"/>
            <p:cNvSpPr>
              <a:spLocks/>
            </p:cNvSpPr>
            <p:nvPr/>
          </p:nvSpPr>
          <p:spPr bwMode="auto">
            <a:xfrm>
              <a:off x="0" y="0"/>
              <a:ext cx="640" cy="264"/>
            </a:xfrm>
            <a:prstGeom prst="rect">
              <a:avLst/>
            </a:prstGeom>
            <a:solidFill>
              <a:srgbClr val="CCCCCC"/>
            </a:solidFill>
            <a:ln w="9525">
              <a:solidFill>
                <a:schemeClr val="tx1"/>
              </a:solidFill>
              <a:miter lim="800000"/>
              <a:headEnd/>
              <a:tailEnd/>
            </a:ln>
          </p:spPr>
          <p:txBody>
            <a:bodyPr/>
            <a:lstStyle/>
            <a:p>
              <a:pPr algn="ctr"/>
              <a:endParaRPr lang="en-GB" sz="2400">
                <a:solidFill>
                  <a:srgbClr val="000000"/>
                </a:solidFill>
              </a:endParaRPr>
            </a:p>
          </p:txBody>
        </p:sp>
        <p:sp>
          <p:nvSpPr>
            <p:cNvPr id="106534" name="Rectangle 28"/>
            <p:cNvSpPr>
              <a:spLocks/>
            </p:cNvSpPr>
            <p:nvPr/>
          </p:nvSpPr>
          <p:spPr bwMode="auto">
            <a:xfrm>
              <a:off x="0" y="0"/>
              <a:ext cx="640" cy="184"/>
            </a:xfrm>
            <a:prstGeom prst="rect">
              <a:avLst/>
            </a:prstGeom>
            <a:noFill/>
            <a:ln w="9525">
              <a:noFill/>
              <a:miter lim="800000"/>
              <a:headEnd/>
              <a:tailEnd/>
            </a:ln>
          </p:spPr>
          <p:txBody>
            <a:bodyPr lIns="0" tIns="0" rIns="40639" bIns="0"/>
            <a:lstStyle/>
            <a:p>
              <a:pPr marL="39688" algn="ctr"/>
              <a:r>
                <a:rPr lang="en-US" sz="1600">
                  <a:solidFill>
                    <a:srgbClr val="000000"/>
                  </a:solidFill>
                  <a:latin typeface="Comic Sans MS" pitchFamily="66" charset="0"/>
                  <a:sym typeface="Comic Sans MS" pitchFamily="66" charset="0"/>
                </a:rPr>
                <a:t>Running</a:t>
              </a:r>
            </a:p>
          </p:txBody>
        </p:sp>
      </p:grpSp>
      <p:sp>
        <p:nvSpPr>
          <p:cNvPr id="106511" name="Rectangle 29"/>
          <p:cNvSpPr>
            <a:spLocks/>
          </p:cNvSpPr>
          <p:nvPr/>
        </p:nvSpPr>
        <p:spPr bwMode="auto">
          <a:xfrm>
            <a:off x="1323975" y="6388100"/>
            <a:ext cx="879475" cy="317500"/>
          </a:xfrm>
          <a:prstGeom prst="rect">
            <a:avLst/>
          </a:prstGeom>
          <a:solidFill>
            <a:srgbClr val="EAFF47"/>
          </a:solidFill>
          <a:ln w="9525">
            <a:solidFill>
              <a:schemeClr val="tx1"/>
            </a:solidFill>
            <a:miter lim="800000"/>
            <a:headEnd/>
            <a:tailEnd/>
          </a:ln>
        </p:spPr>
        <p:txBody>
          <a:bodyPr wrap="none" lIns="0" tIns="0" rIns="40639" bIns="0">
            <a:spAutoFit/>
          </a:bodyPr>
          <a:lstStyle/>
          <a:p>
            <a:pPr marL="39688"/>
            <a:r>
              <a:rPr lang="en-US" sz="1600">
                <a:solidFill>
                  <a:srgbClr val="000000"/>
                </a:solidFill>
                <a:latin typeface="Comic Sans MS" pitchFamily="66" charset="0"/>
                <a:sym typeface="Comic Sans MS" pitchFamily="66" charset="0"/>
              </a:rPr>
              <a:t>Projects</a:t>
            </a:r>
          </a:p>
        </p:txBody>
      </p:sp>
      <p:sp>
        <p:nvSpPr>
          <p:cNvPr id="106512" name="Rectangle 30"/>
          <p:cNvSpPr>
            <a:spLocks/>
          </p:cNvSpPr>
          <p:nvPr/>
        </p:nvSpPr>
        <p:spPr bwMode="auto">
          <a:xfrm>
            <a:off x="2290763" y="6388100"/>
            <a:ext cx="1925637" cy="317500"/>
          </a:xfrm>
          <a:prstGeom prst="rect">
            <a:avLst/>
          </a:prstGeom>
          <a:solidFill>
            <a:srgbClr val="00DF00"/>
          </a:solidFill>
          <a:ln w="9525">
            <a:solidFill>
              <a:schemeClr val="tx1"/>
            </a:solidFill>
            <a:miter lim="800000"/>
            <a:headEnd/>
            <a:tailEnd/>
          </a:ln>
        </p:spPr>
        <p:txBody>
          <a:bodyPr wrap="none" lIns="0" tIns="0" rIns="40639" bIns="0">
            <a:spAutoFit/>
          </a:bodyPr>
          <a:lstStyle/>
          <a:p>
            <a:pPr marL="39688"/>
            <a:r>
              <a:rPr lang="en-US" sz="1600">
                <a:solidFill>
                  <a:srgbClr val="000000"/>
                </a:solidFill>
                <a:latin typeface="Comic Sans MS" pitchFamily="66" charset="0"/>
                <a:sym typeface="Comic Sans MS" pitchFamily="66" charset="0"/>
              </a:rPr>
              <a:t>Under Construction</a:t>
            </a:r>
          </a:p>
        </p:txBody>
      </p:sp>
      <p:sp>
        <p:nvSpPr>
          <p:cNvPr id="106513" name="Rectangle 31"/>
          <p:cNvSpPr>
            <a:spLocks/>
          </p:cNvSpPr>
          <p:nvPr/>
        </p:nvSpPr>
        <p:spPr bwMode="auto">
          <a:xfrm>
            <a:off x="4292600" y="6388100"/>
            <a:ext cx="1333500" cy="317500"/>
          </a:xfrm>
          <a:prstGeom prst="rect">
            <a:avLst/>
          </a:prstGeom>
          <a:solidFill>
            <a:srgbClr val="FF8100"/>
          </a:solidFill>
          <a:ln w="9525">
            <a:solidFill>
              <a:schemeClr val="tx1"/>
            </a:solidFill>
            <a:miter lim="800000"/>
            <a:headEnd/>
            <a:tailEnd/>
          </a:ln>
        </p:spPr>
        <p:txBody>
          <a:bodyPr wrap="none" lIns="0" tIns="0" rIns="40639" bIns="0">
            <a:spAutoFit/>
          </a:bodyPr>
          <a:lstStyle/>
          <a:p>
            <a:pPr marL="39688"/>
            <a:r>
              <a:rPr lang="en-US" sz="1600">
                <a:solidFill>
                  <a:srgbClr val="000000"/>
                </a:solidFill>
                <a:latin typeface="Comic Sans MS" pitchFamily="66" charset="0"/>
                <a:sym typeface="Comic Sans MS" pitchFamily="66" charset="0"/>
              </a:rPr>
              <a:t>Design Study</a:t>
            </a:r>
          </a:p>
        </p:txBody>
      </p:sp>
      <p:sp>
        <p:nvSpPr>
          <p:cNvPr id="106514" name="Rectangle 32"/>
          <p:cNvSpPr>
            <a:spLocks/>
          </p:cNvSpPr>
          <p:nvPr/>
        </p:nvSpPr>
        <p:spPr bwMode="auto">
          <a:xfrm>
            <a:off x="74613" y="3048000"/>
            <a:ext cx="661987" cy="330200"/>
          </a:xfrm>
          <a:prstGeom prst="rect">
            <a:avLst/>
          </a:prstGeom>
          <a:noFill/>
          <a:ln w="9525">
            <a:noFill/>
            <a:miter lim="800000"/>
            <a:headEnd/>
            <a:tailEnd/>
          </a:ln>
        </p:spPr>
        <p:txBody>
          <a:bodyPr wrap="none" lIns="0" tIns="0" rIns="40639" bIns="0">
            <a:spAutoFit/>
          </a:bodyPr>
          <a:lstStyle/>
          <a:p>
            <a:pPr marL="39688" algn="ctr"/>
            <a:r>
              <a:rPr lang="en-US" sz="2400">
                <a:solidFill>
                  <a:srgbClr val="4A3332"/>
                </a:solidFill>
                <a:latin typeface="Times New Roman" pitchFamily="18" charset="0"/>
                <a:cs typeface="Times New Roman" pitchFamily="18" charset="0"/>
                <a:sym typeface="Times New Roman" pitchFamily="18" charset="0"/>
              </a:rPr>
              <a:t>2010</a:t>
            </a:r>
          </a:p>
        </p:txBody>
      </p:sp>
      <p:sp>
        <p:nvSpPr>
          <p:cNvPr id="106515" name="AutoShape 33"/>
          <p:cNvSpPr>
            <a:spLocks/>
          </p:cNvSpPr>
          <p:nvPr/>
        </p:nvSpPr>
        <p:spPr bwMode="auto">
          <a:xfrm rot="10800000" flipH="1">
            <a:off x="3124200" y="2438400"/>
            <a:ext cx="914400" cy="1600200"/>
          </a:xfrm>
          <a:prstGeom prst="rtTriangle">
            <a:avLst/>
          </a:prstGeom>
          <a:solidFill>
            <a:srgbClr val="00DF00"/>
          </a:solidFill>
          <a:ln w="9525">
            <a:solidFill>
              <a:schemeClr val="tx1"/>
            </a:solidFill>
            <a:miter lim="800000"/>
            <a:headEnd/>
            <a:tailEnd/>
          </a:ln>
        </p:spPr>
        <p:txBody>
          <a:bodyPr/>
          <a:lstStyle/>
          <a:p>
            <a:endParaRPr lang="en-GB" sz="2400">
              <a:solidFill>
                <a:srgbClr val="000000"/>
              </a:solidFill>
            </a:endParaRPr>
          </a:p>
        </p:txBody>
      </p:sp>
      <p:sp>
        <p:nvSpPr>
          <p:cNvPr id="106516" name="AutoShape 34"/>
          <p:cNvSpPr>
            <a:spLocks/>
          </p:cNvSpPr>
          <p:nvPr/>
        </p:nvSpPr>
        <p:spPr bwMode="auto">
          <a:xfrm flipH="1">
            <a:off x="3124200" y="2438400"/>
            <a:ext cx="914400" cy="1600200"/>
          </a:xfrm>
          <a:prstGeom prst="rtTriangle">
            <a:avLst/>
          </a:prstGeom>
          <a:solidFill>
            <a:srgbClr val="FF8200"/>
          </a:solidFill>
          <a:ln w="9525">
            <a:solidFill>
              <a:schemeClr val="tx1"/>
            </a:solidFill>
            <a:miter lim="800000"/>
            <a:headEnd/>
            <a:tailEnd/>
          </a:ln>
        </p:spPr>
        <p:txBody>
          <a:bodyPr/>
          <a:lstStyle/>
          <a:p>
            <a:endParaRPr lang="en-GB" sz="2400">
              <a:solidFill>
                <a:srgbClr val="000000"/>
              </a:solidFill>
            </a:endParaRPr>
          </a:p>
        </p:txBody>
      </p:sp>
      <p:grpSp>
        <p:nvGrpSpPr>
          <p:cNvPr id="9" name="Group 35"/>
          <p:cNvGrpSpPr>
            <a:grpSpLocks/>
          </p:cNvGrpSpPr>
          <p:nvPr/>
        </p:nvGrpSpPr>
        <p:grpSpPr bwMode="auto">
          <a:xfrm>
            <a:off x="3098800" y="2438400"/>
            <a:ext cx="939800" cy="1600200"/>
            <a:chOff x="0" y="0"/>
            <a:chExt cx="592" cy="1008"/>
          </a:xfrm>
        </p:grpSpPr>
        <p:sp>
          <p:nvSpPr>
            <p:cNvPr id="106531" name="Rectangle 36"/>
            <p:cNvSpPr>
              <a:spLocks/>
            </p:cNvSpPr>
            <p:nvPr/>
          </p:nvSpPr>
          <p:spPr bwMode="auto">
            <a:xfrm>
              <a:off x="0" y="0"/>
              <a:ext cx="592" cy="1008"/>
            </a:xfrm>
            <a:prstGeom prst="rect">
              <a:avLst/>
            </a:prstGeom>
            <a:noFill/>
            <a:ln w="9525">
              <a:solidFill>
                <a:schemeClr val="tx1"/>
              </a:solidFill>
              <a:miter lim="800000"/>
              <a:headEnd/>
              <a:tailEnd/>
            </a:ln>
          </p:spPr>
          <p:txBody>
            <a:bodyPr/>
            <a:lstStyle/>
            <a:p>
              <a:endParaRPr lang="en-GB" sz="2400">
                <a:solidFill>
                  <a:srgbClr val="000000"/>
                </a:solidFill>
                <a:cs typeface="Arial" charset="0"/>
              </a:endParaRPr>
            </a:p>
          </p:txBody>
        </p:sp>
        <p:sp>
          <p:nvSpPr>
            <p:cNvPr id="76837" name="Rectangle 37"/>
            <p:cNvSpPr>
              <a:spLocks/>
            </p:cNvSpPr>
            <p:nvPr/>
          </p:nvSpPr>
          <p:spPr bwMode="auto">
            <a:xfrm>
              <a:off x="0" y="252"/>
              <a:ext cx="592" cy="504"/>
            </a:xfrm>
            <a:prstGeom prst="rect">
              <a:avLst/>
            </a:prstGeom>
            <a:noFill/>
            <a:ln w="9525">
              <a:noFill/>
              <a:miter lim="800000"/>
              <a:headEnd type="none" w="med" len="med"/>
              <a:tailEnd type="none" w="med" len="med"/>
            </a:ln>
          </p:spPr>
          <p:txBody>
            <a:bodyPr lIns="38100" tIns="38100" rIns="79507" bIns="38100" anchor="ctr"/>
            <a:lstStyle/>
            <a:p>
              <a:pPr marL="41275" algn="ctr">
                <a:defRPr/>
              </a:pPr>
              <a:r>
                <a:rPr lang="en-US" sz="1500" b="1">
                  <a:solidFill>
                    <a:srgbClr val="000000"/>
                  </a:solidFill>
                  <a:effectLst>
                    <a:outerShdw blurRad="38100" dist="38100" dir="2700000" algn="tl">
                      <a:srgbClr val="DDDDDD"/>
                    </a:outerShdw>
                  </a:effectLst>
                  <a:ea typeface="Comic Sans MS" charset="0"/>
                  <a:cs typeface="Arial" charset="0"/>
                  <a:sym typeface="Comic Sans MS" charset="0"/>
                </a:rPr>
                <a:t>SPES</a:t>
              </a:r>
            </a:p>
            <a:p>
              <a:pPr marL="41275" algn="ctr">
                <a:defRPr/>
              </a:pPr>
              <a:r>
                <a:rPr lang="en-US" sz="1500">
                  <a:solidFill>
                    <a:srgbClr val="000000"/>
                  </a:solidFill>
                  <a:ea typeface="Comic Sans MS" charset="0"/>
                  <a:cs typeface="Arial" charset="0"/>
                  <a:sym typeface="Comic Sans MS" charset="0"/>
                </a:rPr>
                <a:t>ISOL</a:t>
              </a:r>
            </a:p>
            <a:p>
              <a:pPr marL="41275" algn="ctr">
                <a:defRPr/>
              </a:pPr>
              <a:r>
                <a:rPr lang="en-US" sz="1100">
                  <a:solidFill>
                    <a:srgbClr val="000000"/>
                  </a:solidFill>
                  <a:ea typeface="Comic Sans MS" charset="0"/>
                  <a:cs typeface="Arial" charset="0"/>
                  <a:sym typeface="Comic Sans MS" charset="0"/>
                </a:rPr>
                <a:t>5 A.MeV</a:t>
              </a:r>
            </a:p>
          </p:txBody>
        </p:sp>
      </p:grpSp>
      <p:grpSp>
        <p:nvGrpSpPr>
          <p:cNvPr id="10" name="Group 38"/>
          <p:cNvGrpSpPr>
            <a:grpSpLocks/>
          </p:cNvGrpSpPr>
          <p:nvPr/>
        </p:nvGrpSpPr>
        <p:grpSpPr bwMode="auto">
          <a:xfrm>
            <a:off x="727075" y="3581400"/>
            <a:ext cx="962025" cy="2635250"/>
            <a:chOff x="0" y="0"/>
            <a:chExt cx="536" cy="1392"/>
          </a:xfrm>
        </p:grpSpPr>
        <p:sp>
          <p:nvSpPr>
            <p:cNvPr id="106529" name="Rectangle 39"/>
            <p:cNvSpPr>
              <a:spLocks/>
            </p:cNvSpPr>
            <p:nvPr/>
          </p:nvSpPr>
          <p:spPr bwMode="auto">
            <a:xfrm>
              <a:off x="0" y="0"/>
              <a:ext cx="535" cy="1392"/>
            </a:xfrm>
            <a:prstGeom prst="rect">
              <a:avLst/>
            </a:prstGeom>
            <a:solidFill>
              <a:srgbClr val="C0C0C0"/>
            </a:solidFill>
            <a:ln w="9525">
              <a:solidFill>
                <a:schemeClr val="tx1"/>
              </a:solidFill>
              <a:miter lim="800000"/>
              <a:headEnd/>
              <a:tailEnd/>
            </a:ln>
          </p:spPr>
          <p:txBody>
            <a:bodyPr/>
            <a:lstStyle/>
            <a:p>
              <a:endParaRPr lang="en-GB" sz="2400">
                <a:solidFill>
                  <a:srgbClr val="000000"/>
                </a:solidFill>
                <a:cs typeface="Arial" charset="0"/>
              </a:endParaRPr>
            </a:p>
          </p:txBody>
        </p:sp>
        <p:sp>
          <p:nvSpPr>
            <p:cNvPr id="76840" name="Rectangle 40"/>
            <p:cNvSpPr>
              <a:spLocks/>
            </p:cNvSpPr>
            <p:nvPr/>
          </p:nvSpPr>
          <p:spPr bwMode="auto">
            <a:xfrm>
              <a:off x="0" y="335"/>
              <a:ext cx="536" cy="721"/>
            </a:xfrm>
            <a:prstGeom prst="rect">
              <a:avLst/>
            </a:prstGeom>
            <a:noFill/>
            <a:ln w="9525">
              <a:noFill/>
              <a:miter lim="800000"/>
              <a:headEnd type="none" w="med" len="med"/>
              <a:tailEnd type="none" w="med" len="med"/>
            </a:ln>
          </p:spPr>
          <p:txBody>
            <a:bodyPr lIns="38100" tIns="38100" rIns="87276" bIns="38100" anchor="ctr"/>
            <a:lstStyle/>
            <a:p>
              <a:pPr marL="47625" algn="ctr">
                <a:defRPr/>
              </a:pPr>
              <a:r>
                <a:rPr lang="en-US" sz="1500" b="1">
                  <a:solidFill>
                    <a:srgbClr val="000000"/>
                  </a:solidFill>
                  <a:effectLst>
                    <a:outerShdw blurRad="38100" dist="38100" dir="2700000" algn="tl">
                      <a:srgbClr val="DDDDDD"/>
                    </a:outerShdw>
                  </a:effectLst>
                  <a:ea typeface="Comic Sans MS" charset="0"/>
                  <a:cs typeface="Arial" charset="0"/>
                  <a:sym typeface="Comic Sans MS" charset="0"/>
                </a:rPr>
                <a:t>Louvain</a:t>
              </a:r>
            </a:p>
            <a:p>
              <a:pPr marL="47625" algn="ctr">
                <a:defRPr/>
              </a:pPr>
              <a:r>
                <a:rPr lang="en-US" sz="1500">
                  <a:solidFill>
                    <a:srgbClr val="000000"/>
                  </a:solidFill>
                  <a:ea typeface="Comic Sans MS" charset="0"/>
                  <a:cs typeface="Arial" charset="0"/>
                  <a:sym typeface="Comic Sans MS" charset="0"/>
                </a:rPr>
                <a:t>ISOL</a:t>
              </a:r>
            </a:p>
            <a:p>
              <a:pPr marL="47625" algn="ctr">
                <a:defRPr/>
              </a:pPr>
              <a:r>
                <a:rPr lang="en-US" sz="1500">
                  <a:solidFill>
                    <a:srgbClr val="000000"/>
                  </a:solidFill>
                  <a:ea typeface="Comic Sans MS" charset="0"/>
                  <a:cs typeface="Arial" charset="0"/>
                  <a:sym typeface="Comic Sans MS" charset="0"/>
                </a:rPr>
                <a:t>1-3 A.MeV</a:t>
              </a:r>
            </a:p>
          </p:txBody>
        </p:sp>
      </p:grpSp>
      <p:sp>
        <p:nvSpPr>
          <p:cNvPr id="76841" name="Rectangle 41"/>
          <p:cNvSpPr>
            <a:spLocks/>
          </p:cNvSpPr>
          <p:nvPr/>
        </p:nvSpPr>
        <p:spPr bwMode="auto">
          <a:xfrm>
            <a:off x="7516813" y="2209800"/>
            <a:ext cx="1246187" cy="661988"/>
          </a:xfrm>
          <a:prstGeom prst="rect">
            <a:avLst/>
          </a:prstGeom>
          <a:noFill/>
          <a:ln w="9525">
            <a:noFill/>
            <a:miter lim="800000"/>
            <a:headEnd type="none" w="med" len="med"/>
            <a:tailEnd type="none" w="med" len="med"/>
          </a:ln>
        </p:spPr>
        <p:txBody>
          <a:bodyPr wrap="none" lIns="0" tIns="0" rIns="40639" bIns="0">
            <a:spAutoFit/>
          </a:bodyPr>
          <a:lstStyle/>
          <a:p>
            <a:pPr marL="39688" algn="ctr">
              <a:defRPr/>
            </a:pPr>
            <a:r>
              <a:rPr lang="en-US" sz="1700" b="1">
                <a:solidFill>
                  <a:srgbClr val="000000"/>
                </a:solidFill>
                <a:effectLst>
                  <a:outerShdw blurRad="38100" dist="38100" dir="2700000" algn="tl">
                    <a:srgbClr val="DDDDDD"/>
                  </a:outerShdw>
                </a:effectLst>
                <a:ea typeface="Comic Sans MS" charset="0"/>
                <a:cs typeface="Arial" charset="0"/>
                <a:sym typeface="Comic Sans MS" charset="0"/>
              </a:rPr>
              <a:t>FAIR</a:t>
            </a:r>
            <a:r>
              <a:rPr lang="en-US" sz="1500">
                <a:solidFill>
                  <a:srgbClr val="000000"/>
                </a:solidFill>
                <a:ea typeface="Comic Sans MS" charset="0"/>
                <a:cs typeface="Arial" charset="0"/>
                <a:sym typeface="Comic Sans MS" charset="0"/>
              </a:rPr>
              <a:t> </a:t>
            </a:r>
          </a:p>
          <a:p>
            <a:pPr marL="39688" algn="ctr">
              <a:defRPr/>
            </a:pPr>
            <a:r>
              <a:rPr lang="en-US" sz="1500">
                <a:solidFill>
                  <a:srgbClr val="000000"/>
                </a:solidFill>
                <a:ea typeface="Comic Sans MS" charset="0"/>
                <a:cs typeface="Arial" charset="0"/>
                <a:sym typeface="Comic Sans MS" charset="0"/>
              </a:rPr>
              <a:t>fragmentation</a:t>
            </a:r>
          </a:p>
          <a:p>
            <a:pPr marL="39688" algn="ctr">
              <a:defRPr/>
            </a:pPr>
            <a:r>
              <a:rPr lang="en-US" sz="1100">
                <a:solidFill>
                  <a:srgbClr val="000000"/>
                </a:solidFill>
                <a:ea typeface="Comic Sans MS" charset="0"/>
                <a:cs typeface="Arial" charset="0"/>
                <a:sym typeface="Comic Sans MS" charset="0"/>
              </a:rPr>
              <a:t>200 to 1000 A.MeV</a:t>
            </a:r>
          </a:p>
        </p:txBody>
      </p:sp>
      <p:sp>
        <p:nvSpPr>
          <p:cNvPr id="106520" name="AutoShape 42"/>
          <p:cNvSpPr>
            <a:spLocks/>
          </p:cNvSpPr>
          <p:nvPr/>
        </p:nvSpPr>
        <p:spPr bwMode="auto">
          <a:xfrm flipH="1">
            <a:off x="1676400" y="3581400"/>
            <a:ext cx="1371600" cy="457200"/>
          </a:xfrm>
          <a:prstGeom prst="rtTriangle">
            <a:avLst/>
          </a:prstGeom>
          <a:solidFill>
            <a:srgbClr val="FF8100"/>
          </a:solidFill>
          <a:ln w="9525">
            <a:solidFill>
              <a:schemeClr val="tx1"/>
            </a:solidFill>
            <a:miter lim="800000"/>
            <a:headEnd/>
            <a:tailEnd/>
          </a:ln>
        </p:spPr>
        <p:txBody>
          <a:bodyPr/>
          <a:lstStyle/>
          <a:p>
            <a:endParaRPr lang="en-GB" sz="2400">
              <a:solidFill>
                <a:srgbClr val="000000"/>
              </a:solidFill>
            </a:endParaRPr>
          </a:p>
        </p:txBody>
      </p:sp>
      <p:sp>
        <p:nvSpPr>
          <p:cNvPr id="106521" name="Rectangle 43"/>
          <p:cNvSpPr>
            <a:spLocks/>
          </p:cNvSpPr>
          <p:nvPr/>
        </p:nvSpPr>
        <p:spPr bwMode="auto">
          <a:xfrm>
            <a:off x="5199063" y="3238500"/>
            <a:ext cx="1219200" cy="1136650"/>
          </a:xfrm>
          <a:prstGeom prst="rect">
            <a:avLst/>
          </a:prstGeom>
          <a:solidFill>
            <a:srgbClr val="FF8100"/>
          </a:solidFill>
          <a:ln w="9525">
            <a:solidFill>
              <a:schemeClr val="tx1"/>
            </a:solidFill>
            <a:miter lim="800000"/>
            <a:headEnd/>
            <a:tailEnd/>
          </a:ln>
        </p:spPr>
        <p:txBody>
          <a:bodyPr/>
          <a:lstStyle/>
          <a:p>
            <a:endParaRPr lang="en-GB" sz="2400">
              <a:solidFill>
                <a:srgbClr val="000000"/>
              </a:solidFill>
            </a:endParaRPr>
          </a:p>
        </p:txBody>
      </p:sp>
      <p:sp>
        <p:nvSpPr>
          <p:cNvPr id="106522" name="AutoShape 44"/>
          <p:cNvSpPr>
            <a:spLocks/>
          </p:cNvSpPr>
          <p:nvPr/>
        </p:nvSpPr>
        <p:spPr bwMode="auto">
          <a:xfrm rot="5400000" flipH="1">
            <a:off x="3505200" y="1879600"/>
            <a:ext cx="406400" cy="165100"/>
          </a:xfrm>
          <a:prstGeom prst="rightArrow">
            <a:avLst>
              <a:gd name="adj1" fmla="val 44407"/>
              <a:gd name="adj2" fmla="val 172969"/>
            </a:avLst>
          </a:prstGeom>
          <a:solidFill>
            <a:srgbClr val="FF0000"/>
          </a:solidFill>
          <a:ln w="25400">
            <a:noFill/>
            <a:miter lim="800000"/>
            <a:headEnd/>
            <a:tailEnd/>
          </a:ln>
        </p:spPr>
        <p:txBody>
          <a:bodyPr/>
          <a:lstStyle/>
          <a:p>
            <a:endParaRPr lang="en-GB" sz="2400">
              <a:solidFill>
                <a:srgbClr val="000000"/>
              </a:solidFill>
            </a:endParaRPr>
          </a:p>
        </p:txBody>
      </p:sp>
      <p:pic>
        <p:nvPicPr>
          <p:cNvPr id="106523" name="Picture 45"/>
          <p:cNvPicPr>
            <a:picLocks noChangeArrowheads="1"/>
          </p:cNvPicPr>
          <p:nvPr/>
        </p:nvPicPr>
        <p:blipFill>
          <a:blip r:embed="rId2" cstate="print"/>
          <a:srcRect/>
          <a:stretch>
            <a:fillRect/>
          </a:stretch>
        </p:blipFill>
        <p:spPr bwMode="auto">
          <a:xfrm>
            <a:off x="971550" y="2111375"/>
            <a:ext cx="5511800" cy="368300"/>
          </a:xfrm>
          <a:prstGeom prst="rect">
            <a:avLst/>
          </a:prstGeom>
          <a:noFill/>
          <a:ln w="25400">
            <a:noFill/>
            <a:miter lim="800000"/>
            <a:headEnd/>
            <a:tailEnd/>
          </a:ln>
        </p:spPr>
      </p:pic>
      <p:sp>
        <p:nvSpPr>
          <p:cNvPr id="76847" name="Rectangle 47"/>
          <p:cNvSpPr>
            <a:spLocks/>
          </p:cNvSpPr>
          <p:nvPr/>
        </p:nvSpPr>
        <p:spPr bwMode="auto">
          <a:xfrm>
            <a:off x="5199063" y="3238500"/>
            <a:ext cx="1219200" cy="1333500"/>
          </a:xfrm>
          <a:prstGeom prst="rect">
            <a:avLst/>
          </a:prstGeom>
          <a:noFill/>
          <a:ln w="9525">
            <a:noFill/>
            <a:miter lim="800000"/>
            <a:headEnd type="none" w="med" len="med"/>
            <a:tailEnd type="none" w="med" len="med"/>
          </a:ln>
        </p:spPr>
        <p:txBody>
          <a:bodyPr lIns="38100" tIns="38100" rIns="83301" bIns="38100" anchor="ctr"/>
          <a:lstStyle/>
          <a:p>
            <a:pPr marL="44450" algn="ctr"/>
            <a:r>
              <a:rPr lang="en-US" sz="1700" b="1">
                <a:solidFill>
                  <a:srgbClr val="000000"/>
                </a:solidFill>
                <a:effectLst>
                  <a:outerShdw blurRad="38100" dist="38100" dir="2700000" algn="tl">
                    <a:srgbClr val="C0C0C0"/>
                  </a:outerShdw>
                </a:effectLst>
                <a:ea typeface="Comic Sans MS" pitchFamily="66" charset="0"/>
                <a:sym typeface="Comic Sans MS" pitchFamily="66" charset="0"/>
              </a:rPr>
              <a:t>EURISOL DS 6FP</a:t>
            </a:r>
            <a:r>
              <a:rPr lang="en-US" sz="1700">
                <a:solidFill>
                  <a:srgbClr val="000000"/>
                </a:solidFill>
                <a:ea typeface="Comic Sans MS" pitchFamily="66" charset="0"/>
                <a:sym typeface="Comic Sans MS" pitchFamily="66" charset="0"/>
              </a:rPr>
              <a:t> </a:t>
            </a:r>
          </a:p>
          <a:p>
            <a:pPr marL="44450" algn="ctr"/>
            <a:endParaRPr lang="en-US" sz="1100">
              <a:solidFill>
                <a:srgbClr val="000000"/>
              </a:solidFill>
              <a:ea typeface="Comic Sans MS" pitchFamily="66" charset="0"/>
              <a:sym typeface="Comic Sans MS" pitchFamily="66" charset="0"/>
            </a:endParaRPr>
          </a:p>
        </p:txBody>
      </p:sp>
      <p:sp>
        <p:nvSpPr>
          <p:cNvPr id="106525" name="ZoneTexte 47"/>
          <p:cNvSpPr txBox="1">
            <a:spLocks noChangeArrowheads="1"/>
          </p:cNvSpPr>
          <p:nvPr/>
        </p:nvSpPr>
        <p:spPr bwMode="auto">
          <a:xfrm>
            <a:off x="5943600" y="5791200"/>
            <a:ext cx="3152775" cy="461963"/>
          </a:xfrm>
          <a:prstGeom prst="rect">
            <a:avLst/>
          </a:prstGeom>
          <a:solidFill>
            <a:srgbClr val="CCCCCC"/>
          </a:solidFill>
          <a:ln w="9525">
            <a:solidFill>
              <a:srgbClr val="000000"/>
            </a:solidFill>
            <a:miter lim="800000"/>
            <a:headEnd/>
            <a:tailEnd/>
          </a:ln>
        </p:spPr>
        <p:txBody>
          <a:bodyPr wrap="none">
            <a:spAutoFit/>
          </a:bodyPr>
          <a:lstStyle/>
          <a:p>
            <a:r>
              <a:rPr lang="en-GB" sz="2400">
                <a:solidFill>
                  <a:srgbClr val="000000"/>
                </a:solidFill>
              </a:rPr>
              <a:t>+ RIBF, RIKEN Japan</a:t>
            </a:r>
          </a:p>
        </p:txBody>
      </p:sp>
      <p:sp>
        <p:nvSpPr>
          <p:cNvPr id="106526" name="ZoneTexte 48"/>
          <p:cNvSpPr txBox="1">
            <a:spLocks noChangeArrowheads="1"/>
          </p:cNvSpPr>
          <p:nvPr/>
        </p:nvSpPr>
        <p:spPr bwMode="auto">
          <a:xfrm>
            <a:off x="5943600" y="6324600"/>
            <a:ext cx="2813050" cy="461963"/>
          </a:xfrm>
          <a:prstGeom prst="rect">
            <a:avLst/>
          </a:prstGeom>
          <a:solidFill>
            <a:srgbClr val="FF7C00"/>
          </a:solidFill>
          <a:ln w="9525">
            <a:solidFill>
              <a:schemeClr val="tx1"/>
            </a:solidFill>
            <a:miter lim="800000"/>
            <a:headEnd/>
            <a:tailEnd/>
          </a:ln>
        </p:spPr>
        <p:txBody>
          <a:bodyPr wrap="none">
            <a:spAutoFit/>
          </a:bodyPr>
          <a:lstStyle/>
          <a:p>
            <a:r>
              <a:rPr lang="en-GB" sz="2400">
                <a:solidFill>
                  <a:srgbClr val="000000"/>
                </a:solidFill>
              </a:rPr>
              <a:t>+ FRIB, MSU, USA</a:t>
            </a:r>
          </a:p>
        </p:txBody>
      </p:sp>
      <p:sp>
        <p:nvSpPr>
          <p:cNvPr id="106527" name="AutoShape 33"/>
          <p:cNvSpPr>
            <a:spLocks/>
          </p:cNvSpPr>
          <p:nvPr/>
        </p:nvSpPr>
        <p:spPr bwMode="auto">
          <a:xfrm rot="10800000" flipH="1">
            <a:off x="4100513" y="2438400"/>
            <a:ext cx="914400" cy="939800"/>
          </a:xfrm>
          <a:prstGeom prst="rtTriangle">
            <a:avLst/>
          </a:prstGeom>
          <a:solidFill>
            <a:srgbClr val="00DF00"/>
          </a:solidFill>
          <a:ln w="9525">
            <a:solidFill>
              <a:schemeClr val="tx1"/>
            </a:solidFill>
            <a:miter lim="800000"/>
            <a:headEnd/>
            <a:tailEnd/>
          </a:ln>
        </p:spPr>
        <p:txBody>
          <a:bodyPr/>
          <a:lstStyle/>
          <a:p>
            <a:endParaRPr lang="en-GB" sz="2400">
              <a:solidFill>
                <a:srgbClr val="000000"/>
              </a:solidFill>
            </a:endParaRPr>
          </a:p>
        </p:txBody>
      </p:sp>
      <p:sp>
        <p:nvSpPr>
          <p:cNvPr id="76821" name="Rectangle 21"/>
          <p:cNvSpPr>
            <a:spLocks/>
          </p:cNvSpPr>
          <p:nvPr/>
        </p:nvSpPr>
        <p:spPr bwMode="auto">
          <a:xfrm>
            <a:off x="4083050" y="2590800"/>
            <a:ext cx="990600" cy="1066800"/>
          </a:xfrm>
          <a:prstGeom prst="rect">
            <a:avLst/>
          </a:prstGeom>
          <a:noFill/>
          <a:ln w="9525">
            <a:noFill/>
            <a:miter lim="800000"/>
            <a:headEnd type="none" w="med" len="med"/>
            <a:tailEnd type="none" w="med" len="med"/>
          </a:ln>
        </p:spPr>
        <p:txBody>
          <a:bodyPr lIns="38100" tIns="38100" rIns="79507" bIns="38100" anchor="ctr"/>
          <a:lstStyle/>
          <a:p>
            <a:pPr marL="41275" algn="ctr">
              <a:defRPr/>
            </a:pPr>
            <a:r>
              <a:rPr lang="en-US" sz="1500" b="1" dirty="0">
                <a:solidFill>
                  <a:srgbClr val="000000"/>
                </a:solidFill>
                <a:effectLst>
                  <a:outerShdw blurRad="38100" dist="38100" dir="2700000" algn="tl">
                    <a:srgbClr val="DDDDDD"/>
                  </a:outerShdw>
                </a:effectLst>
                <a:ea typeface="Comic Sans MS" charset="0"/>
                <a:cs typeface="Arial" charset="0"/>
                <a:sym typeface="Comic Sans MS" charset="0"/>
              </a:rPr>
              <a:t>HIE </a:t>
            </a:r>
          </a:p>
          <a:p>
            <a:pPr marL="41275" algn="ctr">
              <a:defRPr/>
            </a:pPr>
            <a:r>
              <a:rPr lang="en-US" sz="1500" b="1" dirty="0">
                <a:solidFill>
                  <a:srgbClr val="000000"/>
                </a:solidFill>
                <a:effectLst>
                  <a:outerShdw blurRad="38100" dist="38100" dir="2700000" algn="tl">
                    <a:srgbClr val="DDDDDD"/>
                  </a:outerShdw>
                </a:effectLst>
                <a:ea typeface="Comic Sans MS" charset="0"/>
                <a:cs typeface="Arial" charset="0"/>
                <a:sym typeface="Comic Sans MS" charset="0"/>
              </a:rPr>
              <a:t>ISOLDE</a:t>
            </a:r>
          </a:p>
          <a:p>
            <a:pPr marL="41275" algn="ctr">
              <a:defRPr/>
            </a:pPr>
            <a:r>
              <a:rPr lang="en-US" sz="1500" dirty="0">
                <a:solidFill>
                  <a:srgbClr val="000000"/>
                </a:solidFill>
                <a:ea typeface="Comic Sans MS" charset="0"/>
                <a:cs typeface="Arial" charset="0"/>
                <a:sym typeface="Comic Sans MS" charset="0"/>
              </a:rPr>
              <a:t>ISOL</a:t>
            </a:r>
          </a:p>
          <a:p>
            <a:pPr marL="41275" algn="ctr">
              <a:defRPr/>
            </a:pPr>
            <a:r>
              <a:rPr lang="en-US" sz="1100" dirty="0">
                <a:solidFill>
                  <a:srgbClr val="000000"/>
                </a:solidFill>
                <a:ea typeface="Comic Sans MS" charset="0"/>
                <a:cs typeface="Arial" charset="0"/>
                <a:sym typeface="Comic Sans MS" charset="0"/>
              </a:rPr>
              <a:t>&gt;3 </a:t>
            </a:r>
            <a:r>
              <a:rPr lang="en-US" sz="1100" dirty="0" err="1">
                <a:solidFill>
                  <a:srgbClr val="000000"/>
                </a:solidFill>
                <a:ea typeface="Comic Sans MS" charset="0"/>
                <a:cs typeface="Arial" charset="0"/>
                <a:sym typeface="Comic Sans MS" charset="0"/>
              </a:rPr>
              <a:t>A.MeV</a:t>
            </a:r>
            <a:endParaRPr lang="en-US" sz="1100" dirty="0">
              <a:solidFill>
                <a:srgbClr val="000000"/>
              </a:solidFill>
              <a:ea typeface="Comic Sans MS" charset="0"/>
              <a:cs typeface="Arial" charset="0"/>
              <a:sym typeface="Comic Sans MS" charset="0"/>
            </a:endParaRPr>
          </a:p>
        </p:txBody>
      </p:sp>
    </p:spTree>
  </p:cSld>
  <p:clrMapOvr>
    <a:masterClrMapping/>
  </p:clrMapOvr>
  <p:transition/>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Image 50" descr="SPIRAL2_maquette_sanstitres_small.jpg"/>
          <p:cNvPicPr>
            <a:picLocks noChangeAspect="1"/>
          </p:cNvPicPr>
          <p:nvPr/>
        </p:nvPicPr>
        <p:blipFill>
          <a:blip r:embed="rId3"/>
          <a:srcRect/>
          <a:stretch>
            <a:fillRect/>
          </a:stretch>
        </p:blipFill>
        <p:spPr bwMode="auto">
          <a:xfrm>
            <a:off x="642938" y="1960563"/>
            <a:ext cx="8599487" cy="3589337"/>
          </a:xfrm>
          <a:prstGeom prst="rect">
            <a:avLst/>
          </a:prstGeom>
          <a:noFill/>
          <a:ln w="9525">
            <a:noFill/>
            <a:miter lim="800000"/>
            <a:headEnd/>
            <a:tailEnd/>
          </a:ln>
        </p:spPr>
      </p:pic>
      <p:sp>
        <p:nvSpPr>
          <p:cNvPr id="23" name="ZoneTexte 22"/>
          <p:cNvSpPr txBox="1">
            <a:spLocks noChangeArrowheads="1"/>
          </p:cNvSpPr>
          <p:nvPr/>
        </p:nvSpPr>
        <p:spPr bwMode="auto">
          <a:xfrm rot="-808768">
            <a:off x="682625" y="3122613"/>
            <a:ext cx="1847850" cy="307975"/>
          </a:xfrm>
          <a:prstGeom prst="rect">
            <a:avLst/>
          </a:prstGeom>
          <a:gradFill rotWithShape="1">
            <a:gsLst>
              <a:gs pos="0">
                <a:srgbClr val="EDEDED"/>
              </a:gs>
              <a:gs pos="64999">
                <a:srgbClr val="D0D0D0"/>
              </a:gs>
              <a:gs pos="100000">
                <a:srgbClr val="BCBCBC"/>
              </a:gs>
            </a:gsLst>
            <a:lin ang="5400000" scaled="1"/>
          </a:gradFill>
          <a:ln w="9525">
            <a:solidFill>
              <a:srgbClr val="000000"/>
            </a:solidFill>
            <a:miter lim="800000"/>
            <a:headEnd/>
            <a:tailEnd/>
          </a:ln>
          <a:effectLst>
            <a:outerShdw dist="20000" dir="5400000" rotWithShape="0">
              <a:srgbClr val="808080">
                <a:alpha val="37999"/>
              </a:srgbClr>
            </a:outerShdw>
          </a:effectLst>
        </p:spPr>
        <p:txBody>
          <a:bodyPr>
            <a:spAutoFit/>
          </a:bodyPr>
          <a:lstStyle/>
          <a:p>
            <a:pPr algn="ctr">
              <a:defRPr/>
            </a:pPr>
            <a:r>
              <a:rPr lang="en-GB" sz="1400">
                <a:solidFill>
                  <a:srgbClr val="000000"/>
                </a:solidFill>
                <a:latin typeface="+mn-lt"/>
                <a:ea typeface="+mn-ea"/>
                <a:sym typeface="Arial" pitchFamily="30" charset="0"/>
              </a:rPr>
              <a:t>A/q=6 Injector option</a:t>
            </a:r>
          </a:p>
        </p:txBody>
      </p:sp>
      <p:sp>
        <p:nvSpPr>
          <p:cNvPr id="30" name="ZoneTexte 29"/>
          <p:cNvSpPr txBox="1">
            <a:spLocks noChangeArrowheads="1"/>
          </p:cNvSpPr>
          <p:nvPr/>
        </p:nvSpPr>
        <p:spPr bwMode="auto">
          <a:xfrm>
            <a:off x="747713" y="4897438"/>
            <a:ext cx="1728787" cy="584200"/>
          </a:xfrm>
          <a:prstGeom prst="rect">
            <a:avLst/>
          </a:prstGeom>
          <a:gradFill rotWithShape="1">
            <a:gsLst>
              <a:gs pos="0">
                <a:srgbClr val="EDEDED"/>
              </a:gs>
              <a:gs pos="64999">
                <a:srgbClr val="D0D0D0"/>
              </a:gs>
              <a:gs pos="100000">
                <a:srgbClr val="BCBCBC"/>
              </a:gs>
            </a:gsLst>
            <a:lin ang="5400000" scaled="1"/>
          </a:gradFill>
          <a:ln w="9525">
            <a:solidFill>
              <a:srgbClr val="000000"/>
            </a:solidFill>
            <a:miter lim="800000"/>
            <a:headEnd/>
            <a:tailEnd/>
          </a:ln>
          <a:effectLst>
            <a:outerShdw dist="20000" dir="5400000" rotWithShape="0">
              <a:srgbClr val="808080">
                <a:alpha val="37999"/>
              </a:srgbClr>
            </a:outerShdw>
          </a:effectLst>
        </p:spPr>
        <p:txBody>
          <a:bodyPr>
            <a:spAutoFit/>
          </a:bodyPr>
          <a:lstStyle/>
          <a:p>
            <a:pPr algn="ctr">
              <a:defRPr/>
            </a:pPr>
            <a:r>
              <a:rPr lang="en-GB" sz="1600">
                <a:solidFill>
                  <a:srgbClr val="000000"/>
                </a:solidFill>
                <a:latin typeface="+mn-lt"/>
                <a:ea typeface="+mn-ea"/>
                <a:sym typeface="Arial" pitchFamily="30" charset="0"/>
              </a:rPr>
              <a:t>A/q=3 HI source</a:t>
            </a:r>
          </a:p>
          <a:p>
            <a:pPr algn="ctr">
              <a:defRPr/>
            </a:pPr>
            <a:r>
              <a:rPr lang="fr-FR" sz="1600">
                <a:solidFill>
                  <a:srgbClr val="000000"/>
                </a:solidFill>
                <a:latin typeface="+mn-lt"/>
                <a:ea typeface="+mn-ea"/>
                <a:sym typeface="Arial" pitchFamily="30" charset="0"/>
              </a:rPr>
              <a:t>U</a:t>
            </a:r>
            <a:r>
              <a:rPr lang="en-GB" sz="1600">
                <a:solidFill>
                  <a:srgbClr val="000000"/>
                </a:solidFill>
                <a:latin typeface="+mn-lt"/>
                <a:ea typeface="+mn-ea"/>
                <a:sym typeface="Arial" pitchFamily="30" charset="0"/>
              </a:rPr>
              <a:t>p to 1mA</a:t>
            </a:r>
          </a:p>
        </p:txBody>
      </p:sp>
      <p:sp>
        <p:nvSpPr>
          <p:cNvPr id="31" name="ZoneTexte 30"/>
          <p:cNvSpPr txBox="1">
            <a:spLocks noChangeArrowheads="1"/>
          </p:cNvSpPr>
          <p:nvPr/>
        </p:nvSpPr>
        <p:spPr bwMode="auto">
          <a:xfrm>
            <a:off x="1692275" y="4222750"/>
            <a:ext cx="1641475" cy="585788"/>
          </a:xfrm>
          <a:prstGeom prst="rect">
            <a:avLst/>
          </a:prstGeom>
          <a:gradFill rotWithShape="1">
            <a:gsLst>
              <a:gs pos="0">
                <a:srgbClr val="EDEDED"/>
              </a:gs>
              <a:gs pos="64999">
                <a:srgbClr val="D0D0D0"/>
              </a:gs>
              <a:gs pos="100000">
                <a:srgbClr val="BCBCBC"/>
              </a:gs>
            </a:gsLst>
            <a:lin ang="5400000" scaled="1"/>
          </a:gradFill>
          <a:ln w="9525">
            <a:solidFill>
              <a:srgbClr val="000000"/>
            </a:solidFill>
            <a:miter lim="800000"/>
            <a:headEnd/>
            <a:tailEnd/>
          </a:ln>
          <a:effectLst>
            <a:outerShdw dist="20000" dir="5400000" rotWithShape="0">
              <a:srgbClr val="808080">
                <a:alpha val="37999"/>
              </a:srgbClr>
            </a:outerShdw>
          </a:effectLst>
        </p:spPr>
        <p:txBody>
          <a:bodyPr>
            <a:spAutoFit/>
          </a:bodyPr>
          <a:lstStyle/>
          <a:p>
            <a:pPr algn="ctr">
              <a:defRPr/>
            </a:pPr>
            <a:r>
              <a:rPr lang="en-GB" sz="1600">
                <a:solidFill>
                  <a:srgbClr val="000000"/>
                </a:solidFill>
                <a:latin typeface="+mn-lt"/>
                <a:ea typeface="+mn-ea"/>
                <a:sym typeface="Arial" pitchFamily="30" charset="0"/>
              </a:rPr>
              <a:t>A/q=2 source</a:t>
            </a:r>
          </a:p>
          <a:p>
            <a:pPr algn="ctr">
              <a:defRPr/>
            </a:pPr>
            <a:r>
              <a:rPr lang="fr-FR" sz="1600">
                <a:solidFill>
                  <a:srgbClr val="000000"/>
                </a:solidFill>
                <a:latin typeface="+mn-lt"/>
                <a:ea typeface="+mn-ea"/>
                <a:sym typeface="Arial" pitchFamily="30" charset="0"/>
              </a:rPr>
              <a:t>p, d</a:t>
            </a:r>
            <a:r>
              <a:rPr lang="en-GB" sz="1600">
                <a:solidFill>
                  <a:srgbClr val="000000"/>
                </a:solidFill>
                <a:latin typeface="+mn-lt"/>
                <a:ea typeface="+mn-ea"/>
                <a:sym typeface="Arial" pitchFamily="30" charset="0"/>
              </a:rPr>
              <a:t>, </a:t>
            </a:r>
            <a:r>
              <a:rPr lang="en-GB" sz="1600" baseline="30000">
                <a:solidFill>
                  <a:srgbClr val="000000"/>
                </a:solidFill>
                <a:latin typeface="+mn-lt"/>
                <a:ea typeface="+mn-ea"/>
                <a:sym typeface="Arial" pitchFamily="30" charset="0"/>
              </a:rPr>
              <a:t>3,4</a:t>
            </a:r>
            <a:r>
              <a:rPr lang="en-GB" sz="1600">
                <a:solidFill>
                  <a:srgbClr val="000000"/>
                </a:solidFill>
                <a:latin typeface="+mn-lt"/>
                <a:ea typeface="+mn-ea"/>
                <a:sym typeface="Arial" pitchFamily="30" charset="0"/>
              </a:rPr>
              <a:t>He 5mA</a:t>
            </a:r>
          </a:p>
        </p:txBody>
      </p:sp>
      <p:sp>
        <p:nvSpPr>
          <p:cNvPr id="39" name="ZoneTexte 38"/>
          <p:cNvSpPr txBox="1">
            <a:spLocks noChangeArrowheads="1"/>
          </p:cNvSpPr>
          <p:nvPr/>
        </p:nvSpPr>
        <p:spPr bwMode="auto">
          <a:xfrm>
            <a:off x="758825" y="1570038"/>
            <a:ext cx="1739900" cy="1200150"/>
          </a:xfrm>
          <a:prstGeom prst="rect">
            <a:avLst/>
          </a:prstGeom>
          <a:gradFill rotWithShape="1">
            <a:gsLst>
              <a:gs pos="0">
                <a:srgbClr val="EDEDED"/>
              </a:gs>
              <a:gs pos="64999">
                <a:srgbClr val="D0D0D0"/>
              </a:gs>
              <a:gs pos="100000">
                <a:srgbClr val="BCBCBC"/>
              </a:gs>
            </a:gsLst>
            <a:lin ang="5400000" scaled="1"/>
          </a:gradFill>
          <a:ln w="9525">
            <a:solidFill>
              <a:srgbClr val="000000"/>
            </a:solidFill>
            <a:miter lim="800000"/>
            <a:headEnd/>
            <a:tailEnd/>
          </a:ln>
          <a:effectLst>
            <a:outerShdw dist="20000" dir="5400000" rotWithShape="0">
              <a:srgbClr val="808080">
                <a:alpha val="37999"/>
              </a:srgbClr>
            </a:outerShdw>
          </a:effectLst>
        </p:spPr>
        <p:txBody>
          <a:bodyPr>
            <a:spAutoFit/>
          </a:bodyPr>
          <a:lstStyle/>
          <a:p>
            <a:pPr>
              <a:defRPr/>
            </a:pPr>
            <a:r>
              <a:rPr lang="en-GB">
                <a:solidFill>
                  <a:srgbClr val="000000"/>
                </a:solidFill>
                <a:latin typeface="+mn-lt"/>
                <a:ea typeface="+mn-ea"/>
                <a:sym typeface="Arial" charset="0"/>
              </a:rPr>
              <a:t>LINAC: </a:t>
            </a:r>
          </a:p>
          <a:p>
            <a:pPr>
              <a:defRPr/>
            </a:pPr>
            <a:r>
              <a:rPr lang="en-GB">
                <a:solidFill>
                  <a:srgbClr val="000000"/>
                </a:solidFill>
                <a:latin typeface="+mn-lt"/>
                <a:ea typeface="+mn-ea"/>
                <a:sym typeface="Arial" charset="0"/>
              </a:rPr>
              <a:t>33MeV p </a:t>
            </a:r>
          </a:p>
          <a:p>
            <a:pPr>
              <a:defRPr/>
            </a:pPr>
            <a:r>
              <a:rPr lang="en-GB">
                <a:solidFill>
                  <a:srgbClr val="000000"/>
                </a:solidFill>
                <a:latin typeface="+mn-lt"/>
                <a:ea typeface="+mn-ea"/>
                <a:sym typeface="Arial" charset="0"/>
              </a:rPr>
              <a:t>40 MeV d </a:t>
            </a:r>
          </a:p>
          <a:p>
            <a:pPr>
              <a:defRPr/>
            </a:pPr>
            <a:r>
              <a:rPr lang="en-GB">
                <a:solidFill>
                  <a:srgbClr val="000000"/>
                </a:solidFill>
                <a:latin typeface="+mn-lt"/>
                <a:ea typeface="+mn-ea"/>
                <a:sym typeface="Arial" charset="0"/>
              </a:rPr>
              <a:t>14.5 AMeV HI  </a:t>
            </a:r>
          </a:p>
        </p:txBody>
      </p:sp>
      <p:sp>
        <p:nvSpPr>
          <p:cNvPr id="9230" name="ZoneTexte 43"/>
          <p:cNvSpPr txBox="1">
            <a:spLocks noChangeArrowheads="1"/>
          </p:cNvSpPr>
          <p:nvPr/>
        </p:nvSpPr>
        <p:spPr bwMode="auto">
          <a:xfrm>
            <a:off x="2476500" y="60325"/>
            <a:ext cx="5093510" cy="538609"/>
          </a:xfrm>
          <a:prstGeom prst="rect">
            <a:avLst/>
          </a:prstGeom>
          <a:gradFill rotWithShape="1">
            <a:gsLst>
              <a:gs pos="0">
                <a:srgbClr val="FFFFFF"/>
              </a:gs>
              <a:gs pos="64999">
                <a:srgbClr val="FFFFFF"/>
              </a:gs>
              <a:gs pos="100000">
                <a:srgbClr val="FFFFFF"/>
              </a:gs>
            </a:gsLst>
            <a:lin ang="5400000" scaled="1"/>
          </a:gradFill>
          <a:ln w="9525">
            <a:solidFill>
              <a:srgbClr val="F9F9F9"/>
            </a:solidFill>
            <a:miter lim="800000"/>
            <a:headEnd/>
            <a:tailEnd/>
          </a:ln>
          <a:effectLst>
            <a:outerShdw dist="20000" dir="5400000" rotWithShape="0">
              <a:srgbClr val="808080">
                <a:alpha val="37999"/>
              </a:srgbClr>
            </a:outerShdw>
          </a:effectLst>
        </p:spPr>
        <p:txBody>
          <a:bodyPr wrap="none">
            <a:spAutoFit/>
          </a:bodyPr>
          <a:lstStyle/>
          <a:p>
            <a:pPr>
              <a:defRPr/>
            </a:pPr>
            <a:r>
              <a:rPr lang="en-GB" sz="2900" b="1" dirty="0">
                <a:solidFill>
                  <a:srgbClr val="000000"/>
                </a:solidFill>
                <a:latin typeface="+mn-lt"/>
                <a:ea typeface="+mn-ea"/>
                <a:sym typeface="Arial" pitchFamily="30" charset="0"/>
              </a:rPr>
              <a:t>GANIL/SPIRAL1/</a:t>
            </a:r>
            <a:r>
              <a:rPr lang="en-GB" sz="2900" b="1" dirty="0">
                <a:solidFill>
                  <a:srgbClr val="9900CC"/>
                </a:solidFill>
                <a:latin typeface="+mn-lt"/>
                <a:ea typeface="+mn-ea"/>
                <a:sym typeface="Arial" pitchFamily="30" charset="0"/>
              </a:rPr>
              <a:t>SPIRAL2</a:t>
            </a:r>
            <a:r>
              <a:rPr lang="en-GB" sz="2900" b="1" dirty="0">
                <a:solidFill>
                  <a:srgbClr val="000000"/>
                </a:solidFill>
                <a:latin typeface="+mn-lt"/>
                <a:ea typeface="+mn-ea"/>
                <a:sym typeface="Arial" pitchFamily="30" charset="0"/>
              </a:rPr>
              <a:t> </a:t>
            </a:r>
            <a:r>
              <a:rPr lang="en-GB" sz="2900" b="1" dirty="0">
                <a:solidFill>
                  <a:srgbClr val="9900CC"/>
                </a:solidFill>
                <a:latin typeface="+mn-lt"/>
                <a:ea typeface="+mn-ea"/>
                <a:sym typeface="Arial" pitchFamily="30" charset="0"/>
              </a:rPr>
              <a:t>facility</a:t>
            </a:r>
          </a:p>
        </p:txBody>
      </p:sp>
      <p:grpSp>
        <p:nvGrpSpPr>
          <p:cNvPr id="2" name="Grouper 55"/>
          <p:cNvGrpSpPr>
            <a:grpSpLocks/>
          </p:cNvGrpSpPr>
          <p:nvPr/>
        </p:nvGrpSpPr>
        <p:grpSpPr bwMode="auto">
          <a:xfrm>
            <a:off x="76200" y="817563"/>
            <a:ext cx="582613" cy="5029200"/>
            <a:chOff x="228600" y="1271051"/>
            <a:chExt cx="329149" cy="2843749"/>
          </a:xfrm>
        </p:grpSpPr>
        <p:grpSp>
          <p:nvGrpSpPr>
            <p:cNvPr id="3" name="Group 207"/>
            <p:cNvGrpSpPr>
              <a:grpSpLocks/>
            </p:cNvGrpSpPr>
            <p:nvPr/>
          </p:nvGrpSpPr>
          <p:grpSpPr bwMode="auto">
            <a:xfrm>
              <a:off x="228600" y="1570349"/>
              <a:ext cx="329149" cy="329149"/>
              <a:chOff x="17664" y="3853"/>
              <a:chExt cx="1134" cy="1134"/>
            </a:xfrm>
          </p:grpSpPr>
          <p:sp>
            <p:nvSpPr>
              <p:cNvPr id="112687" name="Oval 16"/>
              <p:cNvSpPr>
                <a:spLocks noChangeArrowheads="1"/>
              </p:cNvSpPr>
              <p:nvPr/>
            </p:nvSpPr>
            <p:spPr bwMode="auto">
              <a:xfrm>
                <a:off x="17664" y="3853"/>
                <a:ext cx="1134" cy="1134"/>
              </a:xfrm>
              <a:prstGeom prst="ellipse">
                <a:avLst/>
              </a:prstGeom>
              <a:solidFill>
                <a:schemeClr val="bg1"/>
              </a:solidFill>
              <a:ln w="9525">
                <a:noFill/>
                <a:round/>
                <a:headEnd/>
                <a:tailEnd/>
              </a:ln>
            </p:spPr>
            <p:txBody>
              <a:bodyPr wrap="none" anchor="ctr"/>
              <a:lstStyle/>
              <a:p>
                <a:endParaRPr lang="en-GB" sz="2400">
                  <a:solidFill>
                    <a:srgbClr val="000000"/>
                  </a:solidFill>
                </a:endParaRPr>
              </a:p>
            </p:txBody>
          </p:sp>
          <p:pic>
            <p:nvPicPr>
              <p:cNvPr id="112688" name="Picture 17" descr="cea quadri"/>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17870" y="4047"/>
                <a:ext cx="727" cy="728"/>
              </a:xfrm>
              <a:prstGeom prst="rect">
                <a:avLst/>
              </a:prstGeom>
              <a:noFill/>
              <a:ln w="9525">
                <a:noFill/>
                <a:miter lim="800000"/>
                <a:headEnd/>
                <a:tailEnd/>
              </a:ln>
            </p:spPr>
          </p:pic>
        </p:grpSp>
        <p:grpSp>
          <p:nvGrpSpPr>
            <p:cNvPr id="4" name="Group 44"/>
            <p:cNvGrpSpPr>
              <a:grpSpLocks/>
            </p:cNvGrpSpPr>
            <p:nvPr/>
          </p:nvGrpSpPr>
          <p:grpSpPr bwMode="auto">
            <a:xfrm>
              <a:off x="228600" y="2767541"/>
              <a:ext cx="329149" cy="329149"/>
              <a:chOff x="16549" y="15916"/>
              <a:chExt cx="2267" cy="2267"/>
            </a:xfrm>
          </p:grpSpPr>
          <p:sp>
            <p:nvSpPr>
              <p:cNvPr id="112685" name="Oval 23"/>
              <p:cNvSpPr>
                <a:spLocks noChangeArrowheads="1"/>
              </p:cNvSpPr>
              <p:nvPr/>
            </p:nvSpPr>
            <p:spPr bwMode="auto">
              <a:xfrm>
                <a:off x="16549" y="15916"/>
                <a:ext cx="2267" cy="2267"/>
              </a:xfrm>
              <a:prstGeom prst="ellipse">
                <a:avLst/>
              </a:prstGeom>
              <a:solidFill>
                <a:schemeClr val="bg1"/>
              </a:solidFill>
              <a:ln w="9525">
                <a:noFill/>
                <a:round/>
                <a:headEnd/>
                <a:tailEnd/>
              </a:ln>
            </p:spPr>
            <p:txBody>
              <a:bodyPr wrap="none" anchor="ctr"/>
              <a:lstStyle/>
              <a:p>
                <a:endParaRPr lang="en-GB" sz="2400">
                  <a:solidFill>
                    <a:srgbClr val="000000"/>
                  </a:solidFill>
                </a:endParaRPr>
              </a:p>
            </p:txBody>
          </p:sp>
          <p:pic>
            <p:nvPicPr>
              <p:cNvPr id="112686" name="Picture 31" descr="logoNormandie"/>
              <p:cNvPicPr>
                <a:picLocks noChangeAspect="1" noChangeArrowheads="1"/>
              </p:cNvPicPr>
              <p:nvPr/>
            </p:nvPicPr>
            <p:blipFill>
              <a:blip r:embed="rId5" cstate="print">
                <a:clrChange>
                  <a:clrFrom>
                    <a:srgbClr val="FFFFFF"/>
                  </a:clrFrom>
                  <a:clrTo>
                    <a:srgbClr val="FFFFFF">
                      <a:alpha val="0"/>
                    </a:srgbClr>
                  </a:clrTo>
                </a:clrChange>
              </a:blip>
              <a:srcRect/>
              <a:stretch>
                <a:fillRect/>
              </a:stretch>
            </p:blipFill>
            <p:spPr bwMode="auto">
              <a:xfrm>
                <a:off x="16632" y="16588"/>
                <a:ext cx="2064" cy="801"/>
              </a:xfrm>
              <a:prstGeom prst="rect">
                <a:avLst/>
              </a:prstGeom>
              <a:noFill/>
              <a:ln w="9525">
                <a:noFill/>
                <a:miter lim="800000"/>
                <a:headEnd/>
                <a:tailEnd/>
              </a:ln>
            </p:spPr>
          </p:pic>
        </p:grpSp>
        <p:grpSp>
          <p:nvGrpSpPr>
            <p:cNvPr id="5" name="Group 43"/>
            <p:cNvGrpSpPr>
              <a:grpSpLocks/>
            </p:cNvGrpSpPr>
            <p:nvPr/>
          </p:nvGrpSpPr>
          <p:grpSpPr bwMode="auto">
            <a:xfrm>
              <a:off x="228600" y="3066839"/>
              <a:ext cx="329149" cy="329149"/>
              <a:chOff x="16486" y="18411"/>
              <a:chExt cx="2362" cy="2267"/>
            </a:xfrm>
          </p:grpSpPr>
          <p:sp>
            <p:nvSpPr>
              <p:cNvPr id="112683" name="Oval 24"/>
              <p:cNvSpPr>
                <a:spLocks noChangeArrowheads="1"/>
              </p:cNvSpPr>
              <p:nvPr/>
            </p:nvSpPr>
            <p:spPr bwMode="auto">
              <a:xfrm>
                <a:off x="16549" y="18411"/>
                <a:ext cx="2267" cy="2267"/>
              </a:xfrm>
              <a:prstGeom prst="ellipse">
                <a:avLst/>
              </a:prstGeom>
              <a:solidFill>
                <a:schemeClr val="bg1"/>
              </a:solidFill>
              <a:ln w="9525">
                <a:noFill/>
                <a:round/>
                <a:headEnd/>
                <a:tailEnd/>
              </a:ln>
            </p:spPr>
            <p:txBody>
              <a:bodyPr wrap="none" anchor="ctr"/>
              <a:lstStyle/>
              <a:p>
                <a:pPr algn="ctr"/>
                <a:endParaRPr lang="en-GB" sz="2400">
                  <a:solidFill>
                    <a:srgbClr val="000000"/>
                  </a:solidFill>
                </a:endParaRPr>
              </a:p>
            </p:txBody>
          </p:sp>
          <p:pic>
            <p:nvPicPr>
              <p:cNvPr id="112684" name="Picture 33" descr="Logo Caenlamer com agglo"/>
              <p:cNvPicPr preferRelativeResize="0">
                <a:picLocks noChangeAspect="1" noChangeArrowheads="1"/>
              </p:cNvPicPr>
              <p:nvPr/>
            </p:nvPicPr>
            <p:blipFill>
              <a:blip r:embed="rId6">
                <a:clrChange>
                  <a:clrFrom>
                    <a:srgbClr val="FEFFFC"/>
                  </a:clrFrom>
                  <a:clrTo>
                    <a:srgbClr val="FEFFFC">
                      <a:alpha val="0"/>
                    </a:srgbClr>
                  </a:clrTo>
                </a:clrChange>
              </a:blip>
              <a:srcRect/>
              <a:stretch>
                <a:fillRect/>
              </a:stretch>
            </p:blipFill>
            <p:spPr bwMode="auto">
              <a:xfrm>
                <a:off x="16486" y="18740"/>
                <a:ext cx="2362" cy="1483"/>
              </a:xfrm>
              <a:prstGeom prst="rect">
                <a:avLst/>
              </a:prstGeom>
              <a:noFill/>
              <a:ln w="9525">
                <a:noFill/>
                <a:miter lim="800000"/>
                <a:headEnd/>
                <a:tailEnd/>
              </a:ln>
            </p:spPr>
          </p:pic>
        </p:grpSp>
        <p:pic>
          <p:nvPicPr>
            <p:cNvPr id="112667" name="Picture 34" descr="800px-Flag_of_Europe"/>
            <p:cNvPicPr preferRelativeResize="0">
              <a:picLocks noChangeAspect="1" noChangeArrowheads="1"/>
            </p:cNvPicPr>
            <p:nvPr/>
          </p:nvPicPr>
          <p:blipFill>
            <a:blip r:embed="rId7" cstate="print"/>
            <a:srcRect/>
            <a:stretch>
              <a:fillRect/>
            </a:stretch>
          </p:blipFill>
          <p:spPr bwMode="auto">
            <a:xfrm>
              <a:off x="228600" y="3366137"/>
              <a:ext cx="329149" cy="321312"/>
            </a:xfrm>
            <a:prstGeom prst="rect">
              <a:avLst/>
            </a:prstGeom>
            <a:noFill/>
            <a:ln w="9525">
              <a:noFill/>
              <a:miter lim="800000"/>
              <a:headEnd/>
              <a:tailEnd/>
            </a:ln>
          </p:spPr>
        </p:pic>
        <p:grpSp>
          <p:nvGrpSpPr>
            <p:cNvPr id="6" name="Group 208"/>
            <p:cNvGrpSpPr>
              <a:grpSpLocks/>
            </p:cNvGrpSpPr>
            <p:nvPr/>
          </p:nvGrpSpPr>
          <p:grpSpPr bwMode="auto">
            <a:xfrm>
              <a:off x="228600" y="1869647"/>
              <a:ext cx="329149" cy="329149"/>
              <a:chOff x="17664" y="6120"/>
              <a:chExt cx="1134" cy="1134"/>
            </a:xfrm>
          </p:grpSpPr>
          <p:sp>
            <p:nvSpPr>
              <p:cNvPr id="112681" name="Oval 19"/>
              <p:cNvSpPr>
                <a:spLocks noChangeArrowheads="1"/>
              </p:cNvSpPr>
              <p:nvPr/>
            </p:nvSpPr>
            <p:spPr bwMode="auto">
              <a:xfrm>
                <a:off x="17664" y="6120"/>
                <a:ext cx="1134" cy="1134"/>
              </a:xfrm>
              <a:prstGeom prst="ellipse">
                <a:avLst/>
              </a:prstGeom>
              <a:solidFill>
                <a:schemeClr val="bg1"/>
              </a:solidFill>
              <a:ln w="9525">
                <a:noFill/>
                <a:round/>
                <a:headEnd/>
                <a:tailEnd/>
              </a:ln>
            </p:spPr>
            <p:txBody>
              <a:bodyPr wrap="none" anchor="ctr"/>
              <a:lstStyle/>
              <a:p>
                <a:endParaRPr lang="en-GB" sz="2400">
                  <a:solidFill>
                    <a:srgbClr val="000000"/>
                  </a:solidFill>
                </a:endParaRPr>
              </a:p>
            </p:txBody>
          </p:sp>
          <p:pic>
            <p:nvPicPr>
              <p:cNvPr id="112682" name="Picture 39" descr="CNRSfr-grand"/>
              <p:cNvPicPr>
                <a:picLocks noChangeAspect="1" noChangeArrowheads="1"/>
              </p:cNvPicPr>
              <p:nvPr/>
            </p:nvPicPr>
            <p:blipFill>
              <a:blip r:embed="rId8" cstate="print">
                <a:clrChange>
                  <a:clrFrom>
                    <a:srgbClr val="FFFFFF"/>
                  </a:clrFrom>
                  <a:clrTo>
                    <a:srgbClr val="FFFFFF">
                      <a:alpha val="0"/>
                    </a:srgbClr>
                  </a:clrTo>
                </a:clrChange>
              </a:blip>
              <a:srcRect/>
              <a:stretch>
                <a:fillRect/>
              </a:stretch>
            </p:blipFill>
            <p:spPr bwMode="auto">
              <a:xfrm>
                <a:off x="17805" y="6223"/>
                <a:ext cx="713" cy="713"/>
              </a:xfrm>
              <a:prstGeom prst="rect">
                <a:avLst/>
              </a:prstGeom>
              <a:noFill/>
              <a:ln w="9525">
                <a:noFill/>
                <a:miter lim="800000"/>
                <a:headEnd/>
                <a:tailEnd/>
              </a:ln>
            </p:spPr>
          </p:pic>
        </p:grpSp>
        <p:grpSp>
          <p:nvGrpSpPr>
            <p:cNvPr id="7" name="Group 90"/>
            <p:cNvGrpSpPr>
              <a:grpSpLocks/>
            </p:cNvGrpSpPr>
            <p:nvPr/>
          </p:nvGrpSpPr>
          <p:grpSpPr bwMode="auto">
            <a:xfrm>
              <a:off x="228600" y="3785651"/>
              <a:ext cx="329149" cy="329149"/>
              <a:chOff x="16704" y="17232"/>
              <a:chExt cx="1134" cy="1134"/>
            </a:xfrm>
          </p:grpSpPr>
          <p:sp>
            <p:nvSpPr>
              <p:cNvPr id="112679" name="Oval 89"/>
              <p:cNvSpPr>
                <a:spLocks noChangeArrowheads="1"/>
              </p:cNvSpPr>
              <p:nvPr/>
            </p:nvSpPr>
            <p:spPr bwMode="auto">
              <a:xfrm>
                <a:off x="16704" y="17232"/>
                <a:ext cx="1134" cy="1134"/>
              </a:xfrm>
              <a:prstGeom prst="ellipse">
                <a:avLst/>
              </a:prstGeom>
              <a:solidFill>
                <a:schemeClr val="bg1"/>
              </a:solidFill>
              <a:ln w="9525">
                <a:noFill/>
                <a:round/>
                <a:headEnd/>
                <a:tailEnd/>
              </a:ln>
            </p:spPr>
            <p:txBody>
              <a:bodyPr wrap="none" anchor="ctr"/>
              <a:lstStyle/>
              <a:p>
                <a:pPr algn="ctr"/>
                <a:endParaRPr lang="en-GB" sz="2400">
                  <a:solidFill>
                    <a:srgbClr val="FFFFFF"/>
                  </a:solidFill>
                </a:endParaRPr>
              </a:p>
            </p:txBody>
          </p:sp>
          <p:pic>
            <p:nvPicPr>
              <p:cNvPr id="112680" name="Picture 35" descr="FP7-cap-RGB"/>
              <p:cNvPicPr preferRelativeResize="0">
                <a:picLocks noChangeAspect="1" noChangeArrowheads="1"/>
              </p:cNvPicPr>
              <p:nvPr/>
            </p:nvPicPr>
            <p:blipFill>
              <a:blip r:embed="rId9" cstate="print">
                <a:clrChange>
                  <a:clrFrom>
                    <a:srgbClr val="FFFFFF"/>
                  </a:clrFrom>
                  <a:clrTo>
                    <a:srgbClr val="FFFFFF">
                      <a:alpha val="0"/>
                    </a:srgbClr>
                  </a:clrTo>
                </a:clrChange>
              </a:blip>
              <a:srcRect/>
              <a:stretch>
                <a:fillRect/>
              </a:stretch>
            </p:blipFill>
            <p:spPr bwMode="auto">
              <a:xfrm>
                <a:off x="16752" y="17376"/>
                <a:ext cx="1020" cy="830"/>
              </a:xfrm>
              <a:prstGeom prst="rect">
                <a:avLst/>
              </a:prstGeom>
              <a:noFill/>
              <a:ln w="9525">
                <a:noFill/>
                <a:miter lim="800000"/>
                <a:headEnd/>
                <a:tailEnd/>
              </a:ln>
            </p:spPr>
          </p:pic>
        </p:grpSp>
        <p:grpSp>
          <p:nvGrpSpPr>
            <p:cNvPr id="8" name="Group 47"/>
            <p:cNvGrpSpPr>
              <a:grpSpLocks/>
            </p:cNvGrpSpPr>
            <p:nvPr/>
          </p:nvGrpSpPr>
          <p:grpSpPr bwMode="auto">
            <a:xfrm>
              <a:off x="228600" y="2168945"/>
              <a:ext cx="329149" cy="329149"/>
              <a:chOff x="16549" y="8380"/>
              <a:chExt cx="2267" cy="2267"/>
            </a:xfrm>
          </p:grpSpPr>
          <p:sp>
            <p:nvSpPr>
              <p:cNvPr id="112677" name="Oval 20"/>
              <p:cNvSpPr>
                <a:spLocks noChangeArrowheads="1"/>
              </p:cNvSpPr>
              <p:nvPr/>
            </p:nvSpPr>
            <p:spPr bwMode="auto">
              <a:xfrm>
                <a:off x="16549" y="8380"/>
                <a:ext cx="2267" cy="2267"/>
              </a:xfrm>
              <a:prstGeom prst="ellipse">
                <a:avLst/>
              </a:prstGeom>
              <a:solidFill>
                <a:schemeClr val="bg1"/>
              </a:solidFill>
              <a:ln w="9525">
                <a:noFill/>
                <a:round/>
                <a:headEnd/>
                <a:tailEnd/>
              </a:ln>
            </p:spPr>
            <p:txBody>
              <a:bodyPr wrap="none" anchor="ctr"/>
              <a:lstStyle/>
              <a:p>
                <a:endParaRPr lang="en-GB" sz="2400">
                  <a:solidFill>
                    <a:srgbClr val="000000"/>
                  </a:solidFill>
                </a:endParaRPr>
              </a:p>
            </p:txBody>
          </p:sp>
          <p:pic>
            <p:nvPicPr>
              <p:cNvPr id="112678" name="Picture 28" descr="logo_crbn"/>
              <p:cNvPicPr>
                <a:picLocks noChangeAspect="1" noChangeArrowheads="1"/>
              </p:cNvPicPr>
              <p:nvPr/>
            </p:nvPicPr>
            <p:blipFill>
              <a:blip r:embed="rId10" cstate="print"/>
              <a:srcRect/>
              <a:stretch>
                <a:fillRect/>
              </a:stretch>
            </p:blipFill>
            <p:spPr bwMode="auto">
              <a:xfrm>
                <a:off x="16800" y="8812"/>
                <a:ext cx="1776" cy="1358"/>
              </a:xfrm>
              <a:prstGeom prst="rect">
                <a:avLst/>
              </a:prstGeom>
              <a:noFill/>
              <a:ln w="9525">
                <a:noFill/>
                <a:miter lim="800000"/>
                <a:headEnd/>
                <a:tailEnd/>
              </a:ln>
            </p:spPr>
          </p:pic>
        </p:grpSp>
        <p:grpSp>
          <p:nvGrpSpPr>
            <p:cNvPr id="9" name="Group 46"/>
            <p:cNvGrpSpPr>
              <a:grpSpLocks/>
            </p:cNvGrpSpPr>
            <p:nvPr/>
          </p:nvGrpSpPr>
          <p:grpSpPr bwMode="auto">
            <a:xfrm>
              <a:off x="228600" y="2468243"/>
              <a:ext cx="329149" cy="329149"/>
              <a:chOff x="16549" y="10876"/>
              <a:chExt cx="2267" cy="2267"/>
            </a:xfrm>
          </p:grpSpPr>
          <p:sp>
            <p:nvSpPr>
              <p:cNvPr id="112675" name="Oval 21"/>
              <p:cNvSpPr>
                <a:spLocks noChangeArrowheads="1"/>
              </p:cNvSpPr>
              <p:nvPr/>
            </p:nvSpPr>
            <p:spPr bwMode="auto">
              <a:xfrm>
                <a:off x="16549" y="10876"/>
                <a:ext cx="2267" cy="2267"/>
              </a:xfrm>
              <a:prstGeom prst="ellipse">
                <a:avLst/>
              </a:prstGeom>
              <a:solidFill>
                <a:schemeClr val="bg1"/>
              </a:solidFill>
              <a:ln w="9525">
                <a:noFill/>
                <a:round/>
                <a:headEnd/>
                <a:tailEnd/>
              </a:ln>
            </p:spPr>
            <p:txBody>
              <a:bodyPr wrap="none" anchor="ctr"/>
              <a:lstStyle/>
              <a:p>
                <a:endParaRPr lang="en-GB" sz="2400">
                  <a:solidFill>
                    <a:srgbClr val="000000"/>
                  </a:solidFill>
                </a:endParaRPr>
              </a:p>
            </p:txBody>
          </p:sp>
          <p:pic>
            <p:nvPicPr>
              <p:cNvPr id="112676" name="Picture 29" descr="Logocgp"/>
              <p:cNvPicPr>
                <a:picLocks noChangeAspect="1" noChangeArrowheads="1"/>
              </p:cNvPicPr>
              <p:nvPr/>
            </p:nvPicPr>
            <p:blipFill>
              <a:blip r:embed="rId11" cstate="print">
                <a:clrChange>
                  <a:clrFrom>
                    <a:srgbClr val="FFFFFF"/>
                  </a:clrFrom>
                  <a:clrTo>
                    <a:srgbClr val="FFFFFF">
                      <a:alpha val="0"/>
                    </a:srgbClr>
                  </a:clrTo>
                </a:clrChange>
              </a:blip>
              <a:srcRect/>
              <a:stretch>
                <a:fillRect/>
              </a:stretch>
            </p:blipFill>
            <p:spPr bwMode="auto">
              <a:xfrm>
                <a:off x="16728" y="11176"/>
                <a:ext cx="1872" cy="1716"/>
              </a:xfrm>
              <a:prstGeom prst="rect">
                <a:avLst/>
              </a:prstGeom>
              <a:noFill/>
              <a:ln w="9525">
                <a:noFill/>
                <a:miter lim="800000"/>
                <a:headEnd/>
                <a:tailEnd/>
              </a:ln>
            </p:spPr>
          </p:pic>
        </p:grpSp>
        <p:grpSp>
          <p:nvGrpSpPr>
            <p:cNvPr id="10" name="Group 45"/>
            <p:cNvGrpSpPr>
              <a:grpSpLocks/>
            </p:cNvGrpSpPr>
            <p:nvPr/>
          </p:nvGrpSpPr>
          <p:grpSpPr bwMode="auto">
            <a:xfrm>
              <a:off x="228600" y="1271051"/>
              <a:ext cx="329149" cy="329149"/>
              <a:chOff x="16549" y="13361"/>
              <a:chExt cx="2267" cy="2267"/>
            </a:xfrm>
          </p:grpSpPr>
          <p:sp>
            <p:nvSpPr>
              <p:cNvPr id="112673" name="Oval 22"/>
              <p:cNvSpPr>
                <a:spLocks noChangeArrowheads="1"/>
              </p:cNvSpPr>
              <p:nvPr/>
            </p:nvSpPr>
            <p:spPr bwMode="auto">
              <a:xfrm>
                <a:off x="16549" y="13361"/>
                <a:ext cx="2267" cy="2267"/>
              </a:xfrm>
              <a:prstGeom prst="ellipse">
                <a:avLst/>
              </a:prstGeom>
              <a:solidFill>
                <a:schemeClr val="bg1"/>
              </a:solidFill>
              <a:ln w="9525">
                <a:noFill/>
                <a:round/>
                <a:headEnd/>
                <a:tailEnd/>
              </a:ln>
            </p:spPr>
            <p:txBody>
              <a:bodyPr wrap="none" anchor="ctr"/>
              <a:lstStyle/>
              <a:p>
                <a:endParaRPr lang="en-GB" sz="2400">
                  <a:solidFill>
                    <a:srgbClr val="000000"/>
                  </a:solidFill>
                </a:endParaRPr>
              </a:p>
            </p:txBody>
          </p:sp>
          <p:pic>
            <p:nvPicPr>
              <p:cNvPr id="112674" name="Picture 30" descr="logo_gouv"/>
              <p:cNvPicPr>
                <a:picLocks noChangeAspect="1" noChangeArrowheads="1"/>
              </p:cNvPicPr>
              <p:nvPr/>
            </p:nvPicPr>
            <p:blipFill>
              <a:blip r:embed="rId12" cstate="print">
                <a:clrChange>
                  <a:clrFrom>
                    <a:srgbClr val="FFFDFF"/>
                  </a:clrFrom>
                  <a:clrTo>
                    <a:srgbClr val="FFFDFF">
                      <a:alpha val="0"/>
                    </a:srgbClr>
                  </a:clrTo>
                </a:clrChange>
              </a:blip>
              <a:srcRect/>
              <a:stretch>
                <a:fillRect/>
              </a:stretch>
            </p:blipFill>
            <p:spPr bwMode="auto">
              <a:xfrm>
                <a:off x="16752" y="13930"/>
                <a:ext cx="1872" cy="1122"/>
              </a:xfrm>
              <a:prstGeom prst="rect">
                <a:avLst/>
              </a:prstGeom>
              <a:noFill/>
              <a:ln w="9525">
                <a:noFill/>
                <a:miter lim="800000"/>
                <a:headEnd/>
                <a:tailEnd/>
              </a:ln>
            </p:spPr>
          </p:pic>
        </p:grpSp>
      </p:grpSp>
      <p:sp>
        <p:nvSpPr>
          <p:cNvPr id="43" name="ZoneTexte 42"/>
          <p:cNvSpPr txBox="1">
            <a:spLocks noChangeArrowheads="1"/>
          </p:cNvSpPr>
          <p:nvPr/>
        </p:nvSpPr>
        <p:spPr bwMode="auto">
          <a:xfrm>
            <a:off x="2859931" y="5768502"/>
            <a:ext cx="5233481" cy="646331"/>
          </a:xfrm>
          <a:prstGeom prst="rect">
            <a:avLst/>
          </a:prstGeom>
          <a:gradFill rotWithShape="1">
            <a:gsLst>
              <a:gs pos="0">
                <a:srgbClr val="EDEDED"/>
              </a:gs>
              <a:gs pos="64999">
                <a:srgbClr val="D0D0D0"/>
              </a:gs>
              <a:gs pos="100000">
                <a:srgbClr val="BCBCBC"/>
              </a:gs>
            </a:gsLst>
            <a:lin ang="5400000" scaled="1"/>
          </a:gradFill>
          <a:ln w="9525">
            <a:solidFill>
              <a:srgbClr val="000000"/>
            </a:solidFill>
            <a:miter lim="800000"/>
            <a:headEnd/>
            <a:tailEnd/>
          </a:ln>
          <a:effectLst>
            <a:outerShdw dist="20000" dir="5400000" rotWithShape="0">
              <a:srgbClr val="808080">
                <a:alpha val="37999"/>
              </a:srgbClr>
            </a:outerShdw>
          </a:effectLst>
        </p:spPr>
        <p:txBody>
          <a:bodyPr wrap="square">
            <a:spAutoFit/>
          </a:bodyPr>
          <a:lstStyle/>
          <a:p>
            <a:pPr algn="ctr"/>
            <a:r>
              <a:rPr lang="en-GB" b="1" dirty="0">
                <a:solidFill>
                  <a:srgbClr val="000000"/>
                </a:solidFill>
                <a:sym typeface="Arial" charset="0"/>
              </a:rPr>
              <a:t>Cost: 200M€ Funded + </a:t>
            </a:r>
          </a:p>
          <a:p>
            <a:pPr algn="ctr"/>
            <a:r>
              <a:rPr lang="en-GB" b="1" dirty="0">
                <a:solidFill>
                  <a:srgbClr val="000000"/>
                </a:solidFill>
                <a:sym typeface="Arial" charset="0"/>
              </a:rPr>
              <a:t>Detectors: Min. 8M€ – Max. 30 M€ (2011-2016)</a:t>
            </a:r>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2"/>
          <p:cNvSpPr>
            <a:spLocks/>
          </p:cNvSpPr>
          <p:nvPr/>
        </p:nvSpPr>
        <p:spPr bwMode="auto">
          <a:xfrm>
            <a:off x="3094038" y="76200"/>
            <a:ext cx="3216275" cy="446088"/>
          </a:xfrm>
          <a:prstGeom prst="rect">
            <a:avLst/>
          </a:prstGeom>
          <a:noFill/>
          <a:ln w="9525">
            <a:noFill/>
            <a:miter lim="800000"/>
            <a:headEnd/>
            <a:tailEnd/>
          </a:ln>
        </p:spPr>
        <p:txBody>
          <a:bodyPr wrap="none" lIns="0" tIns="0" rIns="40639" bIns="0">
            <a:spAutoFit/>
          </a:bodyPr>
          <a:lstStyle/>
          <a:p>
            <a:pPr marL="39688"/>
            <a:r>
              <a:rPr lang="en-US" sz="2900" b="1">
                <a:solidFill>
                  <a:srgbClr val="000000"/>
                </a:solidFill>
                <a:ea typeface="ヒラギノ角ゴ Pro W3" pitchFamily="16" charset="-128"/>
                <a:sym typeface="Arial" charset="0"/>
              </a:rPr>
              <a:t>SPIRAL 2 timeline</a:t>
            </a:r>
          </a:p>
        </p:txBody>
      </p:sp>
      <p:sp>
        <p:nvSpPr>
          <p:cNvPr id="162819" name="Rectangle 3"/>
          <p:cNvSpPr>
            <a:spLocks/>
          </p:cNvSpPr>
          <p:nvPr/>
        </p:nvSpPr>
        <p:spPr bwMode="auto">
          <a:xfrm>
            <a:off x="152400" y="4114800"/>
            <a:ext cx="8280400" cy="215900"/>
          </a:xfrm>
          <a:prstGeom prst="rect">
            <a:avLst/>
          </a:prstGeom>
          <a:noFill/>
          <a:ln w="9525">
            <a:noFill/>
            <a:miter lim="800000"/>
            <a:headEnd/>
            <a:tailEnd/>
          </a:ln>
        </p:spPr>
        <p:txBody>
          <a:bodyPr lIns="0" tIns="0" rIns="40639" bIns="0"/>
          <a:lstStyle/>
          <a:p>
            <a:pPr marL="39688"/>
            <a:r>
              <a:rPr lang="en-US" sz="1600" b="1">
                <a:solidFill>
                  <a:srgbClr val="000000"/>
                </a:solidFill>
                <a:cs typeface="Arial" charset="0"/>
              </a:rPr>
              <a:t>             2007     2008     2009     2010     2011    2012    2013    2014    2015    2016    </a:t>
            </a:r>
          </a:p>
        </p:txBody>
      </p:sp>
      <p:grpSp>
        <p:nvGrpSpPr>
          <p:cNvPr id="2" name="Group 10"/>
          <p:cNvGrpSpPr>
            <a:grpSpLocks/>
          </p:cNvGrpSpPr>
          <p:nvPr/>
        </p:nvGrpSpPr>
        <p:grpSpPr bwMode="auto">
          <a:xfrm>
            <a:off x="1104900" y="4449763"/>
            <a:ext cx="3798888" cy="876300"/>
            <a:chOff x="0" y="0"/>
            <a:chExt cx="2207" cy="552"/>
          </a:xfrm>
          <a:effectLst>
            <a:outerShdw blurRad="50800" dist="38100" dir="2700000">
              <a:srgbClr val="000000">
                <a:alpha val="43000"/>
              </a:srgbClr>
            </a:outerShdw>
          </a:effectLst>
        </p:grpSpPr>
        <p:sp>
          <p:nvSpPr>
            <p:cNvPr id="26641" name="AutoShape 11"/>
            <p:cNvSpPr>
              <a:spLocks/>
            </p:cNvSpPr>
            <p:nvPr/>
          </p:nvSpPr>
          <p:spPr bwMode="auto">
            <a:xfrm>
              <a:off x="0" y="0"/>
              <a:ext cx="2207" cy="552"/>
            </a:xfrm>
            <a:custGeom>
              <a:avLst/>
              <a:gdLst>
                <a:gd name="T0" fmla="*/ 0 w 21600"/>
                <a:gd name="T1" fmla="*/ 0 h 21600"/>
                <a:gd name="T2" fmla="*/ 21600 w 21600"/>
                <a:gd name="T3" fmla="*/ 21600 h 21600"/>
              </a:gdLst>
              <a:ahLst/>
              <a:cxnLst/>
              <a:rect l="T0" t="T1" r="T2" b="T3"/>
              <a:pathLst>
                <a:path w="21600" h="21600">
                  <a:moveTo>
                    <a:pt x="5400" y="0"/>
                  </a:moveTo>
                  <a:lnTo>
                    <a:pt x="5400" y="8100"/>
                  </a:lnTo>
                  <a:lnTo>
                    <a:pt x="2700" y="8100"/>
                  </a:lnTo>
                  <a:lnTo>
                    <a:pt x="2700" y="5400"/>
                  </a:lnTo>
                  <a:lnTo>
                    <a:pt x="0" y="10800"/>
                  </a:lnTo>
                  <a:lnTo>
                    <a:pt x="2700" y="16200"/>
                  </a:lnTo>
                  <a:lnTo>
                    <a:pt x="2700" y="13500"/>
                  </a:lnTo>
                  <a:lnTo>
                    <a:pt x="5400" y="13500"/>
                  </a:lnTo>
                  <a:lnTo>
                    <a:pt x="5400" y="21600"/>
                  </a:lnTo>
                  <a:lnTo>
                    <a:pt x="16200" y="21600"/>
                  </a:lnTo>
                  <a:lnTo>
                    <a:pt x="16200" y="13500"/>
                  </a:lnTo>
                  <a:lnTo>
                    <a:pt x="18900" y="13500"/>
                  </a:lnTo>
                  <a:lnTo>
                    <a:pt x="18900" y="16200"/>
                  </a:lnTo>
                  <a:lnTo>
                    <a:pt x="21600" y="10800"/>
                  </a:lnTo>
                  <a:lnTo>
                    <a:pt x="18900" y="5400"/>
                  </a:lnTo>
                  <a:lnTo>
                    <a:pt x="18900" y="8100"/>
                  </a:lnTo>
                  <a:lnTo>
                    <a:pt x="16200" y="8100"/>
                  </a:lnTo>
                  <a:lnTo>
                    <a:pt x="16200" y="0"/>
                  </a:lnTo>
                  <a:close/>
                  <a:moveTo>
                    <a:pt x="5400" y="0"/>
                  </a:moveTo>
                </a:path>
              </a:pathLst>
            </a:custGeom>
            <a:solidFill>
              <a:srgbClr val="C5EAFE"/>
            </a:solidFill>
            <a:ln w="9525">
              <a:noFill/>
              <a:miter lim="800000"/>
              <a:headEnd/>
              <a:tailEnd/>
            </a:ln>
          </p:spPr>
          <p:txBody>
            <a:bodyPr/>
            <a:lstStyle/>
            <a:p>
              <a:pPr>
                <a:defRPr/>
              </a:pPr>
              <a:endParaRPr lang="en-GB" sz="2400">
                <a:solidFill>
                  <a:srgbClr val="000000"/>
                </a:solidFill>
                <a:ea typeface="ヒラギノ角ゴ Pro W3" charset="-128"/>
              </a:endParaRPr>
            </a:p>
          </p:txBody>
        </p:sp>
        <p:sp>
          <p:nvSpPr>
            <p:cNvPr id="26642" name="Rectangle 12"/>
            <p:cNvSpPr>
              <a:spLocks/>
            </p:cNvSpPr>
            <p:nvPr/>
          </p:nvSpPr>
          <p:spPr bwMode="auto">
            <a:xfrm>
              <a:off x="698" y="74"/>
              <a:ext cx="808" cy="407"/>
            </a:xfrm>
            <a:prstGeom prst="rect">
              <a:avLst/>
            </a:prstGeom>
            <a:noFill/>
            <a:ln w="9525">
              <a:noFill/>
              <a:miter lim="800000"/>
              <a:headEnd/>
              <a:tailEnd/>
            </a:ln>
          </p:spPr>
          <p:txBody>
            <a:bodyPr lIns="0" tIns="0" rIns="17780" bIns="0" anchor="ctr">
              <a:spAutoFit/>
            </a:bodyPr>
            <a:lstStyle/>
            <a:p>
              <a:pPr marL="17463" algn="ctr">
                <a:defRPr/>
              </a:pPr>
              <a:r>
                <a:rPr lang="en-US" sz="1400" b="1">
                  <a:solidFill>
                    <a:srgbClr val="000000"/>
                  </a:solidFill>
                  <a:ea typeface="Arial" charset="0"/>
                  <a:cs typeface="Arial" charset="0"/>
                </a:rPr>
                <a:t>Construction</a:t>
              </a:r>
            </a:p>
            <a:p>
              <a:pPr marL="17463" algn="ctr">
                <a:defRPr/>
              </a:pPr>
              <a:r>
                <a:rPr lang="en-US" sz="1400" b="1">
                  <a:solidFill>
                    <a:srgbClr val="000000"/>
                  </a:solidFill>
                  <a:ea typeface="Arial" charset="0"/>
                  <a:cs typeface="Arial" charset="0"/>
                </a:rPr>
                <a:t>Phase 1</a:t>
              </a:r>
            </a:p>
            <a:p>
              <a:pPr marL="17463" algn="ctr">
                <a:defRPr/>
              </a:pPr>
              <a:r>
                <a:rPr lang="en-US" sz="1400" b="1">
                  <a:solidFill>
                    <a:srgbClr val="000000"/>
                  </a:solidFill>
                  <a:ea typeface="Arial" charset="0"/>
                  <a:cs typeface="Arial" charset="0"/>
                </a:rPr>
                <a:t>LINAC, NFS, S3</a:t>
              </a:r>
            </a:p>
          </p:txBody>
        </p:sp>
      </p:grpSp>
      <p:grpSp>
        <p:nvGrpSpPr>
          <p:cNvPr id="3" name="Group 13"/>
          <p:cNvGrpSpPr>
            <a:grpSpLocks/>
          </p:cNvGrpSpPr>
          <p:nvPr/>
        </p:nvGrpSpPr>
        <p:grpSpPr bwMode="auto">
          <a:xfrm>
            <a:off x="4973638" y="4622800"/>
            <a:ext cx="3808412" cy="893763"/>
            <a:chOff x="0" y="0"/>
            <a:chExt cx="2399" cy="563"/>
          </a:xfrm>
          <a:solidFill>
            <a:srgbClr val="CEEFFD"/>
          </a:solidFill>
          <a:effectLst>
            <a:outerShdw blurRad="50800" dist="38100" dir="2700000">
              <a:srgbClr val="000000">
                <a:alpha val="43000"/>
              </a:srgbClr>
            </a:outerShdw>
          </a:effectLst>
        </p:grpSpPr>
        <p:sp>
          <p:nvSpPr>
            <p:cNvPr id="26639" name="AutoShape 14"/>
            <p:cNvSpPr>
              <a:spLocks/>
            </p:cNvSpPr>
            <p:nvPr/>
          </p:nvSpPr>
          <p:spPr bwMode="auto">
            <a:xfrm>
              <a:off x="0" y="0"/>
              <a:ext cx="2399" cy="563"/>
            </a:xfrm>
            <a:prstGeom prst="rightArrow">
              <a:avLst>
                <a:gd name="adj1" fmla="val 50000"/>
                <a:gd name="adj2" fmla="val 106528"/>
              </a:avLst>
            </a:prstGeom>
            <a:grpFill/>
            <a:ln w="9525">
              <a:noFill/>
              <a:miter lim="800000"/>
              <a:headEnd/>
              <a:tailEnd/>
            </a:ln>
          </p:spPr>
          <p:txBody>
            <a:bodyPr/>
            <a:lstStyle/>
            <a:p>
              <a:pPr>
                <a:defRPr/>
              </a:pPr>
              <a:endParaRPr lang="en-GB" sz="2400">
                <a:solidFill>
                  <a:srgbClr val="000000"/>
                </a:solidFill>
                <a:ea typeface="ヒラギノ角ゴ Pro W3" charset="-128"/>
              </a:endParaRPr>
            </a:p>
          </p:txBody>
        </p:sp>
        <p:sp>
          <p:nvSpPr>
            <p:cNvPr id="26640" name="Rectangle 15"/>
            <p:cNvSpPr>
              <a:spLocks/>
            </p:cNvSpPr>
            <p:nvPr/>
          </p:nvSpPr>
          <p:spPr bwMode="auto">
            <a:xfrm>
              <a:off x="379" y="180"/>
              <a:ext cx="1760" cy="204"/>
            </a:xfrm>
            <a:prstGeom prst="rect">
              <a:avLst/>
            </a:prstGeom>
            <a:grpFill/>
            <a:ln w="9525">
              <a:noFill/>
              <a:miter lim="800000"/>
              <a:headEnd/>
              <a:tailEnd/>
            </a:ln>
          </p:spPr>
          <p:txBody>
            <a:bodyPr wrap="none" lIns="38100" tIns="38100" rIns="80010" bIns="38100" anchor="ctr">
              <a:spAutoFit/>
            </a:bodyPr>
            <a:lstStyle/>
            <a:p>
              <a:pPr marL="52388" algn="ctr">
                <a:defRPr/>
              </a:pPr>
              <a:r>
                <a:rPr lang="en-US" sz="1600" b="1">
                  <a:solidFill>
                    <a:srgbClr val="000000"/>
                  </a:solidFill>
                  <a:latin typeface="Times New Roman" charset="0"/>
                  <a:ea typeface="Times New Roman" charset="0"/>
                  <a:cs typeface="Times New Roman" charset="0"/>
                  <a:sym typeface="Times New Roman" charset="0"/>
                </a:rPr>
                <a:t>Stable ion beams from LINAC</a:t>
              </a:r>
            </a:p>
          </p:txBody>
        </p:sp>
      </p:grpSp>
      <p:sp>
        <p:nvSpPr>
          <p:cNvPr id="26630" name="Rectangle 52"/>
          <p:cNvSpPr>
            <a:spLocks noChangeArrowheads="1"/>
          </p:cNvSpPr>
          <p:nvPr/>
        </p:nvSpPr>
        <p:spPr bwMode="auto">
          <a:xfrm rot="-5400000">
            <a:off x="4725988" y="4565650"/>
            <a:ext cx="909638" cy="554037"/>
          </a:xfrm>
          <a:prstGeom prst="rect">
            <a:avLst/>
          </a:prstGeom>
          <a:solidFill>
            <a:srgbClr val="CEEFFD"/>
          </a:solidFill>
          <a:ln w="9525">
            <a:noFill/>
            <a:miter lim="800000"/>
            <a:headEnd/>
            <a:tailEnd/>
          </a:ln>
          <a:effectLst>
            <a:outerShdw dist="38100" dir="2700000" rotWithShape="0">
              <a:srgbClr val="808080">
                <a:alpha val="42999"/>
              </a:srgbClr>
            </a:outerShdw>
          </a:effectLst>
        </p:spPr>
        <p:txBody>
          <a:bodyPr>
            <a:spAutoFit/>
          </a:bodyPr>
          <a:lstStyle/>
          <a:p>
            <a:pPr marL="25400" algn="ctr">
              <a:defRPr/>
            </a:pPr>
            <a:r>
              <a:rPr lang="en-US" sz="1000" b="1">
                <a:solidFill>
                  <a:srgbClr val="000000"/>
                </a:solidFill>
                <a:ea typeface="Arial" charset="0"/>
                <a:cs typeface="Arial" charset="0"/>
              </a:rPr>
              <a:t>Commis-sioning</a:t>
            </a:r>
          </a:p>
          <a:p>
            <a:pPr marL="25400" algn="ctr">
              <a:defRPr/>
            </a:pPr>
            <a:r>
              <a:rPr lang="en-US" sz="1000" b="1">
                <a:solidFill>
                  <a:srgbClr val="000000"/>
                </a:solidFill>
                <a:ea typeface="Arial" charset="0"/>
                <a:cs typeface="Arial" charset="0"/>
              </a:rPr>
              <a:t>Phase 1 </a:t>
            </a:r>
          </a:p>
        </p:txBody>
      </p:sp>
      <p:grpSp>
        <p:nvGrpSpPr>
          <p:cNvPr id="4" name="Group 7"/>
          <p:cNvGrpSpPr>
            <a:grpSpLocks/>
          </p:cNvGrpSpPr>
          <p:nvPr/>
        </p:nvGrpSpPr>
        <p:grpSpPr bwMode="auto">
          <a:xfrm>
            <a:off x="2641600" y="5524500"/>
            <a:ext cx="3502025" cy="876300"/>
            <a:chOff x="0" y="0"/>
            <a:chExt cx="1153" cy="552"/>
          </a:xfrm>
          <a:solidFill>
            <a:srgbClr val="FFCFFC"/>
          </a:solidFill>
          <a:effectLst>
            <a:outerShdw blurRad="50800" dist="38100" dir="2700000">
              <a:srgbClr val="000000">
                <a:alpha val="43000"/>
              </a:srgbClr>
            </a:outerShdw>
          </a:effectLst>
        </p:grpSpPr>
        <p:sp>
          <p:nvSpPr>
            <p:cNvPr id="26637" name="AutoShape 8"/>
            <p:cNvSpPr>
              <a:spLocks/>
            </p:cNvSpPr>
            <p:nvPr/>
          </p:nvSpPr>
          <p:spPr bwMode="auto">
            <a:xfrm>
              <a:off x="0" y="0"/>
              <a:ext cx="1153" cy="552"/>
            </a:xfrm>
            <a:custGeom>
              <a:avLst/>
              <a:gdLst>
                <a:gd name="T0" fmla="*/ 0 w 21600"/>
                <a:gd name="T1" fmla="*/ 0 h 21600"/>
                <a:gd name="T2" fmla="*/ 21600 w 21600"/>
                <a:gd name="T3" fmla="*/ 21600 h 21600"/>
              </a:gdLst>
              <a:ahLst/>
              <a:cxnLst/>
              <a:rect l="T0" t="T1" r="T2" b="T3"/>
              <a:pathLst>
                <a:path w="21600" h="21600">
                  <a:moveTo>
                    <a:pt x="3397" y="0"/>
                  </a:moveTo>
                  <a:lnTo>
                    <a:pt x="3397" y="8100"/>
                  </a:lnTo>
                  <a:lnTo>
                    <a:pt x="2700" y="8100"/>
                  </a:lnTo>
                  <a:lnTo>
                    <a:pt x="2700" y="5400"/>
                  </a:lnTo>
                  <a:lnTo>
                    <a:pt x="0" y="10800"/>
                  </a:lnTo>
                  <a:lnTo>
                    <a:pt x="2700" y="16200"/>
                  </a:lnTo>
                  <a:lnTo>
                    <a:pt x="2700" y="13500"/>
                  </a:lnTo>
                  <a:lnTo>
                    <a:pt x="3397" y="13500"/>
                  </a:lnTo>
                  <a:lnTo>
                    <a:pt x="3397" y="21600"/>
                  </a:lnTo>
                  <a:lnTo>
                    <a:pt x="18203" y="21600"/>
                  </a:lnTo>
                  <a:lnTo>
                    <a:pt x="18203" y="13500"/>
                  </a:lnTo>
                  <a:lnTo>
                    <a:pt x="18900" y="13500"/>
                  </a:lnTo>
                  <a:lnTo>
                    <a:pt x="18900" y="16200"/>
                  </a:lnTo>
                  <a:lnTo>
                    <a:pt x="21600" y="10800"/>
                  </a:lnTo>
                  <a:lnTo>
                    <a:pt x="18900" y="5400"/>
                  </a:lnTo>
                  <a:lnTo>
                    <a:pt x="18900" y="8100"/>
                  </a:lnTo>
                  <a:lnTo>
                    <a:pt x="18203" y="8100"/>
                  </a:lnTo>
                  <a:lnTo>
                    <a:pt x="18203" y="0"/>
                  </a:lnTo>
                  <a:close/>
                  <a:moveTo>
                    <a:pt x="3397" y="0"/>
                  </a:moveTo>
                </a:path>
              </a:pathLst>
            </a:custGeom>
            <a:grpFill/>
            <a:ln w="9525">
              <a:noFill/>
              <a:miter lim="800000"/>
              <a:headEnd/>
              <a:tailEnd/>
            </a:ln>
          </p:spPr>
          <p:txBody>
            <a:bodyPr/>
            <a:lstStyle/>
            <a:p>
              <a:pPr>
                <a:defRPr/>
              </a:pPr>
              <a:endParaRPr lang="en-GB" sz="2400">
                <a:solidFill>
                  <a:srgbClr val="000000"/>
                </a:solidFill>
                <a:ea typeface="ヒラギノ角ゴ Pro W3" charset="-128"/>
              </a:endParaRPr>
            </a:p>
          </p:txBody>
        </p:sp>
        <p:sp>
          <p:nvSpPr>
            <p:cNvPr id="26638" name="Rectangle 9"/>
            <p:cNvSpPr>
              <a:spLocks/>
            </p:cNvSpPr>
            <p:nvPr/>
          </p:nvSpPr>
          <p:spPr bwMode="auto">
            <a:xfrm>
              <a:off x="229" y="73"/>
              <a:ext cx="694" cy="407"/>
            </a:xfrm>
            <a:prstGeom prst="rect">
              <a:avLst/>
            </a:prstGeom>
            <a:grpFill/>
            <a:ln w="9525">
              <a:noFill/>
              <a:miter lim="800000"/>
              <a:headEnd/>
              <a:tailEnd/>
            </a:ln>
          </p:spPr>
          <p:txBody>
            <a:bodyPr lIns="0" tIns="0" rIns="26258" bIns="0" anchor="ctr">
              <a:spAutoFit/>
            </a:bodyPr>
            <a:lstStyle/>
            <a:p>
              <a:pPr marL="25400" algn="ctr">
                <a:defRPr/>
              </a:pPr>
              <a:r>
                <a:rPr lang="en-US" sz="1400" b="1">
                  <a:solidFill>
                    <a:srgbClr val="000000"/>
                  </a:solidFill>
                  <a:ea typeface="Arial" charset="0"/>
                  <a:cs typeface="Arial" charset="0"/>
                </a:rPr>
                <a:t>Construction </a:t>
              </a:r>
            </a:p>
            <a:p>
              <a:pPr marL="25400" algn="ctr">
                <a:defRPr/>
              </a:pPr>
              <a:r>
                <a:rPr lang="en-US" sz="1400" b="1">
                  <a:solidFill>
                    <a:srgbClr val="000000"/>
                  </a:solidFill>
                  <a:ea typeface="Arial" charset="0"/>
                  <a:cs typeface="Arial" charset="0"/>
                </a:rPr>
                <a:t>Phase 2</a:t>
              </a:r>
            </a:p>
            <a:p>
              <a:pPr marL="25400" algn="ctr">
                <a:defRPr/>
              </a:pPr>
              <a:r>
                <a:rPr lang="en-US" sz="1400" b="1">
                  <a:solidFill>
                    <a:srgbClr val="000000"/>
                  </a:solidFill>
                  <a:ea typeface="Arial" charset="0"/>
                  <a:cs typeface="Arial" charset="0"/>
                </a:rPr>
                <a:t>RIB, DESIR</a:t>
              </a:r>
            </a:p>
          </p:txBody>
        </p:sp>
      </p:grpSp>
      <p:grpSp>
        <p:nvGrpSpPr>
          <p:cNvPr id="5" name="Group 16"/>
          <p:cNvGrpSpPr>
            <a:grpSpLocks/>
          </p:cNvGrpSpPr>
          <p:nvPr/>
        </p:nvGrpSpPr>
        <p:grpSpPr bwMode="auto">
          <a:xfrm>
            <a:off x="6476338" y="5722938"/>
            <a:ext cx="2589212" cy="754062"/>
            <a:chOff x="0" y="0"/>
            <a:chExt cx="1838" cy="475"/>
          </a:xfrm>
          <a:effectLst>
            <a:outerShdw blurRad="50800" dist="38100" dir="2700000">
              <a:srgbClr val="000000">
                <a:alpha val="43000"/>
              </a:srgbClr>
            </a:outerShdw>
          </a:effectLst>
        </p:grpSpPr>
        <p:sp>
          <p:nvSpPr>
            <p:cNvPr id="26635" name="AutoShape 17"/>
            <p:cNvSpPr>
              <a:spLocks/>
            </p:cNvSpPr>
            <p:nvPr/>
          </p:nvSpPr>
          <p:spPr bwMode="auto">
            <a:xfrm>
              <a:off x="0" y="0"/>
              <a:ext cx="1838" cy="475"/>
            </a:xfrm>
            <a:custGeom>
              <a:avLst/>
              <a:gdLst>
                <a:gd name="T0" fmla="*/ 0 w 21600"/>
                <a:gd name="T1" fmla="*/ 0 h 21600"/>
                <a:gd name="T2" fmla="*/ 21600 w 21600"/>
                <a:gd name="T3" fmla="*/ 21600 h 21600"/>
              </a:gdLst>
              <a:ahLst/>
              <a:cxnLst/>
              <a:rect l="T0" t="T1" r="T2" b="T3"/>
              <a:pathLst>
                <a:path w="21600" h="21600">
                  <a:moveTo>
                    <a:pt x="16200" y="0"/>
                  </a:moveTo>
                  <a:lnTo>
                    <a:pt x="16200" y="5400"/>
                  </a:lnTo>
                  <a:lnTo>
                    <a:pt x="3375" y="5400"/>
                  </a:lnTo>
                  <a:lnTo>
                    <a:pt x="3375" y="16200"/>
                  </a:lnTo>
                  <a:lnTo>
                    <a:pt x="16200" y="16200"/>
                  </a:lnTo>
                  <a:lnTo>
                    <a:pt x="16200" y="21600"/>
                  </a:lnTo>
                  <a:lnTo>
                    <a:pt x="21600" y="10800"/>
                  </a:lnTo>
                  <a:close/>
                  <a:moveTo>
                    <a:pt x="1350" y="5400"/>
                  </a:moveTo>
                  <a:lnTo>
                    <a:pt x="1350" y="16200"/>
                  </a:lnTo>
                  <a:lnTo>
                    <a:pt x="2700" y="16200"/>
                  </a:lnTo>
                  <a:lnTo>
                    <a:pt x="2700" y="5400"/>
                  </a:lnTo>
                  <a:close/>
                  <a:moveTo>
                    <a:pt x="0" y="5400"/>
                  </a:moveTo>
                  <a:lnTo>
                    <a:pt x="0" y="16200"/>
                  </a:lnTo>
                  <a:lnTo>
                    <a:pt x="675" y="16200"/>
                  </a:lnTo>
                  <a:lnTo>
                    <a:pt x="675" y="5400"/>
                  </a:lnTo>
                  <a:close/>
                  <a:moveTo>
                    <a:pt x="0" y="5400"/>
                  </a:moveTo>
                </a:path>
              </a:pathLst>
            </a:custGeom>
            <a:solidFill>
              <a:srgbClr val="FFC1FF"/>
            </a:solidFill>
            <a:ln w="9525">
              <a:noFill/>
              <a:miter lim="800000"/>
              <a:headEnd/>
              <a:tailEnd/>
            </a:ln>
          </p:spPr>
          <p:txBody>
            <a:bodyPr/>
            <a:lstStyle/>
            <a:p>
              <a:pPr>
                <a:defRPr/>
              </a:pPr>
              <a:endParaRPr lang="en-GB" sz="2400">
                <a:solidFill>
                  <a:srgbClr val="000000"/>
                </a:solidFill>
                <a:ea typeface="ヒラギノ角ゴ Pro W3" charset="-128"/>
              </a:endParaRPr>
            </a:p>
          </p:txBody>
        </p:sp>
        <p:sp>
          <p:nvSpPr>
            <p:cNvPr id="26636" name="Rectangle 18"/>
            <p:cNvSpPr>
              <a:spLocks/>
            </p:cNvSpPr>
            <p:nvPr/>
          </p:nvSpPr>
          <p:spPr bwMode="auto">
            <a:xfrm>
              <a:off x="761" y="136"/>
              <a:ext cx="438" cy="204"/>
            </a:xfrm>
            <a:prstGeom prst="rect">
              <a:avLst/>
            </a:prstGeom>
            <a:noFill/>
            <a:ln w="9525">
              <a:noFill/>
              <a:miter lim="800000"/>
              <a:headEnd/>
              <a:tailEnd/>
            </a:ln>
          </p:spPr>
          <p:txBody>
            <a:bodyPr lIns="38100" tIns="38100" rIns="80010" bIns="38100" anchor="ctr">
              <a:spAutoFit/>
            </a:bodyPr>
            <a:lstStyle/>
            <a:p>
              <a:pPr marL="38100" algn="ctr">
                <a:defRPr/>
              </a:pPr>
              <a:r>
                <a:rPr lang="en-US" sz="1600" b="1" dirty="0">
                  <a:solidFill>
                    <a:srgbClr val="000000"/>
                  </a:solidFill>
                  <a:latin typeface="Times New Roman" charset="0"/>
                  <a:ea typeface="Times New Roman" charset="0"/>
                  <a:cs typeface="Times New Roman" charset="0"/>
                  <a:sym typeface="Times New Roman" charset="0"/>
                </a:rPr>
                <a:t>RIB</a:t>
              </a:r>
            </a:p>
          </p:txBody>
        </p:sp>
      </p:grpSp>
      <p:sp>
        <p:nvSpPr>
          <p:cNvPr id="26633" name="Rectangle 52"/>
          <p:cNvSpPr>
            <a:spLocks noChangeArrowheads="1"/>
          </p:cNvSpPr>
          <p:nvPr/>
        </p:nvSpPr>
        <p:spPr bwMode="auto">
          <a:xfrm rot="-5400000">
            <a:off x="6245225" y="5483225"/>
            <a:ext cx="790575" cy="835025"/>
          </a:xfrm>
          <a:prstGeom prst="rect">
            <a:avLst/>
          </a:prstGeom>
          <a:solidFill>
            <a:srgbClr val="FFE3FC"/>
          </a:solidFill>
          <a:ln w="9525">
            <a:noFill/>
            <a:miter lim="800000"/>
            <a:headEnd/>
            <a:tailEnd/>
          </a:ln>
          <a:effectLst>
            <a:outerShdw dist="38100" dir="2700000" rotWithShape="0">
              <a:srgbClr val="808080">
                <a:alpha val="42999"/>
              </a:srgbClr>
            </a:outerShdw>
          </a:effectLst>
        </p:spPr>
        <p:txBody>
          <a:bodyPr anchor="ctr"/>
          <a:lstStyle/>
          <a:p>
            <a:pPr marL="25400" algn="ctr">
              <a:defRPr/>
            </a:pPr>
            <a:r>
              <a:rPr lang="en-US" sz="1100" b="1">
                <a:solidFill>
                  <a:srgbClr val="000000"/>
                </a:solidFill>
                <a:ea typeface="Arial" charset="0"/>
                <a:cs typeface="Arial" charset="0"/>
              </a:rPr>
              <a:t>Commis-sioning</a:t>
            </a:r>
          </a:p>
          <a:p>
            <a:pPr marL="25400" algn="ctr">
              <a:defRPr/>
            </a:pPr>
            <a:r>
              <a:rPr lang="en-US" sz="1100" b="1">
                <a:solidFill>
                  <a:srgbClr val="000000"/>
                </a:solidFill>
                <a:ea typeface="Arial" charset="0"/>
                <a:cs typeface="Arial" charset="0"/>
              </a:rPr>
              <a:t>Phase 2 </a:t>
            </a:r>
          </a:p>
        </p:txBody>
      </p:sp>
      <p:pic>
        <p:nvPicPr>
          <p:cNvPr id="162826" name="Image 18" descr="SPIRAL2+GANIL_Dec_2010_Web.jpg"/>
          <p:cNvPicPr>
            <a:picLocks noChangeAspect="1"/>
          </p:cNvPicPr>
          <p:nvPr/>
        </p:nvPicPr>
        <p:blipFill>
          <a:blip r:embed="rId3"/>
          <a:srcRect b="19318"/>
          <a:stretch>
            <a:fillRect/>
          </a:stretch>
        </p:blipFill>
        <p:spPr bwMode="auto">
          <a:xfrm>
            <a:off x="1422400" y="793750"/>
            <a:ext cx="7102475" cy="3328988"/>
          </a:xfrm>
          <a:prstGeom prst="rect">
            <a:avLst/>
          </a:prstGeom>
          <a:noFill/>
          <a:ln w="9525">
            <a:noFill/>
            <a:miter lim="800000"/>
            <a:headEnd/>
            <a:tailEnd/>
          </a:ln>
        </p:spPr>
      </p:pic>
      <p:sp>
        <p:nvSpPr>
          <p:cNvPr id="162827" name="Forme libre 34"/>
          <p:cNvSpPr>
            <a:spLocks noChangeArrowheads="1"/>
          </p:cNvSpPr>
          <p:nvPr/>
        </p:nvSpPr>
        <p:spPr bwMode="auto">
          <a:xfrm>
            <a:off x="1524000" y="884238"/>
            <a:ext cx="3551238" cy="1689100"/>
          </a:xfrm>
          <a:custGeom>
            <a:avLst/>
            <a:gdLst>
              <a:gd name="T0" fmla="*/ 3550709 w 3551767"/>
              <a:gd name="T1" fmla="*/ 859366 h 1689100"/>
              <a:gd name="T2" fmla="*/ 410511 w 3551767"/>
              <a:gd name="T3" fmla="*/ 1689100 h 1689100"/>
              <a:gd name="T4" fmla="*/ 0 w 3551767"/>
              <a:gd name="T5" fmla="*/ 1100666 h 1689100"/>
              <a:gd name="T6" fmla="*/ 1785935 w 3551767"/>
              <a:gd name="T7" fmla="*/ 668866 h 1689100"/>
              <a:gd name="T8" fmla="*/ 1375423 w 3551767"/>
              <a:gd name="T9" fmla="*/ 177800 h 1689100"/>
              <a:gd name="T10" fmla="*/ 2179517 w 3551767"/>
              <a:gd name="T11" fmla="*/ 0 h 1689100"/>
              <a:gd name="T12" fmla="*/ 2716990 w 3551767"/>
              <a:gd name="T13" fmla="*/ 596900 h 1689100"/>
              <a:gd name="T14" fmla="*/ 3233303 w 3551767"/>
              <a:gd name="T15" fmla="*/ 465666 h 1689100"/>
              <a:gd name="T16" fmla="*/ 3550709 w 3551767"/>
              <a:gd name="T17" fmla="*/ 859366 h 16891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551767"/>
              <a:gd name="T28" fmla="*/ 0 h 1689100"/>
              <a:gd name="T29" fmla="*/ 3551767 w 3551767"/>
              <a:gd name="T30" fmla="*/ 1689100 h 168910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551767" h="1689100">
                <a:moveTo>
                  <a:pt x="3551767" y="859366"/>
                </a:moveTo>
                <a:lnTo>
                  <a:pt x="410633" y="1689100"/>
                </a:lnTo>
                <a:lnTo>
                  <a:pt x="0" y="1100666"/>
                </a:lnTo>
                <a:lnTo>
                  <a:pt x="1786467" y="668866"/>
                </a:lnTo>
                <a:lnTo>
                  <a:pt x="1375833" y="177800"/>
                </a:lnTo>
                <a:lnTo>
                  <a:pt x="2180167" y="0"/>
                </a:lnTo>
                <a:lnTo>
                  <a:pt x="2717800" y="596900"/>
                </a:lnTo>
                <a:lnTo>
                  <a:pt x="3234267" y="465666"/>
                </a:lnTo>
                <a:lnTo>
                  <a:pt x="3551767" y="859366"/>
                </a:lnTo>
                <a:close/>
              </a:path>
            </a:pathLst>
          </a:custGeom>
          <a:noFill/>
          <a:ln w="19050">
            <a:solidFill>
              <a:srgbClr val="000000"/>
            </a:solidFill>
            <a:prstDash val="sysDash"/>
            <a:round/>
            <a:headEnd/>
            <a:tailEnd/>
          </a:ln>
        </p:spPr>
        <p:txBody>
          <a:bodyPr/>
          <a:lstStyle/>
          <a:p>
            <a:pPr defTabSz="914400"/>
            <a:endParaRPr lang="en-GB" sz="2400">
              <a:solidFill>
                <a:srgbClr val="000000"/>
              </a:solidFill>
              <a:ea typeface="ヒラギノ角ゴ Pro W3" pitchFamily="16" charset="-128"/>
              <a:sym typeface="Arial" charset="0"/>
            </a:endParaRPr>
          </a:p>
        </p:txBody>
      </p:sp>
      <p:sp>
        <p:nvSpPr>
          <p:cNvPr id="162828" name="ZoneTexte 35"/>
          <p:cNvSpPr txBox="1">
            <a:spLocks noChangeArrowheads="1"/>
          </p:cNvSpPr>
          <p:nvPr/>
        </p:nvSpPr>
        <p:spPr bwMode="auto">
          <a:xfrm>
            <a:off x="1790700" y="1230313"/>
            <a:ext cx="1057275" cy="369887"/>
          </a:xfrm>
          <a:prstGeom prst="rect">
            <a:avLst/>
          </a:prstGeom>
          <a:solidFill>
            <a:srgbClr val="CEEFFD"/>
          </a:solidFill>
          <a:ln w="9525">
            <a:noFill/>
            <a:miter lim="800000"/>
            <a:headEnd/>
            <a:tailEnd/>
          </a:ln>
        </p:spPr>
        <p:txBody>
          <a:bodyPr wrap="none">
            <a:spAutoFit/>
          </a:bodyPr>
          <a:lstStyle/>
          <a:p>
            <a:r>
              <a:rPr lang="en-GB" b="1" dirty="0"/>
              <a:t>Phase 1</a:t>
            </a:r>
          </a:p>
        </p:txBody>
      </p:sp>
      <p:sp>
        <p:nvSpPr>
          <p:cNvPr id="162829" name="Forme libre 36"/>
          <p:cNvSpPr>
            <a:spLocks noChangeArrowheads="1"/>
          </p:cNvSpPr>
          <p:nvPr/>
        </p:nvSpPr>
        <p:spPr bwMode="auto">
          <a:xfrm>
            <a:off x="3365500" y="990600"/>
            <a:ext cx="3348038" cy="2062163"/>
          </a:xfrm>
          <a:custGeom>
            <a:avLst/>
            <a:gdLst>
              <a:gd name="T0" fmla="*/ 0 w 3348567"/>
              <a:gd name="T1" fmla="*/ 1228299 h 2061633"/>
              <a:gd name="T2" fmla="*/ 1730886 w 3348567"/>
              <a:gd name="T3" fmla="*/ 762392 h 2061633"/>
              <a:gd name="T4" fmla="*/ 1752046 w 3348567"/>
              <a:gd name="T5" fmla="*/ 660740 h 2061633"/>
              <a:gd name="T6" fmla="*/ 1908629 w 3348567"/>
              <a:gd name="T7" fmla="*/ 622620 h 2061633"/>
              <a:gd name="T8" fmla="*/ 1548910 w 3348567"/>
              <a:gd name="T9" fmla="*/ 249895 h 2061633"/>
              <a:gd name="T10" fmla="*/ 2666158 w 3348567"/>
              <a:gd name="T11" fmla="*/ 0 h 2061633"/>
              <a:gd name="T12" fmla="*/ 3347509 w 3348567"/>
              <a:gd name="T13" fmla="*/ 614149 h 2061633"/>
              <a:gd name="T14" fmla="*/ 1845149 w 3348567"/>
              <a:gd name="T15" fmla="*/ 1050407 h 2061633"/>
              <a:gd name="T16" fmla="*/ 2352989 w 3348567"/>
              <a:gd name="T17" fmla="*/ 1541725 h 2061633"/>
              <a:gd name="T18" fmla="*/ 672888 w 3348567"/>
              <a:gd name="T19" fmla="*/ 2062693 h 2061633"/>
              <a:gd name="T20" fmla="*/ 0 w 3348567"/>
              <a:gd name="T21" fmla="*/ 1228299 h 206163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348567"/>
              <a:gd name="T34" fmla="*/ 0 h 2061633"/>
              <a:gd name="T35" fmla="*/ 3348567 w 3348567"/>
              <a:gd name="T36" fmla="*/ 2061633 h 206163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348567" h="2061633">
                <a:moveTo>
                  <a:pt x="0" y="1227667"/>
                </a:moveTo>
                <a:lnTo>
                  <a:pt x="1731433" y="762000"/>
                </a:lnTo>
                <a:lnTo>
                  <a:pt x="1752600" y="660400"/>
                </a:lnTo>
                <a:lnTo>
                  <a:pt x="1909233" y="622300"/>
                </a:lnTo>
                <a:lnTo>
                  <a:pt x="1549400" y="249767"/>
                </a:lnTo>
                <a:lnTo>
                  <a:pt x="2667000" y="0"/>
                </a:lnTo>
                <a:lnTo>
                  <a:pt x="3348567" y="613833"/>
                </a:lnTo>
                <a:lnTo>
                  <a:pt x="1845733" y="1049867"/>
                </a:lnTo>
                <a:lnTo>
                  <a:pt x="2353733" y="1540933"/>
                </a:lnTo>
                <a:lnTo>
                  <a:pt x="673100" y="2061633"/>
                </a:lnTo>
                <a:lnTo>
                  <a:pt x="0" y="1227667"/>
                </a:lnTo>
                <a:close/>
              </a:path>
            </a:pathLst>
          </a:custGeom>
          <a:noFill/>
          <a:ln w="19050">
            <a:solidFill>
              <a:srgbClr val="E957D0"/>
            </a:solidFill>
            <a:prstDash val="sysDash"/>
            <a:round/>
            <a:headEnd/>
            <a:tailEnd/>
          </a:ln>
        </p:spPr>
        <p:txBody>
          <a:bodyPr/>
          <a:lstStyle/>
          <a:p>
            <a:pPr defTabSz="914400"/>
            <a:endParaRPr lang="en-GB" sz="2400">
              <a:solidFill>
                <a:srgbClr val="000000"/>
              </a:solidFill>
              <a:ea typeface="ヒラギノ角ゴ Pro W3" pitchFamily="16" charset="-128"/>
              <a:sym typeface="Arial" charset="0"/>
            </a:endParaRPr>
          </a:p>
        </p:txBody>
      </p:sp>
      <p:sp>
        <p:nvSpPr>
          <p:cNvPr id="162830" name="ZoneTexte 37"/>
          <p:cNvSpPr txBox="1">
            <a:spLocks noChangeArrowheads="1"/>
          </p:cNvSpPr>
          <p:nvPr/>
        </p:nvSpPr>
        <p:spPr bwMode="auto">
          <a:xfrm>
            <a:off x="4387850" y="3052763"/>
            <a:ext cx="1057275" cy="368300"/>
          </a:xfrm>
          <a:prstGeom prst="rect">
            <a:avLst/>
          </a:prstGeom>
          <a:solidFill>
            <a:srgbClr val="FFCFFC"/>
          </a:solidFill>
          <a:ln w="9525">
            <a:noFill/>
            <a:miter lim="800000"/>
            <a:headEnd/>
            <a:tailEnd/>
          </a:ln>
        </p:spPr>
        <p:txBody>
          <a:bodyPr wrap="none">
            <a:spAutoFit/>
          </a:bodyPr>
          <a:lstStyle/>
          <a:p>
            <a:r>
              <a:rPr lang="en-GB" b="1"/>
              <a:t>Phase 2</a:t>
            </a:r>
          </a:p>
        </p:txBody>
      </p:sp>
      <p:sp>
        <p:nvSpPr>
          <p:cNvPr id="162831" name="ZoneTexte 38"/>
          <p:cNvSpPr txBox="1">
            <a:spLocks noChangeArrowheads="1"/>
          </p:cNvSpPr>
          <p:nvPr/>
        </p:nvSpPr>
        <p:spPr bwMode="auto">
          <a:xfrm>
            <a:off x="7548563" y="2962275"/>
            <a:ext cx="898525" cy="368300"/>
          </a:xfrm>
          <a:prstGeom prst="rect">
            <a:avLst/>
          </a:prstGeom>
          <a:noFill/>
          <a:ln w="9525">
            <a:noFill/>
            <a:miter lim="800000"/>
            <a:headEnd/>
            <a:tailEnd/>
          </a:ln>
        </p:spPr>
        <p:txBody>
          <a:bodyPr wrap="none">
            <a:spAutoFit/>
          </a:bodyPr>
          <a:lstStyle/>
          <a:p>
            <a:r>
              <a:rPr lang="en-GB" b="1"/>
              <a:t>GANIL</a:t>
            </a:r>
          </a:p>
        </p:txBody>
      </p:sp>
      <p:sp>
        <p:nvSpPr>
          <p:cNvPr id="24" name="Flèche vers le bas 23"/>
          <p:cNvSpPr/>
          <p:nvPr/>
        </p:nvSpPr>
        <p:spPr bwMode="auto">
          <a:xfrm rot="509438">
            <a:off x="4289898" y="651753"/>
            <a:ext cx="389106" cy="797668"/>
          </a:xfrm>
          <a:prstGeom prst="downArrow">
            <a:avLst/>
          </a:prstGeom>
          <a:solidFill>
            <a:srgbClr val="FFFF00"/>
          </a:solidFill>
          <a:ln w="285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2400" b="0" i="0" u="none" strike="noStrike" cap="none" normalizeH="0" baseline="0" smtClean="0">
              <a:ln>
                <a:noFill/>
              </a:ln>
              <a:solidFill>
                <a:schemeClr val="tx1"/>
              </a:solidFill>
              <a:effectLst/>
              <a:latin typeface="Comic Sans MS" pitchFamily="66"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23" name="Image 15" descr="S3 setup general"/>
          <p:cNvPicPr>
            <a:picLocks noChangeAspect="1"/>
          </p:cNvPicPr>
          <p:nvPr/>
        </p:nvPicPr>
        <p:blipFill>
          <a:blip r:embed="rId4"/>
          <a:srcRect/>
          <a:stretch>
            <a:fillRect/>
          </a:stretch>
        </p:blipFill>
        <p:spPr bwMode="auto">
          <a:xfrm>
            <a:off x="76200" y="2568575"/>
            <a:ext cx="5410200" cy="3375025"/>
          </a:xfrm>
          <a:prstGeom prst="rect">
            <a:avLst/>
          </a:prstGeom>
          <a:noFill/>
          <a:ln w="9525">
            <a:noFill/>
            <a:miter lim="800000"/>
            <a:headEnd/>
            <a:tailEnd/>
          </a:ln>
        </p:spPr>
      </p:pic>
      <p:sp>
        <p:nvSpPr>
          <p:cNvPr id="133124" name="Rectangle 2"/>
          <p:cNvSpPr>
            <a:spLocks noGrp="1" noChangeArrowheads="1"/>
          </p:cNvSpPr>
          <p:nvPr>
            <p:ph type="title"/>
          </p:nvPr>
        </p:nvSpPr>
        <p:spPr>
          <a:xfrm>
            <a:off x="2286000" y="-152400"/>
            <a:ext cx="6705600" cy="681038"/>
          </a:xfrm>
        </p:spPr>
        <p:txBody>
          <a:bodyPr/>
          <a:lstStyle/>
          <a:p>
            <a:pPr marL="419100" indent="-419100" eaLnBrk="1" hangingPunct="1">
              <a:lnSpc>
                <a:spcPct val="130000"/>
              </a:lnSpc>
            </a:pPr>
            <a:r>
              <a:rPr lang="en-GB" sz="3200" smtClean="0">
                <a:solidFill>
                  <a:srgbClr val="000000"/>
                </a:solidFill>
                <a:latin typeface="Helvetica" pitchFamily="34" charset="0"/>
              </a:rPr>
              <a:t>Super Separator Spectrometer (S3)</a:t>
            </a:r>
          </a:p>
        </p:txBody>
      </p:sp>
      <p:sp>
        <p:nvSpPr>
          <p:cNvPr id="21" name="ZoneTexte 20"/>
          <p:cNvSpPr txBox="1">
            <a:spLocks noChangeArrowheads="1"/>
          </p:cNvSpPr>
          <p:nvPr/>
        </p:nvSpPr>
        <p:spPr bwMode="auto">
          <a:xfrm>
            <a:off x="119975" y="758419"/>
            <a:ext cx="5152416" cy="1538883"/>
          </a:xfrm>
          <a:prstGeom prst="rect">
            <a:avLst/>
          </a:prstGeom>
          <a:gradFill rotWithShape="1">
            <a:gsLst>
              <a:gs pos="0">
                <a:srgbClr val="F5FFFF"/>
              </a:gs>
              <a:gs pos="64999">
                <a:srgbClr val="E8FFFF"/>
              </a:gs>
              <a:gs pos="100000">
                <a:srgbClr val="DFFFFF"/>
              </a:gs>
            </a:gsLst>
            <a:lin ang="5400000" scaled="1"/>
          </a:gradFill>
          <a:ln w="9525">
            <a:solidFill>
              <a:srgbClr val="D0E9EA"/>
            </a:solidFill>
            <a:miter lim="800000"/>
            <a:headEnd/>
            <a:tailEnd/>
          </a:ln>
          <a:effectLst>
            <a:outerShdw dist="20000" dir="5400000" rotWithShape="0">
              <a:srgbClr val="808080">
                <a:alpha val="37999"/>
              </a:srgbClr>
            </a:outerShdw>
          </a:effectLst>
        </p:spPr>
        <p:txBody>
          <a:bodyPr wrap="square">
            <a:spAutoFit/>
          </a:bodyPr>
          <a:lstStyle/>
          <a:p>
            <a:r>
              <a:rPr lang="en-GB" sz="2000" b="1" dirty="0">
                <a:solidFill>
                  <a:srgbClr val="000000"/>
                </a:solidFill>
                <a:ea typeface="ヒラギノ角ゴ Pro W3" pitchFamily="16" charset="-128"/>
                <a:sym typeface="Arial" charset="0"/>
              </a:rPr>
              <a:t>104 physicists, 30 institutions, 12 countries</a:t>
            </a:r>
          </a:p>
          <a:p>
            <a:r>
              <a:rPr lang="en-GB" b="1" dirty="0">
                <a:solidFill>
                  <a:srgbClr val="000000"/>
                </a:solidFill>
                <a:ea typeface="ヒラギノ角ゴ Pro W3" pitchFamily="16" charset="-128"/>
                <a:sym typeface="Arial" charset="0"/>
              </a:rPr>
              <a:t>Management Board</a:t>
            </a:r>
          </a:p>
          <a:p>
            <a:r>
              <a:rPr lang="en-GB" sz="1400" dirty="0" err="1">
                <a:solidFill>
                  <a:srgbClr val="000000"/>
                </a:solidFill>
                <a:ea typeface="ヒラギノ角ゴ Pro W3" pitchFamily="16" charset="-128"/>
                <a:sym typeface="Arial" charset="0"/>
              </a:rPr>
              <a:t>Hervé</a:t>
            </a:r>
            <a:r>
              <a:rPr lang="en-GB" sz="1400" dirty="0">
                <a:solidFill>
                  <a:srgbClr val="000000"/>
                </a:solidFill>
                <a:ea typeface="ヒラギノ角ゴ Pro W3" pitchFamily="16" charset="-128"/>
                <a:sym typeface="Arial" charset="0"/>
              </a:rPr>
              <a:t> SAVAJOLS – GANIL, France (Project leader)</a:t>
            </a:r>
          </a:p>
          <a:p>
            <a:r>
              <a:rPr lang="en-GB" sz="1400" dirty="0">
                <a:solidFill>
                  <a:srgbClr val="000000"/>
                </a:solidFill>
                <a:ea typeface="ヒラギノ角ゴ Pro W3" pitchFamily="16" charset="-128"/>
                <a:sym typeface="Arial" charset="0"/>
              </a:rPr>
              <a:t>Antoine DROUART – </a:t>
            </a:r>
            <a:r>
              <a:rPr lang="en-GB" sz="1400" dirty="0" err="1">
                <a:solidFill>
                  <a:srgbClr val="000000"/>
                </a:solidFill>
                <a:ea typeface="ヒラギノ角ゴ Pro W3" pitchFamily="16" charset="-128"/>
                <a:sym typeface="Arial" charset="0"/>
              </a:rPr>
              <a:t>Irfu</a:t>
            </a:r>
            <a:r>
              <a:rPr lang="en-GB" sz="1400" dirty="0">
                <a:solidFill>
                  <a:srgbClr val="000000"/>
                </a:solidFill>
                <a:ea typeface="ヒラギノ角ゴ Pro W3" pitchFamily="16" charset="-128"/>
                <a:sym typeface="Arial" charset="0"/>
              </a:rPr>
              <a:t>/</a:t>
            </a:r>
            <a:r>
              <a:rPr lang="en-GB" sz="1400" dirty="0" err="1">
                <a:solidFill>
                  <a:srgbClr val="000000"/>
                </a:solidFill>
                <a:ea typeface="ヒラギノ角ゴ Pro W3" pitchFamily="16" charset="-128"/>
                <a:sym typeface="Arial" charset="0"/>
              </a:rPr>
              <a:t>SPhN</a:t>
            </a:r>
            <a:r>
              <a:rPr lang="en-GB" sz="1400" dirty="0">
                <a:solidFill>
                  <a:srgbClr val="000000"/>
                </a:solidFill>
                <a:ea typeface="ヒラギノ角ゴ Pro W3" pitchFamily="16" charset="-128"/>
                <a:sym typeface="Arial" charset="0"/>
              </a:rPr>
              <a:t> (CEA), France (Spokesperson)</a:t>
            </a:r>
          </a:p>
          <a:p>
            <a:r>
              <a:rPr lang="en-GB" sz="1400" dirty="0">
                <a:solidFill>
                  <a:srgbClr val="000000"/>
                </a:solidFill>
                <a:ea typeface="ヒラギノ角ゴ Pro W3" pitchFamily="16" charset="-128"/>
                <a:sym typeface="Arial" charset="0"/>
              </a:rPr>
              <a:t>Jerry A. NOLEN – Argonne National Laboratory, USA (Spokesperson)</a:t>
            </a:r>
          </a:p>
          <a:p>
            <a:r>
              <a:rPr lang="en-GB" sz="1400" dirty="0">
                <a:solidFill>
                  <a:srgbClr val="000000"/>
                </a:solidFill>
                <a:ea typeface="ヒラギノ角ゴ Pro W3" pitchFamily="16" charset="-128"/>
                <a:sym typeface="Arial" charset="0"/>
              </a:rPr>
              <a:t>Martial </a:t>
            </a:r>
            <a:r>
              <a:rPr lang="en-GB" sz="1400" dirty="0" err="1">
                <a:solidFill>
                  <a:srgbClr val="000000"/>
                </a:solidFill>
                <a:ea typeface="ヒラギノ角ゴ Pro W3" pitchFamily="16" charset="-128"/>
                <a:sym typeface="Arial" charset="0"/>
              </a:rPr>
              <a:t>Authier</a:t>
            </a:r>
            <a:r>
              <a:rPr lang="en-GB" sz="1400" dirty="0">
                <a:solidFill>
                  <a:srgbClr val="000000"/>
                </a:solidFill>
                <a:ea typeface="ヒラギノ角ゴ Pro W3" pitchFamily="16" charset="-128"/>
                <a:sym typeface="Arial" charset="0"/>
              </a:rPr>
              <a:t> – </a:t>
            </a:r>
            <a:r>
              <a:rPr lang="en-GB" sz="1400" dirty="0" err="1">
                <a:solidFill>
                  <a:srgbClr val="000000"/>
                </a:solidFill>
                <a:ea typeface="ヒラギノ角ゴ Pro W3" pitchFamily="16" charset="-128"/>
                <a:sym typeface="Arial" charset="0"/>
              </a:rPr>
              <a:t>Irfu</a:t>
            </a:r>
            <a:r>
              <a:rPr lang="en-GB" sz="1400" dirty="0">
                <a:solidFill>
                  <a:srgbClr val="000000"/>
                </a:solidFill>
                <a:ea typeface="ヒラギノ角ゴ Pro W3" pitchFamily="16" charset="-128"/>
                <a:sym typeface="Arial" charset="0"/>
              </a:rPr>
              <a:t>/CEA, France (Technical </a:t>
            </a:r>
            <a:r>
              <a:rPr lang="en-GB" sz="1400" dirty="0" err="1">
                <a:solidFill>
                  <a:srgbClr val="000000"/>
                </a:solidFill>
                <a:ea typeface="ヒラギノ角ゴ Pro W3" pitchFamily="16" charset="-128"/>
                <a:sym typeface="Arial" charset="0"/>
              </a:rPr>
              <a:t>Coord</a:t>
            </a:r>
            <a:r>
              <a:rPr lang="en-GB" sz="1400" dirty="0">
                <a:solidFill>
                  <a:srgbClr val="000000"/>
                </a:solidFill>
                <a:ea typeface="ヒラギノ角ゴ Pro W3" pitchFamily="16" charset="-128"/>
                <a:sym typeface="Arial" charset="0"/>
              </a:rPr>
              <a:t>.)</a:t>
            </a:r>
          </a:p>
        </p:txBody>
      </p:sp>
      <p:graphicFrame>
        <p:nvGraphicFramePr>
          <p:cNvPr id="133122" name="Object 2"/>
          <p:cNvGraphicFramePr>
            <a:graphicFrameLocks noChangeAspect="1"/>
          </p:cNvGraphicFramePr>
          <p:nvPr/>
        </p:nvGraphicFramePr>
        <p:xfrm>
          <a:off x="5689600" y="4310984"/>
          <a:ext cx="3149600" cy="2387600"/>
        </p:xfrm>
        <a:graphic>
          <a:graphicData uri="http://schemas.openxmlformats.org/presentationml/2006/ole">
            <p:oleObj spid="_x0000_s76802" name="Document" r:id="rId5" imgW="9450119" imgH="7163800" progId="Word.Document.12">
              <p:link updateAutomatic="1"/>
            </p:oleObj>
          </a:graphicData>
        </a:graphic>
      </p:graphicFrame>
      <p:sp>
        <p:nvSpPr>
          <p:cNvPr id="133129" name="Flèche vers la droite 26"/>
          <p:cNvSpPr>
            <a:spLocks noChangeArrowheads="1"/>
          </p:cNvSpPr>
          <p:nvPr/>
        </p:nvSpPr>
        <p:spPr bwMode="auto">
          <a:xfrm rot="-197193">
            <a:off x="5189538" y="5397500"/>
            <a:ext cx="517525" cy="303213"/>
          </a:xfrm>
          <a:prstGeom prst="rightArrow">
            <a:avLst>
              <a:gd name="adj1" fmla="val 50000"/>
              <a:gd name="adj2" fmla="val 49956"/>
            </a:avLst>
          </a:prstGeom>
          <a:solidFill>
            <a:srgbClr val="8ECCFF"/>
          </a:solidFill>
          <a:ln w="12700">
            <a:noFill/>
            <a:round/>
            <a:headEnd/>
            <a:tailEnd/>
          </a:ln>
        </p:spPr>
        <p:txBody>
          <a:bodyPr/>
          <a:lstStyle/>
          <a:p>
            <a:endParaRPr lang="en-GB" sz="2400">
              <a:solidFill>
                <a:srgbClr val="000000"/>
              </a:solidFill>
            </a:endParaRPr>
          </a:p>
        </p:txBody>
      </p:sp>
      <p:pic>
        <p:nvPicPr>
          <p:cNvPr id="133130" name="Picture 3" descr="s3-logo (Large)"/>
          <p:cNvPicPr>
            <a:picLocks noChangeAspect="1" noChangeArrowheads="1"/>
          </p:cNvPicPr>
          <p:nvPr/>
        </p:nvPicPr>
        <p:blipFill>
          <a:blip r:embed="rId6" cstate="print"/>
          <a:srcRect l="1666" t="2888" r="1666" b="1314"/>
          <a:stretch>
            <a:fillRect/>
          </a:stretch>
        </p:blipFill>
        <p:spPr bwMode="auto">
          <a:xfrm>
            <a:off x="797668" y="0"/>
            <a:ext cx="1066800" cy="646113"/>
          </a:xfrm>
          <a:prstGeom prst="rect">
            <a:avLst/>
          </a:prstGeom>
          <a:noFill/>
          <a:ln w="9525">
            <a:noFill/>
            <a:miter lim="800000"/>
            <a:headEnd/>
            <a:tailEnd/>
          </a:ln>
        </p:spPr>
      </p:pic>
      <p:sp>
        <p:nvSpPr>
          <p:cNvPr id="24" name="Rectangle 23"/>
          <p:cNvSpPr>
            <a:spLocks noChangeArrowheads="1"/>
          </p:cNvSpPr>
          <p:nvPr/>
        </p:nvSpPr>
        <p:spPr bwMode="auto">
          <a:xfrm>
            <a:off x="152400" y="6016625"/>
            <a:ext cx="5029200" cy="781050"/>
          </a:xfrm>
          <a:prstGeom prst="rect">
            <a:avLst/>
          </a:prstGeom>
          <a:gradFill rotWithShape="1">
            <a:gsLst>
              <a:gs pos="0">
                <a:srgbClr val="E8E8FA"/>
              </a:gs>
              <a:gs pos="64999">
                <a:srgbClr val="C3C3EF"/>
              </a:gs>
              <a:gs pos="100000">
                <a:srgbClr val="A8A8EA"/>
              </a:gs>
            </a:gsLst>
            <a:lin ang="5400000" scaled="1"/>
          </a:gradFill>
          <a:ln w="9525">
            <a:solidFill>
              <a:srgbClr val="2F2F98"/>
            </a:solidFill>
            <a:miter lim="800000"/>
            <a:headEnd/>
            <a:tailEnd/>
          </a:ln>
          <a:effectLst>
            <a:outerShdw dist="20000" dir="5400000" rotWithShape="0">
              <a:srgbClr val="808080">
                <a:alpha val="37999"/>
              </a:srgbClr>
            </a:outerShdw>
          </a:effectLst>
        </p:spPr>
        <p:txBody>
          <a:bodyPr>
            <a:spAutoFit/>
          </a:bodyPr>
          <a:lstStyle/>
          <a:p>
            <a:pPr marL="203200" indent="-203200">
              <a:spcBef>
                <a:spcPct val="20000"/>
              </a:spcBef>
              <a:buClr>
                <a:srgbClr val="000AFE"/>
              </a:buClr>
              <a:buSzPct val="75000"/>
              <a:buFont typeface="Wingdings" charset="2"/>
              <a:buChar char="¦"/>
              <a:defRPr/>
            </a:pPr>
            <a:r>
              <a:rPr lang="en-US" sz="1400" b="1">
                <a:solidFill>
                  <a:srgbClr val="000000"/>
                </a:solidFill>
                <a:latin typeface="+mn-lt"/>
                <a:ea typeface="+mn-ea"/>
                <a:sym typeface="Wingdings" charset="2"/>
              </a:rPr>
              <a:t>Technically </a:t>
            </a:r>
            <a:r>
              <a:rPr lang="en-US" sz="1400" b="1">
                <a:solidFill>
                  <a:srgbClr val="000000"/>
                </a:solidFill>
                <a:latin typeface="+mn-lt"/>
                <a:ea typeface="+mn-ea"/>
              </a:rPr>
              <a:t>the project will be ready in 2011 to start the construction phase</a:t>
            </a:r>
          </a:p>
          <a:p>
            <a:pPr marL="203200" indent="-203200">
              <a:spcBef>
                <a:spcPct val="20000"/>
              </a:spcBef>
              <a:buClr>
                <a:srgbClr val="000AFE"/>
              </a:buClr>
              <a:buSzPct val="75000"/>
              <a:buFont typeface="Wingdings" charset="2"/>
              <a:buChar char="¦"/>
              <a:defRPr/>
            </a:pPr>
            <a:r>
              <a:rPr lang="en-US" sz="1400" b="1">
                <a:solidFill>
                  <a:srgbClr val="000000"/>
                </a:solidFill>
                <a:latin typeface="+mn-lt"/>
                <a:ea typeface="+mn-ea"/>
                <a:sym typeface="Wingdings" charset="2"/>
              </a:rPr>
              <a:t> First experiment plan in 2013-2014</a:t>
            </a:r>
          </a:p>
        </p:txBody>
      </p:sp>
      <p:grpSp>
        <p:nvGrpSpPr>
          <p:cNvPr id="25" name="Group 43"/>
          <p:cNvGrpSpPr>
            <a:grpSpLocks/>
          </p:cNvGrpSpPr>
          <p:nvPr/>
        </p:nvGrpSpPr>
        <p:grpSpPr bwMode="auto">
          <a:xfrm>
            <a:off x="5766885" y="583659"/>
            <a:ext cx="3338209" cy="2530172"/>
            <a:chOff x="1182" y="2064"/>
            <a:chExt cx="3090" cy="1990"/>
          </a:xfrm>
        </p:grpSpPr>
        <p:pic>
          <p:nvPicPr>
            <p:cNvPr id="26" name="Picture 28"/>
            <p:cNvPicPr>
              <a:picLocks noChangeAspect="1" noChangeArrowheads="1"/>
            </p:cNvPicPr>
            <p:nvPr/>
          </p:nvPicPr>
          <p:blipFill>
            <a:blip r:embed="rId7"/>
            <a:srcRect/>
            <a:stretch>
              <a:fillRect/>
            </a:stretch>
          </p:blipFill>
          <p:spPr bwMode="auto">
            <a:xfrm>
              <a:off x="1182" y="2077"/>
              <a:ext cx="3069" cy="1977"/>
            </a:xfrm>
            <a:prstGeom prst="rect">
              <a:avLst/>
            </a:prstGeom>
            <a:noFill/>
            <a:ln w="9525">
              <a:noFill/>
              <a:miter lim="800000"/>
              <a:headEnd/>
              <a:tailEnd/>
            </a:ln>
          </p:spPr>
        </p:pic>
        <p:sp>
          <p:nvSpPr>
            <p:cNvPr id="27" name="AutoShape 29"/>
            <p:cNvSpPr>
              <a:spLocks/>
            </p:cNvSpPr>
            <p:nvPr/>
          </p:nvSpPr>
          <p:spPr bwMode="auto">
            <a:xfrm rot="-1768553">
              <a:off x="3456" y="2283"/>
              <a:ext cx="470" cy="213"/>
            </a:xfrm>
            <a:prstGeom prst="roundRect">
              <a:avLst>
                <a:gd name="adj" fmla="val 34088"/>
              </a:avLst>
            </a:prstGeom>
            <a:solidFill>
              <a:srgbClr val="F7FBB6">
                <a:alpha val="71764"/>
              </a:srgbClr>
            </a:solidFill>
            <a:ln w="25400">
              <a:solidFill>
                <a:srgbClr val="E000CD"/>
              </a:solidFill>
              <a:round/>
              <a:headEnd/>
              <a:tailEnd/>
            </a:ln>
          </p:spPr>
          <p:txBody>
            <a:bodyPr lIns="0" tIns="0" rIns="0" bIns="0" anchor="ctr"/>
            <a:lstStyle/>
            <a:p>
              <a:pPr algn="ctr" defTabSz="822325"/>
              <a:r>
                <a:rPr lang="en-GB" sz="1600">
                  <a:solidFill>
                    <a:srgbClr val="ED00D3"/>
                  </a:solidFill>
                  <a:effectLst>
                    <a:outerShdw blurRad="38100" dist="38100" dir="2700000" algn="tl">
                      <a:srgbClr val="000000"/>
                    </a:outerShdw>
                  </a:effectLst>
                  <a:latin typeface="Helvetica Neue Light" pitchFamily="-80" charset="0"/>
                  <a:ea typeface="Helvetica Neue Light" pitchFamily="-80" charset="0"/>
                  <a:cs typeface="Helvetica Neue Light" pitchFamily="-80" charset="0"/>
                  <a:sym typeface="Helvetica Neue Light" pitchFamily="-80" charset="0"/>
                </a:rPr>
                <a:t>VHN</a:t>
              </a:r>
            </a:p>
          </p:txBody>
        </p:sp>
        <p:sp>
          <p:nvSpPr>
            <p:cNvPr id="28" name="AutoShape 30"/>
            <p:cNvSpPr>
              <a:spLocks/>
            </p:cNvSpPr>
            <p:nvPr/>
          </p:nvSpPr>
          <p:spPr bwMode="auto">
            <a:xfrm rot="-1768553">
              <a:off x="3801" y="2064"/>
              <a:ext cx="471" cy="214"/>
            </a:xfrm>
            <a:prstGeom prst="roundRect">
              <a:avLst>
                <a:gd name="adj" fmla="val 34088"/>
              </a:avLst>
            </a:prstGeom>
            <a:solidFill>
              <a:srgbClr val="F7FBB6">
                <a:alpha val="71764"/>
              </a:srgbClr>
            </a:solidFill>
            <a:ln w="25400">
              <a:solidFill>
                <a:srgbClr val="E000CD"/>
              </a:solidFill>
              <a:round/>
              <a:headEnd/>
              <a:tailEnd/>
            </a:ln>
          </p:spPr>
          <p:txBody>
            <a:bodyPr lIns="0" tIns="0" rIns="0" bIns="0" anchor="ctr"/>
            <a:lstStyle/>
            <a:p>
              <a:pPr algn="ctr" defTabSz="822325"/>
              <a:r>
                <a:rPr lang="en-GB" sz="1600">
                  <a:solidFill>
                    <a:srgbClr val="ED00D3"/>
                  </a:solidFill>
                  <a:effectLst>
                    <a:outerShdw blurRad="38100" dist="38100" dir="2700000" algn="tl">
                      <a:srgbClr val="000000"/>
                    </a:outerShdw>
                  </a:effectLst>
                  <a:latin typeface="Helvetica Neue Light" pitchFamily="-80" charset="0"/>
                  <a:ea typeface="Helvetica Neue Light" pitchFamily="-80" charset="0"/>
                  <a:cs typeface="Helvetica Neue Light" pitchFamily="-80" charset="0"/>
                  <a:sym typeface="Helvetica Neue Light" pitchFamily="-80" charset="0"/>
                </a:rPr>
                <a:t>SHE</a:t>
              </a:r>
            </a:p>
          </p:txBody>
        </p:sp>
        <p:sp>
          <p:nvSpPr>
            <p:cNvPr id="29" name="AutoShape 31"/>
            <p:cNvSpPr>
              <a:spLocks/>
            </p:cNvSpPr>
            <p:nvPr/>
          </p:nvSpPr>
          <p:spPr bwMode="auto">
            <a:xfrm rot="-2188153">
              <a:off x="1570" y="3099"/>
              <a:ext cx="624" cy="165"/>
            </a:xfrm>
            <a:prstGeom prst="roundRect">
              <a:avLst>
                <a:gd name="adj" fmla="val 44116"/>
              </a:avLst>
            </a:prstGeom>
            <a:solidFill>
              <a:srgbClr val="F7FBB6">
                <a:alpha val="71764"/>
              </a:srgbClr>
            </a:solidFill>
            <a:ln w="25400">
              <a:solidFill>
                <a:srgbClr val="E000CD"/>
              </a:solidFill>
              <a:round/>
              <a:headEnd/>
              <a:tailEnd/>
            </a:ln>
          </p:spPr>
          <p:txBody>
            <a:bodyPr lIns="0" tIns="0" rIns="0" bIns="0" anchor="ctr"/>
            <a:lstStyle/>
            <a:p>
              <a:pPr algn="ctr" defTabSz="822325"/>
              <a:r>
                <a:rPr lang="en-GB" sz="1600">
                  <a:solidFill>
                    <a:srgbClr val="ED00D3"/>
                  </a:solidFill>
                  <a:effectLst>
                    <a:outerShdw blurRad="38100" dist="38100" dir="2700000" algn="tl">
                      <a:srgbClr val="000000"/>
                    </a:outerShdw>
                  </a:effectLst>
                  <a:latin typeface="Helvetica Neue Light" pitchFamily="-80" charset="0"/>
                  <a:ea typeface="Helvetica Neue Light" pitchFamily="-80" charset="0"/>
                  <a:cs typeface="Helvetica Neue Light" pitchFamily="-80" charset="0"/>
                  <a:sym typeface="Helvetica Neue Light" pitchFamily="-80" charset="0"/>
                </a:rPr>
                <a:t>N=Z</a:t>
              </a:r>
            </a:p>
          </p:txBody>
        </p:sp>
      </p:grpSp>
      <p:grpSp>
        <p:nvGrpSpPr>
          <p:cNvPr id="41" name="Group 36"/>
          <p:cNvGrpSpPr>
            <a:grpSpLocks/>
          </p:cNvGrpSpPr>
          <p:nvPr/>
        </p:nvGrpSpPr>
        <p:grpSpPr bwMode="auto">
          <a:xfrm>
            <a:off x="5195425" y="3453894"/>
            <a:ext cx="3189317" cy="248314"/>
            <a:chOff x="44" y="7"/>
            <a:chExt cx="2834" cy="258"/>
          </a:xfrm>
        </p:grpSpPr>
        <p:sp>
          <p:nvSpPr>
            <p:cNvPr id="42" name="Rectangle 37"/>
            <p:cNvSpPr>
              <a:spLocks/>
            </p:cNvSpPr>
            <p:nvPr/>
          </p:nvSpPr>
          <p:spPr bwMode="auto">
            <a:xfrm>
              <a:off x="44" y="7"/>
              <a:ext cx="2152" cy="256"/>
            </a:xfrm>
            <a:prstGeom prst="rect">
              <a:avLst/>
            </a:prstGeom>
            <a:noFill/>
            <a:ln w="9525">
              <a:noFill/>
              <a:miter lim="800000"/>
              <a:headEnd/>
              <a:tailEnd/>
            </a:ln>
          </p:spPr>
          <p:txBody>
            <a:bodyPr wrap="none" lIns="0" tIns="0" rIns="0" bIns="0" anchor="ctr">
              <a:spAutoFit/>
            </a:bodyPr>
            <a:lstStyle/>
            <a:p>
              <a:pPr algn="ctr" defTabSz="822325"/>
              <a:r>
                <a:rPr lang="en-GB" sz="1600" baseline="32000" dirty="0">
                  <a:solidFill>
                    <a:srgbClr val="FF0000"/>
                  </a:solidFill>
                  <a:latin typeface="Palatino" pitchFamily="-80" charset="0"/>
                  <a:ea typeface="Palatino" pitchFamily="-80" charset="0"/>
                  <a:cs typeface="Palatino" pitchFamily="-80" charset="0"/>
                  <a:sym typeface="Palatino" pitchFamily="-80" charset="0"/>
                </a:rPr>
                <a:t>50</a:t>
              </a:r>
              <a:r>
                <a:rPr lang="en-GB" sz="1600" dirty="0">
                  <a:solidFill>
                    <a:srgbClr val="FF0000"/>
                  </a:solidFill>
                  <a:latin typeface="Palatino" pitchFamily="-80" charset="0"/>
                  <a:ea typeface="Palatino" pitchFamily="-80" charset="0"/>
                  <a:cs typeface="Palatino" pitchFamily="-80" charset="0"/>
                  <a:sym typeface="Palatino" pitchFamily="-80" charset="0"/>
                </a:rPr>
                <a:t>Cr + </a:t>
              </a:r>
              <a:r>
                <a:rPr lang="en-GB" sz="1600" baseline="32000" dirty="0">
                  <a:solidFill>
                    <a:srgbClr val="FF0000"/>
                  </a:solidFill>
                  <a:latin typeface="Palatino" pitchFamily="-80" charset="0"/>
                  <a:ea typeface="Palatino" pitchFamily="-80" charset="0"/>
                  <a:cs typeface="Palatino" pitchFamily="-80" charset="0"/>
                  <a:sym typeface="Palatino" pitchFamily="-80" charset="0"/>
                </a:rPr>
                <a:t>58</a:t>
              </a:r>
              <a:r>
                <a:rPr lang="en-GB" sz="1600" dirty="0">
                  <a:solidFill>
                    <a:srgbClr val="FF0000"/>
                  </a:solidFill>
                  <a:latin typeface="Palatino" pitchFamily="-80" charset="0"/>
                  <a:ea typeface="Palatino" pitchFamily="-80" charset="0"/>
                  <a:cs typeface="Palatino" pitchFamily="-80" charset="0"/>
                  <a:sym typeface="Palatino" pitchFamily="-80" charset="0"/>
                </a:rPr>
                <a:t>Ni  </a:t>
              </a:r>
              <a:r>
                <a:rPr lang="en-GB" sz="1600" dirty="0" smtClean="0">
                  <a:solidFill>
                    <a:srgbClr val="FF0000"/>
                  </a:solidFill>
                  <a:latin typeface="Palatino" pitchFamily="-80" charset="0"/>
                  <a:ea typeface="Palatino" pitchFamily="-80" charset="0"/>
                  <a:cs typeface="Palatino" pitchFamily="-80" charset="0"/>
                  <a:sym typeface="Wingdings" pitchFamily="2" charset="2"/>
                </a:rPr>
                <a:t></a:t>
              </a:r>
              <a:r>
                <a:rPr lang="en-GB" sz="1600" dirty="0" smtClean="0">
                  <a:solidFill>
                    <a:srgbClr val="FF0000"/>
                  </a:solidFill>
                  <a:latin typeface="Palatino" pitchFamily="-80" charset="0"/>
                  <a:ea typeface="Palatino" pitchFamily="-80" charset="0"/>
                  <a:cs typeface="Palatino" pitchFamily="-80" charset="0"/>
                  <a:sym typeface="Palatino" pitchFamily="-80" charset="0"/>
                </a:rPr>
                <a:t> </a:t>
              </a:r>
              <a:r>
                <a:rPr lang="en-GB" sz="1600" baseline="32000" dirty="0">
                  <a:solidFill>
                    <a:srgbClr val="FF0000"/>
                  </a:solidFill>
                  <a:latin typeface="Palatino" pitchFamily="-80" charset="0"/>
                  <a:ea typeface="Palatino" pitchFamily="-80" charset="0"/>
                  <a:cs typeface="Palatino" pitchFamily="-80" charset="0"/>
                  <a:sym typeface="Palatino" pitchFamily="-80" charset="0"/>
                </a:rPr>
                <a:t>100</a:t>
              </a:r>
              <a:r>
                <a:rPr lang="en-GB" sz="1600" dirty="0">
                  <a:solidFill>
                    <a:srgbClr val="FF0000"/>
                  </a:solidFill>
                  <a:latin typeface="Palatino" pitchFamily="-80" charset="0"/>
                  <a:ea typeface="Palatino" pitchFamily="-80" charset="0"/>
                  <a:cs typeface="Palatino" pitchFamily="-80" charset="0"/>
                  <a:sym typeface="Palatino" pitchFamily="-80" charset="0"/>
                </a:rPr>
                <a:t>Sn + 2p6n</a:t>
              </a:r>
            </a:p>
          </p:txBody>
        </p:sp>
        <p:sp>
          <p:nvSpPr>
            <p:cNvPr id="44" name="Rectangle 39"/>
            <p:cNvSpPr>
              <a:spLocks/>
            </p:cNvSpPr>
            <p:nvPr/>
          </p:nvSpPr>
          <p:spPr bwMode="auto">
            <a:xfrm>
              <a:off x="2233" y="9"/>
              <a:ext cx="645" cy="256"/>
            </a:xfrm>
            <a:prstGeom prst="rect">
              <a:avLst/>
            </a:prstGeom>
            <a:noFill/>
            <a:ln w="9525">
              <a:noFill/>
              <a:miter lim="800000"/>
              <a:headEnd/>
              <a:tailEnd/>
            </a:ln>
          </p:spPr>
          <p:txBody>
            <a:bodyPr wrap="none" lIns="0" tIns="0" rIns="0" bIns="0" anchor="ctr">
              <a:spAutoFit/>
            </a:bodyPr>
            <a:lstStyle/>
            <a:p>
              <a:pPr algn="ctr" defTabSz="822325"/>
              <a:r>
                <a:rPr lang="en-GB" sz="1600" dirty="0">
                  <a:solidFill>
                    <a:srgbClr val="FF0000"/>
                  </a:solidFill>
                  <a:latin typeface="Palatino" pitchFamily="-80" charset="0"/>
                  <a:ea typeface="Palatino" pitchFamily="-80" charset="0"/>
                  <a:cs typeface="Palatino" pitchFamily="-80" charset="0"/>
                  <a:sym typeface="Palatino" pitchFamily="-80" charset="0"/>
                </a:rPr>
                <a:t>  10</a:t>
              </a:r>
              <a:r>
                <a:rPr lang="en-GB" sz="1600" baseline="32000" dirty="0">
                  <a:solidFill>
                    <a:srgbClr val="FF0000"/>
                  </a:solidFill>
                  <a:latin typeface="Palatino" pitchFamily="-80" charset="0"/>
                  <a:ea typeface="Palatino" pitchFamily="-80" charset="0"/>
                  <a:cs typeface="Palatino" pitchFamily="-80" charset="0"/>
                  <a:sym typeface="Palatino" pitchFamily="-80" charset="0"/>
                </a:rPr>
                <a:t> </a:t>
              </a:r>
              <a:r>
                <a:rPr lang="en-GB" sz="1600" dirty="0">
                  <a:solidFill>
                    <a:srgbClr val="FF0000"/>
                  </a:solidFill>
                  <a:latin typeface="Palatino" pitchFamily="-80" charset="0"/>
                  <a:ea typeface="Palatino" pitchFamily="-80" charset="0"/>
                  <a:cs typeface="Palatino" pitchFamily="-80" charset="0"/>
                  <a:sym typeface="Palatino" pitchFamily="-80" charset="0"/>
                </a:rPr>
                <a:t> </a:t>
              </a:r>
              <a:r>
                <a:rPr lang="en-GB" sz="1600" dirty="0" err="1">
                  <a:solidFill>
                    <a:srgbClr val="FF0000"/>
                  </a:solidFill>
                  <a:latin typeface="Palatino" pitchFamily="-80" charset="0"/>
                  <a:ea typeface="Palatino" pitchFamily="-80" charset="0"/>
                  <a:cs typeface="Palatino" pitchFamily="-80" charset="0"/>
                  <a:sym typeface="Palatino" pitchFamily="-80" charset="0"/>
                </a:rPr>
                <a:t>pps</a:t>
              </a:r>
              <a:endParaRPr lang="en-GB" sz="1600" dirty="0">
                <a:solidFill>
                  <a:srgbClr val="FF0000"/>
                </a:solidFill>
                <a:latin typeface="Palatino" pitchFamily="-80" charset="0"/>
                <a:ea typeface="Palatino" pitchFamily="-80" charset="0"/>
                <a:cs typeface="Palatino" pitchFamily="-80" charset="0"/>
                <a:sym typeface="Palatino" pitchFamily="-80" charset="0"/>
              </a:endParaRPr>
            </a:p>
          </p:txBody>
        </p:sp>
      </p:grpSp>
      <p:sp>
        <p:nvSpPr>
          <p:cNvPr id="46" name="Rectangle 45"/>
          <p:cNvSpPr>
            <a:spLocks/>
          </p:cNvSpPr>
          <p:nvPr/>
        </p:nvSpPr>
        <p:spPr bwMode="auto">
          <a:xfrm>
            <a:off x="5195925" y="3825369"/>
            <a:ext cx="1936428" cy="246221"/>
          </a:xfrm>
          <a:prstGeom prst="rect">
            <a:avLst/>
          </a:prstGeom>
          <a:noFill/>
          <a:ln w="9525">
            <a:noFill/>
            <a:miter lim="800000"/>
            <a:headEnd/>
            <a:tailEnd/>
          </a:ln>
        </p:spPr>
        <p:txBody>
          <a:bodyPr wrap="none" lIns="0" tIns="0" rIns="0" bIns="0" anchor="ctr">
            <a:spAutoFit/>
          </a:bodyPr>
          <a:lstStyle/>
          <a:p>
            <a:pPr algn="ctr" defTabSz="822325"/>
            <a:r>
              <a:rPr lang="en-GB" sz="1600" baseline="32000" dirty="0">
                <a:solidFill>
                  <a:srgbClr val="FF0000"/>
                </a:solidFill>
                <a:latin typeface="Palatino" pitchFamily="-80" charset="0"/>
                <a:ea typeface="Palatino" pitchFamily="-80" charset="0"/>
                <a:cs typeface="Palatino" pitchFamily="-80" charset="0"/>
                <a:sym typeface="Palatino" pitchFamily="-80" charset="0"/>
              </a:rPr>
              <a:t>64</a:t>
            </a:r>
            <a:r>
              <a:rPr lang="en-GB" sz="1600" dirty="0">
                <a:solidFill>
                  <a:srgbClr val="FF0000"/>
                </a:solidFill>
                <a:latin typeface="Palatino" pitchFamily="-80" charset="0"/>
                <a:ea typeface="Palatino" pitchFamily="-80" charset="0"/>
                <a:cs typeface="Palatino" pitchFamily="-80" charset="0"/>
                <a:sym typeface="Palatino" pitchFamily="-80" charset="0"/>
              </a:rPr>
              <a:t>Ni + </a:t>
            </a:r>
            <a:r>
              <a:rPr lang="en-GB" sz="1600" baseline="32000" dirty="0">
                <a:solidFill>
                  <a:srgbClr val="FF0000"/>
                </a:solidFill>
                <a:latin typeface="Palatino" pitchFamily="-80" charset="0"/>
                <a:ea typeface="Palatino" pitchFamily="-80" charset="0"/>
                <a:cs typeface="Palatino" pitchFamily="-80" charset="0"/>
                <a:sym typeface="Palatino" pitchFamily="-80" charset="0"/>
              </a:rPr>
              <a:t>238</a:t>
            </a:r>
            <a:r>
              <a:rPr lang="en-GB" sz="1600" dirty="0">
                <a:solidFill>
                  <a:srgbClr val="FF0000"/>
                </a:solidFill>
                <a:latin typeface="Palatino" pitchFamily="-80" charset="0"/>
                <a:ea typeface="Palatino" pitchFamily="-80" charset="0"/>
                <a:cs typeface="Palatino" pitchFamily="-80" charset="0"/>
                <a:sym typeface="Palatino" pitchFamily="-80" charset="0"/>
              </a:rPr>
              <a:t>U </a:t>
            </a:r>
            <a:r>
              <a:rPr lang="en-GB" sz="1600" dirty="0" smtClean="0">
                <a:solidFill>
                  <a:srgbClr val="FF0000"/>
                </a:solidFill>
                <a:latin typeface="Palatino" pitchFamily="-80" charset="0"/>
                <a:ea typeface="Palatino" pitchFamily="-80" charset="0"/>
                <a:cs typeface="Palatino" pitchFamily="-80" charset="0"/>
                <a:sym typeface="Palatino" pitchFamily="-80" charset="0"/>
              </a:rPr>
              <a:t> </a:t>
            </a:r>
            <a:r>
              <a:rPr lang="en-GB" sz="1600" dirty="0" smtClean="0">
                <a:solidFill>
                  <a:srgbClr val="FF0000"/>
                </a:solidFill>
                <a:latin typeface="Palatino" pitchFamily="-80" charset="0"/>
                <a:ea typeface="Palatino" pitchFamily="-80" charset="0"/>
                <a:cs typeface="Palatino" pitchFamily="-80" charset="0"/>
                <a:sym typeface="Wingdings" pitchFamily="2" charset="2"/>
              </a:rPr>
              <a:t></a:t>
            </a:r>
            <a:r>
              <a:rPr lang="en-GB" sz="1600" dirty="0" smtClean="0">
                <a:solidFill>
                  <a:srgbClr val="FF0000"/>
                </a:solidFill>
                <a:latin typeface="Palatino" pitchFamily="-80" charset="0"/>
                <a:ea typeface="Palatino" pitchFamily="-80" charset="0"/>
                <a:cs typeface="Palatino" pitchFamily="-80" charset="0"/>
                <a:sym typeface="Palatino" pitchFamily="-80" charset="0"/>
              </a:rPr>
              <a:t>  Z=120</a:t>
            </a:r>
            <a:endParaRPr lang="en-GB" sz="1600" dirty="0">
              <a:solidFill>
                <a:srgbClr val="FF0000"/>
              </a:solidFill>
              <a:latin typeface="Palatino" pitchFamily="-80" charset="0"/>
              <a:ea typeface="Palatino" pitchFamily="-80" charset="0"/>
              <a:cs typeface="Palatino" pitchFamily="-80" charset="0"/>
              <a:sym typeface="Palatino" pitchFamily="-80" charset="0"/>
            </a:endParaRPr>
          </a:p>
        </p:txBody>
      </p:sp>
      <p:grpSp>
        <p:nvGrpSpPr>
          <p:cNvPr id="48" name="Group 53"/>
          <p:cNvGrpSpPr>
            <a:grpSpLocks/>
          </p:cNvGrpSpPr>
          <p:nvPr/>
        </p:nvGrpSpPr>
        <p:grpSpPr bwMode="auto">
          <a:xfrm>
            <a:off x="5098646" y="3082419"/>
            <a:ext cx="3295651" cy="247650"/>
            <a:chOff x="3224" y="3138"/>
            <a:chExt cx="2076" cy="156"/>
          </a:xfrm>
        </p:grpSpPr>
        <p:sp>
          <p:nvSpPr>
            <p:cNvPr id="49" name="Rectangle 33"/>
            <p:cNvSpPr>
              <a:spLocks/>
            </p:cNvSpPr>
            <p:nvPr/>
          </p:nvSpPr>
          <p:spPr bwMode="auto">
            <a:xfrm>
              <a:off x="3224" y="3138"/>
              <a:ext cx="1418" cy="155"/>
            </a:xfrm>
            <a:prstGeom prst="rect">
              <a:avLst/>
            </a:prstGeom>
            <a:noFill/>
            <a:ln w="9525">
              <a:noFill/>
              <a:miter lim="800000"/>
              <a:headEnd/>
              <a:tailEnd/>
            </a:ln>
          </p:spPr>
          <p:txBody>
            <a:bodyPr wrap="none" lIns="0" tIns="0" rIns="0" bIns="0" anchor="ctr">
              <a:spAutoFit/>
            </a:bodyPr>
            <a:lstStyle/>
            <a:p>
              <a:pPr algn="ctr" defTabSz="822325"/>
              <a:r>
                <a:rPr lang="en-GB" sz="1600" baseline="32000" dirty="0">
                  <a:solidFill>
                    <a:srgbClr val="FF0000"/>
                  </a:solidFill>
                  <a:latin typeface="Palatino" pitchFamily="-80" charset="0"/>
                  <a:ea typeface="Palatino" pitchFamily="-80" charset="0"/>
                  <a:cs typeface="Palatino" pitchFamily="-80" charset="0"/>
                  <a:sym typeface="Palatino" pitchFamily="-80" charset="0"/>
                </a:rPr>
                <a:t>24</a:t>
              </a:r>
              <a:r>
                <a:rPr lang="en-GB" sz="1600" dirty="0">
                  <a:solidFill>
                    <a:srgbClr val="FF0000"/>
                  </a:solidFill>
                  <a:latin typeface="Palatino" pitchFamily="-80" charset="0"/>
                  <a:ea typeface="Palatino" pitchFamily="-80" charset="0"/>
                  <a:cs typeface="Palatino" pitchFamily="-80" charset="0"/>
                  <a:sym typeface="Palatino" pitchFamily="-80" charset="0"/>
                </a:rPr>
                <a:t>Mg + </a:t>
              </a:r>
              <a:r>
                <a:rPr lang="en-GB" sz="1600" baseline="32000" dirty="0">
                  <a:solidFill>
                    <a:srgbClr val="FF0000"/>
                  </a:solidFill>
                  <a:latin typeface="Palatino" pitchFamily="-80" charset="0"/>
                  <a:ea typeface="Palatino" pitchFamily="-80" charset="0"/>
                  <a:cs typeface="Palatino" pitchFamily="-80" charset="0"/>
                  <a:sym typeface="Palatino" pitchFamily="-80" charset="0"/>
                </a:rPr>
                <a:t>58</a:t>
              </a:r>
              <a:r>
                <a:rPr lang="en-GB" sz="1600" dirty="0">
                  <a:solidFill>
                    <a:srgbClr val="FF0000"/>
                  </a:solidFill>
                  <a:latin typeface="Palatino" pitchFamily="-80" charset="0"/>
                  <a:ea typeface="Palatino" pitchFamily="-80" charset="0"/>
                  <a:cs typeface="Palatino" pitchFamily="-80" charset="0"/>
                  <a:sym typeface="Palatino" pitchFamily="-80" charset="0"/>
                </a:rPr>
                <a:t>Ni  </a:t>
              </a:r>
              <a:r>
                <a:rPr lang="en-GB" sz="1600" dirty="0" smtClean="0">
                  <a:solidFill>
                    <a:srgbClr val="FF0000"/>
                  </a:solidFill>
                  <a:latin typeface="Palatino" pitchFamily="-80" charset="0"/>
                  <a:ea typeface="Palatino" pitchFamily="-80" charset="0"/>
                  <a:cs typeface="Palatino" pitchFamily="-80" charset="0"/>
                  <a:sym typeface="Wingdings" pitchFamily="2" charset="2"/>
                </a:rPr>
                <a:t></a:t>
              </a:r>
              <a:r>
                <a:rPr lang="en-GB" sz="1600" dirty="0" smtClean="0">
                  <a:solidFill>
                    <a:srgbClr val="FF0000"/>
                  </a:solidFill>
                  <a:latin typeface="Palatino" pitchFamily="-80" charset="0"/>
                  <a:ea typeface="Palatino" pitchFamily="-80" charset="0"/>
                  <a:cs typeface="Palatino" pitchFamily="-80" charset="0"/>
                  <a:sym typeface="Palatino" pitchFamily="-80" charset="0"/>
                </a:rPr>
                <a:t>  </a:t>
              </a:r>
              <a:r>
                <a:rPr lang="en-GB" sz="1600" baseline="32000" dirty="0">
                  <a:solidFill>
                    <a:srgbClr val="FF0000"/>
                  </a:solidFill>
                  <a:latin typeface="Palatino" pitchFamily="-80" charset="0"/>
                  <a:ea typeface="Palatino" pitchFamily="-80" charset="0"/>
                  <a:cs typeface="Palatino" pitchFamily="-80" charset="0"/>
                  <a:sym typeface="Palatino" pitchFamily="-80" charset="0"/>
                </a:rPr>
                <a:t>80</a:t>
              </a:r>
              <a:r>
                <a:rPr lang="en-GB" sz="1600" dirty="0">
                  <a:solidFill>
                    <a:srgbClr val="FF0000"/>
                  </a:solidFill>
                  <a:latin typeface="Palatino" pitchFamily="-80" charset="0"/>
                  <a:ea typeface="Palatino" pitchFamily="-80" charset="0"/>
                  <a:cs typeface="Palatino" pitchFamily="-80" charset="0"/>
                  <a:sym typeface="Palatino" pitchFamily="-80" charset="0"/>
                </a:rPr>
                <a:t>Zr + 2n</a:t>
              </a:r>
            </a:p>
          </p:txBody>
        </p:sp>
        <p:sp>
          <p:nvSpPr>
            <p:cNvPr id="50" name="Rectangle 35"/>
            <p:cNvSpPr>
              <a:spLocks/>
            </p:cNvSpPr>
            <p:nvPr/>
          </p:nvSpPr>
          <p:spPr bwMode="auto">
            <a:xfrm>
              <a:off x="4788" y="3139"/>
              <a:ext cx="512" cy="155"/>
            </a:xfrm>
            <a:prstGeom prst="rect">
              <a:avLst/>
            </a:prstGeom>
            <a:noFill/>
            <a:ln w="9525">
              <a:noFill/>
              <a:miter lim="800000"/>
              <a:headEnd/>
              <a:tailEnd/>
            </a:ln>
          </p:spPr>
          <p:txBody>
            <a:bodyPr wrap="none" lIns="0" tIns="0" rIns="0" bIns="0" anchor="ctr">
              <a:spAutoFit/>
            </a:bodyPr>
            <a:lstStyle/>
            <a:p>
              <a:pPr algn="ctr" defTabSz="822325"/>
              <a:r>
                <a:rPr lang="en-GB" sz="1600" dirty="0" smtClean="0">
                  <a:solidFill>
                    <a:srgbClr val="FF0000"/>
                  </a:solidFill>
                  <a:latin typeface="Palatino" pitchFamily="-80" charset="0"/>
                  <a:ea typeface="Palatino" pitchFamily="-80" charset="0"/>
                  <a:cs typeface="Palatino" pitchFamily="-80" charset="0"/>
                  <a:sym typeface="Palatino" pitchFamily="-80" charset="0"/>
                </a:rPr>
                <a:t>   10</a:t>
              </a:r>
              <a:r>
                <a:rPr lang="en-GB" sz="1600" baseline="32000" dirty="0" smtClean="0">
                  <a:solidFill>
                    <a:srgbClr val="FF0000"/>
                  </a:solidFill>
                  <a:latin typeface="Palatino" pitchFamily="-80" charset="0"/>
                  <a:ea typeface="Palatino" pitchFamily="-80" charset="0"/>
                  <a:cs typeface="Palatino" pitchFamily="-80" charset="0"/>
                  <a:sym typeface="Palatino" pitchFamily="-80" charset="0"/>
                </a:rPr>
                <a:t>4</a:t>
              </a:r>
              <a:r>
                <a:rPr lang="en-GB" sz="1600" dirty="0" smtClean="0">
                  <a:solidFill>
                    <a:srgbClr val="FF0000"/>
                  </a:solidFill>
                  <a:latin typeface="Palatino" pitchFamily="-80" charset="0"/>
                  <a:ea typeface="Palatino" pitchFamily="-80" charset="0"/>
                  <a:cs typeface="Palatino" pitchFamily="-80" charset="0"/>
                  <a:sym typeface="Palatino" pitchFamily="-80" charset="0"/>
                </a:rPr>
                <a:t> </a:t>
              </a:r>
              <a:r>
                <a:rPr lang="en-GB" sz="1600" dirty="0" err="1">
                  <a:solidFill>
                    <a:srgbClr val="FF0000"/>
                  </a:solidFill>
                  <a:latin typeface="Palatino" pitchFamily="-80" charset="0"/>
                  <a:ea typeface="Palatino" pitchFamily="-80" charset="0"/>
                  <a:cs typeface="Palatino" pitchFamily="-80" charset="0"/>
                  <a:sym typeface="Palatino" pitchFamily="-80" charset="0"/>
                </a:rPr>
                <a:t>pps</a:t>
              </a:r>
              <a:endParaRPr lang="en-GB" sz="1600" dirty="0">
                <a:solidFill>
                  <a:srgbClr val="FF0000"/>
                </a:solidFill>
                <a:latin typeface="Palatino" pitchFamily="-80" charset="0"/>
                <a:ea typeface="Palatino" pitchFamily="-80" charset="0"/>
                <a:cs typeface="Palatino" pitchFamily="-80" charset="0"/>
                <a:sym typeface="Palatino" pitchFamily="-80" charset="0"/>
              </a:endParaRPr>
            </a:p>
          </p:txBody>
        </p:sp>
      </p:gr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21" name="Picture 1"/>
          <p:cNvPicPr>
            <a:picLocks noChangeArrowheads="1"/>
          </p:cNvPicPr>
          <p:nvPr/>
        </p:nvPicPr>
        <p:blipFill>
          <a:blip r:embed="rId2" cstate="print">
            <a:lum contrast="12000"/>
          </a:blip>
          <a:srcRect/>
          <a:stretch>
            <a:fillRect/>
          </a:stretch>
        </p:blipFill>
        <p:spPr bwMode="auto">
          <a:xfrm>
            <a:off x="6350" y="623888"/>
            <a:ext cx="9137650" cy="5891212"/>
          </a:xfrm>
          <a:prstGeom prst="rect">
            <a:avLst/>
          </a:prstGeom>
          <a:noFill/>
          <a:ln w="9525">
            <a:noFill/>
            <a:miter lim="800000"/>
            <a:headEnd/>
            <a:tailEnd/>
          </a:ln>
        </p:spPr>
      </p:pic>
      <p:sp>
        <p:nvSpPr>
          <p:cNvPr id="133122" name="Rectangle 2"/>
          <p:cNvSpPr>
            <a:spLocks/>
          </p:cNvSpPr>
          <p:nvPr/>
        </p:nvSpPr>
        <p:spPr bwMode="auto">
          <a:xfrm>
            <a:off x="2376488" y="3267075"/>
            <a:ext cx="1938337" cy="188913"/>
          </a:xfrm>
          <a:prstGeom prst="rect">
            <a:avLst/>
          </a:prstGeom>
          <a:noFill/>
          <a:ln w="63500">
            <a:solidFill>
              <a:srgbClr val="FF0000"/>
            </a:solidFill>
            <a:prstDash val="solid"/>
            <a:miter lim="800000"/>
            <a:headEnd type="none" w="med" len="med"/>
            <a:tailEnd type="none" w="med" len="med"/>
          </a:ln>
        </p:spPr>
        <p:txBody>
          <a:bodyPr/>
          <a:lstStyle/>
          <a:p>
            <a:endParaRPr lang="fr-FR"/>
          </a:p>
        </p:txBody>
      </p:sp>
      <p:sp>
        <p:nvSpPr>
          <p:cNvPr id="133123" name="Rectangle 3"/>
          <p:cNvSpPr>
            <a:spLocks/>
          </p:cNvSpPr>
          <p:nvPr/>
        </p:nvSpPr>
        <p:spPr bwMode="auto">
          <a:xfrm>
            <a:off x="0" y="3170238"/>
            <a:ext cx="1658938" cy="406400"/>
          </a:xfrm>
          <a:prstGeom prst="rect">
            <a:avLst/>
          </a:prstGeom>
          <a:solidFill>
            <a:srgbClr val="FFC7FF"/>
          </a:solidFill>
          <a:ln w="9525">
            <a:noFill/>
            <a:miter lim="800000"/>
            <a:headEnd type="none" w="med" len="med"/>
            <a:tailEnd type="none" w="med" len="med"/>
          </a:ln>
        </p:spPr>
        <p:txBody>
          <a:bodyPr wrap="none" lIns="0" tIns="0" rIns="40639" bIns="0">
            <a:spAutoFit/>
          </a:bodyPr>
          <a:lstStyle/>
          <a:p>
            <a:pPr marL="39688"/>
            <a:r>
              <a:rPr lang="en-US" sz="2000" baseline="30000">
                <a:solidFill>
                  <a:schemeClr val="tx1"/>
                </a:solidFill>
                <a:effectLst>
                  <a:outerShdw blurRad="38100" dist="38100" dir="2700000" algn="tl">
                    <a:srgbClr val="FFFFFF"/>
                  </a:outerShdw>
                </a:effectLst>
                <a:latin typeface="Tahoma" charset="0"/>
                <a:cs typeface="Tahoma" charset="0"/>
                <a:sym typeface="Tahoma" charset="0"/>
              </a:rPr>
              <a:t>36,40</a:t>
            </a:r>
            <a:r>
              <a:rPr lang="en-US" sz="2000">
                <a:solidFill>
                  <a:schemeClr val="tx1"/>
                </a:solidFill>
                <a:effectLst>
                  <a:outerShdw blurRad="38100" dist="38100" dir="2700000" algn="tl">
                    <a:srgbClr val="FFFFFF"/>
                  </a:outerShdw>
                </a:effectLst>
                <a:latin typeface="Tahoma" charset="0"/>
                <a:cs typeface="Tahoma" charset="0"/>
                <a:sym typeface="Tahoma" charset="0"/>
              </a:rPr>
              <a:t>Ar + </a:t>
            </a:r>
            <a:r>
              <a:rPr lang="en-US" sz="2000" baseline="30000">
                <a:solidFill>
                  <a:schemeClr val="tx1"/>
                </a:solidFill>
                <a:effectLst>
                  <a:outerShdw blurRad="38100" dist="38100" dir="2700000" algn="tl">
                    <a:srgbClr val="FFFFFF"/>
                  </a:outerShdw>
                </a:effectLst>
                <a:latin typeface="Tahoma" charset="0"/>
                <a:cs typeface="Tahoma" charset="0"/>
                <a:sym typeface="Tahoma" charset="0"/>
              </a:rPr>
              <a:t>238 </a:t>
            </a:r>
            <a:r>
              <a:rPr lang="en-US" sz="2000">
                <a:solidFill>
                  <a:schemeClr val="tx1"/>
                </a:solidFill>
                <a:effectLst>
                  <a:outerShdw blurRad="38100" dist="38100" dir="2700000" algn="tl">
                    <a:srgbClr val="FFFFFF"/>
                  </a:outerShdw>
                </a:effectLst>
                <a:latin typeface="Tahoma" charset="0"/>
                <a:cs typeface="Tahoma" charset="0"/>
                <a:sym typeface="Tahoma" charset="0"/>
              </a:rPr>
              <a:t>U</a:t>
            </a:r>
          </a:p>
        </p:txBody>
      </p:sp>
      <p:sp>
        <p:nvSpPr>
          <p:cNvPr id="133124" name="Rectangle 4"/>
          <p:cNvSpPr>
            <a:spLocks/>
          </p:cNvSpPr>
          <p:nvPr/>
        </p:nvSpPr>
        <p:spPr bwMode="auto">
          <a:xfrm>
            <a:off x="2043113" y="1485900"/>
            <a:ext cx="1533525" cy="406400"/>
          </a:xfrm>
          <a:prstGeom prst="rect">
            <a:avLst/>
          </a:prstGeom>
          <a:solidFill>
            <a:srgbClr val="FFC7FF"/>
          </a:solidFill>
          <a:ln w="9525">
            <a:noFill/>
            <a:miter lim="800000"/>
            <a:headEnd type="none" w="med" len="med"/>
            <a:tailEnd type="none" w="med" len="med"/>
          </a:ln>
        </p:spPr>
        <p:txBody>
          <a:bodyPr wrap="none" lIns="0" tIns="0" rIns="40639" bIns="0">
            <a:spAutoFit/>
          </a:bodyPr>
          <a:lstStyle/>
          <a:p>
            <a:pPr marL="39688"/>
            <a:r>
              <a:rPr lang="en-US" sz="2000" baseline="30000">
                <a:solidFill>
                  <a:schemeClr val="tx1"/>
                </a:solidFill>
                <a:effectLst>
                  <a:outerShdw blurRad="38100" dist="38100" dir="2700000" algn="tl">
                    <a:srgbClr val="FFFFFF"/>
                  </a:outerShdw>
                </a:effectLst>
                <a:latin typeface="Tahoma" charset="0"/>
                <a:cs typeface="Tahoma" charset="0"/>
                <a:sym typeface="Tahoma" charset="0"/>
              </a:rPr>
              <a:t>86</a:t>
            </a:r>
            <a:r>
              <a:rPr lang="en-US" sz="2000">
                <a:solidFill>
                  <a:schemeClr val="tx1"/>
                </a:solidFill>
                <a:effectLst>
                  <a:outerShdw blurRad="38100" dist="38100" dir="2700000" algn="tl">
                    <a:srgbClr val="FFFFFF"/>
                  </a:outerShdw>
                </a:effectLst>
                <a:latin typeface="Tahoma" charset="0"/>
                <a:cs typeface="Tahoma" charset="0"/>
                <a:sym typeface="Tahoma" charset="0"/>
              </a:rPr>
              <a:t>Kr + </a:t>
            </a:r>
            <a:r>
              <a:rPr lang="en-US" sz="2000" baseline="30000">
                <a:solidFill>
                  <a:schemeClr val="tx1"/>
                </a:solidFill>
                <a:effectLst>
                  <a:outerShdw blurRad="38100" dist="38100" dir="2700000" algn="tl">
                    <a:srgbClr val="FFFFFF"/>
                  </a:outerShdw>
                </a:effectLst>
                <a:latin typeface="Tahoma" charset="0"/>
                <a:cs typeface="Tahoma" charset="0"/>
                <a:sym typeface="Tahoma" charset="0"/>
              </a:rPr>
              <a:t>208 </a:t>
            </a:r>
            <a:r>
              <a:rPr lang="en-US" sz="2000">
                <a:solidFill>
                  <a:schemeClr val="tx1"/>
                </a:solidFill>
                <a:effectLst>
                  <a:outerShdw blurRad="38100" dist="38100" dir="2700000" algn="tl">
                    <a:srgbClr val="FFFFFF"/>
                  </a:outerShdw>
                </a:effectLst>
                <a:latin typeface="Tahoma" charset="0"/>
                <a:cs typeface="Tahoma" charset="0"/>
                <a:sym typeface="Tahoma" charset="0"/>
              </a:rPr>
              <a:t>Pb</a:t>
            </a:r>
          </a:p>
        </p:txBody>
      </p:sp>
      <p:sp>
        <p:nvSpPr>
          <p:cNvPr id="133125" name="Rectangle 5"/>
          <p:cNvSpPr>
            <a:spLocks/>
          </p:cNvSpPr>
          <p:nvPr/>
        </p:nvSpPr>
        <p:spPr bwMode="auto">
          <a:xfrm>
            <a:off x="5556250" y="1573213"/>
            <a:ext cx="176213" cy="206375"/>
          </a:xfrm>
          <a:prstGeom prst="rect">
            <a:avLst/>
          </a:prstGeom>
          <a:noFill/>
          <a:ln w="63500">
            <a:solidFill>
              <a:srgbClr val="FF0000"/>
            </a:solidFill>
            <a:prstDash val="solid"/>
            <a:miter lim="800000"/>
            <a:headEnd type="none" w="med" len="med"/>
            <a:tailEnd type="none" w="med" len="med"/>
          </a:ln>
        </p:spPr>
        <p:txBody>
          <a:bodyPr/>
          <a:lstStyle/>
          <a:p>
            <a:endParaRPr lang="fr-FR"/>
          </a:p>
        </p:txBody>
      </p:sp>
      <p:sp>
        <p:nvSpPr>
          <p:cNvPr id="133126" name="Rectangle 6"/>
          <p:cNvSpPr>
            <a:spLocks/>
          </p:cNvSpPr>
          <p:nvPr/>
        </p:nvSpPr>
        <p:spPr bwMode="auto">
          <a:xfrm>
            <a:off x="1144588" y="2711450"/>
            <a:ext cx="1576387" cy="406400"/>
          </a:xfrm>
          <a:prstGeom prst="rect">
            <a:avLst/>
          </a:prstGeom>
          <a:solidFill>
            <a:srgbClr val="FFC7FF"/>
          </a:solidFill>
          <a:ln w="9525">
            <a:noFill/>
            <a:miter lim="800000"/>
            <a:headEnd type="none" w="med" len="med"/>
            <a:tailEnd type="none" w="med" len="med"/>
          </a:ln>
        </p:spPr>
        <p:txBody>
          <a:bodyPr wrap="none" lIns="0" tIns="0" rIns="40639" bIns="0">
            <a:spAutoFit/>
          </a:bodyPr>
          <a:lstStyle/>
          <a:p>
            <a:pPr marL="39688"/>
            <a:r>
              <a:rPr lang="en-US" sz="2000" baseline="30000">
                <a:solidFill>
                  <a:schemeClr val="tx1"/>
                </a:solidFill>
                <a:effectLst>
                  <a:outerShdw blurRad="38100" dist="38100" dir="2700000" algn="tl">
                    <a:srgbClr val="FFFFFF"/>
                  </a:outerShdw>
                </a:effectLst>
                <a:latin typeface="Tahoma" charset="0"/>
                <a:cs typeface="Tahoma" charset="0"/>
                <a:sym typeface="Tahoma" charset="0"/>
              </a:rPr>
              <a:t>70</a:t>
            </a:r>
            <a:r>
              <a:rPr lang="en-US" sz="2000">
                <a:solidFill>
                  <a:schemeClr val="tx1"/>
                </a:solidFill>
                <a:effectLst>
                  <a:outerShdw blurRad="38100" dist="38100" dir="2700000" algn="tl">
                    <a:srgbClr val="FFFFFF"/>
                  </a:outerShdw>
                </a:effectLst>
                <a:latin typeface="Tahoma" charset="0"/>
                <a:cs typeface="Tahoma" charset="0"/>
                <a:sym typeface="Tahoma" charset="0"/>
              </a:rPr>
              <a:t>Zn + </a:t>
            </a:r>
            <a:r>
              <a:rPr lang="en-US" sz="2000" baseline="30000">
                <a:solidFill>
                  <a:schemeClr val="tx1"/>
                </a:solidFill>
                <a:effectLst>
                  <a:outerShdw blurRad="38100" dist="38100" dir="2700000" algn="tl">
                    <a:srgbClr val="FFFFFF"/>
                  </a:outerShdw>
                </a:effectLst>
                <a:latin typeface="Tahoma" charset="0"/>
                <a:cs typeface="Tahoma" charset="0"/>
                <a:sym typeface="Tahoma" charset="0"/>
              </a:rPr>
              <a:t>208 </a:t>
            </a:r>
            <a:r>
              <a:rPr lang="en-US" sz="2000">
                <a:solidFill>
                  <a:schemeClr val="tx1"/>
                </a:solidFill>
                <a:effectLst>
                  <a:outerShdw blurRad="38100" dist="38100" dir="2700000" algn="tl">
                    <a:srgbClr val="FFFFFF"/>
                  </a:outerShdw>
                </a:effectLst>
                <a:latin typeface="Tahoma" charset="0"/>
                <a:cs typeface="Tahoma" charset="0"/>
                <a:sym typeface="Tahoma" charset="0"/>
              </a:rPr>
              <a:t>Pb</a:t>
            </a:r>
          </a:p>
        </p:txBody>
      </p:sp>
      <p:sp>
        <p:nvSpPr>
          <p:cNvPr id="133127" name="Rectangle 7"/>
          <p:cNvSpPr>
            <a:spLocks/>
          </p:cNvSpPr>
          <p:nvPr/>
        </p:nvSpPr>
        <p:spPr bwMode="auto">
          <a:xfrm>
            <a:off x="3708400" y="2849563"/>
            <a:ext cx="176213" cy="206375"/>
          </a:xfrm>
          <a:prstGeom prst="rect">
            <a:avLst/>
          </a:prstGeom>
          <a:noFill/>
          <a:ln w="63500">
            <a:solidFill>
              <a:srgbClr val="FF0000"/>
            </a:solidFill>
            <a:prstDash val="solid"/>
            <a:miter lim="800000"/>
            <a:headEnd type="none" w="med" len="med"/>
            <a:tailEnd type="none" w="med" len="med"/>
          </a:ln>
        </p:spPr>
        <p:txBody>
          <a:bodyPr/>
          <a:lstStyle/>
          <a:p>
            <a:endParaRPr lang="fr-FR"/>
          </a:p>
        </p:txBody>
      </p:sp>
      <p:sp>
        <p:nvSpPr>
          <p:cNvPr id="133128" name="Rectangle 8"/>
          <p:cNvSpPr>
            <a:spLocks/>
          </p:cNvSpPr>
          <p:nvPr/>
        </p:nvSpPr>
        <p:spPr bwMode="auto">
          <a:xfrm>
            <a:off x="5599113" y="2751138"/>
            <a:ext cx="1955800" cy="406400"/>
          </a:xfrm>
          <a:prstGeom prst="rect">
            <a:avLst/>
          </a:prstGeom>
          <a:solidFill>
            <a:srgbClr val="FFC7FF"/>
          </a:solidFill>
          <a:ln w="9525">
            <a:noFill/>
            <a:miter lim="800000"/>
            <a:headEnd type="none" w="med" len="med"/>
            <a:tailEnd type="none" w="med" len="med"/>
          </a:ln>
        </p:spPr>
        <p:txBody>
          <a:bodyPr lIns="0" tIns="0" rIns="40639" bIns="0"/>
          <a:lstStyle/>
          <a:p>
            <a:pPr marL="39688"/>
            <a:r>
              <a:rPr lang="en-US" sz="2000" baseline="30000">
                <a:solidFill>
                  <a:schemeClr val="tx1"/>
                </a:solidFill>
                <a:effectLst>
                  <a:outerShdw blurRad="38100" dist="38100" dir="2700000" algn="tl">
                    <a:srgbClr val="FFFFFF"/>
                  </a:outerShdw>
                </a:effectLst>
                <a:latin typeface="Tahoma" charset="0"/>
                <a:cs typeface="Tahoma" charset="0"/>
                <a:sym typeface="Tahoma" charset="0"/>
              </a:rPr>
              <a:t>40, 48</a:t>
            </a:r>
            <a:r>
              <a:rPr lang="en-US" sz="2000">
                <a:solidFill>
                  <a:schemeClr val="tx1"/>
                </a:solidFill>
                <a:effectLst>
                  <a:outerShdw blurRad="38100" dist="38100" dir="2700000" algn="tl">
                    <a:srgbClr val="FFFFFF"/>
                  </a:outerShdw>
                </a:effectLst>
                <a:latin typeface="Tahoma" charset="0"/>
                <a:cs typeface="Tahoma" charset="0"/>
                <a:sym typeface="Tahoma" charset="0"/>
              </a:rPr>
              <a:t>Ca + </a:t>
            </a:r>
            <a:r>
              <a:rPr lang="en-US" sz="2000" baseline="30000">
                <a:solidFill>
                  <a:schemeClr val="tx1"/>
                </a:solidFill>
                <a:effectLst>
                  <a:outerShdw blurRad="38100" dist="38100" dir="2700000" algn="tl">
                    <a:srgbClr val="FFFFFF"/>
                  </a:outerShdw>
                </a:effectLst>
                <a:latin typeface="Tahoma" charset="0"/>
                <a:cs typeface="Tahoma" charset="0"/>
                <a:sym typeface="Tahoma" charset="0"/>
              </a:rPr>
              <a:t>238</a:t>
            </a:r>
            <a:r>
              <a:rPr lang="en-US" sz="2000">
                <a:solidFill>
                  <a:schemeClr val="tx1"/>
                </a:solidFill>
                <a:effectLst>
                  <a:outerShdw blurRad="38100" dist="38100" dir="2700000" algn="tl">
                    <a:srgbClr val="FFFFFF"/>
                  </a:outerShdw>
                </a:effectLst>
                <a:latin typeface="Tahoma" charset="0"/>
                <a:cs typeface="Tahoma" charset="0"/>
                <a:sym typeface="Tahoma" charset="0"/>
              </a:rPr>
              <a:t>U</a:t>
            </a:r>
          </a:p>
        </p:txBody>
      </p:sp>
      <p:sp>
        <p:nvSpPr>
          <p:cNvPr id="133129" name="Rectangle 9"/>
          <p:cNvSpPr>
            <a:spLocks/>
          </p:cNvSpPr>
          <p:nvPr/>
        </p:nvSpPr>
        <p:spPr bwMode="auto">
          <a:xfrm>
            <a:off x="3873500" y="2840038"/>
            <a:ext cx="1562100" cy="206375"/>
          </a:xfrm>
          <a:prstGeom prst="rect">
            <a:avLst/>
          </a:prstGeom>
          <a:noFill/>
          <a:ln w="63500">
            <a:solidFill>
              <a:srgbClr val="FF0000"/>
            </a:solidFill>
            <a:prstDash val="solid"/>
            <a:miter lim="800000"/>
            <a:headEnd type="none" w="med" len="med"/>
            <a:tailEnd type="none" w="med" len="med"/>
          </a:ln>
        </p:spPr>
        <p:txBody>
          <a:bodyPr/>
          <a:lstStyle/>
          <a:p>
            <a:endParaRPr lang="fr-FR"/>
          </a:p>
        </p:txBody>
      </p:sp>
      <p:sp>
        <p:nvSpPr>
          <p:cNvPr id="133130" name="Rectangle 10"/>
          <p:cNvSpPr>
            <a:spLocks/>
          </p:cNvSpPr>
          <p:nvPr/>
        </p:nvSpPr>
        <p:spPr bwMode="auto">
          <a:xfrm>
            <a:off x="6321425" y="2346325"/>
            <a:ext cx="1371600" cy="406400"/>
          </a:xfrm>
          <a:prstGeom prst="rect">
            <a:avLst/>
          </a:prstGeom>
          <a:solidFill>
            <a:srgbClr val="FFC7FF"/>
          </a:solidFill>
          <a:ln w="9525">
            <a:noFill/>
            <a:miter lim="800000"/>
            <a:headEnd type="none" w="med" len="med"/>
            <a:tailEnd type="none" w="med" len="med"/>
          </a:ln>
        </p:spPr>
        <p:txBody>
          <a:bodyPr lIns="0" tIns="0" rIns="40639" bIns="0"/>
          <a:lstStyle/>
          <a:p>
            <a:pPr marL="39688"/>
            <a:r>
              <a:rPr lang="en-US" sz="2000">
                <a:solidFill>
                  <a:schemeClr val="tx1"/>
                </a:solidFill>
                <a:effectLst>
                  <a:outerShdw blurRad="38100" dist="38100" dir="2700000" algn="tl">
                    <a:srgbClr val="FFFFFF"/>
                  </a:outerShdw>
                </a:effectLst>
                <a:latin typeface="Tahoma" charset="0"/>
                <a:cs typeface="Tahoma" charset="0"/>
                <a:sym typeface="Tahoma" charset="0"/>
              </a:rPr>
              <a:t>+ </a:t>
            </a:r>
            <a:r>
              <a:rPr lang="en-US" sz="2000" baseline="30000">
                <a:solidFill>
                  <a:schemeClr val="tx1"/>
                </a:solidFill>
                <a:effectLst>
                  <a:outerShdw blurRad="38100" dist="38100" dir="2700000" algn="tl">
                    <a:srgbClr val="FFFFFF"/>
                  </a:outerShdw>
                </a:effectLst>
                <a:latin typeface="Tahoma" charset="0"/>
                <a:cs typeface="Tahoma" charset="0"/>
                <a:sym typeface="Tahoma" charset="0"/>
              </a:rPr>
              <a:t>244</a:t>
            </a:r>
            <a:r>
              <a:rPr lang="en-US" sz="2000">
                <a:solidFill>
                  <a:schemeClr val="tx1"/>
                </a:solidFill>
                <a:effectLst>
                  <a:outerShdw blurRad="38100" dist="38100" dir="2700000" algn="tl">
                    <a:srgbClr val="FFFFFF"/>
                  </a:outerShdw>
                </a:effectLst>
                <a:latin typeface="Tahoma" charset="0"/>
                <a:cs typeface="Tahoma" charset="0"/>
                <a:sym typeface="Tahoma" charset="0"/>
              </a:rPr>
              <a:t>Pu</a:t>
            </a:r>
          </a:p>
        </p:txBody>
      </p:sp>
      <p:sp>
        <p:nvSpPr>
          <p:cNvPr id="133131" name="Rectangle 11"/>
          <p:cNvSpPr>
            <a:spLocks/>
          </p:cNvSpPr>
          <p:nvPr/>
        </p:nvSpPr>
        <p:spPr bwMode="auto">
          <a:xfrm>
            <a:off x="4635500" y="2420938"/>
            <a:ext cx="1562100" cy="206375"/>
          </a:xfrm>
          <a:prstGeom prst="rect">
            <a:avLst/>
          </a:prstGeom>
          <a:noFill/>
          <a:ln w="63500">
            <a:solidFill>
              <a:srgbClr val="FF0000"/>
            </a:solidFill>
            <a:prstDash val="solid"/>
            <a:miter lim="800000"/>
            <a:headEnd type="none" w="med" len="med"/>
            <a:tailEnd type="none" w="med" len="med"/>
          </a:ln>
        </p:spPr>
        <p:txBody>
          <a:bodyPr/>
          <a:lstStyle/>
          <a:p>
            <a:endParaRPr lang="fr-FR"/>
          </a:p>
        </p:txBody>
      </p:sp>
      <p:sp>
        <p:nvSpPr>
          <p:cNvPr id="133132" name="Rectangle 12"/>
          <p:cNvSpPr>
            <a:spLocks/>
          </p:cNvSpPr>
          <p:nvPr/>
        </p:nvSpPr>
        <p:spPr bwMode="auto">
          <a:xfrm>
            <a:off x="6526213" y="1917700"/>
            <a:ext cx="1371600" cy="406400"/>
          </a:xfrm>
          <a:prstGeom prst="rect">
            <a:avLst/>
          </a:prstGeom>
          <a:solidFill>
            <a:srgbClr val="FFC7FF"/>
          </a:solidFill>
          <a:ln w="9525">
            <a:noFill/>
            <a:miter lim="800000"/>
            <a:headEnd type="none" w="med" len="med"/>
            <a:tailEnd type="none" w="med" len="med"/>
          </a:ln>
        </p:spPr>
        <p:txBody>
          <a:bodyPr lIns="0" tIns="0" rIns="40639" bIns="0"/>
          <a:lstStyle/>
          <a:p>
            <a:pPr marL="39688"/>
            <a:r>
              <a:rPr lang="en-US" sz="2000">
                <a:solidFill>
                  <a:schemeClr val="tx1"/>
                </a:solidFill>
                <a:effectLst>
                  <a:outerShdw blurRad="38100" dist="38100" dir="2700000" algn="tl">
                    <a:srgbClr val="FFFFFF"/>
                  </a:outerShdw>
                </a:effectLst>
                <a:latin typeface="Tahoma" charset="0"/>
                <a:cs typeface="Tahoma" charset="0"/>
                <a:sym typeface="Tahoma" charset="0"/>
              </a:rPr>
              <a:t>+ </a:t>
            </a:r>
            <a:r>
              <a:rPr lang="en-US" sz="2000" baseline="30000">
                <a:solidFill>
                  <a:schemeClr val="tx1"/>
                </a:solidFill>
                <a:effectLst>
                  <a:outerShdw blurRad="38100" dist="38100" dir="2700000" algn="tl">
                    <a:srgbClr val="FFFFFF"/>
                  </a:outerShdw>
                </a:effectLst>
                <a:latin typeface="Tahoma" charset="0"/>
                <a:cs typeface="Tahoma" charset="0"/>
                <a:sym typeface="Tahoma" charset="0"/>
              </a:rPr>
              <a:t>248</a:t>
            </a:r>
            <a:r>
              <a:rPr lang="en-US" sz="2000">
                <a:solidFill>
                  <a:schemeClr val="tx1"/>
                </a:solidFill>
                <a:effectLst>
                  <a:outerShdw blurRad="38100" dist="38100" dir="2700000" algn="tl">
                    <a:srgbClr val="FFFFFF"/>
                  </a:outerShdw>
                </a:effectLst>
                <a:latin typeface="Tahoma" charset="0"/>
                <a:cs typeface="Tahoma" charset="0"/>
                <a:sym typeface="Tahoma" charset="0"/>
              </a:rPr>
              <a:t>Cm</a:t>
            </a:r>
          </a:p>
        </p:txBody>
      </p:sp>
      <p:sp>
        <p:nvSpPr>
          <p:cNvPr id="133133" name="Rectangle 13"/>
          <p:cNvSpPr>
            <a:spLocks/>
          </p:cNvSpPr>
          <p:nvPr/>
        </p:nvSpPr>
        <p:spPr bwMode="auto">
          <a:xfrm>
            <a:off x="5016500" y="1982788"/>
            <a:ext cx="1562100" cy="206375"/>
          </a:xfrm>
          <a:prstGeom prst="rect">
            <a:avLst/>
          </a:prstGeom>
          <a:noFill/>
          <a:ln w="63500">
            <a:solidFill>
              <a:srgbClr val="FF0000"/>
            </a:solidFill>
            <a:prstDash val="solid"/>
            <a:miter lim="800000"/>
            <a:headEnd type="none" w="med" len="med"/>
            <a:tailEnd type="none" w="med" len="med"/>
          </a:ln>
        </p:spPr>
        <p:txBody>
          <a:bodyPr/>
          <a:lstStyle/>
          <a:p>
            <a:endParaRPr lang="fr-FR"/>
          </a:p>
        </p:txBody>
      </p:sp>
      <p:sp>
        <p:nvSpPr>
          <p:cNvPr id="133134" name="Rectangle 14"/>
          <p:cNvSpPr>
            <a:spLocks/>
          </p:cNvSpPr>
          <p:nvPr/>
        </p:nvSpPr>
        <p:spPr bwMode="auto">
          <a:xfrm>
            <a:off x="6269038" y="6186488"/>
            <a:ext cx="2424112" cy="317500"/>
          </a:xfrm>
          <a:prstGeom prst="rect">
            <a:avLst/>
          </a:prstGeom>
          <a:noFill/>
          <a:ln w="9525">
            <a:noFill/>
            <a:miter lim="800000"/>
            <a:headEnd type="none" w="med" len="med"/>
            <a:tailEnd type="none" w="med" len="med"/>
          </a:ln>
        </p:spPr>
        <p:txBody>
          <a:bodyPr wrap="none" lIns="0" tIns="0" rIns="40639" bIns="0">
            <a:spAutoFit/>
          </a:bodyPr>
          <a:lstStyle/>
          <a:p>
            <a:pPr marL="39688"/>
            <a:r>
              <a:rPr lang="en-US" sz="1600" b="1">
                <a:solidFill>
                  <a:schemeClr val="tx1"/>
                </a:solidFill>
                <a:cs typeface="Arial" charset="0"/>
              </a:rPr>
              <a:t>S. Hofmann &amp; C. Stodel</a:t>
            </a:r>
          </a:p>
        </p:txBody>
      </p:sp>
      <p:sp>
        <p:nvSpPr>
          <p:cNvPr id="133135" name="Rectangle 15"/>
          <p:cNvSpPr>
            <a:spLocks/>
          </p:cNvSpPr>
          <p:nvPr/>
        </p:nvSpPr>
        <p:spPr bwMode="auto">
          <a:xfrm>
            <a:off x="2219325" y="82550"/>
            <a:ext cx="6167438" cy="381000"/>
          </a:xfrm>
          <a:prstGeom prst="rect">
            <a:avLst/>
          </a:prstGeom>
          <a:noFill/>
          <a:ln w="9525">
            <a:noFill/>
            <a:miter lim="800000"/>
            <a:headEnd type="none" w="med" len="med"/>
            <a:tailEnd type="none" w="med" len="med"/>
          </a:ln>
        </p:spPr>
        <p:txBody>
          <a:bodyPr wrap="none" lIns="0" tIns="0" rIns="40639" bIns="0">
            <a:spAutoFit/>
          </a:bodyPr>
          <a:lstStyle/>
          <a:p>
            <a:pPr marL="39688"/>
            <a:r>
              <a:rPr lang="en-US" sz="2000" b="1">
                <a:solidFill>
                  <a:srgbClr val="1E11D2"/>
                </a:solidFill>
                <a:cs typeface="Arial" charset="0"/>
              </a:rPr>
              <a:t>Heavy and Super-Heavy nuclei with LINAG beams</a:t>
            </a:r>
          </a:p>
        </p:txBody>
      </p:sp>
      <p:sp>
        <p:nvSpPr>
          <p:cNvPr id="133136" name="Rectangle 16"/>
          <p:cNvSpPr>
            <a:spLocks/>
          </p:cNvSpPr>
          <p:nvPr/>
        </p:nvSpPr>
        <p:spPr bwMode="auto">
          <a:xfrm>
            <a:off x="3544888" y="4840288"/>
            <a:ext cx="3949700" cy="889000"/>
          </a:xfrm>
          <a:prstGeom prst="rect">
            <a:avLst/>
          </a:prstGeom>
          <a:solidFill>
            <a:srgbClr val="F5FF59"/>
          </a:solidFill>
          <a:ln w="9525">
            <a:noFill/>
            <a:miter lim="800000"/>
            <a:headEnd type="none" w="med" len="med"/>
            <a:tailEnd type="none" w="med" len="med"/>
          </a:ln>
        </p:spPr>
        <p:txBody>
          <a:bodyPr lIns="0" tIns="0" rIns="40639" bIns="0"/>
          <a:lstStyle/>
          <a:p>
            <a:pPr marL="39688" algn="ctr"/>
            <a:r>
              <a:rPr lang="en-US" sz="1800" b="1">
                <a:solidFill>
                  <a:schemeClr val="tx1"/>
                </a:solidFill>
                <a:cs typeface="Arial" charset="0"/>
              </a:rPr>
              <a:t>SPIRAL 2 should allow to establish a link between hot and cold fusion produced isotopes</a:t>
            </a:r>
          </a:p>
        </p:txBody>
      </p:sp>
    </p:spTree>
  </p:cSld>
  <p:clrMapOvr>
    <a:masterClrMapping/>
  </p:clrMapOvr>
  <p:transition/>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2"/>
          <p:cNvSpPr>
            <a:spLocks/>
          </p:cNvSpPr>
          <p:nvPr/>
        </p:nvSpPr>
        <p:spPr bwMode="auto">
          <a:xfrm>
            <a:off x="3094038" y="76200"/>
            <a:ext cx="3216275" cy="446088"/>
          </a:xfrm>
          <a:prstGeom prst="rect">
            <a:avLst/>
          </a:prstGeom>
          <a:noFill/>
          <a:ln w="9525">
            <a:noFill/>
            <a:miter lim="800000"/>
            <a:headEnd/>
            <a:tailEnd/>
          </a:ln>
        </p:spPr>
        <p:txBody>
          <a:bodyPr wrap="none" lIns="0" tIns="0" rIns="40639" bIns="0">
            <a:spAutoFit/>
          </a:bodyPr>
          <a:lstStyle/>
          <a:p>
            <a:pPr marL="39688"/>
            <a:r>
              <a:rPr lang="en-US" sz="2900" b="1">
                <a:solidFill>
                  <a:srgbClr val="000000"/>
                </a:solidFill>
                <a:ea typeface="ヒラギノ角ゴ Pro W3" pitchFamily="16" charset="-128"/>
                <a:sym typeface="Arial" charset="0"/>
              </a:rPr>
              <a:t>SPIRAL 2 timeline</a:t>
            </a:r>
          </a:p>
        </p:txBody>
      </p:sp>
      <p:sp>
        <p:nvSpPr>
          <p:cNvPr id="162819" name="Rectangle 3"/>
          <p:cNvSpPr>
            <a:spLocks/>
          </p:cNvSpPr>
          <p:nvPr/>
        </p:nvSpPr>
        <p:spPr bwMode="auto">
          <a:xfrm>
            <a:off x="152400" y="4114800"/>
            <a:ext cx="8280400" cy="215900"/>
          </a:xfrm>
          <a:prstGeom prst="rect">
            <a:avLst/>
          </a:prstGeom>
          <a:noFill/>
          <a:ln w="9525">
            <a:noFill/>
            <a:miter lim="800000"/>
            <a:headEnd/>
            <a:tailEnd/>
          </a:ln>
        </p:spPr>
        <p:txBody>
          <a:bodyPr lIns="0" tIns="0" rIns="40639" bIns="0"/>
          <a:lstStyle/>
          <a:p>
            <a:pPr marL="39688"/>
            <a:r>
              <a:rPr lang="en-US" sz="1600" b="1">
                <a:solidFill>
                  <a:srgbClr val="000000"/>
                </a:solidFill>
                <a:cs typeface="Arial" charset="0"/>
              </a:rPr>
              <a:t>             2007     2008     2009     2010     2011    2012    2013    2014    2015    2016    </a:t>
            </a:r>
          </a:p>
        </p:txBody>
      </p:sp>
      <p:grpSp>
        <p:nvGrpSpPr>
          <p:cNvPr id="2" name="Group 10"/>
          <p:cNvGrpSpPr>
            <a:grpSpLocks/>
          </p:cNvGrpSpPr>
          <p:nvPr/>
        </p:nvGrpSpPr>
        <p:grpSpPr bwMode="auto">
          <a:xfrm>
            <a:off x="1104900" y="4449763"/>
            <a:ext cx="3798888" cy="876300"/>
            <a:chOff x="0" y="0"/>
            <a:chExt cx="2207" cy="552"/>
          </a:xfrm>
          <a:effectLst>
            <a:outerShdw blurRad="50800" dist="38100" dir="2700000">
              <a:srgbClr val="000000">
                <a:alpha val="43000"/>
              </a:srgbClr>
            </a:outerShdw>
          </a:effectLst>
        </p:grpSpPr>
        <p:sp>
          <p:nvSpPr>
            <p:cNvPr id="26641" name="AutoShape 11"/>
            <p:cNvSpPr>
              <a:spLocks/>
            </p:cNvSpPr>
            <p:nvPr/>
          </p:nvSpPr>
          <p:spPr bwMode="auto">
            <a:xfrm>
              <a:off x="0" y="0"/>
              <a:ext cx="2207" cy="552"/>
            </a:xfrm>
            <a:custGeom>
              <a:avLst/>
              <a:gdLst>
                <a:gd name="T0" fmla="*/ 0 w 21600"/>
                <a:gd name="T1" fmla="*/ 0 h 21600"/>
                <a:gd name="T2" fmla="*/ 21600 w 21600"/>
                <a:gd name="T3" fmla="*/ 21600 h 21600"/>
              </a:gdLst>
              <a:ahLst/>
              <a:cxnLst/>
              <a:rect l="T0" t="T1" r="T2" b="T3"/>
              <a:pathLst>
                <a:path w="21600" h="21600">
                  <a:moveTo>
                    <a:pt x="5400" y="0"/>
                  </a:moveTo>
                  <a:lnTo>
                    <a:pt x="5400" y="8100"/>
                  </a:lnTo>
                  <a:lnTo>
                    <a:pt x="2700" y="8100"/>
                  </a:lnTo>
                  <a:lnTo>
                    <a:pt x="2700" y="5400"/>
                  </a:lnTo>
                  <a:lnTo>
                    <a:pt x="0" y="10800"/>
                  </a:lnTo>
                  <a:lnTo>
                    <a:pt x="2700" y="16200"/>
                  </a:lnTo>
                  <a:lnTo>
                    <a:pt x="2700" y="13500"/>
                  </a:lnTo>
                  <a:lnTo>
                    <a:pt x="5400" y="13500"/>
                  </a:lnTo>
                  <a:lnTo>
                    <a:pt x="5400" y="21600"/>
                  </a:lnTo>
                  <a:lnTo>
                    <a:pt x="16200" y="21600"/>
                  </a:lnTo>
                  <a:lnTo>
                    <a:pt x="16200" y="13500"/>
                  </a:lnTo>
                  <a:lnTo>
                    <a:pt x="18900" y="13500"/>
                  </a:lnTo>
                  <a:lnTo>
                    <a:pt x="18900" y="16200"/>
                  </a:lnTo>
                  <a:lnTo>
                    <a:pt x="21600" y="10800"/>
                  </a:lnTo>
                  <a:lnTo>
                    <a:pt x="18900" y="5400"/>
                  </a:lnTo>
                  <a:lnTo>
                    <a:pt x="18900" y="8100"/>
                  </a:lnTo>
                  <a:lnTo>
                    <a:pt x="16200" y="8100"/>
                  </a:lnTo>
                  <a:lnTo>
                    <a:pt x="16200" y="0"/>
                  </a:lnTo>
                  <a:close/>
                  <a:moveTo>
                    <a:pt x="5400" y="0"/>
                  </a:moveTo>
                </a:path>
              </a:pathLst>
            </a:custGeom>
            <a:solidFill>
              <a:srgbClr val="C5EAFE"/>
            </a:solidFill>
            <a:ln w="9525">
              <a:noFill/>
              <a:miter lim="800000"/>
              <a:headEnd/>
              <a:tailEnd/>
            </a:ln>
          </p:spPr>
          <p:txBody>
            <a:bodyPr/>
            <a:lstStyle/>
            <a:p>
              <a:pPr>
                <a:defRPr/>
              </a:pPr>
              <a:endParaRPr lang="en-GB" sz="2400">
                <a:solidFill>
                  <a:srgbClr val="000000"/>
                </a:solidFill>
                <a:ea typeface="ヒラギノ角ゴ Pro W3" charset="-128"/>
              </a:endParaRPr>
            </a:p>
          </p:txBody>
        </p:sp>
        <p:sp>
          <p:nvSpPr>
            <p:cNvPr id="26642" name="Rectangle 12"/>
            <p:cNvSpPr>
              <a:spLocks/>
            </p:cNvSpPr>
            <p:nvPr/>
          </p:nvSpPr>
          <p:spPr bwMode="auto">
            <a:xfrm>
              <a:off x="698" y="74"/>
              <a:ext cx="808" cy="407"/>
            </a:xfrm>
            <a:prstGeom prst="rect">
              <a:avLst/>
            </a:prstGeom>
            <a:noFill/>
            <a:ln w="9525">
              <a:noFill/>
              <a:miter lim="800000"/>
              <a:headEnd/>
              <a:tailEnd/>
            </a:ln>
          </p:spPr>
          <p:txBody>
            <a:bodyPr lIns="0" tIns="0" rIns="17780" bIns="0" anchor="ctr">
              <a:spAutoFit/>
            </a:bodyPr>
            <a:lstStyle/>
            <a:p>
              <a:pPr marL="17463" algn="ctr">
                <a:defRPr/>
              </a:pPr>
              <a:r>
                <a:rPr lang="en-US" sz="1400" b="1">
                  <a:solidFill>
                    <a:srgbClr val="000000"/>
                  </a:solidFill>
                  <a:ea typeface="Arial" charset="0"/>
                  <a:cs typeface="Arial" charset="0"/>
                </a:rPr>
                <a:t>Construction</a:t>
              </a:r>
            </a:p>
            <a:p>
              <a:pPr marL="17463" algn="ctr">
                <a:defRPr/>
              </a:pPr>
              <a:r>
                <a:rPr lang="en-US" sz="1400" b="1">
                  <a:solidFill>
                    <a:srgbClr val="000000"/>
                  </a:solidFill>
                  <a:ea typeface="Arial" charset="0"/>
                  <a:cs typeface="Arial" charset="0"/>
                </a:rPr>
                <a:t>Phase 1</a:t>
              </a:r>
            </a:p>
            <a:p>
              <a:pPr marL="17463" algn="ctr">
                <a:defRPr/>
              </a:pPr>
              <a:r>
                <a:rPr lang="en-US" sz="1400" b="1">
                  <a:solidFill>
                    <a:srgbClr val="000000"/>
                  </a:solidFill>
                  <a:ea typeface="Arial" charset="0"/>
                  <a:cs typeface="Arial" charset="0"/>
                </a:rPr>
                <a:t>LINAC, NFS, S3</a:t>
              </a:r>
            </a:p>
          </p:txBody>
        </p:sp>
      </p:grpSp>
      <p:grpSp>
        <p:nvGrpSpPr>
          <p:cNvPr id="3" name="Group 13"/>
          <p:cNvGrpSpPr>
            <a:grpSpLocks/>
          </p:cNvGrpSpPr>
          <p:nvPr/>
        </p:nvGrpSpPr>
        <p:grpSpPr bwMode="auto">
          <a:xfrm>
            <a:off x="4973638" y="4622800"/>
            <a:ext cx="3808412" cy="893763"/>
            <a:chOff x="0" y="0"/>
            <a:chExt cx="2399" cy="563"/>
          </a:xfrm>
          <a:solidFill>
            <a:srgbClr val="CEEFFD"/>
          </a:solidFill>
          <a:effectLst>
            <a:outerShdw blurRad="50800" dist="38100" dir="2700000">
              <a:srgbClr val="000000">
                <a:alpha val="43000"/>
              </a:srgbClr>
            </a:outerShdw>
          </a:effectLst>
        </p:grpSpPr>
        <p:sp>
          <p:nvSpPr>
            <p:cNvPr id="26639" name="AutoShape 14"/>
            <p:cNvSpPr>
              <a:spLocks/>
            </p:cNvSpPr>
            <p:nvPr/>
          </p:nvSpPr>
          <p:spPr bwMode="auto">
            <a:xfrm>
              <a:off x="0" y="0"/>
              <a:ext cx="2399" cy="563"/>
            </a:xfrm>
            <a:prstGeom prst="rightArrow">
              <a:avLst>
                <a:gd name="adj1" fmla="val 50000"/>
                <a:gd name="adj2" fmla="val 106528"/>
              </a:avLst>
            </a:prstGeom>
            <a:grpFill/>
            <a:ln w="9525">
              <a:noFill/>
              <a:miter lim="800000"/>
              <a:headEnd/>
              <a:tailEnd/>
            </a:ln>
          </p:spPr>
          <p:txBody>
            <a:bodyPr/>
            <a:lstStyle/>
            <a:p>
              <a:pPr>
                <a:defRPr/>
              </a:pPr>
              <a:endParaRPr lang="en-GB" sz="2400">
                <a:solidFill>
                  <a:srgbClr val="000000"/>
                </a:solidFill>
                <a:ea typeface="ヒラギノ角ゴ Pro W3" charset="-128"/>
              </a:endParaRPr>
            </a:p>
          </p:txBody>
        </p:sp>
        <p:sp>
          <p:nvSpPr>
            <p:cNvPr id="26640" name="Rectangle 15"/>
            <p:cNvSpPr>
              <a:spLocks/>
            </p:cNvSpPr>
            <p:nvPr/>
          </p:nvSpPr>
          <p:spPr bwMode="auto">
            <a:xfrm>
              <a:off x="379" y="180"/>
              <a:ext cx="1760" cy="204"/>
            </a:xfrm>
            <a:prstGeom prst="rect">
              <a:avLst/>
            </a:prstGeom>
            <a:grpFill/>
            <a:ln w="9525">
              <a:noFill/>
              <a:miter lim="800000"/>
              <a:headEnd/>
              <a:tailEnd/>
            </a:ln>
          </p:spPr>
          <p:txBody>
            <a:bodyPr wrap="none" lIns="38100" tIns="38100" rIns="80010" bIns="38100" anchor="ctr">
              <a:spAutoFit/>
            </a:bodyPr>
            <a:lstStyle/>
            <a:p>
              <a:pPr marL="52388" algn="ctr">
                <a:defRPr/>
              </a:pPr>
              <a:r>
                <a:rPr lang="en-US" sz="1600" b="1">
                  <a:solidFill>
                    <a:srgbClr val="000000"/>
                  </a:solidFill>
                  <a:latin typeface="Times New Roman" charset="0"/>
                  <a:ea typeface="Times New Roman" charset="0"/>
                  <a:cs typeface="Times New Roman" charset="0"/>
                  <a:sym typeface="Times New Roman" charset="0"/>
                </a:rPr>
                <a:t>Stable ion beams from LINAC</a:t>
              </a:r>
            </a:p>
          </p:txBody>
        </p:sp>
      </p:grpSp>
      <p:sp>
        <p:nvSpPr>
          <p:cNvPr id="26630" name="Rectangle 52"/>
          <p:cNvSpPr>
            <a:spLocks noChangeArrowheads="1"/>
          </p:cNvSpPr>
          <p:nvPr/>
        </p:nvSpPr>
        <p:spPr bwMode="auto">
          <a:xfrm rot="-5400000">
            <a:off x="4725988" y="4565650"/>
            <a:ext cx="909638" cy="554037"/>
          </a:xfrm>
          <a:prstGeom prst="rect">
            <a:avLst/>
          </a:prstGeom>
          <a:solidFill>
            <a:srgbClr val="CEEFFD"/>
          </a:solidFill>
          <a:ln w="9525">
            <a:noFill/>
            <a:miter lim="800000"/>
            <a:headEnd/>
            <a:tailEnd/>
          </a:ln>
          <a:effectLst>
            <a:outerShdw dist="38100" dir="2700000" rotWithShape="0">
              <a:srgbClr val="808080">
                <a:alpha val="42999"/>
              </a:srgbClr>
            </a:outerShdw>
          </a:effectLst>
        </p:spPr>
        <p:txBody>
          <a:bodyPr>
            <a:spAutoFit/>
          </a:bodyPr>
          <a:lstStyle/>
          <a:p>
            <a:pPr marL="25400" algn="ctr">
              <a:defRPr/>
            </a:pPr>
            <a:r>
              <a:rPr lang="en-US" sz="1000" b="1">
                <a:solidFill>
                  <a:srgbClr val="000000"/>
                </a:solidFill>
                <a:ea typeface="Arial" charset="0"/>
                <a:cs typeface="Arial" charset="0"/>
              </a:rPr>
              <a:t>Commis-sioning</a:t>
            </a:r>
          </a:p>
          <a:p>
            <a:pPr marL="25400" algn="ctr">
              <a:defRPr/>
            </a:pPr>
            <a:r>
              <a:rPr lang="en-US" sz="1000" b="1">
                <a:solidFill>
                  <a:srgbClr val="000000"/>
                </a:solidFill>
                <a:ea typeface="Arial" charset="0"/>
                <a:cs typeface="Arial" charset="0"/>
              </a:rPr>
              <a:t>Phase 1 </a:t>
            </a:r>
          </a:p>
        </p:txBody>
      </p:sp>
      <p:grpSp>
        <p:nvGrpSpPr>
          <p:cNvPr id="4" name="Group 7"/>
          <p:cNvGrpSpPr>
            <a:grpSpLocks/>
          </p:cNvGrpSpPr>
          <p:nvPr/>
        </p:nvGrpSpPr>
        <p:grpSpPr bwMode="auto">
          <a:xfrm>
            <a:off x="2641600" y="5524500"/>
            <a:ext cx="3502025" cy="876300"/>
            <a:chOff x="0" y="0"/>
            <a:chExt cx="1153" cy="552"/>
          </a:xfrm>
          <a:solidFill>
            <a:srgbClr val="FFCFFC"/>
          </a:solidFill>
          <a:effectLst>
            <a:outerShdw blurRad="50800" dist="38100" dir="2700000">
              <a:srgbClr val="000000">
                <a:alpha val="43000"/>
              </a:srgbClr>
            </a:outerShdw>
          </a:effectLst>
        </p:grpSpPr>
        <p:sp>
          <p:nvSpPr>
            <p:cNvPr id="26637" name="AutoShape 8"/>
            <p:cNvSpPr>
              <a:spLocks/>
            </p:cNvSpPr>
            <p:nvPr/>
          </p:nvSpPr>
          <p:spPr bwMode="auto">
            <a:xfrm>
              <a:off x="0" y="0"/>
              <a:ext cx="1153" cy="552"/>
            </a:xfrm>
            <a:custGeom>
              <a:avLst/>
              <a:gdLst>
                <a:gd name="T0" fmla="*/ 0 w 21600"/>
                <a:gd name="T1" fmla="*/ 0 h 21600"/>
                <a:gd name="T2" fmla="*/ 21600 w 21600"/>
                <a:gd name="T3" fmla="*/ 21600 h 21600"/>
              </a:gdLst>
              <a:ahLst/>
              <a:cxnLst/>
              <a:rect l="T0" t="T1" r="T2" b="T3"/>
              <a:pathLst>
                <a:path w="21600" h="21600">
                  <a:moveTo>
                    <a:pt x="3397" y="0"/>
                  </a:moveTo>
                  <a:lnTo>
                    <a:pt x="3397" y="8100"/>
                  </a:lnTo>
                  <a:lnTo>
                    <a:pt x="2700" y="8100"/>
                  </a:lnTo>
                  <a:lnTo>
                    <a:pt x="2700" y="5400"/>
                  </a:lnTo>
                  <a:lnTo>
                    <a:pt x="0" y="10800"/>
                  </a:lnTo>
                  <a:lnTo>
                    <a:pt x="2700" y="16200"/>
                  </a:lnTo>
                  <a:lnTo>
                    <a:pt x="2700" y="13500"/>
                  </a:lnTo>
                  <a:lnTo>
                    <a:pt x="3397" y="13500"/>
                  </a:lnTo>
                  <a:lnTo>
                    <a:pt x="3397" y="21600"/>
                  </a:lnTo>
                  <a:lnTo>
                    <a:pt x="18203" y="21600"/>
                  </a:lnTo>
                  <a:lnTo>
                    <a:pt x="18203" y="13500"/>
                  </a:lnTo>
                  <a:lnTo>
                    <a:pt x="18900" y="13500"/>
                  </a:lnTo>
                  <a:lnTo>
                    <a:pt x="18900" y="16200"/>
                  </a:lnTo>
                  <a:lnTo>
                    <a:pt x="21600" y="10800"/>
                  </a:lnTo>
                  <a:lnTo>
                    <a:pt x="18900" y="5400"/>
                  </a:lnTo>
                  <a:lnTo>
                    <a:pt x="18900" y="8100"/>
                  </a:lnTo>
                  <a:lnTo>
                    <a:pt x="18203" y="8100"/>
                  </a:lnTo>
                  <a:lnTo>
                    <a:pt x="18203" y="0"/>
                  </a:lnTo>
                  <a:close/>
                  <a:moveTo>
                    <a:pt x="3397" y="0"/>
                  </a:moveTo>
                </a:path>
              </a:pathLst>
            </a:custGeom>
            <a:grpFill/>
            <a:ln w="9525">
              <a:noFill/>
              <a:miter lim="800000"/>
              <a:headEnd/>
              <a:tailEnd/>
            </a:ln>
          </p:spPr>
          <p:txBody>
            <a:bodyPr/>
            <a:lstStyle/>
            <a:p>
              <a:pPr>
                <a:defRPr/>
              </a:pPr>
              <a:endParaRPr lang="en-GB" sz="2400">
                <a:solidFill>
                  <a:srgbClr val="000000"/>
                </a:solidFill>
                <a:ea typeface="ヒラギノ角ゴ Pro W3" charset="-128"/>
              </a:endParaRPr>
            </a:p>
          </p:txBody>
        </p:sp>
        <p:sp>
          <p:nvSpPr>
            <p:cNvPr id="26638" name="Rectangle 9"/>
            <p:cNvSpPr>
              <a:spLocks/>
            </p:cNvSpPr>
            <p:nvPr/>
          </p:nvSpPr>
          <p:spPr bwMode="auto">
            <a:xfrm>
              <a:off x="229" y="73"/>
              <a:ext cx="694" cy="407"/>
            </a:xfrm>
            <a:prstGeom prst="rect">
              <a:avLst/>
            </a:prstGeom>
            <a:grpFill/>
            <a:ln w="9525">
              <a:noFill/>
              <a:miter lim="800000"/>
              <a:headEnd/>
              <a:tailEnd/>
            </a:ln>
          </p:spPr>
          <p:txBody>
            <a:bodyPr lIns="0" tIns="0" rIns="26258" bIns="0" anchor="ctr">
              <a:spAutoFit/>
            </a:bodyPr>
            <a:lstStyle/>
            <a:p>
              <a:pPr marL="25400" algn="ctr">
                <a:defRPr/>
              </a:pPr>
              <a:r>
                <a:rPr lang="en-US" sz="1400" b="1">
                  <a:solidFill>
                    <a:srgbClr val="000000"/>
                  </a:solidFill>
                  <a:ea typeface="Arial" charset="0"/>
                  <a:cs typeface="Arial" charset="0"/>
                </a:rPr>
                <a:t>Construction </a:t>
              </a:r>
            </a:p>
            <a:p>
              <a:pPr marL="25400" algn="ctr">
                <a:defRPr/>
              </a:pPr>
              <a:r>
                <a:rPr lang="en-US" sz="1400" b="1">
                  <a:solidFill>
                    <a:srgbClr val="000000"/>
                  </a:solidFill>
                  <a:ea typeface="Arial" charset="0"/>
                  <a:cs typeface="Arial" charset="0"/>
                </a:rPr>
                <a:t>Phase 2</a:t>
              </a:r>
            </a:p>
            <a:p>
              <a:pPr marL="25400" algn="ctr">
                <a:defRPr/>
              </a:pPr>
              <a:r>
                <a:rPr lang="en-US" sz="1400" b="1">
                  <a:solidFill>
                    <a:srgbClr val="000000"/>
                  </a:solidFill>
                  <a:ea typeface="Arial" charset="0"/>
                  <a:cs typeface="Arial" charset="0"/>
                </a:rPr>
                <a:t>RIB, DESIR</a:t>
              </a:r>
            </a:p>
          </p:txBody>
        </p:sp>
      </p:grpSp>
      <p:grpSp>
        <p:nvGrpSpPr>
          <p:cNvPr id="5" name="Group 16"/>
          <p:cNvGrpSpPr>
            <a:grpSpLocks/>
          </p:cNvGrpSpPr>
          <p:nvPr/>
        </p:nvGrpSpPr>
        <p:grpSpPr bwMode="auto">
          <a:xfrm>
            <a:off x="6476338" y="5722938"/>
            <a:ext cx="2589212" cy="754062"/>
            <a:chOff x="0" y="0"/>
            <a:chExt cx="1838" cy="475"/>
          </a:xfrm>
          <a:effectLst>
            <a:outerShdw blurRad="50800" dist="38100" dir="2700000">
              <a:srgbClr val="000000">
                <a:alpha val="43000"/>
              </a:srgbClr>
            </a:outerShdw>
          </a:effectLst>
        </p:grpSpPr>
        <p:sp>
          <p:nvSpPr>
            <p:cNvPr id="26635" name="AutoShape 17"/>
            <p:cNvSpPr>
              <a:spLocks/>
            </p:cNvSpPr>
            <p:nvPr/>
          </p:nvSpPr>
          <p:spPr bwMode="auto">
            <a:xfrm>
              <a:off x="0" y="0"/>
              <a:ext cx="1838" cy="475"/>
            </a:xfrm>
            <a:custGeom>
              <a:avLst/>
              <a:gdLst>
                <a:gd name="T0" fmla="*/ 0 w 21600"/>
                <a:gd name="T1" fmla="*/ 0 h 21600"/>
                <a:gd name="T2" fmla="*/ 21600 w 21600"/>
                <a:gd name="T3" fmla="*/ 21600 h 21600"/>
              </a:gdLst>
              <a:ahLst/>
              <a:cxnLst/>
              <a:rect l="T0" t="T1" r="T2" b="T3"/>
              <a:pathLst>
                <a:path w="21600" h="21600">
                  <a:moveTo>
                    <a:pt x="16200" y="0"/>
                  </a:moveTo>
                  <a:lnTo>
                    <a:pt x="16200" y="5400"/>
                  </a:lnTo>
                  <a:lnTo>
                    <a:pt x="3375" y="5400"/>
                  </a:lnTo>
                  <a:lnTo>
                    <a:pt x="3375" y="16200"/>
                  </a:lnTo>
                  <a:lnTo>
                    <a:pt x="16200" y="16200"/>
                  </a:lnTo>
                  <a:lnTo>
                    <a:pt x="16200" y="21600"/>
                  </a:lnTo>
                  <a:lnTo>
                    <a:pt x="21600" y="10800"/>
                  </a:lnTo>
                  <a:close/>
                  <a:moveTo>
                    <a:pt x="1350" y="5400"/>
                  </a:moveTo>
                  <a:lnTo>
                    <a:pt x="1350" y="16200"/>
                  </a:lnTo>
                  <a:lnTo>
                    <a:pt x="2700" y="16200"/>
                  </a:lnTo>
                  <a:lnTo>
                    <a:pt x="2700" y="5400"/>
                  </a:lnTo>
                  <a:close/>
                  <a:moveTo>
                    <a:pt x="0" y="5400"/>
                  </a:moveTo>
                  <a:lnTo>
                    <a:pt x="0" y="16200"/>
                  </a:lnTo>
                  <a:lnTo>
                    <a:pt x="675" y="16200"/>
                  </a:lnTo>
                  <a:lnTo>
                    <a:pt x="675" y="5400"/>
                  </a:lnTo>
                  <a:close/>
                  <a:moveTo>
                    <a:pt x="0" y="5400"/>
                  </a:moveTo>
                </a:path>
              </a:pathLst>
            </a:custGeom>
            <a:solidFill>
              <a:srgbClr val="FFC1FF"/>
            </a:solidFill>
            <a:ln w="9525">
              <a:noFill/>
              <a:miter lim="800000"/>
              <a:headEnd/>
              <a:tailEnd/>
            </a:ln>
          </p:spPr>
          <p:txBody>
            <a:bodyPr/>
            <a:lstStyle/>
            <a:p>
              <a:pPr>
                <a:defRPr/>
              </a:pPr>
              <a:endParaRPr lang="en-GB" sz="2400">
                <a:solidFill>
                  <a:srgbClr val="000000"/>
                </a:solidFill>
                <a:ea typeface="ヒラギノ角ゴ Pro W3" charset="-128"/>
              </a:endParaRPr>
            </a:p>
          </p:txBody>
        </p:sp>
        <p:sp>
          <p:nvSpPr>
            <p:cNvPr id="26636" name="Rectangle 18"/>
            <p:cNvSpPr>
              <a:spLocks/>
            </p:cNvSpPr>
            <p:nvPr/>
          </p:nvSpPr>
          <p:spPr bwMode="auto">
            <a:xfrm>
              <a:off x="761" y="136"/>
              <a:ext cx="438" cy="204"/>
            </a:xfrm>
            <a:prstGeom prst="rect">
              <a:avLst/>
            </a:prstGeom>
            <a:noFill/>
            <a:ln w="9525">
              <a:noFill/>
              <a:miter lim="800000"/>
              <a:headEnd/>
              <a:tailEnd/>
            </a:ln>
          </p:spPr>
          <p:txBody>
            <a:bodyPr lIns="38100" tIns="38100" rIns="80010" bIns="38100" anchor="ctr">
              <a:spAutoFit/>
            </a:bodyPr>
            <a:lstStyle/>
            <a:p>
              <a:pPr marL="38100" algn="ctr">
                <a:defRPr/>
              </a:pPr>
              <a:r>
                <a:rPr lang="en-US" sz="1600" b="1" dirty="0">
                  <a:solidFill>
                    <a:srgbClr val="000000"/>
                  </a:solidFill>
                  <a:latin typeface="Times New Roman" charset="0"/>
                  <a:ea typeface="Times New Roman" charset="0"/>
                  <a:cs typeface="Times New Roman" charset="0"/>
                  <a:sym typeface="Times New Roman" charset="0"/>
                </a:rPr>
                <a:t>RIB</a:t>
              </a:r>
            </a:p>
          </p:txBody>
        </p:sp>
      </p:grpSp>
      <p:sp>
        <p:nvSpPr>
          <p:cNvPr id="26633" name="Rectangle 52"/>
          <p:cNvSpPr>
            <a:spLocks noChangeArrowheads="1"/>
          </p:cNvSpPr>
          <p:nvPr/>
        </p:nvSpPr>
        <p:spPr bwMode="auto">
          <a:xfrm rot="-5400000">
            <a:off x="6245225" y="5483225"/>
            <a:ext cx="790575" cy="835025"/>
          </a:xfrm>
          <a:prstGeom prst="rect">
            <a:avLst/>
          </a:prstGeom>
          <a:solidFill>
            <a:srgbClr val="FFE3FC"/>
          </a:solidFill>
          <a:ln w="9525">
            <a:noFill/>
            <a:miter lim="800000"/>
            <a:headEnd/>
            <a:tailEnd/>
          </a:ln>
          <a:effectLst>
            <a:outerShdw dist="38100" dir="2700000" rotWithShape="0">
              <a:srgbClr val="808080">
                <a:alpha val="42999"/>
              </a:srgbClr>
            </a:outerShdw>
          </a:effectLst>
        </p:spPr>
        <p:txBody>
          <a:bodyPr anchor="ctr"/>
          <a:lstStyle/>
          <a:p>
            <a:pPr marL="25400" algn="ctr">
              <a:defRPr/>
            </a:pPr>
            <a:r>
              <a:rPr lang="en-US" sz="1100" b="1">
                <a:solidFill>
                  <a:srgbClr val="000000"/>
                </a:solidFill>
                <a:ea typeface="Arial" charset="0"/>
                <a:cs typeface="Arial" charset="0"/>
              </a:rPr>
              <a:t>Commis-sioning</a:t>
            </a:r>
          </a:p>
          <a:p>
            <a:pPr marL="25400" algn="ctr">
              <a:defRPr/>
            </a:pPr>
            <a:r>
              <a:rPr lang="en-US" sz="1100" b="1">
                <a:solidFill>
                  <a:srgbClr val="000000"/>
                </a:solidFill>
                <a:ea typeface="Arial" charset="0"/>
                <a:cs typeface="Arial" charset="0"/>
              </a:rPr>
              <a:t>Phase 2 </a:t>
            </a:r>
          </a:p>
        </p:txBody>
      </p:sp>
      <p:sp>
        <p:nvSpPr>
          <p:cNvPr id="162827" name="Forme libre 34"/>
          <p:cNvSpPr>
            <a:spLocks noChangeArrowheads="1"/>
          </p:cNvSpPr>
          <p:nvPr/>
        </p:nvSpPr>
        <p:spPr bwMode="auto">
          <a:xfrm>
            <a:off x="1524000" y="884238"/>
            <a:ext cx="3551238" cy="1689100"/>
          </a:xfrm>
          <a:custGeom>
            <a:avLst/>
            <a:gdLst>
              <a:gd name="T0" fmla="*/ 3550709 w 3551767"/>
              <a:gd name="T1" fmla="*/ 859366 h 1689100"/>
              <a:gd name="T2" fmla="*/ 410511 w 3551767"/>
              <a:gd name="T3" fmla="*/ 1689100 h 1689100"/>
              <a:gd name="T4" fmla="*/ 0 w 3551767"/>
              <a:gd name="T5" fmla="*/ 1100666 h 1689100"/>
              <a:gd name="T6" fmla="*/ 1785935 w 3551767"/>
              <a:gd name="T7" fmla="*/ 668866 h 1689100"/>
              <a:gd name="T8" fmla="*/ 1375423 w 3551767"/>
              <a:gd name="T9" fmla="*/ 177800 h 1689100"/>
              <a:gd name="T10" fmla="*/ 2179517 w 3551767"/>
              <a:gd name="T11" fmla="*/ 0 h 1689100"/>
              <a:gd name="T12" fmla="*/ 2716990 w 3551767"/>
              <a:gd name="T13" fmla="*/ 596900 h 1689100"/>
              <a:gd name="T14" fmla="*/ 3233303 w 3551767"/>
              <a:gd name="T15" fmla="*/ 465666 h 1689100"/>
              <a:gd name="T16" fmla="*/ 3550709 w 3551767"/>
              <a:gd name="T17" fmla="*/ 859366 h 16891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551767"/>
              <a:gd name="T28" fmla="*/ 0 h 1689100"/>
              <a:gd name="T29" fmla="*/ 3551767 w 3551767"/>
              <a:gd name="T30" fmla="*/ 1689100 h 168910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551767" h="1689100">
                <a:moveTo>
                  <a:pt x="3551767" y="859366"/>
                </a:moveTo>
                <a:lnTo>
                  <a:pt x="410633" y="1689100"/>
                </a:lnTo>
                <a:lnTo>
                  <a:pt x="0" y="1100666"/>
                </a:lnTo>
                <a:lnTo>
                  <a:pt x="1786467" y="668866"/>
                </a:lnTo>
                <a:lnTo>
                  <a:pt x="1375833" y="177800"/>
                </a:lnTo>
                <a:lnTo>
                  <a:pt x="2180167" y="0"/>
                </a:lnTo>
                <a:lnTo>
                  <a:pt x="2717800" y="596900"/>
                </a:lnTo>
                <a:lnTo>
                  <a:pt x="3234267" y="465666"/>
                </a:lnTo>
                <a:lnTo>
                  <a:pt x="3551767" y="859366"/>
                </a:lnTo>
                <a:close/>
              </a:path>
            </a:pathLst>
          </a:custGeom>
          <a:noFill/>
          <a:ln w="19050">
            <a:solidFill>
              <a:srgbClr val="000000"/>
            </a:solidFill>
            <a:prstDash val="sysDash"/>
            <a:round/>
            <a:headEnd/>
            <a:tailEnd/>
          </a:ln>
        </p:spPr>
        <p:txBody>
          <a:bodyPr/>
          <a:lstStyle/>
          <a:p>
            <a:pPr defTabSz="914400"/>
            <a:endParaRPr lang="en-GB" sz="2400">
              <a:solidFill>
                <a:srgbClr val="000000"/>
              </a:solidFill>
              <a:ea typeface="ヒラギノ角ゴ Pro W3" pitchFamily="16" charset="-128"/>
              <a:sym typeface="Arial" charset="0"/>
            </a:endParaRPr>
          </a:p>
        </p:txBody>
      </p:sp>
      <p:sp>
        <p:nvSpPr>
          <p:cNvPr id="162828" name="ZoneTexte 35"/>
          <p:cNvSpPr txBox="1">
            <a:spLocks noChangeArrowheads="1"/>
          </p:cNvSpPr>
          <p:nvPr/>
        </p:nvSpPr>
        <p:spPr bwMode="auto">
          <a:xfrm>
            <a:off x="1790700" y="1230313"/>
            <a:ext cx="1057275" cy="369887"/>
          </a:xfrm>
          <a:prstGeom prst="rect">
            <a:avLst/>
          </a:prstGeom>
          <a:solidFill>
            <a:srgbClr val="CEEFFD"/>
          </a:solidFill>
          <a:ln w="9525">
            <a:noFill/>
            <a:miter lim="800000"/>
            <a:headEnd/>
            <a:tailEnd/>
          </a:ln>
        </p:spPr>
        <p:txBody>
          <a:bodyPr wrap="none">
            <a:spAutoFit/>
          </a:bodyPr>
          <a:lstStyle/>
          <a:p>
            <a:r>
              <a:rPr lang="en-GB" b="1" dirty="0"/>
              <a:t>Phase 1</a:t>
            </a:r>
          </a:p>
        </p:txBody>
      </p:sp>
      <p:sp>
        <p:nvSpPr>
          <p:cNvPr id="162829" name="Forme libre 36"/>
          <p:cNvSpPr>
            <a:spLocks noChangeArrowheads="1"/>
          </p:cNvSpPr>
          <p:nvPr/>
        </p:nvSpPr>
        <p:spPr bwMode="auto">
          <a:xfrm>
            <a:off x="3365500" y="990600"/>
            <a:ext cx="3348038" cy="2062163"/>
          </a:xfrm>
          <a:custGeom>
            <a:avLst/>
            <a:gdLst>
              <a:gd name="T0" fmla="*/ 0 w 3348567"/>
              <a:gd name="T1" fmla="*/ 1228299 h 2061633"/>
              <a:gd name="T2" fmla="*/ 1730886 w 3348567"/>
              <a:gd name="T3" fmla="*/ 762392 h 2061633"/>
              <a:gd name="T4" fmla="*/ 1752046 w 3348567"/>
              <a:gd name="T5" fmla="*/ 660740 h 2061633"/>
              <a:gd name="T6" fmla="*/ 1908629 w 3348567"/>
              <a:gd name="T7" fmla="*/ 622620 h 2061633"/>
              <a:gd name="T8" fmla="*/ 1548910 w 3348567"/>
              <a:gd name="T9" fmla="*/ 249895 h 2061633"/>
              <a:gd name="T10" fmla="*/ 2666158 w 3348567"/>
              <a:gd name="T11" fmla="*/ 0 h 2061633"/>
              <a:gd name="T12" fmla="*/ 3347509 w 3348567"/>
              <a:gd name="T13" fmla="*/ 614149 h 2061633"/>
              <a:gd name="T14" fmla="*/ 1845149 w 3348567"/>
              <a:gd name="T15" fmla="*/ 1050407 h 2061633"/>
              <a:gd name="T16" fmla="*/ 2352989 w 3348567"/>
              <a:gd name="T17" fmla="*/ 1541725 h 2061633"/>
              <a:gd name="T18" fmla="*/ 672888 w 3348567"/>
              <a:gd name="T19" fmla="*/ 2062693 h 2061633"/>
              <a:gd name="T20" fmla="*/ 0 w 3348567"/>
              <a:gd name="T21" fmla="*/ 1228299 h 206163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348567"/>
              <a:gd name="T34" fmla="*/ 0 h 2061633"/>
              <a:gd name="T35" fmla="*/ 3348567 w 3348567"/>
              <a:gd name="T36" fmla="*/ 2061633 h 206163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348567" h="2061633">
                <a:moveTo>
                  <a:pt x="0" y="1227667"/>
                </a:moveTo>
                <a:lnTo>
                  <a:pt x="1731433" y="762000"/>
                </a:lnTo>
                <a:lnTo>
                  <a:pt x="1752600" y="660400"/>
                </a:lnTo>
                <a:lnTo>
                  <a:pt x="1909233" y="622300"/>
                </a:lnTo>
                <a:lnTo>
                  <a:pt x="1549400" y="249767"/>
                </a:lnTo>
                <a:lnTo>
                  <a:pt x="2667000" y="0"/>
                </a:lnTo>
                <a:lnTo>
                  <a:pt x="3348567" y="613833"/>
                </a:lnTo>
                <a:lnTo>
                  <a:pt x="1845733" y="1049867"/>
                </a:lnTo>
                <a:lnTo>
                  <a:pt x="2353733" y="1540933"/>
                </a:lnTo>
                <a:lnTo>
                  <a:pt x="673100" y="2061633"/>
                </a:lnTo>
                <a:lnTo>
                  <a:pt x="0" y="1227667"/>
                </a:lnTo>
                <a:close/>
              </a:path>
            </a:pathLst>
          </a:custGeom>
          <a:noFill/>
          <a:ln w="19050">
            <a:solidFill>
              <a:srgbClr val="E957D0"/>
            </a:solidFill>
            <a:prstDash val="sysDash"/>
            <a:round/>
            <a:headEnd/>
            <a:tailEnd/>
          </a:ln>
        </p:spPr>
        <p:txBody>
          <a:bodyPr/>
          <a:lstStyle/>
          <a:p>
            <a:pPr defTabSz="914400"/>
            <a:endParaRPr lang="en-GB" sz="2400">
              <a:solidFill>
                <a:srgbClr val="000000"/>
              </a:solidFill>
              <a:ea typeface="ヒラギノ角ゴ Pro W3" pitchFamily="16" charset="-128"/>
              <a:sym typeface="Arial" charset="0"/>
            </a:endParaRPr>
          </a:p>
        </p:txBody>
      </p:sp>
      <p:sp>
        <p:nvSpPr>
          <p:cNvPr id="162830" name="ZoneTexte 37"/>
          <p:cNvSpPr txBox="1">
            <a:spLocks noChangeArrowheads="1"/>
          </p:cNvSpPr>
          <p:nvPr/>
        </p:nvSpPr>
        <p:spPr bwMode="auto">
          <a:xfrm>
            <a:off x="4387850" y="3052763"/>
            <a:ext cx="1057275" cy="368300"/>
          </a:xfrm>
          <a:prstGeom prst="rect">
            <a:avLst/>
          </a:prstGeom>
          <a:solidFill>
            <a:srgbClr val="FFCFFC"/>
          </a:solidFill>
          <a:ln w="9525">
            <a:noFill/>
            <a:miter lim="800000"/>
            <a:headEnd/>
            <a:tailEnd/>
          </a:ln>
        </p:spPr>
        <p:txBody>
          <a:bodyPr wrap="none">
            <a:spAutoFit/>
          </a:bodyPr>
          <a:lstStyle/>
          <a:p>
            <a:r>
              <a:rPr lang="en-GB" b="1"/>
              <a:t>Phase 2</a:t>
            </a:r>
          </a:p>
        </p:txBody>
      </p:sp>
      <p:sp>
        <p:nvSpPr>
          <p:cNvPr id="162831" name="ZoneTexte 38"/>
          <p:cNvSpPr txBox="1">
            <a:spLocks noChangeArrowheads="1"/>
          </p:cNvSpPr>
          <p:nvPr/>
        </p:nvSpPr>
        <p:spPr bwMode="auto">
          <a:xfrm>
            <a:off x="7548563" y="2962275"/>
            <a:ext cx="898525" cy="368300"/>
          </a:xfrm>
          <a:prstGeom prst="rect">
            <a:avLst/>
          </a:prstGeom>
          <a:noFill/>
          <a:ln w="9525">
            <a:noFill/>
            <a:miter lim="800000"/>
            <a:headEnd/>
            <a:tailEnd/>
          </a:ln>
        </p:spPr>
        <p:txBody>
          <a:bodyPr wrap="none">
            <a:spAutoFit/>
          </a:bodyPr>
          <a:lstStyle/>
          <a:p>
            <a:r>
              <a:rPr lang="en-GB" b="1"/>
              <a:t>GANIL</a:t>
            </a:r>
          </a:p>
        </p:txBody>
      </p:sp>
      <p:pic>
        <p:nvPicPr>
          <p:cNvPr id="162826" name="Image 18" descr="SPIRAL2+GANIL_Dec_2010_Web.jpg"/>
          <p:cNvPicPr>
            <a:picLocks noChangeAspect="1"/>
          </p:cNvPicPr>
          <p:nvPr/>
        </p:nvPicPr>
        <p:blipFill>
          <a:blip r:embed="rId3"/>
          <a:srcRect b="19318"/>
          <a:stretch>
            <a:fillRect/>
          </a:stretch>
        </p:blipFill>
        <p:spPr bwMode="auto">
          <a:xfrm>
            <a:off x="1422400" y="793750"/>
            <a:ext cx="7102475" cy="3328988"/>
          </a:xfrm>
          <a:prstGeom prst="rect">
            <a:avLst/>
          </a:prstGeom>
          <a:noFill/>
          <a:ln w="9525">
            <a:noFill/>
            <a:miter lim="800000"/>
            <a:headEnd/>
            <a:tailEnd/>
          </a:ln>
        </p:spPr>
      </p:pic>
      <p:sp>
        <p:nvSpPr>
          <p:cNvPr id="24" name="Flèche vers le bas 23"/>
          <p:cNvSpPr/>
          <p:nvPr/>
        </p:nvSpPr>
        <p:spPr bwMode="auto">
          <a:xfrm rot="17409934">
            <a:off x="2636196" y="700393"/>
            <a:ext cx="389106" cy="797668"/>
          </a:xfrm>
          <a:prstGeom prst="downArrow">
            <a:avLst/>
          </a:prstGeom>
          <a:solidFill>
            <a:srgbClr val="FFFF00"/>
          </a:solidFill>
          <a:ln w="285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2400" b="0" i="0" u="none" strike="noStrike" cap="none" normalizeH="0" baseline="0" smtClean="0">
              <a:ln>
                <a:noFill/>
              </a:ln>
              <a:solidFill>
                <a:schemeClr val="tx1"/>
              </a:solidFill>
              <a:effectLst/>
              <a:latin typeface="Comic Sans MS" pitchFamily="66" charset="0"/>
            </a:endParaRPr>
          </a:p>
        </p:txBody>
      </p:sp>
    </p:spTree>
  </p:cSld>
  <p:clrMapOvr>
    <a:masterClrMapping/>
  </p:clrMapOvr>
  <p:transition/>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2"/>
          <p:cNvSpPr>
            <a:spLocks noGrp="1" noChangeArrowheads="1"/>
          </p:cNvSpPr>
          <p:nvPr>
            <p:ph type="title"/>
          </p:nvPr>
        </p:nvSpPr>
        <p:spPr>
          <a:xfrm>
            <a:off x="150779" y="165370"/>
            <a:ext cx="6202363" cy="528638"/>
          </a:xfrm>
        </p:spPr>
        <p:txBody>
          <a:bodyPr/>
          <a:lstStyle/>
          <a:p>
            <a:pPr marL="24161750" indent="-24161750" algn="l" eaLnBrk="1" hangingPunct="1">
              <a:lnSpc>
                <a:spcPct val="130000"/>
              </a:lnSpc>
            </a:pPr>
            <a:r>
              <a:rPr lang="en-GB" sz="2800" dirty="0" smtClean="0">
                <a:solidFill>
                  <a:srgbClr val="000000"/>
                </a:solidFill>
                <a:latin typeface="Helvetica" pitchFamily="34" charset="0"/>
              </a:rPr>
              <a:t>Neutrons For Science </a:t>
            </a:r>
            <a:r>
              <a:rPr lang="en-GB" sz="2800" dirty="0" smtClean="0">
                <a:solidFill>
                  <a:srgbClr val="000000"/>
                </a:solidFill>
                <a:latin typeface="Helvetica" pitchFamily="34" charset="0"/>
              </a:rPr>
              <a:t>(NFS)</a:t>
            </a:r>
            <a:endParaRPr lang="en-GB" sz="2800" dirty="0" smtClean="0">
              <a:solidFill>
                <a:srgbClr val="000000"/>
              </a:solidFill>
              <a:latin typeface="Helvetica" pitchFamily="34" charset="0"/>
            </a:endParaRPr>
          </a:p>
        </p:txBody>
      </p:sp>
      <p:sp>
        <p:nvSpPr>
          <p:cNvPr id="4" name="Rectangle 3"/>
          <p:cNvSpPr>
            <a:spLocks/>
          </p:cNvSpPr>
          <p:nvPr/>
        </p:nvSpPr>
        <p:spPr bwMode="auto">
          <a:xfrm>
            <a:off x="5486400" y="180147"/>
            <a:ext cx="3479800" cy="3124200"/>
          </a:xfrm>
          <a:prstGeom prst="rect">
            <a:avLst/>
          </a:prstGeom>
          <a:gradFill rotWithShape="1">
            <a:gsLst>
              <a:gs pos="0">
                <a:srgbClr val="E8E8FA"/>
              </a:gs>
              <a:gs pos="64999">
                <a:srgbClr val="C3C3EF"/>
              </a:gs>
              <a:gs pos="100000">
                <a:srgbClr val="A8A8EA"/>
              </a:gs>
            </a:gsLst>
            <a:lin ang="5400000" scaled="1"/>
          </a:gradFill>
          <a:ln w="9525">
            <a:solidFill>
              <a:srgbClr val="2F2F98"/>
            </a:solidFill>
            <a:miter lim="800000"/>
            <a:headEnd/>
            <a:tailEnd/>
          </a:ln>
          <a:effectLst>
            <a:outerShdw dist="20000" dir="5400000" rotWithShape="0">
              <a:srgbClr val="808080">
                <a:alpha val="37999"/>
              </a:srgbClr>
            </a:outerShdw>
          </a:effectLst>
        </p:spPr>
        <p:txBody>
          <a:bodyPr lIns="0" tIns="0" rIns="40639" bIns="0"/>
          <a:lstStyle/>
          <a:p>
            <a:pPr marL="88900">
              <a:spcBef>
                <a:spcPts val="1900"/>
              </a:spcBef>
              <a:buClr>
                <a:srgbClr val="000000"/>
              </a:buClr>
              <a:buSzPct val="113000"/>
              <a:tabLst>
                <a:tab pos="88900" algn="l"/>
              </a:tabLst>
            </a:pPr>
            <a:r>
              <a:rPr lang="en-US" sz="1600" b="1" dirty="0">
                <a:solidFill>
                  <a:srgbClr val="000000"/>
                </a:solidFill>
                <a:cs typeface="Arial" charset="0"/>
                <a:sym typeface="Arial" charset="0"/>
              </a:rPr>
              <a:t>Fission</a:t>
            </a:r>
          </a:p>
          <a:p>
            <a:pPr lvl="1" indent="-190500">
              <a:buClr>
                <a:srgbClr val="000000"/>
              </a:buClr>
              <a:buSzPct val="100000"/>
              <a:buFont typeface="Lucida Grande" pitchFamily="16" charset="0"/>
              <a:buChar char="•"/>
              <a:tabLst>
                <a:tab pos="88900" algn="l"/>
              </a:tabLst>
            </a:pPr>
            <a:r>
              <a:rPr lang="en-US" sz="1400" b="1" dirty="0">
                <a:solidFill>
                  <a:srgbClr val="000000"/>
                </a:solidFill>
                <a:cs typeface="Arial" charset="0"/>
                <a:sym typeface="Arial" charset="0"/>
              </a:rPr>
              <a:t>Minor actinides, main isotopes</a:t>
            </a:r>
          </a:p>
          <a:p>
            <a:pPr lvl="1" indent="-190500">
              <a:buClr>
                <a:srgbClr val="000000"/>
              </a:buClr>
              <a:buSzPct val="100000"/>
              <a:buFont typeface="Lucida Grande" pitchFamily="16" charset="0"/>
              <a:buChar char="•"/>
              <a:tabLst>
                <a:tab pos="88900" algn="l"/>
              </a:tabLst>
            </a:pPr>
            <a:r>
              <a:rPr lang="en-US" sz="1400" b="1" dirty="0">
                <a:solidFill>
                  <a:srgbClr val="000000"/>
                </a:solidFill>
                <a:cs typeface="Arial" charset="0"/>
                <a:sym typeface="Arial" charset="0"/>
              </a:rPr>
              <a:t>Cross section</a:t>
            </a:r>
          </a:p>
          <a:p>
            <a:pPr lvl="1" indent="-190500">
              <a:buClr>
                <a:srgbClr val="000000"/>
              </a:buClr>
              <a:buSzPct val="100000"/>
              <a:buFont typeface="Lucida Grande" pitchFamily="16" charset="0"/>
              <a:buChar char="•"/>
              <a:tabLst>
                <a:tab pos="88900" algn="l"/>
              </a:tabLst>
            </a:pPr>
            <a:r>
              <a:rPr lang="en-US" sz="1400" b="1" dirty="0">
                <a:solidFill>
                  <a:srgbClr val="000000"/>
                </a:solidFill>
                <a:cs typeface="Arial" charset="0"/>
                <a:sym typeface="Arial" charset="0"/>
              </a:rPr>
              <a:t>Neutron spectrum, multiplicity</a:t>
            </a:r>
          </a:p>
          <a:p>
            <a:pPr lvl="1" indent="-190500">
              <a:buClr>
                <a:srgbClr val="000000"/>
              </a:buClr>
              <a:buSzPct val="100000"/>
              <a:buFont typeface="Lucida Grande" pitchFamily="16" charset="0"/>
              <a:buChar char="•"/>
              <a:tabLst>
                <a:tab pos="88900" algn="l"/>
              </a:tabLst>
            </a:pPr>
            <a:r>
              <a:rPr lang="en-US" sz="1400" b="1" dirty="0">
                <a:solidFill>
                  <a:srgbClr val="000000"/>
                </a:solidFill>
                <a:cs typeface="Arial" charset="0"/>
                <a:sym typeface="Arial" charset="0"/>
              </a:rPr>
              <a:t>Prompt fission gammas</a:t>
            </a:r>
          </a:p>
          <a:p>
            <a:pPr lvl="1" indent="-190500">
              <a:buClr>
                <a:srgbClr val="000000"/>
              </a:buClr>
              <a:buSzPct val="100000"/>
              <a:buFont typeface="Lucida Grande" pitchFamily="16" charset="0"/>
              <a:buChar char="•"/>
              <a:tabLst>
                <a:tab pos="88900" algn="l"/>
              </a:tabLst>
            </a:pPr>
            <a:r>
              <a:rPr lang="en-US" sz="1400" b="1" dirty="0">
                <a:solidFill>
                  <a:srgbClr val="000000"/>
                </a:solidFill>
                <a:cs typeface="Arial" charset="0"/>
                <a:sym typeface="Arial" charset="0"/>
              </a:rPr>
              <a:t>Detailed A and Z distributions</a:t>
            </a:r>
          </a:p>
          <a:p>
            <a:pPr lvl="1" indent="-190500">
              <a:buClr>
                <a:srgbClr val="000000"/>
              </a:buClr>
              <a:buSzPct val="100000"/>
              <a:buFont typeface="Lucida Grande" pitchFamily="16" charset="0"/>
              <a:buChar char="•"/>
              <a:tabLst>
                <a:tab pos="88900" algn="l"/>
              </a:tabLst>
            </a:pPr>
            <a:r>
              <a:rPr lang="en-US" sz="1400" b="1" dirty="0">
                <a:solidFill>
                  <a:srgbClr val="000000"/>
                </a:solidFill>
                <a:cs typeface="Arial" charset="0"/>
                <a:sym typeface="Arial" charset="0"/>
              </a:rPr>
              <a:t>Delayed neutron yields and precursor characteristics</a:t>
            </a:r>
          </a:p>
          <a:p>
            <a:pPr marL="88900">
              <a:lnSpc>
                <a:spcPct val="110000"/>
              </a:lnSpc>
              <a:buClr>
                <a:srgbClr val="000000"/>
              </a:buClr>
              <a:buSzPct val="113000"/>
              <a:tabLst>
                <a:tab pos="88900" algn="l"/>
              </a:tabLst>
            </a:pPr>
            <a:r>
              <a:rPr lang="en-US" sz="1600" b="1" dirty="0">
                <a:solidFill>
                  <a:srgbClr val="000000"/>
                </a:solidFill>
                <a:cs typeface="Arial" charset="0"/>
                <a:sym typeface="Arial" charset="0"/>
              </a:rPr>
              <a:t>Scattering</a:t>
            </a:r>
          </a:p>
          <a:p>
            <a:pPr lvl="1" indent="-190500">
              <a:lnSpc>
                <a:spcPct val="96000"/>
              </a:lnSpc>
              <a:buClr>
                <a:srgbClr val="000000"/>
              </a:buClr>
              <a:buSzPct val="100000"/>
              <a:buFont typeface="Lucida Grande" pitchFamily="16" charset="0"/>
              <a:buChar char="•"/>
              <a:tabLst>
                <a:tab pos="88900" algn="l"/>
              </a:tabLst>
            </a:pPr>
            <a:r>
              <a:rPr lang="en-US" sz="1400" b="1" dirty="0">
                <a:solidFill>
                  <a:srgbClr val="000000"/>
                </a:solidFill>
                <a:cs typeface="Arial" charset="0"/>
                <a:sym typeface="Arial" charset="0"/>
              </a:rPr>
              <a:t>Secondary neutron energy and angle differential cross sections</a:t>
            </a:r>
          </a:p>
          <a:p>
            <a:pPr lvl="1" indent="-190500">
              <a:lnSpc>
                <a:spcPct val="96000"/>
              </a:lnSpc>
              <a:buClr>
                <a:srgbClr val="000000"/>
              </a:buClr>
              <a:buSzPct val="100000"/>
              <a:buFont typeface="Lucida Grande" pitchFamily="16" charset="0"/>
              <a:buChar char="•"/>
              <a:tabLst>
                <a:tab pos="88900" algn="l"/>
              </a:tabLst>
            </a:pPr>
            <a:r>
              <a:rPr lang="en-US" sz="1400" b="1" dirty="0">
                <a:solidFill>
                  <a:srgbClr val="000000"/>
                </a:solidFill>
                <a:cs typeface="Arial" charset="0"/>
                <a:sym typeface="Arial" charset="0"/>
              </a:rPr>
              <a:t>Inelastic scattering </a:t>
            </a:r>
          </a:p>
          <a:p>
            <a:pPr marL="88900">
              <a:lnSpc>
                <a:spcPct val="110000"/>
              </a:lnSpc>
              <a:buClr>
                <a:srgbClr val="000000"/>
              </a:buClr>
              <a:buSzPct val="100000"/>
              <a:tabLst>
                <a:tab pos="88900" algn="l"/>
              </a:tabLst>
            </a:pPr>
            <a:r>
              <a:rPr lang="en-US" sz="1400" b="1" dirty="0">
                <a:solidFill>
                  <a:srgbClr val="000000"/>
                </a:solidFill>
                <a:cs typeface="Arial" charset="0"/>
                <a:sym typeface="Arial" charset="0"/>
              </a:rPr>
              <a:t>Fusion reactors</a:t>
            </a:r>
          </a:p>
          <a:p>
            <a:pPr marL="88900">
              <a:lnSpc>
                <a:spcPct val="110000"/>
              </a:lnSpc>
              <a:buClr>
                <a:srgbClr val="000000"/>
              </a:buClr>
              <a:buSzPct val="100000"/>
              <a:tabLst>
                <a:tab pos="88900" algn="l"/>
              </a:tabLst>
            </a:pPr>
            <a:r>
              <a:rPr lang="en-US" sz="1400" b="1" dirty="0">
                <a:solidFill>
                  <a:srgbClr val="000000"/>
                </a:solidFill>
                <a:cs typeface="Arial" charset="0"/>
                <a:sym typeface="Arial" charset="0"/>
              </a:rPr>
              <a:t>Astrophysics</a:t>
            </a:r>
          </a:p>
        </p:txBody>
      </p:sp>
      <p:sp>
        <p:nvSpPr>
          <p:cNvPr id="7" name="ZoneTexte 6"/>
          <p:cNvSpPr txBox="1">
            <a:spLocks noChangeArrowheads="1"/>
          </p:cNvSpPr>
          <p:nvPr/>
        </p:nvSpPr>
        <p:spPr bwMode="auto">
          <a:xfrm>
            <a:off x="3741738" y="727075"/>
            <a:ext cx="1676400" cy="369888"/>
          </a:xfrm>
          <a:prstGeom prst="rect">
            <a:avLst/>
          </a:prstGeom>
          <a:gradFill rotWithShape="1">
            <a:gsLst>
              <a:gs pos="0">
                <a:srgbClr val="EEF1FF"/>
              </a:gs>
              <a:gs pos="64999">
                <a:srgbClr val="D8DCFF"/>
              </a:gs>
              <a:gs pos="100000">
                <a:srgbClr val="C8CFFF"/>
              </a:gs>
            </a:gsLst>
            <a:lin ang="5400000" scaled="1"/>
          </a:gradFill>
          <a:ln w="9525">
            <a:solidFill>
              <a:srgbClr val="ABB1DC"/>
            </a:solidFill>
            <a:miter lim="800000"/>
            <a:headEnd/>
            <a:tailEnd/>
          </a:ln>
          <a:effectLst>
            <a:outerShdw dist="20000" dir="5400000" rotWithShape="0">
              <a:srgbClr val="808080">
                <a:alpha val="37999"/>
              </a:srgbClr>
            </a:outerShdw>
          </a:effectLst>
        </p:spPr>
        <p:txBody>
          <a:bodyPr>
            <a:spAutoFit/>
          </a:bodyPr>
          <a:lstStyle/>
          <a:p>
            <a:pPr>
              <a:defRPr/>
            </a:pPr>
            <a:r>
              <a:rPr lang="en-GB">
                <a:solidFill>
                  <a:srgbClr val="000000"/>
                </a:solidFill>
                <a:latin typeface="Helvetica" pitchFamily="33" charset="0"/>
                <a:ea typeface="+mn-ea"/>
                <a:sym typeface="Arial" pitchFamily="33" charset="0"/>
              </a:rPr>
              <a:t>Physics topics</a:t>
            </a:r>
          </a:p>
        </p:txBody>
      </p:sp>
      <p:sp>
        <p:nvSpPr>
          <p:cNvPr id="14" name="ZoneTexte 13"/>
          <p:cNvSpPr txBox="1">
            <a:spLocks noChangeArrowheads="1"/>
          </p:cNvSpPr>
          <p:nvPr/>
        </p:nvSpPr>
        <p:spPr bwMode="auto">
          <a:xfrm>
            <a:off x="228600" y="1528763"/>
            <a:ext cx="4953000" cy="1138237"/>
          </a:xfrm>
          <a:prstGeom prst="rect">
            <a:avLst/>
          </a:prstGeom>
          <a:gradFill rotWithShape="1">
            <a:gsLst>
              <a:gs pos="0">
                <a:srgbClr val="E3E7FF"/>
              </a:gs>
              <a:gs pos="64999">
                <a:srgbClr val="B9C2FF"/>
              </a:gs>
              <a:gs pos="100000">
                <a:srgbClr val="9BA9FF"/>
              </a:gs>
            </a:gsLst>
            <a:lin ang="5400000" scaled="1"/>
          </a:gradFill>
          <a:ln w="9525">
            <a:solidFill>
              <a:srgbClr val="3D5AC6"/>
            </a:solidFill>
            <a:miter lim="800000"/>
            <a:headEnd/>
            <a:tailEnd/>
          </a:ln>
          <a:effectLst>
            <a:outerShdw dist="20000" dir="5400000" rotWithShape="0">
              <a:srgbClr val="808080">
                <a:alpha val="37999"/>
              </a:srgbClr>
            </a:outerShdw>
          </a:effectLst>
        </p:spPr>
        <p:txBody>
          <a:bodyPr>
            <a:spAutoFit/>
          </a:bodyPr>
          <a:lstStyle/>
          <a:p>
            <a:r>
              <a:rPr lang="en-GB" b="1">
                <a:solidFill>
                  <a:srgbClr val="000000"/>
                </a:solidFill>
                <a:ea typeface="ヒラギノ角ゴ Pro W3" pitchFamily="16" charset="-128"/>
                <a:sym typeface="Arial" charset="0"/>
              </a:rPr>
              <a:t>50 physicists, 18 institutions, 8 countries</a:t>
            </a:r>
          </a:p>
          <a:p>
            <a:r>
              <a:rPr lang="en-GB" u="sng">
                <a:solidFill>
                  <a:srgbClr val="000000"/>
                </a:solidFill>
                <a:ea typeface="ヒラギノ角ゴ Pro W3" pitchFamily="16" charset="-128"/>
                <a:sym typeface="Arial" charset="0"/>
              </a:rPr>
              <a:t>Spokespersons: </a:t>
            </a:r>
          </a:p>
          <a:p>
            <a:r>
              <a:rPr lang="fr-FR" sz="1600">
                <a:solidFill>
                  <a:srgbClr val="000000"/>
                </a:solidFill>
                <a:ea typeface="ヒラギノ角ゴ Pro W3" pitchFamily="16" charset="-128"/>
                <a:sym typeface="Arial" charset="0"/>
              </a:rPr>
              <a:t>Xavier Ledoux, CEA/DIF/DPTA/SPN, France</a:t>
            </a:r>
          </a:p>
          <a:p>
            <a:r>
              <a:rPr lang="fr-FR" sz="1600">
                <a:solidFill>
                  <a:srgbClr val="000000"/>
                </a:solidFill>
                <a:ea typeface="ヒラギノ角ゴ Pro W3" pitchFamily="16" charset="-128"/>
                <a:sym typeface="Arial" charset="0"/>
              </a:rPr>
              <a:t>Stanislav Simakov, FZK, Germany </a:t>
            </a:r>
            <a:endParaRPr lang="en-GB" sz="1600">
              <a:solidFill>
                <a:srgbClr val="000000"/>
              </a:solidFill>
              <a:ea typeface="ヒラギノ角ゴ Pro W3" pitchFamily="16" charset="-128"/>
              <a:sym typeface="Arial" charset="0"/>
            </a:endParaRPr>
          </a:p>
        </p:txBody>
      </p:sp>
      <p:sp>
        <p:nvSpPr>
          <p:cNvPr id="15" name="ZoneTexte 14"/>
          <p:cNvSpPr txBox="1">
            <a:spLocks noChangeArrowheads="1"/>
          </p:cNvSpPr>
          <p:nvPr/>
        </p:nvSpPr>
        <p:spPr bwMode="auto">
          <a:xfrm>
            <a:off x="1273175" y="969963"/>
            <a:ext cx="2286000" cy="401637"/>
          </a:xfrm>
          <a:prstGeom prst="rect">
            <a:avLst/>
          </a:prstGeom>
          <a:gradFill rotWithShape="1">
            <a:gsLst>
              <a:gs pos="0">
                <a:srgbClr val="EEF1FF"/>
              </a:gs>
              <a:gs pos="64999">
                <a:srgbClr val="D8DCFF"/>
              </a:gs>
              <a:gs pos="100000">
                <a:srgbClr val="C8CFFF"/>
              </a:gs>
            </a:gsLst>
            <a:lin ang="5400000" scaled="1"/>
          </a:gradFill>
          <a:ln w="9525">
            <a:solidFill>
              <a:srgbClr val="ABB1DC"/>
            </a:solidFill>
            <a:miter lim="800000"/>
            <a:headEnd/>
            <a:tailEnd/>
          </a:ln>
          <a:effectLst>
            <a:outerShdw dist="20000" dir="5400000" rotWithShape="0">
              <a:srgbClr val="808080">
                <a:alpha val="37999"/>
              </a:srgbClr>
            </a:outerShdw>
          </a:effectLst>
        </p:spPr>
        <p:txBody>
          <a:bodyPr anchor="b"/>
          <a:lstStyle/>
          <a:p>
            <a:pPr marL="419100" indent="-419100" algn="ctr">
              <a:lnSpc>
                <a:spcPct val="130000"/>
              </a:lnSpc>
              <a:defRPr/>
            </a:pPr>
            <a:r>
              <a:rPr lang="en-GB" sz="2000" dirty="0">
                <a:solidFill>
                  <a:srgbClr val="000000"/>
                </a:solidFill>
                <a:latin typeface="Helvetica" pitchFamily="33" charset="0"/>
                <a:ea typeface="+mn-ea"/>
                <a:sym typeface="Arial" pitchFamily="33" charset="0"/>
              </a:rPr>
              <a:t>Collaboration</a:t>
            </a:r>
          </a:p>
        </p:txBody>
      </p:sp>
      <p:grpSp>
        <p:nvGrpSpPr>
          <p:cNvPr id="3" name="Grouper 20"/>
          <p:cNvGrpSpPr>
            <a:grpSpLocks/>
          </p:cNvGrpSpPr>
          <p:nvPr/>
        </p:nvGrpSpPr>
        <p:grpSpPr bwMode="auto">
          <a:xfrm>
            <a:off x="-263525" y="2895600"/>
            <a:ext cx="5464175" cy="3505200"/>
            <a:chOff x="-2219108" y="2895958"/>
            <a:chExt cx="5464175" cy="3505200"/>
          </a:xfrm>
        </p:grpSpPr>
        <p:pic>
          <p:nvPicPr>
            <p:cNvPr id="140298" name="Image 11" descr="NFS_Layout.pdf"/>
            <p:cNvPicPr>
              <a:picLocks noChangeAspect="1"/>
            </p:cNvPicPr>
            <p:nvPr/>
          </p:nvPicPr>
          <p:blipFill>
            <a:blip r:embed="rId3" cstate="print"/>
            <a:srcRect/>
            <a:stretch>
              <a:fillRect/>
            </a:stretch>
          </p:blipFill>
          <p:spPr bwMode="auto">
            <a:xfrm>
              <a:off x="-2219108" y="2895958"/>
              <a:ext cx="5464175" cy="3505200"/>
            </a:xfrm>
            <a:prstGeom prst="rect">
              <a:avLst/>
            </a:prstGeom>
            <a:noFill/>
            <a:ln w="9525">
              <a:noFill/>
              <a:miter lim="800000"/>
              <a:headEnd/>
              <a:tailEnd/>
            </a:ln>
          </p:spPr>
        </p:pic>
        <p:sp>
          <p:nvSpPr>
            <p:cNvPr id="13" name="ZoneTexte 12"/>
            <p:cNvSpPr txBox="1">
              <a:spLocks noChangeArrowheads="1"/>
            </p:cNvSpPr>
            <p:nvPr/>
          </p:nvSpPr>
          <p:spPr bwMode="auto">
            <a:xfrm>
              <a:off x="-1792070" y="3103921"/>
              <a:ext cx="2590800" cy="401637"/>
            </a:xfrm>
            <a:prstGeom prst="rect">
              <a:avLst/>
            </a:prstGeom>
            <a:gradFill rotWithShape="1">
              <a:gsLst>
                <a:gs pos="0">
                  <a:srgbClr val="EEF1FF"/>
                </a:gs>
                <a:gs pos="64999">
                  <a:srgbClr val="D8DCFF"/>
                </a:gs>
                <a:gs pos="100000">
                  <a:srgbClr val="C8CFFF"/>
                </a:gs>
              </a:gsLst>
              <a:lin ang="5400000" scaled="1"/>
            </a:gradFill>
            <a:ln w="9525">
              <a:solidFill>
                <a:srgbClr val="ABB1DC"/>
              </a:solidFill>
              <a:miter lim="800000"/>
              <a:headEnd/>
              <a:tailEnd/>
            </a:ln>
            <a:effectLst>
              <a:outerShdw dist="20000" dir="5400000" rotWithShape="0">
                <a:srgbClr val="808080">
                  <a:alpha val="37999"/>
                </a:srgbClr>
              </a:outerShdw>
            </a:effectLst>
          </p:spPr>
          <p:txBody>
            <a:bodyPr anchor="b"/>
            <a:lstStyle/>
            <a:p>
              <a:pPr marL="419100" indent="-419100" algn="ctr">
                <a:lnSpc>
                  <a:spcPct val="130000"/>
                </a:lnSpc>
                <a:defRPr/>
              </a:pPr>
              <a:r>
                <a:rPr lang="en-GB">
                  <a:solidFill>
                    <a:srgbClr val="000000"/>
                  </a:solidFill>
                  <a:latin typeface="Helvetica" charset="0"/>
                  <a:ea typeface="+mn-ea"/>
                  <a:sym typeface="Arial" charset="0"/>
                </a:rPr>
                <a:t>Schematic layout</a:t>
              </a:r>
            </a:p>
          </p:txBody>
        </p:sp>
        <p:sp>
          <p:nvSpPr>
            <p:cNvPr id="140300" name="ZoneTexte 10"/>
            <p:cNvSpPr txBox="1">
              <a:spLocks noChangeArrowheads="1"/>
            </p:cNvSpPr>
            <p:nvPr/>
          </p:nvSpPr>
          <p:spPr bwMode="auto">
            <a:xfrm>
              <a:off x="-1335548" y="6020158"/>
              <a:ext cx="569913" cy="369888"/>
            </a:xfrm>
            <a:prstGeom prst="rect">
              <a:avLst/>
            </a:prstGeom>
            <a:noFill/>
            <a:ln w="9525">
              <a:noFill/>
              <a:miter lim="800000"/>
              <a:headEnd/>
              <a:tailEnd/>
            </a:ln>
          </p:spPr>
          <p:txBody>
            <a:bodyPr wrap="none">
              <a:spAutoFit/>
            </a:bodyPr>
            <a:lstStyle/>
            <a:p>
              <a:r>
                <a:rPr lang="en-GB">
                  <a:solidFill>
                    <a:srgbClr val="000000"/>
                  </a:solidFill>
                </a:rPr>
                <a:t>d, p</a:t>
              </a:r>
            </a:p>
          </p:txBody>
        </p:sp>
        <p:sp>
          <p:nvSpPr>
            <p:cNvPr id="140301" name="Flèche vers la droite 11"/>
            <p:cNvSpPr>
              <a:spLocks noChangeArrowheads="1"/>
            </p:cNvSpPr>
            <p:nvPr/>
          </p:nvSpPr>
          <p:spPr bwMode="auto">
            <a:xfrm rot="-1997685">
              <a:off x="-1554623" y="5850296"/>
              <a:ext cx="457200" cy="381000"/>
            </a:xfrm>
            <a:prstGeom prst="rightArrow">
              <a:avLst>
                <a:gd name="adj1" fmla="val 50000"/>
                <a:gd name="adj2" fmla="val 50000"/>
              </a:avLst>
            </a:prstGeom>
            <a:solidFill>
              <a:srgbClr val="2965CB"/>
            </a:solidFill>
            <a:ln w="12700">
              <a:solidFill>
                <a:srgbClr val="000000"/>
              </a:solidFill>
              <a:round/>
              <a:headEnd/>
              <a:tailEnd/>
            </a:ln>
          </p:spPr>
          <p:txBody>
            <a:bodyPr/>
            <a:lstStyle/>
            <a:p>
              <a:endParaRPr lang="en-GB">
                <a:solidFill>
                  <a:srgbClr val="000000"/>
                </a:solidFill>
              </a:endParaRPr>
            </a:p>
          </p:txBody>
        </p:sp>
        <p:sp>
          <p:nvSpPr>
            <p:cNvPr id="19" name="ZoneTexte 18"/>
            <p:cNvSpPr txBox="1">
              <a:spLocks noChangeArrowheads="1"/>
            </p:cNvSpPr>
            <p:nvPr/>
          </p:nvSpPr>
          <p:spPr bwMode="auto">
            <a:xfrm rot="-2131865">
              <a:off x="546317" y="4067533"/>
              <a:ext cx="1190625" cy="400050"/>
            </a:xfrm>
            <a:prstGeom prst="rect">
              <a:avLst/>
            </a:prstGeom>
            <a:gradFill rotWithShape="1">
              <a:gsLst>
                <a:gs pos="0">
                  <a:srgbClr val="E3E7FF"/>
                </a:gs>
                <a:gs pos="64999">
                  <a:srgbClr val="B9C2FF"/>
                </a:gs>
                <a:gs pos="100000">
                  <a:srgbClr val="9BA9FF"/>
                </a:gs>
              </a:gsLst>
              <a:lin ang="5400000" scaled="1"/>
            </a:gradFill>
            <a:ln w="9525">
              <a:solidFill>
                <a:srgbClr val="3D5AC6"/>
              </a:solidFill>
              <a:miter lim="800000"/>
              <a:headEnd/>
              <a:tailEnd/>
            </a:ln>
            <a:effectLst>
              <a:outerShdw dist="20000" dir="5400000" rotWithShape="0">
                <a:srgbClr val="808080">
                  <a:alpha val="37999"/>
                </a:srgbClr>
              </a:outerShdw>
            </a:effectLst>
          </p:spPr>
          <p:txBody>
            <a:bodyPr>
              <a:spAutoFit/>
            </a:bodyPr>
            <a:lstStyle/>
            <a:p>
              <a:pPr>
                <a:defRPr/>
              </a:pPr>
              <a:r>
                <a:rPr lang="en-GB" sz="2000" dirty="0">
                  <a:solidFill>
                    <a:srgbClr val="000000"/>
                  </a:solidFill>
                  <a:latin typeface="+mn-lt"/>
                  <a:ea typeface="+mn-ea"/>
                  <a:sym typeface="Arial" charset="0"/>
                </a:rPr>
                <a:t>neutrons</a:t>
              </a:r>
            </a:p>
          </p:txBody>
        </p:sp>
        <p:sp>
          <p:nvSpPr>
            <p:cNvPr id="20" name="Flèche vers la droite 19"/>
            <p:cNvSpPr>
              <a:spLocks noChangeArrowheads="1"/>
            </p:cNvSpPr>
            <p:nvPr/>
          </p:nvSpPr>
          <p:spPr bwMode="auto">
            <a:xfrm rot="-1997685">
              <a:off x="120867" y="4715233"/>
              <a:ext cx="336550" cy="317500"/>
            </a:xfrm>
            <a:prstGeom prst="rightArrow">
              <a:avLst>
                <a:gd name="adj1" fmla="val 50000"/>
                <a:gd name="adj2" fmla="val 50002"/>
              </a:avLst>
            </a:prstGeom>
            <a:gradFill rotWithShape="1">
              <a:gsLst>
                <a:gs pos="0">
                  <a:srgbClr val="E3E7FF"/>
                </a:gs>
                <a:gs pos="64999">
                  <a:srgbClr val="B9C2FF"/>
                </a:gs>
                <a:gs pos="100000">
                  <a:srgbClr val="9BA9FF"/>
                </a:gs>
              </a:gsLst>
              <a:lin ang="5400000" scaled="1"/>
            </a:gradFill>
            <a:ln w="9525">
              <a:solidFill>
                <a:srgbClr val="3D5AC6"/>
              </a:solidFill>
              <a:miter lim="800000"/>
              <a:headEnd/>
              <a:tailEnd/>
            </a:ln>
            <a:effectLst>
              <a:outerShdw dist="20000" dir="5400000" rotWithShape="0">
                <a:srgbClr val="808080">
                  <a:alpha val="37999"/>
                </a:srgbClr>
              </a:outerShdw>
            </a:effectLst>
          </p:spPr>
          <p:txBody>
            <a:bodyPr/>
            <a:lstStyle/>
            <a:p>
              <a:pPr>
                <a:defRPr/>
              </a:pPr>
              <a:endParaRPr lang="en-GB">
                <a:solidFill>
                  <a:srgbClr val="000000"/>
                </a:solidFill>
                <a:latin typeface="+mn-lt"/>
                <a:ea typeface="+mn-ea"/>
                <a:sym typeface="Arial" charset="0"/>
              </a:endParaRPr>
            </a:p>
          </p:txBody>
        </p:sp>
      </p:grpSp>
      <p:sp>
        <p:nvSpPr>
          <p:cNvPr id="22" name="ZoneTexte 21"/>
          <p:cNvSpPr txBox="1">
            <a:spLocks noChangeArrowheads="1"/>
          </p:cNvSpPr>
          <p:nvPr/>
        </p:nvSpPr>
        <p:spPr bwMode="auto">
          <a:xfrm>
            <a:off x="2495550" y="5700713"/>
            <a:ext cx="2266950" cy="719137"/>
          </a:xfrm>
          <a:prstGeom prst="rect">
            <a:avLst/>
          </a:prstGeom>
          <a:gradFill rotWithShape="1">
            <a:gsLst>
              <a:gs pos="0">
                <a:srgbClr val="EEF1FF"/>
              </a:gs>
              <a:gs pos="64999">
                <a:srgbClr val="D8DCFF"/>
              </a:gs>
              <a:gs pos="100000">
                <a:srgbClr val="C8CFFF"/>
              </a:gs>
            </a:gsLst>
            <a:lin ang="5400000" scaled="1"/>
          </a:gradFill>
          <a:ln w="9525">
            <a:solidFill>
              <a:srgbClr val="ABB1DC"/>
            </a:solidFill>
            <a:miter lim="800000"/>
            <a:headEnd/>
            <a:tailEnd/>
          </a:ln>
          <a:effectLst>
            <a:outerShdw dist="20000" dir="5400000" rotWithShape="0">
              <a:srgbClr val="808080">
                <a:alpha val="37999"/>
              </a:srgbClr>
            </a:outerShdw>
          </a:effectLst>
        </p:spPr>
        <p:txBody>
          <a:bodyPr anchor="b">
            <a:spAutoFit/>
          </a:bodyPr>
          <a:lstStyle/>
          <a:p>
            <a:pPr marL="419100" indent="-419100" algn="ctr">
              <a:lnSpc>
                <a:spcPct val="130000"/>
              </a:lnSpc>
            </a:pPr>
            <a:r>
              <a:rPr lang="en-GB" sz="1600">
                <a:solidFill>
                  <a:srgbClr val="000000"/>
                </a:solidFill>
                <a:latin typeface="Helvetica" pitchFamily="34" charset="0"/>
                <a:ea typeface="ヒラギノ角ゴ Pro W3" pitchFamily="16" charset="-128"/>
                <a:sym typeface="Arial" charset="0"/>
              </a:rPr>
              <a:t>Full cost  </a:t>
            </a:r>
          </a:p>
          <a:p>
            <a:pPr marL="419100" indent="-419100" algn="ctr">
              <a:lnSpc>
                <a:spcPct val="130000"/>
              </a:lnSpc>
            </a:pPr>
            <a:r>
              <a:rPr lang="en-GB" sz="1600">
                <a:solidFill>
                  <a:srgbClr val="000000"/>
                </a:solidFill>
                <a:latin typeface="Helvetica" pitchFamily="34" charset="0"/>
                <a:ea typeface="ヒラギノ角ゴ Pro W3" pitchFamily="16" charset="-128"/>
                <a:sym typeface="Arial" charset="0"/>
              </a:rPr>
              <a:t>(w/o building): 0,4 M€ </a:t>
            </a:r>
          </a:p>
        </p:txBody>
      </p:sp>
      <p:pic>
        <p:nvPicPr>
          <p:cNvPr id="18" name="Picture 7"/>
          <p:cNvPicPr>
            <a:picLocks noChangeArrowheads="1"/>
          </p:cNvPicPr>
          <p:nvPr/>
        </p:nvPicPr>
        <p:blipFill>
          <a:blip r:embed="rId4" cstate="print"/>
          <a:srcRect l="1363"/>
          <a:stretch>
            <a:fillRect/>
          </a:stretch>
        </p:blipFill>
        <p:spPr bwMode="auto">
          <a:xfrm>
            <a:off x="5330752" y="3352800"/>
            <a:ext cx="3657600" cy="3505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2"/>
          <p:cNvSpPr>
            <a:spLocks/>
          </p:cNvSpPr>
          <p:nvPr/>
        </p:nvSpPr>
        <p:spPr bwMode="auto">
          <a:xfrm>
            <a:off x="3094038" y="76200"/>
            <a:ext cx="3216275" cy="446088"/>
          </a:xfrm>
          <a:prstGeom prst="rect">
            <a:avLst/>
          </a:prstGeom>
          <a:noFill/>
          <a:ln w="9525">
            <a:noFill/>
            <a:miter lim="800000"/>
            <a:headEnd/>
            <a:tailEnd/>
          </a:ln>
        </p:spPr>
        <p:txBody>
          <a:bodyPr wrap="none" lIns="0" tIns="0" rIns="40639" bIns="0">
            <a:spAutoFit/>
          </a:bodyPr>
          <a:lstStyle/>
          <a:p>
            <a:pPr marL="39688"/>
            <a:r>
              <a:rPr lang="en-US" sz="2900" b="1">
                <a:solidFill>
                  <a:srgbClr val="000000"/>
                </a:solidFill>
                <a:ea typeface="ヒラギノ角ゴ Pro W3" pitchFamily="16" charset="-128"/>
                <a:sym typeface="Arial" charset="0"/>
              </a:rPr>
              <a:t>SPIRAL 2 timeline</a:t>
            </a:r>
          </a:p>
        </p:txBody>
      </p:sp>
      <p:sp>
        <p:nvSpPr>
          <p:cNvPr id="162819" name="Rectangle 3"/>
          <p:cNvSpPr>
            <a:spLocks/>
          </p:cNvSpPr>
          <p:nvPr/>
        </p:nvSpPr>
        <p:spPr bwMode="auto">
          <a:xfrm>
            <a:off x="152400" y="4114800"/>
            <a:ext cx="8280400" cy="215900"/>
          </a:xfrm>
          <a:prstGeom prst="rect">
            <a:avLst/>
          </a:prstGeom>
          <a:noFill/>
          <a:ln w="9525">
            <a:noFill/>
            <a:miter lim="800000"/>
            <a:headEnd/>
            <a:tailEnd/>
          </a:ln>
        </p:spPr>
        <p:txBody>
          <a:bodyPr lIns="0" tIns="0" rIns="40639" bIns="0"/>
          <a:lstStyle/>
          <a:p>
            <a:pPr marL="39688"/>
            <a:r>
              <a:rPr lang="en-US" sz="1600" b="1">
                <a:solidFill>
                  <a:srgbClr val="000000"/>
                </a:solidFill>
                <a:cs typeface="Arial" charset="0"/>
              </a:rPr>
              <a:t>             2007     2008     2009     2010     2011    2012    2013    2014    2015    2016    </a:t>
            </a:r>
          </a:p>
        </p:txBody>
      </p:sp>
      <p:grpSp>
        <p:nvGrpSpPr>
          <p:cNvPr id="2" name="Group 10"/>
          <p:cNvGrpSpPr>
            <a:grpSpLocks/>
          </p:cNvGrpSpPr>
          <p:nvPr/>
        </p:nvGrpSpPr>
        <p:grpSpPr bwMode="auto">
          <a:xfrm>
            <a:off x="1104900" y="4449763"/>
            <a:ext cx="3798888" cy="876300"/>
            <a:chOff x="0" y="0"/>
            <a:chExt cx="2207" cy="552"/>
          </a:xfrm>
          <a:effectLst>
            <a:outerShdw blurRad="50800" dist="38100" dir="2700000">
              <a:srgbClr val="000000">
                <a:alpha val="43000"/>
              </a:srgbClr>
            </a:outerShdw>
          </a:effectLst>
        </p:grpSpPr>
        <p:sp>
          <p:nvSpPr>
            <p:cNvPr id="26641" name="AutoShape 11"/>
            <p:cNvSpPr>
              <a:spLocks/>
            </p:cNvSpPr>
            <p:nvPr/>
          </p:nvSpPr>
          <p:spPr bwMode="auto">
            <a:xfrm>
              <a:off x="0" y="0"/>
              <a:ext cx="2207" cy="552"/>
            </a:xfrm>
            <a:custGeom>
              <a:avLst/>
              <a:gdLst>
                <a:gd name="T0" fmla="*/ 0 w 21600"/>
                <a:gd name="T1" fmla="*/ 0 h 21600"/>
                <a:gd name="T2" fmla="*/ 21600 w 21600"/>
                <a:gd name="T3" fmla="*/ 21600 h 21600"/>
              </a:gdLst>
              <a:ahLst/>
              <a:cxnLst/>
              <a:rect l="T0" t="T1" r="T2" b="T3"/>
              <a:pathLst>
                <a:path w="21600" h="21600">
                  <a:moveTo>
                    <a:pt x="5400" y="0"/>
                  </a:moveTo>
                  <a:lnTo>
                    <a:pt x="5400" y="8100"/>
                  </a:lnTo>
                  <a:lnTo>
                    <a:pt x="2700" y="8100"/>
                  </a:lnTo>
                  <a:lnTo>
                    <a:pt x="2700" y="5400"/>
                  </a:lnTo>
                  <a:lnTo>
                    <a:pt x="0" y="10800"/>
                  </a:lnTo>
                  <a:lnTo>
                    <a:pt x="2700" y="16200"/>
                  </a:lnTo>
                  <a:lnTo>
                    <a:pt x="2700" y="13500"/>
                  </a:lnTo>
                  <a:lnTo>
                    <a:pt x="5400" y="13500"/>
                  </a:lnTo>
                  <a:lnTo>
                    <a:pt x="5400" y="21600"/>
                  </a:lnTo>
                  <a:lnTo>
                    <a:pt x="16200" y="21600"/>
                  </a:lnTo>
                  <a:lnTo>
                    <a:pt x="16200" y="13500"/>
                  </a:lnTo>
                  <a:lnTo>
                    <a:pt x="18900" y="13500"/>
                  </a:lnTo>
                  <a:lnTo>
                    <a:pt x="18900" y="16200"/>
                  </a:lnTo>
                  <a:lnTo>
                    <a:pt x="21600" y="10800"/>
                  </a:lnTo>
                  <a:lnTo>
                    <a:pt x="18900" y="5400"/>
                  </a:lnTo>
                  <a:lnTo>
                    <a:pt x="18900" y="8100"/>
                  </a:lnTo>
                  <a:lnTo>
                    <a:pt x="16200" y="8100"/>
                  </a:lnTo>
                  <a:lnTo>
                    <a:pt x="16200" y="0"/>
                  </a:lnTo>
                  <a:close/>
                  <a:moveTo>
                    <a:pt x="5400" y="0"/>
                  </a:moveTo>
                </a:path>
              </a:pathLst>
            </a:custGeom>
            <a:solidFill>
              <a:srgbClr val="C5EAFE"/>
            </a:solidFill>
            <a:ln w="9525">
              <a:noFill/>
              <a:miter lim="800000"/>
              <a:headEnd/>
              <a:tailEnd/>
            </a:ln>
          </p:spPr>
          <p:txBody>
            <a:bodyPr/>
            <a:lstStyle/>
            <a:p>
              <a:pPr>
                <a:defRPr/>
              </a:pPr>
              <a:endParaRPr lang="en-GB" sz="2400">
                <a:solidFill>
                  <a:srgbClr val="000000"/>
                </a:solidFill>
                <a:ea typeface="ヒラギノ角ゴ Pro W3" charset="-128"/>
              </a:endParaRPr>
            </a:p>
          </p:txBody>
        </p:sp>
        <p:sp>
          <p:nvSpPr>
            <p:cNvPr id="26642" name="Rectangle 12"/>
            <p:cNvSpPr>
              <a:spLocks/>
            </p:cNvSpPr>
            <p:nvPr/>
          </p:nvSpPr>
          <p:spPr bwMode="auto">
            <a:xfrm>
              <a:off x="698" y="74"/>
              <a:ext cx="808" cy="407"/>
            </a:xfrm>
            <a:prstGeom prst="rect">
              <a:avLst/>
            </a:prstGeom>
            <a:noFill/>
            <a:ln w="9525">
              <a:noFill/>
              <a:miter lim="800000"/>
              <a:headEnd/>
              <a:tailEnd/>
            </a:ln>
          </p:spPr>
          <p:txBody>
            <a:bodyPr lIns="0" tIns="0" rIns="17780" bIns="0" anchor="ctr">
              <a:spAutoFit/>
            </a:bodyPr>
            <a:lstStyle/>
            <a:p>
              <a:pPr marL="17463" algn="ctr">
                <a:defRPr/>
              </a:pPr>
              <a:r>
                <a:rPr lang="en-US" sz="1400" b="1">
                  <a:solidFill>
                    <a:srgbClr val="000000"/>
                  </a:solidFill>
                  <a:ea typeface="Arial" charset="0"/>
                  <a:cs typeface="Arial" charset="0"/>
                </a:rPr>
                <a:t>Construction</a:t>
              </a:r>
            </a:p>
            <a:p>
              <a:pPr marL="17463" algn="ctr">
                <a:defRPr/>
              </a:pPr>
              <a:r>
                <a:rPr lang="en-US" sz="1400" b="1">
                  <a:solidFill>
                    <a:srgbClr val="000000"/>
                  </a:solidFill>
                  <a:ea typeface="Arial" charset="0"/>
                  <a:cs typeface="Arial" charset="0"/>
                </a:rPr>
                <a:t>Phase 1</a:t>
              </a:r>
            </a:p>
            <a:p>
              <a:pPr marL="17463" algn="ctr">
                <a:defRPr/>
              </a:pPr>
              <a:r>
                <a:rPr lang="en-US" sz="1400" b="1">
                  <a:solidFill>
                    <a:srgbClr val="000000"/>
                  </a:solidFill>
                  <a:ea typeface="Arial" charset="0"/>
                  <a:cs typeface="Arial" charset="0"/>
                </a:rPr>
                <a:t>LINAC, NFS, S3</a:t>
              </a:r>
            </a:p>
          </p:txBody>
        </p:sp>
      </p:grpSp>
      <p:grpSp>
        <p:nvGrpSpPr>
          <p:cNvPr id="3" name="Group 13"/>
          <p:cNvGrpSpPr>
            <a:grpSpLocks/>
          </p:cNvGrpSpPr>
          <p:nvPr/>
        </p:nvGrpSpPr>
        <p:grpSpPr bwMode="auto">
          <a:xfrm>
            <a:off x="4973638" y="4622800"/>
            <a:ext cx="3808412" cy="893763"/>
            <a:chOff x="0" y="0"/>
            <a:chExt cx="2399" cy="563"/>
          </a:xfrm>
          <a:solidFill>
            <a:srgbClr val="CEEFFD"/>
          </a:solidFill>
          <a:effectLst>
            <a:outerShdw blurRad="50800" dist="38100" dir="2700000">
              <a:srgbClr val="000000">
                <a:alpha val="43000"/>
              </a:srgbClr>
            </a:outerShdw>
          </a:effectLst>
        </p:grpSpPr>
        <p:sp>
          <p:nvSpPr>
            <p:cNvPr id="26639" name="AutoShape 14"/>
            <p:cNvSpPr>
              <a:spLocks/>
            </p:cNvSpPr>
            <p:nvPr/>
          </p:nvSpPr>
          <p:spPr bwMode="auto">
            <a:xfrm>
              <a:off x="0" y="0"/>
              <a:ext cx="2399" cy="563"/>
            </a:xfrm>
            <a:prstGeom prst="rightArrow">
              <a:avLst>
                <a:gd name="adj1" fmla="val 50000"/>
                <a:gd name="adj2" fmla="val 106528"/>
              </a:avLst>
            </a:prstGeom>
            <a:grpFill/>
            <a:ln w="9525">
              <a:noFill/>
              <a:miter lim="800000"/>
              <a:headEnd/>
              <a:tailEnd/>
            </a:ln>
          </p:spPr>
          <p:txBody>
            <a:bodyPr/>
            <a:lstStyle/>
            <a:p>
              <a:pPr>
                <a:defRPr/>
              </a:pPr>
              <a:endParaRPr lang="en-GB" sz="2400">
                <a:solidFill>
                  <a:srgbClr val="000000"/>
                </a:solidFill>
                <a:ea typeface="ヒラギノ角ゴ Pro W3" charset="-128"/>
              </a:endParaRPr>
            </a:p>
          </p:txBody>
        </p:sp>
        <p:sp>
          <p:nvSpPr>
            <p:cNvPr id="26640" name="Rectangle 15"/>
            <p:cNvSpPr>
              <a:spLocks/>
            </p:cNvSpPr>
            <p:nvPr/>
          </p:nvSpPr>
          <p:spPr bwMode="auto">
            <a:xfrm>
              <a:off x="379" y="180"/>
              <a:ext cx="1760" cy="204"/>
            </a:xfrm>
            <a:prstGeom prst="rect">
              <a:avLst/>
            </a:prstGeom>
            <a:grpFill/>
            <a:ln w="9525">
              <a:noFill/>
              <a:miter lim="800000"/>
              <a:headEnd/>
              <a:tailEnd/>
            </a:ln>
          </p:spPr>
          <p:txBody>
            <a:bodyPr wrap="none" lIns="38100" tIns="38100" rIns="80010" bIns="38100" anchor="ctr">
              <a:spAutoFit/>
            </a:bodyPr>
            <a:lstStyle/>
            <a:p>
              <a:pPr marL="52388" algn="ctr">
                <a:defRPr/>
              </a:pPr>
              <a:r>
                <a:rPr lang="en-US" sz="1600" b="1">
                  <a:solidFill>
                    <a:srgbClr val="000000"/>
                  </a:solidFill>
                  <a:latin typeface="Times New Roman" charset="0"/>
                  <a:ea typeface="Times New Roman" charset="0"/>
                  <a:cs typeface="Times New Roman" charset="0"/>
                  <a:sym typeface="Times New Roman" charset="0"/>
                </a:rPr>
                <a:t>Stable ion beams from LINAC</a:t>
              </a:r>
            </a:p>
          </p:txBody>
        </p:sp>
      </p:grpSp>
      <p:sp>
        <p:nvSpPr>
          <p:cNvPr id="26630" name="Rectangle 52"/>
          <p:cNvSpPr>
            <a:spLocks noChangeArrowheads="1"/>
          </p:cNvSpPr>
          <p:nvPr/>
        </p:nvSpPr>
        <p:spPr bwMode="auto">
          <a:xfrm rot="-5400000">
            <a:off x="4725988" y="4565650"/>
            <a:ext cx="909638" cy="554037"/>
          </a:xfrm>
          <a:prstGeom prst="rect">
            <a:avLst/>
          </a:prstGeom>
          <a:solidFill>
            <a:srgbClr val="CEEFFD"/>
          </a:solidFill>
          <a:ln w="9525">
            <a:noFill/>
            <a:miter lim="800000"/>
            <a:headEnd/>
            <a:tailEnd/>
          </a:ln>
          <a:effectLst>
            <a:outerShdw dist="38100" dir="2700000" rotWithShape="0">
              <a:srgbClr val="808080">
                <a:alpha val="42999"/>
              </a:srgbClr>
            </a:outerShdw>
          </a:effectLst>
        </p:spPr>
        <p:txBody>
          <a:bodyPr>
            <a:spAutoFit/>
          </a:bodyPr>
          <a:lstStyle/>
          <a:p>
            <a:pPr marL="25400" algn="ctr">
              <a:defRPr/>
            </a:pPr>
            <a:r>
              <a:rPr lang="en-US" sz="1000" b="1">
                <a:solidFill>
                  <a:srgbClr val="000000"/>
                </a:solidFill>
                <a:ea typeface="Arial" charset="0"/>
                <a:cs typeface="Arial" charset="0"/>
              </a:rPr>
              <a:t>Commis-sioning</a:t>
            </a:r>
          </a:p>
          <a:p>
            <a:pPr marL="25400" algn="ctr">
              <a:defRPr/>
            </a:pPr>
            <a:r>
              <a:rPr lang="en-US" sz="1000" b="1">
                <a:solidFill>
                  <a:srgbClr val="000000"/>
                </a:solidFill>
                <a:ea typeface="Arial" charset="0"/>
                <a:cs typeface="Arial" charset="0"/>
              </a:rPr>
              <a:t>Phase 1 </a:t>
            </a:r>
          </a:p>
        </p:txBody>
      </p:sp>
      <p:grpSp>
        <p:nvGrpSpPr>
          <p:cNvPr id="4" name="Group 7"/>
          <p:cNvGrpSpPr>
            <a:grpSpLocks/>
          </p:cNvGrpSpPr>
          <p:nvPr/>
        </p:nvGrpSpPr>
        <p:grpSpPr bwMode="auto">
          <a:xfrm>
            <a:off x="2641600" y="5524500"/>
            <a:ext cx="3502025" cy="876300"/>
            <a:chOff x="0" y="0"/>
            <a:chExt cx="1153" cy="552"/>
          </a:xfrm>
          <a:solidFill>
            <a:srgbClr val="FFCFFC"/>
          </a:solidFill>
          <a:effectLst>
            <a:outerShdw blurRad="50800" dist="38100" dir="2700000">
              <a:srgbClr val="000000">
                <a:alpha val="43000"/>
              </a:srgbClr>
            </a:outerShdw>
          </a:effectLst>
        </p:grpSpPr>
        <p:sp>
          <p:nvSpPr>
            <p:cNvPr id="26637" name="AutoShape 8"/>
            <p:cNvSpPr>
              <a:spLocks/>
            </p:cNvSpPr>
            <p:nvPr/>
          </p:nvSpPr>
          <p:spPr bwMode="auto">
            <a:xfrm>
              <a:off x="0" y="0"/>
              <a:ext cx="1153" cy="552"/>
            </a:xfrm>
            <a:custGeom>
              <a:avLst/>
              <a:gdLst>
                <a:gd name="T0" fmla="*/ 0 w 21600"/>
                <a:gd name="T1" fmla="*/ 0 h 21600"/>
                <a:gd name="T2" fmla="*/ 21600 w 21600"/>
                <a:gd name="T3" fmla="*/ 21600 h 21600"/>
              </a:gdLst>
              <a:ahLst/>
              <a:cxnLst/>
              <a:rect l="T0" t="T1" r="T2" b="T3"/>
              <a:pathLst>
                <a:path w="21600" h="21600">
                  <a:moveTo>
                    <a:pt x="3397" y="0"/>
                  </a:moveTo>
                  <a:lnTo>
                    <a:pt x="3397" y="8100"/>
                  </a:lnTo>
                  <a:lnTo>
                    <a:pt x="2700" y="8100"/>
                  </a:lnTo>
                  <a:lnTo>
                    <a:pt x="2700" y="5400"/>
                  </a:lnTo>
                  <a:lnTo>
                    <a:pt x="0" y="10800"/>
                  </a:lnTo>
                  <a:lnTo>
                    <a:pt x="2700" y="16200"/>
                  </a:lnTo>
                  <a:lnTo>
                    <a:pt x="2700" y="13500"/>
                  </a:lnTo>
                  <a:lnTo>
                    <a:pt x="3397" y="13500"/>
                  </a:lnTo>
                  <a:lnTo>
                    <a:pt x="3397" y="21600"/>
                  </a:lnTo>
                  <a:lnTo>
                    <a:pt x="18203" y="21600"/>
                  </a:lnTo>
                  <a:lnTo>
                    <a:pt x="18203" y="13500"/>
                  </a:lnTo>
                  <a:lnTo>
                    <a:pt x="18900" y="13500"/>
                  </a:lnTo>
                  <a:lnTo>
                    <a:pt x="18900" y="16200"/>
                  </a:lnTo>
                  <a:lnTo>
                    <a:pt x="21600" y="10800"/>
                  </a:lnTo>
                  <a:lnTo>
                    <a:pt x="18900" y="5400"/>
                  </a:lnTo>
                  <a:lnTo>
                    <a:pt x="18900" y="8100"/>
                  </a:lnTo>
                  <a:lnTo>
                    <a:pt x="18203" y="8100"/>
                  </a:lnTo>
                  <a:lnTo>
                    <a:pt x="18203" y="0"/>
                  </a:lnTo>
                  <a:close/>
                  <a:moveTo>
                    <a:pt x="3397" y="0"/>
                  </a:moveTo>
                </a:path>
              </a:pathLst>
            </a:custGeom>
            <a:grpFill/>
            <a:ln w="9525">
              <a:noFill/>
              <a:miter lim="800000"/>
              <a:headEnd/>
              <a:tailEnd/>
            </a:ln>
          </p:spPr>
          <p:txBody>
            <a:bodyPr/>
            <a:lstStyle/>
            <a:p>
              <a:pPr>
                <a:defRPr/>
              </a:pPr>
              <a:endParaRPr lang="en-GB" sz="2400">
                <a:solidFill>
                  <a:srgbClr val="000000"/>
                </a:solidFill>
                <a:ea typeface="ヒラギノ角ゴ Pro W3" charset="-128"/>
              </a:endParaRPr>
            </a:p>
          </p:txBody>
        </p:sp>
        <p:sp>
          <p:nvSpPr>
            <p:cNvPr id="26638" name="Rectangle 9"/>
            <p:cNvSpPr>
              <a:spLocks/>
            </p:cNvSpPr>
            <p:nvPr/>
          </p:nvSpPr>
          <p:spPr bwMode="auto">
            <a:xfrm>
              <a:off x="229" y="73"/>
              <a:ext cx="694" cy="407"/>
            </a:xfrm>
            <a:prstGeom prst="rect">
              <a:avLst/>
            </a:prstGeom>
            <a:grpFill/>
            <a:ln w="9525">
              <a:noFill/>
              <a:miter lim="800000"/>
              <a:headEnd/>
              <a:tailEnd/>
            </a:ln>
          </p:spPr>
          <p:txBody>
            <a:bodyPr lIns="0" tIns="0" rIns="26258" bIns="0" anchor="ctr">
              <a:spAutoFit/>
            </a:bodyPr>
            <a:lstStyle/>
            <a:p>
              <a:pPr marL="25400" algn="ctr">
                <a:defRPr/>
              </a:pPr>
              <a:r>
                <a:rPr lang="en-US" sz="1400" b="1">
                  <a:solidFill>
                    <a:srgbClr val="000000"/>
                  </a:solidFill>
                  <a:ea typeface="Arial" charset="0"/>
                  <a:cs typeface="Arial" charset="0"/>
                </a:rPr>
                <a:t>Construction </a:t>
              </a:r>
            </a:p>
            <a:p>
              <a:pPr marL="25400" algn="ctr">
                <a:defRPr/>
              </a:pPr>
              <a:r>
                <a:rPr lang="en-US" sz="1400" b="1">
                  <a:solidFill>
                    <a:srgbClr val="000000"/>
                  </a:solidFill>
                  <a:ea typeface="Arial" charset="0"/>
                  <a:cs typeface="Arial" charset="0"/>
                </a:rPr>
                <a:t>Phase 2</a:t>
              </a:r>
            </a:p>
            <a:p>
              <a:pPr marL="25400" algn="ctr">
                <a:defRPr/>
              </a:pPr>
              <a:r>
                <a:rPr lang="en-US" sz="1400" b="1">
                  <a:solidFill>
                    <a:srgbClr val="000000"/>
                  </a:solidFill>
                  <a:ea typeface="Arial" charset="0"/>
                  <a:cs typeface="Arial" charset="0"/>
                </a:rPr>
                <a:t>RIB, DESIR</a:t>
              </a:r>
            </a:p>
          </p:txBody>
        </p:sp>
      </p:grpSp>
      <p:grpSp>
        <p:nvGrpSpPr>
          <p:cNvPr id="5" name="Group 16"/>
          <p:cNvGrpSpPr>
            <a:grpSpLocks/>
          </p:cNvGrpSpPr>
          <p:nvPr/>
        </p:nvGrpSpPr>
        <p:grpSpPr bwMode="auto">
          <a:xfrm>
            <a:off x="6476338" y="5722938"/>
            <a:ext cx="2589212" cy="754062"/>
            <a:chOff x="0" y="0"/>
            <a:chExt cx="1838" cy="475"/>
          </a:xfrm>
          <a:effectLst>
            <a:outerShdw blurRad="50800" dist="38100" dir="2700000">
              <a:srgbClr val="000000">
                <a:alpha val="43000"/>
              </a:srgbClr>
            </a:outerShdw>
          </a:effectLst>
        </p:grpSpPr>
        <p:sp>
          <p:nvSpPr>
            <p:cNvPr id="26635" name="AutoShape 17"/>
            <p:cNvSpPr>
              <a:spLocks/>
            </p:cNvSpPr>
            <p:nvPr/>
          </p:nvSpPr>
          <p:spPr bwMode="auto">
            <a:xfrm>
              <a:off x="0" y="0"/>
              <a:ext cx="1838" cy="475"/>
            </a:xfrm>
            <a:custGeom>
              <a:avLst/>
              <a:gdLst>
                <a:gd name="T0" fmla="*/ 0 w 21600"/>
                <a:gd name="T1" fmla="*/ 0 h 21600"/>
                <a:gd name="T2" fmla="*/ 21600 w 21600"/>
                <a:gd name="T3" fmla="*/ 21600 h 21600"/>
              </a:gdLst>
              <a:ahLst/>
              <a:cxnLst/>
              <a:rect l="T0" t="T1" r="T2" b="T3"/>
              <a:pathLst>
                <a:path w="21600" h="21600">
                  <a:moveTo>
                    <a:pt x="16200" y="0"/>
                  </a:moveTo>
                  <a:lnTo>
                    <a:pt x="16200" y="5400"/>
                  </a:lnTo>
                  <a:lnTo>
                    <a:pt x="3375" y="5400"/>
                  </a:lnTo>
                  <a:lnTo>
                    <a:pt x="3375" y="16200"/>
                  </a:lnTo>
                  <a:lnTo>
                    <a:pt x="16200" y="16200"/>
                  </a:lnTo>
                  <a:lnTo>
                    <a:pt x="16200" y="21600"/>
                  </a:lnTo>
                  <a:lnTo>
                    <a:pt x="21600" y="10800"/>
                  </a:lnTo>
                  <a:close/>
                  <a:moveTo>
                    <a:pt x="1350" y="5400"/>
                  </a:moveTo>
                  <a:lnTo>
                    <a:pt x="1350" y="16200"/>
                  </a:lnTo>
                  <a:lnTo>
                    <a:pt x="2700" y="16200"/>
                  </a:lnTo>
                  <a:lnTo>
                    <a:pt x="2700" y="5400"/>
                  </a:lnTo>
                  <a:close/>
                  <a:moveTo>
                    <a:pt x="0" y="5400"/>
                  </a:moveTo>
                  <a:lnTo>
                    <a:pt x="0" y="16200"/>
                  </a:lnTo>
                  <a:lnTo>
                    <a:pt x="675" y="16200"/>
                  </a:lnTo>
                  <a:lnTo>
                    <a:pt x="675" y="5400"/>
                  </a:lnTo>
                  <a:close/>
                  <a:moveTo>
                    <a:pt x="0" y="5400"/>
                  </a:moveTo>
                </a:path>
              </a:pathLst>
            </a:custGeom>
            <a:solidFill>
              <a:srgbClr val="FFC1FF"/>
            </a:solidFill>
            <a:ln w="9525">
              <a:noFill/>
              <a:miter lim="800000"/>
              <a:headEnd/>
              <a:tailEnd/>
            </a:ln>
          </p:spPr>
          <p:txBody>
            <a:bodyPr/>
            <a:lstStyle/>
            <a:p>
              <a:pPr>
                <a:defRPr/>
              </a:pPr>
              <a:endParaRPr lang="en-GB" sz="2400">
                <a:solidFill>
                  <a:srgbClr val="000000"/>
                </a:solidFill>
                <a:ea typeface="ヒラギノ角ゴ Pro W3" charset="-128"/>
              </a:endParaRPr>
            </a:p>
          </p:txBody>
        </p:sp>
        <p:sp>
          <p:nvSpPr>
            <p:cNvPr id="26636" name="Rectangle 18"/>
            <p:cNvSpPr>
              <a:spLocks/>
            </p:cNvSpPr>
            <p:nvPr/>
          </p:nvSpPr>
          <p:spPr bwMode="auto">
            <a:xfrm>
              <a:off x="761" y="136"/>
              <a:ext cx="438" cy="204"/>
            </a:xfrm>
            <a:prstGeom prst="rect">
              <a:avLst/>
            </a:prstGeom>
            <a:noFill/>
            <a:ln w="9525">
              <a:noFill/>
              <a:miter lim="800000"/>
              <a:headEnd/>
              <a:tailEnd/>
            </a:ln>
          </p:spPr>
          <p:txBody>
            <a:bodyPr lIns="38100" tIns="38100" rIns="80010" bIns="38100" anchor="ctr">
              <a:spAutoFit/>
            </a:bodyPr>
            <a:lstStyle/>
            <a:p>
              <a:pPr marL="38100" algn="ctr">
                <a:defRPr/>
              </a:pPr>
              <a:r>
                <a:rPr lang="en-US" sz="1600" b="1" dirty="0">
                  <a:solidFill>
                    <a:srgbClr val="000000"/>
                  </a:solidFill>
                  <a:latin typeface="Times New Roman" charset="0"/>
                  <a:ea typeface="Times New Roman" charset="0"/>
                  <a:cs typeface="Times New Roman" charset="0"/>
                  <a:sym typeface="Times New Roman" charset="0"/>
                </a:rPr>
                <a:t>RIB</a:t>
              </a:r>
            </a:p>
          </p:txBody>
        </p:sp>
      </p:grpSp>
      <p:sp>
        <p:nvSpPr>
          <p:cNvPr id="26633" name="Rectangle 52"/>
          <p:cNvSpPr>
            <a:spLocks noChangeArrowheads="1"/>
          </p:cNvSpPr>
          <p:nvPr/>
        </p:nvSpPr>
        <p:spPr bwMode="auto">
          <a:xfrm rot="-5400000">
            <a:off x="6245225" y="5483225"/>
            <a:ext cx="790575" cy="835025"/>
          </a:xfrm>
          <a:prstGeom prst="rect">
            <a:avLst/>
          </a:prstGeom>
          <a:solidFill>
            <a:srgbClr val="FFE3FC"/>
          </a:solidFill>
          <a:ln w="9525">
            <a:noFill/>
            <a:miter lim="800000"/>
            <a:headEnd/>
            <a:tailEnd/>
          </a:ln>
          <a:effectLst>
            <a:outerShdw dist="38100" dir="2700000" rotWithShape="0">
              <a:srgbClr val="808080">
                <a:alpha val="42999"/>
              </a:srgbClr>
            </a:outerShdw>
          </a:effectLst>
        </p:spPr>
        <p:txBody>
          <a:bodyPr anchor="ctr"/>
          <a:lstStyle/>
          <a:p>
            <a:pPr marL="25400" algn="ctr">
              <a:defRPr/>
            </a:pPr>
            <a:r>
              <a:rPr lang="en-US" sz="1100" b="1">
                <a:solidFill>
                  <a:srgbClr val="000000"/>
                </a:solidFill>
                <a:ea typeface="Arial" charset="0"/>
                <a:cs typeface="Arial" charset="0"/>
              </a:rPr>
              <a:t>Commis-sioning</a:t>
            </a:r>
          </a:p>
          <a:p>
            <a:pPr marL="25400" algn="ctr">
              <a:defRPr/>
            </a:pPr>
            <a:r>
              <a:rPr lang="en-US" sz="1100" b="1">
                <a:solidFill>
                  <a:srgbClr val="000000"/>
                </a:solidFill>
                <a:ea typeface="Arial" charset="0"/>
                <a:cs typeface="Arial" charset="0"/>
              </a:rPr>
              <a:t>Phase 2 </a:t>
            </a:r>
          </a:p>
        </p:txBody>
      </p:sp>
      <p:pic>
        <p:nvPicPr>
          <p:cNvPr id="162826" name="Image 18" descr="SPIRAL2+GANIL_Dec_2010_Web.jpg"/>
          <p:cNvPicPr>
            <a:picLocks noChangeAspect="1"/>
          </p:cNvPicPr>
          <p:nvPr/>
        </p:nvPicPr>
        <p:blipFill>
          <a:blip r:embed="rId3"/>
          <a:srcRect b="19318"/>
          <a:stretch>
            <a:fillRect/>
          </a:stretch>
        </p:blipFill>
        <p:spPr bwMode="auto">
          <a:xfrm>
            <a:off x="1422400" y="793750"/>
            <a:ext cx="7102475" cy="3328988"/>
          </a:xfrm>
          <a:prstGeom prst="rect">
            <a:avLst/>
          </a:prstGeom>
          <a:noFill/>
          <a:ln w="9525">
            <a:noFill/>
            <a:miter lim="800000"/>
            <a:headEnd/>
            <a:tailEnd/>
          </a:ln>
        </p:spPr>
      </p:pic>
      <p:sp>
        <p:nvSpPr>
          <p:cNvPr id="162827" name="Forme libre 34"/>
          <p:cNvSpPr>
            <a:spLocks noChangeArrowheads="1"/>
          </p:cNvSpPr>
          <p:nvPr/>
        </p:nvSpPr>
        <p:spPr bwMode="auto">
          <a:xfrm>
            <a:off x="1524000" y="884238"/>
            <a:ext cx="3551238" cy="1689100"/>
          </a:xfrm>
          <a:custGeom>
            <a:avLst/>
            <a:gdLst>
              <a:gd name="T0" fmla="*/ 3550709 w 3551767"/>
              <a:gd name="T1" fmla="*/ 859366 h 1689100"/>
              <a:gd name="T2" fmla="*/ 410511 w 3551767"/>
              <a:gd name="T3" fmla="*/ 1689100 h 1689100"/>
              <a:gd name="T4" fmla="*/ 0 w 3551767"/>
              <a:gd name="T5" fmla="*/ 1100666 h 1689100"/>
              <a:gd name="T6" fmla="*/ 1785935 w 3551767"/>
              <a:gd name="T7" fmla="*/ 668866 h 1689100"/>
              <a:gd name="T8" fmla="*/ 1375423 w 3551767"/>
              <a:gd name="T9" fmla="*/ 177800 h 1689100"/>
              <a:gd name="T10" fmla="*/ 2179517 w 3551767"/>
              <a:gd name="T11" fmla="*/ 0 h 1689100"/>
              <a:gd name="T12" fmla="*/ 2716990 w 3551767"/>
              <a:gd name="T13" fmla="*/ 596900 h 1689100"/>
              <a:gd name="T14" fmla="*/ 3233303 w 3551767"/>
              <a:gd name="T15" fmla="*/ 465666 h 1689100"/>
              <a:gd name="T16" fmla="*/ 3550709 w 3551767"/>
              <a:gd name="T17" fmla="*/ 859366 h 16891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551767"/>
              <a:gd name="T28" fmla="*/ 0 h 1689100"/>
              <a:gd name="T29" fmla="*/ 3551767 w 3551767"/>
              <a:gd name="T30" fmla="*/ 1689100 h 168910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551767" h="1689100">
                <a:moveTo>
                  <a:pt x="3551767" y="859366"/>
                </a:moveTo>
                <a:lnTo>
                  <a:pt x="410633" y="1689100"/>
                </a:lnTo>
                <a:lnTo>
                  <a:pt x="0" y="1100666"/>
                </a:lnTo>
                <a:lnTo>
                  <a:pt x="1786467" y="668866"/>
                </a:lnTo>
                <a:lnTo>
                  <a:pt x="1375833" y="177800"/>
                </a:lnTo>
                <a:lnTo>
                  <a:pt x="2180167" y="0"/>
                </a:lnTo>
                <a:lnTo>
                  <a:pt x="2717800" y="596900"/>
                </a:lnTo>
                <a:lnTo>
                  <a:pt x="3234267" y="465666"/>
                </a:lnTo>
                <a:lnTo>
                  <a:pt x="3551767" y="859366"/>
                </a:lnTo>
                <a:close/>
              </a:path>
            </a:pathLst>
          </a:custGeom>
          <a:noFill/>
          <a:ln w="19050">
            <a:solidFill>
              <a:srgbClr val="000000"/>
            </a:solidFill>
            <a:prstDash val="sysDash"/>
            <a:round/>
            <a:headEnd/>
            <a:tailEnd/>
          </a:ln>
        </p:spPr>
        <p:txBody>
          <a:bodyPr/>
          <a:lstStyle/>
          <a:p>
            <a:pPr defTabSz="914400"/>
            <a:endParaRPr lang="en-GB" sz="2400">
              <a:solidFill>
                <a:srgbClr val="000000"/>
              </a:solidFill>
              <a:ea typeface="ヒラギノ角ゴ Pro W3" pitchFamily="16" charset="-128"/>
              <a:sym typeface="Arial" charset="0"/>
            </a:endParaRPr>
          </a:p>
        </p:txBody>
      </p:sp>
      <p:sp>
        <p:nvSpPr>
          <p:cNvPr id="162828" name="ZoneTexte 35"/>
          <p:cNvSpPr txBox="1">
            <a:spLocks noChangeArrowheads="1"/>
          </p:cNvSpPr>
          <p:nvPr/>
        </p:nvSpPr>
        <p:spPr bwMode="auto">
          <a:xfrm>
            <a:off x="1790700" y="1230313"/>
            <a:ext cx="1057275" cy="369887"/>
          </a:xfrm>
          <a:prstGeom prst="rect">
            <a:avLst/>
          </a:prstGeom>
          <a:solidFill>
            <a:srgbClr val="CEEFFD"/>
          </a:solidFill>
          <a:ln w="9525">
            <a:noFill/>
            <a:miter lim="800000"/>
            <a:headEnd/>
            <a:tailEnd/>
          </a:ln>
        </p:spPr>
        <p:txBody>
          <a:bodyPr wrap="none">
            <a:spAutoFit/>
          </a:bodyPr>
          <a:lstStyle/>
          <a:p>
            <a:r>
              <a:rPr lang="en-GB" b="1" dirty="0"/>
              <a:t>Phase 1</a:t>
            </a:r>
          </a:p>
        </p:txBody>
      </p:sp>
      <p:sp>
        <p:nvSpPr>
          <p:cNvPr id="162829" name="Forme libre 36"/>
          <p:cNvSpPr>
            <a:spLocks noChangeArrowheads="1"/>
          </p:cNvSpPr>
          <p:nvPr/>
        </p:nvSpPr>
        <p:spPr bwMode="auto">
          <a:xfrm>
            <a:off x="3365500" y="990600"/>
            <a:ext cx="3348038" cy="2062163"/>
          </a:xfrm>
          <a:custGeom>
            <a:avLst/>
            <a:gdLst>
              <a:gd name="T0" fmla="*/ 0 w 3348567"/>
              <a:gd name="T1" fmla="*/ 1228299 h 2061633"/>
              <a:gd name="T2" fmla="*/ 1730886 w 3348567"/>
              <a:gd name="T3" fmla="*/ 762392 h 2061633"/>
              <a:gd name="T4" fmla="*/ 1752046 w 3348567"/>
              <a:gd name="T5" fmla="*/ 660740 h 2061633"/>
              <a:gd name="T6" fmla="*/ 1908629 w 3348567"/>
              <a:gd name="T7" fmla="*/ 622620 h 2061633"/>
              <a:gd name="T8" fmla="*/ 1548910 w 3348567"/>
              <a:gd name="T9" fmla="*/ 249895 h 2061633"/>
              <a:gd name="T10" fmla="*/ 2666158 w 3348567"/>
              <a:gd name="T11" fmla="*/ 0 h 2061633"/>
              <a:gd name="T12" fmla="*/ 3347509 w 3348567"/>
              <a:gd name="T13" fmla="*/ 614149 h 2061633"/>
              <a:gd name="T14" fmla="*/ 1845149 w 3348567"/>
              <a:gd name="T15" fmla="*/ 1050407 h 2061633"/>
              <a:gd name="T16" fmla="*/ 2352989 w 3348567"/>
              <a:gd name="T17" fmla="*/ 1541725 h 2061633"/>
              <a:gd name="T18" fmla="*/ 672888 w 3348567"/>
              <a:gd name="T19" fmla="*/ 2062693 h 2061633"/>
              <a:gd name="T20" fmla="*/ 0 w 3348567"/>
              <a:gd name="T21" fmla="*/ 1228299 h 206163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348567"/>
              <a:gd name="T34" fmla="*/ 0 h 2061633"/>
              <a:gd name="T35" fmla="*/ 3348567 w 3348567"/>
              <a:gd name="T36" fmla="*/ 2061633 h 206163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348567" h="2061633">
                <a:moveTo>
                  <a:pt x="0" y="1227667"/>
                </a:moveTo>
                <a:lnTo>
                  <a:pt x="1731433" y="762000"/>
                </a:lnTo>
                <a:lnTo>
                  <a:pt x="1752600" y="660400"/>
                </a:lnTo>
                <a:lnTo>
                  <a:pt x="1909233" y="622300"/>
                </a:lnTo>
                <a:lnTo>
                  <a:pt x="1549400" y="249767"/>
                </a:lnTo>
                <a:lnTo>
                  <a:pt x="2667000" y="0"/>
                </a:lnTo>
                <a:lnTo>
                  <a:pt x="3348567" y="613833"/>
                </a:lnTo>
                <a:lnTo>
                  <a:pt x="1845733" y="1049867"/>
                </a:lnTo>
                <a:lnTo>
                  <a:pt x="2353733" y="1540933"/>
                </a:lnTo>
                <a:lnTo>
                  <a:pt x="673100" y="2061633"/>
                </a:lnTo>
                <a:lnTo>
                  <a:pt x="0" y="1227667"/>
                </a:lnTo>
                <a:close/>
              </a:path>
            </a:pathLst>
          </a:custGeom>
          <a:noFill/>
          <a:ln w="19050">
            <a:solidFill>
              <a:srgbClr val="E957D0"/>
            </a:solidFill>
            <a:prstDash val="sysDash"/>
            <a:round/>
            <a:headEnd/>
            <a:tailEnd/>
          </a:ln>
        </p:spPr>
        <p:txBody>
          <a:bodyPr/>
          <a:lstStyle/>
          <a:p>
            <a:pPr defTabSz="914400"/>
            <a:endParaRPr lang="en-GB" sz="2400">
              <a:solidFill>
                <a:srgbClr val="000000"/>
              </a:solidFill>
              <a:ea typeface="ヒラギノ角ゴ Pro W3" pitchFamily="16" charset="-128"/>
              <a:sym typeface="Arial" charset="0"/>
            </a:endParaRPr>
          </a:p>
        </p:txBody>
      </p:sp>
      <p:sp>
        <p:nvSpPr>
          <p:cNvPr id="162830" name="ZoneTexte 37"/>
          <p:cNvSpPr txBox="1">
            <a:spLocks noChangeArrowheads="1"/>
          </p:cNvSpPr>
          <p:nvPr/>
        </p:nvSpPr>
        <p:spPr bwMode="auto">
          <a:xfrm>
            <a:off x="4387850" y="3052763"/>
            <a:ext cx="1057275" cy="368300"/>
          </a:xfrm>
          <a:prstGeom prst="rect">
            <a:avLst/>
          </a:prstGeom>
          <a:solidFill>
            <a:srgbClr val="FFCFFC"/>
          </a:solidFill>
          <a:ln w="9525">
            <a:noFill/>
            <a:miter lim="800000"/>
            <a:headEnd/>
            <a:tailEnd/>
          </a:ln>
        </p:spPr>
        <p:txBody>
          <a:bodyPr wrap="none">
            <a:spAutoFit/>
          </a:bodyPr>
          <a:lstStyle/>
          <a:p>
            <a:r>
              <a:rPr lang="en-GB" b="1"/>
              <a:t>Phase 2</a:t>
            </a:r>
          </a:p>
        </p:txBody>
      </p:sp>
      <p:sp>
        <p:nvSpPr>
          <p:cNvPr id="162831" name="ZoneTexte 38"/>
          <p:cNvSpPr txBox="1">
            <a:spLocks noChangeArrowheads="1"/>
          </p:cNvSpPr>
          <p:nvPr/>
        </p:nvSpPr>
        <p:spPr bwMode="auto">
          <a:xfrm>
            <a:off x="7548563" y="2962275"/>
            <a:ext cx="898525" cy="368300"/>
          </a:xfrm>
          <a:prstGeom prst="rect">
            <a:avLst/>
          </a:prstGeom>
          <a:noFill/>
          <a:ln w="9525">
            <a:noFill/>
            <a:miter lim="800000"/>
            <a:headEnd/>
            <a:tailEnd/>
          </a:ln>
        </p:spPr>
        <p:txBody>
          <a:bodyPr wrap="none">
            <a:spAutoFit/>
          </a:bodyPr>
          <a:lstStyle/>
          <a:p>
            <a:r>
              <a:rPr lang="en-GB" b="1"/>
              <a:t>GANIL</a:t>
            </a:r>
          </a:p>
        </p:txBody>
      </p:sp>
      <p:sp>
        <p:nvSpPr>
          <p:cNvPr id="24" name="Flèche vers le bas 23"/>
          <p:cNvSpPr/>
          <p:nvPr/>
        </p:nvSpPr>
        <p:spPr bwMode="auto">
          <a:xfrm rot="15198208">
            <a:off x="2957209" y="2393006"/>
            <a:ext cx="389106" cy="797668"/>
          </a:xfrm>
          <a:prstGeom prst="downArrow">
            <a:avLst/>
          </a:prstGeom>
          <a:solidFill>
            <a:srgbClr val="FFFF00"/>
          </a:solidFill>
          <a:ln w="285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2400" b="0" i="0" u="none" strike="noStrike" cap="none" normalizeH="0" baseline="0" smtClean="0">
              <a:ln>
                <a:noFill/>
              </a:ln>
              <a:solidFill>
                <a:schemeClr val="tx1"/>
              </a:solidFill>
              <a:effectLst/>
              <a:latin typeface="Comic Sans MS" pitchFamily="66" charset="0"/>
            </a:endParaRPr>
          </a:p>
        </p:txBody>
      </p:sp>
    </p:spTree>
  </p:cSld>
  <p:clrMapOvr>
    <a:masterClrMapping/>
  </p:clrMapOvr>
  <p:transition/>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2" name="Rectangle 4"/>
          <p:cNvSpPr>
            <a:spLocks/>
          </p:cNvSpPr>
          <p:nvPr/>
        </p:nvSpPr>
        <p:spPr bwMode="auto">
          <a:xfrm>
            <a:off x="2362200" y="2743200"/>
            <a:ext cx="603250" cy="304800"/>
          </a:xfrm>
          <a:prstGeom prst="rect">
            <a:avLst/>
          </a:prstGeom>
          <a:noFill/>
          <a:ln w="9525">
            <a:noFill/>
            <a:miter lim="800000"/>
            <a:headEnd/>
            <a:tailEnd/>
          </a:ln>
        </p:spPr>
        <p:txBody>
          <a:bodyPr wrap="none" lIns="0" tIns="0" rIns="40639" bIns="0">
            <a:spAutoFit/>
          </a:bodyPr>
          <a:lstStyle/>
          <a:p>
            <a:pPr marL="39688"/>
            <a:r>
              <a:rPr lang="en-US" sz="2000" b="1">
                <a:solidFill>
                  <a:schemeClr val="tx1"/>
                </a:solidFill>
                <a:latin typeface="Times" pitchFamily="-80" charset="0"/>
                <a:cs typeface="Times" pitchFamily="-80" charset="0"/>
                <a:sym typeface="Times" pitchFamily="-80" charset="0"/>
              </a:rPr>
              <a:t>5mA</a:t>
            </a:r>
          </a:p>
        </p:txBody>
      </p:sp>
      <p:sp>
        <p:nvSpPr>
          <p:cNvPr id="73733" name="Rectangle 5"/>
          <p:cNvSpPr>
            <a:spLocks/>
          </p:cNvSpPr>
          <p:nvPr/>
        </p:nvSpPr>
        <p:spPr bwMode="auto">
          <a:xfrm>
            <a:off x="1676400" y="930275"/>
            <a:ext cx="5627688" cy="365125"/>
          </a:xfrm>
          <a:prstGeom prst="rect">
            <a:avLst/>
          </a:prstGeom>
          <a:solidFill>
            <a:srgbClr val="C5ECFF"/>
          </a:solidFill>
          <a:ln w="9525">
            <a:noFill/>
            <a:miter lim="800000"/>
            <a:headEnd/>
            <a:tailEnd/>
          </a:ln>
          <a:effectLst>
            <a:outerShdw dist="35921" dir="2700000" algn="ctr" rotWithShape="0">
              <a:srgbClr val="808080">
                <a:alpha val="92999"/>
              </a:srgbClr>
            </a:outerShdw>
          </a:effectLst>
        </p:spPr>
        <p:txBody>
          <a:bodyPr wrap="none" lIns="0" tIns="0" rIns="40639" bIns="0">
            <a:spAutoFit/>
          </a:bodyPr>
          <a:lstStyle/>
          <a:p>
            <a:pPr marL="39688"/>
            <a:r>
              <a:rPr lang="en-US" b="1">
                <a:solidFill>
                  <a:schemeClr val="tx1"/>
                </a:solidFill>
                <a:latin typeface="Times" pitchFamily="-80" charset="0"/>
                <a:cs typeface="Times" pitchFamily="-80" charset="0"/>
                <a:sym typeface="Times" pitchFamily="-80" charset="0"/>
              </a:rPr>
              <a:t>SPIRAL 2 Challenge  : Up to 10</a:t>
            </a:r>
            <a:r>
              <a:rPr lang="en-US" b="1" baseline="30000">
                <a:solidFill>
                  <a:schemeClr val="tx1"/>
                </a:solidFill>
                <a:latin typeface="Times" pitchFamily="-80" charset="0"/>
                <a:cs typeface="Times" pitchFamily="-80" charset="0"/>
                <a:sym typeface="Times" pitchFamily="-80" charset="0"/>
              </a:rPr>
              <a:t>14 </a:t>
            </a:r>
            <a:r>
              <a:rPr lang="en-US" b="1">
                <a:solidFill>
                  <a:schemeClr val="tx1"/>
                </a:solidFill>
                <a:latin typeface="Times" pitchFamily="-80" charset="0"/>
                <a:cs typeface="Times" pitchFamily="-80" charset="0"/>
                <a:sym typeface="Times" pitchFamily="-80" charset="0"/>
              </a:rPr>
              <a:t>fissions/s</a:t>
            </a:r>
          </a:p>
        </p:txBody>
      </p:sp>
      <p:sp>
        <p:nvSpPr>
          <p:cNvPr id="73737" name="Rectangle 9"/>
          <p:cNvSpPr>
            <a:spLocks noChangeArrowheads="1"/>
          </p:cNvSpPr>
          <p:nvPr>
            <p:ph type="title"/>
          </p:nvPr>
        </p:nvSpPr>
        <p:spPr>
          <a:xfrm>
            <a:off x="1917700" y="76200"/>
            <a:ext cx="7226300" cy="609600"/>
          </a:xfrm>
          <a:ln/>
        </p:spPr>
        <p:txBody>
          <a:bodyPr rIns="132080"/>
          <a:lstStyle/>
          <a:p>
            <a:r>
              <a:rPr lang="en-US" sz="2800" b="1"/>
              <a:t>Production of fission fragments</a:t>
            </a:r>
          </a:p>
        </p:txBody>
      </p:sp>
      <p:pic>
        <p:nvPicPr>
          <p:cNvPr id="73739" name="Picture 11" descr="Bidim_d_10_13fiss"/>
          <p:cNvPicPr>
            <a:picLocks noChangeAspect="1" noChangeArrowheads="1"/>
          </p:cNvPicPr>
          <p:nvPr/>
        </p:nvPicPr>
        <p:blipFill>
          <a:blip r:embed="rId3"/>
          <a:srcRect/>
          <a:stretch>
            <a:fillRect/>
          </a:stretch>
        </p:blipFill>
        <p:spPr bwMode="auto">
          <a:xfrm>
            <a:off x="2133600" y="3352800"/>
            <a:ext cx="4876800" cy="3208338"/>
          </a:xfrm>
          <a:prstGeom prst="rect">
            <a:avLst/>
          </a:prstGeom>
          <a:noFill/>
        </p:spPr>
      </p:pic>
      <p:sp>
        <p:nvSpPr>
          <p:cNvPr id="73744" name="Rectangle 16"/>
          <p:cNvSpPr>
            <a:spLocks/>
          </p:cNvSpPr>
          <p:nvPr/>
        </p:nvSpPr>
        <p:spPr bwMode="auto">
          <a:xfrm>
            <a:off x="2667000" y="3352800"/>
            <a:ext cx="1981200" cy="381000"/>
          </a:xfrm>
          <a:prstGeom prst="rect">
            <a:avLst/>
          </a:prstGeom>
          <a:solidFill>
            <a:schemeClr val="bg1"/>
          </a:solidFill>
          <a:ln w="12700">
            <a:noFill/>
            <a:miter lim="800000"/>
            <a:headEnd/>
            <a:tailEnd/>
          </a:ln>
          <a:effectLst/>
        </p:spPr>
        <p:txBody>
          <a:bodyPr wrap="none" anchor="ctr"/>
          <a:lstStyle/>
          <a:p>
            <a:pPr algn="ctr"/>
            <a:endParaRPr lang="en-GB">
              <a:solidFill>
                <a:schemeClr val="bg1"/>
              </a:solidFill>
            </a:endParaRPr>
          </a:p>
        </p:txBody>
      </p:sp>
      <p:sp>
        <p:nvSpPr>
          <p:cNvPr id="73743" name="Text Box 15"/>
          <p:cNvSpPr txBox="1">
            <a:spLocks/>
          </p:cNvSpPr>
          <p:nvPr/>
        </p:nvSpPr>
        <p:spPr bwMode="auto">
          <a:xfrm>
            <a:off x="2438400" y="3505200"/>
            <a:ext cx="2508250" cy="366713"/>
          </a:xfrm>
          <a:prstGeom prst="rect">
            <a:avLst/>
          </a:prstGeom>
          <a:noFill/>
          <a:ln w="12700">
            <a:noFill/>
            <a:miter lim="800000"/>
            <a:headEnd/>
            <a:tailEnd/>
          </a:ln>
          <a:effectLst/>
        </p:spPr>
        <p:txBody>
          <a:bodyPr wrap="none">
            <a:spAutoFit/>
          </a:bodyPr>
          <a:lstStyle/>
          <a:p>
            <a:r>
              <a:rPr lang="en-GB" sz="1800" b="1"/>
              <a:t>d(40MeV)+C     n+</a:t>
            </a:r>
            <a:r>
              <a:rPr lang="en-GB" sz="1800" b="1" baseline="30000"/>
              <a:t>238</a:t>
            </a:r>
            <a:r>
              <a:rPr lang="en-GB" sz="1800" b="1"/>
              <a:t>U</a:t>
            </a:r>
          </a:p>
        </p:txBody>
      </p:sp>
      <p:sp>
        <p:nvSpPr>
          <p:cNvPr id="73745" name="Line 17"/>
          <p:cNvSpPr>
            <a:spLocks noChangeShapeType="1"/>
          </p:cNvSpPr>
          <p:nvPr/>
        </p:nvSpPr>
        <p:spPr bwMode="auto">
          <a:xfrm>
            <a:off x="3886200" y="3657600"/>
            <a:ext cx="228600" cy="0"/>
          </a:xfrm>
          <a:prstGeom prst="line">
            <a:avLst/>
          </a:prstGeom>
          <a:noFill/>
          <a:ln w="12700">
            <a:solidFill>
              <a:srgbClr val="000000"/>
            </a:solidFill>
            <a:round/>
            <a:headEnd/>
            <a:tailEnd type="triangle" w="med" len="med"/>
          </a:ln>
          <a:effectLst/>
        </p:spPr>
        <p:txBody>
          <a:bodyPr wrap="none" anchor="ctr"/>
          <a:lstStyle/>
          <a:p>
            <a:endParaRPr lang="fr-FR"/>
          </a:p>
        </p:txBody>
      </p:sp>
      <p:pic>
        <p:nvPicPr>
          <p:cNvPr id="73747" name="Picture 19"/>
          <p:cNvPicPr>
            <a:picLocks noChangeAspect="1" noChangeArrowheads="1"/>
          </p:cNvPicPr>
          <p:nvPr/>
        </p:nvPicPr>
        <p:blipFill>
          <a:blip r:embed="rId4"/>
          <a:srcRect/>
          <a:stretch>
            <a:fillRect/>
          </a:stretch>
        </p:blipFill>
        <p:spPr bwMode="auto">
          <a:xfrm>
            <a:off x="2286000" y="1852613"/>
            <a:ext cx="4752975" cy="1500187"/>
          </a:xfrm>
          <a:prstGeom prst="rect">
            <a:avLst/>
          </a:prstGeom>
          <a:noFill/>
          <a:ln w="9525">
            <a:noFill/>
            <a:miter lim="800000"/>
            <a:headEnd/>
            <a:tailEnd/>
          </a:ln>
          <a:effectLst/>
        </p:spPr>
      </p:pic>
      <p:sp>
        <p:nvSpPr>
          <p:cNvPr id="73748" name="Text Box 20"/>
          <p:cNvSpPr txBox="1">
            <a:spLocks/>
          </p:cNvSpPr>
          <p:nvPr/>
        </p:nvSpPr>
        <p:spPr bwMode="auto">
          <a:xfrm>
            <a:off x="2668588" y="1447800"/>
            <a:ext cx="1058862" cy="396875"/>
          </a:xfrm>
          <a:prstGeom prst="rect">
            <a:avLst/>
          </a:prstGeom>
          <a:noFill/>
          <a:ln w="12700">
            <a:noFill/>
            <a:miter lim="800000"/>
            <a:headEnd/>
            <a:tailEnd/>
          </a:ln>
          <a:effectLst/>
        </p:spPr>
        <p:txBody>
          <a:bodyPr wrap="none">
            <a:spAutoFit/>
          </a:bodyPr>
          <a:lstStyle/>
          <a:p>
            <a:r>
              <a:rPr lang="en-GB" sz="2000" b="1"/>
              <a:t>200 kW</a:t>
            </a:r>
          </a:p>
        </p:txBody>
      </p:sp>
      <p:sp>
        <p:nvSpPr>
          <p:cNvPr id="73749" name="Text Box 21"/>
          <p:cNvSpPr txBox="1">
            <a:spLocks/>
          </p:cNvSpPr>
          <p:nvPr/>
        </p:nvSpPr>
        <p:spPr bwMode="auto">
          <a:xfrm>
            <a:off x="3886200" y="1431925"/>
            <a:ext cx="1693863" cy="396875"/>
          </a:xfrm>
          <a:prstGeom prst="rect">
            <a:avLst/>
          </a:prstGeom>
          <a:noFill/>
          <a:ln w="12700">
            <a:noFill/>
            <a:miter lim="800000"/>
            <a:headEnd/>
            <a:tailEnd/>
          </a:ln>
          <a:effectLst/>
        </p:spPr>
        <p:txBody>
          <a:bodyPr wrap="none">
            <a:spAutoFit/>
          </a:bodyPr>
          <a:lstStyle/>
          <a:p>
            <a:r>
              <a:rPr lang="en-GB" sz="2000" b="1"/>
              <a:t>Max. few kW</a:t>
            </a:r>
          </a:p>
        </p:txBody>
      </p:sp>
      <p:sp>
        <p:nvSpPr>
          <p:cNvPr id="73751" name="Rectangle 23"/>
          <p:cNvSpPr>
            <a:spLocks/>
          </p:cNvSpPr>
          <p:nvPr/>
        </p:nvSpPr>
        <p:spPr bwMode="auto">
          <a:xfrm>
            <a:off x="5715000" y="5257800"/>
            <a:ext cx="1219200" cy="990600"/>
          </a:xfrm>
          <a:prstGeom prst="rect">
            <a:avLst/>
          </a:prstGeom>
          <a:solidFill>
            <a:schemeClr val="bg1"/>
          </a:solidFill>
          <a:ln w="12700">
            <a:noFill/>
            <a:miter lim="800000"/>
            <a:headEnd/>
            <a:tailEnd/>
          </a:ln>
          <a:effectLst/>
        </p:spPr>
        <p:txBody>
          <a:bodyPr wrap="none" anchor="ctr"/>
          <a:lstStyle/>
          <a:p>
            <a:endParaRPr lang="fr-FR"/>
          </a:p>
        </p:txBody>
      </p:sp>
      <p:sp>
        <p:nvSpPr>
          <p:cNvPr id="73750" name="Text Box 22"/>
          <p:cNvSpPr txBox="1">
            <a:spLocks/>
          </p:cNvSpPr>
          <p:nvPr/>
        </p:nvSpPr>
        <p:spPr bwMode="auto">
          <a:xfrm>
            <a:off x="5638800" y="5299075"/>
            <a:ext cx="612775" cy="1025525"/>
          </a:xfrm>
          <a:prstGeom prst="rect">
            <a:avLst/>
          </a:prstGeom>
          <a:noFill/>
          <a:ln w="12700">
            <a:noFill/>
            <a:miter lim="800000"/>
            <a:headEnd/>
            <a:tailEnd/>
          </a:ln>
          <a:effectLst/>
        </p:spPr>
        <p:txBody>
          <a:bodyPr wrap="none">
            <a:spAutoFit/>
          </a:bodyPr>
          <a:lstStyle/>
          <a:p>
            <a:pPr>
              <a:lnSpc>
                <a:spcPct val="110000"/>
              </a:lnSpc>
            </a:pPr>
            <a:r>
              <a:rPr lang="en-GB" sz="1400" b="1"/>
              <a:t>&gt;10</a:t>
            </a:r>
            <a:r>
              <a:rPr lang="en-GB" sz="1400" b="1" baseline="30000"/>
              <a:t>12</a:t>
            </a:r>
          </a:p>
          <a:p>
            <a:pPr>
              <a:lnSpc>
                <a:spcPct val="110000"/>
              </a:lnSpc>
            </a:pPr>
            <a:r>
              <a:rPr lang="en-GB" sz="1400" b="1"/>
              <a:t>&gt;10</a:t>
            </a:r>
            <a:r>
              <a:rPr lang="en-GB" sz="1400" b="1" baseline="30000"/>
              <a:t>11</a:t>
            </a:r>
          </a:p>
          <a:p>
            <a:pPr>
              <a:lnSpc>
                <a:spcPct val="110000"/>
              </a:lnSpc>
            </a:pPr>
            <a:r>
              <a:rPr lang="en-GB" sz="1400" b="1"/>
              <a:t>&gt;10</a:t>
            </a:r>
            <a:r>
              <a:rPr lang="en-GB" sz="1400" b="1" baseline="30000"/>
              <a:t>10</a:t>
            </a:r>
          </a:p>
          <a:p>
            <a:pPr>
              <a:lnSpc>
                <a:spcPct val="110000"/>
              </a:lnSpc>
            </a:pPr>
            <a:r>
              <a:rPr lang="en-GB" sz="1400" b="1"/>
              <a:t>&gt;10</a:t>
            </a:r>
            <a:r>
              <a:rPr lang="en-GB" sz="1400" b="1" baseline="30000"/>
              <a:t>9</a:t>
            </a:r>
          </a:p>
        </p:txBody>
      </p:sp>
      <p:sp>
        <p:nvSpPr>
          <p:cNvPr id="73752" name="Text Box 24"/>
          <p:cNvSpPr txBox="1">
            <a:spLocks/>
          </p:cNvSpPr>
          <p:nvPr/>
        </p:nvSpPr>
        <p:spPr bwMode="auto">
          <a:xfrm>
            <a:off x="6477000" y="5486400"/>
            <a:ext cx="2438400" cy="641350"/>
          </a:xfrm>
          <a:prstGeom prst="rect">
            <a:avLst/>
          </a:prstGeom>
          <a:solidFill>
            <a:srgbClr val="FFF88B"/>
          </a:solidFill>
          <a:ln w="12700">
            <a:noFill/>
            <a:miter lim="800000"/>
            <a:headEnd/>
            <a:tailEnd/>
          </a:ln>
          <a:effectLst/>
        </p:spPr>
        <p:txBody>
          <a:bodyPr>
            <a:spAutoFit/>
          </a:bodyPr>
          <a:lstStyle/>
          <a:p>
            <a:pPr algn="ctr"/>
            <a:r>
              <a:rPr lang="en-GB" sz="1800"/>
              <a:t>In-target production</a:t>
            </a:r>
          </a:p>
          <a:p>
            <a:pPr algn="ctr"/>
            <a:r>
              <a:rPr lang="en-GB" sz="1800"/>
              <a:t>yields (pps)</a:t>
            </a:r>
          </a:p>
        </p:txBody>
      </p:sp>
    </p:spTree>
  </p:cSld>
  <p:clrMapOvr>
    <a:masterClrMapping/>
  </p:clrMapOvr>
  <p:transition/>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2"/>
          <p:cNvSpPr>
            <a:spLocks/>
          </p:cNvSpPr>
          <p:nvPr/>
        </p:nvSpPr>
        <p:spPr bwMode="auto">
          <a:xfrm>
            <a:off x="3094038" y="76200"/>
            <a:ext cx="3216275" cy="446088"/>
          </a:xfrm>
          <a:prstGeom prst="rect">
            <a:avLst/>
          </a:prstGeom>
          <a:noFill/>
          <a:ln w="9525">
            <a:noFill/>
            <a:miter lim="800000"/>
            <a:headEnd/>
            <a:tailEnd/>
          </a:ln>
        </p:spPr>
        <p:txBody>
          <a:bodyPr wrap="none" lIns="0" tIns="0" rIns="40639" bIns="0">
            <a:spAutoFit/>
          </a:bodyPr>
          <a:lstStyle/>
          <a:p>
            <a:pPr marL="39688"/>
            <a:r>
              <a:rPr lang="en-US" sz="2900" b="1">
                <a:solidFill>
                  <a:srgbClr val="000000"/>
                </a:solidFill>
                <a:ea typeface="ヒラギノ角ゴ Pro W3" pitchFamily="16" charset="-128"/>
                <a:sym typeface="Arial" charset="0"/>
              </a:rPr>
              <a:t>SPIRAL 2 timeline</a:t>
            </a:r>
          </a:p>
        </p:txBody>
      </p:sp>
      <p:sp>
        <p:nvSpPr>
          <p:cNvPr id="162819" name="Rectangle 3"/>
          <p:cNvSpPr>
            <a:spLocks/>
          </p:cNvSpPr>
          <p:nvPr/>
        </p:nvSpPr>
        <p:spPr bwMode="auto">
          <a:xfrm>
            <a:off x="152400" y="4114800"/>
            <a:ext cx="8280400" cy="215900"/>
          </a:xfrm>
          <a:prstGeom prst="rect">
            <a:avLst/>
          </a:prstGeom>
          <a:noFill/>
          <a:ln w="9525">
            <a:noFill/>
            <a:miter lim="800000"/>
            <a:headEnd/>
            <a:tailEnd/>
          </a:ln>
        </p:spPr>
        <p:txBody>
          <a:bodyPr lIns="0" tIns="0" rIns="40639" bIns="0"/>
          <a:lstStyle/>
          <a:p>
            <a:pPr marL="39688"/>
            <a:r>
              <a:rPr lang="en-US" sz="1600" b="1">
                <a:solidFill>
                  <a:srgbClr val="000000"/>
                </a:solidFill>
                <a:cs typeface="Arial" charset="0"/>
              </a:rPr>
              <a:t>             2007     2008     2009     2010     2011    2012    2013    2014    2015    2016    </a:t>
            </a:r>
          </a:p>
        </p:txBody>
      </p:sp>
      <p:grpSp>
        <p:nvGrpSpPr>
          <p:cNvPr id="2" name="Group 10"/>
          <p:cNvGrpSpPr>
            <a:grpSpLocks/>
          </p:cNvGrpSpPr>
          <p:nvPr/>
        </p:nvGrpSpPr>
        <p:grpSpPr bwMode="auto">
          <a:xfrm>
            <a:off x="1104900" y="4449763"/>
            <a:ext cx="3798888" cy="876300"/>
            <a:chOff x="0" y="0"/>
            <a:chExt cx="2207" cy="552"/>
          </a:xfrm>
          <a:effectLst>
            <a:outerShdw blurRad="50800" dist="38100" dir="2700000">
              <a:srgbClr val="000000">
                <a:alpha val="43000"/>
              </a:srgbClr>
            </a:outerShdw>
          </a:effectLst>
        </p:grpSpPr>
        <p:sp>
          <p:nvSpPr>
            <p:cNvPr id="26641" name="AutoShape 11"/>
            <p:cNvSpPr>
              <a:spLocks/>
            </p:cNvSpPr>
            <p:nvPr/>
          </p:nvSpPr>
          <p:spPr bwMode="auto">
            <a:xfrm>
              <a:off x="0" y="0"/>
              <a:ext cx="2207" cy="552"/>
            </a:xfrm>
            <a:custGeom>
              <a:avLst/>
              <a:gdLst>
                <a:gd name="T0" fmla="*/ 0 w 21600"/>
                <a:gd name="T1" fmla="*/ 0 h 21600"/>
                <a:gd name="T2" fmla="*/ 21600 w 21600"/>
                <a:gd name="T3" fmla="*/ 21600 h 21600"/>
              </a:gdLst>
              <a:ahLst/>
              <a:cxnLst/>
              <a:rect l="T0" t="T1" r="T2" b="T3"/>
              <a:pathLst>
                <a:path w="21600" h="21600">
                  <a:moveTo>
                    <a:pt x="5400" y="0"/>
                  </a:moveTo>
                  <a:lnTo>
                    <a:pt x="5400" y="8100"/>
                  </a:lnTo>
                  <a:lnTo>
                    <a:pt x="2700" y="8100"/>
                  </a:lnTo>
                  <a:lnTo>
                    <a:pt x="2700" y="5400"/>
                  </a:lnTo>
                  <a:lnTo>
                    <a:pt x="0" y="10800"/>
                  </a:lnTo>
                  <a:lnTo>
                    <a:pt x="2700" y="16200"/>
                  </a:lnTo>
                  <a:lnTo>
                    <a:pt x="2700" y="13500"/>
                  </a:lnTo>
                  <a:lnTo>
                    <a:pt x="5400" y="13500"/>
                  </a:lnTo>
                  <a:lnTo>
                    <a:pt x="5400" y="21600"/>
                  </a:lnTo>
                  <a:lnTo>
                    <a:pt x="16200" y="21600"/>
                  </a:lnTo>
                  <a:lnTo>
                    <a:pt x="16200" y="13500"/>
                  </a:lnTo>
                  <a:lnTo>
                    <a:pt x="18900" y="13500"/>
                  </a:lnTo>
                  <a:lnTo>
                    <a:pt x="18900" y="16200"/>
                  </a:lnTo>
                  <a:lnTo>
                    <a:pt x="21600" y="10800"/>
                  </a:lnTo>
                  <a:lnTo>
                    <a:pt x="18900" y="5400"/>
                  </a:lnTo>
                  <a:lnTo>
                    <a:pt x="18900" y="8100"/>
                  </a:lnTo>
                  <a:lnTo>
                    <a:pt x="16200" y="8100"/>
                  </a:lnTo>
                  <a:lnTo>
                    <a:pt x="16200" y="0"/>
                  </a:lnTo>
                  <a:close/>
                  <a:moveTo>
                    <a:pt x="5400" y="0"/>
                  </a:moveTo>
                </a:path>
              </a:pathLst>
            </a:custGeom>
            <a:solidFill>
              <a:srgbClr val="C5EAFE"/>
            </a:solidFill>
            <a:ln w="9525">
              <a:noFill/>
              <a:miter lim="800000"/>
              <a:headEnd/>
              <a:tailEnd/>
            </a:ln>
          </p:spPr>
          <p:txBody>
            <a:bodyPr/>
            <a:lstStyle/>
            <a:p>
              <a:pPr>
                <a:defRPr/>
              </a:pPr>
              <a:endParaRPr lang="en-GB" sz="2400">
                <a:solidFill>
                  <a:srgbClr val="000000"/>
                </a:solidFill>
                <a:ea typeface="ヒラギノ角ゴ Pro W3" charset="-128"/>
              </a:endParaRPr>
            </a:p>
          </p:txBody>
        </p:sp>
        <p:sp>
          <p:nvSpPr>
            <p:cNvPr id="26642" name="Rectangle 12"/>
            <p:cNvSpPr>
              <a:spLocks/>
            </p:cNvSpPr>
            <p:nvPr/>
          </p:nvSpPr>
          <p:spPr bwMode="auto">
            <a:xfrm>
              <a:off x="698" y="74"/>
              <a:ext cx="808" cy="407"/>
            </a:xfrm>
            <a:prstGeom prst="rect">
              <a:avLst/>
            </a:prstGeom>
            <a:noFill/>
            <a:ln w="9525">
              <a:noFill/>
              <a:miter lim="800000"/>
              <a:headEnd/>
              <a:tailEnd/>
            </a:ln>
          </p:spPr>
          <p:txBody>
            <a:bodyPr lIns="0" tIns="0" rIns="17780" bIns="0" anchor="ctr">
              <a:spAutoFit/>
            </a:bodyPr>
            <a:lstStyle/>
            <a:p>
              <a:pPr marL="17463" algn="ctr">
                <a:defRPr/>
              </a:pPr>
              <a:r>
                <a:rPr lang="en-US" sz="1400" b="1">
                  <a:solidFill>
                    <a:srgbClr val="000000"/>
                  </a:solidFill>
                  <a:ea typeface="Arial" charset="0"/>
                  <a:cs typeface="Arial" charset="0"/>
                </a:rPr>
                <a:t>Construction</a:t>
              </a:r>
            </a:p>
            <a:p>
              <a:pPr marL="17463" algn="ctr">
                <a:defRPr/>
              </a:pPr>
              <a:r>
                <a:rPr lang="en-US" sz="1400" b="1">
                  <a:solidFill>
                    <a:srgbClr val="000000"/>
                  </a:solidFill>
                  <a:ea typeface="Arial" charset="0"/>
                  <a:cs typeface="Arial" charset="0"/>
                </a:rPr>
                <a:t>Phase 1</a:t>
              </a:r>
            </a:p>
            <a:p>
              <a:pPr marL="17463" algn="ctr">
                <a:defRPr/>
              </a:pPr>
              <a:r>
                <a:rPr lang="en-US" sz="1400" b="1">
                  <a:solidFill>
                    <a:srgbClr val="000000"/>
                  </a:solidFill>
                  <a:ea typeface="Arial" charset="0"/>
                  <a:cs typeface="Arial" charset="0"/>
                </a:rPr>
                <a:t>LINAC, NFS, S3</a:t>
              </a:r>
            </a:p>
          </p:txBody>
        </p:sp>
      </p:grpSp>
      <p:grpSp>
        <p:nvGrpSpPr>
          <p:cNvPr id="3" name="Group 13"/>
          <p:cNvGrpSpPr>
            <a:grpSpLocks/>
          </p:cNvGrpSpPr>
          <p:nvPr/>
        </p:nvGrpSpPr>
        <p:grpSpPr bwMode="auto">
          <a:xfrm>
            <a:off x="4973638" y="4622800"/>
            <a:ext cx="3808412" cy="893763"/>
            <a:chOff x="0" y="0"/>
            <a:chExt cx="2399" cy="563"/>
          </a:xfrm>
          <a:solidFill>
            <a:srgbClr val="CEEFFD"/>
          </a:solidFill>
          <a:effectLst>
            <a:outerShdw blurRad="50800" dist="38100" dir="2700000">
              <a:srgbClr val="000000">
                <a:alpha val="43000"/>
              </a:srgbClr>
            </a:outerShdw>
          </a:effectLst>
        </p:grpSpPr>
        <p:sp>
          <p:nvSpPr>
            <p:cNvPr id="26639" name="AutoShape 14"/>
            <p:cNvSpPr>
              <a:spLocks/>
            </p:cNvSpPr>
            <p:nvPr/>
          </p:nvSpPr>
          <p:spPr bwMode="auto">
            <a:xfrm>
              <a:off x="0" y="0"/>
              <a:ext cx="2399" cy="563"/>
            </a:xfrm>
            <a:prstGeom prst="rightArrow">
              <a:avLst>
                <a:gd name="adj1" fmla="val 50000"/>
                <a:gd name="adj2" fmla="val 106528"/>
              </a:avLst>
            </a:prstGeom>
            <a:grpFill/>
            <a:ln w="9525">
              <a:noFill/>
              <a:miter lim="800000"/>
              <a:headEnd/>
              <a:tailEnd/>
            </a:ln>
          </p:spPr>
          <p:txBody>
            <a:bodyPr/>
            <a:lstStyle/>
            <a:p>
              <a:pPr>
                <a:defRPr/>
              </a:pPr>
              <a:endParaRPr lang="en-GB" sz="2400">
                <a:solidFill>
                  <a:srgbClr val="000000"/>
                </a:solidFill>
                <a:ea typeface="ヒラギノ角ゴ Pro W3" charset="-128"/>
              </a:endParaRPr>
            </a:p>
          </p:txBody>
        </p:sp>
        <p:sp>
          <p:nvSpPr>
            <p:cNvPr id="26640" name="Rectangle 15"/>
            <p:cNvSpPr>
              <a:spLocks/>
            </p:cNvSpPr>
            <p:nvPr/>
          </p:nvSpPr>
          <p:spPr bwMode="auto">
            <a:xfrm>
              <a:off x="379" y="180"/>
              <a:ext cx="1760" cy="204"/>
            </a:xfrm>
            <a:prstGeom prst="rect">
              <a:avLst/>
            </a:prstGeom>
            <a:grpFill/>
            <a:ln w="9525">
              <a:noFill/>
              <a:miter lim="800000"/>
              <a:headEnd/>
              <a:tailEnd/>
            </a:ln>
          </p:spPr>
          <p:txBody>
            <a:bodyPr wrap="none" lIns="38100" tIns="38100" rIns="80010" bIns="38100" anchor="ctr">
              <a:spAutoFit/>
            </a:bodyPr>
            <a:lstStyle/>
            <a:p>
              <a:pPr marL="52388" algn="ctr">
                <a:defRPr/>
              </a:pPr>
              <a:r>
                <a:rPr lang="en-US" sz="1600" b="1">
                  <a:solidFill>
                    <a:srgbClr val="000000"/>
                  </a:solidFill>
                  <a:latin typeface="Times New Roman" charset="0"/>
                  <a:ea typeface="Times New Roman" charset="0"/>
                  <a:cs typeface="Times New Roman" charset="0"/>
                  <a:sym typeface="Times New Roman" charset="0"/>
                </a:rPr>
                <a:t>Stable ion beams from LINAC</a:t>
              </a:r>
            </a:p>
          </p:txBody>
        </p:sp>
      </p:grpSp>
      <p:sp>
        <p:nvSpPr>
          <p:cNvPr id="26630" name="Rectangle 52"/>
          <p:cNvSpPr>
            <a:spLocks noChangeArrowheads="1"/>
          </p:cNvSpPr>
          <p:nvPr/>
        </p:nvSpPr>
        <p:spPr bwMode="auto">
          <a:xfrm rot="-5400000">
            <a:off x="4725988" y="4565650"/>
            <a:ext cx="909638" cy="554037"/>
          </a:xfrm>
          <a:prstGeom prst="rect">
            <a:avLst/>
          </a:prstGeom>
          <a:solidFill>
            <a:srgbClr val="CEEFFD"/>
          </a:solidFill>
          <a:ln w="9525">
            <a:noFill/>
            <a:miter lim="800000"/>
            <a:headEnd/>
            <a:tailEnd/>
          </a:ln>
          <a:effectLst>
            <a:outerShdw dist="38100" dir="2700000" rotWithShape="0">
              <a:srgbClr val="808080">
                <a:alpha val="42999"/>
              </a:srgbClr>
            </a:outerShdw>
          </a:effectLst>
        </p:spPr>
        <p:txBody>
          <a:bodyPr>
            <a:spAutoFit/>
          </a:bodyPr>
          <a:lstStyle/>
          <a:p>
            <a:pPr marL="25400" algn="ctr">
              <a:defRPr/>
            </a:pPr>
            <a:r>
              <a:rPr lang="en-US" sz="1000" b="1">
                <a:solidFill>
                  <a:srgbClr val="000000"/>
                </a:solidFill>
                <a:ea typeface="Arial" charset="0"/>
                <a:cs typeface="Arial" charset="0"/>
              </a:rPr>
              <a:t>Commis-sioning</a:t>
            </a:r>
          </a:p>
          <a:p>
            <a:pPr marL="25400" algn="ctr">
              <a:defRPr/>
            </a:pPr>
            <a:r>
              <a:rPr lang="en-US" sz="1000" b="1">
                <a:solidFill>
                  <a:srgbClr val="000000"/>
                </a:solidFill>
                <a:ea typeface="Arial" charset="0"/>
                <a:cs typeface="Arial" charset="0"/>
              </a:rPr>
              <a:t>Phase 1 </a:t>
            </a:r>
          </a:p>
        </p:txBody>
      </p:sp>
      <p:grpSp>
        <p:nvGrpSpPr>
          <p:cNvPr id="4" name="Group 7"/>
          <p:cNvGrpSpPr>
            <a:grpSpLocks/>
          </p:cNvGrpSpPr>
          <p:nvPr/>
        </p:nvGrpSpPr>
        <p:grpSpPr bwMode="auto">
          <a:xfrm>
            <a:off x="2641600" y="5524500"/>
            <a:ext cx="3502025" cy="876300"/>
            <a:chOff x="0" y="0"/>
            <a:chExt cx="1153" cy="552"/>
          </a:xfrm>
          <a:solidFill>
            <a:srgbClr val="FFCFFC"/>
          </a:solidFill>
          <a:effectLst>
            <a:outerShdw blurRad="50800" dist="38100" dir="2700000">
              <a:srgbClr val="000000">
                <a:alpha val="43000"/>
              </a:srgbClr>
            </a:outerShdw>
          </a:effectLst>
        </p:grpSpPr>
        <p:sp>
          <p:nvSpPr>
            <p:cNvPr id="26637" name="AutoShape 8"/>
            <p:cNvSpPr>
              <a:spLocks/>
            </p:cNvSpPr>
            <p:nvPr/>
          </p:nvSpPr>
          <p:spPr bwMode="auto">
            <a:xfrm>
              <a:off x="0" y="0"/>
              <a:ext cx="1153" cy="552"/>
            </a:xfrm>
            <a:custGeom>
              <a:avLst/>
              <a:gdLst>
                <a:gd name="T0" fmla="*/ 0 w 21600"/>
                <a:gd name="T1" fmla="*/ 0 h 21600"/>
                <a:gd name="T2" fmla="*/ 21600 w 21600"/>
                <a:gd name="T3" fmla="*/ 21600 h 21600"/>
              </a:gdLst>
              <a:ahLst/>
              <a:cxnLst/>
              <a:rect l="T0" t="T1" r="T2" b="T3"/>
              <a:pathLst>
                <a:path w="21600" h="21600">
                  <a:moveTo>
                    <a:pt x="3397" y="0"/>
                  </a:moveTo>
                  <a:lnTo>
                    <a:pt x="3397" y="8100"/>
                  </a:lnTo>
                  <a:lnTo>
                    <a:pt x="2700" y="8100"/>
                  </a:lnTo>
                  <a:lnTo>
                    <a:pt x="2700" y="5400"/>
                  </a:lnTo>
                  <a:lnTo>
                    <a:pt x="0" y="10800"/>
                  </a:lnTo>
                  <a:lnTo>
                    <a:pt x="2700" y="16200"/>
                  </a:lnTo>
                  <a:lnTo>
                    <a:pt x="2700" y="13500"/>
                  </a:lnTo>
                  <a:lnTo>
                    <a:pt x="3397" y="13500"/>
                  </a:lnTo>
                  <a:lnTo>
                    <a:pt x="3397" y="21600"/>
                  </a:lnTo>
                  <a:lnTo>
                    <a:pt x="18203" y="21600"/>
                  </a:lnTo>
                  <a:lnTo>
                    <a:pt x="18203" y="13500"/>
                  </a:lnTo>
                  <a:lnTo>
                    <a:pt x="18900" y="13500"/>
                  </a:lnTo>
                  <a:lnTo>
                    <a:pt x="18900" y="16200"/>
                  </a:lnTo>
                  <a:lnTo>
                    <a:pt x="21600" y="10800"/>
                  </a:lnTo>
                  <a:lnTo>
                    <a:pt x="18900" y="5400"/>
                  </a:lnTo>
                  <a:lnTo>
                    <a:pt x="18900" y="8100"/>
                  </a:lnTo>
                  <a:lnTo>
                    <a:pt x="18203" y="8100"/>
                  </a:lnTo>
                  <a:lnTo>
                    <a:pt x="18203" y="0"/>
                  </a:lnTo>
                  <a:close/>
                  <a:moveTo>
                    <a:pt x="3397" y="0"/>
                  </a:moveTo>
                </a:path>
              </a:pathLst>
            </a:custGeom>
            <a:grpFill/>
            <a:ln w="9525">
              <a:noFill/>
              <a:miter lim="800000"/>
              <a:headEnd/>
              <a:tailEnd/>
            </a:ln>
          </p:spPr>
          <p:txBody>
            <a:bodyPr/>
            <a:lstStyle/>
            <a:p>
              <a:pPr>
                <a:defRPr/>
              </a:pPr>
              <a:endParaRPr lang="en-GB" sz="2400">
                <a:solidFill>
                  <a:srgbClr val="000000"/>
                </a:solidFill>
                <a:ea typeface="ヒラギノ角ゴ Pro W3" charset="-128"/>
              </a:endParaRPr>
            </a:p>
          </p:txBody>
        </p:sp>
        <p:sp>
          <p:nvSpPr>
            <p:cNvPr id="26638" name="Rectangle 9"/>
            <p:cNvSpPr>
              <a:spLocks/>
            </p:cNvSpPr>
            <p:nvPr/>
          </p:nvSpPr>
          <p:spPr bwMode="auto">
            <a:xfrm>
              <a:off x="229" y="73"/>
              <a:ext cx="694" cy="407"/>
            </a:xfrm>
            <a:prstGeom prst="rect">
              <a:avLst/>
            </a:prstGeom>
            <a:grpFill/>
            <a:ln w="9525">
              <a:noFill/>
              <a:miter lim="800000"/>
              <a:headEnd/>
              <a:tailEnd/>
            </a:ln>
          </p:spPr>
          <p:txBody>
            <a:bodyPr lIns="0" tIns="0" rIns="26258" bIns="0" anchor="ctr">
              <a:spAutoFit/>
            </a:bodyPr>
            <a:lstStyle/>
            <a:p>
              <a:pPr marL="25400" algn="ctr">
                <a:defRPr/>
              </a:pPr>
              <a:r>
                <a:rPr lang="en-US" sz="1400" b="1">
                  <a:solidFill>
                    <a:srgbClr val="000000"/>
                  </a:solidFill>
                  <a:ea typeface="Arial" charset="0"/>
                  <a:cs typeface="Arial" charset="0"/>
                </a:rPr>
                <a:t>Construction </a:t>
              </a:r>
            </a:p>
            <a:p>
              <a:pPr marL="25400" algn="ctr">
                <a:defRPr/>
              </a:pPr>
              <a:r>
                <a:rPr lang="en-US" sz="1400" b="1">
                  <a:solidFill>
                    <a:srgbClr val="000000"/>
                  </a:solidFill>
                  <a:ea typeface="Arial" charset="0"/>
                  <a:cs typeface="Arial" charset="0"/>
                </a:rPr>
                <a:t>Phase 2</a:t>
              </a:r>
            </a:p>
            <a:p>
              <a:pPr marL="25400" algn="ctr">
                <a:defRPr/>
              </a:pPr>
              <a:r>
                <a:rPr lang="en-US" sz="1400" b="1">
                  <a:solidFill>
                    <a:srgbClr val="000000"/>
                  </a:solidFill>
                  <a:ea typeface="Arial" charset="0"/>
                  <a:cs typeface="Arial" charset="0"/>
                </a:rPr>
                <a:t>RIB, DESIR</a:t>
              </a:r>
            </a:p>
          </p:txBody>
        </p:sp>
      </p:grpSp>
      <p:grpSp>
        <p:nvGrpSpPr>
          <p:cNvPr id="5" name="Group 16"/>
          <p:cNvGrpSpPr>
            <a:grpSpLocks/>
          </p:cNvGrpSpPr>
          <p:nvPr/>
        </p:nvGrpSpPr>
        <p:grpSpPr bwMode="auto">
          <a:xfrm>
            <a:off x="6476338" y="5722938"/>
            <a:ext cx="2589212" cy="754062"/>
            <a:chOff x="0" y="0"/>
            <a:chExt cx="1838" cy="475"/>
          </a:xfrm>
          <a:effectLst>
            <a:outerShdw blurRad="50800" dist="38100" dir="2700000">
              <a:srgbClr val="000000">
                <a:alpha val="43000"/>
              </a:srgbClr>
            </a:outerShdw>
          </a:effectLst>
        </p:grpSpPr>
        <p:sp>
          <p:nvSpPr>
            <p:cNvPr id="26635" name="AutoShape 17"/>
            <p:cNvSpPr>
              <a:spLocks/>
            </p:cNvSpPr>
            <p:nvPr/>
          </p:nvSpPr>
          <p:spPr bwMode="auto">
            <a:xfrm>
              <a:off x="0" y="0"/>
              <a:ext cx="1838" cy="475"/>
            </a:xfrm>
            <a:custGeom>
              <a:avLst/>
              <a:gdLst>
                <a:gd name="T0" fmla="*/ 0 w 21600"/>
                <a:gd name="T1" fmla="*/ 0 h 21600"/>
                <a:gd name="T2" fmla="*/ 21600 w 21600"/>
                <a:gd name="T3" fmla="*/ 21600 h 21600"/>
              </a:gdLst>
              <a:ahLst/>
              <a:cxnLst/>
              <a:rect l="T0" t="T1" r="T2" b="T3"/>
              <a:pathLst>
                <a:path w="21600" h="21600">
                  <a:moveTo>
                    <a:pt x="16200" y="0"/>
                  </a:moveTo>
                  <a:lnTo>
                    <a:pt x="16200" y="5400"/>
                  </a:lnTo>
                  <a:lnTo>
                    <a:pt x="3375" y="5400"/>
                  </a:lnTo>
                  <a:lnTo>
                    <a:pt x="3375" y="16200"/>
                  </a:lnTo>
                  <a:lnTo>
                    <a:pt x="16200" y="16200"/>
                  </a:lnTo>
                  <a:lnTo>
                    <a:pt x="16200" y="21600"/>
                  </a:lnTo>
                  <a:lnTo>
                    <a:pt x="21600" y="10800"/>
                  </a:lnTo>
                  <a:close/>
                  <a:moveTo>
                    <a:pt x="1350" y="5400"/>
                  </a:moveTo>
                  <a:lnTo>
                    <a:pt x="1350" y="16200"/>
                  </a:lnTo>
                  <a:lnTo>
                    <a:pt x="2700" y="16200"/>
                  </a:lnTo>
                  <a:lnTo>
                    <a:pt x="2700" y="5400"/>
                  </a:lnTo>
                  <a:close/>
                  <a:moveTo>
                    <a:pt x="0" y="5400"/>
                  </a:moveTo>
                  <a:lnTo>
                    <a:pt x="0" y="16200"/>
                  </a:lnTo>
                  <a:lnTo>
                    <a:pt x="675" y="16200"/>
                  </a:lnTo>
                  <a:lnTo>
                    <a:pt x="675" y="5400"/>
                  </a:lnTo>
                  <a:close/>
                  <a:moveTo>
                    <a:pt x="0" y="5400"/>
                  </a:moveTo>
                </a:path>
              </a:pathLst>
            </a:custGeom>
            <a:solidFill>
              <a:srgbClr val="FFC1FF"/>
            </a:solidFill>
            <a:ln w="9525">
              <a:noFill/>
              <a:miter lim="800000"/>
              <a:headEnd/>
              <a:tailEnd/>
            </a:ln>
          </p:spPr>
          <p:txBody>
            <a:bodyPr/>
            <a:lstStyle/>
            <a:p>
              <a:pPr>
                <a:defRPr/>
              </a:pPr>
              <a:endParaRPr lang="en-GB" sz="2400">
                <a:solidFill>
                  <a:srgbClr val="000000"/>
                </a:solidFill>
                <a:ea typeface="ヒラギノ角ゴ Pro W3" charset="-128"/>
              </a:endParaRPr>
            </a:p>
          </p:txBody>
        </p:sp>
        <p:sp>
          <p:nvSpPr>
            <p:cNvPr id="26636" name="Rectangle 18"/>
            <p:cNvSpPr>
              <a:spLocks/>
            </p:cNvSpPr>
            <p:nvPr/>
          </p:nvSpPr>
          <p:spPr bwMode="auto">
            <a:xfrm>
              <a:off x="761" y="136"/>
              <a:ext cx="438" cy="204"/>
            </a:xfrm>
            <a:prstGeom prst="rect">
              <a:avLst/>
            </a:prstGeom>
            <a:noFill/>
            <a:ln w="9525">
              <a:noFill/>
              <a:miter lim="800000"/>
              <a:headEnd/>
              <a:tailEnd/>
            </a:ln>
          </p:spPr>
          <p:txBody>
            <a:bodyPr lIns="38100" tIns="38100" rIns="80010" bIns="38100" anchor="ctr">
              <a:spAutoFit/>
            </a:bodyPr>
            <a:lstStyle/>
            <a:p>
              <a:pPr marL="38100" algn="ctr">
                <a:defRPr/>
              </a:pPr>
              <a:r>
                <a:rPr lang="en-US" sz="1600" b="1" dirty="0">
                  <a:solidFill>
                    <a:srgbClr val="000000"/>
                  </a:solidFill>
                  <a:latin typeface="Times New Roman" charset="0"/>
                  <a:ea typeface="Times New Roman" charset="0"/>
                  <a:cs typeface="Times New Roman" charset="0"/>
                  <a:sym typeface="Times New Roman" charset="0"/>
                </a:rPr>
                <a:t>RIB</a:t>
              </a:r>
            </a:p>
          </p:txBody>
        </p:sp>
      </p:grpSp>
      <p:sp>
        <p:nvSpPr>
          <p:cNvPr id="26633" name="Rectangle 52"/>
          <p:cNvSpPr>
            <a:spLocks noChangeArrowheads="1"/>
          </p:cNvSpPr>
          <p:nvPr/>
        </p:nvSpPr>
        <p:spPr bwMode="auto">
          <a:xfrm rot="-5400000">
            <a:off x="6245225" y="5483225"/>
            <a:ext cx="790575" cy="835025"/>
          </a:xfrm>
          <a:prstGeom prst="rect">
            <a:avLst/>
          </a:prstGeom>
          <a:solidFill>
            <a:srgbClr val="FFE3FC"/>
          </a:solidFill>
          <a:ln w="9525">
            <a:noFill/>
            <a:miter lim="800000"/>
            <a:headEnd/>
            <a:tailEnd/>
          </a:ln>
          <a:effectLst>
            <a:outerShdw dist="38100" dir="2700000" rotWithShape="0">
              <a:srgbClr val="808080">
                <a:alpha val="42999"/>
              </a:srgbClr>
            </a:outerShdw>
          </a:effectLst>
        </p:spPr>
        <p:txBody>
          <a:bodyPr anchor="ctr"/>
          <a:lstStyle/>
          <a:p>
            <a:pPr marL="25400" algn="ctr">
              <a:defRPr/>
            </a:pPr>
            <a:r>
              <a:rPr lang="en-US" sz="1100" b="1">
                <a:solidFill>
                  <a:srgbClr val="000000"/>
                </a:solidFill>
                <a:ea typeface="Arial" charset="0"/>
                <a:cs typeface="Arial" charset="0"/>
              </a:rPr>
              <a:t>Commis-sioning</a:t>
            </a:r>
          </a:p>
          <a:p>
            <a:pPr marL="25400" algn="ctr">
              <a:defRPr/>
            </a:pPr>
            <a:r>
              <a:rPr lang="en-US" sz="1100" b="1">
                <a:solidFill>
                  <a:srgbClr val="000000"/>
                </a:solidFill>
                <a:ea typeface="Arial" charset="0"/>
                <a:cs typeface="Arial" charset="0"/>
              </a:rPr>
              <a:t>Phase 2 </a:t>
            </a:r>
          </a:p>
        </p:txBody>
      </p:sp>
      <p:pic>
        <p:nvPicPr>
          <p:cNvPr id="162826" name="Image 18" descr="SPIRAL2+GANIL_Dec_2010_Web.jpg"/>
          <p:cNvPicPr>
            <a:picLocks noChangeAspect="1"/>
          </p:cNvPicPr>
          <p:nvPr/>
        </p:nvPicPr>
        <p:blipFill>
          <a:blip r:embed="rId3"/>
          <a:srcRect b="19318"/>
          <a:stretch>
            <a:fillRect/>
          </a:stretch>
        </p:blipFill>
        <p:spPr bwMode="auto">
          <a:xfrm>
            <a:off x="1422400" y="793750"/>
            <a:ext cx="7102475" cy="3328988"/>
          </a:xfrm>
          <a:prstGeom prst="rect">
            <a:avLst/>
          </a:prstGeom>
          <a:noFill/>
          <a:ln w="9525">
            <a:noFill/>
            <a:miter lim="800000"/>
            <a:headEnd/>
            <a:tailEnd/>
          </a:ln>
        </p:spPr>
      </p:pic>
      <p:sp>
        <p:nvSpPr>
          <p:cNvPr id="162827" name="Forme libre 34"/>
          <p:cNvSpPr>
            <a:spLocks noChangeArrowheads="1"/>
          </p:cNvSpPr>
          <p:nvPr/>
        </p:nvSpPr>
        <p:spPr bwMode="auto">
          <a:xfrm>
            <a:off x="1524000" y="884238"/>
            <a:ext cx="3551238" cy="1689100"/>
          </a:xfrm>
          <a:custGeom>
            <a:avLst/>
            <a:gdLst>
              <a:gd name="T0" fmla="*/ 3550709 w 3551767"/>
              <a:gd name="T1" fmla="*/ 859366 h 1689100"/>
              <a:gd name="T2" fmla="*/ 410511 w 3551767"/>
              <a:gd name="T3" fmla="*/ 1689100 h 1689100"/>
              <a:gd name="T4" fmla="*/ 0 w 3551767"/>
              <a:gd name="T5" fmla="*/ 1100666 h 1689100"/>
              <a:gd name="T6" fmla="*/ 1785935 w 3551767"/>
              <a:gd name="T7" fmla="*/ 668866 h 1689100"/>
              <a:gd name="T8" fmla="*/ 1375423 w 3551767"/>
              <a:gd name="T9" fmla="*/ 177800 h 1689100"/>
              <a:gd name="T10" fmla="*/ 2179517 w 3551767"/>
              <a:gd name="T11" fmla="*/ 0 h 1689100"/>
              <a:gd name="T12" fmla="*/ 2716990 w 3551767"/>
              <a:gd name="T13" fmla="*/ 596900 h 1689100"/>
              <a:gd name="T14" fmla="*/ 3233303 w 3551767"/>
              <a:gd name="T15" fmla="*/ 465666 h 1689100"/>
              <a:gd name="T16" fmla="*/ 3550709 w 3551767"/>
              <a:gd name="T17" fmla="*/ 859366 h 16891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551767"/>
              <a:gd name="T28" fmla="*/ 0 h 1689100"/>
              <a:gd name="T29" fmla="*/ 3551767 w 3551767"/>
              <a:gd name="T30" fmla="*/ 1689100 h 168910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551767" h="1689100">
                <a:moveTo>
                  <a:pt x="3551767" y="859366"/>
                </a:moveTo>
                <a:lnTo>
                  <a:pt x="410633" y="1689100"/>
                </a:lnTo>
                <a:lnTo>
                  <a:pt x="0" y="1100666"/>
                </a:lnTo>
                <a:lnTo>
                  <a:pt x="1786467" y="668866"/>
                </a:lnTo>
                <a:lnTo>
                  <a:pt x="1375833" y="177800"/>
                </a:lnTo>
                <a:lnTo>
                  <a:pt x="2180167" y="0"/>
                </a:lnTo>
                <a:lnTo>
                  <a:pt x="2717800" y="596900"/>
                </a:lnTo>
                <a:lnTo>
                  <a:pt x="3234267" y="465666"/>
                </a:lnTo>
                <a:lnTo>
                  <a:pt x="3551767" y="859366"/>
                </a:lnTo>
                <a:close/>
              </a:path>
            </a:pathLst>
          </a:custGeom>
          <a:noFill/>
          <a:ln w="19050">
            <a:solidFill>
              <a:srgbClr val="000000"/>
            </a:solidFill>
            <a:prstDash val="sysDash"/>
            <a:round/>
            <a:headEnd/>
            <a:tailEnd/>
          </a:ln>
        </p:spPr>
        <p:txBody>
          <a:bodyPr/>
          <a:lstStyle/>
          <a:p>
            <a:pPr defTabSz="914400"/>
            <a:endParaRPr lang="en-GB" sz="2400">
              <a:solidFill>
                <a:srgbClr val="000000"/>
              </a:solidFill>
              <a:ea typeface="ヒラギノ角ゴ Pro W3" pitchFamily="16" charset="-128"/>
              <a:sym typeface="Arial" charset="0"/>
            </a:endParaRPr>
          </a:p>
        </p:txBody>
      </p:sp>
      <p:sp>
        <p:nvSpPr>
          <p:cNvPr id="162828" name="ZoneTexte 35"/>
          <p:cNvSpPr txBox="1">
            <a:spLocks noChangeArrowheads="1"/>
          </p:cNvSpPr>
          <p:nvPr/>
        </p:nvSpPr>
        <p:spPr bwMode="auto">
          <a:xfrm>
            <a:off x="1790700" y="1230313"/>
            <a:ext cx="1057275" cy="369887"/>
          </a:xfrm>
          <a:prstGeom prst="rect">
            <a:avLst/>
          </a:prstGeom>
          <a:solidFill>
            <a:srgbClr val="CEEFFD"/>
          </a:solidFill>
          <a:ln w="9525">
            <a:noFill/>
            <a:miter lim="800000"/>
            <a:headEnd/>
            <a:tailEnd/>
          </a:ln>
        </p:spPr>
        <p:txBody>
          <a:bodyPr wrap="none">
            <a:spAutoFit/>
          </a:bodyPr>
          <a:lstStyle/>
          <a:p>
            <a:r>
              <a:rPr lang="en-GB" b="1" dirty="0"/>
              <a:t>Phase 1</a:t>
            </a:r>
          </a:p>
        </p:txBody>
      </p:sp>
      <p:sp>
        <p:nvSpPr>
          <p:cNvPr id="162829" name="Forme libre 36"/>
          <p:cNvSpPr>
            <a:spLocks noChangeArrowheads="1"/>
          </p:cNvSpPr>
          <p:nvPr/>
        </p:nvSpPr>
        <p:spPr bwMode="auto">
          <a:xfrm>
            <a:off x="3365500" y="990600"/>
            <a:ext cx="3348038" cy="2062163"/>
          </a:xfrm>
          <a:custGeom>
            <a:avLst/>
            <a:gdLst>
              <a:gd name="T0" fmla="*/ 0 w 3348567"/>
              <a:gd name="T1" fmla="*/ 1228299 h 2061633"/>
              <a:gd name="T2" fmla="*/ 1730886 w 3348567"/>
              <a:gd name="T3" fmla="*/ 762392 h 2061633"/>
              <a:gd name="T4" fmla="*/ 1752046 w 3348567"/>
              <a:gd name="T5" fmla="*/ 660740 h 2061633"/>
              <a:gd name="T6" fmla="*/ 1908629 w 3348567"/>
              <a:gd name="T7" fmla="*/ 622620 h 2061633"/>
              <a:gd name="T8" fmla="*/ 1548910 w 3348567"/>
              <a:gd name="T9" fmla="*/ 249895 h 2061633"/>
              <a:gd name="T10" fmla="*/ 2666158 w 3348567"/>
              <a:gd name="T11" fmla="*/ 0 h 2061633"/>
              <a:gd name="T12" fmla="*/ 3347509 w 3348567"/>
              <a:gd name="T13" fmla="*/ 614149 h 2061633"/>
              <a:gd name="T14" fmla="*/ 1845149 w 3348567"/>
              <a:gd name="T15" fmla="*/ 1050407 h 2061633"/>
              <a:gd name="T16" fmla="*/ 2352989 w 3348567"/>
              <a:gd name="T17" fmla="*/ 1541725 h 2061633"/>
              <a:gd name="T18" fmla="*/ 672888 w 3348567"/>
              <a:gd name="T19" fmla="*/ 2062693 h 2061633"/>
              <a:gd name="T20" fmla="*/ 0 w 3348567"/>
              <a:gd name="T21" fmla="*/ 1228299 h 206163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348567"/>
              <a:gd name="T34" fmla="*/ 0 h 2061633"/>
              <a:gd name="T35" fmla="*/ 3348567 w 3348567"/>
              <a:gd name="T36" fmla="*/ 2061633 h 206163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348567" h="2061633">
                <a:moveTo>
                  <a:pt x="0" y="1227667"/>
                </a:moveTo>
                <a:lnTo>
                  <a:pt x="1731433" y="762000"/>
                </a:lnTo>
                <a:lnTo>
                  <a:pt x="1752600" y="660400"/>
                </a:lnTo>
                <a:lnTo>
                  <a:pt x="1909233" y="622300"/>
                </a:lnTo>
                <a:lnTo>
                  <a:pt x="1549400" y="249767"/>
                </a:lnTo>
                <a:lnTo>
                  <a:pt x="2667000" y="0"/>
                </a:lnTo>
                <a:lnTo>
                  <a:pt x="3348567" y="613833"/>
                </a:lnTo>
                <a:lnTo>
                  <a:pt x="1845733" y="1049867"/>
                </a:lnTo>
                <a:lnTo>
                  <a:pt x="2353733" y="1540933"/>
                </a:lnTo>
                <a:lnTo>
                  <a:pt x="673100" y="2061633"/>
                </a:lnTo>
                <a:lnTo>
                  <a:pt x="0" y="1227667"/>
                </a:lnTo>
                <a:close/>
              </a:path>
            </a:pathLst>
          </a:custGeom>
          <a:noFill/>
          <a:ln w="19050">
            <a:solidFill>
              <a:srgbClr val="E957D0"/>
            </a:solidFill>
            <a:prstDash val="sysDash"/>
            <a:round/>
            <a:headEnd/>
            <a:tailEnd/>
          </a:ln>
        </p:spPr>
        <p:txBody>
          <a:bodyPr/>
          <a:lstStyle/>
          <a:p>
            <a:pPr defTabSz="914400"/>
            <a:endParaRPr lang="en-GB" sz="2400">
              <a:solidFill>
                <a:srgbClr val="000000"/>
              </a:solidFill>
              <a:ea typeface="ヒラギノ角ゴ Pro W3" pitchFamily="16" charset="-128"/>
              <a:sym typeface="Arial" charset="0"/>
            </a:endParaRPr>
          </a:p>
        </p:txBody>
      </p:sp>
      <p:sp>
        <p:nvSpPr>
          <p:cNvPr id="162830" name="ZoneTexte 37"/>
          <p:cNvSpPr txBox="1">
            <a:spLocks noChangeArrowheads="1"/>
          </p:cNvSpPr>
          <p:nvPr/>
        </p:nvSpPr>
        <p:spPr bwMode="auto">
          <a:xfrm>
            <a:off x="4387850" y="3052763"/>
            <a:ext cx="1057275" cy="368300"/>
          </a:xfrm>
          <a:prstGeom prst="rect">
            <a:avLst/>
          </a:prstGeom>
          <a:solidFill>
            <a:srgbClr val="FFCFFC"/>
          </a:solidFill>
          <a:ln w="9525">
            <a:noFill/>
            <a:miter lim="800000"/>
            <a:headEnd/>
            <a:tailEnd/>
          </a:ln>
        </p:spPr>
        <p:txBody>
          <a:bodyPr wrap="none">
            <a:spAutoFit/>
          </a:bodyPr>
          <a:lstStyle/>
          <a:p>
            <a:r>
              <a:rPr lang="en-GB" b="1"/>
              <a:t>Phase 2</a:t>
            </a:r>
          </a:p>
        </p:txBody>
      </p:sp>
      <p:sp>
        <p:nvSpPr>
          <p:cNvPr id="162831" name="ZoneTexte 38"/>
          <p:cNvSpPr txBox="1">
            <a:spLocks noChangeArrowheads="1"/>
          </p:cNvSpPr>
          <p:nvPr/>
        </p:nvSpPr>
        <p:spPr bwMode="auto">
          <a:xfrm>
            <a:off x="7548563" y="2962275"/>
            <a:ext cx="898525" cy="368300"/>
          </a:xfrm>
          <a:prstGeom prst="rect">
            <a:avLst/>
          </a:prstGeom>
          <a:noFill/>
          <a:ln w="9525">
            <a:noFill/>
            <a:miter lim="800000"/>
            <a:headEnd/>
            <a:tailEnd/>
          </a:ln>
        </p:spPr>
        <p:txBody>
          <a:bodyPr wrap="none">
            <a:spAutoFit/>
          </a:bodyPr>
          <a:lstStyle/>
          <a:p>
            <a:r>
              <a:rPr lang="en-GB" b="1"/>
              <a:t>GANIL</a:t>
            </a:r>
          </a:p>
        </p:txBody>
      </p:sp>
      <p:sp>
        <p:nvSpPr>
          <p:cNvPr id="24" name="Flèche vers le bas 23"/>
          <p:cNvSpPr/>
          <p:nvPr/>
        </p:nvSpPr>
        <p:spPr bwMode="auto">
          <a:xfrm rot="2785641">
            <a:off x="6488351" y="476656"/>
            <a:ext cx="389106" cy="797668"/>
          </a:xfrm>
          <a:prstGeom prst="downArrow">
            <a:avLst/>
          </a:prstGeom>
          <a:solidFill>
            <a:srgbClr val="FFFF00"/>
          </a:solidFill>
          <a:ln w="285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2400" b="0" i="0" u="none" strike="noStrike" cap="none" normalizeH="0" baseline="0" smtClean="0">
              <a:ln>
                <a:noFill/>
              </a:ln>
              <a:solidFill>
                <a:schemeClr val="tx1"/>
              </a:solidFill>
              <a:effectLst/>
              <a:latin typeface="Comic Sans MS" pitchFamily="66" charset="0"/>
            </a:endParaRPr>
          </a:p>
        </p:txBody>
      </p:sp>
    </p:spTree>
  </p:cSld>
  <p:clrMapOvr>
    <a:masterClrMapping/>
  </p:clrMapOvr>
  <p:transition/>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Text Box 7"/>
          <p:cNvSpPr txBox="1">
            <a:spLocks noChangeArrowheads="1"/>
          </p:cNvSpPr>
          <p:nvPr/>
        </p:nvSpPr>
        <p:spPr bwMode="auto">
          <a:xfrm>
            <a:off x="4191000" y="0"/>
            <a:ext cx="2895600" cy="538163"/>
          </a:xfrm>
          <a:prstGeom prst="rect">
            <a:avLst/>
          </a:prstGeom>
          <a:noFill/>
          <a:ln w="9525">
            <a:noFill/>
            <a:miter lim="800000"/>
            <a:headEnd/>
            <a:tailEnd/>
          </a:ln>
        </p:spPr>
        <p:txBody>
          <a:bodyPr>
            <a:spAutoFit/>
          </a:bodyPr>
          <a:lstStyle/>
          <a:p>
            <a:r>
              <a:rPr lang="pl-PL" sz="2900" b="1">
                <a:solidFill>
                  <a:srgbClr val="000000"/>
                </a:solidFill>
                <a:ea typeface="ヒラギノ角ゴ Pro W3" pitchFamily="16" charset="-128"/>
                <a:sym typeface="Arial" charset="0"/>
              </a:rPr>
              <a:t>DESIR Facility</a:t>
            </a:r>
            <a:endParaRPr lang="en-US" sz="2900" b="1">
              <a:solidFill>
                <a:srgbClr val="000000"/>
              </a:solidFill>
              <a:ea typeface="ヒラギノ角ゴ Pro W3" pitchFamily="16" charset="-128"/>
              <a:sym typeface="Arial" charset="0"/>
            </a:endParaRPr>
          </a:p>
        </p:txBody>
      </p:sp>
      <p:sp>
        <p:nvSpPr>
          <p:cNvPr id="17" name="ZoneTexte 16"/>
          <p:cNvSpPr txBox="1">
            <a:spLocks noChangeArrowheads="1"/>
          </p:cNvSpPr>
          <p:nvPr/>
        </p:nvSpPr>
        <p:spPr bwMode="auto">
          <a:xfrm>
            <a:off x="609600" y="1066800"/>
            <a:ext cx="2057400" cy="401638"/>
          </a:xfrm>
          <a:prstGeom prst="rect">
            <a:avLst/>
          </a:prstGeom>
          <a:gradFill rotWithShape="1">
            <a:gsLst>
              <a:gs pos="0">
                <a:srgbClr val="F5FFFF"/>
              </a:gs>
              <a:gs pos="64999">
                <a:srgbClr val="E8FFFF"/>
              </a:gs>
              <a:gs pos="100000">
                <a:srgbClr val="DFFFFF"/>
              </a:gs>
            </a:gsLst>
            <a:lin ang="5400000" scaled="1"/>
          </a:gradFill>
          <a:ln w="9525">
            <a:solidFill>
              <a:srgbClr val="D0E9EA"/>
            </a:solidFill>
            <a:miter lim="800000"/>
            <a:headEnd/>
            <a:tailEnd/>
          </a:ln>
          <a:effectLst>
            <a:outerShdw dist="20000" dir="5400000" rotWithShape="0">
              <a:srgbClr val="808080">
                <a:alpha val="37999"/>
              </a:srgbClr>
            </a:outerShdw>
          </a:effectLst>
        </p:spPr>
        <p:txBody>
          <a:bodyPr anchor="b"/>
          <a:lstStyle/>
          <a:p>
            <a:pPr marL="419100" indent="-419100" algn="ctr">
              <a:lnSpc>
                <a:spcPct val="130000"/>
              </a:lnSpc>
              <a:defRPr/>
            </a:pPr>
            <a:r>
              <a:rPr lang="en-GB">
                <a:solidFill>
                  <a:srgbClr val="000000"/>
                </a:solidFill>
                <a:latin typeface="Helvetica" charset="0"/>
                <a:ea typeface="+mn-ea"/>
                <a:sym typeface="Arial" charset="0"/>
              </a:rPr>
              <a:t>Collaboration</a:t>
            </a:r>
          </a:p>
        </p:txBody>
      </p:sp>
      <p:pic>
        <p:nvPicPr>
          <p:cNvPr id="142340" name="Picture 2" descr="DESIR_hall_08"/>
          <p:cNvPicPr>
            <a:picLocks noChangeAspect="1" noChangeArrowheads="1"/>
          </p:cNvPicPr>
          <p:nvPr/>
        </p:nvPicPr>
        <p:blipFill>
          <a:blip r:embed="rId3"/>
          <a:srcRect/>
          <a:stretch>
            <a:fillRect/>
          </a:stretch>
        </p:blipFill>
        <p:spPr bwMode="auto">
          <a:xfrm>
            <a:off x="74613" y="2057400"/>
            <a:ext cx="5751512" cy="4092575"/>
          </a:xfrm>
          <a:prstGeom prst="rect">
            <a:avLst/>
          </a:prstGeom>
          <a:noFill/>
          <a:ln w="9525">
            <a:noFill/>
            <a:miter lim="800000"/>
            <a:headEnd/>
            <a:tailEnd/>
          </a:ln>
        </p:spPr>
      </p:pic>
      <p:sp>
        <p:nvSpPr>
          <p:cNvPr id="19" name="ZoneTexte 18"/>
          <p:cNvSpPr txBox="1">
            <a:spLocks noChangeArrowheads="1"/>
          </p:cNvSpPr>
          <p:nvPr/>
        </p:nvSpPr>
        <p:spPr bwMode="auto">
          <a:xfrm>
            <a:off x="3962400" y="2052638"/>
            <a:ext cx="1676400" cy="438150"/>
          </a:xfrm>
          <a:prstGeom prst="rect">
            <a:avLst/>
          </a:prstGeom>
          <a:gradFill rotWithShape="1">
            <a:gsLst>
              <a:gs pos="0">
                <a:srgbClr val="F5FFFF"/>
              </a:gs>
              <a:gs pos="64999">
                <a:srgbClr val="E8FFFF"/>
              </a:gs>
              <a:gs pos="100000">
                <a:srgbClr val="DFFFFF"/>
              </a:gs>
            </a:gsLst>
            <a:lin ang="5400000" scaled="1"/>
          </a:gradFill>
          <a:ln w="9525">
            <a:solidFill>
              <a:srgbClr val="D0E9EA"/>
            </a:solidFill>
            <a:miter lim="800000"/>
            <a:headEnd/>
            <a:tailEnd/>
          </a:ln>
          <a:effectLst>
            <a:outerShdw dist="20000" dir="5400000" rotWithShape="0">
              <a:srgbClr val="808080">
                <a:alpha val="37999"/>
              </a:srgbClr>
            </a:outerShdw>
          </a:effectLst>
        </p:spPr>
        <p:txBody>
          <a:bodyPr anchor="ctr">
            <a:spAutoFit/>
          </a:bodyPr>
          <a:lstStyle/>
          <a:p>
            <a:pPr marL="419100" indent="-419100">
              <a:lnSpc>
                <a:spcPct val="130000"/>
              </a:lnSpc>
              <a:defRPr/>
            </a:pPr>
            <a:r>
              <a:rPr lang="en-GB" dirty="0">
                <a:solidFill>
                  <a:srgbClr val="000000"/>
                </a:solidFill>
                <a:latin typeface="Helvetica" charset="0"/>
                <a:ea typeface="+mn-ea"/>
                <a:sym typeface="Arial" charset="0"/>
              </a:rPr>
              <a:t>DESIR Layout</a:t>
            </a:r>
          </a:p>
        </p:txBody>
      </p:sp>
      <p:sp>
        <p:nvSpPr>
          <p:cNvPr id="18" name="ZoneTexte 17"/>
          <p:cNvSpPr txBox="1">
            <a:spLocks noChangeArrowheads="1"/>
          </p:cNvSpPr>
          <p:nvPr/>
        </p:nvSpPr>
        <p:spPr bwMode="auto">
          <a:xfrm>
            <a:off x="3048000" y="685800"/>
            <a:ext cx="5715000" cy="1262063"/>
          </a:xfrm>
          <a:prstGeom prst="rect">
            <a:avLst/>
          </a:prstGeom>
          <a:gradFill rotWithShape="1">
            <a:gsLst>
              <a:gs pos="0">
                <a:srgbClr val="EEFFFF"/>
              </a:gs>
              <a:gs pos="64999">
                <a:srgbClr val="D8FFFF"/>
              </a:gs>
              <a:gs pos="100000">
                <a:srgbClr val="C8FFFF"/>
              </a:gs>
            </a:gsLst>
            <a:lin ang="5400000" scaled="1"/>
          </a:gradFill>
          <a:ln w="9525">
            <a:solidFill>
              <a:srgbClr val="ADDDDF"/>
            </a:solidFill>
            <a:miter lim="800000"/>
            <a:headEnd/>
            <a:tailEnd/>
          </a:ln>
          <a:effectLst>
            <a:outerShdw dist="20000" dir="5400000" rotWithShape="0">
              <a:srgbClr val="808080">
                <a:alpha val="37999"/>
              </a:srgbClr>
            </a:outerShdw>
          </a:effectLst>
        </p:spPr>
        <p:txBody>
          <a:bodyPr>
            <a:spAutoFit/>
          </a:bodyPr>
          <a:lstStyle/>
          <a:p>
            <a:r>
              <a:rPr lang="en-GB" sz="2000" b="1">
                <a:solidFill>
                  <a:srgbClr val="000000"/>
                </a:solidFill>
                <a:ea typeface="ヒラギノ角ゴ Pro W3" pitchFamily="16" charset="-128"/>
                <a:sym typeface="Arial" charset="0"/>
              </a:rPr>
              <a:t>106 physicists, 34 institutions, 16 countries</a:t>
            </a:r>
          </a:p>
          <a:p>
            <a:r>
              <a:rPr lang="en-GB" sz="2000" u="sng">
                <a:solidFill>
                  <a:srgbClr val="000000"/>
                </a:solidFill>
                <a:ea typeface="ヒラギノ角ゴ Pro W3" pitchFamily="16" charset="-128"/>
                <a:sym typeface="Arial" charset="0"/>
              </a:rPr>
              <a:t>Spokesperson: </a:t>
            </a:r>
          </a:p>
          <a:p>
            <a:r>
              <a:rPr lang="fr-FR">
                <a:solidFill>
                  <a:srgbClr val="000000"/>
                </a:solidFill>
                <a:ea typeface="ヒラギノ角ゴ Pro W3" pitchFamily="16" charset="-128"/>
                <a:sym typeface="Arial" charset="0"/>
              </a:rPr>
              <a:t>Bertram Blank, CENBG, France</a:t>
            </a:r>
          </a:p>
          <a:p>
            <a:r>
              <a:rPr lang="en-US">
                <a:solidFill>
                  <a:srgbClr val="000000"/>
                </a:solidFill>
                <a:ea typeface="ヒラギノ角ゴ Pro W3" pitchFamily="16" charset="-128"/>
              </a:rPr>
              <a:t>GANIL liaison: Jean-Charles Thomas</a:t>
            </a:r>
            <a:endParaRPr lang="fr-FR">
              <a:solidFill>
                <a:srgbClr val="000000"/>
              </a:solidFill>
              <a:ea typeface="ヒラギノ角ゴ Pro W3" pitchFamily="16" charset="-128"/>
              <a:sym typeface="Arial" charset="0"/>
            </a:endParaRPr>
          </a:p>
        </p:txBody>
      </p:sp>
      <p:sp>
        <p:nvSpPr>
          <p:cNvPr id="10" name="Text Box 20"/>
          <p:cNvSpPr txBox="1">
            <a:spLocks noChangeArrowheads="1"/>
          </p:cNvSpPr>
          <p:nvPr/>
        </p:nvSpPr>
        <p:spPr bwMode="auto">
          <a:xfrm>
            <a:off x="6110288" y="3651250"/>
            <a:ext cx="2505075" cy="1477963"/>
          </a:xfrm>
          <a:prstGeom prst="rect">
            <a:avLst/>
          </a:prstGeom>
          <a:gradFill rotWithShape="1">
            <a:gsLst>
              <a:gs pos="0">
                <a:srgbClr val="EDEDED"/>
              </a:gs>
              <a:gs pos="64999">
                <a:srgbClr val="D0D0D0"/>
              </a:gs>
              <a:gs pos="100000">
                <a:srgbClr val="BCBCBC"/>
              </a:gs>
            </a:gsLst>
            <a:lin ang="5400000" scaled="1"/>
          </a:gradFill>
          <a:ln w="9525">
            <a:solidFill>
              <a:srgbClr val="000000"/>
            </a:solidFill>
            <a:miter lim="800000"/>
            <a:headEnd/>
            <a:tailEnd/>
          </a:ln>
          <a:effectLst>
            <a:outerShdw dist="20000" dir="5400000" rotWithShape="0">
              <a:srgbClr val="808080">
                <a:alpha val="37999"/>
              </a:srgbClr>
            </a:outerShdw>
          </a:effectLst>
        </p:spPr>
        <p:txBody>
          <a:bodyPr wrap="none">
            <a:spAutoFit/>
          </a:bodyPr>
          <a:lstStyle/>
          <a:p>
            <a:pPr>
              <a:defRPr/>
            </a:pPr>
            <a:r>
              <a:rPr lang="en-US" b="1">
                <a:solidFill>
                  <a:srgbClr val="000000"/>
                </a:solidFill>
                <a:latin typeface="+mn-lt"/>
                <a:ea typeface="+mn-ea"/>
              </a:rPr>
              <a:t>Tools:</a:t>
            </a:r>
          </a:p>
          <a:p>
            <a:pPr>
              <a:buFont typeface="Arial" charset="0"/>
              <a:buChar char="•"/>
              <a:defRPr/>
            </a:pPr>
            <a:r>
              <a:rPr lang="en-US" b="1">
                <a:solidFill>
                  <a:srgbClr val="000000"/>
                </a:solidFill>
                <a:latin typeface="+mn-lt"/>
                <a:ea typeface="+mn-ea"/>
              </a:rPr>
              <a:t>keV RI Beams</a:t>
            </a:r>
          </a:p>
          <a:p>
            <a:pPr>
              <a:buFont typeface="Arial" charset="0"/>
              <a:buChar char="•"/>
              <a:defRPr/>
            </a:pPr>
            <a:r>
              <a:rPr lang="en-US" b="1">
                <a:solidFill>
                  <a:srgbClr val="000000"/>
                </a:solidFill>
                <a:latin typeface="+mn-lt"/>
                <a:ea typeface="+mn-ea"/>
              </a:rPr>
              <a:t>decay spectroscopy</a:t>
            </a:r>
          </a:p>
          <a:p>
            <a:pPr>
              <a:buFont typeface="Arial" charset="0"/>
              <a:buChar char="•"/>
              <a:defRPr/>
            </a:pPr>
            <a:r>
              <a:rPr lang="en-US" b="1">
                <a:solidFill>
                  <a:srgbClr val="000000"/>
                </a:solidFill>
                <a:latin typeface="+mn-lt"/>
                <a:ea typeface="+mn-ea"/>
              </a:rPr>
              <a:t>laser spectroscopy</a:t>
            </a:r>
          </a:p>
          <a:p>
            <a:pPr>
              <a:buFont typeface="Arial" charset="0"/>
              <a:buChar char="•"/>
              <a:defRPr/>
            </a:pPr>
            <a:r>
              <a:rPr lang="en-US" b="1">
                <a:solidFill>
                  <a:srgbClr val="000000"/>
                </a:solidFill>
                <a:latin typeface="+mn-lt"/>
                <a:ea typeface="+mn-ea"/>
              </a:rPr>
              <a:t>ion</a:t>
            </a:r>
            <a:r>
              <a:rPr lang="en-US" sz="1400" b="1">
                <a:solidFill>
                  <a:srgbClr val="000000"/>
                </a:solidFill>
                <a:latin typeface="+mn-lt"/>
                <a:ea typeface="+mn-ea"/>
              </a:rPr>
              <a:t> </a:t>
            </a:r>
            <a:r>
              <a:rPr lang="en-US" b="1">
                <a:solidFill>
                  <a:srgbClr val="000000"/>
                </a:solidFill>
                <a:latin typeface="+mn-lt"/>
                <a:ea typeface="+mn-ea"/>
              </a:rPr>
              <a:t>/</a:t>
            </a:r>
            <a:r>
              <a:rPr lang="en-US" sz="1400" b="1">
                <a:solidFill>
                  <a:srgbClr val="000000"/>
                </a:solidFill>
                <a:latin typeface="+mn-lt"/>
                <a:ea typeface="+mn-ea"/>
              </a:rPr>
              <a:t> </a:t>
            </a:r>
            <a:r>
              <a:rPr lang="en-US" b="1">
                <a:solidFill>
                  <a:srgbClr val="000000"/>
                </a:solidFill>
                <a:latin typeface="+mn-lt"/>
                <a:ea typeface="+mn-ea"/>
              </a:rPr>
              <a:t>atom trapping</a:t>
            </a:r>
          </a:p>
        </p:txBody>
      </p:sp>
      <p:sp>
        <p:nvSpPr>
          <p:cNvPr id="11" name="Text Box 21"/>
          <p:cNvSpPr txBox="1">
            <a:spLocks noChangeArrowheads="1"/>
          </p:cNvSpPr>
          <p:nvPr/>
        </p:nvSpPr>
        <p:spPr bwMode="auto">
          <a:xfrm>
            <a:off x="5802313" y="2090738"/>
            <a:ext cx="3121025" cy="1477962"/>
          </a:xfrm>
          <a:prstGeom prst="rect">
            <a:avLst/>
          </a:prstGeom>
          <a:gradFill rotWithShape="1">
            <a:gsLst>
              <a:gs pos="0">
                <a:srgbClr val="E8E8FA"/>
              </a:gs>
              <a:gs pos="64999">
                <a:srgbClr val="C3C3EF"/>
              </a:gs>
              <a:gs pos="100000">
                <a:srgbClr val="A8A8EA"/>
              </a:gs>
            </a:gsLst>
            <a:lin ang="5400000" scaled="1"/>
          </a:gradFill>
          <a:ln w="9525">
            <a:solidFill>
              <a:srgbClr val="2F2F98"/>
            </a:solidFill>
            <a:miter lim="800000"/>
            <a:headEnd/>
            <a:tailEnd/>
          </a:ln>
          <a:effectLst>
            <a:outerShdw dist="20000" dir="5400000" rotWithShape="0">
              <a:srgbClr val="808080">
                <a:alpha val="37999"/>
              </a:srgbClr>
            </a:outerShdw>
          </a:effectLst>
        </p:spPr>
        <p:txBody>
          <a:bodyPr wrap="none">
            <a:spAutoFit/>
          </a:bodyPr>
          <a:lstStyle/>
          <a:p>
            <a:r>
              <a:rPr lang="en-US" b="1">
                <a:solidFill>
                  <a:srgbClr val="000000"/>
                </a:solidFill>
                <a:ea typeface="ヒラギノ角ゴ Pro W3" pitchFamily="16" charset="-128"/>
              </a:rPr>
              <a:t>Topics:</a:t>
            </a:r>
          </a:p>
          <a:p>
            <a:pPr>
              <a:buFont typeface="Arial" charset="0"/>
              <a:buChar char="•"/>
            </a:pPr>
            <a:r>
              <a:rPr lang="en-US" b="1">
                <a:solidFill>
                  <a:srgbClr val="000000"/>
                </a:solidFill>
                <a:ea typeface="ヒラギノ角ゴ Pro W3" pitchFamily="16" charset="-128"/>
              </a:rPr>
              <a:t>nuclear fine structure</a:t>
            </a:r>
          </a:p>
          <a:p>
            <a:pPr>
              <a:buFont typeface="Arial" charset="0"/>
              <a:buChar char="•"/>
            </a:pPr>
            <a:r>
              <a:rPr lang="en-US" b="1">
                <a:solidFill>
                  <a:srgbClr val="000000"/>
                </a:solidFill>
                <a:ea typeface="ヒラギノ角ゴ Pro W3" pitchFamily="16" charset="-128"/>
              </a:rPr>
              <a:t>charge radii &amp; moments</a:t>
            </a:r>
          </a:p>
          <a:p>
            <a:pPr>
              <a:buFont typeface="Arial" charset="0"/>
              <a:buChar char="•"/>
            </a:pPr>
            <a:r>
              <a:rPr lang="en-US" b="1">
                <a:solidFill>
                  <a:srgbClr val="000000"/>
                </a:solidFill>
                <a:ea typeface="ヒラギノ角ゴ Pro W3" pitchFamily="16" charset="-128"/>
              </a:rPr>
              <a:t>masses, ion-purification </a:t>
            </a:r>
          </a:p>
          <a:p>
            <a:pPr>
              <a:buFont typeface="Arial" charset="0"/>
              <a:buChar char="•"/>
            </a:pPr>
            <a:r>
              <a:rPr lang="en-US" b="1">
                <a:solidFill>
                  <a:srgbClr val="000000"/>
                </a:solidFill>
                <a:ea typeface="ヒラギノ角ゴ Pro W3" pitchFamily="16" charset="-128"/>
              </a:rPr>
              <a:t>weak interaction studies</a:t>
            </a:r>
            <a:endParaRPr lang="en-US" b="1" baseline="30000">
              <a:solidFill>
                <a:srgbClr val="000000"/>
              </a:solidFill>
              <a:ea typeface="ヒラギノ角ゴ Pro W3" pitchFamily="16" charset="-128"/>
            </a:endParaRPr>
          </a:p>
        </p:txBody>
      </p:sp>
      <p:sp>
        <p:nvSpPr>
          <p:cNvPr id="9" name="ZoneTexte 8"/>
          <p:cNvSpPr txBox="1"/>
          <p:nvPr/>
        </p:nvSpPr>
        <p:spPr>
          <a:xfrm>
            <a:off x="5754688" y="5221288"/>
            <a:ext cx="3216275" cy="1200150"/>
          </a:xfrm>
          <a:prstGeom prst="rect">
            <a:avLst/>
          </a:prstGeom>
        </p:spPr>
        <p:style>
          <a:lnRef idx="2">
            <a:schemeClr val="accent2"/>
          </a:lnRef>
          <a:fillRef idx="1">
            <a:schemeClr val="lt1"/>
          </a:fillRef>
          <a:effectRef idx="0">
            <a:schemeClr val="accent2"/>
          </a:effectRef>
          <a:fontRef idx="minor">
            <a:schemeClr val="dk1"/>
          </a:fontRef>
        </p:style>
        <p:txBody>
          <a:bodyPr>
            <a:spAutoFit/>
          </a:bodyPr>
          <a:lstStyle/>
          <a:p>
            <a:pPr>
              <a:defRPr/>
            </a:pPr>
            <a:r>
              <a:rPr lang="en-GB" b="1" dirty="0">
                <a:solidFill>
                  <a:srgbClr val="000000"/>
                </a:solidFill>
              </a:rPr>
              <a:t>DESIR time-line </a:t>
            </a:r>
          </a:p>
          <a:p>
            <a:pPr>
              <a:buFontTx/>
              <a:buChar char="•"/>
              <a:defRPr/>
            </a:pPr>
            <a:r>
              <a:rPr lang="en-GB" b="1" dirty="0">
                <a:solidFill>
                  <a:srgbClr val="000000"/>
                </a:solidFill>
              </a:rPr>
              <a:t> design: 2007 - 2010</a:t>
            </a:r>
          </a:p>
          <a:p>
            <a:pPr>
              <a:buFontTx/>
              <a:buChar char="•"/>
              <a:defRPr/>
            </a:pPr>
            <a:r>
              <a:rPr lang="en-GB" b="1" dirty="0">
                <a:solidFill>
                  <a:srgbClr val="000000"/>
                </a:solidFill>
              </a:rPr>
              <a:t> construction: 2012-13</a:t>
            </a:r>
          </a:p>
          <a:p>
            <a:pPr>
              <a:buFontTx/>
              <a:buChar char="•"/>
              <a:defRPr/>
            </a:pPr>
            <a:r>
              <a:rPr lang="en-GB" b="1" dirty="0">
                <a:solidFill>
                  <a:srgbClr val="000000"/>
                </a:solidFill>
              </a:rPr>
              <a:t> commissioning: 2014-15</a:t>
            </a:r>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883" name="Image 11" descr="NFS_Layout.pdf"/>
          <p:cNvPicPr>
            <a:picLocks/>
          </p:cNvPicPr>
          <p:nvPr/>
        </p:nvPicPr>
        <p:blipFill>
          <a:blip r:embed="rId4" cstate="print"/>
          <a:srcRect/>
          <a:stretch>
            <a:fillRect/>
          </a:stretch>
        </p:blipFill>
        <p:spPr bwMode="auto">
          <a:xfrm rot="1229657">
            <a:off x="5318125" y="2601913"/>
            <a:ext cx="3697288" cy="2373312"/>
          </a:xfrm>
          <a:prstGeom prst="rect">
            <a:avLst/>
          </a:prstGeom>
          <a:noFill/>
          <a:ln w="9525">
            <a:noFill/>
            <a:miter lim="800000"/>
            <a:headEnd/>
            <a:tailEnd/>
          </a:ln>
        </p:spPr>
      </p:pic>
      <p:sp>
        <p:nvSpPr>
          <p:cNvPr id="122884" name="Rectangle 32"/>
          <p:cNvSpPr>
            <a:spLocks/>
          </p:cNvSpPr>
          <p:nvPr/>
        </p:nvSpPr>
        <p:spPr bwMode="auto">
          <a:xfrm>
            <a:off x="6654800" y="3001963"/>
            <a:ext cx="555625" cy="307975"/>
          </a:xfrm>
          <a:prstGeom prst="rect">
            <a:avLst/>
          </a:prstGeom>
          <a:solidFill>
            <a:schemeClr val="bg1"/>
          </a:solidFill>
          <a:ln w="9525">
            <a:noFill/>
            <a:miter lim="800000"/>
            <a:headEnd/>
            <a:tailEnd/>
          </a:ln>
        </p:spPr>
        <p:txBody>
          <a:bodyPr wrap="none" lIns="0" tIns="0" rIns="40639" bIns="0">
            <a:spAutoFit/>
          </a:bodyPr>
          <a:lstStyle/>
          <a:p>
            <a:pPr marL="39688"/>
            <a:r>
              <a:rPr lang="en-US" sz="2000" b="1">
                <a:solidFill>
                  <a:srgbClr val="000000"/>
                </a:solidFill>
                <a:cs typeface="Arial" charset="0"/>
              </a:rPr>
              <a:t>NFS</a:t>
            </a:r>
          </a:p>
        </p:txBody>
      </p:sp>
      <p:graphicFrame>
        <p:nvGraphicFramePr>
          <p:cNvPr id="122882" name="Object 2"/>
          <p:cNvGraphicFramePr>
            <a:graphicFrameLocks noChangeAspect="1"/>
          </p:cNvGraphicFramePr>
          <p:nvPr/>
        </p:nvGraphicFramePr>
        <p:xfrm>
          <a:off x="4267200" y="990600"/>
          <a:ext cx="4559300" cy="1852613"/>
        </p:xfrm>
        <a:graphic>
          <a:graphicData uri="http://schemas.openxmlformats.org/presentationml/2006/ole">
            <p:oleObj spid="_x0000_s77826" name="Document" r:id="rId5" imgW="5666232" imgH="2304288" progId="Word.Document.8">
              <p:embed/>
            </p:oleObj>
          </a:graphicData>
        </a:graphic>
      </p:graphicFrame>
      <p:pic>
        <p:nvPicPr>
          <p:cNvPr id="122885" name="Picture 5"/>
          <p:cNvPicPr>
            <a:picLocks noChangeArrowheads="1"/>
          </p:cNvPicPr>
          <p:nvPr/>
        </p:nvPicPr>
        <p:blipFill>
          <a:blip r:embed="rId6" cstate="print"/>
          <a:srcRect/>
          <a:stretch>
            <a:fillRect/>
          </a:stretch>
        </p:blipFill>
        <p:spPr bwMode="auto">
          <a:xfrm>
            <a:off x="230188" y="4191000"/>
            <a:ext cx="1219200" cy="1096963"/>
          </a:xfrm>
          <a:prstGeom prst="rect">
            <a:avLst/>
          </a:prstGeom>
          <a:noFill/>
          <a:ln w="9525">
            <a:noFill/>
            <a:miter lim="800000"/>
            <a:headEnd/>
            <a:tailEnd/>
          </a:ln>
        </p:spPr>
      </p:pic>
      <p:grpSp>
        <p:nvGrpSpPr>
          <p:cNvPr id="15" name="Group 6"/>
          <p:cNvGrpSpPr>
            <a:grpSpLocks/>
          </p:cNvGrpSpPr>
          <p:nvPr/>
        </p:nvGrpSpPr>
        <p:grpSpPr bwMode="auto">
          <a:xfrm>
            <a:off x="4572000" y="5146675"/>
            <a:ext cx="2366963" cy="1241425"/>
            <a:chOff x="0" y="0"/>
            <a:chExt cx="1491" cy="782"/>
          </a:xfrm>
        </p:grpSpPr>
        <p:sp>
          <p:nvSpPr>
            <p:cNvPr id="2" name="Rectangle 7"/>
            <p:cNvSpPr>
              <a:spLocks/>
            </p:cNvSpPr>
            <p:nvPr/>
          </p:nvSpPr>
          <p:spPr bwMode="auto">
            <a:xfrm>
              <a:off x="1047" y="0"/>
              <a:ext cx="444" cy="78"/>
            </a:xfrm>
            <a:prstGeom prst="rect">
              <a:avLst/>
            </a:prstGeom>
            <a:noFill/>
            <a:ln w="9525">
              <a:noFill/>
              <a:miter lim="800000"/>
              <a:headEnd/>
              <a:tailEnd/>
            </a:ln>
            <a:effectLst>
              <a:outerShdw blurRad="63500" dist="38099" dir="2700000" algn="ctr" rotWithShape="0">
                <a:schemeClr val="bg2">
                  <a:alpha val="75000"/>
                </a:schemeClr>
              </a:outerShdw>
            </a:effectLst>
          </p:spPr>
          <p:txBody>
            <a:bodyPr wrap="none" lIns="0" tIns="0" rIns="40639" bIns="0">
              <a:spAutoFit/>
            </a:bodyPr>
            <a:lstStyle/>
            <a:p>
              <a:pPr marL="39688">
                <a:defRPr/>
              </a:pPr>
              <a:r>
                <a:rPr lang="en-US" sz="800" b="1">
                  <a:solidFill>
                    <a:srgbClr val="FD0025"/>
                  </a:solidFill>
                  <a:latin typeface="+mn-lt"/>
                  <a:ea typeface="Arial" pitchFamily="-109" charset="0"/>
                  <a:cs typeface="Arial" pitchFamily="-109" charset="0"/>
                  <a:sym typeface="Arial" pitchFamily="-109" charset="0"/>
                </a:rPr>
                <a:t>Particle Array</a:t>
              </a:r>
            </a:p>
          </p:txBody>
        </p:sp>
        <p:sp>
          <p:nvSpPr>
            <p:cNvPr id="3" name="Rectangle 8"/>
            <p:cNvSpPr>
              <a:spLocks/>
            </p:cNvSpPr>
            <p:nvPr/>
          </p:nvSpPr>
          <p:spPr bwMode="auto">
            <a:xfrm>
              <a:off x="0" y="0"/>
              <a:ext cx="471" cy="77"/>
            </a:xfrm>
            <a:prstGeom prst="rect">
              <a:avLst/>
            </a:prstGeom>
            <a:noFill/>
            <a:ln w="9525">
              <a:noFill/>
              <a:miter lim="800000"/>
              <a:headEnd/>
              <a:tailEnd/>
            </a:ln>
            <a:effectLst>
              <a:outerShdw blurRad="63500" dist="38099" dir="2700000" algn="ctr" rotWithShape="0">
                <a:schemeClr val="bg2">
                  <a:alpha val="75000"/>
                </a:schemeClr>
              </a:outerShdw>
            </a:effectLst>
          </p:spPr>
          <p:txBody>
            <a:bodyPr wrap="none" lIns="0" tIns="0" rIns="40639" bIns="0">
              <a:spAutoFit/>
            </a:bodyPr>
            <a:lstStyle/>
            <a:p>
              <a:pPr marL="39688">
                <a:defRPr/>
              </a:pPr>
              <a:r>
                <a:rPr lang="en-US" sz="800" b="1">
                  <a:solidFill>
                    <a:srgbClr val="008500"/>
                  </a:solidFill>
                  <a:latin typeface="+mn-lt"/>
                  <a:ea typeface="Arial" pitchFamily="-109" charset="0"/>
                  <a:cs typeface="Arial" pitchFamily="-109" charset="0"/>
                  <a:sym typeface="Arial" pitchFamily="-109" charset="0"/>
                </a:rPr>
                <a:t>Gamma Array</a:t>
              </a:r>
            </a:p>
          </p:txBody>
        </p:sp>
        <p:sp>
          <p:nvSpPr>
            <p:cNvPr id="4" name="Oval 9"/>
            <p:cNvSpPr>
              <a:spLocks/>
            </p:cNvSpPr>
            <p:nvPr/>
          </p:nvSpPr>
          <p:spPr bwMode="auto">
            <a:xfrm>
              <a:off x="418" y="87"/>
              <a:ext cx="693" cy="695"/>
            </a:xfrm>
            <a:prstGeom prst="ellipse">
              <a:avLst/>
            </a:prstGeom>
            <a:solidFill>
              <a:srgbClr val="008500"/>
            </a:solidFill>
            <a:ln w="9525">
              <a:solidFill>
                <a:schemeClr val="tx1"/>
              </a:solidFill>
              <a:round/>
              <a:headEnd/>
              <a:tailEnd/>
            </a:ln>
            <a:effectLst>
              <a:outerShdw blurRad="63500" dist="38099" dir="2700000" algn="ctr" rotWithShape="0">
                <a:schemeClr val="bg2">
                  <a:alpha val="75000"/>
                </a:schemeClr>
              </a:outerShdw>
            </a:effectLst>
          </p:spPr>
          <p:txBody>
            <a:bodyPr/>
            <a:lstStyle/>
            <a:p>
              <a:pPr>
                <a:defRPr/>
              </a:pPr>
              <a:endParaRPr lang="en-GB" sz="2400">
                <a:solidFill>
                  <a:srgbClr val="000000"/>
                </a:solidFill>
                <a:latin typeface="+mn-lt"/>
                <a:ea typeface="+mn-ea"/>
                <a:sym typeface="Arial" pitchFamily="-109" charset="0"/>
              </a:endParaRPr>
            </a:p>
          </p:txBody>
        </p:sp>
        <p:sp>
          <p:nvSpPr>
            <p:cNvPr id="5" name="Oval 10"/>
            <p:cNvSpPr>
              <a:spLocks/>
            </p:cNvSpPr>
            <p:nvPr/>
          </p:nvSpPr>
          <p:spPr bwMode="auto">
            <a:xfrm>
              <a:off x="539" y="206"/>
              <a:ext cx="449" cy="439"/>
            </a:xfrm>
            <a:prstGeom prst="ellipse">
              <a:avLst/>
            </a:prstGeom>
            <a:solidFill>
              <a:srgbClr val="FD0025"/>
            </a:solidFill>
            <a:ln w="9525">
              <a:solidFill>
                <a:schemeClr val="tx1"/>
              </a:solidFill>
              <a:round/>
              <a:headEnd/>
              <a:tailEnd/>
            </a:ln>
            <a:effectLst>
              <a:outerShdw blurRad="63500" dist="38099" dir="2700000" algn="ctr" rotWithShape="0">
                <a:schemeClr val="bg2">
                  <a:alpha val="75000"/>
                </a:schemeClr>
              </a:outerShdw>
            </a:effectLst>
          </p:spPr>
          <p:txBody>
            <a:bodyPr/>
            <a:lstStyle/>
            <a:p>
              <a:pPr>
                <a:defRPr/>
              </a:pPr>
              <a:endParaRPr lang="en-GB" sz="2400">
                <a:solidFill>
                  <a:srgbClr val="000000"/>
                </a:solidFill>
                <a:latin typeface="+mn-lt"/>
                <a:ea typeface="+mn-ea"/>
                <a:sym typeface="Arial" pitchFamily="-109" charset="0"/>
              </a:endParaRPr>
            </a:p>
          </p:txBody>
        </p:sp>
        <p:sp>
          <p:nvSpPr>
            <p:cNvPr id="6" name="Oval 11"/>
            <p:cNvSpPr>
              <a:spLocks/>
            </p:cNvSpPr>
            <p:nvPr/>
          </p:nvSpPr>
          <p:spPr bwMode="auto">
            <a:xfrm>
              <a:off x="586" y="244"/>
              <a:ext cx="356" cy="369"/>
            </a:xfrm>
            <a:prstGeom prst="ellipse">
              <a:avLst/>
            </a:prstGeom>
            <a:solidFill>
              <a:srgbClr val="B5CEEE"/>
            </a:solidFill>
            <a:ln w="9525">
              <a:solidFill>
                <a:schemeClr val="tx1"/>
              </a:solidFill>
              <a:round/>
              <a:headEnd/>
              <a:tailEnd/>
            </a:ln>
            <a:effectLst>
              <a:outerShdw blurRad="63500" dist="38099" dir="2700000" algn="ctr" rotWithShape="0">
                <a:schemeClr val="bg2">
                  <a:alpha val="75000"/>
                </a:schemeClr>
              </a:outerShdw>
            </a:effectLst>
          </p:spPr>
          <p:txBody>
            <a:bodyPr/>
            <a:lstStyle/>
            <a:p>
              <a:pPr>
                <a:defRPr/>
              </a:pPr>
              <a:endParaRPr lang="en-GB" sz="2400">
                <a:solidFill>
                  <a:srgbClr val="000000"/>
                </a:solidFill>
                <a:latin typeface="+mn-lt"/>
                <a:ea typeface="+mn-ea"/>
                <a:sym typeface="Arial" pitchFamily="-109" charset="0"/>
              </a:endParaRPr>
            </a:p>
          </p:txBody>
        </p:sp>
        <p:sp>
          <p:nvSpPr>
            <p:cNvPr id="7" name="AutoShape 12"/>
            <p:cNvSpPr>
              <a:spLocks/>
            </p:cNvSpPr>
            <p:nvPr/>
          </p:nvSpPr>
          <p:spPr bwMode="auto">
            <a:xfrm rot="-5640000">
              <a:off x="916" y="271"/>
              <a:ext cx="124" cy="279"/>
            </a:xfrm>
            <a:prstGeom prst="triangle">
              <a:avLst>
                <a:gd name="adj" fmla="val 50000"/>
              </a:avLst>
            </a:prstGeom>
            <a:solidFill>
              <a:srgbClr val="B5CEEE"/>
            </a:solidFill>
            <a:ln w="9525">
              <a:noFill/>
              <a:miter lim="800000"/>
              <a:headEnd/>
              <a:tailEnd/>
            </a:ln>
            <a:effectLst>
              <a:outerShdw blurRad="63500" dist="38099" dir="2700000" algn="ctr" rotWithShape="0">
                <a:schemeClr val="bg2">
                  <a:alpha val="75000"/>
                </a:schemeClr>
              </a:outerShdw>
            </a:effectLst>
          </p:spPr>
          <p:txBody>
            <a:bodyPr/>
            <a:lstStyle/>
            <a:p>
              <a:pPr>
                <a:defRPr/>
              </a:pPr>
              <a:endParaRPr lang="en-GB" sz="2400">
                <a:solidFill>
                  <a:srgbClr val="000000"/>
                </a:solidFill>
                <a:latin typeface="+mn-lt"/>
                <a:ea typeface="+mn-ea"/>
                <a:sym typeface="Arial" pitchFamily="-109" charset="0"/>
              </a:endParaRPr>
            </a:p>
          </p:txBody>
        </p:sp>
        <p:sp>
          <p:nvSpPr>
            <p:cNvPr id="8" name="AutoShape 13"/>
            <p:cNvSpPr>
              <a:spLocks/>
            </p:cNvSpPr>
            <p:nvPr/>
          </p:nvSpPr>
          <p:spPr bwMode="auto">
            <a:xfrm rot="5640000" flipH="1">
              <a:off x="475" y="273"/>
              <a:ext cx="124" cy="277"/>
            </a:xfrm>
            <a:prstGeom prst="triangle">
              <a:avLst>
                <a:gd name="adj" fmla="val 50000"/>
              </a:avLst>
            </a:prstGeom>
            <a:solidFill>
              <a:srgbClr val="B5CEEE"/>
            </a:solidFill>
            <a:ln w="9525">
              <a:noFill/>
              <a:miter lim="800000"/>
              <a:headEnd/>
              <a:tailEnd/>
            </a:ln>
            <a:effectLst>
              <a:outerShdw blurRad="63500" dist="38099" dir="2700000" algn="ctr" rotWithShape="0">
                <a:schemeClr val="bg2">
                  <a:alpha val="75000"/>
                </a:schemeClr>
              </a:outerShdw>
            </a:effectLst>
          </p:spPr>
          <p:txBody>
            <a:bodyPr/>
            <a:lstStyle/>
            <a:p>
              <a:pPr>
                <a:defRPr/>
              </a:pPr>
              <a:endParaRPr lang="en-GB" sz="2400">
                <a:solidFill>
                  <a:srgbClr val="000000"/>
                </a:solidFill>
                <a:latin typeface="+mn-lt"/>
                <a:ea typeface="+mn-ea"/>
                <a:sym typeface="Arial" pitchFamily="-109" charset="0"/>
              </a:endParaRPr>
            </a:p>
          </p:txBody>
        </p:sp>
        <p:sp>
          <p:nvSpPr>
            <p:cNvPr id="61454" name="Line 14"/>
            <p:cNvSpPr>
              <a:spLocks noChangeShapeType="1"/>
            </p:cNvSpPr>
            <p:nvPr/>
          </p:nvSpPr>
          <p:spPr bwMode="auto">
            <a:xfrm>
              <a:off x="106" y="419"/>
              <a:ext cx="1224" cy="1"/>
            </a:xfrm>
            <a:prstGeom prst="line">
              <a:avLst/>
            </a:prstGeom>
            <a:noFill/>
            <a:ln w="9525">
              <a:solidFill>
                <a:schemeClr val="tx1"/>
              </a:solidFill>
              <a:round/>
              <a:headEnd/>
              <a:tailEnd type="triangle" w="med" len="med"/>
            </a:ln>
            <a:effectLst>
              <a:outerShdw blurRad="63500" dist="38099" dir="2700000" algn="ctr" rotWithShape="0">
                <a:schemeClr val="bg2">
                  <a:alpha val="75000"/>
                </a:schemeClr>
              </a:outerShdw>
            </a:effectLst>
          </p:spPr>
          <p:txBody>
            <a:bodyPr/>
            <a:lstStyle/>
            <a:p>
              <a:pPr fontAlgn="auto">
                <a:spcBef>
                  <a:spcPts val="0"/>
                </a:spcBef>
                <a:spcAft>
                  <a:spcPts val="0"/>
                </a:spcAft>
                <a:defRPr/>
              </a:pPr>
              <a:endParaRPr lang="en-GB" sz="2400">
                <a:solidFill>
                  <a:srgbClr val="000000"/>
                </a:solidFill>
                <a:latin typeface="+mn-lt"/>
                <a:ea typeface="+mn-ea"/>
                <a:sym typeface="Arial" pitchFamily="-65" charset="0"/>
              </a:endParaRPr>
            </a:p>
          </p:txBody>
        </p:sp>
        <p:sp>
          <p:nvSpPr>
            <p:cNvPr id="9" name="Line 15"/>
            <p:cNvSpPr>
              <a:spLocks noChangeShapeType="1"/>
            </p:cNvSpPr>
            <p:nvPr/>
          </p:nvSpPr>
          <p:spPr bwMode="auto">
            <a:xfrm>
              <a:off x="765" y="370"/>
              <a:ext cx="1" cy="94"/>
            </a:xfrm>
            <a:prstGeom prst="line">
              <a:avLst/>
            </a:prstGeom>
            <a:noFill/>
            <a:ln w="25400">
              <a:solidFill>
                <a:schemeClr val="tx1"/>
              </a:solidFill>
              <a:round/>
              <a:headEnd/>
              <a:tailEnd/>
            </a:ln>
            <a:effectLst>
              <a:outerShdw blurRad="63500" dist="38099" dir="2700000" algn="ctr" rotWithShape="0">
                <a:schemeClr val="bg2">
                  <a:alpha val="75000"/>
                </a:schemeClr>
              </a:outerShdw>
            </a:effectLst>
          </p:spPr>
          <p:txBody>
            <a:bodyPr/>
            <a:lstStyle/>
            <a:p>
              <a:pPr fontAlgn="auto">
                <a:spcBef>
                  <a:spcPts val="0"/>
                </a:spcBef>
                <a:spcAft>
                  <a:spcPts val="0"/>
                </a:spcAft>
                <a:defRPr/>
              </a:pPr>
              <a:endParaRPr lang="en-GB" sz="2400">
                <a:solidFill>
                  <a:srgbClr val="000000"/>
                </a:solidFill>
                <a:latin typeface="+mn-lt"/>
                <a:ea typeface="+mn-ea"/>
                <a:sym typeface="Arial" pitchFamily="-65" charset="0"/>
              </a:endParaRPr>
            </a:p>
          </p:txBody>
        </p:sp>
        <p:sp>
          <p:nvSpPr>
            <p:cNvPr id="10" name="Line 16"/>
            <p:cNvSpPr>
              <a:spLocks noChangeShapeType="1"/>
            </p:cNvSpPr>
            <p:nvPr/>
          </p:nvSpPr>
          <p:spPr bwMode="auto">
            <a:xfrm rot="10800000" flipH="1">
              <a:off x="956" y="153"/>
              <a:ext cx="229" cy="115"/>
            </a:xfrm>
            <a:prstGeom prst="line">
              <a:avLst/>
            </a:prstGeom>
            <a:noFill/>
            <a:ln w="38100">
              <a:solidFill>
                <a:srgbClr val="FD0025"/>
              </a:solidFill>
              <a:round/>
              <a:headEnd type="triangle" w="med" len="med"/>
              <a:tailEnd/>
            </a:ln>
            <a:effectLst>
              <a:outerShdw blurRad="63500" dist="38099" dir="2700000" algn="ctr" rotWithShape="0">
                <a:schemeClr val="bg2">
                  <a:alpha val="75000"/>
                </a:schemeClr>
              </a:outerShdw>
            </a:effectLst>
          </p:spPr>
          <p:txBody>
            <a:bodyPr/>
            <a:lstStyle/>
            <a:p>
              <a:pPr fontAlgn="auto">
                <a:spcBef>
                  <a:spcPts val="0"/>
                </a:spcBef>
                <a:spcAft>
                  <a:spcPts val="0"/>
                </a:spcAft>
                <a:defRPr/>
              </a:pPr>
              <a:endParaRPr lang="en-GB" sz="2400">
                <a:solidFill>
                  <a:srgbClr val="000000"/>
                </a:solidFill>
                <a:latin typeface="+mn-lt"/>
                <a:ea typeface="+mn-ea"/>
                <a:sym typeface="Arial" pitchFamily="-65" charset="0"/>
              </a:endParaRPr>
            </a:p>
          </p:txBody>
        </p:sp>
        <p:sp>
          <p:nvSpPr>
            <p:cNvPr id="11" name="Line 17"/>
            <p:cNvSpPr>
              <a:spLocks noChangeShapeType="1"/>
            </p:cNvSpPr>
            <p:nvPr/>
          </p:nvSpPr>
          <p:spPr bwMode="auto">
            <a:xfrm>
              <a:off x="213" y="179"/>
              <a:ext cx="215" cy="73"/>
            </a:xfrm>
            <a:prstGeom prst="line">
              <a:avLst/>
            </a:prstGeom>
            <a:noFill/>
            <a:ln w="38100">
              <a:solidFill>
                <a:srgbClr val="008500"/>
              </a:solidFill>
              <a:round/>
              <a:headEnd/>
              <a:tailEnd type="triangle" w="med" len="med"/>
            </a:ln>
            <a:effectLst>
              <a:outerShdw blurRad="63500" dist="38099" dir="2700000" algn="ctr" rotWithShape="0">
                <a:schemeClr val="bg2">
                  <a:alpha val="75000"/>
                </a:schemeClr>
              </a:outerShdw>
            </a:effectLst>
          </p:spPr>
          <p:txBody>
            <a:bodyPr/>
            <a:lstStyle/>
            <a:p>
              <a:pPr fontAlgn="auto">
                <a:spcBef>
                  <a:spcPts val="0"/>
                </a:spcBef>
                <a:spcAft>
                  <a:spcPts val="0"/>
                </a:spcAft>
                <a:defRPr/>
              </a:pPr>
              <a:endParaRPr lang="en-GB" sz="2400">
                <a:solidFill>
                  <a:srgbClr val="000000"/>
                </a:solidFill>
                <a:latin typeface="+mn-lt"/>
                <a:ea typeface="+mn-ea"/>
                <a:sym typeface="Arial" pitchFamily="-65" charset="0"/>
              </a:endParaRPr>
            </a:p>
          </p:txBody>
        </p:sp>
        <p:sp>
          <p:nvSpPr>
            <p:cNvPr id="12" name="Line 18"/>
            <p:cNvSpPr>
              <a:spLocks noChangeShapeType="1"/>
            </p:cNvSpPr>
            <p:nvPr/>
          </p:nvSpPr>
          <p:spPr bwMode="auto">
            <a:xfrm>
              <a:off x="781" y="470"/>
              <a:ext cx="147" cy="186"/>
            </a:xfrm>
            <a:prstGeom prst="line">
              <a:avLst/>
            </a:prstGeom>
            <a:noFill/>
            <a:ln w="9525">
              <a:solidFill>
                <a:schemeClr val="tx1"/>
              </a:solidFill>
              <a:round/>
              <a:headEnd/>
              <a:tailEnd type="triangle" w="med" len="med"/>
            </a:ln>
            <a:effectLst>
              <a:outerShdw blurRad="63500" dist="38099" dir="2700000" algn="ctr" rotWithShape="0">
                <a:schemeClr val="bg2">
                  <a:alpha val="75000"/>
                </a:schemeClr>
              </a:outerShdw>
            </a:effectLst>
          </p:spPr>
          <p:txBody>
            <a:bodyPr/>
            <a:lstStyle/>
            <a:p>
              <a:pPr fontAlgn="auto">
                <a:spcBef>
                  <a:spcPts val="0"/>
                </a:spcBef>
                <a:spcAft>
                  <a:spcPts val="0"/>
                </a:spcAft>
                <a:defRPr/>
              </a:pPr>
              <a:endParaRPr lang="en-GB" sz="2400">
                <a:solidFill>
                  <a:srgbClr val="000000"/>
                </a:solidFill>
                <a:latin typeface="+mn-lt"/>
                <a:ea typeface="+mn-ea"/>
                <a:sym typeface="Arial" pitchFamily="-65" charset="0"/>
              </a:endParaRPr>
            </a:p>
          </p:txBody>
        </p:sp>
        <p:sp>
          <p:nvSpPr>
            <p:cNvPr id="13" name="Line 19"/>
            <p:cNvSpPr>
              <a:spLocks noChangeShapeType="1"/>
            </p:cNvSpPr>
            <p:nvPr/>
          </p:nvSpPr>
          <p:spPr bwMode="auto">
            <a:xfrm flipH="1">
              <a:off x="614" y="435"/>
              <a:ext cx="129" cy="94"/>
            </a:xfrm>
            <a:prstGeom prst="line">
              <a:avLst/>
            </a:prstGeom>
            <a:noFill/>
            <a:ln w="9525">
              <a:solidFill>
                <a:schemeClr val="tx1"/>
              </a:solidFill>
              <a:round/>
              <a:headEnd/>
              <a:tailEnd type="triangle" w="med" len="med"/>
            </a:ln>
            <a:effectLst>
              <a:outerShdw blurRad="63500" dist="38099" dir="2700000" algn="ctr" rotWithShape="0">
                <a:schemeClr val="bg2">
                  <a:alpha val="75000"/>
                </a:schemeClr>
              </a:outerShdw>
            </a:effectLst>
          </p:spPr>
          <p:txBody>
            <a:bodyPr/>
            <a:lstStyle/>
            <a:p>
              <a:pPr fontAlgn="auto">
                <a:spcBef>
                  <a:spcPts val="0"/>
                </a:spcBef>
                <a:spcAft>
                  <a:spcPts val="0"/>
                </a:spcAft>
                <a:defRPr/>
              </a:pPr>
              <a:endParaRPr lang="en-GB" sz="2400">
                <a:solidFill>
                  <a:srgbClr val="000000"/>
                </a:solidFill>
                <a:latin typeface="+mn-lt"/>
                <a:ea typeface="+mn-ea"/>
                <a:sym typeface="Arial" pitchFamily="-65" charset="0"/>
              </a:endParaRPr>
            </a:p>
          </p:txBody>
        </p:sp>
        <p:sp>
          <p:nvSpPr>
            <p:cNvPr id="14" name="AutoShape 20"/>
            <p:cNvSpPr>
              <a:spLocks/>
            </p:cNvSpPr>
            <p:nvPr/>
          </p:nvSpPr>
          <p:spPr bwMode="auto">
            <a:xfrm>
              <a:off x="781" y="190"/>
              <a:ext cx="103" cy="186"/>
            </a:xfrm>
            <a:custGeom>
              <a:avLst/>
              <a:gdLst/>
              <a:ahLst/>
              <a:cxnLst/>
              <a:rect l="0" t="0" r="r" b="b"/>
              <a:pathLst>
                <a:path w="20426" h="21600">
                  <a:moveTo>
                    <a:pt x="1074" y="21600"/>
                  </a:moveTo>
                  <a:cubicBezTo>
                    <a:pt x="271" y="20197"/>
                    <a:pt x="-1174" y="19964"/>
                    <a:pt x="1636" y="19403"/>
                  </a:cubicBezTo>
                  <a:cubicBezTo>
                    <a:pt x="3804" y="20758"/>
                    <a:pt x="4126" y="20665"/>
                    <a:pt x="7498" y="20338"/>
                  </a:cubicBezTo>
                  <a:cubicBezTo>
                    <a:pt x="6856" y="18701"/>
                    <a:pt x="6615" y="17766"/>
                    <a:pt x="3724" y="17205"/>
                  </a:cubicBezTo>
                  <a:cubicBezTo>
                    <a:pt x="3885" y="16784"/>
                    <a:pt x="3644" y="16177"/>
                    <a:pt x="4286" y="15990"/>
                  </a:cubicBezTo>
                  <a:cubicBezTo>
                    <a:pt x="5089" y="15756"/>
                    <a:pt x="6053" y="16270"/>
                    <a:pt x="7016" y="16270"/>
                  </a:cubicBezTo>
                  <a:cubicBezTo>
                    <a:pt x="9184" y="16270"/>
                    <a:pt x="11272" y="16083"/>
                    <a:pt x="13440" y="15990"/>
                  </a:cubicBezTo>
                  <a:cubicBezTo>
                    <a:pt x="12717" y="14774"/>
                    <a:pt x="12316" y="14494"/>
                    <a:pt x="10228" y="14073"/>
                  </a:cubicBezTo>
                  <a:cubicBezTo>
                    <a:pt x="8622" y="13184"/>
                    <a:pt x="7739" y="13465"/>
                    <a:pt x="7016" y="12203"/>
                  </a:cubicBezTo>
                  <a:cubicBezTo>
                    <a:pt x="6856" y="11875"/>
                    <a:pt x="5972" y="11408"/>
                    <a:pt x="6454" y="11268"/>
                  </a:cubicBezTo>
                  <a:cubicBezTo>
                    <a:pt x="7257" y="11034"/>
                    <a:pt x="8221" y="11501"/>
                    <a:pt x="9104" y="11595"/>
                  </a:cubicBezTo>
                  <a:cubicBezTo>
                    <a:pt x="11112" y="11501"/>
                    <a:pt x="13280" y="11782"/>
                    <a:pt x="15046" y="11268"/>
                  </a:cubicBezTo>
                  <a:cubicBezTo>
                    <a:pt x="17134" y="10660"/>
                    <a:pt x="12477" y="8883"/>
                    <a:pt x="11834" y="8790"/>
                  </a:cubicBezTo>
                  <a:cubicBezTo>
                    <a:pt x="11031" y="8322"/>
                    <a:pt x="9425" y="8182"/>
                    <a:pt x="9104" y="7527"/>
                  </a:cubicBezTo>
                  <a:cubicBezTo>
                    <a:pt x="8863" y="7106"/>
                    <a:pt x="8943" y="6358"/>
                    <a:pt x="9666" y="6265"/>
                  </a:cubicBezTo>
                  <a:cubicBezTo>
                    <a:pt x="13119" y="5797"/>
                    <a:pt x="16813" y="6031"/>
                    <a:pt x="20426" y="5938"/>
                  </a:cubicBezTo>
                  <a:cubicBezTo>
                    <a:pt x="19703" y="4675"/>
                    <a:pt x="17776" y="3834"/>
                    <a:pt x="15608" y="3460"/>
                  </a:cubicBezTo>
                  <a:cubicBezTo>
                    <a:pt x="14243" y="2665"/>
                    <a:pt x="12396" y="0"/>
                    <a:pt x="15608" y="0"/>
                  </a:cubicBezTo>
                </a:path>
              </a:pathLst>
            </a:custGeom>
            <a:noFill/>
            <a:ln w="9525">
              <a:solidFill>
                <a:schemeClr val="tx1"/>
              </a:solidFill>
              <a:miter lim="800000"/>
              <a:headEnd/>
              <a:tailEnd type="triangle" w="med" len="med"/>
            </a:ln>
            <a:effectLst>
              <a:outerShdw blurRad="63500" dist="38099" dir="2700000" algn="ctr" rotWithShape="0">
                <a:schemeClr val="bg2">
                  <a:alpha val="75000"/>
                </a:schemeClr>
              </a:outerShdw>
            </a:effectLst>
          </p:spPr>
          <p:txBody>
            <a:bodyPr/>
            <a:lstStyle/>
            <a:p>
              <a:pPr>
                <a:defRPr/>
              </a:pPr>
              <a:endParaRPr lang="en-GB" sz="2400">
                <a:solidFill>
                  <a:srgbClr val="000000"/>
                </a:solidFill>
                <a:latin typeface="+mn-lt"/>
                <a:ea typeface="+mn-ea"/>
                <a:sym typeface="Arial" pitchFamily="-109" charset="0"/>
              </a:endParaRPr>
            </a:p>
          </p:txBody>
        </p:sp>
      </p:grpSp>
      <p:pic>
        <p:nvPicPr>
          <p:cNvPr id="122887" name="Picture 31"/>
          <p:cNvPicPr>
            <a:picLocks noChangeArrowheads="1"/>
          </p:cNvPicPr>
          <p:nvPr/>
        </p:nvPicPr>
        <p:blipFill>
          <a:blip r:embed="rId7" cstate="print"/>
          <a:srcRect/>
          <a:stretch>
            <a:fillRect/>
          </a:stretch>
        </p:blipFill>
        <p:spPr bwMode="auto">
          <a:xfrm>
            <a:off x="7267575" y="5054600"/>
            <a:ext cx="1495425" cy="1517650"/>
          </a:xfrm>
          <a:prstGeom prst="rect">
            <a:avLst/>
          </a:prstGeom>
          <a:noFill/>
          <a:ln w="9525">
            <a:noFill/>
            <a:miter lim="800000"/>
            <a:headEnd/>
            <a:tailEnd/>
          </a:ln>
        </p:spPr>
      </p:pic>
      <p:sp>
        <p:nvSpPr>
          <p:cNvPr id="122888" name="Rectangle 36"/>
          <p:cNvSpPr>
            <a:spLocks/>
          </p:cNvSpPr>
          <p:nvPr/>
        </p:nvSpPr>
        <p:spPr bwMode="auto">
          <a:xfrm>
            <a:off x="382588" y="3810000"/>
            <a:ext cx="984250" cy="304800"/>
          </a:xfrm>
          <a:prstGeom prst="rect">
            <a:avLst/>
          </a:prstGeom>
          <a:solidFill>
            <a:schemeClr val="bg1"/>
          </a:solidFill>
          <a:ln w="9525">
            <a:noFill/>
            <a:miter lim="800000"/>
            <a:headEnd/>
            <a:tailEnd/>
          </a:ln>
        </p:spPr>
        <p:txBody>
          <a:bodyPr wrap="none" lIns="0" tIns="0" rIns="40639" bIns="0">
            <a:spAutoFit/>
          </a:bodyPr>
          <a:lstStyle/>
          <a:p>
            <a:pPr marL="39688"/>
            <a:r>
              <a:rPr lang="en-US" sz="2000" b="1">
                <a:solidFill>
                  <a:srgbClr val="000000"/>
                </a:solidFill>
                <a:cs typeface="Arial" charset="0"/>
              </a:rPr>
              <a:t>AGATA</a:t>
            </a:r>
          </a:p>
        </p:txBody>
      </p:sp>
      <p:sp>
        <p:nvSpPr>
          <p:cNvPr id="122889" name="Rectangle 37"/>
          <p:cNvSpPr>
            <a:spLocks/>
          </p:cNvSpPr>
          <p:nvPr/>
        </p:nvSpPr>
        <p:spPr bwMode="auto">
          <a:xfrm>
            <a:off x="2133600" y="5011738"/>
            <a:ext cx="857250" cy="304800"/>
          </a:xfrm>
          <a:prstGeom prst="rect">
            <a:avLst/>
          </a:prstGeom>
          <a:solidFill>
            <a:schemeClr val="bg1"/>
          </a:solidFill>
          <a:ln w="9525">
            <a:noFill/>
            <a:miter lim="800000"/>
            <a:headEnd/>
            <a:tailEnd/>
          </a:ln>
        </p:spPr>
        <p:txBody>
          <a:bodyPr wrap="none" lIns="0" tIns="0" rIns="40639" bIns="0">
            <a:spAutoFit/>
          </a:bodyPr>
          <a:lstStyle/>
          <a:p>
            <a:pPr marL="39688"/>
            <a:r>
              <a:rPr lang="en-US" sz="2000" b="1">
                <a:solidFill>
                  <a:srgbClr val="000000"/>
                </a:solidFill>
                <a:cs typeface="Arial" charset="0"/>
              </a:rPr>
              <a:t>PARIS</a:t>
            </a:r>
          </a:p>
        </p:txBody>
      </p:sp>
      <p:sp>
        <p:nvSpPr>
          <p:cNvPr id="122890" name="Rectangle 38"/>
          <p:cNvSpPr>
            <a:spLocks/>
          </p:cNvSpPr>
          <p:nvPr/>
        </p:nvSpPr>
        <p:spPr bwMode="auto">
          <a:xfrm>
            <a:off x="5091113" y="4811713"/>
            <a:ext cx="1350962" cy="304800"/>
          </a:xfrm>
          <a:prstGeom prst="rect">
            <a:avLst/>
          </a:prstGeom>
          <a:solidFill>
            <a:schemeClr val="bg1"/>
          </a:solidFill>
          <a:ln w="9525">
            <a:noFill/>
            <a:miter lim="800000"/>
            <a:headEnd/>
            <a:tailEnd/>
          </a:ln>
        </p:spPr>
        <p:txBody>
          <a:bodyPr wrap="none" lIns="0" tIns="0" rIns="40639" bIns="0">
            <a:spAutoFit/>
          </a:bodyPr>
          <a:lstStyle/>
          <a:p>
            <a:pPr marL="39688"/>
            <a:r>
              <a:rPr lang="en-US" sz="2000" b="1">
                <a:solidFill>
                  <a:srgbClr val="000000"/>
                </a:solidFill>
                <a:cs typeface="Arial" charset="0"/>
              </a:rPr>
              <a:t>GASPARD</a:t>
            </a:r>
          </a:p>
        </p:txBody>
      </p:sp>
      <p:pic>
        <p:nvPicPr>
          <p:cNvPr id="122891" name="Picture 40"/>
          <p:cNvPicPr>
            <a:picLocks noChangeArrowheads="1"/>
          </p:cNvPicPr>
          <p:nvPr/>
        </p:nvPicPr>
        <p:blipFill>
          <a:blip r:embed="rId8" cstate="print"/>
          <a:srcRect/>
          <a:stretch>
            <a:fillRect/>
          </a:stretch>
        </p:blipFill>
        <p:spPr bwMode="auto">
          <a:xfrm>
            <a:off x="534988" y="5715000"/>
            <a:ext cx="754062" cy="762000"/>
          </a:xfrm>
          <a:prstGeom prst="rect">
            <a:avLst/>
          </a:prstGeom>
          <a:noFill/>
          <a:ln w="9525">
            <a:noFill/>
            <a:miter lim="800000"/>
            <a:headEnd/>
            <a:tailEnd/>
          </a:ln>
        </p:spPr>
      </p:pic>
      <p:sp>
        <p:nvSpPr>
          <p:cNvPr id="122892" name="Rectangle 41"/>
          <p:cNvSpPr>
            <a:spLocks/>
          </p:cNvSpPr>
          <p:nvPr/>
        </p:nvSpPr>
        <p:spPr bwMode="auto">
          <a:xfrm>
            <a:off x="152400" y="5470525"/>
            <a:ext cx="1422400" cy="304800"/>
          </a:xfrm>
          <a:prstGeom prst="rect">
            <a:avLst/>
          </a:prstGeom>
          <a:noFill/>
          <a:ln w="9525">
            <a:noFill/>
            <a:miter lim="800000"/>
            <a:headEnd/>
            <a:tailEnd/>
          </a:ln>
        </p:spPr>
        <p:txBody>
          <a:bodyPr wrap="none" lIns="0" tIns="0" rIns="40639" bIns="0">
            <a:spAutoFit/>
          </a:bodyPr>
          <a:lstStyle/>
          <a:p>
            <a:pPr marL="39688"/>
            <a:r>
              <a:rPr lang="en-US" sz="2000" b="1">
                <a:solidFill>
                  <a:srgbClr val="000000"/>
                </a:solidFill>
                <a:cs typeface="Arial" charset="0"/>
              </a:rPr>
              <a:t>EXOGAM 2</a:t>
            </a:r>
          </a:p>
        </p:txBody>
      </p:sp>
      <p:pic>
        <p:nvPicPr>
          <p:cNvPr id="122893" name="Picture 2" descr="DESIR_hall_08"/>
          <p:cNvPicPr>
            <a:picLocks noChangeAspect="1" noChangeArrowheads="1"/>
          </p:cNvPicPr>
          <p:nvPr/>
        </p:nvPicPr>
        <p:blipFill>
          <a:blip r:embed="rId9" cstate="print"/>
          <a:srcRect/>
          <a:stretch>
            <a:fillRect/>
          </a:stretch>
        </p:blipFill>
        <p:spPr bwMode="auto">
          <a:xfrm>
            <a:off x="76200" y="958850"/>
            <a:ext cx="3651250" cy="2597150"/>
          </a:xfrm>
          <a:prstGeom prst="rect">
            <a:avLst/>
          </a:prstGeom>
          <a:noFill/>
          <a:ln w="9525">
            <a:noFill/>
            <a:miter lim="800000"/>
            <a:headEnd/>
            <a:tailEnd/>
          </a:ln>
        </p:spPr>
      </p:pic>
      <p:sp>
        <p:nvSpPr>
          <p:cNvPr id="66577" name="Rectangle 35"/>
          <p:cNvSpPr>
            <a:spLocks/>
          </p:cNvSpPr>
          <p:nvPr/>
        </p:nvSpPr>
        <p:spPr bwMode="auto">
          <a:xfrm>
            <a:off x="8272463" y="990600"/>
            <a:ext cx="414337" cy="430213"/>
          </a:xfrm>
          <a:prstGeom prst="rect">
            <a:avLst/>
          </a:prstGeom>
          <a:solidFill>
            <a:schemeClr val="bg1"/>
          </a:solidFill>
          <a:ln w="9525">
            <a:solidFill>
              <a:srgbClr val="F9F9F9"/>
            </a:solidFill>
            <a:miter lim="800000"/>
            <a:headEnd/>
            <a:tailEnd/>
          </a:ln>
          <a:effectLst>
            <a:outerShdw dist="20000" dir="5400000" rotWithShape="0">
              <a:srgbClr val="808080">
                <a:alpha val="37999"/>
              </a:srgbClr>
            </a:outerShdw>
          </a:effectLst>
        </p:spPr>
        <p:txBody>
          <a:bodyPr wrap="none" lIns="0" tIns="0" rIns="40639" bIns="0">
            <a:spAutoFit/>
          </a:bodyPr>
          <a:lstStyle/>
          <a:p>
            <a:pPr marL="39688">
              <a:defRPr/>
            </a:pPr>
            <a:r>
              <a:rPr lang="en-US" sz="2800" b="1" dirty="0">
                <a:solidFill>
                  <a:srgbClr val="000000"/>
                </a:solidFill>
                <a:latin typeface="+mn-lt"/>
                <a:ea typeface="Arial" charset="0"/>
                <a:cs typeface="Arial" charset="0"/>
              </a:rPr>
              <a:t>S</a:t>
            </a:r>
            <a:r>
              <a:rPr lang="en-US" sz="2800" b="1" baseline="30000" dirty="0">
                <a:solidFill>
                  <a:srgbClr val="000000"/>
                </a:solidFill>
                <a:latin typeface="+mn-lt"/>
                <a:ea typeface="Arial" charset="0"/>
                <a:cs typeface="Arial" charset="0"/>
              </a:rPr>
              <a:t>3</a:t>
            </a:r>
          </a:p>
        </p:txBody>
      </p:sp>
      <p:pic>
        <p:nvPicPr>
          <p:cNvPr id="122895" name="Image 49" descr="Paris scheme_300808.jpg"/>
          <p:cNvPicPr>
            <a:picLocks noChangeAspect="1"/>
          </p:cNvPicPr>
          <p:nvPr/>
        </p:nvPicPr>
        <p:blipFill>
          <a:blip r:embed="rId10" cstate="print"/>
          <a:srcRect/>
          <a:stretch>
            <a:fillRect/>
          </a:stretch>
        </p:blipFill>
        <p:spPr bwMode="auto">
          <a:xfrm>
            <a:off x="1989138" y="5294313"/>
            <a:ext cx="1146175" cy="1165225"/>
          </a:xfrm>
          <a:prstGeom prst="rect">
            <a:avLst/>
          </a:prstGeom>
          <a:noFill/>
          <a:ln w="9525">
            <a:noFill/>
            <a:miter lim="800000"/>
            <a:headEnd/>
            <a:tailEnd/>
          </a:ln>
        </p:spPr>
      </p:pic>
      <p:sp>
        <p:nvSpPr>
          <p:cNvPr id="122896" name="Rectangle 32"/>
          <p:cNvSpPr>
            <a:spLocks/>
          </p:cNvSpPr>
          <p:nvPr/>
        </p:nvSpPr>
        <p:spPr bwMode="auto">
          <a:xfrm>
            <a:off x="2667000" y="892175"/>
            <a:ext cx="981075" cy="369888"/>
          </a:xfrm>
          <a:prstGeom prst="rect">
            <a:avLst/>
          </a:prstGeom>
          <a:solidFill>
            <a:schemeClr val="bg1"/>
          </a:solidFill>
          <a:ln w="9525">
            <a:noFill/>
            <a:miter lim="800000"/>
            <a:headEnd/>
            <a:tailEnd/>
          </a:ln>
        </p:spPr>
        <p:txBody>
          <a:bodyPr wrap="none" lIns="0" tIns="0" rIns="40639" bIns="0">
            <a:spAutoFit/>
          </a:bodyPr>
          <a:lstStyle/>
          <a:p>
            <a:pPr marL="39688"/>
            <a:r>
              <a:rPr lang="en-US" sz="2400" b="1">
                <a:solidFill>
                  <a:srgbClr val="000000"/>
                </a:solidFill>
                <a:cs typeface="Arial" charset="0"/>
              </a:rPr>
              <a:t>DESIR</a:t>
            </a:r>
          </a:p>
        </p:txBody>
      </p:sp>
      <p:sp>
        <p:nvSpPr>
          <p:cNvPr id="122897" name="ZoneTexte 33"/>
          <p:cNvSpPr txBox="1">
            <a:spLocks noChangeArrowheads="1"/>
          </p:cNvSpPr>
          <p:nvPr/>
        </p:nvSpPr>
        <p:spPr bwMode="auto">
          <a:xfrm>
            <a:off x="2720975" y="76200"/>
            <a:ext cx="5737225" cy="461963"/>
          </a:xfrm>
          <a:prstGeom prst="rect">
            <a:avLst/>
          </a:prstGeom>
          <a:noFill/>
          <a:ln w="9525">
            <a:noFill/>
            <a:miter lim="800000"/>
            <a:headEnd/>
            <a:tailEnd/>
          </a:ln>
        </p:spPr>
        <p:txBody>
          <a:bodyPr wrap="none">
            <a:spAutoFit/>
          </a:bodyPr>
          <a:lstStyle/>
          <a:p>
            <a:r>
              <a:rPr lang="en-GB" sz="2400" b="1">
                <a:solidFill>
                  <a:srgbClr val="000000"/>
                </a:solidFill>
                <a:ea typeface="ヒラギノ角ゴ Pro W3" pitchFamily="16" charset="-128"/>
              </a:rPr>
              <a:t>New detectors to be used at SPIRAL 2</a:t>
            </a:r>
          </a:p>
        </p:txBody>
      </p:sp>
      <p:pic>
        <p:nvPicPr>
          <p:cNvPr id="122898" name="Image 38"/>
          <p:cNvPicPr>
            <a:picLocks noChangeAspect="1"/>
          </p:cNvPicPr>
          <p:nvPr/>
        </p:nvPicPr>
        <p:blipFill>
          <a:blip r:embed="rId11"/>
          <a:srcRect/>
          <a:stretch>
            <a:fillRect/>
          </a:stretch>
        </p:blipFill>
        <p:spPr bwMode="auto">
          <a:xfrm>
            <a:off x="3276600" y="5187950"/>
            <a:ext cx="1592263" cy="1376363"/>
          </a:xfrm>
          <a:prstGeom prst="rect">
            <a:avLst/>
          </a:prstGeom>
          <a:noFill/>
          <a:ln w="9525">
            <a:noFill/>
            <a:miter lim="800000"/>
            <a:headEnd/>
            <a:tailEnd/>
          </a:ln>
        </p:spPr>
      </p:pic>
      <p:grpSp>
        <p:nvGrpSpPr>
          <p:cNvPr id="16" name="Grouper 45"/>
          <p:cNvGrpSpPr>
            <a:grpSpLocks/>
          </p:cNvGrpSpPr>
          <p:nvPr/>
        </p:nvGrpSpPr>
        <p:grpSpPr bwMode="auto">
          <a:xfrm>
            <a:off x="2722563" y="3900488"/>
            <a:ext cx="1757362" cy="1295400"/>
            <a:chOff x="2721895" y="3900720"/>
            <a:chExt cx="1758003" cy="1294855"/>
          </a:xfrm>
        </p:grpSpPr>
        <p:sp>
          <p:nvSpPr>
            <p:cNvPr id="122914" name="Rectangle 37"/>
            <p:cNvSpPr>
              <a:spLocks/>
            </p:cNvSpPr>
            <p:nvPr/>
          </p:nvSpPr>
          <p:spPr bwMode="auto">
            <a:xfrm>
              <a:off x="2721895" y="3900720"/>
              <a:ext cx="758825" cy="307975"/>
            </a:xfrm>
            <a:prstGeom prst="rect">
              <a:avLst/>
            </a:prstGeom>
            <a:solidFill>
              <a:srgbClr val="FFFFFF"/>
            </a:solidFill>
            <a:ln w="9525">
              <a:noFill/>
              <a:miter lim="800000"/>
              <a:headEnd/>
              <a:tailEnd/>
            </a:ln>
          </p:spPr>
          <p:txBody>
            <a:bodyPr wrap="none" lIns="0" tIns="0" rIns="40639" bIns="0">
              <a:spAutoFit/>
            </a:bodyPr>
            <a:lstStyle/>
            <a:p>
              <a:pPr marL="39688"/>
              <a:r>
                <a:rPr lang="en-US" sz="2000" b="1">
                  <a:solidFill>
                    <a:srgbClr val="000000"/>
                  </a:solidFill>
                  <a:cs typeface="Arial" charset="0"/>
                </a:rPr>
                <a:t>NEDA</a:t>
              </a:r>
            </a:p>
          </p:txBody>
        </p:sp>
        <p:sp>
          <p:nvSpPr>
            <p:cNvPr id="122915" name="Rectangle 37"/>
            <p:cNvSpPr>
              <a:spLocks/>
            </p:cNvSpPr>
            <p:nvPr/>
          </p:nvSpPr>
          <p:spPr bwMode="auto">
            <a:xfrm>
              <a:off x="3483413" y="4887913"/>
              <a:ext cx="996485" cy="307662"/>
            </a:xfrm>
            <a:prstGeom prst="rect">
              <a:avLst/>
            </a:prstGeom>
            <a:solidFill>
              <a:srgbClr val="FFFFFF"/>
            </a:solidFill>
            <a:ln w="9525">
              <a:noFill/>
              <a:miter lim="800000"/>
              <a:headEnd/>
              <a:tailEnd/>
            </a:ln>
          </p:spPr>
          <p:txBody>
            <a:bodyPr wrap="none" lIns="0" tIns="0" rIns="40639" bIns="0">
              <a:spAutoFit/>
            </a:bodyPr>
            <a:lstStyle/>
            <a:p>
              <a:pPr marL="39688"/>
              <a:r>
                <a:rPr lang="en-US" sz="2000" b="1">
                  <a:solidFill>
                    <a:srgbClr val="000000"/>
                  </a:solidFill>
                  <a:cs typeface="Arial" charset="0"/>
                </a:rPr>
                <a:t>HELIOS </a:t>
              </a:r>
            </a:p>
          </p:txBody>
        </p:sp>
      </p:grpSp>
      <p:sp>
        <p:nvSpPr>
          <p:cNvPr id="122900" name="Rectangle 39"/>
          <p:cNvSpPr>
            <a:spLocks/>
          </p:cNvSpPr>
          <p:nvPr/>
        </p:nvSpPr>
        <p:spPr bwMode="auto">
          <a:xfrm>
            <a:off x="7467600" y="4610100"/>
            <a:ext cx="828675" cy="304800"/>
          </a:xfrm>
          <a:prstGeom prst="rect">
            <a:avLst/>
          </a:prstGeom>
          <a:noFill/>
          <a:ln w="9525">
            <a:noFill/>
            <a:miter lim="800000"/>
            <a:headEnd/>
            <a:tailEnd/>
          </a:ln>
        </p:spPr>
        <p:txBody>
          <a:bodyPr wrap="none" lIns="0" tIns="0" rIns="40639" bIns="0">
            <a:spAutoFit/>
          </a:bodyPr>
          <a:lstStyle/>
          <a:p>
            <a:pPr marL="39688"/>
            <a:r>
              <a:rPr lang="en-US" sz="2000" b="1">
                <a:solidFill>
                  <a:srgbClr val="000000"/>
                </a:solidFill>
                <a:cs typeface="Arial" charset="0"/>
              </a:rPr>
              <a:t>FAZIA</a:t>
            </a:r>
          </a:p>
        </p:txBody>
      </p:sp>
      <p:sp>
        <p:nvSpPr>
          <p:cNvPr id="122901" name="Rectangle 44"/>
          <p:cNvSpPr>
            <a:spLocks/>
          </p:cNvSpPr>
          <p:nvPr/>
        </p:nvSpPr>
        <p:spPr bwMode="auto">
          <a:xfrm>
            <a:off x="3544888" y="3052763"/>
            <a:ext cx="1774825" cy="307975"/>
          </a:xfrm>
          <a:prstGeom prst="rect">
            <a:avLst/>
          </a:prstGeom>
          <a:solidFill>
            <a:schemeClr val="bg1"/>
          </a:solidFill>
          <a:ln w="9525">
            <a:noFill/>
            <a:miter lim="800000"/>
            <a:headEnd/>
            <a:tailEnd/>
          </a:ln>
        </p:spPr>
        <p:txBody>
          <a:bodyPr wrap="none" lIns="0" tIns="0" rIns="40639" bIns="0">
            <a:spAutoFit/>
          </a:bodyPr>
          <a:lstStyle/>
          <a:p>
            <a:pPr marL="39688"/>
            <a:r>
              <a:rPr lang="fr-FR" sz="2000" b="1">
                <a:solidFill>
                  <a:srgbClr val="000000"/>
                </a:solidFill>
                <a:cs typeface="Arial" charset="0"/>
              </a:rPr>
              <a:t>ACTAR &amp; GET</a:t>
            </a:r>
          </a:p>
        </p:txBody>
      </p:sp>
      <p:pic>
        <p:nvPicPr>
          <p:cNvPr id="122902" name="Image 41"/>
          <p:cNvPicPr>
            <a:picLocks noChangeAspect="1"/>
          </p:cNvPicPr>
          <p:nvPr/>
        </p:nvPicPr>
        <p:blipFill>
          <a:blip r:embed="rId12"/>
          <a:srcRect/>
          <a:stretch>
            <a:fillRect/>
          </a:stretch>
        </p:blipFill>
        <p:spPr bwMode="auto">
          <a:xfrm>
            <a:off x="3578225" y="3360738"/>
            <a:ext cx="1544638" cy="1295400"/>
          </a:xfrm>
          <a:prstGeom prst="rect">
            <a:avLst/>
          </a:prstGeom>
          <a:noFill/>
          <a:ln w="9525">
            <a:noFill/>
            <a:miter lim="800000"/>
            <a:headEnd/>
            <a:tailEnd/>
          </a:ln>
        </p:spPr>
      </p:pic>
      <p:grpSp>
        <p:nvGrpSpPr>
          <p:cNvPr id="17" name="Grouper 44"/>
          <p:cNvGrpSpPr>
            <a:grpSpLocks/>
          </p:cNvGrpSpPr>
          <p:nvPr/>
        </p:nvGrpSpPr>
        <p:grpSpPr bwMode="auto">
          <a:xfrm>
            <a:off x="1193800" y="708025"/>
            <a:ext cx="7829550" cy="5724525"/>
            <a:chOff x="1194436" y="708064"/>
            <a:chExt cx="7828378" cy="5725038"/>
          </a:xfrm>
        </p:grpSpPr>
        <p:sp>
          <p:nvSpPr>
            <p:cNvPr id="38" name="ZoneTexte 37"/>
            <p:cNvSpPr txBox="1">
              <a:spLocks noChangeArrowheads="1"/>
            </p:cNvSpPr>
            <p:nvPr/>
          </p:nvSpPr>
          <p:spPr bwMode="auto">
            <a:xfrm>
              <a:off x="1194436" y="6063182"/>
              <a:ext cx="671412" cy="369920"/>
            </a:xfrm>
            <a:prstGeom prst="rect">
              <a:avLst/>
            </a:prstGeom>
            <a:gradFill rotWithShape="1">
              <a:gsLst>
                <a:gs pos="0">
                  <a:srgbClr val="E8E8FA"/>
                </a:gs>
                <a:gs pos="64999">
                  <a:srgbClr val="C3C3EF"/>
                </a:gs>
                <a:gs pos="100000">
                  <a:srgbClr val="A8A8EA"/>
                </a:gs>
              </a:gsLst>
              <a:lin ang="5400000" scaled="1"/>
            </a:gradFill>
            <a:ln w="9525">
              <a:solidFill>
                <a:srgbClr val="2F2F98"/>
              </a:solidFill>
              <a:miter lim="800000"/>
              <a:headEnd/>
              <a:tailEnd/>
            </a:ln>
            <a:effectLst>
              <a:outerShdw dist="20000" dir="5400000" rotWithShape="0">
                <a:srgbClr val="808080">
                  <a:alpha val="37999"/>
                </a:srgbClr>
              </a:outerShdw>
            </a:effectLst>
          </p:spPr>
          <p:txBody>
            <a:bodyPr wrap="none">
              <a:spAutoFit/>
            </a:bodyPr>
            <a:lstStyle/>
            <a:p>
              <a:pPr>
                <a:defRPr/>
              </a:pPr>
              <a:r>
                <a:rPr lang="en-GB" dirty="0">
                  <a:solidFill>
                    <a:srgbClr val="000000"/>
                  </a:solidFill>
                  <a:latin typeface="+mn-lt"/>
                  <a:ea typeface="+mn-ea"/>
                </a:rPr>
                <a:t>MoU</a:t>
              </a:r>
            </a:p>
          </p:txBody>
        </p:sp>
        <p:sp>
          <p:nvSpPr>
            <p:cNvPr id="39" name="ZoneTexte 38"/>
            <p:cNvSpPr txBox="1">
              <a:spLocks noChangeArrowheads="1"/>
            </p:cNvSpPr>
            <p:nvPr/>
          </p:nvSpPr>
          <p:spPr bwMode="auto">
            <a:xfrm>
              <a:off x="8351403" y="4442199"/>
              <a:ext cx="671411" cy="369921"/>
            </a:xfrm>
            <a:prstGeom prst="rect">
              <a:avLst/>
            </a:prstGeom>
            <a:gradFill rotWithShape="1">
              <a:gsLst>
                <a:gs pos="0">
                  <a:srgbClr val="E8E8FA"/>
                </a:gs>
                <a:gs pos="64999">
                  <a:srgbClr val="C3C3EF"/>
                </a:gs>
                <a:gs pos="100000">
                  <a:srgbClr val="A8A8EA"/>
                </a:gs>
              </a:gsLst>
              <a:lin ang="5400000" scaled="1"/>
            </a:gradFill>
            <a:ln w="9525">
              <a:solidFill>
                <a:srgbClr val="2F2F98"/>
              </a:solidFill>
              <a:miter lim="800000"/>
              <a:headEnd/>
              <a:tailEnd/>
            </a:ln>
            <a:effectLst>
              <a:outerShdw dist="20000" dir="5400000" rotWithShape="0">
                <a:srgbClr val="808080">
                  <a:alpha val="37999"/>
                </a:srgbClr>
              </a:outerShdw>
            </a:effectLst>
          </p:spPr>
          <p:txBody>
            <a:bodyPr wrap="none">
              <a:spAutoFit/>
            </a:bodyPr>
            <a:lstStyle/>
            <a:p>
              <a:pPr>
                <a:defRPr/>
              </a:pPr>
              <a:r>
                <a:rPr lang="en-GB" dirty="0">
                  <a:solidFill>
                    <a:srgbClr val="000000"/>
                  </a:solidFill>
                  <a:latin typeface="+mn-lt"/>
                  <a:ea typeface="+mn-ea"/>
                </a:rPr>
                <a:t>MoU</a:t>
              </a:r>
            </a:p>
          </p:txBody>
        </p:sp>
        <p:sp>
          <p:nvSpPr>
            <p:cNvPr id="40" name="ZoneTexte 39"/>
            <p:cNvSpPr txBox="1">
              <a:spLocks noChangeArrowheads="1"/>
            </p:cNvSpPr>
            <p:nvPr/>
          </p:nvSpPr>
          <p:spPr bwMode="auto">
            <a:xfrm>
              <a:off x="5811783" y="708064"/>
              <a:ext cx="671411" cy="369921"/>
            </a:xfrm>
            <a:prstGeom prst="rect">
              <a:avLst/>
            </a:prstGeom>
            <a:gradFill rotWithShape="1">
              <a:gsLst>
                <a:gs pos="0">
                  <a:srgbClr val="E8E8FA"/>
                </a:gs>
                <a:gs pos="64999">
                  <a:srgbClr val="C3C3EF"/>
                </a:gs>
                <a:gs pos="100000">
                  <a:srgbClr val="A8A8EA"/>
                </a:gs>
              </a:gsLst>
              <a:lin ang="5400000" scaled="1"/>
            </a:gradFill>
            <a:ln w="9525">
              <a:solidFill>
                <a:srgbClr val="2F2F98"/>
              </a:solidFill>
              <a:miter lim="800000"/>
              <a:headEnd/>
              <a:tailEnd/>
            </a:ln>
            <a:effectLst>
              <a:outerShdw dist="20000" dir="5400000" rotWithShape="0">
                <a:srgbClr val="808080">
                  <a:alpha val="37999"/>
                </a:srgbClr>
              </a:outerShdw>
            </a:effectLst>
          </p:spPr>
          <p:txBody>
            <a:bodyPr wrap="none">
              <a:spAutoFit/>
            </a:bodyPr>
            <a:lstStyle/>
            <a:p>
              <a:pPr>
                <a:defRPr/>
              </a:pPr>
              <a:r>
                <a:rPr lang="en-GB" dirty="0">
                  <a:solidFill>
                    <a:srgbClr val="000000"/>
                  </a:solidFill>
                  <a:latin typeface="+mn-lt"/>
                  <a:ea typeface="+mn-ea"/>
                </a:rPr>
                <a:t>MoU</a:t>
              </a:r>
            </a:p>
          </p:txBody>
        </p:sp>
        <p:sp>
          <p:nvSpPr>
            <p:cNvPr id="41" name="ZoneTexte 40"/>
            <p:cNvSpPr txBox="1">
              <a:spLocks noChangeArrowheads="1"/>
            </p:cNvSpPr>
            <p:nvPr/>
          </p:nvSpPr>
          <p:spPr bwMode="auto">
            <a:xfrm>
              <a:off x="5080054" y="3361015"/>
              <a:ext cx="671412" cy="368333"/>
            </a:xfrm>
            <a:prstGeom prst="rect">
              <a:avLst/>
            </a:prstGeom>
            <a:gradFill rotWithShape="1">
              <a:gsLst>
                <a:gs pos="0">
                  <a:srgbClr val="E8E8FA"/>
                </a:gs>
                <a:gs pos="64999">
                  <a:srgbClr val="C3C3EF"/>
                </a:gs>
                <a:gs pos="100000">
                  <a:srgbClr val="A8A8EA"/>
                </a:gs>
              </a:gsLst>
              <a:lin ang="5400000" scaled="1"/>
            </a:gradFill>
            <a:ln w="9525">
              <a:solidFill>
                <a:srgbClr val="2F2F98"/>
              </a:solidFill>
              <a:miter lim="800000"/>
              <a:headEnd/>
              <a:tailEnd/>
            </a:ln>
            <a:effectLst>
              <a:outerShdw dist="20000" dir="5400000" rotWithShape="0">
                <a:srgbClr val="808080">
                  <a:alpha val="37999"/>
                </a:srgbClr>
              </a:outerShdw>
            </a:effectLst>
          </p:spPr>
          <p:txBody>
            <a:bodyPr wrap="none">
              <a:spAutoFit/>
            </a:bodyPr>
            <a:lstStyle/>
            <a:p>
              <a:pPr>
                <a:defRPr/>
              </a:pPr>
              <a:r>
                <a:rPr lang="en-GB" dirty="0">
                  <a:solidFill>
                    <a:srgbClr val="000000"/>
                  </a:solidFill>
                  <a:latin typeface="+mn-lt"/>
                  <a:ea typeface="+mn-ea"/>
                </a:rPr>
                <a:t>MoU</a:t>
              </a:r>
            </a:p>
          </p:txBody>
        </p:sp>
        <p:sp>
          <p:nvSpPr>
            <p:cNvPr id="44" name="ZoneTexte 43"/>
            <p:cNvSpPr txBox="1">
              <a:spLocks noChangeArrowheads="1"/>
            </p:cNvSpPr>
            <p:nvPr/>
          </p:nvSpPr>
          <p:spPr bwMode="auto">
            <a:xfrm>
              <a:off x="7278413" y="2867257"/>
              <a:ext cx="672999" cy="369921"/>
            </a:xfrm>
            <a:prstGeom prst="rect">
              <a:avLst/>
            </a:prstGeom>
            <a:gradFill rotWithShape="1">
              <a:gsLst>
                <a:gs pos="0">
                  <a:srgbClr val="E8E8FA"/>
                </a:gs>
                <a:gs pos="64999">
                  <a:srgbClr val="C3C3EF"/>
                </a:gs>
                <a:gs pos="100000">
                  <a:srgbClr val="A8A8EA"/>
                </a:gs>
              </a:gsLst>
              <a:lin ang="5400000" scaled="1"/>
            </a:gradFill>
            <a:ln w="9525">
              <a:solidFill>
                <a:srgbClr val="2F2F98"/>
              </a:solidFill>
              <a:miter lim="800000"/>
              <a:headEnd/>
              <a:tailEnd/>
            </a:ln>
            <a:effectLst>
              <a:outerShdw dist="20000" dir="5400000" rotWithShape="0">
                <a:srgbClr val="808080">
                  <a:alpha val="37999"/>
                </a:srgbClr>
              </a:outerShdw>
            </a:effectLst>
          </p:spPr>
          <p:txBody>
            <a:bodyPr wrap="none">
              <a:spAutoFit/>
            </a:bodyPr>
            <a:lstStyle/>
            <a:p>
              <a:pPr>
                <a:defRPr/>
              </a:pPr>
              <a:r>
                <a:rPr lang="en-GB" dirty="0">
                  <a:solidFill>
                    <a:srgbClr val="000000"/>
                  </a:solidFill>
                  <a:latin typeface="+mn-lt"/>
                  <a:ea typeface="+mn-ea"/>
                </a:rPr>
                <a:t>MoU</a:t>
              </a:r>
            </a:p>
          </p:txBody>
        </p:sp>
      </p:grpSp>
      <p:sp>
        <p:nvSpPr>
          <p:cNvPr id="48" name="ZoneTexte 47"/>
          <p:cNvSpPr txBox="1">
            <a:spLocks noChangeArrowheads="1"/>
          </p:cNvSpPr>
          <p:nvPr/>
        </p:nvSpPr>
        <p:spPr bwMode="auto">
          <a:xfrm>
            <a:off x="1422400" y="4932363"/>
            <a:ext cx="671513" cy="368300"/>
          </a:xfrm>
          <a:prstGeom prst="rect">
            <a:avLst/>
          </a:prstGeom>
          <a:gradFill rotWithShape="1">
            <a:gsLst>
              <a:gs pos="0">
                <a:srgbClr val="E8E8FA"/>
              </a:gs>
              <a:gs pos="64999">
                <a:srgbClr val="C3C3EF"/>
              </a:gs>
              <a:gs pos="100000">
                <a:srgbClr val="A8A8EA"/>
              </a:gs>
            </a:gsLst>
            <a:lin ang="5400000" scaled="1"/>
          </a:gradFill>
          <a:ln w="9525">
            <a:solidFill>
              <a:srgbClr val="2F2F98"/>
            </a:solidFill>
            <a:miter lim="800000"/>
            <a:headEnd/>
            <a:tailEnd/>
          </a:ln>
          <a:effectLst>
            <a:outerShdw dist="20000" dir="5400000" rotWithShape="0">
              <a:srgbClr val="808080">
                <a:alpha val="37999"/>
              </a:srgbClr>
            </a:outerShdw>
          </a:effectLst>
        </p:spPr>
        <p:txBody>
          <a:bodyPr wrap="none">
            <a:spAutoFit/>
          </a:bodyPr>
          <a:lstStyle/>
          <a:p>
            <a:pPr>
              <a:defRPr/>
            </a:pPr>
            <a:r>
              <a:rPr lang="en-GB" dirty="0">
                <a:solidFill>
                  <a:srgbClr val="000000"/>
                </a:solidFill>
                <a:latin typeface="+mn-lt"/>
                <a:ea typeface="+mn-ea"/>
              </a:rPr>
              <a:t>MoU</a:t>
            </a:r>
          </a:p>
        </p:txBody>
      </p:sp>
      <p:sp>
        <p:nvSpPr>
          <p:cNvPr id="49" name="ZoneTexte 48"/>
          <p:cNvSpPr txBox="1">
            <a:spLocks noChangeArrowheads="1"/>
          </p:cNvSpPr>
          <p:nvPr/>
        </p:nvSpPr>
        <p:spPr bwMode="auto">
          <a:xfrm>
            <a:off x="3660775" y="752475"/>
            <a:ext cx="671513" cy="369888"/>
          </a:xfrm>
          <a:prstGeom prst="rect">
            <a:avLst/>
          </a:prstGeom>
          <a:gradFill rotWithShape="1">
            <a:gsLst>
              <a:gs pos="0">
                <a:srgbClr val="E8E8FA"/>
              </a:gs>
              <a:gs pos="64999">
                <a:srgbClr val="C3C3EF"/>
              </a:gs>
              <a:gs pos="100000">
                <a:srgbClr val="A8A8EA"/>
              </a:gs>
            </a:gsLst>
            <a:lin ang="5400000" scaled="1"/>
          </a:gradFill>
          <a:ln w="9525">
            <a:solidFill>
              <a:srgbClr val="2F2F98"/>
            </a:solidFill>
            <a:miter lim="800000"/>
            <a:headEnd/>
            <a:tailEnd/>
          </a:ln>
          <a:effectLst>
            <a:outerShdw dist="20000" dir="5400000" rotWithShape="0">
              <a:srgbClr val="808080">
                <a:alpha val="37999"/>
              </a:srgbClr>
            </a:outerShdw>
          </a:effectLst>
        </p:spPr>
        <p:txBody>
          <a:bodyPr wrap="none">
            <a:spAutoFit/>
          </a:bodyPr>
          <a:lstStyle/>
          <a:p>
            <a:pPr>
              <a:defRPr/>
            </a:pPr>
            <a:r>
              <a:rPr lang="en-GB" dirty="0">
                <a:solidFill>
                  <a:srgbClr val="000000"/>
                </a:solidFill>
                <a:latin typeface="+mn-lt"/>
                <a:ea typeface="+mn-ea"/>
              </a:rPr>
              <a:t>MoU</a:t>
            </a:r>
          </a:p>
        </p:txBody>
      </p:sp>
      <p:pic>
        <p:nvPicPr>
          <p:cNvPr id="122906" name="Picture 4"/>
          <p:cNvPicPr>
            <a:picLocks noChangeAspect="1" noChangeArrowheads="1"/>
          </p:cNvPicPr>
          <p:nvPr/>
        </p:nvPicPr>
        <p:blipFill>
          <a:blip r:embed="rId13" cstate="print"/>
          <a:srcRect/>
          <a:stretch>
            <a:fillRect/>
          </a:stretch>
        </p:blipFill>
        <p:spPr bwMode="auto">
          <a:xfrm>
            <a:off x="1989138" y="3910013"/>
            <a:ext cx="731837" cy="1011237"/>
          </a:xfrm>
          <a:prstGeom prst="rect">
            <a:avLst/>
          </a:prstGeom>
          <a:noFill/>
          <a:ln w="19050">
            <a:noFill/>
            <a:miter lim="800000"/>
            <a:headEnd/>
            <a:tailEnd/>
          </a:ln>
        </p:spPr>
      </p:pic>
      <p:sp>
        <p:nvSpPr>
          <p:cNvPr id="50" name="Rectangle 49"/>
          <p:cNvSpPr>
            <a:spLocks noChangeArrowheads="1"/>
          </p:cNvSpPr>
          <p:nvPr/>
        </p:nvSpPr>
        <p:spPr bwMode="auto">
          <a:xfrm>
            <a:off x="2503488" y="6545263"/>
            <a:ext cx="4572000" cy="307975"/>
          </a:xfrm>
          <a:prstGeom prst="rect">
            <a:avLst/>
          </a:prstGeom>
          <a:gradFill rotWithShape="1">
            <a:gsLst>
              <a:gs pos="0">
                <a:srgbClr val="EDEDED"/>
              </a:gs>
              <a:gs pos="64999">
                <a:srgbClr val="D0D0D0"/>
              </a:gs>
              <a:gs pos="100000">
                <a:srgbClr val="BCBCBC"/>
              </a:gs>
            </a:gsLst>
            <a:lin ang="5400000" scaled="1"/>
          </a:gradFill>
          <a:ln w="9525">
            <a:solidFill>
              <a:srgbClr val="000000"/>
            </a:solidFill>
            <a:miter lim="800000"/>
            <a:headEnd/>
            <a:tailEnd/>
          </a:ln>
          <a:effectLst>
            <a:outerShdw dist="20000" dir="5400000" rotWithShape="0">
              <a:srgbClr val="808080">
                <a:alpha val="37999"/>
              </a:srgbClr>
            </a:outerShdw>
          </a:effectLst>
        </p:spPr>
        <p:txBody>
          <a:bodyPr>
            <a:spAutoFit/>
          </a:bodyPr>
          <a:lstStyle/>
          <a:p>
            <a:pPr algn="ctr"/>
            <a:r>
              <a:rPr lang="en-GB" sz="1400" b="1">
                <a:solidFill>
                  <a:srgbClr val="000000"/>
                </a:solidFill>
                <a:sym typeface="Arial" charset="0"/>
              </a:rPr>
              <a:t>Detector cost: Min. 8M€ – Max. 30 M€ (2011-2016)</a:t>
            </a:r>
          </a:p>
        </p:txBody>
      </p:sp>
      <p:sp>
        <p:nvSpPr>
          <p:cNvPr id="47" name="ZoneTexte 46"/>
          <p:cNvSpPr txBox="1">
            <a:spLocks noChangeArrowheads="1"/>
          </p:cNvSpPr>
          <p:nvPr/>
        </p:nvSpPr>
        <p:spPr bwMode="auto">
          <a:xfrm>
            <a:off x="1865313" y="3556000"/>
            <a:ext cx="671512" cy="369888"/>
          </a:xfrm>
          <a:prstGeom prst="rect">
            <a:avLst/>
          </a:prstGeom>
          <a:gradFill rotWithShape="1">
            <a:gsLst>
              <a:gs pos="0">
                <a:srgbClr val="E8E8FA"/>
              </a:gs>
              <a:gs pos="64999">
                <a:srgbClr val="C3C3EF"/>
              </a:gs>
              <a:gs pos="100000">
                <a:srgbClr val="A8A8EA"/>
              </a:gs>
            </a:gsLst>
            <a:lin ang="5400000" scaled="1"/>
          </a:gradFill>
          <a:ln w="9525">
            <a:solidFill>
              <a:srgbClr val="2F2F98"/>
            </a:solidFill>
            <a:miter lim="800000"/>
            <a:headEnd/>
            <a:tailEnd/>
          </a:ln>
          <a:effectLst>
            <a:outerShdw dist="20000" dir="5400000" rotWithShape="0">
              <a:srgbClr val="808080">
                <a:alpha val="37999"/>
              </a:srgbClr>
            </a:outerShdw>
          </a:effectLst>
        </p:spPr>
        <p:txBody>
          <a:bodyPr wrap="none">
            <a:spAutoFit/>
          </a:bodyPr>
          <a:lstStyle/>
          <a:p>
            <a:pPr>
              <a:defRPr/>
            </a:pPr>
            <a:r>
              <a:rPr lang="en-GB" dirty="0">
                <a:solidFill>
                  <a:srgbClr val="000000"/>
                </a:solidFill>
                <a:latin typeface="+mn-lt"/>
                <a:ea typeface="+mn-ea"/>
              </a:rPr>
              <a:t>MoU</a:t>
            </a:r>
          </a:p>
        </p:txBody>
      </p:sp>
    </p:spTree>
  </p:cSld>
  <p:clrMapOvr>
    <a:masterClrMapping/>
  </p:clrMapOvr>
  <p:transition/>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p:cNvSpPr>
            <a:spLocks noGrp="1" noChangeArrowheads="1"/>
          </p:cNvSpPr>
          <p:nvPr>
            <p:ph type="title"/>
          </p:nvPr>
        </p:nvSpPr>
        <p:spPr>
          <a:xfrm>
            <a:off x="2957513" y="53975"/>
            <a:ext cx="5280025" cy="495300"/>
          </a:xfrm>
          <a:gradFill rotWithShape="1">
            <a:gsLst>
              <a:gs pos="0">
                <a:srgbClr val="E8E8FA"/>
              </a:gs>
              <a:gs pos="64999">
                <a:srgbClr val="C3C3EF"/>
              </a:gs>
              <a:gs pos="100000">
                <a:srgbClr val="A8A8EA"/>
              </a:gs>
            </a:gsLst>
            <a:lin ang="5400000" scaled="1"/>
          </a:gradFill>
          <a:ln w="9525" cap="flat">
            <a:solidFill>
              <a:srgbClr val="2F2F98"/>
            </a:solidFill>
          </a:ln>
          <a:effectLst>
            <a:outerShdw dist="20000" dir="5400000" rotWithShape="0">
              <a:srgbClr val="000000">
                <a:alpha val="37999"/>
              </a:srgbClr>
            </a:outerShdw>
          </a:effectLst>
        </p:spPr>
        <p:txBody>
          <a:bodyPr rIns="81279" anchor="b"/>
          <a:lstStyle/>
          <a:p>
            <a:pPr eaLnBrk="1" hangingPunct="1">
              <a:lnSpc>
                <a:spcPct val="140000"/>
              </a:lnSpc>
              <a:defRPr/>
            </a:pPr>
            <a:r>
              <a:rPr lang="en-GB" sz="2800" dirty="0" smtClean="0">
                <a:solidFill>
                  <a:srgbClr val="000000"/>
                </a:solidFill>
                <a:latin typeface="+mn-lt"/>
                <a:ea typeface="+mn-ea"/>
                <a:cs typeface="+mn-cs"/>
                <a:sym typeface="Arial" pitchFamily="30" charset="0"/>
              </a:rPr>
              <a:t>International Collaborations</a:t>
            </a:r>
          </a:p>
        </p:txBody>
      </p:sp>
      <p:pic>
        <p:nvPicPr>
          <p:cNvPr id="148483" name="Picture 3"/>
          <p:cNvPicPr>
            <a:picLocks noChangeArrowheads="1"/>
          </p:cNvPicPr>
          <p:nvPr/>
        </p:nvPicPr>
        <p:blipFill>
          <a:blip r:embed="rId3"/>
          <a:srcRect/>
          <a:stretch>
            <a:fillRect/>
          </a:stretch>
        </p:blipFill>
        <p:spPr bwMode="auto">
          <a:xfrm>
            <a:off x="0" y="923925"/>
            <a:ext cx="9144000" cy="4170363"/>
          </a:xfrm>
          <a:prstGeom prst="rect">
            <a:avLst/>
          </a:prstGeom>
          <a:solidFill>
            <a:srgbClr val="98E393"/>
          </a:solidFill>
          <a:ln w="9525">
            <a:noFill/>
            <a:miter lim="800000"/>
            <a:headEnd/>
            <a:tailEnd/>
          </a:ln>
        </p:spPr>
      </p:pic>
      <p:sp>
        <p:nvSpPr>
          <p:cNvPr id="148484" name="AutoShape 10"/>
          <p:cNvSpPr>
            <a:spLocks/>
          </p:cNvSpPr>
          <p:nvPr/>
        </p:nvSpPr>
        <p:spPr bwMode="auto">
          <a:xfrm>
            <a:off x="8229600" y="2198688"/>
            <a:ext cx="877888" cy="931862"/>
          </a:xfrm>
          <a:custGeom>
            <a:avLst/>
            <a:gdLst>
              <a:gd name="T0" fmla="*/ 0 w 21600"/>
              <a:gd name="T1" fmla="*/ 0 h 21600"/>
              <a:gd name="T2" fmla="*/ 21600 w 21600"/>
              <a:gd name="T3" fmla="*/ 21600 h 21600"/>
            </a:gdLst>
            <a:ahLst/>
            <a:cxnLst/>
            <a:rect l="T0" t="T1" r="T2" b="T3"/>
            <a:pathLst>
              <a:path w="21600" h="21600">
                <a:moveTo>
                  <a:pt x="3600" y="6601"/>
                </a:moveTo>
                <a:cubicBezTo>
                  <a:pt x="1612" y="6601"/>
                  <a:pt x="0" y="7720"/>
                  <a:pt x="0" y="9101"/>
                </a:cubicBezTo>
                <a:lnTo>
                  <a:pt x="0" y="12851"/>
                </a:lnTo>
                <a:lnTo>
                  <a:pt x="0" y="19100"/>
                </a:lnTo>
                <a:cubicBezTo>
                  <a:pt x="0" y="20481"/>
                  <a:pt x="1612" y="21600"/>
                  <a:pt x="3600" y="21600"/>
                </a:cubicBezTo>
                <a:lnTo>
                  <a:pt x="9000" y="21600"/>
                </a:lnTo>
                <a:lnTo>
                  <a:pt x="18000" y="21600"/>
                </a:lnTo>
                <a:cubicBezTo>
                  <a:pt x="19988" y="21600"/>
                  <a:pt x="21600" y="20481"/>
                  <a:pt x="21600" y="19100"/>
                </a:cubicBezTo>
                <a:lnTo>
                  <a:pt x="21600" y="12851"/>
                </a:lnTo>
                <a:lnTo>
                  <a:pt x="21600" y="9101"/>
                </a:lnTo>
                <a:cubicBezTo>
                  <a:pt x="21600" y="7720"/>
                  <a:pt x="19988" y="6601"/>
                  <a:pt x="18000" y="6601"/>
                </a:cubicBezTo>
                <a:lnTo>
                  <a:pt x="9000" y="6601"/>
                </a:lnTo>
                <a:lnTo>
                  <a:pt x="7304" y="0"/>
                </a:lnTo>
                <a:lnTo>
                  <a:pt x="3600" y="6601"/>
                </a:lnTo>
                <a:close/>
                <a:moveTo>
                  <a:pt x="3600" y="6601"/>
                </a:moveTo>
              </a:path>
            </a:pathLst>
          </a:custGeom>
          <a:solidFill>
            <a:srgbClr val="98E393"/>
          </a:solidFill>
          <a:ln w="9525">
            <a:solidFill>
              <a:schemeClr val="tx1"/>
            </a:solidFill>
            <a:miter lim="800000"/>
            <a:headEnd/>
            <a:tailEnd/>
          </a:ln>
        </p:spPr>
        <p:txBody>
          <a:bodyPr anchor="ctr"/>
          <a:lstStyle/>
          <a:p>
            <a:pPr defTabSz="914400"/>
            <a:endParaRPr lang="en-GB" sz="2400">
              <a:solidFill>
                <a:srgbClr val="000000"/>
              </a:solidFill>
              <a:latin typeface="Calibri" pitchFamily="34" charset="0"/>
              <a:ea typeface="ヒラギノ角ゴ Pro W3" pitchFamily="16" charset="-128"/>
              <a:sym typeface="Arial" charset="0"/>
            </a:endParaRPr>
          </a:p>
        </p:txBody>
      </p:sp>
      <p:sp>
        <p:nvSpPr>
          <p:cNvPr id="148485" name="Rectangle 11"/>
          <p:cNvSpPr>
            <a:spLocks/>
          </p:cNvSpPr>
          <p:nvPr/>
        </p:nvSpPr>
        <p:spPr bwMode="auto">
          <a:xfrm>
            <a:off x="8248650" y="2579688"/>
            <a:ext cx="825500" cy="76200"/>
          </a:xfrm>
          <a:prstGeom prst="rect">
            <a:avLst/>
          </a:prstGeom>
          <a:noFill/>
          <a:ln w="9525">
            <a:noFill/>
            <a:miter lim="800000"/>
            <a:headEnd/>
            <a:tailEnd/>
          </a:ln>
        </p:spPr>
        <p:txBody>
          <a:bodyPr wrap="none" lIns="12700" tIns="12700" rIns="17340" bIns="12700" anchor="ctr">
            <a:spAutoFit/>
          </a:bodyPr>
          <a:lstStyle/>
          <a:p>
            <a:pPr marL="3175" algn="ctr" defTabSz="914400">
              <a:lnSpc>
                <a:spcPct val="20000"/>
              </a:lnSpc>
            </a:pPr>
            <a:r>
              <a:rPr lang="en-GB" sz="1000">
                <a:solidFill>
                  <a:srgbClr val="000000"/>
                </a:solidFill>
                <a:latin typeface="Calibri" pitchFamily="34" charset="0"/>
                <a:cs typeface="Arial" charset="0"/>
                <a:sym typeface="Arial" charset="0"/>
              </a:rPr>
              <a:t>RIKEN, Tokyo</a:t>
            </a:r>
          </a:p>
        </p:txBody>
      </p:sp>
      <p:pic>
        <p:nvPicPr>
          <p:cNvPr id="148486" name="Picture 12"/>
          <p:cNvPicPr>
            <a:picLocks noChangeArrowheads="1"/>
          </p:cNvPicPr>
          <p:nvPr/>
        </p:nvPicPr>
        <p:blipFill>
          <a:blip r:embed="rId4"/>
          <a:srcRect/>
          <a:stretch>
            <a:fillRect/>
          </a:stretch>
        </p:blipFill>
        <p:spPr bwMode="auto">
          <a:xfrm>
            <a:off x="8458200" y="2744788"/>
            <a:ext cx="439738" cy="309562"/>
          </a:xfrm>
          <a:prstGeom prst="rect">
            <a:avLst/>
          </a:prstGeom>
          <a:noFill/>
          <a:ln w="9525">
            <a:noFill/>
            <a:miter lim="800000"/>
            <a:headEnd/>
            <a:tailEnd/>
          </a:ln>
        </p:spPr>
      </p:pic>
      <p:sp>
        <p:nvSpPr>
          <p:cNvPr id="77834" name="AutoShape 13"/>
          <p:cNvSpPr>
            <a:spLocks/>
          </p:cNvSpPr>
          <p:nvPr/>
        </p:nvSpPr>
        <p:spPr bwMode="auto">
          <a:xfrm>
            <a:off x="3733800" y="903288"/>
            <a:ext cx="1143000" cy="822325"/>
          </a:xfrm>
          <a:custGeom>
            <a:avLst/>
            <a:gdLst>
              <a:gd name="T0" fmla="*/ 0 w 21600"/>
              <a:gd name="T1" fmla="*/ 0 h 21600"/>
              <a:gd name="T2" fmla="*/ 21600 w 21600"/>
              <a:gd name="T3" fmla="*/ 21600 h 21600"/>
            </a:gdLst>
            <a:ahLst/>
            <a:cxnLst/>
            <a:rect l="T0" t="T1" r="T2" b="T3"/>
            <a:pathLst>
              <a:path w="21600" h="21600">
                <a:moveTo>
                  <a:pt x="3600" y="0"/>
                </a:moveTo>
                <a:cubicBezTo>
                  <a:pt x="1612" y="0"/>
                  <a:pt x="0" y="1045"/>
                  <a:pt x="0" y="2335"/>
                </a:cubicBezTo>
                <a:lnTo>
                  <a:pt x="0" y="8173"/>
                </a:lnTo>
                <a:lnTo>
                  <a:pt x="0" y="11676"/>
                </a:lnTo>
                <a:cubicBezTo>
                  <a:pt x="0" y="12965"/>
                  <a:pt x="1612" y="14011"/>
                  <a:pt x="3600" y="14011"/>
                </a:cubicBezTo>
                <a:lnTo>
                  <a:pt x="12600" y="14011"/>
                </a:lnTo>
                <a:lnTo>
                  <a:pt x="16546" y="21600"/>
                </a:lnTo>
                <a:lnTo>
                  <a:pt x="18000" y="14011"/>
                </a:lnTo>
                <a:cubicBezTo>
                  <a:pt x="19988" y="14011"/>
                  <a:pt x="21600" y="12965"/>
                  <a:pt x="21600" y="11676"/>
                </a:cubicBezTo>
                <a:lnTo>
                  <a:pt x="21600" y="8173"/>
                </a:lnTo>
                <a:lnTo>
                  <a:pt x="21600" y="2335"/>
                </a:lnTo>
                <a:cubicBezTo>
                  <a:pt x="21600" y="1045"/>
                  <a:pt x="19988" y="0"/>
                  <a:pt x="18000" y="0"/>
                </a:cubicBezTo>
                <a:lnTo>
                  <a:pt x="12600" y="0"/>
                </a:lnTo>
                <a:close/>
                <a:moveTo>
                  <a:pt x="3600" y="0"/>
                </a:moveTo>
              </a:path>
            </a:pathLst>
          </a:custGeom>
          <a:solidFill>
            <a:srgbClr val="E0DA67"/>
          </a:solidFill>
          <a:ln w="9525">
            <a:solidFill>
              <a:srgbClr val="000000"/>
            </a:solidFill>
            <a:miter lim="800000"/>
            <a:headEnd/>
            <a:tailEnd/>
          </a:ln>
          <a:effectLst>
            <a:outerShdw dist="20000" dir="5400000" rotWithShape="0">
              <a:srgbClr val="808080">
                <a:alpha val="37999"/>
              </a:srgbClr>
            </a:outerShdw>
          </a:effectLst>
        </p:spPr>
        <p:txBody>
          <a:bodyPr anchor="ctr"/>
          <a:lstStyle/>
          <a:p>
            <a:pPr defTabSz="914400">
              <a:defRPr/>
            </a:pPr>
            <a:endParaRPr lang="en-GB" sz="2400">
              <a:solidFill>
                <a:srgbClr val="000000"/>
              </a:solidFill>
              <a:latin typeface="+mn-lt"/>
              <a:ea typeface="+mn-ea"/>
              <a:sym typeface="Arial" charset="0"/>
            </a:endParaRPr>
          </a:p>
        </p:txBody>
      </p:sp>
      <p:sp>
        <p:nvSpPr>
          <p:cNvPr id="148488" name="Rectangle 14"/>
          <p:cNvSpPr>
            <a:spLocks/>
          </p:cNvSpPr>
          <p:nvPr/>
        </p:nvSpPr>
        <p:spPr bwMode="auto">
          <a:xfrm>
            <a:off x="3757613" y="1000125"/>
            <a:ext cx="1090612" cy="76200"/>
          </a:xfrm>
          <a:prstGeom prst="rect">
            <a:avLst/>
          </a:prstGeom>
          <a:noFill/>
          <a:ln w="9525">
            <a:noFill/>
            <a:miter lim="800000"/>
            <a:headEnd/>
            <a:tailEnd/>
          </a:ln>
        </p:spPr>
        <p:txBody>
          <a:bodyPr lIns="12700" tIns="12700" rIns="17340" bIns="12700" anchor="ctr">
            <a:spAutoFit/>
          </a:bodyPr>
          <a:lstStyle/>
          <a:p>
            <a:pPr marL="3175" algn="ctr" defTabSz="914400">
              <a:lnSpc>
                <a:spcPct val="20000"/>
              </a:lnSpc>
            </a:pPr>
            <a:r>
              <a:rPr lang="en-GB" sz="1000">
                <a:solidFill>
                  <a:srgbClr val="000000"/>
                </a:solidFill>
                <a:latin typeface="Calibri" pitchFamily="34" charset="0"/>
                <a:cs typeface="Arial" charset="0"/>
                <a:sym typeface="Arial" charset="0"/>
              </a:rPr>
              <a:t>FAIR/GSI, Darmstadt</a:t>
            </a:r>
          </a:p>
        </p:txBody>
      </p:sp>
      <p:pic>
        <p:nvPicPr>
          <p:cNvPr id="148489" name="Picture 15"/>
          <p:cNvPicPr>
            <a:picLocks noChangeArrowheads="1"/>
          </p:cNvPicPr>
          <p:nvPr/>
        </p:nvPicPr>
        <p:blipFill>
          <a:blip r:embed="rId5"/>
          <a:srcRect/>
          <a:stretch>
            <a:fillRect/>
          </a:stretch>
        </p:blipFill>
        <p:spPr bwMode="auto">
          <a:xfrm>
            <a:off x="4191000" y="1144588"/>
            <a:ext cx="404813" cy="244475"/>
          </a:xfrm>
          <a:prstGeom prst="rect">
            <a:avLst/>
          </a:prstGeom>
          <a:noFill/>
          <a:ln w="9525">
            <a:noFill/>
            <a:miter lim="800000"/>
            <a:headEnd/>
            <a:tailEnd/>
          </a:ln>
        </p:spPr>
      </p:pic>
      <p:sp>
        <p:nvSpPr>
          <p:cNvPr id="148490" name="AutoShape 16"/>
          <p:cNvSpPr>
            <a:spLocks/>
          </p:cNvSpPr>
          <p:nvPr/>
        </p:nvSpPr>
        <p:spPr bwMode="auto">
          <a:xfrm>
            <a:off x="1520825" y="1992313"/>
            <a:ext cx="1603375" cy="614362"/>
          </a:xfrm>
          <a:custGeom>
            <a:avLst/>
            <a:gdLst>
              <a:gd name="T0" fmla="*/ 0 w 21600"/>
              <a:gd name="T1" fmla="*/ 0 h 21600"/>
              <a:gd name="T2" fmla="*/ 21600 w 21600"/>
              <a:gd name="T3" fmla="*/ 21600 h 21600"/>
            </a:gdLst>
            <a:ahLst/>
            <a:cxnLst/>
            <a:rect l="T0" t="T1" r="T2" b="T3"/>
            <a:pathLst>
              <a:path w="21600" h="21600">
                <a:moveTo>
                  <a:pt x="7913" y="0"/>
                </a:moveTo>
                <a:cubicBezTo>
                  <a:pt x="6401" y="0"/>
                  <a:pt x="5175" y="1612"/>
                  <a:pt x="5175" y="3600"/>
                </a:cubicBezTo>
                <a:lnTo>
                  <a:pt x="0" y="2443"/>
                </a:lnTo>
                <a:lnTo>
                  <a:pt x="5175" y="9000"/>
                </a:lnTo>
                <a:lnTo>
                  <a:pt x="5175" y="18000"/>
                </a:lnTo>
                <a:cubicBezTo>
                  <a:pt x="5175" y="19988"/>
                  <a:pt x="6401" y="21600"/>
                  <a:pt x="7913" y="21600"/>
                </a:cubicBezTo>
                <a:lnTo>
                  <a:pt x="12019" y="21600"/>
                </a:lnTo>
                <a:lnTo>
                  <a:pt x="18863" y="21600"/>
                </a:lnTo>
                <a:cubicBezTo>
                  <a:pt x="20374" y="21600"/>
                  <a:pt x="21600" y="19988"/>
                  <a:pt x="21600" y="18000"/>
                </a:cubicBezTo>
                <a:lnTo>
                  <a:pt x="21600" y="9000"/>
                </a:lnTo>
                <a:lnTo>
                  <a:pt x="21600" y="3600"/>
                </a:lnTo>
                <a:cubicBezTo>
                  <a:pt x="21600" y="1612"/>
                  <a:pt x="20374" y="0"/>
                  <a:pt x="18863" y="0"/>
                </a:cubicBezTo>
                <a:lnTo>
                  <a:pt x="12019" y="0"/>
                </a:lnTo>
                <a:lnTo>
                  <a:pt x="7913" y="0"/>
                </a:lnTo>
                <a:close/>
                <a:moveTo>
                  <a:pt x="7913" y="0"/>
                </a:moveTo>
              </a:path>
            </a:pathLst>
          </a:custGeom>
          <a:solidFill>
            <a:srgbClr val="98E393"/>
          </a:solidFill>
          <a:ln w="9525">
            <a:solidFill>
              <a:schemeClr val="tx1"/>
            </a:solidFill>
            <a:miter lim="800000"/>
            <a:headEnd/>
            <a:tailEnd/>
          </a:ln>
        </p:spPr>
        <p:txBody>
          <a:bodyPr anchor="ctr"/>
          <a:lstStyle/>
          <a:p>
            <a:pPr defTabSz="914400"/>
            <a:endParaRPr lang="en-GB" sz="2400">
              <a:solidFill>
                <a:srgbClr val="000000"/>
              </a:solidFill>
              <a:latin typeface="Calibri" pitchFamily="34" charset="0"/>
              <a:ea typeface="ヒラギノ角ゴ Pro W3" pitchFamily="16" charset="-128"/>
              <a:sym typeface="Arial" charset="0"/>
            </a:endParaRPr>
          </a:p>
        </p:txBody>
      </p:sp>
      <p:sp>
        <p:nvSpPr>
          <p:cNvPr id="148491" name="Rectangle 17"/>
          <p:cNvSpPr>
            <a:spLocks/>
          </p:cNvSpPr>
          <p:nvPr/>
        </p:nvSpPr>
        <p:spPr bwMode="auto">
          <a:xfrm>
            <a:off x="1971675" y="2160588"/>
            <a:ext cx="1077913" cy="76200"/>
          </a:xfrm>
          <a:prstGeom prst="rect">
            <a:avLst/>
          </a:prstGeom>
          <a:noFill/>
          <a:ln w="9525">
            <a:noFill/>
            <a:miter lim="800000"/>
            <a:headEnd/>
            <a:tailEnd/>
          </a:ln>
        </p:spPr>
        <p:txBody>
          <a:bodyPr wrap="none" lIns="12700" tIns="12700" rIns="17340" bIns="12700" anchor="ctr">
            <a:spAutoFit/>
          </a:bodyPr>
          <a:lstStyle/>
          <a:p>
            <a:pPr marL="3175" algn="ctr" defTabSz="914400">
              <a:lnSpc>
                <a:spcPct val="20000"/>
              </a:lnSpc>
            </a:pPr>
            <a:r>
              <a:rPr lang="en-GB" sz="1000">
                <a:solidFill>
                  <a:srgbClr val="000000"/>
                </a:solidFill>
                <a:latin typeface="Calibri" pitchFamily="34" charset="0"/>
                <a:cs typeface="Arial" charset="0"/>
                <a:sym typeface="Arial" charset="0"/>
              </a:rPr>
              <a:t>HRIBF, Oak Ridge</a:t>
            </a:r>
          </a:p>
        </p:txBody>
      </p:sp>
      <p:pic>
        <p:nvPicPr>
          <p:cNvPr id="148492" name="Picture 18"/>
          <p:cNvPicPr>
            <a:picLocks noChangeArrowheads="1"/>
          </p:cNvPicPr>
          <p:nvPr/>
        </p:nvPicPr>
        <p:blipFill>
          <a:blip r:embed="rId6"/>
          <a:srcRect/>
          <a:stretch>
            <a:fillRect/>
          </a:stretch>
        </p:blipFill>
        <p:spPr bwMode="auto">
          <a:xfrm>
            <a:off x="2273300" y="2279650"/>
            <a:ext cx="520700" cy="276225"/>
          </a:xfrm>
          <a:prstGeom prst="rect">
            <a:avLst/>
          </a:prstGeom>
          <a:noFill/>
          <a:ln w="9525">
            <a:noFill/>
            <a:miter lim="800000"/>
            <a:headEnd/>
            <a:tailEnd/>
          </a:ln>
        </p:spPr>
      </p:pic>
      <p:sp>
        <p:nvSpPr>
          <p:cNvPr id="148493" name="AutoShape 22"/>
          <p:cNvSpPr>
            <a:spLocks/>
          </p:cNvSpPr>
          <p:nvPr/>
        </p:nvSpPr>
        <p:spPr bwMode="auto">
          <a:xfrm>
            <a:off x="4953000" y="1525588"/>
            <a:ext cx="1644650" cy="690562"/>
          </a:xfrm>
          <a:custGeom>
            <a:avLst/>
            <a:gdLst>
              <a:gd name="T0" fmla="*/ 0 w 21600"/>
              <a:gd name="T1" fmla="*/ 0 h 21600"/>
              <a:gd name="T2" fmla="*/ 21600 w 21600"/>
              <a:gd name="T3" fmla="*/ 21600 h 21600"/>
            </a:gdLst>
            <a:ahLst/>
            <a:cxnLst/>
            <a:rect l="T0" t="T1" r="T2" b="T3"/>
            <a:pathLst>
              <a:path w="21600" h="21600">
                <a:moveTo>
                  <a:pt x="9090" y="0"/>
                </a:moveTo>
                <a:cubicBezTo>
                  <a:pt x="7709" y="0"/>
                  <a:pt x="6588" y="1612"/>
                  <a:pt x="6588" y="3600"/>
                </a:cubicBezTo>
                <a:lnTo>
                  <a:pt x="0" y="7594"/>
                </a:lnTo>
                <a:lnTo>
                  <a:pt x="6588" y="9000"/>
                </a:lnTo>
                <a:lnTo>
                  <a:pt x="6588" y="18000"/>
                </a:lnTo>
                <a:cubicBezTo>
                  <a:pt x="6588" y="19988"/>
                  <a:pt x="7709" y="21600"/>
                  <a:pt x="9090" y="21600"/>
                </a:cubicBezTo>
                <a:lnTo>
                  <a:pt x="12843" y="21600"/>
                </a:lnTo>
                <a:lnTo>
                  <a:pt x="19098" y="21600"/>
                </a:lnTo>
                <a:cubicBezTo>
                  <a:pt x="20480" y="21600"/>
                  <a:pt x="21600" y="19988"/>
                  <a:pt x="21600" y="18000"/>
                </a:cubicBezTo>
                <a:lnTo>
                  <a:pt x="21600" y="9000"/>
                </a:lnTo>
                <a:lnTo>
                  <a:pt x="21600" y="3600"/>
                </a:lnTo>
                <a:cubicBezTo>
                  <a:pt x="21600" y="1612"/>
                  <a:pt x="20480" y="0"/>
                  <a:pt x="19098" y="0"/>
                </a:cubicBezTo>
                <a:lnTo>
                  <a:pt x="12843" y="0"/>
                </a:lnTo>
                <a:lnTo>
                  <a:pt x="9090" y="0"/>
                </a:lnTo>
                <a:close/>
                <a:moveTo>
                  <a:pt x="9090" y="0"/>
                </a:moveTo>
              </a:path>
            </a:pathLst>
          </a:custGeom>
          <a:solidFill>
            <a:srgbClr val="83E890"/>
          </a:solidFill>
          <a:ln w="9525">
            <a:solidFill>
              <a:schemeClr val="tx1"/>
            </a:solidFill>
            <a:miter lim="800000"/>
            <a:headEnd/>
            <a:tailEnd/>
          </a:ln>
        </p:spPr>
        <p:txBody>
          <a:bodyPr anchor="ctr"/>
          <a:lstStyle/>
          <a:p>
            <a:pPr defTabSz="914400"/>
            <a:endParaRPr lang="en-GB" sz="2400">
              <a:solidFill>
                <a:srgbClr val="000000"/>
              </a:solidFill>
              <a:latin typeface="Calibri" pitchFamily="34" charset="0"/>
              <a:ea typeface="ヒラギノ角ゴ Pro W3" pitchFamily="16" charset="-128"/>
              <a:sym typeface="Arial" charset="0"/>
            </a:endParaRPr>
          </a:p>
        </p:txBody>
      </p:sp>
      <p:sp>
        <p:nvSpPr>
          <p:cNvPr id="148494" name="Rectangle 23"/>
          <p:cNvSpPr>
            <a:spLocks/>
          </p:cNvSpPr>
          <p:nvPr/>
        </p:nvSpPr>
        <p:spPr bwMode="auto">
          <a:xfrm>
            <a:off x="5715000" y="1682750"/>
            <a:ext cx="608013" cy="76200"/>
          </a:xfrm>
          <a:prstGeom prst="rect">
            <a:avLst/>
          </a:prstGeom>
          <a:noFill/>
          <a:ln w="9525">
            <a:noFill/>
            <a:miter lim="800000"/>
            <a:headEnd/>
            <a:tailEnd/>
          </a:ln>
        </p:spPr>
        <p:txBody>
          <a:bodyPr wrap="none" lIns="12700" tIns="12700" rIns="17340" bIns="12700" anchor="ctr">
            <a:spAutoFit/>
          </a:bodyPr>
          <a:lstStyle/>
          <a:p>
            <a:pPr marL="3175" algn="ctr" defTabSz="914400">
              <a:lnSpc>
                <a:spcPct val="20000"/>
              </a:lnSpc>
            </a:pPr>
            <a:r>
              <a:rPr lang="en-GB" sz="1000">
                <a:solidFill>
                  <a:srgbClr val="000000"/>
                </a:solidFill>
                <a:latin typeface="Calibri" pitchFamily="34" charset="0"/>
                <a:cs typeface="Arial" charset="0"/>
                <a:sym typeface="Arial" charset="0"/>
              </a:rPr>
              <a:t>COPIGAL</a:t>
            </a:r>
          </a:p>
        </p:txBody>
      </p:sp>
      <p:pic>
        <p:nvPicPr>
          <p:cNvPr id="148495" name="Picture 24"/>
          <p:cNvPicPr>
            <a:picLocks noChangeArrowheads="1"/>
          </p:cNvPicPr>
          <p:nvPr/>
        </p:nvPicPr>
        <p:blipFill>
          <a:blip r:embed="rId7"/>
          <a:srcRect/>
          <a:stretch>
            <a:fillRect/>
          </a:stretch>
        </p:blipFill>
        <p:spPr bwMode="auto">
          <a:xfrm>
            <a:off x="5791200" y="1838325"/>
            <a:ext cx="479425" cy="301625"/>
          </a:xfrm>
          <a:prstGeom prst="rect">
            <a:avLst/>
          </a:prstGeom>
          <a:noFill/>
          <a:ln w="9525">
            <a:noFill/>
            <a:miter lim="800000"/>
            <a:headEnd/>
            <a:tailEnd/>
          </a:ln>
        </p:spPr>
      </p:pic>
      <p:sp>
        <p:nvSpPr>
          <p:cNvPr id="148496" name="AutoShape 25"/>
          <p:cNvSpPr>
            <a:spLocks/>
          </p:cNvSpPr>
          <p:nvPr/>
        </p:nvSpPr>
        <p:spPr bwMode="auto">
          <a:xfrm>
            <a:off x="5410200" y="898525"/>
            <a:ext cx="1752600" cy="631825"/>
          </a:xfrm>
          <a:custGeom>
            <a:avLst/>
            <a:gdLst>
              <a:gd name="T0" fmla="*/ 0 w 21600"/>
              <a:gd name="T1" fmla="*/ 0 h 21600"/>
              <a:gd name="T2" fmla="*/ 21600 w 21600"/>
              <a:gd name="T3" fmla="*/ 21600 h 21600"/>
            </a:gdLst>
            <a:ahLst/>
            <a:cxnLst/>
            <a:rect l="T0" t="T1" r="T2" b="T3"/>
            <a:pathLst>
              <a:path w="21600" h="21600">
                <a:moveTo>
                  <a:pt x="9912" y="0"/>
                </a:moveTo>
                <a:cubicBezTo>
                  <a:pt x="8621" y="0"/>
                  <a:pt x="7574" y="1488"/>
                  <a:pt x="7574" y="3323"/>
                </a:cubicBezTo>
                <a:lnTo>
                  <a:pt x="7574" y="11631"/>
                </a:lnTo>
                <a:lnTo>
                  <a:pt x="0" y="21600"/>
                </a:lnTo>
                <a:lnTo>
                  <a:pt x="7574" y="16615"/>
                </a:lnTo>
                <a:cubicBezTo>
                  <a:pt x="7574" y="18451"/>
                  <a:pt x="8621" y="19938"/>
                  <a:pt x="9912" y="19938"/>
                </a:cubicBezTo>
                <a:lnTo>
                  <a:pt x="13418" y="19938"/>
                </a:lnTo>
                <a:lnTo>
                  <a:pt x="19262" y="19938"/>
                </a:lnTo>
                <a:cubicBezTo>
                  <a:pt x="20553" y="19938"/>
                  <a:pt x="21600" y="18451"/>
                  <a:pt x="21600" y="16615"/>
                </a:cubicBezTo>
                <a:lnTo>
                  <a:pt x="21600" y="11631"/>
                </a:lnTo>
                <a:lnTo>
                  <a:pt x="21600" y="3323"/>
                </a:lnTo>
                <a:cubicBezTo>
                  <a:pt x="21600" y="1488"/>
                  <a:pt x="20553" y="0"/>
                  <a:pt x="19262" y="0"/>
                </a:cubicBezTo>
                <a:lnTo>
                  <a:pt x="13418" y="0"/>
                </a:lnTo>
                <a:lnTo>
                  <a:pt x="9912" y="0"/>
                </a:lnTo>
                <a:close/>
                <a:moveTo>
                  <a:pt x="9912" y="0"/>
                </a:moveTo>
              </a:path>
            </a:pathLst>
          </a:custGeom>
          <a:solidFill>
            <a:srgbClr val="98E393"/>
          </a:solidFill>
          <a:ln w="9525">
            <a:solidFill>
              <a:schemeClr val="tx1"/>
            </a:solidFill>
            <a:miter lim="800000"/>
            <a:headEnd/>
            <a:tailEnd/>
          </a:ln>
        </p:spPr>
        <p:txBody>
          <a:bodyPr anchor="ctr"/>
          <a:lstStyle/>
          <a:p>
            <a:pPr defTabSz="914400"/>
            <a:endParaRPr lang="en-GB" sz="2400">
              <a:solidFill>
                <a:srgbClr val="000000"/>
              </a:solidFill>
              <a:latin typeface="Calibri" pitchFamily="34" charset="0"/>
              <a:ea typeface="ヒラギノ角ゴ Pro W3" pitchFamily="16" charset="-128"/>
              <a:sym typeface="Arial" charset="0"/>
            </a:endParaRPr>
          </a:p>
        </p:txBody>
      </p:sp>
      <p:sp>
        <p:nvSpPr>
          <p:cNvPr id="148497" name="Rectangle 26"/>
          <p:cNvSpPr>
            <a:spLocks/>
          </p:cNvSpPr>
          <p:nvPr/>
        </p:nvSpPr>
        <p:spPr bwMode="auto">
          <a:xfrm>
            <a:off x="6034088" y="1016000"/>
            <a:ext cx="814387" cy="76200"/>
          </a:xfrm>
          <a:prstGeom prst="rect">
            <a:avLst/>
          </a:prstGeom>
          <a:noFill/>
          <a:ln w="9525">
            <a:noFill/>
            <a:miter lim="800000"/>
            <a:headEnd/>
            <a:tailEnd/>
          </a:ln>
        </p:spPr>
        <p:txBody>
          <a:bodyPr wrap="none" lIns="12700" tIns="12700" rIns="17340" bIns="12700" anchor="ctr">
            <a:spAutoFit/>
          </a:bodyPr>
          <a:lstStyle/>
          <a:p>
            <a:pPr marL="3175" algn="ctr" defTabSz="914400">
              <a:lnSpc>
                <a:spcPct val="20000"/>
              </a:lnSpc>
            </a:pPr>
            <a:r>
              <a:rPr lang="en-GB" sz="1000">
                <a:solidFill>
                  <a:srgbClr val="000000"/>
                </a:solidFill>
                <a:latin typeface="Calibri" pitchFamily="34" charset="0"/>
                <a:cs typeface="Arial" charset="0"/>
                <a:sym typeface="Arial" charset="0"/>
              </a:rPr>
              <a:t>FLNR, Dubna</a:t>
            </a:r>
          </a:p>
        </p:txBody>
      </p:sp>
      <p:pic>
        <p:nvPicPr>
          <p:cNvPr id="148498" name="Picture 27"/>
          <p:cNvPicPr>
            <a:picLocks noChangeArrowheads="1"/>
          </p:cNvPicPr>
          <p:nvPr/>
        </p:nvPicPr>
        <p:blipFill>
          <a:blip r:embed="rId8"/>
          <a:srcRect/>
          <a:stretch>
            <a:fillRect/>
          </a:stretch>
        </p:blipFill>
        <p:spPr bwMode="auto">
          <a:xfrm>
            <a:off x="6297613" y="1125538"/>
            <a:ext cx="520700" cy="349250"/>
          </a:xfrm>
          <a:prstGeom prst="rect">
            <a:avLst/>
          </a:prstGeom>
          <a:noFill/>
          <a:ln w="9525">
            <a:noFill/>
            <a:miter lim="800000"/>
            <a:headEnd/>
            <a:tailEnd/>
          </a:ln>
        </p:spPr>
      </p:pic>
      <p:sp>
        <p:nvSpPr>
          <p:cNvPr id="77846" name="AutoShape 28"/>
          <p:cNvSpPr>
            <a:spLocks/>
          </p:cNvSpPr>
          <p:nvPr/>
        </p:nvSpPr>
        <p:spPr bwMode="auto">
          <a:xfrm>
            <a:off x="4668838" y="827088"/>
            <a:ext cx="893762" cy="1008062"/>
          </a:xfrm>
          <a:custGeom>
            <a:avLst/>
            <a:gdLst>
              <a:gd name="T0" fmla="*/ 0 w 21600"/>
              <a:gd name="T1" fmla="*/ 0 h 21600"/>
              <a:gd name="T2" fmla="*/ 21600 w 21600"/>
              <a:gd name="T3" fmla="*/ 21600 h 21600"/>
            </a:gdLst>
            <a:ahLst/>
            <a:cxnLst/>
            <a:rect l="T0" t="T1" r="T2" b="T3"/>
            <a:pathLst>
              <a:path w="21600" h="21600">
                <a:moveTo>
                  <a:pt x="9301" y="0"/>
                </a:moveTo>
                <a:cubicBezTo>
                  <a:pt x="7943" y="0"/>
                  <a:pt x="6842" y="1054"/>
                  <a:pt x="6842" y="2355"/>
                </a:cubicBezTo>
                <a:lnTo>
                  <a:pt x="6842" y="8243"/>
                </a:lnTo>
                <a:lnTo>
                  <a:pt x="6842" y="11775"/>
                </a:lnTo>
                <a:cubicBezTo>
                  <a:pt x="6842" y="13076"/>
                  <a:pt x="7943" y="14130"/>
                  <a:pt x="9301" y="14130"/>
                </a:cubicBezTo>
                <a:lnTo>
                  <a:pt x="0" y="21600"/>
                </a:lnTo>
                <a:lnTo>
                  <a:pt x="12991" y="14130"/>
                </a:lnTo>
                <a:lnTo>
                  <a:pt x="19140" y="14130"/>
                </a:lnTo>
                <a:cubicBezTo>
                  <a:pt x="20499" y="14130"/>
                  <a:pt x="21600" y="13076"/>
                  <a:pt x="21600" y="11775"/>
                </a:cubicBezTo>
                <a:lnTo>
                  <a:pt x="21600" y="8243"/>
                </a:lnTo>
                <a:lnTo>
                  <a:pt x="21600" y="2355"/>
                </a:lnTo>
                <a:cubicBezTo>
                  <a:pt x="21600" y="1054"/>
                  <a:pt x="20499" y="0"/>
                  <a:pt x="19140" y="0"/>
                </a:cubicBezTo>
                <a:lnTo>
                  <a:pt x="12991" y="0"/>
                </a:lnTo>
                <a:lnTo>
                  <a:pt x="9301" y="0"/>
                </a:lnTo>
                <a:close/>
                <a:moveTo>
                  <a:pt x="9301" y="0"/>
                </a:moveTo>
              </a:path>
            </a:pathLst>
          </a:custGeom>
          <a:solidFill>
            <a:srgbClr val="E0DA67"/>
          </a:solidFill>
          <a:ln w="9525">
            <a:solidFill>
              <a:srgbClr val="000000"/>
            </a:solidFill>
            <a:miter lim="800000"/>
            <a:headEnd/>
            <a:tailEnd/>
          </a:ln>
          <a:effectLst>
            <a:outerShdw dist="20000" dir="5400000" rotWithShape="0">
              <a:srgbClr val="808080">
                <a:alpha val="37999"/>
              </a:srgbClr>
            </a:outerShdw>
          </a:effectLst>
        </p:spPr>
        <p:txBody>
          <a:bodyPr anchor="ctr"/>
          <a:lstStyle/>
          <a:p>
            <a:pPr defTabSz="914400">
              <a:defRPr/>
            </a:pPr>
            <a:endParaRPr lang="en-GB" sz="2400">
              <a:solidFill>
                <a:srgbClr val="000000"/>
              </a:solidFill>
              <a:latin typeface="+mn-lt"/>
              <a:ea typeface="+mn-ea"/>
              <a:sym typeface="Arial" charset="0"/>
            </a:endParaRPr>
          </a:p>
        </p:txBody>
      </p:sp>
      <p:sp>
        <p:nvSpPr>
          <p:cNvPr id="148500" name="Rectangle 29"/>
          <p:cNvSpPr>
            <a:spLocks/>
          </p:cNvSpPr>
          <p:nvPr/>
        </p:nvSpPr>
        <p:spPr bwMode="auto">
          <a:xfrm>
            <a:off x="5006975" y="939800"/>
            <a:ext cx="500063" cy="76200"/>
          </a:xfrm>
          <a:prstGeom prst="rect">
            <a:avLst/>
          </a:prstGeom>
          <a:noFill/>
          <a:ln w="9525">
            <a:noFill/>
            <a:miter lim="800000"/>
            <a:headEnd/>
            <a:tailEnd/>
          </a:ln>
        </p:spPr>
        <p:txBody>
          <a:bodyPr wrap="none" lIns="12700" tIns="12700" rIns="17340" bIns="12700" anchor="ctr">
            <a:spAutoFit/>
          </a:bodyPr>
          <a:lstStyle/>
          <a:p>
            <a:pPr marL="3175" algn="ctr" defTabSz="914400">
              <a:lnSpc>
                <a:spcPct val="20000"/>
              </a:lnSpc>
            </a:pPr>
            <a:r>
              <a:rPr lang="en-GB" sz="1000">
                <a:solidFill>
                  <a:srgbClr val="000000"/>
                </a:solidFill>
                <a:latin typeface="Calibri" pitchFamily="34" charset="0"/>
                <a:cs typeface="Arial" charset="0"/>
                <a:sym typeface="Arial" charset="0"/>
              </a:rPr>
              <a:t>ISOLDE</a:t>
            </a:r>
          </a:p>
        </p:txBody>
      </p:sp>
      <p:pic>
        <p:nvPicPr>
          <p:cNvPr id="148501" name="Picture 30"/>
          <p:cNvPicPr>
            <a:picLocks noChangeArrowheads="1"/>
          </p:cNvPicPr>
          <p:nvPr/>
        </p:nvPicPr>
        <p:blipFill>
          <a:blip r:embed="rId9"/>
          <a:srcRect/>
          <a:stretch>
            <a:fillRect/>
          </a:stretch>
        </p:blipFill>
        <p:spPr bwMode="auto">
          <a:xfrm>
            <a:off x="5105400" y="1149350"/>
            <a:ext cx="304800" cy="304800"/>
          </a:xfrm>
          <a:prstGeom prst="rect">
            <a:avLst/>
          </a:prstGeom>
          <a:noFill/>
          <a:ln w="9525">
            <a:noFill/>
            <a:miter lim="800000"/>
            <a:headEnd/>
            <a:tailEnd/>
          </a:ln>
        </p:spPr>
      </p:pic>
      <p:sp>
        <p:nvSpPr>
          <p:cNvPr id="148502" name="AutoShape 31"/>
          <p:cNvSpPr>
            <a:spLocks/>
          </p:cNvSpPr>
          <p:nvPr/>
        </p:nvSpPr>
        <p:spPr bwMode="auto">
          <a:xfrm>
            <a:off x="4738688" y="1893888"/>
            <a:ext cx="1068387" cy="1389062"/>
          </a:xfrm>
          <a:custGeom>
            <a:avLst/>
            <a:gdLst>
              <a:gd name="T0" fmla="*/ 0 w 21600"/>
              <a:gd name="T1" fmla="*/ 0 h 21600"/>
              <a:gd name="T2" fmla="*/ 21600 w 21600"/>
              <a:gd name="T3" fmla="*/ 21600 h 21600"/>
            </a:gdLst>
            <a:ahLst/>
            <a:cxnLst/>
            <a:rect l="T0" t="T1" r="T2" b="T3"/>
            <a:pathLst>
              <a:path w="21600" h="21600">
                <a:moveTo>
                  <a:pt x="3600" y="10939"/>
                </a:moveTo>
                <a:cubicBezTo>
                  <a:pt x="1612" y="10939"/>
                  <a:pt x="0" y="11734"/>
                  <a:pt x="0" y="12716"/>
                </a:cubicBezTo>
                <a:lnTo>
                  <a:pt x="0" y="15381"/>
                </a:lnTo>
                <a:lnTo>
                  <a:pt x="0" y="19823"/>
                </a:lnTo>
                <a:cubicBezTo>
                  <a:pt x="0" y="20804"/>
                  <a:pt x="1612" y="21600"/>
                  <a:pt x="3600" y="21600"/>
                </a:cubicBezTo>
                <a:lnTo>
                  <a:pt x="9000" y="21600"/>
                </a:lnTo>
                <a:lnTo>
                  <a:pt x="18000" y="21600"/>
                </a:lnTo>
                <a:cubicBezTo>
                  <a:pt x="19988" y="21600"/>
                  <a:pt x="21600" y="20804"/>
                  <a:pt x="21600" y="19823"/>
                </a:cubicBezTo>
                <a:lnTo>
                  <a:pt x="21600" y="15381"/>
                </a:lnTo>
                <a:lnTo>
                  <a:pt x="21600" y="12716"/>
                </a:lnTo>
                <a:cubicBezTo>
                  <a:pt x="21600" y="11734"/>
                  <a:pt x="19988" y="10939"/>
                  <a:pt x="18000" y="10939"/>
                </a:cubicBezTo>
                <a:lnTo>
                  <a:pt x="9000" y="10939"/>
                </a:lnTo>
                <a:lnTo>
                  <a:pt x="7714" y="0"/>
                </a:lnTo>
                <a:lnTo>
                  <a:pt x="3600" y="10939"/>
                </a:lnTo>
                <a:close/>
                <a:moveTo>
                  <a:pt x="3600" y="10939"/>
                </a:moveTo>
              </a:path>
            </a:pathLst>
          </a:custGeom>
          <a:solidFill>
            <a:srgbClr val="98E393"/>
          </a:solidFill>
          <a:ln w="9525">
            <a:solidFill>
              <a:schemeClr val="tx1"/>
            </a:solidFill>
            <a:miter lim="800000"/>
            <a:headEnd/>
            <a:tailEnd/>
          </a:ln>
        </p:spPr>
        <p:txBody>
          <a:bodyPr anchor="ctr"/>
          <a:lstStyle/>
          <a:p>
            <a:pPr defTabSz="914400"/>
            <a:endParaRPr lang="en-GB" sz="2400">
              <a:solidFill>
                <a:srgbClr val="000000"/>
              </a:solidFill>
              <a:latin typeface="Calibri" pitchFamily="34" charset="0"/>
              <a:ea typeface="ヒラギノ角ゴ Pro W3" pitchFamily="16" charset="-128"/>
              <a:sym typeface="Arial" charset="0"/>
            </a:endParaRPr>
          </a:p>
        </p:txBody>
      </p:sp>
      <p:sp>
        <p:nvSpPr>
          <p:cNvPr id="148503" name="Rectangle 32"/>
          <p:cNvSpPr>
            <a:spLocks/>
          </p:cNvSpPr>
          <p:nvPr/>
        </p:nvSpPr>
        <p:spPr bwMode="auto">
          <a:xfrm>
            <a:off x="4724400" y="2770188"/>
            <a:ext cx="1071563" cy="76200"/>
          </a:xfrm>
          <a:prstGeom prst="rect">
            <a:avLst/>
          </a:prstGeom>
          <a:noFill/>
          <a:ln w="9525">
            <a:noFill/>
            <a:miter lim="800000"/>
            <a:headEnd/>
            <a:tailEnd/>
          </a:ln>
        </p:spPr>
        <p:txBody>
          <a:bodyPr wrap="none" lIns="12700" tIns="12700" rIns="17340" bIns="12700" anchor="ctr">
            <a:spAutoFit/>
          </a:bodyPr>
          <a:lstStyle/>
          <a:p>
            <a:pPr marL="3175" algn="ctr" defTabSz="914400">
              <a:lnSpc>
                <a:spcPct val="20000"/>
              </a:lnSpc>
            </a:pPr>
            <a:r>
              <a:rPr lang="en-GB" sz="1000">
                <a:solidFill>
                  <a:srgbClr val="000000"/>
                </a:solidFill>
                <a:latin typeface="Calibri" pitchFamily="34" charset="0"/>
                <a:cs typeface="Arial" charset="0"/>
                <a:sym typeface="Arial" charset="0"/>
              </a:rPr>
              <a:t>NIPNE, Bucharest </a:t>
            </a:r>
          </a:p>
        </p:txBody>
      </p:sp>
      <p:pic>
        <p:nvPicPr>
          <p:cNvPr id="148504" name="Picture 33"/>
          <p:cNvPicPr>
            <a:picLocks noChangeArrowheads="1"/>
          </p:cNvPicPr>
          <p:nvPr/>
        </p:nvPicPr>
        <p:blipFill>
          <a:blip r:embed="rId10"/>
          <a:srcRect/>
          <a:stretch>
            <a:fillRect/>
          </a:stretch>
        </p:blipFill>
        <p:spPr bwMode="auto">
          <a:xfrm>
            <a:off x="5029200" y="2908300"/>
            <a:ext cx="444500" cy="298450"/>
          </a:xfrm>
          <a:prstGeom prst="rect">
            <a:avLst/>
          </a:prstGeom>
          <a:noFill/>
          <a:ln w="9525">
            <a:noFill/>
            <a:miter lim="800000"/>
            <a:headEnd/>
            <a:tailEnd/>
          </a:ln>
        </p:spPr>
      </p:pic>
      <p:sp>
        <p:nvSpPr>
          <p:cNvPr id="148505" name="AutoShape 34"/>
          <p:cNvSpPr>
            <a:spLocks/>
          </p:cNvSpPr>
          <p:nvPr/>
        </p:nvSpPr>
        <p:spPr bwMode="auto">
          <a:xfrm>
            <a:off x="5464175" y="2312988"/>
            <a:ext cx="1089025" cy="1122362"/>
          </a:xfrm>
          <a:custGeom>
            <a:avLst/>
            <a:gdLst>
              <a:gd name="T0" fmla="*/ 0 w 21600"/>
              <a:gd name="T1" fmla="*/ 0 h 21600"/>
              <a:gd name="T2" fmla="*/ 21600 w 21600"/>
              <a:gd name="T3" fmla="*/ 21600 h 21600"/>
            </a:gdLst>
            <a:ahLst/>
            <a:cxnLst/>
            <a:rect l="T0" t="T1" r="T2" b="T3"/>
            <a:pathLst>
              <a:path w="21600" h="21600">
                <a:moveTo>
                  <a:pt x="10265" y="8937"/>
                </a:moveTo>
                <a:cubicBezTo>
                  <a:pt x="9013" y="8937"/>
                  <a:pt x="7998" y="9882"/>
                  <a:pt x="7998" y="11047"/>
                </a:cubicBezTo>
                <a:lnTo>
                  <a:pt x="7998" y="14213"/>
                </a:lnTo>
                <a:lnTo>
                  <a:pt x="7998" y="19489"/>
                </a:lnTo>
                <a:cubicBezTo>
                  <a:pt x="7998" y="20655"/>
                  <a:pt x="9013" y="21600"/>
                  <a:pt x="10265" y="21600"/>
                </a:cubicBezTo>
                <a:lnTo>
                  <a:pt x="13665" y="21600"/>
                </a:lnTo>
                <a:lnTo>
                  <a:pt x="19333" y="21600"/>
                </a:lnTo>
                <a:cubicBezTo>
                  <a:pt x="20585" y="21600"/>
                  <a:pt x="21600" y="20655"/>
                  <a:pt x="21600" y="19489"/>
                </a:cubicBezTo>
                <a:lnTo>
                  <a:pt x="21600" y="14213"/>
                </a:lnTo>
                <a:lnTo>
                  <a:pt x="21600" y="11047"/>
                </a:lnTo>
                <a:cubicBezTo>
                  <a:pt x="21600" y="9882"/>
                  <a:pt x="20585" y="8937"/>
                  <a:pt x="19333" y="8937"/>
                </a:cubicBezTo>
                <a:lnTo>
                  <a:pt x="13665" y="8937"/>
                </a:lnTo>
                <a:lnTo>
                  <a:pt x="0" y="0"/>
                </a:lnTo>
                <a:lnTo>
                  <a:pt x="10265" y="8937"/>
                </a:lnTo>
                <a:close/>
                <a:moveTo>
                  <a:pt x="10265" y="8937"/>
                </a:moveTo>
              </a:path>
            </a:pathLst>
          </a:custGeom>
          <a:solidFill>
            <a:srgbClr val="98E393"/>
          </a:solidFill>
          <a:ln w="9525">
            <a:solidFill>
              <a:schemeClr val="tx1"/>
            </a:solidFill>
            <a:miter lim="800000"/>
            <a:headEnd/>
            <a:tailEnd/>
          </a:ln>
        </p:spPr>
        <p:txBody>
          <a:bodyPr anchor="ctr"/>
          <a:lstStyle/>
          <a:p>
            <a:pPr defTabSz="914400"/>
            <a:endParaRPr lang="en-GB" sz="2400">
              <a:solidFill>
                <a:srgbClr val="000000"/>
              </a:solidFill>
              <a:latin typeface="Calibri" pitchFamily="34" charset="0"/>
              <a:ea typeface="ヒラギノ角ゴ Pro W3" pitchFamily="16" charset="-128"/>
              <a:sym typeface="Arial" charset="0"/>
            </a:endParaRPr>
          </a:p>
        </p:txBody>
      </p:sp>
      <p:sp>
        <p:nvSpPr>
          <p:cNvPr id="148506" name="Rectangle 35"/>
          <p:cNvSpPr>
            <a:spLocks/>
          </p:cNvSpPr>
          <p:nvPr/>
        </p:nvSpPr>
        <p:spPr bwMode="auto">
          <a:xfrm>
            <a:off x="5981700" y="2922588"/>
            <a:ext cx="457200" cy="76200"/>
          </a:xfrm>
          <a:prstGeom prst="rect">
            <a:avLst/>
          </a:prstGeom>
          <a:noFill/>
          <a:ln w="9525">
            <a:noFill/>
            <a:miter lim="800000"/>
            <a:headEnd/>
            <a:tailEnd/>
          </a:ln>
        </p:spPr>
        <p:txBody>
          <a:bodyPr wrap="none" lIns="12700" tIns="12700" rIns="17340" bIns="12700" anchor="ctr">
            <a:spAutoFit/>
          </a:bodyPr>
          <a:lstStyle/>
          <a:p>
            <a:pPr marL="3175" algn="ctr" defTabSz="914400">
              <a:lnSpc>
                <a:spcPct val="20000"/>
              </a:lnSpc>
            </a:pPr>
            <a:r>
              <a:rPr lang="en-GB" sz="1000">
                <a:solidFill>
                  <a:srgbClr val="000000"/>
                </a:solidFill>
                <a:latin typeface="Calibri" pitchFamily="34" charset="0"/>
                <a:cs typeface="Arial" charset="0"/>
                <a:sym typeface="Arial" charset="0"/>
              </a:rPr>
              <a:t>SARAF</a:t>
            </a:r>
          </a:p>
        </p:txBody>
      </p:sp>
      <p:pic>
        <p:nvPicPr>
          <p:cNvPr id="148507" name="Picture 36"/>
          <p:cNvPicPr>
            <a:picLocks noChangeArrowheads="1"/>
          </p:cNvPicPr>
          <p:nvPr/>
        </p:nvPicPr>
        <p:blipFill>
          <a:blip r:embed="rId11"/>
          <a:srcRect/>
          <a:stretch>
            <a:fillRect/>
          </a:stretch>
        </p:blipFill>
        <p:spPr bwMode="auto">
          <a:xfrm>
            <a:off x="6019800" y="3025775"/>
            <a:ext cx="457200" cy="333375"/>
          </a:xfrm>
          <a:prstGeom prst="rect">
            <a:avLst/>
          </a:prstGeom>
          <a:noFill/>
          <a:ln w="9525">
            <a:noFill/>
            <a:miter lim="800000"/>
            <a:headEnd/>
            <a:tailEnd/>
          </a:ln>
        </p:spPr>
      </p:pic>
      <p:sp>
        <p:nvSpPr>
          <p:cNvPr id="148508" name="AutoShape 46"/>
          <p:cNvSpPr>
            <a:spLocks/>
          </p:cNvSpPr>
          <p:nvPr/>
        </p:nvSpPr>
        <p:spPr bwMode="auto">
          <a:xfrm>
            <a:off x="914400" y="1165225"/>
            <a:ext cx="990600" cy="898525"/>
          </a:xfrm>
          <a:custGeom>
            <a:avLst/>
            <a:gdLst>
              <a:gd name="T0" fmla="*/ 0 w 21600"/>
              <a:gd name="T1" fmla="*/ 0 h 21600"/>
              <a:gd name="T2" fmla="*/ 21600 w 21600"/>
              <a:gd name="T3" fmla="*/ 21600 h 21600"/>
            </a:gdLst>
            <a:ahLst/>
            <a:cxnLst/>
            <a:rect l="T0" t="T1" r="T2" b="T3"/>
            <a:pathLst>
              <a:path w="21600" h="21600">
                <a:moveTo>
                  <a:pt x="3600" y="0"/>
                </a:moveTo>
                <a:cubicBezTo>
                  <a:pt x="1612" y="0"/>
                  <a:pt x="0" y="1045"/>
                  <a:pt x="0" y="2335"/>
                </a:cubicBezTo>
                <a:lnTo>
                  <a:pt x="0" y="8173"/>
                </a:lnTo>
                <a:lnTo>
                  <a:pt x="0" y="11676"/>
                </a:lnTo>
                <a:cubicBezTo>
                  <a:pt x="0" y="12965"/>
                  <a:pt x="1612" y="14011"/>
                  <a:pt x="3600" y="14011"/>
                </a:cubicBezTo>
                <a:lnTo>
                  <a:pt x="12600" y="14011"/>
                </a:lnTo>
                <a:lnTo>
                  <a:pt x="16546" y="21600"/>
                </a:lnTo>
                <a:lnTo>
                  <a:pt x="18000" y="14011"/>
                </a:lnTo>
                <a:cubicBezTo>
                  <a:pt x="19988" y="14011"/>
                  <a:pt x="21600" y="12965"/>
                  <a:pt x="21600" y="11676"/>
                </a:cubicBezTo>
                <a:lnTo>
                  <a:pt x="21600" y="8173"/>
                </a:lnTo>
                <a:lnTo>
                  <a:pt x="21600" y="2335"/>
                </a:lnTo>
                <a:cubicBezTo>
                  <a:pt x="21600" y="1045"/>
                  <a:pt x="19988" y="0"/>
                  <a:pt x="18000" y="0"/>
                </a:cubicBezTo>
                <a:lnTo>
                  <a:pt x="12600" y="0"/>
                </a:lnTo>
                <a:close/>
                <a:moveTo>
                  <a:pt x="3600" y="0"/>
                </a:moveTo>
              </a:path>
            </a:pathLst>
          </a:custGeom>
          <a:solidFill>
            <a:srgbClr val="98E393"/>
          </a:solidFill>
          <a:ln w="9525">
            <a:solidFill>
              <a:schemeClr val="tx1"/>
            </a:solidFill>
            <a:miter lim="800000"/>
            <a:headEnd/>
            <a:tailEnd/>
          </a:ln>
        </p:spPr>
        <p:txBody>
          <a:bodyPr anchor="ctr"/>
          <a:lstStyle/>
          <a:p>
            <a:pPr defTabSz="914400"/>
            <a:endParaRPr lang="en-GB" sz="2400">
              <a:solidFill>
                <a:srgbClr val="000000"/>
              </a:solidFill>
              <a:latin typeface="Calibri" pitchFamily="34" charset="0"/>
              <a:ea typeface="ヒラギノ角ゴ Pro W3" pitchFamily="16" charset="-128"/>
              <a:sym typeface="Arial" charset="0"/>
            </a:endParaRPr>
          </a:p>
        </p:txBody>
      </p:sp>
      <p:sp>
        <p:nvSpPr>
          <p:cNvPr id="148509" name="Rectangle 47"/>
          <p:cNvSpPr>
            <a:spLocks/>
          </p:cNvSpPr>
          <p:nvPr/>
        </p:nvSpPr>
        <p:spPr bwMode="auto">
          <a:xfrm>
            <a:off x="990600" y="1301750"/>
            <a:ext cx="828675" cy="76200"/>
          </a:xfrm>
          <a:prstGeom prst="rect">
            <a:avLst/>
          </a:prstGeom>
          <a:noFill/>
          <a:ln w="9525">
            <a:noFill/>
            <a:miter lim="800000"/>
            <a:headEnd/>
            <a:tailEnd/>
          </a:ln>
        </p:spPr>
        <p:txBody>
          <a:bodyPr wrap="none" lIns="12700" tIns="12700" rIns="17340" bIns="12700" anchor="ctr">
            <a:spAutoFit/>
          </a:bodyPr>
          <a:lstStyle/>
          <a:p>
            <a:pPr marL="3175" algn="ctr" defTabSz="914400">
              <a:lnSpc>
                <a:spcPct val="20000"/>
              </a:lnSpc>
            </a:pPr>
            <a:r>
              <a:rPr lang="en-GB" sz="1000">
                <a:solidFill>
                  <a:srgbClr val="000000"/>
                </a:solidFill>
                <a:latin typeface="Calibri" pitchFamily="34" charset="0"/>
                <a:cs typeface="Arial" charset="0"/>
                <a:sym typeface="Arial" charset="0"/>
              </a:rPr>
              <a:t>ANL, Argonne</a:t>
            </a:r>
          </a:p>
        </p:txBody>
      </p:sp>
      <p:pic>
        <p:nvPicPr>
          <p:cNvPr id="148510" name="Picture 48"/>
          <p:cNvPicPr>
            <a:picLocks noChangeArrowheads="1"/>
          </p:cNvPicPr>
          <p:nvPr/>
        </p:nvPicPr>
        <p:blipFill>
          <a:blip r:embed="rId6"/>
          <a:srcRect/>
          <a:stretch>
            <a:fillRect/>
          </a:stretch>
        </p:blipFill>
        <p:spPr bwMode="auto">
          <a:xfrm>
            <a:off x="1143000" y="1406525"/>
            <a:ext cx="520700" cy="276225"/>
          </a:xfrm>
          <a:prstGeom prst="rect">
            <a:avLst/>
          </a:prstGeom>
          <a:noFill/>
          <a:ln w="9525">
            <a:noFill/>
            <a:miter lim="800000"/>
            <a:headEnd/>
            <a:tailEnd/>
          </a:ln>
        </p:spPr>
      </p:pic>
      <p:sp>
        <p:nvSpPr>
          <p:cNvPr id="29735" name="AutoShape 50"/>
          <p:cNvSpPr>
            <a:spLocks noChangeArrowheads="1"/>
          </p:cNvSpPr>
          <p:nvPr/>
        </p:nvSpPr>
        <p:spPr bwMode="auto">
          <a:xfrm>
            <a:off x="6589713" y="3054350"/>
            <a:ext cx="990600" cy="762000"/>
          </a:xfrm>
          <a:prstGeom prst="wedgeRoundRectCallout">
            <a:avLst>
              <a:gd name="adj1" fmla="val -36801"/>
              <a:gd name="adj2" fmla="val -90685"/>
              <a:gd name="adj3" fmla="val 16667"/>
            </a:avLst>
          </a:prstGeom>
          <a:solidFill>
            <a:srgbClr val="A4E7A7"/>
          </a:solidFill>
          <a:ln w="9525">
            <a:solidFill>
              <a:srgbClr val="3D5AC6"/>
            </a:solidFill>
            <a:miter lim="800000"/>
            <a:headEnd/>
            <a:tailEnd/>
          </a:ln>
          <a:effectLst>
            <a:outerShdw dist="20000" dir="5400000" rotWithShape="0">
              <a:srgbClr val="808080">
                <a:alpha val="37999"/>
              </a:srgbClr>
            </a:outerShdw>
          </a:effectLst>
        </p:spPr>
        <p:txBody>
          <a:bodyPr wrap="none" lIns="18000" tIns="108000" rIns="18000" bIns="18000"/>
          <a:lstStyle/>
          <a:p>
            <a:pPr algn="ctr" defTabSz="914400">
              <a:lnSpc>
                <a:spcPct val="20000"/>
              </a:lnSpc>
              <a:spcAft>
                <a:spcPts val="600"/>
              </a:spcAft>
            </a:pPr>
            <a:r>
              <a:rPr lang="en-GB" sz="1000">
                <a:solidFill>
                  <a:srgbClr val="000000"/>
                </a:solidFill>
                <a:ea typeface="ヒラギノ角ゴ Pro W3" pitchFamily="16" charset="-128"/>
                <a:sym typeface="Arial" charset="0"/>
              </a:rPr>
              <a:t>BARC,TiFR </a:t>
            </a:r>
          </a:p>
          <a:p>
            <a:pPr algn="ctr" defTabSz="914400">
              <a:lnSpc>
                <a:spcPct val="20000"/>
              </a:lnSpc>
            </a:pPr>
            <a:endParaRPr lang="en-GB" sz="1000">
              <a:solidFill>
                <a:srgbClr val="000000"/>
              </a:solidFill>
              <a:ea typeface="ヒラギノ角ゴ Pro W3" pitchFamily="16" charset="-128"/>
              <a:sym typeface="Arial" charset="0"/>
            </a:endParaRPr>
          </a:p>
          <a:p>
            <a:pPr algn="ctr" defTabSz="914400">
              <a:lnSpc>
                <a:spcPct val="20000"/>
              </a:lnSpc>
            </a:pPr>
            <a:r>
              <a:rPr lang="en-GB" sz="1000">
                <a:solidFill>
                  <a:srgbClr val="000000"/>
                </a:solidFill>
                <a:ea typeface="ヒラギノ角ゴ Pro W3" pitchFamily="16" charset="-128"/>
                <a:sym typeface="Arial" charset="0"/>
              </a:rPr>
              <a:t>Bombay</a:t>
            </a:r>
          </a:p>
        </p:txBody>
      </p:sp>
      <p:pic>
        <p:nvPicPr>
          <p:cNvPr id="148512" name="Picture 51" descr="INDA0001"/>
          <p:cNvPicPr>
            <a:picLocks noChangeAspect="1" noChangeArrowheads="1"/>
          </p:cNvPicPr>
          <p:nvPr/>
        </p:nvPicPr>
        <p:blipFill>
          <a:blip r:embed="rId12"/>
          <a:srcRect/>
          <a:stretch>
            <a:fillRect/>
          </a:stretch>
        </p:blipFill>
        <p:spPr bwMode="auto">
          <a:xfrm>
            <a:off x="6827838" y="3430588"/>
            <a:ext cx="533400" cy="357187"/>
          </a:xfrm>
          <a:prstGeom prst="rect">
            <a:avLst/>
          </a:prstGeom>
          <a:noFill/>
          <a:ln w="9525">
            <a:noFill/>
            <a:miter lim="800000"/>
            <a:headEnd/>
            <a:tailEnd/>
          </a:ln>
        </p:spPr>
      </p:pic>
      <p:sp>
        <p:nvSpPr>
          <p:cNvPr id="148513" name="AutoShape 52"/>
          <p:cNvSpPr>
            <a:spLocks noChangeArrowheads="1"/>
          </p:cNvSpPr>
          <p:nvPr/>
        </p:nvSpPr>
        <p:spPr bwMode="auto">
          <a:xfrm>
            <a:off x="2286000" y="1225550"/>
            <a:ext cx="990600" cy="609600"/>
          </a:xfrm>
          <a:prstGeom prst="wedgeRoundRectCallout">
            <a:avLst>
              <a:gd name="adj1" fmla="val -114102"/>
              <a:gd name="adj2" fmla="val 63023"/>
              <a:gd name="adj3" fmla="val 16667"/>
            </a:avLst>
          </a:prstGeom>
          <a:solidFill>
            <a:srgbClr val="98E393"/>
          </a:solidFill>
          <a:ln w="9525">
            <a:solidFill>
              <a:schemeClr val="tx1"/>
            </a:solidFill>
            <a:miter lim="800000"/>
            <a:headEnd/>
            <a:tailEnd/>
          </a:ln>
        </p:spPr>
        <p:txBody>
          <a:bodyPr wrap="none" lIns="18000" tIns="108000" rIns="18000" bIns="18000"/>
          <a:lstStyle/>
          <a:p>
            <a:pPr algn="ctr" defTabSz="914400">
              <a:lnSpc>
                <a:spcPct val="20000"/>
              </a:lnSpc>
            </a:pPr>
            <a:r>
              <a:rPr lang="en-GB" sz="1000">
                <a:solidFill>
                  <a:srgbClr val="000000"/>
                </a:solidFill>
                <a:latin typeface="Calibri" pitchFamily="34" charset="0"/>
                <a:ea typeface="ヒラギノ角ゴ Pro W3" pitchFamily="16" charset="-128"/>
                <a:sym typeface="Arial" charset="0"/>
              </a:rPr>
              <a:t>NSCL, MSU</a:t>
            </a:r>
          </a:p>
        </p:txBody>
      </p:sp>
      <p:pic>
        <p:nvPicPr>
          <p:cNvPr id="148514" name="Picture 53"/>
          <p:cNvPicPr>
            <a:picLocks noChangeArrowheads="1"/>
          </p:cNvPicPr>
          <p:nvPr/>
        </p:nvPicPr>
        <p:blipFill>
          <a:blip r:embed="rId6"/>
          <a:srcRect/>
          <a:stretch>
            <a:fillRect/>
          </a:stretch>
        </p:blipFill>
        <p:spPr bwMode="auto">
          <a:xfrm>
            <a:off x="2514600" y="1530350"/>
            <a:ext cx="544513" cy="276225"/>
          </a:xfrm>
          <a:prstGeom prst="rect">
            <a:avLst/>
          </a:prstGeom>
          <a:noFill/>
          <a:ln w="9525">
            <a:noFill/>
            <a:miter lim="800000"/>
            <a:headEnd/>
            <a:tailEnd/>
          </a:ln>
        </p:spPr>
      </p:pic>
      <p:sp>
        <p:nvSpPr>
          <p:cNvPr id="148515" name="AutoShape 52"/>
          <p:cNvSpPr>
            <a:spLocks noChangeArrowheads="1"/>
          </p:cNvSpPr>
          <p:nvPr/>
        </p:nvSpPr>
        <p:spPr bwMode="auto">
          <a:xfrm>
            <a:off x="3276600" y="1454150"/>
            <a:ext cx="914400" cy="685800"/>
          </a:xfrm>
          <a:prstGeom prst="wedgeRoundRectCallout">
            <a:avLst>
              <a:gd name="adj1" fmla="val 138403"/>
              <a:gd name="adj2" fmla="val 25736"/>
              <a:gd name="adj3" fmla="val 16667"/>
            </a:avLst>
          </a:prstGeom>
          <a:solidFill>
            <a:srgbClr val="98E393"/>
          </a:solidFill>
          <a:ln w="9525">
            <a:solidFill>
              <a:schemeClr val="tx1"/>
            </a:solidFill>
            <a:miter lim="800000"/>
            <a:headEnd/>
            <a:tailEnd/>
          </a:ln>
        </p:spPr>
        <p:txBody>
          <a:bodyPr wrap="none" lIns="18000" tIns="108000" rIns="18000" bIns="18000"/>
          <a:lstStyle/>
          <a:p>
            <a:pPr algn="ctr" defTabSz="914400">
              <a:lnSpc>
                <a:spcPct val="20000"/>
              </a:lnSpc>
            </a:pPr>
            <a:r>
              <a:rPr lang="en-GB" sz="1000">
                <a:solidFill>
                  <a:srgbClr val="000000"/>
                </a:solidFill>
                <a:latin typeface="Calibri" pitchFamily="34" charset="0"/>
                <a:ea typeface="ヒラギノ角ゴ Pro W3" pitchFamily="16" charset="-128"/>
                <a:sym typeface="Arial" charset="0"/>
              </a:rPr>
              <a:t>IRNE, Bulgaria</a:t>
            </a:r>
          </a:p>
        </p:txBody>
      </p:sp>
      <p:pic>
        <p:nvPicPr>
          <p:cNvPr id="148516" name="Image 57" descr="175px-Flag_of_Bulgaria.svg.png"/>
          <p:cNvPicPr>
            <a:picLocks noChangeAspect="1"/>
          </p:cNvPicPr>
          <p:nvPr/>
        </p:nvPicPr>
        <p:blipFill>
          <a:blip r:embed="rId13"/>
          <a:srcRect/>
          <a:stretch>
            <a:fillRect/>
          </a:stretch>
        </p:blipFill>
        <p:spPr bwMode="auto">
          <a:xfrm>
            <a:off x="3505200" y="1778000"/>
            <a:ext cx="476250" cy="285750"/>
          </a:xfrm>
          <a:prstGeom prst="rect">
            <a:avLst/>
          </a:prstGeom>
          <a:noFill/>
          <a:ln w="9525">
            <a:noFill/>
            <a:miter lim="800000"/>
            <a:headEnd/>
            <a:tailEnd/>
          </a:ln>
        </p:spPr>
      </p:pic>
      <p:sp>
        <p:nvSpPr>
          <p:cNvPr id="148517" name="Bulle rectangulaire à coins arrondis 52"/>
          <p:cNvSpPr>
            <a:spLocks noChangeArrowheads="1"/>
          </p:cNvSpPr>
          <p:nvPr/>
        </p:nvSpPr>
        <p:spPr bwMode="auto">
          <a:xfrm>
            <a:off x="76200" y="1682750"/>
            <a:ext cx="762000" cy="376238"/>
          </a:xfrm>
          <a:prstGeom prst="wedgeRoundRectCallout">
            <a:avLst>
              <a:gd name="adj1" fmla="val 4940"/>
              <a:gd name="adj2" fmla="val -73227"/>
              <a:gd name="adj3" fmla="val 16667"/>
            </a:avLst>
          </a:prstGeom>
          <a:solidFill>
            <a:srgbClr val="FED3FF"/>
          </a:solidFill>
          <a:ln w="12700">
            <a:solidFill>
              <a:srgbClr val="000000"/>
            </a:solidFill>
            <a:round/>
            <a:headEnd/>
            <a:tailEnd/>
          </a:ln>
        </p:spPr>
        <p:txBody>
          <a:bodyPr anchor="ctr"/>
          <a:lstStyle/>
          <a:p>
            <a:pPr defTabSz="914400"/>
            <a:r>
              <a:rPr lang="en-GB" sz="1100">
                <a:solidFill>
                  <a:srgbClr val="000000"/>
                </a:solidFill>
                <a:latin typeface="Calibri" pitchFamily="34" charset="0"/>
                <a:ea typeface="ヒラギノ角ゴ Pro W3" pitchFamily="16" charset="-128"/>
                <a:sym typeface="Arial" charset="0"/>
              </a:rPr>
              <a:t>TRIUMF</a:t>
            </a:r>
          </a:p>
        </p:txBody>
      </p:sp>
      <p:sp>
        <p:nvSpPr>
          <p:cNvPr id="148518" name="Bulle rectangulaire à coins arrondis 54"/>
          <p:cNvSpPr>
            <a:spLocks noChangeArrowheads="1"/>
          </p:cNvSpPr>
          <p:nvPr/>
        </p:nvSpPr>
        <p:spPr bwMode="auto">
          <a:xfrm>
            <a:off x="4316413" y="2125663"/>
            <a:ext cx="762000" cy="376237"/>
          </a:xfrm>
          <a:prstGeom prst="wedgeRoundRectCallout">
            <a:avLst>
              <a:gd name="adj1" fmla="val -58819"/>
              <a:gd name="adj2" fmla="val -72792"/>
              <a:gd name="adj3" fmla="val 16667"/>
            </a:avLst>
          </a:prstGeom>
          <a:solidFill>
            <a:srgbClr val="FFC8FF"/>
          </a:solidFill>
          <a:ln w="12700">
            <a:solidFill>
              <a:srgbClr val="000000"/>
            </a:solidFill>
            <a:round/>
            <a:headEnd/>
            <a:tailEnd/>
          </a:ln>
        </p:spPr>
        <p:txBody>
          <a:bodyPr anchor="ctr"/>
          <a:lstStyle/>
          <a:p>
            <a:pPr algn="ctr" defTabSz="914400"/>
            <a:r>
              <a:rPr lang="en-GB" sz="1100">
                <a:solidFill>
                  <a:srgbClr val="000000"/>
                </a:solidFill>
                <a:latin typeface="Calibri" pitchFamily="34" charset="0"/>
                <a:ea typeface="ヒラギノ角ゴ Pro W3" pitchFamily="16" charset="-128"/>
                <a:sym typeface="Arial" charset="0"/>
              </a:rPr>
              <a:t>SPAIN</a:t>
            </a:r>
          </a:p>
        </p:txBody>
      </p:sp>
      <p:sp>
        <p:nvSpPr>
          <p:cNvPr id="148519" name="Bulle rectangulaire à coins arrondis 54"/>
          <p:cNvSpPr>
            <a:spLocks noChangeArrowheads="1"/>
          </p:cNvSpPr>
          <p:nvPr/>
        </p:nvSpPr>
        <p:spPr bwMode="auto">
          <a:xfrm>
            <a:off x="7162800" y="1208088"/>
            <a:ext cx="1143000" cy="685800"/>
          </a:xfrm>
          <a:prstGeom prst="wedgeRoundRectCallout">
            <a:avLst>
              <a:gd name="adj1" fmla="val -23019"/>
              <a:gd name="adj2" fmla="val 100606"/>
              <a:gd name="adj3" fmla="val 16667"/>
            </a:avLst>
          </a:prstGeom>
          <a:solidFill>
            <a:srgbClr val="8DE395"/>
          </a:solidFill>
          <a:ln w="12700">
            <a:solidFill>
              <a:srgbClr val="000000"/>
            </a:solidFill>
            <a:round/>
            <a:headEnd/>
            <a:tailEnd/>
          </a:ln>
        </p:spPr>
        <p:txBody>
          <a:bodyPr/>
          <a:lstStyle/>
          <a:p>
            <a:pPr algn="ctr" defTabSz="914400"/>
            <a:r>
              <a:rPr lang="en-GB" sz="1100">
                <a:solidFill>
                  <a:srgbClr val="000000"/>
                </a:solidFill>
                <a:latin typeface="Calibri" pitchFamily="34" charset="0"/>
                <a:ea typeface="ヒラギノ角ゴ Pro W3" pitchFamily="16" charset="-128"/>
                <a:sym typeface="Arial" charset="0"/>
              </a:rPr>
              <a:t>IMP, Lanzhou</a:t>
            </a:r>
          </a:p>
        </p:txBody>
      </p:sp>
      <p:pic>
        <p:nvPicPr>
          <p:cNvPr id="148520" name="Image 54" descr="China_flag.gif"/>
          <p:cNvPicPr>
            <a:picLocks noChangeAspect="1"/>
          </p:cNvPicPr>
          <p:nvPr/>
        </p:nvPicPr>
        <p:blipFill>
          <a:blip r:embed="rId14"/>
          <a:srcRect/>
          <a:stretch>
            <a:fillRect/>
          </a:stretch>
        </p:blipFill>
        <p:spPr bwMode="auto">
          <a:xfrm>
            <a:off x="7467600" y="1512888"/>
            <a:ext cx="504825" cy="336550"/>
          </a:xfrm>
          <a:prstGeom prst="rect">
            <a:avLst/>
          </a:prstGeom>
          <a:noFill/>
          <a:ln w="9525">
            <a:noFill/>
            <a:miter lim="800000"/>
            <a:headEnd/>
            <a:tailEnd/>
          </a:ln>
        </p:spPr>
      </p:pic>
      <p:sp>
        <p:nvSpPr>
          <p:cNvPr id="55" name="ZoneTexte 54"/>
          <p:cNvSpPr txBox="1">
            <a:spLocks noChangeArrowheads="1"/>
          </p:cNvSpPr>
          <p:nvPr/>
        </p:nvSpPr>
        <p:spPr bwMode="auto">
          <a:xfrm>
            <a:off x="96838" y="5187950"/>
            <a:ext cx="4752975" cy="1292225"/>
          </a:xfrm>
          <a:prstGeom prst="rect">
            <a:avLst/>
          </a:prstGeom>
          <a:gradFill rotWithShape="1">
            <a:gsLst>
              <a:gs pos="0">
                <a:srgbClr val="E3E7FF"/>
              </a:gs>
              <a:gs pos="64999">
                <a:srgbClr val="B9C2FF"/>
              </a:gs>
              <a:gs pos="100000">
                <a:srgbClr val="9BA9FF"/>
              </a:gs>
            </a:gsLst>
            <a:lin ang="5400000" scaled="1"/>
          </a:gradFill>
          <a:ln w="9525">
            <a:solidFill>
              <a:srgbClr val="3D5AC6"/>
            </a:solidFill>
            <a:miter lim="800000"/>
            <a:headEnd/>
            <a:tailEnd/>
          </a:ln>
          <a:effectLst>
            <a:outerShdw dist="20000" dir="5400000" rotWithShape="0">
              <a:srgbClr val="808080">
                <a:alpha val="37999"/>
              </a:srgbClr>
            </a:outerShdw>
          </a:effectLst>
        </p:spPr>
        <p:txBody>
          <a:bodyPr wrap="none">
            <a:spAutoFit/>
          </a:bodyPr>
          <a:lstStyle/>
          <a:p>
            <a:pPr defTabSz="914400">
              <a:defRPr/>
            </a:pPr>
            <a:r>
              <a:rPr lang="en-GB">
                <a:solidFill>
                  <a:srgbClr val="000000"/>
                </a:solidFill>
                <a:latin typeface="+mn-lt"/>
                <a:ea typeface="+mn-ea"/>
                <a:sym typeface="Arial" charset="0"/>
              </a:rPr>
              <a:t>16 signed (LEA*, LIA**, MoU***) agreements</a:t>
            </a:r>
          </a:p>
          <a:p>
            <a:pPr defTabSz="914400">
              <a:defRPr/>
            </a:pPr>
            <a:r>
              <a:rPr lang="en-GB">
                <a:solidFill>
                  <a:srgbClr val="000000"/>
                </a:solidFill>
                <a:latin typeface="+mn-lt"/>
                <a:ea typeface="+mn-ea"/>
                <a:sym typeface="Arial" charset="0"/>
              </a:rPr>
              <a:t>3 agreements under preparation:</a:t>
            </a:r>
          </a:p>
          <a:p>
            <a:pPr defTabSz="914400">
              <a:buFont typeface="Arial" charset="0"/>
              <a:buChar char="•"/>
              <a:defRPr/>
            </a:pPr>
            <a:r>
              <a:rPr lang="en-GB" sz="1400">
                <a:solidFill>
                  <a:srgbClr val="000000"/>
                </a:solidFill>
                <a:latin typeface="+mn-lt"/>
                <a:ea typeface="+mn-ea"/>
                <a:sym typeface="Arial" charset="0"/>
              </a:rPr>
              <a:t>MoU with GSI (FAIR)</a:t>
            </a:r>
          </a:p>
          <a:p>
            <a:pPr defTabSz="914400">
              <a:buFont typeface="Arial" charset="0"/>
              <a:buChar char="•"/>
              <a:defRPr/>
            </a:pPr>
            <a:r>
              <a:rPr lang="en-GB" sz="1400">
                <a:solidFill>
                  <a:srgbClr val="000000"/>
                </a:solidFill>
                <a:latin typeface="+mn-lt"/>
                <a:ea typeface="+mn-ea"/>
                <a:sym typeface="Arial" charset="0"/>
              </a:rPr>
              <a:t>MoU with Bilbao (RIB production module)</a:t>
            </a:r>
          </a:p>
          <a:p>
            <a:pPr defTabSz="914400">
              <a:buFont typeface="Arial" charset="0"/>
              <a:buChar char="•"/>
              <a:defRPr/>
            </a:pPr>
            <a:r>
              <a:rPr lang="en-GB" sz="1400">
                <a:solidFill>
                  <a:srgbClr val="000000"/>
                </a:solidFill>
                <a:latin typeface="+mn-lt"/>
                <a:ea typeface="+mn-ea"/>
                <a:sym typeface="Arial" charset="0"/>
              </a:rPr>
              <a:t>MoU with Lanzhou (Dipoles for S3)</a:t>
            </a:r>
          </a:p>
        </p:txBody>
      </p:sp>
      <p:sp>
        <p:nvSpPr>
          <p:cNvPr id="148522" name="Bulle rectangulaire à coins arrondis 54"/>
          <p:cNvSpPr>
            <a:spLocks noChangeArrowheads="1"/>
          </p:cNvSpPr>
          <p:nvPr/>
        </p:nvSpPr>
        <p:spPr bwMode="auto">
          <a:xfrm>
            <a:off x="5473700" y="936625"/>
            <a:ext cx="685800" cy="376238"/>
          </a:xfrm>
          <a:prstGeom prst="wedgeRoundRectCallout">
            <a:avLst>
              <a:gd name="adj1" fmla="val -118537"/>
              <a:gd name="adj2" fmla="val 95796"/>
              <a:gd name="adj3" fmla="val 16667"/>
            </a:avLst>
          </a:prstGeom>
          <a:solidFill>
            <a:srgbClr val="E3E17A"/>
          </a:solidFill>
          <a:ln w="12700">
            <a:solidFill>
              <a:srgbClr val="000000"/>
            </a:solidFill>
            <a:round/>
            <a:headEnd/>
            <a:tailEnd/>
          </a:ln>
        </p:spPr>
        <p:txBody>
          <a:bodyPr anchor="ctr"/>
          <a:lstStyle/>
          <a:p>
            <a:pPr algn="ctr" defTabSz="914400"/>
            <a:r>
              <a:rPr lang="en-GB" sz="1100">
                <a:solidFill>
                  <a:srgbClr val="000000"/>
                </a:solidFill>
                <a:latin typeface="Calibri" pitchFamily="34" charset="0"/>
                <a:ea typeface="ヒラギノ角ゴ Pro W3" pitchFamily="16" charset="-128"/>
                <a:sym typeface="Arial" charset="0"/>
              </a:rPr>
              <a:t>Sweden</a:t>
            </a:r>
          </a:p>
        </p:txBody>
      </p:sp>
      <p:grpSp>
        <p:nvGrpSpPr>
          <p:cNvPr id="2" name="Group 37"/>
          <p:cNvGrpSpPr>
            <a:grpSpLocks/>
          </p:cNvGrpSpPr>
          <p:nvPr/>
        </p:nvGrpSpPr>
        <p:grpSpPr bwMode="auto">
          <a:xfrm>
            <a:off x="4676775" y="3767138"/>
            <a:ext cx="3048000" cy="1308100"/>
            <a:chOff x="0" y="0"/>
            <a:chExt cx="2544" cy="576"/>
          </a:xfrm>
        </p:grpSpPr>
        <p:sp>
          <p:nvSpPr>
            <p:cNvPr id="148537" name="AutoShape 38"/>
            <p:cNvSpPr>
              <a:spLocks/>
            </p:cNvSpPr>
            <p:nvPr/>
          </p:nvSpPr>
          <p:spPr bwMode="auto">
            <a:xfrm>
              <a:off x="0" y="0"/>
              <a:ext cx="2544" cy="576"/>
            </a:xfrm>
            <a:custGeom>
              <a:avLst/>
              <a:gdLst>
                <a:gd name="T0" fmla="*/ 0 w 21600"/>
                <a:gd name="T1" fmla="*/ 0 h 21600"/>
                <a:gd name="T2" fmla="*/ 21600 w 21600"/>
                <a:gd name="T3" fmla="*/ 21600 h 21600"/>
              </a:gdLst>
              <a:ahLst/>
              <a:cxnLst/>
              <a:rect l="T0" t="T1" r="T2" b="T3"/>
              <a:pathLst>
                <a:path w="21600" h="21600">
                  <a:moveTo>
                    <a:pt x="0" y="4050"/>
                  </a:moveTo>
                  <a:cubicBezTo>
                    <a:pt x="0" y="3304"/>
                    <a:pt x="137" y="2700"/>
                    <a:pt x="306" y="2700"/>
                  </a:cubicBezTo>
                  <a:lnTo>
                    <a:pt x="20989" y="2700"/>
                  </a:lnTo>
                  <a:lnTo>
                    <a:pt x="20989" y="1350"/>
                  </a:lnTo>
                  <a:cubicBezTo>
                    <a:pt x="20989" y="604"/>
                    <a:pt x="21126" y="0"/>
                    <a:pt x="21294" y="0"/>
                  </a:cubicBezTo>
                  <a:cubicBezTo>
                    <a:pt x="21463" y="0"/>
                    <a:pt x="21600" y="604"/>
                    <a:pt x="21600" y="1350"/>
                  </a:cubicBezTo>
                  <a:lnTo>
                    <a:pt x="21600" y="17550"/>
                  </a:lnTo>
                  <a:cubicBezTo>
                    <a:pt x="21600" y="18296"/>
                    <a:pt x="21463" y="18900"/>
                    <a:pt x="21294" y="18900"/>
                  </a:cubicBezTo>
                  <a:lnTo>
                    <a:pt x="611" y="18900"/>
                  </a:lnTo>
                  <a:lnTo>
                    <a:pt x="611" y="20250"/>
                  </a:lnTo>
                  <a:cubicBezTo>
                    <a:pt x="611" y="20996"/>
                    <a:pt x="474" y="21600"/>
                    <a:pt x="306" y="21600"/>
                  </a:cubicBezTo>
                  <a:cubicBezTo>
                    <a:pt x="137" y="21600"/>
                    <a:pt x="0" y="20996"/>
                    <a:pt x="0" y="20250"/>
                  </a:cubicBezTo>
                  <a:close/>
                  <a:moveTo>
                    <a:pt x="0" y="4050"/>
                  </a:moveTo>
                </a:path>
              </a:pathLst>
            </a:custGeom>
            <a:solidFill>
              <a:srgbClr val="B5CEEE"/>
            </a:solidFill>
            <a:ln w="9525">
              <a:solidFill>
                <a:schemeClr val="tx1"/>
              </a:solidFill>
              <a:miter lim="800000"/>
              <a:headEnd/>
              <a:tailEnd/>
            </a:ln>
          </p:spPr>
          <p:txBody>
            <a:bodyPr/>
            <a:lstStyle/>
            <a:p>
              <a:pPr defTabSz="914400"/>
              <a:endParaRPr lang="en-GB" sz="2400">
                <a:solidFill>
                  <a:srgbClr val="000000"/>
                </a:solidFill>
                <a:latin typeface="Calibri" pitchFamily="34" charset="0"/>
                <a:ea typeface="ヒラギノ角ゴ Pro W3" pitchFamily="16" charset="-128"/>
                <a:sym typeface="Arial" charset="0"/>
              </a:endParaRPr>
            </a:p>
          </p:txBody>
        </p:sp>
        <p:sp>
          <p:nvSpPr>
            <p:cNvPr id="148538" name="AutoShape 39"/>
            <p:cNvSpPr>
              <a:spLocks/>
            </p:cNvSpPr>
            <p:nvPr/>
          </p:nvSpPr>
          <p:spPr bwMode="auto">
            <a:xfrm>
              <a:off x="36" y="90"/>
              <a:ext cx="36" cy="54"/>
            </a:xfrm>
            <a:custGeom>
              <a:avLst/>
              <a:gdLst>
                <a:gd name="T0" fmla="*/ 0 w 21600"/>
                <a:gd name="T1" fmla="*/ 0 h 21600"/>
                <a:gd name="T2" fmla="*/ 21600 w 21600"/>
                <a:gd name="T3" fmla="*/ 21600 h 21600"/>
              </a:gdLst>
              <a:ahLst/>
              <a:cxnLst/>
              <a:rect l="T0" t="T1" r="T2" b="T3"/>
              <a:pathLst>
                <a:path w="21600" h="21600">
                  <a:moveTo>
                    <a:pt x="0" y="21600"/>
                  </a:moveTo>
                  <a:lnTo>
                    <a:pt x="0" y="21600"/>
                  </a:lnTo>
                  <a:cubicBezTo>
                    <a:pt x="11929" y="21600"/>
                    <a:pt x="21600" y="15153"/>
                    <a:pt x="21600" y="7200"/>
                  </a:cubicBezTo>
                  <a:cubicBezTo>
                    <a:pt x="21600" y="3224"/>
                    <a:pt x="16765" y="0"/>
                    <a:pt x="10800" y="0"/>
                  </a:cubicBezTo>
                  <a:cubicBezTo>
                    <a:pt x="4835" y="0"/>
                    <a:pt x="0" y="3224"/>
                    <a:pt x="0" y="7200"/>
                  </a:cubicBezTo>
                  <a:lnTo>
                    <a:pt x="0" y="21600"/>
                  </a:lnTo>
                  <a:close/>
                  <a:moveTo>
                    <a:pt x="0" y="21600"/>
                  </a:moveTo>
                </a:path>
              </a:pathLst>
            </a:custGeom>
            <a:solidFill>
              <a:srgbClr val="91A5BE"/>
            </a:solidFill>
            <a:ln w="9525">
              <a:noFill/>
              <a:miter lim="800000"/>
              <a:headEnd/>
              <a:tailEnd/>
            </a:ln>
          </p:spPr>
          <p:txBody>
            <a:bodyPr/>
            <a:lstStyle/>
            <a:p>
              <a:pPr defTabSz="914400"/>
              <a:endParaRPr lang="en-GB" sz="2400">
                <a:solidFill>
                  <a:srgbClr val="000000"/>
                </a:solidFill>
                <a:latin typeface="Calibri" pitchFamily="34" charset="0"/>
                <a:ea typeface="ヒラギノ角ゴ Pro W3" pitchFamily="16" charset="-128"/>
                <a:sym typeface="Arial" charset="0"/>
              </a:endParaRPr>
            </a:p>
          </p:txBody>
        </p:sp>
        <p:sp>
          <p:nvSpPr>
            <p:cNvPr id="148539" name="AutoShape 40"/>
            <p:cNvSpPr>
              <a:spLocks/>
            </p:cNvSpPr>
            <p:nvPr/>
          </p:nvSpPr>
          <p:spPr bwMode="auto">
            <a:xfrm>
              <a:off x="2472" y="0"/>
              <a:ext cx="72" cy="72"/>
            </a:xfrm>
            <a:custGeom>
              <a:avLst/>
              <a:gdLst>
                <a:gd name="T0" fmla="*/ 0 w 21600"/>
                <a:gd name="T1" fmla="*/ 0 h 21600"/>
                <a:gd name="T2" fmla="*/ 21600 w 21600"/>
                <a:gd name="T3" fmla="*/ 21600 h 21600"/>
              </a:gdLst>
              <a:ahLst/>
              <a:cxnLst/>
              <a:rect l="T0" t="T1" r="T2" b="T3"/>
              <a:pathLst>
                <a:path w="21600" h="21600">
                  <a:moveTo>
                    <a:pt x="21600" y="10800"/>
                  </a:moveTo>
                  <a:cubicBezTo>
                    <a:pt x="21600" y="16765"/>
                    <a:pt x="16765" y="21600"/>
                    <a:pt x="10800" y="21600"/>
                  </a:cubicBezTo>
                  <a:lnTo>
                    <a:pt x="10800" y="10800"/>
                  </a:lnTo>
                  <a:cubicBezTo>
                    <a:pt x="10800" y="13782"/>
                    <a:pt x="8382" y="16200"/>
                    <a:pt x="5400" y="16200"/>
                  </a:cubicBezTo>
                  <a:cubicBezTo>
                    <a:pt x="2418" y="16200"/>
                    <a:pt x="0" y="13782"/>
                    <a:pt x="0" y="10800"/>
                  </a:cubicBezTo>
                  <a:cubicBezTo>
                    <a:pt x="0" y="4835"/>
                    <a:pt x="4835" y="0"/>
                    <a:pt x="10800" y="0"/>
                  </a:cubicBezTo>
                  <a:cubicBezTo>
                    <a:pt x="16765" y="0"/>
                    <a:pt x="21600" y="4835"/>
                    <a:pt x="21600" y="10800"/>
                  </a:cubicBezTo>
                  <a:close/>
                  <a:moveTo>
                    <a:pt x="21600" y="10800"/>
                  </a:moveTo>
                </a:path>
              </a:pathLst>
            </a:custGeom>
            <a:solidFill>
              <a:srgbClr val="91A5BE"/>
            </a:solidFill>
            <a:ln w="9525">
              <a:noFill/>
              <a:miter lim="800000"/>
              <a:headEnd/>
              <a:tailEnd/>
            </a:ln>
          </p:spPr>
          <p:txBody>
            <a:bodyPr/>
            <a:lstStyle/>
            <a:p>
              <a:pPr defTabSz="914400"/>
              <a:endParaRPr lang="en-GB" sz="2400">
                <a:solidFill>
                  <a:srgbClr val="000000"/>
                </a:solidFill>
                <a:latin typeface="Calibri" pitchFamily="34" charset="0"/>
                <a:ea typeface="ヒラギノ角ゴ Pro W3" pitchFamily="16" charset="-128"/>
                <a:sym typeface="Arial" charset="0"/>
              </a:endParaRPr>
            </a:p>
          </p:txBody>
        </p:sp>
        <p:sp>
          <p:nvSpPr>
            <p:cNvPr id="148540" name="AutoShape 41"/>
            <p:cNvSpPr>
              <a:spLocks/>
            </p:cNvSpPr>
            <p:nvPr/>
          </p:nvSpPr>
          <p:spPr bwMode="auto">
            <a:xfrm>
              <a:off x="0" y="36"/>
              <a:ext cx="2544" cy="468"/>
            </a:xfrm>
            <a:custGeom>
              <a:avLst/>
              <a:gdLst>
                <a:gd name="T0" fmla="*/ 0 w 21600"/>
                <a:gd name="T1" fmla="*/ 0 h 21600"/>
                <a:gd name="T2" fmla="*/ 21600 w 21600"/>
                <a:gd name="T3" fmla="*/ 21600 h 21600"/>
              </a:gdLst>
              <a:ahLst/>
              <a:cxnLst/>
              <a:rect l="T0" t="T1" r="T2" b="T3"/>
              <a:pathLst>
                <a:path w="21600" h="21600">
                  <a:moveTo>
                    <a:pt x="0" y="3323"/>
                  </a:moveTo>
                  <a:cubicBezTo>
                    <a:pt x="0" y="4241"/>
                    <a:pt x="137" y="4985"/>
                    <a:pt x="306" y="4985"/>
                  </a:cubicBezTo>
                  <a:cubicBezTo>
                    <a:pt x="474" y="4985"/>
                    <a:pt x="611" y="4241"/>
                    <a:pt x="611" y="3323"/>
                  </a:cubicBezTo>
                  <a:cubicBezTo>
                    <a:pt x="611" y="2864"/>
                    <a:pt x="543" y="2492"/>
                    <a:pt x="458" y="2492"/>
                  </a:cubicBezTo>
                  <a:cubicBezTo>
                    <a:pt x="374" y="2492"/>
                    <a:pt x="306" y="2864"/>
                    <a:pt x="306" y="3323"/>
                  </a:cubicBezTo>
                  <a:lnTo>
                    <a:pt x="306" y="4985"/>
                  </a:lnTo>
                  <a:moveTo>
                    <a:pt x="611" y="3323"/>
                  </a:moveTo>
                  <a:lnTo>
                    <a:pt x="611" y="21600"/>
                  </a:lnTo>
                  <a:moveTo>
                    <a:pt x="21600" y="0"/>
                  </a:moveTo>
                  <a:cubicBezTo>
                    <a:pt x="21600" y="918"/>
                    <a:pt x="21463" y="1662"/>
                    <a:pt x="21294" y="1662"/>
                  </a:cubicBezTo>
                  <a:lnTo>
                    <a:pt x="20989" y="1662"/>
                  </a:lnTo>
                  <a:moveTo>
                    <a:pt x="20989" y="0"/>
                  </a:moveTo>
                  <a:cubicBezTo>
                    <a:pt x="20989" y="459"/>
                    <a:pt x="21057" y="831"/>
                    <a:pt x="21142" y="831"/>
                  </a:cubicBezTo>
                  <a:cubicBezTo>
                    <a:pt x="21226" y="831"/>
                    <a:pt x="21294" y="459"/>
                    <a:pt x="21294" y="0"/>
                  </a:cubicBezTo>
                  <a:lnTo>
                    <a:pt x="21294" y="1662"/>
                  </a:lnTo>
                </a:path>
              </a:pathLst>
            </a:custGeom>
            <a:noFill/>
            <a:ln w="9525">
              <a:solidFill>
                <a:schemeClr val="tx1"/>
              </a:solidFill>
              <a:miter lim="800000"/>
              <a:headEnd/>
              <a:tailEnd/>
            </a:ln>
          </p:spPr>
          <p:txBody>
            <a:bodyPr/>
            <a:lstStyle/>
            <a:p>
              <a:pPr defTabSz="914400"/>
              <a:endParaRPr lang="en-GB" sz="2400">
                <a:solidFill>
                  <a:srgbClr val="000000"/>
                </a:solidFill>
                <a:latin typeface="Calibri" pitchFamily="34" charset="0"/>
                <a:ea typeface="ヒラギノ角ゴ Pro W3" pitchFamily="16" charset="-128"/>
                <a:sym typeface="Arial" charset="0"/>
              </a:endParaRPr>
            </a:p>
          </p:txBody>
        </p:sp>
      </p:grpSp>
      <p:sp>
        <p:nvSpPr>
          <p:cNvPr id="148524" name="AutoShape 42"/>
          <p:cNvSpPr>
            <a:spLocks/>
          </p:cNvSpPr>
          <p:nvPr/>
        </p:nvSpPr>
        <p:spPr bwMode="auto">
          <a:xfrm>
            <a:off x="4981575" y="4035425"/>
            <a:ext cx="731838" cy="193675"/>
          </a:xfrm>
          <a:custGeom>
            <a:avLst/>
            <a:gdLst>
              <a:gd name="T0" fmla="*/ 0 w 21600"/>
              <a:gd name="T1" fmla="*/ 0 h 21600"/>
              <a:gd name="T2" fmla="*/ 21600 w 21600"/>
              <a:gd name="T3" fmla="*/ 21600 h 21600"/>
            </a:gdLst>
            <a:ahLst/>
            <a:cxnLst/>
            <a:rect l="T0" t="T1" r="T2" b="T3"/>
            <a:pathLst>
              <a:path w="21600" h="21600">
                <a:moveTo>
                  <a:pt x="2140" y="0"/>
                </a:moveTo>
                <a:cubicBezTo>
                  <a:pt x="958" y="0"/>
                  <a:pt x="0" y="1612"/>
                  <a:pt x="0" y="3600"/>
                </a:cubicBezTo>
                <a:lnTo>
                  <a:pt x="0" y="9000"/>
                </a:lnTo>
                <a:lnTo>
                  <a:pt x="0" y="18000"/>
                </a:lnTo>
                <a:cubicBezTo>
                  <a:pt x="0" y="19988"/>
                  <a:pt x="958" y="21600"/>
                  <a:pt x="2140" y="21600"/>
                </a:cubicBezTo>
                <a:lnTo>
                  <a:pt x="7489" y="21600"/>
                </a:lnTo>
                <a:lnTo>
                  <a:pt x="10698" y="21600"/>
                </a:lnTo>
                <a:cubicBezTo>
                  <a:pt x="11880" y="21600"/>
                  <a:pt x="12838" y="19988"/>
                  <a:pt x="12838" y="18000"/>
                </a:cubicBezTo>
                <a:lnTo>
                  <a:pt x="12838" y="9000"/>
                </a:lnTo>
                <a:lnTo>
                  <a:pt x="21600" y="8144"/>
                </a:lnTo>
                <a:lnTo>
                  <a:pt x="12838" y="3600"/>
                </a:lnTo>
                <a:cubicBezTo>
                  <a:pt x="12838" y="1612"/>
                  <a:pt x="11880" y="0"/>
                  <a:pt x="10698" y="0"/>
                </a:cubicBezTo>
                <a:lnTo>
                  <a:pt x="7489" y="0"/>
                </a:lnTo>
                <a:close/>
                <a:moveTo>
                  <a:pt x="2140" y="0"/>
                </a:moveTo>
              </a:path>
            </a:pathLst>
          </a:custGeom>
          <a:solidFill>
            <a:srgbClr val="98E393"/>
          </a:solidFill>
          <a:ln w="9525">
            <a:solidFill>
              <a:schemeClr val="tx1"/>
            </a:solidFill>
            <a:miter lim="800000"/>
            <a:headEnd/>
            <a:tailEnd/>
          </a:ln>
        </p:spPr>
        <p:txBody>
          <a:bodyPr/>
          <a:lstStyle/>
          <a:p>
            <a:pPr defTabSz="914400"/>
            <a:endParaRPr lang="en-GB" sz="2400">
              <a:solidFill>
                <a:srgbClr val="000000"/>
              </a:solidFill>
              <a:latin typeface="Calibri" pitchFamily="34" charset="0"/>
              <a:ea typeface="ヒラギノ角ゴ Pro W3" pitchFamily="16" charset="-128"/>
              <a:sym typeface="Arial" charset="0"/>
            </a:endParaRPr>
          </a:p>
        </p:txBody>
      </p:sp>
      <p:sp>
        <p:nvSpPr>
          <p:cNvPr id="148525" name="Rectangle 43"/>
          <p:cNvSpPr>
            <a:spLocks/>
          </p:cNvSpPr>
          <p:nvPr/>
        </p:nvSpPr>
        <p:spPr bwMode="auto">
          <a:xfrm>
            <a:off x="5767388" y="4008438"/>
            <a:ext cx="1371600" cy="185737"/>
          </a:xfrm>
          <a:prstGeom prst="rect">
            <a:avLst/>
          </a:prstGeom>
          <a:noFill/>
          <a:ln w="9525">
            <a:noFill/>
            <a:miter lim="800000"/>
            <a:headEnd/>
            <a:tailEnd/>
          </a:ln>
        </p:spPr>
        <p:txBody>
          <a:bodyPr wrap="none" lIns="0" tIns="0" rIns="40639" bIns="0">
            <a:spAutoFit/>
          </a:bodyPr>
          <a:lstStyle/>
          <a:p>
            <a:pPr marL="39688" defTabSz="914400"/>
            <a:r>
              <a:rPr lang="en-GB" sz="1200" b="1">
                <a:solidFill>
                  <a:srgbClr val="000000"/>
                </a:solidFill>
                <a:latin typeface="Calibri" pitchFamily="34" charset="0"/>
                <a:cs typeface="Arial" charset="0"/>
                <a:sym typeface="Arial" charset="0"/>
              </a:rPr>
              <a:t>MoU/LIA/LEA signed</a:t>
            </a:r>
          </a:p>
        </p:txBody>
      </p:sp>
      <p:sp>
        <p:nvSpPr>
          <p:cNvPr id="148526" name="Rectangle 44"/>
          <p:cNvSpPr>
            <a:spLocks/>
          </p:cNvSpPr>
          <p:nvPr/>
        </p:nvSpPr>
        <p:spPr bwMode="auto">
          <a:xfrm>
            <a:off x="5741988" y="4300538"/>
            <a:ext cx="1733550" cy="184150"/>
          </a:xfrm>
          <a:prstGeom prst="rect">
            <a:avLst/>
          </a:prstGeom>
          <a:noFill/>
          <a:ln w="9525">
            <a:noFill/>
            <a:miter lim="800000"/>
            <a:headEnd/>
            <a:tailEnd/>
          </a:ln>
        </p:spPr>
        <p:txBody>
          <a:bodyPr wrap="none" lIns="0" tIns="0" rIns="40639" bIns="0">
            <a:spAutoFit/>
          </a:bodyPr>
          <a:lstStyle/>
          <a:p>
            <a:pPr marL="39688" defTabSz="914400"/>
            <a:r>
              <a:rPr lang="en-GB" sz="1200" b="1">
                <a:solidFill>
                  <a:srgbClr val="000000"/>
                </a:solidFill>
                <a:latin typeface="Calibri" pitchFamily="34" charset="0"/>
                <a:cs typeface="Arial" charset="0"/>
                <a:sym typeface="Arial" charset="0"/>
              </a:rPr>
              <a:t>MoU under preparation</a:t>
            </a:r>
          </a:p>
        </p:txBody>
      </p:sp>
      <p:sp>
        <p:nvSpPr>
          <p:cNvPr id="148527" name="AutoShape 45"/>
          <p:cNvSpPr>
            <a:spLocks/>
          </p:cNvSpPr>
          <p:nvPr/>
        </p:nvSpPr>
        <p:spPr bwMode="auto">
          <a:xfrm>
            <a:off x="4992688" y="4340225"/>
            <a:ext cx="731837" cy="193675"/>
          </a:xfrm>
          <a:custGeom>
            <a:avLst/>
            <a:gdLst>
              <a:gd name="T0" fmla="*/ 0 w 21600"/>
              <a:gd name="T1" fmla="*/ 0 h 21600"/>
              <a:gd name="T2" fmla="*/ 21600 w 21600"/>
              <a:gd name="T3" fmla="*/ 21600 h 21600"/>
            </a:gdLst>
            <a:ahLst/>
            <a:cxnLst/>
            <a:rect l="T0" t="T1" r="T2" b="T3"/>
            <a:pathLst>
              <a:path w="21600" h="21600">
                <a:moveTo>
                  <a:pt x="2140" y="0"/>
                </a:moveTo>
                <a:cubicBezTo>
                  <a:pt x="958" y="0"/>
                  <a:pt x="0" y="1612"/>
                  <a:pt x="0" y="3600"/>
                </a:cubicBezTo>
                <a:lnTo>
                  <a:pt x="0" y="9000"/>
                </a:lnTo>
                <a:lnTo>
                  <a:pt x="0" y="18000"/>
                </a:lnTo>
                <a:cubicBezTo>
                  <a:pt x="0" y="19988"/>
                  <a:pt x="958" y="21600"/>
                  <a:pt x="2140" y="21600"/>
                </a:cubicBezTo>
                <a:lnTo>
                  <a:pt x="7489" y="21600"/>
                </a:lnTo>
                <a:lnTo>
                  <a:pt x="10698" y="21600"/>
                </a:lnTo>
                <a:cubicBezTo>
                  <a:pt x="11880" y="21600"/>
                  <a:pt x="12838" y="19988"/>
                  <a:pt x="12838" y="18000"/>
                </a:cubicBezTo>
                <a:lnTo>
                  <a:pt x="12838" y="9000"/>
                </a:lnTo>
                <a:lnTo>
                  <a:pt x="21600" y="8144"/>
                </a:lnTo>
                <a:lnTo>
                  <a:pt x="12838" y="3600"/>
                </a:lnTo>
                <a:cubicBezTo>
                  <a:pt x="12838" y="1612"/>
                  <a:pt x="11880" y="0"/>
                  <a:pt x="10698" y="0"/>
                </a:cubicBezTo>
                <a:lnTo>
                  <a:pt x="7489" y="0"/>
                </a:lnTo>
                <a:close/>
                <a:moveTo>
                  <a:pt x="2140" y="0"/>
                </a:moveTo>
              </a:path>
            </a:pathLst>
          </a:custGeom>
          <a:solidFill>
            <a:srgbClr val="FED3FF"/>
          </a:solidFill>
          <a:ln w="9525">
            <a:solidFill>
              <a:schemeClr val="tx1"/>
            </a:solidFill>
            <a:miter lim="800000"/>
            <a:headEnd/>
            <a:tailEnd/>
          </a:ln>
        </p:spPr>
        <p:txBody>
          <a:bodyPr/>
          <a:lstStyle/>
          <a:p>
            <a:pPr defTabSz="914400"/>
            <a:endParaRPr lang="en-GB" sz="2400">
              <a:solidFill>
                <a:srgbClr val="000000"/>
              </a:solidFill>
              <a:latin typeface="Calibri" pitchFamily="34" charset="0"/>
              <a:ea typeface="ヒラギノ角ゴ Pro W3" pitchFamily="16" charset="-128"/>
              <a:sym typeface="Arial" charset="0"/>
            </a:endParaRPr>
          </a:p>
        </p:txBody>
      </p:sp>
      <p:sp>
        <p:nvSpPr>
          <p:cNvPr id="148528" name="Rectangle 44"/>
          <p:cNvSpPr>
            <a:spLocks/>
          </p:cNvSpPr>
          <p:nvPr/>
        </p:nvSpPr>
        <p:spPr bwMode="auto">
          <a:xfrm>
            <a:off x="5741988" y="4610100"/>
            <a:ext cx="1889125" cy="184150"/>
          </a:xfrm>
          <a:prstGeom prst="rect">
            <a:avLst/>
          </a:prstGeom>
          <a:noFill/>
          <a:ln w="9525">
            <a:noFill/>
            <a:miter lim="800000"/>
            <a:headEnd/>
            <a:tailEnd/>
          </a:ln>
        </p:spPr>
        <p:txBody>
          <a:bodyPr wrap="none" lIns="0" tIns="0" rIns="40639" bIns="0">
            <a:spAutoFit/>
          </a:bodyPr>
          <a:lstStyle/>
          <a:p>
            <a:pPr marL="39688" defTabSz="914400"/>
            <a:r>
              <a:rPr lang="en-GB" sz="1200" b="1">
                <a:solidFill>
                  <a:srgbClr val="000000"/>
                </a:solidFill>
                <a:latin typeface="Calibri" pitchFamily="34" charset="0"/>
                <a:cs typeface="Arial" charset="0"/>
                <a:sym typeface="Arial" charset="0"/>
              </a:rPr>
              <a:t>New detailed agreements</a:t>
            </a:r>
          </a:p>
        </p:txBody>
      </p:sp>
      <p:sp>
        <p:nvSpPr>
          <p:cNvPr id="59" name="AutoShape 45"/>
          <p:cNvSpPr>
            <a:spLocks/>
          </p:cNvSpPr>
          <p:nvPr/>
        </p:nvSpPr>
        <p:spPr bwMode="auto">
          <a:xfrm>
            <a:off x="4992688" y="4649788"/>
            <a:ext cx="731837" cy="193675"/>
          </a:xfrm>
          <a:custGeom>
            <a:avLst/>
            <a:gdLst>
              <a:gd name="T0" fmla="*/ 0 w 21600"/>
              <a:gd name="T1" fmla="*/ 0 h 21600"/>
              <a:gd name="T2" fmla="*/ 21600 w 21600"/>
              <a:gd name="T3" fmla="*/ 21600 h 21600"/>
            </a:gdLst>
            <a:ahLst/>
            <a:cxnLst/>
            <a:rect l="T0" t="T1" r="T2" b="T3"/>
            <a:pathLst>
              <a:path w="21600" h="21600">
                <a:moveTo>
                  <a:pt x="2140" y="0"/>
                </a:moveTo>
                <a:cubicBezTo>
                  <a:pt x="958" y="0"/>
                  <a:pt x="0" y="1612"/>
                  <a:pt x="0" y="3600"/>
                </a:cubicBezTo>
                <a:lnTo>
                  <a:pt x="0" y="9000"/>
                </a:lnTo>
                <a:lnTo>
                  <a:pt x="0" y="18000"/>
                </a:lnTo>
                <a:cubicBezTo>
                  <a:pt x="0" y="19988"/>
                  <a:pt x="958" y="21600"/>
                  <a:pt x="2140" y="21600"/>
                </a:cubicBezTo>
                <a:lnTo>
                  <a:pt x="7489" y="21600"/>
                </a:lnTo>
                <a:lnTo>
                  <a:pt x="10698" y="21600"/>
                </a:lnTo>
                <a:cubicBezTo>
                  <a:pt x="11880" y="21600"/>
                  <a:pt x="12838" y="19988"/>
                  <a:pt x="12838" y="18000"/>
                </a:cubicBezTo>
                <a:lnTo>
                  <a:pt x="12838" y="9000"/>
                </a:lnTo>
                <a:lnTo>
                  <a:pt x="21600" y="8144"/>
                </a:lnTo>
                <a:lnTo>
                  <a:pt x="12838" y="3600"/>
                </a:lnTo>
                <a:cubicBezTo>
                  <a:pt x="12838" y="1612"/>
                  <a:pt x="11880" y="0"/>
                  <a:pt x="10698" y="0"/>
                </a:cubicBezTo>
                <a:lnTo>
                  <a:pt x="7489" y="0"/>
                </a:lnTo>
                <a:close/>
                <a:moveTo>
                  <a:pt x="2140" y="0"/>
                </a:moveTo>
              </a:path>
            </a:pathLst>
          </a:custGeom>
          <a:solidFill>
            <a:srgbClr val="E0DA67"/>
          </a:solidFill>
          <a:ln w="9525">
            <a:solidFill>
              <a:srgbClr val="000000"/>
            </a:solidFill>
            <a:miter lim="800000"/>
            <a:headEnd/>
            <a:tailEnd/>
          </a:ln>
          <a:effectLst>
            <a:outerShdw dist="20000" dir="5400000" rotWithShape="0">
              <a:srgbClr val="808080">
                <a:alpha val="37999"/>
              </a:srgbClr>
            </a:outerShdw>
          </a:effectLst>
        </p:spPr>
        <p:txBody>
          <a:bodyPr/>
          <a:lstStyle/>
          <a:p>
            <a:pPr defTabSz="914400">
              <a:defRPr/>
            </a:pPr>
            <a:endParaRPr lang="en-GB" sz="2400">
              <a:solidFill>
                <a:srgbClr val="000000"/>
              </a:solidFill>
              <a:latin typeface="+mn-lt"/>
              <a:ea typeface="+mn-ea"/>
              <a:sym typeface="Arial" charset="0"/>
            </a:endParaRPr>
          </a:p>
        </p:txBody>
      </p:sp>
      <p:pic>
        <p:nvPicPr>
          <p:cNvPr id="148530" name="Picture 3" descr="SP2PP_partners_Europe"/>
          <p:cNvPicPr>
            <a:picLocks noChangeAspect="1" noChangeArrowheads="1"/>
          </p:cNvPicPr>
          <p:nvPr/>
        </p:nvPicPr>
        <p:blipFill>
          <a:blip r:embed="rId15"/>
          <a:srcRect/>
          <a:stretch>
            <a:fillRect/>
          </a:stretch>
        </p:blipFill>
        <p:spPr bwMode="auto">
          <a:xfrm>
            <a:off x="49213" y="2655888"/>
            <a:ext cx="3725862" cy="2419350"/>
          </a:xfrm>
          <a:prstGeom prst="rect">
            <a:avLst/>
          </a:prstGeom>
          <a:noFill/>
          <a:ln w="38100">
            <a:solidFill>
              <a:srgbClr val="FFFFFF"/>
            </a:solidFill>
            <a:miter lim="800000"/>
            <a:headEnd/>
            <a:tailEnd/>
          </a:ln>
        </p:spPr>
      </p:pic>
      <p:sp>
        <p:nvSpPr>
          <p:cNvPr id="77828" name="AutoShape 4"/>
          <p:cNvSpPr>
            <a:spLocks/>
          </p:cNvSpPr>
          <p:nvPr/>
        </p:nvSpPr>
        <p:spPr bwMode="auto">
          <a:xfrm>
            <a:off x="3517900" y="1963738"/>
            <a:ext cx="1192213" cy="952500"/>
          </a:xfrm>
          <a:custGeom>
            <a:avLst/>
            <a:gdLst>
              <a:gd name="T0" fmla="*/ 0 w 21600"/>
              <a:gd name="T1" fmla="*/ 0 h 21600"/>
              <a:gd name="T2" fmla="*/ 21600 w 21600"/>
              <a:gd name="T3" fmla="*/ 21600 h 21600"/>
            </a:gdLst>
            <a:ahLst/>
            <a:cxnLst/>
            <a:rect l="T0" t="T1" r="T2" b="T3"/>
            <a:pathLst>
              <a:path w="21600" h="21600">
                <a:moveTo>
                  <a:pt x="2651" y="8956"/>
                </a:moveTo>
                <a:cubicBezTo>
                  <a:pt x="1187" y="8956"/>
                  <a:pt x="0" y="9900"/>
                  <a:pt x="0" y="11063"/>
                </a:cubicBezTo>
                <a:lnTo>
                  <a:pt x="0" y="14224"/>
                </a:lnTo>
                <a:lnTo>
                  <a:pt x="0" y="19493"/>
                </a:lnTo>
                <a:cubicBezTo>
                  <a:pt x="0" y="20657"/>
                  <a:pt x="1187" y="21600"/>
                  <a:pt x="2651" y="21600"/>
                </a:cubicBezTo>
                <a:lnTo>
                  <a:pt x="9278" y="21600"/>
                </a:lnTo>
                <a:lnTo>
                  <a:pt x="13254" y="21600"/>
                </a:lnTo>
                <a:cubicBezTo>
                  <a:pt x="14718" y="21600"/>
                  <a:pt x="15905" y="20657"/>
                  <a:pt x="15905" y="19493"/>
                </a:cubicBezTo>
                <a:lnTo>
                  <a:pt x="15905" y="14224"/>
                </a:lnTo>
                <a:lnTo>
                  <a:pt x="15905" y="11063"/>
                </a:lnTo>
                <a:cubicBezTo>
                  <a:pt x="15905" y="9900"/>
                  <a:pt x="14718" y="8956"/>
                  <a:pt x="13254" y="8956"/>
                </a:cubicBezTo>
                <a:lnTo>
                  <a:pt x="21600" y="0"/>
                </a:lnTo>
                <a:lnTo>
                  <a:pt x="9278" y="8956"/>
                </a:lnTo>
                <a:close/>
                <a:moveTo>
                  <a:pt x="2651" y="8956"/>
                </a:moveTo>
              </a:path>
            </a:pathLst>
          </a:custGeom>
          <a:solidFill>
            <a:srgbClr val="E0DA67"/>
          </a:solidFill>
          <a:ln w="9525">
            <a:solidFill>
              <a:srgbClr val="000000"/>
            </a:solidFill>
            <a:miter lim="800000"/>
            <a:headEnd/>
            <a:tailEnd/>
          </a:ln>
          <a:effectLst>
            <a:outerShdw dist="20000" dir="5400000" rotWithShape="0">
              <a:srgbClr val="808080">
                <a:alpha val="37999"/>
              </a:srgbClr>
            </a:outerShdw>
          </a:effectLst>
        </p:spPr>
        <p:txBody>
          <a:bodyPr anchor="ctr"/>
          <a:lstStyle/>
          <a:p>
            <a:pPr defTabSz="914400">
              <a:defRPr/>
            </a:pPr>
            <a:endParaRPr lang="en-GB" sz="2400">
              <a:solidFill>
                <a:srgbClr val="000000"/>
              </a:solidFill>
              <a:latin typeface="+mn-lt"/>
              <a:ea typeface="+mn-ea"/>
              <a:sym typeface="Arial" charset="0"/>
            </a:endParaRPr>
          </a:p>
        </p:txBody>
      </p:sp>
      <p:sp>
        <p:nvSpPr>
          <p:cNvPr id="148532" name="Rectangle 5"/>
          <p:cNvSpPr>
            <a:spLocks/>
          </p:cNvSpPr>
          <p:nvPr/>
        </p:nvSpPr>
        <p:spPr bwMode="auto">
          <a:xfrm>
            <a:off x="3541713" y="2446338"/>
            <a:ext cx="808037" cy="76200"/>
          </a:xfrm>
          <a:prstGeom prst="rect">
            <a:avLst/>
          </a:prstGeom>
          <a:noFill/>
          <a:ln w="9525">
            <a:noFill/>
            <a:miter lim="800000"/>
            <a:headEnd/>
            <a:tailEnd/>
          </a:ln>
        </p:spPr>
        <p:txBody>
          <a:bodyPr lIns="12700" tIns="12700" rIns="17340" bIns="12700" anchor="ctr">
            <a:spAutoFit/>
          </a:bodyPr>
          <a:lstStyle/>
          <a:p>
            <a:pPr marL="3175" algn="ctr" defTabSz="914400">
              <a:lnSpc>
                <a:spcPct val="20000"/>
              </a:lnSpc>
            </a:pPr>
            <a:r>
              <a:rPr lang="en-GB" sz="1000">
                <a:solidFill>
                  <a:srgbClr val="000000"/>
                </a:solidFill>
                <a:latin typeface="Calibri" pitchFamily="34" charset="0"/>
                <a:cs typeface="Arial" charset="0"/>
                <a:sym typeface="Arial" charset="0"/>
              </a:rPr>
              <a:t>INFN, Italy</a:t>
            </a:r>
          </a:p>
        </p:txBody>
      </p:sp>
      <p:pic>
        <p:nvPicPr>
          <p:cNvPr id="148533" name="Picture 6"/>
          <p:cNvPicPr>
            <a:picLocks noChangeArrowheads="1"/>
          </p:cNvPicPr>
          <p:nvPr/>
        </p:nvPicPr>
        <p:blipFill>
          <a:blip r:embed="rId16"/>
          <a:srcRect/>
          <a:stretch>
            <a:fillRect/>
          </a:stretch>
        </p:blipFill>
        <p:spPr bwMode="auto">
          <a:xfrm>
            <a:off x="3733800" y="2570163"/>
            <a:ext cx="381000" cy="255587"/>
          </a:xfrm>
          <a:prstGeom prst="rect">
            <a:avLst/>
          </a:prstGeom>
          <a:noFill/>
          <a:ln w="9525">
            <a:noFill/>
            <a:miter lim="800000"/>
            <a:headEnd/>
            <a:tailEnd/>
          </a:ln>
        </p:spPr>
      </p:pic>
      <p:pic>
        <p:nvPicPr>
          <p:cNvPr id="148534" name="Image 61"/>
          <p:cNvPicPr>
            <a:picLocks noChangeAspect="1"/>
          </p:cNvPicPr>
          <p:nvPr/>
        </p:nvPicPr>
        <p:blipFill>
          <a:blip r:embed="rId17"/>
          <a:srcRect/>
          <a:stretch>
            <a:fillRect/>
          </a:stretch>
        </p:blipFill>
        <p:spPr bwMode="auto">
          <a:xfrm>
            <a:off x="1474788" y="2687638"/>
            <a:ext cx="1984375" cy="449262"/>
          </a:xfrm>
          <a:prstGeom prst="rect">
            <a:avLst/>
          </a:prstGeom>
          <a:noFill/>
          <a:ln w="9525">
            <a:noFill/>
            <a:miter lim="800000"/>
            <a:headEnd/>
            <a:tailEnd/>
          </a:ln>
        </p:spPr>
      </p:pic>
      <p:sp>
        <p:nvSpPr>
          <p:cNvPr id="64" name="ZoneTexte 63"/>
          <p:cNvSpPr txBox="1">
            <a:spLocks noChangeArrowheads="1"/>
          </p:cNvSpPr>
          <p:nvPr/>
        </p:nvSpPr>
        <p:spPr bwMode="auto">
          <a:xfrm>
            <a:off x="4940300" y="5099050"/>
            <a:ext cx="4141788" cy="1477963"/>
          </a:xfrm>
          <a:prstGeom prst="rect">
            <a:avLst/>
          </a:prstGeom>
          <a:gradFill rotWithShape="1">
            <a:gsLst>
              <a:gs pos="0">
                <a:srgbClr val="EDEDED"/>
              </a:gs>
              <a:gs pos="64999">
                <a:srgbClr val="D0D0D0"/>
              </a:gs>
              <a:gs pos="100000">
                <a:srgbClr val="BCBCBC"/>
              </a:gs>
            </a:gsLst>
            <a:lin ang="5400000" scaled="1"/>
          </a:gradFill>
          <a:ln w="9525">
            <a:solidFill>
              <a:srgbClr val="000000"/>
            </a:solidFill>
            <a:miter lim="800000"/>
            <a:headEnd/>
            <a:tailEnd/>
          </a:ln>
          <a:effectLst>
            <a:outerShdw dist="20000" dir="5400000" rotWithShape="0">
              <a:srgbClr val="808080">
                <a:alpha val="37999"/>
              </a:srgbClr>
            </a:outerShdw>
          </a:effectLst>
        </p:spPr>
        <p:txBody>
          <a:bodyPr wrap="none">
            <a:spAutoFit/>
          </a:bodyPr>
          <a:lstStyle/>
          <a:p>
            <a:pPr>
              <a:defRPr/>
            </a:pPr>
            <a:r>
              <a:rPr lang="en-GB">
                <a:solidFill>
                  <a:srgbClr val="000000"/>
                </a:solidFill>
                <a:latin typeface="+mn-lt"/>
                <a:ea typeface="+mn-ea"/>
              </a:rPr>
              <a:t>21-22/09/10 LIA Workshop with India</a:t>
            </a:r>
          </a:p>
          <a:p>
            <a:pPr>
              <a:defRPr/>
            </a:pPr>
            <a:r>
              <a:rPr lang="en-GB">
                <a:solidFill>
                  <a:srgbClr val="000000"/>
                </a:solidFill>
                <a:latin typeface="+mn-lt"/>
                <a:ea typeface="+mn-ea"/>
              </a:rPr>
              <a:t>8-9/11/10 Workshop with Dubna</a:t>
            </a:r>
          </a:p>
          <a:p>
            <a:pPr>
              <a:defRPr/>
            </a:pPr>
            <a:r>
              <a:rPr lang="en-GB">
                <a:solidFill>
                  <a:srgbClr val="000000"/>
                </a:solidFill>
                <a:latin typeface="+mn-lt"/>
                <a:ea typeface="+mn-ea"/>
              </a:rPr>
              <a:t>15-19/11/10 LEA Workshop with SPES</a:t>
            </a:r>
          </a:p>
          <a:p>
            <a:pPr>
              <a:defRPr/>
            </a:pPr>
            <a:r>
              <a:rPr lang="en-GB">
                <a:solidFill>
                  <a:srgbClr val="000000"/>
                </a:solidFill>
                <a:latin typeface="+mn-lt"/>
                <a:ea typeface="+mn-ea"/>
              </a:rPr>
              <a:t>13/12/10 MoU with Sweden </a:t>
            </a:r>
          </a:p>
          <a:p>
            <a:pPr>
              <a:defRPr/>
            </a:pPr>
            <a:r>
              <a:rPr lang="en-GB">
                <a:solidFill>
                  <a:srgbClr val="000000"/>
                </a:solidFill>
                <a:latin typeface="+mn-lt"/>
                <a:ea typeface="+mn-ea"/>
              </a:rPr>
              <a:t>5-8/01/11 LIA Symposium RIKEN</a:t>
            </a:r>
          </a:p>
        </p:txBody>
      </p:sp>
      <p:sp>
        <p:nvSpPr>
          <p:cNvPr id="60" name="ZoneTexte 59"/>
          <p:cNvSpPr txBox="1">
            <a:spLocks noChangeArrowheads="1"/>
          </p:cNvSpPr>
          <p:nvPr/>
        </p:nvSpPr>
        <p:spPr bwMode="auto">
          <a:xfrm>
            <a:off x="82550" y="4679950"/>
            <a:ext cx="1827213" cy="368300"/>
          </a:xfrm>
          <a:prstGeom prst="rect">
            <a:avLst/>
          </a:prstGeom>
          <a:gradFill rotWithShape="1">
            <a:gsLst>
              <a:gs pos="0">
                <a:srgbClr val="EDEDED"/>
              </a:gs>
              <a:gs pos="64999">
                <a:srgbClr val="D0D0D0"/>
              </a:gs>
              <a:gs pos="100000">
                <a:srgbClr val="BCBCBC"/>
              </a:gs>
            </a:gsLst>
            <a:lin ang="5400000" scaled="1"/>
          </a:gradFill>
          <a:ln w="9525">
            <a:solidFill>
              <a:srgbClr val="000000"/>
            </a:solidFill>
            <a:miter lim="800000"/>
            <a:headEnd/>
            <a:tailEnd/>
          </a:ln>
          <a:effectLst>
            <a:outerShdw dist="20000" dir="5400000" rotWithShape="0">
              <a:srgbClr val="808080">
                <a:alpha val="37999"/>
              </a:srgbClr>
            </a:outerShdw>
          </a:effectLst>
        </p:spPr>
        <p:txBody>
          <a:bodyPr wrap="none">
            <a:spAutoFit/>
          </a:bodyPr>
          <a:lstStyle/>
          <a:p>
            <a:r>
              <a:rPr lang="en-GB">
                <a:solidFill>
                  <a:srgbClr val="000000"/>
                </a:solidFill>
                <a:ea typeface="ヒラギノ角ゴ Pro W3" pitchFamily="16" charset="-128"/>
              </a:rPr>
              <a:t>3,1 M€ received</a:t>
            </a:r>
          </a:p>
        </p:txBody>
      </p:sp>
    </p:spTree>
  </p:cSld>
  <p:clrMapOvr>
    <a:masterClrMapping/>
  </p:clrMapOvr>
  <p:transition/>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401469" y="1212508"/>
            <a:ext cx="7525906" cy="5355312"/>
          </a:xfrm>
          <a:prstGeom prst="rect">
            <a:avLst/>
          </a:prstGeom>
          <a:noFill/>
        </p:spPr>
        <p:txBody>
          <a:bodyPr wrap="none" rtlCol="0">
            <a:spAutoFit/>
          </a:bodyPr>
          <a:lstStyle/>
          <a:p>
            <a:r>
              <a:rPr lang="fr-FR" sz="2400" dirty="0" smtClean="0">
                <a:solidFill>
                  <a:srgbClr val="9900CC"/>
                </a:solidFill>
                <a:latin typeface="Calibri" pitchFamily="34" charset="0"/>
                <a:cs typeface="Calibri" pitchFamily="34" charset="0"/>
              </a:rPr>
              <a:t>I) Introduction </a:t>
            </a:r>
            <a:r>
              <a:rPr lang="fr-FR" sz="2400" dirty="0" smtClean="0">
                <a:solidFill>
                  <a:srgbClr val="9900CC"/>
                </a:solidFill>
                <a:latin typeface="Calibri" pitchFamily="34" charset="0"/>
                <a:cs typeface="Calibri" pitchFamily="34" charset="0"/>
              </a:rPr>
              <a:t>:</a:t>
            </a:r>
          </a:p>
          <a:p>
            <a:endParaRPr lang="fr-FR" dirty="0" smtClean="0">
              <a:latin typeface="Calibri" pitchFamily="34" charset="0"/>
              <a:cs typeface="Calibri" pitchFamily="34" charset="0"/>
            </a:endParaRPr>
          </a:p>
          <a:p>
            <a:r>
              <a:rPr lang="fr-FR" dirty="0" smtClean="0">
                <a:latin typeface="Calibri" pitchFamily="34" charset="0"/>
                <a:cs typeface="Calibri" pitchFamily="34" charset="0"/>
              </a:rPr>
              <a:t>	La Physique Nucléaire… au GANIL/SPIRAL/SPIRAL2 à Caen</a:t>
            </a:r>
          </a:p>
          <a:p>
            <a:r>
              <a:rPr lang="fr-FR" dirty="0" smtClean="0">
                <a:latin typeface="Calibri" pitchFamily="34" charset="0"/>
                <a:cs typeface="Calibri" pitchFamily="34" charset="0"/>
              </a:rPr>
              <a:t>	Noyaux exotiques</a:t>
            </a:r>
          </a:p>
          <a:p>
            <a:r>
              <a:rPr lang="fr-FR" dirty="0" smtClean="0">
                <a:latin typeface="Calibri" pitchFamily="34" charset="0"/>
                <a:cs typeface="Calibri" pitchFamily="34" charset="0"/>
              </a:rPr>
              <a:t>	Quelques mots sur les méthodes de production</a:t>
            </a:r>
          </a:p>
          <a:p>
            <a:r>
              <a:rPr lang="fr-FR" dirty="0" smtClean="0">
                <a:latin typeface="Calibri" pitchFamily="34" charset="0"/>
                <a:cs typeface="Calibri" pitchFamily="34" charset="0"/>
              </a:rPr>
              <a:t>	Du GANIL à SPIRAL2</a:t>
            </a:r>
          </a:p>
          <a:p>
            <a:endParaRPr lang="fr-FR" sz="1200" dirty="0" smtClean="0">
              <a:latin typeface="Calibri" pitchFamily="34" charset="0"/>
              <a:cs typeface="Calibri" pitchFamily="34" charset="0"/>
            </a:endParaRPr>
          </a:p>
          <a:p>
            <a:r>
              <a:rPr lang="fr-FR" sz="2400" dirty="0" smtClean="0">
                <a:solidFill>
                  <a:srgbClr val="9900CC"/>
                </a:solidFill>
                <a:latin typeface="Calibri" pitchFamily="34" charset="0"/>
                <a:cs typeface="Calibri" pitchFamily="34" charset="0"/>
              </a:rPr>
              <a:t>II) Physique </a:t>
            </a:r>
            <a:r>
              <a:rPr lang="fr-FR" sz="2400" dirty="0" smtClean="0">
                <a:solidFill>
                  <a:srgbClr val="9900CC"/>
                </a:solidFill>
                <a:latin typeface="Calibri" pitchFamily="34" charset="0"/>
                <a:cs typeface="Calibri" pitchFamily="34" charset="0"/>
              </a:rPr>
              <a:t>:</a:t>
            </a:r>
            <a:r>
              <a:rPr lang="fr-FR" dirty="0" smtClean="0">
                <a:solidFill>
                  <a:srgbClr val="9900CC"/>
                </a:solidFill>
                <a:latin typeface="Calibri" pitchFamily="34" charset="0"/>
                <a:cs typeface="Calibri" pitchFamily="34" charset="0"/>
              </a:rPr>
              <a:t> </a:t>
            </a:r>
            <a:r>
              <a:rPr lang="fr-FR" dirty="0" smtClean="0">
                <a:solidFill>
                  <a:srgbClr val="9900CC"/>
                </a:solidFill>
                <a:latin typeface="Calibri" pitchFamily="34" charset="0"/>
                <a:cs typeface="Calibri" pitchFamily="34" charset="0"/>
              </a:rPr>
              <a:t>de GANIL/SPIRAL </a:t>
            </a:r>
            <a:r>
              <a:rPr lang="fr-FR" dirty="0" smtClean="0">
                <a:solidFill>
                  <a:srgbClr val="9900CC"/>
                </a:solidFill>
                <a:latin typeface="Calibri" pitchFamily="34" charset="0"/>
                <a:cs typeface="Calibri" pitchFamily="34" charset="0"/>
              </a:rPr>
              <a:t>à </a:t>
            </a:r>
            <a:r>
              <a:rPr lang="fr-FR" dirty="0" smtClean="0">
                <a:solidFill>
                  <a:srgbClr val="9900CC"/>
                </a:solidFill>
                <a:latin typeface="Calibri" pitchFamily="34" charset="0"/>
                <a:cs typeface="Calibri" pitchFamily="34" charset="0"/>
              </a:rPr>
              <a:t>SPIRAL2    </a:t>
            </a:r>
            <a:r>
              <a:rPr lang="fr-FR" dirty="0" smtClean="0">
                <a:latin typeface="Calibri" pitchFamily="34" charset="0"/>
                <a:cs typeface="Calibri" pitchFamily="34" charset="0"/>
              </a:rPr>
              <a:t>(choix strictement personnel…)</a:t>
            </a:r>
            <a:endParaRPr lang="fr-FR" dirty="0" smtClean="0">
              <a:latin typeface="Calibri" pitchFamily="34" charset="0"/>
              <a:cs typeface="Calibri" pitchFamily="34" charset="0"/>
            </a:endParaRPr>
          </a:p>
          <a:p>
            <a:endParaRPr lang="fr-FR" dirty="0" smtClean="0">
              <a:latin typeface="Calibri" pitchFamily="34" charset="0"/>
              <a:cs typeface="Calibri" pitchFamily="34" charset="0"/>
            </a:endParaRPr>
          </a:p>
          <a:p>
            <a:r>
              <a:rPr lang="fr-FR" dirty="0" smtClean="0">
                <a:latin typeface="Calibri" pitchFamily="34" charset="0"/>
                <a:cs typeface="Calibri" pitchFamily="34" charset="0"/>
              </a:rPr>
              <a:t>	Une structure en couche… revisitée</a:t>
            </a:r>
          </a:p>
          <a:p>
            <a:r>
              <a:rPr lang="fr-FR" dirty="0" smtClean="0">
                <a:latin typeface="Calibri" pitchFamily="34" charset="0"/>
                <a:cs typeface="Calibri" pitchFamily="34" charset="0"/>
              </a:rPr>
              <a:t>	Des noyaux en pleines formes</a:t>
            </a:r>
          </a:p>
          <a:p>
            <a:r>
              <a:rPr lang="fr-FR" dirty="0" smtClean="0">
                <a:latin typeface="Calibri" pitchFamily="34" charset="0"/>
                <a:cs typeface="Calibri" pitchFamily="34" charset="0"/>
              </a:rPr>
              <a:t>	La physique nucléaire au service du Modèle Standard</a:t>
            </a:r>
          </a:p>
          <a:p>
            <a:endParaRPr lang="fr-FR" sz="1200" dirty="0" smtClean="0">
              <a:latin typeface="Calibri" pitchFamily="34" charset="0"/>
              <a:cs typeface="Calibri" pitchFamily="34" charset="0"/>
            </a:endParaRPr>
          </a:p>
          <a:p>
            <a:r>
              <a:rPr lang="fr-FR" sz="2400" dirty="0" smtClean="0">
                <a:solidFill>
                  <a:srgbClr val="9900CC"/>
                </a:solidFill>
                <a:latin typeface="Calibri" pitchFamily="34" charset="0"/>
                <a:cs typeface="Calibri" pitchFamily="34" charset="0"/>
              </a:rPr>
              <a:t>III) SPIRAL2 :</a:t>
            </a:r>
            <a:endParaRPr lang="fr-FR" sz="2400" dirty="0" smtClean="0">
              <a:solidFill>
                <a:srgbClr val="9900CC"/>
              </a:solidFill>
              <a:latin typeface="Calibri" pitchFamily="34" charset="0"/>
              <a:cs typeface="Calibri" pitchFamily="34" charset="0"/>
            </a:endParaRPr>
          </a:p>
          <a:p>
            <a:endParaRPr lang="fr-FR" dirty="0" smtClean="0">
              <a:latin typeface="Calibri" pitchFamily="34" charset="0"/>
              <a:cs typeface="Calibri" pitchFamily="34" charset="0"/>
            </a:endParaRPr>
          </a:p>
          <a:p>
            <a:r>
              <a:rPr lang="fr-FR" dirty="0" smtClean="0">
                <a:latin typeface="Calibri" pitchFamily="34" charset="0"/>
                <a:cs typeface="Calibri" pitchFamily="34" charset="0"/>
              </a:rPr>
              <a:t>	Quelques </a:t>
            </a:r>
            <a:r>
              <a:rPr lang="fr-FR" dirty="0" smtClean="0">
                <a:latin typeface="Calibri" pitchFamily="34" charset="0"/>
                <a:cs typeface="Calibri" pitchFamily="34" charset="0"/>
              </a:rPr>
              <a:t>détails</a:t>
            </a:r>
            <a:endParaRPr lang="fr-FR" dirty="0" smtClean="0">
              <a:latin typeface="Calibri" pitchFamily="34" charset="0"/>
              <a:cs typeface="Calibri" pitchFamily="34" charset="0"/>
            </a:endParaRPr>
          </a:p>
          <a:p>
            <a:r>
              <a:rPr lang="fr-FR" dirty="0" smtClean="0">
                <a:latin typeface="Calibri" pitchFamily="34" charset="0"/>
                <a:cs typeface="Calibri" pitchFamily="34" charset="0"/>
              </a:rPr>
              <a:t>	Calendrier</a:t>
            </a:r>
          </a:p>
          <a:p>
            <a:r>
              <a:rPr lang="fr-FR" dirty="0" smtClean="0">
                <a:latin typeface="Calibri" pitchFamily="34" charset="0"/>
                <a:cs typeface="Calibri" pitchFamily="34" charset="0"/>
              </a:rPr>
              <a:t>	</a:t>
            </a:r>
            <a:r>
              <a:rPr lang="fr-FR" dirty="0" smtClean="0">
                <a:latin typeface="Calibri" pitchFamily="34" charset="0"/>
                <a:cs typeface="Calibri" pitchFamily="34" charset="0"/>
              </a:rPr>
              <a:t>Collaborations</a:t>
            </a:r>
            <a:endParaRPr lang="fr-FR" dirty="0" smtClean="0">
              <a:latin typeface="Calibri" pitchFamily="34" charset="0"/>
              <a:cs typeface="Calibri" pitchFamily="34" charset="0"/>
            </a:endParaRPr>
          </a:p>
        </p:txBody>
      </p:sp>
      <p:pic>
        <p:nvPicPr>
          <p:cNvPr id="3" name="Picture 6" descr="logo.png"/>
          <p:cNvPicPr>
            <a:picLocks noChangeAspect="1"/>
          </p:cNvPicPr>
          <p:nvPr/>
        </p:nvPicPr>
        <p:blipFill>
          <a:blip r:embed="rId2"/>
          <a:srcRect/>
          <a:stretch>
            <a:fillRect/>
          </a:stretch>
        </p:blipFill>
        <p:spPr bwMode="auto">
          <a:xfrm>
            <a:off x="2113536" y="214685"/>
            <a:ext cx="5201664" cy="1059248"/>
          </a:xfrm>
          <a:prstGeom prst="rect">
            <a:avLst/>
          </a:prstGeom>
          <a:noFill/>
          <a:ln w="9525">
            <a:noFill/>
            <a:miter lim="800000"/>
            <a:headEnd/>
            <a:tailEnd/>
          </a:ln>
        </p:spPr>
      </p:pic>
      <p:cxnSp>
        <p:nvCxnSpPr>
          <p:cNvPr id="6" name="Connecteur droit 5"/>
          <p:cNvCxnSpPr/>
          <p:nvPr/>
        </p:nvCxnSpPr>
        <p:spPr bwMode="auto">
          <a:xfrm>
            <a:off x="0" y="6468894"/>
            <a:ext cx="9144000" cy="1588"/>
          </a:xfrm>
          <a:prstGeom prst="line">
            <a:avLst/>
          </a:prstGeom>
          <a:solidFill>
            <a:schemeClr val="accent1"/>
          </a:solidFill>
          <a:ln w="19050" cap="flat" cmpd="sng" algn="ctr">
            <a:solidFill>
              <a:srgbClr val="9900CC"/>
            </a:solidFill>
            <a:prstDash val="solid"/>
            <a:round/>
            <a:headEnd type="none" w="med" len="med"/>
            <a:tailEnd type="none" w="med" len="med"/>
          </a:ln>
          <a:effectLst/>
        </p:spPr>
      </p:cxnSp>
      <p:sp>
        <p:nvSpPr>
          <p:cNvPr id="7" name="ZoneTexte 6"/>
          <p:cNvSpPr txBox="1"/>
          <p:nvPr/>
        </p:nvSpPr>
        <p:spPr>
          <a:xfrm>
            <a:off x="214016" y="6490262"/>
            <a:ext cx="9144000" cy="338554"/>
          </a:xfrm>
          <a:prstGeom prst="rect">
            <a:avLst/>
          </a:prstGeom>
          <a:noFill/>
        </p:spPr>
        <p:txBody>
          <a:bodyPr wrap="square" rtlCol="0">
            <a:spAutoFit/>
          </a:bodyPr>
          <a:lstStyle/>
          <a:p>
            <a:r>
              <a:rPr lang="fr-FR" sz="1600" dirty="0" smtClean="0"/>
              <a:t>Stéphane Grévy - CENBG- grevy@in2p3.fr				Saclay - SPP - 27 juin 2011</a:t>
            </a:r>
          </a:p>
        </p:txBody>
      </p:sp>
      <p:sp>
        <p:nvSpPr>
          <p:cNvPr id="8" name="ZoneTexte 7"/>
          <p:cNvSpPr txBox="1"/>
          <p:nvPr/>
        </p:nvSpPr>
        <p:spPr>
          <a:xfrm rot="20509913">
            <a:off x="4539957" y="5177588"/>
            <a:ext cx="3338543" cy="461665"/>
          </a:xfrm>
          <a:prstGeom prst="rect">
            <a:avLst/>
          </a:prstGeom>
          <a:noFill/>
        </p:spPr>
        <p:txBody>
          <a:bodyPr wrap="none" rtlCol="0">
            <a:spAutoFit/>
          </a:bodyPr>
          <a:lstStyle/>
          <a:p>
            <a:r>
              <a:rPr lang="fr-FR" sz="2400" dirty="0" smtClean="0">
                <a:solidFill>
                  <a:srgbClr val="FF0000"/>
                </a:solidFill>
              </a:rPr>
              <a:t>Merci de votre attention!</a:t>
            </a:r>
            <a:endParaRPr lang="fr-FR" sz="2400" dirty="0">
              <a:solidFill>
                <a:srgbClr val="FF0000"/>
              </a:solidFill>
            </a:endParaRPr>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ransition/>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4690" name="Object 2"/>
          <p:cNvGraphicFramePr>
            <a:graphicFrameLocks noChangeAspect="1"/>
          </p:cNvGraphicFramePr>
          <p:nvPr/>
        </p:nvGraphicFramePr>
        <p:xfrm>
          <a:off x="3771900" y="884238"/>
          <a:ext cx="5792788" cy="4740275"/>
        </p:xfrm>
        <a:graphic>
          <a:graphicData uri="http://schemas.openxmlformats.org/presentationml/2006/ole">
            <p:oleObj spid="_x0000_s75778" name="Document" r:id="rId3" imgW="20157714" imgH="15585075" progId="Word.Document.12">
              <p:embed/>
            </p:oleObj>
          </a:graphicData>
        </a:graphic>
      </p:graphicFrame>
      <p:sp>
        <p:nvSpPr>
          <p:cNvPr id="114691" name="ZoneTexte 2"/>
          <p:cNvSpPr txBox="1">
            <a:spLocks noChangeArrowheads="1"/>
          </p:cNvSpPr>
          <p:nvPr/>
        </p:nvSpPr>
        <p:spPr bwMode="auto">
          <a:xfrm>
            <a:off x="2316163" y="0"/>
            <a:ext cx="6751637" cy="646113"/>
          </a:xfrm>
          <a:prstGeom prst="rect">
            <a:avLst/>
          </a:prstGeom>
          <a:noFill/>
          <a:ln w="9525">
            <a:noFill/>
            <a:miter lim="800000"/>
            <a:headEnd/>
            <a:tailEnd/>
          </a:ln>
        </p:spPr>
        <p:txBody>
          <a:bodyPr wrap="none">
            <a:spAutoFit/>
          </a:bodyPr>
          <a:lstStyle/>
          <a:p>
            <a:r>
              <a:rPr lang="en-GB" b="1">
                <a:solidFill>
                  <a:srgbClr val="000000"/>
                </a:solidFill>
              </a:rPr>
              <a:t>LINAC beams for the Day 1 SPIRAL2 Phase 1 experiments*</a:t>
            </a:r>
            <a:r>
              <a:rPr lang="en-GB" b="1" baseline="30000">
                <a:solidFill>
                  <a:srgbClr val="000000"/>
                </a:solidFill>
              </a:rPr>
              <a:t>)</a:t>
            </a:r>
            <a:endParaRPr lang="fr-FR">
              <a:solidFill>
                <a:srgbClr val="000000"/>
              </a:solidFill>
            </a:endParaRPr>
          </a:p>
          <a:p>
            <a:r>
              <a:rPr lang="en-GB" b="1">
                <a:solidFill>
                  <a:srgbClr val="000000"/>
                </a:solidFill>
              </a:rPr>
              <a:t>Based on the recommendations of SPIRAL2 SAC for the LoI</a:t>
            </a:r>
            <a:endParaRPr lang="fr-FR">
              <a:solidFill>
                <a:srgbClr val="000000"/>
              </a:solidFill>
            </a:endParaRPr>
          </a:p>
        </p:txBody>
      </p:sp>
      <p:sp>
        <p:nvSpPr>
          <p:cNvPr id="114692" name="ZoneTexte 4"/>
          <p:cNvSpPr txBox="1">
            <a:spLocks noChangeArrowheads="1"/>
          </p:cNvSpPr>
          <p:nvPr/>
        </p:nvSpPr>
        <p:spPr bwMode="auto">
          <a:xfrm>
            <a:off x="349250" y="5580063"/>
            <a:ext cx="8501063" cy="738187"/>
          </a:xfrm>
          <a:prstGeom prst="rect">
            <a:avLst/>
          </a:prstGeom>
          <a:noFill/>
          <a:ln w="9525">
            <a:noFill/>
            <a:miter lim="800000"/>
            <a:headEnd/>
            <a:tailEnd/>
          </a:ln>
        </p:spPr>
        <p:txBody>
          <a:bodyPr wrap="none">
            <a:spAutoFit/>
          </a:bodyPr>
          <a:lstStyle/>
          <a:p>
            <a:r>
              <a:rPr lang="en-GB" sz="1400">
                <a:solidFill>
                  <a:srgbClr val="000000"/>
                </a:solidFill>
              </a:rPr>
              <a:t>*</a:t>
            </a:r>
            <a:r>
              <a:rPr lang="en-GB" sz="1400" baseline="30000">
                <a:solidFill>
                  <a:srgbClr val="000000"/>
                </a:solidFill>
              </a:rPr>
              <a:t>)</a:t>
            </a:r>
            <a:r>
              <a:rPr lang="en-GB" sz="1400">
                <a:solidFill>
                  <a:srgbClr val="000000"/>
                </a:solidFill>
              </a:rPr>
              <a:t> The parameters indicated in this table are the first and the best approximations that can be done today.</a:t>
            </a:r>
            <a:endParaRPr lang="fr-FR" sz="1400">
              <a:solidFill>
                <a:srgbClr val="000000"/>
              </a:solidFill>
            </a:endParaRPr>
          </a:p>
          <a:p>
            <a:r>
              <a:rPr lang="en-GB" sz="1400">
                <a:solidFill>
                  <a:srgbClr val="000000"/>
                </a:solidFill>
              </a:rPr>
              <a:t>**</a:t>
            </a:r>
            <a:r>
              <a:rPr lang="en-GB" sz="1400" baseline="30000">
                <a:solidFill>
                  <a:srgbClr val="000000"/>
                </a:solidFill>
              </a:rPr>
              <a:t>) </a:t>
            </a:r>
            <a:r>
              <a:rPr lang="en-GB" sz="1400">
                <a:solidFill>
                  <a:srgbClr val="000000"/>
                </a:solidFill>
              </a:rPr>
              <a:t>Based on the order of magnitude of the expected best currents extracted from a high performance, </a:t>
            </a:r>
          </a:p>
          <a:p>
            <a:r>
              <a:rPr lang="en-GB" sz="1400">
                <a:solidFill>
                  <a:srgbClr val="000000"/>
                </a:solidFill>
              </a:rPr>
              <a:t>fully operational, 28 GHz ECR Ion source.</a:t>
            </a:r>
            <a:endParaRPr lang="fr-FR" sz="1400">
              <a:solidFill>
                <a:srgbClr val="000000"/>
              </a:solidFill>
            </a:endParaRPr>
          </a:p>
        </p:txBody>
      </p:sp>
      <p:sp>
        <p:nvSpPr>
          <p:cNvPr id="5" name="Rectangle 4"/>
          <p:cNvSpPr>
            <a:spLocks noChangeArrowheads="1"/>
          </p:cNvSpPr>
          <p:nvPr/>
        </p:nvSpPr>
        <p:spPr bwMode="auto">
          <a:xfrm>
            <a:off x="3960813" y="6126163"/>
            <a:ext cx="5035550" cy="369887"/>
          </a:xfrm>
          <a:prstGeom prst="rect">
            <a:avLst/>
          </a:prstGeom>
          <a:gradFill rotWithShape="1">
            <a:gsLst>
              <a:gs pos="0">
                <a:srgbClr val="E8E8FA"/>
              </a:gs>
              <a:gs pos="64999">
                <a:srgbClr val="C3C3EF"/>
              </a:gs>
              <a:gs pos="100000">
                <a:srgbClr val="A8A8EA"/>
              </a:gs>
            </a:gsLst>
            <a:lin ang="5400000" scaled="1"/>
          </a:gradFill>
          <a:ln w="9525">
            <a:solidFill>
              <a:srgbClr val="2F2F98"/>
            </a:solidFill>
            <a:miter lim="800000"/>
            <a:headEnd/>
            <a:tailEnd/>
          </a:ln>
          <a:effectLst>
            <a:outerShdw dist="20000" dir="5400000" rotWithShape="0">
              <a:srgbClr val="808080">
                <a:alpha val="37999"/>
              </a:srgbClr>
            </a:outerShdw>
          </a:effectLst>
        </p:spPr>
        <p:txBody>
          <a:bodyPr>
            <a:spAutoFit/>
          </a:bodyPr>
          <a:lstStyle/>
          <a:p>
            <a:r>
              <a:rPr lang="fr-FR">
                <a:solidFill>
                  <a:srgbClr val="000000"/>
                </a:solidFill>
                <a:ea typeface="ヒラギノ角ゴ Pro W3" pitchFamily="16" charset="-128"/>
              </a:rPr>
              <a:t>http://pro.ganil-spiral2.eu/spiral2/spiral2-beams</a:t>
            </a:r>
            <a:endParaRPr lang="en-GB">
              <a:solidFill>
                <a:srgbClr val="000000"/>
              </a:solidFill>
              <a:ea typeface="ヒラギノ角ゴ Pro W3" pitchFamily="16" charset="-128"/>
            </a:endParaRPr>
          </a:p>
        </p:txBody>
      </p:sp>
      <p:pic>
        <p:nvPicPr>
          <p:cNvPr id="11" name="Picture 5"/>
          <p:cNvPicPr>
            <a:picLocks noChangeAspect="1" noChangeArrowheads="1"/>
          </p:cNvPicPr>
          <p:nvPr/>
        </p:nvPicPr>
        <p:blipFill>
          <a:blip r:embed="rId4"/>
          <a:srcRect/>
          <a:stretch>
            <a:fillRect/>
          </a:stretch>
        </p:blipFill>
        <p:spPr bwMode="auto">
          <a:xfrm>
            <a:off x="11113" y="1452563"/>
            <a:ext cx="4202112" cy="3894137"/>
          </a:xfrm>
          <a:prstGeom prst="rect">
            <a:avLst/>
          </a:prstGeom>
          <a:noFill/>
          <a:ln w="9525">
            <a:noFill/>
            <a:miter lim="800000"/>
            <a:headEnd/>
            <a:tailEnd/>
          </a:ln>
          <a:effectLst>
            <a:outerShdw dist="38100" dir="2700000" rotWithShape="0">
              <a:srgbClr val="808080">
                <a:alpha val="42999"/>
              </a:srgbClr>
            </a:outerShdw>
          </a:effectLst>
        </p:spPr>
      </p:pic>
      <p:sp>
        <p:nvSpPr>
          <p:cNvPr id="12" name="Rectangle 11"/>
          <p:cNvSpPr>
            <a:spLocks noChangeArrowheads="1"/>
          </p:cNvSpPr>
          <p:nvPr/>
        </p:nvSpPr>
        <p:spPr bwMode="auto">
          <a:xfrm>
            <a:off x="915988" y="949325"/>
            <a:ext cx="2800350" cy="366713"/>
          </a:xfrm>
          <a:prstGeom prst="rect">
            <a:avLst/>
          </a:prstGeom>
          <a:gradFill rotWithShape="1">
            <a:gsLst>
              <a:gs pos="0">
                <a:srgbClr val="FFFFFF"/>
              </a:gs>
              <a:gs pos="64999">
                <a:srgbClr val="FFFFFF"/>
              </a:gs>
              <a:gs pos="100000">
                <a:srgbClr val="FFFFFF"/>
              </a:gs>
            </a:gsLst>
            <a:lin ang="5400000" scaled="1"/>
          </a:gradFill>
          <a:ln w="9525">
            <a:solidFill>
              <a:srgbClr val="F9F9F9"/>
            </a:solidFill>
            <a:miter lim="800000"/>
            <a:headEnd/>
            <a:tailEnd/>
          </a:ln>
          <a:effectLst>
            <a:outerShdw dist="20000" dir="5400000" rotWithShape="0">
              <a:srgbClr val="808080">
                <a:alpha val="37999"/>
              </a:srgbClr>
            </a:outerShdw>
          </a:effectLst>
        </p:spPr>
        <p:txBody>
          <a:bodyPr lIns="90487" tIns="44450" rIns="90487" bIns="44450" anchor="ctr">
            <a:spAutoFit/>
          </a:bodyPr>
          <a:lstStyle/>
          <a:p>
            <a:pPr algn="ctr"/>
            <a:r>
              <a:rPr lang="en-GB">
                <a:solidFill>
                  <a:srgbClr val="000000"/>
                </a:solidFill>
                <a:ea typeface="ヒラギノ角ゴ Pro W3" pitchFamily="16" charset="-128"/>
              </a:rPr>
              <a:t>Energy = 0.75-15 </a:t>
            </a:r>
            <a:r>
              <a:rPr lang="en-GB" i="1">
                <a:solidFill>
                  <a:srgbClr val="000000"/>
                </a:solidFill>
                <a:ea typeface="ヒラギノ角ゴ Pro W3" pitchFamily="16" charset="-128"/>
              </a:rPr>
              <a:t>A.MeV</a:t>
            </a:r>
            <a:endParaRPr lang="en-GB">
              <a:solidFill>
                <a:srgbClr val="FF9933"/>
              </a:solidFill>
              <a:ea typeface="ヒラギノ角ゴ Pro W3" pitchFamily="16" charset="-128"/>
            </a:endParaRPr>
          </a:p>
        </p:txBody>
      </p:sp>
    </p:spTree>
  </p:cSld>
  <p:clrMapOvr>
    <a:masterClrMapping/>
  </p:clrMapOvr>
  <p:transition/>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10" name="Picture 17" descr="SP2_EURISOL_HIE_REX_Kr"/>
          <p:cNvPicPr>
            <a:picLocks noChangeAspect="1" noChangeArrowheads="1"/>
          </p:cNvPicPr>
          <p:nvPr/>
        </p:nvPicPr>
        <p:blipFill>
          <a:blip r:embed="rId3"/>
          <a:srcRect/>
          <a:stretch>
            <a:fillRect/>
          </a:stretch>
        </p:blipFill>
        <p:spPr bwMode="auto">
          <a:xfrm>
            <a:off x="1371600" y="2209800"/>
            <a:ext cx="3886200" cy="3786188"/>
          </a:xfrm>
          <a:prstGeom prst="rect">
            <a:avLst/>
          </a:prstGeom>
          <a:noFill/>
          <a:ln w="9525">
            <a:noFill/>
            <a:miter lim="800000"/>
            <a:headEnd/>
            <a:tailEnd/>
          </a:ln>
        </p:spPr>
      </p:pic>
      <p:sp>
        <p:nvSpPr>
          <p:cNvPr id="119811" name="Text Box 3"/>
          <p:cNvSpPr txBox="1">
            <a:spLocks noChangeArrowheads="1"/>
          </p:cNvSpPr>
          <p:nvPr/>
        </p:nvSpPr>
        <p:spPr bwMode="auto">
          <a:xfrm>
            <a:off x="3365500" y="5029200"/>
            <a:ext cx="787400" cy="338138"/>
          </a:xfrm>
          <a:prstGeom prst="rect">
            <a:avLst/>
          </a:prstGeom>
          <a:noFill/>
          <a:ln w="9525">
            <a:noFill/>
            <a:miter lim="800000"/>
            <a:headEnd/>
            <a:tailEnd/>
          </a:ln>
        </p:spPr>
        <p:txBody>
          <a:bodyPr wrap="none">
            <a:spAutoFit/>
          </a:bodyPr>
          <a:lstStyle/>
          <a:p>
            <a:r>
              <a:rPr lang="en-US" sz="1600" b="1">
                <a:solidFill>
                  <a:srgbClr val="000000"/>
                </a:solidFill>
              </a:rPr>
              <a:t>Today</a:t>
            </a:r>
          </a:p>
        </p:txBody>
      </p:sp>
      <p:sp>
        <p:nvSpPr>
          <p:cNvPr id="119812" name="Line 6"/>
          <p:cNvSpPr>
            <a:spLocks noChangeShapeType="1"/>
          </p:cNvSpPr>
          <p:nvPr/>
        </p:nvSpPr>
        <p:spPr bwMode="auto">
          <a:xfrm flipV="1">
            <a:off x="3657600" y="4953000"/>
            <a:ext cx="350838" cy="107950"/>
          </a:xfrm>
          <a:prstGeom prst="line">
            <a:avLst/>
          </a:prstGeom>
          <a:noFill/>
          <a:ln w="9525">
            <a:solidFill>
              <a:srgbClr val="000000"/>
            </a:solidFill>
            <a:round/>
            <a:headEnd/>
            <a:tailEnd type="triangle" w="med" len="med"/>
          </a:ln>
        </p:spPr>
        <p:txBody>
          <a:bodyPr wrap="none" anchor="ctr"/>
          <a:lstStyle/>
          <a:p>
            <a:endParaRPr lang="fr-FR"/>
          </a:p>
        </p:txBody>
      </p:sp>
      <p:sp>
        <p:nvSpPr>
          <p:cNvPr id="119813" name="Text Box 10"/>
          <p:cNvSpPr txBox="1">
            <a:spLocks/>
          </p:cNvSpPr>
          <p:nvPr/>
        </p:nvSpPr>
        <p:spPr bwMode="auto">
          <a:xfrm>
            <a:off x="3194050" y="6019800"/>
            <a:ext cx="387350" cy="457200"/>
          </a:xfrm>
          <a:prstGeom prst="rect">
            <a:avLst/>
          </a:prstGeom>
          <a:noFill/>
          <a:ln w="12700">
            <a:noFill/>
            <a:miter lim="800000"/>
            <a:headEnd/>
            <a:tailEnd/>
          </a:ln>
        </p:spPr>
        <p:txBody>
          <a:bodyPr wrap="none">
            <a:spAutoFit/>
          </a:bodyPr>
          <a:lstStyle/>
          <a:p>
            <a:r>
              <a:rPr lang="en-GB">
                <a:solidFill>
                  <a:srgbClr val="000000"/>
                </a:solidFill>
              </a:rPr>
              <a:t>A</a:t>
            </a:r>
          </a:p>
        </p:txBody>
      </p:sp>
      <p:sp>
        <p:nvSpPr>
          <p:cNvPr id="119814" name="Text Box 11"/>
          <p:cNvSpPr txBox="1">
            <a:spLocks/>
          </p:cNvSpPr>
          <p:nvPr/>
        </p:nvSpPr>
        <p:spPr bwMode="auto">
          <a:xfrm>
            <a:off x="4267200" y="2590800"/>
            <a:ext cx="488950" cy="457200"/>
          </a:xfrm>
          <a:prstGeom prst="rect">
            <a:avLst/>
          </a:prstGeom>
          <a:solidFill>
            <a:srgbClr val="E7E9FF"/>
          </a:solidFill>
          <a:ln w="12700">
            <a:noFill/>
            <a:miter lim="800000"/>
            <a:headEnd/>
            <a:tailEnd/>
          </a:ln>
        </p:spPr>
        <p:txBody>
          <a:bodyPr wrap="none">
            <a:spAutoFit/>
          </a:bodyPr>
          <a:lstStyle/>
          <a:p>
            <a:r>
              <a:rPr lang="en-GB">
                <a:solidFill>
                  <a:srgbClr val="000000"/>
                </a:solidFill>
              </a:rPr>
              <a:t>Kr</a:t>
            </a:r>
          </a:p>
        </p:txBody>
      </p:sp>
      <p:sp>
        <p:nvSpPr>
          <p:cNvPr id="119815" name="Text Box 12"/>
          <p:cNvSpPr txBox="1">
            <a:spLocks/>
          </p:cNvSpPr>
          <p:nvPr/>
        </p:nvSpPr>
        <p:spPr bwMode="auto">
          <a:xfrm rot="16200000" flipH="1">
            <a:off x="457994" y="3963194"/>
            <a:ext cx="1522412" cy="457200"/>
          </a:xfrm>
          <a:prstGeom prst="rect">
            <a:avLst/>
          </a:prstGeom>
          <a:noFill/>
          <a:ln w="12700">
            <a:noFill/>
            <a:miter lim="800000"/>
            <a:headEnd/>
            <a:tailEnd/>
          </a:ln>
        </p:spPr>
        <p:txBody>
          <a:bodyPr wrap="none">
            <a:spAutoFit/>
          </a:bodyPr>
          <a:lstStyle/>
          <a:p>
            <a:r>
              <a:rPr lang="en-GB">
                <a:solidFill>
                  <a:srgbClr val="000000"/>
                </a:solidFill>
              </a:rPr>
              <a:t>Yield, pps</a:t>
            </a:r>
          </a:p>
        </p:txBody>
      </p:sp>
      <p:sp>
        <p:nvSpPr>
          <p:cNvPr id="119816" name="Line 19"/>
          <p:cNvSpPr>
            <a:spLocks noChangeShapeType="1"/>
          </p:cNvSpPr>
          <p:nvPr/>
        </p:nvSpPr>
        <p:spPr bwMode="auto">
          <a:xfrm>
            <a:off x="1828800" y="3429000"/>
            <a:ext cx="4495800" cy="0"/>
          </a:xfrm>
          <a:prstGeom prst="line">
            <a:avLst/>
          </a:prstGeom>
          <a:noFill/>
          <a:ln w="28575">
            <a:solidFill>
              <a:schemeClr val="tx1"/>
            </a:solidFill>
            <a:prstDash val="lgDash"/>
            <a:round/>
            <a:headEnd/>
            <a:tailEnd/>
          </a:ln>
        </p:spPr>
        <p:txBody>
          <a:bodyPr wrap="none" anchor="ctr"/>
          <a:lstStyle/>
          <a:p>
            <a:endParaRPr lang="fr-FR"/>
          </a:p>
        </p:txBody>
      </p:sp>
      <p:sp>
        <p:nvSpPr>
          <p:cNvPr id="119817" name="Text Box 21"/>
          <p:cNvSpPr txBox="1">
            <a:spLocks noChangeArrowheads="1"/>
          </p:cNvSpPr>
          <p:nvPr/>
        </p:nvSpPr>
        <p:spPr bwMode="auto">
          <a:xfrm>
            <a:off x="5176838" y="3048000"/>
            <a:ext cx="635000" cy="396875"/>
          </a:xfrm>
          <a:prstGeom prst="rect">
            <a:avLst/>
          </a:prstGeom>
          <a:noFill/>
          <a:ln w="9525">
            <a:noFill/>
            <a:miter lim="800000"/>
            <a:headEnd/>
            <a:tailEnd/>
          </a:ln>
        </p:spPr>
        <p:txBody>
          <a:bodyPr wrap="none">
            <a:spAutoFit/>
          </a:bodyPr>
          <a:lstStyle/>
          <a:p>
            <a:r>
              <a:rPr lang="en-GB" sz="2000" b="1">
                <a:solidFill>
                  <a:srgbClr val="000000"/>
                </a:solidFill>
              </a:rPr>
              <a:t>1nb</a:t>
            </a:r>
          </a:p>
        </p:txBody>
      </p:sp>
      <p:sp>
        <p:nvSpPr>
          <p:cNvPr id="119818" name="Text Box 22"/>
          <p:cNvSpPr txBox="1">
            <a:spLocks noChangeArrowheads="1"/>
          </p:cNvSpPr>
          <p:nvPr/>
        </p:nvSpPr>
        <p:spPr bwMode="auto">
          <a:xfrm>
            <a:off x="5181600" y="4038600"/>
            <a:ext cx="627063" cy="396875"/>
          </a:xfrm>
          <a:prstGeom prst="rect">
            <a:avLst/>
          </a:prstGeom>
          <a:noFill/>
          <a:ln w="9525">
            <a:noFill/>
            <a:miter lim="800000"/>
            <a:headEnd/>
            <a:tailEnd/>
          </a:ln>
        </p:spPr>
        <p:txBody>
          <a:bodyPr wrap="none">
            <a:spAutoFit/>
          </a:bodyPr>
          <a:lstStyle/>
          <a:p>
            <a:r>
              <a:rPr lang="en-GB" sz="2000" b="1">
                <a:solidFill>
                  <a:srgbClr val="000000"/>
                </a:solidFill>
              </a:rPr>
              <a:t>1</a:t>
            </a:r>
            <a:r>
              <a:rPr lang="en-GB" sz="2000" b="1">
                <a:solidFill>
                  <a:srgbClr val="000000"/>
                </a:solidFill>
                <a:latin typeface="Symbol" pitchFamily="18" charset="2"/>
                <a:sym typeface="Symbol" pitchFamily="18" charset="2"/>
              </a:rPr>
              <a:t></a:t>
            </a:r>
            <a:r>
              <a:rPr lang="en-GB" sz="2000" b="1">
                <a:solidFill>
                  <a:srgbClr val="000000"/>
                </a:solidFill>
              </a:rPr>
              <a:t>b</a:t>
            </a:r>
          </a:p>
        </p:txBody>
      </p:sp>
      <p:sp>
        <p:nvSpPr>
          <p:cNvPr id="119819" name="Text Box 23"/>
          <p:cNvSpPr txBox="1">
            <a:spLocks noChangeArrowheads="1"/>
          </p:cNvSpPr>
          <p:nvPr/>
        </p:nvSpPr>
        <p:spPr bwMode="auto">
          <a:xfrm>
            <a:off x="5141913" y="5029200"/>
            <a:ext cx="706437" cy="396875"/>
          </a:xfrm>
          <a:prstGeom prst="rect">
            <a:avLst/>
          </a:prstGeom>
          <a:noFill/>
          <a:ln w="9525">
            <a:noFill/>
            <a:miter lim="800000"/>
            <a:headEnd/>
            <a:tailEnd/>
          </a:ln>
        </p:spPr>
        <p:txBody>
          <a:bodyPr wrap="none">
            <a:spAutoFit/>
          </a:bodyPr>
          <a:lstStyle/>
          <a:p>
            <a:r>
              <a:rPr lang="en-GB" sz="2000" b="1">
                <a:solidFill>
                  <a:srgbClr val="000000"/>
                </a:solidFill>
              </a:rPr>
              <a:t>1mb</a:t>
            </a:r>
          </a:p>
        </p:txBody>
      </p:sp>
      <p:sp>
        <p:nvSpPr>
          <p:cNvPr id="119820" name="Line 28"/>
          <p:cNvSpPr>
            <a:spLocks noChangeShapeType="1"/>
          </p:cNvSpPr>
          <p:nvPr/>
        </p:nvSpPr>
        <p:spPr bwMode="auto">
          <a:xfrm>
            <a:off x="1828800" y="4419600"/>
            <a:ext cx="5334000" cy="0"/>
          </a:xfrm>
          <a:prstGeom prst="line">
            <a:avLst/>
          </a:prstGeom>
          <a:noFill/>
          <a:ln w="28575">
            <a:solidFill>
              <a:schemeClr val="tx1"/>
            </a:solidFill>
            <a:prstDash val="lgDash"/>
            <a:round/>
            <a:headEnd/>
            <a:tailEnd/>
          </a:ln>
        </p:spPr>
        <p:txBody>
          <a:bodyPr wrap="none" anchor="ctr"/>
          <a:lstStyle/>
          <a:p>
            <a:endParaRPr lang="fr-FR"/>
          </a:p>
        </p:txBody>
      </p:sp>
      <p:sp>
        <p:nvSpPr>
          <p:cNvPr id="119821" name="Line 29"/>
          <p:cNvSpPr>
            <a:spLocks noChangeShapeType="1"/>
          </p:cNvSpPr>
          <p:nvPr/>
        </p:nvSpPr>
        <p:spPr bwMode="auto">
          <a:xfrm>
            <a:off x="3352800" y="5410200"/>
            <a:ext cx="4572000" cy="0"/>
          </a:xfrm>
          <a:prstGeom prst="line">
            <a:avLst/>
          </a:prstGeom>
          <a:noFill/>
          <a:ln w="28575">
            <a:solidFill>
              <a:schemeClr val="tx1"/>
            </a:solidFill>
            <a:prstDash val="lgDash"/>
            <a:round/>
            <a:headEnd/>
            <a:tailEnd/>
          </a:ln>
        </p:spPr>
        <p:txBody>
          <a:bodyPr wrap="none" anchor="ctr"/>
          <a:lstStyle/>
          <a:p>
            <a:endParaRPr lang="fr-FR"/>
          </a:p>
        </p:txBody>
      </p:sp>
      <p:sp>
        <p:nvSpPr>
          <p:cNvPr id="119822" name="AutoShape 30"/>
          <p:cNvSpPr>
            <a:spLocks noChangeArrowheads="1"/>
          </p:cNvSpPr>
          <p:nvPr/>
        </p:nvSpPr>
        <p:spPr bwMode="auto">
          <a:xfrm>
            <a:off x="5659438" y="2425700"/>
            <a:ext cx="946150" cy="1003300"/>
          </a:xfrm>
          <a:prstGeom prst="upArrow">
            <a:avLst>
              <a:gd name="adj1" fmla="val 50000"/>
              <a:gd name="adj2" fmla="val 26510"/>
            </a:avLst>
          </a:prstGeom>
          <a:solidFill>
            <a:srgbClr val="CCECFF"/>
          </a:solidFill>
          <a:ln w="9525">
            <a:solidFill>
              <a:schemeClr val="tx1"/>
            </a:solidFill>
            <a:miter lim="800000"/>
            <a:headEnd/>
            <a:tailEnd/>
          </a:ln>
        </p:spPr>
        <p:txBody>
          <a:bodyPr wrap="none" anchor="ctr"/>
          <a:lstStyle/>
          <a:p>
            <a:endParaRPr lang="en-GB">
              <a:solidFill>
                <a:srgbClr val="000000"/>
              </a:solidFill>
            </a:endParaRPr>
          </a:p>
        </p:txBody>
      </p:sp>
      <p:sp>
        <p:nvSpPr>
          <p:cNvPr id="119823" name="AutoShape 31"/>
          <p:cNvSpPr>
            <a:spLocks noChangeArrowheads="1"/>
          </p:cNvSpPr>
          <p:nvPr/>
        </p:nvSpPr>
        <p:spPr bwMode="auto">
          <a:xfrm>
            <a:off x="6510338" y="2425700"/>
            <a:ext cx="869950" cy="1981200"/>
          </a:xfrm>
          <a:prstGeom prst="upArrow">
            <a:avLst>
              <a:gd name="adj1" fmla="val 50000"/>
              <a:gd name="adj2" fmla="val 54383"/>
            </a:avLst>
          </a:prstGeom>
          <a:solidFill>
            <a:srgbClr val="CCECFF"/>
          </a:solidFill>
          <a:ln w="9525">
            <a:solidFill>
              <a:schemeClr val="tx1"/>
            </a:solidFill>
            <a:miter lim="800000"/>
            <a:headEnd/>
            <a:tailEnd/>
          </a:ln>
        </p:spPr>
        <p:txBody>
          <a:bodyPr wrap="none" anchor="ctr"/>
          <a:lstStyle/>
          <a:p>
            <a:endParaRPr lang="en-GB">
              <a:solidFill>
                <a:srgbClr val="000000"/>
              </a:solidFill>
            </a:endParaRPr>
          </a:p>
        </p:txBody>
      </p:sp>
      <p:sp>
        <p:nvSpPr>
          <p:cNvPr id="119824" name="AutoShape 32"/>
          <p:cNvSpPr>
            <a:spLocks noChangeArrowheads="1"/>
          </p:cNvSpPr>
          <p:nvPr/>
        </p:nvSpPr>
        <p:spPr bwMode="auto">
          <a:xfrm>
            <a:off x="7324725" y="2628900"/>
            <a:ext cx="828675" cy="2781300"/>
          </a:xfrm>
          <a:prstGeom prst="upArrow">
            <a:avLst>
              <a:gd name="adj1" fmla="val 50000"/>
              <a:gd name="adj2" fmla="val 83908"/>
            </a:avLst>
          </a:prstGeom>
          <a:solidFill>
            <a:srgbClr val="CCECFF"/>
          </a:solidFill>
          <a:ln w="9525">
            <a:solidFill>
              <a:schemeClr val="tx1"/>
            </a:solidFill>
            <a:miter lim="800000"/>
            <a:headEnd/>
            <a:tailEnd/>
          </a:ln>
        </p:spPr>
        <p:txBody>
          <a:bodyPr wrap="none" anchor="ctr"/>
          <a:lstStyle/>
          <a:p>
            <a:endParaRPr lang="en-GB">
              <a:solidFill>
                <a:srgbClr val="000000"/>
              </a:solidFill>
            </a:endParaRPr>
          </a:p>
        </p:txBody>
      </p:sp>
      <p:sp>
        <p:nvSpPr>
          <p:cNvPr id="119825" name="Text Box 33"/>
          <p:cNvSpPr txBox="1">
            <a:spLocks noChangeArrowheads="1"/>
          </p:cNvSpPr>
          <p:nvPr/>
        </p:nvSpPr>
        <p:spPr bwMode="auto">
          <a:xfrm rot="-5400000">
            <a:off x="5889625" y="3178175"/>
            <a:ext cx="2120900" cy="336550"/>
          </a:xfrm>
          <a:prstGeom prst="rect">
            <a:avLst/>
          </a:prstGeom>
          <a:noFill/>
          <a:ln w="9525">
            <a:noFill/>
            <a:miter lim="800000"/>
            <a:headEnd/>
            <a:tailEnd/>
          </a:ln>
        </p:spPr>
        <p:txBody>
          <a:bodyPr>
            <a:spAutoFit/>
          </a:bodyPr>
          <a:lstStyle/>
          <a:p>
            <a:r>
              <a:rPr lang="en-GB" sz="1600" b="1">
                <a:solidFill>
                  <a:srgbClr val="000000"/>
                </a:solidFill>
              </a:rPr>
              <a:t>Fusion- evap., DIC</a:t>
            </a:r>
          </a:p>
        </p:txBody>
      </p:sp>
      <p:sp>
        <p:nvSpPr>
          <p:cNvPr id="119826" name="Text Box 34"/>
          <p:cNvSpPr txBox="1">
            <a:spLocks noChangeArrowheads="1"/>
          </p:cNvSpPr>
          <p:nvPr/>
        </p:nvSpPr>
        <p:spPr bwMode="auto">
          <a:xfrm rot="-5400000">
            <a:off x="6405563" y="3746500"/>
            <a:ext cx="2667000" cy="336550"/>
          </a:xfrm>
          <a:prstGeom prst="rect">
            <a:avLst/>
          </a:prstGeom>
          <a:noFill/>
          <a:ln w="9525">
            <a:noFill/>
            <a:miter lim="800000"/>
            <a:headEnd/>
            <a:tailEnd/>
          </a:ln>
        </p:spPr>
        <p:txBody>
          <a:bodyPr>
            <a:spAutoFit/>
          </a:bodyPr>
          <a:lstStyle/>
          <a:p>
            <a:r>
              <a:rPr lang="en-GB" sz="1600" b="1">
                <a:solidFill>
                  <a:srgbClr val="000000"/>
                </a:solidFill>
              </a:rPr>
              <a:t>Coulex, direct reactions</a:t>
            </a:r>
          </a:p>
        </p:txBody>
      </p:sp>
      <p:sp>
        <p:nvSpPr>
          <p:cNvPr id="119827" name="Text Box 35"/>
          <p:cNvSpPr txBox="1">
            <a:spLocks noChangeArrowheads="1"/>
          </p:cNvSpPr>
          <p:nvPr/>
        </p:nvSpPr>
        <p:spPr bwMode="auto">
          <a:xfrm rot="-5400000">
            <a:off x="5684838" y="2654300"/>
            <a:ext cx="850900" cy="581025"/>
          </a:xfrm>
          <a:prstGeom prst="rect">
            <a:avLst/>
          </a:prstGeom>
          <a:noFill/>
          <a:ln w="9525">
            <a:noFill/>
            <a:miter lim="800000"/>
            <a:headEnd/>
            <a:tailEnd/>
          </a:ln>
        </p:spPr>
        <p:txBody>
          <a:bodyPr wrap="none">
            <a:spAutoFit/>
          </a:bodyPr>
          <a:lstStyle/>
          <a:p>
            <a:pPr algn="ctr"/>
            <a:r>
              <a:rPr lang="en-GB" sz="1600" b="1">
                <a:solidFill>
                  <a:srgbClr val="000000"/>
                </a:solidFill>
              </a:rPr>
              <a:t>Heavy</a:t>
            </a:r>
          </a:p>
          <a:p>
            <a:pPr algn="ctr"/>
            <a:r>
              <a:rPr lang="en-GB" sz="1600" b="1">
                <a:solidFill>
                  <a:srgbClr val="000000"/>
                </a:solidFill>
              </a:rPr>
              <a:t> Nuclei</a:t>
            </a:r>
          </a:p>
        </p:txBody>
      </p:sp>
      <p:sp>
        <p:nvSpPr>
          <p:cNvPr id="230437" name="Rectangle 37"/>
          <p:cNvSpPr>
            <a:spLocks noChangeArrowheads="1"/>
          </p:cNvSpPr>
          <p:nvPr/>
        </p:nvSpPr>
        <p:spPr bwMode="auto">
          <a:xfrm>
            <a:off x="4191000" y="6096000"/>
            <a:ext cx="4576763" cy="336550"/>
          </a:xfrm>
          <a:prstGeom prst="rect">
            <a:avLst/>
          </a:prstGeom>
          <a:gradFill rotWithShape="1">
            <a:gsLst>
              <a:gs pos="0">
                <a:srgbClr val="E3E7FF"/>
              </a:gs>
              <a:gs pos="64999">
                <a:srgbClr val="B9C2FF"/>
              </a:gs>
              <a:gs pos="100000">
                <a:srgbClr val="9BA9FF"/>
              </a:gs>
            </a:gsLst>
            <a:lin ang="5400000" scaled="1"/>
          </a:gradFill>
          <a:ln w="9525">
            <a:solidFill>
              <a:srgbClr val="3D5AC6"/>
            </a:solidFill>
            <a:miter lim="800000"/>
            <a:headEnd/>
            <a:tailEnd/>
          </a:ln>
          <a:effectLst>
            <a:outerShdw dist="20000" dir="5400000" rotWithShape="0">
              <a:srgbClr val="808080">
                <a:alpha val="37999"/>
              </a:srgbClr>
            </a:outerShdw>
          </a:effectLst>
        </p:spPr>
        <p:txBody>
          <a:bodyPr wrap="none">
            <a:spAutoFit/>
          </a:bodyPr>
          <a:lstStyle/>
          <a:p>
            <a:pPr>
              <a:defRPr/>
            </a:pPr>
            <a:r>
              <a:rPr lang="en-GB" altLang="ja-JP" sz="1600" b="1" i="1">
                <a:solidFill>
                  <a:srgbClr val="000000"/>
                </a:solidFill>
                <a:latin typeface="+mn-lt"/>
                <a:ea typeface="+mn-ea"/>
              </a:rPr>
              <a:t>Ex.: At 1nb 1 nucl./day via fusion-evaporation</a:t>
            </a:r>
          </a:p>
        </p:txBody>
      </p:sp>
      <p:sp>
        <p:nvSpPr>
          <p:cNvPr id="23" name="Text Box 2"/>
          <p:cNvSpPr txBox="1">
            <a:spLocks/>
          </p:cNvSpPr>
          <p:nvPr/>
        </p:nvSpPr>
        <p:spPr bwMode="auto">
          <a:xfrm>
            <a:off x="817563" y="1143000"/>
            <a:ext cx="7854950" cy="763588"/>
          </a:xfrm>
          <a:prstGeom prst="rect">
            <a:avLst/>
          </a:prstGeom>
          <a:gradFill rotWithShape="1">
            <a:gsLst>
              <a:gs pos="0">
                <a:srgbClr val="E8E8FA"/>
              </a:gs>
              <a:gs pos="64999">
                <a:srgbClr val="C3C3EF"/>
              </a:gs>
              <a:gs pos="100000">
                <a:srgbClr val="A8A8EA"/>
              </a:gs>
            </a:gsLst>
            <a:lin ang="5400000" scaled="1"/>
          </a:gradFill>
          <a:ln w="9525">
            <a:solidFill>
              <a:srgbClr val="2F2F98"/>
            </a:solidFill>
            <a:miter lim="800000"/>
            <a:headEnd/>
            <a:tailEnd/>
          </a:ln>
          <a:effectLst>
            <a:outerShdw dist="20000" dir="5400000" rotWithShape="0">
              <a:srgbClr val="808080">
                <a:alpha val="37999"/>
              </a:srgbClr>
            </a:outerShdw>
          </a:effectLst>
        </p:spPr>
        <p:txBody>
          <a:bodyPr wrap="none" lIns="86210" tIns="43105" rIns="86210" bIns="43105">
            <a:spAutoFit/>
          </a:bodyPr>
          <a:lstStyle/>
          <a:p>
            <a:pPr algn="ctr" defTabSz="862013">
              <a:defRPr/>
            </a:pPr>
            <a:r>
              <a:rPr lang="en-US" sz="2200" b="1">
                <a:solidFill>
                  <a:srgbClr val="000000"/>
                </a:solidFill>
                <a:latin typeface="Lucida Grande" charset="0"/>
                <a:ea typeface="+mn-ea"/>
              </a:rPr>
              <a:t>SPIRAL 2: Experiments with RIB at low cross sections </a:t>
            </a:r>
          </a:p>
          <a:p>
            <a:pPr algn="ctr" defTabSz="862013">
              <a:defRPr/>
            </a:pPr>
            <a:r>
              <a:rPr lang="en-US" sz="2200" b="1">
                <a:solidFill>
                  <a:srgbClr val="000000"/>
                </a:solidFill>
                <a:latin typeface="Lucida Grande" charset="0"/>
                <a:ea typeface="+mn-ea"/>
              </a:rPr>
              <a:t>and very exotic nuclei at few MeV/nucleon</a:t>
            </a:r>
          </a:p>
        </p:txBody>
      </p:sp>
      <p:sp>
        <p:nvSpPr>
          <p:cNvPr id="119830" name="ZoneTexte 21"/>
          <p:cNvSpPr txBox="1">
            <a:spLocks noChangeArrowheads="1"/>
          </p:cNvSpPr>
          <p:nvPr/>
        </p:nvSpPr>
        <p:spPr bwMode="auto">
          <a:xfrm>
            <a:off x="1981200" y="3090863"/>
            <a:ext cx="1050925" cy="338137"/>
          </a:xfrm>
          <a:prstGeom prst="rect">
            <a:avLst/>
          </a:prstGeom>
          <a:noFill/>
          <a:ln w="9525">
            <a:noFill/>
            <a:miter lim="800000"/>
            <a:headEnd/>
            <a:tailEnd/>
          </a:ln>
        </p:spPr>
        <p:txBody>
          <a:bodyPr wrap="none">
            <a:spAutoFit/>
          </a:bodyPr>
          <a:lstStyle/>
          <a:p>
            <a:r>
              <a:rPr lang="en-GB" sz="1600" b="1">
                <a:solidFill>
                  <a:srgbClr val="FF0000"/>
                </a:solidFill>
              </a:rPr>
              <a:t>SPIRAL2</a:t>
            </a:r>
          </a:p>
        </p:txBody>
      </p:sp>
      <p:sp>
        <p:nvSpPr>
          <p:cNvPr id="119831" name="ZoneTexte 23"/>
          <p:cNvSpPr txBox="1">
            <a:spLocks noChangeArrowheads="1"/>
          </p:cNvSpPr>
          <p:nvPr/>
        </p:nvSpPr>
        <p:spPr bwMode="auto">
          <a:xfrm>
            <a:off x="2506663" y="2628900"/>
            <a:ext cx="1093787" cy="338138"/>
          </a:xfrm>
          <a:prstGeom prst="rect">
            <a:avLst/>
          </a:prstGeom>
          <a:noFill/>
          <a:ln w="9525">
            <a:noFill/>
            <a:miter lim="800000"/>
            <a:headEnd/>
            <a:tailEnd/>
          </a:ln>
        </p:spPr>
        <p:txBody>
          <a:bodyPr wrap="none">
            <a:spAutoFit/>
          </a:bodyPr>
          <a:lstStyle/>
          <a:p>
            <a:r>
              <a:rPr lang="en-GB" sz="1600" b="1">
                <a:solidFill>
                  <a:srgbClr val="000090"/>
                </a:solidFill>
              </a:rPr>
              <a:t>EURISOL</a:t>
            </a:r>
          </a:p>
        </p:txBody>
      </p:sp>
      <p:sp>
        <p:nvSpPr>
          <p:cNvPr id="119832" name="Rectangle 1"/>
          <p:cNvSpPr>
            <a:spLocks noGrp="1" noChangeArrowheads="1"/>
          </p:cNvSpPr>
          <p:nvPr>
            <p:ph type="title"/>
          </p:nvPr>
        </p:nvSpPr>
        <p:spPr>
          <a:xfrm>
            <a:off x="1909763" y="152400"/>
            <a:ext cx="7462837" cy="381000"/>
          </a:xfrm>
        </p:spPr>
        <p:txBody>
          <a:bodyPr rIns="132080"/>
          <a:lstStyle/>
          <a:p>
            <a:pPr indent="0" eaLnBrk="1" hangingPunct="1"/>
            <a:r>
              <a:rPr lang="en-US" sz="2900" b="1" smtClean="0"/>
              <a:t>SPIRAL 2: Advanced ISOL RIB facility </a:t>
            </a:r>
          </a:p>
        </p:txBody>
      </p:sp>
      <p:sp>
        <p:nvSpPr>
          <p:cNvPr id="119833" name="ZoneTexte 26"/>
          <p:cNvSpPr txBox="1">
            <a:spLocks noChangeArrowheads="1"/>
          </p:cNvSpPr>
          <p:nvPr/>
        </p:nvSpPr>
        <p:spPr bwMode="auto">
          <a:xfrm>
            <a:off x="2971800" y="3533775"/>
            <a:ext cx="287338" cy="276225"/>
          </a:xfrm>
          <a:prstGeom prst="rect">
            <a:avLst/>
          </a:prstGeom>
          <a:noFill/>
          <a:ln w="9525">
            <a:noFill/>
            <a:miter lim="800000"/>
            <a:headEnd/>
            <a:tailEnd/>
          </a:ln>
        </p:spPr>
        <p:txBody>
          <a:bodyPr wrap="none">
            <a:spAutoFit/>
          </a:bodyPr>
          <a:lstStyle/>
          <a:p>
            <a:r>
              <a:rPr lang="en-GB" sz="1200" b="1">
                <a:solidFill>
                  <a:srgbClr val="800000"/>
                </a:solidFill>
              </a:rPr>
              <a:t>x</a:t>
            </a:r>
          </a:p>
        </p:txBody>
      </p:sp>
      <p:sp>
        <p:nvSpPr>
          <p:cNvPr id="119834" name="ZoneTexte 27"/>
          <p:cNvSpPr txBox="1">
            <a:spLocks noChangeArrowheads="1"/>
          </p:cNvSpPr>
          <p:nvPr/>
        </p:nvSpPr>
        <p:spPr bwMode="auto">
          <a:xfrm>
            <a:off x="2971800" y="4371975"/>
            <a:ext cx="274638" cy="276225"/>
          </a:xfrm>
          <a:prstGeom prst="rect">
            <a:avLst/>
          </a:prstGeom>
          <a:noFill/>
          <a:ln w="9525">
            <a:noFill/>
            <a:miter lim="800000"/>
            <a:headEnd/>
            <a:tailEnd/>
          </a:ln>
        </p:spPr>
        <p:txBody>
          <a:bodyPr wrap="none">
            <a:spAutoFit/>
          </a:bodyPr>
          <a:lstStyle/>
          <a:p>
            <a:r>
              <a:rPr lang="en-GB" sz="1200" b="1">
                <a:solidFill>
                  <a:srgbClr val="800000"/>
                </a:solidFill>
              </a:rPr>
              <a:t>+</a:t>
            </a:r>
          </a:p>
        </p:txBody>
      </p:sp>
      <p:sp>
        <p:nvSpPr>
          <p:cNvPr id="119835" name="ZoneTexte 28"/>
          <p:cNvSpPr txBox="1">
            <a:spLocks noChangeArrowheads="1"/>
          </p:cNvSpPr>
          <p:nvPr/>
        </p:nvSpPr>
        <p:spPr bwMode="auto">
          <a:xfrm>
            <a:off x="3446463" y="3762375"/>
            <a:ext cx="287337" cy="276225"/>
          </a:xfrm>
          <a:prstGeom prst="rect">
            <a:avLst/>
          </a:prstGeom>
          <a:noFill/>
          <a:ln w="9525">
            <a:noFill/>
            <a:miter lim="800000"/>
            <a:headEnd/>
            <a:tailEnd/>
          </a:ln>
        </p:spPr>
        <p:txBody>
          <a:bodyPr wrap="none">
            <a:spAutoFit/>
          </a:bodyPr>
          <a:lstStyle/>
          <a:p>
            <a:r>
              <a:rPr lang="en-GB" sz="1200" b="1">
                <a:solidFill>
                  <a:srgbClr val="800000"/>
                </a:solidFill>
              </a:rPr>
              <a:t>x</a:t>
            </a:r>
          </a:p>
        </p:txBody>
      </p:sp>
      <p:sp>
        <p:nvSpPr>
          <p:cNvPr id="119836" name="ZoneTexte 29"/>
          <p:cNvSpPr txBox="1">
            <a:spLocks noChangeArrowheads="1"/>
          </p:cNvSpPr>
          <p:nvPr/>
        </p:nvSpPr>
        <p:spPr bwMode="auto">
          <a:xfrm>
            <a:off x="3459163" y="4419600"/>
            <a:ext cx="274637" cy="276225"/>
          </a:xfrm>
          <a:prstGeom prst="rect">
            <a:avLst/>
          </a:prstGeom>
          <a:noFill/>
          <a:ln w="9525">
            <a:noFill/>
            <a:miter lim="800000"/>
            <a:headEnd/>
            <a:tailEnd/>
          </a:ln>
        </p:spPr>
        <p:txBody>
          <a:bodyPr wrap="none">
            <a:spAutoFit/>
          </a:bodyPr>
          <a:lstStyle/>
          <a:p>
            <a:r>
              <a:rPr lang="en-GB" sz="1200" b="1">
                <a:solidFill>
                  <a:srgbClr val="800000"/>
                </a:solidFill>
              </a:rPr>
              <a:t>+</a:t>
            </a:r>
          </a:p>
        </p:txBody>
      </p:sp>
      <p:sp>
        <p:nvSpPr>
          <p:cNvPr id="119837" name="ZoneTexte 30"/>
          <p:cNvSpPr txBox="1">
            <a:spLocks noChangeArrowheads="1"/>
          </p:cNvSpPr>
          <p:nvPr/>
        </p:nvSpPr>
        <p:spPr bwMode="auto">
          <a:xfrm>
            <a:off x="3962400" y="4067175"/>
            <a:ext cx="287338" cy="276225"/>
          </a:xfrm>
          <a:prstGeom prst="rect">
            <a:avLst/>
          </a:prstGeom>
          <a:noFill/>
          <a:ln w="9525">
            <a:noFill/>
            <a:miter lim="800000"/>
            <a:headEnd/>
            <a:tailEnd/>
          </a:ln>
        </p:spPr>
        <p:txBody>
          <a:bodyPr wrap="none">
            <a:spAutoFit/>
          </a:bodyPr>
          <a:lstStyle/>
          <a:p>
            <a:r>
              <a:rPr lang="en-GB" sz="1200" b="1">
                <a:solidFill>
                  <a:srgbClr val="800000"/>
                </a:solidFill>
              </a:rPr>
              <a:t>x</a:t>
            </a:r>
          </a:p>
        </p:txBody>
      </p:sp>
      <p:sp>
        <p:nvSpPr>
          <p:cNvPr id="119838" name="ZoneTexte 31"/>
          <p:cNvSpPr txBox="1">
            <a:spLocks noChangeArrowheads="1"/>
          </p:cNvSpPr>
          <p:nvPr/>
        </p:nvSpPr>
        <p:spPr bwMode="auto">
          <a:xfrm>
            <a:off x="3916363" y="4495800"/>
            <a:ext cx="274637" cy="276225"/>
          </a:xfrm>
          <a:prstGeom prst="rect">
            <a:avLst/>
          </a:prstGeom>
          <a:noFill/>
          <a:ln w="9525">
            <a:noFill/>
            <a:miter lim="800000"/>
            <a:headEnd/>
            <a:tailEnd/>
          </a:ln>
        </p:spPr>
        <p:txBody>
          <a:bodyPr wrap="none">
            <a:spAutoFit/>
          </a:bodyPr>
          <a:lstStyle/>
          <a:p>
            <a:r>
              <a:rPr lang="en-GB" sz="1200" b="1">
                <a:solidFill>
                  <a:srgbClr val="800000"/>
                </a:solidFill>
              </a:rPr>
              <a:t>+</a:t>
            </a:r>
          </a:p>
        </p:txBody>
      </p:sp>
      <p:sp>
        <p:nvSpPr>
          <p:cNvPr id="119839" name="ZoneTexte 32"/>
          <p:cNvSpPr txBox="1">
            <a:spLocks noChangeArrowheads="1"/>
          </p:cNvSpPr>
          <p:nvPr/>
        </p:nvSpPr>
        <p:spPr bwMode="auto">
          <a:xfrm>
            <a:off x="4449763" y="4829175"/>
            <a:ext cx="274637" cy="276225"/>
          </a:xfrm>
          <a:prstGeom prst="rect">
            <a:avLst/>
          </a:prstGeom>
          <a:noFill/>
          <a:ln w="9525">
            <a:noFill/>
            <a:miter lim="800000"/>
            <a:headEnd/>
            <a:tailEnd/>
          </a:ln>
        </p:spPr>
        <p:txBody>
          <a:bodyPr wrap="none">
            <a:spAutoFit/>
          </a:bodyPr>
          <a:lstStyle/>
          <a:p>
            <a:r>
              <a:rPr lang="en-GB" sz="1200" b="1">
                <a:solidFill>
                  <a:srgbClr val="800000"/>
                </a:solidFill>
              </a:rPr>
              <a:t>+</a:t>
            </a:r>
          </a:p>
        </p:txBody>
      </p:sp>
      <p:sp>
        <p:nvSpPr>
          <p:cNvPr id="119840" name="ZoneTexte 33"/>
          <p:cNvSpPr txBox="1">
            <a:spLocks noChangeArrowheads="1"/>
          </p:cNvSpPr>
          <p:nvPr/>
        </p:nvSpPr>
        <p:spPr bwMode="auto">
          <a:xfrm>
            <a:off x="4437063" y="4448175"/>
            <a:ext cx="287337" cy="276225"/>
          </a:xfrm>
          <a:prstGeom prst="rect">
            <a:avLst/>
          </a:prstGeom>
          <a:noFill/>
          <a:ln w="9525">
            <a:noFill/>
            <a:miter lim="800000"/>
            <a:headEnd/>
            <a:tailEnd/>
          </a:ln>
        </p:spPr>
        <p:txBody>
          <a:bodyPr wrap="none">
            <a:spAutoFit/>
          </a:bodyPr>
          <a:lstStyle/>
          <a:p>
            <a:r>
              <a:rPr lang="en-GB" sz="1200" b="1">
                <a:solidFill>
                  <a:srgbClr val="800000"/>
                </a:solidFill>
              </a:rPr>
              <a:t>x</a:t>
            </a:r>
          </a:p>
        </p:txBody>
      </p:sp>
      <p:sp>
        <p:nvSpPr>
          <p:cNvPr id="119841" name="ZoneTexte 34"/>
          <p:cNvSpPr txBox="1">
            <a:spLocks noChangeArrowheads="1"/>
          </p:cNvSpPr>
          <p:nvPr/>
        </p:nvSpPr>
        <p:spPr bwMode="auto">
          <a:xfrm>
            <a:off x="2438400" y="3505200"/>
            <a:ext cx="287338" cy="276225"/>
          </a:xfrm>
          <a:prstGeom prst="rect">
            <a:avLst/>
          </a:prstGeom>
          <a:noFill/>
          <a:ln w="9525">
            <a:noFill/>
            <a:miter lim="800000"/>
            <a:headEnd/>
            <a:tailEnd/>
          </a:ln>
        </p:spPr>
        <p:txBody>
          <a:bodyPr wrap="none">
            <a:spAutoFit/>
          </a:bodyPr>
          <a:lstStyle/>
          <a:p>
            <a:r>
              <a:rPr lang="en-GB" sz="1200" b="1">
                <a:solidFill>
                  <a:srgbClr val="800000"/>
                </a:solidFill>
              </a:rPr>
              <a:t>x</a:t>
            </a:r>
          </a:p>
        </p:txBody>
      </p:sp>
      <p:sp>
        <p:nvSpPr>
          <p:cNvPr id="119842" name="ZoneTexte 35"/>
          <p:cNvSpPr txBox="1">
            <a:spLocks noChangeArrowheads="1"/>
          </p:cNvSpPr>
          <p:nvPr/>
        </p:nvSpPr>
        <p:spPr bwMode="auto">
          <a:xfrm>
            <a:off x="2362200" y="4371975"/>
            <a:ext cx="274638" cy="276225"/>
          </a:xfrm>
          <a:prstGeom prst="rect">
            <a:avLst/>
          </a:prstGeom>
          <a:noFill/>
          <a:ln w="9525">
            <a:noFill/>
            <a:miter lim="800000"/>
            <a:headEnd/>
            <a:tailEnd/>
          </a:ln>
        </p:spPr>
        <p:txBody>
          <a:bodyPr wrap="none">
            <a:spAutoFit/>
          </a:bodyPr>
          <a:lstStyle/>
          <a:p>
            <a:r>
              <a:rPr lang="en-GB" sz="1200" b="1">
                <a:solidFill>
                  <a:srgbClr val="800000"/>
                </a:solidFill>
              </a:rPr>
              <a:t>+</a:t>
            </a:r>
          </a:p>
        </p:txBody>
      </p:sp>
      <p:sp>
        <p:nvSpPr>
          <p:cNvPr id="119843" name="ZoneTexte 36"/>
          <p:cNvSpPr txBox="1">
            <a:spLocks noChangeArrowheads="1"/>
          </p:cNvSpPr>
          <p:nvPr/>
        </p:nvSpPr>
        <p:spPr bwMode="auto">
          <a:xfrm>
            <a:off x="71438" y="3048000"/>
            <a:ext cx="1223962" cy="276225"/>
          </a:xfrm>
          <a:prstGeom prst="rect">
            <a:avLst/>
          </a:prstGeom>
          <a:noFill/>
          <a:ln w="9525">
            <a:noFill/>
            <a:miter lim="800000"/>
            <a:headEnd/>
            <a:tailEnd/>
          </a:ln>
        </p:spPr>
        <p:txBody>
          <a:bodyPr wrap="none">
            <a:spAutoFit/>
          </a:bodyPr>
          <a:lstStyle/>
          <a:p>
            <a:r>
              <a:rPr lang="en-GB" sz="1200" b="1">
                <a:solidFill>
                  <a:srgbClr val="800000"/>
                </a:solidFill>
              </a:rPr>
              <a:t>+  Direct prod.</a:t>
            </a:r>
          </a:p>
        </p:txBody>
      </p:sp>
      <p:sp>
        <p:nvSpPr>
          <p:cNvPr id="119844" name="ZoneTexte 37"/>
          <p:cNvSpPr txBox="1">
            <a:spLocks noChangeArrowheads="1"/>
          </p:cNvSpPr>
          <p:nvPr/>
        </p:nvSpPr>
        <p:spPr bwMode="auto">
          <a:xfrm>
            <a:off x="36513" y="3381375"/>
            <a:ext cx="1335087" cy="276225"/>
          </a:xfrm>
          <a:prstGeom prst="rect">
            <a:avLst/>
          </a:prstGeom>
          <a:noFill/>
          <a:ln w="9525">
            <a:noFill/>
            <a:miter lim="800000"/>
            <a:headEnd/>
            <a:tailEnd/>
          </a:ln>
        </p:spPr>
        <p:txBody>
          <a:bodyPr wrap="none">
            <a:spAutoFit/>
          </a:bodyPr>
          <a:lstStyle/>
          <a:p>
            <a:r>
              <a:rPr lang="fr-FR" sz="1200" b="1">
                <a:solidFill>
                  <a:srgbClr val="800000"/>
                </a:solidFill>
              </a:rPr>
              <a:t>x</a:t>
            </a:r>
            <a:r>
              <a:rPr lang="en-GB" sz="1200" b="1">
                <a:solidFill>
                  <a:srgbClr val="800000"/>
                </a:solidFill>
              </a:rPr>
              <a:t>  Post-acceler.</a:t>
            </a:r>
          </a:p>
        </p:txBody>
      </p:sp>
      <p:sp>
        <p:nvSpPr>
          <p:cNvPr id="119845" name="ZoneTexte 38"/>
          <p:cNvSpPr txBox="1">
            <a:spLocks noChangeArrowheads="1"/>
          </p:cNvSpPr>
          <p:nvPr/>
        </p:nvSpPr>
        <p:spPr bwMode="auto">
          <a:xfrm>
            <a:off x="371475" y="2771775"/>
            <a:ext cx="542925" cy="276225"/>
          </a:xfrm>
          <a:prstGeom prst="rect">
            <a:avLst/>
          </a:prstGeom>
          <a:noFill/>
          <a:ln w="9525">
            <a:noFill/>
            <a:miter lim="800000"/>
            <a:headEnd/>
            <a:tailEnd/>
          </a:ln>
        </p:spPr>
        <p:txBody>
          <a:bodyPr wrap="none">
            <a:spAutoFit/>
          </a:bodyPr>
          <a:lstStyle/>
          <a:p>
            <a:r>
              <a:rPr lang="en-GB" sz="1200" b="1">
                <a:solidFill>
                  <a:srgbClr val="800000"/>
                </a:solidFill>
              </a:rPr>
              <a:t>FRIB</a:t>
            </a:r>
          </a:p>
        </p:txBody>
      </p:sp>
    </p:spTree>
  </p:cSld>
  <p:clrMapOvr>
    <a:masterClrMapping/>
  </p:clrMapOvr>
  <p:transition/>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9986" name="Picture 7"/>
          <p:cNvPicPr>
            <a:picLocks noChangeAspect="1" noChangeArrowheads="1"/>
          </p:cNvPicPr>
          <p:nvPr/>
        </p:nvPicPr>
        <p:blipFill>
          <a:blip r:embed="rId2"/>
          <a:srcRect/>
          <a:stretch>
            <a:fillRect/>
          </a:stretch>
        </p:blipFill>
        <p:spPr bwMode="auto">
          <a:xfrm>
            <a:off x="414338" y="481013"/>
            <a:ext cx="7999412" cy="6257925"/>
          </a:xfrm>
          <a:prstGeom prst="rect">
            <a:avLst/>
          </a:prstGeom>
          <a:noFill/>
          <a:ln w="9525">
            <a:noFill/>
            <a:miter lim="800000"/>
            <a:headEnd/>
            <a:tailEnd/>
          </a:ln>
        </p:spPr>
      </p:pic>
      <p:pic>
        <p:nvPicPr>
          <p:cNvPr id="169987" name="Picture 10"/>
          <p:cNvPicPr>
            <a:picLocks noChangeAspect="1" noChangeArrowheads="1"/>
          </p:cNvPicPr>
          <p:nvPr/>
        </p:nvPicPr>
        <p:blipFill>
          <a:blip r:embed="rId3"/>
          <a:srcRect/>
          <a:stretch>
            <a:fillRect/>
          </a:stretch>
        </p:blipFill>
        <p:spPr bwMode="auto">
          <a:xfrm>
            <a:off x="414338" y="481013"/>
            <a:ext cx="7999412" cy="6257925"/>
          </a:xfrm>
          <a:prstGeom prst="rect">
            <a:avLst/>
          </a:prstGeom>
          <a:noFill/>
          <a:ln w="9525">
            <a:noFill/>
            <a:miter lim="800000"/>
            <a:headEnd/>
            <a:tailEnd/>
          </a:ln>
        </p:spPr>
      </p:pic>
      <p:sp>
        <p:nvSpPr>
          <p:cNvPr id="169988" name="Text Box 4"/>
          <p:cNvSpPr txBox="1">
            <a:spLocks noChangeArrowheads="1"/>
          </p:cNvSpPr>
          <p:nvPr/>
        </p:nvSpPr>
        <p:spPr bwMode="auto">
          <a:xfrm>
            <a:off x="165100" y="0"/>
            <a:ext cx="4202113" cy="369888"/>
          </a:xfrm>
          <a:prstGeom prst="rect">
            <a:avLst/>
          </a:prstGeom>
          <a:noFill/>
          <a:ln w="9525">
            <a:noFill/>
            <a:miter lim="800000"/>
            <a:headEnd/>
            <a:tailEnd/>
          </a:ln>
        </p:spPr>
        <p:txBody>
          <a:bodyPr wrap="none">
            <a:spAutoFit/>
          </a:bodyPr>
          <a:lstStyle/>
          <a:p>
            <a:pPr defTabSz="914400"/>
            <a:r>
              <a:rPr lang="fr-FR">
                <a:solidFill>
                  <a:srgbClr val="973138"/>
                </a:solidFill>
                <a:latin typeface="Tahoma" charset="0"/>
                <a:cs typeface="Arial" charset="0"/>
              </a:rPr>
              <a:t>Future Upgrade of SPIRAL2- Scenario 1</a:t>
            </a:r>
          </a:p>
        </p:txBody>
      </p:sp>
      <p:pic>
        <p:nvPicPr>
          <p:cNvPr id="169989" name="Picture 6"/>
          <p:cNvPicPr>
            <a:picLocks noChangeAspect="1" noChangeArrowheads="1"/>
          </p:cNvPicPr>
          <p:nvPr/>
        </p:nvPicPr>
        <p:blipFill>
          <a:blip r:embed="rId4"/>
          <a:srcRect/>
          <a:stretch>
            <a:fillRect/>
          </a:stretch>
        </p:blipFill>
        <p:spPr bwMode="auto">
          <a:xfrm>
            <a:off x="417513" y="485775"/>
            <a:ext cx="7993062" cy="6249988"/>
          </a:xfrm>
          <a:prstGeom prst="rect">
            <a:avLst/>
          </a:prstGeom>
          <a:noFill/>
          <a:ln w="9525">
            <a:noFill/>
            <a:miter lim="800000"/>
            <a:headEnd/>
            <a:tailEnd/>
          </a:ln>
        </p:spPr>
      </p:pic>
      <p:pic>
        <p:nvPicPr>
          <p:cNvPr id="169990" name="Picture 8"/>
          <p:cNvPicPr>
            <a:picLocks noChangeAspect="1" noChangeArrowheads="1"/>
          </p:cNvPicPr>
          <p:nvPr/>
        </p:nvPicPr>
        <p:blipFill>
          <a:blip r:embed="rId5"/>
          <a:srcRect/>
          <a:stretch>
            <a:fillRect/>
          </a:stretch>
        </p:blipFill>
        <p:spPr bwMode="auto">
          <a:xfrm>
            <a:off x="414338" y="485775"/>
            <a:ext cx="7999412" cy="6249988"/>
          </a:xfrm>
          <a:prstGeom prst="rect">
            <a:avLst/>
          </a:prstGeom>
          <a:noFill/>
          <a:ln w="9525">
            <a:noFill/>
            <a:miter lim="800000"/>
            <a:headEnd/>
            <a:tailEnd/>
          </a:ln>
        </p:spPr>
      </p:pic>
      <p:sp>
        <p:nvSpPr>
          <p:cNvPr id="169991" name="Line 9"/>
          <p:cNvSpPr>
            <a:spLocks noChangeShapeType="1"/>
          </p:cNvSpPr>
          <p:nvPr/>
        </p:nvSpPr>
        <p:spPr bwMode="auto">
          <a:xfrm>
            <a:off x="0" y="403225"/>
            <a:ext cx="8645525" cy="0"/>
          </a:xfrm>
          <a:prstGeom prst="line">
            <a:avLst/>
          </a:prstGeom>
          <a:noFill/>
          <a:ln w="19050">
            <a:solidFill>
              <a:srgbClr val="973138"/>
            </a:solidFill>
            <a:round/>
            <a:headEnd/>
            <a:tailEnd/>
          </a:ln>
        </p:spPr>
        <p:txBody>
          <a:bodyPr/>
          <a:lstStyle/>
          <a:p>
            <a:endParaRPr lang="fr-FR"/>
          </a:p>
        </p:txBody>
      </p:sp>
      <p:sp>
        <p:nvSpPr>
          <p:cNvPr id="169992" name="Text Box 11"/>
          <p:cNvSpPr txBox="1">
            <a:spLocks noChangeArrowheads="1"/>
          </p:cNvSpPr>
          <p:nvPr/>
        </p:nvSpPr>
        <p:spPr bwMode="auto">
          <a:xfrm>
            <a:off x="4298950" y="38100"/>
            <a:ext cx="3625850" cy="366713"/>
          </a:xfrm>
          <a:prstGeom prst="rect">
            <a:avLst/>
          </a:prstGeom>
          <a:noFill/>
          <a:ln w="9525">
            <a:noFill/>
            <a:miter lim="800000"/>
            <a:headEnd/>
            <a:tailEnd/>
          </a:ln>
        </p:spPr>
        <p:txBody>
          <a:bodyPr wrap="none">
            <a:spAutoFit/>
          </a:bodyPr>
          <a:lstStyle/>
          <a:p>
            <a:pPr defTabSz="914400"/>
            <a:r>
              <a:rPr lang="fr-FR">
                <a:solidFill>
                  <a:srgbClr val="FF0000"/>
                </a:solidFill>
                <a:latin typeface="Tahoma" charset="0"/>
                <a:cs typeface="Arial" charset="0"/>
                <a:sym typeface="Wingdings" pitchFamily="2" charset="2"/>
              </a:rPr>
              <a:t>  </a:t>
            </a:r>
            <a:r>
              <a:rPr lang="fr-FR">
                <a:solidFill>
                  <a:srgbClr val="FF0000"/>
                </a:solidFill>
                <a:latin typeface="Tahoma" charset="0"/>
                <a:cs typeface="Arial" charset="0"/>
              </a:rPr>
              <a:t>LINAG = driver of EURISOL</a:t>
            </a:r>
          </a:p>
        </p:txBody>
      </p:sp>
      <p:sp>
        <p:nvSpPr>
          <p:cNvPr id="169993" name="Text Box 12"/>
          <p:cNvSpPr txBox="1">
            <a:spLocks noChangeArrowheads="1"/>
          </p:cNvSpPr>
          <p:nvPr/>
        </p:nvSpPr>
        <p:spPr bwMode="auto">
          <a:xfrm>
            <a:off x="1943100" y="4989513"/>
            <a:ext cx="596900" cy="296862"/>
          </a:xfrm>
          <a:prstGeom prst="rect">
            <a:avLst/>
          </a:prstGeom>
          <a:solidFill>
            <a:srgbClr val="FFFF00"/>
          </a:solidFill>
          <a:ln w="9525">
            <a:noFill/>
            <a:miter lim="800000"/>
            <a:headEnd/>
            <a:tailEnd/>
          </a:ln>
        </p:spPr>
        <p:txBody>
          <a:bodyPr lIns="18000" tIns="10800" rIns="18000" bIns="10800">
            <a:spAutoFit/>
          </a:bodyPr>
          <a:lstStyle/>
          <a:p>
            <a:pPr defTabSz="914400">
              <a:spcBef>
                <a:spcPct val="50000"/>
              </a:spcBef>
            </a:pPr>
            <a:r>
              <a:rPr lang="fr-FR">
                <a:solidFill>
                  <a:srgbClr val="000000"/>
                </a:solidFill>
                <a:latin typeface="Tahoma" charset="0"/>
                <a:cs typeface="Arial" charset="0"/>
              </a:rPr>
              <a:t>2010</a:t>
            </a:r>
          </a:p>
        </p:txBody>
      </p:sp>
      <p:sp>
        <p:nvSpPr>
          <p:cNvPr id="169994" name="Text Box 13"/>
          <p:cNvSpPr txBox="1">
            <a:spLocks noChangeArrowheads="1"/>
          </p:cNvSpPr>
          <p:nvPr/>
        </p:nvSpPr>
        <p:spPr bwMode="auto">
          <a:xfrm>
            <a:off x="1943100" y="4989513"/>
            <a:ext cx="596900" cy="296862"/>
          </a:xfrm>
          <a:prstGeom prst="rect">
            <a:avLst/>
          </a:prstGeom>
          <a:solidFill>
            <a:srgbClr val="FFFF00"/>
          </a:solidFill>
          <a:ln w="9525">
            <a:noFill/>
            <a:miter lim="800000"/>
            <a:headEnd/>
            <a:tailEnd/>
          </a:ln>
        </p:spPr>
        <p:txBody>
          <a:bodyPr lIns="18000" tIns="10800" rIns="18000" bIns="10800">
            <a:spAutoFit/>
          </a:bodyPr>
          <a:lstStyle/>
          <a:p>
            <a:pPr defTabSz="914400">
              <a:spcBef>
                <a:spcPct val="50000"/>
              </a:spcBef>
            </a:pPr>
            <a:r>
              <a:rPr lang="fr-FR">
                <a:solidFill>
                  <a:srgbClr val="000000"/>
                </a:solidFill>
                <a:latin typeface="Tahoma" charset="0"/>
                <a:cs typeface="Arial" charset="0"/>
              </a:rPr>
              <a:t>2010</a:t>
            </a:r>
          </a:p>
        </p:txBody>
      </p:sp>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1010" name="Picture 7"/>
          <p:cNvPicPr>
            <a:picLocks noChangeAspect="1" noChangeArrowheads="1"/>
          </p:cNvPicPr>
          <p:nvPr/>
        </p:nvPicPr>
        <p:blipFill>
          <a:blip r:embed="rId2"/>
          <a:srcRect/>
          <a:stretch>
            <a:fillRect/>
          </a:stretch>
        </p:blipFill>
        <p:spPr bwMode="auto">
          <a:xfrm>
            <a:off x="414338" y="481013"/>
            <a:ext cx="7999412" cy="6257925"/>
          </a:xfrm>
          <a:prstGeom prst="rect">
            <a:avLst/>
          </a:prstGeom>
          <a:noFill/>
          <a:ln w="9525">
            <a:noFill/>
            <a:miter lim="800000"/>
            <a:headEnd/>
            <a:tailEnd/>
          </a:ln>
        </p:spPr>
      </p:pic>
      <p:pic>
        <p:nvPicPr>
          <p:cNvPr id="171011" name="Picture 10"/>
          <p:cNvPicPr>
            <a:picLocks noChangeAspect="1" noChangeArrowheads="1"/>
          </p:cNvPicPr>
          <p:nvPr/>
        </p:nvPicPr>
        <p:blipFill>
          <a:blip r:embed="rId3"/>
          <a:srcRect/>
          <a:stretch>
            <a:fillRect/>
          </a:stretch>
        </p:blipFill>
        <p:spPr bwMode="auto">
          <a:xfrm>
            <a:off x="414338" y="481013"/>
            <a:ext cx="7999412" cy="6257925"/>
          </a:xfrm>
          <a:prstGeom prst="rect">
            <a:avLst/>
          </a:prstGeom>
          <a:noFill/>
          <a:ln w="9525">
            <a:noFill/>
            <a:miter lim="800000"/>
            <a:headEnd/>
            <a:tailEnd/>
          </a:ln>
        </p:spPr>
      </p:pic>
      <p:sp>
        <p:nvSpPr>
          <p:cNvPr id="171012" name="Text Box 4"/>
          <p:cNvSpPr txBox="1">
            <a:spLocks noChangeArrowheads="1"/>
          </p:cNvSpPr>
          <p:nvPr/>
        </p:nvSpPr>
        <p:spPr bwMode="auto">
          <a:xfrm>
            <a:off x="165100" y="0"/>
            <a:ext cx="4202113" cy="369888"/>
          </a:xfrm>
          <a:prstGeom prst="rect">
            <a:avLst/>
          </a:prstGeom>
          <a:noFill/>
          <a:ln w="9525">
            <a:noFill/>
            <a:miter lim="800000"/>
            <a:headEnd/>
            <a:tailEnd/>
          </a:ln>
        </p:spPr>
        <p:txBody>
          <a:bodyPr wrap="none">
            <a:spAutoFit/>
          </a:bodyPr>
          <a:lstStyle/>
          <a:p>
            <a:pPr defTabSz="914400"/>
            <a:r>
              <a:rPr lang="fr-FR">
                <a:solidFill>
                  <a:srgbClr val="973138"/>
                </a:solidFill>
                <a:latin typeface="Tahoma" charset="0"/>
                <a:cs typeface="Arial" charset="0"/>
              </a:rPr>
              <a:t>Future Upgrade of SPIRAL2- Scenario 1</a:t>
            </a:r>
          </a:p>
        </p:txBody>
      </p:sp>
      <p:pic>
        <p:nvPicPr>
          <p:cNvPr id="171013" name="Picture 6"/>
          <p:cNvPicPr>
            <a:picLocks noChangeAspect="1" noChangeArrowheads="1"/>
          </p:cNvPicPr>
          <p:nvPr/>
        </p:nvPicPr>
        <p:blipFill>
          <a:blip r:embed="rId4"/>
          <a:srcRect/>
          <a:stretch>
            <a:fillRect/>
          </a:stretch>
        </p:blipFill>
        <p:spPr bwMode="auto">
          <a:xfrm>
            <a:off x="417513" y="485775"/>
            <a:ext cx="7993062" cy="6249988"/>
          </a:xfrm>
          <a:prstGeom prst="rect">
            <a:avLst/>
          </a:prstGeom>
          <a:noFill/>
          <a:ln w="9525">
            <a:noFill/>
            <a:miter lim="800000"/>
            <a:headEnd/>
            <a:tailEnd/>
          </a:ln>
        </p:spPr>
      </p:pic>
      <p:sp>
        <p:nvSpPr>
          <p:cNvPr id="171014" name="Line 9"/>
          <p:cNvSpPr>
            <a:spLocks noChangeShapeType="1"/>
          </p:cNvSpPr>
          <p:nvPr/>
        </p:nvSpPr>
        <p:spPr bwMode="auto">
          <a:xfrm>
            <a:off x="0" y="403225"/>
            <a:ext cx="8645525" cy="0"/>
          </a:xfrm>
          <a:prstGeom prst="line">
            <a:avLst/>
          </a:prstGeom>
          <a:noFill/>
          <a:ln w="19050">
            <a:solidFill>
              <a:srgbClr val="973138"/>
            </a:solidFill>
            <a:round/>
            <a:headEnd/>
            <a:tailEnd/>
          </a:ln>
        </p:spPr>
        <p:txBody>
          <a:bodyPr/>
          <a:lstStyle/>
          <a:p>
            <a:endParaRPr lang="fr-FR"/>
          </a:p>
        </p:txBody>
      </p:sp>
      <p:sp>
        <p:nvSpPr>
          <p:cNvPr id="171015" name="Text Box 11"/>
          <p:cNvSpPr txBox="1">
            <a:spLocks noChangeArrowheads="1"/>
          </p:cNvSpPr>
          <p:nvPr/>
        </p:nvSpPr>
        <p:spPr bwMode="auto">
          <a:xfrm>
            <a:off x="4298950" y="38100"/>
            <a:ext cx="3625850" cy="366713"/>
          </a:xfrm>
          <a:prstGeom prst="rect">
            <a:avLst/>
          </a:prstGeom>
          <a:noFill/>
          <a:ln w="9525">
            <a:noFill/>
            <a:miter lim="800000"/>
            <a:headEnd/>
            <a:tailEnd/>
          </a:ln>
        </p:spPr>
        <p:txBody>
          <a:bodyPr wrap="none">
            <a:spAutoFit/>
          </a:bodyPr>
          <a:lstStyle/>
          <a:p>
            <a:pPr defTabSz="914400"/>
            <a:r>
              <a:rPr lang="fr-FR">
                <a:solidFill>
                  <a:srgbClr val="FF0000"/>
                </a:solidFill>
                <a:latin typeface="Tahoma" charset="0"/>
                <a:cs typeface="Arial" charset="0"/>
                <a:sym typeface="Wingdings" pitchFamily="2" charset="2"/>
              </a:rPr>
              <a:t>  </a:t>
            </a:r>
            <a:r>
              <a:rPr lang="fr-FR">
                <a:solidFill>
                  <a:srgbClr val="FF0000"/>
                </a:solidFill>
                <a:latin typeface="Tahoma" charset="0"/>
                <a:cs typeface="Arial" charset="0"/>
              </a:rPr>
              <a:t>LINAG = driver of EURISOL</a:t>
            </a:r>
          </a:p>
        </p:txBody>
      </p:sp>
      <p:sp>
        <p:nvSpPr>
          <p:cNvPr id="171016" name="Text Box 12"/>
          <p:cNvSpPr txBox="1">
            <a:spLocks noChangeArrowheads="1"/>
          </p:cNvSpPr>
          <p:nvPr/>
        </p:nvSpPr>
        <p:spPr bwMode="auto">
          <a:xfrm>
            <a:off x="1943100" y="4989513"/>
            <a:ext cx="596900" cy="296862"/>
          </a:xfrm>
          <a:prstGeom prst="rect">
            <a:avLst/>
          </a:prstGeom>
          <a:solidFill>
            <a:srgbClr val="FFFF00"/>
          </a:solidFill>
          <a:ln w="9525">
            <a:noFill/>
            <a:miter lim="800000"/>
            <a:headEnd/>
            <a:tailEnd/>
          </a:ln>
        </p:spPr>
        <p:txBody>
          <a:bodyPr lIns="18000" tIns="10800" rIns="18000" bIns="10800">
            <a:spAutoFit/>
          </a:bodyPr>
          <a:lstStyle/>
          <a:p>
            <a:pPr defTabSz="914400">
              <a:spcBef>
                <a:spcPct val="50000"/>
              </a:spcBef>
            </a:pPr>
            <a:r>
              <a:rPr lang="fr-FR">
                <a:solidFill>
                  <a:srgbClr val="000000"/>
                </a:solidFill>
                <a:latin typeface="Tahoma" charset="0"/>
                <a:cs typeface="Arial" charset="0"/>
              </a:rPr>
              <a:t>2010</a:t>
            </a:r>
          </a:p>
        </p:txBody>
      </p:sp>
      <p:sp>
        <p:nvSpPr>
          <p:cNvPr id="171017" name="Text Box 13"/>
          <p:cNvSpPr txBox="1">
            <a:spLocks noChangeArrowheads="1"/>
          </p:cNvSpPr>
          <p:nvPr/>
        </p:nvSpPr>
        <p:spPr bwMode="auto">
          <a:xfrm>
            <a:off x="1943100" y="4989513"/>
            <a:ext cx="596900" cy="296862"/>
          </a:xfrm>
          <a:prstGeom prst="rect">
            <a:avLst/>
          </a:prstGeom>
          <a:solidFill>
            <a:srgbClr val="FFFF00"/>
          </a:solidFill>
          <a:ln w="9525">
            <a:noFill/>
            <a:miter lim="800000"/>
            <a:headEnd/>
            <a:tailEnd/>
          </a:ln>
        </p:spPr>
        <p:txBody>
          <a:bodyPr lIns="18000" tIns="10800" rIns="18000" bIns="10800">
            <a:spAutoFit/>
          </a:bodyPr>
          <a:lstStyle/>
          <a:p>
            <a:pPr defTabSz="914400">
              <a:spcBef>
                <a:spcPct val="50000"/>
              </a:spcBef>
            </a:pPr>
            <a:r>
              <a:rPr lang="fr-FR">
                <a:solidFill>
                  <a:srgbClr val="000000"/>
                </a:solidFill>
                <a:latin typeface="Tahoma" charset="0"/>
                <a:cs typeface="Arial" charset="0"/>
              </a:rPr>
              <a:t>2014</a:t>
            </a:r>
          </a:p>
        </p:txBody>
      </p:sp>
      <p:sp>
        <p:nvSpPr>
          <p:cNvPr id="13" name="ZoneTexte 12"/>
          <p:cNvSpPr txBox="1">
            <a:spLocks noChangeArrowheads="1"/>
          </p:cNvSpPr>
          <p:nvPr/>
        </p:nvSpPr>
        <p:spPr bwMode="auto">
          <a:xfrm>
            <a:off x="990600" y="6248400"/>
            <a:ext cx="1968500" cy="369888"/>
          </a:xfrm>
          <a:prstGeom prst="rect">
            <a:avLst/>
          </a:prstGeom>
          <a:gradFill rotWithShape="1">
            <a:gsLst>
              <a:gs pos="0">
                <a:srgbClr val="F0EAF9"/>
              </a:gs>
              <a:gs pos="64999">
                <a:srgbClr val="D9CBEE"/>
              </a:gs>
              <a:gs pos="100000">
                <a:srgbClr val="C9B5E8"/>
              </a:gs>
            </a:gsLst>
            <a:lin ang="5400000" scaled="1"/>
          </a:gradFill>
          <a:ln w="9525">
            <a:solidFill>
              <a:srgbClr val="7D60A0"/>
            </a:solidFill>
            <a:miter lim="800000"/>
            <a:headEnd/>
            <a:tailEnd/>
          </a:ln>
          <a:effectLst>
            <a:outerShdw dist="20000" dir="5400000" rotWithShape="0">
              <a:srgbClr val="808080">
                <a:alpha val="37999"/>
              </a:srgbClr>
            </a:outerShdw>
          </a:effectLst>
        </p:spPr>
        <p:txBody>
          <a:bodyPr wrap="none">
            <a:spAutoFit/>
          </a:bodyPr>
          <a:lstStyle/>
          <a:p>
            <a:pPr defTabSz="914400"/>
            <a:r>
              <a:rPr lang="en-GB">
                <a:solidFill>
                  <a:srgbClr val="000000"/>
                </a:solidFill>
                <a:latin typeface="Calibri" pitchFamily="34" charset="0"/>
              </a:rPr>
              <a:t>Cost about 200 M€</a:t>
            </a:r>
          </a:p>
        </p:txBody>
      </p:sp>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2034" name="Picture 7"/>
          <p:cNvPicPr>
            <a:picLocks noChangeAspect="1" noChangeArrowheads="1"/>
          </p:cNvPicPr>
          <p:nvPr/>
        </p:nvPicPr>
        <p:blipFill>
          <a:blip r:embed="rId2"/>
          <a:srcRect/>
          <a:stretch>
            <a:fillRect/>
          </a:stretch>
        </p:blipFill>
        <p:spPr bwMode="auto">
          <a:xfrm>
            <a:off x="414338" y="481013"/>
            <a:ext cx="7999412" cy="6257925"/>
          </a:xfrm>
          <a:prstGeom prst="rect">
            <a:avLst/>
          </a:prstGeom>
          <a:noFill/>
          <a:ln w="9525">
            <a:noFill/>
            <a:miter lim="800000"/>
            <a:headEnd/>
            <a:tailEnd/>
          </a:ln>
        </p:spPr>
      </p:pic>
      <p:pic>
        <p:nvPicPr>
          <p:cNvPr id="172035" name="Picture 10"/>
          <p:cNvPicPr>
            <a:picLocks noChangeAspect="1" noChangeArrowheads="1"/>
          </p:cNvPicPr>
          <p:nvPr/>
        </p:nvPicPr>
        <p:blipFill>
          <a:blip r:embed="rId3"/>
          <a:srcRect/>
          <a:stretch>
            <a:fillRect/>
          </a:stretch>
        </p:blipFill>
        <p:spPr bwMode="auto">
          <a:xfrm>
            <a:off x="414338" y="481013"/>
            <a:ext cx="7999412" cy="6257925"/>
          </a:xfrm>
          <a:prstGeom prst="rect">
            <a:avLst/>
          </a:prstGeom>
          <a:noFill/>
          <a:ln w="9525">
            <a:noFill/>
            <a:miter lim="800000"/>
            <a:headEnd/>
            <a:tailEnd/>
          </a:ln>
        </p:spPr>
      </p:pic>
      <p:sp>
        <p:nvSpPr>
          <p:cNvPr id="172036" name="Text Box 4"/>
          <p:cNvSpPr txBox="1">
            <a:spLocks noChangeArrowheads="1"/>
          </p:cNvSpPr>
          <p:nvPr/>
        </p:nvSpPr>
        <p:spPr bwMode="auto">
          <a:xfrm>
            <a:off x="165100" y="0"/>
            <a:ext cx="4202113" cy="369888"/>
          </a:xfrm>
          <a:prstGeom prst="rect">
            <a:avLst/>
          </a:prstGeom>
          <a:noFill/>
          <a:ln w="9525">
            <a:noFill/>
            <a:miter lim="800000"/>
            <a:headEnd/>
            <a:tailEnd/>
          </a:ln>
        </p:spPr>
        <p:txBody>
          <a:bodyPr wrap="none">
            <a:spAutoFit/>
          </a:bodyPr>
          <a:lstStyle/>
          <a:p>
            <a:pPr defTabSz="914400"/>
            <a:r>
              <a:rPr lang="fr-FR">
                <a:solidFill>
                  <a:srgbClr val="973138"/>
                </a:solidFill>
                <a:latin typeface="Tahoma" charset="0"/>
                <a:cs typeface="Arial" charset="0"/>
              </a:rPr>
              <a:t>Future Upgrade of SPIRAL2- Scenario 1</a:t>
            </a:r>
          </a:p>
        </p:txBody>
      </p:sp>
      <p:sp>
        <p:nvSpPr>
          <p:cNvPr id="172037" name="Line 9"/>
          <p:cNvSpPr>
            <a:spLocks noChangeShapeType="1"/>
          </p:cNvSpPr>
          <p:nvPr/>
        </p:nvSpPr>
        <p:spPr bwMode="auto">
          <a:xfrm>
            <a:off x="0" y="403225"/>
            <a:ext cx="8645525" cy="0"/>
          </a:xfrm>
          <a:prstGeom prst="line">
            <a:avLst/>
          </a:prstGeom>
          <a:noFill/>
          <a:ln w="19050">
            <a:solidFill>
              <a:srgbClr val="973138"/>
            </a:solidFill>
            <a:round/>
            <a:headEnd/>
            <a:tailEnd/>
          </a:ln>
        </p:spPr>
        <p:txBody>
          <a:bodyPr/>
          <a:lstStyle/>
          <a:p>
            <a:endParaRPr lang="fr-FR"/>
          </a:p>
        </p:txBody>
      </p:sp>
      <p:sp>
        <p:nvSpPr>
          <p:cNvPr id="172038" name="Text Box 11"/>
          <p:cNvSpPr txBox="1">
            <a:spLocks noChangeArrowheads="1"/>
          </p:cNvSpPr>
          <p:nvPr/>
        </p:nvSpPr>
        <p:spPr bwMode="auto">
          <a:xfrm>
            <a:off x="4298950" y="38100"/>
            <a:ext cx="3625850" cy="366713"/>
          </a:xfrm>
          <a:prstGeom prst="rect">
            <a:avLst/>
          </a:prstGeom>
          <a:noFill/>
          <a:ln w="9525">
            <a:noFill/>
            <a:miter lim="800000"/>
            <a:headEnd/>
            <a:tailEnd/>
          </a:ln>
        </p:spPr>
        <p:txBody>
          <a:bodyPr wrap="none">
            <a:spAutoFit/>
          </a:bodyPr>
          <a:lstStyle/>
          <a:p>
            <a:pPr defTabSz="914400"/>
            <a:r>
              <a:rPr lang="fr-FR">
                <a:solidFill>
                  <a:srgbClr val="FF0000"/>
                </a:solidFill>
                <a:latin typeface="Tahoma" charset="0"/>
                <a:cs typeface="Arial" charset="0"/>
                <a:sym typeface="Wingdings" pitchFamily="2" charset="2"/>
              </a:rPr>
              <a:t>  </a:t>
            </a:r>
            <a:r>
              <a:rPr lang="fr-FR">
                <a:solidFill>
                  <a:srgbClr val="FF0000"/>
                </a:solidFill>
                <a:latin typeface="Tahoma" charset="0"/>
                <a:cs typeface="Arial" charset="0"/>
              </a:rPr>
              <a:t>LINAG = driver of EURISOL</a:t>
            </a:r>
          </a:p>
        </p:txBody>
      </p:sp>
      <p:sp>
        <p:nvSpPr>
          <p:cNvPr id="172039" name="Text Box 12"/>
          <p:cNvSpPr txBox="1">
            <a:spLocks noChangeArrowheads="1"/>
          </p:cNvSpPr>
          <p:nvPr/>
        </p:nvSpPr>
        <p:spPr bwMode="auto">
          <a:xfrm>
            <a:off x="1943100" y="4989513"/>
            <a:ext cx="596900" cy="296862"/>
          </a:xfrm>
          <a:prstGeom prst="rect">
            <a:avLst/>
          </a:prstGeom>
          <a:solidFill>
            <a:srgbClr val="FFFF00"/>
          </a:solidFill>
          <a:ln w="9525">
            <a:noFill/>
            <a:miter lim="800000"/>
            <a:headEnd/>
            <a:tailEnd/>
          </a:ln>
        </p:spPr>
        <p:txBody>
          <a:bodyPr lIns="18000" tIns="10800" rIns="18000" bIns="10800">
            <a:spAutoFit/>
          </a:bodyPr>
          <a:lstStyle/>
          <a:p>
            <a:pPr defTabSz="914400">
              <a:spcBef>
                <a:spcPct val="50000"/>
              </a:spcBef>
            </a:pPr>
            <a:r>
              <a:rPr lang="fr-FR">
                <a:solidFill>
                  <a:srgbClr val="000000"/>
                </a:solidFill>
                <a:latin typeface="Tahoma" charset="0"/>
                <a:cs typeface="Arial" charset="0"/>
              </a:rPr>
              <a:t>2010</a:t>
            </a:r>
          </a:p>
        </p:txBody>
      </p:sp>
      <p:sp>
        <p:nvSpPr>
          <p:cNvPr id="172040" name="Text Box 13"/>
          <p:cNvSpPr txBox="1">
            <a:spLocks noChangeArrowheads="1"/>
          </p:cNvSpPr>
          <p:nvPr/>
        </p:nvSpPr>
        <p:spPr bwMode="auto">
          <a:xfrm>
            <a:off x="1943100" y="4989513"/>
            <a:ext cx="596900" cy="296862"/>
          </a:xfrm>
          <a:prstGeom prst="rect">
            <a:avLst/>
          </a:prstGeom>
          <a:solidFill>
            <a:srgbClr val="FFFF00"/>
          </a:solidFill>
          <a:ln w="9525">
            <a:noFill/>
            <a:miter lim="800000"/>
            <a:headEnd/>
            <a:tailEnd/>
          </a:ln>
        </p:spPr>
        <p:txBody>
          <a:bodyPr lIns="18000" tIns="10800" rIns="18000" bIns="10800">
            <a:spAutoFit/>
          </a:bodyPr>
          <a:lstStyle/>
          <a:p>
            <a:pPr defTabSz="914400">
              <a:spcBef>
                <a:spcPct val="50000"/>
              </a:spcBef>
            </a:pPr>
            <a:r>
              <a:rPr lang="fr-FR">
                <a:solidFill>
                  <a:srgbClr val="000000"/>
                </a:solidFill>
                <a:latin typeface="Tahoma" charset="0"/>
                <a:cs typeface="Arial" charset="0"/>
              </a:rPr>
              <a:t>2014</a:t>
            </a:r>
          </a:p>
        </p:txBody>
      </p:sp>
      <p:sp>
        <p:nvSpPr>
          <p:cNvPr id="172041" name="Text Box 14"/>
          <p:cNvSpPr txBox="1">
            <a:spLocks noChangeArrowheads="1"/>
          </p:cNvSpPr>
          <p:nvPr/>
        </p:nvSpPr>
        <p:spPr bwMode="auto">
          <a:xfrm>
            <a:off x="1943100" y="4989513"/>
            <a:ext cx="596900" cy="296862"/>
          </a:xfrm>
          <a:prstGeom prst="rect">
            <a:avLst/>
          </a:prstGeom>
          <a:solidFill>
            <a:srgbClr val="FFFF00"/>
          </a:solidFill>
          <a:ln w="9525">
            <a:noFill/>
            <a:miter lim="800000"/>
            <a:headEnd/>
            <a:tailEnd/>
          </a:ln>
        </p:spPr>
        <p:txBody>
          <a:bodyPr lIns="18000" tIns="10800" rIns="18000" bIns="10800">
            <a:spAutoFit/>
          </a:bodyPr>
          <a:lstStyle/>
          <a:p>
            <a:pPr defTabSz="914400">
              <a:spcBef>
                <a:spcPct val="50000"/>
              </a:spcBef>
            </a:pPr>
            <a:r>
              <a:rPr lang="fr-FR">
                <a:solidFill>
                  <a:srgbClr val="000000"/>
                </a:solidFill>
                <a:latin typeface="Tahoma" charset="0"/>
                <a:cs typeface="Arial" charset="0"/>
              </a:rPr>
              <a:t>2020</a:t>
            </a:r>
          </a:p>
        </p:txBody>
      </p:sp>
      <p:sp>
        <p:nvSpPr>
          <p:cNvPr id="13" name="ZoneTexte 12"/>
          <p:cNvSpPr txBox="1">
            <a:spLocks noChangeArrowheads="1"/>
          </p:cNvSpPr>
          <p:nvPr/>
        </p:nvSpPr>
        <p:spPr bwMode="auto">
          <a:xfrm>
            <a:off x="990600" y="6248400"/>
            <a:ext cx="1968500" cy="369888"/>
          </a:xfrm>
          <a:prstGeom prst="rect">
            <a:avLst/>
          </a:prstGeom>
          <a:gradFill rotWithShape="1">
            <a:gsLst>
              <a:gs pos="0">
                <a:srgbClr val="F0EAF9"/>
              </a:gs>
              <a:gs pos="64999">
                <a:srgbClr val="D9CBEE"/>
              </a:gs>
              <a:gs pos="100000">
                <a:srgbClr val="C9B5E8"/>
              </a:gs>
            </a:gsLst>
            <a:lin ang="5400000" scaled="1"/>
          </a:gradFill>
          <a:ln w="9525">
            <a:solidFill>
              <a:srgbClr val="7D60A0"/>
            </a:solidFill>
            <a:miter lim="800000"/>
            <a:headEnd/>
            <a:tailEnd/>
          </a:ln>
          <a:effectLst>
            <a:outerShdw dist="20000" dir="5400000" rotWithShape="0">
              <a:srgbClr val="808080">
                <a:alpha val="37999"/>
              </a:srgbClr>
            </a:outerShdw>
          </a:effectLst>
        </p:spPr>
        <p:txBody>
          <a:bodyPr wrap="none">
            <a:spAutoFit/>
          </a:bodyPr>
          <a:lstStyle/>
          <a:p>
            <a:pPr defTabSz="914400"/>
            <a:r>
              <a:rPr lang="en-GB">
                <a:solidFill>
                  <a:srgbClr val="000000"/>
                </a:solidFill>
                <a:latin typeface="Calibri" pitchFamily="34" charset="0"/>
              </a:rPr>
              <a:t>Cost about 400 M€</a:t>
            </a:r>
          </a:p>
        </p:txBody>
      </p:sp>
      <p:sp>
        <p:nvSpPr>
          <p:cNvPr id="11" name="ZoneTexte 10"/>
          <p:cNvSpPr txBox="1">
            <a:spLocks noChangeArrowheads="1"/>
          </p:cNvSpPr>
          <p:nvPr/>
        </p:nvSpPr>
        <p:spPr bwMode="auto">
          <a:xfrm>
            <a:off x="1395413" y="927100"/>
            <a:ext cx="3752850" cy="1016000"/>
          </a:xfrm>
          <a:prstGeom prst="rect">
            <a:avLst/>
          </a:prstGeom>
          <a:gradFill rotWithShape="1">
            <a:gsLst>
              <a:gs pos="0">
                <a:srgbClr val="F0EAF9"/>
              </a:gs>
              <a:gs pos="64999">
                <a:srgbClr val="D9CBEE"/>
              </a:gs>
              <a:gs pos="100000">
                <a:srgbClr val="C9B5E8"/>
              </a:gs>
            </a:gsLst>
            <a:lin ang="5400000" scaled="1"/>
          </a:gradFill>
          <a:ln w="9525">
            <a:solidFill>
              <a:srgbClr val="7D60A0"/>
            </a:solidFill>
            <a:miter lim="800000"/>
            <a:headEnd/>
            <a:tailEnd/>
          </a:ln>
          <a:effectLst>
            <a:outerShdw dist="20000" dir="5400000" rotWithShape="0">
              <a:srgbClr val="808080">
                <a:alpha val="37999"/>
              </a:srgbClr>
            </a:outerShdw>
          </a:effectLst>
        </p:spPr>
        <p:txBody>
          <a:bodyPr>
            <a:spAutoFit/>
          </a:bodyPr>
          <a:lstStyle/>
          <a:p>
            <a:pPr algn="ctr">
              <a:defRPr/>
            </a:pPr>
            <a:r>
              <a:rPr lang="en-GB" sz="2000" b="1" dirty="0">
                <a:solidFill>
                  <a:schemeClr val="dk1"/>
                </a:solidFill>
                <a:latin typeface="+mn-lt"/>
                <a:ea typeface="+mn-ea"/>
              </a:rPr>
              <a:t>GOAL</a:t>
            </a:r>
          </a:p>
          <a:p>
            <a:pPr algn="ctr">
              <a:defRPr/>
            </a:pPr>
            <a:r>
              <a:rPr lang="en-GB" sz="2000" b="1" dirty="0">
                <a:solidFill>
                  <a:schemeClr val="dk1"/>
                </a:solidFill>
                <a:latin typeface="+mn-lt"/>
                <a:ea typeface="+mn-ea"/>
              </a:rPr>
              <a:t>High Intensity Beams of Fission Fragments at 150 MeV/</a:t>
            </a:r>
            <a:r>
              <a:rPr lang="en-GB" sz="2000" b="1" dirty="0" err="1">
                <a:solidFill>
                  <a:schemeClr val="dk1"/>
                </a:solidFill>
                <a:latin typeface="+mn-lt"/>
                <a:ea typeface="+mn-ea"/>
              </a:rPr>
              <a:t>nucl</a:t>
            </a:r>
            <a:r>
              <a:rPr lang="en-GB" sz="2000" b="1" dirty="0">
                <a:solidFill>
                  <a:schemeClr val="dk1"/>
                </a:solidFill>
                <a:latin typeface="+mn-lt"/>
                <a:ea typeface="+mn-ea"/>
              </a:rPr>
              <a:t>.</a:t>
            </a:r>
          </a:p>
        </p:txBody>
      </p:sp>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3058" name="Picture 7"/>
          <p:cNvPicPr>
            <a:picLocks noChangeAspect="1" noChangeArrowheads="1"/>
          </p:cNvPicPr>
          <p:nvPr/>
        </p:nvPicPr>
        <p:blipFill>
          <a:blip r:embed="rId2"/>
          <a:srcRect/>
          <a:stretch>
            <a:fillRect/>
          </a:stretch>
        </p:blipFill>
        <p:spPr bwMode="auto">
          <a:xfrm>
            <a:off x="414338" y="481013"/>
            <a:ext cx="7999412" cy="6257925"/>
          </a:xfrm>
          <a:prstGeom prst="rect">
            <a:avLst/>
          </a:prstGeom>
          <a:noFill/>
          <a:ln w="9525">
            <a:noFill/>
            <a:miter lim="800000"/>
            <a:headEnd/>
            <a:tailEnd/>
          </a:ln>
        </p:spPr>
      </p:pic>
      <p:sp>
        <p:nvSpPr>
          <p:cNvPr id="173059" name="Text Box 4"/>
          <p:cNvSpPr txBox="1">
            <a:spLocks noChangeArrowheads="1"/>
          </p:cNvSpPr>
          <p:nvPr/>
        </p:nvSpPr>
        <p:spPr bwMode="auto">
          <a:xfrm>
            <a:off x="165100" y="0"/>
            <a:ext cx="4202113" cy="369888"/>
          </a:xfrm>
          <a:prstGeom prst="rect">
            <a:avLst/>
          </a:prstGeom>
          <a:noFill/>
          <a:ln w="9525">
            <a:noFill/>
            <a:miter lim="800000"/>
            <a:headEnd/>
            <a:tailEnd/>
          </a:ln>
        </p:spPr>
        <p:txBody>
          <a:bodyPr wrap="none">
            <a:spAutoFit/>
          </a:bodyPr>
          <a:lstStyle/>
          <a:p>
            <a:pPr defTabSz="914400"/>
            <a:r>
              <a:rPr lang="fr-FR">
                <a:solidFill>
                  <a:srgbClr val="973138"/>
                </a:solidFill>
                <a:latin typeface="Tahoma" charset="0"/>
                <a:cs typeface="Arial" charset="0"/>
              </a:rPr>
              <a:t>Future Upgrade of SPIRAL2- Scenario 1</a:t>
            </a:r>
          </a:p>
        </p:txBody>
      </p:sp>
      <p:sp>
        <p:nvSpPr>
          <p:cNvPr id="173060" name="Line 9"/>
          <p:cNvSpPr>
            <a:spLocks noChangeShapeType="1"/>
          </p:cNvSpPr>
          <p:nvPr/>
        </p:nvSpPr>
        <p:spPr bwMode="auto">
          <a:xfrm>
            <a:off x="0" y="403225"/>
            <a:ext cx="8645525" cy="0"/>
          </a:xfrm>
          <a:prstGeom prst="line">
            <a:avLst/>
          </a:prstGeom>
          <a:noFill/>
          <a:ln w="19050">
            <a:solidFill>
              <a:srgbClr val="973138"/>
            </a:solidFill>
            <a:round/>
            <a:headEnd/>
            <a:tailEnd/>
          </a:ln>
        </p:spPr>
        <p:txBody>
          <a:bodyPr/>
          <a:lstStyle/>
          <a:p>
            <a:endParaRPr lang="fr-FR"/>
          </a:p>
        </p:txBody>
      </p:sp>
      <p:sp>
        <p:nvSpPr>
          <p:cNvPr id="173061" name="Text Box 11"/>
          <p:cNvSpPr txBox="1">
            <a:spLocks noChangeArrowheads="1"/>
          </p:cNvSpPr>
          <p:nvPr/>
        </p:nvSpPr>
        <p:spPr bwMode="auto">
          <a:xfrm>
            <a:off x="4298950" y="38100"/>
            <a:ext cx="3625850" cy="366713"/>
          </a:xfrm>
          <a:prstGeom prst="rect">
            <a:avLst/>
          </a:prstGeom>
          <a:noFill/>
          <a:ln w="9525">
            <a:noFill/>
            <a:miter lim="800000"/>
            <a:headEnd/>
            <a:tailEnd/>
          </a:ln>
        </p:spPr>
        <p:txBody>
          <a:bodyPr wrap="none">
            <a:spAutoFit/>
          </a:bodyPr>
          <a:lstStyle/>
          <a:p>
            <a:pPr defTabSz="914400"/>
            <a:r>
              <a:rPr lang="fr-FR">
                <a:solidFill>
                  <a:srgbClr val="FF0000"/>
                </a:solidFill>
                <a:latin typeface="Tahoma" charset="0"/>
                <a:cs typeface="Arial" charset="0"/>
                <a:sym typeface="Wingdings" pitchFamily="2" charset="2"/>
              </a:rPr>
              <a:t>  </a:t>
            </a:r>
            <a:r>
              <a:rPr lang="fr-FR">
                <a:solidFill>
                  <a:srgbClr val="FF0000"/>
                </a:solidFill>
                <a:latin typeface="Tahoma" charset="0"/>
                <a:cs typeface="Arial" charset="0"/>
              </a:rPr>
              <a:t>LINAG = driver of EURISOL</a:t>
            </a:r>
          </a:p>
        </p:txBody>
      </p:sp>
      <p:sp>
        <p:nvSpPr>
          <p:cNvPr id="173062" name="Text Box 12"/>
          <p:cNvSpPr txBox="1">
            <a:spLocks noChangeArrowheads="1"/>
          </p:cNvSpPr>
          <p:nvPr/>
        </p:nvSpPr>
        <p:spPr bwMode="auto">
          <a:xfrm>
            <a:off x="1943100" y="4989513"/>
            <a:ext cx="596900" cy="296862"/>
          </a:xfrm>
          <a:prstGeom prst="rect">
            <a:avLst/>
          </a:prstGeom>
          <a:solidFill>
            <a:srgbClr val="FFFF00"/>
          </a:solidFill>
          <a:ln w="9525">
            <a:noFill/>
            <a:miter lim="800000"/>
            <a:headEnd/>
            <a:tailEnd/>
          </a:ln>
        </p:spPr>
        <p:txBody>
          <a:bodyPr lIns="18000" tIns="10800" rIns="18000" bIns="10800">
            <a:spAutoFit/>
          </a:bodyPr>
          <a:lstStyle/>
          <a:p>
            <a:pPr defTabSz="914400">
              <a:spcBef>
                <a:spcPct val="50000"/>
              </a:spcBef>
            </a:pPr>
            <a:r>
              <a:rPr lang="fr-FR">
                <a:solidFill>
                  <a:srgbClr val="000000"/>
                </a:solidFill>
                <a:latin typeface="Tahoma" charset="0"/>
                <a:cs typeface="Arial" charset="0"/>
              </a:rPr>
              <a:t>2010</a:t>
            </a:r>
          </a:p>
        </p:txBody>
      </p:sp>
      <p:sp>
        <p:nvSpPr>
          <p:cNvPr id="173063" name="Text Box 13"/>
          <p:cNvSpPr txBox="1">
            <a:spLocks noChangeArrowheads="1"/>
          </p:cNvSpPr>
          <p:nvPr/>
        </p:nvSpPr>
        <p:spPr bwMode="auto">
          <a:xfrm>
            <a:off x="1943100" y="4989513"/>
            <a:ext cx="596900" cy="296862"/>
          </a:xfrm>
          <a:prstGeom prst="rect">
            <a:avLst/>
          </a:prstGeom>
          <a:solidFill>
            <a:srgbClr val="FFFF00"/>
          </a:solidFill>
          <a:ln w="9525">
            <a:noFill/>
            <a:miter lim="800000"/>
            <a:headEnd/>
            <a:tailEnd/>
          </a:ln>
        </p:spPr>
        <p:txBody>
          <a:bodyPr lIns="18000" tIns="10800" rIns="18000" bIns="10800">
            <a:spAutoFit/>
          </a:bodyPr>
          <a:lstStyle/>
          <a:p>
            <a:pPr defTabSz="914400">
              <a:spcBef>
                <a:spcPct val="50000"/>
              </a:spcBef>
            </a:pPr>
            <a:r>
              <a:rPr lang="fr-FR">
                <a:solidFill>
                  <a:srgbClr val="000000"/>
                </a:solidFill>
                <a:latin typeface="Tahoma" charset="0"/>
                <a:cs typeface="Arial" charset="0"/>
              </a:rPr>
              <a:t>2014</a:t>
            </a:r>
          </a:p>
        </p:txBody>
      </p:sp>
      <p:sp>
        <p:nvSpPr>
          <p:cNvPr id="173064" name="Text Box 14"/>
          <p:cNvSpPr txBox="1">
            <a:spLocks noChangeArrowheads="1"/>
          </p:cNvSpPr>
          <p:nvPr/>
        </p:nvSpPr>
        <p:spPr bwMode="auto">
          <a:xfrm>
            <a:off x="1943100" y="4989513"/>
            <a:ext cx="596900" cy="296862"/>
          </a:xfrm>
          <a:prstGeom prst="rect">
            <a:avLst/>
          </a:prstGeom>
          <a:solidFill>
            <a:srgbClr val="FFFF00"/>
          </a:solidFill>
          <a:ln w="9525">
            <a:noFill/>
            <a:miter lim="800000"/>
            <a:headEnd/>
            <a:tailEnd/>
          </a:ln>
        </p:spPr>
        <p:txBody>
          <a:bodyPr lIns="18000" tIns="10800" rIns="18000" bIns="10800">
            <a:spAutoFit/>
          </a:bodyPr>
          <a:lstStyle/>
          <a:p>
            <a:pPr defTabSz="914400">
              <a:spcBef>
                <a:spcPct val="50000"/>
              </a:spcBef>
            </a:pPr>
            <a:r>
              <a:rPr lang="fr-FR">
                <a:solidFill>
                  <a:srgbClr val="000000"/>
                </a:solidFill>
                <a:latin typeface="Tahoma" charset="0"/>
                <a:cs typeface="Arial" charset="0"/>
              </a:rPr>
              <a:t>2020</a:t>
            </a:r>
          </a:p>
        </p:txBody>
      </p:sp>
      <p:sp>
        <p:nvSpPr>
          <p:cNvPr id="173065" name="Text Box 15"/>
          <p:cNvSpPr txBox="1">
            <a:spLocks noChangeArrowheads="1"/>
          </p:cNvSpPr>
          <p:nvPr/>
        </p:nvSpPr>
        <p:spPr bwMode="auto">
          <a:xfrm>
            <a:off x="1943100" y="4989513"/>
            <a:ext cx="596900" cy="296862"/>
          </a:xfrm>
          <a:prstGeom prst="rect">
            <a:avLst/>
          </a:prstGeom>
          <a:solidFill>
            <a:srgbClr val="FFFF00"/>
          </a:solidFill>
          <a:ln w="9525">
            <a:noFill/>
            <a:miter lim="800000"/>
            <a:headEnd/>
            <a:tailEnd/>
          </a:ln>
        </p:spPr>
        <p:txBody>
          <a:bodyPr lIns="18000" tIns="10800" rIns="18000" bIns="10800">
            <a:spAutoFit/>
          </a:bodyPr>
          <a:lstStyle/>
          <a:p>
            <a:pPr defTabSz="914400">
              <a:spcBef>
                <a:spcPct val="50000"/>
              </a:spcBef>
            </a:pPr>
            <a:r>
              <a:rPr lang="fr-FR">
                <a:solidFill>
                  <a:srgbClr val="000000"/>
                </a:solidFill>
                <a:latin typeface="Tahoma" charset="0"/>
                <a:cs typeface="Arial" charset="0"/>
              </a:rPr>
              <a:t>2025</a:t>
            </a:r>
          </a:p>
        </p:txBody>
      </p:sp>
      <p:sp>
        <p:nvSpPr>
          <p:cNvPr id="13" name="ZoneTexte 12"/>
          <p:cNvSpPr txBox="1">
            <a:spLocks noChangeArrowheads="1"/>
          </p:cNvSpPr>
          <p:nvPr/>
        </p:nvSpPr>
        <p:spPr bwMode="auto">
          <a:xfrm>
            <a:off x="990600" y="6248400"/>
            <a:ext cx="1838325" cy="369888"/>
          </a:xfrm>
          <a:prstGeom prst="rect">
            <a:avLst/>
          </a:prstGeom>
          <a:gradFill rotWithShape="1">
            <a:gsLst>
              <a:gs pos="0">
                <a:srgbClr val="F0EAF9"/>
              </a:gs>
              <a:gs pos="64999">
                <a:srgbClr val="D9CBEE"/>
              </a:gs>
              <a:gs pos="100000">
                <a:srgbClr val="C9B5E8"/>
              </a:gs>
            </a:gsLst>
            <a:lin ang="5400000" scaled="1"/>
          </a:gradFill>
          <a:ln w="9525">
            <a:solidFill>
              <a:srgbClr val="7D60A0"/>
            </a:solidFill>
            <a:miter lim="800000"/>
            <a:headEnd/>
            <a:tailEnd/>
          </a:ln>
          <a:effectLst>
            <a:outerShdw dist="20000" dir="5400000" rotWithShape="0">
              <a:srgbClr val="808080">
                <a:alpha val="37999"/>
              </a:srgbClr>
            </a:outerShdw>
          </a:effectLst>
        </p:spPr>
        <p:txBody>
          <a:bodyPr wrap="none">
            <a:spAutoFit/>
          </a:bodyPr>
          <a:lstStyle/>
          <a:p>
            <a:pPr defTabSz="914400"/>
            <a:r>
              <a:rPr lang="en-GB">
                <a:solidFill>
                  <a:srgbClr val="000000"/>
                </a:solidFill>
                <a:latin typeface="Calibri" pitchFamily="34" charset="0"/>
              </a:rPr>
              <a:t>Cost about 1,5 B€</a:t>
            </a:r>
          </a:p>
        </p:txBody>
      </p:sp>
      <p:sp>
        <p:nvSpPr>
          <p:cNvPr id="11" name="ZoneTexte 10"/>
          <p:cNvSpPr txBox="1">
            <a:spLocks noChangeArrowheads="1"/>
          </p:cNvSpPr>
          <p:nvPr/>
        </p:nvSpPr>
        <p:spPr bwMode="auto">
          <a:xfrm>
            <a:off x="1395413" y="927100"/>
            <a:ext cx="3752850" cy="708025"/>
          </a:xfrm>
          <a:prstGeom prst="rect">
            <a:avLst/>
          </a:prstGeom>
          <a:gradFill rotWithShape="1">
            <a:gsLst>
              <a:gs pos="0">
                <a:srgbClr val="F0EAF9"/>
              </a:gs>
              <a:gs pos="64999">
                <a:srgbClr val="D9CBEE"/>
              </a:gs>
              <a:gs pos="100000">
                <a:srgbClr val="C9B5E8"/>
              </a:gs>
            </a:gsLst>
            <a:lin ang="5400000" scaled="1"/>
          </a:gradFill>
          <a:ln w="9525">
            <a:solidFill>
              <a:srgbClr val="7D60A0"/>
            </a:solidFill>
            <a:miter lim="800000"/>
            <a:headEnd/>
            <a:tailEnd/>
          </a:ln>
          <a:effectLst>
            <a:outerShdw dist="20000" dir="5400000" rotWithShape="0">
              <a:srgbClr val="808080">
                <a:alpha val="37999"/>
              </a:srgbClr>
            </a:outerShdw>
          </a:effectLst>
        </p:spPr>
        <p:txBody>
          <a:bodyPr>
            <a:spAutoFit/>
          </a:bodyPr>
          <a:lstStyle/>
          <a:p>
            <a:pPr algn="ctr">
              <a:defRPr/>
            </a:pPr>
            <a:r>
              <a:rPr lang="en-GB" sz="2000" b="1" dirty="0">
                <a:solidFill>
                  <a:schemeClr val="dk1"/>
                </a:solidFill>
                <a:latin typeface="+mn-lt"/>
                <a:ea typeface="+mn-ea"/>
              </a:rPr>
              <a:t>GOAL</a:t>
            </a:r>
          </a:p>
          <a:p>
            <a:pPr algn="ctr">
              <a:defRPr/>
            </a:pPr>
            <a:r>
              <a:rPr lang="en-GB" sz="2000" b="1" dirty="0">
                <a:solidFill>
                  <a:schemeClr val="dk1"/>
                </a:solidFill>
                <a:latin typeface="+mn-lt"/>
                <a:ea typeface="+mn-ea"/>
              </a:rPr>
              <a:t>Full EURISOL facility</a:t>
            </a:r>
          </a:p>
        </p:txBody>
      </p:sp>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1" name="Rectangle 1"/>
          <p:cNvSpPr>
            <a:spLocks/>
          </p:cNvSpPr>
          <p:nvPr/>
        </p:nvSpPr>
        <p:spPr bwMode="auto">
          <a:xfrm>
            <a:off x="307975" y="152400"/>
            <a:ext cx="6858000" cy="825500"/>
          </a:xfrm>
          <a:prstGeom prst="rect">
            <a:avLst/>
          </a:prstGeom>
          <a:noFill/>
          <a:ln w="9525">
            <a:noFill/>
            <a:miter lim="800000"/>
            <a:headEnd type="none" w="med" len="med"/>
            <a:tailEnd type="none" w="med" len="med"/>
          </a:ln>
        </p:spPr>
        <p:txBody>
          <a:bodyPr lIns="0" tIns="0" rIns="40639" bIns="0"/>
          <a:lstStyle/>
          <a:p>
            <a:pPr marL="39688">
              <a:spcBef>
                <a:spcPts val="1150"/>
              </a:spcBef>
            </a:pPr>
            <a:r>
              <a:rPr lang="en-US" sz="2000" b="1">
                <a:solidFill>
                  <a:srgbClr val="FF0000"/>
                </a:solidFill>
                <a:cs typeface="Arial" charset="0"/>
              </a:rPr>
              <a:t>Isospin Dependence of Mean Field and </a:t>
            </a:r>
          </a:p>
          <a:p>
            <a:pPr marL="39688">
              <a:spcBef>
                <a:spcPts val="1150"/>
              </a:spcBef>
            </a:pPr>
            <a:r>
              <a:rPr lang="en-US" sz="2000" b="1">
                <a:solidFill>
                  <a:srgbClr val="FF0000"/>
                </a:solidFill>
                <a:cs typeface="Arial" charset="0"/>
              </a:rPr>
              <a:t>Residual Interactions</a:t>
            </a:r>
          </a:p>
        </p:txBody>
      </p:sp>
      <p:pic>
        <p:nvPicPr>
          <p:cNvPr id="102402" name="Picture 2"/>
          <p:cNvPicPr>
            <a:picLocks noChangeArrowheads="1"/>
          </p:cNvPicPr>
          <p:nvPr/>
        </p:nvPicPr>
        <p:blipFill>
          <a:blip r:embed="rId2" cstate="print"/>
          <a:srcRect/>
          <a:stretch>
            <a:fillRect/>
          </a:stretch>
        </p:blipFill>
        <p:spPr bwMode="auto">
          <a:xfrm>
            <a:off x="4038600" y="1384300"/>
            <a:ext cx="3162300" cy="2870200"/>
          </a:xfrm>
          <a:prstGeom prst="rect">
            <a:avLst/>
          </a:prstGeom>
          <a:noFill/>
          <a:ln w="9525">
            <a:solidFill>
              <a:srgbClr val="E20000"/>
            </a:solidFill>
            <a:prstDash val="solid"/>
            <a:miter lim="800000"/>
            <a:headEnd/>
            <a:tailEnd/>
          </a:ln>
        </p:spPr>
      </p:pic>
      <p:sp>
        <p:nvSpPr>
          <p:cNvPr id="102403" name="Rectangle 3"/>
          <p:cNvSpPr>
            <a:spLocks/>
          </p:cNvSpPr>
          <p:nvPr/>
        </p:nvSpPr>
        <p:spPr bwMode="auto">
          <a:xfrm>
            <a:off x="474663" y="4375150"/>
            <a:ext cx="2862262" cy="774700"/>
          </a:xfrm>
          <a:prstGeom prst="rect">
            <a:avLst/>
          </a:prstGeom>
          <a:noFill/>
          <a:ln w="9525">
            <a:noFill/>
            <a:miter lim="800000"/>
            <a:headEnd type="none" w="med" len="med"/>
            <a:tailEnd type="none" w="med" len="med"/>
          </a:ln>
        </p:spPr>
        <p:txBody>
          <a:bodyPr wrap="none" lIns="0" tIns="0" rIns="40639" bIns="0">
            <a:spAutoFit/>
          </a:bodyPr>
          <a:lstStyle/>
          <a:p>
            <a:pPr marL="39688"/>
            <a:r>
              <a:rPr lang="en-US" sz="1600" b="1">
                <a:solidFill>
                  <a:srgbClr val="008400"/>
                </a:solidFill>
                <a:cs typeface="Arial" charset="0"/>
              </a:rPr>
              <a:t>Modifications of mean field</a:t>
            </a:r>
          </a:p>
          <a:p>
            <a:pPr marL="39688"/>
            <a:r>
              <a:rPr lang="en-US" sz="1600" b="1">
                <a:solidFill>
                  <a:srgbClr val="008400"/>
                </a:solidFill>
                <a:cs typeface="Arial" charset="0"/>
              </a:rPr>
              <a:t>and residual interactions</a:t>
            </a:r>
          </a:p>
          <a:p>
            <a:pPr marL="39688"/>
            <a:r>
              <a:rPr lang="en-US" sz="1600" b="1">
                <a:solidFill>
                  <a:srgbClr val="008400"/>
                </a:solidFill>
                <a:cs typeface="Arial" charset="0"/>
              </a:rPr>
              <a:t>by e.g. diffuse surface</a:t>
            </a:r>
          </a:p>
        </p:txBody>
      </p:sp>
      <p:sp>
        <p:nvSpPr>
          <p:cNvPr id="102404" name="Rectangle 4"/>
          <p:cNvSpPr>
            <a:spLocks/>
          </p:cNvSpPr>
          <p:nvPr/>
        </p:nvSpPr>
        <p:spPr bwMode="auto">
          <a:xfrm>
            <a:off x="609600" y="5246688"/>
            <a:ext cx="7277100" cy="939800"/>
          </a:xfrm>
          <a:prstGeom prst="rect">
            <a:avLst/>
          </a:prstGeom>
          <a:solidFill>
            <a:srgbClr val="FDFFD8"/>
          </a:solidFill>
          <a:ln w="9525">
            <a:solidFill>
              <a:srgbClr val="B2E1E3"/>
            </a:solidFill>
            <a:prstDash val="solid"/>
            <a:miter lim="800000"/>
            <a:headEnd type="none" w="med" len="med"/>
            <a:tailEnd type="none" w="med" len="med"/>
          </a:ln>
        </p:spPr>
        <p:txBody>
          <a:bodyPr lIns="0" tIns="0" rIns="40639" bIns="0"/>
          <a:lstStyle/>
          <a:p>
            <a:pPr marL="39688"/>
            <a:r>
              <a:rPr lang="en-US" sz="1800">
                <a:solidFill>
                  <a:srgbClr val="352D9C"/>
                </a:solidFill>
                <a:cs typeface="Arial" charset="0"/>
              </a:rPr>
              <a:t>Study using light-ion transfer reactions – (p,d), (d,</a:t>
            </a:r>
            <a:r>
              <a:rPr lang="en-US" sz="1800" baseline="30000">
                <a:solidFill>
                  <a:srgbClr val="352D9C"/>
                </a:solidFill>
                <a:cs typeface="Arial" charset="0"/>
              </a:rPr>
              <a:t>3</a:t>
            </a:r>
            <a:r>
              <a:rPr lang="en-US" sz="1800">
                <a:solidFill>
                  <a:srgbClr val="352D9C"/>
                </a:solidFill>
                <a:cs typeface="Arial" charset="0"/>
              </a:rPr>
              <a:t>He)</a:t>
            </a:r>
          </a:p>
          <a:p>
            <a:pPr marL="39688">
              <a:buClr>
                <a:srgbClr val="000000"/>
              </a:buClr>
              <a:buSzPct val="100000"/>
              <a:buFont typeface="Arial" charset="0"/>
              <a:buChar char="•"/>
            </a:pPr>
            <a:r>
              <a:rPr lang="en-US" sz="1800">
                <a:solidFill>
                  <a:schemeClr val="tx1"/>
                </a:solidFill>
                <a:cs typeface="Arial" charset="0"/>
              </a:rPr>
              <a:t> measure properties of </a:t>
            </a:r>
            <a:r>
              <a:rPr lang="en-US" sz="1800" u="sng">
                <a:solidFill>
                  <a:schemeClr val="tx1"/>
                </a:solidFill>
                <a:cs typeface="Arial" charset="0"/>
              </a:rPr>
              <a:t>bound</a:t>
            </a:r>
            <a:r>
              <a:rPr lang="en-US" sz="1800">
                <a:solidFill>
                  <a:schemeClr val="tx1"/>
                </a:solidFill>
                <a:cs typeface="Arial" charset="0"/>
              </a:rPr>
              <a:t> and </a:t>
            </a:r>
            <a:r>
              <a:rPr lang="en-US" sz="1800" u="sng">
                <a:solidFill>
                  <a:schemeClr val="tx1"/>
                </a:solidFill>
                <a:cs typeface="Arial" charset="0"/>
              </a:rPr>
              <a:t>unbound</a:t>
            </a:r>
            <a:r>
              <a:rPr lang="en-US" sz="1800">
                <a:solidFill>
                  <a:schemeClr val="tx1"/>
                </a:solidFill>
                <a:cs typeface="Arial" charset="0"/>
              </a:rPr>
              <a:t> states</a:t>
            </a:r>
          </a:p>
          <a:p>
            <a:pPr marL="39688">
              <a:buClr>
                <a:srgbClr val="1C1C1C"/>
              </a:buClr>
              <a:buSzPct val="100000"/>
              <a:buFont typeface="Arial" charset="0"/>
              <a:buChar char="•"/>
            </a:pPr>
            <a:r>
              <a:rPr lang="en-US" sz="1800">
                <a:solidFill>
                  <a:srgbClr val="1C1C1C"/>
                </a:solidFill>
                <a:cs typeface="Arial" charset="0"/>
              </a:rPr>
              <a:t> E</a:t>
            </a:r>
            <a:r>
              <a:rPr lang="en-US" sz="1800" baseline="30000">
                <a:solidFill>
                  <a:srgbClr val="1C1C1C"/>
                </a:solidFill>
                <a:cs typeface="Arial" charset="0"/>
              </a:rPr>
              <a:t>x</a:t>
            </a:r>
            <a:r>
              <a:rPr lang="en-US" sz="1800">
                <a:solidFill>
                  <a:srgbClr val="1C1C1C"/>
                </a:solidFill>
                <a:cs typeface="Arial" charset="0"/>
              </a:rPr>
              <a:t>, L</a:t>
            </a:r>
            <a:r>
              <a:rPr lang="en-US" sz="1800" baseline="30000">
                <a:solidFill>
                  <a:srgbClr val="1C1C1C"/>
                </a:solidFill>
                <a:latin typeface="Symbol" pitchFamily="18" charset="2"/>
                <a:ea typeface="Symbol" pitchFamily="18" charset="2"/>
                <a:cs typeface="Symbol" pitchFamily="18" charset="2"/>
                <a:sym typeface="Symbol" pitchFamily="18" charset="2"/>
              </a:rPr>
              <a:t>π</a:t>
            </a:r>
            <a:r>
              <a:rPr lang="en-US" sz="1800">
                <a:solidFill>
                  <a:srgbClr val="1C1C1C"/>
                </a:solidFill>
                <a:cs typeface="Arial" charset="0"/>
              </a:rPr>
              <a:t>, SF </a:t>
            </a:r>
          </a:p>
        </p:txBody>
      </p:sp>
      <p:pic>
        <p:nvPicPr>
          <p:cNvPr id="102405" name="Picture 5"/>
          <p:cNvPicPr>
            <a:picLocks noChangeArrowheads="1"/>
          </p:cNvPicPr>
          <p:nvPr/>
        </p:nvPicPr>
        <p:blipFill>
          <a:blip r:embed="rId3" cstate="print"/>
          <a:srcRect/>
          <a:stretch>
            <a:fillRect/>
          </a:stretch>
        </p:blipFill>
        <p:spPr bwMode="auto">
          <a:xfrm>
            <a:off x="7100888" y="76200"/>
            <a:ext cx="1890712" cy="1905000"/>
          </a:xfrm>
          <a:prstGeom prst="rect">
            <a:avLst/>
          </a:prstGeom>
          <a:noFill/>
          <a:ln w="9525">
            <a:noFill/>
            <a:miter lim="800000"/>
            <a:headEnd/>
            <a:tailEnd/>
          </a:ln>
        </p:spPr>
      </p:pic>
      <p:grpSp>
        <p:nvGrpSpPr>
          <p:cNvPr id="2" name="Group 6"/>
          <p:cNvGrpSpPr>
            <a:grpSpLocks/>
          </p:cNvGrpSpPr>
          <p:nvPr/>
        </p:nvGrpSpPr>
        <p:grpSpPr bwMode="auto">
          <a:xfrm>
            <a:off x="573088" y="954088"/>
            <a:ext cx="3008312" cy="3008312"/>
            <a:chOff x="0" y="0"/>
            <a:chExt cx="1894" cy="1894"/>
          </a:xfrm>
        </p:grpSpPr>
        <p:sp>
          <p:nvSpPr>
            <p:cNvPr id="102407" name="Rectangle 7"/>
            <p:cNvSpPr>
              <a:spLocks/>
            </p:cNvSpPr>
            <p:nvPr/>
          </p:nvSpPr>
          <p:spPr bwMode="auto">
            <a:xfrm>
              <a:off x="0" y="0"/>
              <a:ext cx="1894" cy="1894"/>
            </a:xfrm>
            <a:prstGeom prst="rect">
              <a:avLst/>
            </a:prstGeom>
            <a:solidFill>
              <a:srgbClr val="FFFFFF"/>
            </a:solidFill>
            <a:ln w="9525">
              <a:solidFill>
                <a:schemeClr val="tx1"/>
              </a:solidFill>
              <a:prstDash val="sysDot"/>
              <a:miter lim="800000"/>
              <a:headEnd type="none" w="med" len="med"/>
              <a:tailEnd type="none" w="med" len="med"/>
            </a:ln>
          </p:spPr>
          <p:txBody>
            <a:bodyPr/>
            <a:lstStyle/>
            <a:p>
              <a:endParaRPr lang="fr-FR"/>
            </a:p>
          </p:txBody>
        </p:sp>
        <p:pic>
          <p:nvPicPr>
            <p:cNvPr id="102408" name="Picture 8"/>
            <p:cNvPicPr>
              <a:picLocks noChangeArrowheads="1"/>
            </p:cNvPicPr>
            <p:nvPr/>
          </p:nvPicPr>
          <p:blipFill>
            <a:blip r:embed="rId4" cstate="print"/>
            <a:srcRect/>
            <a:stretch>
              <a:fillRect/>
            </a:stretch>
          </p:blipFill>
          <p:spPr bwMode="auto">
            <a:xfrm>
              <a:off x="0" y="0"/>
              <a:ext cx="1894" cy="1894"/>
            </a:xfrm>
            <a:prstGeom prst="rect">
              <a:avLst/>
            </a:prstGeom>
            <a:noFill/>
            <a:ln w="9525">
              <a:noFill/>
              <a:miter lim="800000"/>
              <a:headEnd/>
              <a:tailEnd/>
            </a:ln>
          </p:spPr>
        </p:pic>
      </p:grpSp>
      <p:sp>
        <p:nvSpPr>
          <p:cNvPr id="102409" name="Oval 9"/>
          <p:cNvSpPr>
            <a:spLocks/>
          </p:cNvSpPr>
          <p:nvPr/>
        </p:nvSpPr>
        <p:spPr bwMode="auto">
          <a:xfrm>
            <a:off x="1447800" y="2590800"/>
            <a:ext cx="381000" cy="457200"/>
          </a:xfrm>
          <a:prstGeom prst="ellipse">
            <a:avLst/>
          </a:prstGeom>
          <a:noFill/>
          <a:ln w="9525">
            <a:solidFill>
              <a:schemeClr val="tx1"/>
            </a:solidFill>
            <a:prstDash val="solid"/>
            <a:round/>
            <a:headEnd type="none" w="med" len="med"/>
            <a:tailEnd type="none" w="med" len="med"/>
          </a:ln>
        </p:spPr>
        <p:txBody>
          <a:bodyPr/>
          <a:lstStyle/>
          <a:p>
            <a:endParaRPr lang="fr-FR"/>
          </a:p>
        </p:txBody>
      </p:sp>
      <p:sp>
        <p:nvSpPr>
          <p:cNvPr id="102410" name="Oval 10"/>
          <p:cNvSpPr>
            <a:spLocks/>
          </p:cNvSpPr>
          <p:nvPr/>
        </p:nvSpPr>
        <p:spPr bwMode="auto">
          <a:xfrm>
            <a:off x="1905000" y="2133600"/>
            <a:ext cx="381000" cy="457200"/>
          </a:xfrm>
          <a:prstGeom prst="ellipse">
            <a:avLst/>
          </a:prstGeom>
          <a:noFill/>
          <a:ln w="9525">
            <a:solidFill>
              <a:schemeClr val="tx1"/>
            </a:solidFill>
            <a:prstDash val="solid"/>
            <a:round/>
            <a:headEnd type="none" w="med" len="med"/>
            <a:tailEnd type="none" w="med" len="med"/>
          </a:ln>
        </p:spPr>
        <p:txBody>
          <a:bodyPr/>
          <a:lstStyle/>
          <a:p>
            <a:endParaRPr lang="fr-FR"/>
          </a:p>
        </p:txBody>
      </p:sp>
      <p:sp>
        <p:nvSpPr>
          <p:cNvPr id="102411" name="Rectangle 11"/>
          <p:cNvSpPr>
            <a:spLocks/>
          </p:cNvSpPr>
          <p:nvPr/>
        </p:nvSpPr>
        <p:spPr bwMode="auto">
          <a:xfrm>
            <a:off x="4114800" y="4527550"/>
            <a:ext cx="3914775" cy="622300"/>
          </a:xfrm>
          <a:prstGeom prst="rect">
            <a:avLst/>
          </a:prstGeom>
          <a:noFill/>
          <a:ln w="9525">
            <a:noFill/>
            <a:miter lim="800000"/>
            <a:headEnd type="none" w="med" len="med"/>
            <a:tailEnd type="none" w="med" len="med"/>
          </a:ln>
        </p:spPr>
        <p:txBody>
          <a:bodyPr wrap="none" lIns="0" tIns="0" rIns="40639" bIns="0" anchor="ctr">
            <a:spAutoFit/>
          </a:bodyPr>
          <a:lstStyle/>
          <a:p>
            <a:pPr marL="39688"/>
            <a:r>
              <a:rPr lang="en-US" sz="1800">
                <a:solidFill>
                  <a:srgbClr val="008400"/>
                </a:solidFill>
                <a:cs typeface="Arial" charset="0"/>
              </a:rPr>
              <a:t>Evolution of shell structure towards  </a:t>
            </a:r>
          </a:p>
          <a:p>
            <a:pPr marL="39688"/>
            <a:r>
              <a:rPr lang="en-US" sz="1800" baseline="30000">
                <a:solidFill>
                  <a:srgbClr val="008400"/>
                </a:solidFill>
                <a:cs typeface="Arial" charset="0"/>
              </a:rPr>
              <a:t>78</a:t>
            </a:r>
            <a:r>
              <a:rPr lang="en-US" sz="1800">
                <a:solidFill>
                  <a:srgbClr val="008400"/>
                </a:solidFill>
                <a:cs typeface="Arial" charset="0"/>
              </a:rPr>
              <a:t>Ni and  </a:t>
            </a:r>
            <a:r>
              <a:rPr lang="en-US" sz="1800" baseline="30000">
                <a:solidFill>
                  <a:srgbClr val="008400"/>
                </a:solidFill>
                <a:cs typeface="Arial" charset="0"/>
              </a:rPr>
              <a:t>132</a:t>
            </a:r>
            <a:r>
              <a:rPr lang="en-US" sz="1800">
                <a:solidFill>
                  <a:srgbClr val="008400"/>
                </a:solidFill>
                <a:cs typeface="Arial" charset="0"/>
              </a:rPr>
              <a:t>Sn</a:t>
            </a:r>
          </a:p>
        </p:txBody>
      </p:sp>
    </p:spTree>
  </p:cSld>
  <p:clrMapOvr>
    <a:masterClrMapping/>
  </p:clrMapOvr>
  <p:transition/>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3" name="Rectangle 1"/>
          <p:cNvSpPr>
            <a:spLocks noGrp="1" noChangeArrowheads="1"/>
          </p:cNvSpPr>
          <p:nvPr>
            <p:ph type="title"/>
          </p:nvPr>
        </p:nvSpPr>
        <p:spPr>
          <a:xfrm>
            <a:off x="755650" y="101600"/>
            <a:ext cx="7604125" cy="685800"/>
          </a:xfrm>
          <a:ln/>
        </p:spPr>
        <p:txBody>
          <a:bodyPr rIns="125826"/>
          <a:lstStyle/>
          <a:p>
            <a:r>
              <a:rPr lang="en-US">
                <a:solidFill>
                  <a:srgbClr val="3728D1"/>
                </a:solidFill>
              </a:rPr>
              <a:t>Exotic nuclear shapes</a:t>
            </a:r>
          </a:p>
        </p:txBody>
      </p:sp>
      <p:pic>
        <p:nvPicPr>
          <p:cNvPr id="115714" name="Picture 2"/>
          <p:cNvPicPr>
            <a:picLocks noChangeArrowheads="1"/>
          </p:cNvPicPr>
          <p:nvPr/>
        </p:nvPicPr>
        <p:blipFill>
          <a:blip r:embed="rId2" cstate="print"/>
          <a:srcRect/>
          <a:stretch>
            <a:fillRect/>
          </a:stretch>
        </p:blipFill>
        <p:spPr bwMode="auto">
          <a:xfrm>
            <a:off x="4886325" y="655638"/>
            <a:ext cx="2724150" cy="582612"/>
          </a:xfrm>
          <a:prstGeom prst="rect">
            <a:avLst/>
          </a:prstGeom>
          <a:noFill/>
          <a:ln w="9525">
            <a:noFill/>
            <a:miter lim="800000"/>
            <a:headEnd/>
            <a:tailEnd/>
          </a:ln>
        </p:spPr>
      </p:pic>
      <p:pic>
        <p:nvPicPr>
          <p:cNvPr id="115715" name="Picture 3"/>
          <p:cNvPicPr>
            <a:picLocks noChangeArrowheads="1"/>
          </p:cNvPicPr>
          <p:nvPr/>
        </p:nvPicPr>
        <p:blipFill>
          <a:blip r:embed="rId3"/>
          <a:srcRect/>
          <a:stretch>
            <a:fillRect/>
          </a:stretch>
        </p:blipFill>
        <p:spPr bwMode="auto">
          <a:xfrm>
            <a:off x="4752975" y="1330325"/>
            <a:ext cx="996950" cy="766763"/>
          </a:xfrm>
          <a:prstGeom prst="rect">
            <a:avLst/>
          </a:prstGeom>
          <a:noFill/>
          <a:ln w="9525">
            <a:noFill/>
            <a:miter lim="800000"/>
            <a:headEnd/>
            <a:tailEnd/>
          </a:ln>
        </p:spPr>
      </p:pic>
      <p:sp>
        <p:nvSpPr>
          <p:cNvPr id="115716" name="Rectangle 4"/>
          <p:cNvSpPr>
            <a:spLocks/>
          </p:cNvSpPr>
          <p:nvPr/>
        </p:nvSpPr>
        <p:spPr bwMode="auto">
          <a:xfrm>
            <a:off x="4586288" y="1200150"/>
            <a:ext cx="430212" cy="171450"/>
          </a:xfrm>
          <a:prstGeom prst="rect">
            <a:avLst/>
          </a:prstGeom>
          <a:solidFill>
            <a:srgbClr val="FFFFFF"/>
          </a:solidFill>
          <a:ln w="9525">
            <a:noFill/>
            <a:miter lim="800000"/>
            <a:headEnd type="none" w="med" len="med"/>
            <a:tailEnd type="none" w="med" len="med"/>
          </a:ln>
        </p:spPr>
        <p:txBody>
          <a:bodyPr/>
          <a:lstStyle/>
          <a:p>
            <a:endParaRPr lang="fr-FR"/>
          </a:p>
        </p:txBody>
      </p:sp>
      <p:sp>
        <p:nvSpPr>
          <p:cNvPr id="115717" name="Rectangle 5"/>
          <p:cNvSpPr>
            <a:spLocks/>
          </p:cNvSpPr>
          <p:nvPr/>
        </p:nvSpPr>
        <p:spPr bwMode="auto">
          <a:xfrm>
            <a:off x="4752975" y="1920875"/>
            <a:ext cx="901700" cy="254000"/>
          </a:xfrm>
          <a:prstGeom prst="rect">
            <a:avLst/>
          </a:prstGeom>
          <a:solidFill>
            <a:srgbClr val="FFFFFF"/>
          </a:solidFill>
          <a:ln w="9525">
            <a:noFill/>
            <a:miter lim="800000"/>
            <a:headEnd type="none" w="med" len="med"/>
            <a:tailEnd type="none" w="med" len="med"/>
          </a:ln>
        </p:spPr>
        <p:txBody>
          <a:bodyPr lIns="0" tIns="0" rIns="37513" bIns="0"/>
          <a:lstStyle/>
          <a:p>
            <a:pPr marL="36513"/>
            <a:r>
              <a:rPr lang="en-US" sz="1100">
                <a:solidFill>
                  <a:schemeClr val="tx1"/>
                </a:solidFill>
                <a:cs typeface="Arial" charset="0"/>
              </a:rPr>
              <a:t>quadrupole</a:t>
            </a:r>
          </a:p>
        </p:txBody>
      </p:sp>
      <p:pic>
        <p:nvPicPr>
          <p:cNvPr id="115718" name="Picture 6"/>
          <p:cNvPicPr>
            <a:picLocks noChangeArrowheads="1"/>
          </p:cNvPicPr>
          <p:nvPr/>
        </p:nvPicPr>
        <p:blipFill>
          <a:blip r:embed="rId4"/>
          <a:srcRect/>
          <a:stretch>
            <a:fillRect/>
          </a:stretch>
        </p:blipFill>
        <p:spPr bwMode="auto">
          <a:xfrm>
            <a:off x="5881688" y="1300163"/>
            <a:ext cx="730250" cy="725487"/>
          </a:xfrm>
          <a:prstGeom prst="rect">
            <a:avLst/>
          </a:prstGeom>
          <a:noFill/>
          <a:ln w="9525">
            <a:noFill/>
            <a:miter lim="800000"/>
            <a:headEnd/>
            <a:tailEnd/>
          </a:ln>
        </p:spPr>
      </p:pic>
      <p:sp>
        <p:nvSpPr>
          <p:cNvPr id="115719" name="Rectangle 7"/>
          <p:cNvSpPr>
            <a:spLocks/>
          </p:cNvSpPr>
          <p:nvPr/>
        </p:nvSpPr>
        <p:spPr bwMode="auto">
          <a:xfrm>
            <a:off x="5891213" y="1916113"/>
            <a:ext cx="723900" cy="254000"/>
          </a:xfrm>
          <a:prstGeom prst="rect">
            <a:avLst/>
          </a:prstGeom>
          <a:solidFill>
            <a:srgbClr val="FFFFFF"/>
          </a:solidFill>
          <a:ln w="9525">
            <a:noFill/>
            <a:miter lim="800000"/>
            <a:headEnd type="none" w="med" len="med"/>
            <a:tailEnd type="none" w="med" len="med"/>
          </a:ln>
        </p:spPr>
        <p:txBody>
          <a:bodyPr lIns="0" tIns="0" rIns="37513" bIns="0"/>
          <a:lstStyle/>
          <a:p>
            <a:pPr marL="36513"/>
            <a:r>
              <a:rPr lang="en-US" sz="1100">
                <a:solidFill>
                  <a:schemeClr val="tx1"/>
                </a:solidFill>
                <a:cs typeface="Arial" charset="0"/>
              </a:rPr>
              <a:t>octupole</a:t>
            </a:r>
          </a:p>
        </p:txBody>
      </p:sp>
      <p:pic>
        <p:nvPicPr>
          <p:cNvPr id="115720" name="Picture 8"/>
          <p:cNvPicPr>
            <a:picLocks noChangeArrowheads="1"/>
          </p:cNvPicPr>
          <p:nvPr/>
        </p:nvPicPr>
        <p:blipFill>
          <a:blip r:embed="rId5"/>
          <a:srcRect/>
          <a:stretch>
            <a:fillRect/>
          </a:stretch>
        </p:blipFill>
        <p:spPr bwMode="auto">
          <a:xfrm>
            <a:off x="6959600" y="1295400"/>
            <a:ext cx="755650" cy="798513"/>
          </a:xfrm>
          <a:prstGeom prst="rect">
            <a:avLst/>
          </a:prstGeom>
          <a:noFill/>
          <a:ln w="9525">
            <a:noFill/>
            <a:miter lim="800000"/>
            <a:headEnd/>
            <a:tailEnd/>
          </a:ln>
        </p:spPr>
      </p:pic>
      <p:sp>
        <p:nvSpPr>
          <p:cNvPr id="115721" name="Rectangle 9"/>
          <p:cNvSpPr>
            <a:spLocks/>
          </p:cNvSpPr>
          <p:nvPr/>
        </p:nvSpPr>
        <p:spPr bwMode="auto">
          <a:xfrm>
            <a:off x="6835775" y="1900238"/>
            <a:ext cx="1079500" cy="254000"/>
          </a:xfrm>
          <a:prstGeom prst="rect">
            <a:avLst/>
          </a:prstGeom>
          <a:solidFill>
            <a:srgbClr val="FFFFFF"/>
          </a:solidFill>
          <a:ln w="9525">
            <a:noFill/>
            <a:miter lim="800000"/>
            <a:headEnd type="none" w="med" len="med"/>
            <a:tailEnd type="none" w="med" len="med"/>
          </a:ln>
        </p:spPr>
        <p:txBody>
          <a:bodyPr lIns="0" tIns="0" rIns="37513" bIns="0"/>
          <a:lstStyle/>
          <a:p>
            <a:pPr marL="36513"/>
            <a:r>
              <a:rPr lang="en-US" sz="1100">
                <a:solidFill>
                  <a:schemeClr val="tx1"/>
                </a:solidFill>
                <a:cs typeface="Arial" charset="0"/>
              </a:rPr>
              <a:t>hexadecapole</a:t>
            </a:r>
          </a:p>
        </p:txBody>
      </p:sp>
      <p:grpSp>
        <p:nvGrpSpPr>
          <p:cNvPr id="2" name="Group 10"/>
          <p:cNvGrpSpPr>
            <a:grpSpLocks/>
          </p:cNvGrpSpPr>
          <p:nvPr/>
        </p:nvGrpSpPr>
        <p:grpSpPr bwMode="auto">
          <a:xfrm>
            <a:off x="696913" y="773113"/>
            <a:ext cx="3684587" cy="5456237"/>
            <a:chOff x="0" y="0"/>
            <a:chExt cx="2320" cy="3437"/>
          </a:xfrm>
        </p:grpSpPr>
        <p:pic>
          <p:nvPicPr>
            <p:cNvPr id="115723" name="Picture 11"/>
            <p:cNvPicPr>
              <a:picLocks noChangeArrowheads="1"/>
            </p:cNvPicPr>
            <p:nvPr/>
          </p:nvPicPr>
          <p:blipFill>
            <a:blip r:embed="rId6"/>
            <a:srcRect/>
            <a:stretch>
              <a:fillRect/>
            </a:stretch>
          </p:blipFill>
          <p:spPr bwMode="auto">
            <a:xfrm rot="-5400000">
              <a:off x="121" y="2808"/>
              <a:ext cx="591" cy="668"/>
            </a:xfrm>
            <a:prstGeom prst="rect">
              <a:avLst/>
            </a:prstGeom>
            <a:noFill/>
            <a:ln w="9525">
              <a:noFill/>
              <a:miter lim="800000"/>
              <a:headEnd/>
              <a:tailEnd/>
            </a:ln>
          </p:spPr>
        </p:pic>
        <p:sp>
          <p:nvSpPr>
            <p:cNvPr id="115724" name="Rectangle 12"/>
            <p:cNvSpPr>
              <a:spLocks/>
            </p:cNvSpPr>
            <p:nvPr/>
          </p:nvSpPr>
          <p:spPr bwMode="auto">
            <a:xfrm>
              <a:off x="921" y="2988"/>
              <a:ext cx="1101" cy="295"/>
            </a:xfrm>
            <a:prstGeom prst="rect">
              <a:avLst/>
            </a:prstGeom>
            <a:noFill/>
            <a:ln w="9525">
              <a:noFill/>
              <a:miter lim="800000"/>
              <a:headEnd type="none" w="med" len="med"/>
              <a:tailEnd type="none" w="med" len="med"/>
            </a:ln>
          </p:spPr>
          <p:txBody>
            <a:bodyPr lIns="0" tIns="0" rIns="37513" bIns="0"/>
            <a:lstStyle/>
            <a:p>
              <a:pPr marL="36513"/>
              <a:r>
                <a:rPr lang="en-US" sz="1200">
                  <a:solidFill>
                    <a:schemeClr val="tx1"/>
                  </a:solidFill>
                  <a:cs typeface="Arial" charset="0"/>
                </a:rPr>
                <a:t>dynamic deformation</a:t>
              </a:r>
            </a:p>
            <a:p>
              <a:pPr marL="36513"/>
              <a:r>
                <a:rPr lang="en-US" sz="1200">
                  <a:solidFill>
                    <a:schemeClr val="tx1"/>
                  </a:solidFill>
                  <a:cs typeface="Arial" charset="0"/>
                </a:rPr>
                <a:t>vibrations etc.</a:t>
              </a:r>
            </a:p>
          </p:txBody>
        </p:sp>
        <p:pic>
          <p:nvPicPr>
            <p:cNvPr id="115725" name="Picture 13"/>
            <p:cNvPicPr>
              <a:picLocks noChangeArrowheads="1"/>
            </p:cNvPicPr>
            <p:nvPr/>
          </p:nvPicPr>
          <p:blipFill>
            <a:blip r:embed="rId7"/>
            <a:srcRect l="8939" r="8937"/>
            <a:stretch>
              <a:fillRect/>
            </a:stretch>
          </p:blipFill>
          <p:spPr bwMode="auto">
            <a:xfrm>
              <a:off x="20" y="0"/>
              <a:ext cx="751" cy="577"/>
            </a:xfrm>
            <a:prstGeom prst="rect">
              <a:avLst/>
            </a:prstGeom>
            <a:noFill/>
            <a:ln w="9525">
              <a:noFill/>
              <a:miter lim="800000"/>
              <a:headEnd/>
              <a:tailEnd/>
            </a:ln>
          </p:spPr>
        </p:pic>
        <p:sp>
          <p:nvSpPr>
            <p:cNvPr id="115726" name="Rectangle 14"/>
            <p:cNvSpPr>
              <a:spLocks/>
            </p:cNvSpPr>
            <p:nvPr/>
          </p:nvSpPr>
          <p:spPr bwMode="auto">
            <a:xfrm>
              <a:off x="906" y="141"/>
              <a:ext cx="1021" cy="295"/>
            </a:xfrm>
            <a:prstGeom prst="rect">
              <a:avLst/>
            </a:prstGeom>
            <a:noFill/>
            <a:ln w="9525">
              <a:noFill/>
              <a:miter lim="800000"/>
              <a:headEnd type="none" w="med" len="med"/>
              <a:tailEnd type="none" w="med" len="med"/>
            </a:ln>
          </p:spPr>
          <p:txBody>
            <a:bodyPr lIns="0" tIns="0" rIns="37513" bIns="0"/>
            <a:lstStyle/>
            <a:p>
              <a:pPr marL="36513"/>
              <a:r>
                <a:rPr lang="en-US" sz="1200">
                  <a:solidFill>
                    <a:schemeClr val="tx1"/>
                  </a:solidFill>
                  <a:cs typeface="Arial" charset="0"/>
                </a:rPr>
                <a:t>Superdeformation  </a:t>
              </a:r>
            </a:p>
            <a:p>
              <a:pPr marL="36513"/>
              <a:r>
                <a:rPr lang="en-US" sz="1200">
                  <a:solidFill>
                    <a:schemeClr val="tx1"/>
                  </a:solidFill>
                  <a:cs typeface="Arial" charset="0"/>
                </a:rPr>
                <a:t>Hyperdeformation</a:t>
              </a:r>
            </a:p>
          </p:txBody>
        </p:sp>
        <p:pic>
          <p:nvPicPr>
            <p:cNvPr id="115727" name="Picture 15"/>
            <p:cNvPicPr>
              <a:picLocks noChangeArrowheads="1"/>
            </p:cNvPicPr>
            <p:nvPr/>
          </p:nvPicPr>
          <p:blipFill>
            <a:blip r:embed="rId8" cstate="print"/>
            <a:srcRect t="5289" b="5289"/>
            <a:stretch>
              <a:fillRect/>
            </a:stretch>
          </p:blipFill>
          <p:spPr bwMode="auto">
            <a:xfrm>
              <a:off x="0" y="627"/>
              <a:ext cx="807" cy="492"/>
            </a:xfrm>
            <a:prstGeom prst="rect">
              <a:avLst/>
            </a:prstGeom>
            <a:noFill/>
            <a:ln w="9525">
              <a:noFill/>
              <a:miter lim="800000"/>
              <a:headEnd/>
              <a:tailEnd/>
            </a:ln>
          </p:spPr>
        </p:pic>
        <p:sp>
          <p:nvSpPr>
            <p:cNvPr id="115728" name="Rectangle 16"/>
            <p:cNvSpPr>
              <a:spLocks/>
            </p:cNvSpPr>
            <p:nvPr/>
          </p:nvSpPr>
          <p:spPr bwMode="auto">
            <a:xfrm>
              <a:off x="897" y="768"/>
              <a:ext cx="751" cy="178"/>
            </a:xfrm>
            <a:prstGeom prst="rect">
              <a:avLst/>
            </a:prstGeom>
            <a:noFill/>
            <a:ln w="9525">
              <a:noFill/>
              <a:miter lim="800000"/>
              <a:headEnd type="none" w="med" len="med"/>
              <a:tailEnd type="none" w="med" len="med"/>
            </a:ln>
          </p:spPr>
          <p:txBody>
            <a:bodyPr lIns="0" tIns="0" rIns="37513" bIns="0"/>
            <a:lstStyle/>
            <a:p>
              <a:pPr marL="36513"/>
              <a:r>
                <a:rPr lang="en-US" sz="1200">
                  <a:solidFill>
                    <a:schemeClr val="tx1"/>
                  </a:solidFill>
                  <a:cs typeface="Arial" charset="0"/>
                </a:rPr>
                <a:t>Jacobi shapes</a:t>
              </a:r>
            </a:p>
          </p:txBody>
        </p:sp>
        <p:pic>
          <p:nvPicPr>
            <p:cNvPr id="115729" name="Picture 17"/>
            <p:cNvPicPr>
              <a:picLocks noChangeArrowheads="1"/>
            </p:cNvPicPr>
            <p:nvPr/>
          </p:nvPicPr>
          <p:blipFill>
            <a:blip r:embed="rId9"/>
            <a:srcRect r="2782"/>
            <a:stretch>
              <a:fillRect/>
            </a:stretch>
          </p:blipFill>
          <p:spPr bwMode="auto">
            <a:xfrm>
              <a:off x="69" y="1256"/>
              <a:ext cx="601" cy="469"/>
            </a:xfrm>
            <a:prstGeom prst="rect">
              <a:avLst/>
            </a:prstGeom>
            <a:noFill/>
            <a:ln w="9525">
              <a:noFill/>
              <a:miter lim="800000"/>
              <a:headEnd/>
              <a:tailEnd/>
            </a:ln>
          </p:spPr>
        </p:pic>
        <p:sp>
          <p:nvSpPr>
            <p:cNvPr id="115730" name="Rectangle 18"/>
            <p:cNvSpPr>
              <a:spLocks/>
            </p:cNvSpPr>
            <p:nvPr/>
          </p:nvSpPr>
          <p:spPr bwMode="auto">
            <a:xfrm>
              <a:off x="879" y="1313"/>
              <a:ext cx="1107" cy="295"/>
            </a:xfrm>
            <a:prstGeom prst="rect">
              <a:avLst/>
            </a:prstGeom>
            <a:noFill/>
            <a:ln w="9525">
              <a:noFill/>
              <a:miter lim="800000"/>
              <a:headEnd type="none" w="med" len="med"/>
              <a:tailEnd type="none" w="med" len="med"/>
            </a:ln>
          </p:spPr>
          <p:txBody>
            <a:bodyPr lIns="0" tIns="0" rIns="37513" bIns="0"/>
            <a:lstStyle/>
            <a:p>
              <a:pPr marL="36513"/>
              <a:r>
                <a:rPr lang="en-US" sz="1200">
                  <a:solidFill>
                    <a:schemeClr val="tx1"/>
                  </a:solidFill>
                  <a:cs typeface="Arial" charset="0"/>
                </a:rPr>
                <a:t>Triaxial shapes</a:t>
              </a:r>
            </a:p>
            <a:p>
              <a:pPr marL="36513"/>
              <a:r>
                <a:rPr lang="en-US" sz="1200">
                  <a:solidFill>
                    <a:schemeClr val="tx1"/>
                  </a:solidFill>
                  <a:cs typeface="Arial" charset="0"/>
                </a:rPr>
                <a:t>3-dimensional rotation</a:t>
              </a:r>
            </a:p>
          </p:txBody>
        </p:sp>
        <p:pic>
          <p:nvPicPr>
            <p:cNvPr id="115731" name="Picture 19"/>
            <p:cNvPicPr>
              <a:picLocks noChangeArrowheads="1"/>
            </p:cNvPicPr>
            <p:nvPr/>
          </p:nvPicPr>
          <p:blipFill>
            <a:blip r:embed="rId10" cstate="print"/>
            <a:srcRect l="11894" t="11879" r="11894" b="11879"/>
            <a:stretch>
              <a:fillRect/>
            </a:stretch>
          </p:blipFill>
          <p:spPr bwMode="auto">
            <a:xfrm>
              <a:off x="100" y="1800"/>
              <a:ext cx="570" cy="506"/>
            </a:xfrm>
            <a:prstGeom prst="rect">
              <a:avLst/>
            </a:prstGeom>
            <a:noFill/>
            <a:ln w="9525">
              <a:noFill/>
              <a:miter lim="800000"/>
              <a:headEnd/>
              <a:tailEnd/>
            </a:ln>
          </p:spPr>
        </p:pic>
        <p:sp>
          <p:nvSpPr>
            <p:cNvPr id="115732" name="Rectangle 20"/>
            <p:cNvSpPr>
              <a:spLocks/>
            </p:cNvSpPr>
            <p:nvPr/>
          </p:nvSpPr>
          <p:spPr bwMode="auto">
            <a:xfrm>
              <a:off x="903" y="1815"/>
              <a:ext cx="1417" cy="414"/>
            </a:xfrm>
            <a:prstGeom prst="rect">
              <a:avLst/>
            </a:prstGeom>
            <a:noFill/>
            <a:ln w="9525">
              <a:noFill/>
              <a:miter lim="800000"/>
              <a:headEnd type="none" w="med" len="med"/>
              <a:tailEnd type="none" w="med" len="med"/>
            </a:ln>
          </p:spPr>
          <p:txBody>
            <a:bodyPr lIns="0" tIns="0" rIns="37513" bIns="0"/>
            <a:lstStyle/>
            <a:p>
              <a:pPr marL="36513"/>
              <a:r>
                <a:rPr lang="en-US" sz="1200">
                  <a:solidFill>
                    <a:schemeClr val="tx1"/>
                  </a:solidFill>
                  <a:cs typeface="Arial" charset="0"/>
                </a:rPr>
                <a:t>Higher-order shapes</a:t>
              </a:r>
            </a:p>
            <a:p>
              <a:pPr marL="36513"/>
              <a:r>
                <a:rPr lang="en-US" sz="1200">
                  <a:solidFill>
                    <a:schemeClr val="tx1"/>
                  </a:solidFill>
                  <a:cs typeface="Arial" charset="0"/>
                </a:rPr>
                <a:t>(with high-rank symmetry) :</a:t>
              </a:r>
            </a:p>
            <a:p>
              <a:pPr marL="36513"/>
              <a:r>
                <a:rPr lang="en-US" sz="1200">
                  <a:solidFill>
                    <a:schemeClr val="tx1"/>
                  </a:solidFill>
                  <a:cs typeface="Arial" charset="0"/>
                </a:rPr>
                <a:t>tetrahedral, octahedral</a:t>
              </a:r>
            </a:p>
          </p:txBody>
        </p:sp>
        <p:pic>
          <p:nvPicPr>
            <p:cNvPr id="115733" name="Picture 21"/>
            <p:cNvPicPr>
              <a:picLocks noChangeArrowheads="1"/>
            </p:cNvPicPr>
            <p:nvPr/>
          </p:nvPicPr>
          <p:blipFill>
            <a:blip r:embed="rId11"/>
            <a:srcRect/>
            <a:stretch>
              <a:fillRect/>
            </a:stretch>
          </p:blipFill>
          <p:spPr bwMode="auto">
            <a:xfrm>
              <a:off x="502" y="2399"/>
              <a:ext cx="324" cy="363"/>
            </a:xfrm>
            <a:prstGeom prst="rect">
              <a:avLst/>
            </a:prstGeom>
            <a:noFill/>
            <a:ln w="9525">
              <a:noFill/>
              <a:miter lim="800000"/>
              <a:headEnd/>
              <a:tailEnd/>
            </a:ln>
          </p:spPr>
        </p:pic>
        <p:pic>
          <p:nvPicPr>
            <p:cNvPr id="115734" name="Picture 22"/>
            <p:cNvPicPr>
              <a:picLocks noChangeArrowheads="1"/>
            </p:cNvPicPr>
            <p:nvPr/>
          </p:nvPicPr>
          <p:blipFill>
            <a:blip r:embed="rId12"/>
            <a:srcRect/>
            <a:stretch>
              <a:fillRect/>
            </a:stretch>
          </p:blipFill>
          <p:spPr bwMode="auto">
            <a:xfrm>
              <a:off x="23" y="2414"/>
              <a:ext cx="395" cy="335"/>
            </a:xfrm>
            <a:prstGeom prst="rect">
              <a:avLst/>
            </a:prstGeom>
            <a:noFill/>
            <a:ln w="9525">
              <a:noFill/>
              <a:miter lim="800000"/>
              <a:headEnd/>
              <a:tailEnd/>
            </a:ln>
          </p:spPr>
        </p:pic>
        <p:sp>
          <p:nvSpPr>
            <p:cNvPr id="115735" name="Rectangle 23"/>
            <p:cNvSpPr>
              <a:spLocks/>
            </p:cNvSpPr>
            <p:nvPr/>
          </p:nvSpPr>
          <p:spPr bwMode="auto">
            <a:xfrm>
              <a:off x="905" y="2485"/>
              <a:ext cx="964" cy="178"/>
            </a:xfrm>
            <a:prstGeom prst="rect">
              <a:avLst/>
            </a:prstGeom>
            <a:noFill/>
            <a:ln w="9525">
              <a:noFill/>
              <a:miter lim="800000"/>
              <a:headEnd type="none" w="med" len="med"/>
              <a:tailEnd type="none" w="med" len="med"/>
            </a:ln>
          </p:spPr>
          <p:txBody>
            <a:bodyPr lIns="0" tIns="0" rIns="37513" bIns="0"/>
            <a:lstStyle/>
            <a:p>
              <a:pPr marL="36513"/>
              <a:r>
                <a:rPr lang="en-US" sz="1200">
                  <a:solidFill>
                    <a:schemeClr val="tx1"/>
                  </a:solidFill>
                  <a:cs typeface="Arial" charset="0"/>
                </a:rPr>
                <a:t>Shape coexistence</a:t>
              </a:r>
            </a:p>
          </p:txBody>
        </p:sp>
      </p:grpSp>
      <p:sp>
        <p:nvSpPr>
          <p:cNvPr id="115736" name="Rectangle 24"/>
          <p:cNvSpPr>
            <a:spLocks/>
          </p:cNvSpPr>
          <p:nvPr/>
        </p:nvSpPr>
        <p:spPr bwMode="auto">
          <a:xfrm>
            <a:off x="4192588" y="2997200"/>
            <a:ext cx="4775200" cy="2692400"/>
          </a:xfrm>
          <a:prstGeom prst="rect">
            <a:avLst/>
          </a:prstGeom>
          <a:noFill/>
          <a:ln w="9525">
            <a:noFill/>
            <a:miter lim="800000"/>
            <a:headEnd type="none" w="med" len="med"/>
            <a:tailEnd type="none" w="med" len="med"/>
          </a:ln>
        </p:spPr>
        <p:txBody>
          <a:bodyPr lIns="0" tIns="0" rIns="37513" bIns="0"/>
          <a:lstStyle/>
          <a:p>
            <a:pPr marL="36513">
              <a:lnSpc>
                <a:spcPct val="115000"/>
              </a:lnSpc>
            </a:pPr>
            <a:endParaRPr lang="en-US" sz="1600">
              <a:solidFill>
                <a:schemeClr val="tx1"/>
              </a:solidFill>
              <a:cs typeface="Arial" charset="0"/>
            </a:endParaRPr>
          </a:p>
          <a:p>
            <a:pPr marL="36513">
              <a:lnSpc>
                <a:spcPct val="115000"/>
              </a:lnSpc>
              <a:buClr>
                <a:srgbClr val="E20000"/>
              </a:buClr>
              <a:buSzPct val="100000"/>
              <a:buFont typeface="Wingdings" pitchFamily="2" charset="2"/>
              <a:buChar char="Ø"/>
            </a:pPr>
            <a:r>
              <a:rPr lang="en-US" sz="1600">
                <a:solidFill>
                  <a:srgbClr val="E20000"/>
                </a:solidFill>
                <a:cs typeface="Arial" charset="0"/>
              </a:rPr>
              <a:t> the largest deformations at the highest spins</a:t>
            </a:r>
          </a:p>
          <a:p>
            <a:pPr marL="36513">
              <a:lnSpc>
                <a:spcPct val="115000"/>
              </a:lnSpc>
              <a:buClr>
                <a:srgbClr val="E20000"/>
              </a:buClr>
              <a:buSzPct val="100000"/>
              <a:buFont typeface="Wingdings" pitchFamily="2" charset="2"/>
              <a:buChar char="Ø"/>
            </a:pPr>
            <a:r>
              <a:rPr lang="en-US" sz="1600">
                <a:solidFill>
                  <a:srgbClr val="E20000"/>
                </a:solidFill>
                <a:cs typeface="Arial" charset="0"/>
              </a:rPr>
              <a:t> fusion-evaporation with intense n-rich RIB</a:t>
            </a:r>
          </a:p>
          <a:p>
            <a:pPr marL="36513">
              <a:lnSpc>
                <a:spcPct val="115000"/>
              </a:lnSpc>
              <a:buClr>
                <a:srgbClr val="E20000"/>
              </a:buClr>
              <a:buSzPct val="100000"/>
              <a:buFont typeface="Wingdings" pitchFamily="2" charset="2"/>
              <a:buChar char="Ø"/>
            </a:pPr>
            <a:r>
              <a:rPr lang="en-US" sz="1600">
                <a:solidFill>
                  <a:srgbClr val="E20000"/>
                </a:solidFill>
                <a:cs typeface="Arial" charset="0"/>
              </a:rPr>
              <a:t> high-spin spectroscopy with AGATA</a:t>
            </a:r>
          </a:p>
          <a:p>
            <a:pPr marL="36513">
              <a:lnSpc>
                <a:spcPct val="115000"/>
              </a:lnSpc>
              <a:buClr>
                <a:srgbClr val="008400"/>
              </a:buClr>
              <a:buSzPct val="100000"/>
              <a:buFont typeface="Wingdings" pitchFamily="2" charset="2"/>
              <a:buChar char="Ø"/>
            </a:pPr>
            <a:r>
              <a:rPr lang="en-US" sz="1600">
                <a:solidFill>
                  <a:srgbClr val="008400"/>
                </a:solidFill>
                <a:cs typeface="Arial" charset="0"/>
              </a:rPr>
              <a:t> new symmetries</a:t>
            </a:r>
          </a:p>
          <a:p>
            <a:pPr marL="36513">
              <a:lnSpc>
                <a:spcPct val="115000"/>
              </a:lnSpc>
              <a:buClr>
                <a:srgbClr val="008400"/>
              </a:buClr>
              <a:buSzPct val="100000"/>
              <a:buFont typeface="Wingdings" pitchFamily="2" charset="2"/>
              <a:buChar char="Ø"/>
            </a:pPr>
            <a:r>
              <a:rPr lang="en-US" sz="1600">
                <a:solidFill>
                  <a:srgbClr val="008400"/>
                </a:solidFill>
                <a:cs typeface="Arial" charset="0"/>
              </a:rPr>
              <a:t> </a:t>
            </a:r>
            <a:r>
              <a:rPr lang="en-US" sz="1600">
                <a:solidFill>
                  <a:srgbClr val="008400"/>
                </a:solidFill>
                <a:latin typeface="Symbol" pitchFamily="18" charset="2"/>
                <a:ea typeface="Symbol" pitchFamily="18" charset="2"/>
                <a:cs typeface="Symbol" pitchFamily="18" charset="2"/>
                <a:sym typeface="Symbol" pitchFamily="18" charset="2"/>
              </a:rPr>
              <a:t>γ</a:t>
            </a:r>
            <a:r>
              <a:rPr lang="en-US" sz="1600">
                <a:solidFill>
                  <a:srgbClr val="008400"/>
                </a:solidFill>
                <a:cs typeface="Arial" charset="0"/>
              </a:rPr>
              <a:t>-ray spectroscopy at S</a:t>
            </a:r>
            <a:r>
              <a:rPr lang="en-US" sz="1600" baseline="30000">
                <a:solidFill>
                  <a:srgbClr val="008400"/>
                </a:solidFill>
                <a:cs typeface="Arial" charset="0"/>
              </a:rPr>
              <a:t>3</a:t>
            </a:r>
            <a:r>
              <a:rPr lang="en-US" sz="1600">
                <a:solidFill>
                  <a:srgbClr val="008400"/>
                </a:solidFill>
                <a:cs typeface="Arial" charset="0"/>
              </a:rPr>
              <a:t> </a:t>
            </a:r>
          </a:p>
          <a:p>
            <a:pPr marL="36513">
              <a:lnSpc>
                <a:spcPct val="115000"/>
              </a:lnSpc>
              <a:buClr>
                <a:srgbClr val="008400"/>
              </a:buClr>
              <a:buSzPct val="100000"/>
              <a:buFont typeface="Wingdings" pitchFamily="2" charset="2"/>
              <a:buChar char="Ø"/>
            </a:pPr>
            <a:r>
              <a:rPr lang="en-US" sz="1600">
                <a:solidFill>
                  <a:srgbClr val="008400"/>
                </a:solidFill>
                <a:cs typeface="Arial" charset="0"/>
              </a:rPr>
              <a:t> in-flight production of exotic nuclei</a:t>
            </a:r>
          </a:p>
          <a:p>
            <a:pPr marL="36513">
              <a:lnSpc>
                <a:spcPct val="115000"/>
              </a:lnSpc>
              <a:buClr>
                <a:srgbClr val="1800FF"/>
              </a:buClr>
              <a:buSzPct val="100000"/>
              <a:buFont typeface="Wingdings" pitchFamily="2" charset="2"/>
              <a:buChar char="Ø"/>
            </a:pPr>
            <a:r>
              <a:rPr lang="en-US" sz="1600">
                <a:solidFill>
                  <a:srgbClr val="1800FF"/>
                </a:solidFill>
                <a:cs typeface="Arial" charset="0"/>
              </a:rPr>
              <a:t> shape coexistence (at low spin) </a:t>
            </a:r>
          </a:p>
          <a:p>
            <a:pPr marL="36513">
              <a:lnSpc>
                <a:spcPct val="115000"/>
              </a:lnSpc>
              <a:buClr>
                <a:srgbClr val="1800FF"/>
              </a:buClr>
              <a:buSzPct val="100000"/>
              <a:buFont typeface="Wingdings" pitchFamily="2" charset="2"/>
              <a:buChar char="Ø"/>
            </a:pPr>
            <a:r>
              <a:rPr lang="en-US" sz="1600">
                <a:solidFill>
                  <a:srgbClr val="1800FF"/>
                </a:solidFill>
                <a:cs typeface="Arial" charset="0"/>
              </a:rPr>
              <a:t> low-energy Coulomb excitation</a:t>
            </a:r>
          </a:p>
          <a:p>
            <a:pPr marL="36513">
              <a:lnSpc>
                <a:spcPct val="115000"/>
              </a:lnSpc>
              <a:buClr>
                <a:srgbClr val="1800FF"/>
              </a:buClr>
              <a:buSzPct val="100000"/>
              <a:buFont typeface="Wingdings" pitchFamily="2" charset="2"/>
              <a:buChar char="Ø"/>
            </a:pPr>
            <a:r>
              <a:rPr lang="en-US" sz="1600">
                <a:solidFill>
                  <a:srgbClr val="1800FF"/>
                </a:solidFill>
                <a:cs typeface="Arial" charset="0"/>
              </a:rPr>
              <a:t> EXOGAM + ancillary detector</a:t>
            </a:r>
          </a:p>
        </p:txBody>
      </p:sp>
    </p:spTree>
  </p:cSld>
  <p:clrMapOvr>
    <a:masterClrMapping/>
  </p:clrMapOvr>
  <p:transition/>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1" name="Rectangle 1"/>
          <p:cNvSpPr>
            <a:spLocks/>
          </p:cNvSpPr>
          <p:nvPr/>
        </p:nvSpPr>
        <p:spPr bwMode="auto">
          <a:xfrm>
            <a:off x="0" y="0"/>
            <a:ext cx="9144000" cy="381000"/>
          </a:xfrm>
          <a:prstGeom prst="rect">
            <a:avLst/>
          </a:prstGeom>
          <a:solidFill>
            <a:schemeClr val="accent1"/>
          </a:solidFill>
          <a:ln w="9525">
            <a:noFill/>
            <a:miter lim="800000"/>
            <a:headEnd type="none" w="med" len="med"/>
            <a:tailEnd type="none" w="med" len="med"/>
          </a:ln>
        </p:spPr>
        <p:txBody>
          <a:bodyPr lIns="0" tIns="0" rIns="40639" bIns="0"/>
          <a:lstStyle/>
          <a:p>
            <a:pPr marL="39688" algn="ctr"/>
            <a:r>
              <a:rPr lang="en-US" sz="2000" b="1">
                <a:solidFill>
                  <a:srgbClr val="FCFF00"/>
                </a:solidFill>
                <a:cs typeface="Arial" charset="0"/>
              </a:rPr>
              <a:t>Coulomb Excitation of </a:t>
            </a:r>
            <a:r>
              <a:rPr lang="en-US" sz="2000" b="1" baseline="30000">
                <a:solidFill>
                  <a:srgbClr val="FCFF00"/>
                </a:solidFill>
                <a:cs typeface="Arial" charset="0"/>
              </a:rPr>
              <a:t>74,76</a:t>
            </a:r>
            <a:r>
              <a:rPr lang="en-US" sz="2000" b="1">
                <a:solidFill>
                  <a:srgbClr val="FCFF00"/>
                </a:solidFill>
                <a:cs typeface="Arial" charset="0"/>
              </a:rPr>
              <a:t>Kr : Evidence for Shape Coexistence</a:t>
            </a:r>
          </a:p>
        </p:txBody>
      </p:sp>
      <p:sp>
        <p:nvSpPr>
          <p:cNvPr id="117762" name="Line 2"/>
          <p:cNvSpPr>
            <a:spLocks noChangeShapeType="1"/>
          </p:cNvSpPr>
          <p:nvPr/>
        </p:nvSpPr>
        <p:spPr bwMode="auto">
          <a:xfrm>
            <a:off x="6218238" y="6454775"/>
            <a:ext cx="863600" cy="1588"/>
          </a:xfrm>
          <a:prstGeom prst="line">
            <a:avLst/>
          </a:prstGeom>
          <a:noFill/>
          <a:ln w="38100">
            <a:solidFill>
              <a:srgbClr val="00D198"/>
            </a:solidFill>
            <a:prstDash val="solid"/>
            <a:round/>
            <a:headEnd type="none" w="med" len="med"/>
            <a:tailEnd type="none" w="med" len="med"/>
          </a:ln>
        </p:spPr>
        <p:txBody>
          <a:bodyPr/>
          <a:lstStyle/>
          <a:p>
            <a:endParaRPr lang="fr-FR"/>
          </a:p>
        </p:txBody>
      </p:sp>
      <p:sp>
        <p:nvSpPr>
          <p:cNvPr id="117763" name="Line 3"/>
          <p:cNvSpPr>
            <a:spLocks noChangeShapeType="1"/>
          </p:cNvSpPr>
          <p:nvPr/>
        </p:nvSpPr>
        <p:spPr bwMode="auto">
          <a:xfrm>
            <a:off x="6218238" y="5878513"/>
            <a:ext cx="863600" cy="1587"/>
          </a:xfrm>
          <a:prstGeom prst="line">
            <a:avLst/>
          </a:prstGeom>
          <a:noFill/>
          <a:ln w="38100">
            <a:solidFill>
              <a:srgbClr val="00D198"/>
            </a:solidFill>
            <a:prstDash val="solid"/>
            <a:round/>
            <a:headEnd type="none" w="med" len="med"/>
            <a:tailEnd type="none" w="med" len="med"/>
          </a:ln>
        </p:spPr>
        <p:txBody>
          <a:bodyPr/>
          <a:lstStyle/>
          <a:p>
            <a:endParaRPr lang="fr-FR"/>
          </a:p>
        </p:txBody>
      </p:sp>
      <p:sp>
        <p:nvSpPr>
          <p:cNvPr id="117764" name="Line 4"/>
          <p:cNvSpPr>
            <a:spLocks noChangeShapeType="1"/>
          </p:cNvSpPr>
          <p:nvPr/>
        </p:nvSpPr>
        <p:spPr bwMode="auto">
          <a:xfrm rot="10800000" flipH="1">
            <a:off x="7585075" y="5805488"/>
            <a:ext cx="792163" cy="1587"/>
          </a:xfrm>
          <a:prstGeom prst="line">
            <a:avLst/>
          </a:prstGeom>
          <a:noFill/>
          <a:ln w="38100">
            <a:solidFill>
              <a:srgbClr val="00D300"/>
            </a:solidFill>
            <a:prstDash val="solid"/>
            <a:round/>
            <a:headEnd type="none" w="med" len="med"/>
            <a:tailEnd type="none" w="med" len="med"/>
          </a:ln>
        </p:spPr>
        <p:txBody>
          <a:bodyPr/>
          <a:lstStyle/>
          <a:p>
            <a:endParaRPr lang="fr-FR"/>
          </a:p>
        </p:txBody>
      </p:sp>
      <p:sp>
        <p:nvSpPr>
          <p:cNvPr id="117765" name="Line 5"/>
          <p:cNvSpPr>
            <a:spLocks noChangeShapeType="1"/>
          </p:cNvSpPr>
          <p:nvPr/>
        </p:nvSpPr>
        <p:spPr bwMode="auto">
          <a:xfrm>
            <a:off x="6218238" y="5157788"/>
            <a:ext cx="863600" cy="1587"/>
          </a:xfrm>
          <a:prstGeom prst="line">
            <a:avLst/>
          </a:prstGeom>
          <a:noFill/>
          <a:ln w="38100">
            <a:solidFill>
              <a:srgbClr val="00D198"/>
            </a:solidFill>
            <a:prstDash val="solid"/>
            <a:round/>
            <a:headEnd type="none" w="med" len="med"/>
            <a:tailEnd type="none" w="med" len="med"/>
          </a:ln>
        </p:spPr>
        <p:txBody>
          <a:bodyPr/>
          <a:lstStyle/>
          <a:p>
            <a:endParaRPr lang="fr-FR"/>
          </a:p>
        </p:txBody>
      </p:sp>
      <p:sp>
        <p:nvSpPr>
          <p:cNvPr id="117766" name="Line 6"/>
          <p:cNvSpPr>
            <a:spLocks noChangeShapeType="1"/>
          </p:cNvSpPr>
          <p:nvPr/>
        </p:nvSpPr>
        <p:spPr bwMode="auto">
          <a:xfrm>
            <a:off x="7656513" y="3789363"/>
            <a:ext cx="720725" cy="1587"/>
          </a:xfrm>
          <a:prstGeom prst="line">
            <a:avLst/>
          </a:prstGeom>
          <a:noFill/>
          <a:ln w="38100">
            <a:solidFill>
              <a:srgbClr val="00D300"/>
            </a:solidFill>
            <a:prstDash val="solid"/>
            <a:round/>
            <a:headEnd type="none" w="med" len="med"/>
            <a:tailEnd type="none" w="med" len="med"/>
          </a:ln>
        </p:spPr>
        <p:txBody>
          <a:bodyPr/>
          <a:lstStyle/>
          <a:p>
            <a:endParaRPr lang="fr-FR"/>
          </a:p>
        </p:txBody>
      </p:sp>
      <p:sp>
        <p:nvSpPr>
          <p:cNvPr id="117767" name="Line 7"/>
          <p:cNvSpPr>
            <a:spLocks noChangeShapeType="1"/>
          </p:cNvSpPr>
          <p:nvPr/>
        </p:nvSpPr>
        <p:spPr bwMode="auto">
          <a:xfrm>
            <a:off x="6218238" y="3214688"/>
            <a:ext cx="863600" cy="1587"/>
          </a:xfrm>
          <a:prstGeom prst="line">
            <a:avLst/>
          </a:prstGeom>
          <a:noFill/>
          <a:ln w="38100">
            <a:solidFill>
              <a:srgbClr val="00D198"/>
            </a:solidFill>
            <a:prstDash val="solid"/>
            <a:round/>
            <a:headEnd type="none" w="med" len="med"/>
            <a:tailEnd type="none" w="med" len="med"/>
          </a:ln>
        </p:spPr>
        <p:txBody>
          <a:bodyPr/>
          <a:lstStyle/>
          <a:p>
            <a:endParaRPr lang="fr-FR"/>
          </a:p>
        </p:txBody>
      </p:sp>
      <p:grpSp>
        <p:nvGrpSpPr>
          <p:cNvPr id="2" name="Group 8"/>
          <p:cNvGrpSpPr>
            <a:grpSpLocks/>
          </p:cNvGrpSpPr>
          <p:nvPr/>
        </p:nvGrpSpPr>
        <p:grpSpPr bwMode="auto">
          <a:xfrm>
            <a:off x="5857875" y="5741988"/>
            <a:ext cx="327025" cy="349250"/>
            <a:chOff x="0" y="0"/>
            <a:chExt cx="206" cy="220"/>
          </a:xfrm>
        </p:grpSpPr>
        <p:sp>
          <p:nvSpPr>
            <p:cNvPr id="117769" name="Rectangle 9"/>
            <p:cNvSpPr>
              <a:spLocks/>
            </p:cNvSpPr>
            <p:nvPr/>
          </p:nvSpPr>
          <p:spPr bwMode="auto">
            <a:xfrm>
              <a:off x="0" y="0"/>
              <a:ext cx="177" cy="192"/>
            </a:xfrm>
            <a:prstGeom prst="rect">
              <a:avLst/>
            </a:prstGeom>
            <a:noFill/>
            <a:ln w="9525">
              <a:noFill/>
              <a:miter lim="800000"/>
              <a:headEnd type="none" w="med" len="med"/>
              <a:tailEnd type="none" w="med" len="med"/>
            </a:ln>
          </p:spPr>
          <p:txBody>
            <a:bodyPr wrap="none" lIns="0" tIns="0" rIns="40639" bIns="0">
              <a:spAutoFit/>
            </a:bodyPr>
            <a:lstStyle/>
            <a:p>
              <a:pPr marL="39688"/>
              <a:r>
                <a:rPr lang="en-US" sz="1400">
                  <a:solidFill>
                    <a:schemeClr val="tx1"/>
                  </a:solidFill>
                  <a:cs typeface="Arial" charset="0"/>
                </a:rPr>
                <a:t>2</a:t>
              </a:r>
              <a:r>
                <a:rPr lang="en-US" sz="1400" baseline="30000">
                  <a:solidFill>
                    <a:schemeClr val="tx1"/>
                  </a:solidFill>
                  <a:cs typeface="Arial" charset="0"/>
                </a:rPr>
                <a:t>+</a:t>
              </a:r>
            </a:p>
          </p:txBody>
        </p:sp>
        <p:sp>
          <p:nvSpPr>
            <p:cNvPr id="117770" name="Rectangle 10"/>
            <p:cNvSpPr>
              <a:spLocks/>
            </p:cNvSpPr>
            <p:nvPr/>
          </p:nvSpPr>
          <p:spPr bwMode="auto">
            <a:xfrm>
              <a:off x="90" y="68"/>
              <a:ext cx="116" cy="152"/>
            </a:xfrm>
            <a:prstGeom prst="rect">
              <a:avLst/>
            </a:prstGeom>
            <a:noFill/>
            <a:ln w="9525">
              <a:noFill/>
              <a:miter lim="800000"/>
              <a:headEnd type="none" w="med" len="med"/>
              <a:tailEnd type="none" w="med" len="med"/>
            </a:ln>
          </p:spPr>
          <p:txBody>
            <a:bodyPr wrap="none" lIns="0" tIns="0" rIns="40639" bIns="0">
              <a:spAutoFit/>
            </a:bodyPr>
            <a:lstStyle/>
            <a:p>
              <a:pPr marL="39688"/>
              <a:r>
                <a:rPr lang="en-US" sz="1000">
                  <a:solidFill>
                    <a:schemeClr val="tx1"/>
                  </a:solidFill>
                  <a:cs typeface="Arial" charset="0"/>
                </a:rPr>
                <a:t>1</a:t>
              </a:r>
            </a:p>
          </p:txBody>
        </p:sp>
      </p:grpSp>
      <p:sp>
        <p:nvSpPr>
          <p:cNvPr id="117771" name="Line 11"/>
          <p:cNvSpPr>
            <a:spLocks noChangeShapeType="1"/>
          </p:cNvSpPr>
          <p:nvPr/>
        </p:nvSpPr>
        <p:spPr bwMode="auto">
          <a:xfrm>
            <a:off x="6650038" y="3214688"/>
            <a:ext cx="1587" cy="790575"/>
          </a:xfrm>
          <a:prstGeom prst="line">
            <a:avLst/>
          </a:prstGeom>
          <a:noFill/>
          <a:ln w="63500">
            <a:solidFill>
              <a:srgbClr val="FC9100"/>
            </a:solidFill>
            <a:prstDash val="solid"/>
            <a:round/>
            <a:headEnd type="none" w="med" len="med"/>
            <a:tailEnd type="triangle" w="med" len="med"/>
          </a:ln>
        </p:spPr>
        <p:txBody>
          <a:bodyPr/>
          <a:lstStyle/>
          <a:p>
            <a:endParaRPr lang="fr-FR"/>
          </a:p>
        </p:txBody>
      </p:sp>
      <p:sp>
        <p:nvSpPr>
          <p:cNvPr id="117772" name="Line 12"/>
          <p:cNvSpPr>
            <a:spLocks noChangeShapeType="1"/>
          </p:cNvSpPr>
          <p:nvPr/>
        </p:nvSpPr>
        <p:spPr bwMode="auto">
          <a:xfrm>
            <a:off x="6650038" y="4149725"/>
            <a:ext cx="1587" cy="936625"/>
          </a:xfrm>
          <a:prstGeom prst="line">
            <a:avLst/>
          </a:prstGeom>
          <a:noFill/>
          <a:ln w="63500">
            <a:solidFill>
              <a:srgbClr val="FC9100"/>
            </a:solidFill>
            <a:prstDash val="solid"/>
            <a:round/>
            <a:headEnd type="none" w="med" len="med"/>
            <a:tailEnd type="triangle" w="med" len="med"/>
          </a:ln>
        </p:spPr>
        <p:txBody>
          <a:bodyPr/>
          <a:lstStyle/>
          <a:p>
            <a:endParaRPr lang="fr-FR"/>
          </a:p>
        </p:txBody>
      </p:sp>
      <p:sp>
        <p:nvSpPr>
          <p:cNvPr id="117773" name="Line 13"/>
          <p:cNvSpPr>
            <a:spLocks noChangeShapeType="1"/>
          </p:cNvSpPr>
          <p:nvPr/>
        </p:nvSpPr>
        <p:spPr bwMode="auto">
          <a:xfrm>
            <a:off x="6650038" y="5229225"/>
            <a:ext cx="1587" cy="576263"/>
          </a:xfrm>
          <a:prstGeom prst="line">
            <a:avLst/>
          </a:prstGeom>
          <a:noFill/>
          <a:ln w="63500">
            <a:solidFill>
              <a:srgbClr val="FC9100"/>
            </a:solidFill>
            <a:prstDash val="solid"/>
            <a:round/>
            <a:headEnd type="none" w="med" len="med"/>
            <a:tailEnd type="triangle" w="med" len="med"/>
          </a:ln>
        </p:spPr>
        <p:txBody>
          <a:bodyPr/>
          <a:lstStyle/>
          <a:p>
            <a:endParaRPr lang="fr-FR"/>
          </a:p>
        </p:txBody>
      </p:sp>
      <p:sp>
        <p:nvSpPr>
          <p:cNvPr id="117774" name="Line 14"/>
          <p:cNvSpPr>
            <a:spLocks noChangeShapeType="1"/>
          </p:cNvSpPr>
          <p:nvPr/>
        </p:nvSpPr>
        <p:spPr bwMode="auto">
          <a:xfrm>
            <a:off x="6650038" y="6022975"/>
            <a:ext cx="1587" cy="438150"/>
          </a:xfrm>
          <a:prstGeom prst="line">
            <a:avLst/>
          </a:prstGeom>
          <a:noFill/>
          <a:ln w="63500">
            <a:solidFill>
              <a:srgbClr val="FC9100"/>
            </a:solidFill>
            <a:prstDash val="solid"/>
            <a:round/>
            <a:headEnd type="none" w="med" len="med"/>
            <a:tailEnd type="triangle" w="med" len="med"/>
          </a:ln>
        </p:spPr>
        <p:txBody>
          <a:bodyPr/>
          <a:lstStyle/>
          <a:p>
            <a:endParaRPr lang="fr-FR"/>
          </a:p>
        </p:txBody>
      </p:sp>
      <p:sp>
        <p:nvSpPr>
          <p:cNvPr id="117775" name="Line 15"/>
          <p:cNvSpPr>
            <a:spLocks noChangeShapeType="1"/>
          </p:cNvSpPr>
          <p:nvPr/>
        </p:nvSpPr>
        <p:spPr bwMode="auto">
          <a:xfrm>
            <a:off x="8018463" y="5014913"/>
            <a:ext cx="1587" cy="790575"/>
          </a:xfrm>
          <a:prstGeom prst="line">
            <a:avLst/>
          </a:prstGeom>
          <a:noFill/>
          <a:ln w="63500">
            <a:solidFill>
              <a:srgbClr val="FC9100"/>
            </a:solidFill>
            <a:prstDash val="solid"/>
            <a:round/>
            <a:headEnd type="none" w="med" len="med"/>
            <a:tailEnd type="triangle" w="med" len="med"/>
          </a:ln>
        </p:spPr>
        <p:txBody>
          <a:bodyPr/>
          <a:lstStyle/>
          <a:p>
            <a:endParaRPr lang="fr-FR"/>
          </a:p>
        </p:txBody>
      </p:sp>
      <p:sp>
        <p:nvSpPr>
          <p:cNvPr id="117776" name="Line 16"/>
          <p:cNvSpPr>
            <a:spLocks noChangeShapeType="1"/>
          </p:cNvSpPr>
          <p:nvPr/>
        </p:nvSpPr>
        <p:spPr bwMode="auto">
          <a:xfrm flipH="1">
            <a:off x="7010400" y="6454775"/>
            <a:ext cx="863600" cy="1588"/>
          </a:xfrm>
          <a:prstGeom prst="line">
            <a:avLst/>
          </a:prstGeom>
          <a:noFill/>
          <a:ln w="38100">
            <a:solidFill>
              <a:srgbClr val="00D198"/>
            </a:solidFill>
            <a:prstDash val="sysDot"/>
            <a:round/>
            <a:headEnd type="none" w="med" len="med"/>
            <a:tailEnd type="none" w="med" len="med"/>
          </a:ln>
        </p:spPr>
        <p:txBody>
          <a:bodyPr/>
          <a:lstStyle/>
          <a:p>
            <a:endParaRPr lang="fr-FR"/>
          </a:p>
        </p:txBody>
      </p:sp>
      <p:sp>
        <p:nvSpPr>
          <p:cNvPr id="117777" name="Line 17"/>
          <p:cNvSpPr>
            <a:spLocks noChangeShapeType="1"/>
          </p:cNvSpPr>
          <p:nvPr/>
        </p:nvSpPr>
        <p:spPr bwMode="auto">
          <a:xfrm flipH="1">
            <a:off x="7153275" y="5086350"/>
            <a:ext cx="360363" cy="719138"/>
          </a:xfrm>
          <a:prstGeom prst="line">
            <a:avLst/>
          </a:prstGeom>
          <a:noFill/>
          <a:ln w="63500">
            <a:solidFill>
              <a:srgbClr val="FC9100"/>
            </a:solidFill>
            <a:prstDash val="solid"/>
            <a:round/>
            <a:headEnd type="none" w="med" len="med"/>
            <a:tailEnd type="triangle" w="med" len="med"/>
          </a:ln>
        </p:spPr>
        <p:txBody>
          <a:bodyPr/>
          <a:lstStyle/>
          <a:p>
            <a:endParaRPr lang="fr-FR"/>
          </a:p>
        </p:txBody>
      </p:sp>
      <p:sp>
        <p:nvSpPr>
          <p:cNvPr id="117778" name="Line 18"/>
          <p:cNvSpPr>
            <a:spLocks noChangeShapeType="1"/>
          </p:cNvSpPr>
          <p:nvPr/>
        </p:nvSpPr>
        <p:spPr bwMode="auto">
          <a:xfrm flipH="1">
            <a:off x="7226300" y="5086350"/>
            <a:ext cx="503238" cy="1368425"/>
          </a:xfrm>
          <a:prstGeom prst="line">
            <a:avLst/>
          </a:prstGeom>
          <a:noFill/>
          <a:ln w="63500">
            <a:solidFill>
              <a:srgbClr val="FC9100"/>
            </a:solidFill>
            <a:prstDash val="solid"/>
            <a:round/>
            <a:headEnd type="none" w="med" len="med"/>
            <a:tailEnd type="triangle" w="med" len="med"/>
          </a:ln>
        </p:spPr>
        <p:txBody>
          <a:bodyPr/>
          <a:lstStyle/>
          <a:p>
            <a:endParaRPr lang="fr-FR"/>
          </a:p>
        </p:txBody>
      </p:sp>
      <p:sp>
        <p:nvSpPr>
          <p:cNvPr id="117779" name="Rectangle 19"/>
          <p:cNvSpPr>
            <a:spLocks/>
          </p:cNvSpPr>
          <p:nvPr/>
        </p:nvSpPr>
        <p:spPr bwMode="auto">
          <a:xfrm>
            <a:off x="8270875" y="6021388"/>
            <a:ext cx="596900" cy="381000"/>
          </a:xfrm>
          <a:prstGeom prst="rect">
            <a:avLst/>
          </a:prstGeom>
          <a:noFill/>
          <a:ln w="9525">
            <a:noFill/>
            <a:miter lim="800000"/>
            <a:headEnd type="none" w="med" len="med"/>
            <a:tailEnd type="none" w="med" len="med"/>
          </a:ln>
        </p:spPr>
        <p:txBody>
          <a:bodyPr wrap="none" lIns="0" tIns="0" rIns="40639" bIns="0">
            <a:spAutoFit/>
          </a:bodyPr>
          <a:lstStyle/>
          <a:p>
            <a:pPr marL="39688"/>
            <a:r>
              <a:rPr lang="en-US" sz="2000" baseline="30000">
                <a:solidFill>
                  <a:schemeClr val="tx1"/>
                </a:solidFill>
                <a:cs typeface="Arial" charset="0"/>
              </a:rPr>
              <a:t>74</a:t>
            </a:r>
            <a:r>
              <a:rPr lang="en-US" sz="2000">
                <a:solidFill>
                  <a:schemeClr val="tx1"/>
                </a:solidFill>
                <a:cs typeface="Arial" charset="0"/>
              </a:rPr>
              <a:t>Kr</a:t>
            </a:r>
          </a:p>
        </p:txBody>
      </p:sp>
      <p:sp>
        <p:nvSpPr>
          <p:cNvPr id="117780" name="Line 20"/>
          <p:cNvSpPr>
            <a:spLocks noChangeShapeType="1"/>
          </p:cNvSpPr>
          <p:nvPr/>
        </p:nvSpPr>
        <p:spPr bwMode="auto">
          <a:xfrm flipH="1">
            <a:off x="7802563" y="5805488"/>
            <a:ext cx="142875" cy="654050"/>
          </a:xfrm>
          <a:prstGeom prst="line">
            <a:avLst/>
          </a:prstGeom>
          <a:noFill/>
          <a:ln w="63500">
            <a:solidFill>
              <a:schemeClr val="tx1"/>
            </a:solidFill>
            <a:prstDash val="solid"/>
            <a:round/>
            <a:headEnd type="none" w="med" len="med"/>
            <a:tailEnd type="triangle" w="med" len="med"/>
          </a:ln>
        </p:spPr>
        <p:txBody>
          <a:bodyPr/>
          <a:lstStyle/>
          <a:p>
            <a:endParaRPr lang="fr-FR"/>
          </a:p>
        </p:txBody>
      </p:sp>
      <p:sp>
        <p:nvSpPr>
          <p:cNvPr id="117781" name="Line 21"/>
          <p:cNvSpPr>
            <a:spLocks noChangeShapeType="1"/>
          </p:cNvSpPr>
          <p:nvPr/>
        </p:nvSpPr>
        <p:spPr bwMode="auto">
          <a:xfrm>
            <a:off x="8018463" y="3789363"/>
            <a:ext cx="1587" cy="1008062"/>
          </a:xfrm>
          <a:prstGeom prst="line">
            <a:avLst/>
          </a:prstGeom>
          <a:noFill/>
          <a:ln w="63500">
            <a:solidFill>
              <a:schemeClr val="tx1"/>
            </a:solidFill>
            <a:prstDash val="sysDot"/>
            <a:round/>
            <a:headEnd type="none" w="med" len="med"/>
            <a:tailEnd type="triangle" w="med" len="med"/>
          </a:ln>
        </p:spPr>
        <p:txBody>
          <a:bodyPr/>
          <a:lstStyle/>
          <a:p>
            <a:endParaRPr lang="fr-FR"/>
          </a:p>
        </p:txBody>
      </p:sp>
      <p:sp>
        <p:nvSpPr>
          <p:cNvPr id="117782" name="Rectangle 22"/>
          <p:cNvSpPr>
            <a:spLocks/>
          </p:cNvSpPr>
          <p:nvPr/>
        </p:nvSpPr>
        <p:spPr bwMode="auto">
          <a:xfrm>
            <a:off x="6208713" y="5800725"/>
            <a:ext cx="752475" cy="482600"/>
          </a:xfrm>
          <a:prstGeom prst="rect">
            <a:avLst/>
          </a:prstGeom>
          <a:solidFill>
            <a:srgbClr val="0F00A8"/>
          </a:solidFill>
          <a:ln w="25400">
            <a:solidFill>
              <a:srgbClr val="00D198"/>
            </a:solidFill>
            <a:prstDash val="solid"/>
            <a:miter lim="800000"/>
            <a:headEnd type="none" w="med" len="med"/>
            <a:tailEnd type="none" w="med" len="med"/>
          </a:ln>
        </p:spPr>
        <p:txBody>
          <a:bodyPr wrap="none" lIns="0" tIns="0" rIns="40639" bIns="0">
            <a:spAutoFit/>
          </a:bodyPr>
          <a:lstStyle/>
          <a:p>
            <a:pPr marL="39688"/>
            <a:r>
              <a:rPr lang="en-US" sz="1200">
                <a:solidFill>
                  <a:srgbClr val="00D198"/>
                </a:solidFill>
                <a:cs typeface="Arial" charset="0"/>
              </a:rPr>
              <a:t>+ 1.9(8) eb</a:t>
            </a:r>
          </a:p>
        </p:txBody>
      </p:sp>
      <p:sp>
        <p:nvSpPr>
          <p:cNvPr id="117783" name="Rectangle 23"/>
          <p:cNvSpPr>
            <a:spLocks/>
          </p:cNvSpPr>
          <p:nvPr/>
        </p:nvSpPr>
        <p:spPr bwMode="auto">
          <a:xfrm>
            <a:off x="7472363" y="4797425"/>
            <a:ext cx="712787" cy="482600"/>
          </a:xfrm>
          <a:prstGeom prst="rect">
            <a:avLst/>
          </a:prstGeom>
          <a:solidFill>
            <a:srgbClr val="0F00A8"/>
          </a:solidFill>
          <a:ln w="25400">
            <a:solidFill>
              <a:srgbClr val="00D300"/>
            </a:solidFill>
            <a:prstDash val="solid"/>
            <a:miter lim="800000"/>
            <a:headEnd type="none" w="med" len="med"/>
            <a:tailEnd type="none" w="med" len="med"/>
          </a:ln>
        </p:spPr>
        <p:txBody>
          <a:bodyPr wrap="none" lIns="0" tIns="0" rIns="40639" bIns="0">
            <a:spAutoFit/>
          </a:bodyPr>
          <a:lstStyle/>
          <a:p>
            <a:pPr marL="39688"/>
            <a:r>
              <a:rPr lang="en-US" sz="1200">
                <a:solidFill>
                  <a:srgbClr val="00D300"/>
                </a:solidFill>
                <a:cs typeface="Arial" charset="0"/>
              </a:rPr>
              <a:t>- 0.9(6) eb</a:t>
            </a:r>
          </a:p>
        </p:txBody>
      </p:sp>
      <p:sp>
        <p:nvSpPr>
          <p:cNvPr id="117784" name="Rectangle 24"/>
          <p:cNvSpPr>
            <a:spLocks/>
          </p:cNvSpPr>
          <p:nvPr/>
        </p:nvSpPr>
        <p:spPr bwMode="auto">
          <a:xfrm>
            <a:off x="5749925" y="4387850"/>
            <a:ext cx="1731963" cy="609600"/>
          </a:xfrm>
          <a:prstGeom prst="rect">
            <a:avLst/>
          </a:prstGeom>
          <a:noFill/>
          <a:ln w="9525">
            <a:noFill/>
            <a:miter lim="800000"/>
            <a:headEnd type="none" w="med" len="med"/>
            <a:tailEnd type="none" w="med" len="med"/>
          </a:ln>
        </p:spPr>
        <p:txBody>
          <a:bodyPr wrap="none" lIns="0" tIns="0" rIns="40639" bIns="0" anchorCtr="1">
            <a:spAutoFit/>
          </a:bodyPr>
          <a:lstStyle/>
          <a:p>
            <a:pPr marL="39688" algn="ctr"/>
            <a:r>
              <a:rPr lang="en-US" sz="3400">
                <a:solidFill>
                  <a:srgbClr val="00FFBF"/>
                </a:solidFill>
                <a:latin typeface="Arial Black" pitchFamily="34" charset="0"/>
                <a:ea typeface="Arial Black" pitchFamily="34" charset="0"/>
                <a:cs typeface="Arial Black" pitchFamily="34" charset="0"/>
                <a:sym typeface="Arial Black" pitchFamily="34" charset="0"/>
              </a:rPr>
              <a:t>prolate</a:t>
            </a:r>
          </a:p>
        </p:txBody>
      </p:sp>
      <p:sp>
        <p:nvSpPr>
          <p:cNvPr id="117785" name="Rectangle 25"/>
          <p:cNvSpPr>
            <a:spLocks/>
          </p:cNvSpPr>
          <p:nvPr/>
        </p:nvSpPr>
        <p:spPr bwMode="auto">
          <a:xfrm>
            <a:off x="7361238" y="3957638"/>
            <a:ext cx="1354137" cy="533400"/>
          </a:xfrm>
          <a:prstGeom prst="rect">
            <a:avLst/>
          </a:prstGeom>
          <a:noFill/>
          <a:ln w="9525">
            <a:noFill/>
            <a:miter lim="800000"/>
            <a:headEnd type="none" w="med" len="med"/>
            <a:tailEnd type="none" w="med" len="med"/>
          </a:ln>
        </p:spPr>
        <p:txBody>
          <a:bodyPr wrap="none" lIns="0" tIns="0" rIns="40639" bIns="0" anchorCtr="1">
            <a:spAutoFit/>
          </a:bodyPr>
          <a:lstStyle/>
          <a:p>
            <a:pPr marL="39688" algn="ctr"/>
            <a:r>
              <a:rPr lang="en-US" sz="2900">
                <a:solidFill>
                  <a:srgbClr val="00FF00"/>
                </a:solidFill>
                <a:latin typeface="Arial Black" pitchFamily="34" charset="0"/>
                <a:ea typeface="Arial Black" pitchFamily="34" charset="0"/>
                <a:cs typeface="Arial Black" pitchFamily="34" charset="0"/>
                <a:sym typeface="Arial Black" pitchFamily="34" charset="0"/>
              </a:rPr>
              <a:t>oblate</a:t>
            </a:r>
          </a:p>
        </p:txBody>
      </p:sp>
      <p:grpSp>
        <p:nvGrpSpPr>
          <p:cNvPr id="3" name="Group 26"/>
          <p:cNvGrpSpPr>
            <a:grpSpLocks/>
          </p:cNvGrpSpPr>
          <p:nvPr/>
        </p:nvGrpSpPr>
        <p:grpSpPr bwMode="auto">
          <a:xfrm>
            <a:off x="5857875" y="6245225"/>
            <a:ext cx="327025" cy="349250"/>
            <a:chOff x="0" y="0"/>
            <a:chExt cx="206" cy="220"/>
          </a:xfrm>
        </p:grpSpPr>
        <p:sp>
          <p:nvSpPr>
            <p:cNvPr id="117787" name="Rectangle 27"/>
            <p:cNvSpPr>
              <a:spLocks/>
            </p:cNvSpPr>
            <p:nvPr/>
          </p:nvSpPr>
          <p:spPr bwMode="auto">
            <a:xfrm>
              <a:off x="0" y="0"/>
              <a:ext cx="177" cy="192"/>
            </a:xfrm>
            <a:prstGeom prst="rect">
              <a:avLst/>
            </a:prstGeom>
            <a:noFill/>
            <a:ln w="9525">
              <a:noFill/>
              <a:miter lim="800000"/>
              <a:headEnd type="none" w="med" len="med"/>
              <a:tailEnd type="none" w="med" len="med"/>
            </a:ln>
          </p:spPr>
          <p:txBody>
            <a:bodyPr wrap="none" lIns="0" tIns="0" rIns="40639" bIns="0">
              <a:spAutoFit/>
            </a:bodyPr>
            <a:lstStyle/>
            <a:p>
              <a:pPr marL="39688"/>
              <a:r>
                <a:rPr lang="en-US" sz="1400">
                  <a:solidFill>
                    <a:schemeClr val="tx1"/>
                  </a:solidFill>
                  <a:cs typeface="Arial" charset="0"/>
                </a:rPr>
                <a:t>0</a:t>
              </a:r>
              <a:r>
                <a:rPr lang="en-US" sz="1400" baseline="30000">
                  <a:solidFill>
                    <a:schemeClr val="tx1"/>
                  </a:solidFill>
                  <a:cs typeface="Arial" charset="0"/>
                </a:rPr>
                <a:t>+</a:t>
              </a:r>
            </a:p>
          </p:txBody>
        </p:sp>
        <p:sp>
          <p:nvSpPr>
            <p:cNvPr id="117788" name="Rectangle 28"/>
            <p:cNvSpPr>
              <a:spLocks/>
            </p:cNvSpPr>
            <p:nvPr/>
          </p:nvSpPr>
          <p:spPr bwMode="auto">
            <a:xfrm>
              <a:off x="90" y="68"/>
              <a:ext cx="116" cy="152"/>
            </a:xfrm>
            <a:prstGeom prst="rect">
              <a:avLst/>
            </a:prstGeom>
            <a:noFill/>
            <a:ln w="9525">
              <a:noFill/>
              <a:miter lim="800000"/>
              <a:headEnd type="none" w="med" len="med"/>
              <a:tailEnd type="none" w="med" len="med"/>
            </a:ln>
          </p:spPr>
          <p:txBody>
            <a:bodyPr wrap="none" lIns="0" tIns="0" rIns="40639" bIns="0">
              <a:spAutoFit/>
            </a:bodyPr>
            <a:lstStyle/>
            <a:p>
              <a:pPr marL="39688"/>
              <a:r>
                <a:rPr lang="en-US" sz="1000">
                  <a:solidFill>
                    <a:schemeClr val="tx1"/>
                  </a:solidFill>
                  <a:cs typeface="Arial" charset="0"/>
                </a:rPr>
                <a:t>1</a:t>
              </a:r>
            </a:p>
          </p:txBody>
        </p:sp>
      </p:grpSp>
      <p:grpSp>
        <p:nvGrpSpPr>
          <p:cNvPr id="4" name="Group 29"/>
          <p:cNvGrpSpPr>
            <a:grpSpLocks/>
          </p:cNvGrpSpPr>
          <p:nvPr/>
        </p:nvGrpSpPr>
        <p:grpSpPr bwMode="auto">
          <a:xfrm>
            <a:off x="5857875" y="5021263"/>
            <a:ext cx="327025" cy="349250"/>
            <a:chOff x="0" y="0"/>
            <a:chExt cx="206" cy="220"/>
          </a:xfrm>
        </p:grpSpPr>
        <p:sp>
          <p:nvSpPr>
            <p:cNvPr id="117790" name="Rectangle 30"/>
            <p:cNvSpPr>
              <a:spLocks/>
            </p:cNvSpPr>
            <p:nvPr/>
          </p:nvSpPr>
          <p:spPr bwMode="auto">
            <a:xfrm>
              <a:off x="0" y="0"/>
              <a:ext cx="177" cy="192"/>
            </a:xfrm>
            <a:prstGeom prst="rect">
              <a:avLst/>
            </a:prstGeom>
            <a:noFill/>
            <a:ln w="9525">
              <a:noFill/>
              <a:miter lim="800000"/>
              <a:headEnd type="none" w="med" len="med"/>
              <a:tailEnd type="none" w="med" len="med"/>
            </a:ln>
          </p:spPr>
          <p:txBody>
            <a:bodyPr wrap="none" lIns="0" tIns="0" rIns="40639" bIns="0">
              <a:spAutoFit/>
            </a:bodyPr>
            <a:lstStyle/>
            <a:p>
              <a:pPr marL="39688"/>
              <a:r>
                <a:rPr lang="en-US" sz="1400">
                  <a:solidFill>
                    <a:schemeClr val="tx1"/>
                  </a:solidFill>
                  <a:cs typeface="Arial" charset="0"/>
                </a:rPr>
                <a:t>4</a:t>
              </a:r>
              <a:r>
                <a:rPr lang="en-US" sz="1400" baseline="30000">
                  <a:solidFill>
                    <a:schemeClr val="tx1"/>
                  </a:solidFill>
                  <a:cs typeface="Arial" charset="0"/>
                </a:rPr>
                <a:t>+</a:t>
              </a:r>
            </a:p>
          </p:txBody>
        </p:sp>
        <p:sp>
          <p:nvSpPr>
            <p:cNvPr id="117791" name="Rectangle 31"/>
            <p:cNvSpPr>
              <a:spLocks/>
            </p:cNvSpPr>
            <p:nvPr/>
          </p:nvSpPr>
          <p:spPr bwMode="auto">
            <a:xfrm>
              <a:off x="90" y="68"/>
              <a:ext cx="116" cy="152"/>
            </a:xfrm>
            <a:prstGeom prst="rect">
              <a:avLst/>
            </a:prstGeom>
            <a:noFill/>
            <a:ln w="9525">
              <a:noFill/>
              <a:miter lim="800000"/>
              <a:headEnd type="none" w="med" len="med"/>
              <a:tailEnd type="none" w="med" len="med"/>
            </a:ln>
          </p:spPr>
          <p:txBody>
            <a:bodyPr wrap="none" lIns="0" tIns="0" rIns="40639" bIns="0">
              <a:spAutoFit/>
            </a:bodyPr>
            <a:lstStyle/>
            <a:p>
              <a:pPr marL="39688"/>
              <a:r>
                <a:rPr lang="en-US" sz="1000">
                  <a:solidFill>
                    <a:schemeClr val="tx1"/>
                  </a:solidFill>
                  <a:cs typeface="Arial" charset="0"/>
                </a:rPr>
                <a:t>1</a:t>
              </a:r>
            </a:p>
          </p:txBody>
        </p:sp>
      </p:grpSp>
      <p:grpSp>
        <p:nvGrpSpPr>
          <p:cNvPr id="5" name="Group 32"/>
          <p:cNvGrpSpPr>
            <a:grpSpLocks/>
          </p:cNvGrpSpPr>
          <p:nvPr/>
        </p:nvGrpSpPr>
        <p:grpSpPr bwMode="auto">
          <a:xfrm>
            <a:off x="5857875" y="3941763"/>
            <a:ext cx="327025" cy="349250"/>
            <a:chOff x="0" y="0"/>
            <a:chExt cx="206" cy="220"/>
          </a:xfrm>
        </p:grpSpPr>
        <p:sp>
          <p:nvSpPr>
            <p:cNvPr id="117793" name="Rectangle 33"/>
            <p:cNvSpPr>
              <a:spLocks/>
            </p:cNvSpPr>
            <p:nvPr/>
          </p:nvSpPr>
          <p:spPr bwMode="auto">
            <a:xfrm>
              <a:off x="0" y="0"/>
              <a:ext cx="177" cy="192"/>
            </a:xfrm>
            <a:prstGeom prst="rect">
              <a:avLst/>
            </a:prstGeom>
            <a:noFill/>
            <a:ln w="9525">
              <a:noFill/>
              <a:miter lim="800000"/>
              <a:headEnd type="none" w="med" len="med"/>
              <a:tailEnd type="none" w="med" len="med"/>
            </a:ln>
          </p:spPr>
          <p:txBody>
            <a:bodyPr wrap="none" lIns="0" tIns="0" rIns="40639" bIns="0">
              <a:spAutoFit/>
            </a:bodyPr>
            <a:lstStyle/>
            <a:p>
              <a:pPr marL="39688"/>
              <a:r>
                <a:rPr lang="en-US" sz="1400">
                  <a:solidFill>
                    <a:schemeClr val="tx1"/>
                  </a:solidFill>
                  <a:cs typeface="Arial" charset="0"/>
                </a:rPr>
                <a:t>6</a:t>
              </a:r>
              <a:r>
                <a:rPr lang="en-US" sz="1400" baseline="30000">
                  <a:solidFill>
                    <a:schemeClr val="tx1"/>
                  </a:solidFill>
                  <a:cs typeface="Arial" charset="0"/>
                </a:rPr>
                <a:t>+</a:t>
              </a:r>
            </a:p>
          </p:txBody>
        </p:sp>
        <p:sp>
          <p:nvSpPr>
            <p:cNvPr id="117794" name="Rectangle 34"/>
            <p:cNvSpPr>
              <a:spLocks/>
            </p:cNvSpPr>
            <p:nvPr/>
          </p:nvSpPr>
          <p:spPr bwMode="auto">
            <a:xfrm>
              <a:off x="90" y="68"/>
              <a:ext cx="116" cy="152"/>
            </a:xfrm>
            <a:prstGeom prst="rect">
              <a:avLst/>
            </a:prstGeom>
            <a:noFill/>
            <a:ln w="9525">
              <a:noFill/>
              <a:miter lim="800000"/>
              <a:headEnd type="none" w="med" len="med"/>
              <a:tailEnd type="none" w="med" len="med"/>
            </a:ln>
          </p:spPr>
          <p:txBody>
            <a:bodyPr wrap="none" lIns="0" tIns="0" rIns="40639" bIns="0">
              <a:spAutoFit/>
            </a:bodyPr>
            <a:lstStyle/>
            <a:p>
              <a:pPr marL="39688"/>
              <a:r>
                <a:rPr lang="en-US" sz="1000">
                  <a:solidFill>
                    <a:schemeClr val="tx1"/>
                  </a:solidFill>
                  <a:cs typeface="Arial" charset="0"/>
                </a:rPr>
                <a:t>1</a:t>
              </a:r>
            </a:p>
          </p:txBody>
        </p:sp>
      </p:grpSp>
      <p:grpSp>
        <p:nvGrpSpPr>
          <p:cNvPr id="6" name="Group 35"/>
          <p:cNvGrpSpPr>
            <a:grpSpLocks/>
          </p:cNvGrpSpPr>
          <p:nvPr/>
        </p:nvGrpSpPr>
        <p:grpSpPr bwMode="auto">
          <a:xfrm>
            <a:off x="5857875" y="3005138"/>
            <a:ext cx="327025" cy="349250"/>
            <a:chOff x="0" y="0"/>
            <a:chExt cx="206" cy="220"/>
          </a:xfrm>
        </p:grpSpPr>
        <p:sp>
          <p:nvSpPr>
            <p:cNvPr id="117796" name="Rectangle 36"/>
            <p:cNvSpPr>
              <a:spLocks/>
            </p:cNvSpPr>
            <p:nvPr/>
          </p:nvSpPr>
          <p:spPr bwMode="auto">
            <a:xfrm>
              <a:off x="0" y="0"/>
              <a:ext cx="177" cy="192"/>
            </a:xfrm>
            <a:prstGeom prst="rect">
              <a:avLst/>
            </a:prstGeom>
            <a:noFill/>
            <a:ln w="9525">
              <a:noFill/>
              <a:miter lim="800000"/>
              <a:headEnd type="none" w="med" len="med"/>
              <a:tailEnd type="none" w="med" len="med"/>
            </a:ln>
          </p:spPr>
          <p:txBody>
            <a:bodyPr wrap="none" lIns="0" tIns="0" rIns="40639" bIns="0">
              <a:spAutoFit/>
            </a:bodyPr>
            <a:lstStyle/>
            <a:p>
              <a:pPr marL="39688"/>
              <a:r>
                <a:rPr lang="en-US" sz="1400">
                  <a:solidFill>
                    <a:schemeClr val="tx1"/>
                  </a:solidFill>
                  <a:cs typeface="Arial" charset="0"/>
                </a:rPr>
                <a:t>8</a:t>
              </a:r>
              <a:r>
                <a:rPr lang="en-US" sz="1400" baseline="30000">
                  <a:solidFill>
                    <a:schemeClr val="tx1"/>
                  </a:solidFill>
                  <a:cs typeface="Arial" charset="0"/>
                </a:rPr>
                <a:t>+</a:t>
              </a:r>
            </a:p>
          </p:txBody>
        </p:sp>
        <p:sp>
          <p:nvSpPr>
            <p:cNvPr id="117797" name="Rectangle 37"/>
            <p:cNvSpPr>
              <a:spLocks/>
            </p:cNvSpPr>
            <p:nvPr/>
          </p:nvSpPr>
          <p:spPr bwMode="auto">
            <a:xfrm>
              <a:off x="90" y="68"/>
              <a:ext cx="116" cy="152"/>
            </a:xfrm>
            <a:prstGeom prst="rect">
              <a:avLst/>
            </a:prstGeom>
            <a:noFill/>
            <a:ln w="9525">
              <a:noFill/>
              <a:miter lim="800000"/>
              <a:headEnd type="none" w="med" len="med"/>
              <a:tailEnd type="none" w="med" len="med"/>
            </a:ln>
          </p:spPr>
          <p:txBody>
            <a:bodyPr wrap="none" lIns="0" tIns="0" rIns="40639" bIns="0">
              <a:spAutoFit/>
            </a:bodyPr>
            <a:lstStyle/>
            <a:p>
              <a:pPr marL="39688"/>
              <a:r>
                <a:rPr lang="en-US" sz="1000">
                  <a:solidFill>
                    <a:schemeClr val="tx1"/>
                  </a:solidFill>
                  <a:cs typeface="Arial" charset="0"/>
                </a:rPr>
                <a:t>1</a:t>
              </a:r>
            </a:p>
          </p:txBody>
        </p:sp>
      </p:grpSp>
      <p:sp>
        <p:nvSpPr>
          <p:cNvPr id="117798" name="Rectangle 38"/>
          <p:cNvSpPr>
            <a:spLocks/>
          </p:cNvSpPr>
          <p:nvPr/>
        </p:nvSpPr>
        <p:spPr bwMode="auto">
          <a:xfrm>
            <a:off x="6208713" y="5080000"/>
            <a:ext cx="752475" cy="482600"/>
          </a:xfrm>
          <a:prstGeom prst="rect">
            <a:avLst/>
          </a:prstGeom>
          <a:solidFill>
            <a:srgbClr val="0F00A8"/>
          </a:solidFill>
          <a:ln w="25400">
            <a:solidFill>
              <a:srgbClr val="00D198"/>
            </a:solidFill>
            <a:prstDash val="solid"/>
            <a:miter lim="800000"/>
            <a:headEnd type="none" w="med" len="med"/>
            <a:tailEnd type="none" w="med" len="med"/>
          </a:ln>
        </p:spPr>
        <p:txBody>
          <a:bodyPr wrap="none" lIns="0" tIns="0" rIns="40639" bIns="0">
            <a:spAutoFit/>
          </a:bodyPr>
          <a:lstStyle/>
          <a:p>
            <a:pPr marL="39688"/>
            <a:r>
              <a:rPr lang="en-US" sz="1200">
                <a:solidFill>
                  <a:srgbClr val="00D198"/>
                </a:solidFill>
                <a:cs typeface="Arial" charset="0"/>
              </a:rPr>
              <a:t>+ 2.1(4) eb</a:t>
            </a:r>
          </a:p>
        </p:txBody>
      </p:sp>
      <p:grpSp>
        <p:nvGrpSpPr>
          <p:cNvPr id="7" name="Group 39"/>
          <p:cNvGrpSpPr>
            <a:grpSpLocks/>
          </p:cNvGrpSpPr>
          <p:nvPr/>
        </p:nvGrpSpPr>
        <p:grpSpPr bwMode="auto">
          <a:xfrm>
            <a:off x="8377238" y="5526088"/>
            <a:ext cx="327025" cy="349250"/>
            <a:chOff x="0" y="0"/>
            <a:chExt cx="206" cy="220"/>
          </a:xfrm>
        </p:grpSpPr>
        <p:sp>
          <p:nvSpPr>
            <p:cNvPr id="117800" name="Rectangle 40"/>
            <p:cNvSpPr>
              <a:spLocks/>
            </p:cNvSpPr>
            <p:nvPr/>
          </p:nvSpPr>
          <p:spPr bwMode="auto">
            <a:xfrm>
              <a:off x="0" y="0"/>
              <a:ext cx="177" cy="192"/>
            </a:xfrm>
            <a:prstGeom prst="rect">
              <a:avLst/>
            </a:prstGeom>
            <a:noFill/>
            <a:ln w="9525">
              <a:noFill/>
              <a:miter lim="800000"/>
              <a:headEnd type="none" w="med" len="med"/>
              <a:tailEnd type="none" w="med" len="med"/>
            </a:ln>
          </p:spPr>
          <p:txBody>
            <a:bodyPr wrap="none" lIns="0" tIns="0" rIns="40639" bIns="0">
              <a:spAutoFit/>
            </a:bodyPr>
            <a:lstStyle/>
            <a:p>
              <a:pPr marL="39688"/>
              <a:r>
                <a:rPr lang="en-US" sz="1400">
                  <a:solidFill>
                    <a:schemeClr val="tx1"/>
                  </a:solidFill>
                  <a:cs typeface="Arial" charset="0"/>
                </a:rPr>
                <a:t>0</a:t>
              </a:r>
              <a:r>
                <a:rPr lang="en-US" sz="1400" baseline="30000">
                  <a:solidFill>
                    <a:schemeClr val="tx1"/>
                  </a:solidFill>
                  <a:cs typeface="Arial" charset="0"/>
                </a:rPr>
                <a:t>+</a:t>
              </a:r>
            </a:p>
          </p:txBody>
        </p:sp>
        <p:sp>
          <p:nvSpPr>
            <p:cNvPr id="117801" name="Rectangle 41"/>
            <p:cNvSpPr>
              <a:spLocks/>
            </p:cNvSpPr>
            <p:nvPr/>
          </p:nvSpPr>
          <p:spPr bwMode="auto">
            <a:xfrm>
              <a:off x="90" y="68"/>
              <a:ext cx="116" cy="152"/>
            </a:xfrm>
            <a:prstGeom prst="rect">
              <a:avLst/>
            </a:prstGeom>
            <a:noFill/>
            <a:ln w="9525">
              <a:noFill/>
              <a:miter lim="800000"/>
              <a:headEnd type="none" w="med" len="med"/>
              <a:tailEnd type="none" w="med" len="med"/>
            </a:ln>
          </p:spPr>
          <p:txBody>
            <a:bodyPr wrap="none" lIns="0" tIns="0" rIns="40639" bIns="0">
              <a:spAutoFit/>
            </a:bodyPr>
            <a:lstStyle/>
            <a:p>
              <a:pPr marL="39688"/>
              <a:r>
                <a:rPr lang="en-US" sz="1000">
                  <a:solidFill>
                    <a:schemeClr val="tx1"/>
                  </a:solidFill>
                  <a:cs typeface="Arial" charset="0"/>
                </a:rPr>
                <a:t>2</a:t>
              </a:r>
            </a:p>
          </p:txBody>
        </p:sp>
      </p:grpSp>
      <p:grpSp>
        <p:nvGrpSpPr>
          <p:cNvPr id="8" name="Group 42"/>
          <p:cNvGrpSpPr>
            <a:grpSpLocks/>
          </p:cNvGrpSpPr>
          <p:nvPr/>
        </p:nvGrpSpPr>
        <p:grpSpPr bwMode="auto">
          <a:xfrm>
            <a:off x="8377238" y="4733925"/>
            <a:ext cx="327025" cy="349250"/>
            <a:chOff x="0" y="0"/>
            <a:chExt cx="206" cy="220"/>
          </a:xfrm>
        </p:grpSpPr>
        <p:sp>
          <p:nvSpPr>
            <p:cNvPr id="117803" name="Rectangle 43"/>
            <p:cNvSpPr>
              <a:spLocks/>
            </p:cNvSpPr>
            <p:nvPr/>
          </p:nvSpPr>
          <p:spPr bwMode="auto">
            <a:xfrm>
              <a:off x="0" y="0"/>
              <a:ext cx="177" cy="192"/>
            </a:xfrm>
            <a:prstGeom prst="rect">
              <a:avLst/>
            </a:prstGeom>
            <a:noFill/>
            <a:ln w="9525">
              <a:noFill/>
              <a:miter lim="800000"/>
              <a:headEnd type="none" w="med" len="med"/>
              <a:tailEnd type="none" w="med" len="med"/>
            </a:ln>
          </p:spPr>
          <p:txBody>
            <a:bodyPr wrap="none" lIns="0" tIns="0" rIns="40639" bIns="0">
              <a:spAutoFit/>
            </a:bodyPr>
            <a:lstStyle/>
            <a:p>
              <a:pPr marL="39688"/>
              <a:r>
                <a:rPr lang="en-US" sz="1400">
                  <a:solidFill>
                    <a:schemeClr val="tx1"/>
                  </a:solidFill>
                  <a:cs typeface="Arial" charset="0"/>
                </a:rPr>
                <a:t>2</a:t>
              </a:r>
              <a:r>
                <a:rPr lang="en-US" sz="1400" baseline="30000">
                  <a:solidFill>
                    <a:schemeClr val="tx1"/>
                  </a:solidFill>
                  <a:cs typeface="Arial" charset="0"/>
                </a:rPr>
                <a:t>+</a:t>
              </a:r>
            </a:p>
          </p:txBody>
        </p:sp>
        <p:sp>
          <p:nvSpPr>
            <p:cNvPr id="117804" name="Rectangle 44"/>
            <p:cNvSpPr>
              <a:spLocks/>
            </p:cNvSpPr>
            <p:nvPr/>
          </p:nvSpPr>
          <p:spPr bwMode="auto">
            <a:xfrm>
              <a:off x="90" y="68"/>
              <a:ext cx="116" cy="152"/>
            </a:xfrm>
            <a:prstGeom prst="rect">
              <a:avLst/>
            </a:prstGeom>
            <a:noFill/>
            <a:ln w="9525">
              <a:noFill/>
              <a:miter lim="800000"/>
              <a:headEnd type="none" w="med" len="med"/>
              <a:tailEnd type="none" w="med" len="med"/>
            </a:ln>
          </p:spPr>
          <p:txBody>
            <a:bodyPr wrap="none" lIns="0" tIns="0" rIns="40639" bIns="0">
              <a:spAutoFit/>
            </a:bodyPr>
            <a:lstStyle/>
            <a:p>
              <a:pPr marL="39688"/>
              <a:r>
                <a:rPr lang="en-US" sz="1000">
                  <a:solidFill>
                    <a:schemeClr val="tx1"/>
                  </a:solidFill>
                  <a:cs typeface="Arial" charset="0"/>
                </a:rPr>
                <a:t>2</a:t>
              </a:r>
            </a:p>
          </p:txBody>
        </p:sp>
      </p:grpSp>
      <p:grpSp>
        <p:nvGrpSpPr>
          <p:cNvPr id="9" name="Group 45"/>
          <p:cNvGrpSpPr>
            <a:grpSpLocks/>
          </p:cNvGrpSpPr>
          <p:nvPr/>
        </p:nvGrpSpPr>
        <p:grpSpPr bwMode="auto">
          <a:xfrm>
            <a:off x="8377238" y="3581400"/>
            <a:ext cx="327025" cy="349250"/>
            <a:chOff x="0" y="0"/>
            <a:chExt cx="206" cy="220"/>
          </a:xfrm>
        </p:grpSpPr>
        <p:sp>
          <p:nvSpPr>
            <p:cNvPr id="117806" name="Rectangle 46"/>
            <p:cNvSpPr>
              <a:spLocks/>
            </p:cNvSpPr>
            <p:nvPr/>
          </p:nvSpPr>
          <p:spPr bwMode="auto">
            <a:xfrm>
              <a:off x="0" y="0"/>
              <a:ext cx="177" cy="192"/>
            </a:xfrm>
            <a:prstGeom prst="rect">
              <a:avLst/>
            </a:prstGeom>
            <a:noFill/>
            <a:ln w="9525">
              <a:noFill/>
              <a:miter lim="800000"/>
              <a:headEnd type="none" w="med" len="med"/>
              <a:tailEnd type="none" w="med" len="med"/>
            </a:ln>
          </p:spPr>
          <p:txBody>
            <a:bodyPr wrap="none" lIns="0" tIns="0" rIns="40639" bIns="0">
              <a:spAutoFit/>
            </a:bodyPr>
            <a:lstStyle/>
            <a:p>
              <a:pPr marL="39688"/>
              <a:r>
                <a:rPr lang="en-US" sz="1400">
                  <a:solidFill>
                    <a:schemeClr val="tx1"/>
                  </a:solidFill>
                  <a:cs typeface="Arial" charset="0"/>
                </a:rPr>
                <a:t>4</a:t>
              </a:r>
              <a:r>
                <a:rPr lang="en-US" sz="1400" baseline="30000">
                  <a:solidFill>
                    <a:schemeClr val="tx1"/>
                  </a:solidFill>
                  <a:cs typeface="Arial" charset="0"/>
                </a:rPr>
                <a:t>+</a:t>
              </a:r>
            </a:p>
          </p:txBody>
        </p:sp>
        <p:sp>
          <p:nvSpPr>
            <p:cNvPr id="117807" name="Rectangle 47"/>
            <p:cNvSpPr>
              <a:spLocks/>
            </p:cNvSpPr>
            <p:nvPr/>
          </p:nvSpPr>
          <p:spPr bwMode="auto">
            <a:xfrm>
              <a:off x="90" y="68"/>
              <a:ext cx="116" cy="152"/>
            </a:xfrm>
            <a:prstGeom prst="rect">
              <a:avLst/>
            </a:prstGeom>
            <a:noFill/>
            <a:ln w="9525">
              <a:noFill/>
              <a:miter lim="800000"/>
              <a:headEnd type="none" w="med" len="med"/>
              <a:tailEnd type="none" w="med" len="med"/>
            </a:ln>
          </p:spPr>
          <p:txBody>
            <a:bodyPr wrap="none" lIns="0" tIns="0" rIns="40639" bIns="0">
              <a:spAutoFit/>
            </a:bodyPr>
            <a:lstStyle/>
            <a:p>
              <a:pPr marL="39688"/>
              <a:r>
                <a:rPr lang="en-US" sz="1000">
                  <a:solidFill>
                    <a:schemeClr val="tx1"/>
                  </a:solidFill>
                  <a:cs typeface="Arial" charset="0"/>
                </a:rPr>
                <a:t>2</a:t>
              </a:r>
            </a:p>
          </p:txBody>
        </p:sp>
      </p:grpSp>
      <p:sp>
        <p:nvSpPr>
          <p:cNvPr id="117808" name="Rectangle 48"/>
          <p:cNvSpPr>
            <a:spLocks/>
          </p:cNvSpPr>
          <p:nvPr/>
        </p:nvSpPr>
        <p:spPr bwMode="auto">
          <a:xfrm>
            <a:off x="6216650" y="4000500"/>
            <a:ext cx="752475" cy="482600"/>
          </a:xfrm>
          <a:prstGeom prst="rect">
            <a:avLst/>
          </a:prstGeom>
          <a:solidFill>
            <a:srgbClr val="0F00A8"/>
          </a:solidFill>
          <a:ln w="25400">
            <a:solidFill>
              <a:srgbClr val="00D198"/>
            </a:solidFill>
            <a:prstDash val="solid"/>
            <a:miter lim="800000"/>
            <a:headEnd type="none" w="med" len="med"/>
            <a:tailEnd type="none" w="med" len="med"/>
          </a:ln>
        </p:spPr>
        <p:txBody>
          <a:bodyPr wrap="none" lIns="0" tIns="0" rIns="40639" bIns="0">
            <a:spAutoFit/>
          </a:bodyPr>
          <a:lstStyle/>
          <a:p>
            <a:pPr marL="39688"/>
            <a:r>
              <a:rPr lang="en-US" sz="1200">
                <a:solidFill>
                  <a:srgbClr val="00D198"/>
                </a:solidFill>
                <a:cs typeface="Arial" charset="0"/>
              </a:rPr>
              <a:t>+ 3.1(8) eb</a:t>
            </a:r>
          </a:p>
        </p:txBody>
      </p:sp>
      <p:pic>
        <p:nvPicPr>
          <p:cNvPr id="117809" name="Picture 49"/>
          <p:cNvPicPr>
            <a:picLocks noChangeArrowheads="1"/>
          </p:cNvPicPr>
          <p:nvPr/>
        </p:nvPicPr>
        <p:blipFill>
          <a:blip r:embed="rId3"/>
          <a:srcRect t="63634" r="12482"/>
          <a:stretch>
            <a:fillRect/>
          </a:stretch>
        </p:blipFill>
        <p:spPr bwMode="auto">
          <a:xfrm>
            <a:off x="4743450" y="581025"/>
            <a:ext cx="3860800" cy="2271713"/>
          </a:xfrm>
          <a:prstGeom prst="rect">
            <a:avLst/>
          </a:prstGeom>
          <a:noFill/>
          <a:ln w="9525">
            <a:noFill/>
            <a:miter lim="800000"/>
            <a:headEnd/>
            <a:tailEnd/>
          </a:ln>
        </p:spPr>
      </p:pic>
      <p:pic>
        <p:nvPicPr>
          <p:cNvPr id="117810" name="Picture 50"/>
          <p:cNvPicPr>
            <a:picLocks noChangeArrowheads="1"/>
          </p:cNvPicPr>
          <p:nvPr/>
        </p:nvPicPr>
        <p:blipFill>
          <a:blip r:embed="rId4" cstate="print"/>
          <a:srcRect/>
          <a:stretch>
            <a:fillRect/>
          </a:stretch>
        </p:blipFill>
        <p:spPr bwMode="auto">
          <a:xfrm>
            <a:off x="5638800" y="914400"/>
            <a:ext cx="787400" cy="228600"/>
          </a:xfrm>
          <a:prstGeom prst="rect">
            <a:avLst/>
          </a:prstGeom>
          <a:noFill/>
          <a:ln w="9525">
            <a:noFill/>
            <a:miter lim="800000"/>
            <a:headEnd/>
            <a:tailEnd/>
          </a:ln>
        </p:spPr>
      </p:pic>
      <p:pic>
        <p:nvPicPr>
          <p:cNvPr id="117811" name="Picture 51"/>
          <p:cNvPicPr>
            <a:picLocks noChangeArrowheads="1"/>
          </p:cNvPicPr>
          <p:nvPr/>
        </p:nvPicPr>
        <p:blipFill>
          <a:blip r:embed="rId5" cstate="print"/>
          <a:srcRect/>
          <a:stretch>
            <a:fillRect/>
          </a:stretch>
        </p:blipFill>
        <p:spPr bwMode="auto">
          <a:xfrm>
            <a:off x="6548438" y="1752600"/>
            <a:ext cx="787400" cy="228600"/>
          </a:xfrm>
          <a:prstGeom prst="rect">
            <a:avLst/>
          </a:prstGeom>
          <a:noFill/>
          <a:ln w="9525">
            <a:noFill/>
            <a:miter lim="800000"/>
            <a:headEnd/>
            <a:tailEnd/>
          </a:ln>
        </p:spPr>
      </p:pic>
      <p:sp>
        <p:nvSpPr>
          <p:cNvPr id="117812" name="Rectangle 52"/>
          <p:cNvSpPr>
            <a:spLocks/>
          </p:cNvSpPr>
          <p:nvPr/>
        </p:nvSpPr>
        <p:spPr bwMode="auto">
          <a:xfrm>
            <a:off x="5175250" y="635000"/>
            <a:ext cx="2901950" cy="304800"/>
          </a:xfrm>
          <a:prstGeom prst="rect">
            <a:avLst/>
          </a:prstGeom>
          <a:noFill/>
          <a:ln w="9525">
            <a:noFill/>
            <a:miter lim="800000"/>
            <a:headEnd type="none" w="med" len="med"/>
            <a:tailEnd type="none" w="med" len="med"/>
          </a:ln>
        </p:spPr>
        <p:txBody>
          <a:bodyPr wrap="none" lIns="0" tIns="0" rIns="40639" bIns="0">
            <a:spAutoFit/>
          </a:bodyPr>
          <a:lstStyle/>
          <a:p>
            <a:pPr marL="39688"/>
            <a:r>
              <a:rPr lang="en-US" sz="1400" b="1" dirty="0">
                <a:solidFill>
                  <a:srgbClr val="0F00A8"/>
                </a:solidFill>
                <a:cs typeface="Arial" charset="0"/>
              </a:rPr>
              <a:t>differential </a:t>
            </a:r>
            <a:r>
              <a:rPr lang="en-US" sz="1400" b="1" dirty="0" err="1">
                <a:solidFill>
                  <a:srgbClr val="0F00A8"/>
                </a:solidFill>
                <a:cs typeface="Arial" charset="0"/>
              </a:rPr>
              <a:t>Coulex</a:t>
            </a:r>
            <a:r>
              <a:rPr lang="en-US" sz="1400" b="1" dirty="0">
                <a:solidFill>
                  <a:srgbClr val="0F00A8"/>
                </a:solidFill>
                <a:cs typeface="Arial" charset="0"/>
              </a:rPr>
              <a:t> cross section</a:t>
            </a:r>
          </a:p>
        </p:txBody>
      </p:sp>
      <p:sp>
        <p:nvSpPr>
          <p:cNvPr id="117813" name="Rectangle 53"/>
          <p:cNvSpPr>
            <a:spLocks/>
          </p:cNvSpPr>
          <p:nvPr/>
        </p:nvSpPr>
        <p:spPr bwMode="auto">
          <a:xfrm>
            <a:off x="0" y="5399088"/>
            <a:ext cx="4997450" cy="1155700"/>
          </a:xfrm>
          <a:prstGeom prst="rect">
            <a:avLst/>
          </a:prstGeom>
          <a:noFill/>
          <a:ln w="9525">
            <a:noFill/>
            <a:miter lim="800000"/>
            <a:headEnd type="none" w="med" len="med"/>
            <a:tailEnd type="none" w="med" len="med"/>
          </a:ln>
        </p:spPr>
        <p:txBody>
          <a:bodyPr wrap="none" lIns="0" tIns="0" rIns="40639" bIns="0">
            <a:spAutoFit/>
          </a:bodyPr>
          <a:lstStyle/>
          <a:p>
            <a:pPr>
              <a:buClr>
                <a:srgbClr val="FF1B00"/>
              </a:buClr>
              <a:buSzPct val="100000"/>
              <a:buFont typeface="Wingdings" pitchFamily="2" charset="2"/>
              <a:buChar char="Ø"/>
            </a:pPr>
            <a:r>
              <a:rPr lang="en-US" sz="1800">
                <a:solidFill>
                  <a:srgbClr val="FF1B00"/>
                </a:solidFill>
                <a:cs typeface="Arial" charset="0"/>
              </a:rPr>
              <a:t> </a:t>
            </a:r>
            <a:r>
              <a:rPr lang="en-US" sz="1800" b="1">
                <a:solidFill>
                  <a:schemeClr val="tx1"/>
                </a:solidFill>
                <a:cs typeface="Arial" charset="0"/>
              </a:rPr>
              <a:t>complete set of transitional and diagonal </a:t>
            </a:r>
          </a:p>
          <a:p>
            <a:r>
              <a:rPr lang="en-US" sz="1800" b="1">
                <a:solidFill>
                  <a:schemeClr val="tx1"/>
                </a:solidFill>
                <a:cs typeface="Arial" charset="0"/>
              </a:rPr>
              <a:t>    matrix elements (including sign)</a:t>
            </a:r>
          </a:p>
          <a:p>
            <a:pPr>
              <a:buClr>
                <a:srgbClr val="FFFFFF"/>
              </a:buClr>
              <a:buSzPct val="100000"/>
              <a:buFont typeface="Wingdings" pitchFamily="2" charset="2"/>
              <a:buChar char="Ø"/>
            </a:pPr>
            <a:r>
              <a:rPr lang="en-US" sz="1800" b="1">
                <a:solidFill>
                  <a:schemeClr val="tx1"/>
                </a:solidFill>
                <a:cs typeface="Arial" charset="0"/>
              </a:rPr>
              <a:t> first reorientation measurement with RIB </a:t>
            </a:r>
          </a:p>
          <a:p>
            <a:pPr>
              <a:buClr>
                <a:srgbClr val="FFFFFF"/>
              </a:buClr>
              <a:buSzPct val="100000"/>
              <a:buFont typeface="Wingdings" pitchFamily="2" charset="2"/>
              <a:buChar char="Ø"/>
            </a:pPr>
            <a:r>
              <a:rPr lang="en-US" sz="1800" b="1">
                <a:solidFill>
                  <a:schemeClr val="tx1"/>
                </a:solidFill>
                <a:cs typeface="Arial" charset="0"/>
              </a:rPr>
              <a:t> direct confirmation of shape coexistence</a:t>
            </a:r>
            <a:r>
              <a:rPr lang="en-US" sz="1800">
                <a:solidFill>
                  <a:schemeClr val="tx1"/>
                </a:solidFill>
                <a:cs typeface="Arial" charset="0"/>
              </a:rPr>
              <a:t> </a:t>
            </a:r>
          </a:p>
        </p:txBody>
      </p:sp>
      <p:pic>
        <p:nvPicPr>
          <p:cNvPr id="117814" name="Picture 54"/>
          <p:cNvPicPr>
            <a:picLocks noChangeArrowheads="1"/>
          </p:cNvPicPr>
          <p:nvPr/>
        </p:nvPicPr>
        <p:blipFill>
          <a:blip r:embed="rId6"/>
          <a:srcRect/>
          <a:stretch>
            <a:fillRect/>
          </a:stretch>
        </p:blipFill>
        <p:spPr bwMode="auto">
          <a:xfrm>
            <a:off x="5364163" y="3357563"/>
            <a:ext cx="679450" cy="576262"/>
          </a:xfrm>
          <a:prstGeom prst="rect">
            <a:avLst/>
          </a:prstGeom>
          <a:noFill/>
          <a:ln w="9525">
            <a:noFill/>
            <a:miter lim="800000"/>
            <a:headEnd/>
            <a:tailEnd/>
          </a:ln>
        </p:spPr>
      </p:pic>
      <p:pic>
        <p:nvPicPr>
          <p:cNvPr id="117815" name="Picture 55"/>
          <p:cNvPicPr>
            <a:picLocks noChangeArrowheads="1"/>
          </p:cNvPicPr>
          <p:nvPr/>
        </p:nvPicPr>
        <p:blipFill>
          <a:blip r:embed="rId7"/>
          <a:srcRect/>
          <a:stretch>
            <a:fillRect/>
          </a:stretch>
        </p:blipFill>
        <p:spPr bwMode="auto">
          <a:xfrm>
            <a:off x="7642225" y="2924175"/>
            <a:ext cx="601663" cy="676275"/>
          </a:xfrm>
          <a:prstGeom prst="rect">
            <a:avLst/>
          </a:prstGeom>
          <a:noFill/>
          <a:ln w="9525">
            <a:noFill/>
            <a:miter lim="800000"/>
            <a:headEnd/>
            <a:tailEnd/>
          </a:ln>
        </p:spPr>
      </p:pic>
      <p:sp>
        <p:nvSpPr>
          <p:cNvPr id="117816" name="Rectangle 56"/>
          <p:cNvSpPr>
            <a:spLocks/>
          </p:cNvSpPr>
          <p:nvPr/>
        </p:nvSpPr>
        <p:spPr bwMode="auto">
          <a:xfrm>
            <a:off x="0" y="6553200"/>
            <a:ext cx="1468438" cy="304800"/>
          </a:xfrm>
          <a:prstGeom prst="rect">
            <a:avLst/>
          </a:prstGeom>
          <a:noFill/>
          <a:ln w="9525">
            <a:noFill/>
            <a:miter lim="800000"/>
            <a:headEnd type="none" w="med" len="med"/>
            <a:tailEnd type="none" w="med" len="med"/>
          </a:ln>
        </p:spPr>
        <p:txBody>
          <a:bodyPr wrap="none" lIns="0" tIns="0" rIns="40639" bIns="0">
            <a:spAutoFit/>
          </a:bodyPr>
          <a:lstStyle/>
          <a:p>
            <a:pPr marL="39688"/>
            <a:r>
              <a:rPr lang="en-US" sz="1400">
                <a:solidFill>
                  <a:schemeClr val="tx1"/>
                </a:solidFill>
                <a:cs typeface="Arial" charset="0"/>
              </a:rPr>
              <a:t>E. Clément et al.</a:t>
            </a:r>
          </a:p>
        </p:txBody>
      </p:sp>
      <p:pic>
        <p:nvPicPr>
          <p:cNvPr id="117817" name="Picture 57"/>
          <p:cNvPicPr>
            <a:picLocks noChangeArrowheads="1"/>
          </p:cNvPicPr>
          <p:nvPr/>
        </p:nvPicPr>
        <p:blipFill>
          <a:blip r:embed="rId8"/>
          <a:srcRect t="8984" r="9009"/>
          <a:stretch>
            <a:fillRect/>
          </a:stretch>
        </p:blipFill>
        <p:spPr bwMode="auto">
          <a:xfrm>
            <a:off x="0" y="3581400"/>
            <a:ext cx="3467100" cy="1778000"/>
          </a:xfrm>
          <a:prstGeom prst="rect">
            <a:avLst/>
          </a:prstGeom>
          <a:noFill/>
          <a:ln w="9525">
            <a:noFill/>
            <a:miter lim="800000"/>
            <a:headEnd/>
            <a:tailEnd/>
          </a:ln>
        </p:spPr>
      </p:pic>
      <p:sp>
        <p:nvSpPr>
          <p:cNvPr id="117818" name="Line 58"/>
          <p:cNvSpPr>
            <a:spLocks noChangeShapeType="1"/>
          </p:cNvSpPr>
          <p:nvPr/>
        </p:nvSpPr>
        <p:spPr bwMode="auto">
          <a:xfrm>
            <a:off x="782638" y="2209800"/>
            <a:ext cx="2303462" cy="1588"/>
          </a:xfrm>
          <a:prstGeom prst="line">
            <a:avLst/>
          </a:prstGeom>
          <a:noFill/>
          <a:ln w="9525">
            <a:solidFill>
              <a:srgbClr val="FF0000"/>
            </a:solidFill>
            <a:prstDash val="solid"/>
            <a:round/>
            <a:headEnd type="none" w="med" len="med"/>
            <a:tailEnd type="triangle" w="med" len="med"/>
          </a:ln>
        </p:spPr>
        <p:txBody>
          <a:bodyPr/>
          <a:lstStyle/>
          <a:p>
            <a:endParaRPr lang="fr-FR"/>
          </a:p>
        </p:txBody>
      </p:sp>
      <p:grpSp>
        <p:nvGrpSpPr>
          <p:cNvPr id="10" name="Group 59"/>
          <p:cNvGrpSpPr>
            <a:grpSpLocks/>
          </p:cNvGrpSpPr>
          <p:nvPr/>
        </p:nvGrpSpPr>
        <p:grpSpPr bwMode="auto">
          <a:xfrm>
            <a:off x="3668713" y="1547813"/>
            <a:ext cx="669925" cy="1235075"/>
            <a:chOff x="0" y="0"/>
            <a:chExt cx="422" cy="777"/>
          </a:xfrm>
        </p:grpSpPr>
        <p:sp>
          <p:nvSpPr>
            <p:cNvPr id="117820" name="Oval 60"/>
            <p:cNvSpPr>
              <a:spLocks/>
            </p:cNvSpPr>
            <p:nvPr/>
          </p:nvSpPr>
          <p:spPr bwMode="auto">
            <a:xfrm>
              <a:off x="1" y="1"/>
              <a:ext cx="419" cy="775"/>
            </a:xfrm>
            <a:prstGeom prst="ellipse">
              <a:avLst/>
            </a:prstGeom>
            <a:solidFill>
              <a:srgbClr val="D49900"/>
            </a:solidFill>
            <a:ln w="9525">
              <a:solidFill>
                <a:schemeClr val="tx1"/>
              </a:solidFill>
              <a:prstDash val="solid"/>
              <a:round/>
              <a:headEnd type="none" w="med" len="med"/>
              <a:tailEnd type="none" w="med" len="med"/>
            </a:ln>
          </p:spPr>
          <p:txBody>
            <a:bodyPr/>
            <a:lstStyle/>
            <a:p>
              <a:endParaRPr lang="fr-FR"/>
            </a:p>
          </p:txBody>
        </p:sp>
        <p:sp>
          <p:nvSpPr>
            <p:cNvPr id="117821" name="Oval 61"/>
            <p:cNvSpPr>
              <a:spLocks/>
            </p:cNvSpPr>
            <p:nvPr/>
          </p:nvSpPr>
          <p:spPr bwMode="auto">
            <a:xfrm>
              <a:off x="11" y="20"/>
              <a:ext cx="399" cy="737"/>
            </a:xfrm>
            <a:prstGeom prst="ellipse">
              <a:avLst/>
            </a:prstGeom>
            <a:noFill/>
            <a:ln w="9525">
              <a:solidFill>
                <a:schemeClr val="tx1"/>
              </a:solidFill>
              <a:prstDash val="solid"/>
              <a:round/>
              <a:headEnd type="none" w="med" len="med"/>
              <a:tailEnd type="none" w="med" len="med"/>
            </a:ln>
          </p:spPr>
          <p:txBody>
            <a:bodyPr/>
            <a:lstStyle/>
            <a:p>
              <a:endParaRPr lang="fr-FR"/>
            </a:p>
          </p:txBody>
        </p:sp>
        <p:sp>
          <p:nvSpPr>
            <p:cNvPr id="117822" name="Oval 62"/>
            <p:cNvSpPr>
              <a:spLocks/>
            </p:cNvSpPr>
            <p:nvPr/>
          </p:nvSpPr>
          <p:spPr bwMode="auto">
            <a:xfrm>
              <a:off x="23" y="40"/>
              <a:ext cx="375" cy="697"/>
            </a:xfrm>
            <a:prstGeom prst="ellipse">
              <a:avLst/>
            </a:prstGeom>
            <a:noFill/>
            <a:ln w="9525">
              <a:solidFill>
                <a:schemeClr val="tx1"/>
              </a:solidFill>
              <a:prstDash val="solid"/>
              <a:round/>
              <a:headEnd type="none" w="med" len="med"/>
              <a:tailEnd type="none" w="med" len="med"/>
            </a:ln>
          </p:spPr>
          <p:txBody>
            <a:bodyPr/>
            <a:lstStyle/>
            <a:p>
              <a:endParaRPr lang="fr-FR"/>
            </a:p>
          </p:txBody>
        </p:sp>
        <p:sp>
          <p:nvSpPr>
            <p:cNvPr id="117823" name="Oval 63"/>
            <p:cNvSpPr>
              <a:spLocks/>
            </p:cNvSpPr>
            <p:nvPr/>
          </p:nvSpPr>
          <p:spPr bwMode="auto">
            <a:xfrm>
              <a:off x="34" y="59"/>
              <a:ext cx="353" cy="659"/>
            </a:xfrm>
            <a:prstGeom prst="ellipse">
              <a:avLst/>
            </a:prstGeom>
            <a:noFill/>
            <a:ln w="9525">
              <a:solidFill>
                <a:schemeClr val="tx1"/>
              </a:solidFill>
              <a:prstDash val="solid"/>
              <a:round/>
              <a:headEnd type="none" w="med" len="med"/>
              <a:tailEnd type="none" w="med" len="med"/>
            </a:ln>
          </p:spPr>
          <p:txBody>
            <a:bodyPr/>
            <a:lstStyle/>
            <a:p>
              <a:endParaRPr lang="fr-FR"/>
            </a:p>
          </p:txBody>
        </p:sp>
        <p:sp>
          <p:nvSpPr>
            <p:cNvPr id="117824" name="Oval 64"/>
            <p:cNvSpPr>
              <a:spLocks/>
            </p:cNvSpPr>
            <p:nvPr/>
          </p:nvSpPr>
          <p:spPr bwMode="auto">
            <a:xfrm>
              <a:off x="45" y="78"/>
              <a:ext cx="331" cy="621"/>
            </a:xfrm>
            <a:prstGeom prst="ellipse">
              <a:avLst/>
            </a:prstGeom>
            <a:noFill/>
            <a:ln w="9525">
              <a:solidFill>
                <a:schemeClr val="tx1"/>
              </a:solidFill>
              <a:prstDash val="solid"/>
              <a:round/>
              <a:headEnd type="none" w="med" len="med"/>
              <a:tailEnd type="none" w="med" len="med"/>
            </a:ln>
          </p:spPr>
          <p:txBody>
            <a:bodyPr/>
            <a:lstStyle/>
            <a:p>
              <a:endParaRPr lang="fr-FR"/>
            </a:p>
          </p:txBody>
        </p:sp>
        <p:sp>
          <p:nvSpPr>
            <p:cNvPr id="117825" name="Oval 65"/>
            <p:cNvSpPr>
              <a:spLocks/>
            </p:cNvSpPr>
            <p:nvPr/>
          </p:nvSpPr>
          <p:spPr bwMode="auto">
            <a:xfrm>
              <a:off x="56" y="98"/>
              <a:ext cx="309" cy="581"/>
            </a:xfrm>
            <a:prstGeom prst="ellipse">
              <a:avLst/>
            </a:prstGeom>
            <a:noFill/>
            <a:ln w="9525">
              <a:solidFill>
                <a:schemeClr val="tx1"/>
              </a:solidFill>
              <a:prstDash val="solid"/>
              <a:round/>
              <a:headEnd type="none" w="med" len="med"/>
              <a:tailEnd type="none" w="med" len="med"/>
            </a:ln>
          </p:spPr>
          <p:txBody>
            <a:bodyPr/>
            <a:lstStyle/>
            <a:p>
              <a:endParaRPr lang="fr-FR"/>
            </a:p>
          </p:txBody>
        </p:sp>
        <p:sp>
          <p:nvSpPr>
            <p:cNvPr id="117826" name="Oval 66"/>
            <p:cNvSpPr>
              <a:spLocks/>
            </p:cNvSpPr>
            <p:nvPr/>
          </p:nvSpPr>
          <p:spPr bwMode="auto">
            <a:xfrm>
              <a:off x="67" y="118"/>
              <a:ext cx="287" cy="541"/>
            </a:xfrm>
            <a:prstGeom prst="ellipse">
              <a:avLst/>
            </a:prstGeom>
            <a:noFill/>
            <a:ln w="9525">
              <a:solidFill>
                <a:schemeClr val="tx1"/>
              </a:solidFill>
              <a:prstDash val="solid"/>
              <a:round/>
              <a:headEnd type="none" w="med" len="med"/>
              <a:tailEnd type="none" w="med" len="med"/>
            </a:ln>
          </p:spPr>
          <p:txBody>
            <a:bodyPr/>
            <a:lstStyle/>
            <a:p>
              <a:endParaRPr lang="fr-FR"/>
            </a:p>
          </p:txBody>
        </p:sp>
        <p:sp>
          <p:nvSpPr>
            <p:cNvPr id="117827" name="Oval 67"/>
            <p:cNvSpPr>
              <a:spLocks/>
            </p:cNvSpPr>
            <p:nvPr/>
          </p:nvSpPr>
          <p:spPr bwMode="auto">
            <a:xfrm>
              <a:off x="78" y="137"/>
              <a:ext cx="265" cy="503"/>
            </a:xfrm>
            <a:prstGeom prst="ellipse">
              <a:avLst/>
            </a:prstGeom>
            <a:noFill/>
            <a:ln w="9525">
              <a:solidFill>
                <a:schemeClr val="tx1"/>
              </a:solidFill>
              <a:prstDash val="solid"/>
              <a:round/>
              <a:headEnd type="none" w="med" len="med"/>
              <a:tailEnd type="none" w="med" len="med"/>
            </a:ln>
          </p:spPr>
          <p:txBody>
            <a:bodyPr/>
            <a:lstStyle/>
            <a:p>
              <a:endParaRPr lang="fr-FR"/>
            </a:p>
          </p:txBody>
        </p:sp>
        <p:sp>
          <p:nvSpPr>
            <p:cNvPr id="117828" name="Oval 68"/>
            <p:cNvSpPr>
              <a:spLocks/>
            </p:cNvSpPr>
            <p:nvPr/>
          </p:nvSpPr>
          <p:spPr bwMode="auto">
            <a:xfrm>
              <a:off x="90" y="156"/>
              <a:ext cx="241" cy="465"/>
            </a:xfrm>
            <a:prstGeom prst="ellipse">
              <a:avLst/>
            </a:prstGeom>
            <a:noFill/>
            <a:ln w="9525">
              <a:solidFill>
                <a:schemeClr val="tx1"/>
              </a:solidFill>
              <a:prstDash val="solid"/>
              <a:round/>
              <a:headEnd type="none" w="med" len="med"/>
              <a:tailEnd type="none" w="med" len="med"/>
            </a:ln>
          </p:spPr>
          <p:txBody>
            <a:bodyPr/>
            <a:lstStyle/>
            <a:p>
              <a:endParaRPr lang="fr-FR"/>
            </a:p>
          </p:txBody>
        </p:sp>
        <p:sp>
          <p:nvSpPr>
            <p:cNvPr id="117829" name="Oval 69"/>
            <p:cNvSpPr>
              <a:spLocks/>
            </p:cNvSpPr>
            <p:nvPr/>
          </p:nvSpPr>
          <p:spPr bwMode="auto">
            <a:xfrm>
              <a:off x="100" y="175"/>
              <a:ext cx="221" cy="427"/>
            </a:xfrm>
            <a:prstGeom prst="ellipse">
              <a:avLst/>
            </a:prstGeom>
            <a:noFill/>
            <a:ln w="9525">
              <a:solidFill>
                <a:schemeClr val="tx1"/>
              </a:solidFill>
              <a:prstDash val="solid"/>
              <a:round/>
              <a:headEnd type="none" w="med" len="med"/>
              <a:tailEnd type="none" w="med" len="med"/>
            </a:ln>
          </p:spPr>
          <p:txBody>
            <a:bodyPr/>
            <a:lstStyle/>
            <a:p>
              <a:endParaRPr lang="fr-FR"/>
            </a:p>
          </p:txBody>
        </p:sp>
        <p:sp>
          <p:nvSpPr>
            <p:cNvPr id="117830" name="Oval 70"/>
            <p:cNvSpPr>
              <a:spLocks/>
            </p:cNvSpPr>
            <p:nvPr/>
          </p:nvSpPr>
          <p:spPr bwMode="auto">
            <a:xfrm>
              <a:off x="112" y="195"/>
              <a:ext cx="197" cy="387"/>
            </a:xfrm>
            <a:prstGeom prst="ellipse">
              <a:avLst/>
            </a:prstGeom>
            <a:noFill/>
            <a:ln w="9525">
              <a:solidFill>
                <a:schemeClr val="tx1"/>
              </a:solidFill>
              <a:prstDash val="solid"/>
              <a:round/>
              <a:headEnd type="none" w="med" len="med"/>
              <a:tailEnd type="none" w="med" len="med"/>
            </a:ln>
          </p:spPr>
          <p:txBody>
            <a:bodyPr/>
            <a:lstStyle/>
            <a:p>
              <a:endParaRPr lang="fr-FR"/>
            </a:p>
          </p:txBody>
        </p:sp>
        <p:sp>
          <p:nvSpPr>
            <p:cNvPr id="117831" name="Oval 71"/>
            <p:cNvSpPr>
              <a:spLocks/>
            </p:cNvSpPr>
            <p:nvPr/>
          </p:nvSpPr>
          <p:spPr bwMode="auto">
            <a:xfrm>
              <a:off x="122" y="215"/>
              <a:ext cx="177" cy="347"/>
            </a:xfrm>
            <a:prstGeom prst="ellipse">
              <a:avLst/>
            </a:prstGeom>
            <a:noFill/>
            <a:ln w="9525">
              <a:solidFill>
                <a:schemeClr val="tx1"/>
              </a:solidFill>
              <a:prstDash val="solid"/>
              <a:round/>
              <a:headEnd type="none" w="med" len="med"/>
              <a:tailEnd type="none" w="med" len="med"/>
            </a:ln>
          </p:spPr>
          <p:txBody>
            <a:bodyPr/>
            <a:lstStyle/>
            <a:p>
              <a:endParaRPr lang="fr-FR"/>
            </a:p>
          </p:txBody>
        </p:sp>
        <p:sp>
          <p:nvSpPr>
            <p:cNvPr id="117832" name="Oval 72"/>
            <p:cNvSpPr>
              <a:spLocks/>
            </p:cNvSpPr>
            <p:nvPr/>
          </p:nvSpPr>
          <p:spPr bwMode="auto">
            <a:xfrm>
              <a:off x="134" y="235"/>
              <a:ext cx="153" cy="307"/>
            </a:xfrm>
            <a:prstGeom prst="ellipse">
              <a:avLst/>
            </a:prstGeom>
            <a:noFill/>
            <a:ln w="9525">
              <a:solidFill>
                <a:schemeClr val="tx1"/>
              </a:solidFill>
              <a:prstDash val="solid"/>
              <a:round/>
              <a:headEnd type="none" w="med" len="med"/>
              <a:tailEnd type="none" w="med" len="med"/>
            </a:ln>
          </p:spPr>
          <p:txBody>
            <a:bodyPr/>
            <a:lstStyle/>
            <a:p>
              <a:endParaRPr lang="fr-FR"/>
            </a:p>
          </p:txBody>
        </p:sp>
        <p:sp>
          <p:nvSpPr>
            <p:cNvPr id="117833" name="Line 73"/>
            <p:cNvSpPr>
              <a:spLocks noChangeShapeType="1"/>
            </p:cNvSpPr>
            <p:nvPr/>
          </p:nvSpPr>
          <p:spPr bwMode="auto">
            <a:xfrm>
              <a:off x="210" y="0"/>
              <a:ext cx="1" cy="252"/>
            </a:xfrm>
            <a:prstGeom prst="line">
              <a:avLst/>
            </a:prstGeom>
            <a:noFill/>
            <a:ln w="9525">
              <a:solidFill>
                <a:schemeClr val="tx1"/>
              </a:solidFill>
              <a:prstDash val="solid"/>
              <a:round/>
              <a:headEnd type="none" w="med" len="med"/>
              <a:tailEnd type="none" w="med" len="med"/>
            </a:ln>
          </p:spPr>
          <p:txBody>
            <a:bodyPr/>
            <a:lstStyle/>
            <a:p>
              <a:endParaRPr lang="fr-FR"/>
            </a:p>
          </p:txBody>
        </p:sp>
        <p:sp>
          <p:nvSpPr>
            <p:cNvPr id="117834" name="Line 74"/>
            <p:cNvSpPr>
              <a:spLocks noChangeShapeType="1"/>
            </p:cNvSpPr>
            <p:nvPr/>
          </p:nvSpPr>
          <p:spPr bwMode="auto">
            <a:xfrm>
              <a:off x="210" y="0"/>
              <a:ext cx="1" cy="252"/>
            </a:xfrm>
            <a:prstGeom prst="line">
              <a:avLst/>
            </a:prstGeom>
            <a:noFill/>
            <a:ln w="9525">
              <a:solidFill>
                <a:schemeClr val="tx1"/>
              </a:solidFill>
              <a:prstDash val="solid"/>
              <a:round/>
              <a:headEnd type="none" w="med" len="med"/>
              <a:tailEnd type="none" w="med" len="med"/>
            </a:ln>
          </p:spPr>
          <p:txBody>
            <a:bodyPr/>
            <a:lstStyle/>
            <a:p>
              <a:endParaRPr lang="fr-FR"/>
            </a:p>
          </p:txBody>
        </p:sp>
        <p:sp>
          <p:nvSpPr>
            <p:cNvPr id="117835" name="Line 75"/>
            <p:cNvSpPr>
              <a:spLocks noChangeShapeType="1"/>
            </p:cNvSpPr>
            <p:nvPr/>
          </p:nvSpPr>
          <p:spPr bwMode="auto">
            <a:xfrm flipH="1">
              <a:off x="277" y="387"/>
              <a:ext cx="145" cy="1"/>
            </a:xfrm>
            <a:prstGeom prst="line">
              <a:avLst/>
            </a:prstGeom>
            <a:noFill/>
            <a:ln w="9525">
              <a:solidFill>
                <a:schemeClr val="tx1"/>
              </a:solidFill>
              <a:prstDash val="solid"/>
              <a:round/>
              <a:headEnd type="none" w="med" len="med"/>
              <a:tailEnd type="none" w="med" len="med"/>
            </a:ln>
          </p:spPr>
          <p:txBody>
            <a:bodyPr/>
            <a:lstStyle/>
            <a:p>
              <a:endParaRPr lang="fr-FR"/>
            </a:p>
          </p:txBody>
        </p:sp>
        <p:sp>
          <p:nvSpPr>
            <p:cNvPr id="117836" name="Line 76"/>
            <p:cNvSpPr>
              <a:spLocks noChangeShapeType="1"/>
            </p:cNvSpPr>
            <p:nvPr/>
          </p:nvSpPr>
          <p:spPr bwMode="auto">
            <a:xfrm>
              <a:off x="210" y="525"/>
              <a:ext cx="1" cy="252"/>
            </a:xfrm>
            <a:prstGeom prst="line">
              <a:avLst/>
            </a:prstGeom>
            <a:noFill/>
            <a:ln w="9525">
              <a:solidFill>
                <a:schemeClr val="tx1"/>
              </a:solidFill>
              <a:prstDash val="solid"/>
              <a:round/>
              <a:headEnd type="none" w="med" len="med"/>
              <a:tailEnd type="none" w="med" len="med"/>
            </a:ln>
          </p:spPr>
          <p:txBody>
            <a:bodyPr/>
            <a:lstStyle/>
            <a:p>
              <a:endParaRPr lang="fr-FR"/>
            </a:p>
          </p:txBody>
        </p:sp>
        <p:sp>
          <p:nvSpPr>
            <p:cNvPr id="117837" name="Line 77"/>
            <p:cNvSpPr>
              <a:spLocks noChangeShapeType="1"/>
            </p:cNvSpPr>
            <p:nvPr/>
          </p:nvSpPr>
          <p:spPr bwMode="auto">
            <a:xfrm>
              <a:off x="217" y="483"/>
              <a:ext cx="149" cy="142"/>
            </a:xfrm>
            <a:prstGeom prst="line">
              <a:avLst/>
            </a:prstGeom>
            <a:noFill/>
            <a:ln w="9525">
              <a:solidFill>
                <a:schemeClr val="tx1"/>
              </a:solidFill>
              <a:prstDash val="solid"/>
              <a:round/>
              <a:headEnd type="none" w="med" len="med"/>
              <a:tailEnd type="none" w="med" len="med"/>
            </a:ln>
          </p:spPr>
          <p:txBody>
            <a:bodyPr/>
            <a:lstStyle/>
            <a:p>
              <a:endParaRPr lang="fr-FR"/>
            </a:p>
          </p:txBody>
        </p:sp>
        <p:sp>
          <p:nvSpPr>
            <p:cNvPr id="117838" name="Line 78"/>
            <p:cNvSpPr>
              <a:spLocks noChangeShapeType="1"/>
            </p:cNvSpPr>
            <p:nvPr/>
          </p:nvSpPr>
          <p:spPr bwMode="auto">
            <a:xfrm flipH="1">
              <a:off x="128" y="515"/>
              <a:ext cx="77" cy="193"/>
            </a:xfrm>
            <a:prstGeom prst="line">
              <a:avLst/>
            </a:prstGeom>
            <a:noFill/>
            <a:ln w="9525">
              <a:solidFill>
                <a:schemeClr val="tx1"/>
              </a:solidFill>
              <a:prstDash val="solid"/>
              <a:round/>
              <a:headEnd type="none" w="med" len="med"/>
              <a:tailEnd type="none" w="med" len="med"/>
            </a:ln>
          </p:spPr>
          <p:txBody>
            <a:bodyPr/>
            <a:lstStyle/>
            <a:p>
              <a:endParaRPr lang="fr-FR"/>
            </a:p>
          </p:txBody>
        </p:sp>
        <p:sp>
          <p:nvSpPr>
            <p:cNvPr id="117839" name="Line 79"/>
            <p:cNvSpPr>
              <a:spLocks noChangeShapeType="1"/>
            </p:cNvSpPr>
            <p:nvPr/>
          </p:nvSpPr>
          <p:spPr bwMode="auto">
            <a:xfrm flipH="1">
              <a:off x="265" y="163"/>
              <a:ext cx="102" cy="102"/>
            </a:xfrm>
            <a:prstGeom prst="line">
              <a:avLst/>
            </a:prstGeom>
            <a:noFill/>
            <a:ln w="9525">
              <a:solidFill>
                <a:schemeClr val="tx1"/>
              </a:solidFill>
              <a:prstDash val="solid"/>
              <a:round/>
              <a:headEnd type="none" w="med" len="med"/>
              <a:tailEnd type="none" w="med" len="med"/>
            </a:ln>
          </p:spPr>
          <p:txBody>
            <a:bodyPr/>
            <a:lstStyle/>
            <a:p>
              <a:endParaRPr lang="fr-FR"/>
            </a:p>
          </p:txBody>
        </p:sp>
        <p:sp>
          <p:nvSpPr>
            <p:cNvPr id="117840" name="Line 80"/>
            <p:cNvSpPr>
              <a:spLocks noChangeShapeType="1"/>
            </p:cNvSpPr>
            <p:nvPr/>
          </p:nvSpPr>
          <p:spPr bwMode="auto">
            <a:xfrm flipH="1">
              <a:off x="0" y="387"/>
              <a:ext cx="144" cy="1"/>
            </a:xfrm>
            <a:prstGeom prst="line">
              <a:avLst/>
            </a:prstGeom>
            <a:noFill/>
            <a:ln w="9525">
              <a:solidFill>
                <a:schemeClr val="tx1"/>
              </a:solidFill>
              <a:prstDash val="solid"/>
              <a:round/>
              <a:headEnd type="none" w="med" len="med"/>
              <a:tailEnd type="none" w="med" len="med"/>
            </a:ln>
          </p:spPr>
          <p:txBody>
            <a:bodyPr/>
            <a:lstStyle/>
            <a:p>
              <a:endParaRPr lang="fr-FR"/>
            </a:p>
          </p:txBody>
        </p:sp>
        <p:sp>
          <p:nvSpPr>
            <p:cNvPr id="117841" name="Line 81"/>
            <p:cNvSpPr>
              <a:spLocks noChangeShapeType="1"/>
            </p:cNvSpPr>
            <p:nvPr/>
          </p:nvSpPr>
          <p:spPr bwMode="auto">
            <a:xfrm flipH="1">
              <a:off x="64" y="531"/>
              <a:ext cx="104" cy="103"/>
            </a:xfrm>
            <a:prstGeom prst="line">
              <a:avLst/>
            </a:prstGeom>
            <a:noFill/>
            <a:ln w="9525">
              <a:solidFill>
                <a:schemeClr val="tx1"/>
              </a:solidFill>
              <a:prstDash val="solid"/>
              <a:round/>
              <a:headEnd type="none" w="med" len="med"/>
              <a:tailEnd type="none" w="med" len="med"/>
            </a:ln>
          </p:spPr>
          <p:txBody>
            <a:bodyPr/>
            <a:lstStyle/>
            <a:p>
              <a:endParaRPr lang="fr-FR"/>
            </a:p>
          </p:txBody>
        </p:sp>
        <p:sp>
          <p:nvSpPr>
            <p:cNvPr id="117842" name="Line 82"/>
            <p:cNvSpPr>
              <a:spLocks noChangeShapeType="1"/>
            </p:cNvSpPr>
            <p:nvPr/>
          </p:nvSpPr>
          <p:spPr bwMode="auto">
            <a:xfrm>
              <a:off x="73" y="166"/>
              <a:ext cx="133" cy="126"/>
            </a:xfrm>
            <a:prstGeom prst="line">
              <a:avLst/>
            </a:prstGeom>
            <a:noFill/>
            <a:ln w="9525">
              <a:solidFill>
                <a:schemeClr val="tx1"/>
              </a:solidFill>
              <a:prstDash val="solid"/>
              <a:round/>
              <a:headEnd type="none" w="med" len="med"/>
              <a:tailEnd type="none" w="med" len="med"/>
            </a:ln>
          </p:spPr>
          <p:txBody>
            <a:bodyPr/>
            <a:lstStyle/>
            <a:p>
              <a:endParaRPr lang="fr-FR"/>
            </a:p>
          </p:txBody>
        </p:sp>
        <p:sp>
          <p:nvSpPr>
            <p:cNvPr id="117843" name="Oval 83"/>
            <p:cNvSpPr>
              <a:spLocks/>
            </p:cNvSpPr>
            <p:nvPr/>
          </p:nvSpPr>
          <p:spPr bwMode="auto">
            <a:xfrm>
              <a:off x="146" y="253"/>
              <a:ext cx="129" cy="271"/>
            </a:xfrm>
            <a:prstGeom prst="ellipse">
              <a:avLst/>
            </a:prstGeom>
            <a:solidFill>
              <a:srgbClr val="0F00A8"/>
            </a:solidFill>
            <a:ln w="9525">
              <a:solidFill>
                <a:schemeClr val="tx1"/>
              </a:solidFill>
              <a:prstDash val="solid"/>
              <a:round/>
              <a:headEnd type="none" w="med" len="med"/>
              <a:tailEnd type="none" w="med" len="med"/>
            </a:ln>
          </p:spPr>
          <p:txBody>
            <a:bodyPr/>
            <a:lstStyle/>
            <a:p>
              <a:endParaRPr lang="fr-FR"/>
            </a:p>
          </p:txBody>
        </p:sp>
        <p:sp>
          <p:nvSpPr>
            <p:cNvPr id="117844" name="Line 84"/>
            <p:cNvSpPr>
              <a:spLocks noChangeShapeType="1"/>
            </p:cNvSpPr>
            <p:nvPr/>
          </p:nvSpPr>
          <p:spPr bwMode="auto">
            <a:xfrm flipH="1">
              <a:off x="217" y="49"/>
              <a:ext cx="84" cy="213"/>
            </a:xfrm>
            <a:prstGeom prst="line">
              <a:avLst/>
            </a:prstGeom>
            <a:noFill/>
            <a:ln w="9525">
              <a:solidFill>
                <a:schemeClr val="tx1"/>
              </a:solidFill>
              <a:prstDash val="solid"/>
              <a:round/>
              <a:headEnd type="none" w="med" len="med"/>
              <a:tailEnd type="none" w="med" len="med"/>
            </a:ln>
          </p:spPr>
          <p:txBody>
            <a:bodyPr/>
            <a:lstStyle/>
            <a:p>
              <a:endParaRPr lang="fr-FR"/>
            </a:p>
          </p:txBody>
        </p:sp>
        <p:sp>
          <p:nvSpPr>
            <p:cNvPr id="117845" name="Line 85"/>
            <p:cNvSpPr>
              <a:spLocks noChangeShapeType="1"/>
            </p:cNvSpPr>
            <p:nvPr/>
          </p:nvSpPr>
          <p:spPr bwMode="auto">
            <a:xfrm>
              <a:off x="120" y="47"/>
              <a:ext cx="82" cy="215"/>
            </a:xfrm>
            <a:prstGeom prst="line">
              <a:avLst/>
            </a:prstGeom>
            <a:noFill/>
            <a:ln w="9525">
              <a:solidFill>
                <a:schemeClr val="tx1"/>
              </a:solidFill>
              <a:prstDash val="solid"/>
              <a:round/>
              <a:headEnd type="none" w="med" len="med"/>
              <a:tailEnd type="none" w="med" len="med"/>
            </a:ln>
          </p:spPr>
          <p:txBody>
            <a:bodyPr/>
            <a:lstStyle/>
            <a:p>
              <a:endParaRPr lang="fr-FR"/>
            </a:p>
          </p:txBody>
        </p:sp>
        <p:sp>
          <p:nvSpPr>
            <p:cNvPr id="117846" name="Line 86"/>
            <p:cNvSpPr>
              <a:spLocks noChangeShapeType="1"/>
            </p:cNvSpPr>
            <p:nvPr/>
          </p:nvSpPr>
          <p:spPr bwMode="auto">
            <a:xfrm flipH="1">
              <a:off x="272" y="262"/>
              <a:ext cx="133" cy="57"/>
            </a:xfrm>
            <a:prstGeom prst="line">
              <a:avLst/>
            </a:prstGeom>
            <a:noFill/>
            <a:ln w="9525">
              <a:solidFill>
                <a:schemeClr val="tx1"/>
              </a:solidFill>
              <a:prstDash val="solid"/>
              <a:round/>
              <a:headEnd type="none" w="med" len="med"/>
              <a:tailEnd type="none" w="med" len="med"/>
            </a:ln>
          </p:spPr>
          <p:txBody>
            <a:bodyPr/>
            <a:lstStyle/>
            <a:p>
              <a:endParaRPr lang="fr-FR"/>
            </a:p>
          </p:txBody>
        </p:sp>
        <p:sp>
          <p:nvSpPr>
            <p:cNvPr id="117847" name="Line 87"/>
            <p:cNvSpPr>
              <a:spLocks noChangeShapeType="1"/>
            </p:cNvSpPr>
            <p:nvPr/>
          </p:nvSpPr>
          <p:spPr bwMode="auto">
            <a:xfrm>
              <a:off x="284" y="457"/>
              <a:ext cx="133" cy="57"/>
            </a:xfrm>
            <a:prstGeom prst="line">
              <a:avLst/>
            </a:prstGeom>
            <a:noFill/>
            <a:ln w="9525">
              <a:solidFill>
                <a:schemeClr val="tx1"/>
              </a:solidFill>
              <a:prstDash val="solid"/>
              <a:round/>
              <a:headEnd type="none" w="med" len="med"/>
              <a:tailEnd type="none" w="med" len="med"/>
            </a:ln>
          </p:spPr>
          <p:txBody>
            <a:bodyPr/>
            <a:lstStyle/>
            <a:p>
              <a:endParaRPr lang="fr-FR"/>
            </a:p>
          </p:txBody>
        </p:sp>
        <p:sp>
          <p:nvSpPr>
            <p:cNvPr id="117848" name="Line 88"/>
            <p:cNvSpPr>
              <a:spLocks noChangeShapeType="1"/>
            </p:cNvSpPr>
            <p:nvPr/>
          </p:nvSpPr>
          <p:spPr bwMode="auto">
            <a:xfrm>
              <a:off x="217" y="514"/>
              <a:ext cx="84" cy="214"/>
            </a:xfrm>
            <a:prstGeom prst="line">
              <a:avLst/>
            </a:prstGeom>
            <a:noFill/>
            <a:ln w="9525">
              <a:solidFill>
                <a:schemeClr val="tx1"/>
              </a:solidFill>
              <a:prstDash val="solid"/>
              <a:round/>
              <a:headEnd type="none" w="med" len="med"/>
              <a:tailEnd type="none" w="med" len="med"/>
            </a:ln>
          </p:spPr>
          <p:txBody>
            <a:bodyPr/>
            <a:lstStyle/>
            <a:p>
              <a:endParaRPr lang="fr-FR"/>
            </a:p>
          </p:txBody>
        </p:sp>
        <p:sp>
          <p:nvSpPr>
            <p:cNvPr id="117849" name="Line 89"/>
            <p:cNvSpPr>
              <a:spLocks noChangeShapeType="1"/>
            </p:cNvSpPr>
            <p:nvPr/>
          </p:nvSpPr>
          <p:spPr bwMode="auto">
            <a:xfrm flipH="1">
              <a:off x="16" y="457"/>
              <a:ext cx="133" cy="57"/>
            </a:xfrm>
            <a:prstGeom prst="line">
              <a:avLst/>
            </a:prstGeom>
            <a:noFill/>
            <a:ln w="9525">
              <a:solidFill>
                <a:schemeClr val="tx1"/>
              </a:solidFill>
              <a:prstDash val="solid"/>
              <a:round/>
              <a:headEnd type="none" w="med" len="med"/>
              <a:tailEnd type="none" w="med" len="med"/>
            </a:ln>
          </p:spPr>
          <p:txBody>
            <a:bodyPr/>
            <a:lstStyle/>
            <a:p>
              <a:endParaRPr lang="fr-FR"/>
            </a:p>
          </p:txBody>
        </p:sp>
        <p:sp>
          <p:nvSpPr>
            <p:cNvPr id="117850" name="Line 90"/>
            <p:cNvSpPr>
              <a:spLocks noChangeShapeType="1"/>
            </p:cNvSpPr>
            <p:nvPr/>
          </p:nvSpPr>
          <p:spPr bwMode="auto">
            <a:xfrm>
              <a:off x="17" y="262"/>
              <a:ext cx="133" cy="57"/>
            </a:xfrm>
            <a:prstGeom prst="line">
              <a:avLst/>
            </a:prstGeom>
            <a:noFill/>
            <a:ln w="9525">
              <a:solidFill>
                <a:schemeClr val="tx1"/>
              </a:solidFill>
              <a:prstDash val="solid"/>
              <a:round/>
              <a:headEnd type="none" w="med" len="med"/>
              <a:tailEnd type="none" w="med" len="med"/>
            </a:ln>
          </p:spPr>
          <p:txBody>
            <a:bodyPr/>
            <a:lstStyle/>
            <a:p>
              <a:endParaRPr lang="fr-FR"/>
            </a:p>
          </p:txBody>
        </p:sp>
      </p:grpSp>
      <p:grpSp>
        <p:nvGrpSpPr>
          <p:cNvPr id="11" name="Group 91"/>
          <p:cNvGrpSpPr>
            <a:grpSpLocks/>
          </p:cNvGrpSpPr>
          <p:nvPr/>
        </p:nvGrpSpPr>
        <p:grpSpPr bwMode="auto">
          <a:xfrm>
            <a:off x="3114675" y="1408113"/>
            <a:ext cx="792163" cy="1266825"/>
            <a:chOff x="0" y="0"/>
            <a:chExt cx="499" cy="797"/>
          </a:xfrm>
        </p:grpSpPr>
        <p:sp>
          <p:nvSpPr>
            <p:cNvPr id="117852" name="Line 92"/>
            <p:cNvSpPr>
              <a:spLocks noChangeShapeType="1"/>
            </p:cNvSpPr>
            <p:nvPr/>
          </p:nvSpPr>
          <p:spPr bwMode="auto">
            <a:xfrm rot="10800000" flipH="1">
              <a:off x="0" y="324"/>
              <a:ext cx="499" cy="172"/>
            </a:xfrm>
            <a:prstGeom prst="line">
              <a:avLst/>
            </a:prstGeom>
            <a:noFill/>
            <a:ln w="25400">
              <a:solidFill>
                <a:srgbClr val="FF0000"/>
              </a:solidFill>
              <a:prstDash val="solid"/>
              <a:round/>
              <a:headEnd type="none" w="med" len="med"/>
              <a:tailEnd type="triangle" w="med" len="med"/>
            </a:ln>
          </p:spPr>
          <p:txBody>
            <a:bodyPr/>
            <a:lstStyle/>
            <a:p>
              <a:endParaRPr lang="fr-FR"/>
            </a:p>
          </p:txBody>
        </p:sp>
        <p:sp>
          <p:nvSpPr>
            <p:cNvPr id="117853" name="Oval 93"/>
            <p:cNvSpPr>
              <a:spLocks/>
            </p:cNvSpPr>
            <p:nvPr/>
          </p:nvSpPr>
          <p:spPr bwMode="auto">
            <a:xfrm>
              <a:off x="125" y="421"/>
              <a:ext cx="50" cy="50"/>
            </a:xfrm>
            <a:prstGeom prst="ellipse">
              <a:avLst/>
            </a:prstGeom>
            <a:solidFill>
              <a:srgbClr val="009ACF"/>
            </a:solidFill>
            <a:ln w="9525">
              <a:solidFill>
                <a:schemeClr val="tx1"/>
              </a:solidFill>
              <a:prstDash val="solid"/>
              <a:round/>
              <a:headEnd type="none" w="med" len="med"/>
              <a:tailEnd type="none" w="med" len="med"/>
            </a:ln>
          </p:spPr>
          <p:txBody>
            <a:bodyPr/>
            <a:lstStyle/>
            <a:p>
              <a:endParaRPr lang="fr-FR"/>
            </a:p>
          </p:txBody>
        </p:sp>
        <p:sp>
          <p:nvSpPr>
            <p:cNvPr id="117854" name="Line 94"/>
            <p:cNvSpPr>
              <a:spLocks noChangeShapeType="1"/>
            </p:cNvSpPr>
            <p:nvPr/>
          </p:nvSpPr>
          <p:spPr bwMode="auto">
            <a:xfrm>
              <a:off x="0" y="496"/>
              <a:ext cx="99" cy="301"/>
            </a:xfrm>
            <a:prstGeom prst="line">
              <a:avLst/>
            </a:prstGeom>
            <a:noFill/>
            <a:ln w="25400">
              <a:solidFill>
                <a:schemeClr val="tx1"/>
              </a:solidFill>
              <a:prstDash val="solid"/>
              <a:round/>
              <a:headEnd type="none" w="med" len="med"/>
              <a:tailEnd type="triangle" w="med" len="med"/>
            </a:ln>
          </p:spPr>
          <p:txBody>
            <a:bodyPr/>
            <a:lstStyle/>
            <a:p>
              <a:endParaRPr lang="fr-FR"/>
            </a:p>
          </p:txBody>
        </p:sp>
        <p:sp>
          <p:nvSpPr>
            <p:cNvPr id="117855" name="AutoShape 95"/>
            <p:cNvSpPr>
              <a:spLocks/>
            </p:cNvSpPr>
            <p:nvPr/>
          </p:nvSpPr>
          <p:spPr bwMode="auto">
            <a:xfrm rot="-6060000">
              <a:off x="-111" y="205"/>
              <a:ext cx="451" cy="41"/>
            </a:xfrm>
            <a:custGeom>
              <a:avLst/>
              <a:gdLst/>
              <a:ahLst/>
              <a:cxnLst/>
              <a:rect l="0" t="0" r="r" b="b"/>
              <a:pathLst>
                <a:path w="21600" h="18503">
                  <a:moveTo>
                    <a:pt x="0" y="9251"/>
                  </a:moveTo>
                  <a:cubicBezTo>
                    <a:pt x="657" y="3831"/>
                    <a:pt x="1319" y="-1549"/>
                    <a:pt x="1976" y="0"/>
                  </a:cubicBezTo>
                  <a:cubicBezTo>
                    <a:pt x="2634" y="1548"/>
                    <a:pt x="3295" y="18502"/>
                    <a:pt x="3953" y="18502"/>
                  </a:cubicBezTo>
                  <a:cubicBezTo>
                    <a:pt x="4610" y="18502"/>
                    <a:pt x="5267" y="0"/>
                    <a:pt x="5925" y="0"/>
                  </a:cubicBezTo>
                  <a:cubicBezTo>
                    <a:pt x="6582" y="0"/>
                    <a:pt x="7244" y="18502"/>
                    <a:pt x="7901" y="18502"/>
                  </a:cubicBezTo>
                  <a:cubicBezTo>
                    <a:pt x="8558" y="18502"/>
                    <a:pt x="9215" y="203"/>
                    <a:pt x="9873" y="0"/>
                  </a:cubicBezTo>
                  <a:cubicBezTo>
                    <a:pt x="10530" y="-204"/>
                    <a:pt x="11192" y="17361"/>
                    <a:pt x="11849" y="17361"/>
                  </a:cubicBezTo>
                  <a:cubicBezTo>
                    <a:pt x="12506" y="17361"/>
                    <a:pt x="13168" y="-204"/>
                    <a:pt x="13825" y="0"/>
                  </a:cubicBezTo>
                  <a:cubicBezTo>
                    <a:pt x="14483" y="203"/>
                    <a:pt x="15140" y="18502"/>
                    <a:pt x="15797" y="18502"/>
                  </a:cubicBezTo>
                  <a:cubicBezTo>
                    <a:pt x="16455" y="18502"/>
                    <a:pt x="17116" y="0"/>
                    <a:pt x="17774" y="0"/>
                  </a:cubicBezTo>
                  <a:cubicBezTo>
                    <a:pt x="18431" y="0"/>
                    <a:pt x="19110" y="16954"/>
                    <a:pt x="19746" y="18502"/>
                  </a:cubicBezTo>
                  <a:cubicBezTo>
                    <a:pt x="20381" y="20051"/>
                    <a:pt x="21274" y="10800"/>
                    <a:pt x="21600" y="9251"/>
                  </a:cubicBezTo>
                </a:path>
              </a:pathLst>
            </a:custGeom>
            <a:noFill/>
            <a:ln w="25400">
              <a:solidFill>
                <a:schemeClr val="tx1"/>
              </a:solidFill>
              <a:prstDash val="solid"/>
              <a:miter lim="800000"/>
              <a:headEnd type="none" w="med" len="med"/>
              <a:tailEnd type="triangle" w="lg" len="lg"/>
            </a:ln>
          </p:spPr>
          <p:txBody>
            <a:bodyPr/>
            <a:lstStyle/>
            <a:p>
              <a:endParaRPr lang="fr-FR"/>
            </a:p>
          </p:txBody>
        </p:sp>
      </p:grpSp>
      <p:sp>
        <p:nvSpPr>
          <p:cNvPr id="117856" name="Line 96"/>
          <p:cNvSpPr>
            <a:spLocks noChangeShapeType="1"/>
          </p:cNvSpPr>
          <p:nvPr/>
        </p:nvSpPr>
        <p:spPr bwMode="auto">
          <a:xfrm>
            <a:off x="3114675" y="2052638"/>
            <a:ext cx="1588" cy="288925"/>
          </a:xfrm>
          <a:prstGeom prst="line">
            <a:avLst/>
          </a:prstGeom>
          <a:noFill/>
          <a:ln w="38100">
            <a:solidFill>
              <a:schemeClr val="tx1"/>
            </a:solidFill>
            <a:prstDash val="solid"/>
            <a:round/>
            <a:headEnd type="none" w="med" len="med"/>
            <a:tailEnd type="none" w="med" len="med"/>
          </a:ln>
        </p:spPr>
        <p:txBody>
          <a:bodyPr/>
          <a:lstStyle/>
          <a:p>
            <a:endParaRPr lang="fr-FR"/>
          </a:p>
        </p:txBody>
      </p:sp>
      <p:grpSp>
        <p:nvGrpSpPr>
          <p:cNvPr id="12" name="Group 97"/>
          <p:cNvGrpSpPr>
            <a:grpSpLocks/>
          </p:cNvGrpSpPr>
          <p:nvPr/>
        </p:nvGrpSpPr>
        <p:grpSpPr bwMode="auto">
          <a:xfrm>
            <a:off x="2422525" y="2065338"/>
            <a:ext cx="1411288" cy="631825"/>
            <a:chOff x="0" y="0"/>
            <a:chExt cx="888" cy="398"/>
          </a:xfrm>
        </p:grpSpPr>
        <p:sp>
          <p:nvSpPr>
            <p:cNvPr id="117858" name="Line 98"/>
            <p:cNvSpPr>
              <a:spLocks noChangeShapeType="1"/>
            </p:cNvSpPr>
            <p:nvPr/>
          </p:nvSpPr>
          <p:spPr bwMode="auto">
            <a:xfrm>
              <a:off x="435" y="82"/>
              <a:ext cx="453" cy="46"/>
            </a:xfrm>
            <a:prstGeom prst="line">
              <a:avLst/>
            </a:prstGeom>
            <a:noFill/>
            <a:ln w="25400">
              <a:solidFill>
                <a:schemeClr val="tx1"/>
              </a:solidFill>
              <a:prstDash val="solid"/>
              <a:round/>
              <a:headEnd type="none" w="med" len="med"/>
              <a:tailEnd type="triangle" w="med" len="med"/>
            </a:ln>
          </p:spPr>
          <p:txBody>
            <a:bodyPr/>
            <a:lstStyle/>
            <a:p>
              <a:endParaRPr lang="fr-FR"/>
            </a:p>
          </p:txBody>
        </p:sp>
        <p:grpSp>
          <p:nvGrpSpPr>
            <p:cNvPr id="13" name="Group 99"/>
            <p:cNvGrpSpPr>
              <a:grpSpLocks/>
            </p:cNvGrpSpPr>
            <p:nvPr/>
          </p:nvGrpSpPr>
          <p:grpSpPr bwMode="auto">
            <a:xfrm>
              <a:off x="72" y="0"/>
              <a:ext cx="363" cy="82"/>
              <a:chOff x="0" y="0"/>
              <a:chExt cx="363" cy="82"/>
            </a:xfrm>
          </p:grpSpPr>
          <p:sp>
            <p:nvSpPr>
              <p:cNvPr id="117860" name="Line 100"/>
              <p:cNvSpPr>
                <a:spLocks noChangeShapeType="1"/>
              </p:cNvSpPr>
              <p:nvPr/>
            </p:nvSpPr>
            <p:spPr bwMode="auto">
              <a:xfrm rot="10800000">
                <a:off x="0" y="0"/>
                <a:ext cx="363" cy="78"/>
              </a:xfrm>
              <a:prstGeom prst="line">
                <a:avLst/>
              </a:prstGeom>
              <a:noFill/>
              <a:ln w="25400">
                <a:solidFill>
                  <a:srgbClr val="FF0000"/>
                </a:solidFill>
                <a:prstDash val="solid"/>
                <a:round/>
                <a:headEnd type="none" w="med" len="med"/>
                <a:tailEnd type="triangle" w="med" len="med"/>
              </a:ln>
            </p:spPr>
            <p:txBody>
              <a:bodyPr/>
              <a:lstStyle/>
              <a:p>
                <a:endParaRPr lang="fr-FR"/>
              </a:p>
            </p:txBody>
          </p:sp>
          <p:sp>
            <p:nvSpPr>
              <p:cNvPr id="117861" name="Oval 101"/>
              <p:cNvSpPr>
                <a:spLocks/>
              </p:cNvSpPr>
              <p:nvPr/>
            </p:nvSpPr>
            <p:spPr bwMode="auto">
              <a:xfrm>
                <a:off x="227" y="32"/>
                <a:ext cx="50" cy="50"/>
              </a:xfrm>
              <a:prstGeom prst="ellipse">
                <a:avLst/>
              </a:prstGeom>
              <a:solidFill>
                <a:srgbClr val="009ACF"/>
              </a:solidFill>
              <a:ln w="9525">
                <a:solidFill>
                  <a:schemeClr val="tx1"/>
                </a:solidFill>
                <a:prstDash val="solid"/>
                <a:round/>
                <a:headEnd type="none" w="med" len="med"/>
                <a:tailEnd type="none" w="med" len="med"/>
              </a:ln>
            </p:spPr>
            <p:txBody>
              <a:bodyPr/>
              <a:lstStyle/>
              <a:p>
                <a:endParaRPr lang="fr-FR"/>
              </a:p>
            </p:txBody>
          </p:sp>
        </p:grpSp>
        <p:sp>
          <p:nvSpPr>
            <p:cNvPr id="117862" name="AutoShape 102"/>
            <p:cNvSpPr>
              <a:spLocks/>
            </p:cNvSpPr>
            <p:nvPr/>
          </p:nvSpPr>
          <p:spPr bwMode="auto">
            <a:xfrm rot="7920000">
              <a:off x="-60" y="194"/>
              <a:ext cx="455" cy="41"/>
            </a:xfrm>
            <a:custGeom>
              <a:avLst/>
              <a:gdLst/>
              <a:ahLst/>
              <a:cxnLst/>
              <a:rect l="0" t="0" r="r" b="b"/>
              <a:pathLst>
                <a:path w="21600" h="18503">
                  <a:moveTo>
                    <a:pt x="0" y="9251"/>
                  </a:moveTo>
                  <a:cubicBezTo>
                    <a:pt x="657" y="3831"/>
                    <a:pt x="1319" y="-1549"/>
                    <a:pt x="1976" y="0"/>
                  </a:cubicBezTo>
                  <a:cubicBezTo>
                    <a:pt x="2634" y="1548"/>
                    <a:pt x="3295" y="18502"/>
                    <a:pt x="3953" y="18502"/>
                  </a:cubicBezTo>
                  <a:cubicBezTo>
                    <a:pt x="4610" y="18502"/>
                    <a:pt x="5267" y="0"/>
                    <a:pt x="5925" y="0"/>
                  </a:cubicBezTo>
                  <a:cubicBezTo>
                    <a:pt x="6582" y="0"/>
                    <a:pt x="7244" y="18502"/>
                    <a:pt x="7901" y="18502"/>
                  </a:cubicBezTo>
                  <a:cubicBezTo>
                    <a:pt x="8558" y="18502"/>
                    <a:pt x="9215" y="203"/>
                    <a:pt x="9873" y="0"/>
                  </a:cubicBezTo>
                  <a:cubicBezTo>
                    <a:pt x="10530" y="-204"/>
                    <a:pt x="11192" y="17361"/>
                    <a:pt x="11849" y="17361"/>
                  </a:cubicBezTo>
                  <a:cubicBezTo>
                    <a:pt x="12506" y="17361"/>
                    <a:pt x="13168" y="-204"/>
                    <a:pt x="13825" y="0"/>
                  </a:cubicBezTo>
                  <a:cubicBezTo>
                    <a:pt x="14483" y="203"/>
                    <a:pt x="15140" y="18502"/>
                    <a:pt x="15797" y="18502"/>
                  </a:cubicBezTo>
                  <a:cubicBezTo>
                    <a:pt x="16455" y="18502"/>
                    <a:pt x="17116" y="0"/>
                    <a:pt x="17774" y="0"/>
                  </a:cubicBezTo>
                  <a:cubicBezTo>
                    <a:pt x="18431" y="0"/>
                    <a:pt x="19110" y="16954"/>
                    <a:pt x="19746" y="18502"/>
                  </a:cubicBezTo>
                  <a:cubicBezTo>
                    <a:pt x="20381" y="20051"/>
                    <a:pt x="21274" y="10800"/>
                    <a:pt x="21600" y="9251"/>
                  </a:cubicBezTo>
                </a:path>
              </a:pathLst>
            </a:custGeom>
            <a:noFill/>
            <a:ln w="25400">
              <a:solidFill>
                <a:schemeClr val="tx1"/>
              </a:solidFill>
              <a:prstDash val="solid"/>
              <a:miter lim="800000"/>
              <a:headEnd type="none" w="med" len="med"/>
              <a:tailEnd type="triangle" w="lg" len="lg"/>
            </a:ln>
          </p:spPr>
          <p:txBody>
            <a:bodyPr/>
            <a:lstStyle/>
            <a:p>
              <a:endParaRPr lang="fr-FR"/>
            </a:p>
          </p:txBody>
        </p:sp>
      </p:grpSp>
      <p:sp>
        <p:nvSpPr>
          <p:cNvPr id="117863" name="Rectangle 103"/>
          <p:cNvSpPr>
            <a:spLocks/>
          </p:cNvSpPr>
          <p:nvPr/>
        </p:nvSpPr>
        <p:spPr bwMode="auto">
          <a:xfrm>
            <a:off x="250825" y="1563688"/>
            <a:ext cx="1485900" cy="1219200"/>
          </a:xfrm>
          <a:prstGeom prst="rect">
            <a:avLst/>
          </a:prstGeom>
          <a:solidFill>
            <a:srgbClr val="009E00"/>
          </a:solidFill>
          <a:ln w="9525">
            <a:noFill/>
            <a:miter lim="800000"/>
            <a:headEnd type="none" w="med" len="med"/>
            <a:tailEnd type="none" w="med" len="med"/>
          </a:ln>
        </p:spPr>
        <p:txBody>
          <a:bodyPr lIns="0" tIns="0" rIns="40639" bIns="0"/>
          <a:lstStyle/>
          <a:p>
            <a:pPr marL="39688">
              <a:lnSpc>
                <a:spcPct val="110000"/>
              </a:lnSpc>
            </a:pPr>
            <a:r>
              <a:rPr lang="en-US" sz="1400" b="1">
                <a:solidFill>
                  <a:schemeClr val="tx1"/>
                </a:solidFill>
                <a:cs typeface="Arial" charset="0"/>
              </a:rPr>
              <a:t>SPIRAL beams </a:t>
            </a:r>
          </a:p>
          <a:p>
            <a:pPr marL="39688">
              <a:lnSpc>
                <a:spcPct val="110000"/>
              </a:lnSpc>
            </a:pPr>
            <a:r>
              <a:rPr lang="en-US" sz="1400" b="1" baseline="30000">
                <a:solidFill>
                  <a:schemeClr val="tx1"/>
                </a:solidFill>
                <a:cs typeface="Arial" charset="0"/>
              </a:rPr>
              <a:t>76</a:t>
            </a:r>
            <a:r>
              <a:rPr lang="en-US" sz="1400" b="1">
                <a:solidFill>
                  <a:schemeClr val="tx1"/>
                </a:solidFill>
                <a:cs typeface="Arial" charset="0"/>
              </a:rPr>
              <a:t>Kr  5</a:t>
            </a:r>
            <a:r>
              <a:rPr lang="en-US" sz="1400">
                <a:solidFill>
                  <a:schemeClr val="tx1"/>
                </a:solidFill>
                <a:latin typeface="Symbol" pitchFamily="18" charset="2"/>
                <a:ea typeface="Symbol" pitchFamily="18" charset="2"/>
                <a:cs typeface="Symbol" pitchFamily="18" charset="2"/>
                <a:sym typeface="Symbol" pitchFamily="18" charset="2"/>
              </a:rPr>
              <a:t>×</a:t>
            </a:r>
            <a:r>
              <a:rPr lang="en-US" sz="1400" b="1">
                <a:solidFill>
                  <a:schemeClr val="tx1"/>
                </a:solidFill>
                <a:cs typeface="Arial" charset="0"/>
              </a:rPr>
              <a:t>10</a:t>
            </a:r>
            <a:r>
              <a:rPr lang="en-US" sz="1400" b="1" baseline="30000">
                <a:solidFill>
                  <a:schemeClr val="tx1"/>
                </a:solidFill>
                <a:cs typeface="Arial" charset="0"/>
              </a:rPr>
              <a:t>5</a:t>
            </a:r>
            <a:r>
              <a:rPr lang="en-US" sz="1400" b="1">
                <a:solidFill>
                  <a:schemeClr val="tx1"/>
                </a:solidFill>
                <a:cs typeface="Arial" charset="0"/>
              </a:rPr>
              <a:t> pps</a:t>
            </a:r>
          </a:p>
          <a:p>
            <a:pPr marL="39688">
              <a:lnSpc>
                <a:spcPct val="110000"/>
              </a:lnSpc>
            </a:pPr>
            <a:r>
              <a:rPr lang="en-US" sz="1400" b="1" baseline="30000">
                <a:solidFill>
                  <a:schemeClr val="tx1"/>
                </a:solidFill>
                <a:cs typeface="Arial" charset="0"/>
              </a:rPr>
              <a:t>74</a:t>
            </a:r>
            <a:r>
              <a:rPr lang="en-US" sz="1400" b="1">
                <a:solidFill>
                  <a:schemeClr val="tx1"/>
                </a:solidFill>
                <a:cs typeface="Arial" charset="0"/>
              </a:rPr>
              <a:t>Kr  10</a:t>
            </a:r>
            <a:r>
              <a:rPr lang="en-US" sz="1400" b="1" baseline="30000">
                <a:solidFill>
                  <a:schemeClr val="tx1"/>
                </a:solidFill>
                <a:cs typeface="Arial" charset="0"/>
              </a:rPr>
              <a:t>4</a:t>
            </a:r>
            <a:r>
              <a:rPr lang="en-US" sz="1400" b="1">
                <a:solidFill>
                  <a:schemeClr val="tx1"/>
                </a:solidFill>
                <a:cs typeface="Arial" charset="0"/>
              </a:rPr>
              <a:t> pps</a:t>
            </a:r>
          </a:p>
          <a:p>
            <a:pPr marL="39688">
              <a:lnSpc>
                <a:spcPct val="110000"/>
              </a:lnSpc>
            </a:pPr>
            <a:r>
              <a:rPr lang="en-US" sz="1400" b="1">
                <a:solidFill>
                  <a:schemeClr val="tx1"/>
                </a:solidFill>
                <a:cs typeface="Arial" charset="0"/>
              </a:rPr>
              <a:t>  </a:t>
            </a:r>
          </a:p>
          <a:p>
            <a:pPr marL="39688">
              <a:lnSpc>
                <a:spcPct val="110000"/>
              </a:lnSpc>
            </a:pPr>
            <a:r>
              <a:rPr lang="en-US" sz="1400" b="1">
                <a:solidFill>
                  <a:schemeClr val="tx1"/>
                </a:solidFill>
                <a:cs typeface="Arial" charset="0"/>
              </a:rPr>
              <a:t>4.5 MeV/u</a:t>
            </a:r>
          </a:p>
        </p:txBody>
      </p:sp>
      <p:sp>
        <p:nvSpPr>
          <p:cNvPr id="117864" name="Rectangle 104"/>
          <p:cNvSpPr>
            <a:spLocks/>
          </p:cNvSpPr>
          <p:nvPr/>
        </p:nvSpPr>
        <p:spPr bwMode="auto">
          <a:xfrm>
            <a:off x="3635375" y="3141663"/>
            <a:ext cx="1195388" cy="381000"/>
          </a:xfrm>
          <a:prstGeom prst="rect">
            <a:avLst/>
          </a:prstGeom>
          <a:solidFill>
            <a:srgbClr val="FFC7FF"/>
          </a:solidFill>
          <a:ln w="25400">
            <a:solidFill>
              <a:srgbClr val="8E0082"/>
            </a:solidFill>
            <a:prstDash val="solid"/>
            <a:miter lim="800000"/>
            <a:headEnd type="none" w="med" len="med"/>
            <a:tailEnd type="none" w="med" len="med"/>
          </a:ln>
        </p:spPr>
        <p:txBody>
          <a:bodyPr wrap="none" lIns="0" tIns="0" rIns="40639" bIns="0">
            <a:spAutoFit/>
          </a:bodyPr>
          <a:lstStyle/>
          <a:p>
            <a:pPr marL="39688"/>
            <a:r>
              <a:rPr lang="en-US" sz="1800" b="1">
                <a:solidFill>
                  <a:srgbClr val="0F00A8"/>
                </a:solidFill>
                <a:cs typeface="Arial" charset="0"/>
              </a:rPr>
              <a:t>EXOGAM</a:t>
            </a:r>
          </a:p>
        </p:txBody>
      </p:sp>
      <p:sp>
        <p:nvSpPr>
          <p:cNvPr id="117865" name="Rectangle 105"/>
          <p:cNvSpPr>
            <a:spLocks/>
          </p:cNvSpPr>
          <p:nvPr/>
        </p:nvSpPr>
        <p:spPr bwMode="auto">
          <a:xfrm>
            <a:off x="2889250" y="1778000"/>
            <a:ext cx="312738" cy="279400"/>
          </a:xfrm>
          <a:prstGeom prst="rect">
            <a:avLst/>
          </a:prstGeom>
          <a:noFill/>
          <a:ln w="9525">
            <a:noFill/>
            <a:miter lim="800000"/>
            <a:headEnd type="none" w="med" len="med"/>
            <a:tailEnd type="none" w="med" len="med"/>
          </a:ln>
        </p:spPr>
        <p:txBody>
          <a:bodyPr wrap="none" lIns="0" tIns="0" rIns="40639" bIns="0">
            <a:spAutoFit/>
          </a:bodyPr>
          <a:lstStyle/>
          <a:p>
            <a:pPr marL="39688"/>
            <a:r>
              <a:rPr lang="en-US" sz="1200">
                <a:solidFill>
                  <a:schemeClr val="tx1"/>
                </a:solidFill>
                <a:cs typeface="Arial" charset="0"/>
              </a:rPr>
              <a:t>Pb</a:t>
            </a:r>
          </a:p>
        </p:txBody>
      </p:sp>
      <p:grpSp>
        <p:nvGrpSpPr>
          <p:cNvPr id="14" name="Group 106"/>
          <p:cNvGrpSpPr>
            <a:grpSpLocks/>
          </p:cNvGrpSpPr>
          <p:nvPr/>
        </p:nvGrpSpPr>
        <p:grpSpPr bwMode="auto">
          <a:xfrm rot="-2700000">
            <a:off x="1746250" y="1152525"/>
            <a:ext cx="801688" cy="595313"/>
            <a:chOff x="0" y="0"/>
            <a:chExt cx="505" cy="374"/>
          </a:xfrm>
        </p:grpSpPr>
        <p:sp>
          <p:nvSpPr>
            <p:cNvPr id="117867" name="Rectangle 107"/>
            <p:cNvSpPr>
              <a:spLocks/>
            </p:cNvSpPr>
            <p:nvPr/>
          </p:nvSpPr>
          <p:spPr bwMode="auto">
            <a:xfrm>
              <a:off x="0" y="96"/>
              <a:ext cx="505" cy="278"/>
            </a:xfrm>
            <a:prstGeom prst="rect">
              <a:avLst/>
            </a:prstGeom>
            <a:noFill/>
            <a:ln w="9525">
              <a:solidFill>
                <a:schemeClr val="tx1"/>
              </a:solidFill>
              <a:prstDash val="solid"/>
              <a:miter lim="800000"/>
              <a:headEnd type="none" w="med" len="med"/>
              <a:tailEnd type="none" w="med" len="med"/>
            </a:ln>
          </p:spPr>
          <p:txBody>
            <a:bodyPr/>
            <a:lstStyle/>
            <a:p>
              <a:endParaRPr lang="fr-FR"/>
            </a:p>
          </p:txBody>
        </p:sp>
        <p:sp>
          <p:nvSpPr>
            <p:cNvPr id="117868" name="Rectangle 108"/>
            <p:cNvSpPr>
              <a:spLocks/>
            </p:cNvSpPr>
            <p:nvPr/>
          </p:nvSpPr>
          <p:spPr bwMode="auto">
            <a:xfrm>
              <a:off x="13" y="104"/>
              <a:ext cx="228" cy="262"/>
            </a:xfrm>
            <a:prstGeom prst="rect">
              <a:avLst/>
            </a:prstGeom>
            <a:solidFill>
              <a:srgbClr val="E300CF"/>
            </a:solidFill>
            <a:ln w="9525">
              <a:solidFill>
                <a:schemeClr val="tx1"/>
              </a:solidFill>
              <a:prstDash val="solid"/>
              <a:miter lim="800000"/>
              <a:headEnd type="none" w="med" len="med"/>
              <a:tailEnd type="none" w="med" len="med"/>
            </a:ln>
          </p:spPr>
          <p:txBody>
            <a:bodyPr/>
            <a:lstStyle/>
            <a:p>
              <a:endParaRPr lang="fr-FR"/>
            </a:p>
          </p:txBody>
        </p:sp>
        <p:sp>
          <p:nvSpPr>
            <p:cNvPr id="117869" name="Rectangle 109"/>
            <p:cNvSpPr>
              <a:spLocks/>
            </p:cNvSpPr>
            <p:nvPr/>
          </p:nvSpPr>
          <p:spPr bwMode="auto">
            <a:xfrm>
              <a:off x="263" y="103"/>
              <a:ext cx="228" cy="262"/>
            </a:xfrm>
            <a:prstGeom prst="rect">
              <a:avLst/>
            </a:prstGeom>
            <a:solidFill>
              <a:srgbClr val="E300CF"/>
            </a:solidFill>
            <a:ln w="9525">
              <a:solidFill>
                <a:schemeClr val="tx1"/>
              </a:solidFill>
              <a:prstDash val="solid"/>
              <a:miter lim="800000"/>
              <a:headEnd type="none" w="med" len="med"/>
              <a:tailEnd type="none" w="med" len="med"/>
            </a:ln>
          </p:spPr>
          <p:txBody>
            <a:bodyPr/>
            <a:lstStyle/>
            <a:p>
              <a:endParaRPr lang="fr-FR"/>
            </a:p>
          </p:txBody>
        </p:sp>
        <p:sp>
          <p:nvSpPr>
            <p:cNvPr id="117870" name="Line 110"/>
            <p:cNvSpPr>
              <a:spLocks noChangeShapeType="1"/>
            </p:cNvSpPr>
            <p:nvPr/>
          </p:nvSpPr>
          <p:spPr bwMode="auto">
            <a:xfrm>
              <a:off x="125" y="105"/>
              <a:ext cx="1" cy="262"/>
            </a:xfrm>
            <a:prstGeom prst="line">
              <a:avLst/>
            </a:prstGeom>
            <a:noFill/>
            <a:ln w="9525">
              <a:solidFill>
                <a:schemeClr val="tx1"/>
              </a:solidFill>
              <a:prstDash val="solid"/>
              <a:round/>
              <a:headEnd type="none" w="med" len="med"/>
              <a:tailEnd type="none" w="med" len="med"/>
            </a:ln>
          </p:spPr>
          <p:txBody>
            <a:bodyPr/>
            <a:lstStyle/>
            <a:p>
              <a:endParaRPr lang="fr-FR"/>
            </a:p>
          </p:txBody>
        </p:sp>
        <p:sp>
          <p:nvSpPr>
            <p:cNvPr id="117871" name="Line 111"/>
            <p:cNvSpPr>
              <a:spLocks noChangeShapeType="1"/>
            </p:cNvSpPr>
            <p:nvPr/>
          </p:nvSpPr>
          <p:spPr bwMode="auto">
            <a:xfrm>
              <a:off x="373" y="104"/>
              <a:ext cx="1" cy="262"/>
            </a:xfrm>
            <a:prstGeom prst="line">
              <a:avLst/>
            </a:prstGeom>
            <a:noFill/>
            <a:ln w="9525">
              <a:solidFill>
                <a:schemeClr val="tx1"/>
              </a:solidFill>
              <a:prstDash val="solid"/>
              <a:round/>
              <a:headEnd type="none" w="med" len="med"/>
              <a:tailEnd type="none" w="med" len="med"/>
            </a:ln>
          </p:spPr>
          <p:txBody>
            <a:bodyPr/>
            <a:lstStyle/>
            <a:p>
              <a:endParaRPr lang="fr-FR"/>
            </a:p>
          </p:txBody>
        </p:sp>
        <p:sp>
          <p:nvSpPr>
            <p:cNvPr id="117872" name="Rectangle 112"/>
            <p:cNvSpPr>
              <a:spLocks/>
            </p:cNvSpPr>
            <p:nvPr/>
          </p:nvSpPr>
          <p:spPr bwMode="auto">
            <a:xfrm>
              <a:off x="219" y="0"/>
              <a:ext cx="66" cy="92"/>
            </a:xfrm>
            <a:prstGeom prst="rect">
              <a:avLst/>
            </a:prstGeom>
            <a:solidFill>
              <a:srgbClr val="4D4D4D"/>
            </a:solidFill>
            <a:ln w="9525">
              <a:solidFill>
                <a:schemeClr val="tx1"/>
              </a:solidFill>
              <a:prstDash val="solid"/>
              <a:miter lim="800000"/>
              <a:headEnd type="none" w="med" len="med"/>
              <a:tailEnd type="none" w="med" len="med"/>
            </a:ln>
          </p:spPr>
          <p:txBody>
            <a:bodyPr/>
            <a:lstStyle/>
            <a:p>
              <a:endParaRPr lang="fr-FR"/>
            </a:p>
          </p:txBody>
        </p:sp>
      </p:grpSp>
      <p:grpSp>
        <p:nvGrpSpPr>
          <p:cNvPr id="15" name="Group 113"/>
          <p:cNvGrpSpPr>
            <a:grpSpLocks/>
          </p:cNvGrpSpPr>
          <p:nvPr/>
        </p:nvGrpSpPr>
        <p:grpSpPr bwMode="auto">
          <a:xfrm rot="10800000">
            <a:off x="2744788" y="2909888"/>
            <a:ext cx="801687" cy="595312"/>
            <a:chOff x="0" y="0"/>
            <a:chExt cx="505" cy="374"/>
          </a:xfrm>
        </p:grpSpPr>
        <p:sp>
          <p:nvSpPr>
            <p:cNvPr id="117874" name="Rectangle 114"/>
            <p:cNvSpPr>
              <a:spLocks/>
            </p:cNvSpPr>
            <p:nvPr/>
          </p:nvSpPr>
          <p:spPr bwMode="auto">
            <a:xfrm>
              <a:off x="0" y="96"/>
              <a:ext cx="505" cy="278"/>
            </a:xfrm>
            <a:prstGeom prst="rect">
              <a:avLst/>
            </a:prstGeom>
            <a:noFill/>
            <a:ln w="9525">
              <a:solidFill>
                <a:schemeClr val="tx1"/>
              </a:solidFill>
              <a:prstDash val="solid"/>
              <a:miter lim="800000"/>
              <a:headEnd type="none" w="med" len="med"/>
              <a:tailEnd type="none" w="med" len="med"/>
            </a:ln>
          </p:spPr>
          <p:txBody>
            <a:bodyPr/>
            <a:lstStyle/>
            <a:p>
              <a:endParaRPr lang="fr-FR"/>
            </a:p>
          </p:txBody>
        </p:sp>
        <p:sp>
          <p:nvSpPr>
            <p:cNvPr id="117875" name="Rectangle 115"/>
            <p:cNvSpPr>
              <a:spLocks/>
            </p:cNvSpPr>
            <p:nvPr/>
          </p:nvSpPr>
          <p:spPr bwMode="auto">
            <a:xfrm>
              <a:off x="13" y="104"/>
              <a:ext cx="228" cy="262"/>
            </a:xfrm>
            <a:prstGeom prst="rect">
              <a:avLst/>
            </a:prstGeom>
            <a:solidFill>
              <a:srgbClr val="E300CF"/>
            </a:solidFill>
            <a:ln w="9525">
              <a:solidFill>
                <a:schemeClr val="tx1"/>
              </a:solidFill>
              <a:prstDash val="solid"/>
              <a:miter lim="800000"/>
              <a:headEnd type="none" w="med" len="med"/>
              <a:tailEnd type="none" w="med" len="med"/>
            </a:ln>
          </p:spPr>
          <p:txBody>
            <a:bodyPr/>
            <a:lstStyle/>
            <a:p>
              <a:endParaRPr lang="fr-FR"/>
            </a:p>
          </p:txBody>
        </p:sp>
        <p:sp>
          <p:nvSpPr>
            <p:cNvPr id="117876" name="Rectangle 116"/>
            <p:cNvSpPr>
              <a:spLocks/>
            </p:cNvSpPr>
            <p:nvPr/>
          </p:nvSpPr>
          <p:spPr bwMode="auto">
            <a:xfrm>
              <a:off x="263" y="103"/>
              <a:ext cx="228" cy="262"/>
            </a:xfrm>
            <a:prstGeom prst="rect">
              <a:avLst/>
            </a:prstGeom>
            <a:solidFill>
              <a:srgbClr val="E300CF"/>
            </a:solidFill>
            <a:ln w="9525">
              <a:solidFill>
                <a:schemeClr val="tx1"/>
              </a:solidFill>
              <a:prstDash val="solid"/>
              <a:miter lim="800000"/>
              <a:headEnd type="none" w="med" len="med"/>
              <a:tailEnd type="none" w="med" len="med"/>
            </a:ln>
          </p:spPr>
          <p:txBody>
            <a:bodyPr/>
            <a:lstStyle/>
            <a:p>
              <a:endParaRPr lang="fr-FR"/>
            </a:p>
          </p:txBody>
        </p:sp>
        <p:sp>
          <p:nvSpPr>
            <p:cNvPr id="117877" name="Line 117"/>
            <p:cNvSpPr>
              <a:spLocks noChangeShapeType="1"/>
            </p:cNvSpPr>
            <p:nvPr/>
          </p:nvSpPr>
          <p:spPr bwMode="auto">
            <a:xfrm>
              <a:off x="124" y="105"/>
              <a:ext cx="1" cy="261"/>
            </a:xfrm>
            <a:prstGeom prst="line">
              <a:avLst/>
            </a:prstGeom>
            <a:noFill/>
            <a:ln w="9525">
              <a:solidFill>
                <a:schemeClr val="tx1"/>
              </a:solidFill>
              <a:prstDash val="solid"/>
              <a:round/>
              <a:headEnd type="none" w="med" len="med"/>
              <a:tailEnd type="none" w="med" len="med"/>
            </a:ln>
          </p:spPr>
          <p:txBody>
            <a:bodyPr/>
            <a:lstStyle/>
            <a:p>
              <a:endParaRPr lang="fr-FR"/>
            </a:p>
          </p:txBody>
        </p:sp>
        <p:sp>
          <p:nvSpPr>
            <p:cNvPr id="117878" name="Line 118"/>
            <p:cNvSpPr>
              <a:spLocks noChangeShapeType="1"/>
            </p:cNvSpPr>
            <p:nvPr/>
          </p:nvSpPr>
          <p:spPr bwMode="auto">
            <a:xfrm>
              <a:off x="372" y="104"/>
              <a:ext cx="1" cy="261"/>
            </a:xfrm>
            <a:prstGeom prst="line">
              <a:avLst/>
            </a:prstGeom>
            <a:noFill/>
            <a:ln w="9525">
              <a:solidFill>
                <a:schemeClr val="tx1"/>
              </a:solidFill>
              <a:prstDash val="solid"/>
              <a:round/>
              <a:headEnd type="none" w="med" len="med"/>
              <a:tailEnd type="none" w="med" len="med"/>
            </a:ln>
          </p:spPr>
          <p:txBody>
            <a:bodyPr/>
            <a:lstStyle/>
            <a:p>
              <a:endParaRPr lang="fr-FR"/>
            </a:p>
          </p:txBody>
        </p:sp>
        <p:sp>
          <p:nvSpPr>
            <p:cNvPr id="117879" name="Rectangle 119"/>
            <p:cNvSpPr>
              <a:spLocks/>
            </p:cNvSpPr>
            <p:nvPr/>
          </p:nvSpPr>
          <p:spPr bwMode="auto">
            <a:xfrm>
              <a:off x="219" y="0"/>
              <a:ext cx="66" cy="92"/>
            </a:xfrm>
            <a:prstGeom prst="rect">
              <a:avLst/>
            </a:prstGeom>
            <a:solidFill>
              <a:srgbClr val="4D4D4D"/>
            </a:solidFill>
            <a:ln w="9525">
              <a:solidFill>
                <a:schemeClr val="tx1"/>
              </a:solidFill>
              <a:prstDash val="solid"/>
              <a:miter lim="800000"/>
              <a:headEnd type="none" w="med" len="med"/>
              <a:tailEnd type="none" w="med" len="med"/>
            </a:ln>
          </p:spPr>
          <p:txBody>
            <a:bodyPr/>
            <a:lstStyle/>
            <a:p>
              <a:endParaRPr lang="fr-FR"/>
            </a:p>
          </p:txBody>
        </p:sp>
      </p:grpSp>
      <p:grpSp>
        <p:nvGrpSpPr>
          <p:cNvPr id="16" name="Group 120"/>
          <p:cNvGrpSpPr>
            <a:grpSpLocks/>
          </p:cNvGrpSpPr>
          <p:nvPr/>
        </p:nvGrpSpPr>
        <p:grpSpPr bwMode="auto">
          <a:xfrm>
            <a:off x="2682875" y="823913"/>
            <a:ext cx="801688" cy="593725"/>
            <a:chOff x="0" y="0"/>
            <a:chExt cx="505" cy="373"/>
          </a:xfrm>
        </p:grpSpPr>
        <p:sp>
          <p:nvSpPr>
            <p:cNvPr id="117881" name="Rectangle 121"/>
            <p:cNvSpPr>
              <a:spLocks/>
            </p:cNvSpPr>
            <p:nvPr/>
          </p:nvSpPr>
          <p:spPr bwMode="auto">
            <a:xfrm>
              <a:off x="0" y="96"/>
              <a:ext cx="505" cy="277"/>
            </a:xfrm>
            <a:prstGeom prst="rect">
              <a:avLst/>
            </a:prstGeom>
            <a:noFill/>
            <a:ln w="9525">
              <a:solidFill>
                <a:schemeClr val="tx1"/>
              </a:solidFill>
              <a:prstDash val="solid"/>
              <a:miter lim="800000"/>
              <a:headEnd type="none" w="med" len="med"/>
              <a:tailEnd type="none" w="med" len="med"/>
            </a:ln>
          </p:spPr>
          <p:txBody>
            <a:bodyPr/>
            <a:lstStyle/>
            <a:p>
              <a:endParaRPr lang="fr-FR"/>
            </a:p>
          </p:txBody>
        </p:sp>
        <p:sp>
          <p:nvSpPr>
            <p:cNvPr id="117882" name="Rectangle 122"/>
            <p:cNvSpPr>
              <a:spLocks/>
            </p:cNvSpPr>
            <p:nvPr/>
          </p:nvSpPr>
          <p:spPr bwMode="auto">
            <a:xfrm>
              <a:off x="13" y="104"/>
              <a:ext cx="228" cy="262"/>
            </a:xfrm>
            <a:prstGeom prst="rect">
              <a:avLst/>
            </a:prstGeom>
            <a:solidFill>
              <a:srgbClr val="E300CF"/>
            </a:solidFill>
            <a:ln w="9525">
              <a:solidFill>
                <a:schemeClr val="tx1"/>
              </a:solidFill>
              <a:prstDash val="solid"/>
              <a:miter lim="800000"/>
              <a:headEnd type="none" w="med" len="med"/>
              <a:tailEnd type="none" w="med" len="med"/>
            </a:ln>
          </p:spPr>
          <p:txBody>
            <a:bodyPr/>
            <a:lstStyle/>
            <a:p>
              <a:endParaRPr lang="fr-FR"/>
            </a:p>
          </p:txBody>
        </p:sp>
        <p:sp>
          <p:nvSpPr>
            <p:cNvPr id="117883" name="Rectangle 123"/>
            <p:cNvSpPr>
              <a:spLocks/>
            </p:cNvSpPr>
            <p:nvPr/>
          </p:nvSpPr>
          <p:spPr bwMode="auto">
            <a:xfrm>
              <a:off x="263" y="103"/>
              <a:ext cx="228" cy="262"/>
            </a:xfrm>
            <a:prstGeom prst="rect">
              <a:avLst/>
            </a:prstGeom>
            <a:solidFill>
              <a:srgbClr val="E300CF"/>
            </a:solidFill>
            <a:ln w="9525">
              <a:solidFill>
                <a:schemeClr val="tx1"/>
              </a:solidFill>
              <a:prstDash val="solid"/>
              <a:miter lim="800000"/>
              <a:headEnd type="none" w="med" len="med"/>
              <a:tailEnd type="none" w="med" len="med"/>
            </a:ln>
          </p:spPr>
          <p:txBody>
            <a:bodyPr/>
            <a:lstStyle/>
            <a:p>
              <a:endParaRPr lang="fr-FR"/>
            </a:p>
          </p:txBody>
        </p:sp>
        <p:sp>
          <p:nvSpPr>
            <p:cNvPr id="117884" name="Line 124"/>
            <p:cNvSpPr>
              <a:spLocks noChangeShapeType="1"/>
            </p:cNvSpPr>
            <p:nvPr/>
          </p:nvSpPr>
          <p:spPr bwMode="auto">
            <a:xfrm>
              <a:off x="125" y="105"/>
              <a:ext cx="1" cy="261"/>
            </a:xfrm>
            <a:prstGeom prst="line">
              <a:avLst/>
            </a:prstGeom>
            <a:noFill/>
            <a:ln w="9525">
              <a:solidFill>
                <a:schemeClr val="tx1"/>
              </a:solidFill>
              <a:prstDash val="solid"/>
              <a:round/>
              <a:headEnd type="none" w="med" len="med"/>
              <a:tailEnd type="none" w="med" len="med"/>
            </a:ln>
          </p:spPr>
          <p:txBody>
            <a:bodyPr/>
            <a:lstStyle/>
            <a:p>
              <a:endParaRPr lang="fr-FR"/>
            </a:p>
          </p:txBody>
        </p:sp>
        <p:sp>
          <p:nvSpPr>
            <p:cNvPr id="117885" name="Line 125"/>
            <p:cNvSpPr>
              <a:spLocks noChangeShapeType="1"/>
            </p:cNvSpPr>
            <p:nvPr/>
          </p:nvSpPr>
          <p:spPr bwMode="auto">
            <a:xfrm>
              <a:off x="373" y="104"/>
              <a:ext cx="1" cy="261"/>
            </a:xfrm>
            <a:prstGeom prst="line">
              <a:avLst/>
            </a:prstGeom>
            <a:noFill/>
            <a:ln w="9525">
              <a:solidFill>
                <a:schemeClr val="tx1"/>
              </a:solidFill>
              <a:prstDash val="solid"/>
              <a:round/>
              <a:headEnd type="none" w="med" len="med"/>
              <a:tailEnd type="none" w="med" len="med"/>
            </a:ln>
          </p:spPr>
          <p:txBody>
            <a:bodyPr/>
            <a:lstStyle/>
            <a:p>
              <a:endParaRPr lang="fr-FR"/>
            </a:p>
          </p:txBody>
        </p:sp>
        <p:sp>
          <p:nvSpPr>
            <p:cNvPr id="117886" name="Rectangle 126"/>
            <p:cNvSpPr>
              <a:spLocks/>
            </p:cNvSpPr>
            <p:nvPr/>
          </p:nvSpPr>
          <p:spPr bwMode="auto">
            <a:xfrm>
              <a:off x="219" y="0"/>
              <a:ext cx="66" cy="92"/>
            </a:xfrm>
            <a:prstGeom prst="rect">
              <a:avLst/>
            </a:prstGeom>
            <a:solidFill>
              <a:srgbClr val="4D4D4D"/>
            </a:solidFill>
            <a:ln w="9525">
              <a:solidFill>
                <a:schemeClr val="tx1"/>
              </a:solidFill>
              <a:prstDash val="solid"/>
              <a:miter lim="800000"/>
              <a:headEnd type="none" w="med" len="med"/>
              <a:tailEnd type="none" w="med" len="med"/>
            </a:ln>
          </p:spPr>
          <p:txBody>
            <a:bodyPr/>
            <a:lstStyle/>
            <a:p>
              <a:endParaRPr lang="fr-FR"/>
            </a:p>
          </p:txBody>
        </p:sp>
      </p:grpSp>
      <p:grpSp>
        <p:nvGrpSpPr>
          <p:cNvPr id="17" name="Group 127"/>
          <p:cNvGrpSpPr>
            <a:grpSpLocks/>
          </p:cNvGrpSpPr>
          <p:nvPr/>
        </p:nvGrpSpPr>
        <p:grpSpPr bwMode="auto">
          <a:xfrm rot="-8100000">
            <a:off x="1785144" y="2590006"/>
            <a:ext cx="801688" cy="593725"/>
            <a:chOff x="0" y="0"/>
            <a:chExt cx="505" cy="373"/>
          </a:xfrm>
        </p:grpSpPr>
        <p:sp>
          <p:nvSpPr>
            <p:cNvPr id="117888" name="Rectangle 128"/>
            <p:cNvSpPr>
              <a:spLocks/>
            </p:cNvSpPr>
            <p:nvPr/>
          </p:nvSpPr>
          <p:spPr bwMode="auto">
            <a:xfrm>
              <a:off x="0" y="96"/>
              <a:ext cx="505" cy="277"/>
            </a:xfrm>
            <a:prstGeom prst="rect">
              <a:avLst/>
            </a:prstGeom>
            <a:noFill/>
            <a:ln w="9525">
              <a:solidFill>
                <a:schemeClr val="tx1"/>
              </a:solidFill>
              <a:prstDash val="solid"/>
              <a:miter lim="800000"/>
              <a:headEnd type="none" w="med" len="med"/>
              <a:tailEnd type="none" w="med" len="med"/>
            </a:ln>
          </p:spPr>
          <p:txBody>
            <a:bodyPr/>
            <a:lstStyle/>
            <a:p>
              <a:endParaRPr lang="fr-FR"/>
            </a:p>
          </p:txBody>
        </p:sp>
        <p:sp>
          <p:nvSpPr>
            <p:cNvPr id="117889" name="Rectangle 129"/>
            <p:cNvSpPr>
              <a:spLocks/>
            </p:cNvSpPr>
            <p:nvPr/>
          </p:nvSpPr>
          <p:spPr bwMode="auto">
            <a:xfrm>
              <a:off x="13" y="104"/>
              <a:ext cx="228" cy="262"/>
            </a:xfrm>
            <a:prstGeom prst="rect">
              <a:avLst/>
            </a:prstGeom>
            <a:solidFill>
              <a:srgbClr val="E300CF"/>
            </a:solidFill>
            <a:ln w="9525">
              <a:solidFill>
                <a:schemeClr val="tx1"/>
              </a:solidFill>
              <a:prstDash val="solid"/>
              <a:miter lim="800000"/>
              <a:headEnd type="none" w="med" len="med"/>
              <a:tailEnd type="none" w="med" len="med"/>
            </a:ln>
          </p:spPr>
          <p:txBody>
            <a:bodyPr/>
            <a:lstStyle/>
            <a:p>
              <a:endParaRPr lang="fr-FR"/>
            </a:p>
          </p:txBody>
        </p:sp>
        <p:sp>
          <p:nvSpPr>
            <p:cNvPr id="117890" name="Rectangle 130"/>
            <p:cNvSpPr>
              <a:spLocks/>
            </p:cNvSpPr>
            <p:nvPr/>
          </p:nvSpPr>
          <p:spPr bwMode="auto">
            <a:xfrm>
              <a:off x="263" y="103"/>
              <a:ext cx="228" cy="262"/>
            </a:xfrm>
            <a:prstGeom prst="rect">
              <a:avLst/>
            </a:prstGeom>
            <a:solidFill>
              <a:srgbClr val="E300CF"/>
            </a:solidFill>
            <a:ln w="9525">
              <a:solidFill>
                <a:schemeClr val="tx1"/>
              </a:solidFill>
              <a:prstDash val="solid"/>
              <a:miter lim="800000"/>
              <a:headEnd type="none" w="med" len="med"/>
              <a:tailEnd type="none" w="med" len="med"/>
            </a:ln>
          </p:spPr>
          <p:txBody>
            <a:bodyPr/>
            <a:lstStyle/>
            <a:p>
              <a:endParaRPr lang="fr-FR"/>
            </a:p>
          </p:txBody>
        </p:sp>
        <p:sp>
          <p:nvSpPr>
            <p:cNvPr id="117891" name="Line 131"/>
            <p:cNvSpPr>
              <a:spLocks noChangeShapeType="1"/>
            </p:cNvSpPr>
            <p:nvPr/>
          </p:nvSpPr>
          <p:spPr bwMode="auto">
            <a:xfrm>
              <a:off x="125" y="105"/>
              <a:ext cx="1" cy="262"/>
            </a:xfrm>
            <a:prstGeom prst="line">
              <a:avLst/>
            </a:prstGeom>
            <a:noFill/>
            <a:ln w="9525">
              <a:solidFill>
                <a:schemeClr val="tx1"/>
              </a:solidFill>
              <a:prstDash val="solid"/>
              <a:round/>
              <a:headEnd type="none" w="med" len="med"/>
              <a:tailEnd type="none" w="med" len="med"/>
            </a:ln>
          </p:spPr>
          <p:txBody>
            <a:bodyPr/>
            <a:lstStyle/>
            <a:p>
              <a:endParaRPr lang="fr-FR"/>
            </a:p>
          </p:txBody>
        </p:sp>
        <p:sp>
          <p:nvSpPr>
            <p:cNvPr id="117892" name="Line 132"/>
            <p:cNvSpPr>
              <a:spLocks noChangeShapeType="1"/>
            </p:cNvSpPr>
            <p:nvPr/>
          </p:nvSpPr>
          <p:spPr bwMode="auto">
            <a:xfrm>
              <a:off x="372" y="104"/>
              <a:ext cx="1" cy="262"/>
            </a:xfrm>
            <a:prstGeom prst="line">
              <a:avLst/>
            </a:prstGeom>
            <a:noFill/>
            <a:ln w="9525">
              <a:solidFill>
                <a:schemeClr val="tx1"/>
              </a:solidFill>
              <a:prstDash val="solid"/>
              <a:round/>
              <a:headEnd type="none" w="med" len="med"/>
              <a:tailEnd type="none" w="med" len="med"/>
            </a:ln>
          </p:spPr>
          <p:txBody>
            <a:bodyPr/>
            <a:lstStyle/>
            <a:p>
              <a:endParaRPr lang="fr-FR"/>
            </a:p>
          </p:txBody>
        </p:sp>
        <p:sp>
          <p:nvSpPr>
            <p:cNvPr id="117893" name="Rectangle 133"/>
            <p:cNvSpPr>
              <a:spLocks/>
            </p:cNvSpPr>
            <p:nvPr/>
          </p:nvSpPr>
          <p:spPr bwMode="auto">
            <a:xfrm>
              <a:off x="219" y="0"/>
              <a:ext cx="66" cy="92"/>
            </a:xfrm>
            <a:prstGeom prst="rect">
              <a:avLst/>
            </a:prstGeom>
            <a:solidFill>
              <a:srgbClr val="4D4D4D"/>
            </a:solidFill>
            <a:ln w="9525">
              <a:solidFill>
                <a:schemeClr val="tx1"/>
              </a:solidFill>
              <a:prstDash val="solid"/>
              <a:miter lim="800000"/>
              <a:headEnd type="none" w="med" len="med"/>
              <a:tailEnd type="none" w="med" len="med"/>
            </a:ln>
          </p:spPr>
          <p:txBody>
            <a:bodyPr/>
            <a:lstStyle/>
            <a:p>
              <a:endParaRPr lang="fr-FR"/>
            </a:p>
          </p:txBody>
        </p:sp>
      </p:grpSp>
    </p:spTree>
  </p:cSld>
  <p:clrMapOvr>
    <a:masterClrMapping/>
  </p:clrMapOvr>
  <p:transition/>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8" name="Rectangle 6"/>
          <p:cNvSpPr>
            <a:spLocks/>
          </p:cNvSpPr>
          <p:nvPr/>
        </p:nvSpPr>
        <p:spPr bwMode="auto">
          <a:xfrm>
            <a:off x="323850" y="796925"/>
            <a:ext cx="2992438" cy="609600"/>
          </a:xfrm>
          <a:prstGeom prst="rect">
            <a:avLst/>
          </a:prstGeom>
          <a:solidFill>
            <a:srgbClr val="C5ECFF"/>
          </a:solidFill>
          <a:ln w="9525">
            <a:noFill/>
            <a:miter lim="800000"/>
            <a:headEnd/>
            <a:tailEnd/>
          </a:ln>
          <a:effectLst>
            <a:outerShdw dist="38099" dir="2700000" algn="ctr" rotWithShape="0">
              <a:srgbClr val="000000">
                <a:alpha val="92999"/>
              </a:srgbClr>
            </a:outerShdw>
          </a:effectLst>
        </p:spPr>
        <p:txBody>
          <a:bodyPr wrap="none" lIns="0" tIns="0" rIns="40639" bIns="0">
            <a:spAutoFit/>
          </a:bodyPr>
          <a:lstStyle/>
          <a:p>
            <a:pPr marL="39688"/>
            <a:r>
              <a:rPr lang="en-US" sz="2000">
                <a:latin typeface="Times" pitchFamily="18" charset="0"/>
                <a:sym typeface="Times" pitchFamily="18" charset="0"/>
              </a:rPr>
              <a:t>SPIRAL 2 Challenge  : </a:t>
            </a:r>
          </a:p>
          <a:p>
            <a:pPr marL="39688"/>
            <a:r>
              <a:rPr lang="en-US" sz="2000">
                <a:latin typeface="Times" pitchFamily="18" charset="0"/>
                <a:sym typeface="Times" pitchFamily="18" charset="0"/>
              </a:rPr>
              <a:t>	Up to 10</a:t>
            </a:r>
            <a:r>
              <a:rPr lang="en-US" sz="2000" baseline="30000">
                <a:latin typeface="Times" pitchFamily="18" charset="0"/>
                <a:sym typeface="Times" pitchFamily="18" charset="0"/>
              </a:rPr>
              <a:t>14 </a:t>
            </a:r>
            <a:r>
              <a:rPr lang="en-US" sz="2000">
                <a:latin typeface="Times" pitchFamily="18" charset="0"/>
                <a:sym typeface="Times" pitchFamily="18" charset="0"/>
              </a:rPr>
              <a:t>fissions/s</a:t>
            </a:r>
          </a:p>
        </p:txBody>
      </p:sp>
      <p:pic>
        <p:nvPicPr>
          <p:cNvPr id="3079" name="Picture 7"/>
          <p:cNvPicPr>
            <a:picLocks noChangeArrowheads="1"/>
          </p:cNvPicPr>
          <p:nvPr/>
        </p:nvPicPr>
        <p:blipFill>
          <a:blip r:embed="rId3"/>
          <a:srcRect/>
          <a:stretch>
            <a:fillRect/>
          </a:stretch>
        </p:blipFill>
        <p:spPr bwMode="auto">
          <a:xfrm>
            <a:off x="4067175" y="-28575"/>
            <a:ext cx="5076825" cy="6858000"/>
          </a:xfrm>
          <a:prstGeom prst="rect">
            <a:avLst/>
          </a:prstGeom>
          <a:noFill/>
          <a:ln w="9525">
            <a:noFill/>
            <a:miter lim="800000"/>
            <a:headEnd/>
            <a:tailEnd/>
          </a:ln>
          <a:effectLst>
            <a:outerShdw dist="38099" dir="2700000" algn="ctr" rotWithShape="0">
              <a:schemeClr val="bg2">
                <a:alpha val="97000"/>
              </a:schemeClr>
            </a:outerShdw>
          </a:effectLst>
        </p:spPr>
      </p:pic>
      <p:sp>
        <p:nvSpPr>
          <p:cNvPr id="3080" name="Rectangle 8"/>
          <p:cNvSpPr>
            <a:spLocks/>
          </p:cNvSpPr>
          <p:nvPr/>
        </p:nvSpPr>
        <p:spPr bwMode="auto">
          <a:xfrm>
            <a:off x="4427538" y="3660775"/>
            <a:ext cx="2306637" cy="274638"/>
          </a:xfrm>
          <a:prstGeom prst="rect">
            <a:avLst/>
          </a:prstGeom>
          <a:solidFill>
            <a:srgbClr val="FFFF99"/>
          </a:solidFill>
          <a:ln w="9525">
            <a:noFill/>
            <a:miter lim="800000"/>
            <a:headEnd/>
            <a:tailEnd/>
          </a:ln>
        </p:spPr>
        <p:txBody>
          <a:bodyPr wrap="none" lIns="0" tIns="0" rIns="40639" bIns="0">
            <a:spAutoFit/>
          </a:bodyPr>
          <a:lstStyle/>
          <a:p>
            <a:pPr marL="39688"/>
            <a:r>
              <a:rPr lang="en-US" b="1">
                <a:cs typeface="Arial" charset="0"/>
                <a:sym typeface="Arial" charset="0"/>
              </a:rPr>
              <a:t>ALTO (5x10</a:t>
            </a:r>
            <a:r>
              <a:rPr lang="en-US" b="1" baseline="30000">
                <a:cs typeface="Arial" charset="0"/>
                <a:sym typeface="Arial" charset="0"/>
              </a:rPr>
              <a:t>11</a:t>
            </a:r>
            <a:r>
              <a:rPr lang="en-US" b="1">
                <a:cs typeface="Arial" charset="0"/>
                <a:sym typeface="Arial" charset="0"/>
              </a:rPr>
              <a:t> fiss./s)</a:t>
            </a:r>
          </a:p>
        </p:txBody>
      </p:sp>
      <p:sp>
        <p:nvSpPr>
          <p:cNvPr id="3081" name="Rectangle 9"/>
          <p:cNvSpPr>
            <a:spLocks/>
          </p:cNvSpPr>
          <p:nvPr/>
        </p:nvSpPr>
        <p:spPr bwMode="auto">
          <a:xfrm>
            <a:off x="4451350" y="420688"/>
            <a:ext cx="2713038" cy="274637"/>
          </a:xfrm>
          <a:prstGeom prst="rect">
            <a:avLst/>
          </a:prstGeom>
          <a:solidFill>
            <a:srgbClr val="FFFF99"/>
          </a:solidFill>
          <a:ln w="9525">
            <a:noFill/>
            <a:miter lim="800000"/>
            <a:headEnd/>
            <a:tailEnd/>
          </a:ln>
        </p:spPr>
        <p:txBody>
          <a:bodyPr wrap="none" lIns="0" tIns="0" rIns="40639" bIns="0">
            <a:spAutoFit/>
          </a:bodyPr>
          <a:lstStyle/>
          <a:p>
            <a:pPr marL="39688"/>
            <a:r>
              <a:rPr lang="en-US" b="1">
                <a:cs typeface="Arial" charset="0"/>
                <a:sym typeface="Arial" charset="0"/>
              </a:rPr>
              <a:t>SPIRAL 2 (5x10</a:t>
            </a:r>
            <a:r>
              <a:rPr lang="en-US" b="1" baseline="30000">
                <a:cs typeface="Arial" charset="0"/>
                <a:sym typeface="Arial" charset="0"/>
              </a:rPr>
              <a:t>13</a:t>
            </a:r>
            <a:r>
              <a:rPr lang="en-US" b="1">
                <a:cs typeface="Arial" charset="0"/>
                <a:sym typeface="Arial" charset="0"/>
              </a:rPr>
              <a:t> fiss./s)</a:t>
            </a:r>
          </a:p>
        </p:txBody>
      </p:sp>
      <p:sp>
        <p:nvSpPr>
          <p:cNvPr id="3082" name="Rectangle 10"/>
          <p:cNvSpPr>
            <a:spLocks noGrp="1" noChangeArrowheads="1"/>
          </p:cNvSpPr>
          <p:nvPr>
            <p:ph type="title"/>
          </p:nvPr>
        </p:nvSpPr>
        <p:spPr>
          <a:xfrm>
            <a:off x="250825" y="77788"/>
            <a:ext cx="3779838" cy="765175"/>
          </a:xfrm>
          <a:ln/>
        </p:spPr>
        <p:txBody>
          <a:bodyPr rIns="132080"/>
          <a:lstStyle/>
          <a:p>
            <a:pPr marL="39688" algn="l">
              <a:lnSpc>
                <a:spcPct val="80000"/>
              </a:lnSpc>
            </a:pPr>
            <a:r>
              <a:rPr lang="en-US" sz="2400">
                <a:solidFill>
                  <a:srgbClr val="FF0000"/>
                </a:solidFill>
              </a:rPr>
              <a:t>Fast neutron </a:t>
            </a:r>
            <a:br>
              <a:rPr lang="en-US" sz="2400">
                <a:solidFill>
                  <a:srgbClr val="FF0000"/>
                </a:solidFill>
              </a:rPr>
            </a:br>
            <a:r>
              <a:rPr lang="en-US" sz="2400">
                <a:solidFill>
                  <a:srgbClr val="FF0000"/>
                </a:solidFill>
              </a:rPr>
              <a:t>induced fission</a:t>
            </a:r>
          </a:p>
        </p:txBody>
      </p:sp>
      <p:sp>
        <p:nvSpPr>
          <p:cNvPr id="3084" name="Rectangle 12"/>
          <p:cNvSpPr>
            <a:spLocks/>
          </p:cNvSpPr>
          <p:nvPr/>
        </p:nvSpPr>
        <p:spPr bwMode="auto">
          <a:xfrm>
            <a:off x="242888" y="2886075"/>
            <a:ext cx="603250" cy="304800"/>
          </a:xfrm>
          <a:prstGeom prst="rect">
            <a:avLst/>
          </a:prstGeom>
          <a:noFill/>
          <a:ln w="9525">
            <a:noFill/>
            <a:miter lim="800000"/>
            <a:headEnd/>
            <a:tailEnd/>
          </a:ln>
        </p:spPr>
        <p:txBody>
          <a:bodyPr wrap="none" lIns="0" tIns="0" rIns="40639" bIns="0">
            <a:spAutoFit/>
          </a:bodyPr>
          <a:lstStyle/>
          <a:p>
            <a:pPr marL="39688"/>
            <a:r>
              <a:rPr lang="en-US" sz="2000" b="1">
                <a:latin typeface="Times" pitchFamily="18" charset="0"/>
                <a:sym typeface="Times" pitchFamily="18" charset="0"/>
              </a:rPr>
              <a:t>5mA</a:t>
            </a:r>
          </a:p>
        </p:txBody>
      </p:sp>
      <p:sp>
        <p:nvSpPr>
          <p:cNvPr id="3086" name="Line 14"/>
          <p:cNvSpPr>
            <a:spLocks noChangeShapeType="1"/>
          </p:cNvSpPr>
          <p:nvPr/>
        </p:nvSpPr>
        <p:spPr bwMode="auto">
          <a:xfrm>
            <a:off x="1555750" y="1800225"/>
            <a:ext cx="228600" cy="0"/>
          </a:xfrm>
          <a:prstGeom prst="line">
            <a:avLst/>
          </a:prstGeom>
          <a:noFill/>
          <a:ln w="12700">
            <a:solidFill>
              <a:srgbClr val="000000"/>
            </a:solidFill>
            <a:round/>
            <a:headEnd/>
            <a:tailEnd type="triangle" w="med" len="med"/>
          </a:ln>
          <a:effectLst/>
        </p:spPr>
        <p:txBody>
          <a:bodyPr wrap="none" anchor="ctr"/>
          <a:lstStyle/>
          <a:p>
            <a:endParaRPr lang="fr-FR"/>
          </a:p>
        </p:txBody>
      </p:sp>
      <p:pic>
        <p:nvPicPr>
          <p:cNvPr id="3087" name="Picture 15"/>
          <p:cNvPicPr>
            <a:picLocks noChangeAspect="1" noChangeArrowheads="1"/>
          </p:cNvPicPr>
          <p:nvPr/>
        </p:nvPicPr>
        <p:blipFill>
          <a:blip r:embed="rId4"/>
          <a:srcRect/>
          <a:stretch>
            <a:fillRect/>
          </a:stretch>
        </p:blipFill>
        <p:spPr bwMode="auto">
          <a:xfrm>
            <a:off x="166688" y="1995488"/>
            <a:ext cx="4752975" cy="1500187"/>
          </a:xfrm>
          <a:prstGeom prst="rect">
            <a:avLst/>
          </a:prstGeom>
          <a:noFill/>
          <a:ln w="9525">
            <a:noFill/>
            <a:miter lim="800000"/>
            <a:headEnd/>
            <a:tailEnd/>
          </a:ln>
          <a:effectLst/>
        </p:spPr>
      </p:pic>
      <p:sp>
        <p:nvSpPr>
          <p:cNvPr id="3088" name="Text Box 16"/>
          <p:cNvSpPr txBox="1">
            <a:spLocks/>
          </p:cNvSpPr>
          <p:nvPr/>
        </p:nvSpPr>
        <p:spPr bwMode="auto">
          <a:xfrm>
            <a:off x="549275" y="1590675"/>
            <a:ext cx="1058863" cy="396875"/>
          </a:xfrm>
          <a:prstGeom prst="rect">
            <a:avLst/>
          </a:prstGeom>
          <a:noFill/>
          <a:ln w="12700">
            <a:noFill/>
            <a:miter lim="800000"/>
            <a:headEnd/>
            <a:tailEnd/>
          </a:ln>
          <a:effectLst/>
        </p:spPr>
        <p:txBody>
          <a:bodyPr wrap="none">
            <a:spAutoFit/>
          </a:bodyPr>
          <a:lstStyle/>
          <a:p>
            <a:r>
              <a:rPr lang="en-GB" sz="2000" b="1">
                <a:solidFill>
                  <a:srgbClr val="000000"/>
                </a:solidFill>
                <a:ea typeface="ヒラギノ角ゴ Pro W3" pitchFamily="16" charset="-128"/>
                <a:sym typeface="Arial" charset="0"/>
              </a:rPr>
              <a:t>200 kW</a:t>
            </a:r>
          </a:p>
        </p:txBody>
      </p:sp>
      <p:sp>
        <p:nvSpPr>
          <p:cNvPr id="3089" name="Text Box 17"/>
          <p:cNvSpPr txBox="1">
            <a:spLocks/>
          </p:cNvSpPr>
          <p:nvPr/>
        </p:nvSpPr>
        <p:spPr bwMode="auto">
          <a:xfrm>
            <a:off x="1766888" y="1574800"/>
            <a:ext cx="1690687" cy="396875"/>
          </a:xfrm>
          <a:prstGeom prst="rect">
            <a:avLst/>
          </a:prstGeom>
          <a:noFill/>
          <a:ln w="12700">
            <a:noFill/>
            <a:miter lim="800000"/>
            <a:headEnd/>
            <a:tailEnd/>
          </a:ln>
          <a:effectLst/>
        </p:spPr>
        <p:txBody>
          <a:bodyPr wrap="none">
            <a:spAutoFit/>
          </a:bodyPr>
          <a:lstStyle/>
          <a:p>
            <a:r>
              <a:rPr lang="en-GB" sz="2000" b="1">
                <a:solidFill>
                  <a:srgbClr val="000000"/>
                </a:solidFill>
                <a:ea typeface="ヒラギノ角ゴ Pro W3" pitchFamily="16" charset="-128"/>
                <a:sym typeface="Arial" charset="0"/>
              </a:rPr>
              <a:t>Max. few kW</a:t>
            </a:r>
          </a:p>
        </p:txBody>
      </p:sp>
      <p:pic>
        <p:nvPicPr>
          <p:cNvPr id="3091" name="Picture 19" descr="SP2_EURISOL_HIE_REX_Kr"/>
          <p:cNvPicPr>
            <a:picLocks noChangeAspect="1" noChangeArrowheads="1"/>
          </p:cNvPicPr>
          <p:nvPr/>
        </p:nvPicPr>
        <p:blipFill>
          <a:blip r:embed="rId5"/>
          <a:srcRect/>
          <a:stretch>
            <a:fillRect/>
          </a:stretch>
        </p:blipFill>
        <p:spPr bwMode="auto">
          <a:xfrm>
            <a:off x="604838" y="3411538"/>
            <a:ext cx="3292475" cy="3243262"/>
          </a:xfrm>
          <a:prstGeom prst="rect">
            <a:avLst/>
          </a:prstGeom>
          <a:noFill/>
        </p:spPr>
      </p:pic>
      <p:grpSp>
        <p:nvGrpSpPr>
          <p:cNvPr id="2" name="Group 25"/>
          <p:cNvGrpSpPr>
            <a:grpSpLocks/>
          </p:cNvGrpSpPr>
          <p:nvPr/>
        </p:nvGrpSpPr>
        <p:grpSpPr bwMode="auto">
          <a:xfrm>
            <a:off x="-23813" y="3668713"/>
            <a:ext cx="3844926" cy="3189287"/>
            <a:chOff x="-15" y="2311"/>
            <a:chExt cx="2422" cy="2009"/>
          </a:xfrm>
        </p:grpSpPr>
        <p:sp>
          <p:nvSpPr>
            <p:cNvPr id="3092" name="Text Box 20"/>
            <p:cNvSpPr txBox="1">
              <a:spLocks noChangeArrowheads="1"/>
            </p:cNvSpPr>
            <p:nvPr/>
          </p:nvSpPr>
          <p:spPr bwMode="auto">
            <a:xfrm>
              <a:off x="1394" y="3583"/>
              <a:ext cx="471" cy="212"/>
            </a:xfrm>
            <a:prstGeom prst="rect">
              <a:avLst/>
            </a:prstGeom>
            <a:noFill/>
            <a:ln w="9525">
              <a:noFill/>
              <a:miter lim="800000"/>
              <a:headEnd/>
              <a:tailEnd/>
            </a:ln>
            <a:effectLst/>
          </p:spPr>
          <p:txBody>
            <a:bodyPr wrap="none">
              <a:spAutoFit/>
            </a:bodyPr>
            <a:lstStyle/>
            <a:p>
              <a:r>
                <a:rPr lang="en-US" sz="1600"/>
                <a:t>Today</a:t>
              </a:r>
            </a:p>
          </p:txBody>
        </p:sp>
        <p:sp>
          <p:nvSpPr>
            <p:cNvPr id="3093" name="Line 21"/>
            <p:cNvSpPr>
              <a:spLocks noChangeShapeType="1"/>
            </p:cNvSpPr>
            <p:nvPr/>
          </p:nvSpPr>
          <p:spPr bwMode="auto">
            <a:xfrm flipV="1">
              <a:off x="1509" y="3534"/>
              <a:ext cx="155" cy="49"/>
            </a:xfrm>
            <a:prstGeom prst="line">
              <a:avLst/>
            </a:prstGeom>
            <a:noFill/>
            <a:ln w="9525">
              <a:solidFill>
                <a:srgbClr val="000000"/>
              </a:solidFill>
              <a:round/>
              <a:headEnd/>
              <a:tailEnd type="triangle" w="med" len="med"/>
            </a:ln>
            <a:effectLst/>
          </p:spPr>
          <p:txBody>
            <a:bodyPr wrap="none" anchor="ctr"/>
            <a:lstStyle/>
            <a:p>
              <a:endParaRPr lang="fr-FR"/>
            </a:p>
          </p:txBody>
        </p:sp>
        <p:sp>
          <p:nvSpPr>
            <p:cNvPr id="3094" name="Text Box 22"/>
            <p:cNvSpPr txBox="1">
              <a:spLocks/>
            </p:cNvSpPr>
            <p:nvPr/>
          </p:nvSpPr>
          <p:spPr bwMode="auto">
            <a:xfrm>
              <a:off x="2163" y="4032"/>
              <a:ext cx="244" cy="288"/>
            </a:xfrm>
            <a:prstGeom prst="rect">
              <a:avLst/>
            </a:prstGeom>
            <a:noFill/>
            <a:ln w="12700">
              <a:noFill/>
              <a:miter lim="800000"/>
              <a:headEnd/>
              <a:tailEnd/>
            </a:ln>
            <a:effectLst/>
          </p:spPr>
          <p:txBody>
            <a:bodyPr wrap="none">
              <a:spAutoFit/>
            </a:bodyPr>
            <a:lstStyle/>
            <a:p>
              <a:r>
                <a:rPr lang="en-GB" sz="2400">
                  <a:solidFill>
                    <a:srgbClr val="000000"/>
                  </a:solidFill>
                  <a:ea typeface="ヒラギノ角ゴ Pro W3" pitchFamily="16" charset="-128"/>
                  <a:sym typeface="Arial" charset="0"/>
                </a:rPr>
                <a:t>A</a:t>
              </a:r>
            </a:p>
          </p:txBody>
        </p:sp>
        <p:sp>
          <p:nvSpPr>
            <p:cNvPr id="3095" name="Text Box 23"/>
            <p:cNvSpPr txBox="1">
              <a:spLocks/>
            </p:cNvSpPr>
            <p:nvPr/>
          </p:nvSpPr>
          <p:spPr bwMode="auto">
            <a:xfrm>
              <a:off x="1983" y="2311"/>
              <a:ext cx="308" cy="288"/>
            </a:xfrm>
            <a:prstGeom prst="rect">
              <a:avLst/>
            </a:prstGeom>
            <a:noFill/>
            <a:ln w="12700">
              <a:noFill/>
              <a:miter lim="800000"/>
              <a:headEnd/>
              <a:tailEnd/>
            </a:ln>
            <a:effectLst/>
          </p:spPr>
          <p:txBody>
            <a:bodyPr wrap="none">
              <a:spAutoFit/>
            </a:bodyPr>
            <a:lstStyle/>
            <a:p>
              <a:r>
                <a:rPr lang="en-GB" sz="2400">
                  <a:solidFill>
                    <a:srgbClr val="000000"/>
                  </a:solidFill>
                  <a:ea typeface="ヒラギノ角ゴ Pro W3" pitchFamily="16" charset="-128"/>
                  <a:sym typeface="Arial" charset="0"/>
                </a:rPr>
                <a:t>Kr</a:t>
              </a:r>
            </a:p>
          </p:txBody>
        </p:sp>
        <p:sp>
          <p:nvSpPr>
            <p:cNvPr id="3096" name="Text Box 24"/>
            <p:cNvSpPr txBox="1">
              <a:spLocks/>
            </p:cNvSpPr>
            <p:nvPr/>
          </p:nvSpPr>
          <p:spPr bwMode="auto">
            <a:xfrm rot="16200000" flipH="1">
              <a:off x="-351" y="2755"/>
              <a:ext cx="960" cy="288"/>
            </a:xfrm>
            <a:prstGeom prst="rect">
              <a:avLst/>
            </a:prstGeom>
            <a:noFill/>
            <a:ln w="12700">
              <a:noFill/>
              <a:miter lim="800000"/>
              <a:headEnd/>
              <a:tailEnd/>
            </a:ln>
            <a:effectLst/>
          </p:spPr>
          <p:txBody>
            <a:bodyPr wrap="none">
              <a:spAutoFit/>
            </a:bodyPr>
            <a:lstStyle/>
            <a:p>
              <a:r>
                <a:rPr lang="en-GB" sz="2400">
                  <a:solidFill>
                    <a:srgbClr val="000000"/>
                  </a:solidFill>
                  <a:ea typeface="ヒラギノ角ゴ Pro W3" pitchFamily="16" charset="-128"/>
                  <a:sym typeface="Arial" charset="0"/>
                </a:rPr>
                <a:t>Yield, pps</a:t>
              </a:r>
            </a:p>
          </p:txBody>
        </p:sp>
      </p:grpSp>
      <p:sp>
        <p:nvSpPr>
          <p:cNvPr id="3098" name="Line 26"/>
          <p:cNvSpPr>
            <a:spLocks noChangeShapeType="1"/>
          </p:cNvSpPr>
          <p:nvPr/>
        </p:nvSpPr>
        <p:spPr bwMode="auto">
          <a:xfrm>
            <a:off x="3829050" y="5607050"/>
            <a:ext cx="1549400" cy="0"/>
          </a:xfrm>
          <a:prstGeom prst="line">
            <a:avLst/>
          </a:prstGeom>
          <a:noFill/>
          <a:ln w="57150">
            <a:solidFill>
              <a:srgbClr val="FF0000"/>
            </a:solidFill>
            <a:round/>
            <a:headEnd/>
            <a:tailEnd type="triangle" w="med" len="med"/>
          </a:ln>
          <a:effectLst/>
        </p:spPr>
        <p:txBody>
          <a:bodyPr/>
          <a:lstStyle/>
          <a:p>
            <a:endParaRPr lang="fr-F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09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09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98" grpId="0" animBg="1"/>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2"/>
          <p:cNvSpPr>
            <a:spLocks/>
          </p:cNvSpPr>
          <p:nvPr/>
        </p:nvSpPr>
        <p:spPr bwMode="auto">
          <a:xfrm>
            <a:off x="323850" y="796925"/>
            <a:ext cx="2992438" cy="609600"/>
          </a:xfrm>
          <a:prstGeom prst="rect">
            <a:avLst/>
          </a:prstGeom>
          <a:solidFill>
            <a:srgbClr val="C5ECFF"/>
          </a:solidFill>
          <a:ln w="9525">
            <a:noFill/>
            <a:miter lim="800000"/>
            <a:headEnd/>
            <a:tailEnd/>
          </a:ln>
          <a:effectLst>
            <a:outerShdw dist="38099" dir="2700000" algn="ctr" rotWithShape="0">
              <a:srgbClr val="000000">
                <a:alpha val="92999"/>
              </a:srgbClr>
            </a:outerShdw>
          </a:effectLst>
        </p:spPr>
        <p:txBody>
          <a:bodyPr wrap="none" lIns="0" tIns="0" rIns="40639" bIns="0">
            <a:spAutoFit/>
          </a:bodyPr>
          <a:lstStyle/>
          <a:p>
            <a:pPr marL="39688"/>
            <a:r>
              <a:rPr lang="en-US" sz="2000">
                <a:latin typeface="Times" pitchFamily="18" charset="0"/>
                <a:sym typeface="Times" pitchFamily="18" charset="0"/>
              </a:rPr>
              <a:t>SPIRAL 2 Challenge  : </a:t>
            </a:r>
          </a:p>
          <a:p>
            <a:pPr marL="39688"/>
            <a:r>
              <a:rPr lang="en-US" sz="2000">
                <a:latin typeface="Times" pitchFamily="18" charset="0"/>
                <a:sym typeface="Times" pitchFamily="18" charset="0"/>
              </a:rPr>
              <a:t>	Up to 10</a:t>
            </a:r>
            <a:r>
              <a:rPr lang="en-US" sz="2000" baseline="30000">
                <a:latin typeface="Times" pitchFamily="18" charset="0"/>
                <a:sym typeface="Times" pitchFamily="18" charset="0"/>
              </a:rPr>
              <a:t>14 </a:t>
            </a:r>
            <a:r>
              <a:rPr lang="en-US" sz="2000">
                <a:latin typeface="Times" pitchFamily="18" charset="0"/>
                <a:sym typeface="Times" pitchFamily="18" charset="0"/>
              </a:rPr>
              <a:t>fissions/s</a:t>
            </a:r>
          </a:p>
        </p:txBody>
      </p:sp>
      <p:pic>
        <p:nvPicPr>
          <p:cNvPr id="128003" name="Picture 3"/>
          <p:cNvPicPr>
            <a:picLocks noChangeArrowheads="1"/>
          </p:cNvPicPr>
          <p:nvPr/>
        </p:nvPicPr>
        <p:blipFill>
          <a:blip r:embed="rId3"/>
          <a:srcRect/>
          <a:stretch>
            <a:fillRect/>
          </a:stretch>
        </p:blipFill>
        <p:spPr bwMode="auto">
          <a:xfrm>
            <a:off x="4067175" y="-28575"/>
            <a:ext cx="5076825" cy="6858000"/>
          </a:xfrm>
          <a:prstGeom prst="rect">
            <a:avLst/>
          </a:prstGeom>
          <a:noFill/>
          <a:ln w="9525">
            <a:noFill/>
            <a:miter lim="800000"/>
            <a:headEnd/>
            <a:tailEnd/>
          </a:ln>
          <a:effectLst>
            <a:outerShdw dist="38099" dir="2700000" algn="ctr" rotWithShape="0">
              <a:schemeClr val="bg2">
                <a:alpha val="97000"/>
              </a:schemeClr>
            </a:outerShdw>
          </a:effectLst>
        </p:spPr>
      </p:pic>
      <p:sp>
        <p:nvSpPr>
          <p:cNvPr id="128004" name="Rectangle 4"/>
          <p:cNvSpPr>
            <a:spLocks/>
          </p:cNvSpPr>
          <p:nvPr/>
        </p:nvSpPr>
        <p:spPr bwMode="auto">
          <a:xfrm>
            <a:off x="4427538" y="3660775"/>
            <a:ext cx="2306637" cy="274638"/>
          </a:xfrm>
          <a:prstGeom prst="rect">
            <a:avLst/>
          </a:prstGeom>
          <a:solidFill>
            <a:srgbClr val="FFFF99"/>
          </a:solidFill>
          <a:ln w="9525">
            <a:noFill/>
            <a:miter lim="800000"/>
            <a:headEnd/>
            <a:tailEnd/>
          </a:ln>
        </p:spPr>
        <p:txBody>
          <a:bodyPr wrap="none" lIns="0" tIns="0" rIns="40639" bIns="0">
            <a:spAutoFit/>
          </a:bodyPr>
          <a:lstStyle/>
          <a:p>
            <a:pPr marL="39688"/>
            <a:r>
              <a:rPr lang="en-US" b="1">
                <a:cs typeface="Arial" charset="0"/>
                <a:sym typeface="Arial" charset="0"/>
              </a:rPr>
              <a:t>ALTO (5x10</a:t>
            </a:r>
            <a:r>
              <a:rPr lang="en-US" b="1" baseline="30000">
                <a:cs typeface="Arial" charset="0"/>
                <a:sym typeface="Arial" charset="0"/>
              </a:rPr>
              <a:t>11</a:t>
            </a:r>
            <a:r>
              <a:rPr lang="en-US" b="1">
                <a:cs typeface="Arial" charset="0"/>
                <a:sym typeface="Arial" charset="0"/>
              </a:rPr>
              <a:t> fiss./s)</a:t>
            </a:r>
          </a:p>
        </p:txBody>
      </p:sp>
      <p:sp>
        <p:nvSpPr>
          <p:cNvPr id="128005" name="Rectangle 5"/>
          <p:cNvSpPr>
            <a:spLocks/>
          </p:cNvSpPr>
          <p:nvPr/>
        </p:nvSpPr>
        <p:spPr bwMode="auto">
          <a:xfrm>
            <a:off x="4451350" y="420688"/>
            <a:ext cx="2713038" cy="274637"/>
          </a:xfrm>
          <a:prstGeom prst="rect">
            <a:avLst/>
          </a:prstGeom>
          <a:solidFill>
            <a:srgbClr val="FFFF99"/>
          </a:solidFill>
          <a:ln w="9525">
            <a:noFill/>
            <a:miter lim="800000"/>
            <a:headEnd/>
            <a:tailEnd/>
          </a:ln>
        </p:spPr>
        <p:txBody>
          <a:bodyPr wrap="none" lIns="0" tIns="0" rIns="40639" bIns="0">
            <a:spAutoFit/>
          </a:bodyPr>
          <a:lstStyle/>
          <a:p>
            <a:pPr marL="39688"/>
            <a:r>
              <a:rPr lang="en-US" b="1">
                <a:cs typeface="Arial" charset="0"/>
                <a:sym typeface="Arial" charset="0"/>
              </a:rPr>
              <a:t>SPIRAL 2 (5x10</a:t>
            </a:r>
            <a:r>
              <a:rPr lang="en-US" b="1" baseline="30000">
                <a:cs typeface="Arial" charset="0"/>
                <a:sym typeface="Arial" charset="0"/>
              </a:rPr>
              <a:t>13</a:t>
            </a:r>
            <a:r>
              <a:rPr lang="en-US" b="1">
                <a:cs typeface="Arial" charset="0"/>
                <a:sym typeface="Arial" charset="0"/>
              </a:rPr>
              <a:t> fiss./s)</a:t>
            </a:r>
          </a:p>
        </p:txBody>
      </p:sp>
      <p:sp>
        <p:nvSpPr>
          <p:cNvPr id="128006" name="Rectangle 6"/>
          <p:cNvSpPr>
            <a:spLocks noGrp="1" noChangeArrowheads="1"/>
          </p:cNvSpPr>
          <p:nvPr>
            <p:ph type="title"/>
          </p:nvPr>
        </p:nvSpPr>
        <p:spPr>
          <a:xfrm>
            <a:off x="250825" y="77788"/>
            <a:ext cx="3779838" cy="765175"/>
          </a:xfrm>
          <a:ln/>
        </p:spPr>
        <p:txBody>
          <a:bodyPr rIns="132080"/>
          <a:lstStyle/>
          <a:p>
            <a:pPr marL="39688" algn="l">
              <a:lnSpc>
                <a:spcPct val="80000"/>
              </a:lnSpc>
            </a:pPr>
            <a:r>
              <a:rPr lang="en-US" sz="2400">
                <a:solidFill>
                  <a:srgbClr val="FF0000"/>
                </a:solidFill>
              </a:rPr>
              <a:t>Fast neutron </a:t>
            </a:r>
            <a:br>
              <a:rPr lang="en-US" sz="2400">
                <a:solidFill>
                  <a:srgbClr val="FF0000"/>
                </a:solidFill>
              </a:rPr>
            </a:br>
            <a:r>
              <a:rPr lang="en-US" sz="2400">
                <a:solidFill>
                  <a:srgbClr val="FF0000"/>
                </a:solidFill>
              </a:rPr>
              <a:t>induced fission</a:t>
            </a:r>
          </a:p>
        </p:txBody>
      </p:sp>
      <p:sp>
        <p:nvSpPr>
          <p:cNvPr id="128007" name="Rectangle 7"/>
          <p:cNvSpPr>
            <a:spLocks/>
          </p:cNvSpPr>
          <p:nvPr/>
        </p:nvSpPr>
        <p:spPr bwMode="auto">
          <a:xfrm>
            <a:off x="242888" y="2886075"/>
            <a:ext cx="603250" cy="304800"/>
          </a:xfrm>
          <a:prstGeom prst="rect">
            <a:avLst/>
          </a:prstGeom>
          <a:noFill/>
          <a:ln w="9525">
            <a:noFill/>
            <a:miter lim="800000"/>
            <a:headEnd/>
            <a:tailEnd/>
          </a:ln>
        </p:spPr>
        <p:txBody>
          <a:bodyPr wrap="none" lIns="0" tIns="0" rIns="40639" bIns="0">
            <a:spAutoFit/>
          </a:bodyPr>
          <a:lstStyle/>
          <a:p>
            <a:pPr marL="39688"/>
            <a:r>
              <a:rPr lang="en-US" sz="2000" b="1">
                <a:latin typeface="Times" pitchFamily="18" charset="0"/>
                <a:sym typeface="Times" pitchFamily="18" charset="0"/>
              </a:rPr>
              <a:t>5mA</a:t>
            </a:r>
          </a:p>
        </p:txBody>
      </p:sp>
      <p:sp>
        <p:nvSpPr>
          <p:cNvPr id="128008" name="Line 8"/>
          <p:cNvSpPr>
            <a:spLocks noChangeShapeType="1"/>
          </p:cNvSpPr>
          <p:nvPr/>
        </p:nvSpPr>
        <p:spPr bwMode="auto">
          <a:xfrm>
            <a:off x="1555750" y="1800225"/>
            <a:ext cx="228600" cy="0"/>
          </a:xfrm>
          <a:prstGeom prst="line">
            <a:avLst/>
          </a:prstGeom>
          <a:noFill/>
          <a:ln w="12700">
            <a:solidFill>
              <a:srgbClr val="000000"/>
            </a:solidFill>
            <a:round/>
            <a:headEnd/>
            <a:tailEnd type="triangle" w="med" len="med"/>
          </a:ln>
          <a:effectLst/>
        </p:spPr>
        <p:txBody>
          <a:bodyPr wrap="none" anchor="ctr"/>
          <a:lstStyle/>
          <a:p>
            <a:endParaRPr lang="fr-FR"/>
          </a:p>
        </p:txBody>
      </p:sp>
      <p:pic>
        <p:nvPicPr>
          <p:cNvPr id="128009" name="Picture 9"/>
          <p:cNvPicPr>
            <a:picLocks noChangeAspect="1" noChangeArrowheads="1"/>
          </p:cNvPicPr>
          <p:nvPr/>
        </p:nvPicPr>
        <p:blipFill>
          <a:blip r:embed="rId4"/>
          <a:srcRect/>
          <a:stretch>
            <a:fillRect/>
          </a:stretch>
        </p:blipFill>
        <p:spPr bwMode="auto">
          <a:xfrm>
            <a:off x="166688" y="1995488"/>
            <a:ext cx="4752975" cy="1500187"/>
          </a:xfrm>
          <a:prstGeom prst="rect">
            <a:avLst/>
          </a:prstGeom>
          <a:noFill/>
          <a:ln w="9525">
            <a:noFill/>
            <a:miter lim="800000"/>
            <a:headEnd/>
            <a:tailEnd/>
          </a:ln>
          <a:effectLst/>
        </p:spPr>
      </p:pic>
      <p:sp>
        <p:nvSpPr>
          <p:cNvPr id="128010" name="Text Box 10"/>
          <p:cNvSpPr txBox="1">
            <a:spLocks/>
          </p:cNvSpPr>
          <p:nvPr/>
        </p:nvSpPr>
        <p:spPr bwMode="auto">
          <a:xfrm>
            <a:off x="549275" y="1590675"/>
            <a:ext cx="1058863" cy="396875"/>
          </a:xfrm>
          <a:prstGeom prst="rect">
            <a:avLst/>
          </a:prstGeom>
          <a:noFill/>
          <a:ln w="12700">
            <a:noFill/>
            <a:miter lim="800000"/>
            <a:headEnd/>
            <a:tailEnd/>
          </a:ln>
          <a:effectLst/>
        </p:spPr>
        <p:txBody>
          <a:bodyPr wrap="none">
            <a:spAutoFit/>
          </a:bodyPr>
          <a:lstStyle/>
          <a:p>
            <a:r>
              <a:rPr lang="en-GB" sz="2000" b="1">
                <a:solidFill>
                  <a:srgbClr val="000000"/>
                </a:solidFill>
                <a:ea typeface="ヒラギノ角ゴ Pro W3" pitchFamily="16" charset="-128"/>
                <a:sym typeface="Arial" charset="0"/>
              </a:rPr>
              <a:t>200 kW</a:t>
            </a:r>
          </a:p>
        </p:txBody>
      </p:sp>
      <p:sp>
        <p:nvSpPr>
          <p:cNvPr id="128011" name="Text Box 11"/>
          <p:cNvSpPr txBox="1">
            <a:spLocks/>
          </p:cNvSpPr>
          <p:nvPr/>
        </p:nvSpPr>
        <p:spPr bwMode="auto">
          <a:xfrm>
            <a:off x="1766888" y="1574800"/>
            <a:ext cx="1690687" cy="396875"/>
          </a:xfrm>
          <a:prstGeom prst="rect">
            <a:avLst/>
          </a:prstGeom>
          <a:noFill/>
          <a:ln w="12700">
            <a:noFill/>
            <a:miter lim="800000"/>
            <a:headEnd/>
            <a:tailEnd/>
          </a:ln>
          <a:effectLst/>
        </p:spPr>
        <p:txBody>
          <a:bodyPr wrap="none">
            <a:spAutoFit/>
          </a:bodyPr>
          <a:lstStyle/>
          <a:p>
            <a:r>
              <a:rPr lang="en-GB" sz="2000" b="1">
                <a:solidFill>
                  <a:srgbClr val="000000"/>
                </a:solidFill>
                <a:ea typeface="ヒラギノ角ゴ Pro W3" pitchFamily="16" charset="-128"/>
                <a:sym typeface="Arial" charset="0"/>
              </a:rPr>
              <a:t>Max. few kW</a:t>
            </a:r>
          </a:p>
        </p:txBody>
      </p:sp>
      <p:grpSp>
        <p:nvGrpSpPr>
          <p:cNvPr id="2" name="Group 20"/>
          <p:cNvGrpSpPr>
            <a:grpSpLocks/>
          </p:cNvGrpSpPr>
          <p:nvPr/>
        </p:nvGrpSpPr>
        <p:grpSpPr bwMode="auto">
          <a:xfrm>
            <a:off x="-23813" y="3429000"/>
            <a:ext cx="3802063" cy="3448050"/>
            <a:chOff x="-15" y="2062"/>
            <a:chExt cx="2502" cy="2271"/>
          </a:xfrm>
        </p:grpSpPr>
        <p:pic>
          <p:nvPicPr>
            <p:cNvPr id="128019" name="Picture 19" descr="SP2_EURISOL_HIE_REX_Sn"/>
            <p:cNvPicPr>
              <a:picLocks noChangeAspect="1" noChangeArrowheads="1"/>
            </p:cNvPicPr>
            <p:nvPr/>
          </p:nvPicPr>
          <p:blipFill>
            <a:blip r:embed="rId5"/>
            <a:srcRect/>
            <a:stretch>
              <a:fillRect/>
            </a:stretch>
          </p:blipFill>
          <p:spPr bwMode="auto">
            <a:xfrm>
              <a:off x="135" y="2062"/>
              <a:ext cx="2352" cy="2258"/>
            </a:xfrm>
            <a:prstGeom prst="rect">
              <a:avLst/>
            </a:prstGeom>
            <a:noFill/>
          </p:spPr>
        </p:pic>
        <p:sp>
          <p:nvSpPr>
            <p:cNvPr id="128016" name="Text Box 16"/>
            <p:cNvSpPr txBox="1">
              <a:spLocks/>
            </p:cNvSpPr>
            <p:nvPr/>
          </p:nvSpPr>
          <p:spPr bwMode="auto">
            <a:xfrm>
              <a:off x="2163" y="4031"/>
              <a:ext cx="255" cy="302"/>
            </a:xfrm>
            <a:prstGeom prst="rect">
              <a:avLst/>
            </a:prstGeom>
            <a:noFill/>
            <a:ln w="12700">
              <a:noFill/>
              <a:miter lim="800000"/>
              <a:headEnd/>
              <a:tailEnd/>
            </a:ln>
            <a:effectLst/>
          </p:spPr>
          <p:txBody>
            <a:bodyPr wrap="none">
              <a:spAutoFit/>
            </a:bodyPr>
            <a:lstStyle/>
            <a:p>
              <a:r>
                <a:rPr lang="en-GB" sz="2400">
                  <a:solidFill>
                    <a:srgbClr val="000000"/>
                  </a:solidFill>
                  <a:ea typeface="ヒラギノ角ゴ Pro W3" pitchFamily="16" charset="-128"/>
                  <a:sym typeface="Arial" charset="0"/>
                </a:rPr>
                <a:t>A</a:t>
              </a:r>
            </a:p>
          </p:txBody>
        </p:sp>
        <p:sp>
          <p:nvSpPr>
            <p:cNvPr id="128017" name="Text Box 17"/>
            <p:cNvSpPr txBox="1">
              <a:spLocks/>
            </p:cNvSpPr>
            <p:nvPr/>
          </p:nvSpPr>
          <p:spPr bwMode="auto">
            <a:xfrm>
              <a:off x="1787" y="2311"/>
              <a:ext cx="367" cy="301"/>
            </a:xfrm>
            <a:prstGeom prst="rect">
              <a:avLst/>
            </a:prstGeom>
            <a:noFill/>
            <a:ln w="12700">
              <a:noFill/>
              <a:miter lim="800000"/>
              <a:headEnd/>
              <a:tailEnd/>
            </a:ln>
            <a:effectLst/>
          </p:spPr>
          <p:txBody>
            <a:bodyPr wrap="none">
              <a:spAutoFit/>
            </a:bodyPr>
            <a:lstStyle/>
            <a:p>
              <a:r>
                <a:rPr lang="en-GB" sz="2400">
                  <a:solidFill>
                    <a:srgbClr val="000000"/>
                  </a:solidFill>
                  <a:ea typeface="ヒラギノ角ゴ Pro W3" pitchFamily="16" charset="-128"/>
                  <a:sym typeface="Arial" charset="0"/>
                </a:rPr>
                <a:t>Sn</a:t>
              </a:r>
            </a:p>
          </p:txBody>
        </p:sp>
        <p:sp>
          <p:nvSpPr>
            <p:cNvPr id="128018" name="Text Box 18"/>
            <p:cNvSpPr txBox="1">
              <a:spLocks/>
            </p:cNvSpPr>
            <p:nvPr/>
          </p:nvSpPr>
          <p:spPr bwMode="auto">
            <a:xfrm rot="16200000" flipH="1">
              <a:off x="-366" y="2727"/>
              <a:ext cx="1003" cy="301"/>
            </a:xfrm>
            <a:prstGeom prst="rect">
              <a:avLst/>
            </a:prstGeom>
            <a:noFill/>
            <a:ln w="12700">
              <a:noFill/>
              <a:miter lim="800000"/>
              <a:headEnd/>
              <a:tailEnd/>
            </a:ln>
            <a:effectLst/>
          </p:spPr>
          <p:txBody>
            <a:bodyPr wrap="none">
              <a:spAutoFit/>
            </a:bodyPr>
            <a:lstStyle/>
            <a:p>
              <a:r>
                <a:rPr lang="en-GB" sz="2400">
                  <a:solidFill>
                    <a:srgbClr val="000000"/>
                  </a:solidFill>
                  <a:ea typeface="ヒラギノ角ゴ Pro W3" pitchFamily="16" charset="-128"/>
                  <a:sym typeface="Arial" charset="0"/>
                </a:rPr>
                <a:t>Yield, pps</a:t>
              </a:r>
            </a:p>
          </p:txBody>
        </p:sp>
      </p:grpSp>
      <p:sp>
        <p:nvSpPr>
          <p:cNvPr id="128021" name="Line 21"/>
          <p:cNvSpPr>
            <a:spLocks noChangeShapeType="1"/>
          </p:cNvSpPr>
          <p:nvPr/>
        </p:nvSpPr>
        <p:spPr bwMode="auto">
          <a:xfrm>
            <a:off x="3829050" y="4946650"/>
            <a:ext cx="1549400" cy="0"/>
          </a:xfrm>
          <a:prstGeom prst="line">
            <a:avLst/>
          </a:prstGeom>
          <a:noFill/>
          <a:ln w="57150">
            <a:solidFill>
              <a:srgbClr val="FF0000"/>
            </a:solidFill>
            <a:round/>
            <a:headEnd/>
            <a:tailEnd type="triangle" w="med" len="med"/>
          </a:ln>
          <a:effectLst/>
        </p:spPr>
        <p:txBody>
          <a:bodyPr/>
          <a:lstStyle/>
          <a:p>
            <a:endParaRPr lang="fr-F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80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8021" grpId="0" animBg="1"/>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p:cNvSpPr>
          <p:nvPr/>
        </p:nvSpPr>
        <p:spPr bwMode="auto">
          <a:xfrm>
            <a:off x="1055688" y="698500"/>
            <a:ext cx="7526337" cy="457200"/>
          </a:xfrm>
          <a:prstGeom prst="rect">
            <a:avLst/>
          </a:prstGeom>
          <a:noFill/>
          <a:ln w="9525">
            <a:noFill/>
            <a:miter lim="800000"/>
            <a:headEnd/>
            <a:tailEnd/>
          </a:ln>
        </p:spPr>
        <p:txBody>
          <a:bodyPr lIns="0" tIns="0" rIns="40639" bIns="0"/>
          <a:lstStyle/>
          <a:p>
            <a:pPr marL="39688" algn="ctr"/>
            <a:r>
              <a:rPr lang="en-US" sz="2400" b="1">
                <a:solidFill>
                  <a:srgbClr val="1800FF"/>
                </a:solidFill>
                <a:latin typeface="Lucida Grande" pitchFamily="16" charset="0"/>
                <a:sym typeface="Lucida Grande" pitchFamily="16" charset="0"/>
              </a:rPr>
              <a:t>Rough Estimation of Yields (Examples)</a:t>
            </a:r>
          </a:p>
        </p:txBody>
      </p:sp>
      <p:graphicFrame>
        <p:nvGraphicFramePr>
          <p:cNvPr id="70659" name="Group 3"/>
          <p:cNvGraphicFramePr>
            <a:graphicFrameLocks noGrp="1"/>
          </p:cNvGraphicFramePr>
          <p:nvPr/>
        </p:nvGraphicFramePr>
        <p:xfrm>
          <a:off x="1295400" y="1790700"/>
          <a:ext cx="6657975" cy="4029077"/>
        </p:xfrm>
        <a:graphic>
          <a:graphicData uri="http://schemas.openxmlformats.org/drawingml/2006/table">
            <a:tbl>
              <a:tblPr/>
              <a:tblGrid>
                <a:gridCol w="852488"/>
                <a:gridCol w="2476500"/>
                <a:gridCol w="1541462"/>
                <a:gridCol w="1787525"/>
              </a:tblGrid>
              <a:tr h="504825">
                <a:tc>
                  <a:txBody>
                    <a:bodyPr/>
                    <a:lstStyle/>
                    <a:p>
                      <a:pPr marL="26988" marR="0" lvl="0" indent="0" algn="ctr" defTabSz="914400" rtl="0" eaLnBrk="1" fontAlgn="base" latinLnBrk="0" hangingPunct="1">
                        <a:lnSpc>
                          <a:spcPct val="100000"/>
                        </a:lnSpc>
                        <a:spcBef>
                          <a:spcPct val="0"/>
                        </a:spcBef>
                        <a:spcAft>
                          <a:spcPct val="0"/>
                        </a:spcAft>
                        <a:buClr>
                          <a:srgbClr val="2965CB"/>
                        </a:buClr>
                        <a:buSzPct val="100000"/>
                        <a:buFont typeface="Times" pitchFamily="18" charset="0"/>
                        <a:buNone/>
                        <a:tabLst/>
                      </a:pPr>
                      <a:r>
                        <a:rPr kumimoji="0" lang="en-US" sz="1400" b="0" i="0" u="none" strike="noStrike" cap="none" normalizeH="0" baseline="0" smtClean="0">
                          <a:ln>
                            <a:noFill/>
                          </a:ln>
                          <a:solidFill>
                            <a:schemeClr val="tx1"/>
                          </a:solidFill>
                          <a:effectLst/>
                          <a:latin typeface="Arial" charset="0"/>
                          <a:ea typeface="ヒラギノ角ゴ Pro W3" pitchFamily="16" charset="-128"/>
                          <a:cs typeface="Arial" charset="0"/>
                          <a:sym typeface="Arial" charset="0"/>
                        </a:rPr>
                        <a:t>RI Beam</a:t>
                      </a:r>
                    </a:p>
                  </a:txBody>
                  <a:tcPr marL="25400" marR="25400" marT="25400" marB="2540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26988" marR="0" lvl="0" indent="0" algn="ctr" defTabSz="914400" rtl="0" eaLnBrk="1" fontAlgn="base" latinLnBrk="0" hangingPunct="1">
                        <a:lnSpc>
                          <a:spcPct val="100000"/>
                        </a:lnSpc>
                        <a:spcBef>
                          <a:spcPct val="0"/>
                        </a:spcBef>
                        <a:spcAft>
                          <a:spcPct val="0"/>
                        </a:spcAft>
                        <a:buClr>
                          <a:srgbClr val="2965CB"/>
                        </a:buClr>
                        <a:buSzPct val="100000"/>
                        <a:buFont typeface="Times" pitchFamily="18" charset="0"/>
                        <a:buNone/>
                        <a:tabLst/>
                      </a:pPr>
                      <a:r>
                        <a:rPr kumimoji="0" lang="en-US" sz="1400" b="0" i="0" u="none" strike="noStrike" cap="none" normalizeH="0" baseline="0" smtClean="0">
                          <a:ln>
                            <a:noFill/>
                          </a:ln>
                          <a:solidFill>
                            <a:schemeClr val="tx1"/>
                          </a:solidFill>
                          <a:effectLst/>
                          <a:latin typeface="Arial" charset="0"/>
                          <a:ea typeface="ヒラギノ角ゴ Pro W3" pitchFamily="16" charset="-128"/>
                          <a:cs typeface="Arial" charset="0"/>
                          <a:sym typeface="Arial" charset="0"/>
                        </a:rPr>
                        <a:t>Reaction</a:t>
                      </a:r>
                    </a:p>
                  </a:txBody>
                  <a:tcPr marL="25400" marR="25400" marT="25400" marB="2540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26988" marR="0" lvl="0" indent="0" algn="ctr" defTabSz="914400" rtl="0" eaLnBrk="1" fontAlgn="base" latinLnBrk="0" hangingPunct="1">
                        <a:lnSpc>
                          <a:spcPct val="100000"/>
                        </a:lnSpc>
                        <a:spcBef>
                          <a:spcPct val="0"/>
                        </a:spcBef>
                        <a:spcAft>
                          <a:spcPct val="0"/>
                        </a:spcAft>
                        <a:buClr>
                          <a:srgbClr val="2965CB"/>
                        </a:buClr>
                        <a:buSzPct val="100000"/>
                        <a:buFont typeface="Times" pitchFamily="18" charset="0"/>
                        <a:buNone/>
                        <a:tabLst/>
                      </a:pPr>
                      <a:r>
                        <a:rPr kumimoji="0" lang="en-US" sz="1400" b="0" i="0" u="none" strike="noStrike" cap="none" normalizeH="0" baseline="0" smtClean="0">
                          <a:ln>
                            <a:noFill/>
                          </a:ln>
                          <a:solidFill>
                            <a:schemeClr val="tx1"/>
                          </a:solidFill>
                          <a:effectLst/>
                          <a:latin typeface="Arial" charset="0"/>
                          <a:ea typeface="ヒラギノ角ゴ Pro W3" pitchFamily="16" charset="-128"/>
                          <a:cs typeface="Arial" charset="0"/>
                          <a:sym typeface="Arial" charset="0"/>
                        </a:rPr>
                        <a:t>Production method</a:t>
                      </a:r>
                    </a:p>
                  </a:txBody>
                  <a:tcPr marL="25400" marR="25400" marT="25400" marB="2540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26988" marR="0" lvl="0" indent="0" algn="ctr" defTabSz="914400" rtl="0" eaLnBrk="1" fontAlgn="base" latinLnBrk="0" hangingPunct="1">
                        <a:lnSpc>
                          <a:spcPct val="100000"/>
                        </a:lnSpc>
                        <a:spcBef>
                          <a:spcPct val="0"/>
                        </a:spcBef>
                        <a:spcAft>
                          <a:spcPct val="0"/>
                        </a:spcAft>
                        <a:buClr>
                          <a:srgbClr val="2965CB"/>
                        </a:buClr>
                        <a:buSzPct val="100000"/>
                        <a:buFont typeface="Times" pitchFamily="18" charset="0"/>
                        <a:buNone/>
                        <a:tabLst/>
                      </a:pPr>
                      <a:r>
                        <a:rPr kumimoji="0" lang="en-US" sz="1400" b="0" i="0" u="none" strike="noStrike" cap="none" normalizeH="0" baseline="0" smtClean="0">
                          <a:ln>
                            <a:noFill/>
                          </a:ln>
                          <a:solidFill>
                            <a:schemeClr val="tx1"/>
                          </a:solidFill>
                          <a:effectLst/>
                          <a:latin typeface="Arial" charset="0"/>
                          <a:ea typeface="ヒラギノ角ゴ Pro W3" pitchFamily="16" charset="-128"/>
                          <a:cs typeface="Arial" charset="0"/>
                          <a:sym typeface="Arial" charset="0"/>
                        </a:rPr>
                        <a:t>Yield (min. - max.) </a:t>
                      </a:r>
                    </a:p>
                    <a:p>
                      <a:pPr marL="26988" marR="0" lvl="0" indent="0" algn="ctr" defTabSz="914400" rtl="0" eaLnBrk="1" fontAlgn="base" latinLnBrk="0" hangingPunct="1">
                        <a:lnSpc>
                          <a:spcPct val="100000"/>
                        </a:lnSpc>
                        <a:spcBef>
                          <a:spcPct val="0"/>
                        </a:spcBef>
                        <a:spcAft>
                          <a:spcPct val="0"/>
                        </a:spcAft>
                        <a:buClr>
                          <a:srgbClr val="2965CB"/>
                        </a:buClr>
                        <a:buSzPct val="100000"/>
                        <a:buFont typeface="Times" pitchFamily="18" charset="0"/>
                        <a:buNone/>
                        <a:tabLst/>
                      </a:pPr>
                      <a:r>
                        <a:rPr kumimoji="0" lang="en-US" sz="1400" b="0" i="0" u="none" strike="noStrike" cap="none" normalizeH="0" baseline="0" smtClean="0">
                          <a:ln>
                            <a:noFill/>
                          </a:ln>
                          <a:solidFill>
                            <a:schemeClr val="tx1"/>
                          </a:solidFill>
                          <a:effectLst/>
                          <a:latin typeface="Arial" charset="0"/>
                          <a:ea typeface="ヒラギノ角ゴ Pro W3" pitchFamily="16" charset="-128"/>
                          <a:cs typeface="Arial" charset="0"/>
                          <a:sym typeface="Arial" charset="0"/>
                        </a:rPr>
                        <a:t>pps</a:t>
                      </a:r>
                    </a:p>
                  </a:txBody>
                  <a:tcPr marL="25400" marR="25400" marT="25400" marB="2540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38150">
                <a:tc>
                  <a:txBody>
                    <a:bodyPr/>
                    <a:lstStyle/>
                    <a:p>
                      <a:pPr marL="26988" marR="0" lvl="0" indent="0" algn="ctr" defTabSz="914400" rtl="0" eaLnBrk="1" fontAlgn="base" latinLnBrk="0" hangingPunct="1">
                        <a:lnSpc>
                          <a:spcPct val="100000"/>
                        </a:lnSpc>
                        <a:spcBef>
                          <a:spcPct val="0"/>
                        </a:spcBef>
                        <a:spcAft>
                          <a:spcPct val="0"/>
                        </a:spcAft>
                        <a:buClr>
                          <a:srgbClr val="2965CB"/>
                        </a:buClr>
                        <a:buSzPct val="100000"/>
                        <a:buFont typeface="Times" pitchFamily="18" charset="0"/>
                        <a:buNone/>
                        <a:tabLst/>
                      </a:pPr>
                      <a:r>
                        <a:rPr kumimoji="0" lang="en-US" sz="1400" b="0" i="0" u="none" strike="noStrike" cap="none" normalizeH="0" baseline="30000" smtClean="0">
                          <a:ln>
                            <a:noFill/>
                          </a:ln>
                          <a:solidFill>
                            <a:schemeClr val="tx1"/>
                          </a:solidFill>
                          <a:effectLst/>
                          <a:latin typeface="Arial" charset="0"/>
                          <a:ea typeface="ヒラギノ角ゴ Pro W3" pitchFamily="16" charset="-128"/>
                          <a:cs typeface="Arial" charset="0"/>
                          <a:sym typeface="Arial" charset="0"/>
                        </a:rPr>
                        <a:t>6</a:t>
                      </a:r>
                      <a:r>
                        <a:rPr kumimoji="0" lang="en-US" sz="1400" b="0" i="0" u="none" strike="noStrike" cap="none" normalizeH="0" baseline="0" smtClean="0">
                          <a:ln>
                            <a:noFill/>
                          </a:ln>
                          <a:solidFill>
                            <a:schemeClr val="tx1"/>
                          </a:solidFill>
                          <a:effectLst/>
                          <a:latin typeface="Arial" charset="0"/>
                          <a:ea typeface="ヒラギノ角ゴ Pro W3" pitchFamily="16" charset="-128"/>
                          <a:cs typeface="Arial" charset="0"/>
                          <a:sym typeface="Arial" charset="0"/>
                        </a:rPr>
                        <a:t>He</a:t>
                      </a:r>
                    </a:p>
                  </a:txBody>
                  <a:tcPr marL="25400" marR="25400" marT="25400" marB="2540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26988" marR="0" lvl="0" indent="0" algn="ctr" defTabSz="914400" rtl="0" eaLnBrk="1" fontAlgn="base" latinLnBrk="0" hangingPunct="1">
                        <a:lnSpc>
                          <a:spcPct val="100000"/>
                        </a:lnSpc>
                        <a:spcBef>
                          <a:spcPct val="0"/>
                        </a:spcBef>
                        <a:spcAft>
                          <a:spcPct val="0"/>
                        </a:spcAft>
                        <a:buClr>
                          <a:srgbClr val="2965CB"/>
                        </a:buClr>
                        <a:buSzPct val="100000"/>
                        <a:buFont typeface="Times" pitchFamily="18" charset="0"/>
                        <a:buNone/>
                        <a:tabLst/>
                      </a:pPr>
                      <a:r>
                        <a:rPr kumimoji="0" lang="en-US" sz="1500" b="0" i="0" u="none" strike="noStrike" cap="none" normalizeH="0" baseline="30000" smtClean="0">
                          <a:ln>
                            <a:noFill/>
                          </a:ln>
                          <a:solidFill>
                            <a:schemeClr val="tx1"/>
                          </a:solidFill>
                          <a:effectLst/>
                          <a:latin typeface="Arial" charset="0"/>
                          <a:ea typeface="ヒラギノ角ゴ Pro W3" pitchFamily="16" charset="-128"/>
                          <a:cs typeface="Arial" charset="0"/>
                          <a:sym typeface="Arial" charset="0"/>
                        </a:rPr>
                        <a:t>9</a:t>
                      </a:r>
                      <a:r>
                        <a:rPr kumimoji="0" lang="en-US" sz="1500" b="0" i="0" u="none" strike="noStrike" cap="none" normalizeH="0" baseline="0" smtClean="0">
                          <a:ln>
                            <a:noFill/>
                          </a:ln>
                          <a:solidFill>
                            <a:schemeClr val="tx1"/>
                          </a:solidFill>
                          <a:effectLst/>
                          <a:latin typeface="Arial" charset="0"/>
                          <a:ea typeface="ヒラギノ角ゴ Pro W3" pitchFamily="16" charset="-128"/>
                          <a:cs typeface="Arial" charset="0"/>
                          <a:sym typeface="Arial" charset="0"/>
                        </a:rPr>
                        <a:t>Be(n,</a:t>
                      </a:r>
                      <a:r>
                        <a:rPr kumimoji="0" lang="en-US" sz="1500" b="0" i="0" u="none" strike="noStrike" cap="none" normalizeH="0" baseline="0" smtClean="0">
                          <a:ln>
                            <a:noFill/>
                          </a:ln>
                          <a:solidFill>
                            <a:schemeClr val="tx1"/>
                          </a:solidFill>
                          <a:effectLst/>
                          <a:latin typeface="Symbol" pitchFamily="18" charset="2"/>
                          <a:ea typeface="ヒラギノ角ゴ Pro W3" pitchFamily="16" charset="-128"/>
                          <a:sym typeface="Symbol" pitchFamily="18" charset="2"/>
                        </a:rPr>
                        <a:t>α</a:t>
                      </a:r>
                      <a:r>
                        <a:rPr kumimoji="0" lang="en-US" sz="1500" b="0" i="0" u="none" strike="noStrike" cap="none" normalizeH="0" baseline="0" smtClean="0">
                          <a:ln>
                            <a:noFill/>
                          </a:ln>
                          <a:solidFill>
                            <a:schemeClr val="tx1"/>
                          </a:solidFill>
                          <a:effectLst/>
                          <a:latin typeface="Arial" charset="0"/>
                          <a:ea typeface="ヒラギノ角ゴ Pro W3" pitchFamily="16" charset="-128"/>
                          <a:cs typeface="Arial" charset="0"/>
                          <a:sym typeface="Arial" charset="0"/>
                        </a:rPr>
                        <a:t>)</a:t>
                      </a:r>
                      <a:r>
                        <a:rPr kumimoji="0" lang="en-US" sz="1500" b="0" i="0" u="none" strike="noStrike" cap="none" normalizeH="0" baseline="30000" smtClean="0">
                          <a:ln>
                            <a:noFill/>
                          </a:ln>
                          <a:solidFill>
                            <a:schemeClr val="tx1"/>
                          </a:solidFill>
                          <a:effectLst/>
                          <a:latin typeface="Arial" charset="0"/>
                          <a:ea typeface="ヒラギノ角ゴ Pro W3" pitchFamily="16" charset="-128"/>
                          <a:cs typeface="Arial" charset="0"/>
                          <a:sym typeface="Arial" charset="0"/>
                        </a:rPr>
                        <a:t>6</a:t>
                      </a:r>
                      <a:r>
                        <a:rPr kumimoji="0" lang="en-US" sz="1500" b="0" i="0" u="none" strike="noStrike" cap="none" normalizeH="0" baseline="0" smtClean="0">
                          <a:ln>
                            <a:noFill/>
                          </a:ln>
                          <a:solidFill>
                            <a:schemeClr val="tx1"/>
                          </a:solidFill>
                          <a:effectLst/>
                          <a:latin typeface="Arial" charset="0"/>
                          <a:ea typeface="ヒラギノ角ゴ Pro W3" pitchFamily="16" charset="-128"/>
                          <a:cs typeface="Arial" charset="0"/>
                          <a:sym typeface="Arial" charset="0"/>
                        </a:rPr>
                        <a:t>He</a:t>
                      </a:r>
                    </a:p>
                  </a:txBody>
                  <a:tcPr marL="25400" marR="25400" marT="25400" marB="2540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26988" marR="0" lvl="0" indent="0" algn="ctr" defTabSz="914400" rtl="0" eaLnBrk="1" fontAlgn="base" latinLnBrk="0" hangingPunct="1">
                        <a:lnSpc>
                          <a:spcPct val="100000"/>
                        </a:lnSpc>
                        <a:spcBef>
                          <a:spcPct val="0"/>
                        </a:spcBef>
                        <a:spcAft>
                          <a:spcPct val="0"/>
                        </a:spcAft>
                        <a:buClr>
                          <a:srgbClr val="2965CB"/>
                        </a:buClr>
                        <a:buSzPct val="100000"/>
                        <a:buFont typeface="Times" pitchFamily="18" charset="0"/>
                        <a:buNone/>
                        <a:tabLst/>
                      </a:pPr>
                      <a:r>
                        <a:rPr kumimoji="0" lang="en-US" sz="1400" b="0" i="0" u="none" strike="noStrike" cap="none" normalizeH="0" baseline="0" smtClean="0">
                          <a:ln>
                            <a:noFill/>
                          </a:ln>
                          <a:solidFill>
                            <a:schemeClr val="tx1"/>
                          </a:solidFill>
                          <a:effectLst/>
                          <a:latin typeface="Arial" charset="0"/>
                          <a:ea typeface="ヒラギノ角ゴ Pro W3" pitchFamily="16" charset="-128"/>
                          <a:cs typeface="Arial" charset="0"/>
                          <a:sym typeface="Arial" charset="0"/>
                        </a:rPr>
                        <a:t>ISOL</a:t>
                      </a:r>
                    </a:p>
                  </a:txBody>
                  <a:tcPr marL="25400" marR="25400" marT="25400" marB="2540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26988" marR="0" lvl="0" indent="0" algn="ctr" defTabSz="914400" rtl="0" eaLnBrk="1" fontAlgn="base" latinLnBrk="0" hangingPunct="1">
                        <a:lnSpc>
                          <a:spcPct val="100000"/>
                        </a:lnSpc>
                        <a:spcBef>
                          <a:spcPct val="0"/>
                        </a:spcBef>
                        <a:spcAft>
                          <a:spcPct val="0"/>
                        </a:spcAft>
                        <a:buClr>
                          <a:srgbClr val="2965CB"/>
                        </a:buClr>
                        <a:buSzPct val="100000"/>
                        <a:buFont typeface="Times" pitchFamily="18" charset="0"/>
                        <a:buNone/>
                        <a:tabLst/>
                      </a:pPr>
                      <a:r>
                        <a:rPr kumimoji="0" lang="en-US" sz="1400" b="0" i="0" u="none" strike="noStrike" cap="none" normalizeH="0" baseline="0" smtClean="0">
                          <a:ln>
                            <a:noFill/>
                          </a:ln>
                          <a:solidFill>
                            <a:schemeClr val="tx1"/>
                          </a:solidFill>
                          <a:effectLst/>
                          <a:latin typeface="Arial" charset="0"/>
                          <a:ea typeface="ヒラギノ角ゴ Pro W3" pitchFamily="16" charset="-128"/>
                          <a:cs typeface="Arial" charset="0"/>
                          <a:sym typeface="Arial" charset="0"/>
                        </a:rPr>
                        <a:t>5x10</a:t>
                      </a:r>
                      <a:r>
                        <a:rPr kumimoji="0" lang="en-US" sz="1400" b="0" i="0" u="none" strike="noStrike" cap="none" normalizeH="0" baseline="30000" smtClean="0">
                          <a:ln>
                            <a:noFill/>
                          </a:ln>
                          <a:solidFill>
                            <a:schemeClr val="tx1"/>
                          </a:solidFill>
                          <a:effectLst/>
                          <a:latin typeface="Arial" charset="0"/>
                          <a:ea typeface="ヒラギノ角ゴ Pro W3" pitchFamily="16" charset="-128"/>
                          <a:cs typeface="Arial" charset="0"/>
                          <a:sym typeface="Arial" charset="0"/>
                        </a:rPr>
                        <a:t>7</a:t>
                      </a:r>
                      <a:r>
                        <a:rPr kumimoji="0" lang="en-US" sz="1400" b="0" i="0" u="none" strike="noStrike" cap="none" normalizeH="0" baseline="0" smtClean="0">
                          <a:ln>
                            <a:noFill/>
                          </a:ln>
                          <a:solidFill>
                            <a:schemeClr val="tx1"/>
                          </a:solidFill>
                          <a:effectLst/>
                          <a:latin typeface="Arial" charset="0"/>
                          <a:ea typeface="ヒラギノ角ゴ Pro W3" pitchFamily="16" charset="-128"/>
                          <a:cs typeface="Arial" charset="0"/>
                          <a:sym typeface="Arial" charset="0"/>
                        </a:rPr>
                        <a:t> - 10</a:t>
                      </a:r>
                      <a:r>
                        <a:rPr kumimoji="0" lang="en-US" sz="1400" b="0" i="0" u="none" strike="noStrike" cap="none" normalizeH="0" baseline="30000" smtClean="0">
                          <a:ln>
                            <a:noFill/>
                          </a:ln>
                          <a:solidFill>
                            <a:schemeClr val="tx1"/>
                          </a:solidFill>
                          <a:effectLst/>
                          <a:latin typeface="Arial" charset="0"/>
                          <a:ea typeface="ヒラギノ角ゴ Pro W3" pitchFamily="16" charset="-128"/>
                          <a:cs typeface="Arial" charset="0"/>
                          <a:sym typeface="Arial" charset="0"/>
                        </a:rPr>
                        <a:t>12</a:t>
                      </a:r>
                    </a:p>
                  </a:txBody>
                  <a:tcPr marL="25400" marR="25400" marT="25400" marB="2540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41325">
                <a:tc>
                  <a:txBody>
                    <a:bodyPr/>
                    <a:lstStyle/>
                    <a:p>
                      <a:pPr marL="26988" marR="0" lvl="0" indent="0" algn="ctr" defTabSz="914400" rtl="0" eaLnBrk="1" fontAlgn="base" latinLnBrk="0" hangingPunct="1">
                        <a:lnSpc>
                          <a:spcPct val="100000"/>
                        </a:lnSpc>
                        <a:spcBef>
                          <a:spcPct val="0"/>
                        </a:spcBef>
                        <a:spcAft>
                          <a:spcPct val="0"/>
                        </a:spcAft>
                        <a:buClr>
                          <a:srgbClr val="2965CB"/>
                        </a:buClr>
                        <a:buSzPct val="100000"/>
                        <a:buFont typeface="Times" pitchFamily="18" charset="0"/>
                        <a:buNone/>
                        <a:tabLst/>
                      </a:pPr>
                      <a:r>
                        <a:rPr kumimoji="0" lang="en-US" sz="1400" b="0" i="0" u="none" strike="noStrike" cap="none" normalizeH="0" baseline="30000" smtClean="0">
                          <a:ln>
                            <a:noFill/>
                          </a:ln>
                          <a:solidFill>
                            <a:schemeClr val="tx1"/>
                          </a:solidFill>
                          <a:effectLst/>
                          <a:latin typeface="Arial" charset="0"/>
                          <a:ea typeface="ヒラギノ角ゴ Pro W3" pitchFamily="16" charset="-128"/>
                          <a:cs typeface="Arial" charset="0"/>
                          <a:sym typeface="Arial" charset="0"/>
                        </a:rPr>
                        <a:t>11</a:t>
                      </a:r>
                      <a:r>
                        <a:rPr kumimoji="0" lang="en-US" sz="1400" b="0" i="0" u="none" strike="noStrike" cap="none" normalizeH="0" baseline="0" smtClean="0">
                          <a:ln>
                            <a:noFill/>
                          </a:ln>
                          <a:solidFill>
                            <a:schemeClr val="tx1"/>
                          </a:solidFill>
                          <a:effectLst/>
                          <a:latin typeface="Arial" charset="0"/>
                          <a:ea typeface="ヒラギノ角ゴ Pro W3" pitchFamily="16" charset="-128"/>
                          <a:cs typeface="Arial" charset="0"/>
                          <a:sym typeface="Arial" charset="0"/>
                        </a:rPr>
                        <a:t>C</a:t>
                      </a:r>
                    </a:p>
                  </a:txBody>
                  <a:tcPr marL="25400" marR="25400" marT="25400" marB="2540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26988" marR="0" lvl="0" indent="0" algn="ctr" defTabSz="914400" rtl="0" eaLnBrk="1" fontAlgn="base" latinLnBrk="0" hangingPunct="1">
                        <a:lnSpc>
                          <a:spcPct val="100000"/>
                        </a:lnSpc>
                        <a:spcBef>
                          <a:spcPct val="0"/>
                        </a:spcBef>
                        <a:spcAft>
                          <a:spcPct val="0"/>
                        </a:spcAft>
                        <a:buClr>
                          <a:srgbClr val="2965CB"/>
                        </a:buClr>
                        <a:buSzPct val="100000"/>
                        <a:buFont typeface="Times" pitchFamily="18" charset="0"/>
                        <a:buNone/>
                        <a:tabLst/>
                      </a:pPr>
                      <a:r>
                        <a:rPr kumimoji="0" lang="en-US" sz="1500" b="0" i="0" u="none" strike="noStrike" cap="none" normalizeH="0" baseline="30000" smtClean="0">
                          <a:ln>
                            <a:noFill/>
                          </a:ln>
                          <a:solidFill>
                            <a:schemeClr val="tx1"/>
                          </a:solidFill>
                          <a:effectLst/>
                          <a:latin typeface="Arial" charset="0"/>
                          <a:ea typeface="ヒラギノ角ゴ Pro W3" pitchFamily="16" charset="-128"/>
                          <a:cs typeface="Arial" charset="0"/>
                          <a:sym typeface="Arial" charset="0"/>
                        </a:rPr>
                        <a:t>14</a:t>
                      </a:r>
                      <a:r>
                        <a:rPr kumimoji="0" lang="en-US" sz="1500" b="0" i="0" u="none" strike="noStrike" cap="none" normalizeH="0" baseline="0" smtClean="0">
                          <a:ln>
                            <a:noFill/>
                          </a:ln>
                          <a:solidFill>
                            <a:schemeClr val="tx1"/>
                          </a:solidFill>
                          <a:effectLst/>
                          <a:latin typeface="Arial" charset="0"/>
                          <a:ea typeface="ヒラギノ角ゴ Pro W3" pitchFamily="16" charset="-128"/>
                          <a:cs typeface="Arial" charset="0"/>
                          <a:sym typeface="Arial" charset="0"/>
                        </a:rPr>
                        <a:t>N(p,</a:t>
                      </a:r>
                      <a:r>
                        <a:rPr kumimoji="0" lang="en-US" sz="1500" b="0" i="0" u="none" strike="noStrike" cap="none" normalizeH="0" baseline="0" smtClean="0">
                          <a:ln>
                            <a:noFill/>
                          </a:ln>
                          <a:solidFill>
                            <a:schemeClr val="tx1"/>
                          </a:solidFill>
                          <a:effectLst/>
                          <a:latin typeface="Symbol" pitchFamily="18" charset="2"/>
                          <a:ea typeface="ヒラギノ角ゴ Pro W3" pitchFamily="16" charset="-128"/>
                          <a:sym typeface="Symbol" pitchFamily="18" charset="2"/>
                        </a:rPr>
                        <a:t>α</a:t>
                      </a:r>
                      <a:r>
                        <a:rPr kumimoji="0" lang="en-US" sz="1500" b="0" i="0" u="none" strike="noStrike" cap="none" normalizeH="0" baseline="0" smtClean="0">
                          <a:ln>
                            <a:noFill/>
                          </a:ln>
                          <a:solidFill>
                            <a:schemeClr val="tx1"/>
                          </a:solidFill>
                          <a:effectLst/>
                          <a:latin typeface="Arial" charset="0"/>
                          <a:ea typeface="ヒラギノ角ゴ Pro W3" pitchFamily="16" charset="-128"/>
                          <a:cs typeface="Arial" charset="0"/>
                          <a:sym typeface="Arial" charset="0"/>
                        </a:rPr>
                        <a:t>)</a:t>
                      </a:r>
                      <a:r>
                        <a:rPr kumimoji="0" lang="en-US" sz="1500" b="0" i="0" u="none" strike="noStrike" cap="none" normalizeH="0" baseline="30000" smtClean="0">
                          <a:ln>
                            <a:noFill/>
                          </a:ln>
                          <a:solidFill>
                            <a:schemeClr val="tx1"/>
                          </a:solidFill>
                          <a:effectLst/>
                          <a:latin typeface="Arial" charset="0"/>
                          <a:ea typeface="ヒラギノ角ゴ Pro W3" pitchFamily="16" charset="-128"/>
                          <a:cs typeface="Arial" charset="0"/>
                          <a:sym typeface="Arial" charset="0"/>
                        </a:rPr>
                        <a:t>11</a:t>
                      </a:r>
                      <a:r>
                        <a:rPr kumimoji="0" lang="en-US" sz="1500" b="0" i="0" u="none" strike="noStrike" cap="none" normalizeH="0" baseline="0" smtClean="0">
                          <a:ln>
                            <a:noFill/>
                          </a:ln>
                          <a:solidFill>
                            <a:schemeClr val="tx1"/>
                          </a:solidFill>
                          <a:effectLst/>
                          <a:latin typeface="Arial" charset="0"/>
                          <a:ea typeface="ヒラギノ角ゴ Pro W3" pitchFamily="16" charset="-128"/>
                          <a:cs typeface="Arial" charset="0"/>
                          <a:sym typeface="Arial" charset="0"/>
                        </a:rPr>
                        <a:t>C</a:t>
                      </a:r>
                    </a:p>
                  </a:txBody>
                  <a:tcPr marL="25400" marR="25400" marT="25400" marB="2540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26988" marR="0" lvl="0" indent="0" algn="ctr" defTabSz="914400" rtl="0" eaLnBrk="1" fontAlgn="base" latinLnBrk="0" hangingPunct="1">
                        <a:lnSpc>
                          <a:spcPct val="100000"/>
                        </a:lnSpc>
                        <a:spcBef>
                          <a:spcPct val="0"/>
                        </a:spcBef>
                        <a:spcAft>
                          <a:spcPct val="0"/>
                        </a:spcAft>
                        <a:buClr>
                          <a:srgbClr val="2965CB"/>
                        </a:buClr>
                        <a:buSzPct val="100000"/>
                        <a:buFont typeface="Times" pitchFamily="18" charset="0"/>
                        <a:buNone/>
                        <a:tabLst/>
                      </a:pPr>
                      <a:r>
                        <a:rPr kumimoji="0" lang="en-US" sz="1400" b="0" i="0" u="none" strike="noStrike" cap="none" normalizeH="0" baseline="0" smtClean="0">
                          <a:ln>
                            <a:noFill/>
                          </a:ln>
                          <a:solidFill>
                            <a:schemeClr val="tx1"/>
                          </a:solidFill>
                          <a:effectLst/>
                          <a:latin typeface="Arial" charset="0"/>
                          <a:ea typeface="ヒラギノ角ゴ Pro W3" pitchFamily="16" charset="-128"/>
                          <a:cs typeface="Arial" charset="0"/>
                          <a:sym typeface="Arial" charset="0"/>
                        </a:rPr>
                        <a:t>ISOL</a:t>
                      </a:r>
                    </a:p>
                  </a:txBody>
                  <a:tcPr marL="25400" marR="25400" marT="25400" marB="2540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26988" marR="0" lvl="0" indent="0" algn="ctr" defTabSz="914400" rtl="0" eaLnBrk="1" fontAlgn="base" latinLnBrk="0" hangingPunct="1">
                        <a:lnSpc>
                          <a:spcPct val="100000"/>
                        </a:lnSpc>
                        <a:spcBef>
                          <a:spcPct val="0"/>
                        </a:spcBef>
                        <a:spcAft>
                          <a:spcPct val="0"/>
                        </a:spcAft>
                        <a:buClr>
                          <a:srgbClr val="2965CB"/>
                        </a:buClr>
                        <a:buSzPct val="100000"/>
                        <a:buFont typeface="Times" pitchFamily="18" charset="0"/>
                        <a:buNone/>
                        <a:tabLst/>
                      </a:pPr>
                      <a:r>
                        <a:rPr kumimoji="0" lang="en-US" sz="1400" b="0" i="0" u="none" strike="noStrike" cap="none" normalizeH="0" baseline="0" smtClean="0">
                          <a:ln>
                            <a:noFill/>
                          </a:ln>
                          <a:solidFill>
                            <a:schemeClr val="tx1"/>
                          </a:solidFill>
                          <a:effectLst/>
                          <a:latin typeface="Arial" charset="0"/>
                          <a:ea typeface="ヒラギノ角ゴ Pro W3" pitchFamily="16" charset="-128"/>
                          <a:cs typeface="Arial" charset="0"/>
                          <a:sym typeface="Arial" charset="0"/>
                        </a:rPr>
                        <a:t>10</a:t>
                      </a:r>
                      <a:r>
                        <a:rPr kumimoji="0" lang="en-US" sz="1400" b="0" i="0" u="none" strike="noStrike" cap="none" normalizeH="0" baseline="30000" smtClean="0">
                          <a:ln>
                            <a:noFill/>
                          </a:ln>
                          <a:solidFill>
                            <a:schemeClr val="tx1"/>
                          </a:solidFill>
                          <a:effectLst/>
                          <a:latin typeface="Arial" charset="0"/>
                          <a:ea typeface="ヒラギノ角ゴ Pro W3" pitchFamily="16" charset="-128"/>
                          <a:cs typeface="Arial" charset="0"/>
                          <a:sym typeface="Arial" charset="0"/>
                        </a:rPr>
                        <a:t>7</a:t>
                      </a:r>
                      <a:r>
                        <a:rPr kumimoji="0" lang="en-US" sz="1400" b="0" i="0" u="none" strike="noStrike" cap="none" normalizeH="0" baseline="0" smtClean="0">
                          <a:ln>
                            <a:noFill/>
                          </a:ln>
                          <a:solidFill>
                            <a:schemeClr val="tx1"/>
                          </a:solidFill>
                          <a:effectLst/>
                          <a:latin typeface="Arial" charset="0"/>
                          <a:ea typeface="ヒラギノ角ゴ Pro W3" pitchFamily="16" charset="-128"/>
                          <a:cs typeface="Arial" charset="0"/>
                          <a:sym typeface="Arial" charset="0"/>
                        </a:rPr>
                        <a:t> - 3x10</a:t>
                      </a:r>
                      <a:r>
                        <a:rPr kumimoji="0" lang="en-US" sz="1400" b="0" i="0" u="none" strike="noStrike" cap="none" normalizeH="0" baseline="30000" smtClean="0">
                          <a:ln>
                            <a:noFill/>
                          </a:ln>
                          <a:solidFill>
                            <a:schemeClr val="tx1"/>
                          </a:solidFill>
                          <a:effectLst/>
                          <a:latin typeface="Arial" charset="0"/>
                          <a:ea typeface="ヒラギノ角ゴ Pro W3" pitchFamily="16" charset="-128"/>
                          <a:cs typeface="Arial" charset="0"/>
                          <a:sym typeface="Arial" charset="0"/>
                        </a:rPr>
                        <a:t>11</a:t>
                      </a:r>
                    </a:p>
                  </a:txBody>
                  <a:tcPr marL="25400" marR="25400" marT="25400" marB="2540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39738">
                <a:tc>
                  <a:txBody>
                    <a:bodyPr/>
                    <a:lstStyle/>
                    <a:p>
                      <a:pPr marL="26988" marR="0" lvl="0" indent="0" algn="ctr" defTabSz="914400" rtl="0" eaLnBrk="1" fontAlgn="base" latinLnBrk="0" hangingPunct="1">
                        <a:lnSpc>
                          <a:spcPct val="100000"/>
                        </a:lnSpc>
                        <a:spcBef>
                          <a:spcPct val="0"/>
                        </a:spcBef>
                        <a:spcAft>
                          <a:spcPct val="0"/>
                        </a:spcAft>
                        <a:buClr>
                          <a:srgbClr val="2965CB"/>
                        </a:buClr>
                        <a:buSzPct val="100000"/>
                        <a:buFont typeface="Times" pitchFamily="18" charset="0"/>
                        <a:buNone/>
                        <a:tabLst/>
                      </a:pPr>
                      <a:r>
                        <a:rPr kumimoji="0" lang="en-US" sz="1400" b="0" i="0" u="none" strike="noStrike" cap="none" normalizeH="0" baseline="30000" smtClean="0">
                          <a:ln>
                            <a:noFill/>
                          </a:ln>
                          <a:solidFill>
                            <a:schemeClr val="tx1"/>
                          </a:solidFill>
                          <a:effectLst/>
                          <a:latin typeface="Arial" charset="0"/>
                          <a:ea typeface="ヒラギノ角ゴ Pro W3" pitchFamily="16" charset="-128"/>
                          <a:cs typeface="Arial" charset="0"/>
                          <a:sym typeface="Arial" charset="0"/>
                        </a:rPr>
                        <a:t>15</a:t>
                      </a:r>
                      <a:r>
                        <a:rPr kumimoji="0" lang="en-US" sz="1400" b="0" i="0" u="none" strike="noStrike" cap="none" normalizeH="0" baseline="0" smtClean="0">
                          <a:ln>
                            <a:noFill/>
                          </a:ln>
                          <a:solidFill>
                            <a:schemeClr val="tx1"/>
                          </a:solidFill>
                          <a:effectLst/>
                          <a:latin typeface="Arial" charset="0"/>
                          <a:ea typeface="ヒラギノ角ゴ Pro W3" pitchFamily="16" charset="-128"/>
                          <a:cs typeface="Arial" charset="0"/>
                          <a:sym typeface="Arial" charset="0"/>
                        </a:rPr>
                        <a:t>O</a:t>
                      </a:r>
                    </a:p>
                  </a:txBody>
                  <a:tcPr marL="25400" marR="25400" marT="25400" marB="2540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26988" marR="0" lvl="0" indent="0" algn="ctr" defTabSz="914400" rtl="0" eaLnBrk="1" fontAlgn="base" latinLnBrk="0" hangingPunct="1">
                        <a:lnSpc>
                          <a:spcPct val="100000"/>
                        </a:lnSpc>
                        <a:spcBef>
                          <a:spcPct val="0"/>
                        </a:spcBef>
                        <a:spcAft>
                          <a:spcPct val="0"/>
                        </a:spcAft>
                        <a:buClr>
                          <a:srgbClr val="2965CB"/>
                        </a:buClr>
                        <a:buSzPct val="100000"/>
                        <a:buFont typeface="Times" pitchFamily="18" charset="0"/>
                        <a:buNone/>
                        <a:tabLst/>
                      </a:pPr>
                      <a:r>
                        <a:rPr kumimoji="0" lang="en-US" sz="1500" b="0" i="0" u="none" strike="noStrike" cap="none" normalizeH="0" baseline="30000" smtClean="0">
                          <a:ln>
                            <a:noFill/>
                          </a:ln>
                          <a:solidFill>
                            <a:schemeClr val="tx1"/>
                          </a:solidFill>
                          <a:effectLst/>
                          <a:latin typeface="Arial" charset="0"/>
                          <a:ea typeface="ヒラギノ角ゴ Pro W3" pitchFamily="16" charset="-128"/>
                          <a:cs typeface="Arial" charset="0"/>
                          <a:sym typeface="Arial" charset="0"/>
                        </a:rPr>
                        <a:t>15</a:t>
                      </a:r>
                      <a:r>
                        <a:rPr kumimoji="0" lang="en-US" sz="1500" b="0" i="0" u="none" strike="noStrike" cap="none" normalizeH="0" baseline="0" smtClean="0">
                          <a:ln>
                            <a:noFill/>
                          </a:ln>
                          <a:solidFill>
                            <a:schemeClr val="tx1"/>
                          </a:solidFill>
                          <a:effectLst/>
                          <a:latin typeface="Arial" charset="0"/>
                          <a:ea typeface="ヒラギノ角ゴ Pro W3" pitchFamily="16" charset="-128"/>
                          <a:cs typeface="Arial" charset="0"/>
                          <a:sym typeface="Arial" charset="0"/>
                        </a:rPr>
                        <a:t>N(d,2n)</a:t>
                      </a:r>
                      <a:r>
                        <a:rPr kumimoji="0" lang="en-US" sz="1500" b="0" i="0" u="none" strike="noStrike" cap="none" normalizeH="0" baseline="30000" smtClean="0">
                          <a:ln>
                            <a:noFill/>
                          </a:ln>
                          <a:solidFill>
                            <a:schemeClr val="tx1"/>
                          </a:solidFill>
                          <a:effectLst/>
                          <a:latin typeface="Arial" charset="0"/>
                          <a:ea typeface="ヒラギノ角ゴ Pro W3" pitchFamily="16" charset="-128"/>
                          <a:cs typeface="Arial" charset="0"/>
                          <a:sym typeface="Arial" charset="0"/>
                        </a:rPr>
                        <a:t>15</a:t>
                      </a:r>
                      <a:r>
                        <a:rPr kumimoji="0" lang="en-US" sz="1500" b="0" i="0" u="none" strike="noStrike" cap="none" normalizeH="0" baseline="0" smtClean="0">
                          <a:ln>
                            <a:noFill/>
                          </a:ln>
                          <a:solidFill>
                            <a:schemeClr val="tx1"/>
                          </a:solidFill>
                          <a:effectLst/>
                          <a:latin typeface="Arial" charset="0"/>
                          <a:ea typeface="ヒラギノ角ゴ Pro W3" pitchFamily="16" charset="-128"/>
                          <a:cs typeface="Arial" charset="0"/>
                          <a:sym typeface="Arial" charset="0"/>
                        </a:rPr>
                        <a:t>O</a:t>
                      </a:r>
                    </a:p>
                  </a:txBody>
                  <a:tcPr marL="25400" marR="25400" marT="25400" marB="2540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26988" marR="0" lvl="0" indent="0" algn="ctr" defTabSz="914400" rtl="0" eaLnBrk="1" fontAlgn="base" latinLnBrk="0" hangingPunct="1">
                        <a:lnSpc>
                          <a:spcPct val="100000"/>
                        </a:lnSpc>
                        <a:spcBef>
                          <a:spcPct val="0"/>
                        </a:spcBef>
                        <a:spcAft>
                          <a:spcPct val="0"/>
                        </a:spcAft>
                        <a:buClr>
                          <a:srgbClr val="2965CB"/>
                        </a:buClr>
                        <a:buSzPct val="100000"/>
                        <a:buFont typeface="Times" pitchFamily="18" charset="0"/>
                        <a:buNone/>
                        <a:tabLst/>
                      </a:pPr>
                      <a:r>
                        <a:rPr kumimoji="0" lang="en-US" sz="1400" b="0" i="0" u="none" strike="noStrike" cap="none" normalizeH="0" baseline="0" smtClean="0">
                          <a:ln>
                            <a:noFill/>
                          </a:ln>
                          <a:solidFill>
                            <a:schemeClr val="tx1"/>
                          </a:solidFill>
                          <a:effectLst/>
                          <a:latin typeface="Arial" charset="0"/>
                          <a:ea typeface="ヒラギノ角ゴ Pro W3" pitchFamily="16" charset="-128"/>
                          <a:cs typeface="Arial" charset="0"/>
                          <a:sym typeface="Arial" charset="0"/>
                        </a:rPr>
                        <a:t>ISOL</a:t>
                      </a:r>
                    </a:p>
                  </a:txBody>
                  <a:tcPr marL="25400" marR="25400" marT="25400" marB="2540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26988" marR="0" lvl="0" indent="0" algn="ctr" defTabSz="914400" rtl="0" eaLnBrk="1" fontAlgn="base" latinLnBrk="0" hangingPunct="1">
                        <a:lnSpc>
                          <a:spcPct val="100000"/>
                        </a:lnSpc>
                        <a:spcBef>
                          <a:spcPct val="0"/>
                        </a:spcBef>
                        <a:spcAft>
                          <a:spcPct val="0"/>
                        </a:spcAft>
                        <a:buClr>
                          <a:srgbClr val="2965CB"/>
                        </a:buClr>
                        <a:buSzPct val="100000"/>
                        <a:buFont typeface="Times" pitchFamily="18" charset="0"/>
                        <a:buNone/>
                        <a:tabLst/>
                      </a:pPr>
                      <a:r>
                        <a:rPr kumimoji="0" lang="en-US" sz="1400" b="0" i="0" u="none" strike="noStrike" cap="none" normalizeH="0" baseline="0" smtClean="0">
                          <a:ln>
                            <a:noFill/>
                          </a:ln>
                          <a:solidFill>
                            <a:schemeClr val="tx1"/>
                          </a:solidFill>
                          <a:effectLst/>
                          <a:latin typeface="Arial" charset="0"/>
                          <a:ea typeface="ヒラギノ角ゴ Pro W3" pitchFamily="16" charset="-128"/>
                          <a:cs typeface="Arial" charset="0"/>
                          <a:sym typeface="Arial" charset="0"/>
                        </a:rPr>
                        <a:t>3x10</a:t>
                      </a:r>
                      <a:r>
                        <a:rPr kumimoji="0" lang="en-US" sz="1400" b="0" i="0" u="none" strike="noStrike" cap="none" normalizeH="0" baseline="30000" smtClean="0">
                          <a:ln>
                            <a:noFill/>
                          </a:ln>
                          <a:solidFill>
                            <a:schemeClr val="tx1"/>
                          </a:solidFill>
                          <a:effectLst/>
                          <a:latin typeface="Arial" charset="0"/>
                          <a:ea typeface="ヒラギノ角ゴ Pro W3" pitchFamily="16" charset="-128"/>
                          <a:cs typeface="Arial" charset="0"/>
                          <a:sym typeface="Arial" charset="0"/>
                        </a:rPr>
                        <a:t>7</a:t>
                      </a:r>
                      <a:r>
                        <a:rPr kumimoji="0" lang="en-US" sz="1400" b="0" i="0" u="none" strike="noStrike" cap="none" normalizeH="0" baseline="0" smtClean="0">
                          <a:ln>
                            <a:noFill/>
                          </a:ln>
                          <a:solidFill>
                            <a:schemeClr val="tx1"/>
                          </a:solidFill>
                          <a:effectLst/>
                          <a:latin typeface="Arial" charset="0"/>
                          <a:ea typeface="ヒラギノ角ゴ Pro W3" pitchFamily="16" charset="-128"/>
                          <a:cs typeface="Arial" charset="0"/>
                          <a:sym typeface="Arial" charset="0"/>
                        </a:rPr>
                        <a:t> - 10</a:t>
                      </a:r>
                      <a:r>
                        <a:rPr kumimoji="0" lang="en-US" sz="1400" b="0" i="0" u="none" strike="noStrike" cap="none" normalizeH="0" baseline="30000" smtClean="0">
                          <a:ln>
                            <a:noFill/>
                          </a:ln>
                          <a:solidFill>
                            <a:schemeClr val="tx1"/>
                          </a:solidFill>
                          <a:effectLst/>
                          <a:latin typeface="Arial" charset="0"/>
                          <a:ea typeface="ヒラギノ角ゴ Pro W3" pitchFamily="16" charset="-128"/>
                          <a:cs typeface="Arial" charset="0"/>
                          <a:sym typeface="Arial" charset="0"/>
                        </a:rPr>
                        <a:t>10</a:t>
                      </a:r>
                    </a:p>
                  </a:txBody>
                  <a:tcPr marL="25400" marR="25400" marT="25400" marB="2540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39738">
                <a:tc>
                  <a:txBody>
                    <a:bodyPr/>
                    <a:lstStyle/>
                    <a:p>
                      <a:pPr marL="26988" marR="0" lvl="0" indent="0" algn="ctr" defTabSz="914400" rtl="0" eaLnBrk="1" fontAlgn="base" latinLnBrk="0" hangingPunct="1">
                        <a:lnSpc>
                          <a:spcPct val="100000"/>
                        </a:lnSpc>
                        <a:spcBef>
                          <a:spcPct val="0"/>
                        </a:spcBef>
                        <a:spcAft>
                          <a:spcPct val="0"/>
                        </a:spcAft>
                        <a:buClr>
                          <a:srgbClr val="2965CB"/>
                        </a:buClr>
                        <a:buSzPct val="100000"/>
                        <a:buFont typeface="Times" pitchFamily="18" charset="0"/>
                        <a:buNone/>
                        <a:tabLst/>
                      </a:pPr>
                      <a:r>
                        <a:rPr kumimoji="0" lang="en-US" sz="1400" b="0" i="0" u="none" strike="noStrike" cap="none" normalizeH="0" baseline="30000" smtClean="0">
                          <a:ln>
                            <a:noFill/>
                          </a:ln>
                          <a:solidFill>
                            <a:schemeClr val="tx1"/>
                          </a:solidFill>
                          <a:effectLst/>
                          <a:latin typeface="Arial" charset="0"/>
                          <a:ea typeface="ヒラギノ角ゴ Pro W3" pitchFamily="16" charset="-128"/>
                          <a:cs typeface="Arial" charset="0"/>
                          <a:sym typeface="Arial" charset="0"/>
                        </a:rPr>
                        <a:t>18</a:t>
                      </a:r>
                      <a:r>
                        <a:rPr kumimoji="0" lang="en-US" sz="1400" b="0" i="0" u="none" strike="noStrike" cap="none" normalizeH="0" baseline="0" smtClean="0">
                          <a:ln>
                            <a:noFill/>
                          </a:ln>
                          <a:solidFill>
                            <a:schemeClr val="tx1"/>
                          </a:solidFill>
                          <a:effectLst/>
                          <a:latin typeface="Arial" charset="0"/>
                          <a:ea typeface="ヒラギノ角ゴ Pro W3" pitchFamily="16" charset="-128"/>
                          <a:cs typeface="Arial" charset="0"/>
                          <a:sym typeface="Arial" charset="0"/>
                        </a:rPr>
                        <a:t>Ne</a:t>
                      </a:r>
                    </a:p>
                  </a:txBody>
                  <a:tcPr marL="25400" marR="25400" marT="25400" marB="2540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26988" marR="0" lvl="0" indent="0" algn="ctr" defTabSz="914400" rtl="0" eaLnBrk="1" fontAlgn="base" latinLnBrk="0" hangingPunct="1">
                        <a:lnSpc>
                          <a:spcPct val="100000"/>
                        </a:lnSpc>
                        <a:spcBef>
                          <a:spcPct val="0"/>
                        </a:spcBef>
                        <a:spcAft>
                          <a:spcPct val="0"/>
                        </a:spcAft>
                        <a:buClr>
                          <a:srgbClr val="2965CB"/>
                        </a:buClr>
                        <a:buSzPct val="100000"/>
                        <a:buFont typeface="Times" pitchFamily="18" charset="0"/>
                        <a:buNone/>
                        <a:tabLst/>
                      </a:pPr>
                      <a:r>
                        <a:rPr kumimoji="0" lang="en-US" sz="1400" b="0" i="0" u="none" strike="noStrike" cap="none" normalizeH="0" baseline="30000" smtClean="0">
                          <a:ln>
                            <a:noFill/>
                          </a:ln>
                          <a:solidFill>
                            <a:schemeClr val="tx1"/>
                          </a:solidFill>
                          <a:effectLst/>
                          <a:latin typeface="Arial" charset="0"/>
                          <a:ea typeface="ヒラギノ角ゴ Pro W3" pitchFamily="16" charset="-128"/>
                          <a:cs typeface="Arial" charset="0"/>
                          <a:sym typeface="Arial" charset="0"/>
                        </a:rPr>
                        <a:t>19</a:t>
                      </a:r>
                      <a:r>
                        <a:rPr kumimoji="0" lang="en-US" sz="1400" b="0" i="0" u="none" strike="noStrike" cap="none" normalizeH="0" baseline="0" smtClean="0">
                          <a:ln>
                            <a:noFill/>
                          </a:ln>
                          <a:solidFill>
                            <a:schemeClr val="tx1"/>
                          </a:solidFill>
                          <a:effectLst/>
                          <a:latin typeface="Arial" charset="0"/>
                          <a:ea typeface="ヒラギノ角ゴ Pro W3" pitchFamily="16" charset="-128"/>
                          <a:cs typeface="Arial" charset="0"/>
                          <a:sym typeface="Arial" charset="0"/>
                        </a:rPr>
                        <a:t>F(p,2n)</a:t>
                      </a:r>
                      <a:r>
                        <a:rPr kumimoji="0" lang="en-US" sz="1400" b="0" i="0" u="none" strike="noStrike" cap="none" normalizeH="0" baseline="30000" smtClean="0">
                          <a:ln>
                            <a:noFill/>
                          </a:ln>
                          <a:solidFill>
                            <a:schemeClr val="tx1"/>
                          </a:solidFill>
                          <a:effectLst/>
                          <a:latin typeface="Arial" charset="0"/>
                          <a:ea typeface="ヒラギノ角ゴ Pro W3" pitchFamily="16" charset="-128"/>
                          <a:cs typeface="Arial" charset="0"/>
                          <a:sym typeface="Arial" charset="0"/>
                        </a:rPr>
                        <a:t>18</a:t>
                      </a:r>
                      <a:r>
                        <a:rPr kumimoji="0" lang="en-US" sz="1400" b="0" i="0" u="none" strike="noStrike" cap="none" normalizeH="0" baseline="0" smtClean="0">
                          <a:ln>
                            <a:noFill/>
                          </a:ln>
                          <a:solidFill>
                            <a:schemeClr val="tx1"/>
                          </a:solidFill>
                          <a:effectLst/>
                          <a:latin typeface="Arial" charset="0"/>
                          <a:ea typeface="ヒラギノ角ゴ Pro W3" pitchFamily="16" charset="-128"/>
                          <a:cs typeface="Arial" charset="0"/>
                          <a:sym typeface="Arial" charset="0"/>
                        </a:rPr>
                        <a:t>Ne</a:t>
                      </a:r>
                    </a:p>
                  </a:txBody>
                  <a:tcPr marL="25400" marR="25400" marT="25400" marB="2540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26988" marR="0" lvl="0" indent="0" algn="ctr" defTabSz="914400" rtl="0" eaLnBrk="1" fontAlgn="base" latinLnBrk="0" hangingPunct="1">
                        <a:lnSpc>
                          <a:spcPct val="100000"/>
                        </a:lnSpc>
                        <a:spcBef>
                          <a:spcPct val="0"/>
                        </a:spcBef>
                        <a:spcAft>
                          <a:spcPct val="0"/>
                        </a:spcAft>
                        <a:buClr>
                          <a:srgbClr val="2965CB"/>
                        </a:buClr>
                        <a:buSzPct val="100000"/>
                        <a:buFont typeface="Times" pitchFamily="18" charset="0"/>
                        <a:buNone/>
                        <a:tabLst/>
                      </a:pPr>
                      <a:r>
                        <a:rPr kumimoji="0" lang="en-US" sz="1400" b="0" i="0" u="none" strike="noStrike" cap="none" normalizeH="0" baseline="0" smtClean="0">
                          <a:ln>
                            <a:noFill/>
                          </a:ln>
                          <a:solidFill>
                            <a:schemeClr val="tx1"/>
                          </a:solidFill>
                          <a:effectLst/>
                          <a:latin typeface="Arial" charset="0"/>
                          <a:ea typeface="ヒラギノ角ゴ Pro W3" pitchFamily="16" charset="-128"/>
                          <a:cs typeface="Arial" charset="0"/>
                          <a:sym typeface="Arial" charset="0"/>
                        </a:rPr>
                        <a:t>ISOL</a:t>
                      </a:r>
                    </a:p>
                  </a:txBody>
                  <a:tcPr marL="25400" marR="25400" marT="25400" marB="2540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26988" marR="0" lvl="0" indent="0" algn="ctr" defTabSz="914400" rtl="0" eaLnBrk="1" fontAlgn="base" latinLnBrk="0" hangingPunct="1">
                        <a:lnSpc>
                          <a:spcPct val="100000"/>
                        </a:lnSpc>
                        <a:spcBef>
                          <a:spcPct val="0"/>
                        </a:spcBef>
                        <a:spcAft>
                          <a:spcPct val="0"/>
                        </a:spcAft>
                        <a:buClr>
                          <a:srgbClr val="2965CB"/>
                        </a:buClr>
                        <a:buSzPct val="100000"/>
                        <a:buFont typeface="Times" pitchFamily="18" charset="0"/>
                        <a:buNone/>
                        <a:tabLst/>
                      </a:pPr>
                      <a:r>
                        <a:rPr kumimoji="0" lang="en-US" sz="1400" b="0" i="0" u="none" strike="noStrike" cap="none" normalizeH="0" baseline="0" smtClean="0">
                          <a:ln>
                            <a:noFill/>
                          </a:ln>
                          <a:solidFill>
                            <a:schemeClr val="tx1"/>
                          </a:solidFill>
                          <a:effectLst/>
                          <a:latin typeface="Arial" charset="0"/>
                          <a:ea typeface="ヒラギノ角ゴ Pro W3" pitchFamily="16" charset="-128"/>
                          <a:cs typeface="Arial" charset="0"/>
                          <a:sym typeface="Arial" charset="0"/>
                        </a:rPr>
                        <a:t>6x10</a:t>
                      </a:r>
                      <a:r>
                        <a:rPr kumimoji="0" lang="en-US" sz="1400" b="0" i="0" u="none" strike="noStrike" cap="none" normalizeH="0" baseline="30000" smtClean="0">
                          <a:ln>
                            <a:noFill/>
                          </a:ln>
                          <a:solidFill>
                            <a:schemeClr val="tx1"/>
                          </a:solidFill>
                          <a:effectLst/>
                          <a:latin typeface="Arial" charset="0"/>
                          <a:ea typeface="ヒラギノ角ゴ Pro W3" pitchFamily="16" charset="-128"/>
                          <a:cs typeface="Arial" charset="0"/>
                          <a:sym typeface="Arial" charset="0"/>
                        </a:rPr>
                        <a:t>6</a:t>
                      </a:r>
                      <a:r>
                        <a:rPr kumimoji="0" lang="en-US" sz="1400" b="0" i="0" u="none" strike="noStrike" cap="none" normalizeH="0" baseline="0" smtClean="0">
                          <a:ln>
                            <a:noFill/>
                          </a:ln>
                          <a:solidFill>
                            <a:schemeClr val="tx1"/>
                          </a:solidFill>
                          <a:effectLst/>
                          <a:latin typeface="Arial" charset="0"/>
                          <a:ea typeface="ヒラギノ角ゴ Pro W3" pitchFamily="16" charset="-128"/>
                          <a:cs typeface="Arial" charset="0"/>
                          <a:sym typeface="Arial" charset="0"/>
                        </a:rPr>
                        <a:t> - 7x10</a:t>
                      </a:r>
                      <a:r>
                        <a:rPr kumimoji="0" lang="en-US" sz="1400" b="0" i="0" u="none" strike="noStrike" cap="none" normalizeH="0" baseline="30000" smtClean="0">
                          <a:ln>
                            <a:noFill/>
                          </a:ln>
                          <a:solidFill>
                            <a:schemeClr val="tx1"/>
                          </a:solidFill>
                          <a:effectLst/>
                          <a:latin typeface="Arial" charset="0"/>
                          <a:ea typeface="ヒラギノ角ゴ Pro W3" pitchFamily="16" charset="-128"/>
                          <a:cs typeface="Arial" charset="0"/>
                          <a:sym typeface="Arial" charset="0"/>
                        </a:rPr>
                        <a:t>9</a:t>
                      </a:r>
                    </a:p>
                  </a:txBody>
                  <a:tcPr marL="25400" marR="25400" marT="25400" marB="2540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39738">
                <a:tc>
                  <a:txBody>
                    <a:bodyPr/>
                    <a:lstStyle/>
                    <a:p>
                      <a:pPr marL="26988" marR="0" lvl="0" indent="0" algn="ctr" defTabSz="914400" rtl="0" eaLnBrk="1" fontAlgn="base" latinLnBrk="0" hangingPunct="1">
                        <a:lnSpc>
                          <a:spcPct val="100000"/>
                        </a:lnSpc>
                        <a:spcBef>
                          <a:spcPct val="0"/>
                        </a:spcBef>
                        <a:spcAft>
                          <a:spcPct val="0"/>
                        </a:spcAft>
                        <a:buClr>
                          <a:srgbClr val="2965CB"/>
                        </a:buClr>
                        <a:buSzPct val="100000"/>
                        <a:buFont typeface="Times" pitchFamily="18" charset="0"/>
                        <a:buNone/>
                        <a:tabLst/>
                      </a:pPr>
                      <a:r>
                        <a:rPr kumimoji="0" lang="en-US" sz="1400" b="0" i="0" u="none" strike="noStrike" cap="none" normalizeH="0" baseline="30000" smtClean="0">
                          <a:ln>
                            <a:noFill/>
                          </a:ln>
                          <a:solidFill>
                            <a:schemeClr val="tx1"/>
                          </a:solidFill>
                          <a:effectLst/>
                          <a:latin typeface="Arial" charset="0"/>
                          <a:ea typeface="ヒラギノ角ゴ Pro W3" pitchFamily="16" charset="-128"/>
                          <a:cs typeface="Arial" charset="0"/>
                          <a:sym typeface="Arial" charset="0"/>
                        </a:rPr>
                        <a:t>34</a:t>
                      </a:r>
                      <a:r>
                        <a:rPr kumimoji="0" lang="en-US" sz="1400" b="0" i="0" u="none" strike="noStrike" cap="none" normalizeH="0" baseline="0" smtClean="0">
                          <a:ln>
                            <a:noFill/>
                          </a:ln>
                          <a:solidFill>
                            <a:schemeClr val="tx1"/>
                          </a:solidFill>
                          <a:effectLst/>
                          <a:latin typeface="Arial" charset="0"/>
                          <a:ea typeface="ヒラギノ角ゴ Pro W3" pitchFamily="16" charset="-128"/>
                          <a:cs typeface="Arial" charset="0"/>
                          <a:sym typeface="Arial" charset="0"/>
                        </a:rPr>
                        <a:t>Ar</a:t>
                      </a:r>
                    </a:p>
                  </a:txBody>
                  <a:tcPr marL="25400" marR="25400" marT="25400" marB="2540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26988" marR="0" lvl="0" indent="0" algn="ctr" defTabSz="914400" rtl="0" eaLnBrk="1" fontAlgn="base" latinLnBrk="0" hangingPunct="1">
                        <a:lnSpc>
                          <a:spcPct val="100000"/>
                        </a:lnSpc>
                        <a:spcBef>
                          <a:spcPct val="0"/>
                        </a:spcBef>
                        <a:spcAft>
                          <a:spcPct val="0"/>
                        </a:spcAft>
                        <a:buClr>
                          <a:srgbClr val="2965CB"/>
                        </a:buClr>
                        <a:buSzPct val="100000"/>
                        <a:buFont typeface="Times" pitchFamily="18" charset="0"/>
                        <a:buNone/>
                        <a:tabLst/>
                      </a:pPr>
                      <a:r>
                        <a:rPr kumimoji="0" lang="en-US" sz="1400" b="0" i="0" u="none" strike="noStrike" cap="none" normalizeH="0" baseline="30000" smtClean="0">
                          <a:ln>
                            <a:noFill/>
                          </a:ln>
                          <a:solidFill>
                            <a:schemeClr val="tx1"/>
                          </a:solidFill>
                          <a:effectLst/>
                          <a:latin typeface="Arial" charset="0"/>
                          <a:ea typeface="ヒラギノ角ゴ Pro W3" pitchFamily="16" charset="-128"/>
                          <a:cs typeface="Arial" charset="0"/>
                          <a:sym typeface="Arial" charset="0"/>
                        </a:rPr>
                        <a:t>35</a:t>
                      </a:r>
                      <a:r>
                        <a:rPr kumimoji="0" lang="en-US" sz="1400" b="0" i="0" u="none" strike="noStrike" cap="none" normalizeH="0" baseline="0" smtClean="0">
                          <a:ln>
                            <a:noFill/>
                          </a:ln>
                          <a:solidFill>
                            <a:schemeClr val="tx1"/>
                          </a:solidFill>
                          <a:effectLst/>
                          <a:latin typeface="Arial" charset="0"/>
                          <a:ea typeface="ヒラギノ角ゴ Pro W3" pitchFamily="16" charset="-128"/>
                          <a:cs typeface="Arial" charset="0"/>
                          <a:sym typeface="Arial" charset="0"/>
                        </a:rPr>
                        <a:t>Cl(p,2n)</a:t>
                      </a:r>
                      <a:r>
                        <a:rPr kumimoji="0" lang="en-US" sz="1400" b="0" i="0" u="none" strike="noStrike" cap="none" normalizeH="0" baseline="30000" smtClean="0">
                          <a:ln>
                            <a:noFill/>
                          </a:ln>
                          <a:solidFill>
                            <a:schemeClr val="tx1"/>
                          </a:solidFill>
                          <a:effectLst/>
                          <a:latin typeface="Arial" charset="0"/>
                          <a:ea typeface="ヒラギノ角ゴ Pro W3" pitchFamily="16" charset="-128"/>
                          <a:cs typeface="Arial" charset="0"/>
                          <a:sym typeface="Arial" charset="0"/>
                        </a:rPr>
                        <a:t>34</a:t>
                      </a:r>
                      <a:r>
                        <a:rPr kumimoji="0" lang="en-US" sz="1400" b="0" i="0" u="none" strike="noStrike" cap="none" normalizeH="0" baseline="0" smtClean="0">
                          <a:ln>
                            <a:noFill/>
                          </a:ln>
                          <a:solidFill>
                            <a:schemeClr val="tx1"/>
                          </a:solidFill>
                          <a:effectLst/>
                          <a:latin typeface="Arial" charset="0"/>
                          <a:ea typeface="ヒラギノ角ゴ Pro W3" pitchFamily="16" charset="-128"/>
                          <a:cs typeface="Arial" charset="0"/>
                          <a:sym typeface="Arial" charset="0"/>
                        </a:rPr>
                        <a:t>Ar</a:t>
                      </a:r>
                    </a:p>
                  </a:txBody>
                  <a:tcPr marL="25400" marR="25400" marT="25400" marB="2540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26988" marR="0" lvl="0" indent="0" algn="ctr" defTabSz="914400" rtl="0" eaLnBrk="1" fontAlgn="base" latinLnBrk="0" hangingPunct="1">
                        <a:lnSpc>
                          <a:spcPct val="100000"/>
                        </a:lnSpc>
                        <a:spcBef>
                          <a:spcPct val="0"/>
                        </a:spcBef>
                        <a:spcAft>
                          <a:spcPct val="0"/>
                        </a:spcAft>
                        <a:buClr>
                          <a:srgbClr val="2965CB"/>
                        </a:buClr>
                        <a:buSzPct val="100000"/>
                        <a:buFont typeface="Times" pitchFamily="18" charset="0"/>
                        <a:buNone/>
                        <a:tabLst/>
                      </a:pPr>
                      <a:r>
                        <a:rPr kumimoji="0" lang="en-US" sz="1400" b="0" i="0" u="none" strike="noStrike" cap="none" normalizeH="0" baseline="0" smtClean="0">
                          <a:ln>
                            <a:noFill/>
                          </a:ln>
                          <a:solidFill>
                            <a:schemeClr val="tx1"/>
                          </a:solidFill>
                          <a:effectLst/>
                          <a:latin typeface="Arial" charset="0"/>
                          <a:ea typeface="ヒラギノ角ゴ Pro W3" pitchFamily="16" charset="-128"/>
                          <a:cs typeface="Arial" charset="0"/>
                          <a:sym typeface="Arial" charset="0"/>
                        </a:rPr>
                        <a:t>ISOL</a:t>
                      </a:r>
                    </a:p>
                  </a:txBody>
                  <a:tcPr marL="25400" marR="25400" marT="25400" marB="2540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26988" marR="0" lvl="0" indent="0" algn="ctr" defTabSz="914400" rtl="0" eaLnBrk="1" fontAlgn="base" latinLnBrk="0" hangingPunct="1">
                        <a:lnSpc>
                          <a:spcPct val="100000"/>
                        </a:lnSpc>
                        <a:spcBef>
                          <a:spcPct val="0"/>
                        </a:spcBef>
                        <a:spcAft>
                          <a:spcPct val="0"/>
                        </a:spcAft>
                        <a:buClr>
                          <a:srgbClr val="2965CB"/>
                        </a:buClr>
                        <a:buSzPct val="100000"/>
                        <a:buFont typeface="Times" pitchFamily="18" charset="0"/>
                        <a:buNone/>
                        <a:tabLst/>
                      </a:pPr>
                      <a:r>
                        <a:rPr kumimoji="0" lang="en-US" sz="1400" b="0" i="0" u="none" strike="noStrike" cap="none" normalizeH="0" baseline="0" smtClean="0">
                          <a:ln>
                            <a:noFill/>
                          </a:ln>
                          <a:solidFill>
                            <a:schemeClr val="tx1"/>
                          </a:solidFill>
                          <a:effectLst/>
                          <a:latin typeface="Arial" charset="0"/>
                          <a:ea typeface="ヒラギノ角ゴ Pro W3" pitchFamily="16" charset="-128"/>
                          <a:cs typeface="Arial" charset="0"/>
                          <a:sym typeface="Arial" charset="0"/>
                        </a:rPr>
                        <a:t>2x10</a:t>
                      </a:r>
                      <a:r>
                        <a:rPr kumimoji="0" lang="en-US" sz="1400" b="0" i="0" u="none" strike="noStrike" cap="none" normalizeH="0" baseline="30000" smtClean="0">
                          <a:ln>
                            <a:noFill/>
                          </a:ln>
                          <a:solidFill>
                            <a:schemeClr val="tx1"/>
                          </a:solidFill>
                          <a:effectLst/>
                          <a:latin typeface="Arial" charset="0"/>
                          <a:ea typeface="ヒラギノ角ゴ Pro W3" pitchFamily="16" charset="-128"/>
                          <a:cs typeface="Arial" charset="0"/>
                          <a:sym typeface="Arial" charset="0"/>
                        </a:rPr>
                        <a:t>6</a:t>
                      </a:r>
                      <a:r>
                        <a:rPr kumimoji="0" lang="en-US" sz="1400" b="0" i="0" u="none" strike="noStrike" cap="none" normalizeH="0" baseline="0" smtClean="0">
                          <a:ln>
                            <a:noFill/>
                          </a:ln>
                          <a:solidFill>
                            <a:schemeClr val="tx1"/>
                          </a:solidFill>
                          <a:effectLst/>
                          <a:latin typeface="Arial" charset="0"/>
                          <a:ea typeface="ヒラギノ角ゴ Pro W3" pitchFamily="16" charset="-128"/>
                          <a:cs typeface="Arial" charset="0"/>
                          <a:sym typeface="Arial" charset="0"/>
                        </a:rPr>
                        <a:t> - 2x10</a:t>
                      </a:r>
                      <a:r>
                        <a:rPr kumimoji="0" lang="en-US" sz="1400" b="0" i="0" u="none" strike="noStrike" cap="none" normalizeH="0" baseline="30000" smtClean="0">
                          <a:ln>
                            <a:noFill/>
                          </a:ln>
                          <a:solidFill>
                            <a:schemeClr val="tx1"/>
                          </a:solidFill>
                          <a:effectLst/>
                          <a:latin typeface="Arial" charset="0"/>
                          <a:ea typeface="ヒラギノ角ゴ Pro W3" pitchFamily="16" charset="-128"/>
                          <a:cs typeface="Arial" charset="0"/>
                          <a:sym typeface="Arial" charset="0"/>
                        </a:rPr>
                        <a:t>8</a:t>
                      </a:r>
                    </a:p>
                  </a:txBody>
                  <a:tcPr marL="25400" marR="25400" marT="25400" marB="2540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38150">
                <a:tc>
                  <a:txBody>
                    <a:bodyPr/>
                    <a:lstStyle/>
                    <a:p>
                      <a:pPr marL="26988" marR="0" lvl="0" indent="0" algn="ctr" defTabSz="914400" rtl="0" eaLnBrk="1" fontAlgn="base" latinLnBrk="0" hangingPunct="1">
                        <a:lnSpc>
                          <a:spcPct val="100000"/>
                        </a:lnSpc>
                        <a:spcBef>
                          <a:spcPct val="0"/>
                        </a:spcBef>
                        <a:spcAft>
                          <a:spcPct val="0"/>
                        </a:spcAft>
                        <a:buClr>
                          <a:srgbClr val="2965CB"/>
                        </a:buClr>
                        <a:buSzPct val="100000"/>
                        <a:buFont typeface="Times" pitchFamily="18" charset="0"/>
                        <a:buNone/>
                        <a:tabLst/>
                      </a:pPr>
                      <a:r>
                        <a:rPr kumimoji="0" lang="en-US" sz="1200" b="0" i="0" u="none" strike="noStrike" cap="none" normalizeH="0" baseline="30000" smtClean="0">
                          <a:ln>
                            <a:noFill/>
                          </a:ln>
                          <a:solidFill>
                            <a:schemeClr val="tx1"/>
                          </a:solidFill>
                          <a:effectLst/>
                          <a:latin typeface="Arial" charset="0"/>
                          <a:ea typeface="ヒラギノ角ゴ Pro W3" pitchFamily="16" charset="-128"/>
                          <a:cs typeface="Arial" charset="0"/>
                          <a:sym typeface="Arial" charset="0"/>
                        </a:rPr>
                        <a:t>56</a:t>
                      </a:r>
                      <a:r>
                        <a:rPr kumimoji="0" lang="en-US" sz="1200" b="0" i="0" u="none" strike="noStrike" cap="none" normalizeH="0" baseline="0" smtClean="0">
                          <a:ln>
                            <a:noFill/>
                          </a:ln>
                          <a:solidFill>
                            <a:schemeClr val="tx1"/>
                          </a:solidFill>
                          <a:effectLst/>
                          <a:latin typeface="Arial" charset="0"/>
                          <a:ea typeface="ヒラギノ角ゴ Pro W3" pitchFamily="16" charset="-128"/>
                          <a:cs typeface="Arial" charset="0"/>
                          <a:sym typeface="Arial" charset="0"/>
                        </a:rPr>
                        <a:t>Ni</a:t>
                      </a:r>
                    </a:p>
                  </a:txBody>
                  <a:tcPr marL="25400" marR="25400" marT="25400" marB="2540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26988" marR="0" lvl="0" indent="0" algn="ctr" defTabSz="914400" rtl="0" eaLnBrk="1" fontAlgn="base" latinLnBrk="0" hangingPunct="1">
                        <a:lnSpc>
                          <a:spcPct val="100000"/>
                        </a:lnSpc>
                        <a:spcBef>
                          <a:spcPct val="0"/>
                        </a:spcBef>
                        <a:spcAft>
                          <a:spcPct val="0"/>
                        </a:spcAft>
                        <a:buClr>
                          <a:srgbClr val="2965CB"/>
                        </a:buClr>
                        <a:buSzPct val="100000"/>
                        <a:buFont typeface="Times" pitchFamily="18" charset="0"/>
                        <a:buNone/>
                        <a:tabLst/>
                      </a:pPr>
                      <a:r>
                        <a:rPr kumimoji="0" lang="en-US" sz="1400" b="0" i="0" u="none" strike="noStrike" cap="none" normalizeH="0" baseline="30000" smtClean="0">
                          <a:ln>
                            <a:noFill/>
                          </a:ln>
                          <a:solidFill>
                            <a:schemeClr val="tx1"/>
                          </a:solidFill>
                          <a:effectLst/>
                          <a:latin typeface="Arial" charset="0"/>
                          <a:ea typeface="ヒラギノ角ゴ Pro W3" pitchFamily="16" charset="-128"/>
                          <a:cs typeface="Arial" charset="0"/>
                          <a:sym typeface="Arial" charset="0"/>
                        </a:rPr>
                        <a:t>58</a:t>
                      </a:r>
                      <a:r>
                        <a:rPr kumimoji="0" lang="en-US" sz="1400" b="0" i="0" u="none" strike="noStrike" cap="none" normalizeH="0" baseline="0" smtClean="0">
                          <a:ln>
                            <a:noFill/>
                          </a:ln>
                          <a:solidFill>
                            <a:schemeClr val="tx1"/>
                          </a:solidFill>
                          <a:effectLst/>
                          <a:latin typeface="Arial" charset="0"/>
                          <a:ea typeface="ヒラギノ角ゴ Pro W3" pitchFamily="16" charset="-128"/>
                          <a:cs typeface="Arial" charset="0"/>
                          <a:sym typeface="Arial" charset="0"/>
                        </a:rPr>
                        <a:t>Ni(p,p2n)</a:t>
                      </a:r>
                      <a:r>
                        <a:rPr kumimoji="0" lang="en-US" sz="1400" b="0" i="0" u="none" strike="noStrike" cap="none" normalizeH="0" baseline="30000" smtClean="0">
                          <a:ln>
                            <a:noFill/>
                          </a:ln>
                          <a:solidFill>
                            <a:schemeClr val="tx1"/>
                          </a:solidFill>
                          <a:effectLst/>
                          <a:latin typeface="Arial" charset="0"/>
                          <a:ea typeface="ヒラギノ角ゴ Pro W3" pitchFamily="16" charset="-128"/>
                          <a:cs typeface="Arial" charset="0"/>
                          <a:sym typeface="Arial" charset="0"/>
                        </a:rPr>
                        <a:t>56</a:t>
                      </a:r>
                      <a:r>
                        <a:rPr kumimoji="0" lang="en-US" sz="1400" b="0" i="0" u="none" strike="noStrike" cap="none" normalizeH="0" baseline="0" smtClean="0">
                          <a:ln>
                            <a:noFill/>
                          </a:ln>
                          <a:solidFill>
                            <a:schemeClr val="tx1"/>
                          </a:solidFill>
                          <a:effectLst/>
                          <a:latin typeface="Arial" charset="0"/>
                          <a:ea typeface="ヒラギノ角ゴ Pro W3" pitchFamily="16" charset="-128"/>
                          <a:cs typeface="Arial" charset="0"/>
                          <a:sym typeface="Arial" charset="0"/>
                        </a:rPr>
                        <a:t>Ni</a:t>
                      </a:r>
                    </a:p>
                  </a:txBody>
                  <a:tcPr marL="25400" marR="25400" marT="25400" marB="2540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26988" marR="0" lvl="0" indent="0" algn="ctr" defTabSz="914400" rtl="0" eaLnBrk="1" fontAlgn="base" latinLnBrk="0" hangingPunct="1">
                        <a:lnSpc>
                          <a:spcPct val="100000"/>
                        </a:lnSpc>
                        <a:spcBef>
                          <a:spcPct val="0"/>
                        </a:spcBef>
                        <a:spcAft>
                          <a:spcPct val="0"/>
                        </a:spcAft>
                        <a:buClr>
                          <a:srgbClr val="2965CB"/>
                        </a:buClr>
                        <a:buSzPct val="100000"/>
                        <a:buFont typeface="Times" pitchFamily="18" charset="0"/>
                        <a:buNone/>
                        <a:tabLst/>
                      </a:pPr>
                      <a:r>
                        <a:rPr kumimoji="0" lang="en-US" sz="1400" b="0" i="0" u="none" strike="noStrike" cap="none" normalizeH="0" baseline="0" smtClean="0">
                          <a:ln>
                            <a:noFill/>
                          </a:ln>
                          <a:solidFill>
                            <a:schemeClr val="tx1"/>
                          </a:solidFill>
                          <a:effectLst/>
                          <a:latin typeface="Arial" charset="0"/>
                          <a:ea typeface="ヒラギノ角ゴ Pro W3" pitchFamily="16" charset="-128"/>
                          <a:cs typeface="Arial" charset="0"/>
                          <a:sym typeface="Arial" charset="0"/>
                        </a:rPr>
                        <a:t>Batch mode</a:t>
                      </a:r>
                    </a:p>
                  </a:txBody>
                  <a:tcPr marL="25400" marR="25400" marT="25400" marB="2540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26988" marR="0" lvl="0" indent="0" algn="ctr" defTabSz="914400" rtl="0" eaLnBrk="1" fontAlgn="base" latinLnBrk="0" hangingPunct="1">
                        <a:lnSpc>
                          <a:spcPct val="100000"/>
                        </a:lnSpc>
                        <a:spcBef>
                          <a:spcPct val="0"/>
                        </a:spcBef>
                        <a:spcAft>
                          <a:spcPct val="0"/>
                        </a:spcAft>
                        <a:buClr>
                          <a:srgbClr val="2965CB"/>
                        </a:buClr>
                        <a:buSzPct val="100000"/>
                        <a:buFont typeface="Times" pitchFamily="18" charset="0"/>
                        <a:buNone/>
                        <a:tabLst/>
                      </a:pPr>
                      <a:r>
                        <a:rPr kumimoji="0" lang="en-US" sz="1400" b="0" i="0" u="none" strike="noStrike" cap="none" normalizeH="0" baseline="0" smtClean="0">
                          <a:ln>
                            <a:noFill/>
                          </a:ln>
                          <a:solidFill>
                            <a:schemeClr val="tx1"/>
                          </a:solidFill>
                          <a:effectLst/>
                          <a:latin typeface="Arial" charset="0"/>
                          <a:ea typeface="ヒラギノ角ゴ Pro W3" pitchFamily="16" charset="-128"/>
                          <a:cs typeface="Arial" charset="0"/>
                          <a:sym typeface="Arial" charset="0"/>
                        </a:rPr>
                        <a:t>2x10</a:t>
                      </a:r>
                      <a:r>
                        <a:rPr kumimoji="0" lang="en-US" sz="1400" b="0" i="0" u="none" strike="noStrike" cap="none" normalizeH="0" baseline="30000" smtClean="0">
                          <a:ln>
                            <a:noFill/>
                          </a:ln>
                          <a:solidFill>
                            <a:schemeClr val="tx1"/>
                          </a:solidFill>
                          <a:effectLst/>
                          <a:latin typeface="Arial" charset="0"/>
                          <a:ea typeface="ヒラギノ角ゴ Pro W3" pitchFamily="16" charset="-128"/>
                          <a:cs typeface="Arial" charset="0"/>
                          <a:sym typeface="Arial" charset="0"/>
                        </a:rPr>
                        <a:t>4</a:t>
                      </a:r>
                      <a:r>
                        <a:rPr kumimoji="0" lang="en-US" sz="1400" b="0" i="0" u="none" strike="noStrike" cap="none" normalizeH="0" baseline="0" smtClean="0">
                          <a:ln>
                            <a:noFill/>
                          </a:ln>
                          <a:solidFill>
                            <a:schemeClr val="tx1"/>
                          </a:solidFill>
                          <a:effectLst/>
                          <a:latin typeface="Arial" charset="0"/>
                          <a:ea typeface="ヒラギノ角ゴ Pro W3" pitchFamily="16" charset="-128"/>
                          <a:cs typeface="Arial" charset="0"/>
                          <a:sym typeface="Arial" charset="0"/>
                        </a:rPr>
                        <a:t> - 10</a:t>
                      </a:r>
                      <a:r>
                        <a:rPr kumimoji="0" lang="en-US" sz="1400" b="0" i="0" u="none" strike="noStrike" cap="none" normalizeH="0" baseline="30000" smtClean="0">
                          <a:ln>
                            <a:noFill/>
                          </a:ln>
                          <a:solidFill>
                            <a:schemeClr val="tx1"/>
                          </a:solidFill>
                          <a:effectLst/>
                          <a:latin typeface="Arial" charset="0"/>
                          <a:ea typeface="ヒラギノ角ゴ Pro W3" pitchFamily="16" charset="-128"/>
                          <a:cs typeface="Arial" charset="0"/>
                          <a:sym typeface="Arial" charset="0"/>
                        </a:rPr>
                        <a:t>8</a:t>
                      </a:r>
                    </a:p>
                  </a:txBody>
                  <a:tcPr marL="25400" marR="25400" marT="25400" marB="2540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39738">
                <a:tc>
                  <a:txBody>
                    <a:bodyPr/>
                    <a:lstStyle/>
                    <a:p>
                      <a:pPr marL="26988" marR="0" lvl="0" indent="0" algn="ctr" defTabSz="914400" rtl="0" eaLnBrk="1" fontAlgn="base" latinLnBrk="0" hangingPunct="1">
                        <a:lnSpc>
                          <a:spcPct val="100000"/>
                        </a:lnSpc>
                        <a:spcBef>
                          <a:spcPct val="0"/>
                        </a:spcBef>
                        <a:spcAft>
                          <a:spcPct val="0"/>
                        </a:spcAft>
                        <a:buClr>
                          <a:srgbClr val="2965CB"/>
                        </a:buClr>
                        <a:buSzPct val="100000"/>
                        <a:buFont typeface="Times" pitchFamily="18" charset="0"/>
                        <a:buNone/>
                        <a:tabLst/>
                      </a:pPr>
                      <a:r>
                        <a:rPr kumimoji="0" lang="en-US" sz="1200" b="0" i="0" u="none" strike="noStrike" cap="none" normalizeH="0" baseline="30000" smtClean="0">
                          <a:ln>
                            <a:noFill/>
                          </a:ln>
                          <a:solidFill>
                            <a:schemeClr val="tx1"/>
                          </a:solidFill>
                          <a:effectLst/>
                          <a:latin typeface="Arial" charset="0"/>
                          <a:ea typeface="ヒラギノ角ゴ Pro W3" pitchFamily="16" charset="-128"/>
                          <a:cs typeface="Arial" charset="0"/>
                          <a:sym typeface="Arial" charset="0"/>
                        </a:rPr>
                        <a:t>58</a:t>
                      </a:r>
                      <a:r>
                        <a:rPr kumimoji="0" lang="en-US" sz="1200" b="0" i="0" u="none" strike="noStrike" cap="none" normalizeH="0" baseline="0" smtClean="0">
                          <a:ln>
                            <a:noFill/>
                          </a:ln>
                          <a:solidFill>
                            <a:schemeClr val="tx1"/>
                          </a:solidFill>
                          <a:effectLst/>
                          <a:latin typeface="Arial" charset="0"/>
                          <a:ea typeface="ヒラギノ角ゴ Pro W3" pitchFamily="16" charset="-128"/>
                          <a:cs typeface="Arial" charset="0"/>
                          <a:sym typeface="Arial" charset="0"/>
                        </a:rPr>
                        <a:t>Cu</a:t>
                      </a:r>
                    </a:p>
                  </a:txBody>
                  <a:tcPr marL="25400" marR="25400" marT="25400" marB="2540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26988" marR="0" lvl="0" indent="0" algn="ctr" defTabSz="914400" rtl="0" eaLnBrk="1" fontAlgn="base" latinLnBrk="0" hangingPunct="1">
                        <a:lnSpc>
                          <a:spcPct val="100000"/>
                        </a:lnSpc>
                        <a:spcBef>
                          <a:spcPct val="0"/>
                        </a:spcBef>
                        <a:spcAft>
                          <a:spcPct val="0"/>
                        </a:spcAft>
                        <a:buClr>
                          <a:srgbClr val="2965CB"/>
                        </a:buClr>
                        <a:buSzPct val="100000"/>
                        <a:buFont typeface="Times" pitchFamily="18" charset="0"/>
                        <a:buNone/>
                        <a:tabLst/>
                      </a:pPr>
                      <a:r>
                        <a:rPr kumimoji="0" lang="en-US" sz="1400" b="0" i="0" u="none" strike="noStrike" cap="none" normalizeH="0" baseline="30000" smtClean="0">
                          <a:ln>
                            <a:noFill/>
                          </a:ln>
                          <a:solidFill>
                            <a:schemeClr val="tx1"/>
                          </a:solidFill>
                          <a:effectLst/>
                          <a:latin typeface="Arial" charset="0"/>
                          <a:ea typeface="ヒラギノ角ゴ Pro W3" pitchFamily="16" charset="-128"/>
                          <a:cs typeface="Arial" charset="0"/>
                          <a:sym typeface="Arial" charset="0"/>
                        </a:rPr>
                        <a:t>58</a:t>
                      </a:r>
                      <a:r>
                        <a:rPr kumimoji="0" lang="en-US" sz="1400" b="0" i="0" u="none" strike="noStrike" cap="none" normalizeH="0" baseline="0" smtClean="0">
                          <a:ln>
                            <a:noFill/>
                          </a:ln>
                          <a:solidFill>
                            <a:schemeClr val="tx1"/>
                          </a:solidFill>
                          <a:effectLst/>
                          <a:latin typeface="Arial" charset="0"/>
                          <a:ea typeface="ヒラギノ角ゴ Pro W3" pitchFamily="16" charset="-128"/>
                          <a:cs typeface="Arial" charset="0"/>
                          <a:sym typeface="Arial" charset="0"/>
                        </a:rPr>
                        <a:t>Ni(p,n)</a:t>
                      </a:r>
                      <a:r>
                        <a:rPr kumimoji="0" lang="en-US" sz="1400" b="0" i="0" u="none" strike="noStrike" cap="none" normalizeH="0" baseline="30000" smtClean="0">
                          <a:ln>
                            <a:noFill/>
                          </a:ln>
                          <a:solidFill>
                            <a:schemeClr val="tx1"/>
                          </a:solidFill>
                          <a:effectLst/>
                          <a:latin typeface="Arial" charset="0"/>
                          <a:ea typeface="ヒラギノ角ゴ Pro W3" pitchFamily="16" charset="-128"/>
                          <a:cs typeface="Arial" charset="0"/>
                          <a:sym typeface="Arial" charset="0"/>
                        </a:rPr>
                        <a:t>58</a:t>
                      </a:r>
                      <a:r>
                        <a:rPr kumimoji="0" lang="en-US" sz="1400" b="0" i="0" u="none" strike="noStrike" cap="none" normalizeH="0" baseline="0" smtClean="0">
                          <a:ln>
                            <a:noFill/>
                          </a:ln>
                          <a:solidFill>
                            <a:schemeClr val="tx1"/>
                          </a:solidFill>
                          <a:effectLst/>
                          <a:latin typeface="Arial" charset="0"/>
                          <a:ea typeface="ヒラギノ角ゴ Pro W3" pitchFamily="16" charset="-128"/>
                          <a:cs typeface="Arial" charset="0"/>
                          <a:sym typeface="Arial" charset="0"/>
                        </a:rPr>
                        <a:t>Cu</a:t>
                      </a:r>
                    </a:p>
                  </a:txBody>
                  <a:tcPr marL="25400" marR="25400" marT="25400" marB="2540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26988" marR="0" lvl="0" indent="0" algn="ctr" defTabSz="914400" rtl="0" eaLnBrk="1" fontAlgn="base" latinLnBrk="0" hangingPunct="1">
                        <a:lnSpc>
                          <a:spcPct val="100000"/>
                        </a:lnSpc>
                        <a:spcBef>
                          <a:spcPct val="0"/>
                        </a:spcBef>
                        <a:spcAft>
                          <a:spcPct val="0"/>
                        </a:spcAft>
                        <a:buClr>
                          <a:srgbClr val="2965CB"/>
                        </a:buClr>
                        <a:buSzPct val="100000"/>
                        <a:buFont typeface="Times" pitchFamily="18" charset="0"/>
                        <a:buNone/>
                        <a:tabLst/>
                      </a:pPr>
                      <a:r>
                        <a:rPr kumimoji="0" lang="en-US" sz="1400" b="0" i="0" u="none" strike="noStrike" cap="none" normalizeH="0" baseline="0" smtClean="0">
                          <a:ln>
                            <a:noFill/>
                          </a:ln>
                          <a:solidFill>
                            <a:schemeClr val="tx1"/>
                          </a:solidFill>
                          <a:effectLst/>
                          <a:latin typeface="Arial" charset="0"/>
                          <a:ea typeface="ヒラギノ角ゴ Pro W3" pitchFamily="16" charset="-128"/>
                          <a:cs typeface="Arial" charset="0"/>
                          <a:sym typeface="Arial" charset="0"/>
                        </a:rPr>
                        <a:t>Batch mode</a:t>
                      </a:r>
                    </a:p>
                  </a:txBody>
                  <a:tcPr marL="25400" marR="25400" marT="25400" marB="2540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26988" marR="0" lvl="0" indent="0" algn="ctr" defTabSz="914400" rtl="0" eaLnBrk="1" fontAlgn="base" latinLnBrk="0" hangingPunct="1">
                        <a:lnSpc>
                          <a:spcPct val="100000"/>
                        </a:lnSpc>
                        <a:spcBef>
                          <a:spcPct val="0"/>
                        </a:spcBef>
                        <a:spcAft>
                          <a:spcPct val="0"/>
                        </a:spcAft>
                        <a:buClr>
                          <a:srgbClr val="2965CB"/>
                        </a:buClr>
                        <a:buSzPct val="100000"/>
                        <a:buFont typeface="Times" pitchFamily="18" charset="0"/>
                        <a:buNone/>
                        <a:tabLst/>
                      </a:pPr>
                      <a:r>
                        <a:rPr kumimoji="0" lang="en-US" sz="1400" b="0" i="0" u="none" strike="noStrike" cap="none" normalizeH="0" baseline="0" smtClean="0">
                          <a:ln>
                            <a:noFill/>
                          </a:ln>
                          <a:solidFill>
                            <a:schemeClr val="tx1"/>
                          </a:solidFill>
                          <a:effectLst/>
                          <a:latin typeface="Arial" charset="0"/>
                          <a:ea typeface="ヒラギノ角ゴ Pro W3" pitchFamily="16" charset="-128"/>
                          <a:cs typeface="Arial" charset="0"/>
                          <a:sym typeface="Arial" charset="0"/>
                        </a:rPr>
                        <a:t>10</a:t>
                      </a:r>
                      <a:r>
                        <a:rPr kumimoji="0" lang="en-US" sz="1400" b="0" i="0" u="none" strike="noStrike" cap="none" normalizeH="0" baseline="30000" smtClean="0">
                          <a:ln>
                            <a:noFill/>
                          </a:ln>
                          <a:solidFill>
                            <a:schemeClr val="tx1"/>
                          </a:solidFill>
                          <a:effectLst/>
                          <a:latin typeface="Arial" charset="0"/>
                          <a:ea typeface="ヒラギノ角ゴ Pro W3" pitchFamily="16" charset="-128"/>
                          <a:cs typeface="Arial" charset="0"/>
                          <a:sym typeface="Arial" charset="0"/>
                        </a:rPr>
                        <a:t>4</a:t>
                      </a:r>
                      <a:r>
                        <a:rPr kumimoji="0" lang="en-US" sz="1400" b="0" i="0" u="none" strike="noStrike" cap="none" normalizeH="0" baseline="0" smtClean="0">
                          <a:ln>
                            <a:noFill/>
                          </a:ln>
                          <a:solidFill>
                            <a:schemeClr val="tx1"/>
                          </a:solidFill>
                          <a:effectLst/>
                          <a:latin typeface="Arial" charset="0"/>
                          <a:ea typeface="ヒラギノ角ゴ Pro W3" pitchFamily="16" charset="-128"/>
                          <a:cs typeface="Arial" charset="0"/>
                          <a:sym typeface="Arial" charset="0"/>
                        </a:rPr>
                        <a:t> - 10</a:t>
                      </a:r>
                      <a:r>
                        <a:rPr kumimoji="0" lang="en-US" sz="1400" b="0" i="0" u="none" strike="noStrike" cap="none" normalizeH="0" baseline="30000" smtClean="0">
                          <a:ln>
                            <a:noFill/>
                          </a:ln>
                          <a:solidFill>
                            <a:schemeClr val="tx1"/>
                          </a:solidFill>
                          <a:effectLst/>
                          <a:latin typeface="Arial" charset="0"/>
                          <a:ea typeface="ヒラギノ角ゴ Pro W3" pitchFamily="16" charset="-128"/>
                          <a:cs typeface="Arial" charset="0"/>
                          <a:sym typeface="Arial" charset="0"/>
                        </a:rPr>
                        <a:t>8</a:t>
                      </a:r>
                    </a:p>
                  </a:txBody>
                  <a:tcPr marL="25400" marR="25400" marT="25400" marB="2540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47675">
                <a:tc>
                  <a:txBody>
                    <a:bodyPr/>
                    <a:lstStyle/>
                    <a:p>
                      <a:pPr marL="26988" marR="0" lvl="0" indent="0" algn="ctr" defTabSz="914400" rtl="0" eaLnBrk="1" fontAlgn="base" latinLnBrk="0" hangingPunct="1">
                        <a:lnSpc>
                          <a:spcPct val="100000"/>
                        </a:lnSpc>
                        <a:spcBef>
                          <a:spcPct val="0"/>
                        </a:spcBef>
                        <a:spcAft>
                          <a:spcPct val="0"/>
                        </a:spcAft>
                        <a:buClr>
                          <a:srgbClr val="2965CB"/>
                        </a:buClr>
                        <a:buSzPct val="100000"/>
                        <a:buFont typeface="Times" pitchFamily="18" charset="0"/>
                        <a:buNone/>
                        <a:tabLst/>
                      </a:pPr>
                      <a:r>
                        <a:rPr kumimoji="0" lang="en-US" sz="1200" b="0" i="0" u="none" strike="noStrike" cap="none" normalizeH="0" baseline="30000" smtClean="0">
                          <a:ln>
                            <a:noFill/>
                          </a:ln>
                          <a:solidFill>
                            <a:schemeClr val="tx1"/>
                          </a:solidFill>
                          <a:effectLst/>
                          <a:latin typeface="Arial" charset="0"/>
                          <a:ea typeface="ヒラギノ角ゴ Pro W3" pitchFamily="16" charset="-128"/>
                          <a:cs typeface="Arial" charset="0"/>
                          <a:sym typeface="Arial" charset="0"/>
                        </a:rPr>
                        <a:t>80</a:t>
                      </a:r>
                      <a:r>
                        <a:rPr kumimoji="0" lang="en-US" sz="1200" b="0" i="0" u="none" strike="noStrike" cap="none" normalizeH="0" baseline="0" smtClean="0">
                          <a:ln>
                            <a:noFill/>
                          </a:ln>
                          <a:solidFill>
                            <a:schemeClr val="tx1"/>
                          </a:solidFill>
                          <a:effectLst/>
                          <a:latin typeface="Arial" charset="0"/>
                          <a:ea typeface="ヒラギノ角ゴ Pro W3" pitchFamily="16" charset="-128"/>
                          <a:cs typeface="Arial" charset="0"/>
                          <a:sym typeface="Arial" charset="0"/>
                        </a:rPr>
                        <a:t>Zr</a:t>
                      </a:r>
                    </a:p>
                  </a:txBody>
                  <a:tcPr marL="25400" marR="25400" marT="25400" marB="2540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noFill/>
                  </a:tcPr>
                </a:tc>
                <a:tc>
                  <a:txBody>
                    <a:bodyPr/>
                    <a:lstStyle/>
                    <a:p>
                      <a:pPr marL="26988" marR="0" lvl="0" indent="0" algn="ctr" defTabSz="914400" rtl="0" eaLnBrk="1" fontAlgn="base" latinLnBrk="0" hangingPunct="1">
                        <a:lnSpc>
                          <a:spcPct val="100000"/>
                        </a:lnSpc>
                        <a:spcBef>
                          <a:spcPct val="0"/>
                        </a:spcBef>
                        <a:spcAft>
                          <a:spcPct val="0"/>
                        </a:spcAft>
                        <a:buClr>
                          <a:srgbClr val="2965CB"/>
                        </a:buClr>
                        <a:buSzPct val="100000"/>
                        <a:buFont typeface="Times" pitchFamily="18" charset="0"/>
                        <a:buNone/>
                        <a:tabLst/>
                      </a:pPr>
                      <a:r>
                        <a:rPr kumimoji="0" lang="en-US" sz="1400" b="0" i="0" u="none" strike="noStrike" cap="none" normalizeH="0" baseline="30000" smtClean="0">
                          <a:ln>
                            <a:noFill/>
                          </a:ln>
                          <a:solidFill>
                            <a:schemeClr val="tx1"/>
                          </a:solidFill>
                          <a:effectLst/>
                          <a:latin typeface="Arial" charset="0"/>
                          <a:ea typeface="ヒラギノ角ゴ Pro W3" pitchFamily="16" charset="-128"/>
                          <a:cs typeface="Arial" charset="0"/>
                          <a:sym typeface="Arial" charset="0"/>
                        </a:rPr>
                        <a:t>24</a:t>
                      </a:r>
                      <a:r>
                        <a:rPr kumimoji="0" lang="en-US" sz="1400" b="0" i="0" u="none" strike="noStrike" cap="none" normalizeH="0" baseline="0" smtClean="0">
                          <a:ln>
                            <a:noFill/>
                          </a:ln>
                          <a:solidFill>
                            <a:schemeClr val="tx1"/>
                          </a:solidFill>
                          <a:effectLst/>
                          <a:latin typeface="Arial" charset="0"/>
                          <a:ea typeface="ヒラギノ角ゴ Pro W3" pitchFamily="16" charset="-128"/>
                          <a:cs typeface="Arial" charset="0"/>
                          <a:sym typeface="Arial" charset="0"/>
                        </a:rPr>
                        <a:t>Mg+</a:t>
                      </a:r>
                      <a:r>
                        <a:rPr kumimoji="0" lang="en-US" sz="1400" b="0" i="0" u="none" strike="noStrike" cap="none" normalizeH="0" baseline="30000" smtClean="0">
                          <a:ln>
                            <a:noFill/>
                          </a:ln>
                          <a:solidFill>
                            <a:schemeClr val="tx1"/>
                          </a:solidFill>
                          <a:effectLst/>
                          <a:latin typeface="Arial" charset="0"/>
                          <a:ea typeface="ヒラギノ角ゴ Pro W3" pitchFamily="16" charset="-128"/>
                          <a:cs typeface="Arial" charset="0"/>
                          <a:sym typeface="Arial" charset="0"/>
                        </a:rPr>
                        <a:t>58</a:t>
                      </a:r>
                      <a:r>
                        <a:rPr kumimoji="0" lang="en-US" sz="1400" b="0" i="0" u="none" strike="noStrike" cap="none" normalizeH="0" baseline="0" smtClean="0">
                          <a:ln>
                            <a:noFill/>
                          </a:ln>
                          <a:solidFill>
                            <a:schemeClr val="tx1"/>
                          </a:solidFill>
                          <a:effectLst/>
                          <a:latin typeface="Arial" charset="0"/>
                          <a:ea typeface="ヒラギノ角ゴ Pro W3" pitchFamily="16" charset="-128"/>
                          <a:cs typeface="Arial" charset="0"/>
                          <a:sym typeface="Arial" charset="0"/>
                        </a:rPr>
                        <a:t>Ni</a:t>
                      </a:r>
                    </a:p>
                  </a:txBody>
                  <a:tcPr marL="25400" marR="25400" marT="25400" marB="2540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noFill/>
                  </a:tcPr>
                </a:tc>
                <a:tc>
                  <a:txBody>
                    <a:bodyPr/>
                    <a:lstStyle/>
                    <a:p>
                      <a:pPr marL="26988" marR="0" lvl="0" indent="0" algn="ctr" defTabSz="914400" rtl="0" eaLnBrk="1" fontAlgn="base" latinLnBrk="0" hangingPunct="1">
                        <a:lnSpc>
                          <a:spcPct val="100000"/>
                        </a:lnSpc>
                        <a:spcBef>
                          <a:spcPct val="0"/>
                        </a:spcBef>
                        <a:spcAft>
                          <a:spcPct val="0"/>
                        </a:spcAft>
                        <a:buClr>
                          <a:srgbClr val="2965CB"/>
                        </a:buClr>
                        <a:buSzPct val="100000"/>
                        <a:buFont typeface="Times" pitchFamily="18" charset="0"/>
                        <a:buNone/>
                        <a:tabLst/>
                      </a:pPr>
                      <a:r>
                        <a:rPr kumimoji="0" lang="en-US" sz="1400" b="0" i="0" u="none" strike="noStrike" cap="none" normalizeH="0" baseline="0" smtClean="0">
                          <a:ln>
                            <a:noFill/>
                          </a:ln>
                          <a:solidFill>
                            <a:schemeClr val="tx1"/>
                          </a:solidFill>
                          <a:effectLst/>
                          <a:latin typeface="Arial" charset="0"/>
                          <a:ea typeface="ヒラギノ角ゴ Pro W3" pitchFamily="16" charset="-128"/>
                          <a:cs typeface="Arial" charset="0"/>
                          <a:sym typeface="Arial" charset="0"/>
                        </a:rPr>
                        <a:t>In-flight</a:t>
                      </a:r>
                    </a:p>
                  </a:txBody>
                  <a:tcPr marL="25400" marR="25400" marT="25400" marB="2540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noFill/>
                  </a:tcPr>
                </a:tc>
                <a:tc>
                  <a:txBody>
                    <a:bodyPr/>
                    <a:lstStyle/>
                    <a:p>
                      <a:pPr marL="26988" marR="0" lvl="0" indent="0" algn="ctr" defTabSz="914400" rtl="0" eaLnBrk="1" fontAlgn="base" latinLnBrk="0" hangingPunct="1">
                        <a:lnSpc>
                          <a:spcPct val="100000"/>
                        </a:lnSpc>
                        <a:spcBef>
                          <a:spcPct val="0"/>
                        </a:spcBef>
                        <a:spcAft>
                          <a:spcPct val="0"/>
                        </a:spcAft>
                        <a:buClr>
                          <a:srgbClr val="2965CB"/>
                        </a:buClr>
                        <a:buSzPct val="100000"/>
                        <a:buFont typeface="Times" pitchFamily="18" charset="0"/>
                        <a:buNone/>
                        <a:tabLst/>
                      </a:pPr>
                      <a:r>
                        <a:rPr kumimoji="0" lang="en-US" sz="1400" b="0" i="0" u="none" strike="noStrike" cap="none" normalizeH="0" baseline="0" smtClean="0">
                          <a:ln>
                            <a:noFill/>
                          </a:ln>
                          <a:solidFill>
                            <a:schemeClr val="tx1"/>
                          </a:solidFill>
                          <a:effectLst/>
                          <a:latin typeface="Arial" charset="0"/>
                          <a:ea typeface="ヒラギノ角ゴ Pro W3" pitchFamily="16" charset="-128"/>
                          <a:cs typeface="Arial" charset="0"/>
                          <a:sym typeface="Arial" charset="0"/>
                        </a:rPr>
                        <a:t>&lt; 3x10</a:t>
                      </a:r>
                      <a:r>
                        <a:rPr kumimoji="0" lang="en-US" sz="1400" b="0" i="0" u="none" strike="noStrike" cap="none" normalizeH="0" baseline="30000" smtClean="0">
                          <a:ln>
                            <a:noFill/>
                          </a:ln>
                          <a:solidFill>
                            <a:schemeClr val="tx1"/>
                          </a:solidFill>
                          <a:effectLst/>
                          <a:latin typeface="Arial" charset="0"/>
                          <a:ea typeface="ヒラギノ角ゴ Pro W3" pitchFamily="16" charset="-128"/>
                          <a:cs typeface="Arial" charset="0"/>
                          <a:sym typeface="Arial" charset="0"/>
                        </a:rPr>
                        <a:t>4</a:t>
                      </a:r>
                    </a:p>
                  </a:txBody>
                  <a:tcPr marL="25400" marR="25400" marT="25400" marB="2540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70781" name="Rectangle 125"/>
          <p:cNvSpPr>
            <a:spLocks/>
          </p:cNvSpPr>
          <p:nvPr/>
        </p:nvSpPr>
        <p:spPr bwMode="auto">
          <a:xfrm>
            <a:off x="1171575" y="165100"/>
            <a:ext cx="7526338" cy="519113"/>
          </a:xfrm>
          <a:prstGeom prst="rect">
            <a:avLst/>
          </a:prstGeom>
          <a:noFill/>
          <a:ln w="9525">
            <a:noFill/>
            <a:miter lim="800000"/>
            <a:headEnd/>
            <a:tailEnd/>
          </a:ln>
        </p:spPr>
        <p:txBody>
          <a:bodyPr lIns="0" tIns="0" rIns="40639" bIns="0"/>
          <a:lstStyle/>
          <a:p>
            <a:pPr marL="39688" algn="ctr"/>
            <a:r>
              <a:rPr lang="en-US" sz="2800" b="1">
                <a:solidFill>
                  <a:srgbClr val="1800FF"/>
                </a:solidFill>
                <a:latin typeface="Lucida Grande" pitchFamily="16" charset="0"/>
                <a:sym typeface="Lucida Grande" pitchFamily="16" charset="0"/>
              </a:rPr>
              <a:t>Light and N=Z RIB at SPIRAL 2</a:t>
            </a:r>
          </a:p>
        </p:txBody>
      </p:sp>
      <p:sp>
        <p:nvSpPr>
          <p:cNvPr id="70782" name="Rectangle 126"/>
          <p:cNvSpPr>
            <a:spLocks/>
          </p:cNvSpPr>
          <p:nvPr/>
        </p:nvSpPr>
        <p:spPr bwMode="auto">
          <a:xfrm>
            <a:off x="644525" y="5886450"/>
            <a:ext cx="8058150" cy="381000"/>
          </a:xfrm>
          <a:prstGeom prst="rect">
            <a:avLst/>
          </a:prstGeom>
          <a:noFill/>
          <a:ln w="9525">
            <a:noFill/>
            <a:miter lim="800000"/>
            <a:headEnd/>
            <a:tailEnd/>
          </a:ln>
        </p:spPr>
        <p:txBody>
          <a:bodyPr wrap="none" lIns="0" tIns="0" rIns="40639" bIns="0">
            <a:spAutoFit/>
          </a:bodyPr>
          <a:lstStyle/>
          <a:p>
            <a:pPr marL="39688"/>
            <a:r>
              <a:rPr lang="en-US" sz="2000" b="1" i="1">
                <a:cs typeface="Arial" charset="0"/>
                <a:sym typeface="Arial" charset="0"/>
              </a:rPr>
              <a:t>Reactions to be used: transfer, fusion-evaporation, deep-inelastic</a:t>
            </a:r>
          </a:p>
        </p:txBody>
      </p:sp>
    </p:spTree>
  </p:cSld>
  <p:clrMapOvr>
    <a:masterClrMapping/>
  </p:clrMapOvr>
  <p:transition/>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p:cNvSpPr>
          <p:nvPr/>
        </p:nvSpPr>
        <p:spPr bwMode="auto">
          <a:xfrm>
            <a:off x="0" y="825500"/>
            <a:ext cx="9144000" cy="5715000"/>
          </a:xfrm>
          <a:prstGeom prst="rect">
            <a:avLst/>
          </a:prstGeom>
          <a:solidFill>
            <a:srgbClr val="FFFFFF"/>
          </a:solidFill>
          <a:ln w="9525">
            <a:noFill/>
            <a:miter lim="800000"/>
            <a:headEnd/>
            <a:tailEnd/>
          </a:ln>
        </p:spPr>
        <p:txBody>
          <a:bodyPr/>
          <a:lstStyle/>
          <a:p>
            <a:endParaRPr lang="fr-FR"/>
          </a:p>
        </p:txBody>
      </p:sp>
      <p:sp>
        <p:nvSpPr>
          <p:cNvPr id="68611" name="Rectangle 3"/>
          <p:cNvSpPr>
            <a:spLocks/>
          </p:cNvSpPr>
          <p:nvPr/>
        </p:nvSpPr>
        <p:spPr bwMode="auto">
          <a:xfrm>
            <a:off x="422275" y="901700"/>
            <a:ext cx="8229600" cy="5638800"/>
          </a:xfrm>
          <a:prstGeom prst="rect">
            <a:avLst/>
          </a:prstGeom>
          <a:solidFill>
            <a:srgbClr val="FFFFFF"/>
          </a:solidFill>
          <a:ln w="9525">
            <a:noFill/>
            <a:miter lim="800000"/>
            <a:headEnd/>
            <a:tailEnd/>
          </a:ln>
        </p:spPr>
        <p:txBody>
          <a:bodyPr/>
          <a:lstStyle/>
          <a:p>
            <a:endParaRPr lang="fr-FR"/>
          </a:p>
        </p:txBody>
      </p:sp>
      <p:pic>
        <p:nvPicPr>
          <p:cNvPr id="68612" name="Picture 4"/>
          <p:cNvPicPr>
            <a:picLocks noChangeArrowheads="1"/>
          </p:cNvPicPr>
          <p:nvPr/>
        </p:nvPicPr>
        <p:blipFill>
          <a:blip r:embed="rId2"/>
          <a:srcRect/>
          <a:stretch>
            <a:fillRect/>
          </a:stretch>
        </p:blipFill>
        <p:spPr bwMode="auto">
          <a:xfrm>
            <a:off x="773113" y="1130300"/>
            <a:ext cx="7045325" cy="5105400"/>
          </a:xfrm>
          <a:prstGeom prst="rect">
            <a:avLst/>
          </a:prstGeom>
          <a:noFill/>
          <a:ln w="9525">
            <a:noFill/>
            <a:miter lim="800000"/>
            <a:headEnd/>
            <a:tailEnd/>
          </a:ln>
        </p:spPr>
      </p:pic>
      <p:sp>
        <p:nvSpPr>
          <p:cNvPr id="68613" name="AutoShape 5"/>
          <p:cNvSpPr>
            <a:spLocks/>
          </p:cNvSpPr>
          <p:nvPr/>
        </p:nvSpPr>
        <p:spPr bwMode="auto">
          <a:xfrm rot="-1920000">
            <a:off x="5157788" y="2681288"/>
            <a:ext cx="1041400" cy="212725"/>
          </a:xfrm>
          <a:custGeom>
            <a:avLst/>
            <a:gdLst/>
            <a:ahLst/>
            <a:cxnLst/>
            <a:rect l="0" t="0" r="r" b="b"/>
            <a:pathLst>
              <a:path w="21600" h="21600">
                <a:moveTo>
                  <a:pt x="1166" y="0"/>
                </a:moveTo>
                <a:lnTo>
                  <a:pt x="20431" y="0"/>
                </a:lnTo>
                <a:cubicBezTo>
                  <a:pt x="21075" y="0"/>
                  <a:pt x="21600" y="2832"/>
                  <a:pt x="21600" y="6324"/>
                </a:cubicBezTo>
                <a:lnTo>
                  <a:pt x="21600" y="15273"/>
                </a:lnTo>
                <a:cubicBezTo>
                  <a:pt x="21600" y="18766"/>
                  <a:pt x="21075" y="21600"/>
                  <a:pt x="20431" y="21600"/>
                </a:cubicBezTo>
                <a:lnTo>
                  <a:pt x="1166" y="21600"/>
                </a:lnTo>
                <a:cubicBezTo>
                  <a:pt x="523" y="21600"/>
                  <a:pt x="0" y="18766"/>
                  <a:pt x="0" y="15273"/>
                </a:cubicBezTo>
                <a:lnTo>
                  <a:pt x="0" y="6324"/>
                </a:lnTo>
                <a:cubicBezTo>
                  <a:pt x="0" y="2832"/>
                  <a:pt x="523" y="0"/>
                  <a:pt x="1166" y="0"/>
                </a:cubicBezTo>
                <a:close/>
                <a:moveTo>
                  <a:pt x="1166" y="0"/>
                </a:moveTo>
              </a:path>
            </a:pathLst>
          </a:custGeom>
          <a:noFill/>
          <a:ln w="38100">
            <a:solidFill>
              <a:schemeClr val="tx1"/>
            </a:solidFill>
            <a:miter lim="800000"/>
            <a:headEnd/>
            <a:tailEnd/>
          </a:ln>
        </p:spPr>
        <p:txBody>
          <a:bodyPr/>
          <a:lstStyle/>
          <a:p>
            <a:endParaRPr lang="fr-FR"/>
          </a:p>
        </p:txBody>
      </p:sp>
      <p:grpSp>
        <p:nvGrpSpPr>
          <p:cNvPr id="2" name="Group 6"/>
          <p:cNvGrpSpPr>
            <a:grpSpLocks/>
          </p:cNvGrpSpPr>
          <p:nvPr/>
        </p:nvGrpSpPr>
        <p:grpSpPr bwMode="auto">
          <a:xfrm>
            <a:off x="5664200" y="2779713"/>
            <a:ext cx="920750" cy="1179512"/>
            <a:chOff x="0" y="0"/>
            <a:chExt cx="580" cy="742"/>
          </a:xfrm>
        </p:grpSpPr>
        <p:sp>
          <p:nvSpPr>
            <p:cNvPr id="68615" name="AutoShape 7"/>
            <p:cNvSpPr>
              <a:spLocks/>
            </p:cNvSpPr>
            <p:nvPr/>
          </p:nvSpPr>
          <p:spPr bwMode="auto">
            <a:xfrm rot="-7560000">
              <a:off x="-50" y="227"/>
              <a:ext cx="672" cy="218"/>
            </a:xfrm>
            <a:custGeom>
              <a:avLst/>
              <a:gdLst/>
              <a:ahLst/>
              <a:cxnLst/>
              <a:rect l="0" t="0" r="r" b="b"/>
              <a:pathLst>
                <a:path w="21600" h="21600">
                  <a:moveTo>
                    <a:pt x="15200" y="0"/>
                  </a:moveTo>
                  <a:lnTo>
                    <a:pt x="15200" y="5400"/>
                  </a:lnTo>
                  <a:lnTo>
                    <a:pt x="0" y="5400"/>
                  </a:lnTo>
                  <a:lnTo>
                    <a:pt x="0" y="16200"/>
                  </a:lnTo>
                  <a:lnTo>
                    <a:pt x="15200" y="16200"/>
                  </a:lnTo>
                  <a:lnTo>
                    <a:pt x="15200" y="21600"/>
                  </a:lnTo>
                  <a:lnTo>
                    <a:pt x="21600" y="10800"/>
                  </a:lnTo>
                  <a:lnTo>
                    <a:pt x="15200" y="0"/>
                  </a:lnTo>
                  <a:close/>
                  <a:moveTo>
                    <a:pt x="15200" y="0"/>
                  </a:moveTo>
                </a:path>
              </a:pathLst>
            </a:custGeom>
            <a:solidFill>
              <a:srgbClr val="000000"/>
            </a:solidFill>
            <a:ln w="9525">
              <a:solidFill>
                <a:schemeClr val="tx1"/>
              </a:solidFill>
              <a:miter lim="800000"/>
              <a:headEnd/>
              <a:tailEnd/>
            </a:ln>
          </p:spPr>
          <p:txBody>
            <a:bodyPr/>
            <a:lstStyle/>
            <a:p>
              <a:endParaRPr lang="fr-FR"/>
            </a:p>
          </p:txBody>
        </p:sp>
        <p:sp>
          <p:nvSpPr>
            <p:cNvPr id="68616" name="AutoShape 8"/>
            <p:cNvSpPr>
              <a:spLocks/>
            </p:cNvSpPr>
            <p:nvPr/>
          </p:nvSpPr>
          <p:spPr bwMode="auto">
            <a:xfrm rot="-7560000">
              <a:off x="470" y="596"/>
              <a:ext cx="50" cy="109"/>
            </a:xfrm>
            <a:custGeom>
              <a:avLst/>
              <a:gdLst/>
              <a:ahLst/>
              <a:cxnLst/>
              <a:rect l="0" t="0" r="r" b="b"/>
              <a:pathLst>
                <a:path w="21600" h="21600">
                  <a:moveTo>
                    <a:pt x="0" y="0"/>
                  </a:moveTo>
                  <a:lnTo>
                    <a:pt x="0" y="21600"/>
                  </a:lnTo>
                  <a:lnTo>
                    <a:pt x="21600" y="21600"/>
                  </a:lnTo>
                  <a:lnTo>
                    <a:pt x="21600" y="0"/>
                  </a:lnTo>
                  <a:lnTo>
                    <a:pt x="0" y="0"/>
                  </a:lnTo>
                  <a:close/>
                  <a:moveTo>
                    <a:pt x="0" y="0"/>
                  </a:moveTo>
                </a:path>
              </a:pathLst>
            </a:custGeom>
            <a:solidFill>
              <a:srgbClr val="000000"/>
            </a:solidFill>
            <a:ln w="9525">
              <a:solidFill>
                <a:schemeClr val="tx1"/>
              </a:solidFill>
              <a:miter lim="800000"/>
              <a:headEnd/>
              <a:tailEnd/>
            </a:ln>
          </p:spPr>
          <p:txBody>
            <a:bodyPr/>
            <a:lstStyle/>
            <a:p>
              <a:endParaRPr lang="fr-FR"/>
            </a:p>
          </p:txBody>
        </p:sp>
        <p:sp>
          <p:nvSpPr>
            <p:cNvPr id="68617" name="AutoShape 9"/>
            <p:cNvSpPr>
              <a:spLocks/>
            </p:cNvSpPr>
            <p:nvPr/>
          </p:nvSpPr>
          <p:spPr bwMode="auto">
            <a:xfrm rot="-7560000">
              <a:off x="515" y="645"/>
              <a:ext cx="25" cy="110"/>
            </a:xfrm>
            <a:custGeom>
              <a:avLst/>
              <a:gdLst/>
              <a:ahLst/>
              <a:cxnLst/>
              <a:rect l="0" t="0" r="r" b="b"/>
              <a:pathLst>
                <a:path w="21600" h="21600">
                  <a:moveTo>
                    <a:pt x="0" y="0"/>
                  </a:moveTo>
                  <a:lnTo>
                    <a:pt x="0" y="21600"/>
                  </a:lnTo>
                  <a:lnTo>
                    <a:pt x="21600" y="21600"/>
                  </a:lnTo>
                  <a:lnTo>
                    <a:pt x="21600" y="0"/>
                  </a:lnTo>
                  <a:lnTo>
                    <a:pt x="0" y="0"/>
                  </a:lnTo>
                  <a:close/>
                  <a:moveTo>
                    <a:pt x="0" y="0"/>
                  </a:moveTo>
                </a:path>
              </a:pathLst>
            </a:custGeom>
            <a:solidFill>
              <a:srgbClr val="000000"/>
            </a:solidFill>
            <a:ln w="9525">
              <a:solidFill>
                <a:schemeClr val="tx1"/>
              </a:solidFill>
              <a:miter lim="800000"/>
              <a:headEnd/>
              <a:tailEnd/>
            </a:ln>
          </p:spPr>
          <p:txBody>
            <a:bodyPr/>
            <a:lstStyle/>
            <a:p>
              <a:endParaRPr lang="fr-FR"/>
            </a:p>
          </p:txBody>
        </p:sp>
      </p:grpSp>
      <p:sp>
        <p:nvSpPr>
          <p:cNvPr id="68618" name="Rectangle 10"/>
          <p:cNvSpPr>
            <a:spLocks/>
          </p:cNvSpPr>
          <p:nvPr/>
        </p:nvSpPr>
        <p:spPr bwMode="auto">
          <a:xfrm>
            <a:off x="6076950" y="4010025"/>
            <a:ext cx="2336800" cy="571500"/>
          </a:xfrm>
          <a:prstGeom prst="rect">
            <a:avLst/>
          </a:prstGeom>
          <a:noFill/>
          <a:ln w="9525">
            <a:noFill/>
            <a:miter lim="800000"/>
            <a:headEnd/>
            <a:tailEnd/>
          </a:ln>
          <a:effectLst>
            <a:outerShdw dist="38099" dir="2700000" algn="ctr" rotWithShape="0">
              <a:schemeClr val="bg2">
                <a:alpha val="32001"/>
              </a:schemeClr>
            </a:outerShdw>
          </a:effectLst>
        </p:spPr>
        <p:txBody>
          <a:bodyPr lIns="0" tIns="0" rIns="0" bIns="0"/>
          <a:lstStyle/>
          <a:p>
            <a:pPr algn="ctr"/>
            <a:r>
              <a:rPr lang="en-US" sz="2000" b="1">
                <a:cs typeface="Arial" charset="0"/>
                <a:sym typeface="Arial" charset="0"/>
              </a:rPr>
              <a:t>Fusion reaction with n-rich beams</a:t>
            </a:r>
          </a:p>
        </p:txBody>
      </p:sp>
      <p:sp>
        <p:nvSpPr>
          <p:cNvPr id="68619" name="AutoShape 11"/>
          <p:cNvSpPr>
            <a:spLocks/>
          </p:cNvSpPr>
          <p:nvPr/>
        </p:nvSpPr>
        <p:spPr bwMode="auto">
          <a:xfrm rot="-1920000">
            <a:off x="3368675" y="3571875"/>
            <a:ext cx="1919288" cy="274638"/>
          </a:xfrm>
          <a:custGeom>
            <a:avLst/>
            <a:gdLst/>
            <a:ahLst/>
            <a:cxnLst/>
            <a:rect l="0" t="0" r="r" b="b"/>
            <a:pathLst>
              <a:path w="21600" h="21600">
                <a:moveTo>
                  <a:pt x="827" y="0"/>
                </a:moveTo>
                <a:lnTo>
                  <a:pt x="20771" y="0"/>
                </a:lnTo>
                <a:cubicBezTo>
                  <a:pt x="21228" y="0"/>
                  <a:pt x="21600" y="2832"/>
                  <a:pt x="21600" y="6324"/>
                </a:cubicBezTo>
                <a:lnTo>
                  <a:pt x="21600" y="15273"/>
                </a:lnTo>
                <a:cubicBezTo>
                  <a:pt x="21600" y="18766"/>
                  <a:pt x="21228" y="21600"/>
                  <a:pt x="20771" y="21600"/>
                </a:cubicBezTo>
                <a:lnTo>
                  <a:pt x="827" y="21600"/>
                </a:lnTo>
                <a:cubicBezTo>
                  <a:pt x="369" y="21600"/>
                  <a:pt x="0" y="18766"/>
                  <a:pt x="0" y="15273"/>
                </a:cubicBezTo>
                <a:lnTo>
                  <a:pt x="0" y="6324"/>
                </a:lnTo>
                <a:cubicBezTo>
                  <a:pt x="0" y="2832"/>
                  <a:pt x="369" y="0"/>
                  <a:pt x="827" y="0"/>
                </a:cubicBezTo>
                <a:close/>
                <a:moveTo>
                  <a:pt x="827" y="0"/>
                </a:moveTo>
              </a:path>
            </a:pathLst>
          </a:custGeom>
          <a:noFill/>
          <a:ln w="38100">
            <a:solidFill>
              <a:srgbClr val="FF0058"/>
            </a:solidFill>
            <a:miter lim="800000"/>
            <a:headEnd/>
            <a:tailEnd/>
          </a:ln>
        </p:spPr>
        <p:txBody>
          <a:bodyPr/>
          <a:lstStyle/>
          <a:p>
            <a:endParaRPr lang="fr-FR"/>
          </a:p>
        </p:txBody>
      </p:sp>
      <p:grpSp>
        <p:nvGrpSpPr>
          <p:cNvPr id="3" name="Group 12"/>
          <p:cNvGrpSpPr>
            <a:grpSpLocks/>
          </p:cNvGrpSpPr>
          <p:nvPr/>
        </p:nvGrpSpPr>
        <p:grpSpPr bwMode="auto">
          <a:xfrm>
            <a:off x="4233863" y="3868738"/>
            <a:ext cx="920750" cy="1179512"/>
            <a:chOff x="0" y="0"/>
            <a:chExt cx="579" cy="742"/>
          </a:xfrm>
        </p:grpSpPr>
        <p:sp>
          <p:nvSpPr>
            <p:cNvPr id="68621" name="AutoShape 13"/>
            <p:cNvSpPr>
              <a:spLocks/>
            </p:cNvSpPr>
            <p:nvPr/>
          </p:nvSpPr>
          <p:spPr bwMode="auto">
            <a:xfrm rot="-7560000">
              <a:off x="-51" y="228"/>
              <a:ext cx="673" cy="217"/>
            </a:xfrm>
            <a:custGeom>
              <a:avLst/>
              <a:gdLst/>
              <a:ahLst/>
              <a:cxnLst/>
              <a:rect l="0" t="0" r="r" b="b"/>
              <a:pathLst>
                <a:path w="21600" h="21600">
                  <a:moveTo>
                    <a:pt x="15200" y="0"/>
                  </a:moveTo>
                  <a:lnTo>
                    <a:pt x="15200" y="5400"/>
                  </a:lnTo>
                  <a:lnTo>
                    <a:pt x="0" y="5400"/>
                  </a:lnTo>
                  <a:lnTo>
                    <a:pt x="0" y="16200"/>
                  </a:lnTo>
                  <a:lnTo>
                    <a:pt x="15200" y="16200"/>
                  </a:lnTo>
                  <a:lnTo>
                    <a:pt x="15200" y="21600"/>
                  </a:lnTo>
                  <a:lnTo>
                    <a:pt x="21600" y="10800"/>
                  </a:lnTo>
                  <a:lnTo>
                    <a:pt x="15200" y="0"/>
                  </a:lnTo>
                  <a:close/>
                  <a:moveTo>
                    <a:pt x="15200" y="0"/>
                  </a:moveTo>
                </a:path>
              </a:pathLst>
            </a:custGeom>
            <a:solidFill>
              <a:srgbClr val="FF0058"/>
            </a:solidFill>
            <a:ln w="9525">
              <a:solidFill>
                <a:schemeClr val="tx1"/>
              </a:solidFill>
              <a:miter lim="800000"/>
              <a:headEnd/>
              <a:tailEnd/>
            </a:ln>
          </p:spPr>
          <p:txBody>
            <a:bodyPr/>
            <a:lstStyle/>
            <a:p>
              <a:endParaRPr lang="fr-FR"/>
            </a:p>
          </p:txBody>
        </p:sp>
        <p:sp>
          <p:nvSpPr>
            <p:cNvPr id="68622" name="AutoShape 14"/>
            <p:cNvSpPr>
              <a:spLocks/>
            </p:cNvSpPr>
            <p:nvPr/>
          </p:nvSpPr>
          <p:spPr bwMode="auto">
            <a:xfrm rot="-7560000">
              <a:off x="470" y="597"/>
              <a:ext cx="50" cy="108"/>
            </a:xfrm>
            <a:custGeom>
              <a:avLst/>
              <a:gdLst/>
              <a:ahLst/>
              <a:cxnLst/>
              <a:rect l="0" t="0" r="r" b="b"/>
              <a:pathLst>
                <a:path w="21600" h="21600">
                  <a:moveTo>
                    <a:pt x="0" y="0"/>
                  </a:moveTo>
                  <a:lnTo>
                    <a:pt x="0" y="21600"/>
                  </a:lnTo>
                  <a:lnTo>
                    <a:pt x="21600" y="21600"/>
                  </a:lnTo>
                  <a:lnTo>
                    <a:pt x="21600" y="0"/>
                  </a:lnTo>
                  <a:lnTo>
                    <a:pt x="0" y="0"/>
                  </a:lnTo>
                  <a:close/>
                  <a:moveTo>
                    <a:pt x="0" y="0"/>
                  </a:moveTo>
                </a:path>
              </a:pathLst>
            </a:custGeom>
            <a:solidFill>
              <a:srgbClr val="FF0058"/>
            </a:solidFill>
            <a:ln w="9525">
              <a:solidFill>
                <a:schemeClr val="tx1"/>
              </a:solidFill>
              <a:miter lim="800000"/>
              <a:headEnd/>
              <a:tailEnd/>
            </a:ln>
          </p:spPr>
          <p:txBody>
            <a:bodyPr/>
            <a:lstStyle/>
            <a:p>
              <a:endParaRPr lang="fr-FR"/>
            </a:p>
          </p:txBody>
        </p:sp>
        <p:sp>
          <p:nvSpPr>
            <p:cNvPr id="68623" name="AutoShape 15"/>
            <p:cNvSpPr>
              <a:spLocks/>
            </p:cNvSpPr>
            <p:nvPr/>
          </p:nvSpPr>
          <p:spPr bwMode="auto">
            <a:xfrm rot="-7560000">
              <a:off x="515" y="647"/>
              <a:ext cx="25" cy="107"/>
            </a:xfrm>
            <a:custGeom>
              <a:avLst/>
              <a:gdLst/>
              <a:ahLst/>
              <a:cxnLst/>
              <a:rect l="0" t="0" r="r" b="b"/>
              <a:pathLst>
                <a:path w="21600" h="21600">
                  <a:moveTo>
                    <a:pt x="0" y="0"/>
                  </a:moveTo>
                  <a:lnTo>
                    <a:pt x="0" y="21600"/>
                  </a:lnTo>
                  <a:lnTo>
                    <a:pt x="21600" y="21600"/>
                  </a:lnTo>
                  <a:lnTo>
                    <a:pt x="21600" y="0"/>
                  </a:lnTo>
                  <a:lnTo>
                    <a:pt x="0" y="0"/>
                  </a:lnTo>
                  <a:close/>
                  <a:moveTo>
                    <a:pt x="0" y="0"/>
                  </a:moveTo>
                </a:path>
              </a:pathLst>
            </a:custGeom>
            <a:solidFill>
              <a:srgbClr val="FF0058"/>
            </a:solidFill>
            <a:ln w="9525">
              <a:solidFill>
                <a:schemeClr val="tx1"/>
              </a:solidFill>
              <a:miter lim="800000"/>
              <a:headEnd/>
              <a:tailEnd/>
            </a:ln>
          </p:spPr>
          <p:txBody>
            <a:bodyPr/>
            <a:lstStyle/>
            <a:p>
              <a:endParaRPr lang="fr-FR"/>
            </a:p>
          </p:txBody>
        </p:sp>
      </p:grpSp>
      <p:sp>
        <p:nvSpPr>
          <p:cNvPr id="68624" name="Rectangle 16"/>
          <p:cNvSpPr>
            <a:spLocks/>
          </p:cNvSpPr>
          <p:nvPr/>
        </p:nvSpPr>
        <p:spPr bwMode="auto">
          <a:xfrm>
            <a:off x="4572000" y="5016500"/>
            <a:ext cx="4033838" cy="279400"/>
          </a:xfrm>
          <a:prstGeom prst="rect">
            <a:avLst/>
          </a:prstGeom>
          <a:noFill/>
          <a:ln w="9525">
            <a:noFill/>
            <a:miter lim="800000"/>
            <a:headEnd/>
            <a:tailEnd/>
          </a:ln>
          <a:effectLst>
            <a:outerShdw dist="38099" dir="2700000" algn="ctr" rotWithShape="0">
              <a:schemeClr val="bg2">
                <a:alpha val="32001"/>
              </a:schemeClr>
            </a:outerShdw>
          </a:effectLst>
        </p:spPr>
        <p:txBody>
          <a:bodyPr wrap="none" lIns="0" tIns="0" rIns="0" bIns="0">
            <a:spAutoFit/>
          </a:bodyPr>
          <a:lstStyle/>
          <a:p>
            <a:r>
              <a:rPr lang="en-US" sz="2000" b="1">
                <a:solidFill>
                  <a:srgbClr val="FF0058"/>
                </a:solidFill>
                <a:cs typeface="Arial" charset="0"/>
                <a:sym typeface="Arial" charset="0"/>
              </a:rPr>
              <a:t>Fission products (with converter)</a:t>
            </a:r>
          </a:p>
        </p:txBody>
      </p:sp>
      <p:sp>
        <p:nvSpPr>
          <p:cNvPr id="68636" name="AutoShape 28"/>
          <p:cNvSpPr>
            <a:spLocks/>
          </p:cNvSpPr>
          <p:nvPr/>
        </p:nvSpPr>
        <p:spPr bwMode="auto">
          <a:xfrm rot="-1980000">
            <a:off x="2728913" y="4244975"/>
            <a:ext cx="895350" cy="250825"/>
          </a:xfrm>
          <a:custGeom>
            <a:avLst/>
            <a:gdLst/>
            <a:ahLst/>
            <a:cxnLst/>
            <a:rect l="0" t="0" r="r" b="b"/>
            <a:pathLst>
              <a:path w="21600" h="21600">
                <a:moveTo>
                  <a:pt x="1618" y="0"/>
                </a:moveTo>
                <a:lnTo>
                  <a:pt x="19980" y="0"/>
                </a:lnTo>
                <a:cubicBezTo>
                  <a:pt x="20874" y="0"/>
                  <a:pt x="21600" y="2832"/>
                  <a:pt x="21600" y="6324"/>
                </a:cubicBezTo>
                <a:lnTo>
                  <a:pt x="21600" y="15273"/>
                </a:lnTo>
                <a:cubicBezTo>
                  <a:pt x="21600" y="18766"/>
                  <a:pt x="20874" y="21600"/>
                  <a:pt x="19980" y="21600"/>
                </a:cubicBezTo>
                <a:lnTo>
                  <a:pt x="1618" y="21600"/>
                </a:lnTo>
                <a:cubicBezTo>
                  <a:pt x="724" y="21600"/>
                  <a:pt x="0" y="18766"/>
                  <a:pt x="0" y="15273"/>
                </a:cubicBezTo>
                <a:lnTo>
                  <a:pt x="0" y="6324"/>
                </a:lnTo>
                <a:cubicBezTo>
                  <a:pt x="0" y="2832"/>
                  <a:pt x="724" y="0"/>
                  <a:pt x="1618" y="0"/>
                </a:cubicBezTo>
                <a:close/>
                <a:moveTo>
                  <a:pt x="1618" y="0"/>
                </a:moveTo>
              </a:path>
            </a:pathLst>
          </a:custGeom>
          <a:noFill/>
          <a:ln w="38100">
            <a:solidFill>
              <a:srgbClr val="FF0058"/>
            </a:solidFill>
            <a:miter lim="800000"/>
            <a:headEnd/>
            <a:tailEnd/>
          </a:ln>
        </p:spPr>
        <p:txBody>
          <a:bodyPr/>
          <a:lstStyle/>
          <a:p>
            <a:endParaRPr lang="fr-FR"/>
          </a:p>
        </p:txBody>
      </p:sp>
      <p:sp>
        <p:nvSpPr>
          <p:cNvPr id="68637" name="AutoShape 29"/>
          <p:cNvSpPr>
            <a:spLocks/>
          </p:cNvSpPr>
          <p:nvPr/>
        </p:nvSpPr>
        <p:spPr bwMode="auto">
          <a:xfrm rot="-7260000">
            <a:off x="3134519" y="4695032"/>
            <a:ext cx="774700" cy="277812"/>
          </a:xfrm>
          <a:custGeom>
            <a:avLst/>
            <a:gdLst/>
            <a:ahLst/>
            <a:cxnLst/>
            <a:rect l="0" t="0" r="r" b="b"/>
            <a:pathLst>
              <a:path w="21600" h="21600">
                <a:moveTo>
                  <a:pt x="15200" y="0"/>
                </a:moveTo>
                <a:lnTo>
                  <a:pt x="15200" y="5400"/>
                </a:lnTo>
                <a:lnTo>
                  <a:pt x="0" y="5400"/>
                </a:lnTo>
                <a:lnTo>
                  <a:pt x="0" y="16200"/>
                </a:lnTo>
                <a:lnTo>
                  <a:pt x="15200" y="16200"/>
                </a:lnTo>
                <a:lnTo>
                  <a:pt x="15200" y="21600"/>
                </a:lnTo>
                <a:lnTo>
                  <a:pt x="21600" y="10800"/>
                </a:lnTo>
                <a:lnTo>
                  <a:pt x="15200" y="0"/>
                </a:lnTo>
                <a:close/>
                <a:moveTo>
                  <a:pt x="15200" y="0"/>
                </a:moveTo>
              </a:path>
            </a:pathLst>
          </a:custGeom>
          <a:solidFill>
            <a:srgbClr val="FF0058"/>
          </a:solidFill>
          <a:ln w="9525">
            <a:solidFill>
              <a:schemeClr val="tx1"/>
            </a:solidFill>
            <a:miter lim="800000"/>
            <a:headEnd/>
            <a:tailEnd/>
          </a:ln>
        </p:spPr>
        <p:txBody>
          <a:bodyPr/>
          <a:lstStyle/>
          <a:p>
            <a:endParaRPr lang="fr-FR"/>
          </a:p>
        </p:txBody>
      </p:sp>
      <p:sp>
        <p:nvSpPr>
          <p:cNvPr id="68638" name="AutoShape 30"/>
          <p:cNvSpPr>
            <a:spLocks/>
          </p:cNvSpPr>
          <p:nvPr/>
        </p:nvSpPr>
        <p:spPr bwMode="auto">
          <a:xfrm rot="-7260000">
            <a:off x="3706019" y="5147469"/>
            <a:ext cx="57150" cy="138112"/>
          </a:xfrm>
          <a:custGeom>
            <a:avLst/>
            <a:gdLst/>
            <a:ahLst/>
            <a:cxnLst/>
            <a:rect l="0" t="0" r="r" b="b"/>
            <a:pathLst>
              <a:path w="21600" h="21600">
                <a:moveTo>
                  <a:pt x="0" y="0"/>
                </a:moveTo>
                <a:lnTo>
                  <a:pt x="0" y="21600"/>
                </a:lnTo>
                <a:lnTo>
                  <a:pt x="21600" y="21600"/>
                </a:lnTo>
                <a:lnTo>
                  <a:pt x="21600" y="0"/>
                </a:lnTo>
                <a:lnTo>
                  <a:pt x="0" y="0"/>
                </a:lnTo>
                <a:close/>
                <a:moveTo>
                  <a:pt x="0" y="0"/>
                </a:moveTo>
              </a:path>
            </a:pathLst>
          </a:custGeom>
          <a:solidFill>
            <a:srgbClr val="FF0058"/>
          </a:solidFill>
          <a:ln w="9525">
            <a:solidFill>
              <a:schemeClr val="tx1"/>
            </a:solidFill>
            <a:miter lim="800000"/>
            <a:headEnd/>
            <a:tailEnd/>
          </a:ln>
        </p:spPr>
        <p:txBody>
          <a:bodyPr/>
          <a:lstStyle/>
          <a:p>
            <a:endParaRPr lang="fr-FR"/>
          </a:p>
        </p:txBody>
      </p:sp>
      <p:sp>
        <p:nvSpPr>
          <p:cNvPr id="68639" name="AutoShape 31"/>
          <p:cNvSpPr>
            <a:spLocks/>
          </p:cNvSpPr>
          <p:nvPr/>
        </p:nvSpPr>
        <p:spPr bwMode="auto">
          <a:xfrm rot="-7260000">
            <a:off x="3753644" y="5207794"/>
            <a:ext cx="28575" cy="138113"/>
          </a:xfrm>
          <a:custGeom>
            <a:avLst/>
            <a:gdLst/>
            <a:ahLst/>
            <a:cxnLst/>
            <a:rect l="0" t="0" r="r" b="b"/>
            <a:pathLst>
              <a:path w="21600" h="21600">
                <a:moveTo>
                  <a:pt x="0" y="0"/>
                </a:moveTo>
                <a:lnTo>
                  <a:pt x="0" y="21600"/>
                </a:lnTo>
                <a:lnTo>
                  <a:pt x="21600" y="21600"/>
                </a:lnTo>
                <a:lnTo>
                  <a:pt x="21600" y="0"/>
                </a:lnTo>
                <a:lnTo>
                  <a:pt x="0" y="0"/>
                </a:lnTo>
                <a:close/>
                <a:moveTo>
                  <a:pt x="0" y="0"/>
                </a:moveTo>
              </a:path>
            </a:pathLst>
          </a:custGeom>
          <a:solidFill>
            <a:srgbClr val="FF0058"/>
          </a:solidFill>
          <a:ln w="9525">
            <a:solidFill>
              <a:schemeClr val="tx1"/>
            </a:solidFill>
            <a:miter lim="800000"/>
            <a:headEnd/>
            <a:tailEnd/>
          </a:ln>
        </p:spPr>
        <p:txBody>
          <a:bodyPr/>
          <a:lstStyle/>
          <a:p>
            <a:endParaRPr lang="fr-FR"/>
          </a:p>
        </p:txBody>
      </p:sp>
      <p:sp>
        <p:nvSpPr>
          <p:cNvPr id="68640" name="Rectangle 32"/>
          <p:cNvSpPr>
            <a:spLocks/>
          </p:cNvSpPr>
          <p:nvPr/>
        </p:nvSpPr>
        <p:spPr bwMode="auto">
          <a:xfrm>
            <a:off x="3751263" y="5402263"/>
            <a:ext cx="4429125" cy="279400"/>
          </a:xfrm>
          <a:prstGeom prst="rect">
            <a:avLst/>
          </a:prstGeom>
          <a:noFill/>
          <a:ln w="9525">
            <a:noFill/>
            <a:miter lim="800000"/>
            <a:headEnd/>
            <a:tailEnd/>
          </a:ln>
          <a:effectLst>
            <a:outerShdw dist="38099" dir="2700000" algn="ctr" rotWithShape="0">
              <a:schemeClr val="bg2">
                <a:alpha val="32001"/>
              </a:schemeClr>
            </a:outerShdw>
          </a:effectLst>
        </p:spPr>
        <p:txBody>
          <a:bodyPr wrap="none" lIns="0" tIns="0" rIns="0" bIns="0">
            <a:spAutoFit/>
          </a:bodyPr>
          <a:lstStyle/>
          <a:p>
            <a:r>
              <a:rPr lang="en-US" sz="2000" b="1">
                <a:solidFill>
                  <a:srgbClr val="FF0058"/>
                </a:solidFill>
                <a:cs typeface="Arial" charset="0"/>
                <a:sym typeface="Arial" charset="0"/>
              </a:rPr>
              <a:t>Fission products (without converter)</a:t>
            </a:r>
          </a:p>
        </p:txBody>
      </p:sp>
      <p:sp>
        <p:nvSpPr>
          <p:cNvPr id="68641" name="AutoShape 33"/>
          <p:cNvSpPr>
            <a:spLocks/>
          </p:cNvSpPr>
          <p:nvPr/>
        </p:nvSpPr>
        <p:spPr bwMode="auto">
          <a:xfrm rot="-2219999">
            <a:off x="968375" y="5102225"/>
            <a:ext cx="1093788" cy="277813"/>
          </a:xfrm>
          <a:custGeom>
            <a:avLst/>
            <a:gdLst/>
            <a:ahLst/>
            <a:cxnLst/>
            <a:rect l="0" t="0" r="r" b="b"/>
            <a:pathLst>
              <a:path w="21600" h="21600">
                <a:moveTo>
                  <a:pt x="1784" y="0"/>
                </a:moveTo>
                <a:lnTo>
                  <a:pt x="19814" y="0"/>
                </a:lnTo>
                <a:cubicBezTo>
                  <a:pt x="20799" y="0"/>
                  <a:pt x="21600" y="2832"/>
                  <a:pt x="21600" y="6324"/>
                </a:cubicBezTo>
                <a:lnTo>
                  <a:pt x="21600" y="15273"/>
                </a:lnTo>
                <a:cubicBezTo>
                  <a:pt x="21600" y="18766"/>
                  <a:pt x="20799" y="21600"/>
                  <a:pt x="19814" y="21600"/>
                </a:cubicBezTo>
                <a:lnTo>
                  <a:pt x="1784" y="21600"/>
                </a:lnTo>
                <a:cubicBezTo>
                  <a:pt x="799" y="21600"/>
                  <a:pt x="0" y="18766"/>
                  <a:pt x="0" y="15273"/>
                </a:cubicBezTo>
                <a:lnTo>
                  <a:pt x="0" y="6324"/>
                </a:lnTo>
                <a:cubicBezTo>
                  <a:pt x="0" y="2832"/>
                  <a:pt x="799" y="0"/>
                  <a:pt x="1784" y="0"/>
                </a:cubicBezTo>
                <a:close/>
                <a:moveTo>
                  <a:pt x="1784" y="0"/>
                </a:moveTo>
              </a:path>
            </a:pathLst>
          </a:custGeom>
          <a:noFill/>
          <a:ln w="38100">
            <a:solidFill>
              <a:srgbClr val="FF0058"/>
            </a:solidFill>
            <a:miter lim="800000"/>
            <a:headEnd/>
            <a:tailEnd/>
          </a:ln>
        </p:spPr>
        <p:txBody>
          <a:bodyPr/>
          <a:lstStyle/>
          <a:p>
            <a:endParaRPr lang="fr-FR"/>
          </a:p>
        </p:txBody>
      </p:sp>
      <p:grpSp>
        <p:nvGrpSpPr>
          <p:cNvPr id="4" name="Group 34"/>
          <p:cNvGrpSpPr>
            <a:grpSpLocks/>
          </p:cNvGrpSpPr>
          <p:nvPr/>
        </p:nvGrpSpPr>
        <p:grpSpPr bwMode="auto">
          <a:xfrm>
            <a:off x="1371600" y="5476875"/>
            <a:ext cx="374650" cy="730250"/>
            <a:chOff x="0" y="0"/>
            <a:chExt cx="236" cy="459"/>
          </a:xfrm>
        </p:grpSpPr>
        <p:sp>
          <p:nvSpPr>
            <p:cNvPr id="68643" name="AutoShape 35"/>
            <p:cNvSpPr>
              <a:spLocks/>
            </p:cNvSpPr>
            <p:nvPr/>
          </p:nvSpPr>
          <p:spPr bwMode="auto">
            <a:xfrm rot="-6120000">
              <a:off x="-69" y="118"/>
              <a:ext cx="373" cy="162"/>
            </a:xfrm>
            <a:custGeom>
              <a:avLst/>
              <a:gdLst/>
              <a:ahLst/>
              <a:cxnLst/>
              <a:rect l="0" t="0" r="r" b="b"/>
              <a:pathLst>
                <a:path w="21600" h="21600">
                  <a:moveTo>
                    <a:pt x="15200" y="0"/>
                  </a:moveTo>
                  <a:lnTo>
                    <a:pt x="15200" y="5400"/>
                  </a:lnTo>
                  <a:lnTo>
                    <a:pt x="0" y="5400"/>
                  </a:lnTo>
                  <a:lnTo>
                    <a:pt x="0" y="16200"/>
                  </a:lnTo>
                  <a:lnTo>
                    <a:pt x="15200" y="16200"/>
                  </a:lnTo>
                  <a:lnTo>
                    <a:pt x="15200" y="21600"/>
                  </a:lnTo>
                  <a:lnTo>
                    <a:pt x="21600" y="10800"/>
                  </a:lnTo>
                  <a:lnTo>
                    <a:pt x="15200" y="0"/>
                  </a:lnTo>
                  <a:close/>
                  <a:moveTo>
                    <a:pt x="15200" y="0"/>
                  </a:moveTo>
                </a:path>
              </a:pathLst>
            </a:custGeom>
            <a:solidFill>
              <a:srgbClr val="FF0058"/>
            </a:solidFill>
            <a:ln w="9525">
              <a:solidFill>
                <a:schemeClr val="tx1"/>
              </a:solidFill>
              <a:miter lim="800000"/>
              <a:headEnd/>
              <a:tailEnd/>
            </a:ln>
          </p:spPr>
          <p:txBody>
            <a:bodyPr/>
            <a:lstStyle/>
            <a:p>
              <a:endParaRPr lang="fr-FR"/>
            </a:p>
          </p:txBody>
        </p:sp>
        <p:sp>
          <p:nvSpPr>
            <p:cNvPr id="68644" name="AutoShape 36"/>
            <p:cNvSpPr>
              <a:spLocks/>
            </p:cNvSpPr>
            <p:nvPr/>
          </p:nvSpPr>
          <p:spPr bwMode="auto">
            <a:xfrm rot="-6120000">
              <a:off x="149" y="368"/>
              <a:ext cx="27" cy="81"/>
            </a:xfrm>
            <a:custGeom>
              <a:avLst/>
              <a:gdLst/>
              <a:ahLst/>
              <a:cxnLst/>
              <a:rect l="0" t="0" r="r" b="b"/>
              <a:pathLst>
                <a:path w="21600" h="21600">
                  <a:moveTo>
                    <a:pt x="0" y="0"/>
                  </a:moveTo>
                  <a:lnTo>
                    <a:pt x="0" y="21600"/>
                  </a:lnTo>
                  <a:lnTo>
                    <a:pt x="21600" y="21600"/>
                  </a:lnTo>
                  <a:lnTo>
                    <a:pt x="21600" y="0"/>
                  </a:lnTo>
                  <a:lnTo>
                    <a:pt x="0" y="0"/>
                  </a:lnTo>
                  <a:close/>
                  <a:moveTo>
                    <a:pt x="0" y="0"/>
                  </a:moveTo>
                </a:path>
              </a:pathLst>
            </a:custGeom>
            <a:solidFill>
              <a:srgbClr val="FF0058"/>
            </a:solidFill>
            <a:ln w="9525">
              <a:solidFill>
                <a:schemeClr val="tx1"/>
              </a:solidFill>
              <a:miter lim="800000"/>
              <a:headEnd/>
              <a:tailEnd/>
            </a:ln>
          </p:spPr>
          <p:txBody>
            <a:bodyPr/>
            <a:lstStyle/>
            <a:p>
              <a:endParaRPr lang="fr-FR"/>
            </a:p>
          </p:txBody>
        </p:sp>
        <p:sp>
          <p:nvSpPr>
            <p:cNvPr id="68645" name="AutoShape 37"/>
            <p:cNvSpPr>
              <a:spLocks/>
            </p:cNvSpPr>
            <p:nvPr/>
          </p:nvSpPr>
          <p:spPr bwMode="auto">
            <a:xfrm rot="-6120000">
              <a:off x="162" y="402"/>
              <a:ext cx="14" cy="82"/>
            </a:xfrm>
            <a:custGeom>
              <a:avLst/>
              <a:gdLst/>
              <a:ahLst/>
              <a:cxnLst/>
              <a:rect l="0" t="0" r="r" b="b"/>
              <a:pathLst>
                <a:path w="21600" h="21600">
                  <a:moveTo>
                    <a:pt x="0" y="0"/>
                  </a:moveTo>
                  <a:lnTo>
                    <a:pt x="0" y="21600"/>
                  </a:lnTo>
                  <a:lnTo>
                    <a:pt x="21600" y="21600"/>
                  </a:lnTo>
                  <a:lnTo>
                    <a:pt x="21600" y="0"/>
                  </a:lnTo>
                  <a:lnTo>
                    <a:pt x="0" y="0"/>
                  </a:lnTo>
                  <a:close/>
                  <a:moveTo>
                    <a:pt x="0" y="0"/>
                  </a:moveTo>
                </a:path>
              </a:pathLst>
            </a:custGeom>
            <a:solidFill>
              <a:srgbClr val="FF0058"/>
            </a:solidFill>
            <a:ln w="9525">
              <a:solidFill>
                <a:schemeClr val="tx1"/>
              </a:solidFill>
              <a:miter lim="800000"/>
              <a:headEnd/>
              <a:tailEnd/>
            </a:ln>
          </p:spPr>
          <p:txBody>
            <a:bodyPr/>
            <a:lstStyle/>
            <a:p>
              <a:endParaRPr lang="fr-FR"/>
            </a:p>
          </p:txBody>
        </p:sp>
      </p:grpSp>
      <p:sp>
        <p:nvSpPr>
          <p:cNvPr id="68646" name="Rectangle 38"/>
          <p:cNvSpPr>
            <a:spLocks/>
          </p:cNvSpPr>
          <p:nvPr/>
        </p:nvSpPr>
        <p:spPr bwMode="auto">
          <a:xfrm>
            <a:off x="635000" y="6286500"/>
            <a:ext cx="2890838" cy="279400"/>
          </a:xfrm>
          <a:prstGeom prst="rect">
            <a:avLst/>
          </a:prstGeom>
          <a:noFill/>
          <a:ln w="9525">
            <a:noFill/>
            <a:miter lim="800000"/>
            <a:headEnd/>
            <a:tailEnd/>
          </a:ln>
          <a:effectLst>
            <a:outerShdw dist="38099" dir="2700000" algn="ctr" rotWithShape="0">
              <a:schemeClr val="bg2">
                <a:alpha val="32001"/>
              </a:schemeClr>
            </a:outerShdw>
          </a:effectLst>
        </p:spPr>
        <p:txBody>
          <a:bodyPr wrap="none" lIns="0" tIns="0" rIns="0" bIns="0">
            <a:spAutoFit/>
          </a:bodyPr>
          <a:lstStyle/>
          <a:p>
            <a:r>
              <a:rPr lang="en-US" sz="2000" b="1">
                <a:solidFill>
                  <a:srgbClr val="FF0058"/>
                </a:solidFill>
                <a:cs typeface="Arial" charset="0"/>
                <a:sym typeface="Arial" charset="0"/>
              </a:rPr>
              <a:t>High Intensity Light RIB</a:t>
            </a:r>
          </a:p>
        </p:txBody>
      </p:sp>
      <p:sp>
        <p:nvSpPr>
          <p:cNvPr id="68658" name="Rectangle 50"/>
          <p:cNvSpPr>
            <a:spLocks/>
          </p:cNvSpPr>
          <p:nvPr/>
        </p:nvSpPr>
        <p:spPr bwMode="auto">
          <a:xfrm>
            <a:off x="1981200" y="0"/>
            <a:ext cx="6553200" cy="685800"/>
          </a:xfrm>
          <a:prstGeom prst="rect">
            <a:avLst/>
          </a:prstGeom>
          <a:noFill/>
          <a:ln w="9525">
            <a:noFill/>
            <a:miter lim="800000"/>
            <a:headEnd/>
            <a:tailEnd/>
          </a:ln>
        </p:spPr>
        <p:txBody>
          <a:bodyPr lIns="0" tIns="0" rIns="40639" bIns="0"/>
          <a:lstStyle/>
          <a:p>
            <a:pPr marL="39688" algn="ctr"/>
            <a:r>
              <a:rPr lang="en-US" sz="2000" b="1">
                <a:solidFill>
                  <a:srgbClr val="1800FF"/>
                </a:solidFill>
                <a:latin typeface="Lucida Grande" pitchFamily="16" charset="0"/>
                <a:sym typeface="Lucida Grande" pitchFamily="16" charset="0"/>
              </a:rPr>
              <a:t>Regions of the Chart of Nuclei Accessible with SPIRAL 2 Beams : LINAG &amp; RIB</a:t>
            </a:r>
          </a:p>
        </p:txBody>
      </p:sp>
      <p:sp>
        <p:nvSpPr>
          <p:cNvPr id="68659" name="AutoShape 51"/>
          <p:cNvSpPr>
            <a:spLocks/>
          </p:cNvSpPr>
          <p:nvPr/>
        </p:nvSpPr>
        <p:spPr bwMode="auto">
          <a:xfrm rot="-1920000">
            <a:off x="1335088" y="3649663"/>
            <a:ext cx="4652962" cy="234950"/>
          </a:xfrm>
          <a:custGeom>
            <a:avLst/>
            <a:gdLst/>
            <a:ahLst/>
            <a:cxnLst/>
            <a:rect l="0" t="0" r="r" b="b"/>
            <a:pathLst>
              <a:path w="21600" h="21600">
                <a:moveTo>
                  <a:pt x="827" y="0"/>
                </a:moveTo>
                <a:lnTo>
                  <a:pt x="20771" y="0"/>
                </a:lnTo>
                <a:cubicBezTo>
                  <a:pt x="21228" y="0"/>
                  <a:pt x="21600" y="2832"/>
                  <a:pt x="21600" y="6324"/>
                </a:cubicBezTo>
                <a:lnTo>
                  <a:pt x="21600" y="15273"/>
                </a:lnTo>
                <a:cubicBezTo>
                  <a:pt x="21600" y="18766"/>
                  <a:pt x="21228" y="21600"/>
                  <a:pt x="20771" y="21600"/>
                </a:cubicBezTo>
                <a:lnTo>
                  <a:pt x="827" y="21600"/>
                </a:lnTo>
                <a:cubicBezTo>
                  <a:pt x="369" y="21600"/>
                  <a:pt x="0" y="18766"/>
                  <a:pt x="0" y="15273"/>
                </a:cubicBezTo>
                <a:lnTo>
                  <a:pt x="0" y="6324"/>
                </a:lnTo>
                <a:cubicBezTo>
                  <a:pt x="0" y="2832"/>
                  <a:pt x="369" y="0"/>
                  <a:pt x="827" y="0"/>
                </a:cubicBezTo>
                <a:close/>
                <a:moveTo>
                  <a:pt x="827" y="0"/>
                </a:moveTo>
              </a:path>
            </a:pathLst>
          </a:custGeom>
          <a:noFill/>
          <a:ln w="38100">
            <a:solidFill>
              <a:srgbClr val="FF0058"/>
            </a:solidFill>
            <a:miter lim="800000"/>
            <a:headEnd/>
            <a:tailEnd/>
          </a:ln>
        </p:spPr>
        <p:txBody>
          <a:bodyPr/>
          <a:lstStyle/>
          <a:p>
            <a:endParaRPr lang="fr-FR"/>
          </a:p>
        </p:txBody>
      </p:sp>
      <p:grpSp>
        <p:nvGrpSpPr>
          <p:cNvPr id="5" name="Group 52"/>
          <p:cNvGrpSpPr>
            <a:grpSpLocks/>
          </p:cNvGrpSpPr>
          <p:nvPr/>
        </p:nvGrpSpPr>
        <p:grpSpPr bwMode="auto">
          <a:xfrm rot="10800000">
            <a:off x="3449638" y="2466975"/>
            <a:ext cx="717550" cy="941388"/>
            <a:chOff x="0" y="0"/>
            <a:chExt cx="452" cy="593"/>
          </a:xfrm>
        </p:grpSpPr>
        <p:sp>
          <p:nvSpPr>
            <p:cNvPr id="68661" name="AutoShape 53"/>
            <p:cNvSpPr>
              <a:spLocks/>
            </p:cNvSpPr>
            <p:nvPr/>
          </p:nvSpPr>
          <p:spPr bwMode="auto">
            <a:xfrm rot="-7560000">
              <a:off x="-45" y="186"/>
              <a:ext cx="542" cy="164"/>
            </a:xfrm>
            <a:custGeom>
              <a:avLst/>
              <a:gdLst/>
              <a:ahLst/>
              <a:cxnLst/>
              <a:rect l="0" t="0" r="r" b="b"/>
              <a:pathLst>
                <a:path w="21600" h="21600">
                  <a:moveTo>
                    <a:pt x="15200" y="0"/>
                  </a:moveTo>
                  <a:lnTo>
                    <a:pt x="15200" y="5400"/>
                  </a:lnTo>
                  <a:lnTo>
                    <a:pt x="0" y="5400"/>
                  </a:lnTo>
                  <a:lnTo>
                    <a:pt x="0" y="16200"/>
                  </a:lnTo>
                  <a:lnTo>
                    <a:pt x="15200" y="16200"/>
                  </a:lnTo>
                  <a:lnTo>
                    <a:pt x="15200" y="21600"/>
                  </a:lnTo>
                  <a:lnTo>
                    <a:pt x="21600" y="10800"/>
                  </a:lnTo>
                  <a:lnTo>
                    <a:pt x="15200" y="0"/>
                  </a:lnTo>
                  <a:close/>
                  <a:moveTo>
                    <a:pt x="15200" y="0"/>
                  </a:moveTo>
                </a:path>
              </a:pathLst>
            </a:custGeom>
            <a:solidFill>
              <a:srgbClr val="FF0058"/>
            </a:solidFill>
            <a:ln w="9525">
              <a:solidFill>
                <a:schemeClr val="tx1"/>
              </a:solidFill>
              <a:miter lim="800000"/>
              <a:headEnd/>
              <a:tailEnd/>
            </a:ln>
          </p:spPr>
          <p:txBody>
            <a:bodyPr/>
            <a:lstStyle/>
            <a:p>
              <a:endParaRPr lang="fr-FR"/>
            </a:p>
          </p:txBody>
        </p:sp>
        <p:sp>
          <p:nvSpPr>
            <p:cNvPr id="68662" name="AutoShape 54"/>
            <p:cNvSpPr>
              <a:spLocks/>
            </p:cNvSpPr>
            <p:nvPr/>
          </p:nvSpPr>
          <p:spPr bwMode="auto">
            <a:xfrm rot="-7560000">
              <a:off x="365" y="479"/>
              <a:ext cx="40" cy="83"/>
            </a:xfrm>
            <a:custGeom>
              <a:avLst/>
              <a:gdLst/>
              <a:ahLst/>
              <a:cxnLst/>
              <a:rect l="0" t="0" r="r" b="b"/>
              <a:pathLst>
                <a:path w="21600" h="21600">
                  <a:moveTo>
                    <a:pt x="0" y="0"/>
                  </a:moveTo>
                  <a:lnTo>
                    <a:pt x="0" y="21600"/>
                  </a:lnTo>
                  <a:lnTo>
                    <a:pt x="21600" y="21600"/>
                  </a:lnTo>
                  <a:lnTo>
                    <a:pt x="21600" y="0"/>
                  </a:lnTo>
                  <a:lnTo>
                    <a:pt x="0" y="0"/>
                  </a:lnTo>
                  <a:close/>
                  <a:moveTo>
                    <a:pt x="0" y="0"/>
                  </a:moveTo>
                </a:path>
              </a:pathLst>
            </a:custGeom>
            <a:solidFill>
              <a:srgbClr val="FF0058"/>
            </a:solidFill>
            <a:ln w="9525">
              <a:solidFill>
                <a:schemeClr val="tx1"/>
              </a:solidFill>
              <a:miter lim="800000"/>
              <a:headEnd/>
              <a:tailEnd/>
            </a:ln>
          </p:spPr>
          <p:txBody>
            <a:bodyPr/>
            <a:lstStyle/>
            <a:p>
              <a:endParaRPr lang="fr-FR"/>
            </a:p>
          </p:txBody>
        </p:sp>
        <p:sp>
          <p:nvSpPr>
            <p:cNvPr id="68663" name="AutoShape 55"/>
            <p:cNvSpPr>
              <a:spLocks/>
            </p:cNvSpPr>
            <p:nvPr/>
          </p:nvSpPr>
          <p:spPr bwMode="auto">
            <a:xfrm rot="-7560000">
              <a:off x="399" y="521"/>
              <a:ext cx="21" cy="81"/>
            </a:xfrm>
            <a:custGeom>
              <a:avLst/>
              <a:gdLst/>
              <a:ahLst/>
              <a:cxnLst/>
              <a:rect l="0" t="0" r="r" b="b"/>
              <a:pathLst>
                <a:path w="21600" h="21600">
                  <a:moveTo>
                    <a:pt x="0" y="0"/>
                  </a:moveTo>
                  <a:lnTo>
                    <a:pt x="0" y="21600"/>
                  </a:lnTo>
                  <a:lnTo>
                    <a:pt x="21600" y="21600"/>
                  </a:lnTo>
                  <a:lnTo>
                    <a:pt x="21600" y="0"/>
                  </a:lnTo>
                  <a:lnTo>
                    <a:pt x="0" y="0"/>
                  </a:lnTo>
                  <a:close/>
                  <a:moveTo>
                    <a:pt x="0" y="0"/>
                  </a:moveTo>
                </a:path>
              </a:pathLst>
            </a:custGeom>
            <a:solidFill>
              <a:srgbClr val="FF0058"/>
            </a:solidFill>
            <a:ln w="9525">
              <a:solidFill>
                <a:schemeClr val="tx1"/>
              </a:solidFill>
              <a:miter lim="800000"/>
              <a:headEnd/>
              <a:tailEnd/>
            </a:ln>
          </p:spPr>
          <p:txBody>
            <a:bodyPr/>
            <a:lstStyle/>
            <a:p>
              <a:endParaRPr lang="fr-FR"/>
            </a:p>
          </p:txBody>
        </p:sp>
      </p:grpSp>
      <p:sp>
        <p:nvSpPr>
          <p:cNvPr id="68664" name="Rectangle 56"/>
          <p:cNvSpPr>
            <a:spLocks/>
          </p:cNvSpPr>
          <p:nvPr/>
        </p:nvSpPr>
        <p:spPr bwMode="auto">
          <a:xfrm>
            <a:off x="77788" y="2057400"/>
            <a:ext cx="5005387" cy="609600"/>
          </a:xfrm>
          <a:prstGeom prst="rect">
            <a:avLst/>
          </a:prstGeom>
          <a:noFill/>
          <a:ln w="9525">
            <a:noFill/>
            <a:miter lim="800000"/>
            <a:headEnd/>
            <a:tailEnd/>
          </a:ln>
          <a:effectLst>
            <a:outerShdw dist="38099" dir="2700000" algn="ctr" rotWithShape="0">
              <a:schemeClr val="bg2">
                <a:alpha val="32001"/>
              </a:schemeClr>
            </a:outerShdw>
          </a:effectLst>
        </p:spPr>
        <p:txBody>
          <a:bodyPr wrap="none" lIns="0" tIns="0" rIns="0" bIns="0">
            <a:spAutoFit/>
          </a:bodyPr>
          <a:lstStyle/>
          <a:p>
            <a:pPr algn="ctr"/>
            <a:r>
              <a:rPr lang="en-US" sz="2000" b="1">
                <a:solidFill>
                  <a:srgbClr val="FF0058"/>
                </a:solidFill>
                <a:cs typeface="Arial" charset="0"/>
                <a:sym typeface="Arial" charset="0"/>
              </a:rPr>
              <a:t>Production of radioactive beams/targets: </a:t>
            </a:r>
          </a:p>
          <a:p>
            <a:pPr algn="ctr"/>
            <a:r>
              <a:rPr lang="en-US" sz="2000" b="1">
                <a:solidFill>
                  <a:srgbClr val="FF0058"/>
                </a:solidFill>
                <a:cs typeface="Arial" charset="0"/>
                <a:sym typeface="Arial" charset="0"/>
              </a:rPr>
              <a:t>(n,</a:t>
            </a:r>
            <a:r>
              <a:rPr lang="en-US" sz="2000">
                <a:solidFill>
                  <a:srgbClr val="FF0058"/>
                </a:solidFill>
                <a:latin typeface="Symbol" pitchFamily="18" charset="2"/>
                <a:sym typeface="Symbol" pitchFamily="18" charset="2"/>
              </a:rPr>
              <a:t>g</a:t>
            </a:r>
            <a:r>
              <a:rPr lang="en-US" sz="2000" b="1">
                <a:solidFill>
                  <a:srgbClr val="FF0058"/>
                </a:solidFill>
                <a:cs typeface="Arial" charset="0"/>
                <a:sym typeface="Arial" charset="0"/>
              </a:rPr>
              <a:t>), (p,n) etc.</a:t>
            </a:r>
          </a:p>
        </p:txBody>
      </p:sp>
      <p:sp>
        <p:nvSpPr>
          <p:cNvPr id="68665" name="Rectangle 57"/>
          <p:cNvSpPr>
            <a:spLocks/>
          </p:cNvSpPr>
          <p:nvPr/>
        </p:nvSpPr>
        <p:spPr bwMode="auto">
          <a:xfrm>
            <a:off x="153988" y="800100"/>
            <a:ext cx="3810000" cy="1181100"/>
          </a:xfrm>
          <a:prstGeom prst="rect">
            <a:avLst/>
          </a:prstGeom>
          <a:solidFill>
            <a:srgbClr val="E8F0F3"/>
          </a:solidFill>
          <a:ln w="9525">
            <a:noFill/>
            <a:miter lim="800000"/>
            <a:headEnd/>
            <a:tailEnd/>
          </a:ln>
          <a:effectLst>
            <a:outerShdw dist="38099" dir="2700000" algn="ctr" rotWithShape="0">
              <a:schemeClr val="bg2">
                <a:alpha val="75000"/>
              </a:schemeClr>
            </a:outerShdw>
          </a:effectLst>
        </p:spPr>
        <p:txBody>
          <a:bodyPr lIns="0" tIns="0" rIns="0" bIns="0"/>
          <a:lstStyle/>
          <a:p>
            <a:r>
              <a:rPr lang="en-US" sz="2000">
                <a:solidFill>
                  <a:srgbClr val="FF0058"/>
                </a:solidFill>
                <a:latin typeface="Wingdings 3" pitchFamily="18" charset="2"/>
                <a:sym typeface="Wingdings 3" pitchFamily="18" charset="2"/>
              </a:rPr>
              <a:t></a:t>
            </a:r>
            <a:r>
              <a:rPr lang="en-US" sz="2000">
                <a:solidFill>
                  <a:srgbClr val="FF0058"/>
                </a:solidFill>
                <a:cs typeface="Arial" charset="0"/>
                <a:sym typeface="Arial" charset="0"/>
              </a:rPr>
              <a:t>light beams</a:t>
            </a:r>
          </a:p>
          <a:p>
            <a:pPr>
              <a:buClr>
                <a:srgbClr val="1800FF"/>
              </a:buClr>
              <a:buSzPct val="100000"/>
              <a:buFont typeface="Wingdings 3" pitchFamily="18" charset="2"/>
              <a:buNone/>
            </a:pPr>
            <a:endParaRPr lang="en-US" sz="2000">
              <a:solidFill>
                <a:srgbClr val="1800FF"/>
              </a:solidFill>
              <a:cs typeface="Arial" charset="0"/>
              <a:sym typeface="Arial" charset="0"/>
            </a:endParaRPr>
          </a:p>
          <a:p>
            <a:pPr>
              <a:buClr>
                <a:srgbClr val="000000"/>
              </a:buClr>
              <a:buSzPct val="100000"/>
              <a:buFont typeface="Wingdings 3" pitchFamily="18" charset="2"/>
              <a:buChar char="["/>
            </a:pPr>
            <a:r>
              <a:rPr lang="en-US" sz="2000">
                <a:cs typeface="Arial" charset="0"/>
                <a:sym typeface="Arial" charset="0"/>
              </a:rPr>
              <a:t>RIB induced reactions</a:t>
            </a:r>
          </a:p>
        </p:txBody>
      </p:sp>
      <p:sp>
        <p:nvSpPr>
          <p:cNvPr id="68666" name="AutoShape 58"/>
          <p:cNvSpPr>
            <a:spLocks/>
          </p:cNvSpPr>
          <p:nvPr/>
        </p:nvSpPr>
        <p:spPr bwMode="auto">
          <a:xfrm>
            <a:off x="1949450" y="858838"/>
            <a:ext cx="327025" cy="211137"/>
          </a:xfrm>
          <a:custGeom>
            <a:avLst/>
            <a:gdLst/>
            <a:ahLst/>
            <a:cxnLst/>
            <a:rect l="0" t="0" r="r" b="b"/>
            <a:pathLst>
              <a:path w="21600" h="21600">
                <a:moveTo>
                  <a:pt x="1166" y="0"/>
                </a:moveTo>
                <a:lnTo>
                  <a:pt x="20431" y="0"/>
                </a:lnTo>
                <a:cubicBezTo>
                  <a:pt x="21075" y="0"/>
                  <a:pt x="21600" y="2832"/>
                  <a:pt x="21600" y="6324"/>
                </a:cubicBezTo>
                <a:lnTo>
                  <a:pt x="21600" y="15273"/>
                </a:lnTo>
                <a:cubicBezTo>
                  <a:pt x="21600" y="18766"/>
                  <a:pt x="21075" y="21600"/>
                  <a:pt x="20431" y="21600"/>
                </a:cubicBezTo>
                <a:lnTo>
                  <a:pt x="1166" y="21600"/>
                </a:lnTo>
                <a:cubicBezTo>
                  <a:pt x="523" y="21600"/>
                  <a:pt x="0" y="18766"/>
                  <a:pt x="0" y="15273"/>
                </a:cubicBezTo>
                <a:lnTo>
                  <a:pt x="0" y="6324"/>
                </a:lnTo>
                <a:cubicBezTo>
                  <a:pt x="0" y="2832"/>
                  <a:pt x="523" y="0"/>
                  <a:pt x="1166" y="0"/>
                </a:cubicBezTo>
                <a:close/>
                <a:moveTo>
                  <a:pt x="1166" y="0"/>
                </a:moveTo>
              </a:path>
            </a:pathLst>
          </a:custGeom>
          <a:noFill/>
          <a:ln w="38100">
            <a:solidFill>
              <a:srgbClr val="FF0058"/>
            </a:solidFill>
            <a:miter lim="800000"/>
            <a:headEnd/>
            <a:tailEnd/>
          </a:ln>
        </p:spPr>
        <p:txBody>
          <a:bodyPr/>
          <a:lstStyle/>
          <a:p>
            <a:endParaRPr lang="fr-FR"/>
          </a:p>
        </p:txBody>
      </p:sp>
      <p:sp>
        <p:nvSpPr>
          <p:cNvPr id="68668" name="AutoShape 60"/>
          <p:cNvSpPr>
            <a:spLocks/>
          </p:cNvSpPr>
          <p:nvPr/>
        </p:nvSpPr>
        <p:spPr bwMode="auto">
          <a:xfrm>
            <a:off x="2990850" y="1438275"/>
            <a:ext cx="327025" cy="211138"/>
          </a:xfrm>
          <a:custGeom>
            <a:avLst/>
            <a:gdLst/>
            <a:ahLst/>
            <a:cxnLst/>
            <a:rect l="0" t="0" r="r" b="b"/>
            <a:pathLst>
              <a:path w="21600" h="21600">
                <a:moveTo>
                  <a:pt x="1166" y="0"/>
                </a:moveTo>
                <a:lnTo>
                  <a:pt x="20431" y="0"/>
                </a:lnTo>
                <a:cubicBezTo>
                  <a:pt x="21075" y="0"/>
                  <a:pt x="21600" y="2832"/>
                  <a:pt x="21600" y="6324"/>
                </a:cubicBezTo>
                <a:lnTo>
                  <a:pt x="21600" y="15273"/>
                </a:lnTo>
                <a:cubicBezTo>
                  <a:pt x="21600" y="18766"/>
                  <a:pt x="21075" y="21600"/>
                  <a:pt x="20431" y="21600"/>
                </a:cubicBezTo>
                <a:lnTo>
                  <a:pt x="1166" y="21600"/>
                </a:lnTo>
                <a:cubicBezTo>
                  <a:pt x="523" y="21600"/>
                  <a:pt x="0" y="18766"/>
                  <a:pt x="0" y="15273"/>
                </a:cubicBezTo>
                <a:lnTo>
                  <a:pt x="0" y="6324"/>
                </a:lnTo>
                <a:cubicBezTo>
                  <a:pt x="0" y="2832"/>
                  <a:pt x="523" y="0"/>
                  <a:pt x="1166" y="0"/>
                </a:cubicBezTo>
                <a:close/>
                <a:moveTo>
                  <a:pt x="1166" y="0"/>
                </a:moveTo>
              </a:path>
            </a:pathLst>
          </a:custGeom>
          <a:noFill/>
          <a:ln w="38100">
            <a:solidFill>
              <a:schemeClr val="tx1"/>
            </a:solidFill>
            <a:miter lim="800000"/>
            <a:headEnd/>
            <a:tailEnd/>
          </a:ln>
        </p:spPr>
        <p:txBody>
          <a:bodyPr/>
          <a:lstStyle/>
          <a:p>
            <a:endParaRPr lang="fr-FR"/>
          </a:p>
        </p:txBody>
      </p:sp>
    </p:spTree>
  </p:cSld>
  <p:clrMapOvr>
    <a:masterClrMapping/>
  </p:clrMapOvr>
  <p:transition/>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a:grpSpLocks/>
          </p:cNvGrpSpPr>
          <p:nvPr/>
        </p:nvGrpSpPr>
        <p:grpSpPr bwMode="auto">
          <a:xfrm>
            <a:off x="495300" y="1371600"/>
            <a:ext cx="4500563" cy="1665288"/>
            <a:chOff x="0" y="0"/>
            <a:chExt cx="2835" cy="1049"/>
          </a:xfrm>
        </p:grpSpPr>
        <p:sp>
          <p:nvSpPr>
            <p:cNvPr id="115780" name="Rectangle 2"/>
            <p:cNvSpPr>
              <a:spLocks/>
            </p:cNvSpPr>
            <p:nvPr/>
          </p:nvSpPr>
          <p:spPr bwMode="auto">
            <a:xfrm>
              <a:off x="0" y="0"/>
              <a:ext cx="2835" cy="1049"/>
            </a:xfrm>
            <a:prstGeom prst="rect">
              <a:avLst/>
            </a:prstGeom>
            <a:solidFill>
              <a:srgbClr val="FFFFFF"/>
            </a:solidFill>
            <a:ln w="9525">
              <a:solidFill>
                <a:schemeClr val="tx1"/>
              </a:solidFill>
              <a:prstDash val="sysDot"/>
              <a:miter lim="800000"/>
              <a:headEnd/>
              <a:tailEnd/>
            </a:ln>
          </p:spPr>
          <p:txBody>
            <a:bodyPr/>
            <a:lstStyle/>
            <a:p>
              <a:endParaRPr lang="en-GB">
                <a:solidFill>
                  <a:srgbClr val="000000"/>
                </a:solidFill>
              </a:endParaRPr>
            </a:p>
          </p:txBody>
        </p:sp>
        <p:pic>
          <p:nvPicPr>
            <p:cNvPr id="52" name="Picture 3"/>
            <p:cNvPicPr>
              <a:picLocks noChangeArrowheads="1"/>
            </p:cNvPicPr>
            <p:nvPr/>
          </p:nvPicPr>
          <p:blipFill>
            <a:blip r:embed="rId2"/>
            <a:srcRect/>
            <a:stretch>
              <a:fillRect/>
            </a:stretch>
          </p:blipFill>
          <p:spPr bwMode="auto">
            <a:xfrm>
              <a:off x="0" y="0"/>
              <a:ext cx="2835" cy="1050"/>
            </a:xfrm>
            <a:prstGeom prst="rect">
              <a:avLst/>
            </a:prstGeom>
            <a:noFill/>
            <a:ln w="9525">
              <a:noFill/>
              <a:miter lim="800000"/>
              <a:headEnd/>
              <a:tailEnd/>
            </a:ln>
            <a:effectLst>
              <a:outerShdw blurRad="63500" dist="38099" dir="2700000" algn="ctr" rotWithShape="0">
                <a:schemeClr val="bg2">
                  <a:alpha val="75000"/>
                </a:schemeClr>
              </a:outerShdw>
            </a:effectLst>
          </p:spPr>
        </p:pic>
      </p:grpSp>
      <p:pic>
        <p:nvPicPr>
          <p:cNvPr id="115715" name="Picture 7" descr="Bidim_e_d_10_13fiss"/>
          <p:cNvPicPr>
            <a:picLocks noChangeAspect="1" noChangeArrowheads="1"/>
          </p:cNvPicPr>
          <p:nvPr/>
        </p:nvPicPr>
        <p:blipFill>
          <a:blip r:embed="rId3"/>
          <a:srcRect b="50516"/>
          <a:stretch>
            <a:fillRect/>
          </a:stretch>
        </p:blipFill>
        <p:spPr bwMode="auto">
          <a:xfrm>
            <a:off x="4810125" y="681038"/>
            <a:ext cx="4333875" cy="2955925"/>
          </a:xfrm>
          <a:prstGeom prst="rect">
            <a:avLst/>
          </a:prstGeom>
          <a:noFill/>
          <a:ln w="9525">
            <a:noFill/>
            <a:miter lim="800000"/>
            <a:headEnd/>
            <a:tailEnd/>
          </a:ln>
        </p:spPr>
      </p:pic>
      <p:sp>
        <p:nvSpPr>
          <p:cNvPr id="23556" name="Rectangle 5"/>
          <p:cNvSpPr>
            <a:spLocks noChangeArrowheads="1"/>
          </p:cNvSpPr>
          <p:nvPr/>
        </p:nvSpPr>
        <p:spPr bwMode="auto">
          <a:xfrm>
            <a:off x="3081338" y="3581400"/>
            <a:ext cx="990600" cy="609600"/>
          </a:xfrm>
          <a:prstGeom prst="rect">
            <a:avLst/>
          </a:prstGeom>
          <a:ln>
            <a:headEnd/>
            <a:tailEnd/>
          </a:ln>
        </p:spPr>
        <p:style>
          <a:lnRef idx="0">
            <a:schemeClr val="accent2"/>
          </a:lnRef>
          <a:fillRef idx="3">
            <a:schemeClr val="accent2"/>
          </a:fillRef>
          <a:effectRef idx="3">
            <a:schemeClr val="accent2"/>
          </a:effectRef>
          <a:fontRef idx="minor">
            <a:schemeClr val="lt1"/>
          </a:fontRef>
        </p:style>
        <p:txBody>
          <a:bodyPr wrap="none" anchor="ctr"/>
          <a:lstStyle/>
          <a:p>
            <a:pPr algn="ctr" eaLnBrk="0" hangingPunct="0"/>
            <a:r>
              <a:rPr lang="en-GB" b="1">
                <a:solidFill>
                  <a:srgbClr val="FFFFFF"/>
                </a:solidFill>
                <a:latin typeface="Times New Roman" pitchFamily="18" charset="0"/>
              </a:rPr>
              <a:t>UCx</a:t>
            </a:r>
            <a:endParaRPr lang="en-GB">
              <a:solidFill>
                <a:srgbClr val="FFFFFF"/>
              </a:solidFill>
              <a:latin typeface="Times New Roman" pitchFamily="18" charset="0"/>
            </a:endParaRPr>
          </a:p>
        </p:txBody>
      </p:sp>
      <p:sp>
        <p:nvSpPr>
          <p:cNvPr id="23557" name="AutoShape 6"/>
          <p:cNvSpPr>
            <a:spLocks noChangeArrowheads="1"/>
          </p:cNvSpPr>
          <p:nvPr/>
        </p:nvSpPr>
        <p:spPr bwMode="auto">
          <a:xfrm>
            <a:off x="358775" y="3733800"/>
            <a:ext cx="1073150" cy="304800"/>
          </a:xfrm>
          <a:prstGeom prst="rightArrow">
            <a:avLst>
              <a:gd name="adj1" fmla="val 50000"/>
              <a:gd name="adj2" fmla="val 88021"/>
            </a:avLst>
          </a:prstGeom>
          <a:gradFill rotWithShape="1">
            <a:gsLst>
              <a:gs pos="0">
                <a:srgbClr val="E9E9F7"/>
              </a:gs>
              <a:gs pos="64999">
                <a:srgbClr val="C5C5E9"/>
              </a:gs>
              <a:gs pos="100000">
                <a:srgbClr val="ACACE1"/>
              </a:gs>
            </a:gsLst>
            <a:lin ang="5400000" scaled="1"/>
          </a:gradFill>
          <a:ln w="9525">
            <a:solidFill>
              <a:srgbClr val="292989"/>
            </a:solidFill>
            <a:miter lim="800000"/>
            <a:headEnd/>
            <a:tailEnd/>
          </a:ln>
          <a:effectLst>
            <a:outerShdw dist="20000" dir="5400000" rotWithShape="0">
              <a:srgbClr val="808080">
                <a:alpha val="37999"/>
              </a:srgbClr>
            </a:outerShdw>
          </a:effectLst>
        </p:spPr>
        <p:txBody>
          <a:bodyPr wrap="none" anchor="ctr"/>
          <a:lstStyle/>
          <a:p>
            <a:pPr>
              <a:defRPr/>
            </a:pPr>
            <a:endParaRPr lang="en-GB">
              <a:solidFill>
                <a:srgbClr val="000000"/>
              </a:solidFill>
              <a:latin typeface="+mn-lt"/>
              <a:ea typeface="+mn-ea"/>
            </a:endParaRPr>
          </a:p>
        </p:txBody>
      </p:sp>
      <p:sp>
        <p:nvSpPr>
          <p:cNvPr id="115720" name="Rectangle 7"/>
          <p:cNvSpPr>
            <a:spLocks noChangeArrowheads="1"/>
          </p:cNvSpPr>
          <p:nvPr/>
        </p:nvSpPr>
        <p:spPr bwMode="auto">
          <a:xfrm>
            <a:off x="606425" y="3352800"/>
            <a:ext cx="485775" cy="369888"/>
          </a:xfrm>
          <a:prstGeom prst="rect">
            <a:avLst/>
          </a:prstGeom>
          <a:noFill/>
          <a:ln w="9525">
            <a:noFill/>
            <a:miter lim="800000"/>
            <a:headEnd/>
            <a:tailEnd/>
          </a:ln>
        </p:spPr>
        <p:txBody>
          <a:bodyPr wrap="none">
            <a:spAutoFit/>
          </a:bodyPr>
          <a:lstStyle/>
          <a:p>
            <a:pPr eaLnBrk="0" hangingPunct="0"/>
            <a:r>
              <a:rPr lang="en-GB" baseline="30000">
                <a:solidFill>
                  <a:srgbClr val="000000"/>
                </a:solidFill>
                <a:latin typeface="Times New Roman" pitchFamily="18" charset="0"/>
                <a:ea typeface="ヒラギノ角ゴ Pro W3" pitchFamily="16" charset="-128"/>
              </a:rPr>
              <a:t>2</a:t>
            </a:r>
            <a:r>
              <a:rPr lang="en-GB">
                <a:solidFill>
                  <a:srgbClr val="000000"/>
                </a:solidFill>
                <a:latin typeface="Times New Roman" pitchFamily="18" charset="0"/>
                <a:ea typeface="ヒラギノ角ゴ Pro W3" pitchFamily="16" charset="-128"/>
              </a:rPr>
              <a:t>H,</a:t>
            </a:r>
          </a:p>
        </p:txBody>
      </p:sp>
      <p:grpSp>
        <p:nvGrpSpPr>
          <p:cNvPr id="3" name="Group 32"/>
          <p:cNvGrpSpPr>
            <a:grpSpLocks/>
          </p:cNvGrpSpPr>
          <p:nvPr/>
        </p:nvGrpSpPr>
        <p:grpSpPr bwMode="auto">
          <a:xfrm>
            <a:off x="1077913" y="3157538"/>
            <a:ext cx="1211262" cy="1033462"/>
            <a:chOff x="1292" y="2523"/>
            <a:chExt cx="763" cy="651"/>
          </a:xfrm>
        </p:grpSpPr>
        <p:sp>
          <p:nvSpPr>
            <p:cNvPr id="115778" name="Rectangle 8"/>
            <p:cNvSpPr>
              <a:spLocks noChangeArrowheads="1"/>
            </p:cNvSpPr>
            <p:nvPr/>
          </p:nvSpPr>
          <p:spPr bwMode="auto">
            <a:xfrm>
              <a:off x="1535" y="2790"/>
              <a:ext cx="260" cy="384"/>
            </a:xfrm>
            <a:prstGeom prst="rect">
              <a:avLst/>
            </a:prstGeom>
            <a:solidFill>
              <a:schemeClr val="tx1"/>
            </a:solidFill>
            <a:ln w="9525">
              <a:solidFill>
                <a:schemeClr val="tx1"/>
              </a:solidFill>
              <a:miter lim="800000"/>
              <a:headEnd/>
              <a:tailEnd/>
            </a:ln>
          </p:spPr>
          <p:txBody>
            <a:bodyPr wrap="none" anchor="ctr"/>
            <a:lstStyle/>
            <a:p>
              <a:endParaRPr lang="en-GB">
                <a:solidFill>
                  <a:srgbClr val="000000"/>
                </a:solidFill>
                <a:ea typeface="ヒラギノ角ゴ Pro W3" pitchFamily="16" charset="-128"/>
              </a:endParaRPr>
            </a:p>
          </p:txBody>
        </p:sp>
        <p:sp>
          <p:nvSpPr>
            <p:cNvPr id="115779" name="Rectangle 9"/>
            <p:cNvSpPr>
              <a:spLocks noChangeArrowheads="1"/>
            </p:cNvSpPr>
            <p:nvPr/>
          </p:nvSpPr>
          <p:spPr bwMode="auto">
            <a:xfrm>
              <a:off x="1292" y="2523"/>
              <a:ext cx="763" cy="252"/>
            </a:xfrm>
            <a:prstGeom prst="rect">
              <a:avLst/>
            </a:prstGeom>
            <a:noFill/>
            <a:ln w="9525">
              <a:noFill/>
              <a:miter lim="800000"/>
              <a:headEnd/>
              <a:tailEnd/>
            </a:ln>
          </p:spPr>
          <p:txBody>
            <a:bodyPr wrap="none">
              <a:spAutoFit/>
            </a:bodyPr>
            <a:lstStyle/>
            <a:p>
              <a:pPr eaLnBrk="0" hangingPunct="0"/>
              <a:r>
                <a:rPr lang="en-GB" sz="2000">
                  <a:solidFill>
                    <a:srgbClr val="000000"/>
                  </a:solidFill>
                  <a:latin typeface="Times New Roman" pitchFamily="18" charset="0"/>
                  <a:ea typeface="ヒラギノ角ゴ Pro W3" pitchFamily="16" charset="-128"/>
                </a:rPr>
                <a:t>Converter</a:t>
              </a:r>
            </a:p>
          </p:txBody>
        </p:sp>
      </p:grpSp>
      <p:sp>
        <p:nvSpPr>
          <p:cNvPr id="23560" name="Rectangle 10"/>
          <p:cNvSpPr>
            <a:spLocks noChangeArrowheads="1"/>
          </p:cNvSpPr>
          <p:nvPr/>
        </p:nvSpPr>
        <p:spPr bwMode="auto">
          <a:xfrm>
            <a:off x="4071938" y="3581400"/>
            <a:ext cx="330200" cy="609600"/>
          </a:xfrm>
          <a:prstGeom prst="rect">
            <a:avLst/>
          </a:prstGeom>
          <a:gradFill rotWithShape="1">
            <a:gsLst>
              <a:gs pos="0">
                <a:srgbClr val="F5FFFF"/>
              </a:gs>
              <a:gs pos="64999">
                <a:srgbClr val="E8FFFF"/>
              </a:gs>
              <a:gs pos="100000">
                <a:srgbClr val="DFFFFF"/>
              </a:gs>
            </a:gsLst>
            <a:lin ang="5400000" scaled="1"/>
          </a:gradFill>
          <a:ln w="9525">
            <a:solidFill>
              <a:srgbClr val="D0E9EA"/>
            </a:solidFill>
            <a:miter lim="800000"/>
            <a:headEnd/>
            <a:tailEnd/>
          </a:ln>
          <a:effectLst>
            <a:outerShdw dist="20000" dir="5400000" rotWithShape="0">
              <a:srgbClr val="808080">
                <a:alpha val="37999"/>
              </a:srgbClr>
            </a:outerShdw>
          </a:effectLst>
        </p:spPr>
        <p:txBody>
          <a:bodyPr wrap="none" anchor="ctr"/>
          <a:lstStyle/>
          <a:p>
            <a:pPr algn="ctr" eaLnBrk="0" hangingPunct="0">
              <a:defRPr/>
            </a:pPr>
            <a:r>
              <a:rPr lang="en-GB">
                <a:solidFill>
                  <a:srgbClr val="000000"/>
                </a:solidFill>
                <a:latin typeface="Times" charset="0"/>
                <a:ea typeface="+mn-ea"/>
              </a:rPr>
              <a:t>IS</a:t>
            </a:r>
          </a:p>
        </p:txBody>
      </p:sp>
      <p:sp>
        <p:nvSpPr>
          <p:cNvPr id="23561" name="AutoShape 11"/>
          <p:cNvSpPr>
            <a:spLocks noChangeArrowheads="1"/>
          </p:cNvSpPr>
          <p:nvPr/>
        </p:nvSpPr>
        <p:spPr bwMode="auto">
          <a:xfrm>
            <a:off x="4649788" y="3733800"/>
            <a:ext cx="1073150" cy="304800"/>
          </a:xfrm>
          <a:prstGeom prst="rightArrow">
            <a:avLst>
              <a:gd name="adj1" fmla="val 50000"/>
              <a:gd name="adj2" fmla="val 88021"/>
            </a:avLst>
          </a:prstGeom>
          <a:ln>
            <a:headEnd/>
            <a:tailEnd/>
          </a:ln>
        </p:spPr>
        <p:style>
          <a:lnRef idx="0">
            <a:schemeClr val="accent4"/>
          </a:lnRef>
          <a:fillRef idx="3">
            <a:schemeClr val="accent4"/>
          </a:fillRef>
          <a:effectRef idx="3">
            <a:schemeClr val="accent4"/>
          </a:effectRef>
          <a:fontRef idx="minor">
            <a:schemeClr val="lt1"/>
          </a:fontRef>
        </p:style>
        <p:txBody>
          <a:bodyPr wrap="none" anchor="ctr"/>
          <a:lstStyle/>
          <a:p>
            <a:pPr>
              <a:defRPr/>
            </a:pPr>
            <a:endParaRPr lang="en-GB">
              <a:solidFill>
                <a:srgbClr val="FFFFFF"/>
              </a:solidFill>
            </a:endParaRPr>
          </a:p>
        </p:txBody>
      </p:sp>
      <p:sp>
        <p:nvSpPr>
          <p:cNvPr id="115726" name="Text Box 14"/>
          <p:cNvSpPr txBox="1">
            <a:spLocks noChangeArrowheads="1"/>
          </p:cNvSpPr>
          <p:nvPr/>
        </p:nvSpPr>
        <p:spPr bwMode="auto">
          <a:xfrm>
            <a:off x="4930775" y="3443288"/>
            <a:ext cx="512763" cy="461962"/>
          </a:xfrm>
          <a:prstGeom prst="rect">
            <a:avLst/>
          </a:prstGeom>
          <a:noFill/>
          <a:ln w="9525">
            <a:noFill/>
            <a:miter lim="800000"/>
            <a:headEnd/>
            <a:tailEnd/>
          </a:ln>
        </p:spPr>
        <p:txBody>
          <a:bodyPr wrap="none">
            <a:spAutoFit/>
          </a:bodyPr>
          <a:lstStyle/>
          <a:p>
            <a:pPr eaLnBrk="0" hangingPunct="0"/>
            <a:r>
              <a:rPr lang="en-GB">
                <a:solidFill>
                  <a:srgbClr val="000000"/>
                </a:solidFill>
                <a:latin typeface="Times" pitchFamily="18" charset="0"/>
                <a:ea typeface="ヒラギノ角ゴ Pro W3" pitchFamily="16" charset="-128"/>
              </a:rPr>
              <a:t>1+</a:t>
            </a:r>
          </a:p>
        </p:txBody>
      </p:sp>
      <p:sp>
        <p:nvSpPr>
          <p:cNvPr id="23563" name="Rectangle 17"/>
          <p:cNvSpPr>
            <a:spLocks noChangeArrowheads="1"/>
          </p:cNvSpPr>
          <p:nvPr/>
        </p:nvSpPr>
        <p:spPr bwMode="auto">
          <a:xfrm>
            <a:off x="3113088" y="5105400"/>
            <a:ext cx="990600" cy="609600"/>
          </a:xfrm>
          <a:prstGeom prst="rect">
            <a:avLst/>
          </a:prstGeom>
          <a:ln>
            <a:headEnd/>
            <a:tailEnd/>
          </a:ln>
        </p:spPr>
        <p:style>
          <a:lnRef idx="0">
            <a:schemeClr val="accent2"/>
          </a:lnRef>
          <a:fillRef idx="3">
            <a:schemeClr val="accent2"/>
          </a:fillRef>
          <a:effectRef idx="3">
            <a:schemeClr val="accent2"/>
          </a:effectRef>
          <a:fontRef idx="minor">
            <a:schemeClr val="lt1"/>
          </a:fontRef>
        </p:style>
        <p:txBody>
          <a:bodyPr wrap="none" anchor="ctr"/>
          <a:lstStyle/>
          <a:p>
            <a:pPr algn="ctr" eaLnBrk="0" hangingPunct="0"/>
            <a:r>
              <a:rPr lang="en-GB" b="1">
                <a:solidFill>
                  <a:srgbClr val="FFFFFF"/>
                </a:solidFill>
                <a:latin typeface="Times New Roman" pitchFamily="18" charset="0"/>
              </a:rPr>
              <a:t>UCx</a:t>
            </a:r>
            <a:endParaRPr lang="en-GB">
              <a:solidFill>
                <a:srgbClr val="FFFFFF"/>
              </a:solidFill>
              <a:latin typeface="Times New Roman" pitchFamily="18" charset="0"/>
            </a:endParaRPr>
          </a:p>
        </p:txBody>
      </p:sp>
      <p:sp>
        <p:nvSpPr>
          <p:cNvPr id="23564" name="AutoShape 18"/>
          <p:cNvSpPr>
            <a:spLocks noChangeArrowheads="1"/>
          </p:cNvSpPr>
          <p:nvPr/>
        </p:nvSpPr>
        <p:spPr bwMode="auto">
          <a:xfrm>
            <a:off x="1870075" y="5184775"/>
            <a:ext cx="1073150" cy="304800"/>
          </a:xfrm>
          <a:prstGeom prst="rightArrow">
            <a:avLst>
              <a:gd name="adj1" fmla="val 50000"/>
              <a:gd name="adj2" fmla="val 88021"/>
            </a:avLst>
          </a:prstGeom>
          <a:gradFill rotWithShape="1">
            <a:gsLst>
              <a:gs pos="0">
                <a:srgbClr val="E9E9F7"/>
              </a:gs>
              <a:gs pos="64999">
                <a:srgbClr val="C5C5E9"/>
              </a:gs>
              <a:gs pos="100000">
                <a:srgbClr val="ACACE1"/>
              </a:gs>
            </a:gsLst>
            <a:lin ang="5400000" scaled="1"/>
          </a:gradFill>
          <a:ln w="9525">
            <a:solidFill>
              <a:srgbClr val="292989"/>
            </a:solidFill>
            <a:miter lim="800000"/>
            <a:headEnd/>
            <a:tailEnd/>
          </a:ln>
          <a:effectLst>
            <a:outerShdw dist="20000" dir="5400000" rotWithShape="0">
              <a:srgbClr val="808080">
                <a:alpha val="37999"/>
              </a:srgbClr>
            </a:outerShdw>
          </a:effectLst>
        </p:spPr>
        <p:txBody>
          <a:bodyPr wrap="none" anchor="ctr"/>
          <a:lstStyle/>
          <a:p>
            <a:pPr>
              <a:defRPr/>
            </a:pPr>
            <a:endParaRPr lang="en-GB">
              <a:solidFill>
                <a:srgbClr val="000000"/>
              </a:solidFill>
              <a:latin typeface="+mn-lt"/>
              <a:ea typeface="+mn-ea"/>
            </a:endParaRPr>
          </a:p>
        </p:txBody>
      </p:sp>
      <p:sp>
        <p:nvSpPr>
          <p:cNvPr id="23565" name="Rectangle 22"/>
          <p:cNvSpPr>
            <a:spLocks noChangeArrowheads="1"/>
          </p:cNvSpPr>
          <p:nvPr/>
        </p:nvSpPr>
        <p:spPr bwMode="auto">
          <a:xfrm>
            <a:off x="4103688" y="5105400"/>
            <a:ext cx="330200" cy="609600"/>
          </a:xfrm>
          <a:prstGeom prst="rect">
            <a:avLst/>
          </a:prstGeom>
          <a:gradFill rotWithShape="1">
            <a:gsLst>
              <a:gs pos="0">
                <a:srgbClr val="F5FFFF"/>
              </a:gs>
              <a:gs pos="64999">
                <a:srgbClr val="E8FFFF"/>
              </a:gs>
              <a:gs pos="100000">
                <a:srgbClr val="DFFFFF"/>
              </a:gs>
            </a:gsLst>
            <a:lin ang="5400000" scaled="1"/>
          </a:gradFill>
          <a:ln w="9525">
            <a:solidFill>
              <a:srgbClr val="D0E9EA"/>
            </a:solidFill>
            <a:miter lim="800000"/>
            <a:headEnd/>
            <a:tailEnd/>
          </a:ln>
          <a:effectLst>
            <a:outerShdw dist="20000" dir="5400000" rotWithShape="0">
              <a:srgbClr val="808080">
                <a:alpha val="37999"/>
              </a:srgbClr>
            </a:outerShdw>
          </a:effectLst>
        </p:spPr>
        <p:txBody>
          <a:bodyPr wrap="none" anchor="ctr"/>
          <a:lstStyle/>
          <a:p>
            <a:pPr algn="ctr" eaLnBrk="0" hangingPunct="0">
              <a:defRPr/>
            </a:pPr>
            <a:r>
              <a:rPr lang="en-GB">
                <a:solidFill>
                  <a:srgbClr val="000000"/>
                </a:solidFill>
                <a:latin typeface="Times" charset="0"/>
                <a:ea typeface="+mn-ea"/>
              </a:rPr>
              <a:t>IS</a:t>
            </a:r>
          </a:p>
        </p:txBody>
      </p:sp>
      <p:sp>
        <p:nvSpPr>
          <p:cNvPr id="23566" name="AutoShape 23"/>
          <p:cNvSpPr>
            <a:spLocks noChangeArrowheads="1"/>
          </p:cNvSpPr>
          <p:nvPr/>
        </p:nvSpPr>
        <p:spPr bwMode="auto">
          <a:xfrm>
            <a:off x="4681538" y="5257800"/>
            <a:ext cx="1073150" cy="304800"/>
          </a:xfrm>
          <a:prstGeom prst="rightArrow">
            <a:avLst>
              <a:gd name="adj1" fmla="val 50000"/>
              <a:gd name="adj2" fmla="val 88021"/>
            </a:avLst>
          </a:prstGeom>
          <a:ln>
            <a:headEnd/>
            <a:tailEnd/>
          </a:ln>
        </p:spPr>
        <p:style>
          <a:lnRef idx="0">
            <a:schemeClr val="accent4"/>
          </a:lnRef>
          <a:fillRef idx="3">
            <a:schemeClr val="accent4"/>
          </a:fillRef>
          <a:effectRef idx="3">
            <a:schemeClr val="accent4"/>
          </a:effectRef>
          <a:fontRef idx="minor">
            <a:schemeClr val="lt1"/>
          </a:fontRef>
        </p:style>
        <p:txBody>
          <a:bodyPr wrap="none" anchor="ctr"/>
          <a:lstStyle/>
          <a:p>
            <a:pPr>
              <a:defRPr/>
            </a:pPr>
            <a:endParaRPr lang="en-GB">
              <a:solidFill>
                <a:srgbClr val="FFFFFF"/>
              </a:solidFill>
            </a:endParaRPr>
          </a:p>
        </p:txBody>
      </p:sp>
      <p:sp>
        <p:nvSpPr>
          <p:cNvPr id="115735" name="Text Box 24"/>
          <p:cNvSpPr txBox="1">
            <a:spLocks noChangeArrowheads="1"/>
          </p:cNvSpPr>
          <p:nvPr/>
        </p:nvSpPr>
        <p:spPr bwMode="auto">
          <a:xfrm>
            <a:off x="4962525" y="4967288"/>
            <a:ext cx="512763" cy="461962"/>
          </a:xfrm>
          <a:prstGeom prst="rect">
            <a:avLst/>
          </a:prstGeom>
          <a:noFill/>
          <a:ln w="9525">
            <a:noFill/>
            <a:miter lim="800000"/>
            <a:headEnd/>
            <a:tailEnd/>
          </a:ln>
        </p:spPr>
        <p:txBody>
          <a:bodyPr wrap="none">
            <a:spAutoFit/>
          </a:bodyPr>
          <a:lstStyle/>
          <a:p>
            <a:pPr eaLnBrk="0" hangingPunct="0"/>
            <a:r>
              <a:rPr lang="en-GB">
                <a:solidFill>
                  <a:srgbClr val="000000"/>
                </a:solidFill>
                <a:latin typeface="Times" pitchFamily="18" charset="0"/>
                <a:ea typeface="ヒラギノ角ゴ Pro W3" pitchFamily="16" charset="-128"/>
              </a:rPr>
              <a:t>1+</a:t>
            </a:r>
          </a:p>
        </p:txBody>
      </p:sp>
      <p:sp>
        <p:nvSpPr>
          <p:cNvPr id="23568" name="Rectangle 25"/>
          <p:cNvSpPr>
            <a:spLocks noChangeArrowheads="1"/>
          </p:cNvSpPr>
          <p:nvPr/>
        </p:nvSpPr>
        <p:spPr bwMode="auto">
          <a:xfrm>
            <a:off x="3113088" y="5867400"/>
            <a:ext cx="990600" cy="609600"/>
          </a:xfrm>
          <a:prstGeom prst="rect">
            <a:avLst/>
          </a:prstGeom>
          <a:ln>
            <a:headEnd/>
            <a:tailEnd/>
          </a:ln>
        </p:spPr>
        <p:style>
          <a:lnRef idx="0">
            <a:schemeClr val="accent2"/>
          </a:lnRef>
          <a:fillRef idx="3">
            <a:schemeClr val="accent2"/>
          </a:fillRef>
          <a:effectRef idx="3">
            <a:schemeClr val="accent2"/>
          </a:effectRef>
          <a:fontRef idx="minor">
            <a:schemeClr val="lt1"/>
          </a:fontRef>
        </p:style>
        <p:txBody>
          <a:bodyPr wrap="none" anchor="ctr"/>
          <a:lstStyle/>
          <a:p>
            <a:pPr algn="ctr" eaLnBrk="0" hangingPunct="0">
              <a:defRPr/>
            </a:pPr>
            <a:r>
              <a:rPr lang="en-GB" b="1">
                <a:solidFill>
                  <a:srgbClr val="FFFFFF"/>
                </a:solidFill>
                <a:latin typeface="Times New Roman" charset="0"/>
              </a:rPr>
              <a:t>Target</a:t>
            </a:r>
          </a:p>
        </p:txBody>
      </p:sp>
      <p:sp>
        <p:nvSpPr>
          <p:cNvPr id="23569" name="AutoShape 26"/>
          <p:cNvSpPr>
            <a:spLocks noChangeArrowheads="1"/>
          </p:cNvSpPr>
          <p:nvPr/>
        </p:nvSpPr>
        <p:spPr bwMode="auto">
          <a:xfrm>
            <a:off x="1870075" y="5946775"/>
            <a:ext cx="1073150" cy="304800"/>
          </a:xfrm>
          <a:prstGeom prst="rightArrow">
            <a:avLst>
              <a:gd name="adj1" fmla="val 50000"/>
              <a:gd name="adj2" fmla="val 88021"/>
            </a:avLst>
          </a:prstGeom>
          <a:gradFill rotWithShape="1">
            <a:gsLst>
              <a:gs pos="0">
                <a:srgbClr val="E9E9F7"/>
              </a:gs>
              <a:gs pos="64999">
                <a:srgbClr val="C5C5E9"/>
              </a:gs>
              <a:gs pos="100000">
                <a:srgbClr val="ACACE1"/>
              </a:gs>
            </a:gsLst>
            <a:lin ang="5400000" scaled="1"/>
          </a:gradFill>
          <a:ln w="9525">
            <a:solidFill>
              <a:srgbClr val="292989"/>
            </a:solidFill>
            <a:miter lim="800000"/>
            <a:headEnd/>
            <a:tailEnd/>
          </a:ln>
          <a:effectLst>
            <a:outerShdw dist="20000" dir="5400000" rotWithShape="0">
              <a:srgbClr val="808080">
                <a:alpha val="37999"/>
              </a:srgbClr>
            </a:outerShdw>
          </a:effectLst>
        </p:spPr>
        <p:txBody>
          <a:bodyPr wrap="none" anchor="ctr"/>
          <a:lstStyle/>
          <a:p>
            <a:pPr>
              <a:defRPr/>
            </a:pPr>
            <a:endParaRPr lang="en-GB">
              <a:solidFill>
                <a:srgbClr val="000000"/>
              </a:solidFill>
              <a:latin typeface="+mn-lt"/>
              <a:ea typeface="+mn-ea"/>
            </a:endParaRPr>
          </a:p>
        </p:txBody>
      </p:sp>
      <p:sp>
        <p:nvSpPr>
          <p:cNvPr id="115740" name="Rectangle 27"/>
          <p:cNvSpPr>
            <a:spLocks noChangeArrowheads="1"/>
          </p:cNvSpPr>
          <p:nvPr/>
        </p:nvSpPr>
        <p:spPr bwMode="auto">
          <a:xfrm>
            <a:off x="2087563" y="5586413"/>
            <a:ext cx="506412" cy="457200"/>
          </a:xfrm>
          <a:prstGeom prst="rect">
            <a:avLst/>
          </a:prstGeom>
          <a:noFill/>
          <a:ln w="9525">
            <a:noFill/>
            <a:miter lim="800000"/>
            <a:headEnd/>
            <a:tailEnd/>
          </a:ln>
        </p:spPr>
        <p:txBody>
          <a:bodyPr wrap="none">
            <a:spAutoFit/>
          </a:bodyPr>
          <a:lstStyle/>
          <a:p>
            <a:pPr eaLnBrk="0" hangingPunct="0"/>
            <a:r>
              <a:rPr lang="en-GB">
                <a:solidFill>
                  <a:srgbClr val="000000"/>
                </a:solidFill>
                <a:latin typeface="Times New Roman" pitchFamily="18" charset="0"/>
                <a:ea typeface="ヒラギノ角ゴ Pro W3" pitchFamily="16" charset="-128"/>
              </a:rPr>
              <a:t>HI</a:t>
            </a:r>
          </a:p>
        </p:txBody>
      </p:sp>
      <p:sp>
        <p:nvSpPr>
          <p:cNvPr id="23571" name="Rectangle 28"/>
          <p:cNvSpPr>
            <a:spLocks noChangeArrowheads="1"/>
          </p:cNvSpPr>
          <p:nvPr/>
        </p:nvSpPr>
        <p:spPr bwMode="auto">
          <a:xfrm>
            <a:off x="4103688" y="5867400"/>
            <a:ext cx="330200" cy="609600"/>
          </a:xfrm>
          <a:prstGeom prst="rect">
            <a:avLst/>
          </a:prstGeom>
          <a:gradFill rotWithShape="1">
            <a:gsLst>
              <a:gs pos="0">
                <a:srgbClr val="F5FFFF"/>
              </a:gs>
              <a:gs pos="64999">
                <a:srgbClr val="E8FFFF"/>
              </a:gs>
              <a:gs pos="100000">
                <a:srgbClr val="DFFFFF"/>
              </a:gs>
            </a:gsLst>
            <a:lin ang="5400000" scaled="1"/>
          </a:gradFill>
          <a:ln w="9525">
            <a:solidFill>
              <a:srgbClr val="D0E9EA"/>
            </a:solidFill>
            <a:miter lim="800000"/>
            <a:headEnd/>
            <a:tailEnd/>
          </a:ln>
          <a:effectLst>
            <a:outerShdw dist="20000" dir="5400000" rotWithShape="0">
              <a:srgbClr val="808080">
                <a:alpha val="37999"/>
              </a:srgbClr>
            </a:outerShdw>
          </a:effectLst>
        </p:spPr>
        <p:txBody>
          <a:bodyPr wrap="none" anchor="ctr"/>
          <a:lstStyle/>
          <a:p>
            <a:pPr algn="ctr" eaLnBrk="0" hangingPunct="0">
              <a:defRPr/>
            </a:pPr>
            <a:r>
              <a:rPr lang="en-GB">
                <a:solidFill>
                  <a:srgbClr val="000000"/>
                </a:solidFill>
                <a:latin typeface="Times" charset="0"/>
                <a:ea typeface="+mn-ea"/>
              </a:rPr>
              <a:t>IS</a:t>
            </a:r>
          </a:p>
        </p:txBody>
      </p:sp>
      <p:sp>
        <p:nvSpPr>
          <p:cNvPr id="23572" name="AutoShape 29"/>
          <p:cNvSpPr>
            <a:spLocks noChangeArrowheads="1"/>
          </p:cNvSpPr>
          <p:nvPr/>
        </p:nvSpPr>
        <p:spPr bwMode="auto">
          <a:xfrm>
            <a:off x="4681538" y="6019800"/>
            <a:ext cx="1073150" cy="304800"/>
          </a:xfrm>
          <a:prstGeom prst="rightArrow">
            <a:avLst>
              <a:gd name="adj1" fmla="val 50000"/>
              <a:gd name="adj2" fmla="val 88021"/>
            </a:avLst>
          </a:prstGeom>
          <a:ln>
            <a:headEnd/>
            <a:tailEnd/>
          </a:ln>
        </p:spPr>
        <p:style>
          <a:lnRef idx="0">
            <a:schemeClr val="accent4"/>
          </a:lnRef>
          <a:fillRef idx="3">
            <a:schemeClr val="accent4"/>
          </a:fillRef>
          <a:effectRef idx="3">
            <a:schemeClr val="accent4"/>
          </a:effectRef>
          <a:fontRef idx="minor">
            <a:schemeClr val="lt1"/>
          </a:fontRef>
        </p:style>
        <p:txBody>
          <a:bodyPr wrap="none" anchor="ctr"/>
          <a:lstStyle/>
          <a:p>
            <a:pPr>
              <a:defRPr/>
            </a:pPr>
            <a:endParaRPr lang="en-GB">
              <a:solidFill>
                <a:srgbClr val="FFFFFF"/>
              </a:solidFill>
            </a:endParaRPr>
          </a:p>
        </p:txBody>
      </p:sp>
      <p:sp>
        <p:nvSpPr>
          <p:cNvPr id="115745" name="Text Box 30"/>
          <p:cNvSpPr txBox="1">
            <a:spLocks noChangeArrowheads="1"/>
          </p:cNvSpPr>
          <p:nvPr/>
        </p:nvSpPr>
        <p:spPr bwMode="auto">
          <a:xfrm>
            <a:off x="4962525" y="5729288"/>
            <a:ext cx="512763" cy="461962"/>
          </a:xfrm>
          <a:prstGeom prst="rect">
            <a:avLst/>
          </a:prstGeom>
          <a:noFill/>
          <a:ln w="9525">
            <a:noFill/>
            <a:miter lim="800000"/>
            <a:headEnd/>
            <a:tailEnd/>
          </a:ln>
        </p:spPr>
        <p:txBody>
          <a:bodyPr wrap="none">
            <a:spAutoFit/>
          </a:bodyPr>
          <a:lstStyle/>
          <a:p>
            <a:pPr eaLnBrk="0" hangingPunct="0"/>
            <a:r>
              <a:rPr lang="en-GB">
                <a:solidFill>
                  <a:srgbClr val="000000"/>
                </a:solidFill>
                <a:latin typeface="Times" pitchFamily="18" charset="0"/>
                <a:ea typeface="ヒラギノ角ゴ Pro W3" pitchFamily="16" charset="-128"/>
              </a:rPr>
              <a:t>1+</a:t>
            </a:r>
          </a:p>
        </p:txBody>
      </p:sp>
      <p:sp>
        <p:nvSpPr>
          <p:cNvPr id="23574" name="AutoShape 33"/>
          <p:cNvSpPr>
            <a:spLocks noChangeArrowheads="1"/>
          </p:cNvSpPr>
          <p:nvPr/>
        </p:nvSpPr>
        <p:spPr bwMode="auto">
          <a:xfrm>
            <a:off x="2230438" y="3733800"/>
            <a:ext cx="790575" cy="287338"/>
          </a:xfrm>
          <a:prstGeom prst="rightArrow">
            <a:avLst>
              <a:gd name="adj1" fmla="val 50000"/>
              <a:gd name="adj2" fmla="val 68784"/>
            </a:avLst>
          </a:prstGeom>
          <a:gradFill rotWithShape="1">
            <a:gsLst>
              <a:gs pos="0">
                <a:srgbClr val="E9E9F7"/>
              </a:gs>
              <a:gs pos="64999">
                <a:srgbClr val="C5C5E9"/>
              </a:gs>
              <a:gs pos="100000">
                <a:srgbClr val="ACACE1"/>
              </a:gs>
            </a:gsLst>
            <a:lin ang="5400000" scaled="1"/>
          </a:gradFill>
          <a:ln w="9525">
            <a:solidFill>
              <a:srgbClr val="292989"/>
            </a:solidFill>
            <a:miter lim="800000"/>
            <a:headEnd/>
            <a:tailEnd/>
          </a:ln>
          <a:effectLst>
            <a:outerShdw dist="20000" dir="5400000" rotWithShape="0">
              <a:srgbClr val="808080">
                <a:alpha val="37999"/>
              </a:srgbClr>
            </a:outerShdw>
          </a:effectLst>
        </p:spPr>
        <p:txBody>
          <a:bodyPr wrap="none" anchor="ctr"/>
          <a:lstStyle/>
          <a:p>
            <a:pPr>
              <a:defRPr/>
            </a:pPr>
            <a:endParaRPr lang="en-GB">
              <a:solidFill>
                <a:srgbClr val="000000"/>
              </a:solidFill>
              <a:latin typeface="+mn-lt"/>
              <a:ea typeface="+mn-ea"/>
            </a:endParaRPr>
          </a:p>
        </p:txBody>
      </p:sp>
      <p:sp>
        <p:nvSpPr>
          <p:cNvPr id="115747" name="Text Box 34"/>
          <p:cNvSpPr txBox="1">
            <a:spLocks noChangeArrowheads="1"/>
          </p:cNvSpPr>
          <p:nvPr/>
        </p:nvSpPr>
        <p:spPr bwMode="auto">
          <a:xfrm>
            <a:off x="2427288" y="3392488"/>
            <a:ext cx="355600" cy="461962"/>
          </a:xfrm>
          <a:prstGeom prst="rect">
            <a:avLst/>
          </a:prstGeom>
          <a:noFill/>
          <a:ln w="9525">
            <a:noFill/>
            <a:miter lim="800000"/>
            <a:headEnd/>
            <a:tailEnd/>
          </a:ln>
        </p:spPr>
        <p:txBody>
          <a:bodyPr wrap="none">
            <a:spAutoFit/>
          </a:bodyPr>
          <a:lstStyle/>
          <a:p>
            <a:r>
              <a:rPr lang="en-GB">
                <a:solidFill>
                  <a:srgbClr val="000000"/>
                </a:solidFill>
                <a:ea typeface="ヒラギノ角ゴ Pro W3" pitchFamily="16" charset="-128"/>
              </a:rPr>
              <a:t>n</a:t>
            </a:r>
          </a:p>
        </p:txBody>
      </p:sp>
      <p:sp>
        <p:nvSpPr>
          <p:cNvPr id="115748" name="Rectangle 7"/>
          <p:cNvSpPr>
            <a:spLocks noChangeArrowheads="1"/>
          </p:cNvSpPr>
          <p:nvPr/>
        </p:nvSpPr>
        <p:spPr bwMode="auto">
          <a:xfrm>
            <a:off x="2028825" y="4768850"/>
            <a:ext cx="646113" cy="461963"/>
          </a:xfrm>
          <a:prstGeom prst="rect">
            <a:avLst/>
          </a:prstGeom>
          <a:noFill/>
          <a:ln w="9525">
            <a:noFill/>
            <a:miter lim="800000"/>
            <a:headEnd/>
            <a:tailEnd/>
          </a:ln>
        </p:spPr>
        <p:txBody>
          <a:bodyPr wrap="none">
            <a:spAutoFit/>
          </a:bodyPr>
          <a:lstStyle/>
          <a:p>
            <a:pPr eaLnBrk="0" hangingPunct="0"/>
            <a:r>
              <a:rPr lang="fr-FR">
                <a:solidFill>
                  <a:srgbClr val="000000"/>
                </a:solidFill>
                <a:latin typeface="Times New Roman" pitchFamily="18" charset="0"/>
                <a:ea typeface="ヒラギノ角ゴ Pro W3" pitchFamily="16" charset="-128"/>
              </a:rPr>
              <a:t>p</a:t>
            </a:r>
            <a:r>
              <a:rPr lang="en-GB">
                <a:solidFill>
                  <a:srgbClr val="000000"/>
                </a:solidFill>
                <a:latin typeface="Times New Roman" pitchFamily="18" charset="0"/>
                <a:ea typeface="ヒラギノ角ゴ Pro W3" pitchFamily="16" charset="-128"/>
              </a:rPr>
              <a:t>, d</a:t>
            </a:r>
          </a:p>
        </p:txBody>
      </p:sp>
      <p:sp>
        <p:nvSpPr>
          <p:cNvPr id="115749" name="ZoneTexte 30"/>
          <p:cNvSpPr txBox="1">
            <a:spLocks noChangeArrowheads="1"/>
          </p:cNvSpPr>
          <p:nvPr/>
        </p:nvSpPr>
        <p:spPr bwMode="auto">
          <a:xfrm>
            <a:off x="5791200" y="3614738"/>
            <a:ext cx="2613025" cy="461962"/>
          </a:xfrm>
          <a:prstGeom prst="rect">
            <a:avLst/>
          </a:prstGeom>
          <a:noFill/>
          <a:ln w="9525">
            <a:noFill/>
            <a:miter lim="800000"/>
            <a:headEnd/>
            <a:tailEnd/>
          </a:ln>
        </p:spPr>
        <p:txBody>
          <a:bodyPr wrap="none">
            <a:spAutoFit/>
          </a:bodyPr>
          <a:lstStyle/>
          <a:p>
            <a:r>
              <a:rPr lang="en-GB">
                <a:solidFill>
                  <a:srgbClr val="000000"/>
                </a:solidFill>
                <a:ea typeface="ヒラギノ角ゴ Pro W3" pitchFamily="16" charset="-128"/>
              </a:rPr>
              <a:t>Fission fragments</a:t>
            </a:r>
          </a:p>
        </p:txBody>
      </p:sp>
      <p:sp>
        <p:nvSpPr>
          <p:cNvPr id="115750" name="ZoneTexte 31"/>
          <p:cNvSpPr txBox="1">
            <a:spLocks noChangeArrowheads="1"/>
          </p:cNvSpPr>
          <p:nvPr/>
        </p:nvSpPr>
        <p:spPr bwMode="auto">
          <a:xfrm>
            <a:off x="5813425" y="5145088"/>
            <a:ext cx="2613025" cy="461962"/>
          </a:xfrm>
          <a:prstGeom prst="rect">
            <a:avLst/>
          </a:prstGeom>
          <a:noFill/>
          <a:ln w="9525">
            <a:noFill/>
            <a:miter lim="800000"/>
            <a:headEnd/>
            <a:tailEnd/>
          </a:ln>
        </p:spPr>
        <p:txBody>
          <a:bodyPr wrap="none">
            <a:spAutoFit/>
          </a:bodyPr>
          <a:lstStyle/>
          <a:p>
            <a:r>
              <a:rPr lang="en-GB">
                <a:solidFill>
                  <a:srgbClr val="000000"/>
                </a:solidFill>
                <a:ea typeface="ヒラギノ角ゴ Pro W3" pitchFamily="16" charset="-128"/>
              </a:rPr>
              <a:t>Fission fragments</a:t>
            </a:r>
          </a:p>
        </p:txBody>
      </p:sp>
      <p:sp>
        <p:nvSpPr>
          <p:cNvPr id="115751" name="ZoneTexte 33"/>
          <p:cNvSpPr txBox="1">
            <a:spLocks noChangeArrowheads="1"/>
          </p:cNvSpPr>
          <p:nvPr/>
        </p:nvSpPr>
        <p:spPr bwMode="auto">
          <a:xfrm>
            <a:off x="5813425" y="5943600"/>
            <a:ext cx="3443288" cy="461963"/>
          </a:xfrm>
          <a:prstGeom prst="rect">
            <a:avLst/>
          </a:prstGeom>
          <a:noFill/>
          <a:ln w="9525">
            <a:noFill/>
            <a:miter lim="800000"/>
            <a:headEnd/>
            <a:tailEnd/>
          </a:ln>
        </p:spPr>
        <p:txBody>
          <a:bodyPr wrap="none">
            <a:spAutoFit/>
          </a:bodyPr>
          <a:lstStyle/>
          <a:p>
            <a:r>
              <a:rPr lang="en-GB">
                <a:solidFill>
                  <a:srgbClr val="000000"/>
                </a:solidFill>
                <a:ea typeface="ヒラギノ角ゴ Pro W3" pitchFamily="16" charset="-128"/>
              </a:rPr>
              <a:t>e.g. </a:t>
            </a:r>
            <a:r>
              <a:rPr lang="en-GB" baseline="30000">
                <a:solidFill>
                  <a:srgbClr val="000000"/>
                </a:solidFill>
                <a:ea typeface="ヒラギノ角ゴ Pro W3" pitchFamily="16" charset="-128"/>
              </a:rPr>
              <a:t>14,15</a:t>
            </a:r>
            <a:r>
              <a:rPr lang="en-GB">
                <a:solidFill>
                  <a:srgbClr val="000000"/>
                </a:solidFill>
                <a:ea typeface="ヒラギノ角ゴ Pro W3" pitchFamily="16" charset="-128"/>
              </a:rPr>
              <a:t>O, </a:t>
            </a:r>
            <a:r>
              <a:rPr lang="en-GB" baseline="30000">
                <a:solidFill>
                  <a:srgbClr val="000000"/>
                </a:solidFill>
                <a:ea typeface="ヒラギノ角ゴ Pro W3" pitchFamily="16" charset="-128"/>
              </a:rPr>
              <a:t>11</a:t>
            </a:r>
            <a:r>
              <a:rPr lang="en-GB">
                <a:solidFill>
                  <a:srgbClr val="000000"/>
                </a:solidFill>
                <a:ea typeface="ヒラギノ角ゴ Pro W3" pitchFamily="16" charset="-128"/>
              </a:rPr>
              <a:t>C, </a:t>
            </a:r>
            <a:r>
              <a:rPr lang="en-GB" baseline="30000">
                <a:solidFill>
                  <a:srgbClr val="000000"/>
                </a:solidFill>
                <a:ea typeface="ヒラギノ角ゴ Pro W3" pitchFamily="16" charset="-128"/>
              </a:rPr>
              <a:t>102-106</a:t>
            </a:r>
            <a:r>
              <a:rPr lang="en-GB">
                <a:solidFill>
                  <a:srgbClr val="000000"/>
                </a:solidFill>
                <a:ea typeface="ヒラギノ角ゴ Pro W3" pitchFamily="16" charset="-128"/>
              </a:rPr>
              <a:t>Sn  </a:t>
            </a:r>
          </a:p>
        </p:txBody>
      </p:sp>
      <p:sp>
        <p:nvSpPr>
          <p:cNvPr id="23580" name="AutoShape 6"/>
          <p:cNvSpPr>
            <a:spLocks noChangeArrowheads="1"/>
          </p:cNvSpPr>
          <p:nvPr/>
        </p:nvSpPr>
        <p:spPr bwMode="auto">
          <a:xfrm>
            <a:off x="358775" y="4495800"/>
            <a:ext cx="1073150" cy="304800"/>
          </a:xfrm>
          <a:prstGeom prst="rightArrow">
            <a:avLst>
              <a:gd name="adj1" fmla="val 50000"/>
              <a:gd name="adj2" fmla="val 88021"/>
            </a:avLst>
          </a:prstGeom>
          <a:gradFill rotWithShape="1">
            <a:gsLst>
              <a:gs pos="0">
                <a:srgbClr val="E9E9F7"/>
              </a:gs>
              <a:gs pos="64999">
                <a:srgbClr val="C5C5E9"/>
              </a:gs>
              <a:gs pos="100000">
                <a:srgbClr val="ACACE1"/>
              </a:gs>
            </a:gsLst>
            <a:lin ang="5400000" scaled="1"/>
          </a:gradFill>
          <a:ln w="9525">
            <a:solidFill>
              <a:srgbClr val="292989"/>
            </a:solidFill>
            <a:miter lim="800000"/>
            <a:headEnd/>
            <a:tailEnd/>
          </a:ln>
          <a:effectLst>
            <a:outerShdw dist="20000" dir="5400000" rotWithShape="0">
              <a:srgbClr val="808080">
                <a:alpha val="37999"/>
              </a:srgbClr>
            </a:outerShdw>
          </a:effectLst>
        </p:spPr>
        <p:txBody>
          <a:bodyPr wrap="none" anchor="ctr"/>
          <a:lstStyle/>
          <a:p>
            <a:pPr>
              <a:defRPr/>
            </a:pPr>
            <a:endParaRPr lang="en-GB">
              <a:solidFill>
                <a:srgbClr val="000000"/>
              </a:solidFill>
              <a:latin typeface="+mn-lt"/>
              <a:ea typeface="+mn-ea"/>
            </a:endParaRPr>
          </a:p>
        </p:txBody>
      </p:sp>
      <p:sp>
        <p:nvSpPr>
          <p:cNvPr id="115753" name="Rectangle 7"/>
          <p:cNvSpPr>
            <a:spLocks noChangeArrowheads="1"/>
          </p:cNvSpPr>
          <p:nvPr/>
        </p:nvSpPr>
        <p:spPr bwMode="auto">
          <a:xfrm>
            <a:off x="606425" y="4114800"/>
            <a:ext cx="509588" cy="461963"/>
          </a:xfrm>
          <a:prstGeom prst="rect">
            <a:avLst/>
          </a:prstGeom>
          <a:noFill/>
          <a:ln w="9525">
            <a:noFill/>
            <a:miter lim="800000"/>
            <a:headEnd/>
            <a:tailEnd/>
          </a:ln>
        </p:spPr>
        <p:txBody>
          <a:bodyPr wrap="none">
            <a:spAutoFit/>
          </a:bodyPr>
          <a:lstStyle/>
          <a:p>
            <a:pPr eaLnBrk="0" hangingPunct="0"/>
            <a:r>
              <a:rPr lang="en-GB" baseline="30000">
                <a:solidFill>
                  <a:srgbClr val="000000"/>
                </a:solidFill>
                <a:latin typeface="Times New Roman" pitchFamily="18" charset="0"/>
                <a:ea typeface="ヒラギノ角ゴ Pro W3" pitchFamily="16" charset="-128"/>
              </a:rPr>
              <a:t>2</a:t>
            </a:r>
            <a:r>
              <a:rPr lang="en-GB">
                <a:solidFill>
                  <a:srgbClr val="000000"/>
                </a:solidFill>
                <a:latin typeface="Times New Roman" pitchFamily="18" charset="0"/>
                <a:ea typeface="ヒラギノ角ゴ Pro W3" pitchFamily="16" charset="-128"/>
              </a:rPr>
              <a:t>H</a:t>
            </a:r>
          </a:p>
        </p:txBody>
      </p:sp>
      <p:grpSp>
        <p:nvGrpSpPr>
          <p:cNvPr id="4" name="Group 32"/>
          <p:cNvGrpSpPr>
            <a:grpSpLocks/>
          </p:cNvGrpSpPr>
          <p:nvPr/>
        </p:nvGrpSpPr>
        <p:grpSpPr bwMode="auto">
          <a:xfrm>
            <a:off x="1077913" y="4019550"/>
            <a:ext cx="1211262" cy="933450"/>
            <a:chOff x="1292" y="2586"/>
            <a:chExt cx="763" cy="588"/>
          </a:xfrm>
        </p:grpSpPr>
        <p:sp>
          <p:nvSpPr>
            <p:cNvPr id="115776" name="Rectangle 8"/>
            <p:cNvSpPr>
              <a:spLocks noChangeArrowheads="1"/>
            </p:cNvSpPr>
            <p:nvPr/>
          </p:nvSpPr>
          <p:spPr bwMode="auto">
            <a:xfrm>
              <a:off x="1535" y="2790"/>
              <a:ext cx="260" cy="384"/>
            </a:xfrm>
            <a:prstGeom prst="rect">
              <a:avLst/>
            </a:prstGeom>
            <a:solidFill>
              <a:schemeClr val="tx1"/>
            </a:solidFill>
            <a:ln w="9525">
              <a:solidFill>
                <a:schemeClr val="tx1"/>
              </a:solidFill>
              <a:miter lim="800000"/>
              <a:headEnd/>
              <a:tailEnd/>
            </a:ln>
          </p:spPr>
          <p:txBody>
            <a:bodyPr wrap="none" anchor="ctr"/>
            <a:lstStyle/>
            <a:p>
              <a:endParaRPr lang="en-GB">
                <a:solidFill>
                  <a:srgbClr val="000000"/>
                </a:solidFill>
                <a:ea typeface="ヒラギノ角ゴ Pro W3" pitchFamily="16" charset="-128"/>
              </a:endParaRPr>
            </a:p>
          </p:txBody>
        </p:sp>
        <p:sp>
          <p:nvSpPr>
            <p:cNvPr id="115777" name="Rectangle 9"/>
            <p:cNvSpPr>
              <a:spLocks noChangeArrowheads="1"/>
            </p:cNvSpPr>
            <p:nvPr/>
          </p:nvSpPr>
          <p:spPr bwMode="auto">
            <a:xfrm>
              <a:off x="1292" y="2586"/>
              <a:ext cx="763" cy="252"/>
            </a:xfrm>
            <a:prstGeom prst="rect">
              <a:avLst/>
            </a:prstGeom>
            <a:noFill/>
            <a:ln w="9525">
              <a:noFill/>
              <a:miter lim="800000"/>
              <a:headEnd/>
              <a:tailEnd/>
            </a:ln>
          </p:spPr>
          <p:txBody>
            <a:bodyPr wrap="none">
              <a:spAutoFit/>
            </a:bodyPr>
            <a:lstStyle/>
            <a:p>
              <a:pPr eaLnBrk="0" hangingPunct="0"/>
              <a:r>
                <a:rPr lang="en-GB" sz="2000">
                  <a:solidFill>
                    <a:srgbClr val="000000"/>
                  </a:solidFill>
                  <a:latin typeface="Times New Roman" pitchFamily="18" charset="0"/>
                  <a:ea typeface="ヒラギノ角ゴ Pro W3" pitchFamily="16" charset="-128"/>
                </a:rPr>
                <a:t>Converter</a:t>
              </a:r>
            </a:p>
          </p:txBody>
        </p:sp>
      </p:grpSp>
      <p:sp>
        <p:nvSpPr>
          <p:cNvPr id="23591" name="Rectangle 5"/>
          <p:cNvSpPr>
            <a:spLocks noChangeArrowheads="1"/>
          </p:cNvSpPr>
          <p:nvPr/>
        </p:nvSpPr>
        <p:spPr bwMode="auto">
          <a:xfrm>
            <a:off x="3081338" y="4343400"/>
            <a:ext cx="990600" cy="609600"/>
          </a:xfrm>
          <a:prstGeom prst="rect">
            <a:avLst/>
          </a:prstGeom>
          <a:ln>
            <a:headEnd/>
            <a:tailEnd/>
          </a:ln>
        </p:spPr>
        <p:style>
          <a:lnRef idx="0">
            <a:schemeClr val="accent2"/>
          </a:lnRef>
          <a:fillRef idx="3">
            <a:schemeClr val="accent2"/>
          </a:fillRef>
          <a:effectRef idx="3">
            <a:schemeClr val="accent2"/>
          </a:effectRef>
          <a:fontRef idx="minor">
            <a:schemeClr val="lt1"/>
          </a:fontRef>
        </p:style>
        <p:txBody>
          <a:bodyPr wrap="none" anchor="ctr"/>
          <a:lstStyle/>
          <a:p>
            <a:pPr algn="ctr" eaLnBrk="0" hangingPunct="0"/>
            <a:r>
              <a:rPr lang="en-GB" b="1">
                <a:solidFill>
                  <a:srgbClr val="FFFFFF"/>
                </a:solidFill>
                <a:latin typeface="Times New Roman" pitchFamily="18" charset="0"/>
              </a:rPr>
              <a:t>Target</a:t>
            </a:r>
            <a:endParaRPr lang="en-GB">
              <a:solidFill>
                <a:srgbClr val="FFFFFF"/>
              </a:solidFill>
              <a:latin typeface="Times New Roman" pitchFamily="18" charset="0"/>
            </a:endParaRPr>
          </a:p>
        </p:txBody>
      </p:sp>
      <p:sp>
        <p:nvSpPr>
          <p:cNvPr id="23592" name="Rectangle 10"/>
          <p:cNvSpPr>
            <a:spLocks noChangeArrowheads="1"/>
          </p:cNvSpPr>
          <p:nvPr/>
        </p:nvSpPr>
        <p:spPr bwMode="auto">
          <a:xfrm>
            <a:off x="4071938" y="4343400"/>
            <a:ext cx="330200" cy="609600"/>
          </a:xfrm>
          <a:prstGeom prst="rect">
            <a:avLst/>
          </a:prstGeom>
          <a:gradFill rotWithShape="1">
            <a:gsLst>
              <a:gs pos="0">
                <a:srgbClr val="F5FFFF"/>
              </a:gs>
              <a:gs pos="64999">
                <a:srgbClr val="E8FFFF"/>
              </a:gs>
              <a:gs pos="100000">
                <a:srgbClr val="DFFFFF"/>
              </a:gs>
            </a:gsLst>
            <a:lin ang="5400000" scaled="1"/>
          </a:gradFill>
          <a:ln w="9525">
            <a:solidFill>
              <a:srgbClr val="D0E9EA"/>
            </a:solidFill>
            <a:miter lim="800000"/>
            <a:headEnd/>
            <a:tailEnd/>
          </a:ln>
          <a:effectLst>
            <a:outerShdw dist="20000" dir="5400000" rotWithShape="0">
              <a:srgbClr val="808080">
                <a:alpha val="37999"/>
              </a:srgbClr>
            </a:outerShdw>
          </a:effectLst>
        </p:spPr>
        <p:txBody>
          <a:bodyPr wrap="none" anchor="ctr"/>
          <a:lstStyle/>
          <a:p>
            <a:pPr algn="ctr" eaLnBrk="0" hangingPunct="0">
              <a:defRPr/>
            </a:pPr>
            <a:r>
              <a:rPr lang="en-GB">
                <a:solidFill>
                  <a:srgbClr val="000000"/>
                </a:solidFill>
                <a:latin typeface="Times" charset="0"/>
                <a:ea typeface="+mn-ea"/>
              </a:rPr>
              <a:t>IS</a:t>
            </a:r>
          </a:p>
        </p:txBody>
      </p:sp>
      <p:sp>
        <p:nvSpPr>
          <p:cNvPr id="23593" name="AutoShape 11"/>
          <p:cNvSpPr>
            <a:spLocks noChangeArrowheads="1"/>
          </p:cNvSpPr>
          <p:nvPr/>
        </p:nvSpPr>
        <p:spPr bwMode="auto">
          <a:xfrm>
            <a:off x="4649788" y="4495800"/>
            <a:ext cx="1073150" cy="304800"/>
          </a:xfrm>
          <a:prstGeom prst="rightArrow">
            <a:avLst>
              <a:gd name="adj1" fmla="val 50000"/>
              <a:gd name="adj2" fmla="val 88021"/>
            </a:avLst>
          </a:prstGeom>
          <a:ln>
            <a:headEnd/>
            <a:tailEnd/>
          </a:ln>
        </p:spPr>
        <p:style>
          <a:lnRef idx="0">
            <a:schemeClr val="accent4"/>
          </a:lnRef>
          <a:fillRef idx="3">
            <a:schemeClr val="accent4"/>
          </a:fillRef>
          <a:effectRef idx="3">
            <a:schemeClr val="accent4"/>
          </a:effectRef>
          <a:fontRef idx="minor">
            <a:schemeClr val="lt1"/>
          </a:fontRef>
        </p:style>
        <p:txBody>
          <a:bodyPr wrap="none" anchor="ctr"/>
          <a:lstStyle/>
          <a:p>
            <a:pPr>
              <a:defRPr/>
            </a:pPr>
            <a:endParaRPr lang="en-GB">
              <a:solidFill>
                <a:srgbClr val="FFFFFF"/>
              </a:solidFill>
            </a:endParaRPr>
          </a:p>
        </p:txBody>
      </p:sp>
      <p:sp>
        <p:nvSpPr>
          <p:cNvPr id="115762" name="Text Box 14"/>
          <p:cNvSpPr txBox="1">
            <a:spLocks noChangeArrowheads="1"/>
          </p:cNvSpPr>
          <p:nvPr/>
        </p:nvSpPr>
        <p:spPr bwMode="auto">
          <a:xfrm>
            <a:off x="4930775" y="4205288"/>
            <a:ext cx="512763" cy="461962"/>
          </a:xfrm>
          <a:prstGeom prst="rect">
            <a:avLst/>
          </a:prstGeom>
          <a:noFill/>
          <a:ln w="9525">
            <a:noFill/>
            <a:miter lim="800000"/>
            <a:headEnd/>
            <a:tailEnd/>
          </a:ln>
        </p:spPr>
        <p:txBody>
          <a:bodyPr wrap="none">
            <a:spAutoFit/>
          </a:bodyPr>
          <a:lstStyle/>
          <a:p>
            <a:pPr eaLnBrk="0" hangingPunct="0"/>
            <a:r>
              <a:rPr lang="en-GB">
                <a:solidFill>
                  <a:srgbClr val="000000"/>
                </a:solidFill>
                <a:latin typeface="Times" pitchFamily="18" charset="0"/>
                <a:ea typeface="ヒラギノ角ゴ Pro W3" pitchFamily="16" charset="-128"/>
              </a:rPr>
              <a:t>1+</a:t>
            </a:r>
          </a:p>
        </p:txBody>
      </p:sp>
      <p:sp>
        <p:nvSpPr>
          <p:cNvPr id="23595" name="AutoShape 33"/>
          <p:cNvSpPr>
            <a:spLocks noChangeArrowheads="1"/>
          </p:cNvSpPr>
          <p:nvPr/>
        </p:nvSpPr>
        <p:spPr bwMode="auto">
          <a:xfrm>
            <a:off x="2230438" y="4495800"/>
            <a:ext cx="790575" cy="287338"/>
          </a:xfrm>
          <a:prstGeom prst="rightArrow">
            <a:avLst>
              <a:gd name="adj1" fmla="val 50000"/>
              <a:gd name="adj2" fmla="val 68784"/>
            </a:avLst>
          </a:prstGeom>
          <a:gradFill rotWithShape="1">
            <a:gsLst>
              <a:gs pos="0">
                <a:srgbClr val="E9E9F7"/>
              </a:gs>
              <a:gs pos="64999">
                <a:srgbClr val="C5C5E9"/>
              </a:gs>
              <a:gs pos="100000">
                <a:srgbClr val="ACACE1"/>
              </a:gs>
            </a:gsLst>
            <a:lin ang="5400000" scaled="1"/>
          </a:gradFill>
          <a:ln w="9525">
            <a:solidFill>
              <a:srgbClr val="292989"/>
            </a:solidFill>
            <a:miter lim="800000"/>
            <a:headEnd/>
            <a:tailEnd/>
          </a:ln>
          <a:effectLst>
            <a:outerShdw dist="20000" dir="5400000" rotWithShape="0">
              <a:srgbClr val="808080">
                <a:alpha val="37999"/>
              </a:srgbClr>
            </a:outerShdw>
          </a:effectLst>
        </p:spPr>
        <p:txBody>
          <a:bodyPr wrap="none" anchor="ctr"/>
          <a:lstStyle/>
          <a:p>
            <a:pPr>
              <a:defRPr/>
            </a:pPr>
            <a:endParaRPr lang="en-GB">
              <a:solidFill>
                <a:srgbClr val="000000"/>
              </a:solidFill>
              <a:latin typeface="+mn-lt"/>
              <a:ea typeface="+mn-ea"/>
            </a:endParaRPr>
          </a:p>
        </p:txBody>
      </p:sp>
      <p:sp>
        <p:nvSpPr>
          <p:cNvPr id="115764" name="Text Box 34"/>
          <p:cNvSpPr txBox="1">
            <a:spLocks noChangeArrowheads="1"/>
          </p:cNvSpPr>
          <p:nvPr/>
        </p:nvSpPr>
        <p:spPr bwMode="auto">
          <a:xfrm>
            <a:off x="2427288" y="4154488"/>
            <a:ext cx="355600" cy="461962"/>
          </a:xfrm>
          <a:prstGeom prst="rect">
            <a:avLst/>
          </a:prstGeom>
          <a:noFill/>
          <a:ln w="9525">
            <a:noFill/>
            <a:miter lim="800000"/>
            <a:headEnd/>
            <a:tailEnd/>
          </a:ln>
        </p:spPr>
        <p:txBody>
          <a:bodyPr wrap="none">
            <a:spAutoFit/>
          </a:bodyPr>
          <a:lstStyle/>
          <a:p>
            <a:r>
              <a:rPr lang="en-GB">
                <a:solidFill>
                  <a:srgbClr val="000000"/>
                </a:solidFill>
                <a:ea typeface="ヒラギノ角ゴ Pro W3" pitchFamily="16" charset="-128"/>
              </a:rPr>
              <a:t>n</a:t>
            </a:r>
          </a:p>
        </p:txBody>
      </p:sp>
      <p:sp>
        <p:nvSpPr>
          <p:cNvPr id="115765" name="ZoneTexte 45"/>
          <p:cNvSpPr txBox="1">
            <a:spLocks noChangeArrowheads="1"/>
          </p:cNvSpPr>
          <p:nvPr/>
        </p:nvSpPr>
        <p:spPr bwMode="auto">
          <a:xfrm>
            <a:off x="5791200" y="4400550"/>
            <a:ext cx="3236913" cy="400050"/>
          </a:xfrm>
          <a:prstGeom prst="rect">
            <a:avLst/>
          </a:prstGeom>
          <a:noFill/>
          <a:ln w="9525">
            <a:noFill/>
            <a:miter lim="800000"/>
            <a:headEnd/>
            <a:tailEnd/>
          </a:ln>
        </p:spPr>
        <p:txBody>
          <a:bodyPr wrap="none">
            <a:spAutoFit/>
          </a:bodyPr>
          <a:lstStyle/>
          <a:p>
            <a:r>
              <a:rPr lang="en-GB" sz="2000">
                <a:solidFill>
                  <a:srgbClr val="000000"/>
                </a:solidFill>
                <a:ea typeface="ヒラギノ角ゴ Pro W3" pitchFamily="16" charset="-128"/>
              </a:rPr>
              <a:t>e.g. </a:t>
            </a:r>
            <a:r>
              <a:rPr lang="en-GB" sz="2000" baseline="30000">
                <a:solidFill>
                  <a:srgbClr val="000000"/>
                </a:solidFill>
                <a:ea typeface="ヒラギノ角ゴ Pro W3" pitchFamily="16" charset="-128"/>
              </a:rPr>
              <a:t>9</a:t>
            </a:r>
            <a:r>
              <a:rPr lang="en-GB" sz="2000">
                <a:solidFill>
                  <a:srgbClr val="000000"/>
                </a:solidFill>
                <a:ea typeface="ヒラギノ角ゴ Pro W3" pitchFamily="16" charset="-128"/>
              </a:rPr>
              <a:t>Be(n,</a:t>
            </a:r>
            <a:r>
              <a:rPr lang="en-GB" sz="2000">
                <a:solidFill>
                  <a:srgbClr val="000000"/>
                </a:solidFill>
                <a:latin typeface="Symbol" pitchFamily="18" charset="2"/>
              </a:rPr>
              <a:t>a</a:t>
            </a:r>
            <a:r>
              <a:rPr lang="en-GB" sz="2000">
                <a:solidFill>
                  <a:srgbClr val="000000"/>
                </a:solidFill>
                <a:ea typeface="ヒラギノ角ゴ Pro W3" pitchFamily="16" charset="-128"/>
              </a:rPr>
              <a:t>)</a:t>
            </a:r>
            <a:r>
              <a:rPr lang="en-GB" sz="2000" baseline="30000">
                <a:solidFill>
                  <a:srgbClr val="000000"/>
                </a:solidFill>
                <a:ea typeface="ヒラギノ角ゴ Pro W3" pitchFamily="16" charset="-128"/>
              </a:rPr>
              <a:t> 6</a:t>
            </a:r>
            <a:r>
              <a:rPr lang="en-GB" sz="2000">
                <a:solidFill>
                  <a:srgbClr val="000000"/>
                </a:solidFill>
                <a:ea typeface="ヒラギノ角ゴ Pro W3" pitchFamily="16" charset="-128"/>
              </a:rPr>
              <a:t>He  10</a:t>
            </a:r>
            <a:r>
              <a:rPr lang="en-GB" sz="2000" baseline="30000">
                <a:solidFill>
                  <a:srgbClr val="000000"/>
                </a:solidFill>
                <a:ea typeface="ヒラギノ角ゴ Pro W3" pitchFamily="16" charset="-128"/>
              </a:rPr>
              <a:t>13</a:t>
            </a:r>
            <a:r>
              <a:rPr lang="en-GB" sz="2000">
                <a:solidFill>
                  <a:srgbClr val="000000"/>
                </a:solidFill>
                <a:ea typeface="ヒラギノ角ゴ Pro W3" pitchFamily="16" charset="-128"/>
              </a:rPr>
              <a:t>pps</a:t>
            </a:r>
          </a:p>
        </p:txBody>
      </p:sp>
      <p:sp>
        <p:nvSpPr>
          <p:cNvPr id="44" name="Rectangle 2"/>
          <p:cNvSpPr txBox="1">
            <a:spLocks noChangeArrowheads="1"/>
          </p:cNvSpPr>
          <p:nvPr/>
        </p:nvSpPr>
        <p:spPr bwMode="auto">
          <a:xfrm>
            <a:off x="2382838" y="61913"/>
            <a:ext cx="6380162" cy="471487"/>
          </a:xfrm>
          <a:prstGeom prst="rect">
            <a:avLst/>
          </a:prstGeom>
          <a:gradFill rotWithShape="1">
            <a:gsLst>
              <a:gs pos="0">
                <a:srgbClr val="FFFFFF"/>
              </a:gs>
              <a:gs pos="64999">
                <a:srgbClr val="FFFFFF"/>
              </a:gs>
              <a:gs pos="100000">
                <a:srgbClr val="FFFFFF"/>
              </a:gs>
            </a:gsLst>
            <a:lin ang="5400000" scaled="1"/>
          </a:gradFill>
          <a:ln w="9525">
            <a:solidFill>
              <a:srgbClr val="F9F9F9"/>
            </a:solidFill>
            <a:miter lim="800000"/>
            <a:headEnd/>
            <a:tailEnd/>
          </a:ln>
          <a:effectLst>
            <a:outerShdw dist="20000" dir="5400000" rotWithShape="0">
              <a:srgbClr val="808080">
                <a:alpha val="37999"/>
              </a:srgbClr>
            </a:outerShdw>
          </a:effectLst>
        </p:spPr>
        <p:txBody>
          <a:bodyPr lIns="50800" tIns="50800" bIns="50800" anchor="ctr">
            <a:spAutoFit/>
          </a:bodyPr>
          <a:lstStyle/>
          <a:p>
            <a:pPr marL="39688" indent="-39688" algn="ctr">
              <a:defRPr/>
            </a:pPr>
            <a:r>
              <a:rPr lang="en-GB" sz="2400" b="1">
                <a:solidFill>
                  <a:srgbClr val="000000"/>
                </a:solidFill>
                <a:latin typeface="+mn-lt"/>
                <a:ea typeface="+mn-ea"/>
                <a:sym typeface="Arial" charset="0"/>
              </a:rPr>
              <a:t>ISOL Rare Isotope Beams at SPIRAL 2</a:t>
            </a:r>
          </a:p>
        </p:txBody>
      </p:sp>
      <p:sp>
        <p:nvSpPr>
          <p:cNvPr id="115767" name="ZoneTexte 44"/>
          <p:cNvSpPr txBox="1">
            <a:spLocks noChangeArrowheads="1"/>
          </p:cNvSpPr>
          <p:nvPr/>
        </p:nvSpPr>
        <p:spPr bwMode="auto">
          <a:xfrm>
            <a:off x="7613650" y="3276600"/>
            <a:ext cx="1073150" cy="307975"/>
          </a:xfrm>
          <a:prstGeom prst="rect">
            <a:avLst/>
          </a:prstGeom>
          <a:noFill/>
          <a:ln w="9525">
            <a:noFill/>
            <a:miter lim="800000"/>
            <a:headEnd/>
            <a:tailEnd/>
          </a:ln>
        </p:spPr>
        <p:txBody>
          <a:bodyPr wrap="none">
            <a:spAutoFit/>
          </a:bodyPr>
          <a:lstStyle/>
          <a:p>
            <a:r>
              <a:rPr lang="en-GB" sz="1400">
                <a:solidFill>
                  <a:srgbClr val="000000"/>
                </a:solidFill>
              </a:rPr>
              <a:t>J. </a:t>
            </a:r>
            <a:r>
              <a:rPr lang="fr-FR" sz="1400">
                <a:solidFill>
                  <a:srgbClr val="000000"/>
                </a:solidFill>
              </a:rPr>
              <a:t>Benlliure</a:t>
            </a:r>
            <a:endParaRPr lang="en-GB" sz="1400">
              <a:solidFill>
                <a:srgbClr val="000000"/>
              </a:solidFill>
            </a:endParaRPr>
          </a:p>
        </p:txBody>
      </p:sp>
      <p:sp>
        <p:nvSpPr>
          <p:cNvPr id="115768" name="ZoneTexte 44"/>
          <p:cNvSpPr txBox="1">
            <a:spLocks noChangeArrowheads="1"/>
          </p:cNvSpPr>
          <p:nvPr/>
        </p:nvSpPr>
        <p:spPr bwMode="auto">
          <a:xfrm>
            <a:off x="2457450" y="741363"/>
            <a:ext cx="2352675" cy="368300"/>
          </a:xfrm>
          <a:prstGeom prst="rect">
            <a:avLst/>
          </a:prstGeom>
          <a:noFill/>
          <a:ln w="9525">
            <a:noFill/>
            <a:miter lim="800000"/>
            <a:headEnd/>
            <a:tailEnd/>
          </a:ln>
        </p:spPr>
        <p:txBody>
          <a:bodyPr wrap="none">
            <a:spAutoFit/>
          </a:bodyPr>
          <a:lstStyle/>
          <a:p>
            <a:r>
              <a:rPr lang="en-GB" b="1">
                <a:solidFill>
                  <a:srgbClr val="000000"/>
                </a:solidFill>
              </a:rPr>
              <a:t>Up to 2.3 kg HD UC</a:t>
            </a:r>
            <a:r>
              <a:rPr lang="en-GB" b="1" baseline="-25000">
                <a:solidFill>
                  <a:srgbClr val="000000"/>
                </a:solidFill>
              </a:rPr>
              <a:t>2</a:t>
            </a:r>
          </a:p>
        </p:txBody>
      </p:sp>
      <p:sp>
        <p:nvSpPr>
          <p:cNvPr id="115769" name="Rectangle 46"/>
          <p:cNvSpPr>
            <a:spLocks noChangeArrowheads="1"/>
          </p:cNvSpPr>
          <p:nvPr/>
        </p:nvSpPr>
        <p:spPr bwMode="auto">
          <a:xfrm>
            <a:off x="6107113" y="809625"/>
            <a:ext cx="217487" cy="257175"/>
          </a:xfrm>
          <a:prstGeom prst="rect">
            <a:avLst/>
          </a:prstGeom>
          <a:solidFill>
            <a:srgbClr val="FFFFFF"/>
          </a:solidFill>
          <a:ln w="12700">
            <a:noFill/>
            <a:round/>
            <a:headEnd/>
            <a:tailEnd/>
          </a:ln>
        </p:spPr>
        <p:txBody>
          <a:bodyPr/>
          <a:lstStyle/>
          <a:p>
            <a:pPr defTabSz="914400"/>
            <a:endParaRPr lang="en-GB" sz="2400">
              <a:solidFill>
                <a:srgbClr val="000000"/>
              </a:solidFill>
              <a:ea typeface="ヒラギノ角ゴ Pro W3" pitchFamily="16" charset="-128"/>
              <a:sym typeface="Arial" charset="0"/>
            </a:endParaRPr>
          </a:p>
        </p:txBody>
      </p:sp>
      <p:sp>
        <p:nvSpPr>
          <p:cNvPr id="115770" name="ZoneTexte 45"/>
          <p:cNvSpPr txBox="1">
            <a:spLocks noChangeArrowheads="1"/>
          </p:cNvSpPr>
          <p:nvPr/>
        </p:nvSpPr>
        <p:spPr bwMode="auto">
          <a:xfrm>
            <a:off x="6096000" y="762000"/>
            <a:ext cx="295275" cy="276225"/>
          </a:xfrm>
          <a:prstGeom prst="rect">
            <a:avLst/>
          </a:prstGeom>
          <a:noFill/>
          <a:ln w="9525">
            <a:noFill/>
            <a:miter lim="800000"/>
            <a:headEnd/>
            <a:tailEnd/>
          </a:ln>
        </p:spPr>
        <p:txBody>
          <a:bodyPr wrap="none">
            <a:spAutoFit/>
          </a:bodyPr>
          <a:lstStyle/>
          <a:p>
            <a:r>
              <a:rPr lang="en-GB" sz="1200" b="1">
                <a:solidFill>
                  <a:srgbClr val="000000"/>
                </a:solidFill>
              </a:rPr>
              <a:t>C</a:t>
            </a:r>
          </a:p>
        </p:txBody>
      </p:sp>
      <p:sp>
        <p:nvSpPr>
          <p:cNvPr id="115771" name="ZoneTexte 47"/>
          <p:cNvSpPr txBox="1">
            <a:spLocks noChangeArrowheads="1"/>
          </p:cNvSpPr>
          <p:nvPr/>
        </p:nvSpPr>
        <p:spPr bwMode="auto">
          <a:xfrm>
            <a:off x="520700" y="2252663"/>
            <a:ext cx="622300" cy="338137"/>
          </a:xfrm>
          <a:prstGeom prst="rect">
            <a:avLst/>
          </a:prstGeom>
          <a:noFill/>
          <a:ln w="9525">
            <a:noFill/>
            <a:miter lim="800000"/>
            <a:headEnd/>
            <a:tailEnd/>
          </a:ln>
        </p:spPr>
        <p:txBody>
          <a:bodyPr wrap="none">
            <a:spAutoFit/>
          </a:bodyPr>
          <a:lstStyle/>
          <a:p>
            <a:r>
              <a:rPr lang="en-GB" sz="1600" b="1">
                <a:solidFill>
                  <a:srgbClr val="000000"/>
                </a:solidFill>
              </a:rPr>
              <a:t>5mA</a:t>
            </a:r>
          </a:p>
        </p:txBody>
      </p:sp>
      <p:sp>
        <p:nvSpPr>
          <p:cNvPr id="115772" name="ZoneTexte 48"/>
          <p:cNvSpPr txBox="1">
            <a:spLocks noChangeArrowheads="1"/>
          </p:cNvSpPr>
          <p:nvPr/>
        </p:nvSpPr>
        <p:spPr bwMode="auto">
          <a:xfrm>
            <a:off x="3417888" y="1568450"/>
            <a:ext cx="1584325" cy="307975"/>
          </a:xfrm>
          <a:prstGeom prst="rect">
            <a:avLst/>
          </a:prstGeom>
          <a:noFill/>
          <a:ln w="9525">
            <a:noFill/>
            <a:miter lim="800000"/>
            <a:headEnd/>
            <a:tailEnd/>
          </a:ln>
        </p:spPr>
        <p:txBody>
          <a:bodyPr wrap="none">
            <a:spAutoFit/>
          </a:bodyPr>
          <a:lstStyle/>
          <a:p>
            <a:r>
              <a:rPr lang="en-GB" sz="1400" b="1">
                <a:solidFill>
                  <a:srgbClr val="000000"/>
                </a:solidFill>
              </a:rPr>
              <a:t>Up to 10</a:t>
            </a:r>
            <a:r>
              <a:rPr lang="en-GB" sz="1400" b="1" baseline="30000">
                <a:solidFill>
                  <a:srgbClr val="000000"/>
                </a:solidFill>
              </a:rPr>
              <a:t>14</a:t>
            </a:r>
            <a:r>
              <a:rPr lang="en-GB" sz="1400" b="1">
                <a:solidFill>
                  <a:srgbClr val="000000"/>
                </a:solidFill>
              </a:rPr>
              <a:t> fiss./s</a:t>
            </a:r>
          </a:p>
        </p:txBody>
      </p:sp>
      <p:sp>
        <p:nvSpPr>
          <p:cNvPr id="51" name="ZoneTexte 50"/>
          <p:cNvSpPr txBox="1">
            <a:spLocks noChangeArrowheads="1"/>
          </p:cNvSpPr>
          <p:nvPr/>
        </p:nvSpPr>
        <p:spPr bwMode="auto">
          <a:xfrm>
            <a:off x="328613" y="2565400"/>
            <a:ext cx="825500" cy="338138"/>
          </a:xfrm>
          <a:prstGeom prst="rect">
            <a:avLst/>
          </a:prstGeom>
          <a:gradFill rotWithShape="1">
            <a:gsLst>
              <a:gs pos="0">
                <a:srgbClr val="EEFFFF"/>
              </a:gs>
              <a:gs pos="64999">
                <a:srgbClr val="D8FFFF"/>
              </a:gs>
              <a:gs pos="100000">
                <a:srgbClr val="C8FFFF"/>
              </a:gs>
            </a:gsLst>
            <a:lin ang="5400000" scaled="1"/>
          </a:gradFill>
          <a:ln w="9525">
            <a:solidFill>
              <a:srgbClr val="ADDDDF"/>
            </a:solidFill>
            <a:miter lim="800000"/>
            <a:headEnd/>
            <a:tailEnd/>
          </a:ln>
          <a:effectLst>
            <a:outerShdw dist="20000" dir="5400000" rotWithShape="0">
              <a:srgbClr val="808080">
                <a:alpha val="37999"/>
              </a:srgbClr>
            </a:outerShdw>
          </a:effectLst>
        </p:spPr>
        <p:txBody>
          <a:bodyPr wrap="none">
            <a:spAutoFit/>
          </a:bodyPr>
          <a:lstStyle/>
          <a:p>
            <a:pPr>
              <a:defRPr/>
            </a:pPr>
            <a:r>
              <a:rPr lang="en-GB" sz="1600" dirty="0">
                <a:solidFill>
                  <a:schemeClr val="dk1"/>
                </a:solidFill>
                <a:latin typeface="+mn-lt"/>
                <a:ea typeface="+mn-ea"/>
              </a:rPr>
              <a:t>200kW</a:t>
            </a:r>
          </a:p>
        </p:txBody>
      </p:sp>
      <p:sp>
        <p:nvSpPr>
          <p:cNvPr id="53" name="ZoneTexte 52"/>
          <p:cNvSpPr txBox="1">
            <a:spLocks noChangeArrowheads="1"/>
          </p:cNvSpPr>
          <p:nvPr/>
        </p:nvSpPr>
        <p:spPr bwMode="auto">
          <a:xfrm>
            <a:off x="1654175" y="2552700"/>
            <a:ext cx="928688" cy="338138"/>
          </a:xfrm>
          <a:prstGeom prst="rect">
            <a:avLst/>
          </a:prstGeom>
          <a:gradFill rotWithShape="1">
            <a:gsLst>
              <a:gs pos="0">
                <a:srgbClr val="EEFFFF"/>
              </a:gs>
              <a:gs pos="64999">
                <a:srgbClr val="D8FFFF"/>
              </a:gs>
              <a:gs pos="100000">
                <a:srgbClr val="C8FFFF"/>
              </a:gs>
            </a:gsLst>
            <a:lin ang="5400000" scaled="1"/>
          </a:gradFill>
          <a:ln w="9525">
            <a:solidFill>
              <a:srgbClr val="ADDDDF"/>
            </a:solidFill>
            <a:miter lim="800000"/>
            <a:headEnd/>
            <a:tailEnd/>
          </a:ln>
          <a:effectLst>
            <a:outerShdw dist="20000" dir="5400000" rotWithShape="0">
              <a:srgbClr val="808080">
                <a:alpha val="37999"/>
              </a:srgbClr>
            </a:outerShdw>
          </a:effectLst>
        </p:spPr>
        <p:txBody>
          <a:bodyPr wrap="none">
            <a:spAutoFit/>
          </a:bodyPr>
          <a:lstStyle/>
          <a:p>
            <a:pPr>
              <a:defRPr/>
            </a:pPr>
            <a:r>
              <a:rPr lang="en-GB" sz="1600" dirty="0">
                <a:solidFill>
                  <a:schemeClr val="dk1"/>
                </a:solidFill>
                <a:latin typeface="+mn-lt"/>
                <a:ea typeface="+mn-ea"/>
              </a:rPr>
              <a:t>Few kW</a:t>
            </a:r>
          </a:p>
        </p:txBody>
      </p:sp>
      <p:sp>
        <p:nvSpPr>
          <p:cNvPr id="54" name="Flèche vers la droite 53"/>
          <p:cNvSpPr>
            <a:spLocks noChangeArrowheads="1"/>
          </p:cNvSpPr>
          <p:nvPr/>
        </p:nvSpPr>
        <p:spPr bwMode="auto">
          <a:xfrm>
            <a:off x="1154113" y="2590800"/>
            <a:ext cx="500062" cy="300038"/>
          </a:xfrm>
          <a:prstGeom prst="rightArrow">
            <a:avLst>
              <a:gd name="adj1" fmla="val 50000"/>
              <a:gd name="adj2" fmla="val 50000"/>
            </a:avLst>
          </a:prstGeom>
          <a:gradFill rotWithShape="1">
            <a:gsLst>
              <a:gs pos="0">
                <a:srgbClr val="EDEDED"/>
              </a:gs>
              <a:gs pos="64999">
                <a:srgbClr val="D0D0D0"/>
              </a:gs>
              <a:gs pos="100000">
                <a:srgbClr val="BCBCBC"/>
              </a:gs>
            </a:gsLst>
            <a:lin ang="5400000" scaled="1"/>
          </a:gradFill>
          <a:ln w="9525">
            <a:solidFill>
              <a:srgbClr val="000000"/>
            </a:solidFill>
            <a:miter lim="800000"/>
            <a:headEnd/>
            <a:tailEnd/>
          </a:ln>
          <a:effectLst>
            <a:outerShdw dist="20000" dir="5400000" rotWithShape="0">
              <a:srgbClr val="808080">
                <a:alpha val="37999"/>
              </a:srgbClr>
            </a:outerShdw>
          </a:effectLst>
        </p:spPr>
        <p:txBody>
          <a:bodyPr/>
          <a:lstStyle/>
          <a:p>
            <a:pPr defTabSz="914400">
              <a:defRPr/>
            </a:pPr>
            <a:endParaRPr lang="en-GB" sz="2400">
              <a:solidFill>
                <a:srgbClr val="000000"/>
              </a:solidFill>
              <a:latin typeface="+mn-lt"/>
              <a:ea typeface="+mn-ea"/>
              <a:sym typeface="Arial" charset="0"/>
            </a:endParaRPr>
          </a:p>
        </p:txBody>
      </p:sp>
    </p:spTree>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1"/>
          <p:cNvSpPr>
            <a:spLocks noGrp="1" noChangeArrowheads="1"/>
          </p:cNvSpPr>
          <p:nvPr>
            <p:ph type="title"/>
          </p:nvPr>
        </p:nvSpPr>
        <p:spPr>
          <a:xfrm>
            <a:off x="179388" y="84138"/>
            <a:ext cx="8750300" cy="503237"/>
          </a:xfrm>
          <a:solidFill>
            <a:srgbClr val="FFFFFF"/>
          </a:solidFill>
        </p:spPr>
        <p:txBody>
          <a:bodyPr lIns="91440" tIns="45720" rIns="40639" bIns="45720" anchor="t"/>
          <a:lstStyle/>
          <a:p>
            <a:r>
              <a:rPr lang="en-US" sz="3600" smtClean="0"/>
              <a:t>Available SPIRAL beams</a:t>
            </a:r>
          </a:p>
        </p:txBody>
      </p:sp>
      <p:sp>
        <p:nvSpPr>
          <p:cNvPr id="94211" name="Rectangle 2"/>
          <p:cNvSpPr>
            <a:spLocks/>
          </p:cNvSpPr>
          <p:nvPr/>
        </p:nvSpPr>
        <p:spPr bwMode="auto">
          <a:xfrm>
            <a:off x="8839200" y="1011238"/>
            <a:ext cx="149225" cy="244475"/>
          </a:xfrm>
          <a:prstGeom prst="rect">
            <a:avLst/>
          </a:prstGeom>
          <a:noFill/>
          <a:ln w="9525">
            <a:noFill/>
            <a:miter lim="800000"/>
            <a:headEnd/>
            <a:tailEnd/>
          </a:ln>
        </p:spPr>
        <p:txBody>
          <a:bodyPr wrap="none" lIns="0" tIns="0" rIns="41275" bIns="0">
            <a:spAutoFit/>
          </a:bodyPr>
          <a:lstStyle/>
          <a:p>
            <a:pPr marL="41275"/>
            <a:r>
              <a:rPr lang="en-US" sz="1600" b="1">
                <a:solidFill>
                  <a:srgbClr val="000000"/>
                </a:solidFill>
                <a:latin typeface="Lucida Grande" pitchFamily="16" charset="0"/>
                <a:sym typeface="Lucida Grande" pitchFamily="16" charset="0"/>
              </a:rPr>
              <a:t> </a:t>
            </a:r>
          </a:p>
        </p:txBody>
      </p:sp>
      <p:grpSp>
        <p:nvGrpSpPr>
          <p:cNvPr id="2" name="Group 3"/>
          <p:cNvGrpSpPr>
            <a:grpSpLocks/>
          </p:cNvGrpSpPr>
          <p:nvPr/>
        </p:nvGrpSpPr>
        <p:grpSpPr bwMode="auto">
          <a:xfrm>
            <a:off x="0" y="6303963"/>
            <a:ext cx="9142413" cy="152400"/>
            <a:chOff x="0" y="0"/>
            <a:chExt cx="5759" cy="96"/>
          </a:xfrm>
        </p:grpSpPr>
        <p:grpSp>
          <p:nvGrpSpPr>
            <p:cNvPr id="3" name="Group 4"/>
            <p:cNvGrpSpPr>
              <a:grpSpLocks/>
            </p:cNvGrpSpPr>
            <p:nvPr/>
          </p:nvGrpSpPr>
          <p:grpSpPr bwMode="auto">
            <a:xfrm>
              <a:off x="0" y="0"/>
              <a:ext cx="5759" cy="47"/>
              <a:chOff x="0" y="0"/>
              <a:chExt cx="5759" cy="47"/>
            </a:xfrm>
          </p:grpSpPr>
          <p:sp>
            <p:nvSpPr>
              <p:cNvPr id="94227" name="Rectangle 5"/>
              <p:cNvSpPr>
                <a:spLocks/>
              </p:cNvSpPr>
              <p:nvPr/>
            </p:nvSpPr>
            <p:spPr bwMode="auto">
              <a:xfrm>
                <a:off x="0" y="0"/>
                <a:ext cx="5759" cy="47"/>
              </a:xfrm>
              <a:prstGeom prst="rect">
                <a:avLst/>
              </a:prstGeom>
              <a:solidFill>
                <a:srgbClr val="382C99"/>
              </a:solidFill>
              <a:ln w="9525">
                <a:noFill/>
                <a:miter lim="800000"/>
                <a:headEnd/>
                <a:tailEnd/>
              </a:ln>
            </p:spPr>
            <p:txBody>
              <a:bodyPr/>
              <a:lstStyle/>
              <a:p>
                <a:endParaRPr lang="en-GB">
                  <a:solidFill>
                    <a:srgbClr val="000000"/>
                  </a:solidFill>
                </a:endParaRPr>
              </a:p>
            </p:txBody>
          </p:sp>
          <p:sp>
            <p:nvSpPr>
              <p:cNvPr id="94228" name="Rectangle 6"/>
              <p:cNvSpPr>
                <a:spLocks/>
              </p:cNvSpPr>
              <p:nvPr/>
            </p:nvSpPr>
            <p:spPr bwMode="auto">
              <a:xfrm>
                <a:off x="0" y="0"/>
                <a:ext cx="5759" cy="47"/>
              </a:xfrm>
              <a:prstGeom prst="rect">
                <a:avLst/>
              </a:prstGeom>
              <a:noFill/>
              <a:ln w="9525">
                <a:noFill/>
                <a:miter lim="800000"/>
                <a:headEnd/>
                <a:tailEnd/>
              </a:ln>
            </p:spPr>
            <p:txBody>
              <a:bodyPr/>
              <a:lstStyle/>
              <a:p>
                <a:endParaRPr lang="en-GB">
                  <a:solidFill>
                    <a:srgbClr val="000000"/>
                  </a:solidFill>
                </a:endParaRPr>
              </a:p>
            </p:txBody>
          </p:sp>
        </p:grpSp>
        <p:grpSp>
          <p:nvGrpSpPr>
            <p:cNvPr id="4" name="Group 7"/>
            <p:cNvGrpSpPr>
              <a:grpSpLocks/>
            </p:cNvGrpSpPr>
            <p:nvPr/>
          </p:nvGrpSpPr>
          <p:grpSpPr bwMode="auto">
            <a:xfrm>
              <a:off x="0" y="72"/>
              <a:ext cx="5759" cy="24"/>
              <a:chOff x="0" y="0"/>
              <a:chExt cx="5759" cy="24"/>
            </a:xfrm>
          </p:grpSpPr>
          <p:sp>
            <p:nvSpPr>
              <p:cNvPr id="94225" name="Rectangle 8"/>
              <p:cNvSpPr>
                <a:spLocks/>
              </p:cNvSpPr>
              <p:nvPr/>
            </p:nvSpPr>
            <p:spPr bwMode="auto">
              <a:xfrm>
                <a:off x="0" y="0"/>
                <a:ext cx="5759" cy="24"/>
              </a:xfrm>
              <a:prstGeom prst="rect">
                <a:avLst/>
              </a:prstGeom>
              <a:solidFill>
                <a:srgbClr val="382C99"/>
              </a:solidFill>
              <a:ln w="9525">
                <a:noFill/>
                <a:miter lim="800000"/>
                <a:headEnd/>
                <a:tailEnd/>
              </a:ln>
            </p:spPr>
            <p:txBody>
              <a:bodyPr/>
              <a:lstStyle/>
              <a:p>
                <a:endParaRPr lang="en-GB">
                  <a:solidFill>
                    <a:srgbClr val="000000"/>
                  </a:solidFill>
                </a:endParaRPr>
              </a:p>
            </p:txBody>
          </p:sp>
          <p:sp>
            <p:nvSpPr>
              <p:cNvPr id="94226" name="Rectangle 9"/>
              <p:cNvSpPr>
                <a:spLocks/>
              </p:cNvSpPr>
              <p:nvPr/>
            </p:nvSpPr>
            <p:spPr bwMode="auto">
              <a:xfrm>
                <a:off x="0" y="0"/>
                <a:ext cx="5759" cy="24"/>
              </a:xfrm>
              <a:prstGeom prst="rect">
                <a:avLst/>
              </a:prstGeom>
              <a:noFill/>
              <a:ln w="9525">
                <a:noFill/>
                <a:miter lim="800000"/>
                <a:headEnd/>
                <a:tailEnd/>
              </a:ln>
            </p:spPr>
            <p:txBody>
              <a:bodyPr/>
              <a:lstStyle/>
              <a:p>
                <a:endParaRPr lang="en-GB">
                  <a:solidFill>
                    <a:srgbClr val="000000"/>
                  </a:solidFill>
                </a:endParaRPr>
              </a:p>
            </p:txBody>
          </p:sp>
        </p:grpSp>
      </p:grpSp>
      <p:grpSp>
        <p:nvGrpSpPr>
          <p:cNvPr id="5" name="Group 10"/>
          <p:cNvGrpSpPr>
            <a:grpSpLocks/>
          </p:cNvGrpSpPr>
          <p:nvPr/>
        </p:nvGrpSpPr>
        <p:grpSpPr bwMode="auto">
          <a:xfrm>
            <a:off x="330200" y="838200"/>
            <a:ext cx="8509000" cy="3165475"/>
            <a:chOff x="0" y="0"/>
            <a:chExt cx="5721" cy="1994"/>
          </a:xfrm>
        </p:grpSpPr>
        <p:pic>
          <p:nvPicPr>
            <p:cNvPr id="94217" name="Picture 11"/>
            <p:cNvPicPr>
              <a:picLocks noChangeArrowheads="1"/>
            </p:cNvPicPr>
            <p:nvPr/>
          </p:nvPicPr>
          <p:blipFill>
            <a:blip r:embed="rId2"/>
            <a:srcRect/>
            <a:stretch>
              <a:fillRect/>
            </a:stretch>
          </p:blipFill>
          <p:spPr bwMode="auto">
            <a:xfrm>
              <a:off x="0" y="408"/>
              <a:ext cx="5721" cy="1586"/>
            </a:xfrm>
            <a:prstGeom prst="rect">
              <a:avLst/>
            </a:prstGeom>
            <a:noFill/>
            <a:ln w="9525">
              <a:noFill/>
              <a:miter lim="800000"/>
              <a:headEnd/>
              <a:tailEnd/>
            </a:ln>
          </p:spPr>
        </p:pic>
        <p:grpSp>
          <p:nvGrpSpPr>
            <p:cNvPr id="6" name="Group 12"/>
            <p:cNvGrpSpPr>
              <a:grpSpLocks/>
            </p:cNvGrpSpPr>
            <p:nvPr/>
          </p:nvGrpSpPr>
          <p:grpSpPr bwMode="auto">
            <a:xfrm>
              <a:off x="929" y="0"/>
              <a:ext cx="3765" cy="215"/>
              <a:chOff x="0" y="0"/>
              <a:chExt cx="3765" cy="215"/>
            </a:xfrm>
          </p:grpSpPr>
          <p:sp>
            <p:nvSpPr>
              <p:cNvPr id="94221" name="Line 13"/>
              <p:cNvSpPr>
                <a:spLocks noChangeShapeType="1"/>
              </p:cNvSpPr>
              <p:nvPr/>
            </p:nvSpPr>
            <p:spPr bwMode="auto">
              <a:xfrm>
                <a:off x="0" y="214"/>
                <a:ext cx="3765" cy="1"/>
              </a:xfrm>
              <a:prstGeom prst="line">
                <a:avLst/>
              </a:prstGeom>
              <a:noFill/>
              <a:ln w="9525">
                <a:solidFill>
                  <a:schemeClr val="tx1"/>
                </a:solidFill>
                <a:round/>
                <a:headEnd/>
                <a:tailEnd type="triangle" w="med" len="med"/>
              </a:ln>
            </p:spPr>
            <p:txBody>
              <a:bodyPr/>
              <a:lstStyle/>
              <a:p>
                <a:endParaRPr lang="fr-FR"/>
              </a:p>
            </p:txBody>
          </p:sp>
          <p:sp>
            <p:nvSpPr>
              <p:cNvPr id="94222" name="Rectangle 14"/>
              <p:cNvSpPr>
                <a:spLocks/>
              </p:cNvSpPr>
              <p:nvPr/>
            </p:nvSpPr>
            <p:spPr bwMode="auto">
              <a:xfrm>
                <a:off x="1452" y="0"/>
                <a:ext cx="595" cy="173"/>
              </a:xfrm>
              <a:prstGeom prst="rect">
                <a:avLst/>
              </a:prstGeom>
              <a:noFill/>
              <a:ln w="9525">
                <a:noFill/>
                <a:miter lim="800000"/>
                <a:headEnd/>
                <a:tailEnd/>
              </a:ln>
            </p:spPr>
            <p:txBody>
              <a:bodyPr wrap="none" lIns="0" tIns="0" rIns="40639" bIns="0">
                <a:spAutoFit/>
              </a:bodyPr>
              <a:lstStyle/>
              <a:p>
                <a:pPr marL="39688" algn="ctr"/>
                <a:r>
                  <a:rPr lang="en-US">
                    <a:solidFill>
                      <a:srgbClr val="000000"/>
                    </a:solidFill>
                    <a:cs typeface="Arial" charset="0"/>
                  </a:rPr>
                  <a:t>Isotopes</a:t>
                </a:r>
              </a:p>
            </p:txBody>
          </p:sp>
        </p:grpSp>
        <p:sp>
          <p:nvSpPr>
            <p:cNvPr id="94219" name="Rectangle 15"/>
            <p:cNvSpPr>
              <a:spLocks/>
            </p:cNvSpPr>
            <p:nvPr/>
          </p:nvSpPr>
          <p:spPr bwMode="auto">
            <a:xfrm>
              <a:off x="839" y="1556"/>
              <a:ext cx="459" cy="173"/>
            </a:xfrm>
            <a:prstGeom prst="rect">
              <a:avLst/>
            </a:prstGeom>
            <a:noFill/>
            <a:ln w="9525">
              <a:noFill/>
              <a:miter lim="800000"/>
              <a:headEnd/>
              <a:tailEnd/>
            </a:ln>
          </p:spPr>
          <p:txBody>
            <a:bodyPr wrap="none" lIns="0" tIns="0" rIns="40639" bIns="0">
              <a:spAutoFit/>
            </a:bodyPr>
            <a:lstStyle/>
            <a:p>
              <a:pPr marL="39688"/>
              <a:r>
                <a:rPr lang="en-US">
                  <a:solidFill>
                    <a:srgbClr val="000000"/>
                  </a:solidFill>
                  <a:cs typeface="Arial" charset="0"/>
                </a:rPr>
                <a:t>Stable</a:t>
              </a:r>
            </a:p>
          </p:txBody>
        </p:sp>
        <p:sp>
          <p:nvSpPr>
            <p:cNvPr id="94220" name="Rectangle 16"/>
            <p:cNvSpPr>
              <a:spLocks/>
            </p:cNvSpPr>
            <p:nvPr/>
          </p:nvSpPr>
          <p:spPr bwMode="auto">
            <a:xfrm>
              <a:off x="852" y="1811"/>
              <a:ext cx="443" cy="173"/>
            </a:xfrm>
            <a:prstGeom prst="rect">
              <a:avLst/>
            </a:prstGeom>
            <a:noFill/>
            <a:ln w="9525">
              <a:noFill/>
              <a:miter lim="800000"/>
              <a:headEnd/>
              <a:tailEnd/>
            </a:ln>
          </p:spPr>
          <p:txBody>
            <a:bodyPr wrap="none" lIns="0" tIns="0" rIns="40639" bIns="0">
              <a:spAutoFit/>
            </a:bodyPr>
            <a:lstStyle/>
            <a:p>
              <a:pPr marL="39688"/>
              <a:r>
                <a:rPr lang="en-US">
                  <a:solidFill>
                    <a:srgbClr val="000000"/>
                  </a:solidFill>
                  <a:cs typeface="Arial" charset="0"/>
                </a:rPr>
                <a:t>Exotic</a:t>
              </a:r>
            </a:p>
          </p:txBody>
        </p:sp>
      </p:grpSp>
      <p:sp>
        <p:nvSpPr>
          <p:cNvPr id="19" name="ZoneTexte 18"/>
          <p:cNvSpPr txBox="1">
            <a:spLocks noChangeArrowheads="1"/>
          </p:cNvSpPr>
          <p:nvPr/>
        </p:nvSpPr>
        <p:spPr bwMode="auto">
          <a:xfrm>
            <a:off x="4756150" y="3352800"/>
            <a:ext cx="3435350" cy="460375"/>
          </a:xfrm>
          <a:prstGeom prst="rect">
            <a:avLst/>
          </a:prstGeom>
          <a:gradFill rotWithShape="1">
            <a:gsLst>
              <a:gs pos="0">
                <a:srgbClr val="E8E8FA"/>
              </a:gs>
              <a:gs pos="64999">
                <a:srgbClr val="C3C3EF"/>
              </a:gs>
              <a:gs pos="100000">
                <a:srgbClr val="A8A8EA"/>
              </a:gs>
            </a:gsLst>
            <a:lin ang="5400000" scaled="1"/>
          </a:gradFill>
          <a:ln w="9525">
            <a:solidFill>
              <a:srgbClr val="2F2F98"/>
            </a:solidFill>
            <a:miter lim="800000"/>
            <a:headEnd/>
            <a:tailEnd/>
          </a:ln>
          <a:effectLst>
            <a:outerShdw dist="20000" dir="5400000" rotWithShape="0">
              <a:srgbClr val="808080">
                <a:alpha val="37999"/>
              </a:srgbClr>
            </a:outerShdw>
          </a:effectLst>
        </p:spPr>
        <p:txBody>
          <a:bodyPr wrap="none">
            <a:spAutoFit/>
          </a:bodyPr>
          <a:lstStyle/>
          <a:p>
            <a:pPr>
              <a:defRPr/>
            </a:pPr>
            <a:r>
              <a:rPr lang="en-GB" sz="2400" dirty="0">
                <a:solidFill>
                  <a:srgbClr val="000000"/>
                </a:solidFill>
                <a:latin typeface="+mn-lt"/>
                <a:ea typeface="+mn-ea"/>
              </a:rPr>
              <a:t>7 elements, 40 isotopes</a:t>
            </a:r>
          </a:p>
        </p:txBody>
      </p:sp>
      <p:sp>
        <p:nvSpPr>
          <p:cNvPr id="20" name="ZoneTexte 19"/>
          <p:cNvSpPr txBox="1">
            <a:spLocks noChangeArrowheads="1"/>
          </p:cNvSpPr>
          <p:nvPr/>
        </p:nvSpPr>
        <p:spPr bwMode="auto">
          <a:xfrm>
            <a:off x="179388" y="4221163"/>
            <a:ext cx="5094287" cy="1631950"/>
          </a:xfrm>
          <a:prstGeom prst="rect">
            <a:avLst/>
          </a:prstGeom>
          <a:gradFill rotWithShape="1">
            <a:gsLst>
              <a:gs pos="0">
                <a:srgbClr val="E0E6FF"/>
              </a:gs>
              <a:gs pos="64999">
                <a:srgbClr val="B3C1FF"/>
              </a:gs>
              <a:gs pos="100000">
                <a:srgbClr val="92A7FF"/>
              </a:gs>
            </a:gsLst>
            <a:lin ang="5400000" scaled="1"/>
          </a:gradFill>
          <a:ln w="9525">
            <a:solidFill>
              <a:srgbClr val="2359CE"/>
            </a:solidFill>
            <a:miter lim="800000"/>
            <a:headEnd/>
            <a:tailEnd/>
          </a:ln>
          <a:effectLst>
            <a:outerShdw dist="20000" dir="5400000" rotWithShape="0">
              <a:srgbClr val="808080">
                <a:alpha val="37999"/>
              </a:srgbClr>
            </a:outerShdw>
          </a:effectLst>
        </p:spPr>
        <p:txBody>
          <a:bodyPr wrap="none">
            <a:spAutoFit/>
          </a:bodyPr>
          <a:lstStyle/>
          <a:p>
            <a:pPr algn="ctr"/>
            <a:r>
              <a:rPr lang="en-US" sz="2000">
                <a:solidFill>
                  <a:srgbClr val="000000"/>
                </a:solidFill>
                <a:ea typeface="ヒラギノ角ゴ ProN W6" charset="-128"/>
              </a:rPr>
              <a:t>SPIRAL scientific production 2001 – 2008 :</a:t>
            </a:r>
          </a:p>
          <a:p>
            <a:pPr algn="ctr"/>
            <a:r>
              <a:rPr lang="en-US" sz="2000">
                <a:solidFill>
                  <a:srgbClr val="000000"/>
                </a:solidFill>
                <a:ea typeface="ヒラギノ角ゴ ProN W6" charset="-128"/>
              </a:rPr>
              <a:t>70 physics articles</a:t>
            </a:r>
          </a:p>
          <a:p>
            <a:pPr algn="ctr"/>
            <a:r>
              <a:rPr lang="en-US" sz="2000">
                <a:solidFill>
                  <a:srgbClr val="000000"/>
                </a:solidFill>
                <a:ea typeface="ヒラギノ角ゴ ProN W6" charset="-128"/>
              </a:rPr>
              <a:t>12 PhD Thesis</a:t>
            </a:r>
          </a:p>
          <a:p>
            <a:pPr algn="ctr"/>
            <a:r>
              <a:rPr lang="en-US" sz="2000">
                <a:solidFill>
                  <a:srgbClr val="000000"/>
                </a:solidFill>
                <a:ea typeface="ヒラギノ角ゴ ProN W6" charset="-128"/>
              </a:rPr>
              <a:t>53 technical articles</a:t>
            </a:r>
          </a:p>
          <a:p>
            <a:pPr algn="ctr"/>
            <a:r>
              <a:rPr lang="en-US" sz="2000">
                <a:solidFill>
                  <a:srgbClr val="000000"/>
                </a:solidFill>
                <a:ea typeface="ヒラギノ角ゴ ProN W6" charset="-128"/>
              </a:rPr>
              <a:t>7 PhD thesis</a:t>
            </a:r>
          </a:p>
        </p:txBody>
      </p:sp>
      <p:sp>
        <p:nvSpPr>
          <p:cNvPr id="21" name="ZoneTexte 20"/>
          <p:cNvSpPr txBox="1">
            <a:spLocks noChangeArrowheads="1"/>
          </p:cNvSpPr>
          <p:nvPr/>
        </p:nvSpPr>
        <p:spPr bwMode="auto">
          <a:xfrm>
            <a:off x="4019550" y="5248275"/>
            <a:ext cx="5029200" cy="923925"/>
          </a:xfrm>
          <a:prstGeom prst="rect">
            <a:avLst/>
          </a:prstGeom>
          <a:gradFill rotWithShape="1">
            <a:gsLst>
              <a:gs pos="0">
                <a:srgbClr val="E8E8FA"/>
              </a:gs>
              <a:gs pos="64999">
                <a:srgbClr val="C3C3EF"/>
              </a:gs>
              <a:gs pos="100000">
                <a:srgbClr val="A8A8EA"/>
              </a:gs>
            </a:gsLst>
            <a:lin ang="5400000" scaled="1"/>
          </a:gradFill>
          <a:ln w="9525">
            <a:solidFill>
              <a:srgbClr val="2F2F98"/>
            </a:solidFill>
            <a:miter lim="800000"/>
            <a:headEnd/>
            <a:tailEnd/>
          </a:ln>
          <a:effectLst>
            <a:outerShdw dist="20000" dir="5400000" rotWithShape="0">
              <a:srgbClr val="808080">
                <a:alpha val="37999"/>
              </a:srgbClr>
            </a:outerShdw>
          </a:effectLst>
        </p:spPr>
        <p:txBody>
          <a:bodyPr wrap="none">
            <a:spAutoFit/>
          </a:bodyPr>
          <a:lstStyle/>
          <a:p>
            <a:r>
              <a:rPr lang="en-GB">
                <a:solidFill>
                  <a:srgbClr val="000000"/>
                </a:solidFill>
                <a:ea typeface="ヒラギノ角ゴ ProN W6" charset="-128"/>
              </a:rPr>
              <a:t>Recent overview article:</a:t>
            </a:r>
          </a:p>
          <a:p>
            <a:r>
              <a:rPr lang="en-GB">
                <a:solidFill>
                  <a:srgbClr val="000000"/>
                </a:solidFill>
                <a:ea typeface="ヒラギノ角ゴ ProN W6" charset="-128"/>
              </a:rPr>
              <a:t>Navin Alahari et al.</a:t>
            </a:r>
          </a:p>
          <a:p>
            <a:r>
              <a:rPr lang="fr-FR">
                <a:solidFill>
                  <a:srgbClr val="000000"/>
                </a:solidFill>
                <a:ea typeface="ヒラギノ角ゴ ProN W6" charset="-128"/>
              </a:rPr>
              <a:t>J. Phys. G: Nucl. Part. Phys. 38 (2011) 024004.</a:t>
            </a:r>
            <a:endParaRPr lang="en-GB">
              <a:solidFill>
                <a:srgbClr val="000000"/>
              </a:solidFill>
              <a:ea typeface="ヒラギノ角ゴ ProN W6" charset="-128"/>
            </a:endParaRPr>
          </a:p>
        </p:txBody>
      </p:sp>
    </p:spTree>
  </p:cSld>
  <p:clrMapOvr>
    <a:masterClrMapping/>
  </p:clrMapOvr>
  <p:transition>
    <p:cover dir="r"/>
  </p:transition>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2274" name="Picture 2" descr="00-05 ISOL RIB Production"/>
          <p:cNvPicPr>
            <a:picLocks noChangeAspect="1" noChangeArrowheads="1"/>
          </p:cNvPicPr>
          <p:nvPr/>
        </p:nvPicPr>
        <p:blipFill>
          <a:blip r:embed="rId2"/>
          <a:srcRect/>
          <a:stretch>
            <a:fillRect/>
          </a:stretch>
        </p:blipFill>
        <p:spPr bwMode="auto">
          <a:xfrm>
            <a:off x="0" y="2286000"/>
            <a:ext cx="4572000" cy="2995613"/>
          </a:xfrm>
          <a:prstGeom prst="rect">
            <a:avLst/>
          </a:prstGeom>
          <a:noFill/>
        </p:spPr>
      </p:pic>
      <p:sp>
        <p:nvSpPr>
          <p:cNvPr id="182275" name="Text Box 3"/>
          <p:cNvSpPr txBox="1">
            <a:spLocks noChangeArrowheads="1"/>
          </p:cNvSpPr>
          <p:nvPr/>
        </p:nvSpPr>
        <p:spPr bwMode="auto">
          <a:xfrm>
            <a:off x="0" y="765175"/>
            <a:ext cx="4538663" cy="457200"/>
          </a:xfrm>
          <a:prstGeom prst="rect">
            <a:avLst/>
          </a:prstGeom>
          <a:noFill/>
          <a:ln w="9525">
            <a:noFill/>
            <a:miter lim="800000"/>
            <a:headEnd/>
            <a:tailEnd/>
          </a:ln>
          <a:effectLst/>
        </p:spPr>
        <p:txBody>
          <a:bodyPr wrap="none">
            <a:spAutoFit/>
          </a:bodyPr>
          <a:lstStyle/>
          <a:p>
            <a:r>
              <a:rPr lang="en-US" sz="2400" b="1" u="sng">
                <a:solidFill>
                  <a:srgbClr val="000099"/>
                </a:solidFill>
                <a:effectLst>
                  <a:outerShdw blurRad="38100" dist="38100" dir="2700000" algn="tl">
                    <a:srgbClr val="C0C0C0"/>
                  </a:outerShdw>
                </a:effectLst>
              </a:rPr>
              <a:t>Reactions avec noyaux legers</a:t>
            </a:r>
          </a:p>
        </p:txBody>
      </p:sp>
      <p:sp>
        <p:nvSpPr>
          <p:cNvPr id="182276" name="Text Box 4"/>
          <p:cNvSpPr txBox="1">
            <a:spLocks noChangeArrowheads="1"/>
          </p:cNvSpPr>
          <p:nvPr/>
        </p:nvSpPr>
        <p:spPr bwMode="auto">
          <a:xfrm>
            <a:off x="4433888" y="836613"/>
            <a:ext cx="4710112" cy="457200"/>
          </a:xfrm>
          <a:prstGeom prst="rect">
            <a:avLst/>
          </a:prstGeom>
          <a:noFill/>
          <a:ln w="9525">
            <a:noFill/>
            <a:miter lim="800000"/>
            <a:headEnd/>
            <a:tailEnd/>
          </a:ln>
          <a:effectLst/>
        </p:spPr>
        <p:txBody>
          <a:bodyPr wrap="none">
            <a:spAutoFit/>
          </a:bodyPr>
          <a:lstStyle/>
          <a:p>
            <a:r>
              <a:rPr lang="de-DE" sz="2000" b="1"/>
              <a:t>  </a:t>
            </a:r>
            <a:r>
              <a:rPr lang="de-DE" sz="2400" b="1" u="sng">
                <a:solidFill>
                  <a:srgbClr val="000099"/>
                </a:solidFill>
                <a:effectLst>
                  <a:outerShdw blurRad="38100" dist="38100" dir="2700000" algn="tl">
                    <a:srgbClr val="C0C0C0"/>
                  </a:outerShdw>
                </a:effectLst>
              </a:rPr>
              <a:t>Reactions avec noyaux lourds</a:t>
            </a:r>
            <a:endParaRPr lang="en-US" sz="2400" b="1" u="sng">
              <a:solidFill>
                <a:srgbClr val="000099"/>
              </a:solidFill>
              <a:effectLst>
                <a:outerShdw blurRad="38100" dist="38100" dir="2700000" algn="tl">
                  <a:srgbClr val="C0C0C0"/>
                </a:outerShdw>
              </a:effectLst>
            </a:endParaRPr>
          </a:p>
        </p:txBody>
      </p:sp>
      <p:grpSp>
        <p:nvGrpSpPr>
          <p:cNvPr id="2" name="Group 5"/>
          <p:cNvGrpSpPr>
            <a:grpSpLocks/>
          </p:cNvGrpSpPr>
          <p:nvPr/>
        </p:nvGrpSpPr>
        <p:grpSpPr bwMode="auto">
          <a:xfrm>
            <a:off x="5580063" y="1700213"/>
            <a:ext cx="3313112" cy="4703762"/>
            <a:chOff x="3552" y="1101"/>
            <a:chExt cx="2107" cy="3053"/>
          </a:xfrm>
        </p:grpSpPr>
        <p:pic>
          <p:nvPicPr>
            <p:cNvPr id="182278" name="Picture 6" descr="00-05 Fragmentation RIB Production"/>
            <p:cNvPicPr>
              <a:picLocks noChangeAspect="1" noChangeArrowheads="1"/>
            </p:cNvPicPr>
            <p:nvPr/>
          </p:nvPicPr>
          <p:blipFill>
            <a:blip r:embed="rId3"/>
            <a:srcRect/>
            <a:stretch>
              <a:fillRect/>
            </a:stretch>
          </p:blipFill>
          <p:spPr bwMode="auto">
            <a:xfrm>
              <a:off x="3552" y="1101"/>
              <a:ext cx="2054" cy="675"/>
            </a:xfrm>
            <a:prstGeom prst="rect">
              <a:avLst/>
            </a:prstGeom>
            <a:noFill/>
          </p:spPr>
        </p:pic>
        <p:pic>
          <p:nvPicPr>
            <p:cNvPr id="182279" name="Picture 7" descr="00-05 Coulomg RIB Production"/>
            <p:cNvPicPr>
              <a:picLocks noChangeAspect="1" noChangeArrowheads="1"/>
            </p:cNvPicPr>
            <p:nvPr/>
          </p:nvPicPr>
          <p:blipFill>
            <a:blip r:embed="rId4"/>
            <a:srcRect/>
            <a:stretch>
              <a:fillRect/>
            </a:stretch>
          </p:blipFill>
          <p:spPr bwMode="auto">
            <a:xfrm>
              <a:off x="3552" y="2244"/>
              <a:ext cx="2030" cy="833"/>
            </a:xfrm>
            <a:prstGeom prst="rect">
              <a:avLst/>
            </a:prstGeom>
            <a:noFill/>
          </p:spPr>
        </p:pic>
        <p:pic>
          <p:nvPicPr>
            <p:cNvPr id="182280" name="Picture 8" descr="00-05 Fusion RIB Production"/>
            <p:cNvPicPr>
              <a:picLocks noChangeAspect="1" noChangeArrowheads="1"/>
            </p:cNvPicPr>
            <p:nvPr/>
          </p:nvPicPr>
          <p:blipFill>
            <a:blip r:embed="rId5"/>
            <a:srcRect/>
            <a:stretch>
              <a:fillRect/>
            </a:stretch>
          </p:blipFill>
          <p:spPr bwMode="auto">
            <a:xfrm>
              <a:off x="3552" y="3284"/>
              <a:ext cx="2107" cy="666"/>
            </a:xfrm>
            <a:prstGeom prst="rect">
              <a:avLst/>
            </a:prstGeom>
            <a:noFill/>
          </p:spPr>
        </p:pic>
        <p:sp>
          <p:nvSpPr>
            <p:cNvPr id="182281" name="Text Box 9"/>
            <p:cNvSpPr txBox="1">
              <a:spLocks noChangeArrowheads="1"/>
            </p:cNvSpPr>
            <p:nvPr/>
          </p:nvSpPr>
          <p:spPr bwMode="auto">
            <a:xfrm>
              <a:off x="4032" y="1743"/>
              <a:ext cx="979" cy="218"/>
            </a:xfrm>
            <a:prstGeom prst="rect">
              <a:avLst/>
            </a:prstGeom>
            <a:noFill/>
            <a:ln w="9525">
              <a:noFill/>
              <a:miter lim="800000"/>
              <a:headEnd/>
              <a:tailEnd/>
            </a:ln>
            <a:effectLst/>
          </p:spPr>
          <p:txBody>
            <a:bodyPr wrap="none">
              <a:spAutoFit/>
            </a:bodyPr>
            <a:lstStyle/>
            <a:p>
              <a:r>
                <a:rPr lang="de-DE" sz="1600" b="1"/>
                <a:t>fragmentation</a:t>
              </a:r>
              <a:endParaRPr lang="en-US" sz="1600" b="1"/>
            </a:p>
          </p:txBody>
        </p:sp>
        <p:sp>
          <p:nvSpPr>
            <p:cNvPr id="182282" name="Text Box 10"/>
            <p:cNvSpPr txBox="1">
              <a:spLocks noChangeArrowheads="1"/>
            </p:cNvSpPr>
            <p:nvPr/>
          </p:nvSpPr>
          <p:spPr bwMode="auto">
            <a:xfrm>
              <a:off x="3744" y="3120"/>
              <a:ext cx="1467" cy="218"/>
            </a:xfrm>
            <a:prstGeom prst="rect">
              <a:avLst/>
            </a:prstGeom>
            <a:noFill/>
            <a:ln w="9525">
              <a:noFill/>
              <a:miter lim="800000"/>
              <a:headEnd/>
              <a:tailEnd/>
            </a:ln>
            <a:effectLst/>
          </p:spPr>
          <p:txBody>
            <a:bodyPr wrap="none">
              <a:spAutoFit/>
            </a:bodyPr>
            <a:lstStyle/>
            <a:p>
              <a:r>
                <a:rPr lang="de-DE" sz="1600" b="1"/>
                <a:t>Coulomb dissociation</a:t>
              </a:r>
              <a:endParaRPr lang="en-US" sz="1600" b="1"/>
            </a:p>
          </p:txBody>
        </p:sp>
        <p:sp>
          <p:nvSpPr>
            <p:cNvPr id="182283" name="Text Box 11"/>
            <p:cNvSpPr txBox="1">
              <a:spLocks noChangeArrowheads="1"/>
            </p:cNvSpPr>
            <p:nvPr/>
          </p:nvSpPr>
          <p:spPr bwMode="auto">
            <a:xfrm>
              <a:off x="4272" y="3936"/>
              <a:ext cx="505" cy="218"/>
            </a:xfrm>
            <a:prstGeom prst="rect">
              <a:avLst/>
            </a:prstGeom>
            <a:noFill/>
            <a:ln w="9525">
              <a:noFill/>
              <a:miter lim="800000"/>
              <a:headEnd/>
              <a:tailEnd/>
            </a:ln>
            <a:effectLst/>
          </p:spPr>
          <p:txBody>
            <a:bodyPr wrap="none">
              <a:spAutoFit/>
            </a:bodyPr>
            <a:lstStyle/>
            <a:p>
              <a:r>
                <a:rPr lang="de-DE" sz="1600" b="1"/>
                <a:t>fusion</a:t>
              </a:r>
              <a:endParaRPr lang="en-US" sz="1600" b="1"/>
            </a:p>
          </p:txBody>
        </p:sp>
      </p:grpSp>
      <p:sp>
        <p:nvSpPr>
          <p:cNvPr id="182284" name="Rectangle 12"/>
          <p:cNvSpPr>
            <a:spLocks noChangeArrowheads="1"/>
          </p:cNvSpPr>
          <p:nvPr/>
        </p:nvSpPr>
        <p:spPr bwMode="auto">
          <a:xfrm>
            <a:off x="1116013" y="1341438"/>
            <a:ext cx="3240087" cy="358775"/>
          </a:xfrm>
          <a:prstGeom prst="rect">
            <a:avLst/>
          </a:prstGeom>
          <a:noFill/>
          <a:ln w="9525">
            <a:noFill/>
            <a:miter lim="800000"/>
            <a:headEnd/>
            <a:tailEnd/>
          </a:ln>
          <a:effectLst/>
        </p:spPr>
        <p:txBody>
          <a:bodyPr anchor="ctr"/>
          <a:lstStyle/>
          <a:p>
            <a:pPr algn="ctr"/>
            <a:r>
              <a:rPr lang="en-US" sz="2400" b="1" u="sng">
                <a:solidFill>
                  <a:srgbClr val="000099"/>
                </a:solidFill>
                <a:effectLst>
                  <a:outerShdw blurRad="38100" dist="38100" dir="2700000" algn="tl">
                    <a:srgbClr val="C0C0C0"/>
                  </a:outerShdw>
                </a:effectLst>
              </a:rPr>
              <a:t>Protons,deutons</a:t>
            </a:r>
          </a:p>
        </p:txBody>
      </p:sp>
      <p:sp>
        <p:nvSpPr>
          <p:cNvPr id="182285" name="Text Box 13"/>
          <p:cNvSpPr txBox="1">
            <a:spLocks noChangeArrowheads="1"/>
          </p:cNvSpPr>
          <p:nvPr/>
        </p:nvSpPr>
        <p:spPr bwMode="auto">
          <a:xfrm>
            <a:off x="5364163" y="1268413"/>
            <a:ext cx="3190875" cy="457200"/>
          </a:xfrm>
          <a:prstGeom prst="rect">
            <a:avLst/>
          </a:prstGeom>
          <a:noFill/>
          <a:ln w="9525">
            <a:noFill/>
            <a:miter lim="800000"/>
            <a:headEnd/>
            <a:tailEnd/>
          </a:ln>
          <a:effectLst/>
        </p:spPr>
        <p:txBody>
          <a:bodyPr>
            <a:spAutoFit/>
          </a:bodyPr>
          <a:lstStyle/>
          <a:p>
            <a:pPr algn="ctr" eaLnBrk="0" hangingPunct="0">
              <a:spcBef>
                <a:spcPct val="50000"/>
              </a:spcBef>
            </a:pPr>
            <a:r>
              <a:rPr lang="en-US" sz="2400" b="1" u="sng">
                <a:solidFill>
                  <a:srgbClr val="000099"/>
                </a:solidFill>
                <a:effectLst>
                  <a:outerShdw blurRad="38100" dist="38100" dir="2700000" algn="tl">
                    <a:srgbClr val="C0C0C0"/>
                  </a:outerShdw>
                </a:effectLst>
              </a:rPr>
              <a:t>Ions C,Ca,Xe,U</a:t>
            </a:r>
          </a:p>
        </p:txBody>
      </p:sp>
      <p:sp>
        <p:nvSpPr>
          <p:cNvPr id="182286" name="Text Box 14"/>
          <p:cNvSpPr txBox="1">
            <a:spLocks noChangeArrowheads="1"/>
          </p:cNvSpPr>
          <p:nvPr/>
        </p:nvSpPr>
        <p:spPr bwMode="auto">
          <a:xfrm>
            <a:off x="1095375" y="63500"/>
            <a:ext cx="5033963" cy="457200"/>
          </a:xfrm>
          <a:prstGeom prst="rect">
            <a:avLst/>
          </a:prstGeom>
          <a:solidFill>
            <a:srgbClr val="0000FF"/>
          </a:solidFill>
          <a:ln w="9525">
            <a:noFill/>
            <a:miter lim="800000"/>
            <a:headEnd/>
            <a:tailEnd/>
          </a:ln>
          <a:effectLst/>
        </p:spPr>
        <p:txBody>
          <a:bodyPr wrap="none">
            <a:spAutoFit/>
          </a:bodyPr>
          <a:lstStyle/>
          <a:p>
            <a:r>
              <a:rPr lang="fr-FR" sz="2400">
                <a:solidFill>
                  <a:srgbClr val="FFFF00"/>
                </a:solidFill>
                <a:effectLst>
                  <a:outerShdw blurRad="38100" dist="38100" dir="2700000" algn="tl">
                    <a:srgbClr val="000000"/>
                  </a:outerShdw>
                </a:effectLst>
              </a:rPr>
              <a:t>Fabriquer des noyaux « exotiques »</a:t>
            </a:r>
          </a:p>
        </p:txBody>
      </p:sp>
    </p:spTree>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ChangeArrowheads="1"/>
          </p:cNvSpPr>
          <p:nvPr/>
        </p:nvSpPr>
        <p:spPr bwMode="auto">
          <a:xfrm rot="5400000">
            <a:off x="2742407" y="5204618"/>
            <a:ext cx="609600" cy="68263"/>
          </a:xfrm>
          <a:prstGeom prst="rect">
            <a:avLst/>
          </a:prstGeom>
          <a:solidFill>
            <a:schemeClr val="bg2"/>
          </a:solidFill>
          <a:ln w="9525">
            <a:noFill/>
            <a:miter lim="800000"/>
            <a:headEnd/>
            <a:tailEnd/>
          </a:ln>
          <a:effectLst/>
        </p:spPr>
        <p:txBody>
          <a:bodyPr wrap="none" anchor="ctr"/>
          <a:lstStyle/>
          <a:p>
            <a:endParaRPr lang="fr-FR"/>
          </a:p>
        </p:txBody>
      </p:sp>
      <p:sp>
        <p:nvSpPr>
          <p:cNvPr id="17411" name="Rectangle 3"/>
          <p:cNvSpPr>
            <a:spLocks noChangeArrowheads="1"/>
          </p:cNvSpPr>
          <p:nvPr/>
        </p:nvSpPr>
        <p:spPr bwMode="auto">
          <a:xfrm>
            <a:off x="5346700" y="4876800"/>
            <a:ext cx="211138" cy="304800"/>
          </a:xfrm>
          <a:prstGeom prst="rect">
            <a:avLst/>
          </a:prstGeom>
          <a:solidFill>
            <a:schemeClr val="bg2"/>
          </a:solidFill>
          <a:ln w="9525">
            <a:noFill/>
            <a:miter lim="800000"/>
            <a:headEnd/>
            <a:tailEnd/>
          </a:ln>
          <a:effectLst/>
        </p:spPr>
        <p:txBody>
          <a:bodyPr wrap="none" anchor="ctr"/>
          <a:lstStyle/>
          <a:p>
            <a:endParaRPr lang="fr-FR"/>
          </a:p>
        </p:txBody>
      </p:sp>
      <p:sp>
        <p:nvSpPr>
          <p:cNvPr id="17412" name="Rectangle 4"/>
          <p:cNvSpPr>
            <a:spLocks noChangeArrowheads="1"/>
          </p:cNvSpPr>
          <p:nvPr/>
        </p:nvSpPr>
        <p:spPr bwMode="auto">
          <a:xfrm>
            <a:off x="5021263" y="4876800"/>
            <a:ext cx="211137" cy="304800"/>
          </a:xfrm>
          <a:prstGeom prst="rect">
            <a:avLst/>
          </a:prstGeom>
          <a:solidFill>
            <a:schemeClr val="bg2"/>
          </a:solidFill>
          <a:ln w="9525">
            <a:noFill/>
            <a:miter lim="800000"/>
            <a:headEnd/>
            <a:tailEnd/>
          </a:ln>
          <a:effectLst/>
        </p:spPr>
        <p:txBody>
          <a:bodyPr wrap="none" anchor="ctr"/>
          <a:lstStyle/>
          <a:p>
            <a:endParaRPr lang="fr-FR"/>
          </a:p>
        </p:txBody>
      </p:sp>
      <p:sp>
        <p:nvSpPr>
          <p:cNvPr id="17413" name="Rectangle 5"/>
          <p:cNvSpPr>
            <a:spLocks noChangeArrowheads="1"/>
          </p:cNvSpPr>
          <p:nvPr/>
        </p:nvSpPr>
        <p:spPr bwMode="auto">
          <a:xfrm>
            <a:off x="4740275" y="4876800"/>
            <a:ext cx="211138" cy="304800"/>
          </a:xfrm>
          <a:prstGeom prst="rect">
            <a:avLst/>
          </a:prstGeom>
          <a:solidFill>
            <a:schemeClr val="bg2"/>
          </a:solidFill>
          <a:ln w="9525">
            <a:noFill/>
            <a:miter lim="800000"/>
            <a:headEnd/>
            <a:tailEnd/>
          </a:ln>
          <a:effectLst/>
        </p:spPr>
        <p:txBody>
          <a:bodyPr wrap="none" anchor="ctr"/>
          <a:lstStyle/>
          <a:p>
            <a:endParaRPr lang="fr-FR"/>
          </a:p>
        </p:txBody>
      </p:sp>
      <p:sp>
        <p:nvSpPr>
          <p:cNvPr id="17414" name="Rectangle 6"/>
          <p:cNvSpPr>
            <a:spLocks noChangeArrowheads="1"/>
          </p:cNvSpPr>
          <p:nvPr/>
        </p:nvSpPr>
        <p:spPr bwMode="auto">
          <a:xfrm>
            <a:off x="633413" y="1028700"/>
            <a:ext cx="6332537" cy="74613"/>
          </a:xfrm>
          <a:prstGeom prst="rect">
            <a:avLst/>
          </a:prstGeom>
          <a:solidFill>
            <a:schemeClr val="bg2"/>
          </a:solidFill>
          <a:ln w="9525">
            <a:noFill/>
            <a:miter lim="800000"/>
            <a:headEnd/>
            <a:tailEnd/>
          </a:ln>
          <a:effectLst/>
        </p:spPr>
        <p:txBody>
          <a:bodyPr wrap="none" anchor="ctr"/>
          <a:lstStyle/>
          <a:p>
            <a:pPr algn="ctr" eaLnBrk="0" hangingPunct="0"/>
            <a:endParaRPr lang="en-GB" sz="2400">
              <a:latin typeface="Times New Roman" pitchFamily="18" charset="0"/>
            </a:endParaRPr>
          </a:p>
        </p:txBody>
      </p:sp>
      <p:sp>
        <p:nvSpPr>
          <p:cNvPr id="17415" name="AutoShape 7"/>
          <p:cNvSpPr>
            <a:spLocks noChangeArrowheads="1"/>
          </p:cNvSpPr>
          <p:nvPr/>
        </p:nvSpPr>
        <p:spPr bwMode="auto">
          <a:xfrm rot="10800000">
            <a:off x="4819650" y="866775"/>
            <a:ext cx="211138" cy="228600"/>
          </a:xfrm>
          <a:prstGeom prst="rtTriangle">
            <a:avLst/>
          </a:prstGeom>
          <a:solidFill>
            <a:srgbClr val="FF9900"/>
          </a:solidFill>
          <a:ln w="9525">
            <a:miter lim="800000"/>
            <a:headEnd/>
            <a:tailEnd/>
          </a:ln>
          <a:effectLst/>
          <a:scene3d>
            <a:camera prst="legacyObliqueBottomLeft"/>
            <a:lightRig rig="legacyFlat1" dir="t"/>
          </a:scene3d>
          <a:sp3d extrusionH="125400" prstMaterial="legacyMatte">
            <a:bevelT w="13500" h="13500" prst="angle"/>
            <a:bevelB w="13500" h="13500" prst="angle"/>
            <a:extrusionClr>
              <a:srgbClr val="FF9900"/>
            </a:extrusionClr>
          </a:sp3d>
        </p:spPr>
        <p:txBody>
          <a:bodyPr wrap="none" anchor="ctr">
            <a:flatTx/>
          </a:bodyPr>
          <a:lstStyle/>
          <a:p>
            <a:endParaRPr lang="fr-FR"/>
          </a:p>
        </p:txBody>
      </p:sp>
      <p:sp>
        <p:nvSpPr>
          <p:cNvPr id="17416" name="Oval 8"/>
          <p:cNvSpPr>
            <a:spLocks noChangeArrowheads="1"/>
          </p:cNvSpPr>
          <p:nvPr/>
        </p:nvSpPr>
        <p:spPr bwMode="auto">
          <a:xfrm>
            <a:off x="1450975" y="876300"/>
            <a:ext cx="352425" cy="381000"/>
          </a:xfrm>
          <a:prstGeom prst="ellipse">
            <a:avLst/>
          </a:prstGeom>
          <a:solidFill>
            <a:schemeClr val="bg2"/>
          </a:solidFill>
          <a:ln w="9525">
            <a:noFill/>
            <a:round/>
            <a:headEnd/>
            <a:tailEnd/>
          </a:ln>
          <a:effectLst/>
        </p:spPr>
        <p:txBody>
          <a:bodyPr wrap="none" anchor="ctr"/>
          <a:lstStyle/>
          <a:p>
            <a:endParaRPr lang="fr-FR"/>
          </a:p>
        </p:txBody>
      </p:sp>
      <p:sp>
        <p:nvSpPr>
          <p:cNvPr id="17417" name="Oval 9"/>
          <p:cNvSpPr>
            <a:spLocks noChangeArrowheads="1"/>
          </p:cNvSpPr>
          <p:nvPr/>
        </p:nvSpPr>
        <p:spPr bwMode="auto">
          <a:xfrm>
            <a:off x="1855788" y="876300"/>
            <a:ext cx="352425" cy="381000"/>
          </a:xfrm>
          <a:prstGeom prst="ellipse">
            <a:avLst/>
          </a:prstGeom>
          <a:solidFill>
            <a:schemeClr val="bg2"/>
          </a:solidFill>
          <a:ln w="9525">
            <a:noFill/>
            <a:round/>
            <a:headEnd/>
            <a:tailEnd/>
          </a:ln>
          <a:effectLst/>
        </p:spPr>
        <p:txBody>
          <a:bodyPr wrap="none" anchor="ctr"/>
          <a:lstStyle/>
          <a:p>
            <a:endParaRPr lang="fr-FR"/>
          </a:p>
        </p:txBody>
      </p:sp>
      <p:sp>
        <p:nvSpPr>
          <p:cNvPr id="17418" name="Oval 10"/>
          <p:cNvSpPr>
            <a:spLocks noChangeArrowheads="1"/>
          </p:cNvSpPr>
          <p:nvPr/>
        </p:nvSpPr>
        <p:spPr bwMode="auto">
          <a:xfrm>
            <a:off x="2251075" y="876300"/>
            <a:ext cx="352425" cy="381000"/>
          </a:xfrm>
          <a:prstGeom prst="ellipse">
            <a:avLst/>
          </a:prstGeom>
          <a:solidFill>
            <a:schemeClr val="bg2"/>
          </a:solidFill>
          <a:ln w="9525">
            <a:noFill/>
            <a:round/>
            <a:headEnd/>
            <a:tailEnd/>
          </a:ln>
          <a:effectLst/>
        </p:spPr>
        <p:txBody>
          <a:bodyPr wrap="none" anchor="ctr"/>
          <a:lstStyle/>
          <a:p>
            <a:endParaRPr lang="fr-FR"/>
          </a:p>
        </p:txBody>
      </p:sp>
      <p:sp>
        <p:nvSpPr>
          <p:cNvPr id="17419" name="AutoShape 11"/>
          <p:cNvSpPr>
            <a:spLocks noChangeArrowheads="1"/>
          </p:cNvSpPr>
          <p:nvPr/>
        </p:nvSpPr>
        <p:spPr bwMode="auto">
          <a:xfrm rot="5400000">
            <a:off x="5690394" y="4961731"/>
            <a:ext cx="228600" cy="211138"/>
          </a:xfrm>
          <a:prstGeom prst="rtTriangle">
            <a:avLst/>
          </a:prstGeom>
          <a:solidFill>
            <a:schemeClr val="bg2"/>
          </a:solidFill>
          <a:ln w="9525">
            <a:noFill/>
            <a:miter lim="800000"/>
            <a:headEnd/>
            <a:tailEnd/>
          </a:ln>
          <a:effectLst/>
        </p:spPr>
        <p:txBody>
          <a:bodyPr wrap="none" anchor="ctr"/>
          <a:lstStyle/>
          <a:p>
            <a:endParaRPr lang="fr-FR"/>
          </a:p>
        </p:txBody>
      </p:sp>
      <p:sp>
        <p:nvSpPr>
          <p:cNvPr id="17420" name="AutoShape 12"/>
          <p:cNvSpPr>
            <a:spLocks noChangeArrowheads="1"/>
          </p:cNvSpPr>
          <p:nvPr/>
        </p:nvSpPr>
        <p:spPr bwMode="auto">
          <a:xfrm rot="6293936">
            <a:off x="5830094" y="4339431"/>
            <a:ext cx="833438" cy="841375"/>
          </a:xfrm>
          <a:custGeom>
            <a:avLst/>
            <a:gdLst>
              <a:gd name="G0" fmla="+- 5306 0 0"/>
              <a:gd name="G1" fmla="+- -10862699 0 0"/>
              <a:gd name="G2" fmla="+- 0 0 -10862699"/>
              <a:gd name="T0" fmla="*/ 0 256 1"/>
              <a:gd name="T1" fmla="*/ 180 256 1"/>
              <a:gd name="G3" fmla="+- -10862699 T0 T1"/>
              <a:gd name="T2" fmla="*/ 0 256 1"/>
              <a:gd name="T3" fmla="*/ 90 256 1"/>
              <a:gd name="G4" fmla="+- -10862699 T2 T3"/>
              <a:gd name="G5" fmla="*/ G4 2 1"/>
              <a:gd name="T4" fmla="*/ 90 256 1"/>
              <a:gd name="T5" fmla="*/ 0 256 1"/>
              <a:gd name="G6" fmla="+- -10862699 T4 T5"/>
              <a:gd name="G7" fmla="*/ G6 2 1"/>
              <a:gd name="G8" fmla="abs -10862699"/>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5306"/>
              <a:gd name="G18" fmla="*/ 5306 1 2"/>
              <a:gd name="G19" fmla="+- G18 5400 0"/>
              <a:gd name="G20" fmla="cos G19 -10862699"/>
              <a:gd name="G21" fmla="sin G19 -10862699"/>
              <a:gd name="G22" fmla="+- G20 10800 0"/>
              <a:gd name="G23" fmla="+- G21 10800 0"/>
              <a:gd name="G24" fmla="+- 10800 0 G20"/>
              <a:gd name="G25" fmla="+- 5306 10800 0"/>
              <a:gd name="G26" fmla="?: G9 G17 G25"/>
              <a:gd name="G27" fmla="?: G9 0 21600"/>
              <a:gd name="G28" fmla="cos 10800 -10862699"/>
              <a:gd name="G29" fmla="sin 10800 -10862699"/>
              <a:gd name="G30" fmla="sin 5306 -10862699"/>
              <a:gd name="G31" fmla="+- G28 10800 0"/>
              <a:gd name="G32" fmla="+- G29 10800 0"/>
              <a:gd name="G33" fmla="+- G30 10800 0"/>
              <a:gd name="G34" fmla="?: G4 0 G31"/>
              <a:gd name="G35" fmla="?: -10862699 G34 0"/>
              <a:gd name="G36" fmla="?: G6 G35 G31"/>
              <a:gd name="G37" fmla="+- 21600 0 G36"/>
              <a:gd name="G38" fmla="?: G4 0 G33"/>
              <a:gd name="G39" fmla="?: -10862699 G38 G32"/>
              <a:gd name="G40" fmla="?: G6 G39 0"/>
              <a:gd name="G41" fmla="?: G4 G32 21600"/>
              <a:gd name="G42" fmla="?: G6 G41 G33"/>
              <a:gd name="T12" fmla="*/ 10800 w 21600"/>
              <a:gd name="T13" fmla="*/ 0 h 21600"/>
              <a:gd name="T14" fmla="*/ 2994 w 21600"/>
              <a:gd name="T15" fmla="*/ 8817 h 21600"/>
              <a:gd name="T16" fmla="*/ 10800 w 21600"/>
              <a:gd name="T17" fmla="*/ 5494 h 21600"/>
              <a:gd name="T18" fmla="*/ 18606 w 21600"/>
              <a:gd name="T19" fmla="*/ 881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5657" y="9494"/>
                </a:moveTo>
                <a:cubicBezTo>
                  <a:pt x="6254" y="7141"/>
                  <a:pt x="8372" y="5493"/>
                  <a:pt x="10800" y="5494"/>
                </a:cubicBezTo>
                <a:cubicBezTo>
                  <a:pt x="13227" y="5494"/>
                  <a:pt x="15345" y="7141"/>
                  <a:pt x="15942" y="9494"/>
                </a:cubicBezTo>
                <a:lnTo>
                  <a:pt x="21267" y="8141"/>
                </a:lnTo>
                <a:cubicBezTo>
                  <a:pt x="20051" y="3352"/>
                  <a:pt x="15740" y="-1"/>
                  <a:pt x="10799" y="0"/>
                </a:cubicBezTo>
                <a:cubicBezTo>
                  <a:pt x="5859" y="0"/>
                  <a:pt x="1548" y="3352"/>
                  <a:pt x="332" y="8141"/>
                </a:cubicBezTo>
                <a:close/>
              </a:path>
            </a:pathLst>
          </a:custGeom>
          <a:solidFill>
            <a:schemeClr val="bg2"/>
          </a:solidFill>
          <a:ln w="9525">
            <a:noFill/>
            <a:miter lim="800000"/>
            <a:headEnd/>
            <a:tailEnd/>
          </a:ln>
          <a:effectLst/>
        </p:spPr>
        <p:txBody>
          <a:bodyPr wrap="none" anchor="ctr"/>
          <a:lstStyle/>
          <a:p>
            <a:endParaRPr lang="fr-FR"/>
          </a:p>
        </p:txBody>
      </p:sp>
      <p:sp>
        <p:nvSpPr>
          <p:cNvPr id="17421" name="Rectangle 13"/>
          <p:cNvSpPr>
            <a:spLocks noChangeArrowheads="1"/>
          </p:cNvSpPr>
          <p:nvPr/>
        </p:nvSpPr>
        <p:spPr bwMode="auto">
          <a:xfrm>
            <a:off x="6684963" y="3352800"/>
            <a:ext cx="631825" cy="838200"/>
          </a:xfrm>
          <a:prstGeom prst="rect">
            <a:avLst/>
          </a:prstGeom>
          <a:solidFill>
            <a:schemeClr val="bg2"/>
          </a:solidFill>
          <a:ln w="9525">
            <a:noFill/>
            <a:miter lim="800000"/>
            <a:headEnd/>
            <a:tailEnd/>
          </a:ln>
          <a:effectLst/>
        </p:spPr>
        <p:txBody>
          <a:bodyPr wrap="none" anchor="ctr"/>
          <a:lstStyle/>
          <a:p>
            <a:endParaRPr lang="fr-FR"/>
          </a:p>
        </p:txBody>
      </p:sp>
      <p:sp>
        <p:nvSpPr>
          <p:cNvPr id="17422" name="Rectangle 14"/>
          <p:cNvSpPr>
            <a:spLocks noChangeArrowheads="1"/>
          </p:cNvSpPr>
          <p:nvPr/>
        </p:nvSpPr>
        <p:spPr bwMode="auto">
          <a:xfrm>
            <a:off x="6754813" y="762000"/>
            <a:ext cx="844550" cy="1447800"/>
          </a:xfrm>
          <a:prstGeom prst="rect">
            <a:avLst/>
          </a:prstGeom>
          <a:solidFill>
            <a:schemeClr val="bg2"/>
          </a:solidFill>
          <a:ln w="9525">
            <a:noFill/>
            <a:miter lim="800000"/>
            <a:headEnd/>
            <a:tailEnd/>
          </a:ln>
          <a:effectLst/>
        </p:spPr>
        <p:txBody>
          <a:bodyPr wrap="none" anchor="ctr"/>
          <a:lstStyle/>
          <a:p>
            <a:endParaRPr lang="fr-FR"/>
          </a:p>
        </p:txBody>
      </p:sp>
      <p:sp>
        <p:nvSpPr>
          <p:cNvPr id="17423" name="Rectangle 15"/>
          <p:cNvSpPr>
            <a:spLocks noChangeArrowheads="1"/>
          </p:cNvSpPr>
          <p:nvPr/>
        </p:nvSpPr>
        <p:spPr bwMode="auto">
          <a:xfrm>
            <a:off x="422275" y="4648200"/>
            <a:ext cx="563563" cy="762000"/>
          </a:xfrm>
          <a:prstGeom prst="rect">
            <a:avLst/>
          </a:prstGeom>
          <a:solidFill>
            <a:srgbClr val="FF9900"/>
          </a:solidFill>
          <a:ln w="9525">
            <a:solidFill>
              <a:schemeClr val="tx1"/>
            </a:solidFill>
            <a:miter lim="800000"/>
            <a:headEnd/>
            <a:tailEnd/>
          </a:ln>
          <a:effectLst>
            <a:outerShdw dist="107763" dir="8100000" algn="ctr" rotWithShape="0">
              <a:schemeClr val="bg2"/>
            </a:outerShdw>
          </a:effectLst>
        </p:spPr>
        <p:txBody>
          <a:bodyPr wrap="none" anchor="ctr"/>
          <a:lstStyle/>
          <a:p>
            <a:endParaRPr lang="fr-FR"/>
          </a:p>
        </p:txBody>
      </p:sp>
      <p:sp>
        <p:nvSpPr>
          <p:cNvPr id="17424" name="Rectangle 16"/>
          <p:cNvSpPr>
            <a:spLocks noChangeArrowheads="1"/>
          </p:cNvSpPr>
          <p:nvPr/>
        </p:nvSpPr>
        <p:spPr bwMode="auto">
          <a:xfrm>
            <a:off x="6754813" y="3276600"/>
            <a:ext cx="633412" cy="838200"/>
          </a:xfrm>
          <a:prstGeom prst="rect">
            <a:avLst/>
          </a:prstGeom>
          <a:solidFill>
            <a:srgbClr val="FF9900"/>
          </a:solidFill>
          <a:ln w="9525">
            <a:solidFill>
              <a:schemeClr val="tx1"/>
            </a:solidFill>
            <a:miter lim="800000"/>
            <a:headEnd/>
            <a:tailEnd/>
          </a:ln>
          <a:effectLst/>
        </p:spPr>
        <p:txBody>
          <a:bodyPr wrap="none" anchor="ctr"/>
          <a:lstStyle/>
          <a:p>
            <a:endParaRPr lang="fr-FR"/>
          </a:p>
        </p:txBody>
      </p:sp>
      <p:sp>
        <p:nvSpPr>
          <p:cNvPr id="17425" name="Rectangle 17"/>
          <p:cNvSpPr>
            <a:spLocks noChangeArrowheads="1"/>
          </p:cNvSpPr>
          <p:nvPr/>
        </p:nvSpPr>
        <p:spPr bwMode="auto">
          <a:xfrm>
            <a:off x="211138" y="1143000"/>
            <a:ext cx="585787" cy="685800"/>
          </a:xfrm>
          <a:prstGeom prst="rect">
            <a:avLst/>
          </a:prstGeom>
          <a:solidFill>
            <a:srgbClr val="FF9900"/>
          </a:solidFill>
          <a:ln w="9525">
            <a:solidFill>
              <a:schemeClr val="tx1"/>
            </a:solidFill>
            <a:miter lim="800000"/>
            <a:headEnd/>
            <a:tailEnd/>
          </a:ln>
          <a:effectLst>
            <a:outerShdw dist="107763" dir="8100000" algn="ctr" rotWithShape="0">
              <a:schemeClr val="bg2"/>
            </a:outerShdw>
          </a:effectLst>
        </p:spPr>
        <p:txBody>
          <a:bodyPr wrap="none" anchor="ctr"/>
          <a:lstStyle/>
          <a:p>
            <a:endParaRPr lang="fr-FR"/>
          </a:p>
        </p:txBody>
      </p:sp>
      <p:sp>
        <p:nvSpPr>
          <p:cNvPr id="17426" name="Rectangle 18"/>
          <p:cNvSpPr>
            <a:spLocks noChangeArrowheads="1"/>
          </p:cNvSpPr>
          <p:nvPr/>
        </p:nvSpPr>
        <p:spPr bwMode="auto">
          <a:xfrm>
            <a:off x="6824663" y="685800"/>
            <a:ext cx="844550" cy="1447800"/>
          </a:xfrm>
          <a:prstGeom prst="rect">
            <a:avLst/>
          </a:prstGeom>
          <a:solidFill>
            <a:srgbClr val="FF9900"/>
          </a:solidFill>
          <a:ln w="9525">
            <a:solidFill>
              <a:schemeClr val="tx1"/>
            </a:solidFill>
            <a:miter lim="800000"/>
            <a:headEnd/>
            <a:tailEnd/>
          </a:ln>
          <a:effectLst/>
        </p:spPr>
        <p:txBody>
          <a:bodyPr wrap="none" anchor="ctr"/>
          <a:lstStyle/>
          <a:p>
            <a:endParaRPr lang="fr-FR"/>
          </a:p>
        </p:txBody>
      </p:sp>
      <p:sp>
        <p:nvSpPr>
          <p:cNvPr id="17427" name="Rectangle 19"/>
          <p:cNvSpPr>
            <a:spLocks noChangeArrowheads="1"/>
          </p:cNvSpPr>
          <p:nvPr/>
        </p:nvSpPr>
        <p:spPr bwMode="auto">
          <a:xfrm>
            <a:off x="7177088" y="1600200"/>
            <a:ext cx="350837" cy="457200"/>
          </a:xfrm>
          <a:prstGeom prst="rect">
            <a:avLst/>
          </a:prstGeom>
          <a:solidFill>
            <a:schemeClr val="bg2"/>
          </a:solidFill>
          <a:ln w="9525">
            <a:noFill/>
            <a:miter lim="800000"/>
            <a:headEnd/>
            <a:tailEnd/>
          </a:ln>
          <a:effectLst/>
        </p:spPr>
        <p:txBody>
          <a:bodyPr wrap="none" anchor="ctr"/>
          <a:lstStyle/>
          <a:p>
            <a:endParaRPr lang="fr-FR"/>
          </a:p>
        </p:txBody>
      </p:sp>
      <p:sp>
        <p:nvSpPr>
          <p:cNvPr id="17428" name="Oval 20"/>
          <p:cNvSpPr>
            <a:spLocks noChangeArrowheads="1"/>
          </p:cNvSpPr>
          <p:nvPr/>
        </p:nvSpPr>
        <p:spPr bwMode="auto">
          <a:xfrm>
            <a:off x="563563" y="4953000"/>
            <a:ext cx="211137" cy="228600"/>
          </a:xfrm>
          <a:prstGeom prst="ellipse">
            <a:avLst/>
          </a:prstGeom>
          <a:solidFill>
            <a:schemeClr val="bg2"/>
          </a:solidFill>
          <a:ln w="9525">
            <a:noFill/>
            <a:round/>
            <a:headEnd/>
            <a:tailEnd/>
          </a:ln>
          <a:effectLst/>
        </p:spPr>
        <p:txBody>
          <a:bodyPr wrap="none" anchor="ctr"/>
          <a:lstStyle/>
          <a:p>
            <a:endParaRPr lang="fr-FR"/>
          </a:p>
        </p:txBody>
      </p:sp>
      <p:sp>
        <p:nvSpPr>
          <p:cNvPr id="17429" name="Rectangle 21"/>
          <p:cNvSpPr>
            <a:spLocks noChangeArrowheads="1"/>
          </p:cNvSpPr>
          <p:nvPr/>
        </p:nvSpPr>
        <p:spPr bwMode="auto">
          <a:xfrm>
            <a:off x="622300" y="4991100"/>
            <a:ext cx="5710238" cy="74613"/>
          </a:xfrm>
          <a:prstGeom prst="rect">
            <a:avLst/>
          </a:prstGeom>
          <a:solidFill>
            <a:schemeClr val="bg2"/>
          </a:solidFill>
          <a:ln w="9525">
            <a:noFill/>
            <a:miter lim="800000"/>
            <a:headEnd/>
            <a:tailEnd/>
          </a:ln>
          <a:effectLst/>
        </p:spPr>
        <p:txBody>
          <a:bodyPr wrap="none" anchor="ctr"/>
          <a:lstStyle/>
          <a:p>
            <a:pPr algn="ctr" eaLnBrk="0" hangingPunct="0"/>
            <a:endParaRPr lang="en-GB" sz="2400">
              <a:latin typeface="Times New Roman" pitchFamily="18" charset="0"/>
            </a:endParaRPr>
          </a:p>
        </p:txBody>
      </p:sp>
      <p:sp>
        <p:nvSpPr>
          <p:cNvPr id="17430" name="Rectangle 22"/>
          <p:cNvSpPr>
            <a:spLocks noChangeArrowheads="1"/>
          </p:cNvSpPr>
          <p:nvPr/>
        </p:nvSpPr>
        <p:spPr bwMode="auto">
          <a:xfrm>
            <a:off x="6824663" y="3505200"/>
            <a:ext cx="422275" cy="457200"/>
          </a:xfrm>
          <a:prstGeom prst="rect">
            <a:avLst/>
          </a:prstGeom>
          <a:solidFill>
            <a:schemeClr val="bg2"/>
          </a:solidFill>
          <a:ln w="9525">
            <a:noFill/>
            <a:miter lim="800000"/>
            <a:headEnd/>
            <a:tailEnd/>
          </a:ln>
          <a:effectLst/>
        </p:spPr>
        <p:txBody>
          <a:bodyPr wrap="none" anchor="ctr"/>
          <a:lstStyle/>
          <a:p>
            <a:endParaRPr lang="fr-FR"/>
          </a:p>
        </p:txBody>
      </p:sp>
      <p:sp>
        <p:nvSpPr>
          <p:cNvPr id="17431" name="AutoShape 23"/>
          <p:cNvSpPr>
            <a:spLocks noChangeArrowheads="1"/>
          </p:cNvSpPr>
          <p:nvPr/>
        </p:nvSpPr>
        <p:spPr bwMode="auto">
          <a:xfrm>
            <a:off x="1125538" y="4800600"/>
            <a:ext cx="633412" cy="457200"/>
          </a:xfrm>
          <a:prstGeom prst="roundRect">
            <a:avLst>
              <a:gd name="adj" fmla="val 16667"/>
            </a:avLst>
          </a:prstGeom>
          <a:solidFill>
            <a:schemeClr val="bg2"/>
          </a:solidFill>
          <a:ln w="9525">
            <a:noFill/>
            <a:round/>
            <a:headEnd/>
            <a:tailEnd/>
          </a:ln>
          <a:effectLst/>
        </p:spPr>
        <p:txBody>
          <a:bodyPr wrap="none" anchor="ctr"/>
          <a:lstStyle/>
          <a:p>
            <a:endParaRPr lang="fr-FR"/>
          </a:p>
        </p:txBody>
      </p:sp>
      <p:sp>
        <p:nvSpPr>
          <p:cNvPr id="17432" name="AutoShape 24"/>
          <p:cNvSpPr>
            <a:spLocks noChangeArrowheads="1"/>
          </p:cNvSpPr>
          <p:nvPr/>
        </p:nvSpPr>
        <p:spPr bwMode="auto">
          <a:xfrm>
            <a:off x="2184400" y="4800600"/>
            <a:ext cx="633413" cy="457200"/>
          </a:xfrm>
          <a:prstGeom prst="roundRect">
            <a:avLst>
              <a:gd name="adj" fmla="val 16667"/>
            </a:avLst>
          </a:prstGeom>
          <a:solidFill>
            <a:schemeClr val="bg2"/>
          </a:solidFill>
          <a:ln w="9525">
            <a:noFill/>
            <a:round/>
            <a:headEnd/>
            <a:tailEnd/>
          </a:ln>
          <a:effectLst/>
        </p:spPr>
        <p:txBody>
          <a:bodyPr wrap="none" anchor="ctr"/>
          <a:lstStyle/>
          <a:p>
            <a:endParaRPr lang="fr-FR"/>
          </a:p>
        </p:txBody>
      </p:sp>
      <p:sp>
        <p:nvSpPr>
          <p:cNvPr id="17433" name="AutoShape 25"/>
          <p:cNvSpPr>
            <a:spLocks noChangeArrowheads="1"/>
          </p:cNvSpPr>
          <p:nvPr/>
        </p:nvSpPr>
        <p:spPr bwMode="auto">
          <a:xfrm>
            <a:off x="3262313" y="4800600"/>
            <a:ext cx="631825" cy="457200"/>
          </a:xfrm>
          <a:prstGeom prst="roundRect">
            <a:avLst>
              <a:gd name="adj" fmla="val 16667"/>
            </a:avLst>
          </a:prstGeom>
          <a:solidFill>
            <a:schemeClr val="bg2"/>
          </a:solidFill>
          <a:ln w="9525">
            <a:noFill/>
            <a:round/>
            <a:headEnd/>
            <a:tailEnd/>
          </a:ln>
          <a:effectLst/>
        </p:spPr>
        <p:txBody>
          <a:bodyPr wrap="none" anchor="ctr"/>
          <a:lstStyle/>
          <a:p>
            <a:endParaRPr lang="fr-FR"/>
          </a:p>
        </p:txBody>
      </p:sp>
      <p:sp>
        <p:nvSpPr>
          <p:cNvPr id="17434" name="AutoShape 26"/>
          <p:cNvSpPr>
            <a:spLocks noChangeArrowheads="1"/>
          </p:cNvSpPr>
          <p:nvPr/>
        </p:nvSpPr>
        <p:spPr bwMode="auto">
          <a:xfrm>
            <a:off x="3994150" y="4800600"/>
            <a:ext cx="633413" cy="457200"/>
          </a:xfrm>
          <a:prstGeom prst="roundRect">
            <a:avLst>
              <a:gd name="adj" fmla="val 16667"/>
            </a:avLst>
          </a:prstGeom>
          <a:solidFill>
            <a:schemeClr val="bg2"/>
          </a:solidFill>
          <a:ln w="9525">
            <a:noFill/>
            <a:round/>
            <a:headEnd/>
            <a:tailEnd/>
          </a:ln>
          <a:effectLst/>
        </p:spPr>
        <p:txBody>
          <a:bodyPr wrap="none" anchor="ctr"/>
          <a:lstStyle/>
          <a:p>
            <a:endParaRPr lang="fr-FR"/>
          </a:p>
        </p:txBody>
      </p:sp>
      <p:sp>
        <p:nvSpPr>
          <p:cNvPr id="17435" name="Rectangle 27"/>
          <p:cNvSpPr>
            <a:spLocks noChangeArrowheads="1"/>
          </p:cNvSpPr>
          <p:nvPr/>
        </p:nvSpPr>
        <p:spPr bwMode="auto">
          <a:xfrm>
            <a:off x="5840413" y="5486400"/>
            <a:ext cx="3025775" cy="76200"/>
          </a:xfrm>
          <a:prstGeom prst="rect">
            <a:avLst/>
          </a:prstGeom>
          <a:solidFill>
            <a:schemeClr val="bg2"/>
          </a:solidFill>
          <a:ln w="9525">
            <a:noFill/>
            <a:miter lim="800000"/>
            <a:headEnd/>
            <a:tailEnd/>
          </a:ln>
          <a:effectLst/>
        </p:spPr>
        <p:txBody>
          <a:bodyPr wrap="none" anchor="ctr"/>
          <a:lstStyle/>
          <a:p>
            <a:endParaRPr lang="fr-FR"/>
          </a:p>
        </p:txBody>
      </p:sp>
      <p:sp>
        <p:nvSpPr>
          <p:cNvPr id="17436" name="Rectangle 28"/>
          <p:cNvSpPr>
            <a:spLocks noChangeArrowheads="1"/>
          </p:cNvSpPr>
          <p:nvPr/>
        </p:nvSpPr>
        <p:spPr bwMode="auto">
          <a:xfrm>
            <a:off x="5910263" y="5419725"/>
            <a:ext cx="2884487" cy="76200"/>
          </a:xfrm>
          <a:prstGeom prst="rect">
            <a:avLst/>
          </a:prstGeom>
          <a:gradFill rotWithShape="0">
            <a:gsLst>
              <a:gs pos="0">
                <a:srgbClr val="FFFFFF">
                  <a:gamma/>
                  <a:shade val="46275"/>
                  <a:invGamma/>
                </a:srgbClr>
              </a:gs>
              <a:gs pos="50000">
                <a:srgbClr val="FFFFFF"/>
              </a:gs>
              <a:gs pos="100000">
                <a:srgbClr val="FFFFFF">
                  <a:gamma/>
                  <a:shade val="46275"/>
                  <a:invGamma/>
                </a:srgbClr>
              </a:gs>
            </a:gsLst>
            <a:lin ang="5400000" scaled="1"/>
          </a:gradFill>
          <a:ln w="9525">
            <a:solidFill>
              <a:schemeClr val="tx1"/>
            </a:solidFill>
            <a:miter lim="800000"/>
            <a:headEnd/>
            <a:tailEnd/>
          </a:ln>
          <a:effectLst/>
        </p:spPr>
        <p:txBody>
          <a:bodyPr wrap="none" anchor="ctr"/>
          <a:lstStyle/>
          <a:p>
            <a:endParaRPr lang="fr-FR"/>
          </a:p>
        </p:txBody>
      </p:sp>
      <p:sp>
        <p:nvSpPr>
          <p:cNvPr id="17437" name="AutoShape 29"/>
          <p:cNvSpPr>
            <a:spLocks noChangeArrowheads="1"/>
          </p:cNvSpPr>
          <p:nvPr/>
        </p:nvSpPr>
        <p:spPr bwMode="auto">
          <a:xfrm rot="14692697">
            <a:off x="7125494" y="2486819"/>
            <a:ext cx="457200" cy="207962"/>
          </a:xfrm>
          <a:prstGeom prst="pentagon">
            <a:avLst/>
          </a:prstGeom>
          <a:solidFill>
            <a:schemeClr val="bg2"/>
          </a:solidFill>
          <a:ln w="9525">
            <a:noFill/>
            <a:miter lim="800000"/>
            <a:headEnd/>
            <a:tailEnd/>
          </a:ln>
          <a:effectLst/>
        </p:spPr>
        <p:txBody>
          <a:bodyPr wrap="none" anchor="ctr"/>
          <a:lstStyle/>
          <a:p>
            <a:endParaRPr lang="fr-FR"/>
          </a:p>
        </p:txBody>
      </p:sp>
      <p:sp>
        <p:nvSpPr>
          <p:cNvPr id="17438" name="Rectangle 30"/>
          <p:cNvSpPr>
            <a:spLocks noChangeArrowheads="1"/>
          </p:cNvSpPr>
          <p:nvPr/>
        </p:nvSpPr>
        <p:spPr bwMode="auto">
          <a:xfrm rot="-4427827">
            <a:off x="8037513" y="2152650"/>
            <a:ext cx="76200" cy="1235075"/>
          </a:xfrm>
          <a:prstGeom prst="rect">
            <a:avLst/>
          </a:prstGeom>
          <a:solidFill>
            <a:schemeClr val="bg2"/>
          </a:solidFill>
          <a:ln w="9525">
            <a:noFill/>
            <a:miter lim="800000"/>
            <a:headEnd/>
            <a:tailEnd/>
          </a:ln>
          <a:effectLst/>
        </p:spPr>
        <p:txBody>
          <a:bodyPr wrap="none" anchor="ctr"/>
          <a:lstStyle/>
          <a:p>
            <a:endParaRPr lang="fr-FR"/>
          </a:p>
        </p:txBody>
      </p:sp>
      <p:sp>
        <p:nvSpPr>
          <p:cNvPr id="17439" name="Rectangle 31"/>
          <p:cNvSpPr>
            <a:spLocks noChangeArrowheads="1"/>
          </p:cNvSpPr>
          <p:nvPr/>
        </p:nvSpPr>
        <p:spPr bwMode="auto">
          <a:xfrm rot="-24125045">
            <a:off x="7599363" y="2667000"/>
            <a:ext cx="68262" cy="555625"/>
          </a:xfrm>
          <a:prstGeom prst="rect">
            <a:avLst/>
          </a:prstGeom>
          <a:solidFill>
            <a:schemeClr val="bg2"/>
          </a:solidFill>
          <a:ln w="9525">
            <a:noFill/>
            <a:miter lim="800000"/>
            <a:headEnd/>
            <a:tailEnd/>
          </a:ln>
          <a:effectLst/>
        </p:spPr>
        <p:txBody>
          <a:bodyPr wrap="none" anchor="ctr"/>
          <a:lstStyle/>
          <a:p>
            <a:endParaRPr lang="fr-FR"/>
          </a:p>
        </p:txBody>
      </p:sp>
      <p:sp>
        <p:nvSpPr>
          <p:cNvPr id="17440" name="Rectangle 32"/>
          <p:cNvSpPr>
            <a:spLocks noChangeArrowheads="1"/>
          </p:cNvSpPr>
          <p:nvPr/>
        </p:nvSpPr>
        <p:spPr bwMode="auto">
          <a:xfrm rot="-3749436">
            <a:off x="8039101" y="2290762"/>
            <a:ext cx="76200" cy="1406525"/>
          </a:xfrm>
          <a:prstGeom prst="rect">
            <a:avLst/>
          </a:prstGeom>
          <a:solidFill>
            <a:schemeClr val="bg2"/>
          </a:solidFill>
          <a:ln w="9525">
            <a:noFill/>
            <a:miter lim="800000"/>
            <a:headEnd/>
            <a:tailEnd/>
          </a:ln>
          <a:effectLst/>
        </p:spPr>
        <p:txBody>
          <a:bodyPr wrap="none" anchor="ctr"/>
          <a:lstStyle/>
          <a:p>
            <a:endParaRPr lang="fr-FR"/>
          </a:p>
        </p:txBody>
      </p:sp>
      <p:sp>
        <p:nvSpPr>
          <p:cNvPr id="17441" name="Rectangle 33"/>
          <p:cNvSpPr>
            <a:spLocks noChangeArrowheads="1"/>
          </p:cNvSpPr>
          <p:nvPr/>
        </p:nvSpPr>
        <p:spPr bwMode="auto">
          <a:xfrm>
            <a:off x="7316788" y="1295400"/>
            <a:ext cx="71437" cy="1066800"/>
          </a:xfrm>
          <a:prstGeom prst="rect">
            <a:avLst/>
          </a:prstGeom>
          <a:solidFill>
            <a:schemeClr val="bg2"/>
          </a:solidFill>
          <a:ln w="9525">
            <a:noFill/>
            <a:miter lim="800000"/>
            <a:headEnd/>
            <a:tailEnd/>
          </a:ln>
          <a:effectLst/>
        </p:spPr>
        <p:txBody>
          <a:bodyPr wrap="none" anchor="ctr"/>
          <a:lstStyle/>
          <a:p>
            <a:endParaRPr lang="fr-FR"/>
          </a:p>
        </p:txBody>
      </p:sp>
      <p:sp>
        <p:nvSpPr>
          <p:cNvPr id="17442" name="Rectangle 34"/>
          <p:cNvSpPr>
            <a:spLocks noChangeArrowheads="1"/>
          </p:cNvSpPr>
          <p:nvPr/>
        </p:nvSpPr>
        <p:spPr bwMode="auto">
          <a:xfrm>
            <a:off x="6262688" y="3657600"/>
            <a:ext cx="1336675" cy="76200"/>
          </a:xfrm>
          <a:prstGeom prst="rect">
            <a:avLst/>
          </a:prstGeom>
          <a:solidFill>
            <a:schemeClr val="bg2"/>
          </a:solidFill>
          <a:ln w="9525">
            <a:noFill/>
            <a:miter lim="800000"/>
            <a:headEnd/>
            <a:tailEnd/>
          </a:ln>
          <a:effectLst/>
        </p:spPr>
        <p:txBody>
          <a:bodyPr wrap="none" anchor="ctr"/>
          <a:lstStyle/>
          <a:p>
            <a:endParaRPr lang="fr-FR"/>
          </a:p>
        </p:txBody>
      </p:sp>
      <p:sp>
        <p:nvSpPr>
          <p:cNvPr id="17443" name="AutoShape 35"/>
          <p:cNvSpPr>
            <a:spLocks noChangeArrowheads="1"/>
          </p:cNvSpPr>
          <p:nvPr/>
        </p:nvSpPr>
        <p:spPr bwMode="auto">
          <a:xfrm rot="14692697">
            <a:off x="7188994" y="2405857"/>
            <a:ext cx="457200" cy="207962"/>
          </a:xfrm>
          <a:prstGeom prst="pentagon">
            <a:avLst/>
          </a:prstGeom>
          <a:solidFill>
            <a:schemeClr val="bg2"/>
          </a:solidFill>
          <a:ln w="9525">
            <a:noFill/>
            <a:miter lim="800000"/>
            <a:headEnd/>
            <a:tailEnd/>
          </a:ln>
          <a:effectLst>
            <a:outerShdw dist="35921" dir="2700000" algn="ctr" rotWithShape="0">
              <a:schemeClr val="bg2"/>
            </a:outerShdw>
          </a:effectLst>
        </p:spPr>
        <p:txBody>
          <a:bodyPr wrap="none" anchor="ctr"/>
          <a:lstStyle/>
          <a:p>
            <a:endParaRPr lang="fr-FR"/>
          </a:p>
        </p:txBody>
      </p:sp>
      <p:sp>
        <p:nvSpPr>
          <p:cNvPr id="17444" name="AutoShape 36"/>
          <p:cNvSpPr>
            <a:spLocks noChangeArrowheads="1"/>
          </p:cNvSpPr>
          <p:nvPr/>
        </p:nvSpPr>
        <p:spPr bwMode="auto">
          <a:xfrm rot="6082511">
            <a:off x="7123113" y="2973388"/>
            <a:ext cx="833437" cy="839787"/>
          </a:xfrm>
          <a:custGeom>
            <a:avLst/>
            <a:gdLst>
              <a:gd name="G0" fmla="+- 5306 0 0"/>
              <a:gd name="G1" fmla="+- -10862699 0 0"/>
              <a:gd name="G2" fmla="+- 0 0 -10862699"/>
              <a:gd name="T0" fmla="*/ 0 256 1"/>
              <a:gd name="T1" fmla="*/ 180 256 1"/>
              <a:gd name="G3" fmla="+- -10862699 T0 T1"/>
              <a:gd name="T2" fmla="*/ 0 256 1"/>
              <a:gd name="T3" fmla="*/ 90 256 1"/>
              <a:gd name="G4" fmla="+- -10862699 T2 T3"/>
              <a:gd name="G5" fmla="*/ G4 2 1"/>
              <a:gd name="T4" fmla="*/ 90 256 1"/>
              <a:gd name="T5" fmla="*/ 0 256 1"/>
              <a:gd name="G6" fmla="+- -10862699 T4 T5"/>
              <a:gd name="G7" fmla="*/ G6 2 1"/>
              <a:gd name="G8" fmla="abs -10862699"/>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5306"/>
              <a:gd name="G18" fmla="*/ 5306 1 2"/>
              <a:gd name="G19" fmla="+- G18 5400 0"/>
              <a:gd name="G20" fmla="cos G19 -10862699"/>
              <a:gd name="G21" fmla="sin G19 -10862699"/>
              <a:gd name="G22" fmla="+- G20 10800 0"/>
              <a:gd name="G23" fmla="+- G21 10800 0"/>
              <a:gd name="G24" fmla="+- 10800 0 G20"/>
              <a:gd name="G25" fmla="+- 5306 10800 0"/>
              <a:gd name="G26" fmla="?: G9 G17 G25"/>
              <a:gd name="G27" fmla="?: G9 0 21600"/>
              <a:gd name="G28" fmla="cos 10800 -10862699"/>
              <a:gd name="G29" fmla="sin 10800 -10862699"/>
              <a:gd name="G30" fmla="sin 5306 -10862699"/>
              <a:gd name="G31" fmla="+- G28 10800 0"/>
              <a:gd name="G32" fmla="+- G29 10800 0"/>
              <a:gd name="G33" fmla="+- G30 10800 0"/>
              <a:gd name="G34" fmla="?: G4 0 G31"/>
              <a:gd name="G35" fmla="?: -10862699 G34 0"/>
              <a:gd name="G36" fmla="?: G6 G35 G31"/>
              <a:gd name="G37" fmla="+- 21600 0 G36"/>
              <a:gd name="G38" fmla="?: G4 0 G33"/>
              <a:gd name="G39" fmla="?: -10862699 G38 G32"/>
              <a:gd name="G40" fmla="?: G6 G39 0"/>
              <a:gd name="G41" fmla="?: G4 G32 21600"/>
              <a:gd name="G42" fmla="?: G6 G41 G33"/>
              <a:gd name="T12" fmla="*/ 10800 w 21600"/>
              <a:gd name="T13" fmla="*/ 0 h 21600"/>
              <a:gd name="T14" fmla="*/ 2994 w 21600"/>
              <a:gd name="T15" fmla="*/ 8817 h 21600"/>
              <a:gd name="T16" fmla="*/ 10800 w 21600"/>
              <a:gd name="T17" fmla="*/ 5494 h 21600"/>
              <a:gd name="T18" fmla="*/ 18606 w 21600"/>
              <a:gd name="T19" fmla="*/ 881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5657" y="9494"/>
                </a:moveTo>
                <a:cubicBezTo>
                  <a:pt x="6254" y="7141"/>
                  <a:pt x="8372" y="5493"/>
                  <a:pt x="10800" y="5494"/>
                </a:cubicBezTo>
                <a:cubicBezTo>
                  <a:pt x="13227" y="5494"/>
                  <a:pt x="15345" y="7141"/>
                  <a:pt x="15942" y="9494"/>
                </a:cubicBezTo>
                <a:lnTo>
                  <a:pt x="21267" y="8141"/>
                </a:lnTo>
                <a:cubicBezTo>
                  <a:pt x="20051" y="3352"/>
                  <a:pt x="15740" y="-1"/>
                  <a:pt x="10799" y="0"/>
                </a:cubicBezTo>
                <a:cubicBezTo>
                  <a:pt x="5859" y="0"/>
                  <a:pt x="1548" y="3352"/>
                  <a:pt x="332" y="8141"/>
                </a:cubicBezTo>
                <a:close/>
              </a:path>
            </a:pathLst>
          </a:custGeom>
          <a:solidFill>
            <a:schemeClr val="bg2"/>
          </a:solidFill>
          <a:ln w="9525">
            <a:noFill/>
            <a:miter lim="800000"/>
            <a:headEnd/>
            <a:tailEnd/>
          </a:ln>
          <a:effectLst/>
        </p:spPr>
        <p:txBody>
          <a:bodyPr wrap="none" anchor="ctr"/>
          <a:lstStyle/>
          <a:p>
            <a:endParaRPr lang="fr-FR"/>
          </a:p>
        </p:txBody>
      </p:sp>
      <p:sp>
        <p:nvSpPr>
          <p:cNvPr id="17445" name="Rectangle 37"/>
          <p:cNvSpPr>
            <a:spLocks noChangeArrowheads="1"/>
          </p:cNvSpPr>
          <p:nvPr/>
        </p:nvSpPr>
        <p:spPr bwMode="auto">
          <a:xfrm>
            <a:off x="914400" y="914400"/>
            <a:ext cx="422275" cy="304800"/>
          </a:xfrm>
          <a:prstGeom prst="rect">
            <a:avLst/>
          </a:prstGeom>
          <a:solidFill>
            <a:schemeClr val="bg2"/>
          </a:solidFill>
          <a:ln w="9525">
            <a:noFill/>
            <a:miter lim="800000"/>
            <a:headEnd/>
            <a:tailEnd/>
          </a:ln>
          <a:effectLst/>
        </p:spPr>
        <p:txBody>
          <a:bodyPr wrap="none" anchor="ctr"/>
          <a:lstStyle/>
          <a:p>
            <a:endParaRPr lang="fr-FR"/>
          </a:p>
        </p:txBody>
      </p:sp>
      <p:sp>
        <p:nvSpPr>
          <p:cNvPr id="17446" name="AutoShape 38"/>
          <p:cNvSpPr>
            <a:spLocks noChangeArrowheads="1"/>
          </p:cNvSpPr>
          <p:nvPr/>
        </p:nvSpPr>
        <p:spPr bwMode="auto">
          <a:xfrm>
            <a:off x="4995863" y="838200"/>
            <a:ext cx="1617662" cy="457200"/>
          </a:xfrm>
          <a:prstGeom prst="roundRect">
            <a:avLst>
              <a:gd name="adj" fmla="val 16667"/>
            </a:avLst>
          </a:prstGeom>
          <a:solidFill>
            <a:schemeClr val="bg2"/>
          </a:solidFill>
          <a:ln w="9525">
            <a:noFill/>
            <a:round/>
            <a:headEnd/>
            <a:tailEnd/>
          </a:ln>
          <a:effectLst/>
        </p:spPr>
        <p:txBody>
          <a:bodyPr wrap="none" anchor="ctr"/>
          <a:lstStyle/>
          <a:p>
            <a:endParaRPr lang="fr-FR"/>
          </a:p>
        </p:txBody>
      </p:sp>
      <p:sp>
        <p:nvSpPr>
          <p:cNvPr id="17447" name="AutoShape 39"/>
          <p:cNvSpPr>
            <a:spLocks noChangeArrowheads="1"/>
          </p:cNvSpPr>
          <p:nvPr/>
        </p:nvSpPr>
        <p:spPr bwMode="auto">
          <a:xfrm>
            <a:off x="3729038" y="838200"/>
            <a:ext cx="914400" cy="457200"/>
          </a:xfrm>
          <a:prstGeom prst="roundRect">
            <a:avLst>
              <a:gd name="adj" fmla="val 16667"/>
            </a:avLst>
          </a:prstGeom>
          <a:solidFill>
            <a:schemeClr val="bg2"/>
          </a:solidFill>
          <a:ln w="9525">
            <a:noFill/>
            <a:round/>
            <a:headEnd/>
            <a:tailEnd/>
          </a:ln>
          <a:effectLst/>
        </p:spPr>
        <p:txBody>
          <a:bodyPr wrap="none" anchor="ctr"/>
          <a:lstStyle/>
          <a:p>
            <a:endParaRPr lang="fr-FR"/>
          </a:p>
        </p:txBody>
      </p:sp>
      <p:sp>
        <p:nvSpPr>
          <p:cNvPr id="17448" name="AutoShape 40"/>
          <p:cNvSpPr>
            <a:spLocks noChangeArrowheads="1"/>
          </p:cNvSpPr>
          <p:nvPr/>
        </p:nvSpPr>
        <p:spPr bwMode="auto">
          <a:xfrm>
            <a:off x="2744788" y="838200"/>
            <a:ext cx="773112" cy="457200"/>
          </a:xfrm>
          <a:prstGeom prst="roundRect">
            <a:avLst>
              <a:gd name="adj" fmla="val 16667"/>
            </a:avLst>
          </a:prstGeom>
          <a:solidFill>
            <a:schemeClr val="bg2"/>
          </a:solidFill>
          <a:ln w="9525">
            <a:noFill/>
            <a:round/>
            <a:headEnd/>
            <a:tailEnd/>
          </a:ln>
          <a:effectLst/>
        </p:spPr>
        <p:txBody>
          <a:bodyPr wrap="none" anchor="ctr"/>
          <a:lstStyle/>
          <a:p>
            <a:endParaRPr lang="fr-FR"/>
          </a:p>
        </p:txBody>
      </p:sp>
      <p:sp>
        <p:nvSpPr>
          <p:cNvPr id="17449" name="Rectangle 41"/>
          <p:cNvSpPr>
            <a:spLocks noChangeArrowheads="1"/>
          </p:cNvSpPr>
          <p:nvPr/>
        </p:nvSpPr>
        <p:spPr bwMode="auto">
          <a:xfrm>
            <a:off x="7316788" y="762000"/>
            <a:ext cx="352425" cy="381000"/>
          </a:xfrm>
          <a:prstGeom prst="rect">
            <a:avLst/>
          </a:prstGeom>
          <a:solidFill>
            <a:schemeClr val="bg2"/>
          </a:solidFill>
          <a:ln w="9525">
            <a:miter lim="800000"/>
            <a:headEnd/>
            <a:tailEnd/>
          </a:ln>
          <a:effectLst/>
          <a:scene3d>
            <a:camera prst="legacyObliqueBottomLeft"/>
            <a:lightRig rig="legacyFlat3" dir="t"/>
          </a:scene3d>
          <a:sp3d extrusionH="430200" prstMaterial="legacyMatte">
            <a:bevelT w="13500" h="13500" prst="angle"/>
            <a:bevelB w="13500" h="13500" prst="angle"/>
            <a:extrusionClr>
              <a:schemeClr val="bg2"/>
            </a:extrusionClr>
          </a:sp3d>
        </p:spPr>
        <p:txBody>
          <a:bodyPr wrap="none" anchor="ctr">
            <a:flatTx/>
          </a:bodyPr>
          <a:lstStyle/>
          <a:p>
            <a:endParaRPr lang="fr-FR"/>
          </a:p>
        </p:txBody>
      </p:sp>
      <p:sp>
        <p:nvSpPr>
          <p:cNvPr id="17450" name="Rectangle 42"/>
          <p:cNvSpPr>
            <a:spLocks noChangeArrowheads="1"/>
          </p:cNvSpPr>
          <p:nvPr/>
        </p:nvSpPr>
        <p:spPr bwMode="auto">
          <a:xfrm rot="-5400000">
            <a:off x="7021513" y="847725"/>
            <a:ext cx="381000" cy="209550"/>
          </a:xfrm>
          <a:prstGeom prst="rect">
            <a:avLst/>
          </a:prstGeom>
          <a:solidFill>
            <a:schemeClr val="tx2"/>
          </a:solidFill>
          <a:ln w="9525">
            <a:miter lim="800000"/>
            <a:headEnd/>
            <a:tailEnd/>
          </a:ln>
          <a:effectLst/>
          <a:scene3d>
            <a:camera prst="legacyObliqueBottomLeft"/>
            <a:lightRig rig="legacyFlat3" dir="t"/>
          </a:scene3d>
          <a:sp3d extrusionH="430200" prstMaterial="legacyMatte">
            <a:bevelT w="13500" h="13500" prst="angle"/>
            <a:bevelB w="13500" h="13500" prst="angle"/>
            <a:extrusionClr>
              <a:schemeClr val="tx2"/>
            </a:extrusionClr>
          </a:sp3d>
        </p:spPr>
        <p:txBody>
          <a:bodyPr wrap="none" anchor="ctr">
            <a:flatTx/>
          </a:bodyPr>
          <a:lstStyle/>
          <a:p>
            <a:endParaRPr lang="fr-FR"/>
          </a:p>
        </p:txBody>
      </p:sp>
      <p:sp>
        <p:nvSpPr>
          <p:cNvPr id="17451" name="Rectangle 43"/>
          <p:cNvSpPr>
            <a:spLocks noChangeArrowheads="1"/>
          </p:cNvSpPr>
          <p:nvPr/>
        </p:nvSpPr>
        <p:spPr bwMode="auto">
          <a:xfrm>
            <a:off x="352425" y="1295400"/>
            <a:ext cx="280988" cy="381000"/>
          </a:xfrm>
          <a:prstGeom prst="rect">
            <a:avLst/>
          </a:prstGeom>
          <a:gradFill rotWithShape="0">
            <a:gsLst>
              <a:gs pos="0">
                <a:srgbClr val="3333CC">
                  <a:gamma/>
                  <a:shade val="46275"/>
                  <a:invGamma/>
                </a:srgbClr>
              </a:gs>
              <a:gs pos="50000">
                <a:srgbClr val="3333CC"/>
              </a:gs>
              <a:gs pos="100000">
                <a:srgbClr val="3333CC">
                  <a:gamma/>
                  <a:shade val="46275"/>
                  <a:invGamma/>
                </a:srgbClr>
              </a:gs>
            </a:gsLst>
            <a:lin ang="0" scaled="1"/>
          </a:gradFill>
          <a:ln w="9525">
            <a:solidFill>
              <a:schemeClr val="tx1"/>
            </a:solidFill>
            <a:miter lim="800000"/>
            <a:headEnd/>
            <a:tailEnd/>
          </a:ln>
          <a:effectLst>
            <a:outerShdw dist="107763" dir="8100000" algn="ctr" rotWithShape="0">
              <a:schemeClr val="bg2"/>
            </a:outerShdw>
          </a:effectLst>
        </p:spPr>
        <p:txBody>
          <a:bodyPr wrap="none" anchor="ctr"/>
          <a:lstStyle/>
          <a:p>
            <a:endParaRPr lang="fr-FR"/>
          </a:p>
        </p:txBody>
      </p:sp>
      <p:pic>
        <p:nvPicPr>
          <p:cNvPr id="17452" name="Picture 44" descr="EURISOL-logo"/>
          <p:cNvPicPr>
            <a:picLocks noChangeAspect="1" noChangeArrowheads="1"/>
          </p:cNvPicPr>
          <p:nvPr/>
        </p:nvPicPr>
        <p:blipFill>
          <a:blip r:embed="rId2"/>
          <a:srcRect/>
          <a:stretch>
            <a:fillRect/>
          </a:stretch>
        </p:blipFill>
        <p:spPr bwMode="auto">
          <a:xfrm>
            <a:off x="6824663" y="6172200"/>
            <a:ext cx="2082800" cy="450850"/>
          </a:xfrm>
          <a:prstGeom prst="rect">
            <a:avLst/>
          </a:prstGeom>
          <a:noFill/>
        </p:spPr>
      </p:pic>
      <p:sp>
        <p:nvSpPr>
          <p:cNvPr id="17453" name="Text Box 45"/>
          <p:cNvSpPr txBox="1">
            <a:spLocks noChangeArrowheads="1"/>
          </p:cNvSpPr>
          <p:nvPr/>
        </p:nvSpPr>
        <p:spPr bwMode="auto">
          <a:xfrm>
            <a:off x="2814638" y="1249363"/>
            <a:ext cx="676275" cy="274637"/>
          </a:xfrm>
          <a:prstGeom prst="rect">
            <a:avLst/>
          </a:prstGeom>
          <a:noFill/>
          <a:ln w="9525">
            <a:noFill/>
            <a:miter lim="800000"/>
            <a:headEnd/>
            <a:tailEnd/>
          </a:ln>
          <a:effectLst/>
        </p:spPr>
        <p:txBody>
          <a:bodyPr wrap="none">
            <a:spAutoFit/>
          </a:bodyPr>
          <a:lstStyle/>
          <a:p>
            <a:pPr eaLnBrk="0" hangingPunct="0"/>
            <a:r>
              <a:rPr lang="en-US" sz="1200" b="1">
                <a:latin typeface="Symbol" pitchFamily="18" charset="2"/>
              </a:rPr>
              <a:t>b </a:t>
            </a:r>
            <a:r>
              <a:rPr lang="en-US" sz="1200" b="1"/>
              <a:t>= 0.03</a:t>
            </a:r>
            <a:endParaRPr lang="en-US" sz="2400">
              <a:latin typeface="Times New Roman" pitchFamily="18" charset="0"/>
            </a:endParaRPr>
          </a:p>
        </p:txBody>
      </p:sp>
      <p:sp>
        <p:nvSpPr>
          <p:cNvPr id="17454" name="Text Box 46"/>
          <p:cNvSpPr txBox="1">
            <a:spLocks noChangeArrowheads="1"/>
          </p:cNvSpPr>
          <p:nvPr/>
        </p:nvSpPr>
        <p:spPr bwMode="auto">
          <a:xfrm>
            <a:off x="5910263" y="1249363"/>
            <a:ext cx="677862" cy="274637"/>
          </a:xfrm>
          <a:prstGeom prst="rect">
            <a:avLst/>
          </a:prstGeom>
          <a:noFill/>
          <a:ln w="9525">
            <a:noFill/>
            <a:miter lim="800000"/>
            <a:headEnd/>
            <a:tailEnd/>
          </a:ln>
          <a:effectLst/>
        </p:spPr>
        <p:txBody>
          <a:bodyPr wrap="none">
            <a:spAutoFit/>
          </a:bodyPr>
          <a:lstStyle/>
          <a:p>
            <a:pPr eaLnBrk="0" hangingPunct="0"/>
            <a:r>
              <a:rPr lang="en-US" sz="1200" b="1">
                <a:latin typeface="Symbol" pitchFamily="18" charset="2"/>
              </a:rPr>
              <a:t>b </a:t>
            </a:r>
            <a:r>
              <a:rPr lang="en-US" sz="1200" b="1"/>
              <a:t>= 0.78</a:t>
            </a:r>
            <a:endParaRPr lang="en-US" sz="2400" b="1">
              <a:latin typeface="Times New Roman" pitchFamily="18" charset="0"/>
            </a:endParaRPr>
          </a:p>
        </p:txBody>
      </p:sp>
      <p:sp>
        <p:nvSpPr>
          <p:cNvPr id="17455" name="Text Box 47"/>
          <p:cNvSpPr txBox="1">
            <a:spLocks noChangeArrowheads="1"/>
          </p:cNvSpPr>
          <p:nvPr/>
        </p:nvSpPr>
        <p:spPr bwMode="auto">
          <a:xfrm>
            <a:off x="141288" y="2362200"/>
            <a:ext cx="796925" cy="517525"/>
          </a:xfrm>
          <a:prstGeom prst="rect">
            <a:avLst/>
          </a:prstGeom>
          <a:noFill/>
          <a:ln w="9525">
            <a:noFill/>
            <a:miter lim="800000"/>
            <a:headEnd/>
            <a:tailEnd/>
          </a:ln>
          <a:effectLst/>
        </p:spPr>
        <p:txBody>
          <a:bodyPr wrap="none">
            <a:spAutoFit/>
          </a:bodyPr>
          <a:lstStyle/>
          <a:p>
            <a:pPr algn="ctr" eaLnBrk="0" hangingPunct="0"/>
            <a:r>
              <a:rPr lang="en-US" sz="1400" b="1" i="1"/>
              <a:t>Ion</a:t>
            </a:r>
          </a:p>
          <a:p>
            <a:pPr algn="ctr" eaLnBrk="0" hangingPunct="0"/>
            <a:r>
              <a:rPr lang="en-US" sz="1400" b="1" i="1"/>
              <a:t>sources</a:t>
            </a:r>
            <a:endParaRPr lang="en-US" sz="1400" i="1">
              <a:latin typeface="Times New Roman" pitchFamily="18" charset="0"/>
            </a:endParaRPr>
          </a:p>
        </p:txBody>
      </p:sp>
      <p:sp>
        <p:nvSpPr>
          <p:cNvPr id="17456" name="Text Box 48"/>
          <p:cNvSpPr txBox="1">
            <a:spLocks noChangeArrowheads="1"/>
          </p:cNvSpPr>
          <p:nvPr/>
        </p:nvSpPr>
        <p:spPr bwMode="auto">
          <a:xfrm>
            <a:off x="844550" y="381000"/>
            <a:ext cx="731838" cy="457200"/>
          </a:xfrm>
          <a:prstGeom prst="rect">
            <a:avLst/>
          </a:prstGeom>
          <a:noFill/>
          <a:ln w="9525">
            <a:noFill/>
            <a:miter lim="800000"/>
            <a:headEnd/>
            <a:tailEnd/>
          </a:ln>
          <a:effectLst/>
        </p:spPr>
        <p:txBody>
          <a:bodyPr>
            <a:spAutoFit/>
          </a:bodyPr>
          <a:lstStyle/>
          <a:p>
            <a:pPr algn="ctr" eaLnBrk="0" hangingPunct="0"/>
            <a:r>
              <a:rPr lang="en-US" sz="1200" b="1"/>
              <a:t>RFQ</a:t>
            </a:r>
          </a:p>
          <a:p>
            <a:pPr algn="ctr" eaLnBrk="0" hangingPunct="0"/>
            <a:r>
              <a:rPr lang="en-US" sz="1200" b="1"/>
              <a:t>176 MHz</a:t>
            </a:r>
            <a:endParaRPr lang="en-US" sz="2400">
              <a:latin typeface="Times New Roman" pitchFamily="18" charset="0"/>
            </a:endParaRPr>
          </a:p>
        </p:txBody>
      </p:sp>
      <p:sp>
        <p:nvSpPr>
          <p:cNvPr id="17457" name="Text Box 49"/>
          <p:cNvSpPr txBox="1">
            <a:spLocks noChangeArrowheads="1"/>
          </p:cNvSpPr>
          <p:nvPr/>
        </p:nvSpPr>
        <p:spPr bwMode="auto">
          <a:xfrm>
            <a:off x="1758950" y="228600"/>
            <a:ext cx="692150" cy="457200"/>
          </a:xfrm>
          <a:prstGeom prst="rect">
            <a:avLst/>
          </a:prstGeom>
          <a:noFill/>
          <a:ln w="9525">
            <a:noFill/>
            <a:miter lim="800000"/>
            <a:headEnd/>
            <a:tailEnd/>
          </a:ln>
          <a:effectLst/>
        </p:spPr>
        <p:txBody>
          <a:bodyPr wrap="none">
            <a:spAutoFit/>
          </a:bodyPr>
          <a:lstStyle/>
          <a:p>
            <a:pPr algn="ctr" eaLnBrk="0" hangingPunct="0"/>
            <a:r>
              <a:rPr lang="en-US" sz="1200" b="1"/>
              <a:t>HWRs</a:t>
            </a:r>
          </a:p>
          <a:p>
            <a:pPr algn="ctr" eaLnBrk="0" hangingPunct="0"/>
            <a:r>
              <a:rPr lang="en-US" sz="1200" b="1"/>
              <a:t>176MHz</a:t>
            </a:r>
            <a:endParaRPr lang="en-US" sz="2400">
              <a:latin typeface="Times New Roman" pitchFamily="18" charset="0"/>
            </a:endParaRPr>
          </a:p>
        </p:txBody>
      </p:sp>
      <p:sp>
        <p:nvSpPr>
          <p:cNvPr id="17458" name="Text Box 50"/>
          <p:cNvSpPr txBox="1">
            <a:spLocks noChangeArrowheads="1"/>
          </p:cNvSpPr>
          <p:nvPr/>
        </p:nvSpPr>
        <p:spPr bwMode="auto">
          <a:xfrm>
            <a:off x="5276850" y="304800"/>
            <a:ext cx="1111250" cy="457200"/>
          </a:xfrm>
          <a:prstGeom prst="rect">
            <a:avLst/>
          </a:prstGeom>
          <a:noFill/>
          <a:ln w="9525">
            <a:noFill/>
            <a:miter lim="800000"/>
            <a:headEnd/>
            <a:tailEnd/>
          </a:ln>
          <a:effectLst/>
        </p:spPr>
        <p:txBody>
          <a:bodyPr wrap="none">
            <a:spAutoFit/>
          </a:bodyPr>
          <a:lstStyle/>
          <a:p>
            <a:pPr algn="ctr" eaLnBrk="0" hangingPunct="0"/>
            <a:r>
              <a:rPr lang="en-US" sz="1200" b="1"/>
              <a:t>Elliptical ISCL</a:t>
            </a:r>
          </a:p>
          <a:p>
            <a:pPr algn="ctr" eaLnBrk="0" hangingPunct="0"/>
            <a:r>
              <a:rPr lang="en-US" sz="1200" b="1"/>
              <a:t>704 MHz</a:t>
            </a:r>
            <a:endParaRPr lang="en-US" sz="2400">
              <a:latin typeface="Times New Roman" pitchFamily="18" charset="0"/>
            </a:endParaRPr>
          </a:p>
        </p:txBody>
      </p:sp>
      <p:sp>
        <p:nvSpPr>
          <p:cNvPr id="17459" name="Text Box 51"/>
          <p:cNvSpPr txBox="1">
            <a:spLocks noChangeArrowheads="1"/>
          </p:cNvSpPr>
          <p:nvPr/>
        </p:nvSpPr>
        <p:spPr bwMode="auto">
          <a:xfrm>
            <a:off x="5980113" y="1600200"/>
            <a:ext cx="774700" cy="639763"/>
          </a:xfrm>
          <a:prstGeom prst="rect">
            <a:avLst/>
          </a:prstGeom>
          <a:noFill/>
          <a:ln w="9525">
            <a:noFill/>
            <a:miter lim="800000"/>
            <a:headEnd/>
            <a:tailEnd/>
          </a:ln>
          <a:effectLst/>
        </p:spPr>
        <p:txBody>
          <a:bodyPr>
            <a:spAutoFit/>
          </a:bodyPr>
          <a:lstStyle/>
          <a:p>
            <a:pPr algn="ctr" eaLnBrk="0" hangingPunct="0"/>
            <a:r>
              <a:rPr lang="en-US" sz="1200" b="1"/>
              <a:t>1 GeV/q</a:t>
            </a:r>
          </a:p>
          <a:p>
            <a:pPr algn="ctr" eaLnBrk="0" hangingPunct="0"/>
            <a:r>
              <a:rPr lang="en-US" sz="1200" b="1"/>
              <a:t>H-, H+, </a:t>
            </a:r>
          </a:p>
          <a:p>
            <a:pPr algn="ctr" eaLnBrk="0" hangingPunct="0"/>
            <a:r>
              <a:rPr lang="en-US" sz="1600" b="1" baseline="30000"/>
              <a:t>3</a:t>
            </a:r>
            <a:r>
              <a:rPr lang="en-US" sz="1200" b="1"/>
              <a:t>He++</a:t>
            </a:r>
            <a:endParaRPr lang="en-US" sz="1200" b="1">
              <a:latin typeface="Times New Roman" pitchFamily="18" charset="0"/>
            </a:endParaRPr>
          </a:p>
        </p:txBody>
      </p:sp>
      <p:sp>
        <p:nvSpPr>
          <p:cNvPr id="17460" name="Text Box 52"/>
          <p:cNvSpPr txBox="1">
            <a:spLocks noChangeArrowheads="1"/>
          </p:cNvSpPr>
          <p:nvPr/>
        </p:nvSpPr>
        <p:spPr bwMode="auto">
          <a:xfrm>
            <a:off x="985838" y="1752600"/>
            <a:ext cx="819150" cy="274638"/>
          </a:xfrm>
          <a:prstGeom prst="rect">
            <a:avLst/>
          </a:prstGeom>
          <a:noFill/>
          <a:ln w="9525">
            <a:noFill/>
            <a:miter lim="800000"/>
            <a:headEnd/>
            <a:tailEnd/>
          </a:ln>
          <a:effectLst/>
        </p:spPr>
        <p:txBody>
          <a:bodyPr wrap="none">
            <a:spAutoFit/>
          </a:bodyPr>
          <a:lstStyle/>
          <a:p>
            <a:pPr eaLnBrk="0" hangingPunct="0"/>
            <a:r>
              <a:rPr lang="en-US" sz="1200" b="1"/>
              <a:t>1.5 MeV/u</a:t>
            </a:r>
            <a:endParaRPr lang="en-US" sz="1200" b="1">
              <a:latin typeface="Times New Roman" pitchFamily="18" charset="0"/>
            </a:endParaRPr>
          </a:p>
        </p:txBody>
      </p:sp>
      <p:sp>
        <p:nvSpPr>
          <p:cNvPr id="17461" name="Text Box 53"/>
          <p:cNvSpPr txBox="1">
            <a:spLocks noChangeArrowheads="1"/>
          </p:cNvSpPr>
          <p:nvPr/>
        </p:nvSpPr>
        <p:spPr bwMode="auto">
          <a:xfrm>
            <a:off x="774700" y="1295400"/>
            <a:ext cx="441325" cy="457200"/>
          </a:xfrm>
          <a:prstGeom prst="rect">
            <a:avLst/>
          </a:prstGeom>
          <a:noFill/>
          <a:ln w="9525">
            <a:noFill/>
            <a:miter lim="800000"/>
            <a:headEnd/>
            <a:tailEnd/>
          </a:ln>
          <a:effectLst/>
        </p:spPr>
        <p:txBody>
          <a:bodyPr wrap="none">
            <a:spAutoFit/>
          </a:bodyPr>
          <a:lstStyle/>
          <a:p>
            <a:pPr eaLnBrk="0" hangingPunct="0"/>
            <a:r>
              <a:rPr lang="en-US" sz="1200" b="1"/>
              <a:t>100 </a:t>
            </a:r>
          </a:p>
          <a:p>
            <a:pPr eaLnBrk="0" hangingPunct="0"/>
            <a:r>
              <a:rPr lang="en-US" sz="1200" b="1"/>
              <a:t>keV</a:t>
            </a:r>
            <a:endParaRPr lang="en-US" sz="1200" b="1">
              <a:latin typeface="Times New Roman" pitchFamily="18" charset="0"/>
            </a:endParaRPr>
          </a:p>
        </p:txBody>
      </p:sp>
      <p:sp>
        <p:nvSpPr>
          <p:cNvPr id="17462" name="Text Box 54"/>
          <p:cNvSpPr txBox="1">
            <a:spLocks noChangeArrowheads="1"/>
          </p:cNvSpPr>
          <p:nvPr/>
        </p:nvSpPr>
        <p:spPr bwMode="auto">
          <a:xfrm>
            <a:off x="2251075" y="1752600"/>
            <a:ext cx="781050" cy="274638"/>
          </a:xfrm>
          <a:prstGeom prst="rect">
            <a:avLst/>
          </a:prstGeom>
          <a:noFill/>
          <a:ln w="9525">
            <a:noFill/>
            <a:miter lim="800000"/>
            <a:headEnd/>
            <a:tailEnd/>
          </a:ln>
          <a:effectLst/>
        </p:spPr>
        <p:txBody>
          <a:bodyPr wrap="none">
            <a:spAutoFit/>
          </a:bodyPr>
          <a:lstStyle/>
          <a:p>
            <a:pPr eaLnBrk="0" hangingPunct="0"/>
            <a:r>
              <a:rPr lang="en-US" sz="1200" b="1"/>
              <a:t>60 MeV/q</a:t>
            </a:r>
            <a:endParaRPr lang="en-US" sz="1200" b="1">
              <a:latin typeface="Times New Roman" pitchFamily="18" charset="0"/>
            </a:endParaRPr>
          </a:p>
        </p:txBody>
      </p:sp>
      <p:sp>
        <p:nvSpPr>
          <p:cNvPr id="17463" name="Text Box 55"/>
          <p:cNvSpPr txBox="1">
            <a:spLocks noChangeArrowheads="1"/>
          </p:cNvSpPr>
          <p:nvPr/>
        </p:nvSpPr>
        <p:spPr bwMode="auto">
          <a:xfrm>
            <a:off x="3236913" y="1752600"/>
            <a:ext cx="857250" cy="274638"/>
          </a:xfrm>
          <a:prstGeom prst="rect">
            <a:avLst/>
          </a:prstGeom>
          <a:noFill/>
          <a:ln w="9525">
            <a:noFill/>
            <a:miter lim="800000"/>
            <a:headEnd/>
            <a:tailEnd/>
          </a:ln>
          <a:effectLst/>
        </p:spPr>
        <p:txBody>
          <a:bodyPr wrap="none">
            <a:spAutoFit/>
          </a:bodyPr>
          <a:lstStyle/>
          <a:p>
            <a:pPr eaLnBrk="0" hangingPunct="0"/>
            <a:r>
              <a:rPr lang="en-US" sz="1200" b="1"/>
              <a:t>140 MeV/q</a:t>
            </a:r>
            <a:endParaRPr lang="en-US" sz="1200" b="1">
              <a:latin typeface="Times New Roman" pitchFamily="18" charset="0"/>
            </a:endParaRPr>
          </a:p>
        </p:txBody>
      </p:sp>
      <p:sp>
        <p:nvSpPr>
          <p:cNvPr id="17464" name="Text Box 56"/>
          <p:cNvSpPr txBox="1">
            <a:spLocks noChangeArrowheads="1"/>
          </p:cNvSpPr>
          <p:nvPr/>
        </p:nvSpPr>
        <p:spPr bwMode="auto">
          <a:xfrm>
            <a:off x="4432300" y="1981200"/>
            <a:ext cx="939800" cy="457200"/>
          </a:xfrm>
          <a:prstGeom prst="rect">
            <a:avLst/>
          </a:prstGeom>
          <a:noFill/>
          <a:ln w="9525">
            <a:noFill/>
            <a:miter lim="800000"/>
            <a:headEnd/>
            <a:tailEnd/>
          </a:ln>
          <a:effectLst/>
        </p:spPr>
        <p:txBody>
          <a:bodyPr wrap="none">
            <a:spAutoFit/>
          </a:bodyPr>
          <a:lstStyle/>
          <a:p>
            <a:pPr algn="ctr" eaLnBrk="0" hangingPunct="0"/>
            <a:r>
              <a:rPr lang="en-US" sz="1200" b="1"/>
              <a:t>&gt;200 MeV/q</a:t>
            </a:r>
          </a:p>
          <a:p>
            <a:pPr algn="ctr" eaLnBrk="0" hangingPunct="0"/>
            <a:r>
              <a:rPr lang="en-US" sz="1200" b="1"/>
              <a:t>D+, A/q=2</a:t>
            </a:r>
            <a:endParaRPr lang="en-US" sz="1200" b="1">
              <a:latin typeface="Times New Roman" pitchFamily="18" charset="0"/>
            </a:endParaRPr>
          </a:p>
        </p:txBody>
      </p:sp>
      <p:sp>
        <p:nvSpPr>
          <p:cNvPr id="17465" name="Line 57"/>
          <p:cNvSpPr>
            <a:spLocks noChangeShapeType="1"/>
          </p:cNvSpPr>
          <p:nvPr/>
        </p:nvSpPr>
        <p:spPr bwMode="auto">
          <a:xfrm flipH="1">
            <a:off x="6543675" y="1143000"/>
            <a:ext cx="211138" cy="457200"/>
          </a:xfrm>
          <a:prstGeom prst="line">
            <a:avLst/>
          </a:prstGeom>
          <a:noFill/>
          <a:ln w="19050">
            <a:solidFill>
              <a:schemeClr val="tx1"/>
            </a:solidFill>
            <a:round/>
            <a:headEnd/>
            <a:tailEnd/>
          </a:ln>
          <a:effectLst/>
        </p:spPr>
        <p:txBody>
          <a:bodyPr wrap="none" anchor="ctr"/>
          <a:lstStyle/>
          <a:p>
            <a:endParaRPr lang="fr-FR"/>
          </a:p>
        </p:txBody>
      </p:sp>
      <p:sp>
        <p:nvSpPr>
          <p:cNvPr id="17466" name="Text Box 58"/>
          <p:cNvSpPr txBox="1">
            <a:spLocks noChangeArrowheads="1"/>
          </p:cNvSpPr>
          <p:nvPr/>
        </p:nvSpPr>
        <p:spPr bwMode="auto">
          <a:xfrm>
            <a:off x="6965950" y="4343400"/>
            <a:ext cx="1389063" cy="304800"/>
          </a:xfrm>
          <a:prstGeom prst="rect">
            <a:avLst/>
          </a:prstGeom>
          <a:noFill/>
          <a:ln w="9525">
            <a:noFill/>
            <a:miter lim="800000"/>
            <a:headEnd/>
            <a:tailEnd/>
          </a:ln>
          <a:effectLst/>
        </p:spPr>
        <p:txBody>
          <a:bodyPr wrap="none">
            <a:spAutoFit/>
          </a:bodyPr>
          <a:lstStyle/>
          <a:p>
            <a:pPr eaLnBrk="0" hangingPunct="0"/>
            <a:r>
              <a:rPr lang="en-US" sz="1400" b="1" i="1"/>
              <a:t>Charge-breeder</a:t>
            </a:r>
            <a:endParaRPr lang="en-US" sz="1400" b="1" i="1">
              <a:latin typeface="Times New Roman" pitchFamily="18" charset="0"/>
            </a:endParaRPr>
          </a:p>
        </p:txBody>
      </p:sp>
      <p:sp>
        <p:nvSpPr>
          <p:cNvPr id="17467" name="Text Box 59"/>
          <p:cNvSpPr txBox="1">
            <a:spLocks noChangeArrowheads="1"/>
          </p:cNvSpPr>
          <p:nvPr/>
        </p:nvSpPr>
        <p:spPr bwMode="auto">
          <a:xfrm>
            <a:off x="5910263" y="2209800"/>
            <a:ext cx="1341437" cy="517525"/>
          </a:xfrm>
          <a:prstGeom prst="rect">
            <a:avLst/>
          </a:prstGeom>
          <a:noFill/>
          <a:ln w="9525">
            <a:noFill/>
            <a:miter lim="800000"/>
            <a:headEnd/>
            <a:tailEnd/>
          </a:ln>
          <a:effectLst/>
        </p:spPr>
        <p:txBody>
          <a:bodyPr wrap="none">
            <a:spAutoFit/>
          </a:bodyPr>
          <a:lstStyle/>
          <a:p>
            <a:pPr eaLnBrk="0" hangingPunct="0"/>
            <a:r>
              <a:rPr lang="en-US" sz="1400" b="1" i="1"/>
              <a:t>Low-resolution</a:t>
            </a:r>
          </a:p>
          <a:p>
            <a:pPr eaLnBrk="0" hangingPunct="0"/>
            <a:r>
              <a:rPr lang="en-US" sz="1400" b="1" i="1"/>
              <a:t>mass-selector</a:t>
            </a:r>
            <a:endParaRPr lang="en-US" sz="1400" b="1" i="1">
              <a:latin typeface="Times New Roman" pitchFamily="18" charset="0"/>
            </a:endParaRPr>
          </a:p>
        </p:txBody>
      </p:sp>
      <p:sp>
        <p:nvSpPr>
          <p:cNvPr id="17468" name="Text Box 60"/>
          <p:cNvSpPr txBox="1">
            <a:spLocks noChangeArrowheads="1"/>
          </p:cNvSpPr>
          <p:nvPr/>
        </p:nvSpPr>
        <p:spPr bwMode="auto">
          <a:xfrm>
            <a:off x="7739063" y="152400"/>
            <a:ext cx="993775" cy="304800"/>
          </a:xfrm>
          <a:prstGeom prst="rect">
            <a:avLst/>
          </a:prstGeom>
          <a:noFill/>
          <a:ln w="9525">
            <a:noFill/>
            <a:miter lim="800000"/>
            <a:headEnd/>
            <a:tailEnd/>
          </a:ln>
          <a:effectLst/>
        </p:spPr>
        <p:txBody>
          <a:bodyPr>
            <a:spAutoFit/>
          </a:bodyPr>
          <a:lstStyle/>
          <a:p>
            <a:pPr eaLnBrk="0" hangingPunct="0"/>
            <a:r>
              <a:rPr lang="en-US" sz="1400" b="1" i="1"/>
              <a:t>UC</a:t>
            </a:r>
            <a:r>
              <a:rPr lang="en-US" sz="2000" b="1" i="1" baseline="-25000"/>
              <a:t>x</a:t>
            </a:r>
            <a:r>
              <a:rPr lang="en-US" sz="1400" b="1" i="1"/>
              <a:t> target</a:t>
            </a:r>
            <a:endParaRPr lang="en-US" sz="2400" b="1" i="1">
              <a:latin typeface="Times New Roman" pitchFamily="18" charset="0"/>
            </a:endParaRPr>
          </a:p>
        </p:txBody>
      </p:sp>
      <p:sp>
        <p:nvSpPr>
          <p:cNvPr id="17469" name="Text Box 61"/>
          <p:cNvSpPr txBox="1">
            <a:spLocks noChangeArrowheads="1"/>
          </p:cNvSpPr>
          <p:nvPr/>
        </p:nvSpPr>
        <p:spPr bwMode="auto">
          <a:xfrm>
            <a:off x="8018463" y="1539875"/>
            <a:ext cx="706437" cy="517525"/>
          </a:xfrm>
          <a:prstGeom prst="rect">
            <a:avLst/>
          </a:prstGeom>
          <a:noFill/>
          <a:ln w="9525">
            <a:noFill/>
            <a:miter lim="800000"/>
            <a:headEnd/>
            <a:tailEnd/>
          </a:ln>
          <a:effectLst/>
        </p:spPr>
        <p:txBody>
          <a:bodyPr wrap="none">
            <a:spAutoFit/>
          </a:bodyPr>
          <a:lstStyle/>
          <a:p>
            <a:pPr eaLnBrk="0" hangingPunct="0"/>
            <a:r>
              <a:rPr lang="en-US" sz="1400" b="1" i="1"/>
              <a:t>1+ ion</a:t>
            </a:r>
          </a:p>
          <a:p>
            <a:pPr eaLnBrk="0" hangingPunct="0"/>
            <a:r>
              <a:rPr lang="en-US" sz="1400" b="1" i="1"/>
              <a:t>source</a:t>
            </a:r>
            <a:endParaRPr lang="en-US" sz="1400" b="1" i="1">
              <a:latin typeface="Times New Roman" pitchFamily="18" charset="0"/>
            </a:endParaRPr>
          </a:p>
        </p:txBody>
      </p:sp>
      <p:sp>
        <p:nvSpPr>
          <p:cNvPr id="17470" name="Text Box 62"/>
          <p:cNvSpPr txBox="1">
            <a:spLocks noChangeArrowheads="1"/>
          </p:cNvSpPr>
          <p:nvPr/>
        </p:nvSpPr>
        <p:spPr bwMode="auto">
          <a:xfrm>
            <a:off x="6332538" y="152400"/>
            <a:ext cx="1079500" cy="304800"/>
          </a:xfrm>
          <a:prstGeom prst="rect">
            <a:avLst/>
          </a:prstGeom>
          <a:noFill/>
          <a:ln w="9525">
            <a:noFill/>
            <a:miter lim="800000"/>
            <a:headEnd/>
            <a:tailEnd/>
          </a:ln>
          <a:effectLst/>
        </p:spPr>
        <p:txBody>
          <a:bodyPr wrap="none">
            <a:spAutoFit/>
          </a:bodyPr>
          <a:lstStyle/>
          <a:p>
            <a:pPr eaLnBrk="0" hangingPunct="0"/>
            <a:r>
              <a:rPr lang="en-US" sz="1400" b="1" i="1"/>
              <a:t>n-generator</a:t>
            </a:r>
            <a:endParaRPr lang="en-US" sz="1400" b="1" i="1">
              <a:latin typeface="Times New Roman" pitchFamily="18" charset="0"/>
            </a:endParaRPr>
          </a:p>
        </p:txBody>
      </p:sp>
      <p:sp>
        <p:nvSpPr>
          <p:cNvPr id="17471" name="Line 63"/>
          <p:cNvSpPr>
            <a:spLocks noChangeShapeType="1"/>
          </p:cNvSpPr>
          <p:nvPr/>
        </p:nvSpPr>
        <p:spPr bwMode="auto">
          <a:xfrm>
            <a:off x="7107238" y="3886200"/>
            <a:ext cx="0" cy="457200"/>
          </a:xfrm>
          <a:prstGeom prst="line">
            <a:avLst/>
          </a:prstGeom>
          <a:noFill/>
          <a:ln w="19050">
            <a:solidFill>
              <a:schemeClr val="tx1"/>
            </a:solidFill>
            <a:round/>
            <a:headEnd/>
            <a:tailEnd/>
          </a:ln>
          <a:effectLst/>
        </p:spPr>
        <p:txBody>
          <a:bodyPr wrap="none" anchor="ctr"/>
          <a:lstStyle/>
          <a:p>
            <a:endParaRPr lang="fr-FR"/>
          </a:p>
        </p:txBody>
      </p:sp>
      <p:sp>
        <p:nvSpPr>
          <p:cNvPr id="17472" name="Text Box 64"/>
          <p:cNvSpPr txBox="1">
            <a:spLocks noChangeArrowheads="1"/>
          </p:cNvSpPr>
          <p:nvPr/>
        </p:nvSpPr>
        <p:spPr bwMode="auto">
          <a:xfrm>
            <a:off x="4029075" y="5257800"/>
            <a:ext cx="755650" cy="274638"/>
          </a:xfrm>
          <a:prstGeom prst="rect">
            <a:avLst/>
          </a:prstGeom>
          <a:noFill/>
          <a:ln w="9525">
            <a:noFill/>
            <a:miter lim="800000"/>
            <a:headEnd/>
            <a:tailEnd/>
          </a:ln>
          <a:effectLst/>
        </p:spPr>
        <p:txBody>
          <a:bodyPr wrap="none">
            <a:spAutoFit/>
          </a:bodyPr>
          <a:lstStyle/>
          <a:p>
            <a:pPr eaLnBrk="0" hangingPunct="0"/>
            <a:r>
              <a:rPr lang="en-US" sz="1200" b="1">
                <a:latin typeface="Symbol" pitchFamily="18" charset="2"/>
              </a:rPr>
              <a:t>b </a:t>
            </a:r>
            <a:r>
              <a:rPr lang="en-US" sz="1200" b="1"/>
              <a:t>= 0.065</a:t>
            </a:r>
            <a:endParaRPr lang="en-US" sz="2400">
              <a:latin typeface="Times New Roman" pitchFamily="18" charset="0"/>
            </a:endParaRPr>
          </a:p>
        </p:txBody>
      </p:sp>
      <p:sp>
        <p:nvSpPr>
          <p:cNvPr id="17473" name="Text Box 65"/>
          <p:cNvSpPr txBox="1">
            <a:spLocks noChangeArrowheads="1"/>
          </p:cNvSpPr>
          <p:nvPr/>
        </p:nvSpPr>
        <p:spPr bwMode="auto">
          <a:xfrm>
            <a:off x="3262313" y="5257800"/>
            <a:ext cx="676275" cy="274638"/>
          </a:xfrm>
          <a:prstGeom prst="rect">
            <a:avLst/>
          </a:prstGeom>
          <a:noFill/>
          <a:ln w="9525">
            <a:noFill/>
            <a:miter lim="800000"/>
            <a:headEnd/>
            <a:tailEnd/>
          </a:ln>
          <a:effectLst/>
        </p:spPr>
        <p:txBody>
          <a:bodyPr wrap="none">
            <a:spAutoFit/>
          </a:bodyPr>
          <a:lstStyle/>
          <a:p>
            <a:pPr eaLnBrk="0" hangingPunct="0"/>
            <a:r>
              <a:rPr lang="en-US" sz="1200" b="1">
                <a:latin typeface="Symbol" pitchFamily="18" charset="2"/>
              </a:rPr>
              <a:t>b </a:t>
            </a:r>
            <a:r>
              <a:rPr lang="en-US" sz="1200" b="1"/>
              <a:t>= 0.14</a:t>
            </a:r>
            <a:endParaRPr lang="en-US" sz="2400">
              <a:latin typeface="Times New Roman" pitchFamily="18" charset="0"/>
            </a:endParaRPr>
          </a:p>
        </p:txBody>
      </p:sp>
      <p:sp>
        <p:nvSpPr>
          <p:cNvPr id="17474" name="Text Box 66"/>
          <p:cNvSpPr txBox="1">
            <a:spLocks noChangeArrowheads="1"/>
          </p:cNvSpPr>
          <p:nvPr/>
        </p:nvSpPr>
        <p:spPr bwMode="auto">
          <a:xfrm>
            <a:off x="2184400" y="5257800"/>
            <a:ext cx="676275" cy="274638"/>
          </a:xfrm>
          <a:prstGeom prst="rect">
            <a:avLst/>
          </a:prstGeom>
          <a:noFill/>
          <a:ln w="9525">
            <a:noFill/>
            <a:miter lim="800000"/>
            <a:headEnd/>
            <a:tailEnd/>
          </a:ln>
          <a:effectLst/>
        </p:spPr>
        <p:txBody>
          <a:bodyPr wrap="none">
            <a:spAutoFit/>
          </a:bodyPr>
          <a:lstStyle/>
          <a:p>
            <a:pPr eaLnBrk="0" hangingPunct="0"/>
            <a:r>
              <a:rPr lang="en-US" sz="1200" b="1">
                <a:latin typeface="Symbol" pitchFamily="18" charset="2"/>
              </a:rPr>
              <a:t>b </a:t>
            </a:r>
            <a:r>
              <a:rPr lang="en-US" sz="1200" b="1"/>
              <a:t>= 0.27</a:t>
            </a:r>
            <a:endParaRPr lang="en-US" sz="2400">
              <a:latin typeface="Times New Roman" pitchFamily="18" charset="0"/>
            </a:endParaRPr>
          </a:p>
        </p:txBody>
      </p:sp>
      <p:sp>
        <p:nvSpPr>
          <p:cNvPr id="17475" name="Text Box 67"/>
          <p:cNvSpPr txBox="1">
            <a:spLocks noChangeArrowheads="1"/>
          </p:cNvSpPr>
          <p:nvPr/>
        </p:nvSpPr>
        <p:spPr bwMode="auto">
          <a:xfrm>
            <a:off x="1125538" y="5257800"/>
            <a:ext cx="755650" cy="274638"/>
          </a:xfrm>
          <a:prstGeom prst="rect">
            <a:avLst/>
          </a:prstGeom>
          <a:noFill/>
          <a:ln w="9525">
            <a:noFill/>
            <a:miter lim="800000"/>
            <a:headEnd/>
            <a:tailEnd/>
          </a:ln>
          <a:effectLst/>
        </p:spPr>
        <p:txBody>
          <a:bodyPr wrap="none">
            <a:spAutoFit/>
          </a:bodyPr>
          <a:lstStyle/>
          <a:p>
            <a:pPr eaLnBrk="0" hangingPunct="0"/>
            <a:r>
              <a:rPr lang="en-US" sz="1200" b="1">
                <a:latin typeface="Symbol" pitchFamily="18" charset="2"/>
              </a:rPr>
              <a:t>b </a:t>
            </a:r>
            <a:r>
              <a:rPr lang="en-US" sz="1200" b="1"/>
              <a:t>= 0.385</a:t>
            </a:r>
            <a:endParaRPr lang="en-US" sz="2400">
              <a:latin typeface="Times New Roman" pitchFamily="18" charset="0"/>
            </a:endParaRPr>
          </a:p>
        </p:txBody>
      </p:sp>
      <p:sp>
        <p:nvSpPr>
          <p:cNvPr id="17476" name="Text Box 68"/>
          <p:cNvSpPr txBox="1">
            <a:spLocks noChangeArrowheads="1"/>
          </p:cNvSpPr>
          <p:nvPr/>
        </p:nvSpPr>
        <p:spPr bwMode="auto">
          <a:xfrm>
            <a:off x="4081463" y="4038600"/>
            <a:ext cx="652462" cy="639763"/>
          </a:xfrm>
          <a:prstGeom prst="rect">
            <a:avLst/>
          </a:prstGeom>
          <a:noFill/>
          <a:ln w="9525">
            <a:noFill/>
            <a:miter lim="800000"/>
            <a:headEnd/>
            <a:tailEnd/>
          </a:ln>
          <a:effectLst/>
        </p:spPr>
        <p:txBody>
          <a:bodyPr>
            <a:spAutoFit/>
          </a:bodyPr>
          <a:lstStyle/>
          <a:p>
            <a:pPr algn="ctr" eaLnBrk="0" hangingPunct="0"/>
            <a:r>
              <a:rPr lang="en-US" sz="1200" b="1"/>
              <a:t>QWR</a:t>
            </a:r>
          </a:p>
          <a:p>
            <a:pPr algn="ctr" eaLnBrk="0" hangingPunct="0"/>
            <a:r>
              <a:rPr lang="en-US" sz="1200" b="1"/>
              <a:t>ISCL</a:t>
            </a:r>
          </a:p>
          <a:p>
            <a:pPr algn="ctr" eaLnBrk="0" hangingPunct="0"/>
            <a:r>
              <a:rPr lang="en-US" sz="1200" b="1"/>
              <a:t>88 MHz</a:t>
            </a:r>
            <a:endParaRPr lang="en-US" sz="2400">
              <a:latin typeface="Times New Roman" pitchFamily="18" charset="0"/>
            </a:endParaRPr>
          </a:p>
        </p:txBody>
      </p:sp>
      <p:sp>
        <p:nvSpPr>
          <p:cNvPr id="17477" name="Text Box 69"/>
          <p:cNvSpPr txBox="1">
            <a:spLocks noChangeArrowheads="1"/>
          </p:cNvSpPr>
          <p:nvPr/>
        </p:nvSpPr>
        <p:spPr bwMode="auto">
          <a:xfrm>
            <a:off x="3306763" y="4038600"/>
            <a:ext cx="749300" cy="639763"/>
          </a:xfrm>
          <a:prstGeom prst="rect">
            <a:avLst/>
          </a:prstGeom>
          <a:noFill/>
          <a:ln w="9525">
            <a:noFill/>
            <a:miter lim="800000"/>
            <a:headEnd/>
            <a:tailEnd/>
          </a:ln>
          <a:effectLst/>
        </p:spPr>
        <p:txBody>
          <a:bodyPr wrap="none">
            <a:spAutoFit/>
          </a:bodyPr>
          <a:lstStyle/>
          <a:p>
            <a:pPr algn="ctr" eaLnBrk="0" hangingPunct="0"/>
            <a:r>
              <a:rPr lang="en-US" sz="1200" b="1"/>
              <a:t>3 QWRs </a:t>
            </a:r>
          </a:p>
          <a:p>
            <a:pPr algn="ctr" eaLnBrk="0" hangingPunct="0"/>
            <a:r>
              <a:rPr lang="en-US" sz="1200" b="1"/>
              <a:t>ISCL</a:t>
            </a:r>
          </a:p>
          <a:p>
            <a:pPr algn="ctr" eaLnBrk="0" hangingPunct="0"/>
            <a:r>
              <a:rPr lang="en-US" sz="1200" b="1"/>
              <a:t>88 MHz</a:t>
            </a:r>
            <a:endParaRPr lang="en-US" sz="2400">
              <a:latin typeface="Times New Roman" pitchFamily="18" charset="0"/>
            </a:endParaRPr>
          </a:p>
        </p:txBody>
      </p:sp>
      <p:sp>
        <p:nvSpPr>
          <p:cNvPr id="17478" name="Text Box 70"/>
          <p:cNvSpPr txBox="1">
            <a:spLocks noChangeArrowheads="1"/>
          </p:cNvSpPr>
          <p:nvPr/>
        </p:nvSpPr>
        <p:spPr bwMode="auto">
          <a:xfrm>
            <a:off x="2236788" y="4038600"/>
            <a:ext cx="731837" cy="639763"/>
          </a:xfrm>
          <a:prstGeom prst="rect">
            <a:avLst/>
          </a:prstGeom>
          <a:noFill/>
          <a:ln w="9525">
            <a:noFill/>
            <a:miter lim="800000"/>
            <a:headEnd/>
            <a:tailEnd/>
          </a:ln>
          <a:effectLst/>
        </p:spPr>
        <p:txBody>
          <a:bodyPr wrap="none">
            <a:spAutoFit/>
          </a:bodyPr>
          <a:lstStyle/>
          <a:p>
            <a:pPr algn="ctr" eaLnBrk="0" hangingPunct="0"/>
            <a:r>
              <a:rPr lang="en-US" sz="1200" b="1"/>
              <a:t>8 HWRs</a:t>
            </a:r>
          </a:p>
          <a:p>
            <a:pPr algn="ctr" eaLnBrk="0" hangingPunct="0"/>
            <a:r>
              <a:rPr lang="en-US" sz="1200" b="1"/>
              <a:t>ISCL</a:t>
            </a:r>
          </a:p>
          <a:p>
            <a:pPr algn="ctr" eaLnBrk="0" hangingPunct="0"/>
            <a:r>
              <a:rPr lang="en-US" sz="1200" b="1"/>
              <a:t>176 MHz</a:t>
            </a:r>
            <a:endParaRPr lang="en-US" sz="2400">
              <a:latin typeface="Times New Roman" pitchFamily="18" charset="0"/>
            </a:endParaRPr>
          </a:p>
        </p:txBody>
      </p:sp>
      <p:sp>
        <p:nvSpPr>
          <p:cNvPr id="17479" name="Text Box 71"/>
          <p:cNvSpPr txBox="1">
            <a:spLocks noChangeArrowheads="1"/>
          </p:cNvSpPr>
          <p:nvPr/>
        </p:nvSpPr>
        <p:spPr bwMode="auto">
          <a:xfrm>
            <a:off x="1125538" y="4038600"/>
            <a:ext cx="731837" cy="639763"/>
          </a:xfrm>
          <a:prstGeom prst="rect">
            <a:avLst/>
          </a:prstGeom>
          <a:noFill/>
          <a:ln w="9525">
            <a:noFill/>
            <a:miter lim="800000"/>
            <a:headEnd/>
            <a:tailEnd/>
          </a:ln>
          <a:effectLst/>
        </p:spPr>
        <p:txBody>
          <a:bodyPr wrap="none">
            <a:spAutoFit/>
          </a:bodyPr>
          <a:lstStyle/>
          <a:p>
            <a:pPr algn="ctr" eaLnBrk="0" hangingPunct="0"/>
            <a:r>
              <a:rPr lang="en-US" sz="1200" b="1"/>
              <a:t>Spoke</a:t>
            </a:r>
          </a:p>
          <a:p>
            <a:pPr algn="ctr" eaLnBrk="0" hangingPunct="0"/>
            <a:r>
              <a:rPr lang="en-US" sz="1200" b="1"/>
              <a:t>ISCL</a:t>
            </a:r>
          </a:p>
          <a:p>
            <a:pPr algn="ctr" eaLnBrk="0" hangingPunct="0"/>
            <a:r>
              <a:rPr lang="en-US" sz="1200" b="1"/>
              <a:t>264 MHz</a:t>
            </a:r>
            <a:endParaRPr lang="en-US" sz="2400">
              <a:latin typeface="Times New Roman" pitchFamily="18" charset="0"/>
            </a:endParaRPr>
          </a:p>
        </p:txBody>
      </p:sp>
      <p:sp>
        <p:nvSpPr>
          <p:cNvPr id="17480" name="Text Box 72"/>
          <p:cNvSpPr txBox="1">
            <a:spLocks noChangeArrowheads="1"/>
          </p:cNvSpPr>
          <p:nvPr/>
        </p:nvSpPr>
        <p:spPr bwMode="auto">
          <a:xfrm>
            <a:off x="633413" y="5638800"/>
            <a:ext cx="1020762" cy="457200"/>
          </a:xfrm>
          <a:prstGeom prst="rect">
            <a:avLst/>
          </a:prstGeom>
          <a:noFill/>
          <a:ln w="9525">
            <a:noFill/>
            <a:miter lim="800000"/>
            <a:headEnd/>
            <a:tailEnd/>
          </a:ln>
          <a:effectLst/>
        </p:spPr>
        <p:txBody>
          <a:bodyPr wrap="none">
            <a:spAutoFit/>
          </a:bodyPr>
          <a:lstStyle/>
          <a:p>
            <a:pPr eaLnBrk="0" hangingPunct="0"/>
            <a:r>
              <a:rPr lang="en-US" sz="1200" b="1"/>
              <a:t>2-150 MeV/u </a:t>
            </a:r>
          </a:p>
          <a:p>
            <a:pPr eaLnBrk="0" hangingPunct="0"/>
            <a:r>
              <a:rPr lang="en-US" sz="1200" b="1"/>
              <a:t>(for Sn-132)</a:t>
            </a:r>
            <a:endParaRPr lang="en-US" sz="1200" b="1">
              <a:latin typeface="Times New Roman" pitchFamily="18" charset="0"/>
            </a:endParaRPr>
          </a:p>
        </p:txBody>
      </p:sp>
      <p:sp>
        <p:nvSpPr>
          <p:cNvPr id="17481" name="Text Box 73"/>
          <p:cNvSpPr txBox="1">
            <a:spLocks noChangeArrowheads="1"/>
          </p:cNvSpPr>
          <p:nvPr/>
        </p:nvSpPr>
        <p:spPr bwMode="auto">
          <a:xfrm>
            <a:off x="7599363" y="4876800"/>
            <a:ext cx="1323975" cy="304800"/>
          </a:xfrm>
          <a:prstGeom prst="rect">
            <a:avLst/>
          </a:prstGeom>
          <a:noFill/>
          <a:ln w="9525">
            <a:noFill/>
            <a:miter lim="800000"/>
            <a:headEnd/>
            <a:tailEnd/>
          </a:ln>
          <a:effectLst/>
        </p:spPr>
        <p:txBody>
          <a:bodyPr wrap="none">
            <a:spAutoFit/>
          </a:bodyPr>
          <a:lstStyle/>
          <a:p>
            <a:pPr eaLnBrk="0" hangingPunct="0"/>
            <a:r>
              <a:rPr lang="en-US" sz="1400" b="1" i="1"/>
              <a:t>To low-E areas</a:t>
            </a:r>
            <a:endParaRPr lang="en-US" sz="1400" b="1" i="1">
              <a:latin typeface="Times New Roman" pitchFamily="18" charset="0"/>
            </a:endParaRPr>
          </a:p>
        </p:txBody>
      </p:sp>
      <p:sp>
        <p:nvSpPr>
          <p:cNvPr id="17482" name="Line 74"/>
          <p:cNvSpPr>
            <a:spLocks noChangeShapeType="1"/>
          </p:cNvSpPr>
          <p:nvPr/>
        </p:nvSpPr>
        <p:spPr bwMode="auto">
          <a:xfrm>
            <a:off x="8232775" y="5257800"/>
            <a:ext cx="561975" cy="0"/>
          </a:xfrm>
          <a:prstGeom prst="line">
            <a:avLst/>
          </a:prstGeom>
          <a:noFill/>
          <a:ln w="28575">
            <a:solidFill>
              <a:schemeClr val="tx1"/>
            </a:solidFill>
            <a:round/>
            <a:headEnd/>
            <a:tailEnd type="triangle" w="med" len="med"/>
          </a:ln>
          <a:effectLst/>
        </p:spPr>
        <p:txBody>
          <a:bodyPr wrap="none" anchor="ctr"/>
          <a:lstStyle/>
          <a:p>
            <a:endParaRPr lang="fr-FR"/>
          </a:p>
        </p:txBody>
      </p:sp>
      <p:sp>
        <p:nvSpPr>
          <p:cNvPr id="17483" name="Text Box 75"/>
          <p:cNvSpPr txBox="1">
            <a:spLocks noChangeArrowheads="1"/>
          </p:cNvSpPr>
          <p:nvPr/>
        </p:nvSpPr>
        <p:spPr bwMode="auto">
          <a:xfrm>
            <a:off x="0" y="3581400"/>
            <a:ext cx="1619250" cy="730250"/>
          </a:xfrm>
          <a:prstGeom prst="rect">
            <a:avLst/>
          </a:prstGeom>
          <a:noFill/>
          <a:ln w="9525">
            <a:noFill/>
            <a:miter lim="800000"/>
            <a:headEnd/>
            <a:tailEnd/>
          </a:ln>
          <a:effectLst/>
        </p:spPr>
        <p:txBody>
          <a:bodyPr>
            <a:spAutoFit/>
          </a:bodyPr>
          <a:lstStyle/>
          <a:p>
            <a:pPr algn="ctr" eaLnBrk="0" hangingPunct="0"/>
            <a:r>
              <a:rPr lang="en-US" sz="1400" b="1" i="1"/>
              <a:t>Secondary</a:t>
            </a:r>
          </a:p>
          <a:p>
            <a:pPr algn="ctr" eaLnBrk="0" hangingPunct="0"/>
            <a:r>
              <a:rPr lang="en-US" sz="1400" b="1" i="1"/>
              <a:t>fragmentation</a:t>
            </a:r>
          </a:p>
          <a:p>
            <a:pPr algn="ctr" eaLnBrk="0" hangingPunct="0"/>
            <a:r>
              <a:rPr lang="en-US" sz="1400" b="1" i="1"/>
              <a:t>target</a:t>
            </a:r>
            <a:endParaRPr lang="en-US" sz="1400" b="1" i="1">
              <a:latin typeface="Times New Roman" pitchFamily="18" charset="0"/>
            </a:endParaRPr>
          </a:p>
        </p:txBody>
      </p:sp>
      <p:sp>
        <p:nvSpPr>
          <p:cNvPr id="17484" name="Text Box 76"/>
          <p:cNvSpPr txBox="1">
            <a:spLocks noChangeArrowheads="1"/>
          </p:cNvSpPr>
          <p:nvPr/>
        </p:nvSpPr>
        <p:spPr bwMode="auto">
          <a:xfrm>
            <a:off x="1266825" y="2590800"/>
            <a:ext cx="3441700" cy="1187450"/>
          </a:xfrm>
          <a:prstGeom prst="rect">
            <a:avLst/>
          </a:prstGeom>
          <a:noFill/>
          <a:ln w="9525">
            <a:noFill/>
            <a:miter lim="800000"/>
            <a:headEnd/>
            <a:tailEnd/>
          </a:ln>
          <a:effectLst/>
        </p:spPr>
        <p:txBody>
          <a:bodyPr>
            <a:spAutoFit/>
          </a:bodyPr>
          <a:lstStyle/>
          <a:p>
            <a:pPr algn="ctr" eaLnBrk="0" hangingPunct="0"/>
            <a:r>
              <a:rPr lang="en-US" sz="2400" b="1" i="1">
                <a:solidFill>
                  <a:schemeClr val="hlink"/>
                </a:solidFill>
                <a:latin typeface="Times New Roman" pitchFamily="18" charset="0"/>
              </a:rPr>
              <a:t>A possible schematic layout </a:t>
            </a:r>
          </a:p>
          <a:p>
            <a:pPr algn="ctr" eaLnBrk="0" hangingPunct="0"/>
            <a:r>
              <a:rPr lang="en-US" sz="2400" b="1" i="1">
                <a:solidFill>
                  <a:schemeClr val="hlink"/>
                </a:solidFill>
                <a:latin typeface="Times New Roman" pitchFamily="18" charset="0"/>
              </a:rPr>
              <a:t>for a EURISOL facility</a:t>
            </a:r>
            <a:endParaRPr lang="en-US" sz="2400">
              <a:solidFill>
                <a:schemeClr val="hlink"/>
              </a:solidFill>
              <a:latin typeface="Times New Roman" pitchFamily="18" charset="0"/>
            </a:endParaRPr>
          </a:p>
        </p:txBody>
      </p:sp>
      <p:sp>
        <p:nvSpPr>
          <p:cNvPr id="17485" name="Text Box 77"/>
          <p:cNvSpPr txBox="1">
            <a:spLocks noChangeArrowheads="1"/>
          </p:cNvSpPr>
          <p:nvPr/>
        </p:nvSpPr>
        <p:spPr bwMode="auto">
          <a:xfrm>
            <a:off x="7669213" y="762000"/>
            <a:ext cx="1296987" cy="517525"/>
          </a:xfrm>
          <a:prstGeom prst="rect">
            <a:avLst/>
          </a:prstGeom>
          <a:noFill/>
          <a:ln w="9525">
            <a:noFill/>
            <a:miter lim="800000"/>
            <a:headEnd/>
            <a:tailEnd/>
          </a:ln>
          <a:effectLst/>
        </p:spPr>
        <p:txBody>
          <a:bodyPr wrap="none">
            <a:spAutoFit/>
          </a:bodyPr>
          <a:lstStyle/>
          <a:p>
            <a:pPr eaLnBrk="0" hangingPunct="0"/>
            <a:r>
              <a:rPr lang="en-US" sz="1400" b="1" i="1"/>
              <a:t>One of several</a:t>
            </a:r>
          </a:p>
          <a:p>
            <a:pPr eaLnBrk="0" hangingPunct="0"/>
            <a:r>
              <a:rPr lang="en-US" sz="1400" b="1" i="1"/>
              <a:t>target stations</a:t>
            </a:r>
            <a:endParaRPr lang="en-US" sz="1400" b="1" i="1">
              <a:latin typeface="Times New Roman" pitchFamily="18" charset="0"/>
            </a:endParaRPr>
          </a:p>
        </p:txBody>
      </p:sp>
      <p:sp>
        <p:nvSpPr>
          <p:cNvPr id="17486" name="Text Box 78"/>
          <p:cNvSpPr txBox="1">
            <a:spLocks noChangeArrowheads="1"/>
          </p:cNvSpPr>
          <p:nvPr/>
        </p:nvSpPr>
        <p:spPr bwMode="auto">
          <a:xfrm>
            <a:off x="3870325" y="1249363"/>
            <a:ext cx="754063" cy="274637"/>
          </a:xfrm>
          <a:prstGeom prst="rect">
            <a:avLst/>
          </a:prstGeom>
          <a:noFill/>
          <a:ln w="9525">
            <a:noFill/>
            <a:miter lim="800000"/>
            <a:headEnd/>
            <a:tailEnd/>
          </a:ln>
          <a:effectLst/>
        </p:spPr>
        <p:txBody>
          <a:bodyPr wrap="none">
            <a:spAutoFit/>
          </a:bodyPr>
          <a:lstStyle/>
          <a:p>
            <a:pPr eaLnBrk="0" hangingPunct="0"/>
            <a:r>
              <a:rPr lang="en-US" sz="1200" b="1">
                <a:latin typeface="Symbol" pitchFamily="18" charset="2"/>
              </a:rPr>
              <a:t>b </a:t>
            </a:r>
            <a:r>
              <a:rPr lang="en-US" sz="1200" b="1"/>
              <a:t>= 0.047</a:t>
            </a:r>
            <a:endParaRPr lang="en-US" sz="2400">
              <a:latin typeface="Times New Roman" pitchFamily="18" charset="0"/>
            </a:endParaRPr>
          </a:p>
        </p:txBody>
      </p:sp>
      <p:sp>
        <p:nvSpPr>
          <p:cNvPr id="17487" name="Text Box 79"/>
          <p:cNvSpPr txBox="1">
            <a:spLocks noChangeArrowheads="1"/>
          </p:cNvSpPr>
          <p:nvPr/>
        </p:nvSpPr>
        <p:spPr bwMode="auto">
          <a:xfrm>
            <a:off x="2673350" y="304800"/>
            <a:ext cx="1101725" cy="457200"/>
          </a:xfrm>
          <a:prstGeom prst="rect">
            <a:avLst/>
          </a:prstGeom>
          <a:noFill/>
          <a:ln w="9525">
            <a:noFill/>
            <a:miter lim="800000"/>
            <a:headEnd/>
            <a:tailEnd/>
          </a:ln>
          <a:effectLst/>
        </p:spPr>
        <p:txBody>
          <a:bodyPr wrap="none">
            <a:spAutoFit/>
          </a:bodyPr>
          <a:lstStyle/>
          <a:p>
            <a:pPr algn="ctr" eaLnBrk="0" hangingPunct="0"/>
            <a:r>
              <a:rPr lang="en-US" sz="1200" b="1"/>
              <a:t>3-spoke ISCL </a:t>
            </a:r>
          </a:p>
          <a:p>
            <a:pPr algn="ctr" eaLnBrk="0" hangingPunct="0"/>
            <a:r>
              <a:rPr lang="en-US" sz="1200" b="1"/>
              <a:t>325 MHz</a:t>
            </a:r>
            <a:endParaRPr lang="en-US" sz="2400">
              <a:latin typeface="Times New Roman" pitchFamily="18" charset="0"/>
            </a:endParaRPr>
          </a:p>
        </p:txBody>
      </p:sp>
      <p:sp>
        <p:nvSpPr>
          <p:cNvPr id="17488" name="Rectangle 80"/>
          <p:cNvSpPr>
            <a:spLocks noChangeArrowheads="1"/>
          </p:cNvSpPr>
          <p:nvPr/>
        </p:nvSpPr>
        <p:spPr bwMode="auto">
          <a:xfrm>
            <a:off x="633413" y="954088"/>
            <a:ext cx="4221162" cy="74612"/>
          </a:xfrm>
          <a:prstGeom prst="rect">
            <a:avLst/>
          </a:prstGeom>
          <a:gradFill rotWithShape="0">
            <a:gsLst>
              <a:gs pos="0">
                <a:srgbClr val="FFFFFF">
                  <a:gamma/>
                  <a:shade val="46275"/>
                  <a:invGamma/>
                </a:srgbClr>
              </a:gs>
              <a:gs pos="50000">
                <a:srgbClr val="FFFFFF"/>
              </a:gs>
              <a:gs pos="100000">
                <a:srgbClr val="FFFFFF">
                  <a:gamma/>
                  <a:shade val="46275"/>
                  <a:invGamma/>
                </a:srgbClr>
              </a:gs>
            </a:gsLst>
            <a:lin ang="5400000" scaled="1"/>
          </a:gradFill>
          <a:ln w="9525">
            <a:solidFill>
              <a:schemeClr val="tx1"/>
            </a:solidFill>
            <a:miter lim="800000"/>
            <a:headEnd/>
            <a:tailEnd/>
          </a:ln>
          <a:effectLst/>
        </p:spPr>
        <p:txBody>
          <a:bodyPr wrap="none" anchor="ctr"/>
          <a:lstStyle/>
          <a:p>
            <a:pPr algn="ctr" eaLnBrk="0" hangingPunct="0"/>
            <a:endParaRPr lang="en-GB" sz="2400">
              <a:latin typeface="Times New Roman" pitchFamily="18" charset="0"/>
            </a:endParaRPr>
          </a:p>
        </p:txBody>
      </p:sp>
      <p:sp>
        <p:nvSpPr>
          <p:cNvPr id="17489" name="Rectangle 81"/>
          <p:cNvSpPr>
            <a:spLocks noChangeArrowheads="1"/>
          </p:cNvSpPr>
          <p:nvPr/>
        </p:nvSpPr>
        <p:spPr bwMode="auto">
          <a:xfrm>
            <a:off x="985838" y="838200"/>
            <a:ext cx="420687" cy="304800"/>
          </a:xfrm>
          <a:prstGeom prst="rect">
            <a:avLst/>
          </a:prstGeom>
          <a:gradFill rotWithShape="0">
            <a:gsLst>
              <a:gs pos="0">
                <a:srgbClr val="FF6600">
                  <a:gamma/>
                  <a:shade val="46275"/>
                  <a:invGamma/>
                </a:srgbClr>
              </a:gs>
              <a:gs pos="50000">
                <a:srgbClr val="FF6600"/>
              </a:gs>
              <a:gs pos="100000">
                <a:srgbClr val="FF6600">
                  <a:gamma/>
                  <a:shade val="46275"/>
                  <a:invGamma/>
                </a:srgbClr>
              </a:gs>
            </a:gsLst>
            <a:lin ang="5400000" scaled="1"/>
          </a:gradFill>
          <a:ln w="9525">
            <a:solidFill>
              <a:schemeClr val="tx1"/>
            </a:solidFill>
            <a:miter lim="800000"/>
            <a:headEnd/>
            <a:tailEnd/>
          </a:ln>
          <a:effectLst/>
        </p:spPr>
        <p:txBody>
          <a:bodyPr wrap="none" anchor="ctr"/>
          <a:lstStyle/>
          <a:p>
            <a:endParaRPr lang="fr-FR"/>
          </a:p>
        </p:txBody>
      </p:sp>
      <p:sp>
        <p:nvSpPr>
          <p:cNvPr id="17490" name="AutoShape 82"/>
          <p:cNvSpPr>
            <a:spLocks noChangeArrowheads="1"/>
          </p:cNvSpPr>
          <p:nvPr/>
        </p:nvSpPr>
        <p:spPr bwMode="auto">
          <a:xfrm>
            <a:off x="3798888" y="762000"/>
            <a:ext cx="915987" cy="457200"/>
          </a:xfrm>
          <a:prstGeom prst="roundRect">
            <a:avLst>
              <a:gd name="adj" fmla="val 16667"/>
            </a:avLst>
          </a:prstGeom>
          <a:gradFill rotWithShape="0">
            <a:gsLst>
              <a:gs pos="0">
                <a:srgbClr val="FF0000">
                  <a:gamma/>
                  <a:shade val="46275"/>
                  <a:invGamma/>
                </a:srgbClr>
              </a:gs>
              <a:gs pos="50000">
                <a:srgbClr val="FF0000"/>
              </a:gs>
              <a:gs pos="100000">
                <a:srgbClr val="FF0000">
                  <a:gamma/>
                  <a:shade val="46275"/>
                  <a:invGamma/>
                </a:srgbClr>
              </a:gs>
            </a:gsLst>
            <a:lin ang="5400000" scaled="1"/>
          </a:gradFill>
          <a:ln w="9525">
            <a:solidFill>
              <a:schemeClr val="tx1"/>
            </a:solidFill>
            <a:round/>
            <a:headEnd/>
            <a:tailEnd/>
          </a:ln>
          <a:effectLst/>
        </p:spPr>
        <p:txBody>
          <a:bodyPr wrap="none" anchor="ctr"/>
          <a:lstStyle/>
          <a:p>
            <a:endParaRPr lang="fr-FR"/>
          </a:p>
        </p:txBody>
      </p:sp>
      <p:sp>
        <p:nvSpPr>
          <p:cNvPr id="17491" name="AutoShape 83"/>
          <p:cNvSpPr>
            <a:spLocks noChangeArrowheads="1"/>
          </p:cNvSpPr>
          <p:nvPr/>
        </p:nvSpPr>
        <p:spPr bwMode="auto">
          <a:xfrm>
            <a:off x="2814638" y="762000"/>
            <a:ext cx="773112" cy="457200"/>
          </a:xfrm>
          <a:prstGeom prst="roundRect">
            <a:avLst>
              <a:gd name="adj" fmla="val 16667"/>
            </a:avLst>
          </a:prstGeom>
          <a:gradFill rotWithShape="0">
            <a:gsLst>
              <a:gs pos="0">
                <a:srgbClr val="FF0066">
                  <a:gamma/>
                  <a:shade val="46275"/>
                  <a:invGamma/>
                </a:srgbClr>
              </a:gs>
              <a:gs pos="50000">
                <a:srgbClr val="FF0066"/>
              </a:gs>
              <a:gs pos="100000">
                <a:srgbClr val="FF0066">
                  <a:gamma/>
                  <a:shade val="46275"/>
                  <a:invGamma/>
                </a:srgbClr>
              </a:gs>
            </a:gsLst>
            <a:lin ang="5400000" scaled="1"/>
          </a:gradFill>
          <a:ln w="9525">
            <a:solidFill>
              <a:schemeClr val="tx1"/>
            </a:solidFill>
            <a:round/>
            <a:headEnd/>
            <a:tailEnd/>
          </a:ln>
          <a:effectLst/>
        </p:spPr>
        <p:txBody>
          <a:bodyPr wrap="none" anchor="ctr"/>
          <a:lstStyle/>
          <a:p>
            <a:endParaRPr lang="fr-FR"/>
          </a:p>
        </p:txBody>
      </p:sp>
      <p:sp>
        <p:nvSpPr>
          <p:cNvPr id="17492" name="Text Box 84"/>
          <p:cNvSpPr txBox="1">
            <a:spLocks noChangeArrowheads="1"/>
          </p:cNvSpPr>
          <p:nvPr/>
        </p:nvSpPr>
        <p:spPr bwMode="auto">
          <a:xfrm>
            <a:off x="4995863" y="2971800"/>
            <a:ext cx="2673350" cy="304800"/>
          </a:xfrm>
          <a:prstGeom prst="rect">
            <a:avLst/>
          </a:prstGeom>
          <a:noFill/>
          <a:ln w="9525">
            <a:noFill/>
            <a:miter lim="800000"/>
            <a:headEnd/>
            <a:tailEnd/>
          </a:ln>
          <a:effectLst/>
        </p:spPr>
        <p:txBody>
          <a:bodyPr>
            <a:spAutoFit/>
          </a:bodyPr>
          <a:lstStyle/>
          <a:p>
            <a:pPr eaLnBrk="0" hangingPunct="0"/>
            <a:r>
              <a:rPr lang="en-US" sz="1400" b="1" i="1"/>
              <a:t>High-resolution mass-selectors</a:t>
            </a:r>
            <a:endParaRPr lang="en-US" sz="1400" b="1" i="1">
              <a:latin typeface="Times New Roman" pitchFamily="18" charset="0"/>
            </a:endParaRPr>
          </a:p>
        </p:txBody>
      </p:sp>
      <p:sp>
        <p:nvSpPr>
          <p:cNvPr id="17493" name="Line 85"/>
          <p:cNvSpPr>
            <a:spLocks noChangeShapeType="1"/>
          </p:cNvSpPr>
          <p:nvPr/>
        </p:nvSpPr>
        <p:spPr bwMode="auto">
          <a:xfrm flipH="1">
            <a:off x="7458075" y="457200"/>
            <a:ext cx="422275" cy="457200"/>
          </a:xfrm>
          <a:prstGeom prst="line">
            <a:avLst/>
          </a:prstGeom>
          <a:noFill/>
          <a:ln w="19050">
            <a:solidFill>
              <a:schemeClr val="tx1"/>
            </a:solidFill>
            <a:round/>
            <a:headEnd/>
            <a:tailEnd/>
          </a:ln>
          <a:effectLst/>
        </p:spPr>
        <p:txBody>
          <a:bodyPr wrap="none" anchor="ctr"/>
          <a:lstStyle/>
          <a:p>
            <a:endParaRPr lang="fr-FR"/>
          </a:p>
        </p:txBody>
      </p:sp>
      <p:sp>
        <p:nvSpPr>
          <p:cNvPr id="17494" name="Rectangle 86"/>
          <p:cNvSpPr>
            <a:spLocks noChangeArrowheads="1"/>
          </p:cNvSpPr>
          <p:nvPr/>
        </p:nvSpPr>
        <p:spPr bwMode="auto">
          <a:xfrm rot="-4427827">
            <a:off x="8107363" y="2076450"/>
            <a:ext cx="76200" cy="1235075"/>
          </a:xfrm>
          <a:prstGeom prst="rect">
            <a:avLst/>
          </a:prstGeom>
          <a:solidFill>
            <a:srgbClr val="EAEAEA"/>
          </a:solidFill>
          <a:ln w="9525">
            <a:solidFill>
              <a:schemeClr val="tx1"/>
            </a:solidFill>
            <a:miter lim="800000"/>
            <a:headEnd/>
            <a:tailEnd/>
          </a:ln>
          <a:effectLst/>
        </p:spPr>
        <p:txBody>
          <a:bodyPr wrap="none" anchor="ctr"/>
          <a:lstStyle/>
          <a:p>
            <a:endParaRPr lang="fr-FR"/>
          </a:p>
        </p:txBody>
      </p:sp>
      <p:sp>
        <p:nvSpPr>
          <p:cNvPr id="17495" name="Rectangle 87"/>
          <p:cNvSpPr>
            <a:spLocks noChangeArrowheads="1"/>
          </p:cNvSpPr>
          <p:nvPr/>
        </p:nvSpPr>
        <p:spPr bwMode="auto">
          <a:xfrm rot="-24125045">
            <a:off x="7669213" y="2590800"/>
            <a:ext cx="68262" cy="555625"/>
          </a:xfrm>
          <a:prstGeom prst="rect">
            <a:avLst/>
          </a:prstGeom>
          <a:gradFill rotWithShape="0">
            <a:gsLst>
              <a:gs pos="0">
                <a:srgbClr val="EAEAEA">
                  <a:gamma/>
                  <a:shade val="46275"/>
                  <a:invGamma/>
                </a:srgbClr>
              </a:gs>
              <a:gs pos="50000">
                <a:srgbClr val="EAEAEA"/>
              </a:gs>
              <a:gs pos="100000">
                <a:srgbClr val="EAEAEA">
                  <a:gamma/>
                  <a:shade val="46275"/>
                  <a:invGamma/>
                </a:srgbClr>
              </a:gs>
            </a:gsLst>
            <a:lin ang="18900000" scaled="1"/>
          </a:gradFill>
          <a:ln w="9525">
            <a:solidFill>
              <a:schemeClr val="tx1"/>
            </a:solidFill>
            <a:miter lim="800000"/>
            <a:headEnd/>
            <a:tailEnd/>
          </a:ln>
          <a:effectLst/>
        </p:spPr>
        <p:txBody>
          <a:bodyPr wrap="none" anchor="ctr"/>
          <a:lstStyle/>
          <a:p>
            <a:endParaRPr lang="fr-FR"/>
          </a:p>
        </p:txBody>
      </p:sp>
      <p:sp>
        <p:nvSpPr>
          <p:cNvPr id="17496" name="Rectangle 88"/>
          <p:cNvSpPr>
            <a:spLocks noChangeArrowheads="1"/>
          </p:cNvSpPr>
          <p:nvPr/>
        </p:nvSpPr>
        <p:spPr bwMode="auto">
          <a:xfrm rot="-3749436">
            <a:off x="8108951" y="2214562"/>
            <a:ext cx="76200" cy="1406525"/>
          </a:xfrm>
          <a:prstGeom prst="rect">
            <a:avLst/>
          </a:prstGeom>
          <a:solidFill>
            <a:srgbClr val="EAEAEA"/>
          </a:solidFill>
          <a:ln w="9525">
            <a:solidFill>
              <a:schemeClr val="tx1"/>
            </a:solidFill>
            <a:miter lim="800000"/>
            <a:headEnd/>
            <a:tailEnd/>
          </a:ln>
          <a:effectLst/>
        </p:spPr>
        <p:txBody>
          <a:bodyPr wrap="none" anchor="ctr"/>
          <a:lstStyle/>
          <a:p>
            <a:endParaRPr lang="fr-FR"/>
          </a:p>
        </p:txBody>
      </p:sp>
      <p:sp>
        <p:nvSpPr>
          <p:cNvPr id="17497" name="Rectangle 89"/>
          <p:cNvSpPr>
            <a:spLocks noChangeArrowheads="1"/>
          </p:cNvSpPr>
          <p:nvPr/>
        </p:nvSpPr>
        <p:spPr bwMode="auto">
          <a:xfrm>
            <a:off x="7388225" y="1219200"/>
            <a:ext cx="69850" cy="1066800"/>
          </a:xfrm>
          <a:prstGeom prst="rect">
            <a:avLst/>
          </a:prstGeom>
          <a:gradFill rotWithShape="0">
            <a:gsLst>
              <a:gs pos="0">
                <a:srgbClr val="FFFFFF">
                  <a:gamma/>
                  <a:shade val="46275"/>
                  <a:invGamma/>
                </a:srgbClr>
              </a:gs>
              <a:gs pos="50000">
                <a:srgbClr val="FFFFFF"/>
              </a:gs>
              <a:gs pos="100000">
                <a:srgbClr val="FFFFFF">
                  <a:gamma/>
                  <a:shade val="46275"/>
                  <a:invGamma/>
                </a:srgbClr>
              </a:gs>
            </a:gsLst>
            <a:lin ang="0" scaled="1"/>
          </a:gradFill>
          <a:ln w="9525">
            <a:solidFill>
              <a:schemeClr val="tx1"/>
            </a:solidFill>
            <a:miter lim="800000"/>
            <a:headEnd/>
            <a:tailEnd/>
          </a:ln>
          <a:effectLst/>
        </p:spPr>
        <p:txBody>
          <a:bodyPr wrap="none" anchor="ctr"/>
          <a:lstStyle/>
          <a:p>
            <a:endParaRPr lang="fr-FR"/>
          </a:p>
        </p:txBody>
      </p:sp>
      <p:sp>
        <p:nvSpPr>
          <p:cNvPr id="17498" name="AutoShape 90"/>
          <p:cNvSpPr>
            <a:spLocks noChangeArrowheads="1"/>
          </p:cNvSpPr>
          <p:nvPr/>
        </p:nvSpPr>
        <p:spPr bwMode="auto">
          <a:xfrm rot="14692697">
            <a:off x="7258844" y="2329657"/>
            <a:ext cx="457200" cy="207962"/>
          </a:xfrm>
          <a:prstGeom prst="pentagon">
            <a:avLst/>
          </a:prstGeom>
          <a:solidFill>
            <a:srgbClr val="FF0000"/>
          </a:solidFill>
          <a:ln w="9525">
            <a:miter lim="800000"/>
            <a:headEnd/>
            <a:tailEnd/>
          </a:ln>
          <a:effectLst/>
          <a:scene3d>
            <a:camera prst="legacyObliqueBottomLeft">
              <a:rot lat="600000" lon="600000" rev="0"/>
            </a:camera>
            <a:lightRig rig="legacyFlat1" dir="t"/>
          </a:scene3d>
          <a:sp3d extrusionH="430200" prstMaterial="legacyMetal">
            <a:bevelT w="13500" h="13500" prst="angle"/>
            <a:bevelB w="13500" h="13500" prst="angle"/>
            <a:extrusionClr>
              <a:srgbClr val="FF0000"/>
            </a:extrusionClr>
          </a:sp3d>
        </p:spPr>
        <p:txBody>
          <a:bodyPr wrap="none" anchor="ctr">
            <a:flatTx/>
          </a:bodyPr>
          <a:lstStyle/>
          <a:p>
            <a:endParaRPr lang="fr-FR"/>
          </a:p>
        </p:txBody>
      </p:sp>
      <p:sp>
        <p:nvSpPr>
          <p:cNvPr id="17499" name="AutoShape 91"/>
          <p:cNvSpPr>
            <a:spLocks noChangeArrowheads="1"/>
          </p:cNvSpPr>
          <p:nvPr/>
        </p:nvSpPr>
        <p:spPr bwMode="auto">
          <a:xfrm rot="6082511">
            <a:off x="7254875" y="2816225"/>
            <a:ext cx="833438" cy="839788"/>
          </a:xfrm>
          <a:custGeom>
            <a:avLst/>
            <a:gdLst>
              <a:gd name="G0" fmla="+- 5306 0 0"/>
              <a:gd name="G1" fmla="+- -10862699 0 0"/>
              <a:gd name="G2" fmla="+- 0 0 -10862699"/>
              <a:gd name="T0" fmla="*/ 0 256 1"/>
              <a:gd name="T1" fmla="*/ 180 256 1"/>
              <a:gd name="G3" fmla="+- -10862699 T0 T1"/>
              <a:gd name="T2" fmla="*/ 0 256 1"/>
              <a:gd name="T3" fmla="*/ 90 256 1"/>
              <a:gd name="G4" fmla="+- -10862699 T2 T3"/>
              <a:gd name="G5" fmla="*/ G4 2 1"/>
              <a:gd name="T4" fmla="*/ 90 256 1"/>
              <a:gd name="T5" fmla="*/ 0 256 1"/>
              <a:gd name="G6" fmla="+- -10862699 T4 T5"/>
              <a:gd name="G7" fmla="*/ G6 2 1"/>
              <a:gd name="G8" fmla="abs -10862699"/>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5306"/>
              <a:gd name="G18" fmla="*/ 5306 1 2"/>
              <a:gd name="G19" fmla="+- G18 5400 0"/>
              <a:gd name="G20" fmla="cos G19 -10862699"/>
              <a:gd name="G21" fmla="sin G19 -10862699"/>
              <a:gd name="G22" fmla="+- G20 10800 0"/>
              <a:gd name="G23" fmla="+- G21 10800 0"/>
              <a:gd name="G24" fmla="+- 10800 0 G20"/>
              <a:gd name="G25" fmla="+- 5306 10800 0"/>
              <a:gd name="G26" fmla="?: G9 G17 G25"/>
              <a:gd name="G27" fmla="?: G9 0 21600"/>
              <a:gd name="G28" fmla="cos 10800 -10862699"/>
              <a:gd name="G29" fmla="sin 10800 -10862699"/>
              <a:gd name="G30" fmla="sin 5306 -10862699"/>
              <a:gd name="G31" fmla="+- G28 10800 0"/>
              <a:gd name="G32" fmla="+- G29 10800 0"/>
              <a:gd name="G33" fmla="+- G30 10800 0"/>
              <a:gd name="G34" fmla="?: G4 0 G31"/>
              <a:gd name="G35" fmla="?: -10862699 G34 0"/>
              <a:gd name="G36" fmla="?: G6 G35 G31"/>
              <a:gd name="G37" fmla="+- 21600 0 G36"/>
              <a:gd name="G38" fmla="?: G4 0 G33"/>
              <a:gd name="G39" fmla="?: -10862699 G38 G32"/>
              <a:gd name="G40" fmla="?: G6 G39 0"/>
              <a:gd name="G41" fmla="?: G4 G32 21600"/>
              <a:gd name="G42" fmla="?: G6 G41 G33"/>
              <a:gd name="T12" fmla="*/ 10800 w 21600"/>
              <a:gd name="T13" fmla="*/ 0 h 21600"/>
              <a:gd name="T14" fmla="*/ 2994 w 21600"/>
              <a:gd name="T15" fmla="*/ 8817 h 21600"/>
              <a:gd name="T16" fmla="*/ 10800 w 21600"/>
              <a:gd name="T17" fmla="*/ 5494 h 21600"/>
              <a:gd name="T18" fmla="*/ 18606 w 21600"/>
              <a:gd name="T19" fmla="*/ 881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5657" y="9494"/>
                </a:moveTo>
                <a:cubicBezTo>
                  <a:pt x="6254" y="7141"/>
                  <a:pt x="8372" y="5493"/>
                  <a:pt x="10800" y="5494"/>
                </a:cubicBezTo>
                <a:cubicBezTo>
                  <a:pt x="13227" y="5494"/>
                  <a:pt x="15345" y="7141"/>
                  <a:pt x="15942" y="9494"/>
                </a:cubicBezTo>
                <a:lnTo>
                  <a:pt x="21267" y="8141"/>
                </a:lnTo>
                <a:cubicBezTo>
                  <a:pt x="20051" y="3352"/>
                  <a:pt x="15740" y="-1"/>
                  <a:pt x="10799" y="0"/>
                </a:cubicBezTo>
                <a:cubicBezTo>
                  <a:pt x="5859" y="0"/>
                  <a:pt x="1548" y="3352"/>
                  <a:pt x="332" y="8141"/>
                </a:cubicBezTo>
                <a:close/>
              </a:path>
            </a:pathLst>
          </a:custGeom>
          <a:solidFill>
            <a:srgbClr val="FF0000"/>
          </a:solidFill>
          <a:ln w="9525">
            <a:miter lim="800000"/>
            <a:headEnd/>
            <a:tailEnd/>
          </a:ln>
          <a:effectLst/>
          <a:scene3d>
            <a:camera prst="legacyPerspectiveBottomLeft">
              <a:rot lat="0" lon="300000" rev="0"/>
            </a:camera>
            <a:lightRig rig="legacyFlat1" dir="t"/>
          </a:scene3d>
          <a:sp3d extrusionH="887400" prstMaterial="legacyMetal">
            <a:bevelT w="13500" h="13500" prst="angle"/>
            <a:bevelB w="13500" h="13500" prst="angle"/>
            <a:extrusionClr>
              <a:srgbClr val="FF0000"/>
            </a:extrusionClr>
          </a:sp3d>
        </p:spPr>
        <p:txBody>
          <a:bodyPr wrap="none" anchor="ctr">
            <a:flatTx/>
          </a:bodyPr>
          <a:lstStyle/>
          <a:p>
            <a:endParaRPr lang="fr-FR"/>
          </a:p>
        </p:txBody>
      </p:sp>
      <p:sp>
        <p:nvSpPr>
          <p:cNvPr id="17500" name="Rectangle 92"/>
          <p:cNvSpPr>
            <a:spLocks noChangeArrowheads="1"/>
          </p:cNvSpPr>
          <p:nvPr/>
        </p:nvSpPr>
        <p:spPr bwMode="auto">
          <a:xfrm rot="5400000">
            <a:off x="5477669" y="5204619"/>
            <a:ext cx="609600" cy="68262"/>
          </a:xfrm>
          <a:prstGeom prst="rect">
            <a:avLst/>
          </a:prstGeom>
          <a:solidFill>
            <a:schemeClr val="bg2"/>
          </a:solidFill>
          <a:ln w="9525">
            <a:noFill/>
            <a:miter lim="800000"/>
            <a:headEnd/>
            <a:tailEnd/>
          </a:ln>
          <a:effectLst/>
        </p:spPr>
        <p:txBody>
          <a:bodyPr wrap="none" anchor="ctr"/>
          <a:lstStyle/>
          <a:p>
            <a:endParaRPr lang="fr-FR"/>
          </a:p>
        </p:txBody>
      </p:sp>
      <p:sp>
        <p:nvSpPr>
          <p:cNvPr id="17501" name="AutoShape 93"/>
          <p:cNvSpPr>
            <a:spLocks noChangeArrowheads="1"/>
          </p:cNvSpPr>
          <p:nvPr/>
        </p:nvSpPr>
        <p:spPr bwMode="auto">
          <a:xfrm>
            <a:off x="5699125" y="5410200"/>
            <a:ext cx="211138" cy="228600"/>
          </a:xfrm>
          <a:prstGeom prst="rtTriangle">
            <a:avLst/>
          </a:prstGeom>
          <a:solidFill>
            <a:schemeClr val="bg2"/>
          </a:solidFill>
          <a:ln w="9525">
            <a:noFill/>
            <a:miter lim="800000"/>
            <a:headEnd/>
            <a:tailEnd/>
          </a:ln>
          <a:effectLst/>
        </p:spPr>
        <p:txBody>
          <a:bodyPr wrap="none" anchor="ctr"/>
          <a:lstStyle/>
          <a:p>
            <a:endParaRPr lang="fr-FR"/>
          </a:p>
        </p:txBody>
      </p:sp>
      <p:sp>
        <p:nvSpPr>
          <p:cNvPr id="17502" name="Rectangle 94"/>
          <p:cNvSpPr>
            <a:spLocks noChangeArrowheads="1"/>
          </p:cNvSpPr>
          <p:nvPr/>
        </p:nvSpPr>
        <p:spPr bwMode="auto">
          <a:xfrm rot="5400000">
            <a:off x="5547519" y="5147469"/>
            <a:ext cx="609600" cy="68262"/>
          </a:xfrm>
          <a:prstGeom prst="rect">
            <a:avLst/>
          </a:prstGeom>
          <a:gradFill rotWithShape="0">
            <a:gsLst>
              <a:gs pos="0">
                <a:schemeClr val="bg1">
                  <a:gamma/>
                  <a:shade val="46275"/>
                  <a:invGamma/>
                </a:schemeClr>
              </a:gs>
              <a:gs pos="50000">
                <a:schemeClr val="bg1"/>
              </a:gs>
              <a:gs pos="100000">
                <a:schemeClr val="bg1">
                  <a:gamma/>
                  <a:shade val="46275"/>
                  <a:invGamma/>
                </a:schemeClr>
              </a:gs>
            </a:gsLst>
            <a:lin ang="0" scaled="1"/>
          </a:gradFill>
          <a:ln w="9525">
            <a:solidFill>
              <a:schemeClr val="tx1"/>
            </a:solidFill>
            <a:miter lim="800000"/>
            <a:headEnd/>
            <a:tailEnd/>
          </a:ln>
          <a:effectLst/>
        </p:spPr>
        <p:txBody>
          <a:bodyPr wrap="none" anchor="ctr"/>
          <a:lstStyle/>
          <a:p>
            <a:endParaRPr lang="fr-FR"/>
          </a:p>
        </p:txBody>
      </p:sp>
      <p:sp>
        <p:nvSpPr>
          <p:cNvPr id="17503" name="AutoShape 95"/>
          <p:cNvSpPr>
            <a:spLocks noChangeArrowheads="1"/>
          </p:cNvSpPr>
          <p:nvPr/>
        </p:nvSpPr>
        <p:spPr bwMode="auto">
          <a:xfrm>
            <a:off x="5818188" y="5281613"/>
            <a:ext cx="211137" cy="228600"/>
          </a:xfrm>
          <a:prstGeom prst="rtTriangle">
            <a:avLst/>
          </a:prstGeom>
          <a:solidFill>
            <a:srgbClr val="FF9900"/>
          </a:solidFill>
          <a:ln w="9525">
            <a:miter lim="800000"/>
            <a:headEnd/>
            <a:tailEnd/>
          </a:ln>
          <a:effectLst/>
          <a:scene3d>
            <a:camera prst="legacyObliqueBottomLeft"/>
            <a:lightRig rig="legacyFlat1" dir="t"/>
          </a:scene3d>
          <a:sp3d extrusionH="125400" prstMaterial="legacyMatte">
            <a:bevelT w="13500" h="13500" prst="angle"/>
            <a:bevelB w="13500" h="13500" prst="angle"/>
            <a:extrusionClr>
              <a:srgbClr val="FF9900"/>
            </a:extrusionClr>
          </a:sp3d>
        </p:spPr>
        <p:txBody>
          <a:bodyPr wrap="none" anchor="ctr">
            <a:flatTx/>
          </a:bodyPr>
          <a:lstStyle/>
          <a:p>
            <a:endParaRPr lang="fr-FR"/>
          </a:p>
        </p:txBody>
      </p:sp>
      <p:sp>
        <p:nvSpPr>
          <p:cNvPr id="17504" name="Rectangle 96"/>
          <p:cNvSpPr>
            <a:spLocks noChangeArrowheads="1"/>
          </p:cNvSpPr>
          <p:nvPr/>
        </p:nvSpPr>
        <p:spPr bwMode="auto">
          <a:xfrm>
            <a:off x="7246938" y="1524000"/>
            <a:ext cx="352425" cy="457200"/>
          </a:xfrm>
          <a:prstGeom prst="rect">
            <a:avLst/>
          </a:prstGeom>
          <a:gradFill rotWithShape="0">
            <a:gsLst>
              <a:gs pos="0">
                <a:schemeClr val="bg1">
                  <a:gamma/>
                  <a:shade val="46275"/>
                  <a:invGamma/>
                </a:schemeClr>
              </a:gs>
              <a:gs pos="50000">
                <a:schemeClr val="bg1"/>
              </a:gs>
              <a:gs pos="100000">
                <a:schemeClr val="bg1">
                  <a:gamma/>
                  <a:shade val="46275"/>
                  <a:invGamma/>
                </a:schemeClr>
              </a:gs>
            </a:gsLst>
            <a:lin ang="0" scaled="1"/>
          </a:gradFill>
          <a:ln w="9525">
            <a:solidFill>
              <a:schemeClr val="tx1"/>
            </a:solidFill>
            <a:miter lim="800000"/>
            <a:headEnd/>
            <a:tailEnd/>
          </a:ln>
          <a:effectLst/>
        </p:spPr>
        <p:txBody>
          <a:bodyPr wrap="none" anchor="ctr"/>
          <a:lstStyle/>
          <a:p>
            <a:endParaRPr lang="fr-FR"/>
          </a:p>
        </p:txBody>
      </p:sp>
      <p:sp>
        <p:nvSpPr>
          <p:cNvPr id="17505" name="Rectangle 97"/>
          <p:cNvSpPr>
            <a:spLocks noChangeArrowheads="1"/>
          </p:cNvSpPr>
          <p:nvPr/>
        </p:nvSpPr>
        <p:spPr bwMode="auto">
          <a:xfrm>
            <a:off x="6332538" y="3581400"/>
            <a:ext cx="1336675" cy="76200"/>
          </a:xfrm>
          <a:prstGeom prst="rect">
            <a:avLst/>
          </a:prstGeom>
          <a:gradFill rotWithShape="0">
            <a:gsLst>
              <a:gs pos="0">
                <a:schemeClr val="bg1">
                  <a:gamma/>
                  <a:shade val="46275"/>
                  <a:invGamma/>
                </a:schemeClr>
              </a:gs>
              <a:gs pos="50000">
                <a:schemeClr val="bg1"/>
              </a:gs>
              <a:gs pos="100000">
                <a:schemeClr val="bg1">
                  <a:gamma/>
                  <a:shade val="46275"/>
                  <a:invGamma/>
                </a:schemeClr>
              </a:gs>
            </a:gsLst>
            <a:lin ang="5400000" scaled="1"/>
          </a:gradFill>
          <a:ln w="9525">
            <a:solidFill>
              <a:schemeClr val="tx1"/>
            </a:solidFill>
            <a:miter lim="800000"/>
            <a:headEnd/>
            <a:tailEnd/>
          </a:ln>
          <a:effectLst/>
        </p:spPr>
        <p:txBody>
          <a:bodyPr wrap="none" anchor="ctr"/>
          <a:lstStyle/>
          <a:p>
            <a:endParaRPr lang="fr-FR"/>
          </a:p>
        </p:txBody>
      </p:sp>
      <p:sp>
        <p:nvSpPr>
          <p:cNvPr id="17506" name="Rectangle 98"/>
          <p:cNvSpPr>
            <a:spLocks noChangeArrowheads="1"/>
          </p:cNvSpPr>
          <p:nvPr/>
        </p:nvSpPr>
        <p:spPr bwMode="auto">
          <a:xfrm rot="-25085717">
            <a:off x="6246812" y="4057651"/>
            <a:ext cx="74613" cy="512762"/>
          </a:xfrm>
          <a:prstGeom prst="rect">
            <a:avLst/>
          </a:prstGeom>
          <a:solidFill>
            <a:schemeClr val="bg2"/>
          </a:solidFill>
          <a:ln w="9525">
            <a:noFill/>
            <a:miter lim="800000"/>
            <a:headEnd/>
            <a:tailEnd/>
          </a:ln>
          <a:effectLst/>
        </p:spPr>
        <p:txBody>
          <a:bodyPr wrap="none" anchor="ctr"/>
          <a:lstStyle/>
          <a:p>
            <a:endParaRPr lang="fr-FR"/>
          </a:p>
        </p:txBody>
      </p:sp>
      <p:sp>
        <p:nvSpPr>
          <p:cNvPr id="17507" name="Rectangle 99"/>
          <p:cNvSpPr>
            <a:spLocks noChangeArrowheads="1"/>
          </p:cNvSpPr>
          <p:nvPr/>
        </p:nvSpPr>
        <p:spPr bwMode="auto">
          <a:xfrm rot="-25085717">
            <a:off x="6316662" y="4010026"/>
            <a:ext cx="74613" cy="512762"/>
          </a:xfrm>
          <a:prstGeom prst="rect">
            <a:avLst/>
          </a:prstGeom>
          <a:solidFill>
            <a:srgbClr val="EAEAEA"/>
          </a:solidFill>
          <a:ln w="9525">
            <a:solidFill>
              <a:schemeClr val="tx1"/>
            </a:solidFill>
            <a:miter lim="800000"/>
            <a:headEnd/>
            <a:tailEnd/>
          </a:ln>
          <a:effectLst/>
        </p:spPr>
        <p:txBody>
          <a:bodyPr wrap="none" anchor="ctr"/>
          <a:lstStyle/>
          <a:p>
            <a:endParaRPr lang="fr-FR"/>
          </a:p>
        </p:txBody>
      </p:sp>
      <p:sp>
        <p:nvSpPr>
          <p:cNvPr id="17508" name="AutoShape 100"/>
          <p:cNvSpPr>
            <a:spLocks noChangeArrowheads="1"/>
          </p:cNvSpPr>
          <p:nvPr/>
        </p:nvSpPr>
        <p:spPr bwMode="auto">
          <a:xfrm rot="6293936">
            <a:off x="5988050" y="4167188"/>
            <a:ext cx="833437" cy="839788"/>
          </a:xfrm>
          <a:custGeom>
            <a:avLst/>
            <a:gdLst>
              <a:gd name="G0" fmla="+- 5306 0 0"/>
              <a:gd name="G1" fmla="+- -10862699 0 0"/>
              <a:gd name="G2" fmla="+- 0 0 -10862699"/>
              <a:gd name="T0" fmla="*/ 0 256 1"/>
              <a:gd name="T1" fmla="*/ 180 256 1"/>
              <a:gd name="G3" fmla="+- -10862699 T0 T1"/>
              <a:gd name="T2" fmla="*/ 0 256 1"/>
              <a:gd name="T3" fmla="*/ 90 256 1"/>
              <a:gd name="G4" fmla="+- -10862699 T2 T3"/>
              <a:gd name="G5" fmla="*/ G4 2 1"/>
              <a:gd name="T4" fmla="*/ 90 256 1"/>
              <a:gd name="T5" fmla="*/ 0 256 1"/>
              <a:gd name="G6" fmla="+- -10862699 T4 T5"/>
              <a:gd name="G7" fmla="*/ G6 2 1"/>
              <a:gd name="G8" fmla="abs -10862699"/>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5306"/>
              <a:gd name="G18" fmla="*/ 5306 1 2"/>
              <a:gd name="G19" fmla="+- G18 5400 0"/>
              <a:gd name="G20" fmla="cos G19 -10862699"/>
              <a:gd name="G21" fmla="sin G19 -10862699"/>
              <a:gd name="G22" fmla="+- G20 10800 0"/>
              <a:gd name="G23" fmla="+- G21 10800 0"/>
              <a:gd name="G24" fmla="+- 10800 0 G20"/>
              <a:gd name="G25" fmla="+- 5306 10800 0"/>
              <a:gd name="G26" fmla="?: G9 G17 G25"/>
              <a:gd name="G27" fmla="?: G9 0 21600"/>
              <a:gd name="G28" fmla="cos 10800 -10862699"/>
              <a:gd name="G29" fmla="sin 10800 -10862699"/>
              <a:gd name="G30" fmla="sin 5306 -10862699"/>
              <a:gd name="G31" fmla="+- G28 10800 0"/>
              <a:gd name="G32" fmla="+- G29 10800 0"/>
              <a:gd name="G33" fmla="+- G30 10800 0"/>
              <a:gd name="G34" fmla="?: G4 0 G31"/>
              <a:gd name="G35" fmla="?: -10862699 G34 0"/>
              <a:gd name="G36" fmla="?: G6 G35 G31"/>
              <a:gd name="G37" fmla="+- 21600 0 G36"/>
              <a:gd name="G38" fmla="?: G4 0 G33"/>
              <a:gd name="G39" fmla="?: -10862699 G38 G32"/>
              <a:gd name="G40" fmla="?: G6 G39 0"/>
              <a:gd name="G41" fmla="?: G4 G32 21600"/>
              <a:gd name="G42" fmla="?: G6 G41 G33"/>
              <a:gd name="T12" fmla="*/ 10800 w 21600"/>
              <a:gd name="T13" fmla="*/ 0 h 21600"/>
              <a:gd name="T14" fmla="*/ 2994 w 21600"/>
              <a:gd name="T15" fmla="*/ 8817 h 21600"/>
              <a:gd name="T16" fmla="*/ 10800 w 21600"/>
              <a:gd name="T17" fmla="*/ 5494 h 21600"/>
              <a:gd name="T18" fmla="*/ 18606 w 21600"/>
              <a:gd name="T19" fmla="*/ 881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5657" y="9494"/>
                </a:moveTo>
                <a:cubicBezTo>
                  <a:pt x="6254" y="7141"/>
                  <a:pt x="8372" y="5493"/>
                  <a:pt x="10800" y="5494"/>
                </a:cubicBezTo>
                <a:cubicBezTo>
                  <a:pt x="13227" y="5494"/>
                  <a:pt x="15345" y="7141"/>
                  <a:pt x="15942" y="9494"/>
                </a:cubicBezTo>
                <a:lnTo>
                  <a:pt x="21267" y="8141"/>
                </a:lnTo>
                <a:cubicBezTo>
                  <a:pt x="20051" y="3352"/>
                  <a:pt x="15740" y="-1"/>
                  <a:pt x="10799" y="0"/>
                </a:cubicBezTo>
                <a:cubicBezTo>
                  <a:pt x="5859" y="0"/>
                  <a:pt x="1548" y="3352"/>
                  <a:pt x="332" y="8141"/>
                </a:cubicBezTo>
                <a:close/>
              </a:path>
            </a:pathLst>
          </a:custGeom>
          <a:solidFill>
            <a:srgbClr val="FF0000"/>
          </a:solidFill>
          <a:ln w="9525">
            <a:miter lim="800000"/>
            <a:headEnd/>
            <a:tailEnd/>
          </a:ln>
          <a:effectLst/>
          <a:scene3d>
            <a:camera prst="legacyPerspectiveBottomLeft">
              <a:rot lat="0" lon="300000" rev="0"/>
            </a:camera>
            <a:lightRig rig="legacyFlat1" dir="t"/>
          </a:scene3d>
          <a:sp3d extrusionH="887400" prstMaterial="legacyMetal">
            <a:bevelT w="13500" h="13500" prst="angle"/>
            <a:bevelB w="13500" h="13500" prst="angle"/>
            <a:extrusionClr>
              <a:srgbClr val="FF0000"/>
            </a:extrusionClr>
          </a:sp3d>
        </p:spPr>
        <p:txBody>
          <a:bodyPr wrap="none" anchor="ctr">
            <a:flatTx/>
          </a:bodyPr>
          <a:lstStyle/>
          <a:p>
            <a:endParaRPr lang="fr-FR"/>
          </a:p>
        </p:txBody>
      </p:sp>
      <p:sp>
        <p:nvSpPr>
          <p:cNvPr id="17509" name="AutoShape 101"/>
          <p:cNvSpPr>
            <a:spLocks noChangeArrowheads="1"/>
          </p:cNvSpPr>
          <p:nvPr/>
        </p:nvSpPr>
        <p:spPr bwMode="auto">
          <a:xfrm rot="-4781234">
            <a:off x="5830094" y="3582194"/>
            <a:ext cx="833437" cy="841375"/>
          </a:xfrm>
          <a:custGeom>
            <a:avLst/>
            <a:gdLst>
              <a:gd name="G0" fmla="+- 5306 0 0"/>
              <a:gd name="G1" fmla="+- -10862699 0 0"/>
              <a:gd name="G2" fmla="+- 0 0 -10862699"/>
              <a:gd name="T0" fmla="*/ 0 256 1"/>
              <a:gd name="T1" fmla="*/ 180 256 1"/>
              <a:gd name="G3" fmla="+- -10862699 T0 T1"/>
              <a:gd name="T2" fmla="*/ 0 256 1"/>
              <a:gd name="T3" fmla="*/ 90 256 1"/>
              <a:gd name="G4" fmla="+- -10862699 T2 T3"/>
              <a:gd name="G5" fmla="*/ G4 2 1"/>
              <a:gd name="T4" fmla="*/ 90 256 1"/>
              <a:gd name="T5" fmla="*/ 0 256 1"/>
              <a:gd name="G6" fmla="+- -10862699 T4 T5"/>
              <a:gd name="G7" fmla="*/ G6 2 1"/>
              <a:gd name="G8" fmla="abs -10862699"/>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5306"/>
              <a:gd name="G18" fmla="*/ 5306 1 2"/>
              <a:gd name="G19" fmla="+- G18 5400 0"/>
              <a:gd name="G20" fmla="cos G19 -10862699"/>
              <a:gd name="G21" fmla="sin G19 -10862699"/>
              <a:gd name="G22" fmla="+- G20 10800 0"/>
              <a:gd name="G23" fmla="+- G21 10800 0"/>
              <a:gd name="G24" fmla="+- 10800 0 G20"/>
              <a:gd name="G25" fmla="+- 5306 10800 0"/>
              <a:gd name="G26" fmla="?: G9 G17 G25"/>
              <a:gd name="G27" fmla="?: G9 0 21600"/>
              <a:gd name="G28" fmla="cos 10800 -10862699"/>
              <a:gd name="G29" fmla="sin 10800 -10862699"/>
              <a:gd name="G30" fmla="sin 5306 -10862699"/>
              <a:gd name="G31" fmla="+- G28 10800 0"/>
              <a:gd name="G32" fmla="+- G29 10800 0"/>
              <a:gd name="G33" fmla="+- G30 10800 0"/>
              <a:gd name="G34" fmla="?: G4 0 G31"/>
              <a:gd name="G35" fmla="?: -10862699 G34 0"/>
              <a:gd name="G36" fmla="?: G6 G35 G31"/>
              <a:gd name="G37" fmla="+- 21600 0 G36"/>
              <a:gd name="G38" fmla="?: G4 0 G33"/>
              <a:gd name="G39" fmla="?: -10862699 G38 G32"/>
              <a:gd name="G40" fmla="?: G6 G39 0"/>
              <a:gd name="G41" fmla="?: G4 G32 21600"/>
              <a:gd name="G42" fmla="?: G6 G41 G33"/>
              <a:gd name="T12" fmla="*/ 10800 w 21600"/>
              <a:gd name="T13" fmla="*/ 0 h 21600"/>
              <a:gd name="T14" fmla="*/ 2994 w 21600"/>
              <a:gd name="T15" fmla="*/ 8817 h 21600"/>
              <a:gd name="T16" fmla="*/ 10800 w 21600"/>
              <a:gd name="T17" fmla="*/ 5494 h 21600"/>
              <a:gd name="T18" fmla="*/ 18606 w 21600"/>
              <a:gd name="T19" fmla="*/ 881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5657" y="9494"/>
                </a:moveTo>
                <a:cubicBezTo>
                  <a:pt x="6254" y="7141"/>
                  <a:pt x="8372" y="5493"/>
                  <a:pt x="10800" y="5494"/>
                </a:cubicBezTo>
                <a:cubicBezTo>
                  <a:pt x="13227" y="5494"/>
                  <a:pt x="15345" y="7141"/>
                  <a:pt x="15942" y="9494"/>
                </a:cubicBezTo>
                <a:lnTo>
                  <a:pt x="21267" y="8141"/>
                </a:lnTo>
                <a:cubicBezTo>
                  <a:pt x="20051" y="3352"/>
                  <a:pt x="15740" y="-1"/>
                  <a:pt x="10799" y="0"/>
                </a:cubicBezTo>
                <a:cubicBezTo>
                  <a:pt x="5859" y="0"/>
                  <a:pt x="1548" y="3352"/>
                  <a:pt x="332" y="8141"/>
                </a:cubicBezTo>
                <a:close/>
              </a:path>
            </a:pathLst>
          </a:custGeom>
          <a:solidFill>
            <a:schemeClr val="bg2"/>
          </a:solidFill>
          <a:ln w="9525">
            <a:noFill/>
            <a:miter lim="800000"/>
            <a:headEnd/>
            <a:tailEnd/>
          </a:ln>
          <a:effectLst/>
        </p:spPr>
        <p:txBody>
          <a:bodyPr wrap="none" anchor="ctr"/>
          <a:lstStyle/>
          <a:p>
            <a:endParaRPr lang="fr-FR"/>
          </a:p>
        </p:txBody>
      </p:sp>
      <p:sp>
        <p:nvSpPr>
          <p:cNvPr id="17510" name="AutoShape 102"/>
          <p:cNvSpPr>
            <a:spLocks noChangeArrowheads="1"/>
          </p:cNvSpPr>
          <p:nvPr/>
        </p:nvSpPr>
        <p:spPr bwMode="auto">
          <a:xfrm rot="-4781234">
            <a:off x="5970588" y="3425825"/>
            <a:ext cx="833438" cy="839787"/>
          </a:xfrm>
          <a:custGeom>
            <a:avLst/>
            <a:gdLst>
              <a:gd name="G0" fmla="+- 5306 0 0"/>
              <a:gd name="G1" fmla="+- -10862699 0 0"/>
              <a:gd name="G2" fmla="+- 0 0 -10862699"/>
              <a:gd name="T0" fmla="*/ 0 256 1"/>
              <a:gd name="T1" fmla="*/ 180 256 1"/>
              <a:gd name="G3" fmla="+- -10862699 T0 T1"/>
              <a:gd name="T2" fmla="*/ 0 256 1"/>
              <a:gd name="T3" fmla="*/ 90 256 1"/>
              <a:gd name="G4" fmla="+- -10862699 T2 T3"/>
              <a:gd name="G5" fmla="*/ G4 2 1"/>
              <a:gd name="T4" fmla="*/ 90 256 1"/>
              <a:gd name="T5" fmla="*/ 0 256 1"/>
              <a:gd name="G6" fmla="+- -10862699 T4 T5"/>
              <a:gd name="G7" fmla="*/ G6 2 1"/>
              <a:gd name="G8" fmla="abs -10862699"/>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5306"/>
              <a:gd name="G18" fmla="*/ 5306 1 2"/>
              <a:gd name="G19" fmla="+- G18 5400 0"/>
              <a:gd name="G20" fmla="cos G19 -10862699"/>
              <a:gd name="G21" fmla="sin G19 -10862699"/>
              <a:gd name="G22" fmla="+- G20 10800 0"/>
              <a:gd name="G23" fmla="+- G21 10800 0"/>
              <a:gd name="G24" fmla="+- 10800 0 G20"/>
              <a:gd name="G25" fmla="+- 5306 10800 0"/>
              <a:gd name="G26" fmla="?: G9 G17 G25"/>
              <a:gd name="G27" fmla="?: G9 0 21600"/>
              <a:gd name="G28" fmla="cos 10800 -10862699"/>
              <a:gd name="G29" fmla="sin 10800 -10862699"/>
              <a:gd name="G30" fmla="sin 5306 -10862699"/>
              <a:gd name="G31" fmla="+- G28 10800 0"/>
              <a:gd name="G32" fmla="+- G29 10800 0"/>
              <a:gd name="G33" fmla="+- G30 10800 0"/>
              <a:gd name="G34" fmla="?: G4 0 G31"/>
              <a:gd name="G35" fmla="?: -10862699 G34 0"/>
              <a:gd name="G36" fmla="?: G6 G35 G31"/>
              <a:gd name="G37" fmla="+- 21600 0 G36"/>
              <a:gd name="G38" fmla="?: G4 0 G33"/>
              <a:gd name="G39" fmla="?: -10862699 G38 G32"/>
              <a:gd name="G40" fmla="?: G6 G39 0"/>
              <a:gd name="G41" fmla="?: G4 G32 21600"/>
              <a:gd name="G42" fmla="?: G6 G41 G33"/>
              <a:gd name="T12" fmla="*/ 10800 w 21600"/>
              <a:gd name="T13" fmla="*/ 0 h 21600"/>
              <a:gd name="T14" fmla="*/ 2994 w 21600"/>
              <a:gd name="T15" fmla="*/ 8817 h 21600"/>
              <a:gd name="T16" fmla="*/ 10800 w 21600"/>
              <a:gd name="T17" fmla="*/ 5494 h 21600"/>
              <a:gd name="T18" fmla="*/ 18606 w 21600"/>
              <a:gd name="T19" fmla="*/ 881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5657" y="9494"/>
                </a:moveTo>
                <a:cubicBezTo>
                  <a:pt x="6254" y="7141"/>
                  <a:pt x="8372" y="5493"/>
                  <a:pt x="10800" y="5494"/>
                </a:cubicBezTo>
                <a:cubicBezTo>
                  <a:pt x="13227" y="5494"/>
                  <a:pt x="15345" y="7141"/>
                  <a:pt x="15942" y="9494"/>
                </a:cubicBezTo>
                <a:lnTo>
                  <a:pt x="21267" y="8141"/>
                </a:lnTo>
                <a:cubicBezTo>
                  <a:pt x="20051" y="3352"/>
                  <a:pt x="15740" y="-1"/>
                  <a:pt x="10799" y="0"/>
                </a:cubicBezTo>
                <a:cubicBezTo>
                  <a:pt x="5859" y="0"/>
                  <a:pt x="1548" y="3352"/>
                  <a:pt x="332" y="8141"/>
                </a:cubicBezTo>
                <a:close/>
              </a:path>
            </a:pathLst>
          </a:custGeom>
          <a:solidFill>
            <a:srgbClr val="FF0000"/>
          </a:solidFill>
          <a:ln w="9525">
            <a:miter lim="800000"/>
            <a:headEnd/>
            <a:tailEnd/>
          </a:ln>
          <a:effectLst/>
          <a:scene3d>
            <a:camera prst="legacyPerspectiveBottomLeft">
              <a:rot lat="0" lon="300000" rev="0"/>
            </a:camera>
            <a:lightRig rig="legacyFlat1" dir="t"/>
          </a:scene3d>
          <a:sp3d extrusionH="887400" prstMaterial="legacyMetal">
            <a:bevelT w="13500" h="13500" prst="angle"/>
            <a:bevelB w="13500" h="13500" prst="angle"/>
            <a:extrusionClr>
              <a:srgbClr val="FF0000"/>
            </a:extrusionClr>
          </a:sp3d>
        </p:spPr>
        <p:txBody>
          <a:bodyPr wrap="none" anchor="ctr">
            <a:flatTx/>
          </a:bodyPr>
          <a:lstStyle/>
          <a:p>
            <a:endParaRPr lang="fr-FR"/>
          </a:p>
        </p:txBody>
      </p:sp>
      <p:sp>
        <p:nvSpPr>
          <p:cNvPr id="17511" name="Line 103"/>
          <p:cNvSpPr>
            <a:spLocks noChangeShapeType="1"/>
          </p:cNvSpPr>
          <p:nvPr/>
        </p:nvSpPr>
        <p:spPr bwMode="auto">
          <a:xfrm>
            <a:off x="6754813" y="457200"/>
            <a:ext cx="280987" cy="304800"/>
          </a:xfrm>
          <a:prstGeom prst="line">
            <a:avLst/>
          </a:prstGeom>
          <a:noFill/>
          <a:ln w="19050">
            <a:solidFill>
              <a:schemeClr val="tx1"/>
            </a:solidFill>
            <a:round/>
            <a:headEnd/>
            <a:tailEnd/>
          </a:ln>
          <a:effectLst/>
        </p:spPr>
        <p:txBody>
          <a:bodyPr wrap="none" anchor="ctr"/>
          <a:lstStyle/>
          <a:p>
            <a:endParaRPr lang="fr-FR"/>
          </a:p>
        </p:txBody>
      </p:sp>
      <p:sp>
        <p:nvSpPr>
          <p:cNvPr id="17512" name="Line 104"/>
          <p:cNvSpPr>
            <a:spLocks noChangeShapeType="1"/>
          </p:cNvSpPr>
          <p:nvPr/>
        </p:nvSpPr>
        <p:spPr bwMode="auto">
          <a:xfrm>
            <a:off x="7458075" y="1752600"/>
            <a:ext cx="492125" cy="0"/>
          </a:xfrm>
          <a:prstGeom prst="line">
            <a:avLst/>
          </a:prstGeom>
          <a:noFill/>
          <a:ln w="19050">
            <a:solidFill>
              <a:schemeClr val="tx1"/>
            </a:solidFill>
            <a:round/>
            <a:headEnd/>
            <a:tailEnd/>
          </a:ln>
          <a:effectLst/>
        </p:spPr>
        <p:txBody>
          <a:bodyPr wrap="none" anchor="ctr"/>
          <a:lstStyle/>
          <a:p>
            <a:endParaRPr lang="fr-FR"/>
          </a:p>
        </p:txBody>
      </p:sp>
      <p:sp>
        <p:nvSpPr>
          <p:cNvPr id="17513" name="Rectangle 105"/>
          <p:cNvSpPr>
            <a:spLocks noChangeArrowheads="1"/>
          </p:cNvSpPr>
          <p:nvPr/>
        </p:nvSpPr>
        <p:spPr bwMode="auto">
          <a:xfrm>
            <a:off x="6896100" y="3378200"/>
            <a:ext cx="420688" cy="457200"/>
          </a:xfrm>
          <a:prstGeom prst="rect">
            <a:avLst/>
          </a:prstGeom>
          <a:gradFill rotWithShape="0">
            <a:gsLst>
              <a:gs pos="0">
                <a:schemeClr val="folHlink">
                  <a:gamma/>
                  <a:shade val="46275"/>
                  <a:invGamma/>
                </a:schemeClr>
              </a:gs>
              <a:gs pos="50000">
                <a:schemeClr val="folHlink"/>
              </a:gs>
              <a:gs pos="100000">
                <a:schemeClr val="folHlink">
                  <a:gamma/>
                  <a:shade val="46275"/>
                  <a:invGamma/>
                </a:schemeClr>
              </a:gs>
            </a:gsLst>
            <a:lin ang="5400000" scaled="1"/>
          </a:gradFill>
          <a:ln w="9525">
            <a:solidFill>
              <a:schemeClr val="tx1"/>
            </a:solidFill>
            <a:miter lim="800000"/>
            <a:headEnd/>
            <a:tailEnd/>
          </a:ln>
          <a:effectLst/>
        </p:spPr>
        <p:txBody>
          <a:bodyPr wrap="none" anchor="ctr"/>
          <a:lstStyle/>
          <a:p>
            <a:endParaRPr lang="fr-FR"/>
          </a:p>
        </p:txBody>
      </p:sp>
      <p:sp>
        <p:nvSpPr>
          <p:cNvPr id="17514" name="Rectangle 106"/>
          <p:cNvSpPr>
            <a:spLocks noChangeArrowheads="1"/>
          </p:cNvSpPr>
          <p:nvPr/>
        </p:nvSpPr>
        <p:spPr bwMode="auto">
          <a:xfrm>
            <a:off x="5881688" y="4916488"/>
            <a:ext cx="503237" cy="74612"/>
          </a:xfrm>
          <a:prstGeom prst="rect">
            <a:avLst/>
          </a:prstGeom>
          <a:gradFill rotWithShape="0">
            <a:gsLst>
              <a:gs pos="0">
                <a:srgbClr val="FFFFFF">
                  <a:gamma/>
                  <a:shade val="46275"/>
                  <a:invGamma/>
                </a:srgbClr>
              </a:gs>
              <a:gs pos="50000">
                <a:srgbClr val="FFFFFF"/>
              </a:gs>
              <a:gs pos="100000">
                <a:srgbClr val="FFFFFF">
                  <a:gamma/>
                  <a:shade val="46275"/>
                  <a:invGamma/>
                </a:srgbClr>
              </a:gs>
            </a:gsLst>
            <a:lin ang="5400000" scaled="1"/>
          </a:gradFill>
          <a:ln w="9525">
            <a:solidFill>
              <a:schemeClr val="tx1"/>
            </a:solidFill>
            <a:miter lim="800000"/>
            <a:headEnd/>
            <a:tailEnd/>
          </a:ln>
          <a:effectLst/>
        </p:spPr>
        <p:txBody>
          <a:bodyPr wrap="none" anchor="ctr"/>
          <a:lstStyle/>
          <a:p>
            <a:pPr algn="ctr" eaLnBrk="0" hangingPunct="0"/>
            <a:endParaRPr lang="en-GB" sz="2400">
              <a:latin typeface="Times New Roman" pitchFamily="18" charset="0"/>
            </a:endParaRPr>
          </a:p>
        </p:txBody>
      </p:sp>
      <p:sp>
        <p:nvSpPr>
          <p:cNvPr id="17515" name="AutoShape 107"/>
          <p:cNvSpPr>
            <a:spLocks noChangeArrowheads="1"/>
          </p:cNvSpPr>
          <p:nvPr/>
        </p:nvSpPr>
        <p:spPr bwMode="auto">
          <a:xfrm rot="5400000">
            <a:off x="5787232" y="4856956"/>
            <a:ext cx="228600" cy="211137"/>
          </a:xfrm>
          <a:prstGeom prst="rtTriangle">
            <a:avLst/>
          </a:prstGeom>
          <a:solidFill>
            <a:srgbClr val="FF9900"/>
          </a:solidFill>
          <a:ln w="9525">
            <a:miter lim="800000"/>
            <a:headEnd/>
            <a:tailEnd/>
          </a:ln>
          <a:effectLst/>
          <a:scene3d>
            <a:camera prst="legacyObliqueBottomLeft"/>
            <a:lightRig rig="legacyFlat1" dir="t"/>
          </a:scene3d>
          <a:sp3d extrusionH="125400" prstMaterial="legacyMatte">
            <a:bevelT w="13500" h="13500" prst="angle"/>
            <a:bevelB w="13500" h="13500" prst="angle"/>
            <a:extrusionClr>
              <a:srgbClr val="FF9900"/>
            </a:extrusionClr>
          </a:sp3d>
        </p:spPr>
        <p:txBody>
          <a:bodyPr wrap="none" anchor="ctr">
            <a:flatTx/>
          </a:bodyPr>
          <a:lstStyle/>
          <a:p>
            <a:endParaRPr lang="fr-FR"/>
          </a:p>
        </p:txBody>
      </p:sp>
      <p:sp>
        <p:nvSpPr>
          <p:cNvPr id="17516" name="Rectangle 108"/>
          <p:cNvSpPr>
            <a:spLocks noChangeArrowheads="1"/>
          </p:cNvSpPr>
          <p:nvPr/>
        </p:nvSpPr>
        <p:spPr bwMode="auto">
          <a:xfrm>
            <a:off x="692150" y="4916488"/>
            <a:ext cx="5076825" cy="74612"/>
          </a:xfrm>
          <a:prstGeom prst="rect">
            <a:avLst/>
          </a:prstGeom>
          <a:gradFill rotWithShape="0">
            <a:gsLst>
              <a:gs pos="0">
                <a:srgbClr val="FFFFFF">
                  <a:gamma/>
                  <a:shade val="46275"/>
                  <a:invGamma/>
                </a:srgbClr>
              </a:gs>
              <a:gs pos="50000">
                <a:srgbClr val="FFFFFF"/>
              </a:gs>
              <a:gs pos="100000">
                <a:srgbClr val="FFFFFF">
                  <a:gamma/>
                  <a:shade val="46275"/>
                  <a:invGamma/>
                </a:srgbClr>
              </a:gs>
            </a:gsLst>
            <a:lin ang="5400000" scaled="1"/>
          </a:gradFill>
          <a:ln w="9525">
            <a:solidFill>
              <a:schemeClr val="tx1"/>
            </a:solidFill>
            <a:miter lim="800000"/>
            <a:headEnd/>
            <a:tailEnd/>
          </a:ln>
          <a:effectLst/>
        </p:spPr>
        <p:txBody>
          <a:bodyPr wrap="none" anchor="ctr"/>
          <a:lstStyle/>
          <a:p>
            <a:pPr algn="ctr" eaLnBrk="0" hangingPunct="0"/>
            <a:endParaRPr lang="en-GB" sz="2400">
              <a:latin typeface="Times New Roman" pitchFamily="18" charset="0"/>
            </a:endParaRPr>
          </a:p>
        </p:txBody>
      </p:sp>
      <p:sp>
        <p:nvSpPr>
          <p:cNvPr id="17517" name="AutoShape 109"/>
          <p:cNvSpPr>
            <a:spLocks noChangeArrowheads="1"/>
          </p:cNvSpPr>
          <p:nvPr/>
        </p:nvSpPr>
        <p:spPr bwMode="auto">
          <a:xfrm>
            <a:off x="1195388" y="4724400"/>
            <a:ext cx="633412" cy="457200"/>
          </a:xfrm>
          <a:prstGeom prst="roundRect">
            <a:avLst>
              <a:gd name="adj" fmla="val 16667"/>
            </a:avLst>
          </a:prstGeom>
          <a:gradFill rotWithShape="0">
            <a:gsLst>
              <a:gs pos="0">
                <a:srgbClr val="FF3399">
                  <a:gamma/>
                  <a:shade val="46275"/>
                  <a:invGamma/>
                </a:srgbClr>
              </a:gs>
              <a:gs pos="50000">
                <a:srgbClr val="FF3399"/>
              </a:gs>
              <a:gs pos="100000">
                <a:srgbClr val="FF3399">
                  <a:gamma/>
                  <a:shade val="46275"/>
                  <a:invGamma/>
                </a:srgbClr>
              </a:gs>
            </a:gsLst>
            <a:lin ang="5400000" scaled="1"/>
          </a:gradFill>
          <a:ln w="9525">
            <a:solidFill>
              <a:schemeClr val="tx1"/>
            </a:solidFill>
            <a:round/>
            <a:headEnd/>
            <a:tailEnd/>
          </a:ln>
          <a:effectLst/>
        </p:spPr>
        <p:txBody>
          <a:bodyPr wrap="none" anchor="ctr"/>
          <a:lstStyle/>
          <a:p>
            <a:endParaRPr lang="fr-FR"/>
          </a:p>
        </p:txBody>
      </p:sp>
      <p:sp>
        <p:nvSpPr>
          <p:cNvPr id="17518" name="AutoShape 110"/>
          <p:cNvSpPr>
            <a:spLocks noChangeArrowheads="1"/>
          </p:cNvSpPr>
          <p:nvPr/>
        </p:nvSpPr>
        <p:spPr bwMode="auto">
          <a:xfrm>
            <a:off x="2254250" y="4724400"/>
            <a:ext cx="633413" cy="457200"/>
          </a:xfrm>
          <a:prstGeom prst="roundRect">
            <a:avLst>
              <a:gd name="adj" fmla="val 16667"/>
            </a:avLst>
          </a:prstGeom>
          <a:gradFill rotWithShape="0">
            <a:gsLst>
              <a:gs pos="0">
                <a:srgbClr val="FF33CC">
                  <a:gamma/>
                  <a:shade val="46275"/>
                  <a:invGamma/>
                </a:srgbClr>
              </a:gs>
              <a:gs pos="50000">
                <a:srgbClr val="FF33CC"/>
              </a:gs>
              <a:gs pos="100000">
                <a:srgbClr val="FF33CC">
                  <a:gamma/>
                  <a:shade val="46275"/>
                  <a:invGamma/>
                </a:srgbClr>
              </a:gs>
            </a:gsLst>
            <a:lin ang="5400000" scaled="1"/>
          </a:gradFill>
          <a:ln w="9525">
            <a:solidFill>
              <a:schemeClr val="tx1"/>
            </a:solidFill>
            <a:round/>
            <a:headEnd/>
            <a:tailEnd/>
          </a:ln>
          <a:effectLst/>
        </p:spPr>
        <p:txBody>
          <a:bodyPr wrap="none" anchor="ctr"/>
          <a:lstStyle/>
          <a:p>
            <a:endParaRPr lang="fr-FR"/>
          </a:p>
        </p:txBody>
      </p:sp>
      <p:sp>
        <p:nvSpPr>
          <p:cNvPr id="17519" name="AutoShape 111"/>
          <p:cNvSpPr>
            <a:spLocks noChangeArrowheads="1"/>
          </p:cNvSpPr>
          <p:nvPr/>
        </p:nvSpPr>
        <p:spPr bwMode="auto">
          <a:xfrm>
            <a:off x="3332163" y="4724400"/>
            <a:ext cx="633412" cy="457200"/>
          </a:xfrm>
          <a:prstGeom prst="roundRect">
            <a:avLst>
              <a:gd name="adj" fmla="val 16667"/>
            </a:avLst>
          </a:prstGeom>
          <a:gradFill rotWithShape="0">
            <a:gsLst>
              <a:gs pos="0">
                <a:srgbClr val="FF00FF">
                  <a:gamma/>
                  <a:shade val="46275"/>
                  <a:invGamma/>
                </a:srgbClr>
              </a:gs>
              <a:gs pos="50000">
                <a:srgbClr val="FF00FF"/>
              </a:gs>
              <a:gs pos="100000">
                <a:srgbClr val="FF00FF">
                  <a:gamma/>
                  <a:shade val="46275"/>
                  <a:invGamma/>
                </a:srgbClr>
              </a:gs>
            </a:gsLst>
            <a:lin ang="5400000" scaled="1"/>
          </a:gradFill>
          <a:ln w="9525">
            <a:solidFill>
              <a:schemeClr val="tx1"/>
            </a:solidFill>
            <a:round/>
            <a:headEnd/>
            <a:tailEnd/>
          </a:ln>
          <a:effectLst/>
        </p:spPr>
        <p:txBody>
          <a:bodyPr wrap="none" anchor="ctr"/>
          <a:lstStyle/>
          <a:p>
            <a:endParaRPr lang="fr-FR"/>
          </a:p>
        </p:txBody>
      </p:sp>
      <p:sp>
        <p:nvSpPr>
          <p:cNvPr id="17520" name="AutoShape 112"/>
          <p:cNvSpPr>
            <a:spLocks noChangeArrowheads="1"/>
          </p:cNvSpPr>
          <p:nvPr/>
        </p:nvSpPr>
        <p:spPr bwMode="auto">
          <a:xfrm>
            <a:off x="4065588" y="4724400"/>
            <a:ext cx="631825" cy="457200"/>
          </a:xfrm>
          <a:prstGeom prst="roundRect">
            <a:avLst>
              <a:gd name="adj" fmla="val 16667"/>
            </a:avLst>
          </a:prstGeom>
          <a:gradFill rotWithShape="0">
            <a:gsLst>
              <a:gs pos="0">
                <a:srgbClr val="990099">
                  <a:gamma/>
                  <a:shade val="46275"/>
                  <a:invGamma/>
                </a:srgbClr>
              </a:gs>
              <a:gs pos="50000">
                <a:srgbClr val="990099"/>
              </a:gs>
              <a:gs pos="100000">
                <a:srgbClr val="990099">
                  <a:gamma/>
                  <a:shade val="46275"/>
                  <a:invGamma/>
                </a:srgbClr>
              </a:gs>
            </a:gsLst>
            <a:lin ang="5400000" scaled="1"/>
          </a:gradFill>
          <a:ln w="9525">
            <a:solidFill>
              <a:schemeClr val="tx1"/>
            </a:solidFill>
            <a:round/>
            <a:headEnd/>
            <a:tailEnd/>
          </a:ln>
          <a:effectLst/>
        </p:spPr>
        <p:txBody>
          <a:bodyPr wrap="none" anchor="ctr"/>
          <a:lstStyle/>
          <a:p>
            <a:endParaRPr lang="fr-FR"/>
          </a:p>
        </p:txBody>
      </p:sp>
      <p:sp>
        <p:nvSpPr>
          <p:cNvPr id="17521" name="Text Box 113"/>
          <p:cNvSpPr txBox="1">
            <a:spLocks noChangeArrowheads="1"/>
          </p:cNvSpPr>
          <p:nvPr/>
        </p:nvSpPr>
        <p:spPr bwMode="auto">
          <a:xfrm>
            <a:off x="5135563" y="4267200"/>
            <a:ext cx="822325" cy="457200"/>
          </a:xfrm>
          <a:prstGeom prst="rect">
            <a:avLst/>
          </a:prstGeom>
          <a:noFill/>
          <a:ln w="9525">
            <a:noFill/>
            <a:miter lim="800000"/>
            <a:headEnd/>
            <a:tailEnd/>
          </a:ln>
          <a:effectLst/>
        </p:spPr>
        <p:txBody>
          <a:bodyPr wrap="none">
            <a:spAutoFit/>
          </a:bodyPr>
          <a:lstStyle/>
          <a:p>
            <a:pPr algn="ctr" eaLnBrk="0" hangingPunct="0"/>
            <a:r>
              <a:rPr lang="en-US" sz="1200" b="1"/>
              <a:t>Bunching</a:t>
            </a:r>
          </a:p>
          <a:p>
            <a:pPr algn="ctr" eaLnBrk="0" hangingPunct="0"/>
            <a:r>
              <a:rPr lang="en-US" sz="1200" b="1"/>
              <a:t> RFQ</a:t>
            </a:r>
            <a:endParaRPr lang="en-US" sz="1200" b="1">
              <a:latin typeface="Times New Roman" pitchFamily="18" charset="0"/>
            </a:endParaRPr>
          </a:p>
        </p:txBody>
      </p:sp>
      <p:sp>
        <p:nvSpPr>
          <p:cNvPr id="17522" name="Rectangle 114"/>
          <p:cNvSpPr>
            <a:spLocks noChangeArrowheads="1"/>
          </p:cNvSpPr>
          <p:nvPr/>
        </p:nvSpPr>
        <p:spPr bwMode="auto">
          <a:xfrm>
            <a:off x="5418138" y="4800600"/>
            <a:ext cx="211137" cy="304800"/>
          </a:xfrm>
          <a:prstGeom prst="rect">
            <a:avLst/>
          </a:prstGeom>
          <a:gradFill rotWithShape="0">
            <a:gsLst>
              <a:gs pos="0">
                <a:srgbClr val="FF6600">
                  <a:gamma/>
                  <a:shade val="46275"/>
                  <a:invGamma/>
                </a:srgbClr>
              </a:gs>
              <a:gs pos="50000">
                <a:srgbClr val="FF6600"/>
              </a:gs>
              <a:gs pos="100000">
                <a:srgbClr val="FF6600">
                  <a:gamma/>
                  <a:shade val="46275"/>
                  <a:invGamma/>
                </a:srgbClr>
              </a:gs>
            </a:gsLst>
            <a:lin ang="5400000" scaled="1"/>
          </a:gradFill>
          <a:ln w="9525">
            <a:solidFill>
              <a:schemeClr val="tx1"/>
            </a:solidFill>
            <a:miter lim="800000"/>
            <a:headEnd/>
            <a:tailEnd/>
          </a:ln>
          <a:effectLst/>
        </p:spPr>
        <p:txBody>
          <a:bodyPr wrap="none" anchor="ctr"/>
          <a:lstStyle/>
          <a:p>
            <a:endParaRPr lang="fr-FR"/>
          </a:p>
        </p:txBody>
      </p:sp>
      <p:sp>
        <p:nvSpPr>
          <p:cNvPr id="17523" name="Oval 115"/>
          <p:cNvSpPr>
            <a:spLocks noChangeArrowheads="1"/>
          </p:cNvSpPr>
          <p:nvPr/>
        </p:nvSpPr>
        <p:spPr bwMode="auto">
          <a:xfrm>
            <a:off x="633413" y="4800600"/>
            <a:ext cx="211137" cy="228600"/>
          </a:xfrm>
          <a:prstGeom prst="ellipse">
            <a:avLst/>
          </a:prstGeom>
          <a:solidFill>
            <a:srgbClr val="FFFFFF"/>
          </a:solidFill>
          <a:ln w="9525">
            <a:round/>
            <a:headEnd/>
            <a:tailEnd/>
          </a:ln>
          <a:effectLst/>
          <a:scene3d>
            <a:camera prst="legacyPerspectiveBottom"/>
            <a:lightRig rig="legacyFlat3" dir="t"/>
          </a:scene3d>
          <a:sp3d extrusionH="887400" prstMaterial="legacyMatte">
            <a:bevelT w="13500" h="13500" prst="angle"/>
            <a:bevelB w="13500" h="13500" prst="angle"/>
            <a:extrusionClr>
              <a:srgbClr val="FFFFFF"/>
            </a:extrusionClr>
          </a:sp3d>
        </p:spPr>
        <p:txBody>
          <a:bodyPr wrap="none" anchor="ctr">
            <a:flatTx/>
          </a:bodyPr>
          <a:lstStyle/>
          <a:p>
            <a:endParaRPr lang="fr-FR"/>
          </a:p>
        </p:txBody>
      </p:sp>
      <p:sp>
        <p:nvSpPr>
          <p:cNvPr id="17524" name="Line 116"/>
          <p:cNvSpPr>
            <a:spLocks noChangeShapeType="1"/>
          </p:cNvSpPr>
          <p:nvPr/>
        </p:nvSpPr>
        <p:spPr bwMode="auto">
          <a:xfrm flipH="1" flipV="1">
            <a:off x="703263" y="4419600"/>
            <a:ext cx="0" cy="533400"/>
          </a:xfrm>
          <a:prstGeom prst="line">
            <a:avLst/>
          </a:prstGeom>
          <a:noFill/>
          <a:ln w="19050">
            <a:solidFill>
              <a:schemeClr val="tx1"/>
            </a:solidFill>
            <a:round/>
            <a:headEnd/>
            <a:tailEnd/>
          </a:ln>
          <a:effectLst/>
        </p:spPr>
        <p:txBody>
          <a:bodyPr wrap="none" anchor="ctr"/>
          <a:lstStyle/>
          <a:p>
            <a:endParaRPr lang="fr-FR"/>
          </a:p>
        </p:txBody>
      </p:sp>
      <p:sp>
        <p:nvSpPr>
          <p:cNvPr id="17525" name="Line 117"/>
          <p:cNvSpPr>
            <a:spLocks noChangeShapeType="1"/>
          </p:cNvSpPr>
          <p:nvPr/>
        </p:nvSpPr>
        <p:spPr bwMode="auto">
          <a:xfrm flipH="1">
            <a:off x="69850" y="5943600"/>
            <a:ext cx="352425" cy="0"/>
          </a:xfrm>
          <a:prstGeom prst="line">
            <a:avLst/>
          </a:prstGeom>
          <a:noFill/>
          <a:ln w="28575">
            <a:solidFill>
              <a:schemeClr val="tx1"/>
            </a:solidFill>
            <a:round/>
            <a:headEnd/>
            <a:tailEnd type="triangle" w="med" len="med"/>
          </a:ln>
          <a:effectLst/>
        </p:spPr>
        <p:txBody>
          <a:bodyPr wrap="none" anchor="ctr"/>
          <a:lstStyle/>
          <a:p>
            <a:endParaRPr lang="fr-FR"/>
          </a:p>
        </p:txBody>
      </p:sp>
      <p:sp>
        <p:nvSpPr>
          <p:cNvPr id="17526" name="Text Box 118"/>
          <p:cNvSpPr txBox="1">
            <a:spLocks noChangeArrowheads="1"/>
          </p:cNvSpPr>
          <p:nvPr/>
        </p:nvSpPr>
        <p:spPr bwMode="auto">
          <a:xfrm>
            <a:off x="1547813" y="6400800"/>
            <a:ext cx="4292600" cy="304800"/>
          </a:xfrm>
          <a:prstGeom prst="rect">
            <a:avLst/>
          </a:prstGeom>
          <a:noFill/>
          <a:ln w="9525">
            <a:noFill/>
            <a:miter lim="800000"/>
            <a:headEnd/>
            <a:tailEnd/>
          </a:ln>
          <a:effectLst/>
        </p:spPr>
        <p:txBody>
          <a:bodyPr>
            <a:spAutoFit/>
          </a:bodyPr>
          <a:lstStyle/>
          <a:p>
            <a:pPr eaLnBrk="0" hangingPunct="0"/>
            <a:r>
              <a:rPr lang="en-US" sz="1400" b="1" i="1"/>
              <a:t>To medium-energy experimental areas</a:t>
            </a:r>
            <a:endParaRPr lang="en-US" sz="1400" b="1" i="1">
              <a:latin typeface="Times New Roman" pitchFamily="18" charset="0"/>
            </a:endParaRPr>
          </a:p>
        </p:txBody>
      </p:sp>
      <p:sp>
        <p:nvSpPr>
          <p:cNvPr id="17527" name="Rectangle 119"/>
          <p:cNvSpPr>
            <a:spLocks noChangeArrowheads="1"/>
          </p:cNvSpPr>
          <p:nvPr/>
        </p:nvSpPr>
        <p:spPr bwMode="auto">
          <a:xfrm flipH="1">
            <a:off x="76200" y="4953000"/>
            <a:ext cx="574675" cy="79375"/>
          </a:xfrm>
          <a:prstGeom prst="rect">
            <a:avLst/>
          </a:prstGeom>
          <a:solidFill>
            <a:schemeClr val="bg2"/>
          </a:solidFill>
          <a:ln w="9525">
            <a:noFill/>
            <a:miter lim="800000"/>
            <a:headEnd/>
            <a:tailEnd/>
          </a:ln>
          <a:effectLst/>
        </p:spPr>
        <p:txBody>
          <a:bodyPr wrap="none" anchor="ctr"/>
          <a:lstStyle/>
          <a:p>
            <a:pPr algn="ctr" eaLnBrk="0" hangingPunct="0"/>
            <a:endParaRPr lang="en-GB" sz="2400">
              <a:latin typeface="Times New Roman" pitchFamily="18" charset="0"/>
            </a:endParaRPr>
          </a:p>
        </p:txBody>
      </p:sp>
      <p:sp>
        <p:nvSpPr>
          <p:cNvPr id="17528" name="Rectangle 120"/>
          <p:cNvSpPr>
            <a:spLocks noChangeArrowheads="1"/>
          </p:cNvSpPr>
          <p:nvPr/>
        </p:nvSpPr>
        <p:spPr bwMode="auto">
          <a:xfrm>
            <a:off x="131763" y="4905375"/>
            <a:ext cx="504825" cy="74613"/>
          </a:xfrm>
          <a:prstGeom prst="rect">
            <a:avLst/>
          </a:prstGeom>
          <a:gradFill rotWithShape="0">
            <a:gsLst>
              <a:gs pos="0">
                <a:srgbClr val="FFFFFF">
                  <a:gamma/>
                  <a:shade val="46275"/>
                  <a:invGamma/>
                </a:srgbClr>
              </a:gs>
              <a:gs pos="50000">
                <a:srgbClr val="FFFFFF"/>
              </a:gs>
              <a:gs pos="100000">
                <a:srgbClr val="FFFFFF">
                  <a:gamma/>
                  <a:shade val="46275"/>
                  <a:invGamma/>
                </a:srgbClr>
              </a:gs>
            </a:gsLst>
            <a:lin ang="5400000" scaled="1"/>
          </a:gradFill>
          <a:ln w="9525">
            <a:solidFill>
              <a:schemeClr val="tx1"/>
            </a:solidFill>
            <a:miter lim="800000"/>
            <a:headEnd/>
            <a:tailEnd/>
          </a:ln>
          <a:effectLst/>
        </p:spPr>
        <p:txBody>
          <a:bodyPr wrap="none" anchor="ctr"/>
          <a:lstStyle/>
          <a:p>
            <a:pPr algn="ctr" eaLnBrk="0" hangingPunct="0"/>
            <a:endParaRPr lang="en-GB" sz="2400">
              <a:latin typeface="Times New Roman" pitchFamily="18" charset="0"/>
            </a:endParaRPr>
          </a:p>
        </p:txBody>
      </p:sp>
      <p:sp>
        <p:nvSpPr>
          <p:cNvPr id="17529" name="Text Box 121"/>
          <p:cNvSpPr txBox="1">
            <a:spLocks noChangeArrowheads="1"/>
          </p:cNvSpPr>
          <p:nvPr/>
        </p:nvSpPr>
        <p:spPr bwMode="auto">
          <a:xfrm>
            <a:off x="4995863" y="1249363"/>
            <a:ext cx="676275" cy="274637"/>
          </a:xfrm>
          <a:prstGeom prst="rect">
            <a:avLst/>
          </a:prstGeom>
          <a:noFill/>
          <a:ln w="9525">
            <a:noFill/>
            <a:miter lim="800000"/>
            <a:headEnd/>
            <a:tailEnd/>
          </a:ln>
          <a:effectLst/>
        </p:spPr>
        <p:txBody>
          <a:bodyPr wrap="none">
            <a:spAutoFit/>
          </a:bodyPr>
          <a:lstStyle/>
          <a:p>
            <a:pPr eaLnBrk="0" hangingPunct="0"/>
            <a:r>
              <a:rPr lang="en-US" sz="1200" b="1">
                <a:latin typeface="Symbol" pitchFamily="18" charset="2"/>
              </a:rPr>
              <a:t>b </a:t>
            </a:r>
            <a:r>
              <a:rPr lang="en-US" sz="1200" b="1"/>
              <a:t>= 0.65</a:t>
            </a:r>
            <a:endParaRPr lang="en-US" sz="2400" b="1">
              <a:latin typeface="Times New Roman" pitchFamily="18" charset="0"/>
            </a:endParaRPr>
          </a:p>
        </p:txBody>
      </p:sp>
      <p:sp>
        <p:nvSpPr>
          <p:cNvPr id="17530" name="Text Box 122"/>
          <p:cNvSpPr txBox="1">
            <a:spLocks noChangeArrowheads="1"/>
          </p:cNvSpPr>
          <p:nvPr/>
        </p:nvSpPr>
        <p:spPr bwMode="auto">
          <a:xfrm>
            <a:off x="3729038" y="304800"/>
            <a:ext cx="1111250" cy="457200"/>
          </a:xfrm>
          <a:prstGeom prst="rect">
            <a:avLst/>
          </a:prstGeom>
          <a:noFill/>
          <a:ln w="9525">
            <a:noFill/>
            <a:miter lim="800000"/>
            <a:headEnd/>
            <a:tailEnd/>
          </a:ln>
          <a:effectLst/>
        </p:spPr>
        <p:txBody>
          <a:bodyPr wrap="none">
            <a:spAutoFit/>
          </a:bodyPr>
          <a:lstStyle/>
          <a:p>
            <a:pPr algn="ctr" eaLnBrk="0" hangingPunct="0"/>
            <a:r>
              <a:rPr lang="en-US" sz="1200" b="1"/>
              <a:t>Elliptical ISCL</a:t>
            </a:r>
          </a:p>
          <a:p>
            <a:pPr algn="ctr" eaLnBrk="0" hangingPunct="0"/>
            <a:r>
              <a:rPr lang="en-US" sz="1200" b="1"/>
              <a:t>704 MHz</a:t>
            </a:r>
            <a:endParaRPr lang="en-US" sz="2400">
              <a:latin typeface="Times New Roman" pitchFamily="18" charset="0"/>
            </a:endParaRPr>
          </a:p>
        </p:txBody>
      </p:sp>
      <p:sp>
        <p:nvSpPr>
          <p:cNvPr id="17531" name="Rectangle 123"/>
          <p:cNvSpPr>
            <a:spLocks noChangeArrowheads="1"/>
          </p:cNvSpPr>
          <p:nvPr/>
        </p:nvSpPr>
        <p:spPr bwMode="auto">
          <a:xfrm rot="5400000">
            <a:off x="4407694" y="1499394"/>
            <a:ext cx="885825" cy="77787"/>
          </a:xfrm>
          <a:prstGeom prst="rect">
            <a:avLst/>
          </a:prstGeom>
          <a:solidFill>
            <a:schemeClr val="bg2"/>
          </a:solidFill>
          <a:ln w="9525">
            <a:noFill/>
            <a:miter lim="800000"/>
            <a:headEnd/>
            <a:tailEnd/>
          </a:ln>
          <a:effectLst/>
        </p:spPr>
        <p:txBody>
          <a:bodyPr wrap="none" anchor="ctr"/>
          <a:lstStyle/>
          <a:p>
            <a:endParaRPr lang="fr-FR"/>
          </a:p>
        </p:txBody>
      </p:sp>
      <p:sp>
        <p:nvSpPr>
          <p:cNvPr id="17532" name="Rectangle 124"/>
          <p:cNvSpPr>
            <a:spLocks noChangeArrowheads="1"/>
          </p:cNvSpPr>
          <p:nvPr/>
        </p:nvSpPr>
        <p:spPr bwMode="auto">
          <a:xfrm rot="5400000">
            <a:off x="4482306" y="1447007"/>
            <a:ext cx="866775" cy="87312"/>
          </a:xfrm>
          <a:prstGeom prst="rect">
            <a:avLst/>
          </a:prstGeom>
          <a:gradFill rotWithShape="0">
            <a:gsLst>
              <a:gs pos="0">
                <a:schemeClr val="bg1">
                  <a:gamma/>
                  <a:shade val="46275"/>
                  <a:invGamma/>
                </a:schemeClr>
              </a:gs>
              <a:gs pos="50000">
                <a:schemeClr val="bg1"/>
              </a:gs>
              <a:gs pos="100000">
                <a:schemeClr val="bg1">
                  <a:gamma/>
                  <a:shade val="46275"/>
                  <a:invGamma/>
                </a:schemeClr>
              </a:gs>
            </a:gsLst>
            <a:lin ang="0" scaled="1"/>
          </a:gradFill>
          <a:ln w="9525">
            <a:solidFill>
              <a:schemeClr val="tx1"/>
            </a:solidFill>
            <a:miter lim="800000"/>
            <a:headEnd/>
            <a:tailEnd/>
          </a:ln>
          <a:effectLst/>
        </p:spPr>
        <p:txBody>
          <a:bodyPr wrap="none" anchor="ctr"/>
          <a:lstStyle/>
          <a:p>
            <a:endParaRPr lang="fr-FR"/>
          </a:p>
        </p:txBody>
      </p:sp>
      <p:sp>
        <p:nvSpPr>
          <p:cNvPr id="17533" name="Oval 125"/>
          <p:cNvSpPr>
            <a:spLocks noChangeArrowheads="1"/>
          </p:cNvSpPr>
          <p:nvPr/>
        </p:nvSpPr>
        <p:spPr bwMode="auto">
          <a:xfrm>
            <a:off x="2322513" y="695325"/>
            <a:ext cx="350837" cy="381000"/>
          </a:xfrm>
          <a:prstGeom prst="ellipse">
            <a:avLst/>
          </a:prstGeom>
          <a:solidFill>
            <a:srgbClr val="FF33CC"/>
          </a:solidFill>
          <a:ln w="9525">
            <a:round/>
            <a:headEnd/>
            <a:tailEnd/>
          </a:ln>
          <a:effectLst/>
          <a:scene3d>
            <a:camera prst="legacyPerspectiveBottom"/>
            <a:lightRig rig="legacyFlat3" dir="t"/>
          </a:scene3d>
          <a:sp3d extrusionH="887400" prstMaterial="legacyMatte">
            <a:bevelT w="13500" h="13500" prst="angle"/>
            <a:bevelB w="13500" h="13500" prst="angle"/>
            <a:extrusionClr>
              <a:srgbClr val="FF33CC"/>
            </a:extrusionClr>
          </a:sp3d>
        </p:spPr>
        <p:txBody>
          <a:bodyPr wrap="none" anchor="ctr">
            <a:flatTx/>
          </a:bodyPr>
          <a:lstStyle/>
          <a:p>
            <a:endParaRPr lang="fr-FR"/>
          </a:p>
        </p:txBody>
      </p:sp>
      <p:sp>
        <p:nvSpPr>
          <p:cNvPr id="17534" name="Oval 126"/>
          <p:cNvSpPr>
            <a:spLocks noChangeArrowheads="1"/>
          </p:cNvSpPr>
          <p:nvPr/>
        </p:nvSpPr>
        <p:spPr bwMode="auto">
          <a:xfrm>
            <a:off x="2322513" y="685800"/>
            <a:ext cx="350837" cy="381000"/>
          </a:xfrm>
          <a:prstGeom prst="ellipse">
            <a:avLst/>
          </a:prstGeom>
          <a:solidFill>
            <a:srgbClr val="FF33CC"/>
          </a:solidFill>
          <a:ln w="9525">
            <a:solidFill>
              <a:schemeClr val="tx1"/>
            </a:solidFill>
            <a:round/>
            <a:headEnd/>
            <a:tailEnd/>
          </a:ln>
          <a:effectLst/>
        </p:spPr>
        <p:txBody>
          <a:bodyPr wrap="none" anchor="ctr"/>
          <a:lstStyle/>
          <a:p>
            <a:endParaRPr lang="fr-FR"/>
          </a:p>
        </p:txBody>
      </p:sp>
      <p:sp>
        <p:nvSpPr>
          <p:cNvPr id="17535" name="Oval 127"/>
          <p:cNvSpPr>
            <a:spLocks noChangeArrowheads="1"/>
          </p:cNvSpPr>
          <p:nvPr/>
        </p:nvSpPr>
        <p:spPr bwMode="auto">
          <a:xfrm>
            <a:off x="1925638" y="695325"/>
            <a:ext cx="352425" cy="381000"/>
          </a:xfrm>
          <a:prstGeom prst="ellipse">
            <a:avLst/>
          </a:prstGeom>
          <a:solidFill>
            <a:srgbClr val="FF33CC"/>
          </a:solidFill>
          <a:ln w="9525">
            <a:round/>
            <a:headEnd/>
            <a:tailEnd/>
          </a:ln>
          <a:effectLst/>
          <a:scene3d>
            <a:camera prst="legacyPerspectiveBottom"/>
            <a:lightRig rig="legacyFlat3" dir="t"/>
          </a:scene3d>
          <a:sp3d extrusionH="887400" prstMaterial="legacyMatte">
            <a:bevelT w="13500" h="13500" prst="angle"/>
            <a:bevelB w="13500" h="13500" prst="angle"/>
            <a:extrusionClr>
              <a:srgbClr val="FF33CC"/>
            </a:extrusionClr>
          </a:sp3d>
        </p:spPr>
        <p:txBody>
          <a:bodyPr wrap="none" anchor="ctr">
            <a:flatTx/>
          </a:bodyPr>
          <a:lstStyle/>
          <a:p>
            <a:endParaRPr lang="fr-FR"/>
          </a:p>
        </p:txBody>
      </p:sp>
      <p:sp>
        <p:nvSpPr>
          <p:cNvPr id="17536" name="Oval 128"/>
          <p:cNvSpPr>
            <a:spLocks noChangeArrowheads="1"/>
          </p:cNvSpPr>
          <p:nvPr/>
        </p:nvSpPr>
        <p:spPr bwMode="auto">
          <a:xfrm>
            <a:off x="1925638" y="685800"/>
            <a:ext cx="352425" cy="381000"/>
          </a:xfrm>
          <a:prstGeom prst="ellipse">
            <a:avLst/>
          </a:prstGeom>
          <a:solidFill>
            <a:srgbClr val="FF33CC"/>
          </a:solidFill>
          <a:ln w="9525">
            <a:solidFill>
              <a:schemeClr val="tx1"/>
            </a:solidFill>
            <a:round/>
            <a:headEnd/>
            <a:tailEnd/>
          </a:ln>
          <a:effectLst/>
        </p:spPr>
        <p:txBody>
          <a:bodyPr wrap="none" anchor="ctr"/>
          <a:lstStyle/>
          <a:p>
            <a:endParaRPr lang="fr-FR"/>
          </a:p>
        </p:txBody>
      </p:sp>
      <p:sp>
        <p:nvSpPr>
          <p:cNvPr id="17537" name="Text Box 129"/>
          <p:cNvSpPr txBox="1">
            <a:spLocks noChangeArrowheads="1"/>
          </p:cNvSpPr>
          <p:nvPr/>
        </p:nvSpPr>
        <p:spPr bwMode="auto">
          <a:xfrm>
            <a:off x="1460500" y="1257300"/>
            <a:ext cx="1263650" cy="274638"/>
          </a:xfrm>
          <a:prstGeom prst="rect">
            <a:avLst/>
          </a:prstGeom>
          <a:noFill/>
          <a:ln w="9525">
            <a:noFill/>
            <a:miter lim="800000"/>
            <a:headEnd/>
            <a:tailEnd/>
          </a:ln>
          <a:effectLst/>
        </p:spPr>
        <p:txBody>
          <a:bodyPr wrap="none">
            <a:spAutoFit/>
          </a:bodyPr>
          <a:lstStyle/>
          <a:p>
            <a:pPr eaLnBrk="0" hangingPunct="0"/>
            <a:r>
              <a:rPr lang="en-US" sz="1200" b="1">
                <a:latin typeface="Symbol" pitchFamily="18" charset="2"/>
              </a:rPr>
              <a:t>b </a:t>
            </a:r>
            <a:r>
              <a:rPr lang="en-US" sz="1200" b="1"/>
              <a:t>= 0.09, </a:t>
            </a:r>
            <a:r>
              <a:rPr lang="en-US" sz="1200" b="1">
                <a:latin typeface="Symbol" pitchFamily="18" charset="2"/>
              </a:rPr>
              <a:t>b </a:t>
            </a:r>
            <a:r>
              <a:rPr lang="en-US" sz="1200" b="1"/>
              <a:t>= 0.15</a:t>
            </a:r>
          </a:p>
        </p:txBody>
      </p:sp>
      <p:sp>
        <p:nvSpPr>
          <p:cNvPr id="17538" name="Oval 130"/>
          <p:cNvSpPr>
            <a:spLocks noChangeArrowheads="1"/>
          </p:cNvSpPr>
          <p:nvPr/>
        </p:nvSpPr>
        <p:spPr bwMode="auto">
          <a:xfrm>
            <a:off x="1520825" y="695325"/>
            <a:ext cx="352425" cy="381000"/>
          </a:xfrm>
          <a:prstGeom prst="ellipse">
            <a:avLst/>
          </a:prstGeom>
          <a:solidFill>
            <a:srgbClr val="FF33CC"/>
          </a:solidFill>
          <a:ln w="9525">
            <a:round/>
            <a:headEnd/>
            <a:tailEnd/>
          </a:ln>
          <a:effectLst/>
          <a:scene3d>
            <a:camera prst="legacyPerspectiveBottom"/>
            <a:lightRig rig="legacyFlat3" dir="t"/>
          </a:scene3d>
          <a:sp3d extrusionH="887400" prstMaterial="legacyMatte">
            <a:bevelT w="13500" h="13500" prst="angle"/>
            <a:bevelB w="13500" h="13500" prst="angle"/>
            <a:extrusionClr>
              <a:srgbClr val="FF33CC"/>
            </a:extrusionClr>
          </a:sp3d>
        </p:spPr>
        <p:txBody>
          <a:bodyPr wrap="none" anchor="ctr">
            <a:flatTx/>
          </a:bodyPr>
          <a:lstStyle/>
          <a:p>
            <a:endParaRPr lang="fr-FR"/>
          </a:p>
        </p:txBody>
      </p:sp>
      <p:sp>
        <p:nvSpPr>
          <p:cNvPr id="17539" name="Oval 131"/>
          <p:cNvSpPr>
            <a:spLocks noChangeArrowheads="1"/>
          </p:cNvSpPr>
          <p:nvPr/>
        </p:nvSpPr>
        <p:spPr bwMode="auto">
          <a:xfrm>
            <a:off x="1520825" y="685800"/>
            <a:ext cx="352425" cy="381000"/>
          </a:xfrm>
          <a:prstGeom prst="ellipse">
            <a:avLst/>
          </a:prstGeom>
          <a:solidFill>
            <a:srgbClr val="FF33CC"/>
          </a:solidFill>
          <a:ln w="9525">
            <a:solidFill>
              <a:schemeClr val="tx1"/>
            </a:solidFill>
            <a:round/>
            <a:headEnd/>
            <a:tailEnd/>
          </a:ln>
          <a:effectLst/>
        </p:spPr>
        <p:txBody>
          <a:bodyPr wrap="none" anchor="ctr"/>
          <a:lstStyle/>
          <a:p>
            <a:endParaRPr lang="fr-FR"/>
          </a:p>
        </p:txBody>
      </p:sp>
      <p:sp>
        <p:nvSpPr>
          <p:cNvPr id="17540" name="Rectangle 132"/>
          <p:cNvSpPr>
            <a:spLocks noChangeArrowheads="1"/>
          </p:cNvSpPr>
          <p:nvPr/>
        </p:nvSpPr>
        <p:spPr bwMode="auto">
          <a:xfrm>
            <a:off x="4995863" y="952500"/>
            <a:ext cx="2039937" cy="74613"/>
          </a:xfrm>
          <a:prstGeom prst="rect">
            <a:avLst/>
          </a:prstGeom>
          <a:gradFill rotWithShape="0">
            <a:gsLst>
              <a:gs pos="0">
                <a:srgbClr val="FFFFFF">
                  <a:gamma/>
                  <a:shade val="46275"/>
                  <a:invGamma/>
                </a:srgbClr>
              </a:gs>
              <a:gs pos="50000">
                <a:srgbClr val="FFFFFF"/>
              </a:gs>
              <a:gs pos="100000">
                <a:srgbClr val="FFFFFF">
                  <a:gamma/>
                  <a:shade val="46275"/>
                  <a:invGamma/>
                </a:srgbClr>
              </a:gs>
            </a:gsLst>
            <a:lin ang="5400000" scaled="1"/>
          </a:gradFill>
          <a:ln w="9525">
            <a:solidFill>
              <a:schemeClr val="tx1"/>
            </a:solidFill>
            <a:miter lim="800000"/>
            <a:headEnd/>
            <a:tailEnd/>
          </a:ln>
          <a:effectLst/>
        </p:spPr>
        <p:txBody>
          <a:bodyPr wrap="none" anchor="ctr"/>
          <a:lstStyle/>
          <a:p>
            <a:pPr algn="ctr" eaLnBrk="0" hangingPunct="0"/>
            <a:endParaRPr lang="en-GB" sz="2400">
              <a:latin typeface="Times New Roman" pitchFamily="18" charset="0"/>
            </a:endParaRPr>
          </a:p>
        </p:txBody>
      </p:sp>
      <p:sp>
        <p:nvSpPr>
          <p:cNvPr id="17541" name="AutoShape 133"/>
          <p:cNvSpPr>
            <a:spLocks noChangeArrowheads="1"/>
          </p:cNvSpPr>
          <p:nvPr/>
        </p:nvSpPr>
        <p:spPr bwMode="auto">
          <a:xfrm>
            <a:off x="5065713" y="762000"/>
            <a:ext cx="1619250" cy="457200"/>
          </a:xfrm>
          <a:prstGeom prst="roundRect">
            <a:avLst>
              <a:gd name="adj" fmla="val 16667"/>
            </a:avLst>
          </a:prstGeom>
          <a:gradFill rotWithShape="0">
            <a:gsLst>
              <a:gs pos="0">
                <a:srgbClr val="FF9900">
                  <a:gamma/>
                  <a:shade val="46275"/>
                  <a:invGamma/>
                </a:srgbClr>
              </a:gs>
              <a:gs pos="50000">
                <a:srgbClr val="FF9900"/>
              </a:gs>
              <a:gs pos="100000">
                <a:srgbClr val="FF9900">
                  <a:gamma/>
                  <a:shade val="46275"/>
                  <a:invGamma/>
                </a:srgbClr>
              </a:gs>
            </a:gsLst>
            <a:lin ang="5400000" scaled="1"/>
          </a:gradFill>
          <a:ln w="9525">
            <a:solidFill>
              <a:schemeClr val="tx1"/>
            </a:solidFill>
            <a:round/>
            <a:headEnd/>
            <a:tailEnd/>
          </a:ln>
          <a:effectLst/>
        </p:spPr>
        <p:txBody>
          <a:bodyPr wrap="none" anchor="ctr"/>
          <a:lstStyle/>
          <a:p>
            <a:endParaRPr lang="fr-FR"/>
          </a:p>
        </p:txBody>
      </p:sp>
      <p:sp>
        <p:nvSpPr>
          <p:cNvPr id="17542" name="Rectangle 134"/>
          <p:cNvSpPr>
            <a:spLocks noChangeArrowheads="1"/>
          </p:cNvSpPr>
          <p:nvPr/>
        </p:nvSpPr>
        <p:spPr bwMode="auto">
          <a:xfrm>
            <a:off x="211138" y="152400"/>
            <a:ext cx="585787" cy="685800"/>
          </a:xfrm>
          <a:prstGeom prst="rect">
            <a:avLst/>
          </a:prstGeom>
          <a:solidFill>
            <a:srgbClr val="FF9900"/>
          </a:solidFill>
          <a:ln w="9525">
            <a:solidFill>
              <a:schemeClr val="tx1"/>
            </a:solidFill>
            <a:miter lim="800000"/>
            <a:headEnd/>
            <a:tailEnd/>
          </a:ln>
          <a:effectLst>
            <a:outerShdw dist="107763" dir="8100000" algn="ctr" rotWithShape="0">
              <a:schemeClr val="bg2"/>
            </a:outerShdw>
          </a:effectLst>
        </p:spPr>
        <p:txBody>
          <a:bodyPr wrap="none" anchor="ctr"/>
          <a:lstStyle/>
          <a:p>
            <a:endParaRPr lang="fr-FR"/>
          </a:p>
        </p:txBody>
      </p:sp>
      <p:sp>
        <p:nvSpPr>
          <p:cNvPr id="17543" name="Rectangle 135"/>
          <p:cNvSpPr>
            <a:spLocks noChangeArrowheads="1"/>
          </p:cNvSpPr>
          <p:nvPr/>
        </p:nvSpPr>
        <p:spPr bwMode="auto">
          <a:xfrm>
            <a:off x="352425" y="304800"/>
            <a:ext cx="280988" cy="381000"/>
          </a:xfrm>
          <a:prstGeom prst="rect">
            <a:avLst/>
          </a:prstGeom>
          <a:gradFill rotWithShape="0">
            <a:gsLst>
              <a:gs pos="0">
                <a:srgbClr val="3333CC">
                  <a:gamma/>
                  <a:shade val="46275"/>
                  <a:invGamma/>
                </a:srgbClr>
              </a:gs>
              <a:gs pos="50000">
                <a:srgbClr val="3333CC"/>
              </a:gs>
              <a:gs pos="100000">
                <a:srgbClr val="3333CC">
                  <a:gamma/>
                  <a:shade val="46275"/>
                  <a:invGamma/>
                </a:srgbClr>
              </a:gs>
            </a:gsLst>
            <a:lin ang="0" scaled="1"/>
          </a:gradFill>
          <a:ln w="9525">
            <a:solidFill>
              <a:schemeClr val="tx1"/>
            </a:solidFill>
            <a:miter lim="800000"/>
            <a:headEnd/>
            <a:tailEnd/>
          </a:ln>
          <a:effectLst>
            <a:outerShdw dist="107763" dir="8100000" algn="ctr" rotWithShape="0">
              <a:schemeClr val="bg2"/>
            </a:outerShdw>
          </a:effectLst>
        </p:spPr>
        <p:txBody>
          <a:bodyPr wrap="none" anchor="ctr"/>
          <a:lstStyle/>
          <a:p>
            <a:endParaRPr lang="fr-FR"/>
          </a:p>
        </p:txBody>
      </p:sp>
      <p:sp>
        <p:nvSpPr>
          <p:cNvPr id="17544" name="Rectangle 136"/>
          <p:cNvSpPr>
            <a:spLocks noChangeArrowheads="1"/>
          </p:cNvSpPr>
          <p:nvPr/>
        </p:nvSpPr>
        <p:spPr bwMode="auto">
          <a:xfrm rot="5400000">
            <a:off x="113507" y="970756"/>
            <a:ext cx="571500" cy="77787"/>
          </a:xfrm>
          <a:prstGeom prst="rect">
            <a:avLst/>
          </a:prstGeom>
          <a:solidFill>
            <a:schemeClr val="bg2"/>
          </a:solidFill>
          <a:ln w="9525">
            <a:noFill/>
            <a:miter lim="800000"/>
            <a:headEnd/>
            <a:tailEnd/>
          </a:ln>
          <a:effectLst/>
        </p:spPr>
        <p:txBody>
          <a:bodyPr wrap="none" anchor="ctr"/>
          <a:lstStyle/>
          <a:p>
            <a:endParaRPr lang="fr-FR"/>
          </a:p>
        </p:txBody>
      </p:sp>
      <p:sp>
        <p:nvSpPr>
          <p:cNvPr id="17545" name="Rectangle 137"/>
          <p:cNvSpPr>
            <a:spLocks noChangeArrowheads="1"/>
          </p:cNvSpPr>
          <p:nvPr/>
        </p:nvSpPr>
        <p:spPr bwMode="auto">
          <a:xfrm rot="5400000">
            <a:off x="304800" y="803275"/>
            <a:ext cx="304800" cy="69850"/>
          </a:xfrm>
          <a:prstGeom prst="rect">
            <a:avLst/>
          </a:prstGeom>
          <a:gradFill rotWithShape="0">
            <a:gsLst>
              <a:gs pos="0">
                <a:schemeClr val="bg1">
                  <a:gamma/>
                  <a:shade val="46275"/>
                  <a:invGamma/>
                </a:schemeClr>
              </a:gs>
              <a:gs pos="50000">
                <a:schemeClr val="bg1"/>
              </a:gs>
              <a:gs pos="100000">
                <a:schemeClr val="bg1">
                  <a:gamma/>
                  <a:shade val="46275"/>
                  <a:invGamma/>
                </a:schemeClr>
              </a:gs>
            </a:gsLst>
            <a:lin ang="0" scaled="1"/>
          </a:gradFill>
          <a:ln w="9525">
            <a:solidFill>
              <a:schemeClr val="tx1"/>
            </a:solidFill>
            <a:miter lim="800000"/>
            <a:headEnd/>
            <a:tailEnd/>
          </a:ln>
          <a:effectLst/>
        </p:spPr>
        <p:txBody>
          <a:bodyPr wrap="none" anchor="ctr"/>
          <a:lstStyle/>
          <a:p>
            <a:endParaRPr lang="fr-FR"/>
          </a:p>
        </p:txBody>
      </p:sp>
      <p:sp>
        <p:nvSpPr>
          <p:cNvPr id="17546" name="Rectangle 138"/>
          <p:cNvSpPr>
            <a:spLocks noChangeArrowheads="1"/>
          </p:cNvSpPr>
          <p:nvPr/>
        </p:nvSpPr>
        <p:spPr bwMode="auto">
          <a:xfrm>
            <a:off x="412750" y="809625"/>
            <a:ext cx="211138" cy="304800"/>
          </a:xfrm>
          <a:prstGeom prst="rect">
            <a:avLst/>
          </a:prstGeom>
          <a:solidFill>
            <a:srgbClr val="FF9900"/>
          </a:solidFill>
          <a:ln w="9525">
            <a:miter lim="800000"/>
            <a:headEnd/>
            <a:tailEnd/>
          </a:ln>
          <a:effectLst/>
          <a:scene3d>
            <a:camera prst="legacyPerspectiveBottomLeft"/>
            <a:lightRig rig="legacyFlat1" dir="t"/>
          </a:scene3d>
          <a:sp3d extrusionH="430200" prstMaterial="legacyMatte">
            <a:bevelT w="13500" h="13500" prst="angle"/>
            <a:bevelB w="13500" h="13500" prst="angle"/>
            <a:extrusionClr>
              <a:srgbClr val="FF9900"/>
            </a:extrusionClr>
          </a:sp3d>
        </p:spPr>
        <p:txBody>
          <a:bodyPr wrap="none" anchor="ctr">
            <a:flatTx/>
          </a:bodyPr>
          <a:lstStyle/>
          <a:p>
            <a:endParaRPr lang="fr-FR"/>
          </a:p>
        </p:txBody>
      </p:sp>
      <p:sp>
        <p:nvSpPr>
          <p:cNvPr id="17547" name="Rectangle 139"/>
          <p:cNvSpPr>
            <a:spLocks noChangeArrowheads="1"/>
          </p:cNvSpPr>
          <p:nvPr/>
        </p:nvSpPr>
        <p:spPr bwMode="auto">
          <a:xfrm rot="5400000">
            <a:off x="381000" y="1184275"/>
            <a:ext cx="152400" cy="69850"/>
          </a:xfrm>
          <a:prstGeom prst="rect">
            <a:avLst/>
          </a:prstGeom>
          <a:gradFill rotWithShape="0">
            <a:gsLst>
              <a:gs pos="0">
                <a:schemeClr val="bg1">
                  <a:gamma/>
                  <a:shade val="46275"/>
                  <a:invGamma/>
                </a:schemeClr>
              </a:gs>
              <a:gs pos="50000">
                <a:schemeClr val="bg1"/>
              </a:gs>
              <a:gs pos="100000">
                <a:schemeClr val="bg1">
                  <a:gamma/>
                  <a:shade val="46275"/>
                  <a:invGamma/>
                </a:schemeClr>
              </a:gs>
            </a:gsLst>
            <a:lin ang="0" scaled="1"/>
          </a:gradFill>
          <a:ln w="9525">
            <a:solidFill>
              <a:schemeClr val="tx1"/>
            </a:solidFill>
            <a:miter lim="800000"/>
            <a:headEnd/>
            <a:tailEnd/>
          </a:ln>
          <a:effectLst/>
        </p:spPr>
        <p:txBody>
          <a:bodyPr wrap="none" anchor="ctr"/>
          <a:lstStyle/>
          <a:p>
            <a:endParaRPr lang="fr-FR"/>
          </a:p>
        </p:txBody>
      </p:sp>
      <p:sp>
        <p:nvSpPr>
          <p:cNvPr id="17548" name="Line 140"/>
          <p:cNvSpPr>
            <a:spLocks noChangeShapeType="1"/>
          </p:cNvSpPr>
          <p:nvPr/>
        </p:nvSpPr>
        <p:spPr bwMode="auto">
          <a:xfrm>
            <a:off x="1477963" y="990600"/>
            <a:ext cx="0" cy="685800"/>
          </a:xfrm>
          <a:prstGeom prst="line">
            <a:avLst/>
          </a:prstGeom>
          <a:noFill/>
          <a:ln w="19050">
            <a:solidFill>
              <a:schemeClr val="tx1"/>
            </a:solidFill>
            <a:round/>
            <a:headEnd/>
            <a:tailEnd/>
          </a:ln>
          <a:effectLst/>
        </p:spPr>
        <p:txBody>
          <a:bodyPr wrap="none" anchor="ctr"/>
          <a:lstStyle/>
          <a:p>
            <a:endParaRPr lang="fr-FR"/>
          </a:p>
        </p:txBody>
      </p:sp>
      <p:sp>
        <p:nvSpPr>
          <p:cNvPr id="17549" name="Line 141"/>
          <p:cNvSpPr>
            <a:spLocks noChangeShapeType="1"/>
          </p:cNvSpPr>
          <p:nvPr/>
        </p:nvSpPr>
        <p:spPr bwMode="auto">
          <a:xfrm>
            <a:off x="2717800" y="990600"/>
            <a:ext cx="0" cy="762000"/>
          </a:xfrm>
          <a:prstGeom prst="line">
            <a:avLst/>
          </a:prstGeom>
          <a:noFill/>
          <a:ln w="19050">
            <a:solidFill>
              <a:schemeClr val="tx1"/>
            </a:solidFill>
            <a:round/>
            <a:headEnd/>
            <a:tailEnd/>
          </a:ln>
          <a:effectLst/>
        </p:spPr>
        <p:txBody>
          <a:bodyPr wrap="none" anchor="ctr"/>
          <a:lstStyle/>
          <a:p>
            <a:endParaRPr lang="fr-FR"/>
          </a:p>
        </p:txBody>
      </p:sp>
      <p:sp>
        <p:nvSpPr>
          <p:cNvPr id="17550" name="Line 142"/>
          <p:cNvSpPr>
            <a:spLocks noChangeShapeType="1"/>
          </p:cNvSpPr>
          <p:nvPr/>
        </p:nvSpPr>
        <p:spPr bwMode="auto">
          <a:xfrm flipH="1">
            <a:off x="3659188" y="990600"/>
            <a:ext cx="0" cy="762000"/>
          </a:xfrm>
          <a:prstGeom prst="line">
            <a:avLst/>
          </a:prstGeom>
          <a:noFill/>
          <a:ln w="19050">
            <a:solidFill>
              <a:schemeClr val="tx1"/>
            </a:solidFill>
            <a:round/>
            <a:headEnd/>
            <a:tailEnd/>
          </a:ln>
          <a:effectLst/>
        </p:spPr>
        <p:txBody>
          <a:bodyPr wrap="none" anchor="ctr"/>
          <a:lstStyle/>
          <a:p>
            <a:endParaRPr lang="fr-FR"/>
          </a:p>
        </p:txBody>
      </p:sp>
      <p:sp>
        <p:nvSpPr>
          <p:cNvPr id="17551" name="Line 143"/>
          <p:cNvSpPr>
            <a:spLocks noChangeShapeType="1"/>
          </p:cNvSpPr>
          <p:nvPr/>
        </p:nvSpPr>
        <p:spPr bwMode="auto">
          <a:xfrm>
            <a:off x="844550" y="990600"/>
            <a:ext cx="69850" cy="304800"/>
          </a:xfrm>
          <a:prstGeom prst="line">
            <a:avLst/>
          </a:prstGeom>
          <a:noFill/>
          <a:ln w="19050">
            <a:solidFill>
              <a:schemeClr val="tx1"/>
            </a:solidFill>
            <a:round/>
            <a:headEnd/>
            <a:tailEnd/>
          </a:ln>
          <a:effectLst/>
        </p:spPr>
        <p:txBody>
          <a:bodyPr wrap="none" anchor="ctr"/>
          <a:lstStyle/>
          <a:p>
            <a:endParaRPr lang="fr-FR"/>
          </a:p>
        </p:txBody>
      </p:sp>
      <p:sp>
        <p:nvSpPr>
          <p:cNvPr id="17552" name="Text Box 144"/>
          <p:cNvSpPr txBox="1">
            <a:spLocks noChangeArrowheads="1"/>
          </p:cNvSpPr>
          <p:nvPr/>
        </p:nvSpPr>
        <p:spPr bwMode="auto">
          <a:xfrm>
            <a:off x="785813" y="174625"/>
            <a:ext cx="317500" cy="274638"/>
          </a:xfrm>
          <a:prstGeom prst="rect">
            <a:avLst/>
          </a:prstGeom>
          <a:noFill/>
          <a:ln w="9525">
            <a:noFill/>
            <a:miter lim="800000"/>
            <a:headEnd/>
            <a:tailEnd/>
          </a:ln>
          <a:effectLst/>
        </p:spPr>
        <p:txBody>
          <a:bodyPr wrap="none">
            <a:spAutoFit/>
          </a:bodyPr>
          <a:lstStyle/>
          <a:p>
            <a:pPr algn="ctr" eaLnBrk="0" hangingPunct="0"/>
            <a:r>
              <a:rPr lang="en-US" sz="1200" b="1"/>
              <a:t>H-</a:t>
            </a:r>
            <a:endParaRPr lang="en-US" sz="1200" b="1" baseline="30000"/>
          </a:p>
        </p:txBody>
      </p:sp>
      <p:sp>
        <p:nvSpPr>
          <p:cNvPr id="17553" name="Text Box 145"/>
          <p:cNvSpPr txBox="1">
            <a:spLocks noChangeArrowheads="1"/>
          </p:cNvSpPr>
          <p:nvPr/>
        </p:nvSpPr>
        <p:spPr bwMode="auto">
          <a:xfrm>
            <a:off x="180975" y="1927225"/>
            <a:ext cx="654050" cy="457200"/>
          </a:xfrm>
          <a:prstGeom prst="rect">
            <a:avLst/>
          </a:prstGeom>
          <a:noFill/>
          <a:ln w="9525">
            <a:noFill/>
            <a:miter lim="800000"/>
            <a:headEnd/>
            <a:tailEnd/>
          </a:ln>
          <a:effectLst/>
        </p:spPr>
        <p:txBody>
          <a:bodyPr wrap="none">
            <a:spAutoFit/>
          </a:bodyPr>
          <a:lstStyle/>
          <a:p>
            <a:pPr algn="ctr" eaLnBrk="0" hangingPunct="0"/>
            <a:r>
              <a:rPr lang="en-US" sz="1200" b="1"/>
              <a:t>H+, D+,</a:t>
            </a:r>
          </a:p>
          <a:p>
            <a:pPr algn="ctr" eaLnBrk="0" hangingPunct="0"/>
            <a:r>
              <a:rPr lang="en-US" sz="1200" b="1" baseline="30000"/>
              <a:t>3</a:t>
            </a:r>
            <a:r>
              <a:rPr lang="en-US" sz="1200" b="1"/>
              <a:t>He++</a:t>
            </a:r>
            <a:endParaRPr lang="en-US" sz="1200" b="1">
              <a:latin typeface="Times New Roman" pitchFamily="18" charset="0"/>
            </a:endParaRPr>
          </a:p>
        </p:txBody>
      </p:sp>
      <p:sp>
        <p:nvSpPr>
          <p:cNvPr id="17554" name="Text Box 146"/>
          <p:cNvSpPr txBox="1">
            <a:spLocks noChangeArrowheads="1"/>
          </p:cNvSpPr>
          <p:nvPr/>
        </p:nvSpPr>
        <p:spPr bwMode="auto">
          <a:xfrm>
            <a:off x="8091488" y="3657600"/>
            <a:ext cx="906462" cy="517525"/>
          </a:xfrm>
          <a:prstGeom prst="rect">
            <a:avLst/>
          </a:prstGeom>
          <a:noFill/>
          <a:ln w="9525">
            <a:noFill/>
            <a:miter lim="800000"/>
            <a:headEnd/>
            <a:tailEnd/>
          </a:ln>
          <a:effectLst/>
        </p:spPr>
        <p:txBody>
          <a:bodyPr>
            <a:spAutoFit/>
          </a:bodyPr>
          <a:lstStyle/>
          <a:p>
            <a:pPr algn="r" eaLnBrk="0" hangingPunct="0"/>
            <a:r>
              <a:rPr lang="en-US" sz="1400" b="1" i="1"/>
              <a:t>To low-E areas</a:t>
            </a:r>
            <a:endParaRPr lang="en-US" sz="1400" b="1" i="1">
              <a:latin typeface="Times New Roman" pitchFamily="18" charset="0"/>
            </a:endParaRPr>
          </a:p>
        </p:txBody>
      </p:sp>
      <p:sp>
        <p:nvSpPr>
          <p:cNvPr id="17555" name="Line 147"/>
          <p:cNvSpPr>
            <a:spLocks noChangeShapeType="1"/>
          </p:cNvSpPr>
          <p:nvPr/>
        </p:nvSpPr>
        <p:spPr bwMode="auto">
          <a:xfrm>
            <a:off x="8302625" y="3581400"/>
            <a:ext cx="563563" cy="0"/>
          </a:xfrm>
          <a:prstGeom prst="line">
            <a:avLst/>
          </a:prstGeom>
          <a:noFill/>
          <a:ln w="28575">
            <a:solidFill>
              <a:schemeClr val="tx1"/>
            </a:solidFill>
            <a:round/>
            <a:headEnd/>
            <a:tailEnd type="triangle" w="med" len="med"/>
          </a:ln>
          <a:effectLst/>
        </p:spPr>
        <p:txBody>
          <a:bodyPr wrap="none" anchor="ctr"/>
          <a:lstStyle/>
          <a:p>
            <a:endParaRPr lang="fr-FR"/>
          </a:p>
        </p:txBody>
      </p:sp>
      <p:sp>
        <p:nvSpPr>
          <p:cNvPr id="17556" name="Rectangle 148"/>
          <p:cNvSpPr>
            <a:spLocks noChangeArrowheads="1"/>
          </p:cNvSpPr>
          <p:nvPr/>
        </p:nvSpPr>
        <p:spPr bwMode="auto">
          <a:xfrm>
            <a:off x="5092700" y="4800600"/>
            <a:ext cx="211138" cy="304800"/>
          </a:xfrm>
          <a:prstGeom prst="rect">
            <a:avLst/>
          </a:prstGeom>
          <a:gradFill rotWithShape="0">
            <a:gsLst>
              <a:gs pos="0">
                <a:srgbClr val="FF6600">
                  <a:gamma/>
                  <a:shade val="46275"/>
                  <a:invGamma/>
                </a:srgbClr>
              </a:gs>
              <a:gs pos="50000">
                <a:srgbClr val="FF6600"/>
              </a:gs>
              <a:gs pos="100000">
                <a:srgbClr val="FF6600">
                  <a:gamma/>
                  <a:shade val="46275"/>
                  <a:invGamma/>
                </a:srgbClr>
              </a:gs>
            </a:gsLst>
            <a:lin ang="5400000" scaled="1"/>
          </a:gradFill>
          <a:ln w="9525">
            <a:solidFill>
              <a:schemeClr val="tx1"/>
            </a:solidFill>
            <a:miter lim="800000"/>
            <a:headEnd/>
            <a:tailEnd/>
          </a:ln>
          <a:effectLst/>
        </p:spPr>
        <p:txBody>
          <a:bodyPr wrap="none" anchor="ctr"/>
          <a:lstStyle/>
          <a:p>
            <a:endParaRPr lang="fr-FR"/>
          </a:p>
        </p:txBody>
      </p:sp>
      <p:sp>
        <p:nvSpPr>
          <p:cNvPr id="17557" name="Rectangle 149"/>
          <p:cNvSpPr>
            <a:spLocks noChangeArrowheads="1"/>
          </p:cNvSpPr>
          <p:nvPr/>
        </p:nvSpPr>
        <p:spPr bwMode="auto">
          <a:xfrm>
            <a:off x="4811713" y="4800600"/>
            <a:ext cx="209550" cy="304800"/>
          </a:xfrm>
          <a:prstGeom prst="rect">
            <a:avLst/>
          </a:prstGeom>
          <a:gradFill rotWithShape="0">
            <a:gsLst>
              <a:gs pos="0">
                <a:srgbClr val="FF6600">
                  <a:gamma/>
                  <a:shade val="46275"/>
                  <a:invGamma/>
                </a:srgbClr>
              </a:gs>
              <a:gs pos="50000">
                <a:srgbClr val="FF6600"/>
              </a:gs>
              <a:gs pos="100000">
                <a:srgbClr val="FF6600">
                  <a:gamma/>
                  <a:shade val="46275"/>
                  <a:invGamma/>
                </a:srgbClr>
              </a:gs>
            </a:gsLst>
            <a:lin ang="5400000" scaled="1"/>
          </a:gradFill>
          <a:ln w="9525">
            <a:solidFill>
              <a:schemeClr val="tx1"/>
            </a:solidFill>
            <a:miter lim="800000"/>
            <a:headEnd/>
            <a:tailEnd/>
          </a:ln>
          <a:effectLst/>
        </p:spPr>
        <p:txBody>
          <a:bodyPr wrap="none" anchor="ctr"/>
          <a:lstStyle/>
          <a:p>
            <a:endParaRPr lang="fr-FR"/>
          </a:p>
        </p:txBody>
      </p:sp>
      <p:sp>
        <p:nvSpPr>
          <p:cNvPr id="17558" name="Line 150"/>
          <p:cNvSpPr>
            <a:spLocks noChangeShapeType="1"/>
          </p:cNvSpPr>
          <p:nvPr/>
        </p:nvSpPr>
        <p:spPr bwMode="auto">
          <a:xfrm flipH="1" flipV="1">
            <a:off x="1055688" y="4953000"/>
            <a:ext cx="0" cy="609600"/>
          </a:xfrm>
          <a:prstGeom prst="line">
            <a:avLst/>
          </a:prstGeom>
          <a:noFill/>
          <a:ln w="19050">
            <a:solidFill>
              <a:schemeClr val="tx1"/>
            </a:solidFill>
            <a:round/>
            <a:headEnd/>
            <a:tailEnd/>
          </a:ln>
          <a:effectLst/>
        </p:spPr>
        <p:txBody>
          <a:bodyPr wrap="none" anchor="ctr"/>
          <a:lstStyle/>
          <a:p>
            <a:endParaRPr lang="fr-FR"/>
          </a:p>
        </p:txBody>
      </p:sp>
      <p:sp>
        <p:nvSpPr>
          <p:cNvPr id="17559" name="AutoShape 151"/>
          <p:cNvSpPr>
            <a:spLocks noChangeArrowheads="1"/>
          </p:cNvSpPr>
          <p:nvPr/>
        </p:nvSpPr>
        <p:spPr bwMode="auto">
          <a:xfrm rot="5400000">
            <a:off x="2946400" y="4962525"/>
            <a:ext cx="228600" cy="209550"/>
          </a:xfrm>
          <a:prstGeom prst="rtTriangle">
            <a:avLst/>
          </a:prstGeom>
          <a:solidFill>
            <a:schemeClr val="bg2"/>
          </a:solidFill>
          <a:ln w="9525">
            <a:noFill/>
            <a:miter lim="800000"/>
            <a:headEnd/>
            <a:tailEnd/>
          </a:ln>
          <a:effectLst/>
        </p:spPr>
        <p:txBody>
          <a:bodyPr wrap="none" anchor="ctr"/>
          <a:lstStyle/>
          <a:p>
            <a:endParaRPr lang="fr-FR"/>
          </a:p>
        </p:txBody>
      </p:sp>
      <p:sp>
        <p:nvSpPr>
          <p:cNvPr id="17560" name="Rectangle 152"/>
          <p:cNvSpPr>
            <a:spLocks noChangeArrowheads="1"/>
          </p:cNvSpPr>
          <p:nvPr/>
        </p:nvSpPr>
        <p:spPr bwMode="auto">
          <a:xfrm rot="5400000">
            <a:off x="2803525" y="5146675"/>
            <a:ext cx="609600" cy="69850"/>
          </a:xfrm>
          <a:prstGeom prst="rect">
            <a:avLst/>
          </a:prstGeom>
          <a:gradFill rotWithShape="0">
            <a:gsLst>
              <a:gs pos="0">
                <a:schemeClr val="bg1">
                  <a:gamma/>
                  <a:shade val="46275"/>
                  <a:invGamma/>
                </a:schemeClr>
              </a:gs>
              <a:gs pos="50000">
                <a:schemeClr val="bg1"/>
              </a:gs>
              <a:gs pos="100000">
                <a:schemeClr val="bg1">
                  <a:gamma/>
                  <a:shade val="46275"/>
                  <a:invGamma/>
                </a:schemeClr>
              </a:gs>
            </a:gsLst>
            <a:lin ang="0" scaled="1"/>
          </a:gradFill>
          <a:ln w="9525">
            <a:solidFill>
              <a:schemeClr val="tx1"/>
            </a:solidFill>
            <a:miter lim="800000"/>
            <a:headEnd/>
            <a:tailEnd/>
          </a:ln>
          <a:effectLst/>
        </p:spPr>
        <p:txBody>
          <a:bodyPr wrap="none" anchor="ctr"/>
          <a:lstStyle/>
          <a:p>
            <a:endParaRPr lang="fr-FR"/>
          </a:p>
        </p:txBody>
      </p:sp>
      <p:sp>
        <p:nvSpPr>
          <p:cNvPr id="17561" name="AutoShape 153"/>
          <p:cNvSpPr>
            <a:spLocks noChangeArrowheads="1"/>
          </p:cNvSpPr>
          <p:nvPr/>
        </p:nvSpPr>
        <p:spPr bwMode="auto">
          <a:xfrm rot="5400000">
            <a:off x="3034507" y="4866481"/>
            <a:ext cx="228600" cy="211137"/>
          </a:xfrm>
          <a:prstGeom prst="rtTriangle">
            <a:avLst/>
          </a:prstGeom>
          <a:solidFill>
            <a:srgbClr val="FF9900"/>
          </a:solidFill>
          <a:ln w="9525">
            <a:miter lim="800000"/>
            <a:headEnd/>
            <a:tailEnd/>
          </a:ln>
          <a:effectLst/>
          <a:scene3d>
            <a:camera prst="legacyObliqueBottomLeft"/>
            <a:lightRig rig="legacyFlat1" dir="t"/>
          </a:scene3d>
          <a:sp3d extrusionH="125400" prstMaterial="legacyMatte">
            <a:bevelT w="13500" h="13500" prst="angle"/>
            <a:bevelB w="13500" h="13500" prst="angle"/>
            <a:extrusionClr>
              <a:srgbClr val="FF9900"/>
            </a:extrusionClr>
          </a:sp3d>
        </p:spPr>
        <p:txBody>
          <a:bodyPr wrap="none" anchor="ctr">
            <a:flatTx/>
          </a:bodyPr>
          <a:lstStyle/>
          <a:p>
            <a:endParaRPr lang="fr-FR"/>
          </a:p>
        </p:txBody>
      </p:sp>
      <p:sp>
        <p:nvSpPr>
          <p:cNvPr id="17562" name="Rectangle 154"/>
          <p:cNvSpPr>
            <a:spLocks noChangeArrowheads="1"/>
          </p:cNvSpPr>
          <p:nvPr/>
        </p:nvSpPr>
        <p:spPr bwMode="auto">
          <a:xfrm rot="5400000">
            <a:off x="1695450" y="5213350"/>
            <a:ext cx="609600" cy="69850"/>
          </a:xfrm>
          <a:prstGeom prst="rect">
            <a:avLst/>
          </a:prstGeom>
          <a:solidFill>
            <a:schemeClr val="bg2"/>
          </a:solidFill>
          <a:ln w="9525">
            <a:noFill/>
            <a:miter lim="800000"/>
            <a:headEnd/>
            <a:tailEnd/>
          </a:ln>
          <a:effectLst/>
        </p:spPr>
        <p:txBody>
          <a:bodyPr wrap="none" anchor="ctr"/>
          <a:lstStyle/>
          <a:p>
            <a:endParaRPr lang="fr-FR"/>
          </a:p>
        </p:txBody>
      </p:sp>
      <p:sp>
        <p:nvSpPr>
          <p:cNvPr id="17563" name="AutoShape 155"/>
          <p:cNvSpPr>
            <a:spLocks noChangeArrowheads="1"/>
          </p:cNvSpPr>
          <p:nvPr/>
        </p:nvSpPr>
        <p:spPr bwMode="auto">
          <a:xfrm rot="5400000">
            <a:off x="1908969" y="4971256"/>
            <a:ext cx="228600" cy="211138"/>
          </a:xfrm>
          <a:prstGeom prst="rtTriangle">
            <a:avLst/>
          </a:prstGeom>
          <a:solidFill>
            <a:schemeClr val="bg2"/>
          </a:solidFill>
          <a:ln w="9525">
            <a:noFill/>
            <a:miter lim="800000"/>
            <a:headEnd/>
            <a:tailEnd/>
          </a:ln>
          <a:effectLst/>
        </p:spPr>
        <p:txBody>
          <a:bodyPr wrap="none" anchor="ctr"/>
          <a:lstStyle/>
          <a:p>
            <a:endParaRPr lang="fr-FR"/>
          </a:p>
        </p:txBody>
      </p:sp>
      <p:sp>
        <p:nvSpPr>
          <p:cNvPr id="17564" name="Rectangle 156"/>
          <p:cNvSpPr>
            <a:spLocks noChangeArrowheads="1"/>
          </p:cNvSpPr>
          <p:nvPr/>
        </p:nvSpPr>
        <p:spPr bwMode="auto">
          <a:xfrm rot="5400000">
            <a:off x="1766094" y="5156994"/>
            <a:ext cx="609600" cy="68262"/>
          </a:xfrm>
          <a:prstGeom prst="rect">
            <a:avLst/>
          </a:prstGeom>
          <a:gradFill rotWithShape="0">
            <a:gsLst>
              <a:gs pos="0">
                <a:schemeClr val="bg1">
                  <a:gamma/>
                  <a:shade val="46275"/>
                  <a:invGamma/>
                </a:schemeClr>
              </a:gs>
              <a:gs pos="50000">
                <a:schemeClr val="bg1"/>
              </a:gs>
              <a:gs pos="100000">
                <a:schemeClr val="bg1">
                  <a:gamma/>
                  <a:shade val="46275"/>
                  <a:invGamma/>
                </a:schemeClr>
              </a:gs>
            </a:gsLst>
            <a:lin ang="0" scaled="1"/>
          </a:gradFill>
          <a:ln w="9525">
            <a:solidFill>
              <a:schemeClr val="tx1"/>
            </a:solidFill>
            <a:miter lim="800000"/>
            <a:headEnd/>
            <a:tailEnd/>
          </a:ln>
          <a:effectLst/>
        </p:spPr>
        <p:txBody>
          <a:bodyPr wrap="none" anchor="ctr"/>
          <a:lstStyle/>
          <a:p>
            <a:endParaRPr lang="fr-FR"/>
          </a:p>
        </p:txBody>
      </p:sp>
      <p:sp>
        <p:nvSpPr>
          <p:cNvPr id="17565" name="AutoShape 157"/>
          <p:cNvSpPr>
            <a:spLocks noChangeArrowheads="1"/>
          </p:cNvSpPr>
          <p:nvPr/>
        </p:nvSpPr>
        <p:spPr bwMode="auto">
          <a:xfrm rot="5400000">
            <a:off x="2005807" y="4866481"/>
            <a:ext cx="228600" cy="211137"/>
          </a:xfrm>
          <a:prstGeom prst="rtTriangle">
            <a:avLst/>
          </a:prstGeom>
          <a:solidFill>
            <a:srgbClr val="FF9900"/>
          </a:solidFill>
          <a:ln w="9525">
            <a:miter lim="800000"/>
            <a:headEnd/>
            <a:tailEnd/>
          </a:ln>
          <a:effectLst/>
          <a:scene3d>
            <a:camera prst="legacyObliqueBottomLeft"/>
            <a:lightRig rig="legacyFlat1" dir="t"/>
          </a:scene3d>
          <a:sp3d extrusionH="125400" prstMaterial="legacyMatte">
            <a:bevelT w="13500" h="13500" prst="angle"/>
            <a:bevelB w="13500" h="13500" prst="angle"/>
            <a:extrusionClr>
              <a:srgbClr val="FF9900"/>
            </a:extrusionClr>
          </a:sp3d>
        </p:spPr>
        <p:txBody>
          <a:bodyPr wrap="none" anchor="ctr">
            <a:flatTx/>
          </a:bodyPr>
          <a:lstStyle/>
          <a:p>
            <a:endParaRPr lang="fr-FR"/>
          </a:p>
        </p:txBody>
      </p:sp>
      <p:sp>
        <p:nvSpPr>
          <p:cNvPr id="17566" name="Text Box 158"/>
          <p:cNvSpPr txBox="1">
            <a:spLocks noChangeArrowheads="1"/>
          </p:cNvSpPr>
          <p:nvPr/>
        </p:nvSpPr>
        <p:spPr bwMode="auto">
          <a:xfrm>
            <a:off x="1617663" y="5638800"/>
            <a:ext cx="1219200" cy="274638"/>
          </a:xfrm>
          <a:prstGeom prst="rect">
            <a:avLst/>
          </a:prstGeom>
          <a:noFill/>
          <a:ln w="9525">
            <a:noFill/>
            <a:miter lim="800000"/>
            <a:headEnd/>
            <a:tailEnd/>
          </a:ln>
          <a:effectLst/>
        </p:spPr>
        <p:txBody>
          <a:bodyPr wrap="none">
            <a:spAutoFit/>
          </a:bodyPr>
          <a:lstStyle/>
          <a:p>
            <a:pPr eaLnBrk="0" hangingPunct="0"/>
            <a:r>
              <a:rPr lang="en-US" sz="1200" b="1"/>
              <a:t>9.3- 62.5 MeV/u </a:t>
            </a:r>
          </a:p>
        </p:txBody>
      </p:sp>
      <p:sp>
        <p:nvSpPr>
          <p:cNvPr id="17567" name="Text Box 159"/>
          <p:cNvSpPr txBox="1">
            <a:spLocks noChangeArrowheads="1"/>
          </p:cNvSpPr>
          <p:nvPr/>
        </p:nvSpPr>
        <p:spPr bwMode="auto">
          <a:xfrm>
            <a:off x="2744788" y="5638800"/>
            <a:ext cx="1177925" cy="274638"/>
          </a:xfrm>
          <a:prstGeom prst="rect">
            <a:avLst/>
          </a:prstGeom>
          <a:noFill/>
          <a:ln w="9525">
            <a:noFill/>
            <a:miter lim="800000"/>
            <a:headEnd/>
            <a:tailEnd/>
          </a:ln>
          <a:effectLst/>
        </p:spPr>
        <p:txBody>
          <a:bodyPr wrap="none">
            <a:spAutoFit/>
          </a:bodyPr>
          <a:lstStyle/>
          <a:p>
            <a:pPr eaLnBrk="0" hangingPunct="0"/>
            <a:r>
              <a:rPr lang="en-US" sz="1200" b="1"/>
              <a:t>2.1-19.9 MeV/u </a:t>
            </a:r>
          </a:p>
        </p:txBody>
      </p:sp>
      <p:sp>
        <p:nvSpPr>
          <p:cNvPr id="17568" name="Line 160"/>
          <p:cNvSpPr>
            <a:spLocks noChangeShapeType="1"/>
          </p:cNvSpPr>
          <p:nvPr/>
        </p:nvSpPr>
        <p:spPr bwMode="auto">
          <a:xfrm flipH="1">
            <a:off x="1970088" y="6019800"/>
            <a:ext cx="0" cy="381000"/>
          </a:xfrm>
          <a:prstGeom prst="line">
            <a:avLst/>
          </a:prstGeom>
          <a:noFill/>
          <a:ln w="28575">
            <a:solidFill>
              <a:schemeClr val="tx1"/>
            </a:solidFill>
            <a:round/>
            <a:headEnd/>
            <a:tailEnd type="triangle" w="med" len="med"/>
          </a:ln>
          <a:effectLst/>
        </p:spPr>
        <p:txBody>
          <a:bodyPr wrap="none" anchor="ctr"/>
          <a:lstStyle/>
          <a:p>
            <a:endParaRPr lang="fr-FR"/>
          </a:p>
        </p:txBody>
      </p:sp>
      <p:sp>
        <p:nvSpPr>
          <p:cNvPr id="17569" name="Line 161"/>
          <p:cNvSpPr>
            <a:spLocks noChangeShapeType="1"/>
          </p:cNvSpPr>
          <p:nvPr/>
        </p:nvSpPr>
        <p:spPr bwMode="auto">
          <a:xfrm flipH="1">
            <a:off x="3095625" y="6019800"/>
            <a:ext cx="0" cy="381000"/>
          </a:xfrm>
          <a:prstGeom prst="line">
            <a:avLst/>
          </a:prstGeom>
          <a:noFill/>
          <a:ln w="28575">
            <a:solidFill>
              <a:schemeClr val="tx1"/>
            </a:solidFill>
            <a:round/>
            <a:headEnd/>
            <a:tailEnd type="triangle" w="med" len="med"/>
          </a:ln>
          <a:effectLst/>
        </p:spPr>
        <p:txBody>
          <a:bodyPr wrap="none" anchor="ctr"/>
          <a:lstStyle/>
          <a:p>
            <a:endParaRPr lang="fr-FR"/>
          </a:p>
        </p:txBody>
      </p:sp>
      <p:sp>
        <p:nvSpPr>
          <p:cNvPr id="17570" name="Text Box 162"/>
          <p:cNvSpPr txBox="1">
            <a:spLocks noChangeArrowheads="1"/>
          </p:cNvSpPr>
          <p:nvPr/>
        </p:nvSpPr>
        <p:spPr bwMode="auto">
          <a:xfrm>
            <a:off x="0" y="6019800"/>
            <a:ext cx="1336675" cy="730250"/>
          </a:xfrm>
          <a:prstGeom prst="rect">
            <a:avLst/>
          </a:prstGeom>
          <a:noFill/>
          <a:ln w="9525">
            <a:noFill/>
            <a:miter lim="800000"/>
            <a:headEnd/>
            <a:tailEnd/>
          </a:ln>
          <a:effectLst/>
        </p:spPr>
        <p:txBody>
          <a:bodyPr>
            <a:spAutoFit/>
          </a:bodyPr>
          <a:lstStyle/>
          <a:p>
            <a:pPr eaLnBrk="0" hangingPunct="0"/>
            <a:r>
              <a:rPr lang="en-US" sz="1400" b="1" i="1"/>
              <a:t>To </a:t>
            </a:r>
          </a:p>
          <a:p>
            <a:pPr eaLnBrk="0" hangingPunct="0"/>
            <a:r>
              <a:rPr lang="en-US" sz="1400" b="1" i="1"/>
              <a:t>experimental </a:t>
            </a:r>
          </a:p>
          <a:p>
            <a:pPr eaLnBrk="0" hangingPunct="0"/>
            <a:r>
              <a:rPr lang="en-US" sz="1400" b="1" i="1"/>
              <a:t>area</a:t>
            </a:r>
            <a:endParaRPr lang="en-US" sz="1400" b="1" i="1">
              <a:latin typeface="Times New Roman" pitchFamily="18" charset="0"/>
            </a:endParaRPr>
          </a:p>
        </p:txBody>
      </p:sp>
      <p:sp>
        <p:nvSpPr>
          <p:cNvPr id="17571" name="Rectangle 163"/>
          <p:cNvSpPr>
            <a:spLocks noChangeArrowheads="1"/>
          </p:cNvSpPr>
          <p:nvPr/>
        </p:nvSpPr>
        <p:spPr bwMode="auto">
          <a:xfrm>
            <a:off x="2884488" y="4914900"/>
            <a:ext cx="141287" cy="74613"/>
          </a:xfrm>
          <a:prstGeom prst="rect">
            <a:avLst/>
          </a:prstGeom>
          <a:gradFill rotWithShape="0">
            <a:gsLst>
              <a:gs pos="0">
                <a:srgbClr val="FFFFFF">
                  <a:gamma/>
                  <a:shade val="46275"/>
                  <a:invGamma/>
                </a:srgbClr>
              </a:gs>
              <a:gs pos="50000">
                <a:srgbClr val="FFFFFF"/>
              </a:gs>
              <a:gs pos="100000">
                <a:srgbClr val="FFFFFF">
                  <a:gamma/>
                  <a:shade val="46275"/>
                  <a:invGamma/>
                </a:srgbClr>
              </a:gs>
            </a:gsLst>
            <a:lin ang="5400000" scaled="1"/>
          </a:gradFill>
          <a:ln w="9525">
            <a:solidFill>
              <a:schemeClr val="tx1"/>
            </a:solidFill>
            <a:miter lim="800000"/>
            <a:headEnd/>
            <a:tailEnd/>
          </a:ln>
          <a:effectLst/>
        </p:spPr>
        <p:txBody>
          <a:bodyPr wrap="none" anchor="ctr"/>
          <a:lstStyle/>
          <a:p>
            <a:pPr algn="ctr" eaLnBrk="0" hangingPunct="0"/>
            <a:endParaRPr lang="en-GB" sz="2400">
              <a:latin typeface="Times New Roman" pitchFamily="18" charset="0"/>
            </a:endParaRPr>
          </a:p>
        </p:txBody>
      </p:sp>
      <p:sp>
        <p:nvSpPr>
          <p:cNvPr id="17572" name="Rectangle 164"/>
          <p:cNvSpPr>
            <a:spLocks noChangeArrowheads="1"/>
          </p:cNvSpPr>
          <p:nvPr/>
        </p:nvSpPr>
        <p:spPr bwMode="auto">
          <a:xfrm>
            <a:off x="1828800" y="4914900"/>
            <a:ext cx="141288" cy="74613"/>
          </a:xfrm>
          <a:prstGeom prst="rect">
            <a:avLst/>
          </a:prstGeom>
          <a:gradFill rotWithShape="0">
            <a:gsLst>
              <a:gs pos="0">
                <a:srgbClr val="FFFFFF">
                  <a:gamma/>
                  <a:shade val="46275"/>
                  <a:invGamma/>
                </a:srgbClr>
              </a:gs>
              <a:gs pos="50000">
                <a:srgbClr val="FFFFFF"/>
              </a:gs>
              <a:gs pos="100000">
                <a:srgbClr val="FFFFFF">
                  <a:gamma/>
                  <a:shade val="46275"/>
                  <a:invGamma/>
                </a:srgbClr>
              </a:gs>
            </a:gsLst>
            <a:lin ang="5400000" scaled="1"/>
          </a:gradFill>
          <a:ln w="9525">
            <a:solidFill>
              <a:schemeClr val="tx1"/>
            </a:solidFill>
            <a:miter lim="800000"/>
            <a:headEnd/>
            <a:tailEnd/>
          </a:ln>
          <a:effectLst/>
        </p:spPr>
        <p:txBody>
          <a:bodyPr wrap="none" anchor="ctr"/>
          <a:lstStyle/>
          <a:p>
            <a:pPr algn="ctr" eaLnBrk="0" hangingPunct="0"/>
            <a:endParaRPr lang="en-GB" sz="2400">
              <a:latin typeface="Times New Roman" pitchFamily="18" charset="0"/>
            </a:endParaRPr>
          </a:p>
        </p:txBody>
      </p:sp>
      <p:sp>
        <p:nvSpPr>
          <p:cNvPr id="17573" name="Rectangle 165"/>
          <p:cNvSpPr>
            <a:spLocks noChangeArrowheads="1"/>
          </p:cNvSpPr>
          <p:nvPr/>
        </p:nvSpPr>
        <p:spPr bwMode="auto">
          <a:xfrm>
            <a:off x="4784725" y="4525963"/>
            <a:ext cx="544513" cy="274637"/>
          </a:xfrm>
          <a:prstGeom prst="rect">
            <a:avLst/>
          </a:prstGeom>
          <a:noFill/>
          <a:ln w="9525">
            <a:noFill/>
            <a:miter lim="800000"/>
            <a:headEnd/>
            <a:tailEnd/>
          </a:ln>
          <a:effectLst/>
        </p:spPr>
        <p:txBody>
          <a:bodyPr wrap="none">
            <a:spAutoFit/>
          </a:bodyPr>
          <a:lstStyle/>
          <a:p>
            <a:pPr eaLnBrk="0" hangingPunct="0"/>
            <a:r>
              <a:rPr lang="en-US" sz="1200" b="1"/>
              <a:t>RFQs</a:t>
            </a:r>
          </a:p>
        </p:txBody>
      </p:sp>
    </p:spTree>
  </p:cSld>
  <p:clrMapOvr>
    <a:masterClrMapping/>
  </p:clrMapOvr>
  <p:timing>
    <p:tnLst>
      <p:par>
        <p:cTn id="1" dur="indefinite" restart="never" nodeType="tmRoot"/>
      </p:par>
    </p:tnLst>
  </p:timing>
</p:sld>
</file>

<file path=ppt/theme/_rels/theme4.xml.rels><?xml version="1.0" encoding="UTF-8" standalone="yes"?>
<Relationships xmlns="http://schemas.openxmlformats.org/package/2006/relationships"><Relationship Id="rId1" Type="http://schemas.openxmlformats.org/officeDocument/2006/relationships/image" Target="../media/image2.jpeg"/></Relationships>
</file>

<file path=ppt/theme/theme1.xml><?xml version="1.0" encoding="utf-8"?>
<a:theme xmlns:a="http://schemas.openxmlformats.org/drawingml/2006/main" name="Nouvelle présentation">
  <a:themeElements>
    <a:clrScheme name="Nouvelle pré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Comic Sans MS" pitchFamily="66"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Comic Sans MS" pitchFamily="66" charset="0"/>
          </a:defRPr>
        </a:defPPr>
      </a:lstStyle>
    </a:lnDef>
  </a:objectDefaults>
  <a:extraClrSchemeLst>
    <a:extraClrScheme>
      <a:clrScheme name="Nouvelle pré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Nouvelle pré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Nouvelle pré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Nouvelle pré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Nouvelle pré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Nouvelle pré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Nouvelle pré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Du_Bellay_SPhN">
  <a:themeElements>
    <a:clrScheme name="">
      <a:dk1>
        <a:srgbClr val="000000"/>
      </a:dk1>
      <a:lt1>
        <a:srgbClr val="FFFFFF"/>
      </a:lt1>
      <a:dk2>
        <a:srgbClr val="000000"/>
      </a:dk2>
      <a:lt2>
        <a:srgbClr val="808080"/>
      </a:lt2>
      <a:accent1>
        <a:srgbClr val="FF8E00"/>
      </a:accent1>
      <a:accent2>
        <a:srgbClr val="333399"/>
      </a:accent2>
      <a:accent3>
        <a:srgbClr val="FFFFFF"/>
      </a:accent3>
      <a:accent4>
        <a:srgbClr val="000000"/>
      </a:accent4>
      <a:accent5>
        <a:srgbClr val="FFC6AA"/>
      </a:accent5>
      <a:accent6>
        <a:srgbClr val="2D2D8A"/>
      </a:accent6>
      <a:hlink>
        <a:srgbClr val="009999"/>
      </a:hlink>
      <a:folHlink>
        <a:srgbClr val="99CC00"/>
      </a:folHlink>
    </a:clrScheme>
    <a:fontScheme name="Du_Bellay_SPhN">
      <a:majorFont>
        <a:latin typeface="Arial"/>
        <a:ea typeface="ヒラギノ角ゴ Pro W6"/>
        <a:cs typeface=""/>
      </a:majorFont>
      <a:minorFont>
        <a:latin typeface="Arial"/>
        <a:ea typeface="ヒラギノ角ゴ Pro W3"/>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u_Bellay_SPh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Solstice">
  <a:themeElements>
    <a:clrScheme name="Aspect">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Solstice">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Solstice">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ppt/theme/theme5.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8216</TotalTime>
  <Words>5620</Words>
  <Application>Microsoft Office PowerPoint</Application>
  <PresentationFormat>Affichage à l'écran (4:3)</PresentationFormat>
  <Paragraphs>1755</Paragraphs>
  <Slides>90</Slides>
  <Notes>41</Notes>
  <HiddenSlides>1</HiddenSlides>
  <MMClips>0</MMClips>
  <ScaleCrop>false</ScaleCrop>
  <HeadingPairs>
    <vt:vector size="8" baseType="variant">
      <vt:variant>
        <vt:lpstr>Thème</vt:lpstr>
      </vt:variant>
      <vt:variant>
        <vt:i4>4</vt:i4>
      </vt:variant>
      <vt:variant>
        <vt:lpstr>Liaisons</vt:lpstr>
      </vt:variant>
      <vt:variant>
        <vt:i4>1</vt:i4>
      </vt:variant>
      <vt:variant>
        <vt:lpstr>Serveurs OLE incorporés</vt:lpstr>
      </vt:variant>
      <vt:variant>
        <vt:i4>5</vt:i4>
      </vt:variant>
      <vt:variant>
        <vt:lpstr>Titres des diapositives</vt:lpstr>
      </vt:variant>
      <vt:variant>
        <vt:i4>90</vt:i4>
      </vt:variant>
    </vt:vector>
  </HeadingPairs>
  <TitlesOfParts>
    <vt:vector size="100" baseType="lpstr">
      <vt:lpstr>Nouvelle présentation</vt:lpstr>
      <vt:lpstr>Thème Office</vt:lpstr>
      <vt:lpstr>Du_Bellay_SPhN</vt:lpstr>
      <vt:lpstr>Solstice</vt:lpstr>
      <vt:lpstr>???</vt:lpstr>
      <vt:lpstr>Equation</vt:lpstr>
      <vt:lpstr>Image bitmap</vt:lpstr>
      <vt:lpstr>Graphique</vt:lpstr>
      <vt:lpstr>Microsoft Éditeur d'équations 3.0</vt:lpstr>
      <vt:lpstr>Document</vt:lpstr>
      <vt:lpstr>Diapositive 1</vt:lpstr>
      <vt:lpstr>Diapositive 2</vt:lpstr>
      <vt:lpstr>Diapositive 3</vt:lpstr>
      <vt:lpstr>A huge discovery potential    Exotic Nuclei</vt:lpstr>
      <vt:lpstr>Diapositive 5</vt:lpstr>
      <vt:lpstr>Diapositive 6</vt:lpstr>
      <vt:lpstr>Diapositive 7</vt:lpstr>
      <vt:lpstr>Diapositive 8</vt:lpstr>
      <vt:lpstr>Diapositive 9</vt:lpstr>
      <vt:lpstr>Diapositive 10</vt:lpstr>
      <vt:lpstr>The scientific case of SPIRAL 2</vt:lpstr>
      <vt:lpstr>Diapositive 12</vt:lpstr>
      <vt:lpstr>Diapositive 13</vt:lpstr>
      <vt:lpstr>Diapositive 14</vt:lpstr>
      <vt:lpstr>Diapositive 15</vt:lpstr>
      <vt:lpstr>Diapositive 16</vt:lpstr>
      <vt:lpstr>Diapositive 17</vt:lpstr>
      <vt:lpstr>Diapositive 18</vt:lpstr>
      <vt:lpstr>Diapositive 19</vt:lpstr>
      <vt:lpstr>Diapositive 20</vt:lpstr>
      <vt:lpstr>Diapositive 21</vt:lpstr>
      <vt:lpstr>Diapositive 22</vt:lpstr>
      <vt:lpstr>Diapositive 23</vt:lpstr>
      <vt:lpstr>Diapositive 24</vt:lpstr>
      <vt:lpstr>Diapositive 25</vt:lpstr>
      <vt:lpstr>Diapositive 26</vt:lpstr>
      <vt:lpstr>Diapositive 27</vt:lpstr>
      <vt:lpstr>Diapositive 28</vt:lpstr>
      <vt:lpstr>Diapositive 29</vt:lpstr>
      <vt:lpstr>Expérimental procedure</vt:lpstr>
      <vt:lpstr>The Si isotopes</vt:lpstr>
      <vt:lpstr>Diapositive 32</vt:lpstr>
      <vt:lpstr>Diapositive 33</vt:lpstr>
      <vt:lpstr>Diapositive 34</vt:lpstr>
      <vt:lpstr>Diapositive 35</vt:lpstr>
      <vt:lpstr>Shapes of atomic nuclei</vt:lpstr>
      <vt:lpstr>Shape coexistence in exotic Kr   courtesy  E. Clement</vt:lpstr>
      <vt:lpstr>Shape coexistence in n-deficient Kr : an experimentalist view</vt:lpstr>
      <vt:lpstr>Diapositive 39</vt:lpstr>
      <vt:lpstr>Diapositive 40</vt:lpstr>
      <vt:lpstr>Diapositive 41</vt:lpstr>
      <vt:lpstr>Shape isomer : systematic of 0+2 states</vt:lpstr>
      <vt:lpstr>Static quadrupole moment sensitivity</vt:lpstr>
      <vt:lpstr>Radioactive beams experiment at GANIL</vt:lpstr>
      <vt:lpstr>Diapositive 45</vt:lpstr>
      <vt:lpstr>Diapositive 46</vt:lpstr>
      <vt:lpstr>Diapositive 47</vt:lpstr>
      <vt:lpstr>Diapositive 48</vt:lpstr>
      <vt:lpstr>Diapositive 49</vt:lpstr>
      <vt:lpstr>Diapositive 50</vt:lpstr>
      <vt:lpstr>Diapositive 51</vt:lpstr>
      <vt:lpstr>Diapositive 52</vt:lpstr>
      <vt:lpstr>Diapositive 53</vt:lpstr>
      <vt:lpstr>Diapositive 54</vt:lpstr>
      <vt:lpstr>Diapositive 55</vt:lpstr>
      <vt:lpstr>Diapositive 56</vt:lpstr>
      <vt:lpstr>Diapositive 57</vt:lpstr>
      <vt:lpstr>Diapositive 58</vt:lpstr>
      <vt:lpstr>Diapositive 59</vt:lpstr>
      <vt:lpstr>Diapositive 60</vt:lpstr>
      <vt:lpstr>Diapositive 61</vt:lpstr>
      <vt:lpstr>Super Separator Spectrometer (S3)</vt:lpstr>
      <vt:lpstr>Diapositive 63</vt:lpstr>
      <vt:lpstr>Diapositive 64</vt:lpstr>
      <vt:lpstr>Neutrons For Science (NFS)</vt:lpstr>
      <vt:lpstr>Diapositive 66</vt:lpstr>
      <vt:lpstr>Production of fission fragments</vt:lpstr>
      <vt:lpstr>Diapositive 68</vt:lpstr>
      <vt:lpstr>Diapositive 69</vt:lpstr>
      <vt:lpstr>Diapositive 70</vt:lpstr>
      <vt:lpstr>International Collaborations</vt:lpstr>
      <vt:lpstr>Diapositive 72</vt:lpstr>
      <vt:lpstr>Diapositive 73</vt:lpstr>
      <vt:lpstr>Diapositive 74</vt:lpstr>
      <vt:lpstr>SPIRAL 2: Advanced ISOL RIB facility </vt:lpstr>
      <vt:lpstr>Diapositive 76</vt:lpstr>
      <vt:lpstr>Diapositive 77</vt:lpstr>
      <vt:lpstr>Diapositive 78</vt:lpstr>
      <vt:lpstr>Diapositive 79</vt:lpstr>
      <vt:lpstr>Diapositive 80</vt:lpstr>
      <vt:lpstr>Exotic nuclear shapes</vt:lpstr>
      <vt:lpstr>Diapositive 82</vt:lpstr>
      <vt:lpstr>Fast neutron  induced fission</vt:lpstr>
      <vt:lpstr>Fast neutron  induced fission</vt:lpstr>
      <vt:lpstr>Diapositive 85</vt:lpstr>
      <vt:lpstr>Diapositive 86</vt:lpstr>
      <vt:lpstr>Diapositive 87</vt:lpstr>
      <vt:lpstr>Available SPIRAL beams</vt:lpstr>
      <vt:lpstr>Diapositive 89</vt:lpstr>
      <vt:lpstr>Diapositive 90</vt:lpstr>
    </vt:vector>
  </TitlesOfParts>
  <Company>CNRS IN2P3 Université Bordeaux 1</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Diapositive 1</dc:title>
  <dc:creator>grevy</dc:creator>
  <cp:lastModifiedBy>grevy</cp:lastModifiedBy>
  <cp:revision>237</cp:revision>
  <dcterms:created xsi:type="dcterms:W3CDTF">2011-06-21T14:48:33Z</dcterms:created>
  <dcterms:modified xsi:type="dcterms:W3CDTF">2011-06-27T07:59:58Z</dcterms:modified>
</cp:coreProperties>
</file>