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2" r:id="rId3"/>
    <p:sldId id="257" r:id="rId4"/>
    <p:sldId id="258" r:id="rId5"/>
    <p:sldId id="259" r:id="rId6"/>
    <p:sldId id="267" r:id="rId7"/>
    <p:sldId id="261" r:id="rId8"/>
    <p:sldId id="269" r:id="rId9"/>
    <p:sldId id="263" r:id="rId10"/>
    <p:sldId id="260" r:id="rId11"/>
    <p:sldId id="271" r:id="rId12"/>
    <p:sldId id="262" r:id="rId13"/>
    <p:sldId id="264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439A5-5593-4DAA-9988-6ADD20944123}" type="datetimeFigureOut">
              <a:rPr lang="fr-FR" smtClean="0"/>
              <a:pPr/>
              <a:t>12/07/2010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EBFF2-E384-4371-87FB-41E3D11874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8EBFF2-E384-4371-87FB-41E3D11874EE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8EBFF2-E384-4371-87FB-41E3D11874EE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876C-9DBD-401B-BEE9-A43B97A75B63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E243A-78D3-4E1B-B4A5-8FFDE2E73106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3D8-0E10-49FE-A671-D463DA12BC74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85F55-2117-4FDA-9830-E8358FD3E4E8}" type="datetime1">
              <a:rPr lang="fr-FR" smtClean="0"/>
              <a:t>12/07/2010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8A007-8321-4283-A93A-28BA646BB1D5}" type="datetime1">
              <a:rPr lang="fr-FR" smtClean="0"/>
              <a:t>12/07/2010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DD90-2765-4577-BBEC-A8925E3FB404}" type="datetime1">
              <a:rPr lang="fr-FR" smtClean="0"/>
              <a:t>12/07/2010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E02-2B11-4D68-AEEC-3D6886C6D91B}" type="datetime1">
              <a:rPr lang="fr-FR" smtClean="0"/>
              <a:t>12/07/2010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C360E-FD37-439C-A996-C6179AA76890}" type="datetime1">
              <a:rPr lang="fr-FR" smtClean="0"/>
              <a:t>12/07/2010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C587C-DEA1-4473-B5D9-E79D51846253}" type="datetime1">
              <a:rPr lang="fr-FR" smtClean="0"/>
              <a:t>12/07/2010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83D66-D3F1-42A8-8A46-3B7725A29336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EB2B-052B-460D-85D9-ABEC975A5819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240B8-2A9C-4764-B49A-891725464FA2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LE Minh - Présentation du stage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E11B0-3B01-44D3-89C3-0C11EDEBF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470025"/>
          </a:xfrm>
        </p:spPr>
        <p:txBody>
          <a:bodyPr/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Présentation du stage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2204864"/>
            <a:ext cx="6400800" cy="17526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Réalisation d’une bobine prototype avec isolation </a:t>
            </a:r>
            <a:r>
              <a:rPr lang="fr-FR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céramique</a:t>
            </a:r>
            <a:endParaRPr lang="fr-FR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3C00-10EA-46E2-9CC9-FC03F0CA6587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827584" y="450912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 Minh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Université de Technologie de Troyes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Semestre : P2010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716016" y="4509120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CEA Saclay - SACM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Responsable :  Françoise RONDEAUX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 rot="5400000">
            <a:off x="4139952" y="5013176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70C0"/>
                </a:solidFill>
              </a:rPr>
              <a:t>Plan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Rappel du contexte</a:t>
            </a:r>
          </a:p>
          <a:p>
            <a:r>
              <a:rPr lang="fr-FR" dirty="0" smtClean="0">
                <a:cs typeface="Arial" pitchFamily="34" charset="0"/>
              </a:rPr>
              <a:t>Différentes phases de travail </a:t>
            </a:r>
            <a:r>
              <a:rPr lang="fr-FR" dirty="0" smtClean="0">
                <a:cs typeface="Arial" pitchFamily="34" charset="0"/>
              </a:rPr>
              <a:t>réalisées</a:t>
            </a:r>
          </a:p>
          <a:p>
            <a:r>
              <a:rPr lang="fr-FR" dirty="0" smtClean="0">
                <a:cs typeface="Arial" pitchFamily="34" charset="0"/>
              </a:rPr>
              <a:t>Adaptation des plans </a:t>
            </a:r>
            <a:r>
              <a:rPr lang="fr-FR" dirty="0" smtClean="0">
                <a:cs typeface="Arial" pitchFamily="34" charset="0"/>
              </a:rPr>
              <a:t>d’outillage</a:t>
            </a:r>
          </a:p>
          <a:p>
            <a:r>
              <a:rPr lang="fr-FR" dirty="0" smtClean="0">
                <a:cs typeface="Arial" pitchFamily="34" charset="0"/>
              </a:rPr>
              <a:t>Instrumentation</a:t>
            </a:r>
          </a:p>
          <a:p>
            <a:r>
              <a:rPr lang="fr-FR" dirty="0" smtClean="0">
                <a:cs typeface="Arial" pitchFamily="34" charset="0"/>
              </a:rPr>
              <a:t>Bobinage</a:t>
            </a:r>
            <a:endParaRPr lang="fr-FR" dirty="0" smtClean="0">
              <a:cs typeface="Arial" pitchFamily="34" charset="0"/>
            </a:endParaRP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A452-843D-4D81-8CAF-B8188B77246F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Rappel du contexte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52736"/>
            <a:ext cx="8964488" cy="5805264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Nécessité de l’utilisation des aimants supraconducteurs dans les futurs accélérateur</a:t>
            </a:r>
          </a:p>
          <a:p>
            <a:pPr>
              <a:buNone/>
            </a:pPr>
            <a:r>
              <a:rPr lang="fr-FR" sz="2800" dirty="0" smtClean="0">
                <a:solidFill>
                  <a:srgbClr val="333399"/>
                </a:solidFill>
                <a:latin typeface="Arial" pitchFamily="34" charset="0"/>
                <a:ea typeface="Gothic" charset="0"/>
                <a:cs typeface="Arial" pitchFamily="34" charset="0"/>
              </a:rPr>
              <a:t>		</a:t>
            </a:r>
            <a:r>
              <a:rPr lang="fr-FR" sz="2800" dirty="0" smtClean="0">
                <a:latin typeface="Arial" pitchFamily="34" charset="0"/>
                <a:ea typeface="Gothic" charset="0"/>
                <a:cs typeface="Arial" pitchFamily="34" charset="0"/>
              </a:rPr>
              <a:t>- Réduction substantielle de la consommation de courant</a:t>
            </a:r>
          </a:p>
          <a:p>
            <a:pPr>
              <a:buNone/>
            </a:pPr>
            <a:r>
              <a:rPr lang="fr-FR" sz="2800" dirty="0" smtClean="0">
                <a:latin typeface="Arial" pitchFamily="34" charset="0"/>
                <a:ea typeface="Gothic" charset="0"/>
                <a:cs typeface="Arial" pitchFamily="34" charset="0"/>
              </a:rPr>
              <a:t>		- Possibilité d’atteindre des champs plus élevés dans des bobines plus petite</a:t>
            </a:r>
          </a:p>
          <a:p>
            <a:pPr algn="just"/>
            <a:r>
              <a:rPr lang="fr-FR" sz="2800" dirty="0" smtClean="0">
                <a:latin typeface="Arial" pitchFamily="34" charset="0"/>
                <a:cs typeface="Arial" pitchFamily="34" charset="0"/>
              </a:rPr>
              <a:t>Le meilleur candidat pour le conducteur : Nb3Sn</a:t>
            </a:r>
          </a:p>
          <a:p>
            <a:pPr algn="just">
              <a:buNone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		- Meilleure performance que </a:t>
            </a:r>
            <a:r>
              <a:rPr lang="fr-FR" sz="2800" dirty="0" err="1" smtClean="0">
                <a:latin typeface="Arial" pitchFamily="34" charset="0"/>
                <a:cs typeface="Arial" pitchFamily="34" charset="0"/>
              </a:rPr>
              <a:t>NbTi</a:t>
            </a:r>
            <a:endParaRPr lang="fr-F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		- Long </a:t>
            </a:r>
            <a:r>
              <a:rPr lang="fr-FR" sz="2800" dirty="0">
                <a:latin typeface="Arial" pitchFamily="34" charset="0"/>
                <a:cs typeface="Arial" pitchFamily="34" charset="0"/>
              </a:rPr>
              <a:t>traitement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thermique</a:t>
            </a:r>
          </a:p>
          <a:p>
            <a:pPr lvl="2" algn="just">
              <a:buNone/>
            </a:pPr>
            <a:r>
              <a:rPr lang="fr-FR" sz="2800" dirty="0" smtClean="0">
                <a:latin typeface="Arial" pitchFamily="34" charset="0"/>
                <a:cs typeface="Arial" pitchFamily="34" charset="0"/>
              </a:rPr>
              <a:t>- Après le </a:t>
            </a:r>
            <a:r>
              <a:rPr lang="fr-FR" sz="2800" dirty="0">
                <a:latin typeface="Arial" pitchFamily="34" charset="0"/>
                <a:cs typeface="Arial" pitchFamily="34" charset="0"/>
              </a:rPr>
              <a:t>traitement,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mécaniquement fragile</a:t>
            </a:r>
          </a:p>
          <a:p>
            <a:pPr algn="just"/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0810-CFE2-499A-ABF4-B4AF937F376D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Rappel du contexte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Espace réservé du contenu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908720"/>
            <a:ext cx="561662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395536" y="4941168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Suppression de 2 étapes délicates: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	- manipulation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de la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bobine réagie, très fragile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	- imprégnation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sous vide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avec 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une résine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époxy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83963-F5C2-498D-B14C-0A591B7D5C0F}" type="datetime1">
              <a:rPr lang="fr-FR" smtClean="0"/>
              <a:t>12/07/2010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Différentes phases de travail réalisées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877272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150000"/>
              </a:lnSpc>
            </a:pPr>
            <a:r>
              <a:rPr lang="fr-FR" sz="2800" dirty="0">
                <a:latin typeface="+mj-lt"/>
                <a:cs typeface="Times New Roman" pitchFamily="18" charset="0"/>
              </a:rPr>
              <a:t>Adaptation des plans d’outillage existants à la nouvelle configuration d’isolation </a:t>
            </a:r>
          </a:p>
          <a:p>
            <a:pPr lvl="0">
              <a:lnSpc>
                <a:spcPct val="150000"/>
              </a:lnSpc>
            </a:pPr>
            <a:r>
              <a:rPr lang="fr-FR" sz="2800" dirty="0">
                <a:latin typeface="+mj-lt"/>
                <a:cs typeface="Times New Roman" pitchFamily="18" charset="0"/>
              </a:rPr>
              <a:t>Adaptation du système d’instrumentation nécessaire aux tests</a:t>
            </a:r>
          </a:p>
          <a:p>
            <a:pPr lvl="0">
              <a:lnSpc>
                <a:spcPct val="150000"/>
              </a:lnSpc>
            </a:pPr>
            <a:r>
              <a:rPr lang="fr-FR" sz="2800" dirty="0">
                <a:latin typeface="+mj-lt"/>
                <a:cs typeface="Times New Roman" pitchFamily="18" charset="0"/>
              </a:rPr>
              <a:t>Calculs magnétiques et mécaniques sous CAST3M pour vérifier les sollicitations auxquelles seront soumises les bobines lors du test en champ</a:t>
            </a:r>
          </a:p>
          <a:p>
            <a:pPr lvl="0">
              <a:lnSpc>
                <a:spcPct val="150000"/>
              </a:lnSpc>
            </a:pPr>
            <a:r>
              <a:rPr lang="fr-FR" sz="2800" dirty="0">
                <a:latin typeface="+mj-lt"/>
                <a:cs typeface="Times New Roman" pitchFamily="18" charset="0"/>
              </a:rPr>
              <a:t>Suivi de l’approvisionnement des pièces</a:t>
            </a:r>
          </a:p>
          <a:p>
            <a:pPr lvl="0">
              <a:lnSpc>
                <a:spcPct val="150000"/>
              </a:lnSpc>
            </a:pPr>
            <a:r>
              <a:rPr lang="fr-FR" sz="2800" dirty="0">
                <a:latin typeface="+mj-lt"/>
                <a:cs typeface="Times New Roman" pitchFamily="18" charset="0"/>
              </a:rPr>
              <a:t>Rédaction de la procédure de réalisation de la bobine</a:t>
            </a:r>
          </a:p>
          <a:p>
            <a:pPr lvl="0">
              <a:lnSpc>
                <a:spcPct val="150000"/>
              </a:lnSpc>
            </a:pPr>
            <a:r>
              <a:rPr lang="fr-FR" sz="2800" dirty="0">
                <a:latin typeface="+mj-lt"/>
                <a:cs typeface="Times New Roman" pitchFamily="18" charset="0"/>
              </a:rPr>
              <a:t>Construction de la bobine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AE5-4020-4100-8024-30890B1AF85E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Adaptation des plans d’outillage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Objet 5"/>
          <p:cNvPicPr>
            <a:picLocks noGrp="1" noChangeArrowheads="1"/>
          </p:cNvPicPr>
          <p:nvPr>
            <p:ph idx="1"/>
          </p:nvPr>
        </p:nvPicPr>
        <p:blipFill>
          <a:blip r:embed="rId2" cstate="print"/>
          <a:srcRect b="-870"/>
          <a:stretch>
            <a:fillRect/>
          </a:stretch>
        </p:blipFill>
        <p:spPr bwMode="auto">
          <a:xfrm>
            <a:off x="971600" y="1556792"/>
            <a:ext cx="712879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4030-D510-40A7-8802-F3697336826B}" type="datetime1">
              <a:rPr lang="fr-FR" smtClean="0"/>
              <a:t>12/07/2010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Modélisation en C.A.O.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 7" descr="chap3_Par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988840"/>
            <a:ext cx="3724275" cy="4257675"/>
          </a:xfrm>
          <a:prstGeom prst="rect">
            <a:avLst/>
          </a:prstGeom>
        </p:spPr>
      </p:pic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fr-FR" dirty="0" smtClean="0"/>
              <a:t>Paramétrage du modèle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2675A-9CAF-421F-A983-A871B4C4AF8F}" type="datetime1">
              <a:rPr lang="fr-FR" smtClean="0"/>
              <a:t>12/07/2010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3.jpg"/>
          <p:cNvPicPr>
            <a:picLocks noChangeAspect="1"/>
          </p:cNvPicPr>
          <p:nvPr/>
        </p:nvPicPr>
        <p:blipFill>
          <a:blip r:embed="rId2" cstate="print"/>
          <a:srcRect r="19396"/>
          <a:stretch>
            <a:fillRect/>
          </a:stretch>
        </p:blipFill>
        <p:spPr>
          <a:xfrm>
            <a:off x="4283968" y="4054909"/>
            <a:ext cx="4243032" cy="2803091"/>
          </a:xfrm>
          <a:prstGeom prst="rect">
            <a:avLst/>
          </a:prstGeom>
        </p:spPr>
      </p:pic>
      <p:pic>
        <p:nvPicPr>
          <p:cNvPr id="5" name="Espace réservé du contenu 4" descr="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9525" b="5455"/>
          <a:stretch>
            <a:fillRect/>
          </a:stretch>
        </p:blipFill>
        <p:spPr>
          <a:xfrm>
            <a:off x="899592" y="2348880"/>
            <a:ext cx="4283968" cy="2383814"/>
          </a:xfrm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Modélisation en C.A.O.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95536" y="1412776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3200" dirty="0" smtClean="0"/>
              <a:t>  Etablissement de  la double galette</a:t>
            </a:r>
            <a:endParaRPr lang="fr-FR" sz="3200" dirty="0"/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5220072" y="3717032"/>
            <a:ext cx="1872208" cy="13681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3844-1FE4-4AF5-AE29-6F49C127C812}" type="datetime1">
              <a:rPr lang="fr-FR" smtClean="0"/>
              <a:t>12/07/2010</a:t>
            </a:fld>
            <a:endParaRPr lang="fr-FR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060848"/>
            <a:ext cx="8229600" cy="4382262"/>
          </a:xfrm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Modélisation en C.A.O.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23528" y="1052736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3200" dirty="0" smtClean="0">
                <a:cs typeface="Times New Roman" pitchFamily="18" charset="0"/>
              </a:rPr>
              <a:t>  Ensemble </a:t>
            </a:r>
            <a:r>
              <a:rPr lang="fr-FR" sz="3200" dirty="0" smtClean="0">
                <a:cs typeface="Times New Roman" pitchFamily="18" charset="0"/>
              </a:rPr>
              <a:t>des composants</a:t>
            </a:r>
            <a:endParaRPr lang="fr-FR" sz="3200" dirty="0">
              <a:cs typeface="Times New Roman" pitchFamily="18" charset="0"/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3D7A-34A2-414E-8ACA-C22E1402C520}" type="datetime1">
              <a:rPr lang="fr-FR" smtClean="0"/>
              <a:t>12/07/2010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Modélisation en C.A.O.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Espace réservé du contenu 4" descr="bloc saut couche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01"/>
          <a:stretch>
            <a:fillRect/>
          </a:stretch>
        </p:blipFill>
        <p:spPr>
          <a:xfrm>
            <a:off x="2051720" y="3140968"/>
            <a:ext cx="6347048" cy="3413966"/>
          </a:xfrm>
        </p:spPr>
      </p:pic>
      <p:pic>
        <p:nvPicPr>
          <p:cNvPr id="4" name="Image 3" descr="P6230545.JPG"/>
          <p:cNvPicPr>
            <a:picLocks noChangeAspect="1"/>
          </p:cNvPicPr>
          <p:nvPr/>
        </p:nvPicPr>
        <p:blipFill>
          <a:blip r:embed="rId3" cstate="print"/>
          <a:srcRect l="11628" r="11628" b="22481"/>
          <a:stretch>
            <a:fillRect/>
          </a:stretch>
        </p:blipFill>
        <p:spPr>
          <a:xfrm>
            <a:off x="683568" y="1772816"/>
            <a:ext cx="3421820" cy="2592288"/>
          </a:xfrm>
          <a:prstGeom prst="rect">
            <a:avLst/>
          </a:prstGeom>
        </p:spPr>
      </p:pic>
      <p:pic>
        <p:nvPicPr>
          <p:cNvPr id="6" name="Image 5" descr="IMG_2001.JPG"/>
          <p:cNvPicPr>
            <a:picLocks noChangeAspect="1"/>
          </p:cNvPicPr>
          <p:nvPr/>
        </p:nvPicPr>
        <p:blipFill>
          <a:blip r:embed="rId4" cstate="print"/>
          <a:srcRect l="28738" b="24013"/>
          <a:stretch>
            <a:fillRect/>
          </a:stretch>
        </p:blipFill>
        <p:spPr>
          <a:xfrm>
            <a:off x="5868144" y="1196752"/>
            <a:ext cx="2532394" cy="1800200"/>
          </a:xfrm>
          <a:prstGeom prst="rect">
            <a:avLst/>
          </a:prstGeom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B18B-9067-4A0F-ACC3-DD0442426CB1}" type="datetime1">
              <a:rPr lang="fr-FR" smtClean="0"/>
              <a:t>12/07/2010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3" descr="F539D7D0-A997-4CA9-8D98-3DEB7FD3F0A6@local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fr-FR"/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981200" y="990600"/>
            <a:ext cx="152400" cy="762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b="0">
              <a:solidFill>
                <a:srgbClr val="FF6600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 rot="5400000">
            <a:off x="76200" y="8382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81000" y="838200"/>
            <a:ext cx="1481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 dirty="0"/>
              <a:t>Strain gauge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286000" y="838200"/>
            <a:ext cx="1225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/>
              <a:t>Hall probe</a:t>
            </a:r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3581400" y="990600"/>
            <a:ext cx="76200" cy="76200"/>
          </a:xfrm>
          <a:prstGeom prst="flowChartConnector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733800" y="838200"/>
            <a:ext cx="1341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/>
              <a:t>Voltage tap</a:t>
            </a:r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>
            <a:off x="5181600" y="990600"/>
            <a:ext cx="152400" cy="1524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5334000" y="838200"/>
            <a:ext cx="342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/>
              <a:t>Spot heater between two V taps</a:t>
            </a:r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2" cstate="print"/>
          <a:srcRect l="8427" t="32764" r="8124" b="16853"/>
          <a:stretch>
            <a:fillRect/>
          </a:stretch>
        </p:blipFill>
        <p:spPr bwMode="auto">
          <a:xfrm>
            <a:off x="274638" y="1512888"/>
            <a:ext cx="8593137" cy="38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89" name="Line 17"/>
          <p:cNvSpPr>
            <a:spLocks noChangeShapeType="1"/>
          </p:cNvSpPr>
          <p:nvPr/>
        </p:nvSpPr>
        <p:spPr bwMode="auto">
          <a:xfrm>
            <a:off x="2255838" y="3189288"/>
            <a:ext cx="45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>
            <a:off x="2255838" y="3646488"/>
            <a:ext cx="45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5608638" y="2514600"/>
            <a:ext cx="76200" cy="76200"/>
          </a:xfrm>
          <a:prstGeom prst="flowChartConnector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97" name="AutoShape 25"/>
          <p:cNvSpPr>
            <a:spLocks noChangeArrowheads="1"/>
          </p:cNvSpPr>
          <p:nvPr/>
        </p:nvSpPr>
        <p:spPr bwMode="auto">
          <a:xfrm>
            <a:off x="6477000" y="1752600"/>
            <a:ext cx="76200" cy="76200"/>
          </a:xfrm>
          <a:prstGeom prst="flowChartConnector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98" name="AutoShape 26"/>
          <p:cNvSpPr>
            <a:spLocks noChangeArrowheads="1"/>
          </p:cNvSpPr>
          <p:nvPr/>
        </p:nvSpPr>
        <p:spPr bwMode="auto">
          <a:xfrm>
            <a:off x="3246438" y="2579688"/>
            <a:ext cx="76200" cy="76200"/>
          </a:xfrm>
          <a:prstGeom prst="flowChartConnector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03" name="AutoShape 31"/>
          <p:cNvSpPr>
            <a:spLocks noChangeArrowheads="1"/>
          </p:cNvSpPr>
          <p:nvPr/>
        </p:nvSpPr>
        <p:spPr bwMode="auto">
          <a:xfrm>
            <a:off x="2743200" y="1828800"/>
            <a:ext cx="76200" cy="76200"/>
          </a:xfrm>
          <a:prstGeom prst="flowChartConnector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04" name="AutoShape 32"/>
          <p:cNvSpPr>
            <a:spLocks noChangeArrowheads="1"/>
          </p:cNvSpPr>
          <p:nvPr/>
        </p:nvSpPr>
        <p:spPr bwMode="auto">
          <a:xfrm>
            <a:off x="2255838" y="4560888"/>
            <a:ext cx="76200" cy="76200"/>
          </a:xfrm>
          <a:prstGeom prst="flowChartConnector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07" name="AutoShape 35"/>
          <p:cNvSpPr>
            <a:spLocks noChangeArrowheads="1"/>
          </p:cNvSpPr>
          <p:nvPr/>
        </p:nvSpPr>
        <p:spPr bwMode="auto">
          <a:xfrm>
            <a:off x="3398838" y="4191000"/>
            <a:ext cx="76200" cy="76200"/>
          </a:xfrm>
          <a:prstGeom prst="flowChartConnector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12" name="AutoShape 40"/>
          <p:cNvSpPr>
            <a:spLocks noChangeArrowheads="1"/>
          </p:cNvSpPr>
          <p:nvPr/>
        </p:nvSpPr>
        <p:spPr bwMode="auto">
          <a:xfrm>
            <a:off x="5761038" y="4179888"/>
            <a:ext cx="76200" cy="76200"/>
          </a:xfrm>
          <a:prstGeom prst="flowChartConnector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15" name="AutoShape 43"/>
          <p:cNvSpPr>
            <a:spLocks noChangeArrowheads="1"/>
          </p:cNvSpPr>
          <p:nvPr/>
        </p:nvSpPr>
        <p:spPr bwMode="auto">
          <a:xfrm>
            <a:off x="5181600" y="3390900"/>
            <a:ext cx="152400" cy="762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b="0">
              <a:solidFill>
                <a:srgbClr val="FF6600"/>
              </a:solidFill>
            </a:endParaRPr>
          </a:p>
        </p:txBody>
      </p:sp>
      <p:sp>
        <p:nvSpPr>
          <p:cNvPr id="3116" name="AutoShape 44"/>
          <p:cNvSpPr>
            <a:spLocks noChangeArrowheads="1"/>
          </p:cNvSpPr>
          <p:nvPr/>
        </p:nvSpPr>
        <p:spPr bwMode="auto">
          <a:xfrm>
            <a:off x="2514600" y="1524000"/>
            <a:ext cx="76200" cy="76200"/>
          </a:xfrm>
          <a:prstGeom prst="flowChartConnector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18" name="AutoShape 46"/>
          <p:cNvSpPr>
            <a:spLocks noChangeArrowheads="1"/>
          </p:cNvSpPr>
          <p:nvPr/>
        </p:nvSpPr>
        <p:spPr bwMode="auto">
          <a:xfrm>
            <a:off x="3657600" y="2514600"/>
            <a:ext cx="1096963" cy="1524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23" name="Text Box 51"/>
          <p:cNvSpPr txBox="1">
            <a:spLocks noChangeArrowheads="1"/>
          </p:cNvSpPr>
          <p:nvPr/>
        </p:nvSpPr>
        <p:spPr bwMode="auto">
          <a:xfrm>
            <a:off x="2057400" y="3886200"/>
            <a:ext cx="747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Ramp</a:t>
            </a:r>
          </a:p>
        </p:txBody>
      </p:sp>
      <p:sp>
        <p:nvSpPr>
          <p:cNvPr id="3125" name="Text Box 53"/>
          <p:cNvSpPr txBox="1">
            <a:spLocks noChangeArrowheads="1"/>
          </p:cNvSpPr>
          <p:nvPr/>
        </p:nvSpPr>
        <p:spPr bwMode="auto">
          <a:xfrm>
            <a:off x="228600" y="1676400"/>
            <a:ext cx="1725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Splice Nb</a:t>
            </a:r>
            <a:r>
              <a:rPr lang="en-US" sz="1400" baseline="-25000"/>
              <a:t>3</a:t>
            </a:r>
            <a:r>
              <a:rPr lang="en-US" sz="1400"/>
              <a:t>Sn NbTi</a:t>
            </a:r>
          </a:p>
        </p:txBody>
      </p:sp>
      <p:sp>
        <p:nvSpPr>
          <p:cNvPr id="3126" name="Text Box 54"/>
          <p:cNvSpPr txBox="1">
            <a:spLocks noChangeArrowheads="1"/>
          </p:cNvSpPr>
          <p:nvPr/>
        </p:nvSpPr>
        <p:spPr bwMode="auto">
          <a:xfrm>
            <a:off x="1965325" y="4854575"/>
            <a:ext cx="6045200" cy="517525"/>
          </a:xfrm>
          <a:prstGeom prst="rect">
            <a:avLst/>
          </a:prstGeom>
          <a:solidFill>
            <a:srgbClr val="FF00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400" b="0"/>
              <a:t>Vtaps on 1</a:t>
            </a:r>
            <a:r>
              <a:rPr lang="en-US" sz="1400" b="0" baseline="30000"/>
              <a:t>st</a:t>
            </a:r>
            <a:r>
              <a:rPr lang="en-US" sz="1400" b="0"/>
              <a:t>, 2</a:t>
            </a:r>
            <a:r>
              <a:rPr lang="en-US" sz="1400" b="0" baseline="30000"/>
              <a:t>nd</a:t>
            </a:r>
            <a:r>
              <a:rPr lang="en-US" sz="1400" b="0"/>
              <a:t>,6</a:t>
            </a:r>
            <a:r>
              <a:rPr lang="en-US" sz="1400" b="0" baseline="30000"/>
              <a:t>th</a:t>
            </a:r>
            <a:r>
              <a:rPr lang="en-US" sz="1400" b="0"/>
              <a:t> and on one between 13</a:t>
            </a:r>
            <a:r>
              <a:rPr lang="en-US" sz="1400" b="0" baseline="30000"/>
              <a:t>th</a:t>
            </a:r>
            <a:r>
              <a:rPr lang="en-US" sz="1400" b="0"/>
              <a:t>,14</a:t>
            </a:r>
            <a:r>
              <a:rPr lang="en-US" sz="1400" b="0" baseline="30000"/>
              <a:t>th</a:t>
            </a:r>
            <a:r>
              <a:rPr lang="en-US" sz="1400" b="0"/>
              <a:t>,15</a:t>
            </a:r>
            <a:r>
              <a:rPr lang="en-US" sz="1400" b="0" baseline="30000"/>
              <a:t>th</a:t>
            </a:r>
            <a:r>
              <a:rPr lang="en-US" sz="1400" b="0"/>
              <a:t> turns</a:t>
            </a:r>
            <a:r>
              <a:rPr lang="en-US" sz="1400" b="0" baseline="30000"/>
              <a:t> </a:t>
            </a:r>
            <a:r>
              <a:rPr lang="en-US" sz="1400" b="0"/>
              <a:t> ,</a:t>
            </a:r>
          </a:p>
          <a:p>
            <a:pPr algn="ctr"/>
            <a:r>
              <a:rPr lang="en-US" sz="1400" b="0"/>
              <a:t>Vtaps are also covering the splice  but they are in principle not on the trace</a:t>
            </a:r>
          </a:p>
        </p:txBody>
      </p:sp>
      <p:sp>
        <p:nvSpPr>
          <p:cNvPr id="3127" name="AutoShape 55"/>
          <p:cNvSpPr>
            <a:spLocks noChangeArrowheads="1"/>
          </p:cNvSpPr>
          <p:nvPr/>
        </p:nvSpPr>
        <p:spPr bwMode="auto">
          <a:xfrm>
            <a:off x="4114800" y="1752600"/>
            <a:ext cx="1371600" cy="1524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28" name="Rectangle 56"/>
          <p:cNvSpPr>
            <a:spLocks noChangeArrowheads="1"/>
          </p:cNvSpPr>
          <p:nvPr/>
        </p:nvSpPr>
        <p:spPr bwMode="auto">
          <a:xfrm>
            <a:off x="2362200" y="3308350"/>
            <a:ext cx="274638" cy="239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30" name="Line 58"/>
          <p:cNvSpPr>
            <a:spLocks noChangeShapeType="1"/>
          </p:cNvSpPr>
          <p:nvPr/>
        </p:nvSpPr>
        <p:spPr bwMode="auto">
          <a:xfrm rot="-5400000">
            <a:off x="6019800" y="3352800"/>
            <a:ext cx="45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 rot="-5400000">
            <a:off x="6477000" y="3352800"/>
            <a:ext cx="45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158" name="Rectangle 86"/>
          <p:cNvSpPr>
            <a:spLocks noChangeArrowheads="1"/>
          </p:cNvSpPr>
          <p:nvPr/>
        </p:nvSpPr>
        <p:spPr bwMode="auto">
          <a:xfrm>
            <a:off x="4433888" y="2743200"/>
            <a:ext cx="274637" cy="239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59" name="Rectangle 87"/>
          <p:cNvSpPr>
            <a:spLocks noChangeArrowheads="1"/>
          </p:cNvSpPr>
          <p:nvPr/>
        </p:nvSpPr>
        <p:spPr bwMode="auto">
          <a:xfrm>
            <a:off x="4433888" y="3810000"/>
            <a:ext cx="274637" cy="239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>
            <a:off x="4343400" y="3733800"/>
            <a:ext cx="45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161" name="Line 89"/>
          <p:cNvSpPr>
            <a:spLocks noChangeShapeType="1"/>
          </p:cNvSpPr>
          <p:nvPr/>
        </p:nvSpPr>
        <p:spPr bwMode="auto">
          <a:xfrm>
            <a:off x="4343400" y="4114800"/>
            <a:ext cx="45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164" name="Rectangle 92"/>
          <p:cNvSpPr>
            <a:spLocks noChangeArrowheads="1"/>
          </p:cNvSpPr>
          <p:nvPr/>
        </p:nvSpPr>
        <p:spPr bwMode="auto">
          <a:xfrm>
            <a:off x="6324600" y="3265488"/>
            <a:ext cx="274638" cy="2397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165" name="Line 93"/>
          <p:cNvSpPr>
            <a:spLocks noChangeShapeType="1"/>
          </p:cNvSpPr>
          <p:nvPr/>
        </p:nvSpPr>
        <p:spPr bwMode="auto">
          <a:xfrm rot="-5400000">
            <a:off x="4114800" y="2895600"/>
            <a:ext cx="45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166" name="Line 94"/>
          <p:cNvSpPr>
            <a:spLocks noChangeShapeType="1"/>
          </p:cNvSpPr>
          <p:nvPr/>
        </p:nvSpPr>
        <p:spPr bwMode="auto">
          <a:xfrm rot="-5400000">
            <a:off x="4572000" y="2895600"/>
            <a:ext cx="45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222" name="Text Box 150"/>
          <p:cNvSpPr txBox="1">
            <a:spLocks noChangeArrowheads="1"/>
          </p:cNvSpPr>
          <p:nvPr/>
        </p:nvSpPr>
        <p:spPr bwMode="auto">
          <a:xfrm>
            <a:off x="3048000" y="38100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CC"/>
                </a:solidFill>
              </a:rPr>
              <a:t>VT1</a:t>
            </a:r>
          </a:p>
        </p:txBody>
      </p:sp>
      <p:sp>
        <p:nvSpPr>
          <p:cNvPr id="3223" name="Text Box 151"/>
          <p:cNvSpPr txBox="1">
            <a:spLocks noChangeArrowheads="1"/>
          </p:cNvSpPr>
          <p:nvPr/>
        </p:nvSpPr>
        <p:spPr bwMode="auto">
          <a:xfrm>
            <a:off x="6400800" y="19050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CC"/>
                </a:solidFill>
              </a:rPr>
              <a:t>VT6</a:t>
            </a:r>
          </a:p>
        </p:txBody>
      </p:sp>
      <p:sp>
        <p:nvSpPr>
          <p:cNvPr id="3224" name="Text Box 152"/>
          <p:cNvSpPr txBox="1">
            <a:spLocks noChangeArrowheads="1"/>
          </p:cNvSpPr>
          <p:nvPr/>
        </p:nvSpPr>
        <p:spPr bwMode="auto">
          <a:xfrm>
            <a:off x="2362200" y="44196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CC"/>
                </a:solidFill>
              </a:rPr>
              <a:t>VT5</a:t>
            </a:r>
          </a:p>
        </p:txBody>
      </p:sp>
      <p:sp>
        <p:nvSpPr>
          <p:cNvPr id="3225" name="Text Box 153"/>
          <p:cNvSpPr txBox="1">
            <a:spLocks noChangeArrowheads="1"/>
          </p:cNvSpPr>
          <p:nvPr/>
        </p:nvSpPr>
        <p:spPr bwMode="auto">
          <a:xfrm>
            <a:off x="3048000" y="27432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CC"/>
                </a:solidFill>
              </a:rPr>
              <a:t>VT4</a:t>
            </a:r>
          </a:p>
        </p:txBody>
      </p:sp>
      <p:sp>
        <p:nvSpPr>
          <p:cNvPr id="3226" name="Text Box 154"/>
          <p:cNvSpPr txBox="1">
            <a:spLocks noChangeArrowheads="1"/>
          </p:cNvSpPr>
          <p:nvPr/>
        </p:nvSpPr>
        <p:spPr bwMode="auto">
          <a:xfrm>
            <a:off x="5562600" y="26670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CC"/>
                </a:solidFill>
              </a:rPr>
              <a:t>VT3</a:t>
            </a:r>
          </a:p>
        </p:txBody>
      </p:sp>
      <p:sp>
        <p:nvSpPr>
          <p:cNvPr id="3227" name="Text Box 155"/>
          <p:cNvSpPr txBox="1">
            <a:spLocks noChangeArrowheads="1"/>
          </p:cNvSpPr>
          <p:nvPr/>
        </p:nvSpPr>
        <p:spPr bwMode="auto">
          <a:xfrm>
            <a:off x="5638800" y="37338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CC"/>
                </a:solidFill>
              </a:rPr>
              <a:t>VT2</a:t>
            </a:r>
          </a:p>
        </p:txBody>
      </p:sp>
      <p:sp>
        <p:nvSpPr>
          <p:cNvPr id="3228" name="Text Box 156"/>
          <p:cNvSpPr txBox="1">
            <a:spLocks noChangeArrowheads="1"/>
          </p:cNvSpPr>
          <p:nvPr/>
        </p:nvSpPr>
        <p:spPr bwMode="auto">
          <a:xfrm>
            <a:off x="2438400" y="19812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CC"/>
                </a:solidFill>
              </a:rPr>
              <a:t>VT7</a:t>
            </a:r>
          </a:p>
        </p:txBody>
      </p:sp>
      <p:sp>
        <p:nvSpPr>
          <p:cNvPr id="3229" name="Text Box 157"/>
          <p:cNvSpPr txBox="1">
            <a:spLocks noChangeArrowheads="1"/>
          </p:cNvSpPr>
          <p:nvPr/>
        </p:nvSpPr>
        <p:spPr bwMode="auto">
          <a:xfrm>
            <a:off x="2667000" y="14478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CC"/>
                </a:solidFill>
              </a:rPr>
              <a:t>VT8</a:t>
            </a:r>
          </a:p>
        </p:txBody>
      </p:sp>
      <p:sp>
        <p:nvSpPr>
          <p:cNvPr id="3234" name="Text Box 162"/>
          <p:cNvSpPr txBox="1">
            <a:spLocks noChangeArrowheads="1"/>
          </p:cNvSpPr>
          <p:nvPr/>
        </p:nvSpPr>
        <p:spPr bwMode="auto">
          <a:xfrm>
            <a:off x="2286000" y="28194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FF"/>
                </a:solidFill>
              </a:rPr>
              <a:t>Eps zh</a:t>
            </a:r>
          </a:p>
        </p:txBody>
      </p:sp>
      <p:sp>
        <p:nvSpPr>
          <p:cNvPr id="3235" name="Text Box 163"/>
          <p:cNvSpPr txBox="1">
            <a:spLocks noChangeArrowheads="1"/>
          </p:cNvSpPr>
          <p:nvPr/>
        </p:nvSpPr>
        <p:spPr bwMode="auto">
          <a:xfrm>
            <a:off x="4111625" y="304800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FF"/>
                </a:solidFill>
              </a:rPr>
              <a:t>Eps tc</a:t>
            </a:r>
          </a:p>
        </p:txBody>
      </p:sp>
      <p:sp>
        <p:nvSpPr>
          <p:cNvPr id="3236" name="Text Box 164"/>
          <p:cNvSpPr txBox="1">
            <a:spLocks noChangeArrowheads="1"/>
          </p:cNvSpPr>
          <p:nvPr/>
        </p:nvSpPr>
        <p:spPr bwMode="auto">
          <a:xfrm>
            <a:off x="4117975" y="3429000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FF"/>
                </a:solidFill>
              </a:rPr>
              <a:t>Eps zc</a:t>
            </a:r>
          </a:p>
        </p:txBody>
      </p:sp>
      <p:sp>
        <p:nvSpPr>
          <p:cNvPr id="3237" name="Text Box 165"/>
          <p:cNvSpPr txBox="1">
            <a:spLocks noChangeArrowheads="1"/>
          </p:cNvSpPr>
          <p:nvPr/>
        </p:nvSpPr>
        <p:spPr bwMode="auto">
          <a:xfrm>
            <a:off x="6172200" y="2743200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FF"/>
                </a:solidFill>
              </a:rPr>
              <a:t>Eps th</a:t>
            </a:r>
          </a:p>
        </p:txBody>
      </p:sp>
      <p:sp>
        <p:nvSpPr>
          <p:cNvPr id="3238" name="Line 166"/>
          <p:cNvSpPr>
            <a:spLocks noChangeShapeType="1"/>
          </p:cNvSpPr>
          <p:nvPr/>
        </p:nvSpPr>
        <p:spPr bwMode="auto">
          <a:xfrm>
            <a:off x="4572000" y="2667000"/>
            <a:ext cx="0" cy="381000"/>
          </a:xfrm>
          <a:prstGeom prst="line">
            <a:avLst/>
          </a:prstGeom>
          <a:noFill/>
          <a:ln w="19050">
            <a:solidFill>
              <a:srgbClr val="0099FF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239" name="Line 167"/>
          <p:cNvSpPr>
            <a:spLocks noChangeShapeType="1"/>
          </p:cNvSpPr>
          <p:nvPr/>
        </p:nvSpPr>
        <p:spPr bwMode="auto">
          <a:xfrm>
            <a:off x="6477000" y="3233738"/>
            <a:ext cx="0" cy="381000"/>
          </a:xfrm>
          <a:prstGeom prst="line">
            <a:avLst/>
          </a:prstGeom>
          <a:noFill/>
          <a:ln w="19050">
            <a:solidFill>
              <a:srgbClr val="0099FF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240" name="Line 168"/>
          <p:cNvSpPr>
            <a:spLocks noChangeShapeType="1"/>
          </p:cNvSpPr>
          <p:nvPr/>
        </p:nvSpPr>
        <p:spPr bwMode="auto">
          <a:xfrm rot="-5400000">
            <a:off x="2476500" y="3238500"/>
            <a:ext cx="0" cy="381000"/>
          </a:xfrm>
          <a:prstGeom prst="line">
            <a:avLst/>
          </a:prstGeom>
          <a:noFill/>
          <a:ln w="19050">
            <a:solidFill>
              <a:srgbClr val="0099FF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241" name="Line 169"/>
          <p:cNvSpPr>
            <a:spLocks noChangeShapeType="1"/>
          </p:cNvSpPr>
          <p:nvPr/>
        </p:nvSpPr>
        <p:spPr bwMode="auto">
          <a:xfrm rot="-5400000">
            <a:off x="4572000" y="3695700"/>
            <a:ext cx="0" cy="381000"/>
          </a:xfrm>
          <a:prstGeom prst="line">
            <a:avLst/>
          </a:prstGeom>
          <a:noFill/>
          <a:ln w="19050">
            <a:solidFill>
              <a:srgbClr val="0099FF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4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Instrumentation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Espace réservé du contenu 2"/>
          <p:cNvSpPr>
            <a:spLocks noGrp="1"/>
          </p:cNvSpPr>
          <p:nvPr>
            <p:ph idx="1"/>
          </p:nvPr>
        </p:nvSpPr>
        <p:spPr>
          <a:xfrm>
            <a:off x="323528" y="5517232"/>
            <a:ext cx="8229600" cy="1728192"/>
          </a:xfrm>
        </p:spPr>
        <p:txBody>
          <a:bodyPr>
            <a:normAutofit fontScale="85000" lnSpcReduction="20000"/>
          </a:bodyPr>
          <a:lstStyle/>
          <a:p>
            <a:r>
              <a:rPr lang="fr-FR" sz="2400" dirty="0" smtClean="0">
                <a:solidFill>
                  <a:srgbClr val="0070C0"/>
                </a:solidFill>
                <a:cs typeface="Times New Roman" pitchFamily="18" charset="0"/>
              </a:rPr>
              <a:t>Mesurer</a:t>
            </a:r>
            <a:r>
              <a:rPr lang="fr-FR" sz="2400" dirty="0" smtClean="0">
                <a:cs typeface="Times New Roman" pitchFamily="18" charset="0"/>
              </a:rPr>
              <a:t> : </a:t>
            </a:r>
            <a:r>
              <a:rPr lang="fr-FR" sz="2400" dirty="0" smtClean="0"/>
              <a:t>Comportement mécanique, Champ magnétique </a:t>
            </a:r>
            <a:endParaRPr lang="fr-FR" sz="2400" dirty="0"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cs typeface="Times New Roman" pitchFamily="18" charset="0"/>
              </a:rPr>
              <a:t>Détecter</a:t>
            </a:r>
            <a:r>
              <a:rPr lang="fr-FR" sz="2400" dirty="0" smtClean="0">
                <a:cs typeface="Times New Roman" pitchFamily="18" charset="0"/>
              </a:rPr>
              <a:t> : </a:t>
            </a:r>
            <a:r>
              <a:rPr lang="fr-FR" sz="2400" dirty="0" err="1" smtClean="0"/>
              <a:t>Quench</a:t>
            </a:r>
            <a:r>
              <a:rPr lang="fr-FR" sz="2400" dirty="0" smtClean="0"/>
              <a:t> pour protection de l’aimant et pour calculs de propagation</a:t>
            </a:r>
            <a:endParaRPr lang="fr-FR" sz="2400" dirty="0">
              <a:cs typeface="Times New Roman" pitchFamily="18" charset="0"/>
            </a:endParaRPr>
          </a:p>
          <a:p>
            <a:pPr lvl="0"/>
            <a:r>
              <a:rPr lang="fr-FR" sz="2400" dirty="0" smtClean="0">
                <a:solidFill>
                  <a:srgbClr val="0070C0"/>
                </a:solidFill>
                <a:cs typeface="Times New Roman" pitchFamily="18" charset="0"/>
              </a:rPr>
              <a:t>Provoquer</a:t>
            </a:r>
            <a:r>
              <a:rPr lang="fr-FR" sz="2400" dirty="0" smtClean="0">
                <a:cs typeface="Times New Roman" pitchFamily="18" charset="0"/>
              </a:rPr>
              <a:t> : </a:t>
            </a:r>
            <a:r>
              <a:rPr lang="fr-FR" sz="2400" dirty="0" err="1" smtClean="0"/>
              <a:t>Quench</a:t>
            </a:r>
            <a:r>
              <a:rPr lang="fr-FR" sz="2400" dirty="0" smtClean="0"/>
              <a:t> avec 2 chaufferettes</a:t>
            </a:r>
            <a:endParaRPr lang="fr-FR" sz="2400" dirty="0"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	</a:t>
            </a:r>
            <a:endParaRPr lang="fr-FR" dirty="0">
              <a:cs typeface="Times New Roman" pitchFamily="18" charset="0"/>
            </a:endParaRPr>
          </a:p>
        </p:txBody>
      </p:sp>
      <p:sp>
        <p:nvSpPr>
          <p:cNvPr id="116" name="Espace réservé de la date 1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1DD1-0A78-4DB5-9257-F7ADC87C5AED}" type="datetime1">
              <a:rPr lang="fr-FR" smtClean="0"/>
              <a:t>12/07/2010</a:t>
            </a:fld>
            <a:endParaRPr lang="fr-FR"/>
          </a:p>
        </p:txBody>
      </p:sp>
      <p:sp>
        <p:nvSpPr>
          <p:cNvPr id="117" name="Espace réservé du numéro de diapositive 1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Bobinage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Espace réservé du contenu 3" descr="IMG_2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  <p:sp>
        <p:nvSpPr>
          <p:cNvPr id="5" name="ZoneTexte 4"/>
          <p:cNvSpPr txBox="1"/>
          <p:nvPr/>
        </p:nvSpPr>
        <p:spPr>
          <a:xfrm>
            <a:off x="467544" y="692696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  Double 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galette</a:t>
            </a:r>
            <a:endParaRPr lang="fr-FR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34E9-D8CE-4B31-8D22-D4D409D230B0}" type="datetime1">
              <a:rPr lang="fr-FR" smtClean="0"/>
              <a:t>12/07/2010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Problème rencontrés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	- Epaisseur du câble mal déterminée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	- Fausses positions des prises de potentiel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	- Câble pas bien isolé 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fr-F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Bobinage</a:t>
            </a:r>
            <a:endParaRPr lang="fr-F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 4" descr="IMG_2001.JPG"/>
          <p:cNvPicPr>
            <a:picLocks noChangeAspect="1"/>
          </p:cNvPicPr>
          <p:nvPr/>
        </p:nvPicPr>
        <p:blipFill>
          <a:blip r:embed="rId2" cstate="print"/>
          <a:srcRect t="26262" r="22261"/>
          <a:stretch>
            <a:fillRect/>
          </a:stretch>
        </p:blipFill>
        <p:spPr>
          <a:xfrm>
            <a:off x="179512" y="3212976"/>
            <a:ext cx="4896544" cy="3096344"/>
          </a:xfrm>
          <a:prstGeom prst="rect">
            <a:avLst/>
          </a:prstGeom>
        </p:spPr>
      </p:pic>
      <p:pic>
        <p:nvPicPr>
          <p:cNvPr id="6" name="Espace réservé du contenu 6" descr="IMG_1971.JPG"/>
          <p:cNvPicPr>
            <a:picLocks noChangeAspect="1"/>
          </p:cNvPicPr>
          <p:nvPr/>
        </p:nvPicPr>
        <p:blipFill>
          <a:blip r:embed="rId3" cstate="print"/>
          <a:srcRect l="42575" t="37225" r="14998" b="15045"/>
          <a:stretch>
            <a:fillRect/>
          </a:stretch>
        </p:blipFill>
        <p:spPr>
          <a:xfrm>
            <a:off x="5148064" y="3356992"/>
            <a:ext cx="3648406" cy="2736304"/>
          </a:xfrm>
          <a:prstGeom prst="rect">
            <a:avLst/>
          </a:prstGeom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800FB-6C3A-4BC6-BC11-9DCAC3AC584B}" type="datetime1">
              <a:rPr lang="fr-FR" smtClean="0"/>
              <a:t>12/07/2010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11B0-3B01-44D3-89C3-0C11EDEBF773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233</Words>
  <Application>Microsoft Office PowerPoint</Application>
  <PresentationFormat>Affichage à l'écran (4:3)</PresentationFormat>
  <Paragraphs>100</Paragraphs>
  <Slides>13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Présentation du stage</vt:lpstr>
      <vt:lpstr>Plan</vt:lpstr>
      <vt:lpstr>Rappel du contexte</vt:lpstr>
      <vt:lpstr>Rappel du contexte</vt:lpstr>
      <vt:lpstr>Différentes phases de travail réalisées</vt:lpstr>
      <vt:lpstr>Adaptation des plans d’outillage</vt:lpstr>
      <vt:lpstr>Modélisation en C.A.O.</vt:lpstr>
      <vt:lpstr>Modélisation en C.A.O.</vt:lpstr>
      <vt:lpstr>Modélisation en C.A.O.</vt:lpstr>
      <vt:lpstr>Modélisation en C.A.O.</vt:lpstr>
      <vt:lpstr>Instrumentation</vt:lpstr>
      <vt:lpstr>Bobinage</vt:lpstr>
      <vt:lpstr>Bobinage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de stage</dc:title>
  <dc:creator>Minh</dc:creator>
  <cp:lastModifiedBy>mle</cp:lastModifiedBy>
  <cp:revision>35</cp:revision>
  <dcterms:created xsi:type="dcterms:W3CDTF">2010-07-11T22:18:32Z</dcterms:created>
  <dcterms:modified xsi:type="dcterms:W3CDTF">2010-07-12T08:50:45Z</dcterms:modified>
</cp:coreProperties>
</file>