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1" r:id="rId2"/>
    <p:sldId id="272" r:id="rId3"/>
    <p:sldId id="273" r:id="rId4"/>
    <p:sldId id="271" r:id="rId5"/>
    <p:sldId id="284" r:id="rId6"/>
    <p:sldId id="287" r:id="rId7"/>
    <p:sldId id="286" r:id="rId8"/>
    <p:sldId id="283" r:id="rId9"/>
    <p:sldId id="289" r:id="rId10"/>
    <p:sldId id="290" r:id="rId11"/>
    <p:sldId id="292" r:id="rId12"/>
    <p:sldId id="291" r:id="rId13"/>
    <p:sldId id="280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808080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9" autoAdjust="0"/>
    <p:restoredTop sz="94729" autoAdjust="0"/>
  </p:normalViewPr>
  <p:slideViewPr>
    <p:cSldViewPr>
      <p:cViewPr>
        <p:scale>
          <a:sx n="93" d="100"/>
          <a:sy n="93" d="100"/>
        </p:scale>
        <p:origin x="-130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AFE2C-5007-4057-8DFB-EC24DF7E4136}" type="datetimeFigureOut">
              <a:rPr lang="fr-FR" smtClean="0"/>
              <a:pPr/>
              <a:t>05/02/2014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5FE0B-B3A6-4AF6-B265-A109385ED23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832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5FE0B-B3A6-4AF6-B265-A109385ED237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2466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2653832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4509120"/>
            <a:ext cx="4788464" cy="1224136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3960000" y="6305192"/>
            <a:ext cx="1450504" cy="365125"/>
          </a:xfrm>
        </p:spPr>
        <p:txBody>
          <a:bodyPr/>
          <a:lstStyle/>
          <a:p>
            <a:fld id="{215806A7-BCCE-4741-AB47-7A26318FFE5F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5436096" y="6305192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CEA | 10 AVRIL 2012</a:t>
            </a:r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4" hasCustomPrompt="1"/>
          </p:nvPr>
        </p:nvSpPr>
        <p:spPr>
          <a:xfrm>
            <a:off x="3311999" y="3311999"/>
            <a:ext cx="5832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 Visuel</a:t>
            </a:r>
            <a:endParaRPr lang="fr-FR" dirty="0"/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5"/>
          </p:nvPr>
        </p:nvSpPr>
        <p:spPr>
          <a:xfrm>
            <a:off x="3960000" y="6305192"/>
            <a:ext cx="1450504" cy="365125"/>
          </a:xfrm>
        </p:spPr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7"/>
          </p:nvPr>
        </p:nvSpPr>
        <p:spPr>
          <a:xfrm>
            <a:off x="5436096" y="6305192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CEA | 10 AVRIL 2012</a:t>
            </a:r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7"/>
          </p:nvPr>
        </p:nvSpPr>
        <p:spPr>
          <a:xfrm>
            <a:off x="3960000" y="6305192"/>
            <a:ext cx="1450504" cy="365125"/>
          </a:xfrm>
        </p:spPr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9"/>
          </p:nvPr>
        </p:nvSpPr>
        <p:spPr>
          <a:xfrm>
            <a:off x="5436096" y="6305192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CEA | 10 AVRIL 2012</a:t>
            </a:r>
            <a:endParaRPr lang="fr-FR" dirty="0"/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 hasCustomPrompt="1"/>
          </p:nvPr>
        </p:nvSpPr>
        <p:spPr>
          <a:xfrm>
            <a:off x="3312000" y="3312000"/>
            <a:ext cx="1944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256000" y="3312000"/>
            <a:ext cx="1944000" cy="21240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 hasCustomPrompt="1"/>
          </p:nvPr>
        </p:nvSpPr>
        <p:spPr>
          <a:xfrm>
            <a:off x="7200000" y="3312000"/>
            <a:ext cx="1944000" cy="21240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bandeau_intercalai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72000" y="1949598"/>
            <a:ext cx="5364496" cy="4719761"/>
          </a:xfrm>
        </p:spPr>
        <p:txBody>
          <a:bodyPr anchor="t"/>
          <a:lstStyle>
            <a:lvl1pPr algn="l">
              <a:lnSpc>
                <a:spcPts val="2800"/>
              </a:lnSpc>
              <a:defRPr sz="2200" b="1" cap="all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72000" y="260649"/>
            <a:ext cx="5292488" cy="1584176"/>
          </a:xfrm>
        </p:spPr>
        <p:txBody>
          <a:bodyPr anchor="t" anchorCtr="0"/>
          <a:lstStyle>
            <a:lvl1pPr marL="0" indent="0">
              <a:lnSpc>
                <a:spcPts val="1200"/>
              </a:lnSpc>
              <a:spcAft>
                <a:spcPts val="0"/>
              </a:spcAft>
              <a:buNone/>
              <a:defRPr sz="85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576000" y="5877272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576000" y="5445224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fr-FR" dirty="0" smtClean="0"/>
              <a:t>CEA | 10 AVRIL 2012</a:t>
            </a:r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spcAft>
                <a:spcPts val="1500"/>
              </a:spcAft>
              <a:defRPr/>
            </a:lvl1pPr>
            <a:lvl2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2pPr>
            <a:lvl3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3pPr>
            <a:lvl4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4pPr>
            <a:lvl5pPr marL="361950" indent="0">
              <a:lnSpc>
                <a:spcPts val="2800"/>
              </a:lnSpc>
              <a:buNone/>
              <a:tabLst>
                <a:tab pos="8077200" algn="r"/>
              </a:tabLst>
              <a:defRPr sz="2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10 AVRIL 2012</a:t>
            </a:r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10 AVRIL 2012</a:t>
            </a:r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smtClean="0"/>
              <a:t>CEA | 10 AVRIL 2012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 hasCustomPrompt="1"/>
          </p:nvPr>
        </p:nvSpPr>
        <p:spPr>
          <a:xfrm>
            <a:off x="5148000" y="2016000"/>
            <a:ext cx="3492000" cy="369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0701655-DB86-4BDD-ACDB-98A835538BBF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 smtClean="0"/>
              <a:t>CEA | 10 AVRIL 2012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148000" y="2016000"/>
            <a:ext cx="3492000" cy="198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 hasCustomPrompt="1"/>
          </p:nvPr>
        </p:nvSpPr>
        <p:spPr>
          <a:xfrm>
            <a:off x="5148000" y="3999600"/>
            <a:ext cx="1746000" cy="16956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 hasCustomPrompt="1"/>
          </p:nvPr>
        </p:nvSpPr>
        <p:spPr>
          <a:xfrm>
            <a:off x="6894000" y="3999600"/>
            <a:ext cx="1746000" cy="16956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3707506"/>
            <a:ext cx="8172464" cy="252980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10 AVRIL 2012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76000" y="1458000"/>
            <a:ext cx="8064000" cy="1908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10 AVRIL 2012</a:t>
            </a:r>
            <a:endParaRPr lang="fr-FR" dirty="0"/>
          </a:p>
        </p:txBody>
      </p:sp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378000" y="836613"/>
            <a:ext cx="8460000" cy="51847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car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6486" y="846237"/>
            <a:ext cx="8460000" cy="4156911"/>
          </a:xfrm>
          <a:prstGeom prst="rect">
            <a:avLst/>
          </a:prstGeom>
        </p:spPr>
      </p:pic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10 AVRIL 2012</a:t>
            </a:r>
            <a:endParaRPr lang="fr-FR" dirty="0"/>
          </a:p>
        </p:txBody>
      </p:sp>
      <p:sp>
        <p:nvSpPr>
          <p:cNvPr id="33" name="Espace réservé du graphique 32"/>
          <p:cNvSpPr>
            <a:spLocks noGrp="1"/>
          </p:cNvSpPr>
          <p:nvPr>
            <p:ph type="chart" sz="quarter" idx="13" hasCustomPrompt="1"/>
          </p:nvPr>
        </p:nvSpPr>
        <p:spPr>
          <a:xfrm>
            <a:off x="899592" y="5157788"/>
            <a:ext cx="3240360" cy="863600"/>
          </a:xfrm>
        </p:spPr>
        <p:txBody>
          <a:bodyPr anchor="ctr"/>
          <a:lstStyle>
            <a:lvl1pPr marL="0" indent="0" algn="ctr">
              <a:defRPr sz="1200"/>
            </a:lvl1pPr>
          </a:lstStyle>
          <a:p>
            <a:r>
              <a:rPr lang="fr-FR" dirty="0" smtClean="0"/>
              <a:t> Graphique</a:t>
            </a:r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intercalai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pic>
        <p:nvPicPr>
          <p:cNvPr id="7" name="Image 6" descr="bandeau_dernière.png"/>
          <p:cNvPicPr>
            <a:picLocks noChangeAspect="1"/>
          </p:cNvPicPr>
          <p:nvPr userDrawn="1"/>
        </p:nvPicPr>
        <p:blipFill>
          <a:blip r:embed="rId3" cstate="print"/>
          <a:srcRect b="15350"/>
          <a:stretch>
            <a:fillRect/>
          </a:stretch>
        </p:blipFill>
        <p:spPr>
          <a:xfrm>
            <a:off x="3310128" y="0"/>
            <a:ext cx="5833872" cy="580526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8800" y="5799600"/>
            <a:ext cx="1897200" cy="943200"/>
          </a:xfrm>
        </p:spPr>
        <p:txBody>
          <a:bodyPr anchor="t" anchorCtr="0"/>
          <a:lstStyle>
            <a:lvl1pPr>
              <a:lnSpc>
                <a:spcPts val="1200"/>
              </a:lnSpc>
              <a:defRPr sz="85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39505" y="5799600"/>
            <a:ext cx="3552775" cy="943200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00"/>
              </a:lnSpc>
              <a:spcBef>
                <a:spcPts val="800"/>
              </a:spcBef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3pPr>
            <a:lvl4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4pPr>
            <a:lvl5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576000" y="5445224"/>
            <a:ext cx="11186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576000" y="5877272"/>
            <a:ext cx="26642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CEA | 10 AVRIL 2012</a:t>
            </a:r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text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955548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512000" y="52752"/>
            <a:ext cx="7236464" cy="90872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76000" y="1268760"/>
            <a:ext cx="8172464" cy="49685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76000" y="6305192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bg1"/>
                </a:solidFill>
              </a:defRPr>
            </a:lvl1pPr>
          </a:lstStyle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051720" y="6305192"/>
            <a:ext cx="593982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CEA | 10 AVRIL 2012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25304" y="6303598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5" r:id="rId4"/>
    <p:sldLayoutId id="2147483666" r:id="rId5"/>
    <p:sldLayoutId id="2147483650" r:id="rId6"/>
    <p:sldLayoutId id="2147483662" r:id="rId7"/>
    <p:sldLayoutId id="2147483663" r:id="rId8"/>
    <p:sldLayoutId id="2147483664" r:id="rId9"/>
    <p:sldLayoutId id="2147483667" r:id="rId10"/>
    <p:sldLayoutId id="2147483654" r:id="rId11"/>
    <p:sldLayoutId id="2147483668" r:id="rId1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923925" indent="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itchFamily="34" charset="0"/>
        <a:buNone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360363" algn="l" defTabSz="914400" rtl="0" eaLnBrk="1" latinLnBrk="0" hangingPunct="1">
        <a:lnSpc>
          <a:spcPts val="2000"/>
        </a:lnSpc>
        <a:spcBef>
          <a:spcPts val="0"/>
        </a:spcBef>
        <a:buSzPct val="90000"/>
        <a:buFontTx/>
        <a:buBlip>
          <a:blip r:embed="rId15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2pPr>
      <a:lvl3pPr marL="361950" indent="0" algn="l" defTabSz="914400" rtl="0" eaLnBrk="1" latinLnBrk="0" hangingPunct="1">
        <a:lnSpc>
          <a:spcPts val="2000"/>
        </a:lnSpc>
        <a:spcBef>
          <a:spcPts val="0"/>
        </a:spcBef>
        <a:buSzPct val="36000"/>
        <a:buFont typeface="Arial" pitchFamily="34" charset="0"/>
        <a:buNone/>
        <a:defRPr sz="1600" kern="1200">
          <a:solidFill>
            <a:srgbClr val="666666"/>
          </a:solidFill>
          <a:latin typeface="+mn-lt"/>
          <a:ea typeface="+mn-ea"/>
          <a:cs typeface="+mn-cs"/>
        </a:defRPr>
      </a:lvl3pPr>
      <a:lvl4pPr marL="1009650" indent="-238125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SzPct val="36000"/>
        <a:buFontTx/>
        <a:buBlip>
          <a:blip r:embed="rId16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133475" indent="-114300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Font typeface="Arial" pitchFamily="34" charset="0"/>
        <a:buChar char="-"/>
        <a:defRPr sz="16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wmf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cap="none" dirty="0" err="1" smtClean="0"/>
              <a:t>February</a:t>
            </a:r>
            <a:r>
              <a:rPr lang="fr-FR" cap="none" dirty="0" smtClean="0"/>
              <a:t> 5th 2014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/>
          </p:nvPr>
        </p:nvSpPr>
        <p:spPr>
          <a:xfrm>
            <a:off x="6948264" y="6021288"/>
            <a:ext cx="1260072" cy="254796"/>
          </a:xfrm>
        </p:spPr>
        <p:txBody>
          <a:bodyPr/>
          <a:lstStyle/>
          <a:p>
            <a:r>
              <a:rPr lang="fr-FR" dirty="0" smtClean="0"/>
              <a:t>Christian VEYSSIERE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 dirty="0" smtClean="0"/>
              <a:t>CEA | 10 AVRIL 2012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4164565" y="116632"/>
            <a:ext cx="48245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W </a:t>
            </a:r>
            <a:r>
              <a:rPr lang="en-US" sz="4400" dirty="0" smtClean="0"/>
              <a:t>shielding</a:t>
            </a:r>
          </a:p>
          <a:p>
            <a:pPr algn="ctr"/>
            <a:r>
              <a:rPr lang="en-US" sz="4400" dirty="0" smtClean="0"/>
              <a:t>Mechanical design</a:t>
            </a:r>
            <a:endParaRPr lang="en-US" sz="4400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6108781" y="4221088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 behalf of </a:t>
            </a:r>
            <a:r>
              <a:rPr lang="en-US" b="1" dirty="0" smtClean="0"/>
              <a:t>Loris </a:t>
            </a:r>
            <a:r>
              <a:rPr lang="en-US" b="1" dirty="0" err="1" smtClean="0"/>
              <a:t>Scola</a:t>
            </a:r>
            <a:r>
              <a:rPr lang="en-US" b="1" dirty="0" smtClean="0"/>
              <a:t> </a:t>
            </a:r>
            <a:r>
              <a:rPr lang="en-US" dirty="0" smtClean="0"/>
              <a:t>and</a:t>
            </a:r>
            <a:r>
              <a:rPr lang="en-US" b="1" dirty="0" smtClean="0"/>
              <a:t> Henry </a:t>
            </a:r>
            <a:r>
              <a:rPr lang="en-US" b="1" dirty="0" err="1" smtClean="0"/>
              <a:t>Przybilski</a:t>
            </a:r>
            <a:endParaRPr lang="en-US" b="1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5" r="33946"/>
          <a:stretch/>
        </p:blipFill>
        <p:spPr bwMode="auto">
          <a:xfrm>
            <a:off x="3491880" y="1484784"/>
            <a:ext cx="2412265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5112060" y="2765493"/>
            <a:ext cx="44284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CeSOX</a:t>
            </a:r>
            <a:r>
              <a:rPr lang="en-US" sz="2400" dirty="0" smtClean="0"/>
              <a:t> meeting</a:t>
            </a:r>
          </a:p>
          <a:p>
            <a:pPr algn="ctr"/>
            <a:r>
              <a:rPr lang="en-US" sz="2400" dirty="0" smtClean="0"/>
              <a:t>APC 05/02/2014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Shielding functionalities</a:t>
            </a:r>
            <a:endParaRPr lang="en-US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078291"/>
              </p:ext>
            </p:extLst>
          </p:nvPr>
        </p:nvGraphicFramePr>
        <p:xfrm>
          <a:off x="107504" y="1052736"/>
          <a:ext cx="8928992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432048"/>
                <a:gridCol w="7776864"/>
              </a:tblGrid>
              <a:tr h="370840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FUNCTIONS</a:t>
                      </a:r>
                      <a:endParaRPr lang="en-US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aseline="0" noProof="0" dirty="0" smtClean="0">
                          <a:solidFill>
                            <a:srgbClr val="00B0F0"/>
                          </a:solidFill>
                        </a:rPr>
                        <a:t>1</a:t>
                      </a:r>
                      <a:endParaRPr lang="en-US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aseline="0" noProof="0" dirty="0" smtClean="0">
                          <a:solidFill>
                            <a:srgbClr val="00B0F0"/>
                          </a:solidFill>
                        </a:rPr>
                        <a:t>Shield</a:t>
                      </a:r>
                      <a:endParaRPr lang="en-US" sz="1400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noProof="0" dirty="0" smtClean="0">
                          <a:solidFill>
                            <a:schemeClr val="tx1"/>
                          </a:solidFill>
                        </a:rPr>
                        <a:t>Biological shielding</a:t>
                      </a:r>
                      <a:endParaRPr lang="en-US" baseline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aseline="0" noProof="0" dirty="0" smtClean="0">
                          <a:solidFill>
                            <a:srgbClr val="00B0F0"/>
                          </a:solidFill>
                        </a:rPr>
                        <a:t>2</a:t>
                      </a:r>
                      <a:endParaRPr lang="en-US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noProof="0" dirty="0" smtClean="0">
                          <a:solidFill>
                            <a:schemeClr val="tx1"/>
                          </a:solidFill>
                        </a:rPr>
                        <a:t>2.18 MeV </a:t>
                      </a:r>
                      <a:r>
                        <a:rPr lang="en-US" baseline="0" noProof="0" dirty="0" smtClean="0">
                          <a:solidFill>
                            <a:schemeClr val="tx1"/>
                          </a:solidFill>
                          <a:sym typeface="Symbol"/>
                        </a:rPr>
                        <a:t> </a:t>
                      </a:r>
                      <a:r>
                        <a:rPr lang="en-US" baseline="0" noProof="0" dirty="0" smtClean="0">
                          <a:solidFill>
                            <a:schemeClr val="tx1"/>
                          </a:solidFill>
                        </a:rPr>
                        <a:t>shielding</a:t>
                      </a:r>
                      <a:endParaRPr lang="en-US" baseline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aseline="0" noProof="0" dirty="0" smtClean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US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1400" baseline="0" noProof="0" dirty="0" smtClean="0">
                          <a:solidFill>
                            <a:srgbClr val="00B0F0"/>
                          </a:solidFill>
                        </a:rPr>
                        <a:t>Introduction</a:t>
                      </a:r>
                      <a:endParaRPr lang="en-US" sz="1400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Should accept </a:t>
                      </a:r>
                      <a:r>
                        <a:rPr lang="en-US" noProof="0" dirty="0" err="1" smtClean="0">
                          <a:solidFill>
                            <a:schemeClr val="tx1"/>
                          </a:solidFill>
                        </a:rPr>
                        <a:t>Ce</a:t>
                      </a:r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 capsule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aseline="0" noProof="0" dirty="0" smtClean="0">
                          <a:solidFill>
                            <a:srgbClr val="00B0F0"/>
                          </a:solidFill>
                        </a:rPr>
                        <a:t>4</a:t>
                      </a:r>
                      <a:endParaRPr lang="en-US" baseline="0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The capsule should be removed (at least at the end of the experiment)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0" noProof="0" dirty="0" smtClean="0">
                          <a:solidFill>
                            <a:srgbClr val="00B0F0"/>
                          </a:solidFill>
                        </a:rPr>
                        <a:t>5</a:t>
                      </a:r>
                      <a:endParaRPr lang="en-US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Should fit in transport container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0" noProof="0" dirty="0" smtClean="0">
                          <a:solidFill>
                            <a:srgbClr val="00B0F0"/>
                          </a:solidFill>
                        </a:rPr>
                        <a:t>6</a:t>
                      </a:r>
                      <a:endParaRPr lang="en-US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Should fit in </a:t>
                      </a:r>
                      <a:r>
                        <a:rPr lang="en-US" noProof="0" dirty="0" err="1" smtClean="0">
                          <a:solidFill>
                            <a:schemeClr val="tx1"/>
                          </a:solidFill>
                        </a:rPr>
                        <a:t>CeSOX</a:t>
                      </a:r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 dedicated calorimeter </a:t>
                      </a:r>
                      <a:r>
                        <a:rPr lang="en-US" noProof="0" dirty="0" err="1" smtClean="0">
                          <a:solidFill>
                            <a:schemeClr val="tx1"/>
                          </a:solidFill>
                        </a:rPr>
                        <a:t>wrt</a:t>
                      </a:r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 thermal</a:t>
                      </a:r>
                      <a:r>
                        <a:rPr lang="en-US" baseline="0" noProof="0" dirty="0" smtClean="0">
                          <a:solidFill>
                            <a:schemeClr val="tx1"/>
                          </a:solidFill>
                        </a:rPr>
                        <a:t> conductance</a:t>
                      </a:r>
                      <a:endParaRPr lang="en-US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aseline="0" noProof="0" dirty="0" smtClean="0">
                          <a:solidFill>
                            <a:srgbClr val="00B0F0"/>
                          </a:solidFill>
                        </a:rPr>
                        <a:t>7</a:t>
                      </a:r>
                      <a:endParaRPr lang="en-US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baseline="0" noProof="0" dirty="0" smtClean="0">
                          <a:solidFill>
                            <a:srgbClr val="00B0F0"/>
                          </a:solidFill>
                        </a:rPr>
                        <a:t>Handling</a:t>
                      </a:r>
                      <a:endParaRPr lang="en-US" sz="1400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Should be handled in or outside hot cell for capsule introduction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aseline="0" noProof="0" dirty="0" smtClean="0">
                          <a:solidFill>
                            <a:srgbClr val="00B0F0"/>
                          </a:solidFill>
                        </a:rPr>
                        <a:t>8</a:t>
                      </a:r>
                      <a:endParaRPr lang="en-US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Should be handled to transportation container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aseline="0" noProof="0" dirty="0" smtClean="0">
                          <a:solidFill>
                            <a:srgbClr val="00B0F0"/>
                          </a:solidFill>
                        </a:rPr>
                        <a:t>9</a:t>
                      </a:r>
                      <a:endParaRPr lang="en-US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Should be handled</a:t>
                      </a:r>
                      <a:r>
                        <a:rPr lang="en-US" baseline="0" noProof="0" dirty="0" smtClean="0">
                          <a:solidFill>
                            <a:schemeClr val="tx1"/>
                          </a:solidFill>
                        </a:rPr>
                        <a:t> in </a:t>
                      </a:r>
                      <a:r>
                        <a:rPr lang="en-US" baseline="0" noProof="0" dirty="0" err="1" smtClean="0">
                          <a:solidFill>
                            <a:schemeClr val="tx1"/>
                          </a:solidFill>
                        </a:rPr>
                        <a:t>Borexino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24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noProof="0" dirty="0" smtClean="0">
                          <a:solidFill>
                            <a:srgbClr val="00B0F0"/>
                          </a:solidFill>
                        </a:rPr>
                        <a:t>10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noProof="0" dirty="0" smtClean="0">
                          <a:solidFill>
                            <a:srgbClr val="00B0F0"/>
                          </a:solidFill>
                        </a:rPr>
                        <a:t>Thermal</a:t>
                      </a:r>
                    </a:p>
                  </a:txBody>
                  <a:tcPr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Capsules bottom</a:t>
                      </a:r>
                      <a:r>
                        <a:rPr lang="en-US" baseline="0" noProof="0" dirty="0" smtClean="0">
                          <a:solidFill>
                            <a:schemeClr val="tx1"/>
                          </a:solidFill>
                        </a:rPr>
                        <a:t> and side surfaces for thermal conductance (keep control on contacts)</a:t>
                      </a:r>
                      <a:endParaRPr lang="en-US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noProof="0" dirty="0" smtClean="0">
                          <a:solidFill>
                            <a:srgbClr val="00B0F0"/>
                          </a:solidFill>
                        </a:rPr>
                        <a:t>11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Wires and connections for calibration should stay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noProof="0" dirty="0" smtClean="0">
                          <a:solidFill>
                            <a:srgbClr val="00B0F0"/>
                          </a:solidFill>
                        </a:rPr>
                        <a:t>12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Tightness of the cap when vacuum</a:t>
                      </a:r>
                      <a:r>
                        <a:rPr lang="en-US" baseline="0" noProof="0" dirty="0" smtClean="0">
                          <a:solidFill>
                            <a:schemeClr val="tx1"/>
                          </a:solidFill>
                        </a:rPr>
                        <a:t> in calorimeter</a:t>
                      </a:r>
                      <a:endParaRPr lang="en-US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672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Shielding constraints</a:t>
            </a:r>
            <a:endParaRPr lang="en-US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5639101"/>
              </p:ext>
            </p:extLst>
          </p:nvPr>
        </p:nvGraphicFramePr>
        <p:xfrm>
          <a:off x="107504" y="1268760"/>
          <a:ext cx="8856984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180"/>
                <a:gridCol w="8169804"/>
              </a:tblGrid>
              <a:tr h="370840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smtClean="0"/>
                        <a:t>CONSTRAINTS</a:t>
                      </a:r>
                      <a:endParaRPr lang="en-US" noProof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0" noProof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baseline="0" noProof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Air and vacuum tightness</a:t>
                      </a:r>
                      <a:endParaRPr lang="en-US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0" noProof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baseline="0" noProof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Shield.</a:t>
                      </a:r>
                      <a:r>
                        <a:rPr lang="en-US" baseline="0" noProof="0" dirty="0" smtClean="0"/>
                        <a:t> </a:t>
                      </a:r>
                      <a:r>
                        <a:rPr lang="en-US" noProof="0" dirty="0" smtClean="0"/>
                        <a:t>surface</a:t>
                      </a:r>
                      <a:r>
                        <a:rPr lang="en-US" baseline="0" noProof="0" dirty="0" smtClean="0"/>
                        <a:t> temp. limited (in the container and for handling in </a:t>
                      </a:r>
                      <a:r>
                        <a:rPr lang="en-US" baseline="0" noProof="0" dirty="0" err="1" smtClean="0"/>
                        <a:t>Borexino</a:t>
                      </a:r>
                      <a:r>
                        <a:rPr lang="en-US" baseline="0" noProof="0" dirty="0" smtClean="0"/>
                        <a:t>)</a:t>
                      </a:r>
                      <a:endParaRPr lang="en-US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0" noProof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baseline="0" noProof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Differential thermal expansion between</a:t>
                      </a:r>
                      <a:r>
                        <a:rPr lang="en-US" baseline="0" noProof="0" dirty="0" smtClean="0"/>
                        <a:t> capsules and W (8mm for the diameter, driven by easiness for insertion)</a:t>
                      </a:r>
                      <a:endParaRPr lang="en-US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0" noProof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baseline="0" noProof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Materials resistant to temperature (SS, W and </a:t>
                      </a:r>
                      <a:r>
                        <a:rPr lang="en-US" noProof="0" dirty="0" err="1" smtClean="0"/>
                        <a:t>Helicoflex</a:t>
                      </a:r>
                      <a:r>
                        <a:rPr lang="en-US" noProof="0" dirty="0" smtClean="0"/>
                        <a:t>)</a:t>
                      </a:r>
                      <a:endParaRPr lang="en-US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0" noProof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baseline="0" noProof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W Weight for all supports and cranes (container and baskets, calorimeter)</a:t>
                      </a:r>
                      <a:endParaRPr lang="en-US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0" noProof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en-US" baseline="0" noProof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Should not</a:t>
                      </a:r>
                      <a:r>
                        <a:rPr lang="en-US" baseline="0" noProof="0" dirty="0" smtClean="0"/>
                        <a:t> be polluted (surface contamination in hot cell)</a:t>
                      </a:r>
                      <a:endParaRPr lang="en-US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0" noProof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en-US" baseline="0" noProof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Movement of</a:t>
                      </a:r>
                      <a:r>
                        <a:rPr lang="en-US" baseline="0" noProof="0" dirty="0" smtClean="0"/>
                        <a:t> the capsule in the shielding allowed?</a:t>
                      </a:r>
                      <a:endParaRPr lang="en-US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0" noProof="0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US" baseline="0" noProof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Internal surfaces should be cleaned</a:t>
                      </a:r>
                      <a:r>
                        <a:rPr lang="en-US" baseline="0" noProof="0" dirty="0" smtClean="0"/>
                        <a:t> prior t</a:t>
                      </a:r>
                      <a:r>
                        <a:rPr lang="en-US" noProof="0" dirty="0" smtClean="0"/>
                        <a:t>o CeO</a:t>
                      </a:r>
                      <a:r>
                        <a:rPr lang="en-US" baseline="-25000" noProof="0" dirty="0" smtClean="0"/>
                        <a:t>2</a:t>
                      </a:r>
                      <a:r>
                        <a:rPr lang="en-US" noProof="0" dirty="0" smtClean="0"/>
                        <a:t> capsule</a:t>
                      </a:r>
                      <a:r>
                        <a:rPr lang="en-US" baseline="0" noProof="0" dirty="0" smtClean="0"/>
                        <a:t> insertion</a:t>
                      </a:r>
                      <a:endParaRPr lang="en-US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0" noProof="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en-US" baseline="0" noProof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External surfaces should be cleaned prior and after</a:t>
                      </a:r>
                      <a:r>
                        <a:rPr lang="en-US" baseline="0" noProof="0" dirty="0" smtClean="0"/>
                        <a:t> </a:t>
                      </a:r>
                      <a:r>
                        <a:rPr lang="en-US" noProof="0" dirty="0" smtClean="0"/>
                        <a:t>to CeO</a:t>
                      </a:r>
                      <a:r>
                        <a:rPr lang="en-US" baseline="-25000" noProof="0" dirty="0" smtClean="0"/>
                        <a:t>2</a:t>
                      </a:r>
                      <a:r>
                        <a:rPr lang="en-US" noProof="0" dirty="0" smtClean="0"/>
                        <a:t> capsule</a:t>
                      </a:r>
                      <a:r>
                        <a:rPr lang="en-US" baseline="0" noProof="0" dirty="0" smtClean="0"/>
                        <a:t> insertion</a:t>
                      </a:r>
                      <a:endParaRPr lang="en-US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0" noProof="0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en-US" baseline="0" noProof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W corrosion by water? See Matthieu talk</a:t>
                      </a:r>
                      <a:endParaRPr lang="en-US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006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characteristics</a:t>
            </a:r>
            <a:endParaRPr lang="en-US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04850" lvl="1" indent="-342900"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Machined in W alloy (equivalent to </a:t>
            </a:r>
            <a:r>
              <a:rPr lang="en-US" dirty="0" err="1" smtClean="0">
                <a:solidFill>
                  <a:schemeClr val="tx1"/>
                </a:solidFill>
              </a:rPr>
              <a:t>Densimet</a:t>
            </a:r>
            <a:r>
              <a:rPr lang="en-US" dirty="0" smtClean="0">
                <a:solidFill>
                  <a:schemeClr val="tx1"/>
                </a:solidFill>
              </a:rPr>
              <a:t> 185 </a:t>
            </a:r>
            <a:r>
              <a:rPr lang="en-US" sz="2000" baseline="30000" dirty="0" smtClean="0">
                <a:solidFill>
                  <a:schemeClr val="tx1"/>
                </a:solidFill>
              </a:rPr>
              <a:t>® </a:t>
            </a:r>
            <a:r>
              <a:rPr lang="en-US" dirty="0" smtClean="0">
                <a:solidFill>
                  <a:schemeClr val="tx1"/>
                </a:solidFill>
              </a:rPr>
              <a:t>from </a:t>
            </a:r>
            <a:r>
              <a:rPr lang="en-US" dirty="0" err="1" smtClean="0">
                <a:solidFill>
                  <a:schemeClr val="tx1"/>
                </a:solidFill>
              </a:rPr>
              <a:t>Plansee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Polema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Starck</a:t>
            </a:r>
            <a:r>
              <a:rPr lang="en-US" dirty="0" smtClean="0">
                <a:solidFill>
                  <a:schemeClr val="tx1"/>
                </a:solidFill>
              </a:rPr>
              <a:t> or Xiamen)</a:t>
            </a:r>
          </a:p>
          <a:p>
            <a:pPr marL="704850" lvl="1" indent="-342900">
              <a:buFontTx/>
              <a:buChar char="-"/>
            </a:pPr>
            <a:endParaRPr lang="en-US" dirty="0" smtClean="0">
              <a:solidFill>
                <a:schemeClr val="tx1"/>
              </a:solidFill>
            </a:endParaRPr>
          </a:p>
          <a:p>
            <a:pPr marL="704850" lvl="1" indent="-342900"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19cm W thick walls 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marL="704850" lvl="1" indent="-342900"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Central shielding will be delivered to PA MAYAK, cleaned (potentially with double protection to avoid a contamination of its surface during its introduction in hot cells)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marL="704850" lvl="1" indent="-342900"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Weighs 2.2 tons (metric)</a:t>
            </a:r>
          </a:p>
          <a:p>
            <a:pPr marL="704850" lvl="1" indent="-342900">
              <a:buFontTx/>
              <a:buChar char="-"/>
            </a:pPr>
            <a:endParaRPr lang="en-US" dirty="0" smtClean="0">
              <a:solidFill>
                <a:schemeClr val="tx1"/>
              </a:solidFill>
            </a:endParaRPr>
          </a:p>
          <a:p>
            <a:pPr marL="704850" lvl="1" indent="-342900">
              <a:buFontTx/>
              <a:buChar char="-"/>
            </a:pPr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chemeClr val="accent6"/>
              </a:solidFill>
            </a:endParaRPr>
          </a:p>
          <a:p>
            <a:pPr lvl="1"/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4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Interfaces / Capsules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10 AVRIL 2012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7" t="10239" r="10534" b="4975"/>
          <a:stretch/>
        </p:blipFill>
        <p:spPr bwMode="auto">
          <a:xfrm>
            <a:off x="107504" y="980728"/>
            <a:ext cx="8208911" cy="5783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0" y="5877272"/>
            <a:ext cx="5436096" cy="1152128"/>
          </a:xfrm>
        </p:spPr>
        <p:txBody>
          <a:bodyPr/>
          <a:lstStyle/>
          <a:p>
            <a:pPr marL="704850" lvl="1" indent="-342900">
              <a:lnSpc>
                <a:spcPct val="100000"/>
              </a:lnSpc>
              <a:buFontTx/>
              <a:buChar char="-"/>
            </a:pPr>
            <a:r>
              <a:rPr lang="en-US" sz="1600" dirty="0" smtClean="0"/>
              <a:t>Sealed, complies with ISO </a:t>
            </a:r>
            <a:r>
              <a:rPr lang="fr-FR" sz="1600" dirty="0" smtClean="0"/>
              <a:t>9978-92</a:t>
            </a:r>
            <a:endParaRPr lang="en-US" sz="1600" dirty="0" smtClean="0"/>
          </a:p>
          <a:p>
            <a:pPr marL="704850" lvl="1" indent="-342900">
              <a:lnSpc>
                <a:spcPct val="100000"/>
              </a:lnSpc>
              <a:buFontTx/>
              <a:buChar char="-"/>
            </a:pPr>
            <a:r>
              <a:rPr lang="en-US" sz="1600" dirty="0" smtClean="0"/>
              <a:t>SS differential expansion for 140mm between 20 and 400°C: 0.4mm</a:t>
            </a:r>
          </a:p>
        </p:txBody>
      </p:sp>
    </p:spTree>
    <p:extLst>
      <p:ext uri="{BB962C8B-B14F-4D97-AF65-F5344CB8AC3E}">
        <p14:creationId xmlns:p14="http://schemas.microsoft.com/office/powerpoint/2010/main" val="108863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4355976" y="4869159"/>
            <a:ext cx="216024" cy="7920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9" name="Image 10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95" y="2172962"/>
            <a:ext cx="2191057" cy="170080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Interfaces / handling for capsule Introduction in the shielding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979712" y="1700808"/>
            <a:ext cx="216024" cy="3960440"/>
          </a:xfrm>
          <a:prstGeom prst="rect">
            <a:avLst/>
          </a:prstGeom>
          <a:pattFill prst="ltUpDiag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4355976" y="1700808"/>
            <a:ext cx="216024" cy="3168352"/>
          </a:xfrm>
          <a:prstGeom prst="rect">
            <a:avLst/>
          </a:prstGeom>
          <a:pattFill prst="ltUpDiag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 rot="16200000">
            <a:off x="3167844" y="728700"/>
            <a:ext cx="216024" cy="2160240"/>
          </a:xfrm>
          <a:prstGeom prst="rect">
            <a:avLst/>
          </a:prstGeom>
          <a:pattFill prst="ltUpDiag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 rot="16200000">
            <a:off x="2451476" y="4332812"/>
            <a:ext cx="216024" cy="712656"/>
          </a:xfrm>
          <a:prstGeom prst="rect">
            <a:avLst/>
          </a:prstGeom>
          <a:pattFill prst="ltUpDiag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 rot="16200000">
            <a:off x="3891636" y="4332812"/>
            <a:ext cx="216024" cy="712656"/>
          </a:xfrm>
          <a:prstGeom prst="rect">
            <a:avLst/>
          </a:prstGeom>
          <a:pattFill prst="ltUpDiag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orme libre 13"/>
          <p:cNvSpPr/>
          <p:nvPr/>
        </p:nvSpPr>
        <p:spPr>
          <a:xfrm>
            <a:off x="1971923" y="3427012"/>
            <a:ext cx="230588" cy="882595"/>
          </a:xfrm>
          <a:custGeom>
            <a:avLst/>
            <a:gdLst>
              <a:gd name="connsiteX0" fmla="*/ 7952 w 230588"/>
              <a:gd name="connsiteY0" fmla="*/ 882595 h 882595"/>
              <a:gd name="connsiteX1" fmla="*/ 230588 w 230588"/>
              <a:gd name="connsiteY1" fmla="*/ 747423 h 882595"/>
              <a:gd name="connsiteX2" fmla="*/ 230588 w 230588"/>
              <a:gd name="connsiteY2" fmla="*/ 127221 h 882595"/>
              <a:gd name="connsiteX3" fmla="*/ 7952 w 230588"/>
              <a:gd name="connsiteY3" fmla="*/ 0 h 882595"/>
              <a:gd name="connsiteX4" fmla="*/ 0 w 230588"/>
              <a:gd name="connsiteY4" fmla="*/ 0 h 882595"/>
              <a:gd name="connsiteX5" fmla="*/ 7952 w 230588"/>
              <a:gd name="connsiteY5" fmla="*/ 882595 h 882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588" h="882595">
                <a:moveTo>
                  <a:pt x="7952" y="882595"/>
                </a:moveTo>
                <a:lnTo>
                  <a:pt x="230588" y="747423"/>
                </a:lnTo>
                <a:lnTo>
                  <a:pt x="230588" y="127221"/>
                </a:lnTo>
                <a:lnTo>
                  <a:pt x="7952" y="0"/>
                </a:lnTo>
                <a:lnTo>
                  <a:pt x="0" y="0"/>
                </a:lnTo>
                <a:cubicBezTo>
                  <a:pt x="2651" y="294198"/>
                  <a:pt x="5301" y="588397"/>
                  <a:pt x="7952" y="882595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 rot="16200000">
            <a:off x="4395692" y="2388596"/>
            <a:ext cx="648072" cy="7193376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6379444" y="5437967"/>
            <a:ext cx="720080" cy="72008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6455022" y="5509975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6883500" y="5511206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5004048" y="1124744"/>
            <a:ext cx="3312369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5004048" y="1124744"/>
            <a:ext cx="3312369" cy="45719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5004048" y="1439065"/>
            <a:ext cx="3312369" cy="45719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5" name="Connecteur droit 64"/>
          <p:cNvCxnSpPr/>
          <p:nvPr/>
        </p:nvCxnSpPr>
        <p:spPr>
          <a:xfrm>
            <a:off x="4355976" y="4869160"/>
            <a:ext cx="2160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 rot="16200000">
            <a:off x="3178980" y="4332812"/>
            <a:ext cx="216024" cy="712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9" name="Connecteur droit 68"/>
          <p:cNvCxnSpPr>
            <a:endCxn id="14" idx="0"/>
          </p:cNvCxnSpPr>
          <p:nvPr/>
        </p:nvCxnSpPr>
        <p:spPr>
          <a:xfrm flipV="1">
            <a:off x="1971923" y="4309607"/>
            <a:ext cx="7952" cy="13516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 flipV="1">
            <a:off x="2187784" y="4797152"/>
            <a:ext cx="7952" cy="8640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flipH="1">
            <a:off x="2191760" y="4797152"/>
            <a:ext cx="73890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/>
          <p:cNvCxnSpPr/>
          <p:nvPr/>
        </p:nvCxnSpPr>
        <p:spPr>
          <a:xfrm flipV="1">
            <a:off x="4355976" y="1916832"/>
            <a:ext cx="3976" cy="26642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 flipV="1">
            <a:off x="4572000" y="1700807"/>
            <a:ext cx="3976" cy="31683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flipH="1">
            <a:off x="2187784" y="1916832"/>
            <a:ext cx="218335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 flipH="1">
            <a:off x="1971923" y="1700017"/>
            <a:ext cx="2604054" cy="7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stCxn id="14" idx="3"/>
          </p:cNvCxnSpPr>
          <p:nvPr/>
        </p:nvCxnSpPr>
        <p:spPr>
          <a:xfrm flipV="1">
            <a:off x="1979875" y="1701695"/>
            <a:ext cx="3976" cy="17253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flipH="1" flipV="1">
            <a:off x="2189773" y="1909090"/>
            <a:ext cx="6368" cy="26720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flipH="1">
            <a:off x="2192957" y="4581127"/>
            <a:ext cx="73890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 flipH="1">
            <a:off x="3643320" y="4797152"/>
            <a:ext cx="71663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/>
          <p:cNvCxnSpPr/>
          <p:nvPr/>
        </p:nvCxnSpPr>
        <p:spPr>
          <a:xfrm flipV="1">
            <a:off x="4357964" y="4797152"/>
            <a:ext cx="0" cy="707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flipH="1">
            <a:off x="3654511" y="4581128"/>
            <a:ext cx="71663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C:\Users\veyssiere\AppData\Local\Microsoft\Windows\Temporary Internet Files\Content.IE5\T3EMCG78\MC900432637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211" y="3645024"/>
            <a:ext cx="641226" cy="64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veyssiere\AppData\Local\Microsoft\Windows\Temporary Internet Files\Content.IE5\GS22501F\MC900404053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286" y="4415551"/>
            <a:ext cx="560710" cy="54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96" name="Groupe 4095"/>
          <p:cNvGrpSpPr/>
          <p:nvPr/>
        </p:nvGrpSpPr>
        <p:grpSpPr>
          <a:xfrm>
            <a:off x="2796062" y="1411693"/>
            <a:ext cx="955775" cy="300832"/>
            <a:chOff x="6126875" y="3674679"/>
            <a:chExt cx="1233564" cy="426850"/>
          </a:xfrm>
        </p:grpSpPr>
        <p:cxnSp>
          <p:nvCxnSpPr>
            <p:cNvPr id="112" name="Connecteur droit 111"/>
            <p:cNvCxnSpPr/>
            <p:nvPr/>
          </p:nvCxnSpPr>
          <p:spPr>
            <a:xfrm flipV="1">
              <a:off x="6126875" y="3790482"/>
              <a:ext cx="1233564" cy="6229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Rectangle 117"/>
            <p:cNvSpPr/>
            <p:nvPr/>
          </p:nvSpPr>
          <p:spPr>
            <a:xfrm>
              <a:off x="6245235" y="3674684"/>
              <a:ext cx="1008112" cy="25202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19" name="Connecteur droit 118"/>
            <p:cNvCxnSpPr/>
            <p:nvPr/>
          </p:nvCxnSpPr>
          <p:spPr>
            <a:xfrm>
              <a:off x="6317243" y="3674683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cteur droit 119"/>
            <p:cNvCxnSpPr/>
            <p:nvPr/>
          </p:nvCxnSpPr>
          <p:spPr>
            <a:xfrm>
              <a:off x="6361208" y="3674684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cteur droit 120"/>
            <p:cNvCxnSpPr/>
            <p:nvPr/>
          </p:nvCxnSpPr>
          <p:spPr>
            <a:xfrm>
              <a:off x="6405173" y="3674683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cteur droit 121"/>
            <p:cNvCxnSpPr/>
            <p:nvPr/>
          </p:nvCxnSpPr>
          <p:spPr>
            <a:xfrm>
              <a:off x="6449138" y="3674682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cteur droit 122"/>
            <p:cNvCxnSpPr/>
            <p:nvPr/>
          </p:nvCxnSpPr>
          <p:spPr>
            <a:xfrm>
              <a:off x="6493103" y="3674684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necteur droit 123"/>
            <p:cNvCxnSpPr/>
            <p:nvPr/>
          </p:nvCxnSpPr>
          <p:spPr>
            <a:xfrm>
              <a:off x="6537068" y="3674684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cteur droit 124"/>
            <p:cNvCxnSpPr/>
            <p:nvPr/>
          </p:nvCxnSpPr>
          <p:spPr>
            <a:xfrm>
              <a:off x="6581033" y="3674681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cteur droit 125"/>
            <p:cNvCxnSpPr/>
            <p:nvPr/>
          </p:nvCxnSpPr>
          <p:spPr>
            <a:xfrm>
              <a:off x="6624998" y="3674683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cteur droit 126"/>
            <p:cNvCxnSpPr/>
            <p:nvPr/>
          </p:nvCxnSpPr>
          <p:spPr>
            <a:xfrm>
              <a:off x="6668963" y="3674684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cteur droit 127"/>
            <p:cNvCxnSpPr/>
            <p:nvPr/>
          </p:nvCxnSpPr>
          <p:spPr>
            <a:xfrm>
              <a:off x="6712928" y="3674684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cteur droit 128"/>
            <p:cNvCxnSpPr/>
            <p:nvPr/>
          </p:nvCxnSpPr>
          <p:spPr>
            <a:xfrm>
              <a:off x="6756893" y="3674681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cteur droit 129"/>
            <p:cNvCxnSpPr/>
            <p:nvPr/>
          </p:nvCxnSpPr>
          <p:spPr>
            <a:xfrm>
              <a:off x="6800858" y="3674682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cteur droit 130"/>
            <p:cNvCxnSpPr/>
            <p:nvPr/>
          </p:nvCxnSpPr>
          <p:spPr>
            <a:xfrm>
              <a:off x="6844823" y="3674681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cteur droit 131"/>
            <p:cNvCxnSpPr/>
            <p:nvPr/>
          </p:nvCxnSpPr>
          <p:spPr>
            <a:xfrm>
              <a:off x="6888788" y="3674680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Connecteur droit 132"/>
            <p:cNvCxnSpPr/>
            <p:nvPr/>
          </p:nvCxnSpPr>
          <p:spPr>
            <a:xfrm>
              <a:off x="6932753" y="3674682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necteur droit 133"/>
            <p:cNvCxnSpPr/>
            <p:nvPr/>
          </p:nvCxnSpPr>
          <p:spPr>
            <a:xfrm>
              <a:off x="6976718" y="3674682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necteur droit 134"/>
            <p:cNvCxnSpPr/>
            <p:nvPr/>
          </p:nvCxnSpPr>
          <p:spPr>
            <a:xfrm>
              <a:off x="7020683" y="3674679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Connecteur droit 135"/>
            <p:cNvCxnSpPr/>
            <p:nvPr/>
          </p:nvCxnSpPr>
          <p:spPr>
            <a:xfrm>
              <a:off x="7064648" y="3674681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Connecteur droit 136"/>
            <p:cNvCxnSpPr/>
            <p:nvPr/>
          </p:nvCxnSpPr>
          <p:spPr>
            <a:xfrm>
              <a:off x="7108613" y="3674682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necteur droit 137"/>
            <p:cNvCxnSpPr/>
            <p:nvPr/>
          </p:nvCxnSpPr>
          <p:spPr>
            <a:xfrm>
              <a:off x="7152579" y="3674682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necteur droit 138"/>
            <p:cNvCxnSpPr/>
            <p:nvPr/>
          </p:nvCxnSpPr>
          <p:spPr>
            <a:xfrm>
              <a:off x="7335913" y="3762788"/>
              <a:ext cx="0" cy="32784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necteur droit 139"/>
            <p:cNvCxnSpPr/>
            <p:nvPr/>
          </p:nvCxnSpPr>
          <p:spPr>
            <a:xfrm>
              <a:off x="6167366" y="3773683"/>
              <a:ext cx="0" cy="32784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ZoneTexte 145"/>
          <p:cNvSpPr txBox="1"/>
          <p:nvPr/>
        </p:nvSpPr>
        <p:spPr>
          <a:xfrm>
            <a:off x="2343501" y="128294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</a:t>
            </a:r>
            <a:r>
              <a:rPr lang="fr-FR" dirty="0" smtClean="0"/>
              <a:t>T</a:t>
            </a:r>
            <a:endParaRPr lang="fr-FR" dirty="0"/>
          </a:p>
        </p:txBody>
      </p:sp>
      <p:grpSp>
        <p:nvGrpSpPr>
          <p:cNvPr id="81" name="Groupe 80"/>
          <p:cNvGrpSpPr/>
          <p:nvPr/>
        </p:nvGrpSpPr>
        <p:grpSpPr>
          <a:xfrm>
            <a:off x="6759729" y="1288021"/>
            <a:ext cx="1323344" cy="3914106"/>
            <a:chOff x="6759729" y="1288021"/>
            <a:chExt cx="1323344" cy="3914106"/>
          </a:xfrm>
        </p:grpSpPr>
        <p:cxnSp>
          <p:nvCxnSpPr>
            <p:cNvPr id="97" name="Connecteur droit 96"/>
            <p:cNvCxnSpPr/>
            <p:nvPr/>
          </p:nvCxnSpPr>
          <p:spPr>
            <a:xfrm flipV="1">
              <a:off x="6803917" y="1677665"/>
              <a:ext cx="1233564" cy="6229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Ellipse 97"/>
            <p:cNvSpPr/>
            <p:nvPr/>
          </p:nvSpPr>
          <p:spPr>
            <a:xfrm>
              <a:off x="6759729" y="1290438"/>
              <a:ext cx="144016" cy="144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9" name="Ellipse 98"/>
            <p:cNvSpPr/>
            <p:nvPr/>
          </p:nvSpPr>
          <p:spPr>
            <a:xfrm>
              <a:off x="7939057" y="1288021"/>
              <a:ext cx="144016" cy="144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6922277" y="1561867"/>
              <a:ext cx="1008112" cy="25202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1" name="Connecteur droit 100"/>
            <p:cNvCxnSpPr/>
            <p:nvPr/>
          </p:nvCxnSpPr>
          <p:spPr>
            <a:xfrm>
              <a:off x="6994285" y="1561866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cteur droit 103"/>
            <p:cNvCxnSpPr/>
            <p:nvPr/>
          </p:nvCxnSpPr>
          <p:spPr>
            <a:xfrm>
              <a:off x="7038250" y="1561867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105"/>
            <p:cNvCxnSpPr/>
            <p:nvPr/>
          </p:nvCxnSpPr>
          <p:spPr>
            <a:xfrm>
              <a:off x="7082215" y="1561866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cteur droit 107"/>
            <p:cNvCxnSpPr/>
            <p:nvPr/>
          </p:nvCxnSpPr>
          <p:spPr>
            <a:xfrm>
              <a:off x="7126180" y="1561865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cteur droit 109"/>
            <p:cNvCxnSpPr/>
            <p:nvPr/>
          </p:nvCxnSpPr>
          <p:spPr>
            <a:xfrm>
              <a:off x="7170145" y="1561867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cteur droit 110"/>
            <p:cNvCxnSpPr/>
            <p:nvPr/>
          </p:nvCxnSpPr>
          <p:spPr>
            <a:xfrm>
              <a:off x="7214110" y="1561867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cteur droit 112"/>
            <p:cNvCxnSpPr/>
            <p:nvPr/>
          </p:nvCxnSpPr>
          <p:spPr>
            <a:xfrm>
              <a:off x="7258075" y="1561864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cteur droit 113"/>
            <p:cNvCxnSpPr/>
            <p:nvPr/>
          </p:nvCxnSpPr>
          <p:spPr>
            <a:xfrm>
              <a:off x="7302040" y="1561866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cteur droit 114"/>
            <p:cNvCxnSpPr/>
            <p:nvPr/>
          </p:nvCxnSpPr>
          <p:spPr>
            <a:xfrm>
              <a:off x="7346005" y="1561867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cteur droit 115"/>
            <p:cNvCxnSpPr/>
            <p:nvPr/>
          </p:nvCxnSpPr>
          <p:spPr>
            <a:xfrm>
              <a:off x="7389970" y="1561867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cteur droit 116"/>
            <p:cNvCxnSpPr/>
            <p:nvPr/>
          </p:nvCxnSpPr>
          <p:spPr>
            <a:xfrm>
              <a:off x="7433935" y="1561864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Connecteur droit 140"/>
            <p:cNvCxnSpPr/>
            <p:nvPr/>
          </p:nvCxnSpPr>
          <p:spPr>
            <a:xfrm>
              <a:off x="7477900" y="1561865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Connecteur droit 141"/>
            <p:cNvCxnSpPr/>
            <p:nvPr/>
          </p:nvCxnSpPr>
          <p:spPr>
            <a:xfrm>
              <a:off x="7521865" y="1561864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Connecteur droit 142"/>
            <p:cNvCxnSpPr/>
            <p:nvPr/>
          </p:nvCxnSpPr>
          <p:spPr>
            <a:xfrm>
              <a:off x="7565830" y="1561863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Connecteur droit 143"/>
            <p:cNvCxnSpPr/>
            <p:nvPr/>
          </p:nvCxnSpPr>
          <p:spPr>
            <a:xfrm>
              <a:off x="7609795" y="1561865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Connecteur droit 144"/>
            <p:cNvCxnSpPr/>
            <p:nvPr/>
          </p:nvCxnSpPr>
          <p:spPr>
            <a:xfrm>
              <a:off x="7653760" y="1561865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Connecteur droit 146"/>
            <p:cNvCxnSpPr/>
            <p:nvPr/>
          </p:nvCxnSpPr>
          <p:spPr>
            <a:xfrm>
              <a:off x="7697725" y="1561862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Connecteur droit 147"/>
            <p:cNvCxnSpPr/>
            <p:nvPr/>
          </p:nvCxnSpPr>
          <p:spPr>
            <a:xfrm>
              <a:off x="7741690" y="1561864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necteur droit 148"/>
            <p:cNvCxnSpPr/>
            <p:nvPr/>
          </p:nvCxnSpPr>
          <p:spPr>
            <a:xfrm>
              <a:off x="7785655" y="1561865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necteur droit 149"/>
            <p:cNvCxnSpPr/>
            <p:nvPr/>
          </p:nvCxnSpPr>
          <p:spPr>
            <a:xfrm>
              <a:off x="7829621" y="1561865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necteur droit 150"/>
            <p:cNvCxnSpPr/>
            <p:nvPr/>
          </p:nvCxnSpPr>
          <p:spPr>
            <a:xfrm>
              <a:off x="8011065" y="1360029"/>
              <a:ext cx="0" cy="32784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Connecteur droit 151"/>
            <p:cNvCxnSpPr/>
            <p:nvPr/>
          </p:nvCxnSpPr>
          <p:spPr>
            <a:xfrm>
              <a:off x="6831737" y="1360029"/>
              <a:ext cx="0" cy="32784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Connecteur droit 152"/>
            <p:cNvCxnSpPr>
              <a:endCxn id="93" idx="0"/>
            </p:cNvCxnSpPr>
            <p:nvPr/>
          </p:nvCxnSpPr>
          <p:spPr>
            <a:xfrm>
              <a:off x="7865625" y="1813894"/>
              <a:ext cx="2746" cy="338823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3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8" t="26200" r="45542" b="20010"/>
          <a:stretch/>
        </p:blipFill>
        <p:spPr bwMode="auto">
          <a:xfrm>
            <a:off x="7667365" y="5202127"/>
            <a:ext cx="402012" cy="440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" name="ZoneTexte 153"/>
          <p:cNvSpPr txBox="1"/>
          <p:nvPr/>
        </p:nvSpPr>
        <p:spPr>
          <a:xfrm>
            <a:off x="8388424" y="109259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5T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8278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-0.12414 -0.030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5" y="-152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85185E-6 L -0.12344 -0.0002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81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4355976" y="4869159"/>
            <a:ext cx="216024" cy="7920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9" name="Image 10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95" y="2172962"/>
            <a:ext cx="2191057" cy="1700808"/>
          </a:xfrm>
          <a:prstGeom prst="rect">
            <a:avLst/>
          </a:prstGeom>
        </p:spPr>
      </p:pic>
      <p:cxnSp>
        <p:nvCxnSpPr>
          <p:cNvPr id="57" name="Connecteur droit 56"/>
          <p:cNvCxnSpPr/>
          <p:nvPr/>
        </p:nvCxnSpPr>
        <p:spPr>
          <a:xfrm flipV="1">
            <a:off x="5677776" y="1672590"/>
            <a:ext cx="1233564" cy="622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Interfaces / Handling for capsule Introduction in the shielding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979712" y="1700808"/>
            <a:ext cx="216024" cy="3960440"/>
          </a:xfrm>
          <a:prstGeom prst="rect">
            <a:avLst/>
          </a:prstGeom>
          <a:pattFill prst="ltUpDiag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4355976" y="1700808"/>
            <a:ext cx="216024" cy="3168352"/>
          </a:xfrm>
          <a:prstGeom prst="rect">
            <a:avLst/>
          </a:prstGeom>
          <a:pattFill prst="ltUpDiag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 rot="16200000">
            <a:off x="3167844" y="728700"/>
            <a:ext cx="216024" cy="2160240"/>
          </a:xfrm>
          <a:prstGeom prst="rect">
            <a:avLst/>
          </a:prstGeom>
          <a:pattFill prst="ltUpDiag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 rot="16200000">
            <a:off x="2451476" y="4332812"/>
            <a:ext cx="216024" cy="712656"/>
          </a:xfrm>
          <a:prstGeom prst="rect">
            <a:avLst/>
          </a:prstGeom>
          <a:pattFill prst="ltUpDiag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 rot="16200000">
            <a:off x="3891636" y="4332812"/>
            <a:ext cx="216024" cy="712656"/>
          </a:xfrm>
          <a:prstGeom prst="rect">
            <a:avLst/>
          </a:prstGeom>
          <a:pattFill prst="ltUpDiag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orme libre 13"/>
          <p:cNvSpPr/>
          <p:nvPr/>
        </p:nvSpPr>
        <p:spPr>
          <a:xfrm>
            <a:off x="1971923" y="3427012"/>
            <a:ext cx="230588" cy="882595"/>
          </a:xfrm>
          <a:custGeom>
            <a:avLst/>
            <a:gdLst>
              <a:gd name="connsiteX0" fmla="*/ 7952 w 230588"/>
              <a:gd name="connsiteY0" fmla="*/ 882595 h 882595"/>
              <a:gd name="connsiteX1" fmla="*/ 230588 w 230588"/>
              <a:gd name="connsiteY1" fmla="*/ 747423 h 882595"/>
              <a:gd name="connsiteX2" fmla="*/ 230588 w 230588"/>
              <a:gd name="connsiteY2" fmla="*/ 127221 h 882595"/>
              <a:gd name="connsiteX3" fmla="*/ 7952 w 230588"/>
              <a:gd name="connsiteY3" fmla="*/ 0 h 882595"/>
              <a:gd name="connsiteX4" fmla="*/ 0 w 230588"/>
              <a:gd name="connsiteY4" fmla="*/ 0 h 882595"/>
              <a:gd name="connsiteX5" fmla="*/ 7952 w 230588"/>
              <a:gd name="connsiteY5" fmla="*/ 882595 h 882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588" h="882595">
                <a:moveTo>
                  <a:pt x="7952" y="882595"/>
                </a:moveTo>
                <a:lnTo>
                  <a:pt x="230588" y="747423"/>
                </a:lnTo>
                <a:lnTo>
                  <a:pt x="230588" y="127221"/>
                </a:lnTo>
                <a:lnTo>
                  <a:pt x="7952" y="0"/>
                </a:lnTo>
                <a:lnTo>
                  <a:pt x="0" y="0"/>
                </a:lnTo>
                <a:cubicBezTo>
                  <a:pt x="2651" y="294198"/>
                  <a:pt x="5301" y="588397"/>
                  <a:pt x="7952" y="882595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 rot="16200000">
            <a:off x="4395692" y="2388596"/>
            <a:ext cx="648072" cy="7193376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099" name="Groupe 4098"/>
          <p:cNvGrpSpPr/>
          <p:nvPr/>
        </p:nvGrpSpPr>
        <p:grpSpPr>
          <a:xfrm>
            <a:off x="6379444" y="4997751"/>
            <a:ext cx="720080" cy="657471"/>
            <a:chOff x="5076056" y="5005008"/>
            <a:chExt cx="720080" cy="657471"/>
          </a:xfrm>
        </p:grpSpPr>
        <p:sp>
          <p:nvSpPr>
            <p:cNvPr id="16" name="Rectangle 15"/>
            <p:cNvSpPr/>
            <p:nvPr/>
          </p:nvSpPr>
          <p:spPr>
            <a:xfrm>
              <a:off x="5076056" y="5445224"/>
              <a:ext cx="720080" cy="72008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/>
            <p:cNvSpPr/>
            <p:nvPr/>
          </p:nvSpPr>
          <p:spPr>
            <a:xfrm>
              <a:off x="5151634" y="5517232"/>
              <a:ext cx="144016" cy="144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/>
            <p:cNvSpPr/>
            <p:nvPr/>
          </p:nvSpPr>
          <p:spPr>
            <a:xfrm>
              <a:off x="5580112" y="5518463"/>
              <a:ext cx="144016" cy="144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9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28" t="26200" r="45542" b="20010"/>
            <a:stretch/>
          </p:blipFill>
          <p:spPr bwMode="auto">
            <a:xfrm>
              <a:off x="5235090" y="5005008"/>
              <a:ext cx="402012" cy="440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Rectangle 20"/>
          <p:cNvSpPr/>
          <p:nvPr/>
        </p:nvSpPr>
        <p:spPr>
          <a:xfrm>
            <a:off x="5004048" y="1124744"/>
            <a:ext cx="3312369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5004048" y="1124744"/>
            <a:ext cx="3312369" cy="45719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5004048" y="1439065"/>
            <a:ext cx="3312369" cy="45719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5633588" y="1285363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/>
          <p:cNvSpPr/>
          <p:nvPr/>
        </p:nvSpPr>
        <p:spPr>
          <a:xfrm>
            <a:off x="6812916" y="1282946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5796136" y="1556792"/>
            <a:ext cx="1008112" cy="252027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8" name="Connecteur droit 27"/>
          <p:cNvCxnSpPr/>
          <p:nvPr/>
        </p:nvCxnSpPr>
        <p:spPr>
          <a:xfrm>
            <a:off x="5868144" y="1556791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5912109" y="1556792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5956074" y="1556791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6000039" y="1556790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>
            <a:off x="6044004" y="1556792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>
            <a:off x="6087969" y="1556792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>
            <a:off x="6131934" y="1556789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6175899" y="1556791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>
            <a:off x="6219864" y="1556792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>
            <a:off x="6263829" y="1556792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6307794" y="1556789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>
            <a:off x="6351759" y="1556790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6395724" y="1556789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>
            <a:off x="6439689" y="1556788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6483654" y="1556790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>
            <a:off x="6527619" y="1556790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571584" y="1556787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>
            <a:off x="6615549" y="1556789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>
            <a:off x="6659514" y="1556790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>
            <a:off x="6703480" y="1556790"/>
            <a:ext cx="36004" cy="25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>
            <a:off x="6884924" y="1354954"/>
            <a:ext cx="0" cy="32784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>
            <a:off x="5705596" y="1354954"/>
            <a:ext cx="0" cy="32784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/>
          <p:nvPr/>
        </p:nvCxnSpPr>
        <p:spPr>
          <a:xfrm>
            <a:off x="6739484" y="1808819"/>
            <a:ext cx="0" cy="277230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4355976" y="4869160"/>
            <a:ext cx="2160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 rot="16200000">
            <a:off x="3178980" y="4332812"/>
            <a:ext cx="216024" cy="712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9" name="Connecteur droit 68"/>
          <p:cNvCxnSpPr>
            <a:endCxn id="14" idx="0"/>
          </p:cNvCxnSpPr>
          <p:nvPr/>
        </p:nvCxnSpPr>
        <p:spPr>
          <a:xfrm flipV="1">
            <a:off x="1971923" y="4309607"/>
            <a:ext cx="7952" cy="13516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 flipV="1">
            <a:off x="2187784" y="4797152"/>
            <a:ext cx="7952" cy="8640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flipH="1">
            <a:off x="2191760" y="4797152"/>
            <a:ext cx="73890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/>
          <p:cNvCxnSpPr/>
          <p:nvPr/>
        </p:nvCxnSpPr>
        <p:spPr>
          <a:xfrm flipV="1">
            <a:off x="4355976" y="1916832"/>
            <a:ext cx="3976" cy="26642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 flipV="1">
            <a:off x="4572000" y="1700807"/>
            <a:ext cx="3976" cy="31683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flipH="1">
            <a:off x="2187784" y="1916832"/>
            <a:ext cx="218335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 flipH="1">
            <a:off x="1971923" y="1700017"/>
            <a:ext cx="2604054" cy="7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stCxn id="14" idx="3"/>
          </p:cNvCxnSpPr>
          <p:nvPr/>
        </p:nvCxnSpPr>
        <p:spPr>
          <a:xfrm flipV="1">
            <a:off x="1979875" y="1701695"/>
            <a:ext cx="3976" cy="17253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flipH="1" flipV="1">
            <a:off x="2189773" y="1909090"/>
            <a:ext cx="6368" cy="26720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flipH="1">
            <a:off x="2192957" y="4581127"/>
            <a:ext cx="73890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 flipH="1">
            <a:off x="3643320" y="4797152"/>
            <a:ext cx="71663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/>
          <p:cNvCxnSpPr/>
          <p:nvPr/>
        </p:nvCxnSpPr>
        <p:spPr>
          <a:xfrm flipV="1">
            <a:off x="4357964" y="4797152"/>
            <a:ext cx="0" cy="707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flipH="1">
            <a:off x="3654511" y="4581128"/>
            <a:ext cx="71663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C:\Users\veyssiere\AppData\Local\Microsoft\Windows\Temporary Internet Files\Content.IE5\T3EMCG78\MC900432637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211" y="3645024"/>
            <a:ext cx="641226" cy="64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veyssiere\AppData\Local\Microsoft\Windows\Temporary Internet Files\Content.IE5\GS22501F\MC900404053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286" y="4415551"/>
            <a:ext cx="560710" cy="54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96" name="Groupe 4095"/>
          <p:cNvGrpSpPr/>
          <p:nvPr/>
        </p:nvGrpSpPr>
        <p:grpSpPr>
          <a:xfrm>
            <a:off x="2796062" y="1411693"/>
            <a:ext cx="955775" cy="300832"/>
            <a:chOff x="6126875" y="3674679"/>
            <a:chExt cx="1233564" cy="426850"/>
          </a:xfrm>
        </p:grpSpPr>
        <p:cxnSp>
          <p:nvCxnSpPr>
            <p:cNvPr id="112" name="Connecteur droit 111"/>
            <p:cNvCxnSpPr/>
            <p:nvPr/>
          </p:nvCxnSpPr>
          <p:spPr>
            <a:xfrm flipV="1">
              <a:off x="6126875" y="3790482"/>
              <a:ext cx="1233564" cy="6229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Rectangle 117"/>
            <p:cNvSpPr/>
            <p:nvPr/>
          </p:nvSpPr>
          <p:spPr>
            <a:xfrm>
              <a:off x="6245235" y="3674684"/>
              <a:ext cx="1008112" cy="25202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19" name="Connecteur droit 118"/>
            <p:cNvCxnSpPr/>
            <p:nvPr/>
          </p:nvCxnSpPr>
          <p:spPr>
            <a:xfrm>
              <a:off x="6317243" y="3674683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cteur droit 119"/>
            <p:cNvCxnSpPr/>
            <p:nvPr/>
          </p:nvCxnSpPr>
          <p:spPr>
            <a:xfrm>
              <a:off x="6361208" y="3674684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cteur droit 120"/>
            <p:cNvCxnSpPr/>
            <p:nvPr/>
          </p:nvCxnSpPr>
          <p:spPr>
            <a:xfrm>
              <a:off x="6405173" y="3674683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cteur droit 121"/>
            <p:cNvCxnSpPr/>
            <p:nvPr/>
          </p:nvCxnSpPr>
          <p:spPr>
            <a:xfrm>
              <a:off x="6449138" y="3674682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cteur droit 122"/>
            <p:cNvCxnSpPr/>
            <p:nvPr/>
          </p:nvCxnSpPr>
          <p:spPr>
            <a:xfrm>
              <a:off x="6493103" y="3674684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necteur droit 123"/>
            <p:cNvCxnSpPr/>
            <p:nvPr/>
          </p:nvCxnSpPr>
          <p:spPr>
            <a:xfrm>
              <a:off x="6537068" y="3674684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cteur droit 124"/>
            <p:cNvCxnSpPr/>
            <p:nvPr/>
          </p:nvCxnSpPr>
          <p:spPr>
            <a:xfrm>
              <a:off x="6581033" y="3674681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cteur droit 125"/>
            <p:cNvCxnSpPr/>
            <p:nvPr/>
          </p:nvCxnSpPr>
          <p:spPr>
            <a:xfrm>
              <a:off x="6624998" y="3674683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cteur droit 126"/>
            <p:cNvCxnSpPr/>
            <p:nvPr/>
          </p:nvCxnSpPr>
          <p:spPr>
            <a:xfrm>
              <a:off x="6668963" y="3674684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cteur droit 127"/>
            <p:cNvCxnSpPr/>
            <p:nvPr/>
          </p:nvCxnSpPr>
          <p:spPr>
            <a:xfrm>
              <a:off x="6712928" y="3674684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cteur droit 128"/>
            <p:cNvCxnSpPr/>
            <p:nvPr/>
          </p:nvCxnSpPr>
          <p:spPr>
            <a:xfrm>
              <a:off x="6756893" y="3674681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cteur droit 129"/>
            <p:cNvCxnSpPr/>
            <p:nvPr/>
          </p:nvCxnSpPr>
          <p:spPr>
            <a:xfrm>
              <a:off x="6800858" y="3674682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cteur droit 130"/>
            <p:cNvCxnSpPr/>
            <p:nvPr/>
          </p:nvCxnSpPr>
          <p:spPr>
            <a:xfrm>
              <a:off x="6844823" y="3674681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cteur droit 131"/>
            <p:cNvCxnSpPr/>
            <p:nvPr/>
          </p:nvCxnSpPr>
          <p:spPr>
            <a:xfrm>
              <a:off x="6888788" y="3674680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Connecteur droit 132"/>
            <p:cNvCxnSpPr/>
            <p:nvPr/>
          </p:nvCxnSpPr>
          <p:spPr>
            <a:xfrm>
              <a:off x="6932753" y="3674682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necteur droit 133"/>
            <p:cNvCxnSpPr/>
            <p:nvPr/>
          </p:nvCxnSpPr>
          <p:spPr>
            <a:xfrm>
              <a:off x="6976718" y="3674682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necteur droit 134"/>
            <p:cNvCxnSpPr/>
            <p:nvPr/>
          </p:nvCxnSpPr>
          <p:spPr>
            <a:xfrm>
              <a:off x="7020683" y="3674679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Connecteur droit 135"/>
            <p:cNvCxnSpPr/>
            <p:nvPr/>
          </p:nvCxnSpPr>
          <p:spPr>
            <a:xfrm>
              <a:off x="7064648" y="3674681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Connecteur droit 136"/>
            <p:cNvCxnSpPr/>
            <p:nvPr/>
          </p:nvCxnSpPr>
          <p:spPr>
            <a:xfrm>
              <a:off x="7108613" y="3674682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necteur droit 137"/>
            <p:cNvCxnSpPr/>
            <p:nvPr/>
          </p:nvCxnSpPr>
          <p:spPr>
            <a:xfrm>
              <a:off x="7152579" y="3674682"/>
              <a:ext cx="36004" cy="252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necteur droit 138"/>
            <p:cNvCxnSpPr/>
            <p:nvPr/>
          </p:nvCxnSpPr>
          <p:spPr>
            <a:xfrm>
              <a:off x="7335913" y="3762788"/>
              <a:ext cx="0" cy="32784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necteur droit 139"/>
            <p:cNvCxnSpPr/>
            <p:nvPr/>
          </p:nvCxnSpPr>
          <p:spPr>
            <a:xfrm>
              <a:off x="6167366" y="3773683"/>
              <a:ext cx="0" cy="32784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ZoneTexte 145"/>
          <p:cNvSpPr txBox="1"/>
          <p:nvPr/>
        </p:nvSpPr>
        <p:spPr>
          <a:xfrm>
            <a:off x="2343501" y="128294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</a:t>
            </a:r>
            <a:r>
              <a:rPr lang="fr-FR" dirty="0" smtClean="0"/>
              <a:t>T</a:t>
            </a:r>
            <a:endParaRPr lang="fr-FR" dirty="0"/>
          </a:p>
        </p:txBody>
      </p:sp>
      <p:sp>
        <p:nvSpPr>
          <p:cNvPr id="93" name="ZoneTexte 92"/>
          <p:cNvSpPr txBox="1"/>
          <p:nvPr/>
        </p:nvSpPr>
        <p:spPr>
          <a:xfrm>
            <a:off x="8388424" y="109259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5T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014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-0.38212 -3.7037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8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92" t="28875" r="38815" b="10874"/>
          <a:stretch/>
        </p:blipFill>
        <p:spPr bwMode="auto">
          <a:xfrm>
            <a:off x="4139952" y="1807318"/>
            <a:ext cx="2930329" cy="4395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Interfaces / Handling of the different parts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7736" y="1304764"/>
            <a:ext cx="4860096" cy="4968552"/>
          </a:xfrm>
        </p:spPr>
        <p:txBody>
          <a:bodyPr/>
          <a:lstStyle/>
          <a:p>
            <a:pPr marL="704850" lvl="1" indent="-342900">
              <a:buFont typeface="Wingdings" pitchFamily="2" charset="2"/>
              <a:buChar char="Ø"/>
            </a:pPr>
            <a:r>
              <a:rPr lang="en-US" dirty="0" smtClean="0"/>
              <a:t>Lid</a:t>
            </a:r>
          </a:p>
          <a:p>
            <a:pPr lvl="1"/>
            <a:endParaRPr lang="en-US" dirty="0" smtClean="0"/>
          </a:p>
          <a:p>
            <a:pPr marL="704850" lvl="1" indent="-342900">
              <a:buFont typeface="Wingdings" pitchFamily="2" charset="2"/>
              <a:buChar char="Ø"/>
            </a:pPr>
            <a:r>
              <a:rPr lang="en-US" dirty="0" smtClean="0"/>
              <a:t>Plug</a:t>
            </a:r>
          </a:p>
          <a:p>
            <a:pPr marL="704850" lvl="1" indent="-342900">
              <a:buFont typeface="Wingdings" pitchFamily="2" charset="2"/>
              <a:buChar char="Ø"/>
            </a:pPr>
            <a:endParaRPr lang="en-US" dirty="0" smtClean="0"/>
          </a:p>
          <a:p>
            <a:pPr marL="704850" lvl="1" indent="-342900">
              <a:buFont typeface="Wingdings" pitchFamily="2" charset="2"/>
              <a:buChar char="Ø"/>
            </a:pPr>
            <a:r>
              <a:rPr lang="en-US" dirty="0" smtClean="0"/>
              <a:t>Inner and outer capsules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704850" lvl="1" indent="-342900">
              <a:buFont typeface="Wingdings" pitchFamily="2" charset="2"/>
              <a:buChar char="Ø"/>
            </a:pPr>
            <a:endParaRPr lang="en-US" dirty="0" smtClean="0"/>
          </a:p>
          <a:p>
            <a:pPr marL="704850" lvl="1" indent="-342900">
              <a:buFont typeface="Wingdings" pitchFamily="2" charset="2"/>
              <a:buChar char="Ø"/>
            </a:pPr>
            <a:r>
              <a:rPr lang="en-US" dirty="0" smtClean="0"/>
              <a:t>Shielding</a:t>
            </a:r>
          </a:p>
          <a:p>
            <a:pPr marL="704850" lvl="1" indent="-342900">
              <a:buFont typeface="Wingdings" pitchFamily="2" charset="2"/>
              <a:buChar char="Ø"/>
            </a:pPr>
            <a:endParaRPr lang="en-US" dirty="0" smtClean="0"/>
          </a:p>
          <a:p>
            <a:pPr marL="704850" lvl="1" indent="-342900">
              <a:buFont typeface="Wingdings" pitchFamily="2" charset="2"/>
              <a:buChar char="Ø"/>
            </a:pPr>
            <a:r>
              <a:rPr lang="en-US" dirty="0" smtClean="0"/>
              <a:t>Screws and eyelets</a:t>
            </a:r>
          </a:p>
          <a:p>
            <a:pPr marL="704850" lvl="1" indent="-342900">
              <a:buFont typeface="Wingdings" pitchFamily="2" charset="2"/>
              <a:buChar char="Ø"/>
            </a:pPr>
            <a:endParaRPr lang="en-US" dirty="0" smtClean="0"/>
          </a:p>
          <a:p>
            <a:pPr lvl="1"/>
            <a:r>
              <a:rPr lang="en-US" dirty="0" smtClean="0"/>
              <a:t>+ interface parts</a:t>
            </a:r>
          </a:p>
          <a:p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8</a:t>
            </a:fld>
            <a:endParaRPr lang="fr-FR" dirty="0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1835696" y="1412776"/>
            <a:ext cx="376942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H="1">
            <a:off x="6228185" y="3212976"/>
            <a:ext cx="1080119" cy="1694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2627784" y="4293096"/>
            <a:ext cx="2016224" cy="1800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1988096" y="2132856"/>
            <a:ext cx="3736032" cy="12495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2"/>
          <p:cNvSpPr txBox="1">
            <a:spLocks/>
          </p:cNvSpPr>
          <p:nvPr/>
        </p:nvSpPr>
        <p:spPr>
          <a:xfrm>
            <a:off x="7066244" y="2974484"/>
            <a:ext cx="2064681" cy="8132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15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0" algn="l" defTabSz="914400" rtl="0" eaLnBrk="1" latinLnBrk="0" hangingPunct="1">
              <a:lnSpc>
                <a:spcPts val="2800"/>
              </a:lnSpc>
              <a:spcBef>
                <a:spcPts val="0"/>
              </a:spcBef>
              <a:buSzPct val="90000"/>
              <a:buFont typeface="Arial" pitchFamily="34" charset="0"/>
              <a:buNone/>
              <a:tabLst>
                <a:tab pos="8077200" algn="r"/>
              </a:tabLst>
              <a:defRPr sz="2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800"/>
              </a:lnSpc>
              <a:spcBef>
                <a:spcPts val="0"/>
              </a:spcBef>
              <a:buSzPct val="36000"/>
              <a:buFont typeface="Arial" pitchFamily="34" charset="0"/>
              <a:buNone/>
              <a:tabLst>
                <a:tab pos="8077200" algn="r"/>
              </a:tabLst>
              <a:defRPr sz="2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361950" indent="0" algn="l" defTabSz="914400" rtl="0" eaLnBrk="1" latinLnBrk="0" hangingPunct="1">
              <a:lnSpc>
                <a:spcPts val="2800"/>
              </a:lnSpc>
              <a:spcBef>
                <a:spcPts val="0"/>
              </a:spcBef>
              <a:buClr>
                <a:srgbClr val="666666"/>
              </a:buClr>
              <a:buSzPct val="36000"/>
              <a:buFont typeface="Arial" pitchFamily="34" charset="0"/>
              <a:buNone/>
              <a:tabLst>
                <a:tab pos="8077200" algn="r"/>
              </a:tabLst>
              <a:defRPr sz="2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361950" indent="0" algn="l" defTabSz="914400" rtl="0" eaLnBrk="1" latinLnBrk="0" hangingPunct="1">
              <a:lnSpc>
                <a:spcPts val="28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None/>
              <a:tabLst>
                <a:tab pos="8077200" algn="r"/>
              </a:tabLst>
              <a:defRPr sz="2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04850" lvl="1" indent="-342900">
              <a:buFont typeface="Wingdings" pitchFamily="2" charset="2"/>
              <a:buChar char="Ø"/>
            </a:pPr>
            <a:r>
              <a:rPr lang="en-US" dirty="0" err="1" smtClean="0"/>
              <a:t>Helicoflex</a:t>
            </a:r>
            <a:r>
              <a:rPr lang="en-US" dirty="0" smtClean="0"/>
              <a:t> gasket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8484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Interfaces / Handling in </a:t>
            </a:r>
            <a:r>
              <a:rPr lang="fr-FR" dirty="0" err="1" smtClean="0"/>
              <a:t>Borexino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619672" y="3439108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See talk deployment of ANG system in the SOX pit : P. Lombardi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36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Interfaces /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devices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22129" y="4941168"/>
            <a:ext cx="2948250" cy="504056"/>
          </a:xfrm>
        </p:spPr>
        <p:txBody>
          <a:bodyPr/>
          <a:lstStyle/>
          <a:p>
            <a:r>
              <a:rPr lang="fr-FR" dirty="0" err="1" smtClean="0"/>
              <a:t>Calorimeter</a:t>
            </a:r>
            <a:endParaRPr lang="fr-FR" dirty="0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10</a:t>
            </a:fld>
            <a:endParaRPr lang="fr-F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44429"/>
            <a:ext cx="2128414" cy="2004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96752"/>
            <a:ext cx="2128414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23" t="20562" r="17148" b="14840"/>
          <a:stretch/>
        </p:blipFill>
        <p:spPr bwMode="auto">
          <a:xfrm>
            <a:off x="4649790" y="1628800"/>
            <a:ext cx="4292929" cy="305687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Espace réservé du contenu 2"/>
          <p:cNvSpPr txBox="1">
            <a:spLocks/>
          </p:cNvSpPr>
          <p:nvPr/>
        </p:nvSpPr>
        <p:spPr>
          <a:xfrm>
            <a:off x="470643" y="5589240"/>
            <a:ext cx="3708258" cy="5592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15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0" algn="l" defTabSz="914400" rtl="0" eaLnBrk="1" latinLnBrk="0" hangingPunct="1">
              <a:lnSpc>
                <a:spcPts val="2800"/>
              </a:lnSpc>
              <a:spcBef>
                <a:spcPts val="0"/>
              </a:spcBef>
              <a:buSzPct val="90000"/>
              <a:buFont typeface="Arial" pitchFamily="34" charset="0"/>
              <a:buNone/>
              <a:tabLst>
                <a:tab pos="8077200" algn="r"/>
              </a:tabLst>
              <a:defRPr sz="2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800"/>
              </a:lnSpc>
              <a:spcBef>
                <a:spcPts val="0"/>
              </a:spcBef>
              <a:buSzPct val="36000"/>
              <a:buFont typeface="Arial" pitchFamily="34" charset="0"/>
              <a:buNone/>
              <a:tabLst>
                <a:tab pos="8077200" algn="r"/>
              </a:tabLst>
              <a:defRPr sz="2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361950" indent="0" algn="l" defTabSz="914400" rtl="0" eaLnBrk="1" latinLnBrk="0" hangingPunct="1">
              <a:lnSpc>
                <a:spcPts val="2800"/>
              </a:lnSpc>
              <a:spcBef>
                <a:spcPts val="0"/>
              </a:spcBef>
              <a:buClr>
                <a:srgbClr val="666666"/>
              </a:buClr>
              <a:buSzPct val="36000"/>
              <a:buFont typeface="Arial" pitchFamily="34" charset="0"/>
              <a:buNone/>
              <a:tabLst>
                <a:tab pos="8077200" algn="r"/>
              </a:tabLst>
              <a:defRPr sz="2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361950" indent="0" algn="l" defTabSz="914400" rtl="0" eaLnBrk="1" latinLnBrk="0" hangingPunct="1">
              <a:lnSpc>
                <a:spcPts val="28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None/>
              <a:tabLst>
                <a:tab pos="8077200" algn="r"/>
              </a:tabLst>
              <a:defRPr sz="2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Transport container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11957" y="5994647"/>
            <a:ext cx="395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For</a:t>
            </a:r>
            <a:r>
              <a:rPr lang="fr-FR" sz="1400" dirty="0" smtClean="0"/>
              <a:t> </a:t>
            </a:r>
            <a:r>
              <a:rPr lang="fr-FR" sz="1400" dirty="0" smtClean="0"/>
              <a:t>TN-MTR, </a:t>
            </a:r>
            <a:r>
              <a:rPr lang="fr-FR" sz="1400" dirty="0" err="1" smtClean="0"/>
              <a:t>inner</a:t>
            </a:r>
            <a:r>
              <a:rPr lang="fr-FR" sz="1400" dirty="0" smtClean="0"/>
              <a:t> volume: </a:t>
            </a:r>
            <a:r>
              <a:rPr lang="fr-FR" sz="1400" dirty="0" smtClean="0"/>
              <a:t>Ø96 X 108 cm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93334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Preliminary</a:t>
            </a:r>
            <a:r>
              <a:rPr lang="fr-FR" dirty="0" smtClean="0"/>
              <a:t> dimensions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8" t="8755" r="6053" b="4428"/>
          <a:stretch/>
        </p:blipFill>
        <p:spPr bwMode="auto">
          <a:xfrm>
            <a:off x="395536" y="1628800"/>
            <a:ext cx="7414845" cy="52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lipse 6"/>
          <p:cNvSpPr/>
          <p:nvPr/>
        </p:nvSpPr>
        <p:spPr>
          <a:xfrm>
            <a:off x="5724000" y="1044000"/>
            <a:ext cx="1512000" cy="1512000"/>
          </a:xfrm>
          <a:prstGeom prst="ellipse">
            <a:avLst/>
          </a:prstGeom>
          <a:blipFill dpi="0" rotWithShape="1">
            <a:blip r:embed="rId4"/>
            <a:srcRect/>
            <a:stretch>
              <a:fillRect l="-184000" t="-35000" r="-100000" b="-100000"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2861700" y="1690577"/>
            <a:ext cx="636412" cy="6527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/>
          <p:cNvCxnSpPr>
            <a:stCxn id="8" idx="7"/>
            <a:endCxn id="7" idx="1"/>
          </p:cNvCxnSpPr>
          <p:nvPr/>
        </p:nvCxnSpPr>
        <p:spPr>
          <a:xfrm flipV="1">
            <a:off x="3404912" y="1265427"/>
            <a:ext cx="2540515" cy="520746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251520" y="1044246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Surface </a:t>
            </a:r>
            <a:r>
              <a:rPr lang="fr-FR" sz="1400" dirty="0" err="1" smtClean="0"/>
              <a:t>roughness</a:t>
            </a:r>
            <a:r>
              <a:rPr lang="fr-FR" sz="1400" dirty="0" smtClean="0"/>
              <a:t> for </a:t>
            </a:r>
            <a:r>
              <a:rPr lang="fr-FR" sz="1400" dirty="0" err="1" smtClean="0"/>
              <a:t>Helicoflex</a:t>
            </a:r>
            <a:r>
              <a:rPr lang="fr-FR" sz="1400" dirty="0" smtClean="0"/>
              <a:t> and water </a:t>
            </a:r>
            <a:r>
              <a:rPr lang="fr-FR" sz="1400" dirty="0" err="1" smtClean="0"/>
              <a:t>gasket</a:t>
            </a:r>
            <a:r>
              <a:rPr lang="fr-FR" sz="1400" dirty="0" smtClean="0"/>
              <a:t>: Ra 0.8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41595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Rough assessment of price and delays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66825" indent="-342900">
              <a:buFontTx/>
              <a:buChar char="-"/>
            </a:pPr>
            <a:r>
              <a:rPr lang="en-US" dirty="0" smtClean="0"/>
              <a:t>3 months for realization</a:t>
            </a:r>
          </a:p>
          <a:p>
            <a:pPr marL="1266825" indent="-342900">
              <a:buFontTx/>
              <a:buChar char="-"/>
            </a:pPr>
            <a:r>
              <a:rPr lang="en-US" dirty="0" smtClean="0"/>
              <a:t>250 k€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00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Helicoflex</a:t>
            </a:r>
            <a:r>
              <a:rPr lang="en-US" sz="2000" b="0" cap="none" baseline="30000" dirty="0" smtClean="0">
                <a:ea typeface="+mn-ea"/>
                <a:cs typeface="+mn-cs"/>
              </a:rPr>
              <a:t>®</a:t>
            </a:r>
            <a:r>
              <a:rPr lang="fr-FR" dirty="0" smtClean="0"/>
              <a:t> </a:t>
            </a:r>
            <a:r>
              <a:rPr lang="fr-FR" dirty="0" err="1" smtClean="0"/>
              <a:t>gasket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5 février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10 AVRIL 2012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636" y="1844824"/>
            <a:ext cx="298132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2" t="32075" r="17050" b="16037"/>
          <a:stretch/>
        </p:blipFill>
        <p:spPr bwMode="auto">
          <a:xfrm>
            <a:off x="1907704" y="3861048"/>
            <a:ext cx="4376275" cy="2535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Bouton d'action : Retour 6">
            <a:hlinkClick r:id="" action="ppaction://hlinkshowjump?jump=lastslideviewed" highlightClick="1"/>
          </p:cNvPr>
          <p:cNvSpPr/>
          <p:nvPr/>
        </p:nvSpPr>
        <p:spPr>
          <a:xfrm>
            <a:off x="7452320" y="5661248"/>
            <a:ext cx="432048" cy="432048"/>
          </a:xfrm>
          <a:prstGeom prst="actionButtonReturn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a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cea</Template>
  <TotalTime>4282</TotalTime>
  <Words>512</Words>
  <Application>Microsoft Office PowerPoint</Application>
  <PresentationFormat>Affichage à l'écran (4:3)</PresentationFormat>
  <Paragraphs>134</Paragraphs>
  <Slides>13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cea</vt:lpstr>
      <vt:lpstr>Présentation PowerPoint</vt:lpstr>
      <vt:lpstr>Shielding functionalities</vt:lpstr>
      <vt:lpstr>Shielding constraints</vt:lpstr>
      <vt:lpstr>General characteristics</vt:lpstr>
      <vt:lpstr>Interfaces / Capsules</vt:lpstr>
      <vt:lpstr>Interfaces / handling for capsule Introduction in the shielding</vt:lpstr>
      <vt:lpstr>Interfaces / Handling for capsule Introduction in the shielding</vt:lpstr>
      <vt:lpstr>Interfaces / Handling of the different parts</vt:lpstr>
      <vt:lpstr>Interfaces / Handling in Borexino</vt:lpstr>
      <vt:lpstr>Interfaces / other devices</vt:lpstr>
      <vt:lpstr>Preliminary dimensions</vt:lpstr>
      <vt:lpstr>Rough assessment of price and delays</vt:lpstr>
      <vt:lpstr>Helicoflex® gasket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aliquando tempo tatum commentum</dc:title>
  <dc:creator>Veyssiere Christian</dc:creator>
  <cp:lastModifiedBy>Veyssiere Christian</cp:lastModifiedBy>
  <cp:revision>98</cp:revision>
  <dcterms:created xsi:type="dcterms:W3CDTF">2013-07-19T09:49:42Z</dcterms:created>
  <dcterms:modified xsi:type="dcterms:W3CDTF">2014-02-05T15:19:34Z</dcterms:modified>
</cp:coreProperties>
</file>