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2" r:id="rId2"/>
    <p:sldId id="263" r:id="rId3"/>
    <p:sldId id="284" r:id="rId4"/>
    <p:sldId id="285" r:id="rId5"/>
    <p:sldId id="286" r:id="rId6"/>
    <p:sldId id="264" r:id="rId7"/>
    <p:sldId id="265" r:id="rId8"/>
    <p:sldId id="267" r:id="rId9"/>
    <p:sldId id="268" r:id="rId10"/>
    <p:sldId id="269" r:id="rId11"/>
    <p:sldId id="271" r:id="rId12"/>
    <p:sldId id="272" r:id="rId13"/>
    <p:sldId id="27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1F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374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RAPPEL TITRE PRESENTATION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B5D63-60BE-4C57-A997-92231B26DA3C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B2635-543E-4A9F-B21D-C51ACD2CDC1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864757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RAPPEL TITRE PRESENTATION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2D0C1-7A7C-4972-903F-C3749957E117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063EC-8BBD-421C-BFD5-2B87C88F0AD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650421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 smtClean="0"/>
              <a:t>RAPPEL TITRE PRESENTATION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492D0C1-7A7C-4972-903F-C3749957E117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063EC-8BBD-421C-BFD5-2B87C88F0AD6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7440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ABBC-5C63-4BA1-A038-FCA812A82421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CF00-2157-438A-A69B-84616FBE94EA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3FD3-B881-4BF3-A511-6F4D930156E5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6FE-CA8B-47DD-801F-91C27AEF3A3F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537C-1B58-463A-BE48-6A4001F32962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bg>
      <p:bgPr>
        <a:blipFill dpi="0" rotWithShape="1">
          <a:blip r:embed="rId2" cstate="print"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214546" y="214290"/>
            <a:ext cx="5572164" cy="796908"/>
          </a:xfrm>
        </p:spPr>
        <p:txBody>
          <a:bodyPr>
            <a:noAutofit/>
          </a:bodyPr>
          <a:lstStyle>
            <a:lvl1pPr>
              <a:buFont typeface="Arial" pitchFamily="34" charset="0"/>
              <a:buNone/>
              <a:defRPr sz="3600" b="1" i="0" cap="all" baseline="0">
                <a:solidFill>
                  <a:srgbClr val="AB757F"/>
                </a:solidFill>
                <a:latin typeface="Arial Bold"/>
              </a:defRPr>
            </a:lvl1pPr>
          </a:lstStyle>
          <a:p>
            <a:r>
              <a:rPr lang="fr-FR" dirty="0" smtClean="0"/>
              <a:t>Titre présentation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00034" y="1635115"/>
            <a:ext cx="2000264" cy="365125"/>
          </a:xfrm>
        </p:spPr>
        <p:txBody>
          <a:bodyPr/>
          <a:lstStyle>
            <a:lvl1pPr>
              <a:defRPr sz="1400" b="0" i="1" u="sng" baseline="0">
                <a:solidFill>
                  <a:srgbClr val="C3004A"/>
                </a:solidFill>
                <a:uFill>
                  <a:solidFill>
                    <a:srgbClr val="C00000"/>
                  </a:solidFill>
                </a:uFill>
                <a:latin typeface="Arial Bold"/>
              </a:defRPr>
            </a:lvl1pPr>
          </a:lstStyle>
          <a:p>
            <a:fld id="{84DE21C5-92BF-4132-B8AB-12B906539F75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28596" y="5357826"/>
            <a:ext cx="1714480" cy="1357298"/>
          </a:xfrm>
        </p:spPr>
        <p:txBody>
          <a:bodyPr/>
          <a:lstStyle>
            <a:lvl1pPr>
              <a:defRPr sz="1000" b="0" i="0" baseline="0">
                <a:solidFill>
                  <a:srgbClr val="FF0000"/>
                </a:solidFill>
              </a:defRPr>
            </a:lvl1pPr>
          </a:lstStyle>
          <a:p>
            <a:pPr algn="l"/>
            <a:r>
              <a:rPr lang="fr-FR" b="1" dirty="0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  <a:t>Unité mixte de recherche </a:t>
            </a:r>
            <a:br>
              <a:rPr lang="fr-FR" b="1" dirty="0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</a:br>
            <a:r>
              <a:rPr lang="fr-FR" b="1" dirty="0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  <a:t>CNRS-IN2P3</a:t>
            </a:r>
          </a:p>
          <a:p>
            <a:pPr algn="l"/>
            <a:r>
              <a:rPr lang="fr-FR" b="1" dirty="0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  <a:t>Université Paris-Sud 11</a:t>
            </a:r>
            <a:r>
              <a:rPr lang="fr-FR" dirty="0" smtClean="0">
                <a:solidFill>
                  <a:srgbClr val="AB757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dirty="0" smtClean="0">
                <a:solidFill>
                  <a:srgbClr val="AB757F"/>
                </a:solidFill>
                <a:latin typeface="Arial" pitchFamily="34" charset="0"/>
                <a:cs typeface="Arial" pitchFamily="34" charset="0"/>
              </a:rPr>
            </a:br>
            <a:r>
              <a:rPr lang="fr-FR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dirty="0" smtClean="0">
                <a:latin typeface="Arial" pitchFamily="34" charset="0"/>
                <a:cs typeface="Arial" pitchFamily="34" charset="0"/>
              </a:rPr>
            </a:br>
            <a:r>
              <a:rPr lang="fr-FR" dirty="0" smtClean="0">
                <a:solidFill>
                  <a:srgbClr val="501F74"/>
                </a:solidFill>
                <a:latin typeface="Arial" pitchFamily="34" charset="0"/>
                <a:cs typeface="Arial" pitchFamily="34" charset="0"/>
              </a:rPr>
              <a:t>91406 Orsay cedex</a:t>
            </a:r>
          </a:p>
          <a:p>
            <a:pPr algn="l"/>
            <a:r>
              <a:rPr lang="fr-FR" dirty="0" smtClean="0">
                <a:solidFill>
                  <a:srgbClr val="501F74"/>
                </a:solidFill>
                <a:latin typeface="Arial" pitchFamily="34" charset="0"/>
                <a:cs typeface="Arial" pitchFamily="34" charset="0"/>
              </a:rPr>
              <a:t>Tél. : +33 1 69 15 73 40</a:t>
            </a:r>
          </a:p>
          <a:p>
            <a:pPr algn="l"/>
            <a:r>
              <a:rPr lang="fr-FR" dirty="0" smtClean="0">
                <a:solidFill>
                  <a:srgbClr val="501F74"/>
                </a:solidFill>
                <a:latin typeface="Arial" pitchFamily="34" charset="0"/>
                <a:cs typeface="Arial" pitchFamily="34" charset="0"/>
              </a:rPr>
              <a:t>Fax : +33 1 69 15 64 70</a:t>
            </a:r>
          </a:p>
          <a:p>
            <a:pPr algn="l"/>
            <a:r>
              <a:rPr lang="fr-FR" dirty="0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  <a:t>http://ipnweb.in2p3.fr</a:t>
            </a:r>
          </a:p>
          <a:p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 hasCustomPrompt="1"/>
          </p:nvPr>
        </p:nvSpPr>
        <p:spPr>
          <a:xfrm>
            <a:off x="2500298" y="1714489"/>
            <a:ext cx="6143668" cy="2071701"/>
          </a:xfrm>
        </p:spPr>
        <p:txBody>
          <a:bodyPr>
            <a:normAutofit/>
          </a:bodyPr>
          <a:lstStyle>
            <a:lvl1pPr>
              <a:buFontTx/>
              <a:buNone/>
              <a:defRPr sz="1200" b="0" i="0" baseline="0">
                <a:solidFill>
                  <a:srgbClr val="AB757F"/>
                </a:solidFill>
                <a:latin typeface="Arial Bold"/>
              </a:defRPr>
            </a:lvl1pPr>
            <a:lvl2pPr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rial Bold"/>
              </a:defRPr>
            </a:lvl2pPr>
            <a:lvl3pPr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rial Bold"/>
              </a:defRPr>
            </a:lvl3pPr>
            <a:lvl4pPr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rial Bold"/>
              </a:defRPr>
            </a:lvl4pPr>
            <a:lvl5pPr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rial Bold"/>
              </a:defRPr>
            </a:lvl5pPr>
          </a:lstStyle>
          <a:p>
            <a:pPr lvl="0"/>
            <a:r>
              <a:rPr lang="fr-FR" dirty="0" smtClean="0"/>
              <a:t>Texte d’introduction. xxxxxxxxxxxxxxxxxxxxxxxxxxxxxxxxxxxxxxxxxxxxxxxxxxxxxxxxxxxxxxxxxxxxxxxxxxxxxxxxxxxxxxxxxxxxxxxxxxxxxxxxxxxxxxxxxxxxxxxxxxxxxxxxxxxxxxxxxxxxxxxxxxxxxxxxxxxxxxxxxxxxxxxxxxxxxxxxxxxxxxxxxxxxxxxxxxxxxxxxxxxxxx</a:t>
            </a:r>
            <a:endParaRPr lang="fr-FR" dirty="0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4"/>
          </p:nvPr>
        </p:nvSpPr>
        <p:spPr>
          <a:xfrm>
            <a:off x="2500298" y="4143380"/>
            <a:ext cx="6143668" cy="2143140"/>
          </a:xfrm>
        </p:spPr>
        <p:txBody>
          <a:bodyPr>
            <a:normAutofit/>
          </a:bodyPr>
          <a:lstStyle>
            <a:lvl1pPr>
              <a:buNone/>
              <a:defRPr sz="1600" baseline="0">
                <a:latin typeface="Arial Bold"/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11" name="Image 10" descr="logoipn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178359" y="-71438"/>
            <a:ext cx="2407920" cy="1571612"/>
          </a:xfrm>
          <a:prstGeom prst="rect">
            <a:avLst/>
          </a:prstGeom>
        </p:spPr>
      </p:pic>
      <p:sp>
        <p:nvSpPr>
          <p:cNvPr id="9" name="Espace réservé du numéro de diapositive 4"/>
          <p:cNvSpPr txBox="1">
            <a:spLocks/>
          </p:cNvSpPr>
          <p:nvPr userDrawn="1"/>
        </p:nvSpPr>
        <p:spPr>
          <a:xfrm>
            <a:off x="8572528" y="6500834"/>
            <a:ext cx="571504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OWERPOINTfond_suite (2)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Image 5" descr="logoipn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-178359" y="-71438"/>
            <a:ext cx="2178591" cy="1357298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2357422" y="1428736"/>
            <a:ext cx="6215106" cy="1143008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1400" b="0" i="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4"/>
          </p:nvPr>
        </p:nvSpPr>
        <p:spPr>
          <a:xfrm>
            <a:off x="2357422" y="4786322"/>
            <a:ext cx="6143668" cy="1571636"/>
          </a:xfrm>
        </p:spPr>
        <p:txBody>
          <a:bodyPr>
            <a:normAutofit/>
          </a:bodyPr>
          <a:lstStyle>
            <a:lvl1pPr>
              <a:buFontTx/>
              <a:buNone/>
              <a:defRPr sz="1400" baseline="0">
                <a:latin typeface="Arial Bold"/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2357422" y="285728"/>
            <a:ext cx="6572296" cy="714380"/>
          </a:xfrm>
        </p:spPr>
        <p:txBody>
          <a:bodyPr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 smtClean="0"/>
              <a:t>Rappel titre présentation</a:t>
            </a:r>
            <a:endParaRPr lang="fr-FR" dirty="0"/>
          </a:p>
        </p:txBody>
      </p:sp>
      <p:sp>
        <p:nvSpPr>
          <p:cNvPr id="12" name="Espace réservé du contenu 7"/>
          <p:cNvSpPr>
            <a:spLocks noGrp="1"/>
          </p:cNvSpPr>
          <p:nvPr>
            <p:ph sz="quarter" idx="15"/>
          </p:nvPr>
        </p:nvSpPr>
        <p:spPr>
          <a:xfrm>
            <a:off x="2357422" y="3071810"/>
            <a:ext cx="6143668" cy="1214446"/>
          </a:xfrm>
        </p:spPr>
        <p:txBody>
          <a:bodyPr>
            <a:normAutofit/>
          </a:bodyPr>
          <a:lstStyle>
            <a:lvl1pPr>
              <a:buFontTx/>
              <a:buNone/>
              <a:defRPr sz="14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/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2500298" y="785794"/>
            <a:ext cx="6643702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4" name="Espace réservé du texte 23"/>
          <p:cNvSpPr>
            <a:spLocks noGrp="1"/>
          </p:cNvSpPr>
          <p:nvPr>
            <p:ph type="body" sz="quarter" idx="17" hasCustomPrompt="1"/>
          </p:nvPr>
        </p:nvSpPr>
        <p:spPr>
          <a:xfrm>
            <a:off x="2357422" y="1071546"/>
            <a:ext cx="3571900" cy="357190"/>
          </a:xfrm>
        </p:spPr>
        <p:txBody>
          <a:bodyPr>
            <a:normAutofit/>
          </a:bodyPr>
          <a:lstStyle>
            <a:lvl1pPr>
              <a:buFontTx/>
              <a:buNone/>
              <a:defRPr sz="1800" b="1" i="0" baseline="0">
                <a:solidFill>
                  <a:srgbClr val="C3004A"/>
                </a:solidFill>
                <a:latin typeface="Arial Bold"/>
              </a:defRPr>
            </a:lvl1pPr>
          </a:lstStyle>
          <a:p>
            <a:pPr lvl="0"/>
            <a:r>
              <a:rPr lang="fr-FR" dirty="0" smtClean="0"/>
              <a:t>Titre principal</a:t>
            </a:r>
            <a:endParaRPr lang="fr-FR" dirty="0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2357422" y="2714620"/>
            <a:ext cx="3571900" cy="357190"/>
          </a:xfrm>
        </p:spPr>
        <p:txBody>
          <a:bodyPr>
            <a:noAutofit/>
          </a:bodyPr>
          <a:lstStyle>
            <a:lvl1pPr>
              <a:buFontTx/>
              <a:buNone/>
              <a:defRPr sz="1800" baseline="0">
                <a:solidFill>
                  <a:srgbClr val="501F74"/>
                </a:solidFill>
                <a:latin typeface="Arial Bold"/>
              </a:defRPr>
            </a:lvl1pPr>
          </a:lstStyle>
          <a:p>
            <a:pPr lvl="0"/>
            <a:r>
              <a:rPr lang="fr-FR" sz="1800" baseline="0" dirty="0" smtClean="0">
                <a:solidFill>
                  <a:schemeClr val="accent4">
                    <a:lumMod val="75000"/>
                  </a:schemeClr>
                </a:solidFill>
                <a:latin typeface="Arial Bold"/>
              </a:rPr>
              <a:t>Intertitre</a:t>
            </a:r>
            <a:endParaRPr lang="fr-FR" dirty="0"/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9" hasCustomPrompt="1"/>
          </p:nvPr>
        </p:nvSpPr>
        <p:spPr>
          <a:xfrm>
            <a:off x="2357422" y="4429126"/>
            <a:ext cx="3571900" cy="357196"/>
          </a:xfrm>
        </p:spPr>
        <p:txBody>
          <a:bodyPr>
            <a:noAutofit/>
          </a:bodyPr>
          <a:lstStyle>
            <a:lvl1pPr>
              <a:buFontTx/>
              <a:buNone/>
              <a:defRPr sz="1800" baseline="0">
                <a:solidFill>
                  <a:srgbClr val="AB757F"/>
                </a:solidFill>
                <a:latin typeface="Arial Bold"/>
              </a:defRPr>
            </a:lvl1pPr>
          </a:lstStyle>
          <a:p>
            <a:pPr lvl="0"/>
            <a:r>
              <a:rPr lang="fr-FR" dirty="0" smtClean="0"/>
              <a:t>Titre graphique</a:t>
            </a:r>
            <a:endParaRPr lang="fr-FR" dirty="0"/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286644" y="492107"/>
            <a:ext cx="1714512" cy="365125"/>
          </a:xfrm>
        </p:spPr>
        <p:txBody>
          <a:bodyPr/>
          <a:lstStyle>
            <a:lvl1pPr>
              <a:defRPr sz="1000" b="0" i="1" baseline="0">
                <a:solidFill>
                  <a:srgbClr val="C3004A"/>
                </a:solidFill>
                <a:latin typeface="Arial Bold"/>
              </a:defRPr>
            </a:lvl1pPr>
          </a:lstStyle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18" name="Espace réservé du numéro de diapositive 4"/>
          <p:cNvSpPr txBox="1">
            <a:spLocks/>
          </p:cNvSpPr>
          <p:nvPr userDrawn="1"/>
        </p:nvSpPr>
        <p:spPr>
          <a:xfrm>
            <a:off x="8572528" y="6500834"/>
            <a:ext cx="571504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8273E-F116-4425-B0B0-AFF105B4F541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688-9D54-48D1-A829-F5E7DC723691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9074-ECA7-45DF-8CE2-E2FA3C0F1A4D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OWERPOINTfond_suite (2)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5"/>
            <a:ext cx="9144000" cy="6857999"/>
          </a:xfrm>
          <a:prstGeom prst="rect">
            <a:avLst/>
          </a:prstGeom>
        </p:spPr>
      </p:pic>
      <p:pic>
        <p:nvPicPr>
          <p:cNvPr id="6" name="Image 5" descr="logoipn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-178359" y="-71438"/>
            <a:ext cx="2178591" cy="1357298"/>
          </a:xfrm>
          <a:prstGeom prst="rect">
            <a:avLst/>
          </a:prstGeom>
        </p:spPr>
      </p:pic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2357422" y="285728"/>
            <a:ext cx="6572296" cy="714380"/>
          </a:xfrm>
        </p:spPr>
        <p:txBody>
          <a:bodyPr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 smtClean="0"/>
              <a:t>Rappel titre présentation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/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2500298" y="785794"/>
            <a:ext cx="6643702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286644" y="492107"/>
            <a:ext cx="1714512" cy="365125"/>
          </a:xfrm>
        </p:spPr>
        <p:txBody>
          <a:bodyPr/>
          <a:lstStyle>
            <a:lvl1pPr>
              <a:defRPr sz="1000" b="0" i="1" baseline="0">
                <a:solidFill>
                  <a:srgbClr val="C3004A"/>
                </a:solidFill>
                <a:latin typeface="Arial Bold"/>
              </a:defRPr>
            </a:lvl1pPr>
          </a:lstStyle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18" name="Espace réservé du numéro de diapositive 4"/>
          <p:cNvSpPr txBox="1">
            <a:spLocks/>
          </p:cNvSpPr>
          <p:nvPr userDrawn="1"/>
        </p:nvSpPr>
        <p:spPr>
          <a:xfrm>
            <a:off x="8572528" y="6500834"/>
            <a:ext cx="571504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937597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ide"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OWERPOINTfond_suite (2)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5"/>
            <a:ext cx="9144000" cy="6857999"/>
          </a:xfrm>
          <a:prstGeom prst="rect">
            <a:avLst/>
          </a:prstGeom>
        </p:spPr>
      </p:pic>
      <p:pic>
        <p:nvPicPr>
          <p:cNvPr id="6" name="Image 5" descr="logoipn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-178359" y="-71438"/>
            <a:ext cx="2178591" cy="1357298"/>
          </a:xfrm>
          <a:prstGeom prst="rect">
            <a:avLst/>
          </a:prstGeom>
        </p:spPr>
      </p:pic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2357422" y="285728"/>
            <a:ext cx="6572296" cy="714380"/>
          </a:xfrm>
        </p:spPr>
        <p:txBody>
          <a:bodyPr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 smtClean="0"/>
              <a:t>Rappel titre présentation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/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2500298" y="785794"/>
            <a:ext cx="6643702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286644" y="492107"/>
            <a:ext cx="1714512" cy="365125"/>
          </a:xfrm>
        </p:spPr>
        <p:txBody>
          <a:bodyPr/>
          <a:lstStyle>
            <a:lvl1pPr>
              <a:defRPr sz="1000" b="0" i="1" baseline="0">
                <a:solidFill>
                  <a:srgbClr val="C3004A"/>
                </a:solidFill>
                <a:latin typeface="Arial Bold"/>
              </a:defRPr>
            </a:lvl1pPr>
          </a:lstStyle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18" name="Espace réservé du numéro de diapositive 4"/>
          <p:cNvSpPr txBox="1">
            <a:spLocks/>
          </p:cNvSpPr>
          <p:nvPr userDrawn="1"/>
        </p:nvSpPr>
        <p:spPr>
          <a:xfrm>
            <a:off x="8572528" y="6500834"/>
            <a:ext cx="571504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937597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ide"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OWERPOINTfond_suite (2)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5"/>
            <a:ext cx="9144000" cy="6857999"/>
          </a:xfrm>
          <a:prstGeom prst="rect">
            <a:avLst/>
          </a:prstGeom>
        </p:spPr>
      </p:pic>
      <p:pic>
        <p:nvPicPr>
          <p:cNvPr id="6" name="Image 5" descr="logoipn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-178359" y="-71438"/>
            <a:ext cx="2178591" cy="1357298"/>
          </a:xfrm>
          <a:prstGeom prst="rect">
            <a:avLst/>
          </a:prstGeom>
        </p:spPr>
      </p:pic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2357422" y="285728"/>
            <a:ext cx="6572296" cy="714380"/>
          </a:xfrm>
        </p:spPr>
        <p:txBody>
          <a:bodyPr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 smtClean="0"/>
              <a:t>Rappel titre présentation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/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2500298" y="785794"/>
            <a:ext cx="6643702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286644" y="492107"/>
            <a:ext cx="1714512" cy="365125"/>
          </a:xfrm>
        </p:spPr>
        <p:txBody>
          <a:bodyPr/>
          <a:lstStyle>
            <a:lvl1pPr>
              <a:defRPr sz="1000" b="0" i="1" baseline="0">
                <a:solidFill>
                  <a:srgbClr val="C3004A"/>
                </a:solidFill>
                <a:latin typeface="Arial Bold"/>
              </a:defRPr>
            </a:lvl1pPr>
          </a:lstStyle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18" name="Espace réservé du numéro de diapositive 4"/>
          <p:cNvSpPr txBox="1">
            <a:spLocks/>
          </p:cNvSpPr>
          <p:nvPr userDrawn="1"/>
        </p:nvSpPr>
        <p:spPr>
          <a:xfrm>
            <a:off x="8572528" y="6500834"/>
            <a:ext cx="571504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937597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CAEA9-3F14-4468-8C29-33A1454C3BF1}" type="datetime2">
              <a:rPr lang="fr-FR" smtClean="0"/>
              <a:pPr/>
              <a:t>mardi 6 octobre 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C2CF4-5274-451A-B5B2-DDFF816FA3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195736" y="1988840"/>
            <a:ext cx="5572164" cy="796908"/>
          </a:xfrm>
        </p:spPr>
        <p:txBody>
          <a:bodyPr/>
          <a:lstStyle/>
          <a:p>
            <a:r>
              <a:rPr lang="fr-FR" dirty="0" smtClean="0"/>
              <a:t>Etude des coupleurs de puissance pour accélérateur de proton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571472" y="1635115"/>
            <a:ext cx="2000264" cy="365125"/>
          </a:xfrm>
        </p:spPr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15" name="Espace réservé pour une image  1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28596" y="5357826"/>
            <a:ext cx="1714480" cy="1357298"/>
          </a:xfrm>
        </p:spPr>
        <p:txBody>
          <a:bodyPr/>
          <a:lstStyle>
            <a:lvl1pPr>
              <a:defRPr sz="1000" b="0" i="0" baseline="0">
                <a:solidFill>
                  <a:srgbClr val="FF0000"/>
                </a:solidFill>
              </a:defRPr>
            </a:lvl1pPr>
          </a:lstStyle>
          <a:p>
            <a:pPr algn="l"/>
            <a:r>
              <a:rPr lang="fr-FR" b="1" dirty="0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  <a:t>Unité mixte de recherche </a:t>
            </a:r>
            <a:br>
              <a:rPr lang="fr-FR" b="1" dirty="0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</a:br>
            <a:r>
              <a:rPr lang="fr-FR" b="1" dirty="0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  <a:t>CNRS-IN2P3</a:t>
            </a:r>
          </a:p>
          <a:p>
            <a:pPr algn="l"/>
            <a:r>
              <a:rPr lang="fr-FR" b="1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  <a:t>Université Paris-Sud</a:t>
            </a:r>
            <a:r>
              <a:rPr lang="fr-FR" dirty="0" smtClean="0">
                <a:solidFill>
                  <a:srgbClr val="AB757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dirty="0" smtClean="0">
                <a:solidFill>
                  <a:srgbClr val="AB757F"/>
                </a:solidFill>
                <a:latin typeface="Arial" pitchFamily="34" charset="0"/>
                <a:cs typeface="Arial" pitchFamily="34" charset="0"/>
              </a:rPr>
            </a:br>
            <a:r>
              <a:rPr lang="fr-FR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dirty="0" smtClean="0">
                <a:latin typeface="Arial" pitchFamily="34" charset="0"/>
                <a:cs typeface="Arial" pitchFamily="34" charset="0"/>
              </a:rPr>
            </a:br>
            <a:r>
              <a:rPr lang="fr-FR" dirty="0" smtClean="0">
                <a:solidFill>
                  <a:srgbClr val="501F74"/>
                </a:solidFill>
                <a:latin typeface="Arial" pitchFamily="34" charset="0"/>
                <a:cs typeface="Arial" pitchFamily="34" charset="0"/>
              </a:rPr>
              <a:t>91406 Orsay cedex</a:t>
            </a:r>
          </a:p>
          <a:p>
            <a:pPr algn="l"/>
            <a:r>
              <a:rPr lang="fr-FR" dirty="0" smtClean="0">
                <a:solidFill>
                  <a:srgbClr val="501F74"/>
                </a:solidFill>
                <a:latin typeface="Arial" pitchFamily="34" charset="0"/>
                <a:cs typeface="Arial" pitchFamily="34" charset="0"/>
              </a:rPr>
              <a:t>Tél. : +33 1 69 15 73 40</a:t>
            </a:r>
          </a:p>
          <a:p>
            <a:pPr algn="l"/>
            <a:r>
              <a:rPr lang="fr-FR" dirty="0" smtClean="0">
                <a:solidFill>
                  <a:srgbClr val="501F74"/>
                </a:solidFill>
                <a:latin typeface="Arial" pitchFamily="34" charset="0"/>
                <a:cs typeface="Arial" pitchFamily="34" charset="0"/>
              </a:rPr>
              <a:t>Fax : +33 1 69 15 64 70</a:t>
            </a:r>
          </a:p>
          <a:p>
            <a:pPr algn="l"/>
            <a:r>
              <a:rPr lang="fr-FR" dirty="0" smtClean="0">
                <a:solidFill>
                  <a:srgbClr val="C3004A"/>
                </a:solidFill>
                <a:latin typeface="Arial" pitchFamily="34" charset="0"/>
                <a:cs typeface="Arial" pitchFamily="34" charset="0"/>
              </a:rPr>
              <a:t>http://ipnweb.in2p3.fr</a:t>
            </a:r>
          </a:p>
          <a:p>
            <a:endParaRPr lang="fr-FR" dirty="0"/>
          </a:p>
        </p:txBody>
      </p:sp>
      <p:pic>
        <p:nvPicPr>
          <p:cNvPr id="1026" name="Picture 2" descr="C:\Users\$geslin\Documents\Matériel présentation\Reunion1erJuillet\704Vue_Genera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933056"/>
            <a:ext cx="4968552" cy="240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895" y="245069"/>
            <a:ext cx="324485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Les travaux s’inscrivent dans un environnement industriel et un environnement de laboratoire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u="sng" dirty="0"/>
              <a:t>Objectifs des travaux de thèses</a:t>
            </a:r>
            <a:br>
              <a:rPr lang="fr-FR" altLang="fr-FR" u="sng" dirty="0"/>
            </a:b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5"/>
          </p:nvPr>
        </p:nvSpPr>
        <p:spPr>
          <a:xfrm>
            <a:off x="2358000" y="2346030"/>
            <a:ext cx="6143668" cy="1214446"/>
          </a:xfrm>
        </p:spPr>
        <p:txBody>
          <a:bodyPr/>
          <a:lstStyle/>
          <a:p>
            <a:r>
              <a:rPr lang="fr-FR" dirty="0" smtClean="0"/>
              <a:t>Dans un contexte de R&amp;D « pure », s’appuyer sur des projets dans lesquels est engagé le laboratoire pour s’approprier les compétences nécessaires à la réalisation de coupleurs de puissance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Thèse </a:t>
            </a:r>
            <a:r>
              <a:rPr lang="fr-FR" dirty="0" err="1" smtClean="0"/>
              <a:t>cifre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8"/>
          </p:nvPr>
        </p:nvSpPr>
        <p:spPr>
          <a:xfrm>
            <a:off x="2358000" y="1988840"/>
            <a:ext cx="3571900" cy="357190"/>
          </a:xfrm>
        </p:spPr>
        <p:txBody>
          <a:bodyPr/>
          <a:lstStyle/>
          <a:p>
            <a:r>
              <a:rPr lang="fr-FR" dirty="0" smtClean="0"/>
              <a:t>L’environnement de laboratoire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13" name="Espace réservé du contenu 4"/>
          <p:cNvSpPr txBox="1">
            <a:spLocks/>
          </p:cNvSpPr>
          <p:nvPr/>
        </p:nvSpPr>
        <p:spPr>
          <a:xfrm>
            <a:off x="2358578" y="3570166"/>
            <a:ext cx="6143668" cy="121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None/>
              <a:defRPr sz="14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Les coupleurs de puissance sont difficile à produire, l’industrialisation future doit être un facteur important dans toutes les décisions de conception</a:t>
            </a:r>
            <a:endParaRPr lang="fr-FR" dirty="0"/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8"/>
          </p:nvPr>
        </p:nvSpPr>
        <p:spPr>
          <a:xfrm>
            <a:off x="2358578" y="3212976"/>
            <a:ext cx="3571900" cy="357190"/>
          </a:xfrm>
        </p:spPr>
        <p:txBody>
          <a:bodyPr/>
          <a:lstStyle/>
          <a:p>
            <a:r>
              <a:rPr lang="fr-FR" dirty="0" smtClean="0"/>
              <a:t>L’environnement industriel</a:t>
            </a:r>
            <a:endParaRPr lang="fr-FR" dirty="0"/>
          </a:p>
        </p:txBody>
      </p:sp>
      <p:pic>
        <p:nvPicPr>
          <p:cNvPr id="15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"/>
          <p:cNvGrpSpPr>
            <a:grpSpLocks noChangeAspect="1"/>
          </p:cNvGrpSpPr>
          <p:nvPr/>
        </p:nvGrpSpPr>
        <p:grpSpPr bwMode="auto">
          <a:xfrm>
            <a:off x="2358578" y="4283614"/>
            <a:ext cx="3974323" cy="1718192"/>
            <a:chOff x="426" y="960"/>
            <a:chExt cx="4824" cy="2583"/>
          </a:xfrm>
        </p:grpSpPr>
        <p:pic>
          <p:nvPicPr>
            <p:cNvPr id="26" name="Picture 3" descr="animRFbeam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" y="960"/>
              <a:ext cx="4824" cy="2583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4"/>
            <p:cNvGrpSpPr>
              <a:grpSpLocks/>
            </p:cNvGrpSpPr>
            <p:nvPr/>
          </p:nvGrpSpPr>
          <p:grpSpPr bwMode="auto">
            <a:xfrm>
              <a:off x="4134" y="1346"/>
              <a:ext cx="470" cy="653"/>
              <a:chOff x="4302" y="1418"/>
              <a:chExt cx="470" cy="653"/>
            </a:xfrm>
          </p:grpSpPr>
          <p:grpSp>
            <p:nvGrpSpPr>
              <p:cNvPr id="28" name="Group 5"/>
              <p:cNvGrpSpPr>
                <a:grpSpLocks/>
              </p:cNvGrpSpPr>
              <p:nvPr/>
            </p:nvGrpSpPr>
            <p:grpSpPr bwMode="auto">
              <a:xfrm>
                <a:off x="4302" y="1609"/>
                <a:ext cx="470" cy="462"/>
                <a:chOff x="4132" y="1905"/>
                <a:chExt cx="470" cy="462"/>
              </a:xfrm>
            </p:grpSpPr>
            <p:sp>
              <p:nvSpPr>
                <p:cNvPr id="30" name="Rectangle 6"/>
                <p:cNvSpPr>
                  <a:spLocks noChangeArrowheads="1"/>
                </p:cNvSpPr>
                <p:nvPr/>
              </p:nvSpPr>
              <p:spPr bwMode="auto">
                <a:xfrm>
                  <a:off x="4210" y="1941"/>
                  <a:ext cx="324" cy="42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31" name="Group 7"/>
                <p:cNvGrpSpPr>
                  <a:grpSpLocks/>
                </p:cNvGrpSpPr>
                <p:nvPr/>
              </p:nvGrpSpPr>
              <p:grpSpPr bwMode="auto">
                <a:xfrm>
                  <a:off x="4132" y="1905"/>
                  <a:ext cx="470" cy="432"/>
                  <a:chOff x="4146" y="1998"/>
                  <a:chExt cx="470" cy="432"/>
                </a:xfrm>
              </p:grpSpPr>
              <p:sp>
                <p:nvSpPr>
                  <p:cNvPr id="32" name="Line 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218" y="2004"/>
                    <a:ext cx="0" cy="42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3" name="Line 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42" y="1998"/>
                    <a:ext cx="0" cy="43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4542" y="2004"/>
                    <a:ext cx="74" cy="6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4146" y="2004"/>
                    <a:ext cx="74" cy="6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9" name="Rectangle 12"/>
              <p:cNvSpPr>
                <a:spLocks noChangeArrowheads="1"/>
              </p:cNvSpPr>
              <p:nvPr/>
            </p:nvSpPr>
            <p:spPr bwMode="auto">
              <a:xfrm>
                <a:off x="4492" y="1418"/>
                <a:ext cx="88" cy="632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36" name="Espace réservé du texte 7"/>
          <p:cNvSpPr>
            <a:spLocks noGrp="1"/>
          </p:cNvSpPr>
          <p:nvPr>
            <p:ph type="body" sz="quarter" idx="19"/>
          </p:nvPr>
        </p:nvSpPr>
        <p:spPr>
          <a:xfrm>
            <a:off x="2581543" y="6001806"/>
            <a:ext cx="3528392" cy="387350"/>
          </a:xfrm>
        </p:spPr>
        <p:txBody>
          <a:bodyPr/>
          <a:lstStyle/>
          <a:p>
            <a:pPr algn="ctr"/>
            <a:r>
              <a:rPr lang="fr-FR" altLang="fr-FR" sz="1100" dirty="0" smtClean="0">
                <a:latin typeface="Verdana" pitchFamily="34" charset="0"/>
              </a:rPr>
              <a:t>Principe de l’accélérateur radiofréquence.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6385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Coupleur de puissance</a:t>
            </a:r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pic>
        <p:nvPicPr>
          <p:cNvPr id="4" name="Picture 3" descr="C:\Users\geslin\Documents\coupleur+cavité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107" y="764704"/>
            <a:ext cx="808763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1/1e/Onde_progressive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923" y="2520442"/>
            <a:ext cx="175748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upload.wikimedia.org/wikipedia/commons/1/1e/Onde_progressive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923" y="2520442"/>
            <a:ext cx="175748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71267" y="2520442"/>
            <a:ext cx="234000" cy="10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1271067" y="2272656"/>
            <a:ext cx="648072" cy="1584176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dirty="0" err="1"/>
              <a:t>w</a:t>
            </a:r>
            <a:r>
              <a:rPr lang="fr-FR" sz="800" dirty="0" err="1" smtClean="0"/>
              <a:t>aveguide</a:t>
            </a:r>
            <a:r>
              <a:rPr lang="fr-FR" sz="800" dirty="0" smtClean="0"/>
              <a:t>/coaxial line transition</a:t>
            </a:r>
            <a:endParaRPr lang="fr-FR" sz="800" dirty="0"/>
          </a:p>
        </p:txBody>
      </p:sp>
      <p:sp>
        <p:nvSpPr>
          <p:cNvPr id="13" name="Rectangle 12"/>
          <p:cNvSpPr/>
          <p:nvPr/>
        </p:nvSpPr>
        <p:spPr>
          <a:xfrm>
            <a:off x="11435" y="2655398"/>
            <a:ext cx="1259632" cy="792088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 smtClean="0"/>
              <a:t>Waveguide</a:t>
            </a:r>
            <a:r>
              <a:rPr lang="fr-FR" sz="1200" dirty="0" smtClean="0"/>
              <a:t> </a:t>
            </a:r>
            <a:endParaRPr lang="fr-FR" sz="1200" dirty="0"/>
          </a:p>
        </p:txBody>
      </p:sp>
      <p:sp>
        <p:nvSpPr>
          <p:cNvPr id="14" name="Espace réservé du texte 3"/>
          <p:cNvSpPr txBox="1">
            <a:spLocks/>
          </p:cNvSpPr>
          <p:nvPr/>
        </p:nvSpPr>
        <p:spPr>
          <a:xfrm>
            <a:off x="167714" y="4653136"/>
            <a:ext cx="7067128" cy="230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fr-FR" sz="2400" dirty="0" smtClean="0"/>
              <a:t>préserver le vide de la cavité</a:t>
            </a:r>
          </a:p>
          <a:p>
            <a:pPr marL="285750" indent="-285750"/>
            <a:r>
              <a:rPr lang="fr-FR" sz="2400" dirty="0" smtClean="0"/>
              <a:t>Barrière thermique entre les guides d’ondes ~300K et la cavité supraconductrice 4 ou 2K</a:t>
            </a:r>
          </a:p>
          <a:p>
            <a:pPr marL="285750" indent="-285750"/>
            <a:r>
              <a:rPr lang="fr-FR" sz="2400" dirty="0" smtClean="0"/>
              <a:t>Transmettre toute la puissance RF</a:t>
            </a:r>
            <a:endParaRPr lang="fr-FR" sz="2400" dirty="0"/>
          </a:p>
          <a:p>
            <a:pPr marL="285750" indent="-285750"/>
            <a:endParaRPr lang="fr-FR" sz="2400" dirty="0" smtClean="0"/>
          </a:p>
        </p:txBody>
      </p:sp>
      <p:pic>
        <p:nvPicPr>
          <p:cNvPr id="11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23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Coupleur de puissance</a:t>
            </a:r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pic>
        <p:nvPicPr>
          <p:cNvPr id="4" name="Picture 3" descr="C:\Users\geslin\Documents\coupleur+cavité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107" y="764704"/>
            <a:ext cx="808763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71267" y="2520442"/>
            <a:ext cx="234000" cy="10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271067" y="2272656"/>
            <a:ext cx="648072" cy="1584176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dirty="0" err="1"/>
              <a:t>w</a:t>
            </a:r>
            <a:r>
              <a:rPr lang="fr-FR" sz="800" dirty="0" err="1" smtClean="0"/>
              <a:t>aveguide</a:t>
            </a:r>
            <a:r>
              <a:rPr lang="fr-FR" sz="800" dirty="0" smtClean="0"/>
              <a:t>/coaxial line transition</a:t>
            </a:r>
            <a:endParaRPr lang="fr-FR" sz="800" dirty="0"/>
          </a:p>
        </p:txBody>
      </p:sp>
      <p:sp>
        <p:nvSpPr>
          <p:cNvPr id="7" name="Rectangle 6"/>
          <p:cNvSpPr/>
          <p:nvPr/>
        </p:nvSpPr>
        <p:spPr>
          <a:xfrm>
            <a:off x="11435" y="2655398"/>
            <a:ext cx="1259632" cy="792088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 smtClean="0"/>
              <a:t>Waveguide</a:t>
            </a:r>
            <a:r>
              <a:rPr lang="fr-FR" sz="1200" dirty="0" smtClean="0"/>
              <a:t> </a:t>
            </a:r>
            <a:endParaRPr lang="fr-FR" sz="1200" dirty="0"/>
          </a:p>
        </p:txBody>
      </p:sp>
      <p:sp>
        <p:nvSpPr>
          <p:cNvPr id="9" name="Rectangle 8"/>
          <p:cNvSpPr/>
          <p:nvPr/>
        </p:nvSpPr>
        <p:spPr>
          <a:xfrm>
            <a:off x="1921471" y="2526928"/>
            <a:ext cx="1149796" cy="1055513"/>
          </a:xfrm>
          <a:prstGeom prst="rect">
            <a:avLst/>
          </a:prstGeom>
          <a:solidFill>
            <a:schemeClr val="accent6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3305266" y="2520442"/>
            <a:ext cx="1986813" cy="1055513"/>
          </a:xfrm>
          <a:prstGeom prst="rect">
            <a:avLst/>
          </a:prstGeom>
          <a:solidFill>
            <a:srgbClr val="FFC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5210497" y="764704"/>
            <a:ext cx="4464496" cy="4536504"/>
          </a:xfrm>
          <a:prstGeom prst="ellipse">
            <a:avLst/>
          </a:prstGeom>
          <a:solidFill>
            <a:srgbClr val="FFC0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5436096" y="268426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Vacuum</a:t>
            </a:r>
            <a:endParaRPr lang="fr-FR" sz="36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153138" y="2648235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/>
              <a:t>Pa</a:t>
            </a:r>
            <a:endParaRPr lang="fr-FR" sz="4400" dirty="0"/>
          </a:p>
        </p:txBody>
      </p:sp>
      <p:sp>
        <p:nvSpPr>
          <p:cNvPr id="15" name="Espace réservé du texte 3"/>
          <p:cNvSpPr txBox="1">
            <a:spLocks/>
          </p:cNvSpPr>
          <p:nvPr/>
        </p:nvSpPr>
        <p:spPr>
          <a:xfrm>
            <a:off x="167714" y="4653136"/>
            <a:ext cx="7067128" cy="230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fr-FR" sz="2400" dirty="0" smtClean="0"/>
              <a:t>préserver le vide de la cavité</a:t>
            </a:r>
          </a:p>
          <a:p>
            <a:pPr marL="285750" indent="-285750"/>
            <a:r>
              <a:rPr lang="fr-FR" sz="2400" dirty="0" smtClean="0"/>
              <a:t>Barrière thermique entre les guides d’ondes ~300K et la cavité supraconductrice 4 ou 2K</a:t>
            </a:r>
          </a:p>
          <a:p>
            <a:pPr marL="285750" indent="-285750"/>
            <a:r>
              <a:rPr lang="fr-FR" sz="2400" dirty="0" smtClean="0"/>
              <a:t>Transmettre toute la puissance RF</a:t>
            </a:r>
            <a:endParaRPr lang="fr-FR" sz="2400" dirty="0"/>
          </a:p>
          <a:p>
            <a:pPr marL="285750" indent="-285750"/>
            <a:endParaRPr lang="fr-FR" sz="2400" dirty="0" smtClean="0"/>
          </a:p>
        </p:txBody>
      </p:sp>
      <p:pic>
        <p:nvPicPr>
          <p:cNvPr id="14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55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Coupleur de puissance</a:t>
            </a:r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pic>
        <p:nvPicPr>
          <p:cNvPr id="4" name="Picture 3" descr="C:\Users\geslin\Documents\coupleur+cavité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107" y="764704"/>
            <a:ext cx="808763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71267" y="2520442"/>
            <a:ext cx="234000" cy="10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921471" y="2526928"/>
            <a:ext cx="1149796" cy="1055513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3305267" y="2520442"/>
            <a:ext cx="993406" cy="105551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783941" y="2520441"/>
            <a:ext cx="496702" cy="10555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/>
          <p:cNvSpPr/>
          <p:nvPr/>
        </p:nvSpPr>
        <p:spPr>
          <a:xfrm>
            <a:off x="5210497" y="764704"/>
            <a:ext cx="4464496" cy="4536504"/>
          </a:xfrm>
          <a:prstGeom prst="ellipse">
            <a:avLst/>
          </a:prstGeom>
          <a:solidFill>
            <a:schemeClr val="accent5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948264" y="2054771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/>
              <a:t>2</a:t>
            </a:r>
            <a:r>
              <a:rPr lang="fr-FR" sz="4400" dirty="0" smtClean="0"/>
              <a:t>K</a:t>
            </a:r>
            <a:endParaRPr lang="fr-FR" sz="4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835696" y="2648235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/>
              <a:t>300K</a:t>
            </a:r>
            <a:endParaRPr lang="fr-FR" sz="4400" dirty="0"/>
          </a:p>
        </p:txBody>
      </p:sp>
      <p:sp>
        <p:nvSpPr>
          <p:cNvPr id="15" name="Rectangle 14"/>
          <p:cNvSpPr/>
          <p:nvPr/>
        </p:nvSpPr>
        <p:spPr>
          <a:xfrm>
            <a:off x="4298674" y="2526929"/>
            <a:ext cx="496702" cy="10555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1271067" y="2272656"/>
            <a:ext cx="648072" cy="1584176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dirty="0" err="1"/>
              <a:t>w</a:t>
            </a:r>
            <a:r>
              <a:rPr lang="fr-FR" sz="800" dirty="0" err="1" smtClean="0"/>
              <a:t>aveguide</a:t>
            </a:r>
            <a:r>
              <a:rPr lang="fr-FR" sz="800" dirty="0" smtClean="0"/>
              <a:t>/coaxial line transition</a:t>
            </a:r>
            <a:endParaRPr lang="fr-FR" sz="800" dirty="0"/>
          </a:p>
        </p:txBody>
      </p:sp>
      <p:sp>
        <p:nvSpPr>
          <p:cNvPr id="20" name="Rectangle 19"/>
          <p:cNvSpPr/>
          <p:nvPr/>
        </p:nvSpPr>
        <p:spPr>
          <a:xfrm>
            <a:off x="11435" y="2655398"/>
            <a:ext cx="1259632" cy="792088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 smtClean="0"/>
              <a:t>Waveguide</a:t>
            </a:r>
            <a:r>
              <a:rPr lang="fr-FR" sz="1200" dirty="0" smtClean="0"/>
              <a:t> </a:t>
            </a:r>
            <a:endParaRPr lang="fr-FR" sz="1200" dirty="0"/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167714" y="4653136"/>
            <a:ext cx="7067128" cy="230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fr-FR" sz="2400" dirty="0" smtClean="0"/>
              <a:t>préserver le vide de la cavité</a:t>
            </a:r>
          </a:p>
          <a:p>
            <a:pPr marL="285750" indent="-285750"/>
            <a:r>
              <a:rPr lang="fr-FR" sz="2400" dirty="0" smtClean="0"/>
              <a:t>Barrière thermique entre les guides d’ondes ~300K et la cavité supraconductrice 4 ou 2K</a:t>
            </a:r>
          </a:p>
          <a:p>
            <a:pPr marL="285750" indent="-285750"/>
            <a:r>
              <a:rPr lang="fr-FR" sz="2400" dirty="0" smtClean="0"/>
              <a:t>Transmettre toute la puissance RF</a:t>
            </a:r>
            <a:endParaRPr lang="fr-FR" sz="2400" dirty="0"/>
          </a:p>
          <a:p>
            <a:pPr marL="285750" indent="-285750"/>
            <a:endParaRPr lang="fr-FR" sz="2400" dirty="0" smtClean="0"/>
          </a:p>
        </p:txBody>
      </p:sp>
      <p:pic>
        <p:nvPicPr>
          <p:cNvPr id="17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93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L’IPNO est engagé dans le projet MAX (démonstrateur d’ADS)</a:t>
            </a:r>
          </a:p>
          <a:p>
            <a:r>
              <a:rPr lang="fr-FR" dirty="0" smtClean="0"/>
              <a:t>Le design RF du proto 704,4MHz est directement inspiré du projet MAX</a:t>
            </a:r>
          </a:p>
          <a:p>
            <a:r>
              <a:rPr lang="fr-FR" dirty="0" smtClean="0"/>
              <a:t>Il est dessiné pour supporté 80kW de puissance incidente.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Coupleurs 704 MHz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Le design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pic>
        <p:nvPicPr>
          <p:cNvPr id="10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5" b="14477"/>
          <a:stretch/>
        </p:blipFill>
        <p:spPr>
          <a:xfrm flipH="1">
            <a:off x="1192168" y="2852936"/>
            <a:ext cx="7020272" cy="248505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1" b="13816"/>
          <a:stretch/>
        </p:blipFill>
        <p:spPr>
          <a:xfrm flipH="1">
            <a:off x="1192168" y="2919135"/>
            <a:ext cx="7020272" cy="2418854"/>
          </a:xfrm>
          <a:prstGeom prst="rect">
            <a:avLst/>
          </a:prstGeom>
        </p:spPr>
      </p:pic>
      <p:sp>
        <p:nvSpPr>
          <p:cNvPr id="11" name="Parallélogramme 10"/>
          <p:cNvSpPr/>
          <p:nvPr/>
        </p:nvSpPr>
        <p:spPr>
          <a:xfrm rot="665769" flipH="1">
            <a:off x="4638735" y="3411629"/>
            <a:ext cx="1594718" cy="848435"/>
          </a:xfrm>
          <a:prstGeom prst="parallelogram">
            <a:avLst>
              <a:gd name="adj" fmla="val 2114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2358000" y="5373216"/>
            <a:ext cx="5040560" cy="1143008"/>
          </a:xfrm>
        </p:spPr>
        <p:txBody>
          <a:bodyPr/>
          <a:lstStyle/>
          <a:p>
            <a:r>
              <a:rPr lang="fr-FR" dirty="0" smtClean="0"/>
              <a:t>La majeur partie de l’étude porte sur la fenêtre du coupleur.</a:t>
            </a:r>
          </a:p>
          <a:p>
            <a:r>
              <a:rPr lang="fr-FR" dirty="0" smtClean="0"/>
              <a:t>Pour alléger les calculs, on modélise ¼ du modèle avec des conditions limites adéquates.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268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geslin\Documents\Matériel présentation\Reunion1erJuillet\geometrie_fa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04245"/>
            <a:ext cx="5411707" cy="316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Coupleurs 704 MHz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La géométrie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pic>
        <p:nvPicPr>
          <p:cNvPr id="10" name="Picture 3" descr="C:\Users\geslin\Documents\Matériel présentation\Reunion1erJuillet\geometrie_prespectiv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483" y="4599340"/>
            <a:ext cx="3591169" cy="209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égende sans bordure 2 11"/>
          <p:cNvSpPr/>
          <p:nvPr/>
        </p:nvSpPr>
        <p:spPr>
          <a:xfrm flipH="1">
            <a:off x="36973" y="4438461"/>
            <a:ext cx="1885951" cy="1153416"/>
          </a:xfrm>
          <a:prstGeom prst="callout2">
            <a:avLst>
              <a:gd name="adj1" fmla="val 91886"/>
              <a:gd name="adj2" fmla="val 96773"/>
              <a:gd name="adj3" fmla="val 92602"/>
              <a:gd name="adj4" fmla="val 293"/>
              <a:gd name="adj5" fmla="val -60202"/>
              <a:gd name="adj6" fmla="val -15645"/>
            </a:avLst>
          </a:prstGeom>
          <a:noFill/>
          <a:ln cmpd="sng"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400" dirty="0" smtClean="0">
                <a:solidFill>
                  <a:srgbClr val="501F74"/>
                </a:solidFill>
              </a:rPr>
              <a:t>Conducteur interne :</a:t>
            </a:r>
          </a:p>
          <a:p>
            <a:pPr algn="r"/>
            <a:r>
              <a:rPr lang="fr-FR" sz="1400" dirty="0" smtClean="0">
                <a:solidFill>
                  <a:schemeClr val="tx1"/>
                </a:solidFill>
                <a:sym typeface="Symbol"/>
              </a:rPr>
              <a:t></a:t>
            </a:r>
            <a:r>
              <a:rPr lang="fr-FR" sz="1400" baseline="-25000" dirty="0" smtClean="0">
                <a:solidFill>
                  <a:schemeClr val="tx1"/>
                </a:solidFill>
                <a:sym typeface="Symbol"/>
              </a:rPr>
              <a:t>interne</a:t>
            </a:r>
            <a:r>
              <a:rPr lang="fr-FR" sz="1400" dirty="0" smtClean="0">
                <a:solidFill>
                  <a:schemeClr val="tx1"/>
                </a:solidFill>
                <a:sym typeface="Symbol"/>
              </a:rPr>
              <a:t> = 43.48 mm</a:t>
            </a:r>
          </a:p>
          <a:p>
            <a:pPr algn="r"/>
            <a:r>
              <a:rPr lang="fr-FR" sz="1400" dirty="0" smtClean="0">
                <a:solidFill>
                  <a:schemeClr val="tx1"/>
                </a:solidFill>
                <a:sym typeface="Symbol"/>
              </a:rPr>
              <a:t>Matière : cuivre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" name="Légende sans bordure 2 12"/>
          <p:cNvSpPr/>
          <p:nvPr/>
        </p:nvSpPr>
        <p:spPr>
          <a:xfrm>
            <a:off x="6084168" y="3223113"/>
            <a:ext cx="1885951" cy="1215348"/>
          </a:xfrm>
          <a:prstGeom prst="callout2">
            <a:avLst>
              <a:gd name="adj1" fmla="val 84721"/>
              <a:gd name="adj2" fmla="val 100929"/>
              <a:gd name="adj3" fmla="val 84720"/>
              <a:gd name="adj4" fmla="val 294"/>
              <a:gd name="adj5" fmla="val -32682"/>
              <a:gd name="adj6" fmla="val -53301"/>
            </a:avLst>
          </a:prstGeom>
          <a:noFill/>
          <a:ln cmpd="sng"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 err="1" smtClean="0">
                <a:solidFill>
                  <a:srgbClr val="501F74"/>
                </a:solidFill>
              </a:rPr>
              <a:t>Conducteur</a:t>
            </a:r>
            <a:r>
              <a:rPr lang="en-US" sz="1400" dirty="0" smtClean="0">
                <a:solidFill>
                  <a:srgbClr val="501F74"/>
                </a:solidFill>
              </a:rPr>
              <a:t> </a:t>
            </a:r>
            <a:r>
              <a:rPr lang="en-US" sz="1400" dirty="0" err="1" smtClean="0">
                <a:solidFill>
                  <a:srgbClr val="501F74"/>
                </a:solidFill>
              </a:rPr>
              <a:t>externe</a:t>
            </a:r>
            <a:r>
              <a:rPr lang="en-US" sz="1400" dirty="0" smtClean="0">
                <a:solidFill>
                  <a:srgbClr val="501F74"/>
                </a:solidFill>
              </a:rPr>
              <a:t> :</a:t>
            </a:r>
          </a:p>
          <a:p>
            <a:pPr algn="r"/>
            <a:r>
              <a:rPr lang="en-US" sz="1400" dirty="0" smtClean="0">
                <a:solidFill>
                  <a:schemeClr val="tx1"/>
                </a:solidFill>
                <a:sym typeface="Symbol"/>
              </a:rPr>
              <a:t></a:t>
            </a:r>
            <a:r>
              <a:rPr lang="en-US" sz="1400" baseline="-25000" dirty="0" smtClean="0">
                <a:solidFill>
                  <a:schemeClr val="tx1"/>
                </a:solidFill>
                <a:sym typeface="Symbol"/>
              </a:rPr>
              <a:t>interne</a:t>
            </a:r>
            <a:r>
              <a:rPr lang="en-US" sz="1400" dirty="0" smtClean="0">
                <a:solidFill>
                  <a:schemeClr val="tx1"/>
                </a:solidFill>
                <a:sym typeface="Symbol"/>
              </a:rPr>
              <a:t> = 100 mm</a:t>
            </a:r>
          </a:p>
          <a:p>
            <a:pPr algn="r"/>
            <a:r>
              <a:rPr lang="en-US" sz="1400" dirty="0" err="1" smtClean="0">
                <a:solidFill>
                  <a:schemeClr val="tx1"/>
                </a:solidFill>
                <a:sym typeface="Symbol"/>
              </a:rPr>
              <a:t>Matière</a:t>
            </a:r>
            <a:r>
              <a:rPr lang="en-US" sz="1400" dirty="0" smtClean="0">
                <a:solidFill>
                  <a:schemeClr val="tx1"/>
                </a:solidFill>
                <a:sym typeface="Symbol"/>
              </a:rPr>
              <a:t> : </a:t>
            </a:r>
            <a:r>
              <a:rPr lang="en-US" sz="1400" dirty="0" err="1" smtClean="0">
                <a:solidFill>
                  <a:schemeClr val="tx1"/>
                </a:solidFill>
                <a:sym typeface="Symbol"/>
              </a:rPr>
              <a:t>cuivre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Légende sans bordure 2 13"/>
          <p:cNvSpPr/>
          <p:nvPr/>
        </p:nvSpPr>
        <p:spPr>
          <a:xfrm flipH="1">
            <a:off x="1475656" y="5157192"/>
            <a:ext cx="1122589" cy="607674"/>
          </a:xfrm>
          <a:prstGeom prst="callout2">
            <a:avLst>
              <a:gd name="adj1" fmla="val 91886"/>
              <a:gd name="adj2" fmla="val 51003"/>
              <a:gd name="adj3" fmla="val 92602"/>
              <a:gd name="adj4" fmla="val 293"/>
              <a:gd name="adj5" fmla="val -234479"/>
              <a:gd name="adj6" fmla="val -28378"/>
            </a:avLst>
          </a:prstGeom>
          <a:noFill/>
          <a:ln cmpd="sng"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 smtClean="0">
                <a:solidFill>
                  <a:srgbClr val="501F74"/>
                </a:solidFill>
              </a:rPr>
              <a:t>Choke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5" name="Légende sans bordure 2 14"/>
          <p:cNvSpPr/>
          <p:nvPr/>
        </p:nvSpPr>
        <p:spPr>
          <a:xfrm flipH="1">
            <a:off x="1801763" y="5764866"/>
            <a:ext cx="1122589" cy="607674"/>
          </a:xfrm>
          <a:prstGeom prst="callout2">
            <a:avLst>
              <a:gd name="adj1" fmla="val 94752"/>
              <a:gd name="adj2" fmla="val 96773"/>
              <a:gd name="adj3" fmla="val 92602"/>
              <a:gd name="adj4" fmla="val 293"/>
              <a:gd name="adj5" fmla="val -337662"/>
              <a:gd name="adj6" fmla="val -38463"/>
            </a:avLst>
          </a:prstGeom>
          <a:noFill/>
          <a:ln cmpd="sng"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400" dirty="0" smtClean="0">
                <a:solidFill>
                  <a:srgbClr val="501F74"/>
                </a:solidFill>
              </a:rPr>
              <a:t>Céramique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72200" y="1047056"/>
            <a:ext cx="2448272" cy="203132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dirty="0" smtClean="0"/>
              <a:t>Des modélisations en cascade :</a:t>
            </a:r>
          </a:p>
          <a:p>
            <a:pPr algn="ctr"/>
            <a:endParaRPr lang="fr-FR" sz="1400" dirty="0" smtClean="0"/>
          </a:p>
          <a:p>
            <a:pPr algn="ctr"/>
            <a:r>
              <a:rPr lang="fr-FR" sz="1400" dirty="0" smtClean="0"/>
              <a:t>Electromagnétique (HFSS)</a:t>
            </a:r>
          </a:p>
          <a:p>
            <a:pPr algn="ctr"/>
            <a:endParaRPr lang="fr-FR" sz="1400" dirty="0" smtClean="0"/>
          </a:p>
          <a:p>
            <a:pPr algn="ctr"/>
            <a:r>
              <a:rPr lang="fr-FR" sz="1400" dirty="0" smtClean="0"/>
              <a:t>Thermique (</a:t>
            </a:r>
            <a:r>
              <a:rPr lang="fr-FR" sz="1400" dirty="0" err="1" smtClean="0"/>
              <a:t>Ansys</a:t>
            </a:r>
            <a:r>
              <a:rPr lang="fr-FR" sz="1400" dirty="0" smtClean="0"/>
              <a:t>)</a:t>
            </a:r>
          </a:p>
          <a:p>
            <a:pPr algn="ctr"/>
            <a:endParaRPr lang="fr-FR" sz="1400" dirty="0" smtClean="0"/>
          </a:p>
          <a:p>
            <a:pPr algn="ctr"/>
            <a:r>
              <a:rPr lang="fr-FR" sz="1400" dirty="0" smtClean="0"/>
              <a:t>Mécanique (</a:t>
            </a:r>
            <a:r>
              <a:rPr lang="fr-FR" sz="1400" dirty="0" err="1" smtClean="0"/>
              <a:t>Ansys</a:t>
            </a:r>
            <a:r>
              <a:rPr lang="fr-FR" sz="1400" dirty="0" smtClean="0"/>
              <a:t>)</a:t>
            </a:r>
          </a:p>
          <a:p>
            <a:pPr algn="ctr"/>
            <a:endParaRPr lang="fr-FR" sz="1400" dirty="0" smtClean="0"/>
          </a:p>
          <a:p>
            <a:pPr algn="ctr"/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2267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geslin\Documents\Matériel présentation\Reunion1erJuillet\ComplxMag_E.PN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81" r="-1" b="21214"/>
          <a:stretch/>
        </p:blipFill>
        <p:spPr bwMode="auto">
          <a:xfrm>
            <a:off x="1959771" y="4132743"/>
            <a:ext cx="7184229" cy="273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geslin\Documents\Matériel présentation\Reunion1erJuillet\ComplxMag_H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96"/>
          <a:stretch/>
        </p:blipFill>
        <p:spPr bwMode="auto">
          <a:xfrm>
            <a:off x="2390727" y="1394130"/>
            <a:ext cx="6720507" cy="271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13370" y="1052736"/>
            <a:ext cx="8862184" cy="407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00100" lvl="1" indent="-342900" eaLnBrk="0" hangingPunct="0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fr-FR" altLang="fr-FR" sz="2000" b="1" cap="small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r>
              <a:rPr lang="en-US" altLang="fr-FR" dirty="0" smtClean="0">
                <a:solidFill>
                  <a:srgbClr val="501F74"/>
                </a:solidFill>
                <a:latin typeface="Verdana" pitchFamily="34" charset="0"/>
              </a:rPr>
              <a:t> Champ H</a:t>
            </a:r>
          </a:p>
          <a:p>
            <a:pPr marL="893763" lvl="2" indent="-173038" eaLnBrk="0" hangingPunct="0"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r>
              <a:rPr lang="en-US" altLang="fr-FR" dirty="0" smtClean="0">
                <a:solidFill>
                  <a:srgbClr val="501F74"/>
                </a:solidFill>
                <a:latin typeface="Verdana" pitchFamily="34" charset="0"/>
              </a:rPr>
              <a:t> Champ E</a:t>
            </a:r>
          </a:p>
          <a:p>
            <a:pPr marL="893763" lvl="2" indent="-173038" eaLnBrk="0" hangingPunct="0">
              <a:buFont typeface="Wingdings" pitchFamily="2" charset="2"/>
              <a:buChar char="ü"/>
              <a:defRPr/>
            </a:pPr>
            <a:endParaRPr lang="en-US" altLang="fr-FR" dirty="0" smtClean="0">
              <a:solidFill>
                <a:srgbClr val="501F74"/>
              </a:solidFill>
              <a:latin typeface="Verdana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Coupleurs 704 MHz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Modélisation Electromagnétique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491880" y="3861048"/>
            <a:ext cx="3816424" cy="738664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altLang="fr-FR" sz="1400" dirty="0" smtClean="0">
                <a:latin typeface="Verdana" pitchFamily="34" charset="0"/>
              </a:rPr>
              <a:t>À 704,4 MHz S11=-36,84dB</a:t>
            </a:r>
          </a:p>
          <a:p>
            <a:r>
              <a:rPr lang="fr-FR" sz="1400" dirty="0" smtClean="0">
                <a:latin typeface="Verdana" pitchFamily="34" charset="0"/>
              </a:rPr>
              <a:t>Champ H max : 850 A.m</a:t>
            </a:r>
            <a:r>
              <a:rPr lang="fr-FR" sz="1400" baseline="30000" dirty="0" smtClean="0">
                <a:latin typeface="Verdana" pitchFamily="34" charset="0"/>
              </a:rPr>
              <a:t>-1</a:t>
            </a:r>
          </a:p>
          <a:p>
            <a:r>
              <a:rPr lang="fr-FR" sz="1400" dirty="0" smtClean="0">
                <a:latin typeface="Verdana" pitchFamily="34" charset="0"/>
              </a:rPr>
              <a:t>Champ E max : 0,43 MV.m</a:t>
            </a:r>
            <a:r>
              <a:rPr lang="fr-FR" sz="1400" baseline="30000" dirty="0" smtClean="0">
                <a:latin typeface="Verdana" pitchFamily="34" charset="0"/>
              </a:rPr>
              <a:t>-1</a:t>
            </a:r>
            <a:endParaRPr lang="fr-FR" sz="1400" baseline="30000" dirty="0"/>
          </a:p>
        </p:txBody>
      </p:sp>
      <p:pic>
        <p:nvPicPr>
          <p:cNvPr id="13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74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Coupleurs 704 MHz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>
          <a:xfrm>
            <a:off x="2357422" y="1071546"/>
            <a:ext cx="5814978" cy="357190"/>
          </a:xfrm>
        </p:spPr>
        <p:txBody>
          <a:bodyPr>
            <a:noAutofit/>
          </a:bodyPr>
          <a:lstStyle/>
          <a:p>
            <a:r>
              <a:rPr lang="fr-FR" dirty="0" smtClean="0"/>
              <a:t>Modélisation thermique – carte des températures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pic>
        <p:nvPicPr>
          <p:cNvPr id="10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7F9FD"/>
              </a:clrFrom>
              <a:clrTo>
                <a:srgbClr val="F7F9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9"/>
          <a:stretch/>
        </p:blipFill>
        <p:spPr>
          <a:xfrm>
            <a:off x="263270" y="1700808"/>
            <a:ext cx="6058734" cy="28477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1449471" y="5670404"/>
                <a:ext cx="1934569" cy="1016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i="1">
                              <a:latin typeface="Cambria Math"/>
                            </a:rPr>
                            <m:t>𝑣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</a:rPr>
                            <m:t>ρ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.</m:t>
                          </m:r>
                          <m:r>
                            <a:rPr lang="fr-FR" i="1">
                              <a:latin typeface="Cambria Math"/>
                            </a:rPr>
                            <m:t>𝐽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.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𝐽</m:t>
                          </m:r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ⅆ</m:t>
                          </m:r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</m:nary>
                    </m:oMath>
                  </m:oMathPara>
                </a14:m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471" y="5670404"/>
                <a:ext cx="1934569" cy="10163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-107682" y="5243812"/>
            <a:ext cx="5045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Puissance dissipée dans un conducteur, effet joule :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4988845" y="5241323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Puissance dissipée dans un diélectrique :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5962027" y="5610655"/>
                <a:ext cx="2086084" cy="631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𝜔𝜖</m:t>
                          </m:r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num>
                        <m:den>
                          <m:r>
                            <a:rPr lang="fr-FR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d>
                        </m:e>
                        <m:sup>
                          <m:r>
                            <a:rPr lang="fr-FR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</m:e>
                      </m:func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2027" y="5610655"/>
                <a:ext cx="2086084" cy="63196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5732763" y="6254905"/>
                <a:ext cx="1254895" cy="6337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i="0" smtClean="0"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fr-FR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</m:e>
                      </m:func>
                      <m:r>
                        <a:rPr lang="fr-F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𝜖</m:t>
                          </m:r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′′</m:t>
                          </m:r>
                        </m:num>
                        <m:den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𝜖</m:t>
                          </m:r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763" y="6254905"/>
                <a:ext cx="1254895" cy="63376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7308304" y="6387120"/>
                <a:ext cx="14290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fr-FR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𝜖</m:t>
                          </m:r>
                        </m:e>
                        <m:sup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𝑗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′′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6387120"/>
                <a:ext cx="1429046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/>
          <p:cNvSpPr txBox="1"/>
          <p:nvPr/>
        </p:nvSpPr>
        <p:spPr>
          <a:xfrm>
            <a:off x="5177449" y="6393520"/>
            <a:ext cx="3212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Avec		et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189086" y="6483856"/>
                <a:ext cx="4896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 smtClean="0"/>
                  <a:t>ρ</a:t>
                </a:r>
                <a:r>
                  <a:rPr lang="en-US" dirty="0" smtClean="0"/>
                  <a:t> : la </a:t>
                </a:r>
                <a:r>
                  <a:rPr lang="fr-FR" dirty="0" smtClean="0"/>
                  <a:t>résistivité</a:t>
                </a:r>
                <a:r>
                  <a:rPr lang="en-US" dirty="0" smtClean="0"/>
                  <a:t> et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dirty="0" smtClean="0"/>
                  <a:t> la </a:t>
                </a:r>
                <a:r>
                  <a:rPr lang="fr-FR" dirty="0" smtClean="0"/>
                  <a:t>permittivité électrique</a:t>
                </a:r>
                <a:endParaRPr lang="fr-FR" dirty="0"/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86" y="6483856"/>
                <a:ext cx="4896544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996" t="-8333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Légende sans bordure 2 16"/>
          <p:cNvSpPr/>
          <p:nvPr/>
        </p:nvSpPr>
        <p:spPr>
          <a:xfrm flipH="1">
            <a:off x="2126432" y="3010206"/>
            <a:ext cx="1021853" cy="504056"/>
          </a:xfrm>
          <a:prstGeom prst="callout2">
            <a:avLst>
              <a:gd name="adj1" fmla="val 91886"/>
              <a:gd name="adj2" fmla="val 96773"/>
              <a:gd name="adj3" fmla="val 92602"/>
              <a:gd name="adj4" fmla="val 293"/>
              <a:gd name="adj5" fmla="val -99639"/>
              <a:gd name="adj6" fmla="val -31208"/>
            </a:avLst>
          </a:prstGeom>
          <a:noFill/>
          <a:ln>
            <a:tailEnd type="oval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1400" b="1" dirty="0">
              <a:ln w="18000">
                <a:noFill/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Légende sans bordure 2 17"/>
          <p:cNvSpPr/>
          <p:nvPr/>
        </p:nvSpPr>
        <p:spPr>
          <a:xfrm flipH="1">
            <a:off x="1564110" y="2578158"/>
            <a:ext cx="1584175" cy="972108"/>
          </a:xfrm>
          <a:prstGeom prst="callout2">
            <a:avLst>
              <a:gd name="adj1" fmla="val 91886"/>
              <a:gd name="adj2" fmla="val 96773"/>
              <a:gd name="adj3" fmla="val 92602"/>
              <a:gd name="adj4" fmla="val 293"/>
              <a:gd name="adj5" fmla="val 155502"/>
              <a:gd name="adj6" fmla="val -23878"/>
            </a:avLst>
          </a:prstGeom>
          <a:noFill/>
          <a:ln>
            <a:tailEnd type="oval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1400" b="1" dirty="0" smtClean="0">
                <a:ln w="18000">
                  <a:noFill/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Refroidissement à eau : Convection</a:t>
            </a:r>
            <a:endParaRPr lang="fr-FR" sz="1400" b="1" dirty="0">
              <a:ln w="18000">
                <a:noFill/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Espace réservé du contenu 4"/>
          <p:cNvSpPr>
            <a:spLocks noGrp="1"/>
          </p:cNvSpPr>
          <p:nvPr>
            <p:ph sz="quarter" idx="15"/>
          </p:nvPr>
        </p:nvSpPr>
        <p:spPr>
          <a:xfrm>
            <a:off x="6322004" y="3003269"/>
            <a:ext cx="2821996" cy="1008112"/>
          </a:xfrm>
        </p:spPr>
        <p:txBody>
          <a:bodyPr>
            <a:normAutofit/>
          </a:bodyPr>
          <a:lstStyle/>
          <a:p>
            <a:r>
              <a:rPr lang="fr-FR" dirty="0" smtClean="0"/>
              <a:t>Refroidissement à eau externe : </a:t>
            </a:r>
            <a:r>
              <a:rPr lang="fr-FR" dirty="0"/>
              <a:t>h=317W/m².C° </a:t>
            </a:r>
          </a:p>
          <a:p>
            <a:r>
              <a:rPr lang="fr-FR" dirty="0" smtClean="0"/>
              <a:t>	débit 1L/min (débit très bas)</a:t>
            </a:r>
            <a:endParaRPr lang="fr-FR" dirty="0"/>
          </a:p>
          <a:p>
            <a:endParaRPr lang="fr-FR" dirty="0"/>
          </a:p>
        </p:txBody>
      </p:sp>
      <p:sp>
        <p:nvSpPr>
          <p:cNvPr id="26" name="Espace réservé du contenu 4"/>
          <p:cNvSpPr>
            <a:spLocks noGrp="1"/>
          </p:cNvSpPr>
          <p:nvPr>
            <p:ph sz="quarter" idx="15"/>
          </p:nvPr>
        </p:nvSpPr>
        <p:spPr>
          <a:xfrm>
            <a:off x="6338767" y="2056100"/>
            <a:ext cx="2821996" cy="1008112"/>
          </a:xfrm>
        </p:spPr>
        <p:txBody>
          <a:bodyPr>
            <a:normAutofit/>
          </a:bodyPr>
          <a:lstStyle/>
          <a:p>
            <a:r>
              <a:rPr lang="fr-FR" dirty="0" smtClean="0"/>
              <a:t>Refroidissement à eau interne : h=</a:t>
            </a:r>
            <a:r>
              <a:rPr lang="en-US" altLang="fr-FR" dirty="0" smtClean="0">
                <a:solidFill>
                  <a:srgbClr val="501F74"/>
                </a:solidFill>
                <a:latin typeface="Verdana" pitchFamily="34" charset="0"/>
              </a:rPr>
              <a:t>19k</a:t>
            </a:r>
            <a:r>
              <a:rPr lang="fr-FR" dirty="0" smtClean="0"/>
              <a:t>W/m².C</a:t>
            </a:r>
            <a:r>
              <a:rPr lang="fr-FR" dirty="0"/>
              <a:t>° </a:t>
            </a:r>
          </a:p>
          <a:p>
            <a:r>
              <a:rPr lang="fr-FR" dirty="0" smtClean="0"/>
              <a:t>	débit 10L/min (débit très bas)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887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5" grpId="0" uiExpand="1" build="p"/>
      <p:bldP spid="2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00808"/>
            <a:ext cx="4890420" cy="227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Coupleurs 704 MHz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Modélisation Thermomécanique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8"/>
          </p:nvPr>
        </p:nvSpPr>
        <p:spPr>
          <a:xfrm>
            <a:off x="2339752" y="1343618"/>
            <a:ext cx="3087564" cy="253847"/>
          </a:xfrm>
        </p:spPr>
        <p:txBody>
          <a:bodyPr/>
          <a:lstStyle/>
          <a:p>
            <a:r>
              <a:rPr lang="fr-FR" dirty="0" smtClean="0"/>
              <a:t>Les déformations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18"/>
          </p:nvPr>
        </p:nvSpPr>
        <p:spPr>
          <a:xfrm>
            <a:off x="2411759" y="4007914"/>
            <a:ext cx="3571900" cy="357190"/>
          </a:xfrm>
        </p:spPr>
        <p:txBody>
          <a:bodyPr/>
          <a:lstStyle/>
          <a:p>
            <a:r>
              <a:rPr lang="fr-FR" dirty="0" smtClean="0"/>
              <a:t>Les contraintes équivalentes</a:t>
            </a:r>
            <a:endParaRPr lang="fr-FR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4365103"/>
            <a:ext cx="4827966" cy="227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419872" y="3501008"/>
            <a:ext cx="43204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altLang="fr-FR" sz="1400" dirty="0" smtClean="0">
                <a:latin typeface="Verdana" pitchFamily="34" charset="0"/>
              </a:rPr>
              <a:t>Déformations : 36 </a:t>
            </a:r>
            <a:r>
              <a:rPr lang="el-GR" altLang="fr-FR" sz="1400" dirty="0" smtClean="0">
                <a:latin typeface="Verdana" pitchFamily="34" charset="0"/>
              </a:rPr>
              <a:t>μ</a:t>
            </a:r>
            <a:r>
              <a:rPr lang="fr-FR" altLang="fr-FR" sz="1400" dirty="0" smtClean="0">
                <a:latin typeface="Verdana" pitchFamily="34" charset="0"/>
              </a:rPr>
              <a:t>m au max. sur la bride</a:t>
            </a:r>
          </a:p>
          <a:p>
            <a:r>
              <a:rPr lang="fr-FR" sz="1400" dirty="0" smtClean="0"/>
              <a:t>	             20  </a:t>
            </a:r>
            <a:r>
              <a:rPr lang="el-GR" altLang="fr-FR" sz="1400" dirty="0">
                <a:latin typeface="Verdana" pitchFamily="34" charset="0"/>
              </a:rPr>
              <a:t>μ</a:t>
            </a:r>
            <a:r>
              <a:rPr lang="fr-FR" altLang="fr-FR" sz="1400" dirty="0" smtClean="0">
                <a:latin typeface="Verdana" pitchFamily="34" charset="0"/>
              </a:rPr>
              <a:t>m sur la céramique</a:t>
            </a:r>
            <a:endParaRPr lang="fr-FR" sz="1400" dirty="0"/>
          </a:p>
        </p:txBody>
      </p:sp>
      <p:sp>
        <p:nvSpPr>
          <p:cNvPr id="14" name="Espace réservé du contenu 4"/>
          <p:cNvSpPr>
            <a:spLocks noGrp="1"/>
          </p:cNvSpPr>
          <p:nvPr>
            <p:ph sz="quarter" idx="15"/>
          </p:nvPr>
        </p:nvSpPr>
        <p:spPr>
          <a:xfrm>
            <a:off x="107504" y="2132856"/>
            <a:ext cx="2949624" cy="1008112"/>
          </a:xfrm>
        </p:spPr>
        <p:txBody>
          <a:bodyPr>
            <a:normAutofit/>
          </a:bodyPr>
          <a:lstStyle/>
          <a:p>
            <a:r>
              <a:rPr lang="fr-FR" sz="1200" dirty="0" smtClean="0"/>
              <a:t>Ces échauffements vont induire </a:t>
            </a:r>
          </a:p>
          <a:p>
            <a:r>
              <a:rPr lang="fr-FR" sz="1200" dirty="0" smtClean="0"/>
              <a:t>des déformations de la structure.</a:t>
            </a:r>
            <a:endParaRPr lang="fr-FR" sz="1200" dirty="0"/>
          </a:p>
          <a:p>
            <a:endParaRPr lang="fr-FR" sz="1200" dirty="0"/>
          </a:p>
        </p:txBody>
      </p:sp>
      <p:sp>
        <p:nvSpPr>
          <p:cNvPr id="15" name="Espace réservé du contenu 4"/>
          <p:cNvSpPr>
            <a:spLocks noGrp="1"/>
          </p:cNvSpPr>
          <p:nvPr>
            <p:ph sz="quarter" idx="15"/>
          </p:nvPr>
        </p:nvSpPr>
        <p:spPr>
          <a:xfrm>
            <a:off x="107504" y="4941168"/>
            <a:ext cx="3165648" cy="1008112"/>
          </a:xfrm>
        </p:spPr>
        <p:txBody>
          <a:bodyPr>
            <a:normAutofit/>
          </a:bodyPr>
          <a:lstStyle/>
          <a:p>
            <a:r>
              <a:rPr lang="fr-FR" sz="1200" dirty="0" smtClean="0"/>
              <a:t>Il faut évaluer les contraintes </a:t>
            </a:r>
          </a:p>
          <a:p>
            <a:r>
              <a:rPr lang="fr-FR" sz="1200" dirty="0" smtClean="0"/>
              <a:t>engendrées par ces déformations.</a:t>
            </a:r>
            <a:endParaRPr lang="fr-FR" sz="1200" dirty="0"/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88984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3768" y="1720936"/>
            <a:ext cx="3888432" cy="1779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Coupleurs 704 MHz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Les contraintes équivalentes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8"/>
          </p:nvPr>
        </p:nvSpPr>
        <p:spPr>
          <a:xfrm>
            <a:off x="2339752" y="1343618"/>
            <a:ext cx="3888432" cy="253847"/>
          </a:xfrm>
        </p:spPr>
        <p:txBody>
          <a:bodyPr/>
          <a:lstStyle/>
          <a:p>
            <a:r>
              <a:rPr lang="fr-FR" dirty="0" smtClean="0"/>
              <a:t>Contraintes sur les conducteurs 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18"/>
          </p:nvPr>
        </p:nvSpPr>
        <p:spPr>
          <a:xfrm>
            <a:off x="2411760" y="3512106"/>
            <a:ext cx="4680522" cy="357190"/>
          </a:xfrm>
        </p:spPr>
        <p:txBody>
          <a:bodyPr/>
          <a:lstStyle/>
          <a:p>
            <a:r>
              <a:rPr lang="fr-FR" dirty="0" smtClean="0"/>
              <a:t>Contraintes principales dans le diélectrique</a:t>
            </a:r>
            <a:endParaRPr lang="fr-FR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8677" y="3857856"/>
            <a:ext cx="4827966" cy="213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397637" y="2273261"/>
            <a:ext cx="266429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altLang="fr-FR" sz="1200" dirty="0" smtClean="0">
                <a:latin typeface="Verdana" pitchFamily="34" charset="0"/>
              </a:rPr>
              <a:t>Contraintes</a:t>
            </a:r>
            <a:r>
              <a:rPr lang="en-US" altLang="fr-FR" sz="1200" dirty="0" smtClean="0">
                <a:latin typeface="Verdana" pitchFamily="34" charset="0"/>
              </a:rPr>
              <a:t> max </a:t>
            </a:r>
            <a:r>
              <a:rPr lang="en-US" altLang="fr-FR" sz="1200" dirty="0" err="1" smtClean="0">
                <a:latin typeface="Verdana" pitchFamily="34" charset="0"/>
              </a:rPr>
              <a:t>cuivre</a:t>
            </a:r>
            <a:r>
              <a:rPr lang="en-US" altLang="fr-FR" sz="1200" dirty="0" smtClean="0">
                <a:latin typeface="Verdana" pitchFamily="34" charset="0"/>
              </a:rPr>
              <a:t>: 44 </a:t>
            </a:r>
            <a:r>
              <a:rPr lang="fr-FR" altLang="fr-FR" sz="1200" dirty="0" err="1" smtClean="0">
                <a:latin typeface="Verdana" pitchFamily="34" charset="0"/>
              </a:rPr>
              <a:t>MPa</a:t>
            </a:r>
            <a:endParaRPr lang="fr-FR" sz="1200" dirty="0"/>
          </a:p>
        </p:txBody>
      </p:sp>
      <p:sp>
        <p:nvSpPr>
          <p:cNvPr id="13" name="Rectangle 12"/>
          <p:cNvSpPr/>
          <p:nvPr/>
        </p:nvSpPr>
        <p:spPr>
          <a:xfrm>
            <a:off x="1036839" y="5805264"/>
            <a:ext cx="4032448" cy="9387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altLang="fr-FR" sz="1100" dirty="0" smtClean="0">
                <a:latin typeface="Verdana" pitchFamily="34" charset="0"/>
              </a:rPr>
              <a:t>Contrainte principale minimale</a:t>
            </a:r>
            <a:r>
              <a:rPr lang="en-US" altLang="fr-FR" sz="1100" dirty="0" smtClean="0">
                <a:latin typeface="Verdana" pitchFamily="34" charset="0"/>
              </a:rPr>
              <a:t>: 9,5 </a:t>
            </a:r>
            <a:r>
              <a:rPr lang="fr-FR" altLang="fr-FR" sz="1100" dirty="0" err="1" smtClean="0">
                <a:latin typeface="Verdana" pitchFamily="34" charset="0"/>
              </a:rPr>
              <a:t>MPa</a:t>
            </a:r>
            <a:endParaRPr lang="fr-FR" altLang="fr-FR" sz="1100" dirty="0" smtClean="0">
              <a:latin typeface="Verdana" pitchFamily="34" charset="0"/>
            </a:endParaRPr>
          </a:p>
          <a:p>
            <a:endParaRPr lang="fr-FR" altLang="fr-FR" sz="1100" dirty="0" smtClean="0">
              <a:latin typeface="Verdana" pitchFamily="34" charset="0"/>
            </a:endParaRPr>
          </a:p>
          <a:p>
            <a:r>
              <a:rPr lang="fr-FR" altLang="fr-FR" sz="1100" dirty="0" smtClean="0">
                <a:latin typeface="Verdana" pitchFamily="34" charset="0"/>
              </a:rPr>
              <a:t>Contrainte </a:t>
            </a:r>
            <a:r>
              <a:rPr lang="fr-FR" altLang="fr-FR" sz="1100" dirty="0">
                <a:latin typeface="Verdana" pitchFamily="34" charset="0"/>
              </a:rPr>
              <a:t>principale </a:t>
            </a:r>
            <a:r>
              <a:rPr lang="fr-FR" altLang="fr-FR" sz="1100" dirty="0" smtClean="0">
                <a:latin typeface="Verdana" pitchFamily="34" charset="0"/>
              </a:rPr>
              <a:t>intermédiaire</a:t>
            </a:r>
            <a:r>
              <a:rPr lang="en-US" altLang="fr-FR" sz="1100" dirty="0" smtClean="0">
                <a:latin typeface="Verdana" pitchFamily="34" charset="0"/>
              </a:rPr>
              <a:t>: 47 </a:t>
            </a:r>
            <a:r>
              <a:rPr lang="fr-FR" altLang="fr-FR" sz="1100" dirty="0" err="1">
                <a:latin typeface="Verdana" pitchFamily="34" charset="0"/>
              </a:rPr>
              <a:t>MPa</a:t>
            </a:r>
            <a:endParaRPr lang="fr-FR" altLang="fr-FR" sz="1100" dirty="0">
              <a:latin typeface="Verdana" pitchFamily="34" charset="0"/>
            </a:endParaRPr>
          </a:p>
          <a:p>
            <a:endParaRPr lang="fr-FR" altLang="fr-FR" sz="1100" dirty="0" smtClean="0">
              <a:latin typeface="Verdana" pitchFamily="34" charset="0"/>
            </a:endParaRPr>
          </a:p>
          <a:p>
            <a:r>
              <a:rPr lang="fr-FR" altLang="fr-FR" sz="1100" dirty="0" smtClean="0">
                <a:latin typeface="Verdana" pitchFamily="34" charset="0"/>
              </a:rPr>
              <a:t>Contrainte </a:t>
            </a:r>
            <a:r>
              <a:rPr lang="fr-FR" altLang="fr-FR" sz="1100" dirty="0">
                <a:latin typeface="Verdana" pitchFamily="34" charset="0"/>
              </a:rPr>
              <a:t>principale </a:t>
            </a:r>
            <a:r>
              <a:rPr lang="fr-FR" altLang="fr-FR" sz="1100" dirty="0" smtClean="0">
                <a:latin typeface="Verdana" pitchFamily="34" charset="0"/>
              </a:rPr>
              <a:t>maximale</a:t>
            </a:r>
            <a:r>
              <a:rPr lang="en-US" altLang="fr-FR" sz="1100" dirty="0" smtClean="0">
                <a:latin typeface="Verdana" pitchFamily="34" charset="0"/>
              </a:rPr>
              <a:t>: 82 </a:t>
            </a:r>
            <a:r>
              <a:rPr lang="fr-FR" altLang="fr-FR" sz="1100" dirty="0" err="1" smtClean="0">
                <a:latin typeface="Verdana" pitchFamily="34" charset="0"/>
              </a:rPr>
              <a:t>MPa</a:t>
            </a:r>
            <a:endParaRPr lang="fr-FR" altLang="fr-FR" sz="1100" dirty="0">
              <a:latin typeface="Verdana" pitchFamily="34" charset="0"/>
            </a:endParaRPr>
          </a:p>
        </p:txBody>
      </p:sp>
      <p:pic>
        <p:nvPicPr>
          <p:cNvPr id="14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287" y="5998770"/>
            <a:ext cx="34194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space réservé du contenu 4"/>
          <p:cNvSpPr>
            <a:spLocks noGrp="1"/>
          </p:cNvSpPr>
          <p:nvPr>
            <p:ph sz="quarter" idx="15"/>
          </p:nvPr>
        </p:nvSpPr>
        <p:spPr>
          <a:xfrm>
            <a:off x="-72389" y="1916832"/>
            <a:ext cx="2556157" cy="1008112"/>
          </a:xfrm>
        </p:spPr>
        <p:txBody>
          <a:bodyPr>
            <a:normAutofit/>
          </a:bodyPr>
          <a:lstStyle/>
          <a:p>
            <a:r>
              <a:rPr lang="fr-FR" sz="1200" dirty="0" smtClean="0"/>
              <a:t>Calcul des contraintes de plasticité </a:t>
            </a:r>
          </a:p>
          <a:p>
            <a:r>
              <a:rPr lang="fr-FR" sz="1200" dirty="0" smtClean="0"/>
              <a:t>(Von Mises) pour les conducteurs</a:t>
            </a:r>
          </a:p>
          <a:p>
            <a:r>
              <a:rPr lang="fr-FR" sz="1200" dirty="0" smtClean="0"/>
              <a:t>Internes et externes.</a:t>
            </a:r>
            <a:endParaRPr lang="fr-FR" sz="1200" dirty="0"/>
          </a:p>
          <a:p>
            <a:endParaRPr lang="fr-FR" sz="1200" dirty="0"/>
          </a:p>
        </p:txBody>
      </p:sp>
      <p:sp>
        <p:nvSpPr>
          <p:cNvPr id="17" name="Espace réservé du contenu 4"/>
          <p:cNvSpPr>
            <a:spLocks noGrp="1"/>
          </p:cNvSpPr>
          <p:nvPr>
            <p:ph sz="quarter" idx="15"/>
          </p:nvPr>
        </p:nvSpPr>
        <p:spPr>
          <a:xfrm>
            <a:off x="-72389" y="4293096"/>
            <a:ext cx="2772181" cy="1008112"/>
          </a:xfrm>
        </p:spPr>
        <p:txBody>
          <a:bodyPr>
            <a:normAutofit/>
          </a:bodyPr>
          <a:lstStyle/>
          <a:p>
            <a:r>
              <a:rPr lang="fr-FR" sz="1200" dirty="0" smtClean="0"/>
              <a:t>Calcul des contraintes principales</a:t>
            </a:r>
          </a:p>
          <a:p>
            <a:r>
              <a:rPr lang="fr-FR" sz="1200" dirty="0" smtClean="0"/>
              <a:t>sur la céramique. </a:t>
            </a:r>
          </a:p>
          <a:p>
            <a:r>
              <a:rPr lang="fr-FR" sz="1200" u="sng" dirty="0" smtClean="0"/>
              <a:t>La céramique est une pièce </a:t>
            </a:r>
          </a:p>
          <a:p>
            <a:r>
              <a:rPr lang="fr-FR" sz="1200" u="sng" dirty="0" smtClean="0"/>
              <a:t>critique </a:t>
            </a:r>
            <a:r>
              <a:rPr lang="fr-FR" sz="1200" dirty="0" smtClean="0"/>
              <a:t>d’un coupleur de puissance</a:t>
            </a:r>
            <a:endParaRPr lang="fr-FR" sz="1200" dirty="0"/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27724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Coupleurs 704 MHz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5"/>
          </p:nvPr>
        </p:nvSpPr>
        <p:spPr>
          <a:xfrm>
            <a:off x="2339752" y="1700808"/>
            <a:ext cx="6143668" cy="1214446"/>
          </a:xfrm>
        </p:spPr>
        <p:txBody>
          <a:bodyPr/>
          <a:lstStyle/>
          <a:p>
            <a:r>
              <a:rPr lang="fr-FR" dirty="0" smtClean="0"/>
              <a:t>Deux prototypes sont en cours de fabrication 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Assemblage par Thales à Vélizy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Production et test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8"/>
          </p:nvPr>
        </p:nvSpPr>
        <p:spPr>
          <a:xfrm>
            <a:off x="2339752" y="1343618"/>
            <a:ext cx="3571900" cy="357190"/>
          </a:xfrm>
        </p:spPr>
        <p:txBody>
          <a:bodyPr/>
          <a:lstStyle/>
          <a:p>
            <a:r>
              <a:rPr lang="fr-FR" dirty="0" smtClean="0"/>
              <a:t>Mise en fabrication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9"/>
          </p:nvPr>
        </p:nvSpPr>
        <p:spPr>
          <a:xfrm>
            <a:off x="2296244" y="2420888"/>
            <a:ext cx="3571900" cy="357196"/>
          </a:xfrm>
        </p:spPr>
        <p:txBody>
          <a:bodyPr/>
          <a:lstStyle/>
          <a:p>
            <a:r>
              <a:rPr lang="fr-FR" dirty="0" smtClean="0"/>
              <a:t>Test et conditionnement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817-A9DC-47E2-87D9-1DA64916AD6E}" type="datetime2">
              <a:rPr lang="fr-FR" smtClean="0"/>
              <a:pPr/>
              <a:t>mardi 6 octobre 2015</a:t>
            </a:fld>
            <a:endParaRPr lang="fr-FR" dirty="0"/>
          </a:p>
        </p:txBody>
      </p:sp>
      <p:pic>
        <p:nvPicPr>
          <p:cNvPr id="10" name="Picture 2" descr="C:\Users\geslin\Documents\Photos\P101068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3" t="3626" r="24606" b="12235"/>
          <a:stretch/>
        </p:blipFill>
        <p:spPr bwMode="auto">
          <a:xfrm>
            <a:off x="251520" y="3717032"/>
            <a:ext cx="2304256" cy="257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contenu 4"/>
          <p:cNvSpPr>
            <a:spLocks noGrp="1"/>
          </p:cNvSpPr>
          <p:nvPr>
            <p:ph sz="quarter" idx="15"/>
          </p:nvPr>
        </p:nvSpPr>
        <p:spPr>
          <a:xfrm>
            <a:off x="2368252" y="2778084"/>
            <a:ext cx="6143668" cy="1214446"/>
          </a:xfrm>
        </p:spPr>
        <p:txBody>
          <a:bodyPr/>
          <a:lstStyle/>
          <a:p>
            <a:r>
              <a:rPr lang="fr-FR" dirty="0" smtClean="0"/>
              <a:t>Le conditionnement et les test des coupleurs se déroulera à l’IPNO, grâce au infrastructure de Supra Tech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IOT d’une puissance de 80kW.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Cavité de conditionnement .</a:t>
            </a:r>
            <a:endParaRPr lang="fr-FR" dirty="0"/>
          </a:p>
        </p:txBody>
      </p:sp>
      <p:pic>
        <p:nvPicPr>
          <p:cNvPr id="12" name="Picture 2" descr="C:\Users\geslin\Documents\Photos\P101068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6" t="14094" r="32558" b="32434"/>
          <a:stretch/>
        </p:blipFill>
        <p:spPr bwMode="auto">
          <a:xfrm>
            <a:off x="3131840" y="3941229"/>
            <a:ext cx="2646008" cy="235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$geslin\Desktop\P101069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9" t="3311" r="2376" b="18369"/>
          <a:stretch/>
        </p:blipFill>
        <p:spPr bwMode="auto">
          <a:xfrm>
            <a:off x="6228184" y="3314162"/>
            <a:ext cx="2376264" cy="297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16" y="1052736"/>
            <a:ext cx="2232248" cy="5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13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u texte 5"/>
          <p:cNvSpPr>
            <a:spLocks noGrp="1"/>
          </p:cNvSpPr>
          <p:nvPr>
            <p:ph type="body" sz="quarter" idx="17"/>
          </p:nvPr>
        </p:nvSpPr>
        <p:spPr>
          <a:xfrm>
            <a:off x="7951" y="3029731"/>
            <a:ext cx="9144000" cy="1295400"/>
          </a:xfrm>
        </p:spPr>
        <p:txBody>
          <a:bodyPr/>
          <a:lstStyle/>
          <a:p>
            <a:pPr algn="ctr"/>
            <a:r>
              <a:rPr lang="fr-FR" altLang="fr-FR" sz="3600" dirty="0" smtClean="0"/>
              <a:t>Merci de votre attention</a:t>
            </a:r>
          </a:p>
        </p:txBody>
      </p:sp>
      <p:pic>
        <p:nvPicPr>
          <p:cNvPr id="3" name="Picture 1" descr="C:\Users\hamelin\Desktop\Présentation\Logo\Thales_log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954" y="116632"/>
            <a:ext cx="324485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73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theme/theme1.xml><?xml version="1.0" encoding="utf-8"?>
<a:theme xmlns:a="http://schemas.openxmlformats.org/drawingml/2006/main" name="com_modelepp2007_ip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 Bol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com_modelepp2007_ipn</Template>
  <TotalTime>2190</TotalTime>
  <Words>607</Words>
  <Application>Microsoft Office PowerPoint</Application>
  <PresentationFormat>Affichage à l'écran (4:3)</PresentationFormat>
  <Paragraphs>145</Paragraphs>
  <Slides>13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com_modelepp2007_ipn</vt:lpstr>
      <vt:lpstr>Etude des coupleurs de puissance pour accélérateur de proton</vt:lpstr>
      <vt:lpstr>Objectifs des travaux de thèses </vt:lpstr>
      <vt:lpstr>Coupleur de puissance</vt:lpstr>
      <vt:lpstr>Coupleur de puissance</vt:lpstr>
      <vt:lpstr>Coupleur de puissance</vt:lpstr>
      <vt:lpstr>Coupleurs 704 MHz</vt:lpstr>
      <vt:lpstr>Coupleurs 704 MHz</vt:lpstr>
      <vt:lpstr>Coupleurs 704 MHz</vt:lpstr>
      <vt:lpstr>Coupleurs 704 MHz</vt:lpstr>
      <vt:lpstr>Coupleurs 704 MHz</vt:lpstr>
      <vt:lpstr>Coupleurs 704 MHz</vt:lpstr>
      <vt:lpstr>Coupleurs 704 MHz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Florian Geslin</dc:creator>
  <cp:lastModifiedBy>Florian Geslin</cp:lastModifiedBy>
  <cp:revision>66</cp:revision>
  <dcterms:created xsi:type="dcterms:W3CDTF">2015-10-01T13:20:00Z</dcterms:created>
  <dcterms:modified xsi:type="dcterms:W3CDTF">2015-10-06T14:47:37Z</dcterms:modified>
</cp:coreProperties>
</file>