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97" r:id="rId2"/>
    <p:sldId id="273" r:id="rId3"/>
    <p:sldId id="296" r:id="rId4"/>
    <p:sldId id="274" r:id="rId5"/>
    <p:sldId id="286" r:id="rId6"/>
    <p:sldId id="275" r:id="rId7"/>
    <p:sldId id="295" r:id="rId8"/>
    <p:sldId id="294" r:id="rId9"/>
    <p:sldId id="276" r:id="rId10"/>
    <p:sldId id="280" r:id="rId11"/>
    <p:sldId id="277" r:id="rId12"/>
    <p:sldId id="262" r:id="rId13"/>
    <p:sldId id="285" r:id="rId14"/>
    <p:sldId id="278" r:id="rId15"/>
    <p:sldId id="290" r:id="rId16"/>
    <p:sldId id="287" r:id="rId17"/>
    <p:sldId id="288" r:id="rId18"/>
    <p:sldId id="289" r:id="rId19"/>
    <p:sldId id="292" r:id="rId20"/>
    <p:sldId id="293" r:id="rId21"/>
    <p:sldId id="291" r:id="rId2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5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545B80-47A1-A74F-A70C-EC911815753F}" type="datetimeFigureOut">
              <a:rPr lang="fr-FR" smtClean="0"/>
              <a:t>03/10/2016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80154D-29A6-F649-A552-1C912CE6F5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9018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421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GB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7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7ABF263-7E38-CC41-9E37-61BEA9308248}" type="slidenum">
              <a:rPr lang="en-GB" sz="1200">
                <a:solidFill>
                  <a:srgbClr val="000000"/>
                </a:solidFill>
                <a:sym typeface="Arial" charset="0"/>
              </a:rPr>
              <a:pPr/>
              <a:t>15</a:t>
            </a:fld>
            <a:endParaRPr lang="en-GB" sz="12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414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GB">
                <a:latin typeface="Arial" charset="0"/>
                <a:ea typeface="ＭＳ Ｐゴシック" charset="0"/>
                <a:cs typeface="ＭＳ Ｐゴシック" charset="0"/>
              </a:rPr>
              <a:t>RIB available  GANIL will cover the following regions. </a:t>
            </a:r>
          </a:p>
          <a:p>
            <a:pPr eaLnBrk="1" hangingPunct="1">
              <a:spcBef>
                <a:spcPct val="0"/>
              </a:spcBef>
            </a:pPr>
            <a:endParaRPr lang="en-GB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Very promising RIB will be available in the next future at GANIL, and if you want to get more precise beam intensity as well as the energy, please </a:t>
            </a:r>
          </a:p>
          <a:p>
            <a:pPr eaLnBrk="1" hangingPunct="1">
              <a:spcBef>
                <a:spcPct val="0"/>
              </a:spcBef>
            </a:pPr>
            <a:r>
              <a:rPr lang="en-GB">
                <a:latin typeface="Arial" charset="0"/>
                <a:ea typeface="ＭＳ Ｐゴシック" charset="0"/>
                <a:cs typeface="ＭＳ Ｐゴシック" charset="0"/>
              </a:rPr>
              <a:t>Use the new interactive web interface has been put online </a:t>
            </a:r>
          </a:p>
          <a:p>
            <a:pPr eaLnBrk="1" hangingPunct="1">
              <a:spcBef>
                <a:spcPct val="0"/>
              </a:spcBef>
            </a:pPr>
            <a:endParaRPr lang="en-GB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GB">
                <a:latin typeface="Arial" charset="0"/>
                <a:ea typeface="ＭＳ Ｐゴシック" charset="0"/>
                <a:cs typeface="ＭＳ Ｐゴシック" charset="0"/>
              </a:rPr>
              <a:t>where any users can estimated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the currently available and future beams at the GANIL/SPIRAL1/SPIRAL2 facility.</a:t>
            </a:r>
          </a:p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GB">
                <a:latin typeface="Arial" charset="0"/>
                <a:ea typeface="ＭＳ Ｐゴシック" charset="0"/>
                <a:cs typeface="ＭＳ Ｐゴシック" charset="0"/>
              </a:rPr>
              <a:t>Regions produced with light beams (ISOL), HI beams ISOL and in-flight completed by nuclei produced with high intensity RIB of ff.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design we propose is a  </a:t>
            </a:r>
            <a:r>
              <a:rPr lang="en-GB" sz="1200" dirty="0" smtClean="0">
                <a:solidFill>
                  <a:srgbClr val="FFFFFF"/>
                </a:solidFill>
                <a:latin typeface="Arial" charset="0"/>
              </a:rPr>
              <a:t>two-stage selection (</a:t>
            </a:r>
            <a:r>
              <a:rPr lang="en-GB" sz="1200" dirty="0" err="1" smtClean="0">
                <a:solidFill>
                  <a:srgbClr val="FFFFFF"/>
                </a:solidFill>
                <a:latin typeface="Arial" charset="0"/>
              </a:rPr>
              <a:t>Bρ</a:t>
            </a:r>
            <a:r>
              <a:rPr lang="en-GB" sz="1200" dirty="0" smtClean="0">
                <a:solidFill>
                  <a:srgbClr val="FFFFFF"/>
                </a:solidFill>
                <a:latin typeface="Arial" charset="0"/>
              </a:rPr>
              <a:t> &amp; m/q) for very good rejection of both the beam and adjacent mass channels of reaction products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solidFill>
                  <a:srgbClr val="FFFFFF"/>
                </a:solidFill>
                <a:latin typeface="Arial" charset="0"/>
              </a:rPr>
              <a:t>The optical design of such complex spectrometer is only possible with full</a:t>
            </a:r>
            <a:r>
              <a:rPr lang="en-GB" sz="1200" baseline="0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GB" sz="1200" baseline="0" dirty="0" err="1" smtClean="0">
                <a:solidFill>
                  <a:srgbClr val="FFFFFF"/>
                </a:solidFill>
                <a:latin typeface="Arial" charset="0"/>
              </a:rPr>
              <a:t>raytracing</a:t>
            </a:r>
            <a:r>
              <a:rPr lang="en-GB" sz="1200" baseline="0" dirty="0" smtClean="0">
                <a:solidFill>
                  <a:srgbClr val="FFFFFF"/>
                </a:solidFill>
                <a:latin typeface="Arial" charset="0"/>
              </a:rPr>
              <a:t> sophisticated software and modern computer capabilities</a:t>
            </a:r>
            <a:endParaRPr lang="en-GB" sz="1200" dirty="0" smtClean="0">
              <a:solidFill>
                <a:srgbClr val="FFFFFF"/>
              </a:solidFill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E0B8B-81E8-449E-A33A-28BD0B6264FD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1470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310">
              <a:defRPr/>
            </a:pPr>
            <a:r>
              <a:rPr lang="en-US" b="0" dirty="0" err="1" smtClean="0"/>
              <a:t>Thoses</a:t>
            </a:r>
            <a:r>
              <a:rPr lang="en-US" b="0" dirty="0" smtClean="0"/>
              <a:t> processes are strongly correlated to damage in materials and to ion energy transfer at</a:t>
            </a:r>
            <a:r>
              <a:rPr lang="en-US" b="0" baseline="0" dirty="0" smtClean="0"/>
              <a:t> various plasma conditions such as…</a:t>
            </a:r>
            <a:endParaRPr lang="en-US" b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7E343C-8F4E-4C5B-A128-7BBAA8D35CA4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1E321-F2D8-4A2E-9204-EDC7806C48FE}" type="datetimeFigureOut">
              <a:rPr lang="fr-FR" smtClean="0"/>
              <a:pPr/>
              <a:t>03/10/2016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1A9F7-739F-46CF-BD42-2C9CB585563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1E321-F2D8-4A2E-9204-EDC7806C48FE}" type="datetimeFigureOut">
              <a:rPr lang="fr-FR" smtClean="0"/>
              <a:pPr/>
              <a:t>03/10/2016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1A9F7-739F-46CF-BD42-2C9CB585563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1E321-F2D8-4A2E-9204-EDC7806C48FE}" type="datetimeFigureOut">
              <a:rPr lang="fr-FR" smtClean="0"/>
              <a:pPr/>
              <a:t>03/10/2016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1A9F7-739F-46CF-BD42-2C9CB585563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1E321-F2D8-4A2E-9204-EDC7806C48FE}" type="datetimeFigureOut">
              <a:rPr lang="fr-FR" smtClean="0"/>
              <a:pPr/>
              <a:t>03/10/2016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1A9F7-739F-46CF-BD42-2C9CB585563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1E321-F2D8-4A2E-9204-EDC7806C48FE}" type="datetimeFigureOut">
              <a:rPr lang="fr-FR" smtClean="0"/>
              <a:pPr/>
              <a:t>03/10/2016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1A9F7-739F-46CF-BD42-2C9CB585563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1E321-F2D8-4A2E-9204-EDC7806C48FE}" type="datetimeFigureOut">
              <a:rPr lang="fr-FR" smtClean="0"/>
              <a:pPr/>
              <a:t>03/10/2016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1A9F7-739F-46CF-BD42-2C9CB585563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1E321-F2D8-4A2E-9204-EDC7806C48FE}" type="datetimeFigureOut">
              <a:rPr lang="fr-FR" smtClean="0"/>
              <a:pPr/>
              <a:t>03/10/2016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1A9F7-739F-46CF-BD42-2C9CB585563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1E321-F2D8-4A2E-9204-EDC7806C48FE}" type="datetimeFigureOut">
              <a:rPr lang="fr-FR" smtClean="0"/>
              <a:pPr/>
              <a:t>03/10/2016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1A9F7-739F-46CF-BD42-2C9CB585563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1E321-F2D8-4A2E-9204-EDC7806C48FE}" type="datetimeFigureOut">
              <a:rPr lang="fr-FR" smtClean="0"/>
              <a:pPr/>
              <a:t>03/10/2016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1A9F7-739F-46CF-BD42-2C9CB585563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1E321-F2D8-4A2E-9204-EDC7806C48FE}" type="datetimeFigureOut">
              <a:rPr lang="fr-FR" smtClean="0"/>
              <a:pPr/>
              <a:t>03/10/2016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1A9F7-739F-46CF-BD42-2C9CB585563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1E321-F2D8-4A2E-9204-EDC7806C48FE}" type="datetimeFigureOut">
              <a:rPr lang="fr-FR" smtClean="0"/>
              <a:pPr/>
              <a:t>03/10/2016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1A9F7-739F-46CF-BD42-2C9CB585563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_KULeue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6" y="6476365"/>
            <a:ext cx="9144000" cy="389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6811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smtClean="0"/>
              <a:t>R. Ferrer</a:t>
            </a:r>
            <a:endParaRPr lang="en-US"/>
          </a:p>
        </p:txBody>
      </p:sp>
      <p:grpSp>
        <p:nvGrpSpPr>
          <p:cNvPr id="2" name="Group 14"/>
          <p:cNvGrpSpPr/>
          <p:nvPr userDrawn="1"/>
        </p:nvGrpSpPr>
        <p:grpSpPr>
          <a:xfrm>
            <a:off x="71726" y="6423342"/>
            <a:ext cx="923544" cy="394336"/>
            <a:chOff x="2805756" y="4193626"/>
            <a:chExt cx="923544" cy="394336"/>
          </a:xfrm>
        </p:grpSpPr>
        <p:pic>
          <p:nvPicPr>
            <p:cNvPr id="1026" name="Picture 2"/>
            <p:cNvPicPr preferRelativeResize="0">
              <a:picLocks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05756" y="4193626"/>
              <a:ext cx="923544" cy="393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34331" y="4222202"/>
              <a:ext cx="894708" cy="3657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</p:grp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78775" y="6415530"/>
            <a:ext cx="1097280" cy="387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87739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9016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2750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1E321-F2D8-4A2E-9204-EDC7806C48FE}" type="datetimeFigureOut">
              <a:rPr lang="fr-FR" smtClean="0"/>
              <a:pPr/>
              <a:t>03/10/2016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1A9F7-739F-46CF-BD42-2C9CB585563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12" Type="http://schemas.openxmlformats.org/officeDocument/2006/relationships/image" Target="../media/image39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1.wmf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microsoft.com/office/2007/relationships/hdphoto" Target="../media/hdphoto2.wdp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78016" y="4285538"/>
            <a:ext cx="85432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i="1" dirty="0" smtClean="0">
                <a:latin typeface="Arial"/>
                <a:cs typeface="Arial"/>
              </a:rPr>
              <a:t>S</a:t>
            </a:r>
            <a:r>
              <a:rPr lang="fr-FR" sz="1400" b="1" i="1" baseline="30000" dirty="0" smtClean="0">
                <a:latin typeface="Arial"/>
                <a:cs typeface="Arial"/>
              </a:rPr>
              <a:t>3 </a:t>
            </a:r>
            <a:r>
              <a:rPr lang="fr-FR" sz="1400" b="1" i="1" dirty="0">
                <a:latin typeface="Arial"/>
                <a:cs typeface="Arial"/>
              </a:rPr>
              <a:t>Collaboration </a:t>
            </a:r>
            <a:r>
              <a:rPr lang="fr-FR" sz="1400" dirty="0" smtClean="0">
                <a:latin typeface="Arial"/>
                <a:cs typeface="Arial"/>
              </a:rPr>
              <a:t>(</a:t>
            </a:r>
            <a:r>
              <a:rPr lang="fr-FR" sz="1400" dirty="0" err="1" smtClean="0">
                <a:latin typeface="Arial"/>
                <a:cs typeface="Arial"/>
              </a:rPr>
              <a:t>LoI</a:t>
            </a:r>
            <a:r>
              <a:rPr lang="fr-FR" sz="1400" dirty="0" smtClean="0">
                <a:latin typeface="Arial"/>
                <a:cs typeface="Arial"/>
              </a:rPr>
              <a:t> </a:t>
            </a:r>
            <a:r>
              <a:rPr lang="fr-FR" sz="1400" dirty="0" err="1" smtClean="0">
                <a:latin typeface="Arial"/>
                <a:cs typeface="Arial"/>
              </a:rPr>
              <a:t>signed</a:t>
            </a:r>
            <a:r>
              <a:rPr lang="fr-FR" sz="1400" dirty="0" smtClean="0">
                <a:latin typeface="Arial"/>
                <a:cs typeface="Arial"/>
              </a:rPr>
              <a:t> by 28 laboratoires)</a:t>
            </a:r>
          </a:p>
          <a:p>
            <a:r>
              <a:rPr lang="fr-FR" sz="1400" i="1" dirty="0">
                <a:latin typeface="Arial"/>
                <a:cs typeface="Arial"/>
              </a:rPr>
              <a:t> </a:t>
            </a:r>
            <a:r>
              <a:rPr lang="fr-FR" sz="1400" i="1" dirty="0" smtClean="0">
                <a:latin typeface="Arial"/>
                <a:cs typeface="Arial"/>
              </a:rPr>
              <a:t>ANL (US)</a:t>
            </a:r>
            <a:r>
              <a:rPr lang="fr-FR" sz="1400" i="1" dirty="0">
                <a:latin typeface="Arial"/>
                <a:cs typeface="Arial"/>
              </a:rPr>
              <a:t>, CENBG, CSNSM, </a:t>
            </a:r>
            <a:r>
              <a:rPr lang="fi-FI" sz="1400" i="1" dirty="0">
                <a:latin typeface="Arial"/>
                <a:cs typeface="Arial"/>
              </a:rPr>
              <a:t>JINR-FLNR, (</a:t>
            </a:r>
            <a:r>
              <a:rPr lang="fi-FI" sz="1400" i="1" dirty="0" err="1" smtClean="0">
                <a:latin typeface="Arial"/>
                <a:cs typeface="Arial"/>
              </a:rPr>
              <a:t>Russia</a:t>
            </a:r>
            <a:r>
              <a:rPr lang="fi-FI" sz="1400" i="1" dirty="0" smtClean="0">
                <a:latin typeface="Arial"/>
                <a:cs typeface="Arial"/>
              </a:rPr>
              <a:t>)</a:t>
            </a:r>
            <a:r>
              <a:rPr lang="fi-FI" sz="1400" i="1" dirty="0">
                <a:latin typeface="Arial"/>
                <a:cs typeface="Arial"/>
              </a:rPr>
              <a:t>, GANIL, France, </a:t>
            </a:r>
            <a:r>
              <a:rPr lang="de-DE" sz="1400" i="1" dirty="0">
                <a:latin typeface="Arial"/>
                <a:cs typeface="Arial"/>
              </a:rPr>
              <a:t>GSI </a:t>
            </a:r>
            <a:r>
              <a:rPr lang="de-DE" sz="1400" i="1" dirty="0" smtClean="0">
                <a:latin typeface="Arial"/>
                <a:cs typeface="Arial"/>
              </a:rPr>
              <a:t>(Germany)</a:t>
            </a:r>
            <a:r>
              <a:rPr lang="it-IT" sz="1400" i="1" dirty="0">
                <a:latin typeface="Arial"/>
                <a:cs typeface="Arial"/>
              </a:rPr>
              <a:t>, INFN Legnaro, (</a:t>
            </a:r>
            <a:r>
              <a:rPr lang="it-IT" sz="1400" i="1" dirty="0" err="1" smtClean="0">
                <a:latin typeface="Arial"/>
                <a:cs typeface="Arial"/>
              </a:rPr>
              <a:t>Italy</a:t>
            </a:r>
            <a:r>
              <a:rPr lang="it-IT" sz="1400" i="1" dirty="0" smtClean="0">
                <a:latin typeface="Arial"/>
                <a:cs typeface="Arial"/>
              </a:rPr>
              <a:t>)</a:t>
            </a:r>
            <a:r>
              <a:rPr lang="it-IT" sz="1400" i="1" dirty="0">
                <a:latin typeface="Arial"/>
                <a:cs typeface="Arial"/>
              </a:rPr>
              <a:t>, IPHC, France, IPNL, , </a:t>
            </a:r>
            <a:r>
              <a:rPr lang="it-IT" sz="1400" i="1" dirty="0" err="1">
                <a:latin typeface="Arial"/>
                <a:cs typeface="Arial"/>
              </a:rPr>
              <a:t>Irf</a:t>
            </a:r>
            <a:r>
              <a:rPr lang="pt-BR" sz="1400" i="1" dirty="0" err="1">
                <a:latin typeface="Arial"/>
                <a:cs typeface="Arial"/>
              </a:rPr>
              <a:t>u</a:t>
            </a:r>
            <a:r>
              <a:rPr lang="pt-BR" sz="1400" i="1" dirty="0">
                <a:latin typeface="Arial"/>
                <a:cs typeface="Arial"/>
              </a:rPr>
              <a:t> CEA </a:t>
            </a:r>
            <a:r>
              <a:rPr lang="pt-BR" sz="1400" i="1" dirty="0" err="1">
                <a:latin typeface="Arial"/>
                <a:cs typeface="Arial"/>
              </a:rPr>
              <a:t>Saclay</a:t>
            </a:r>
            <a:r>
              <a:rPr lang="pt-BR" sz="1400" i="1" dirty="0">
                <a:latin typeface="Arial"/>
                <a:cs typeface="Arial"/>
              </a:rPr>
              <a:t>, </a:t>
            </a:r>
            <a:r>
              <a:rPr lang="fr-FR" sz="1400" i="1" dirty="0">
                <a:latin typeface="Arial"/>
                <a:cs typeface="Arial"/>
              </a:rPr>
              <a:t>IPNO, France, JYFL (</a:t>
            </a:r>
            <a:r>
              <a:rPr lang="fr-FR" sz="1400" i="1" dirty="0" err="1" smtClean="0">
                <a:latin typeface="Arial"/>
                <a:cs typeface="Arial"/>
              </a:rPr>
              <a:t>Finland</a:t>
            </a:r>
            <a:r>
              <a:rPr lang="fr-FR" sz="1400" i="1" dirty="0" smtClean="0">
                <a:latin typeface="Arial"/>
                <a:cs typeface="Arial"/>
              </a:rPr>
              <a:t>)</a:t>
            </a:r>
            <a:r>
              <a:rPr lang="fr-FR" sz="1400" i="1" dirty="0">
                <a:latin typeface="Arial"/>
                <a:cs typeface="Arial"/>
              </a:rPr>
              <a:t>, K.U. Leuven (</a:t>
            </a:r>
            <a:r>
              <a:rPr lang="fr-FR" sz="1400" i="1" dirty="0" err="1" smtClean="0">
                <a:latin typeface="Arial"/>
                <a:cs typeface="Arial"/>
              </a:rPr>
              <a:t>Belgium</a:t>
            </a:r>
            <a:r>
              <a:rPr lang="fr-FR" sz="1400" i="1" dirty="0" smtClean="0">
                <a:latin typeface="Arial"/>
                <a:cs typeface="Arial"/>
              </a:rPr>
              <a:t>)</a:t>
            </a:r>
            <a:r>
              <a:rPr lang="fr-FR" sz="1400" i="1" dirty="0">
                <a:latin typeface="Arial"/>
                <a:cs typeface="Arial"/>
              </a:rPr>
              <a:t>, Liverpool-U, </a:t>
            </a:r>
            <a:r>
              <a:rPr lang="fr-FR" sz="1400" i="1" dirty="0" smtClean="0">
                <a:latin typeface="Arial"/>
                <a:cs typeface="Arial"/>
              </a:rPr>
              <a:t>(UK)</a:t>
            </a:r>
            <a:r>
              <a:rPr lang="it-IT" sz="1400" i="1" dirty="0">
                <a:latin typeface="Arial"/>
                <a:cs typeface="Arial"/>
              </a:rPr>
              <a:t>, LNS (</a:t>
            </a:r>
            <a:r>
              <a:rPr lang="it-IT" sz="1400" i="1" dirty="0" err="1" smtClean="0">
                <a:latin typeface="Arial"/>
                <a:cs typeface="Arial"/>
              </a:rPr>
              <a:t>Italy</a:t>
            </a:r>
            <a:r>
              <a:rPr lang="it-IT" sz="1400" i="1" dirty="0" smtClean="0">
                <a:latin typeface="Arial"/>
                <a:cs typeface="Arial"/>
              </a:rPr>
              <a:t>)</a:t>
            </a:r>
            <a:r>
              <a:rPr lang="fr-FR" sz="1400" i="1" dirty="0">
                <a:latin typeface="Arial"/>
                <a:cs typeface="Arial"/>
              </a:rPr>
              <a:t>, LPSC, MSU </a:t>
            </a:r>
            <a:r>
              <a:rPr lang="fr-FR" sz="1400" i="1" dirty="0" smtClean="0">
                <a:latin typeface="Arial"/>
                <a:cs typeface="Arial"/>
              </a:rPr>
              <a:t>(US)</a:t>
            </a:r>
            <a:r>
              <a:rPr lang="fr-FR" sz="1400" i="1" dirty="0">
                <a:latin typeface="Arial"/>
                <a:cs typeface="Arial"/>
              </a:rPr>
              <a:t>, LMU, </a:t>
            </a:r>
            <a:r>
              <a:rPr lang="fr-FR" sz="1400" i="1" dirty="0" smtClean="0">
                <a:latin typeface="Arial"/>
                <a:cs typeface="Arial"/>
              </a:rPr>
              <a:t>(Germany)</a:t>
            </a:r>
            <a:r>
              <a:rPr lang="nl-NL" sz="1400" i="1" dirty="0">
                <a:latin typeface="Arial"/>
                <a:cs typeface="Arial"/>
              </a:rPr>
              <a:t>, Nanjing-U (</a:t>
            </a:r>
            <a:r>
              <a:rPr lang="nl-NL" sz="1400" i="1" dirty="0" smtClean="0">
                <a:latin typeface="Arial"/>
                <a:cs typeface="Arial"/>
              </a:rPr>
              <a:t>China)</a:t>
            </a:r>
            <a:r>
              <a:rPr lang="fr-FR" sz="1400" i="1" dirty="0">
                <a:latin typeface="Arial"/>
                <a:cs typeface="Arial"/>
              </a:rPr>
              <a:t>, </a:t>
            </a:r>
            <a:r>
              <a:rPr lang="fr-FR" sz="1400" i="1" dirty="0" err="1">
                <a:latin typeface="Arial"/>
                <a:cs typeface="Arial"/>
              </a:rPr>
              <a:t>Northern</a:t>
            </a:r>
            <a:r>
              <a:rPr lang="fr-FR" sz="1400" i="1" dirty="0">
                <a:latin typeface="Arial"/>
                <a:cs typeface="Arial"/>
              </a:rPr>
              <a:t> Illinois </a:t>
            </a:r>
            <a:r>
              <a:rPr lang="fr-FR" sz="1400" i="1" dirty="0" err="1">
                <a:latin typeface="Arial"/>
                <a:cs typeface="Arial"/>
              </a:rPr>
              <a:t>University</a:t>
            </a:r>
            <a:r>
              <a:rPr lang="fr-FR" sz="1400" i="1" dirty="0">
                <a:latin typeface="Arial"/>
                <a:cs typeface="Arial"/>
              </a:rPr>
              <a:t> </a:t>
            </a:r>
            <a:r>
              <a:rPr lang="fr-FR" sz="1400" i="1" dirty="0" smtClean="0">
                <a:latin typeface="Arial"/>
                <a:cs typeface="Arial"/>
              </a:rPr>
              <a:t>(US)</a:t>
            </a:r>
            <a:r>
              <a:rPr lang="nb-NO" sz="1400" i="1" dirty="0">
                <a:latin typeface="Arial"/>
                <a:cs typeface="Arial"/>
              </a:rPr>
              <a:t>, SAS Bratislava, </a:t>
            </a:r>
            <a:r>
              <a:rPr lang="nb-NO" sz="1400" i="1" dirty="0" smtClean="0">
                <a:latin typeface="Arial"/>
                <a:cs typeface="Arial"/>
              </a:rPr>
              <a:t>(</a:t>
            </a:r>
            <a:r>
              <a:rPr lang="nb-NO" sz="1400" i="1" dirty="0" err="1" smtClean="0">
                <a:latin typeface="Arial"/>
                <a:cs typeface="Arial"/>
              </a:rPr>
              <a:t>Slovaquia</a:t>
            </a:r>
            <a:r>
              <a:rPr lang="nb-NO" sz="1400" i="1" dirty="0" smtClean="0">
                <a:latin typeface="Arial"/>
                <a:cs typeface="Arial"/>
              </a:rPr>
              <a:t>), IFJ PAN </a:t>
            </a:r>
            <a:r>
              <a:rPr lang="nb-NO" sz="1400" i="1" dirty="0" err="1" smtClean="0">
                <a:latin typeface="Arial"/>
                <a:cs typeface="Arial"/>
              </a:rPr>
              <a:t>Cracow</a:t>
            </a:r>
            <a:r>
              <a:rPr lang="nb-NO" sz="1400" i="1" dirty="0" smtClean="0">
                <a:latin typeface="Arial"/>
                <a:cs typeface="Arial"/>
              </a:rPr>
              <a:t> (</a:t>
            </a:r>
            <a:r>
              <a:rPr lang="nb-NO" sz="1400" i="1" dirty="0" err="1" smtClean="0">
                <a:latin typeface="Arial"/>
                <a:cs typeface="Arial"/>
              </a:rPr>
              <a:t>Poland</a:t>
            </a:r>
            <a:r>
              <a:rPr lang="nb-NO" sz="1400" i="1" dirty="0" smtClean="0">
                <a:latin typeface="Arial"/>
                <a:cs typeface="Arial"/>
              </a:rPr>
              <a:t>), </a:t>
            </a:r>
            <a:r>
              <a:rPr lang="nb-NO" sz="1400" i="1" dirty="0" err="1" smtClean="0">
                <a:latin typeface="Arial"/>
                <a:cs typeface="Arial"/>
              </a:rPr>
              <a:t>Smoluchowski</a:t>
            </a:r>
            <a:r>
              <a:rPr lang="nb-NO" sz="1400" i="1" dirty="0" smtClean="0">
                <a:latin typeface="Arial"/>
                <a:cs typeface="Arial"/>
              </a:rPr>
              <a:t> </a:t>
            </a:r>
            <a:r>
              <a:rPr lang="nb-NO" sz="1400" i="1" dirty="0" err="1">
                <a:latin typeface="Arial"/>
                <a:cs typeface="Arial"/>
              </a:rPr>
              <a:t>Institute</a:t>
            </a:r>
            <a:r>
              <a:rPr lang="nb-NO" sz="1400" i="1" dirty="0">
                <a:latin typeface="Arial"/>
                <a:cs typeface="Arial"/>
              </a:rPr>
              <a:t> (</a:t>
            </a:r>
            <a:r>
              <a:rPr lang="nb-NO" sz="1400" i="1" dirty="0" err="1" smtClean="0">
                <a:latin typeface="Arial"/>
                <a:cs typeface="Arial"/>
              </a:rPr>
              <a:t>Poland</a:t>
            </a:r>
            <a:r>
              <a:rPr lang="nb-NO" sz="1400" i="1" dirty="0" smtClean="0">
                <a:latin typeface="Arial"/>
                <a:cs typeface="Arial"/>
              </a:rPr>
              <a:t>)</a:t>
            </a:r>
            <a:r>
              <a:rPr lang="de-DE" sz="1400" i="1" dirty="0">
                <a:latin typeface="Arial"/>
                <a:cs typeface="Arial"/>
              </a:rPr>
              <a:t>, CEA-DAM; </a:t>
            </a:r>
            <a:r>
              <a:rPr lang="nb-NO" sz="1400" i="1" dirty="0">
                <a:latin typeface="Arial"/>
                <a:cs typeface="Arial"/>
              </a:rPr>
              <a:t>SUBATECH, </a:t>
            </a:r>
            <a:r>
              <a:rPr lang="nb-NO" sz="1400" i="1" dirty="0" smtClean="0">
                <a:latin typeface="Arial"/>
                <a:cs typeface="Arial"/>
              </a:rPr>
              <a:t>TAMU</a:t>
            </a:r>
            <a:r>
              <a:rPr lang="nb-NO" sz="1400" i="1" dirty="0">
                <a:latin typeface="Arial"/>
                <a:cs typeface="Arial"/>
              </a:rPr>
              <a:t> </a:t>
            </a:r>
            <a:r>
              <a:rPr lang="nb-NO" sz="1400" i="1" dirty="0" smtClean="0">
                <a:latin typeface="Arial"/>
                <a:cs typeface="Arial"/>
              </a:rPr>
              <a:t>(US)</a:t>
            </a:r>
            <a:r>
              <a:rPr lang="nb-NO" sz="1400" i="1" dirty="0">
                <a:latin typeface="Arial"/>
                <a:cs typeface="Arial"/>
              </a:rPr>
              <a:t>, U. Mainz </a:t>
            </a:r>
            <a:r>
              <a:rPr lang="nb-NO" sz="1400" i="1" dirty="0" smtClean="0">
                <a:latin typeface="Arial"/>
                <a:cs typeface="Arial"/>
              </a:rPr>
              <a:t>(Germany)</a:t>
            </a:r>
            <a:r>
              <a:rPr lang="nb-NO" sz="1400" i="1" dirty="0">
                <a:latin typeface="Arial"/>
                <a:cs typeface="Arial"/>
              </a:rPr>
              <a:t>, </a:t>
            </a:r>
            <a:r>
              <a:rPr lang="de-DE" sz="1400" i="1" dirty="0">
                <a:latin typeface="Arial"/>
                <a:cs typeface="Arial"/>
              </a:rPr>
              <a:t>York-U </a:t>
            </a:r>
            <a:r>
              <a:rPr lang="de-DE" sz="1400" i="1" dirty="0" smtClean="0">
                <a:latin typeface="Arial"/>
                <a:cs typeface="Arial"/>
              </a:rPr>
              <a:t>(UK)</a:t>
            </a:r>
            <a:r>
              <a:rPr lang="it-IT" sz="1400" i="1" dirty="0">
                <a:latin typeface="Arial"/>
                <a:cs typeface="Arial"/>
              </a:rPr>
              <a:t>, Vinca </a:t>
            </a:r>
            <a:r>
              <a:rPr lang="it-IT" sz="1400" i="1" dirty="0" err="1">
                <a:latin typeface="Arial"/>
                <a:cs typeface="Arial"/>
              </a:rPr>
              <a:t>Institute</a:t>
            </a:r>
            <a:r>
              <a:rPr lang="it-IT" sz="1400" i="1" dirty="0">
                <a:latin typeface="Arial"/>
                <a:cs typeface="Arial"/>
              </a:rPr>
              <a:t> </a:t>
            </a:r>
            <a:r>
              <a:rPr lang="it-IT" sz="1400" i="1" dirty="0" smtClean="0">
                <a:latin typeface="Arial"/>
                <a:cs typeface="Arial"/>
              </a:rPr>
              <a:t>(Serbia)</a:t>
            </a:r>
            <a:endParaRPr lang="fr-FR" sz="1400" i="1" dirty="0">
              <a:latin typeface="Arial"/>
              <a:cs typeface="Arial"/>
            </a:endParaRPr>
          </a:p>
        </p:txBody>
      </p:sp>
      <p:pic>
        <p:nvPicPr>
          <p:cNvPr id="7" name="Image 17" descr="image_previ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0372" y="3764949"/>
            <a:ext cx="1832452" cy="60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06" b="98347" l="2500" r="97500">
                        <a14:foregroundMark x1="83333" y1="66116" x2="83333" y2="66116"/>
                        <a14:foregroundMark x1="85833" y1="57851" x2="85833" y2="57851"/>
                        <a14:foregroundMark x1="65000" y1="51240" x2="65000" y2="512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96911" y="4037901"/>
            <a:ext cx="508000" cy="511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326" y="5883955"/>
            <a:ext cx="180498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7943" y="5883956"/>
            <a:ext cx="1146175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er 11"/>
          <p:cNvGrpSpPr>
            <a:grpSpLocks/>
          </p:cNvGrpSpPr>
          <p:nvPr/>
        </p:nvGrpSpPr>
        <p:grpSpPr bwMode="auto">
          <a:xfrm>
            <a:off x="2102423" y="5814105"/>
            <a:ext cx="1095375" cy="642938"/>
            <a:chOff x="3046866" y="4915137"/>
            <a:chExt cx="916543" cy="545243"/>
          </a:xfrm>
        </p:grpSpPr>
        <p:pic>
          <p:nvPicPr>
            <p:cNvPr id="12" name="Image 12" descr="IN2P3Filaire-Q_SignV copie.jpg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6866" y="4952839"/>
              <a:ext cx="916543" cy="507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ZoneTexte 13"/>
            <p:cNvSpPr txBox="1">
              <a:spLocks noChangeArrowheads="1"/>
            </p:cNvSpPr>
            <p:nvPr/>
          </p:nvSpPr>
          <p:spPr bwMode="auto">
            <a:xfrm>
              <a:off x="3479182" y="4915137"/>
              <a:ext cx="438542" cy="261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4800">
                  <a:solidFill>
                    <a:schemeClr val="bg2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4800">
                  <a:solidFill>
                    <a:schemeClr val="bg2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4800">
                  <a:solidFill>
                    <a:schemeClr val="bg2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4800">
                  <a:solidFill>
                    <a:schemeClr val="bg2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4800">
                  <a:solidFill>
                    <a:schemeClr val="bg2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bg2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bg2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bg2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bg2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GB" sz="1400">
                  <a:solidFill>
                    <a:schemeClr val="tx2"/>
                  </a:solidFill>
                  <a:latin typeface="Arial"/>
                  <a:cs typeface="Arial"/>
                </a:rPr>
                <a:t>INP</a:t>
              </a:r>
            </a:p>
          </p:txBody>
        </p:sp>
      </p:grpSp>
      <p:pic>
        <p:nvPicPr>
          <p:cNvPr id="14" name="Image 11" descr="logo-kuleuven.gi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40465" y="5905371"/>
            <a:ext cx="129222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2907" y="5883957"/>
            <a:ext cx="1579927" cy="503236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2933" y="5858563"/>
            <a:ext cx="1441443" cy="512402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0" y="193368"/>
            <a:ext cx="6390727" cy="258532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GB" sz="6600" b="1" i="1" cap="sm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</a:t>
            </a:r>
            <a:r>
              <a:rPr lang="en-GB" sz="6600" b="1" i="1" cap="small" baseline="3000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3</a:t>
            </a:r>
            <a:r>
              <a:rPr lang="en-GB" sz="4800" b="1" i="1" cap="sm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:	Super</a:t>
            </a:r>
          </a:p>
          <a:p>
            <a:r>
              <a:rPr lang="en-GB" sz="4800" b="1" i="1" cap="sm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			Separator</a:t>
            </a:r>
          </a:p>
          <a:p>
            <a:r>
              <a:rPr lang="en-GB" sz="4800" b="1" i="1" cap="sm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			Spectrometer</a:t>
            </a:r>
            <a:endParaRPr lang="en-GB" sz="4800" b="1" i="1" cap="sm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29587" y="3122867"/>
            <a:ext cx="63208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i="1" dirty="0" smtClean="0">
                <a:solidFill>
                  <a:schemeClr val="accent1"/>
                </a:solidFill>
              </a:rPr>
              <a:t>Some Physics at (or a bit above) Coulomb Energy</a:t>
            </a:r>
          </a:p>
          <a:p>
            <a:r>
              <a:rPr lang="en-GB" sz="2400" i="1" dirty="0" smtClean="0">
                <a:solidFill>
                  <a:schemeClr val="accent1"/>
                </a:solidFill>
              </a:rPr>
              <a:t>from the S</a:t>
            </a:r>
            <a:r>
              <a:rPr lang="en-GB" sz="2400" i="1" baseline="30000" dirty="0" smtClean="0">
                <a:solidFill>
                  <a:schemeClr val="accent1"/>
                </a:solidFill>
              </a:rPr>
              <a:t>3</a:t>
            </a:r>
            <a:r>
              <a:rPr lang="en-GB" sz="2400" i="1" dirty="0" smtClean="0">
                <a:solidFill>
                  <a:schemeClr val="accent1"/>
                </a:solidFill>
              </a:rPr>
              <a:t> Letters of Intent</a:t>
            </a:r>
            <a:endParaRPr lang="en-GB" sz="2400" i="1" baseline="30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40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PIRAL2 22-12-08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680"/>
          <a:stretch/>
        </p:blipFill>
        <p:spPr bwMode="auto">
          <a:xfrm>
            <a:off x="1623094" y="921841"/>
            <a:ext cx="6634162" cy="5657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llipse 2"/>
          <p:cNvSpPr/>
          <p:nvPr/>
        </p:nvSpPr>
        <p:spPr>
          <a:xfrm rot="1220627">
            <a:off x="2617013" y="3666168"/>
            <a:ext cx="2106906" cy="886644"/>
          </a:xfrm>
          <a:prstGeom prst="ellipse">
            <a:avLst/>
          </a:prstGeom>
          <a:solidFill>
            <a:schemeClr val="bg1">
              <a:alpha val="58000"/>
            </a:schemeClr>
          </a:solidFill>
          <a:ln w="5715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5800667" y="1508197"/>
            <a:ext cx="3343333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i="1" dirty="0" smtClean="0"/>
              <a:t>Fed </a:t>
            </a:r>
            <a:r>
              <a:rPr lang="en-GB" sz="2000" i="1" dirty="0"/>
              <a:t>by the </a:t>
            </a:r>
            <a:r>
              <a:rPr lang="en-GB" sz="2000" b="1" i="1" dirty="0" smtClean="0">
                <a:solidFill>
                  <a:srgbClr val="FF0000"/>
                </a:solidFill>
              </a:rPr>
              <a:t>very high </a:t>
            </a:r>
            <a:r>
              <a:rPr lang="en-GB" sz="2000" b="1" i="1" dirty="0">
                <a:solidFill>
                  <a:srgbClr val="FF0000"/>
                </a:solidFill>
              </a:rPr>
              <a:t>intensity </a:t>
            </a:r>
            <a:endParaRPr lang="en-GB" sz="2000" b="1" i="1" dirty="0" smtClean="0">
              <a:solidFill>
                <a:srgbClr val="FF0000"/>
              </a:solidFill>
            </a:endParaRPr>
          </a:p>
          <a:p>
            <a:r>
              <a:rPr lang="en-GB" sz="2000" i="1" dirty="0" smtClean="0"/>
              <a:t>stable </a:t>
            </a:r>
            <a:r>
              <a:rPr lang="en-GB" sz="2000" i="1" dirty="0"/>
              <a:t>heavy </a:t>
            </a:r>
            <a:r>
              <a:rPr lang="en-GB" sz="2000" i="1" dirty="0" smtClean="0"/>
              <a:t>ion beams</a:t>
            </a:r>
          </a:p>
          <a:p>
            <a:r>
              <a:rPr lang="en-GB" sz="2000" i="1" dirty="0" smtClean="0"/>
              <a:t>of LINAG </a:t>
            </a:r>
          </a:p>
          <a:p>
            <a:r>
              <a:rPr lang="en-GB" sz="2000" i="1" dirty="0" smtClean="0"/>
              <a:t>- He to U nuclei</a:t>
            </a:r>
          </a:p>
          <a:p>
            <a:r>
              <a:rPr lang="en-GB" sz="2000" i="1" dirty="0" smtClean="0"/>
              <a:t>- From 2 to 14MeV/u</a:t>
            </a:r>
          </a:p>
          <a:p>
            <a:r>
              <a:rPr lang="en-GB" sz="2000" i="1" dirty="0" smtClean="0"/>
              <a:t>- beyond 1pµA (</a:t>
            </a:r>
            <a:r>
              <a:rPr lang="en-US" sz="2000" kern="0" dirty="0" smtClean="0">
                <a:solidFill>
                  <a:srgbClr val="000000"/>
                </a:solidFill>
                <a:sym typeface="Symbol"/>
              </a:rPr>
              <a:t> 10</a:t>
            </a:r>
            <a:r>
              <a:rPr lang="en-US" sz="2000" kern="0" baseline="30000" dirty="0" smtClean="0">
                <a:solidFill>
                  <a:srgbClr val="000000"/>
                </a:solidFill>
                <a:sym typeface="Symbol"/>
              </a:rPr>
              <a:t>14</a:t>
            </a:r>
            <a:r>
              <a:rPr lang="en-US" sz="2000" kern="0" dirty="0" smtClean="0">
                <a:solidFill>
                  <a:srgbClr val="000000"/>
                </a:solidFill>
                <a:sym typeface="Symbol"/>
              </a:rPr>
              <a:t>pps)</a:t>
            </a:r>
            <a:endParaRPr lang="en-GB" sz="2000" i="1" dirty="0" smtClean="0">
              <a:solidFill>
                <a:srgbClr val="00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043608" y="0"/>
            <a:ext cx="2576396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0090"/>
                </a:solidFill>
              </a:rPr>
              <a:t>S</a:t>
            </a:r>
            <a:r>
              <a:rPr lang="en-GB" sz="2400" baseline="30000" dirty="0">
                <a:solidFill>
                  <a:srgbClr val="000090"/>
                </a:solidFill>
              </a:rPr>
              <a:t>3</a:t>
            </a:r>
            <a:r>
              <a:rPr lang="en-GB" sz="2400" dirty="0">
                <a:solidFill>
                  <a:srgbClr val="000090"/>
                </a:solidFill>
              </a:rPr>
              <a:t> in </a:t>
            </a:r>
            <a:r>
              <a:rPr lang="en-GB" sz="2400" dirty="0" smtClean="0">
                <a:solidFill>
                  <a:srgbClr val="000090"/>
                </a:solidFill>
              </a:rPr>
              <a:t>Spiral2</a:t>
            </a:r>
            <a:r>
              <a:rPr lang="en-GB" sz="2400" dirty="0">
                <a:solidFill>
                  <a:srgbClr val="000090"/>
                </a:solidFill>
              </a:rPr>
              <a:t>@</a:t>
            </a:r>
            <a:r>
              <a:rPr lang="en-GB" sz="2400" dirty="0" smtClean="0">
                <a:solidFill>
                  <a:srgbClr val="000090"/>
                </a:solidFill>
              </a:rPr>
              <a:t>Ganil</a:t>
            </a:r>
            <a:endParaRPr lang="en-GB" sz="2400" dirty="0">
              <a:solidFill>
                <a:srgbClr val="00009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0" y="2481962"/>
            <a:ext cx="2771930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000090"/>
                </a:solidFill>
              </a:rPr>
              <a:t>SPIRAL2 </a:t>
            </a:r>
          </a:p>
          <a:p>
            <a:r>
              <a:rPr lang="en-GB" sz="2800" b="1" dirty="0" smtClean="0">
                <a:solidFill>
                  <a:srgbClr val="000090"/>
                </a:solidFill>
              </a:rPr>
              <a:t>Phase 1</a:t>
            </a:r>
          </a:p>
          <a:p>
            <a:pPr marL="457200" indent="-457200">
              <a:buFontTx/>
              <a:buChar char="-"/>
            </a:pPr>
            <a:r>
              <a:rPr lang="en-GB" dirty="0" smtClean="0">
                <a:solidFill>
                  <a:srgbClr val="000090"/>
                </a:solidFill>
              </a:rPr>
              <a:t>Neutron for Science</a:t>
            </a:r>
          </a:p>
          <a:p>
            <a:pPr marL="457200" indent="-457200">
              <a:buFontTx/>
              <a:buChar char="-"/>
            </a:pPr>
            <a:r>
              <a:rPr lang="en-GB" dirty="0" smtClean="0">
                <a:solidFill>
                  <a:srgbClr val="000090"/>
                </a:solidFill>
              </a:rPr>
              <a:t>S</a:t>
            </a:r>
            <a:r>
              <a:rPr lang="en-GB" baseline="30000" dirty="0" smtClean="0">
                <a:solidFill>
                  <a:srgbClr val="000090"/>
                </a:solidFill>
              </a:rPr>
              <a:t>3</a:t>
            </a:r>
          </a:p>
          <a:p>
            <a:endParaRPr lang="en-GB" sz="2800" b="1" dirty="0" smtClean="0">
              <a:solidFill>
                <a:srgbClr val="000090"/>
              </a:solidFill>
            </a:endParaRPr>
          </a:p>
          <a:p>
            <a:r>
              <a:rPr lang="en-GB" sz="2800" b="1" dirty="0" smtClean="0">
                <a:solidFill>
                  <a:srgbClr val="000090"/>
                </a:solidFill>
              </a:rPr>
              <a:t>Phase 1++ </a:t>
            </a:r>
          </a:p>
          <a:p>
            <a:pPr marL="457200" indent="-457200">
              <a:buFontTx/>
              <a:buChar char="-"/>
            </a:pPr>
            <a:r>
              <a:rPr lang="en-GB" dirty="0" smtClean="0">
                <a:solidFill>
                  <a:srgbClr val="000090"/>
                </a:solidFill>
              </a:rPr>
              <a:t>DESIR (low energy)</a:t>
            </a:r>
          </a:p>
          <a:p>
            <a:pPr marL="457200" indent="-457200">
              <a:buFontTx/>
              <a:buChar char="-"/>
            </a:pPr>
            <a:r>
              <a:rPr lang="en-GB" dirty="0" smtClean="0">
                <a:solidFill>
                  <a:srgbClr val="000090"/>
                </a:solidFill>
              </a:rPr>
              <a:t>Accelerator Upgrade</a:t>
            </a:r>
          </a:p>
          <a:p>
            <a:pPr marL="457200" indent="-457200">
              <a:buFontTx/>
              <a:buChar char="-"/>
            </a:pPr>
            <a:endParaRPr lang="en-GB" dirty="0">
              <a:solidFill>
                <a:srgbClr val="000090"/>
              </a:solidFill>
            </a:endParaRPr>
          </a:p>
          <a:p>
            <a:pPr lvl="0"/>
            <a:r>
              <a:rPr lang="en-GB" sz="2800" b="1" dirty="0">
                <a:solidFill>
                  <a:srgbClr val="000090"/>
                </a:solidFill>
              </a:rPr>
              <a:t>Phase </a:t>
            </a:r>
            <a:r>
              <a:rPr lang="en-GB" sz="2800" b="1" dirty="0" smtClean="0">
                <a:solidFill>
                  <a:srgbClr val="000090"/>
                </a:solidFill>
              </a:rPr>
              <a:t>2</a:t>
            </a:r>
          </a:p>
          <a:p>
            <a:pPr lvl="0"/>
            <a:r>
              <a:rPr lang="en-GB" sz="2400" dirty="0" smtClean="0">
                <a:solidFill>
                  <a:srgbClr val="000090"/>
                </a:solidFill>
              </a:rPr>
              <a:t>- RIB </a:t>
            </a:r>
            <a:endParaRPr lang="en-GB" sz="2400" dirty="0">
              <a:solidFill>
                <a:srgbClr val="00009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276411" y="889689"/>
            <a:ext cx="1438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Present Ganil</a:t>
            </a:r>
            <a:endParaRPr lang="en-GB" dirty="0"/>
          </a:p>
        </p:txBody>
      </p:sp>
      <p:sp>
        <p:nvSpPr>
          <p:cNvPr id="25" name="ZoneTexte 24"/>
          <p:cNvSpPr txBox="1"/>
          <p:nvPr/>
        </p:nvSpPr>
        <p:spPr>
          <a:xfrm>
            <a:off x="3447534" y="5764303"/>
            <a:ext cx="510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NfS</a:t>
            </a:r>
            <a:endParaRPr lang="en-GB" dirty="0"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3189252" y="3041762"/>
            <a:ext cx="665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Desir</a:t>
            </a:r>
            <a:endParaRPr lang="en-GB" dirty="0"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3385879" y="3914477"/>
            <a:ext cx="368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S</a:t>
            </a:r>
            <a:r>
              <a:rPr lang="en-GB" baseline="30000" dirty="0" smtClean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3</a:t>
            </a:r>
            <a:endParaRPr lang="en-GB" baseline="30000" dirty="0"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1" name="Image 6" descr="S3-logo3_whi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0"/>
            <a:ext cx="971551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26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S3 dessus simple 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01205"/>
            <a:ext cx="9132089" cy="3705288"/>
          </a:xfrm>
          <a:prstGeom prst="rect">
            <a:avLst/>
          </a:prstGeom>
        </p:spPr>
      </p:pic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139777" y="1911046"/>
            <a:ext cx="966787" cy="1587"/>
          </a:xfrm>
          <a:prstGeom prst="line">
            <a:avLst/>
          </a:prstGeom>
          <a:noFill/>
          <a:ln w="57150" cmpd="sng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GB" sz="2000" dirty="0"/>
          </a:p>
        </p:txBody>
      </p:sp>
      <p:sp>
        <p:nvSpPr>
          <p:cNvPr id="6" name="Line 12"/>
          <p:cNvSpPr>
            <a:spLocks noChangeShapeType="1"/>
          </p:cNvSpPr>
          <p:nvPr/>
        </p:nvSpPr>
        <p:spPr bwMode="auto">
          <a:xfrm flipH="1">
            <a:off x="3265983" y="1426397"/>
            <a:ext cx="1848517" cy="778770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GB" sz="2000"/>
          </a:p>
        </p:txBody>
      </p:sp>
      <p:sp>
        <p:nvSpPr>
          <p:cNvPr id="9" name="Line 18"/>
          <p:cNvSpPr>
            <a:spLocks noChangeShapeType="1"/>
          </p:cNvSpPr>
          <p:nvPr/>
        </p:nvSpPr>
        <p:spPr bwMode="auto">
          <a:xfrm flipH="1">
            <a:off x="1106564" y="1241731"/>
            <a:ext cx="185738" cy="598487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 sz="2000"/>
          </a:p>
        </p:txBody>
      </p:sp>
      <p:sp>
        <p:nvSpPr>
          <p:cNvPr id="12" name="AutoShape 23"/>
          <p:cNvSpPr>
            <a:spLocks/>
          </p:cNvSpPr>
          <p:nvPr/>
        </p:nvSpPr>
        <p:spPr bwMode="auto">
          <a:xfrm rot="17341166">
            <a:off x="2584218" y="1170813"/>
            <a:ext cx="452615" cy="3761460"/>
          </a:xfrm>
          <a:prstGeom prst="leftBrace">
            <a:avLst>
              <a:gd name="adj1" fmla="val 44425"/>
              <a:gd name="adj2" fmla="val 50000"/>
            </a:avLst>
          </a:prstGeom>
          <a:noFill/>
          <a:ln w="12700" cmpd="sng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anchor="ctr">
            <a:prstTxWarp prst="textNoShape">
              <a:avLst/>
            </a:prstTxWarp>
            <a:normAutofit/>
          </a:bodyPr>
          <a:lstStyle/>
          <a:p>
            <a:endParaRPr lang="en-GB" sz="1600"/>
          </a:p>
        </p:txBody>
      </p:sp>
      <p:sp>
        <p:nvSpPr>
          <p:cNvPr id="13" name="AutoShape 25"/>
          <p:cNvSpPr>
            <a:spLocks/>
          </p:cNvSpPr>
          <p:nvPr/>
        </p:nvSpPr>
        <p:spPr bwMode="auto">
          <a:xfrm rot="6756426">
            <a:off x="6440463" y="2006223"/>
            <a:ext cx="418213" cy="3213027"/>
          </a:xfrm>
          <a:prstGeom prst="leftBrace">
            <a:avLst>
              <a:gd name="adj1" fmla="val 40656"/>
              <a:gd name="adj2" fmla="val 50000"/>
            </a:avLst>
          </a:prstGeom>
          <a:noFill/>
          <a:ln w="12700" cmpd="sng">
            <a:solidFill>
              <a:srgbClr val="1F497D"/>
            </a:solidFill>
            <a:prstDash val="sysDash"/>
            <a:round/>
            <a:headEnd/>
            <a:tailEnd/>
          </a:ln>
        </p:spPr>
        <p:txBody>
          <a:bodyPr anchor="ctr">
            <a:prstTxWarp prst="textNoShape">
              <a:avLst/>
            </a:prstTxWarp>
            <a:normAutofit/>
          </a:bodyPr>
          <a:lstStyle/>
          <a:p>
            <a:endParaRPr lang="en-GB" sz="2000"/>
          </a:p>
        </p:txBody>
      </p:sp>
      <p:sp>
        <p:nvSpPr>
          <p:cNvPr id="14" name="Text Box 31"/>
          <p:cNvSpPr txBox="1">
            <a:spLocks noChangeArrowheads="1"/>
          </p:cNvSpPr>
          <p:nvPr/>
        </p:nvSpPr>
        <p:spPr bwMode="auto">
          <a:xfrm>
            <a:off x="139776" y="2022090"/>
            <a:ext cx="1248803" cy="461665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Faisceau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16" name="Line 18"/>
          <p:cNvSpPr>
            <a:spLocks noChangeShapeType="1"/>
          </p:cNvSpPr>
          <p:nvPr/>
        </p:nvSpPr>
        <p:spPr bwMode="auto">
          <a:xfrm flipH="1">
            <a:off x="4514833" y="1970382"/>
            <a:ext cx="2372406" cy="1028406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GB" sz="2000"/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 flipV="1">
            <a:off x="7484547" y="4688183"/>
            <a:ext cx="910915" cy="618310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GB" sz="20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562651" y="3391830"/>
            <a:ext cx="3631185" cy="523220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2800" i="1" dirty="0" err="1" smtClean="0">
                <a:solidFill>
                  <a:schemeClr val="tx2"/>
                </a:solidFill>
              </a:rPr>
              <a:t>Achromate</a:t>
            </a:r>
            <a:r>
              <a:rPr lang="en-GB" sz="2800" i="1" dirty="0" smtClean="0">
                <a:solidFill>
                  <a:schemeClr val="tx2"/>
                </a:solidFill>
              </a:rPr>
              <a:t> en moment</a:t>
            </a:r>
            <a:endParaRPr lang="en-GB" sz="2800" i="1" dirty="0">
              <a:solidFill>
                <a:schemeClr val="tx2"/>
              </a:solidFill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5453740" y="2644591"/>
            <a:ext cx="3678348" cy="523220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2800" i="1" dirty="0" err="1" smtClean="0">
                <a:solidFill>
                  <a:srgbClr val="1F497D"/>
                </a:solidFill>
              </a:rPr>
              <a:t>Spectromètre</a:t>
            </a:r>
            <a:r>
              <a:rPr lang="en-GB" sz="2800" i="1" dirty="0" smtClean="0">
                <a:solidFill>
                  <a:srgbClr val="1F497D"/>
                </a:solidFill>
              </a:rPr>
              <a:t> de masse</a:t>
            </a:r>
            <a:endParaRPr lang="en-GB" sz="2800" i="1" dirty="0">
              <a:solidFill>
                <a:srgbClr val="1F497D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897790" y="900312"/>
            <a:ext cx="804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 smtClean="0"/>
              <a:t>Cible</a:t>
            </a:r>
            <a:endParaRPr lang="en-GB" sz="2400" dirty="0"/>
          </a:p>
        </p:txBody>
      </p:sp>
      <p:sp>
        <p:nvSpPr>
          <p:cNvPr id="24" name="ZoneTexte 23"/>
          <p:cNvSpPr txBox="1"/>
          <p:nvPr/>
        </p:nvSpPr>
        <p:spPr>
          <a:xfrm>
            <a:off x="5302834" y="1497134"/>
            <a:ext cx="38411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Multipôles </a:t>
            </a:r>
            <a:r>
              <a:rPr lang="en-GB" sz="2400" dirty="0" err="1" smtClean="0"/>
              <a:t>supraconducteurs</a:t>
            </a:r>
            <a:endParaRPr lang="en-GB" sz="2400" dirty="0" smtClean="0"/>
          </a:p>
          <a:p>
            <a:endParaRPr lang="en-GB" sz="2400" dirty="0"/>
          </a:p>
        </p:txBody>
      </p:sp>
      <p:sp>
        <p:nvSpPr>
          <p:cNvPr id="25" name="ZoneTexte 24"/>
          <p:cNvSpPr txBox="1"/>
          <p:nvPr/>
        </p:nvSpPr>
        <p:spPr>
          <a:xfrm>
            <a:off x="4057990" y="1057065"/>
            <a:ext cx="3061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 smtClean="0"/>
              <a:t>Arrêt</a:t>
            </a:r>
            <a:r>
              <a:rPr lang="en-GB" sz="2400" dirty="0" smtClean="0"/>
              <a:t> </a:t>
            </a:r>
            <a:r>
              <a:rPr lang="en-GB" sz="2400" dirty="0" err="1" smtClean="0"/>
              <a:t>faisceau</a:t>
            </a:r>
            <a:r>
              <a:rPr lang="en-GB" sz="2400" dirty="0" smtClean="0"/>
              <a:t> </a:t>
            </a:r>
            <a:r>
              <a:rPr lang="en-GB" sz="2400" dirty="0" err="1" smtClean="0"/>
              <a:t>primaire</a:t>
            </a:r>
            <a:endParaRPr lang="en-GB" sz="2400" dirty="0"/>
          </a:p>
        </p:txBody>
      </p:sp>
      <p:sp>
        <p:nvSpPr>
          <p:cNvPr id="26" name="ZoneTexte 25"/>
          <p:cNvSpPr txBox="1"/>
          <p:nvPr/>
        </p:nvSpPr>
        <p:spPr>
          <a:xfrm>
            <a:off x="6075537" y="5075660"/>
            <a:ext cx="1409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 smtClean="0"/>
              <a:t>Détection</a:t>
            </a:r>
            <a:endParaRPr lang="en-GB" sz="2400" dirty="0"/>
          </a:p>
        </p:txBody>
      </p:sp>
      <p:sp>
        <p:nvSpPr>
          <p:cNvPr id="2" name="ZoneTexte 1"/>
          <p:cNvSpPr txBox="1"/>
          <p:nvPr/>
        </p:nvSpPr>
        <p:spPr>
          <a:xfrm>
            <a:off x="0" y="4365104"/>
            <a:ext cx="605806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/>
              <a:t>Grande acceptance</a:t>
            </a:r>
          </a:p>
          <a:p>
            <a:pPr marL="285750" indent="-285750">
              <a:buFontTx/>
              <a:buChar char="-"/>
            </a:pPr>
            <a:r>
              <a:rPr lang="fr-FR" sz="2000" dirty="0" smtClean="0"/>
              <a:t>ΔΩ = 11msr</a:t>
            </a:r>
          </a:p>
          <a:p>
            <a:pPr marL="285750" indent="-285750">
              <a:buFontTx/>
              <a:buChar char="-"/>
            </a:pPr>
            <a:r>
              <a:rPr lang="fr-FR" sz="2000" dirty="0" smtClean="0"/>
              <a:t>ΔE = ±14%</a:t>
            </a:r>
          </a:p>
          <a:p>
            <a:pPr marL="285750" indent="-285750">
              <a:buFontTx/>
              <a:buChar char="-"/>
            </a:pPr>
            <a:r>
              <a:rPr lang="fr-FR" sz="2000" dirty="0" smtClean="0"/>
              <a:t>5 états de charge</a:t>
            </a:r>
          </a:p>
          <a:p>
            <a:r>
              <a:rPr lang="fr-FR" sz="2000" b="1" dirty="0" smtClean="0"/>
              <a:t>Double sélection</a:t>
            </a:r>
          </a:p>
          <a:p>
            <a:pPr marL="285750" indent="-285750">
              <a:buFontTx/>
              <a:buChar char="-"/>
            </a:pPr>
            <a:r>
              <a:rPr lang="fr-FR" sz="2000" dirty="0" smtClean="0"/>
              <a:t>Réjection du faisceau primaire, sélection en moment</a:t>
            </a:r>
          </a:p>
          <a:p>
            <a:pPr marL="285750" indent="-285750">
              <a:buFontTx/>
              <a:buChar char="-"/>
            </a:pPr>
            <a:r>
              <a:rPr lang="fr-FR" sz="2000" dirty="0" smtClean="0"/>
              <a:t>Dipôles électrique &amp; magnétique : sélection en masse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974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2418780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 anchor="ctr">
            <a:spAutoFit/>
          </a:bodyPr>
          <a:lstStyle/>
          <a:p>
            <a:pPr algn="ctr">
              <a:defRPr/>
            </a:pPr>
            <a:r>
              <a:rPr lang="fr-FR" sz="2400" dirty="0" err="1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Physics</a:t>
            </a:r>
            <a:r>
              <a:rPr lang="fr-FR" sz="2400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sz="2400" dirty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objectives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08212"/>
            <a:ext cx="71971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1" dirty="0" smtClean="0">
                <a:latin typeface="Arial"/>
                <a:cs typeface="Arial"/>
              </a:rPr>
              <a:t>Study </a:t>
            </a:r>
            <a:r>
              <a:rPr lang="en-GB" i="1" dirty="0">
                <a:latin typeface="Arial"/>
                <a:cs typeface="Arial"/>
              </a:rPr>
              <a:t>of very rare events in nuclear and atomic physics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68114"/>
            <a:ext cx="9144000" cy="529376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</p:pic>
      <p:grpSp>
        <p:nvGrpSpPr>
          <p:cNvPr id="20" name="Grouper 19"/>
          <p:cNvGrpSpPr/>
          <p:nvPr/>
        </p:nvGrpSpPr>
        <p:grpSpPr>
          <a:xfrm>
            <a:off x="179512" y="796013"/>
            <a:ext cx="9032285" cy="3720708"/>
            <a:chOff x="179512" y="1296293"/>
            <a:chExt cx="9032285" cy="3720708"/>
          </a:xfrm>
        </p:grpSpPr>
        <p:sp>
          <p:nvSpPr>
            <p:cNvPr id="21" name="Oval 8"/>
            <p:cNvSpPr>
              <a:spLocks noChangeArrowheads="1"/>
            </p:cNvSpPr>
            <p:nvPr/>
          </p:nvSpPr>
          <p:spPr bwMode="auto">
            <a:xfrm rot="19820647">
              <a:off x="673908" y="3842958"/>
              <a:ext cx="4925688" cy="518507"/>
            </a:xfrm>
            <a:prstGeom prst="ellipse">
              <a:avLst/>
            </a:prstGeom>
            <a:gradFill flip="none" rotWithShape="1">
              <a:gsLst>
                <a:gs pos="0">
                  <a:schemeClr val="dk1">
                    <a:tint val="50000"/>
                    <a:satMod val="300000"/>
                    <a:alpha val="19000"/>
                  </a:schemeClr>
                </a:gs>
                <a:gs pos="35000">
                  <a:schemeClr val="dk1">
                    <a:tint val="37000"/>
                    <a:satMod val="300000"/>
                    <a:alpha val="19000"/>
                  </a:schemeClr>
                </a:gs>
                <a:gs pos="100000">
                  <a:schemeClr val="dk1">
                    <a:tint val="15000"/>
                    <a:satMod val="350000"/>
                    <a:alpha val="19000"/>
                  </a:scheme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nl-BE" sz="1200">
                <a:latin typeface="Arial" charset="0"/>
              </a:endParaRPr>
            </a:p>
          </p:txBody>
        </p:sp>
        <p:grpSp>
          <p:nvGrpSpPr>
            <p:cNvPr id="22" name="Grouper 21"/>
            <p:cNvGrpSpPr/>
            <p:nvPr/>
          </p:nvGrpSpPr>
          <p:grpSpPr>
            <a:xfrm>
              <a:off x="179512" y="1296293"/>
              <a:ext cx="9032285" cy="3720708"/>
              <a:chOff x="179512" y="1296293"/>
              <a:chExt cx="9032285" cy="3720708"/>
            </a:xfrm>
          </p:grpSpPr>
          <p:sp>
            <p:nvSpPr>
              <p:cNvPr id="23" name="Oval 8"/>
              <p:cNvSpPr>
                <a:spLocks noChangeArrowheads="1"/>
              </p:cNvSpPr>
              <p:nvPr/>
            </p:nvSpPr>
            <p:spPr bwMode="auto">
              <a:xfrm rot="19848461">
                <a:off x="6232686" y="1819576"/>
                <a:ext cx="2979111" cy="498973"/>
              </a:xfrm>
              <a:prstGeom prst="ellipse">
                <a:avLst/>
              </a:prstGeom>
              <a:gradFill flip="none" rotWithShape="1">
                <a:gsLst>
                  <a:gs pos="0">
                    <a:schemeClr val="dk1">
                      <a:tint val="50000"/>
                      <a:satMod val="300000"/>
                      <a:alpha val="21000"/>
                    </a:schemeClr>
                  </a:gs>
                  <a:gs pos="35000">
                    <a:schemeClr val="dk1">
                      <a:tint val="37000"/>
                      <a:satMod val="300000"/>
                      <a:alpha val="21000"/>
                    </a:schemeClr>
                  </a:gs>
                  <a:gs pos="100000">
                    <a:schemeClr val="dk1">
                      <a:tint val="15000"/>
                      <a:satMod val="350000"/>
                      <a:alpha val="21000"/>
                    </a:schemeClr>
                  </a:gs>
                </a:gsLst>
                <a:lin ang="16200000" scaled="1"/>
                <a:tileRect/>
              </a:gradFill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nl-BE" sz="1200">
                  <a:latin typeface="Arial" charset="0"/>
                </a:endParaRPr>
              </a:p>
            </p:txBody>
          </p:sp>
          <p:cxnSp>
            <p:nvCxnSpPr>
              <p:cNvPr id="24" name="Connecteur droit avec flèche 23"/>
              <p:cNvCxnSpPr/>
              <p:nvPr/>
            </p:nvCxnSpPr>
            <p:spPr bwMode="auto">
              <a:xfrm flipH="1">
                <a:off x="3851920" y="1530921"/>
                <a:ext cx="1080120" cy="1791488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25" name="Connecteur droit avec flèche 24"/>
              <p:cNvCxnSpPr/>
              <p:nvPr/>
            </p:nvCxnSpPr>
            <p:spPr bwMode="auto">
              <a:xfrm>
                <a:off x="4932040" y="1530921"/>
                <a:ext cx="2088232" cy="629561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sp>
            <p:nvSpPr>
              <p:cNvPr id="26" name="ZoneTexte 25"/>
              <p:cNvSpPr txBox="1"/>
              <p:nvPr/>
            </p:nvSpPr>
            <p:spPr>
              <a:xfrm>
                <a:off x="3851920" y="1332056"/>
                <a:ext cx="2160240" cy="584776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i="1" dirty="0" smtClean="0"/>
                  <a:t>Nuclei produced by</a:t>
                </a:r>
              </a:p>
              <a:p>
                <a:pPr algn="ctr"/>
                <a:r>
                  <a:rPr lang="en-GB" sz="1600" i="1" dirty="0" smtClean="0"/>
                  <a:t>Fusion-Evaporation</a:t>
                </a:r>
                <a:endParaRPr lang="en-GB" sz="1600" i="1" dirty="0"/>
              </a:p>
            </p:txBody>
          </p:sp>
          <p:sp>
            <p:nvSpPr>
              <p:cNvPr id="27" name="Text Box 15"/>
              <p:cNvSpPr txBox="1">
                <a:spLocks noChangeArrowheads="1"/>
              </p:cNvSpPr>
              <p:nvPr/>
            </p:nvSpPr>
            <p:spPr bwMode="auto">
              <a:xfrm>
                <a:off x="179512" y="1296293"/>
                <a:ext cx="3168352" cy="58477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2D2D8A"/>
                </a:solidFill>
                <a:miter lim="800000"/>
                <a:headEnd/>
                <a:tailEnd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eaLnBrk="1" hangingPunct="1"/>
                <a:r>
                  <a:rPr lang="fr-FR" sz="1600" b="1" baseline="30000" dirty="0"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Arial" charset="0"/>
                  </a:rPr>
                  <a:t>58</a:t>
                </a:r>
                <a:r>
                  <a:rPr lang="fr-FR" sz="1600" b="1" dirty="0"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Arial" charset="0"/>
                  </a:rPr>
                  <a:t>Ni+</a:t>
                </a:r>
                <a:r>
                  <a:rPr lang="fr-FR" sz="1600" b="1" baseline="30000" dirty="0"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Arial" charset="0"/>
                  </a:rPr>
                  <a:t>46</a:t>
                </a:r>
                <a:r>
                  <a:rPr lang="fr-FR" sz="1600" b="1" dirty="0"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Arial" charset="0"/>
                  </a:rPr>
                  <a:t>Ti</a:t>
                </a:r>
                <a:r>
                  <a:rPr lang="fr-FR" sz="1600" b="1" dirty="0"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Arial" charset="0"/>
                    <a:sym typeface="Wingdings" charset="2"/>
                  </a:rPr>
                  <a:t></a:t>
                </a:r>
                <a:r>
                  <a:rPr lang="fr-FR" sz="1600" b="1" baseline="30000" dirty="0"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Arial" charset="0"/>
                    <a:sym typeface="Wingdings" charset="2"/>
                  </a:rPr>
                  <a:t>100</a:t>
                </a:r>
                <a:r>
                  <a:rPr lang="fr-FR" sz="1600" b="1" dirty="0"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Arial" charset="0"/>
                    <a:sym typeface="Wingdings" charset="2"/>
                  </a:rPr>
                  <a:t>Sn +4n </a:t>
                </a:r>
                <a:endParaRPr lang="fr-FR" sz="1600" b="1" dirty="0">
                  <a:effectLst>
                    <a:outerShdw blurRad="38100" dist="38100" dir="2700000" algn="tl">
                      <a:srgbClr val="DDDDDD"/>
                    </a:outerShdw>
                  </a:effectLst>
                  <a:latin typeface="Arial" charset="0"/>
                </a:endParaRPr>
              </a:p>
              <a:p>
                <a:pPr eaLnBrk="1" hangingPunct="1"/>
                <a:r>
                  <a:rPr lang="fr-FR" sz="1600" b="1" dirty="0"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Arial" charset="0"/>
                  </a:rPr>
                  <a:t>(I=10pµA) </a:t>
                </a:r>
                <a:r>
                  <a:rPr lang="fr-FR" sz="1600" b="1" dirty="0" smtClean="0"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Arial" charset="0"/>
                    <a:sym typeface="Wingdings" charset="2"/>
                  </a:rPr>
                  <a:t> 3evt</a:t>
                </a:r>
                <a:r>
                  <a:rPr lang="fr-FR" sz="1600" b="1" dirty="0"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Arial" charset="0"/>
                    <a:sym typeface="Wingdings" charset="2"/>
                  </a:rPr>
                  <a:t>/</a:t>
                </a:r>
                <a:r>
                  <a:rPr lang="fr-FR" sz="1600" b="1" dirty="0" smtClean="0"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Arial" charset="0"/>
                    <a:sym typeface="Wingdings" charset="2"/>
                  </a:rPr>
                  <a:t>s @ </a:t>
                </a:r>
                <a:r>
                  <a:rPr lang="el-GR" sz="1600" b="1" dirty="0" smtClean="0"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Arial" charset="0"/>
                    <a:ea typeface="Arial" charset="0"/>
                    <a:cs typeface="Arial" charset="0"/>
                    <a:sym typeface="Wingdings" charset="2"/>
                  </a:rPr>
                  <a:t>σ</a:t>
                </a:r>
                <a:r>
                  <a:rPr lang="fr-FR" sz="1600" b="1" baseline="-25000" dirty="0" smtClean="0"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Arial" charset="0"/>
                    <a:ea typeface="Arial" charset="0"/>
                    <a:cs typeface="Arial" charset="0"/>
                    <a:sym typeface="Wingdings" charset="2"/>
                  </a:rPr>
                  <a:t>th</a:t>
                </a:r>
                <a:r>
                  <a:rPr lang="fr-FR" sz="1600" b="1" dirty="0"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Arial" charset="0"/>
                    <a:ea typeface="Arial" charset="0"/>
                    <a:cs typeface="Arial" charset="0"/>
                    <a:sym typeface="Wingdings" charset="2"/>
                  </a:rPr>
                  <a:t>=</a:t>
                </a:r>
                <a:r>
                  <a:rPr lang="fr-FR" sz="1600" b="1" dirty="0"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Arial" charset="0"/>
                    <a:sym typeface="Wingdings" charset="2"/>
                  </a:rPr>
                  <a:t>5nb</a:t>
                </a:r>
              </a:p>
            </p:txBody>
          </p:sp>
          <p:sp>
            <p:nvSpPr>
              <p:cNvPr id="28" name="Text Box 35"/>
              <p:cNvSpPr txBox="1">
                <a:spLocks noChangeArrowheads="1"/>
              </p:cNvSpPr>
              <p:nvPr/>
            </p:nvSpPr>
            <p:spPr bwMode="auto">
              <a:xfrm>
                <a:off x="6156176" y="2924944"/>
                <a:ext cx="2880320" cy="584776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rgbClr val="2D2D8A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63500" dist="38099" dir="2700000" algn="ctr" rotWithShape="0">
                  <a:schemeClr val="bg2">
                    <a:alpha val="74997"/>
                  </a:schemeClr>
                </a:outerShdw>
              </a:effectLst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600" b="1" baseline="300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48</a:t>
                </a:r>
                <a:r>
                  <a:rPr lang="en-GB" sz="16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Ca+</a:t>
                </a:r>
                <a:r>
                  <a:rPr lang="en-GB" sz="1600" b="1" baseline="300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238</a:t>
                </a:r>
                <a:r>
                  <a:rPr lang="en-GB" sz="16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U</a:t>
                </a:r>
                <a:r>
                  <a:rPr lang="en-GB" sz="16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sym typeface="Wingdings" charset="2"/>
                  </a:rPr>
                  <a:t></a:t>
                </a:r>
                <a:r>
                  <a:rPr lang="en-GB" sz="1600" b="1" baseline="300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sym typeface="Wingdings" charset="2"/>
                  </a:rPr>
                  <a:t>-283</a:t>
                </a:r>
                <a:r>
                  <a:rPr lang="en-GB" sz="16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sym typeface="Wingdings" charset="2"/>
                  </a:rPr>
                  <a:t>112+3,4n</a:t>
                </a:r>
                <a:endParaRPr lang="en-GB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</a:endParaRPr>
              </a:p>
              <a:p>
                <a:r>
                  <a:rPr lang="en-GB" sz="16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(I=10pµA) </a:t>
                </a:r>
                <a:r>
                  <a:rPr lang="en-GB" sz="16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sym typeface="Wingdings" charset="2"/>
                  </a:rPr>
                  <a:t>20evt/week/</a:t>
                </a:r>
                <a:r>
                  <a:rPr lang="en-GB" sz="1600" b="1" dirty="0" err="1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sym typeface="Wingdings" charset="2"/>
                  </a:rPr>
                  <a:t>pb</a:t>
                </a:r>
                <a:endParaRPr lang="en-GB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sym typeface="Wingdings" charset="2"/>
                </a:endParaRPr>
              </a:p>
            </p:txBody>
          </p:sp>
          <p:sp>
            <p:nvSpPr>
              <p:cNvPr id="29" name="Text Box 4"/>
              <p:cNvSpPr txBox="1">
                <a:spLocks noChangeArrowheads="1"/>
              </p:cNvSpPr>
              <p:nvPr/>
            </p:nvSpPr>
            <p:spPr bwMode="auto">
              <a:xfrm>
                <a:off x="6156176" y="3573016"/>
                <a:ext cx="2873499" cy="1443985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  <a:effectLst>
                <a:outerShdw blurRad="63500" dist="50800" dir="2700000" algn="ctr" rotWithShape="0">
                  <a:schemeClr val="bg2"/>
                </a:outerShdw>
              </a:effectLst>
            </p:spPr>
            <p:txBody>
              <a:bodyPr wrap="square" lIns="90487" tIns="44450" rIns="90487" bIns="44450" anchor="ctr">
                <a:prstTxWarp prst="textNoShape">
                  <a:avLst/>
                </a:prstTxWarp>
                <a:spAutoFit/>
              </a:bodyPr>
              <a:lstStyle/>
              <a:p>
                <a:pPr>
                  <a:buClr>
                    <a:srgbClr val="0000FF"/>
                  </a:buClr>
                  <a:buFont typeface="Times" charset="0"/>
                  <a:buNone/>
                  <a:defRPr/>
                </a:pPr>
                <a:r>
                  <a:rPr lang="fr-FR" sz="1600" b="1" dirty="0" smtClean="0"/>
                  <a:t>Heavy and </a:t>
                </a:r>
                <a:r>
                  <a:rPr lang="fr-FR" sz="1600" b="1" dirty="0" err="1" smtClean="0"/>
                  <a:t>Superheavy</a:t>
                </a:r>
                <a:r>
                  <a:rPr lang="fr-FR" sz="1600" b="1" dirty="0" smtClean="0"/>
                  <a:t> </a:t>
                </a:r>
              </a:p>
              <a:p>
                <a:pPr>
                  <a:buClr>
                    <a:srgbClr val="0000FF"/>
                  </a:buClr>
                  <a:buFont typeface="Times" charset="0"/>
                  <a:buNone/>
                  <a:defRPr/>
                </a:pPr>
                <a:r>
                  <a:rPr lang="fr-FR" sz="1600" b="1" dirty="0" err="1" smtClean="0"/>
                  <a:t>Elements</a:t>
                </a:r>
                <a:endParaRPr lang="fr-FR" sz="1600" b="1" dirty="0" smtClean="0"/>
              </a:p>
              <a:p>
                <a:pPr>
                  <a:buClr>
                    <a:srgbClr val="0000FF"/>
                  </a:buClr>
                  <a:defRPr/>
                </a:pPr>
                <a:r>
                  <a:rPr lang="fr-FR" sz="1400" dirty="0" err="1" smtClean="0"/>
                  <a:t>Limit</a:t>
                </a:r>
                <a:r>
                  <a:rPr lang="fr-FR" sz="1400" dirty="0" smtClean="0"/>
                  <a:t> of the </a:t>
                </a:r>
                <a:r>
                  <a:rPr lang="fr-FR" sz="1400" dirty="0" err="1" smtClean="0"/>
                  <a:t>nuclear</a:t>
                </a:r>
                <a:r>
                  <a:rPr lang="fr-FR" sz="1400" dirty="0" smtClean="0"/>
                  <a:t> existence</a:t>
                </a:r>
              </a:p>
              <a:p>
                <a:pPr>
                  <a:buClr>
                    <a:srgbClr val="0000FF"/>
                  </a:buClr>
                  <a:defRPr/>
                </a:pPr>
                <a:r>
                  <a:rPr lang="fr-FR" sz="1400" dirty="0" err="1" smtClean="0"/>
                  <a:t>Reaction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mechanism</a:t>
                </a:r>
                <a:endParaRPr lang="fr-FR" sz="1400" dirty="0"/>
              </a:p>
              <a:p>
                <a:pPr>
                  <a:buClr>
                    <a:srgbClr val="0000FF"/>
                  </a:buClr>
                  <a:defRPr/>
                </a:pPr>
                <a:r>
                  <a:rPr lang="fr-FR" sz="1400" dirty="0"/>
                  <a:t>Shell correction </a:t>
                </a:r>
                <a:r>
                  <a:rPr lang="fr-FR" sz="1400" dirty="0" err="1" smtClean="0"/>
                  <a:t>effects</a:t>
                </a:r>
                <a:endParaRPr lang="fr-FR" sz="1400" dirty="0" smtClean="0"/>
              </a:p>
              <a:p>
                <a:pPr>
                  <a:buClr>
                    <a:srgbClr val="0000FF"/>
                  </a:buClr>
                  <a:defRPr/>
                </a:pPr>
                <a:r>
                  <a:rPr lang="fr-FR" sz="1400" dirty="0" err="1" smtClean="0"/>
                  <a:t>Atomic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properties</a:t>
                </a:r>
                <a:endParaRPr lang="fr-FR" sz="1400" dirty="0"/>
              </a:p>
            </p:txBody>
          </p:sp>
          <p:sp>
            <p:nvSpPr>
              <p:cNvPr id="30" name="Text Box 7"/>
              <p:cNvSpPr txBox="1">
                <a:spLocks noChangeArrowheads="1"/>
              </p:cNvSpPr>
              <p:nvPr/>
            </p:nvSpPr>
            <p:spPr bwMode="auto">
              <a:xfrm>
                <a:off x="179512" y="2016373"/>
                <a:ext cx="3168351" cy="16286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  <a:effectLst>
                <a:outerShdw blurRad="63500" dist="50800" dir="2700000" algn="ctr" rotWithShape="0">
                  <a:schemeClr val="bg2"/>
                </a:outerShdw>
              </a:effectLst>
            </p:spPr>
            <p:txBody>
              <a:bodyPr wrap="square" lIns="90487" tIns="44450" rIns="90487" bIns="44450" anchor="ctr">
                <a:prstTxWarp prst="textNoShape">
                  <a:avLst/>
                </a:prstTxWarp>
                <a:spAutoFit/>
              </a:bodyPr>
              <a:lstStyle/>
              <a:p>
                <a:pPr>
                  <a:buClr>
                    <a:srgbClr val="0000FF"/>
                  </a:buClr>
                  <a:buFont typeface="Times" charset="0"/>
                  <a:buNone/>
                  <a:defRPr/>
                </a:pPr>
                <a:r>
                  <a:rPr lang="fr-FR" sz="1600" b="1" dirty="0"/>
                  <a:t>Proton </a:t>
                </a:r>
                <a:r>
                  <a:rPr lang="fr-FR" sz="1600" b="1" dirty="0" err="1"/>
                  <a:t>Dripline</a:t>
                </a:r>
                <a:r>
                  <a:rPr lang="fr-FR" sz="1600" b="1" dirty="0"/>
                  <a:t> &amp; N=Z </a:t>
                </a:r>
                <a:r>
                  <a:rPr lang="fr-FR" sz="1600" b="1" dirty="0" err="1" smtClean="0"/>
                  <a:t>nuclei</a:t>
                </a:r>
                <a:endParaRPr lang="fr-FR" sz="1600" b="1" dirty="0" smtClean="0"/>
              </a:p>
              <a:p>
                <a:pPr>
                  <a:buClr>
                    <a:srgbClr val="0000FF"/>
                  </a:buClr>
                  <a:defRPr/>
                </a:pPr>
                <a:r>
                  <a:rPr lang="fr-FR" sz="1400" dirty="0" err="1" smtClean="0"/>
                  <a:t>Shelll</a:t>
                </a:r>
                <a:r>
                  <a:rPr lang="fr-FR" sz="1400" dirty="0" smtClean="0"/>
                  <a:t> </a:t>
                </a:r>
                <a:r>
                  <a:rPr lang="fr-FR" sz="1400" dirty="0"/>
                  <a:t>correction </a:t>
                </a:r>
                <a:r>
                  <a:rPr lang="fr-FR" sz="1400" dirty="0" err="1"/>
                  <a:t>effects</a:t>
                </a:r>
                <a:endParaRPr lang="fr-FR" sz="1400" dirty="0"/>
              </a:p>
              <a:p>
                <a:pPr>
                  <a:buClr>
                    <a:srgbClr val="0000FF"/>
                  </a:buClr>
                  <a:buFont typeface="Times" charset="0"/>
                  <a:buNone/>
                  <a:defRPr/>
                </a:pPr>
                <a:r>
                  <a:rPr lang="fr-FR" sz="1400" dirty="0" err="1" smtClean="0"/>
                  <a:t>Study</a:t>
                </a:r>
                <a:r>
                  <a:rPr lang="fr-FR" sz="1400" dirty="0" smtClean="0"/>
                  <a:t> the </a:t>
                </a:r>
                <a:r>
                  <a:rPr lang="fr-FR" sz="1400" dirty="0" err="1" smtClean="0"/>
                  <a:t>role</a:t>
                </a:r>
                <a:r>
                  <a:rPr lang="fr-FR" sz="1400" dirty="0" smtClean="0"/>
                  <a:t> of π-</a:t>
                </a:r>
                <a:r>
                  <a:rPr lang="fr-FR" sz="1400" dirty="0" err="1" smtClean="0"/>
                  <a:t>ν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correlations</a:t>
                </a:r>
                <a:endParaRPr lang="fr-FR" sz="1400" dirty="0" smtClean="0"/>
              </a:p>
              <a:p>
                <a:pPr>
                  <a:buClr>
                    <a:srgbClr val="0000FF"/>
                  </a:buClr>
                  <a:buFont typeface="Times" charset="0"/>
                  <a:buNone/>
                  <a:defRPr/>
                </a:pPr>
                <a:r>
                  <a:rPr lang="fr-FR" sz="1400" dirty="0" err="1" smtClean="0"/>
                  <a:t>Deformation</a:t>
                </a:r>
                <a:r>
                  <a:rPr lang="fr-FR" sz="1400" dirty="0" smtClean="0"/>
                  <a:t> – </a:t>
                </a:r>
                <a:r>
                  <a:rPr lang="fr-FR" sz="1400" dirty="0" err="1" smtClean="0"/>
                  <a:t>shape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coxistence</a:t>
                </a:r>
                <a:endParaRPr lang="fr-FR" sz="1400" dirty="0" smtClean="0"/>
              </a:p>
              <a:p>
                <a:pPr>
                  <a:buClr>
                    <a:srgbClr val="0000FF"/>
                  </a:buClr>
                  <a:defRPr/>
                </a:pPr>
                <a:r>
                  <a:rPr lang="fr-FR" sz="1400" dirty="0" err="1"/>
                  <a:t>Exotic</a:t>
                </a:r>
                <a:r>
                  <a:rPr lang="fr-FR" sz="1400" dirty="0"/>
                  <a:t> </a:t>
                </a:r>
                <a:r>
                  <a:rPr lang="fr-FR" sz="1400" dirty="0" err="1" smtClean="0"/>
                  <a:t>decay</a:t>
                </a:r>
                <a:endParaRPr lang="fr-FR" sz="1400" dirty="0" smtClean="0"/>
              </a:p>
              <a:p>
                <a:pPr>
                  <a:buClr>
                    <a:srgbClr val="0000FF"/>
                  </a:buClr>
                  <a:buFont typeface="Times" charset="0"/>
                  <a:buNone/>
                  <a:defRPr/>
                </a:pPr>
                <a:r>
                  <a:rPr lang="fr-FR" sz="1400" dirty="0" err="1" smtClean="0"/>
                  <a:t>Astrophysics</a:t>
                </a:r>
                <a:r>
                  <a:rPr lang="fr-FR" sz="1400" dirty="0" smtClean="0"/>
                  <a:t> </a:t>
                </a:r>
                <a:r>
                  <a:rPr lang="fr-FR" sz="1400" dirty="0" err="1"/>
                  <a:t>r</a:t>
                </a:r>
                <a:r>
                  <a:rPr lang="fr-FR" sz="1400" dirty="0" err="1" smtClean="0"/>
                  <a:t>p-process</a:t>
                </a:r>
                <a:r>
                  <a:rPr lang="fr-FR" sz="1400" dirty="0" smtClean="0"/>
                  <a:t> </a:t>
                </a:r>
              </a:p>
              <a:p>
                <a:pPr>
                  <a:buClr>
                    <a:srgbClr val="0000FF"/>
                  </a:buClr>
                  <a:buFont typeface="Times" charset="0"/>
                  <a:buNone/>
                  <a:defRPr/>
                </a:pPr>
                <a:r>
                  <a:rPr lang="fr-FR" sz="1400" dirty="0" err="1" smtClean="0"/>
                  <a:t>Fundamental</a:t>
                </a:r>
                <a:r>
                  <a:rPr lang="fr-FR" sz="1400" dirty="0" smtClean="0"/>
                  <a:t> interaction</a:t>
                </a:r>
                <a:endParaRPr lang="fr-FR" sz="1400" dirty="0"/>
              </a:p>
            </p:txBody>
          </p:sp>
        </p:grpSp>
      </p:grpSp>
      <p:grpSp>
        <p:nvGrpSpPr>
          <p:cNvPr id="31" name="Grouper 30"/>
          <p:cNvGrpSpPr/>
          <p:nvPr/>
        </p:nvGrpSpPr>
        <p:grpSpPr>
          <a:xfrm>
            <a:off x="6876256" y="4800928"/>
            <a:ext cx="2160240" cy="1014259"/>
            <a:chOff x="6876256" y="5367069"/>
            <a:chExt cx="2160240" cy="1014259"/>
          </a:xfrm>
        </p:grpSpPr>
        <p:sp>
          <p:nvSpPr>
            <p:cNvPr id="32" name="Text Box 18"/>
            <p:cNvSpPr txBox="1">
              <a:spLocks noChangeArrowheads="1"/>
            </p:cNvSpPr>
            <p:nvPr/>
          </p:nvSpPr>
          <p:spPr bwMode="auto">
            <a:xfrm>
              <a:off x="6876256" y="5799117"/>
              <a:ext cx="2123306" cy="58221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>
              <a:outerShdw blurRad="63500" dist="50800" dir="2700000" algn="ctr" rotWithShape="0">
                <a:schemeClr val="bg2"/>
              </a:outerShdw>
            </a:effectLst>
          </p:spPr>
          <p:txBody>
            <a:bodyPr wrap="square" lIns="90487" tIns="44450" rIns="90487" bIns="44450" anchor="ctr">
              <a:prstTxWarp prst="textNoShape">
                <a:avLst/>
              </a:prstTxWarp>
              <a:spAutoFit/>
            </a:bodyPr>
            <a:lstStyle/>
            <a:p>
              <a:pPr>
                <a:buClr>
                  <a:srgbClr val="0000FF"/>
                </a:buClr>
                <a:buFont typeface="Times" charset="0"/>
                <a:buNone/>
                <a:defRPr/>
              </a:pPr>
              <a:r>
                <a:rPr lang="fr-FR" sz="1600" b="1" dirty="0" err="1" smtClean="0"/>
                <a:t>Atomic</a:t>
              </a:r>
              <a:r>
                <a:rPr lang="fr-FR" sz="1600" b="1" dirty="0" smtClean="0"/>
                <a:t> </a:t>
              </a:r>
              <a:r>
                <a:rPr lang="fr-FR" sz="1600" b="1" dirty="0" err="1" smtClean="0"/>
                <a:t>physics</a:t>
              </a:r>
              <a:r>
                <a:rPr lang="fr-FR" sz="1600" b="1" dirty="0" smtClean="0"/>
                <a:t> </a:t>
              </a:r>
            </a:p>
            <a:p>
              <a:pPr>
                <a:buClr>
                  <a:srgbClr val="0000FF"/>
                </a:buClr>
                <a:buFont typeface="Times" charset="0"/>
                <a:buNone/>
                <a:defRPr/>
              </a:pPr>
              <a:r>
                <a:rPr lang="fr-FR" sz="1600" dirty="0" smtClean="0"/>
                <a:t>FISIC </a:t>
              </a:r>
              <a:r>
                <a:rPr lang="fr-FR" sz="1600" dirty="0" err="1" smtClean="0"/>
                <a:t>project</a:t>
              </a:r>
              <a:endParaRPr lang="fr-FR" sz="1600" dirty="0"/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6876256" y="5367069"/>
              <a:ext cx="2160240" cy="338554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sz="1600" i="1" dirty="0" smtClean="0"/>
                <a:t>Ion-Ion interactions</a:t>
              </a:r>
              <a:endParaRPr lang="en-GB" sz="1600" i="1" dirty="0"/>
            </a:p>
          </p:txBody>
        </p:sp>
      </p:grpSp>
      <p:sp>
        <p:nvSpPr>
          <p:cNvPr id="39" name="ZoneTexte 38"/>
          <p:cNvSpPr txBox="1"/>
          <p:nvPr/>
        </p:nvSpPr>
        <p:spPr>
          <a:xfrm>
            <a:off x="264858" y="6151971"/>
            <a:ext cx="8490291" cy="369332"/>
          </a:xfrm>
          <a:prstGeom prst="rect">
            <a:avLst/>
          </a:prstGeom>
          <a:ln>
            <a:solidFill>
              <a:schemeClr val="accent6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  <a:sym typeface="Wingdings"/>
              </a:rPr>
              <a:t> </a:t>
            </a:r>
            <a:r>
              <a:rPr lang="fr-FR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High </a:t>
            </a:r>
            <a:r>
              <a:rPr lang="fr-FR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Selectivity</a:t>
            </a:r>
            <a:r>
              <a:rPr lang="fr-FR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and High Transmission versatile </a:t>
            </a:r>
            <a:r>
              <a:rPr lang="fr-FR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separator-spectrometer</a:t>
            </a:r>
            <a:endParaRPr lang="fr-FR" b="1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60865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89" name="Picture 2" descr="Nuclides_Z=96-118_SHIP"/>
          <p:cNvPicPr>
            <a:picLocks noChangeAspect="1" noChangeArrowheads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9" y="1989139"/>
            <a:ext cx="9164611" cy="4549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619251"/>
              </p:ext>
            </p:extLst>
          </p:nvPr>
        </p:nvGraphicFramePr>
        <p:xfrm>
          <a:off x="0" y="455382"/>
          <a:ext cx="3976698" cy="3793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2946"/>
                <a:gridCol w="672946"/>
                <a:gridCol w="792823"/>
                <a:gridCol w="596513"/>
                <a:gridCol w="596513"/>
                <a:gridCol w="644957"/>
              </a:tblGrid>
              <a:tr h="264081">
                <a:tc rowSpan="2">
                  <a:txBody>
                    <a:bodyPr/>
                    <a:lstStyle/>
                    <a:p>
                      <a:pPr algn="ctr"/>
                      <a:r>
                        <a:rPr lang="de-DE" sz="1000" dirty="0" err="1" smtClean="0"/>
                        <a:t>nuclide</a:t>
                      </a:r>
                      <a:endParaRPr lang="en-US" sz="1000" dirty="0"/>
                    </a:p>
                  </a:txBody>
                  <a:tcPr marL="91443" marR="91443" marT="45705" marB="45705">
                    <a:solidFill>
                      <a:srgbClr val="0000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de-DE" sz="1000" dirty="0" err="1" smtClean="0"/>
                        <a:t>feature</a:t>
                      </a:r>
                      <a:endParaRPr lang="en-US" sz="1000" dirty="0"/>
                    </a:p>
                  </a:txBody>
                  <a:tcPr marL="91443" marR="91443" marT="45705" marB="45705">
                    <a:solidFill>
                      <a:srgbClr val="0000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de-DE" sz="1000" dirty="0" smtClean="0"/>
                        <a:t>X-</a:t>
                      </a:r>
                      <a:r>
                        <a:rPr lang="de-DE" sz="1000" dirty="0" err="1" smtClean="0"/>
                        <a:t>section</a:t>
                      </a:r>
                      <a:endParaRPr lang="de-DE" sz="1000" dirty="0" smtClean="0"/>
                    </a:p>
                    <a:p>
                      <a:pPr algn="ctr"/>
                      <a:r>
                        <a:rPr lang="de-DE" sz="1000" dirty="0" smtClean="0"/>
                        <a:t>[</a:t>
                      </a:r>
                      <a:r>
                        <a:rPr lang="de-DE" sz="1000" dirty="0" err="1" smtClean="0"/>
                        <a:t>pb</a:t>
                      </a:r>
                      <a:r>
                        <a:rPr lang="de-DE" sz="1000" dirty="0" smtClean="0"/>
                        <a:t>]</a:t>
                      </a:r>
                      <a:endParaRPr lang="en-US" sz="1000" dirty="0"/>
                    </a:p>
                  </a:txBody>
                  <a:tcPr marL="91443" marR="91443" marT="45705" marB="45705">
                    <a:solidFill>
                      <a:srgbClr val="0000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de-DE" sz="1400" b="0" dirty="0" smtClean="0"/>
                        <a:t>rate</a:t>
                      </a:r>
                    </a:p>
                    <a:p>
                      <a:pPr algn="ctr"/>
                      <a:r>
                        <a:rPr lang="de-DE" sz="1400" b="0" dirty="0" smtClean="0"/>
                        <a:t>[h</a:t>
                      </a:r>
                      <a:r>
                        <a:rPr lang="de-DE" sz="1400" b="0" baseline="30000" dirty="0" smtClean="0"/>
                        <a:t>-1</a:t>
                      </a:r>
                      <a:r>
                        <a:rPr lang="de-DE" sz="1400" b="0" baseline="0" dirty="0" smtClean="0"/>
                        <a:t>]</a:t>
                      </a:r>
                      <a:endParaRPr lang="en-US" sz="1400" b="0" dirty="0"/>
                    </a:p>
                  </a:txBody>
                  <a:tcPr marL="91443" marR="91443" marT="45705" marB="45705">
                    <a:solidFill>
                      <a:srgbClr val="0000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400" b="0" dirty="0" smtClean="0"/>
                        <a:t>21UT</a:t>
                      </a:r>
                      <a:r>
                        <a:rPr lang="de-DE" sz="1400" b="0" baseline="0" dirty="0" smtClean="0"/>
                        <a:t> </a:t>
                      </a:r>
                      <a:r>
                        <a:rPr lang="de-DE" sz="1400" b="0" dirty="0" smtClean="0"/>
                        <a:t>integral</a:t>
                      </a:r>
                      <a:endParaRPr lang="en-US" sz="1400" b="0" dirty="0"/>
                    </a:p>
                  </a:txBody>
                  <a:tcPr marL="91443" marR="91443" marT="45705" marB="45705">
                    <a:solidFill>
                      <a:srgbClr val="0000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00CC"/>
                    </a:solidFill>
                  </a:tcPr>
                </a:tc>
              </a:tr>
              <a:tr h="429152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00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00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00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</a:rPr>
                        <a:t>day</a:t>
                      </a:r>
                      <a:r>
                        <a:rPr kumimoji="0" lang="de-DE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1</a:t>
                      </a:r>
                      <a:endParaRPr kumimoji="0" 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 marL="91443" marR="91443" marT="45705" marB="45705"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phase</a:t>
                      </a:r>
                      <a:r>
                        <a:rPr kumimoji="0" lang="de-DE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1++</a:t>
                      </a:r>
                      <a:endParaRPr kumimoji="0" 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 marL="91443" marR="91443" marT="45705" marB="45705">
                    <a:solidFill>
                      <a:srgbClr val="0000CC"/>
                    </a:solidFill>
                  </a:tcPr>
                </a:tc>
              </a:tr>
              <a:tr h="264081">
                <a:tc>
                  <a:txBody>
                    <a:bodyPr/>
                    <a:lstStyle/>
                    <a:p>
                      <a:pPr algn="ctr"/>
                      <a:r>
                        <a:rPr lang="de-DE" sz="1000" baseline="30000" dirty="0" smtClean="0"/>
                        <a:t>254</a:t>
                      </a:r>
                      <a:r>
                        <a:rPr lang="de-DE" sz="1000" baseline="0" dirty="0" smtClean="0"/>
                        <a:t>No</a:t>
                      </a:r>
                      <a:endParaRPr lang="en-US" sz="1000" baseline="30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 dirty="0" smtClean="0"/>
                        <a:t>ER</a:t>
                      </a:r>
                      <a:endParaRPr lang="en-US" sz="1000" b="1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/>
                        <a:t>2000</a:t>
                      </a:r>
                      <a:endParaRPr lang="en-US" sz="1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/>
                        <a:t>60.000</a:t>
                      </a:r>
                      <a:endParaRPr lang="en-US" sz="1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 dirty="0" smtClean="0">
                          <a:solidFill>
                            <a:schemeClr val="tx1"/>
                          </a:solidFill>
                          <a:sym typeface="Symbol"/>
                        </a:rPr>
                        <a:t>610</a:t>
                      </a:r>
                      <a:r>
                        <a:rPr lang="de-DE" sz="1000" b="1" baseline="30000" dirty="0" smtClean="0">
                          <a:solidFill>
                            <a:schemeClr val="tx1"/>
                          </a:solidFill>
                          <a:sym typeface="Symbol"/>
                        </a:rPr>
                        <a:t>7</a:t>
                      </a: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de-DE" sz="1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10</a:t>
                      </a:r>
                      <a:r>
                        <a:rPr lang="de-DE" sz="1000" baseline="30000" dirty="0" smtClean="0">
                          <a:solidFill>
                            <a:srgbClr val="FF0000"/>
                          </a:solidFill>
                          <a:sym typeface="Symbol"/>
                        </a:rPr>
                        <a:t>7</a:t>
                      </a:r>
                      <a:endParaRPr lang="en-US" sz="10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91443" marR="91443" marT="45705" marB="45705"/>
                </a:tc>
              </a:tr>
              <a:tr h="264081">
                <a:tc>
                  <a:txBody>
                    <a:bodyPr/>
                    <a:lstStyle/>
                    <a:p>
                      <a:pPr algn="ctr"/>
                      <a:r>
                        <a:rPr lang="de-DE" sz="1000" baseline="30000" dirty="0" smtClean="0"/>
                        <a:t>256</a:t>
                      </a:r>
                      <a:r>
                        <a:rPr lang="de-DE" sz="1000" baseline="0" dirty="0" smtClean="0"/>
                        <a:t>Rf</a:t>
                      </a:r>
                      <a:endParaRPr lang="en-US" sz="1000" baseline="30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 dirty="0" smtClean="0"/>
                        <a:t>ER</a:t>
                      </a:r>
                      <a:endParaRPr lang="en-US" sz="1000" b="1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/>
                        <a:t>17</a:t>
                      </a:r>
                      <a:endParaRPr lang="en-US" sz="1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/>
                        <a:t>550</a:t>
                      </a:r>
                      <a:endParaRPr lang="en-US" sz="1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 dirty="0" smtClean="0">
                          <a:solidFill>
                            <a:schemeClr val="tx1"/>
                          </a:solidFill>
                        </a:rPr>
                        <a:t>90.000</a:t>
                      </a: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dirty="0" smtClean="0">
                          <a:solidFill>
                            <a:srgbClr val="FF0000"/>
                          </a:solidFill>
                        </a:rPr>
                        <a:t>5.4</a:t>
                      </a:r>
                      <a:r>
                        <a:rPr lang="de-DE" sz="1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10</a:t>
                      </a:r>
                      <a:r>
                        <a:rPr lang="de-DE" sz="1000" baseline="30000" dirty="0" smtClean="0">
                          <a:solidFill>
                            <a:srgbClr val="FF0000"/>
                          </a:solidFill>
                          <a:sym typeface="Symbol"/>
                        </a:rPr>
                        <a:t>5</a:t>
                      </a:r>
                      <a:endParaRPr lang="en-US" sz="10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91443" marR="91443" marT="45705" marB="45705"/>
                </a:tc>
              </a:tr>
              <a:tr h="264081">
                <a:tc>
                  <a:txBody>
                    <a:bodyPr/>
                    <a:lstStyle/>
                    <a:p>
                      <a:pPr algn="ctr"/>
                      <a:r>
                        <a:rPr lang="de-DE" sz="1000" baseline="30000" dirty="0" smtClean="0"/>
                        <a:t>266</a:t>
                      </a:r>
                      <a:r>
                        <a:rPr lang="de-DE" sz="1000" baseline="0" dirty="0" smtClean="0"/>
                        <a:t>Hs</a:t>
                      </a:r>
                      <a:endParaRPr lang="en-US" sz="1000" baseline="30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 dirty="0" smtClean="0"/>
                        <a:t>ER</a:t>
                      </a:r>
                      <a:endParaRPr lang="en-US" sz="1000" b="1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/>
                        <a:t>15 (</a:t>
                      </a:r>
                      <a:r>
                        <a:rPr lang="de-DE" sz="1000" baseline="30000" dirty="0" smtClean="0"/>
                        <a:t>270</a:t>
                      </a:r>
                      <a:r>
                        <a:rPr lang="de-DE" sz="1000" baseline="0" dirty="0" smtClean="0"/>
                        <a:t>Ds)</a:t>
                      </a:r>
                      <a:endParaRPr lang="en-US" sz="1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/>
                        <a:t>0.34</a:t>
                      </a:r>
                      <a:endParaRPr lang="en-US" sz="1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 dirty="0" smtClean="0">
                          <a:solidFill>
                            <a:schemeClr val="tx1"/>
                          </a:solidFill>
                        </a:rPr>
                        <a:t>57</a:t>
                      </a: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>
                          <a:solidFill>
                            <a:srgbClr val="FF0000"/>
                          </a:solidFill>
                        </a:rPr>
                        <a:t>285</a:t>
                      </a:r>
                      <a:endParaRPr 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marL="91443" marR="91443" marT="45705" marB="45705"/>
                </a:tc>
              </a:tr>
              <a:tr h="429152">
                <a:tc>
                  <a:txBody>
                    <a:bodyPr/>
                    <a:lstStyle/>
                    <a:p>
                      <a:pPr algn="ctr"/>
                      <a:r>
                        <a:rPr lang="de-DE" sz="1000" baseline="30000" dirty="0" smtClean="0"/>
                        <a:t>266m</a:t>
                      </a:r>
                      <a:r>
                        <a:rPr lang="de-DE" sz="1000" baseline="0" dirty="0" smtClean="0"/>
                        <a:t>Hs</a:t>
                      </a:r>
                      <a:endParaRPr lang="en-US" sz="1000" baseline="30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 dirty="0" smtClean="0"/>
                        <a:t>K-isomer</a:t>
                      </a:r>
                      <a:endParaRPr lang="en-US" sz="1000" b="1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/>
                        <a:t>15 (</a:t>
                      </a:r>
                      <a:r>
                        <a:rPr lang="de-DE" sz="1000" baseline="30000" dirty="0" smtClean="0"/>
                        <a:t>270</a:t>
                      </a:r>
                      <a:r>
                        <a:rPr lang="de-DE" sz="1000" baseline="0" dirty="0" smtClean="0"/>
                        <a:t>Ds)</a:t>
                      </a:r>
                      <a:endParaRPr lang="en-US" sz="1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/>
                        <a:t>0.01</a:t>
                      </a:r>
                      <a:endParaRPr lang="en-US" sz="1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 dirty="0" smtClean="0">
                          <a:solidFill>
                            <a:schemeClr val="tx1"/>
                          </a:solidFill>
                        </a:rPr>
                        <a:t>2.5</a:t>
                      </a: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>
                          <a:solidFill>
                            <a:srgbClr val="FF0000"/>
                          </a:solidFill>
                        </a:rPr>
                        <a:t>12.5</a:t>
                      </a:r>
                      <a:endParaRPr 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marL="91443" marR="91443" marT="45705" marB="45705"/>
                </a:tc>
              </a:tr>
              <a:tr h="264081">
                <a:tc>
                  <a:txBody>
                    <a:bodyPr/>
                    <a:lstStyle/>
                    <a:p>
                      <a:pPr algn="ctr"/>
                      <a:r>
                        <a:rPr lang="de-DE" sz="1000" baseline="30000" dirty="0" smtClean="0"/>
                        <a:t>270</a:t>
                      </a:r>
                      <a:r>
                        <a:rPr lang="de-DE" sz="1000" baseline="0" dirty="0" smtClean="0"/>
                        <a:t>Ds</a:t>
                      </a:r>
                      <a:endParaRPr lang="en-US" sz="1000" baseline="30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 dirty="0" smtClean="0"/>
                        <a:t>ER</a:t>
                      </a:r>
                      <a:endParaRPr lang="en-US" sz="1000" b="1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/>
                        <a:t>15</a:t>
                      </a:r>
                      <a:endParaRPr lang="en-US" sz="1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/>
                        <a:t>0.45</a:t>
                      </a:r>
                      <a:endParaRPr lang="en-US" sz="1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 dirty="0" smtClean="0">
                          <a:solidFill>
                            <a:schemeClr val="tx1"/>
                          </a:solidFill>
                        </a:rPr>
                        <a:t>76</a:t>
                      </a: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>
                          <a:solidFill>
                            <a:srgbClr val="FF0000"/>
                          </a:solidFill>
                        </a:rPr>
                        <a:t>380</a:t>
                      </a:r>
                      <a:endParaRPr 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marL="91443" marR="91443" marT="45705" marB="45705"/>
                </a:tc>
              </a:tr>
              <a:tr h="429152">
                <a:tc>
                  <a:txBody>
                    <a:bodyPr/>
                    <a:lstStyle/>
                    <a:p>
                      <a:pPr algn="ctr"/>
                      <a:r>
                        <a:rPr lang="de-DE" sz="1000" baseline="30000" dirty="0" smtClean="0"/>
                        <a:t>270m</a:t>
                      </a:r>
                      <a:r>
                        <a:rPr lang="de-DE" sz="1000" baseline="0" dirty="0" smtClean="0"/>
                        <a:t>Ds</a:t>
                      </a:r>
                      <a:endParaRPr lang="en-US" sz="1000" baseline="30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 dirty="0" smtClean="0"/>
                        <a:t>K-isomer</a:t>
                      </a:r>
                      <a:endParaRPr lang="en-US" sz="1000" b="1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/>
                        <a:t>15 (</a:t>
                      </a:r>
                      <a:r>
                        <a:rPr lang="de-DE" sz="1000" baseline="30000" dirty="0" smtClean="0"/>
                        <a:t>270</a:t>
                      </a:r>
                      <a:r>
                        <a:rPr lang="de-DE" sz="1000" baseline="0" dirty="0" smtClean="0"/>
                        <a:t>Ds)</a:t>
                      </a:r>
                      <a:endParaRPr lang="en-US" sz="1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/>
                        <a:t>0.22</a:t>
                      </a:r>
                      <a:endParaRPr lang="en-US" sz="1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 dirty="0" smtClean="0">
                          <a:solidFill>
                            <a:schemeClr val="tx1"/>
                          </a:solidFill>
                        </a:rPr>
                        <a:t>38</a:t>
                      </a: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>
                          <a:solidFill>
                            <a:srgbClr val="FF0000"/>
                          </a:solidFill>
                        </a:rPr>
                        <a:t>190</a:t>
                      </a:r>
                      <a:endParaRPr 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marL="91443" marR="91443" marT="45705" marB="45705"/>
                </a:tc>
              </a:tr>
              <a:tr h="264081">
                <a:tc>
                  <a:txBody>
                    <a:bodyPr/>
                    <a:lstStyle/>
                    <a:p>
                      <a:pPr algn="ctr"/>
                      <a:r>
                        <a:rPr lang="de-DE" sz="1000" baseline="30000" dirty="0" smtClean="0"/>
                        <a:t>262</a:t>
                      </a:r>
                      <a:r>
                        <a:rPr lang="de-DE" sz="1000" baseline="0" dirty="0" smtClean="0"/>
                        <a:t>Sg</a:t>
                      </a:r>
                      <a:endParaRPr lang="en-US" sz="1000" baseline="30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000" b="1" dirty="0" smtClean="0"/>
                        <a:t>α</a:t>
                      </a:r>
                      <a:r>
                        <a:rPr lang="de-DE" sz="1000" b="1" dirty="0" smtClean="0"/>
                        <a:t>-</a:t>
                      </a:r>
                      <a:r>
                        <a:rPr lang="de-DE" sz="1000" b="1" dirty="0" err="1" smtClean="0"/>
                        <a:t>decay</a:t>
                      </a:r>
                      <a:endParaRPr lang="en-US" sz="1000" b="1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/>
                        <a:t>15 (</a:t>
                      </a:r>
                      <a:r>
                        <a:rPr lang="de-DE" sz="1000" baseline="30000" dirty="0" smtClean="0"/>
                        <a:t>270</a:t>
                      </a:r>
                      <a:r>
                        <a:rPr lang="de-DE" sz="1000" baseline="0" dirty="0" smtClean="0"/>
                        <a:t>Ds)</a:t>
                      </a:r>
                      <a:endParaRPr lang="en-US" sz="1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/>
                        <a:t>0.02</a:t>
                      </a:r>
                      <a:endParaRPr lang="en-US" sz="1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>
                          <a:solidFill>
                            <a:srgbClr val="FF0000"/>
                          </a:solidFill>
                        </a:rPr>
                        <a:t>25</a:t>
                      </a:r>
                      <a:endParaRPr 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marL="91443" marR="91443" marT="45705" marB="45705"/>
                </a:tc>
              </a:tr>
              <a:tr h="264081">
                <a:tc>
                  <a:txBody>
                    <a:bodyPr/>
                    <a:lstStyle/>
                    <a:p>
                      <a:pPr algn="ctr"/>
                      <a:r>
                        <a:rPr lang="de-DE" sz="1000" baseline="30000" dirty="0" smtClean="0"/>
                        <a:t>276</a:t>
                      </a:r>
                      <a:r>
                        <a:rPr lang="de-DE" sz="1000" baseline="0" dirty="0" smtClean="0"/>
                        <a:t>Cn</a:t>
                      </a:r>
                      <a:endParaRPr lang="en-US" sz="1000" baseline="30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 dirty="0" smtClean="0"/>
                        <a:t>ER</a:t>
                      </a:r>
                      <a:endParaRPr lang="en-US" sz="1000" b="1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/>
                        <a:t>0.5 (</a:t>
                      </a:r>
                      <a:r>
                        <a:rPr lang="de-DE" sz="1000" baseline="30000" dirty="0" smtClean="0"/>
                        <a:t>277</a:t>
                      </a:r>
                      <a:r>
                        <a:rPr lang="de-DE" sz="1000" baseline="0" dirty="0" smtClean="0"/>
                        <a:t>Cn)</a:t>
                      </a:r>
                      <a:endParaRPr lang="en-US" sz="1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/>
                        <a:t>0.01</a:t>
                      </a:r>
                      <a:endParaRPr lang="en-US" sz="1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i="1" dirty="0" smtClean="0">
                          <a:solidFill>
                            <a:schemeClr val="tx1"/>
                          </a:solidFill>
                        </a:rPr>
                        <a:t>2.5</a:t>
                      </a:r>
                      <a:endParaRPr lang="en-US" sz="1000" i="1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i="1" dirty="0" smtClean="0">
                          <a:solidFill>
                            <a:srgbClr val="FF0000"/>
                          </a:solidFill>
                        </a:rPr>
                        <a:t>12.5</a:t>
                      </a:r>
                      <a:endParaRPr lang="en-US" sz="1000" i="1" dirty="0">
                        <a:solidFill>
                          <a:srgbClr val="FF0000"/>
                        </a:solidFill>
                      </a:endParaRPr>
                    </a:p>
                  </a:txBody>
                  <a:tcPr marL="91443" marR="91443" marT="45705" marB="45705"/>
                </a:tc>
              </a:tr>
              <a:tr h="264081">
                <a:tc>
                  <a:txBody>
                    <a:bodyPr/>
                    <a:lstStyle/>
                    <a:p>
                      <a:pPr algn="ctr"/>
                      <a:r>
                        <a:rPr lang="de-DE" sz="1000" baseline="30000" dirty="0" smtClean="0"/>
                        <a:t>288</a:t>
                      </a:r>
                      <a:r>
                        <a:rPr lang="de-DE" sz="1000" baseline="0" dirty="0" smtClean="0"/>
                        <a:t>115</a:t>
                      </a:r>
                      <a:endParaRPr lang="en-US" sz="1000" baseline="30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 dirty="0" smtClean="0"/>
                        <a:t>ER</a:t>
                      </a:r>
                      <a:endParaRPr lang="en-US" sz="1000" b="1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/>
                        <a:t>10</a:t>
                      </a:r>
                      <a:endParaRPr lang="en-US" sz="1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/>
                        <a:t>0.3</a:t>
                      </a:r>
                      <a:endParaRPr lang="en-US" sz="1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i="1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sz="1000" i="1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i="1" dirty="0" smtClean="0">
                          <a:solidFill>
                            <a:srgbClr val="FF0000"/>
                          </a:solidFill>
                        </a:rPr>
                        <a:t>300</a:t>
                      </a:r>
                      <a:endParaRPr lang="en-US" sz="1000" i="1" dirty="0">
                        <a:solidFill>
                          <a:srgbClr val="FF0000"/>
                        </a:solidFill>
                      </a:endParaRPr>
                    </a:p>
                  </a:txBody>
                  <a:tcPr marL="91443" marR="91443" marT="45705" marB="45705"/>
                </a:tc>
              </a:tr>
              <a:tr h="264081">
                <a:tc>
                  <a:txBody>
                    <a:bodyPr/>
                    <a:lstStyle/>
                    <a:p>
                      <a:pPr algn="ctr"/>
                      <a:r>
                        <a:rPr lang="de-DE" sz="1000" baseline="30000" dirty="0" smtClean="0"/>
                        <a:t>288</a:t>
                      </a:r>
                      <a:r>
                        <a:rPr lang="de-DE" sz="1000" baseline="0" dirty="0" smtClean="0"/>
                        <a:t>115</a:t>
                      </a:r>
                      <a:endParaRPr lang="en-US" sz="1000" baseline="30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 dirty="0" smtClean="0"/>
                        <a:t>L</a:t>
                      </a:r>
                      <a:r>
                        <a:rPr lang="de-DE" sz="1000" b="1" baseline="0" dirty="0" smtClean="0"/>
                        <a:t> </a:t>
                      </a:r>
                      <a:r>
                        <a:rPr lang="de-DE" sz="1000" b="1" dirty="0" smtClean="0"/>
                        <a:t>X-</a:t>
                      </a:r>
                      <a:r>
                        <a:rPr lang="de-DE" sz="1000" b="1" dirty="0" err="1" smtClean="0"/>
                        <a:t>rays</a:t>
                      </a:r>
                      <a:endParaRPr lang="en-US" sz="1000" b="1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/>
                        <a:t>10</a:t>
                      </a:r>
                      <a:endParaRPr lang="en-US" sz="1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smtClean="0"/>
                        <a:t>1,8</a:t>
                      </a:r>
                      <a:endParaRPr lang="en-US" sz="1000" dirty="0"/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i="1" dirty="0" smtClean="0">
                          <a:solidFill>
                            <a:schemeClr val="tx1"/>
                          </a:solidFill>
                        </a:rPr>
                        <a:t>300</a:t>
                      </a:r>
                      <a:endParaRPr lang="en-US" sz="1000" i="1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i="1" dirty="0" smtClean="0">
                          <a:solidFill>
                            <a:srgbClr val="FF0000"/>
                          </a:solidFill>
                        </a:rPr>
                        <a:t>1800</a:t>
                      </a:r>
                      <a:endParaRPr lang="en-US" sz="1000" i="1" dirty="0">
                        <a:solidFill>
                          <a:srgbClr val="FF0000"/>
                        </a:solidFill>
                      </a:endParaRPr>
                    </a:p>
                  </a:txBody>
                  <a:tcPr marL="91443" marR="91443" marT="45705" marB="45705"/>
                </a:tc>
              </a:tr>
            </a:tbl>
          </a:graphicData>
        </a:graphic>
      </p:graphicFrame>
      <p:sp>
        <p:nvSpPr>
          <p:cNvPr id="23" name="Ellipse 22"/>
          <p:cNvSpPr/>
          <p:nvPr/>
        </p:nvSpPr>
        <p:spPr bwMode="auto">
          <a:xfrm>
            <a:off x="2927316" y="5313363"/>
            <a:ext cx="250825" cy="252412"/>
          </a:xfrm>
          <a:prstGeom prst="ellipse">
            <a:avLst/>
          </a:prstGeom>
          <a:gradFill>
            <a:gsLst>
              <a:gs pos="98000">
                <a:srgbClr val="333399"/>
              </a:gs>
              <a:gs pos="0">
                <a:srgbClr val="FFFFFF"/>
              </a:gs>
            </a:gsLst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2" name="Grouper 1"/>
          <p:cNvGrpSpPr>
            <a:grpSpLocks/>
          </p:cNvGrpSpPr>
          <p:nvPr/>
        </p:nvGrpSpPr>
        <p:grpSpPr bwMode="auto">
          <a:xfrm>
            <a:off x="2208178" y="5802313"/>
            <a:ext cx="969963" cy="252412"/>
            <a:chOff x="2584450" y="5802313"/>
            <a:chExt cx="969963" cy="252412"/>
          </a:xfrm>
        </p:grpSpPr>
        <p:sp>
          <p:nvSpPr>
            <p:cNvPr id="24" name="Ellipse 23"/>
            <p:cNvSpPr/>
            <p:nvPr/>
          </p:nvSpPr>
          <p:spPr bwMode="auto">
            <a:xfrm>
              <a:off x="3303588" y="5802313"/>
              <a:ext cx="250825" cy="252412"/>
            </a:xfrm>
            <a:prstGeom prst="ellipse">
              <a:avLst/>
            </a:prstGeom>
            <a:gradFill>
              <a:gsLst>
                <a:gs pos="98000">
                  <a:srgbClr val="333399"/>
                </a:gs>
                <a:gs pos="0">
                  <a:srgbClr val="FFFFFF"/>
                </a:gs>
              </a:gsLst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5" name="Ellipse 24"/>
            <p:cNvSpPr/>
            <p:nvPr/>
          </p:nvSpPr>
          <p:spPr bwMode="auto">
            <a:xfrm>
              <a:off x="2836863" y="5802313"/>
              <a:ext cx="250825" cy="252412"/>
            </a:xfrm>
            <a:prstGeom prst="ellipse">
              <a:avLst/>
            </a:prstGeom>
            <a:gradFill>
              <a:gsLst>
                <a:gs pos="98000">
                  <a:srgbClr val="333399"/>
                </a:gs>
                <a:gs pos="0">
                  <a:srgbClr val="FFFFFF"/>
                </a:gs>
              </a:gsLst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6" name="Ellipse 25"/>
            <p:cNvSpPr/>
            <p:nvPr/>
          </p:nvSpPr>
          <p:spPr bwMode="auto">
            <a:xfrm>
              <a:off x="2584450" y="5802313"/>
              <a:ext cx="252413" cy="252412"/>
            </a:xfrm>
            <a:prstGeom prst="ellipse">
              <a:avLst/>
            </a:prstGeom>
            <a:gradFill>
              <a:gsLst>
                <a:gs pos="98000">
                  <a:srgbClr val="333399"/>
                </a:gs>
                <a:gs pos="0">
                  <a:srgbClr val="FFFFFF"/>
                </a:gs>
              </a:gsLst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grpSp>
        <p:nvGrpSpPr>
          <p:cNvPr id="8" name="Grouper 7"/>
          <p:cNvGrpSpPr>
            <a:grpSpLocks/>
          </p:cNvGrpSpPr>
          <p:nvPr/>
        </p:nvGrpSpPr>
        <p:grpSpPr bwMode="auto">
          <a:xfrm>
            <a:off x="7775541" y="2698750"/>
            <a:ext cx="754062" cy="1558925"/>
            <a:chOff x="8151813" y="2698750"/>
            <a:chExt cx="754062" cy="1558925"/>
          </a:xfrm>
        </p:grpSpPr>
        <p:sp>
          <p:nvSpPr>
            <p:cNvPr id="16" name="Ellipse 15"/>
            <p:cNvSpPr/>
            <p:nvPr/>
          </p:nvSpPr>
          <p:spPr bwMode="auto">
            <a:xfrm>
              <a:off x="8326438" y="2698750"/>
              <a:ext cx="250825" cy="250825"/>
            </a:xfrm>
            <a:prstGeom prst="ellipse">
              <a:avLst/>
            </a:prstGeom>
            <a:gradFill flip="none" rotWithShape="1">
              <a:gsLst>
                <a:gs pos="100000">
                  <a:srgbClr val="333399"/>
                </a:gs>
                <a:gs pos="0">
                  <a:srgbClr val="FFFFFF"/>
                </a:gs>
              </a:gsLst>
              <a:lin ang="0" scaled="1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14801" name="Freeform 142"/>
            <p:cNvSpPr>
              <a:spLocks/>
            </p:cNvSpPr>
            <p:nvPr/>
          </p:nvSpPr>
          <p:spPr bwMode="auto">
            <a:xfrm rot="1125401">
              <a:off x="8151813" y="2813050"/>
              <a:ext cx="754062" cy="1444625"/>
            </a:xfrm>
            <a:custGeom>
              <a:avLst/>
              <a:gdLst>
                <a:gd name="T0" fmla="*/ 0 w 408"/>
                <a:gd name="T1" fmla="*/ 2147483647 h 861"/>
                <a:gd name="T2" fmla="*/ 2147483647 w 408"/>
                <a:gd name="T3" fmla="*/ 2147483647 h 861"/>
                <a:gd name="T4" fmla="*/ 2147483647 w 408"/>
                <a:gd name="T5" fmla="*/ 0 h 86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08" h="861">
                  <a:moveTo>
                    <a:pt x="0" y="861"/>
                  </a:moveTo>
                  <a:cubicBezTo>
                    <a:pt x="56" y="774"/>
                    <a:pt x="113" y="687"/>
                    <a:pt x="181" y="544"/>
                  </a:cubicBezTo>
                  <a:cubicBezTo>
                    <a:pt x="249" y="401"/>
                    <a:pt x="328" y="200"/>
                    <a:pt x="408" y="0"/>
                  </a:cubicBezTo>
                </a:path>
              </a:pathLst>
            </a:custGeom>
            <a:noFill/>
            <a:ln w="127000" cap="flat" cmpd="sng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cxnSp>
        <p:nvCxnSpPr>
          <p:cNvPr id="114789" name="Connecteur droit 46"/>
          <p:cNvCxnSpPr>
            <a:cxnSpLocks noChangeShapeType="1"/>
          </p:cNvCxnSpPr>
          <p:nvPr/>
        </p:nvCxnSpPr>
        <p:spPr bwMode="auto">
          <a:xfrm flipV="1">
            <a:off x="3292310" y="4357690"/>
            <a:ext cx="11278" cy="2180832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790" name="Connecteur droit 47"/>
          <p:cNvCxnSpPr>
            <a:cxnSpLocks noChangeShapeType="1"/>
          </p:cNvCxnSpPr>
          <p:nvPr/>
        </p:nvCxnSpPr>
        <p:spPr bwMode="auto">
          <a:xfrm flipH="1" flipV="1">
            <a:off x="3544888" y="4357689"/>
            <a:ext cx="13943" cy="2180833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791" name="Connecteur droit 48"/>
          <p:cNvCxnSpPr>
            <a:cxnSpLocks noChangeShapeType="1"/>
          </p:cNvCxnSpPr>
          <p:nvPr/>
        </p:nvCxnSpPr>
        <p:spPr bwMode="auto">
          <a:xfrm flipV="1">
            <a:off x="5321266" y="3363913"/>
            <a:ext cx="0" cy="2690812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792" name="Connecteur droit 51"/>
          <p:cNvCxnSpPr>
            <a:cxnSpLocks noChangeShapeType="1"/>
          </p:cNvCxnSpPr>
          <p:nvPr/>
        </p:nvCxnSpPr>
        <p:spPr bwMode="auto">
          <a:xfrm flipV="1">
            <a:off x="5562566" y="3395663"/>
            <a:ext cx="0" cy="26924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793" name="Connecteur droit 52"/>
          <p:cNvCxnSpPr>
            <a:cxnSpLocks noChangeShapeType="1"/>
          </p:cNvCxnSpPr>
          <p:nvPr/>
        </p:nvCxnSpPr>
        <p:spPr bwMode="auto">
          <a:xfrm flipH="1" flipV="1">
            <a:off x="6721441" y="2949575"/>
            <a:ext cx="2046287" cy="23813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794" name="Connecteur droit 56"/>
          <p:cNvCxnSpPr>
            <a:cxnSpLocks noChangeShapeType="1"/>
          </p:cNvCxnSpPr>
          <p:nvPr/>
        </p:nvCxnSpPr>
        <p:spPr bwMode="auto">
          <a:xfrm flipH="1" flipV="1">
            <a:off x="6721441" y="3176588"/>
            <a:ext cx="2063750" cy="23812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343" name="ZoneTexte 61"/>
          <p:cNvSpPr txBox="1">
            <a:spLocks noChangeArrowheads="1"/>
          </p:cNvSpPr>
          <p:nvPr/>
        </p:nvSpPr>
        <p:spPr bwMode="auto">
          <a:xfrm>
            <a:off x="4270150" y="519471"/>
            <a:ext cx="487385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285750" indent="-285750" eaLnBrk="1" hangingPunct="1">
              <a:buFont typeface="Wingdings" charset="2"/>
              <a:buChar char=""/>
              <a:defRPr/>
            </a:pPr>
            <a:r>
              <a:rPr lang="en-US" sz="1800" b="1" dirty="0" smtClean="0"/>
              <a:t>Nuclear structure</a:t>
            </a:r>
          </a:p>
          <a:p>
            <a:pPr eaLnBrk="1" hangingPunct="1">
              <a:defRPr/>
            </a:pPr>
            <a:r>
              <a:rPr lang="en-US" sz="1600" dirty="0" smtClean="0"/>
              <a:t>Quasi-particle excitations </a:t>
            </a:r>
            <a:r>
              <a:rPr lang="en-US" sz="1600" dirty="0" smtClean="0">
                <a:latin typeface="Wingdings" charset="0"/>
                <a:cs typeface="Wingdings" charset="0"/>
                <a:sym typeface="Wingdings" charset="0"/>
              </a:rPr>
              <a:t></a:t>
            </a:r>
            <a:r>
              <a:rPr lang="en-US" sz="1600" dirty="0" smtClean="0">
                <a:sym typeface="Wingdings" charset="0"/>
              </a:rPr>
              <a:t> deformation/K-isomers</a:t>
            </a:r>
          </a:p>
          <a:p>
            <a:pPr eaLnBrk="1" hangingPunct="1">
              <a:defRPr/>
            </a:pPr>
            <a:r>
              <a:rPr lang="en-US" sz="1600" dirty="0" smtClean="0">
                <a:sym typeface="Wingdings" charset="0"/>
              </a:rPr>
              <a:t>Alpha/gamma/electron spectroscopy</a:t>
            </a:r>
          </a:p>
          <a:p>
            <a:pPr eaLnBrk="1" hangingPunct="1">
              <a:defRPr/>
            </a:pPr>
            <a:r>
              <a:rPr lang="en-US" sz="1600" dirty="0" smtClean="0">
                <a:sym typeface="Wingdings" charset="0"/>
              </a:rPr>
              <a:t>X ray spectroscopy</a:t>
            </a:r>
            <a:endParaRPr lang="en-US" sz="1800" dirty="0" smtClean="0">
              <a:sym typeface="Wingdings" charset="0"/>
            </a:endParaRPr>
          </a:p>
          <a:p>
            <a:pPr eaLnBrk="1" hangingPunct="1">
              <a:defRPr/>
            </a:pPr>
            <a:endParaRPr lang="en-US" sz="1800" b="1" dirty="0" smtClean="0">
              <a:sym typeface="Wingdings" charset="0"/>
            </a:endParaRPr>
          </a:p>
          <a:p>
            <a:pPr marL="285750" indent="-285750" eaLnBrk="1" hangingPunct="1">
              <a:buFont typeface="Wingdings" charset="2"/>
              <a:buChar char=""/>
              <a:defRPr/>
            </a:pPr>
            <a:r>
              <a:rPr lang="en-US" sz="1800" b="1" dirty="0" smtClean="0">
                <a:sym typeface="Wingdings" charset="0"/>
              </a:rPr>
              <a:t>Reaction studies</a:t>
            </a:r>
          </a:p>
          <a:p>
            <a:pPr eaLnBrk="1" hangingPunct="1">
              <a:defRPr/>
            </a:pPr>
            <a:r>
              <a:rPr lang="en-US" sz="1600" dirty="0" err="1" smtClean="0">
                <a:sym typeface="Wingdings" charset="0"/>
              </a:rPr>
              <a:t>Isospin</a:t>
            </a:r>
            <a:r>
              <a:rPr lang="en-US" sz="1600" dirty="0" smtClean="0">
                <a:sym typeface="Wingdings" charset="0"/>
              </a:rPr>
              <a:t> dependent investigation</a:t>
            </a:r>
          </a:p>
        </p:txBody>
      </p:sp>
      <p:sp>
        <p:nvSpPr>
          <p:cNvPr id="52344" name="Rectangle 70"/>
          <p:cNvSpPr>
            <a:spLocks noChangeArrowheads="1"/>
          </p:cNvSpPr>
          <p:nvPr/>
        </p:nvSpPr>
        <p:spPr bwMode="auto">
          <a:xfrm>
            <a:off x="5583034" y="4116003"/>
            <a:ext cx="3560966" cy="70788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/>
          <a:p>
            <a:r>
              <a:rPr lang="en-US" sz="2000" dirty="0" smtClean="0">
                <a:cs typeface="Zapf Dingbats" charset="0"/>
                <a:sym typeface="Zapf Dingbats" charset="0"/>
              </a:rPr>
              <a:t>Z &gt; 112 </a:t>
            </a:r>
            <a:r>
              <a:rPr lang="en-US" sz="2000" dirty="0">
                <a:latin typeface="Wingdings" charset="0"/>
                <a:cs typeface="Wingdings" charset="0"/>
                <a:sym typeface="Wingdings" charset="0"/>
              </a:rPr>
              <a:t></a:t>
            </a:r>
            <a:r>
              <a:rPr lang="en-US" sz="2000" dirty="0">
                <a:cs typeface="Zapf Dingbats" charset="0"/>
                <a:sym typeface="Zapf Dingbats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cs typeface="Zapf Dingbats" charset="0"/>
                <a:sym typeface="Zapf Dingbats" charset="0"/>
              </a:rPr>
              <a:t>Actinide </a:t>
            </a:r>
            <a:r>
              <a:rPr lang="en-US" sz="2000" dirty="0" smtClean="0">
                <a:solidFill>
                  <a:srgbClr val="FF0000"/>
                </a:solidFill>
                <a:cs typeface="Zapf Dingbats" charset="0"/>
                <a:sym typeface="Zapf Dingbats" charset="0"/>
              </a:rPr>
              <a:t>targets</a:t>
            </a:r>
          </a:p>
          <a:p>
            <a:r>
              <a:rPr lang="en-US" sz="2000" dirty="0" smtClean="0">
                <a:solidFill>
                  <a:srgbClr val="FF0000"/>
                </a:solidFill>
                <a:cs typeface="Zapf Dingbats" charset="0"/>
                <a:sym typeface="Zapf Dingbats" charset="0"/>
              </a:rPr>
              <a:t>		</a:t>
            </a:r>
            <a:r>
              <a:rPr lang="en-US" sz="2000" baseline="30000" dirty="0" smtClean="0">
                <a:solidFill>
                  <a:srgbClr val="FF0000"/>
                </a:solidFill>
                <a:cs typeface="Zapf Dingbats" charset="0"/>
                <a:sym typeface="Zapf Dingbats" charset="0"/>
              </a:rPr>
              <a:t>48</a:t>
            </a:r>
            <a:r>
              <a:rPr lang="en-US" sz="2000" dirty="0" smtClean="0">
                <a:solidFill>
                  <a:srgbClr val="FF0000"/>
                </a:solidFill>
                <a:cs typeface="Zapf Dingbats" charset="0"/>
                <a:sym typeface="Zapf Dingbats" charset="0"/>
              </a:rPr>
              <a:t>Ca beam and heavier</a:t>
            </a:r>
          </a:p>
        </p:txBody>
      </p:sp>
      <p:sp>
        <p:nvSpPr>
          <p:cNvPr id="73" name="ZoneTexte 2"/>
          <p:cNvSpPr txBox="1">
            <a:spLocks noChangeArrowheads="1"/>
          </p:cNvSpPr>
          <p:nvPr/>
        </p:nvSpPr>
        <p:spPr bwMode="auto">
          <a:xfrm>
            <a:off x="1" y="0"/>
            <a:ext cx="68892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GB" dirty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  <a:sym typeface="Arial" charset="0"/>
              </a:rPr>
              <a:t>Very</a:t>
            </a:r>
            <a:r>
              <a:rPr lang="en-GB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  <a:sym typeface="Arial" charset="0"/>
              </a:rPr>
              <a:t> and Superheavy elements studies</a:t>
            </a:r>
            <a:endParaRPr lang="en-GB" dirty="0">
              <a:solidFill>
                <a:srgbClr val="00009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  <a:sym typeface="Arial" charset="0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5804299" y="5629940"/>
            <a:ext cx="333970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sz="2000" b="1" dirty="0">
                <a:ea typeface="Zapf Dingbats"/>
                <a:cs typeface="Zapf Dingbats"/>
                <a:sym typeface="Zapf Dingbats"/>
              </a:rPr>
              <a:t>Instrumentation</a:t>
            </a:r>
            <a:endParaRPr lang="en-US" sz="2000" b="1" dirty="0">
              <a:solidFill>
                <a:srgbClr val="FF0000"/>
              </a:solidFill>
              <a:latin typeface="+mj-lt"/>
              <a:ea typeface="Zapf Dingbats"/>
              <a:cs typeface="Zapf Dingbats"/>
              <a:sym typeface="Zapf Dingbats"/>
            </a:endParaRPr>
          </a:p>
          <a:p>
            <a:pPr algn="r">
              <a:defRPr/>
            </a:pPr>
            <a:r>
              <a:rPr lang="en-US" sz="2000" dirty="0">
                <a:solidFill>
                  <a:srgbClr val="FF0000"/>
                </a:solidFill>
                <a:latin typeface="+mj-lt"/>
                <a:ea typeface="Zapf Dingbats"/>
                <a:cs typeface="Zapf Dingbats"/>
                <a:sym typeface="Zapf Dingbats"/>
              </a:rPr>
              <a:t>SIRIUS </a:t>
            </a:r>
            <a:r>
              <a:rPr lang="en-US" sz="2000" dirty="0" smtClean="0">
                <a:solidFill>
                  <a:srgbClr val="FF0000"/>
                </a:solidFill>
                <a:latin typeface="+mj-lt"/>
                <a:ea typeface="Zapf Dingbats"/>
                <a:cs typeface="Zapf Dingbats"/>
                <a:sym typeface="Zapf Dingbats"/>
              </a:rPr>
              <a:t>for Decay spectroscopy</a:t>
            </a:r>
            <a:endParaRPr lang="en-US" sz="2000" dirty="0">
              <a:solidFill>
                <a:srgbClr val="FF0000"/>
              </a:solidFill>
              <a:latin typeface="+mj-lt"/>
              <a:ea typeface="Zapf Dingbats"/>
              <a:cs typeface="Zapf Dingbats"/>
              <a:sym typeface="Zapf Dingbats"/>
            </a:endParaRPr>
          </a:p>
        </p:txBody>
      </p:sp>
      <p:sp>
        <p:nvSpPr>
          <p:cNvPr id="40" name="Ellipse 39"/>
          <p:cNvSpPr/>
          <p:nvPr/>
        </p:nvSpPr>
        <p:spPr bwMode="auto">
          <a:xfrm>
            <a:off x="4846773" y="3887430"/>
            <a:ext cx="250825" cy="252412"/>
          </a:xfrm>
          <a:prstGeom prst="ellipse">
            <a:avLst/>
          </a:prstGeom>
          <a:gradFill>
            <a:gsLst>
              <a:gs pos="98000">
                <a:srgbClr val="333399"/>
              </a:gs>
              <a:gs pos="0">
                <a:srgbClr val="FFFFFF"/>
              </a:gs>
            </a:gsLst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1" name="Ellipse 40"/>
          <p:cNvSpPr/>
          <p:nvPr/>
        </p:nvSpPr>
        <p:spPr bwMode="auto">
          <a:xfrm>
            <a:off x="4351237" y="4376777"/>
            <a:ext cx="250825" cy="252412"/>
          </a:xfrm>
          <a:prstGeom prst="ellipse">
            <a:avLst/>
          </a:prstGeom>
          <a:gradFill>
            <a:gsLst>
              <a:gs pos="98000">
                <a:srgbClr val="333399"/>
              </a:gs>
              <a:gs pos="0">
                <a:srgbClr val="FFFFFF"/>
              </a:gs>
            </a:gsLst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2" name="Ellipse 41"/>
          <p:cNvSpPr/>
          <p:nvPr/>
        </p:nvSpPr>
        <p:spPr bwMode="auto">
          <a:xfrm>
            <a:off x="3891202" y="4849799"/>
            <a:ext cx="250825" cy="252412"/>
          </a:xfrm>
          <a:prstGeom prst="ellipse">
            <a:avLst/>
          </a:prstGeom>
          <a:gradFill>
            <a:gsLst>
              <a:gs pos="98000">
                <a:srgbClr val="333399"/>
              </a:gs>
              <a:gs pos="0">
                <a:srgbClr val="FFFFFF"/>
              </a:gs>
            </a:gsLst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" name="Flèche vers la droite 8"/>
          <p:cNvSpPr/>
          <p:nvPr/>
        </p:nvSpPr>
        <p:spPr>
          <a:xfrm rot="8004575">
            <a:off x="4548512" y="4127597"/>
            <a:ext cx="304530" cy="251361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Flèche vers la droite 42"/>
          <p:cNvSpPr/>
          <p:nvPr/>
        </p:nvSpPr>
        <p:spPr>
          <a:xfrm rot="8004575">
            <a:off x="4085372" y="4616944"/>
            <a:ext cx="304530" cy="251361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Ellipse 44"/>
          <p:cNvSpPr/>
          <p:nvPr/>
        </p:nvSpPr>
        <p:spPr bwMode="auto">
          <a:xfrm>
            <a:off x="6035871" y="3417774"/>
            <a:ext cx="250825" cy="252412"/>
          </a:xfrm>
          <a:prstGeom prst="ellipse">
            <a:avLst/>
          </a:prstGeom>
          <a:gradFill>
            <a:gsLst>
              <a:gs pos="98000">
                <a:srgbClr val="333399"/>
              </a:gs>
              <a:gs pos="0">
                <a:srgbClr val="FFFFFF"/>
              </a:gs>
            </a:gsLst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460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52344" grpId="0" animBg="1"/>
      <p:bldP spid="39" grpId="0"/>
      <p:bldP spid="40" grpId="0" animBg="1"/>
      <p:bldP spid="41" grpId="0" animBg="1"/>
      <p:bldP spid="42" grpId="0" animBg="1"/>
      <p:bldP spid="9" grpId="0" animBg="1"/>
      <p:bldP spid="43" grpId="0" animBg="1"/>
      <p:bldP spid="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3-11-05 à 16.25.40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47519"/>
            <a:ext cx="8274184" cy="334943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 rot="20678932">
            <a:off x="7465326" y="4174704"/>
            <a:ext cx="965738" cy="12483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Image 5" descr="LEB en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6169" y="3556917"/>
            <a:ext cx="2080008" cy="1457758"/>
          </a:xfrm>
          <a:prstGeom prst="rect">
            <a:avLst/>
          </a:prstGeom>
        </p:spPr>
      </p:pic>
      <p:grpSp>
        <p:nvGrpSpPr>
          <p:cNvPr id="8" name="Grouper 51"/>
          <p:cNvGrpSpPr>
            <a:grpSpLocks/>
          </p:cNvGrpSpPr>
          <p:nvPr/>
        </p:nvGrpSpPr>
        <p:grpSpPr bwMode="auto">
          <a:xfrm>
            <a:off x="4572001" y="4646631"/>
            <a:ext cx="4214111" cy="2211369"/>
            <a:chOff x="5700175" y="5111166"/>
            <a:chExt cx="3916771" cy="2211369"/>
          </a:xfrm>
        </p:grpSpPr>
        <p:grpSp>
          <p:nvGrpSpPr>
            <p:cNvPr id="9" name="Grouper 50"/>
            <p:cNvGrpSpPr>
              <a:grpSpLocks/>
            </p:cNvGrpSpPr>
            <p:nvPr/>
          </p:nvGrpSpPr>
          <p:grpSpPr bwMode="auto">
            <a:xfrm>
              <a:off x="5700175" y="5111166"/>
              <a:ext cx="3678076" cy="2211369"/>
              <a:chOff x="5700175" y="5111166"/>
              <a:chExt cx="3678076" cy="2211369"/>
            </a:xfrm>
          </p:grpSpPr>
          <p:sp>
            <p:nvSpPr>
              <p:cNvPr id="11" name="Flèche vers la droite 10"/>
              <p:cNvSpPr/>
              <p:nvPr/>
            </p:nvSpPr>
            <p:spPr bwMode="auto">
              <a:xfrm rot="5400000">
                <a:off x="8755964" y="5836154"/>
                <a:ext cx="944562" cy="300012"/>
              </a:xfrm>
              <a:prstGeom prst="rightArrow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defTabSz="914400" eaLnBrk="0" hangingPunct="0">
                  <a:defRPr/>
                </a:pPr>
                <a:endParaRPr lang="en-GB" sz="800" dirty="0">
                  <a:solidFill>
                    <a:prstClr val="black"/>
                  </a:solidFill>
                  <a:latin typeface="Arial"/>
                  <a:ea typeface="ＭＳ Ｐゴシック"/>
                  <a:cs typeface="ＭＳ Ｐゴシック"/>
                </a:endParaRPr>
              </a:p>
            </p:txBody>
          </p:sp>
          <p:grpSp>
            <p:nvGrpSpPr>
              <p:cNvPr id="12" name="Grouper 51"/>
              <p:cNvGrpSpPr>
                <a:grpSpLocks/>
              </p:cNvGrpSpPr>
              <p:nvPr/>
            </p:nvGrpSpPr>
            <p:grpSpPr bwMode="auto">
              <a:xfrm>
                <a:off x="5700175" y="5111166"/>
                <a:ext cx="3617434" cy="2211369"/>
                <a:chOff x="5820876" y="5135842"/>
                <a:chExt cx="3617370" cy="2211793"/>
              </a:xfrm>
            </p:grpSpPr>
            <p:sp>
              <p:nvSpPr>
                <p:cNvPr id="13" name="ZoneTexte 12"/>
                <p:cNvSpPr txBox="1"/>
                <p:nvPr/>
              </p:nvSpPr>
              <p:spPr>
                <a:xfrm>
                  <a:off x="5820876" y="5623756"/>
                  <a:ext cx="2610115" cy="1723879"/>
                </a:xfrm>
                <a:prstGeom prst="rect">
                  <a:avLst/>
                </a:prstGeom>
                <a:ln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wrap="square">
                  <a:spAutoFit/>
                </a:bodyPr>
                <a:lstStyle/>
                <a:p>
                  <a:r>
                    <a:rPr lang="en-US" sz="1800" b="1" dirty="0" smtClean="0">
                      <a:solidFill>
                        <a:srgbClr val="2D2D8A"/>
                      </a:solidFill>
                    </a:rPr>
                    <a:t>Phase 1b:</a:t>
                  </a:r>
                </a:p>
                <a:p>
                  <a:r>
                    <a:rPr lang="en-US" sz="1800" b="1" dirty="0" smtClean="0">
                      <a:solidFill>
                        <a:srgbClr val="2D2D8A"/>
                      </a:solidFill>
                    </a:rPr>
                    <a:t>Ground </a:t>
                  </a:r>
                  <a:r>
                    <a:rPr lang="en-US" sz="1800" b="1" dirty="0">
                      <a:solidFill>
                        <a:srgbClr val="2D2D8A"/>
                      </a:solidFill>
                    </a:rPr>
                    <a:t>state properties</a:t>
                  </a:r>
                </a:p>
                <a:p>
                  <a:r>
                    <a:rPr lang="en-US" sz="1400" b="1" i="1" dirty="0">
                      <a:solidFill>
                        <a:srgbClr val="2D2D8A"/>
                      </a:solidFill>
                    </a:rPr>
                    <a:t>(mass, size, moments, spins)</a:t>
                  </a:r>
                </a:p>
                <a:p>
                  <a:pPr>
                    <a:defRPr/>
                  </a:pPr>
                  <a:endParaRPr lang="en-GB" sz="1400" b="1" dirty="0" smtClean="0">
                    <a:solidFill>
                      <a:srgbClr val="000000"/>
                    </a:solidFill>
                  </a:endParaRPr>
                </a:p>
                <a:p>
                  <a:pPr>
                    <a:defRPr/>
                  </a:pPr>
                  <a:r>
                    <a:rPr lang="en-GB" sz="1400" b="1" i="1" dirty="0" smtClean="0">
                      <a:solidFill>
                        <a:srgbClr val="000000"/>
                      </a:solidFill>
                    </a:rPr>
                    <a:t>REGLIS</a:t>
                  </a:r>
                  <a:r>
                    <a:rPr lang="en-GB" sz="1400" b="1" i="1" baseline="30000" dirty="0" smtClean="0">
                      <a:solidFill>
                        <a:srgbClr val="000000"/>
                      </a:solidFill>
                    </a:rPr>
                    <a:t>3 </a:t>
                  </a:r>
                  <a:r>
                    <a:rPr lang="en-GB" sz="1400" b="1" i="1" dirty="0" smtClean="0">
                      <a:solidFill>
                        <a:srgbClr val="000000"/>
                      </a:solidFill>
                    </a:rPr>
                    <a:t>setup</a:t>
                  </a:r>
                  <a:endParaRPr lang="en-GB" sz="1400" i="1" dirty="0" smtClean="0">
                    <a:solidFill>
                      <a:srgbClr val="000000"/>
                    </a:solidFill>
                    <a:latin typeface="Arial"/>
                    <a:ea typeface="ＭＳ Ｐゴシック"/>
                    <a:cs typeface="ＭＳ Ｐゴシック"/>
                  </a:endParaRPr>
                </a:p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GB" sz="1400" dirty="0" smtClean="0">
                      <a:solidFill>
                        <a:srgbClr val="000000"/>
                      </a:solidFill>
                      <a:latin typeface="Arial"/>
                      <a:ea typeface="ＭＳ Ｐゴシック"/>
                      <a:cs typeface="ＭＳ Ｐゴシック"/>
                    </a:rPr>
                    <a:t>Low </a:t>
                  </a:r>
                  <a:r>
                    <a:rPr lang="en-GB" sz="1400" dirty="0">
                      <a:solidFill>
                        <a:srgbClr val="000000"/>
                      </a:solidFill>
                      <a:latin typeface="Arial"/>
                      <a:ea typeface="ＭＳ Ｐゴシック"/>
                      <a:cs typeface="ＭＳ Ｐゴシック"/>
                    </a:rPr>
                    <a:t> </a:t>
                  </a:r>
                  <a:r>
                    <a:rPr lang="en-GB" sz="1400" dirty="0" smtClean="0">
                      <a:solidFill>
                        <a:srgbClr val="000000"/>
                      </a:solidFill>
                      <a:latin typeface="Arial"/>
                      <a:ea typeface="ＭＳ Ｐゴシック"/>
                      <a:cs typeface="ＭＳ Ｐゴシック"/>
                    </a:rPr>
                    <a:t>Energy</a:t>
                  </a:r>
                  <a:endParaRPr lang="en-GB" sz="1400" dirty="0">
                    <a:solidFill>
                      <a:srgbClr val="000000"/>
                    </a:solidFill>
                    <a:latin typeface="Arial"/>
                    <a:ea typeface="ＭＳ Ｐゴシック"/>
                    <a:cs typeface="ＭＳ Ｐゴシック"/>
                  </a:endParaRPr>
                </a:p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GB" sz="1400" dirty="0" smtClean="0">
                      <a:solidFill>
                        <a:srgbClr val="000000"/>
                      </a:solidFill>
                      <a:latin typeface="Arial"/>
                      <a:ea typeface="ＭＳ Ｐゴシック"/>
                      <a:cs typeface="ＭＳ Ｐゴシック"/>
                    </a:rPr>
                    <a:t>Branch</a:t>
                  </a:r>
                </a:p>
              </p:txBody>
            </p:sp>
            <p:pic>
              <p:nvPicPr>
                <p:cNvPr id="14" name="Image 49" descr="Setup TiSa Louvain.JPG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02401" y="6483374"/>
                  <a:ext cx="799792" cy="8200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5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8436825" y="5135842"/>
                  <a:ext cx="1001421" cy="1486326"/>
                </a:xfrm>
                <a:prstGeom prst="line">
                  <a:avLst/>
                </a:prstGeom>
                <a:ln w="57150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>
                  <a:prstTxWarp prst="textNoShape">
                    <a:avLst/>
                  </a:prstTxWarp>
                  <a:spAutoFit/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 dirty="0">
                    <a:solidFill>
                      <a:srgbClr val="000000"/>
                    </a:solidFill>
                    <a:latin typeface="Arial"/>
                    <a:ea typeface="ＭＳ Ｐゴシック"/>
                    <a:cs typeface="ＭＳ Ｐゴシック"/>
                  </a:endParaRPr>
                </a:p>
              </p:txBody>
            </p:sp>
          </p:grpSp>
        </p:grpSp>
        <p:sp>
          <p:nvSpPr>
            <p:cNvPr id="10" name="Text Box 26"/>
            <p:cNvSpPr txBox="1">
              <a:spLocks noChangeArrowheads="1"/>
            </p:cNvSpPr>
            <p:nvPr/>
          </p:nvSpPr>
          <p:spPr bwMode="auto">
            <a:xfrm>
              <a:off x="8812801" y="6490379"/>
              <a:ext cx="80414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sz="2000" b="1" i="1" dirty="0">
                  <a:solidFill>
                    <a:srgbClr val="2D2D8A"/>
                  </a:solidFill>
                  <a:latin typeface="Calibri" charset="0"/>
                  <a:ea typeface="ＭＳ Ｐゴシック" charset="-128"/>
                  <a:cs typeface="ＭＳ Ｐゴシック"/>
                </a:rPr>
                <a:t>DESIR</a:t>
              </a:r>
            </a:p>
          </p:txBody>
        </p:sp>
      </p:grpSp>
      <p:grpSp>
        <p:nvGrpSpPr>
          <p:cNvPr id="16" name="Grouper 47"/>
          <p:cNvGrpSpPr>
            <a:grpSpLocks/>
          </p:cNvGrpSpPr>
          <p:nvPr/>
        </p:nvGrpSpPr>
        <p:grpSpPr bwMode="auto">
          <a:xfrm>
            <a:off x="0" y="3713343"/>
            <a:ext cx="4248472" cy="2005772"/>
            <a:chOff x="1334309" y="3153398"/>
            <a:chExt cx="5755862" cy="2763691"/>
          </a:xfrm>
        </p:grpSpPr>
        <p:sp>
          <p:nvSpPr>
            <p:cNvPr id="17" name="ZoneTexte 16"/>
            <p:cNvSpPr txBox="1"/>
            <p:nvPr/>
          </p:nvSpPr>
          <p:spPr>
            <a:xfrm>
              <a:off x="1334309" y="3627079"/>
              <a:ext cx="4975406" cy="229001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>
                <a:defRPr sz="4800">
                  <a:solidFill>
                    <a:schemeClr val="bg2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4800">
                  <a:solidFill>
                    <a:schemeClr val="bg2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4800">
                  <a:solidFill>
                    <a:schemeClr val="bg2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4800">
                  <a:solidFill>
                    <a:schemeClr val="bg2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4800">
                  <a:solidFill>
                    <a:schemeClr val="bg2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bg2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bg2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bg2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bg2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 b="1" dirty="0" smtClean="0">
                  <a:solidFill>
                    <a:srgbClr val="2D2D8A"/>
                  </a:solidFill>
                  <a:latin typeface="+mj-lt"/>
                </a:rPr>
                <a:t>Atomic physics</a:t>
              </a:r>
              <a:endParaRPr lang="en-US" sz="1800" b="1" dirty="0">
                <a:solidFill>
                  <a:srgbClr val="2D2D8A"/>
                </a:solidFill>
                <a:latin typeface="+mj-lt"/>
              </a:endParaRPr>
            </a:p>
            <a:p>
              <a:pPr defTabSz="914400" eaLnBrk="0" hangingPunct="0">
                <a:defRPr/>
              </a:pPr>
              <a:endParaRPr lang="en-GB" sz="1400" b="1" i="1" dirty="0" smtClean="0">
                <a:solidFill>
                  <a:srgbClr val="000000"/>
                </a:solidFill>
                <a:latin typeface="Arial" charset="0"/>
              </a:endParaRPr>
            </a:p>
            <a:p>
              <a:pPr defTabSz="914400" eaLnBrk="0" hangingPunct="0">
                <a:defRPr/>
              </a:pPr>
              <a:r>
                <a:rPr lang="en-GB" sz="1400" b="1" i="1" dirty="0" smtClean="0">
                  <a:solidFill>
                    <a:srgbClr val="000000"/>
                  </a:solidFill>
                  <a:latin typeface="Arial" charset="0"/>
                </a:rPr>
                <a:t>FISIC </a:t>
              </a:r>
              <a:r>
                <a:rPr lang="en-GB" sz="1400" b="1" i="1" dirty="0">
                  <a:solidFill>
                    <a:srgbClr val="000000"/>
                  </a:solidFill>
                  <a:latin typeface="Arial" charset="0"/>
                </a:rPr>
                <a:t>setup</a:t>
              </a:r>
            </a:p>
            <a:p>
              <a:pPr defTabSz="914400" eaLnBrk="0" hangingPunct="0">
                <a:defRPr/>
              </a:pPr>
              <a:r>
                <a:rPr lang="en-GB" sz="1400" dirty="0" smtClean="0">
                  <a:solidFill>
                    <a:srgbClr val="000000"/>
                  </a:solidFill>
                  <a:latin typeface="Arial" charset="0"/>
                </a:rPr>
                <a:t>Fast </a:t>
              </a:r>
              <a:r>
                <a:rPr lang="en-GB" sz="1400" dirty="0">
                  <a:solidFill>
                    <a:srgbClr val="000000"/>
                  </a:solidFill>
                  <a:latin typeface="Arial" charset="0"/>
                </a:rPr>
                <a:t>Ion Slow</a:t>
              </a:r>
            </a:p>
            <a:p>
              <a:pPr defTabSz="914400" eaLnBrk="0" hangingPunct="0">
                <a:defRPr/>
              </a:pPr>
              <a:r>
                <a:rPr lang="en-GB" sz="1400" dirty="0">
                  <a:solidFill>
                    <a:srgbClr val="000000"/>
                  </a:solidFill>
                  <a:latin typeface="Arial" charset="0"/>
                </a:rPr>
                <a:t>Ion </a:t>
              </a:r>
              <a:r>
                <a:rPr lang="en-GB" sz="1400" dirty="0" smtClean="0">
                  <a:solidFill>
                    <a:srgbClr val="000000"/>
                  </a:solidFill>
                  <a:latin typeface="Arial" charset="0"/>
                </a:rPr>
                <a:t>Collisions</a:t>
              </a:r>
            </a:p>
            <a:p>
              <a:pPr defTabSz="914400" eaLnBrk="0" hangingPunct="0">
                <a:defRPr/>
              </a:pPr>
              <a:r>
                <a:rPr lang="en-GB" sz="1400" dirty="0" smtClean="0">
                  <a:solidFill>
                    <a:srgbClr val="000000"/>
                  </a:solidFill>
                  <a:latin typeface="Arial" charset="0"/>
                </a:rPr>
                <a:t>Electron exchange</a:t>
              </a:r>
            </a:p>
            <a:p>
              <a:pPr defTabSz="914400" eaLnBrk="0" hangingPunct="0">
                <a:defRPr/>
              </a:pPr>
              <a:endParaRPr lang="en-GB" sz="1400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8" name="Line 12"/>
            <p:cNvSpPr>
              <a:spLocks noChangeShapeType="1"/>
            </p:cNvSpPr>
            <p:nvPr/>
          </p:nvSpPr>
          <p:spPr bwMode="auto">
            <a:xfrm flipV="1">
              <a:off x="6309715" y="3153398"/>
              <a:ext cx="780456" cy="679322"/>
            </a:xfrm>
            <a:prstGeom prst="line">
              <a:avLst/>
            </a:prstGeom>
            <a:ln w="571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endParaRPr>
            </a:p>
          </p:txBody>
        </p:sp>
        <p:pic>
          <p:nvPicPr>
            <p:cNvPr id="19" name="Image 8" descr="image003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5677" y="4130375"/>
              <a:ext cx="2552846" cy="168669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pic>
      </p:grpSp>
      <p:grpSp>
        <p:nvGrpSpPr>
          <p:cNvPr id="20" name="Grouper 19"/>
          <p:cNvGrpSpPr/>
          <p:nvPr/>
        </p:nvGrpSpPr>
        <p:grpSpPr>
          <a:xfrm>
            <a:off x="5738408" y="1614956"/>
            <a:ext cx="3405591" cy="3061037"/>
            <a:chOff x="5796135" y="2564338"/>
            <a:chExt cx="3405591" cy="3061037"/>
          </a:xfrm>
        </p:grpSpPr>
        <p:sp>
          <p:nvSpPr>
            <p:cNvPr id="21" name="ZoneTexte 20"/>
            <p:cNvSpPr txBox="1"/>
            <p:nvPr/>
          </p:nvSpPr>
          <p:spPr bwMode="auto">
            <a:xfrm>
              <a:off x="5796135" y="2564338"/>
              <a:ext cx="3405591" cy="1661994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en-US" sz="1800" b="1" dirty="0" smtClean="0">
                  <a:solidFill>
                    <a:srgbClr val="2D2D8A"/>
                  </a:solidFill>
                </a:rPr>
                <a:t>Phase 1.a : Decay </a:t>
              </a:r>
              <a:r>
                <a:rPr lang="en-US" sz="1800" b="1" dirty="0">
                  <a:solidFill>
                    <a:srgbClr val="2D2D8A"/>
                  </a:solidFill>
                </a:rPr>
                <a:t>spectroscopy</a:t>
              </a:r>
            </a:p>
            <a:p>
              <a:pPr>
                <a:defRPr/>
              </a:pPr>
              <a:endParaRPr lang="en-GB" sz="1400" b="1" i="1" dirty="0" smtClean="0">
                <a:solidFill>
                  <a:srgbClr val="000000"/>
                </a:solidFill>
              </a:endParaRPr>
            </a:p>
            <a:p>
              <a:pPr>
                <a:defRPr/>
              </a:pPr>
              <a:r>
                <a:rPr lang="en-GB" sz="1400" b="1" i="1" dirty="0" smtClean="0">
                  <a:solidFill>
                    <a:srgbClr val="000000"/>
                  </a:solidFill>
                </a:rPr>
                <a:t>SIRIUS setup</a:t>
              </a:r>
              <a:endParaRPr lang="en-GB" sz="14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400" dirty="0" smtClean="0">
                  <a:solidFill>
                    <a:srgbClr val="000000"/>
                  </a:solidFill>
                  <a:latin typeface="Arial"/>
                  <a:ea typeface="ＭＳ Ｐゴシック"/>
                  <a:cs typeface="ＭＳ Ｐゴシック"/>
                </a:rPr>
                <a:t>Implantation</a:t>
              </a:r>
              <a:r>
                <a:rPr lang="en-GB" sz="1400" dirty="0">
                  <a:solidFill>
                    <a:srgbClr val="000000"/>
                  </a:solidFill>
                  <a:latin typeface="Arial"/>
                  <a:ea typeface="ＭＳ Ｐゴシック"/>
                  <a:cs typeface="ＭＳ Ｐゴシック"/>
                </a:rPr>
                <a:t>-decay </a:t>
              </a: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400" dirty="0">
                  <a:solidFill>
                    <a:srgbClr val="000000"/>
                  </a:solidFill>
                  <a:latin typeface="Arial"/>
                  <a:ea typeface="ＭＳ Ｐゴシック"/>
                  <a:cs typeface="ＭＳ Ｐゴシック"/>
                </a:rPr>
                <a:t>station at the mass </a:t>
              </a: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400" dirty="0">
                  <a:solidFill>
                    <a:srgbClr val="000000"/>
                  </a:solidFill>
                  <a:latin typeface="Arial"/>
                  <a:ea typeface="ＭＳ Ｐゴシック"/>
                  <a:cs typeface="ＭＳ Ｐゴシック"/>
                </a:rPr>
                <a:t>dispersive </a:t>
              </a:r>
              <a:r>
                <a:rPr lang="en-GB" sz="1400" dirty="0" smtClean="0">
                  <a:solidFill>
                    <a:srgbClr val="000000"/>
                  </a:solidFill>
                  <a:latin typeface="Arial"/>
                  <a:ea typeface="ＭＳ Ｐゴシック"/>
                  <a:cs typeface="ＭＳ Ｐゴシック"/>
                </a:rPr>
                <a:t>plan</a:t>
              </a: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400" dirty="0" smtClean="0">
                  <a:solidFill>
                    <a:srgbClr val="000000"/>
                  </a:solidFill>
                  <a:latin typeface="Arial"/>
                  <a:ea typeface="ＭＳ Ｐゴシック"/>
                  <a:cs typeface="ＭＳ Ｐゴシック"/>
                </a:rPr>
                <a:t>(α,e-,</a:t>
              </a:r>
              <a:r>
                <a:rPr lang="en-GB" sz="1400" dirty="0" err="1" smtClean="0">
                  <a:solidFill>
                    <a:srgbClr val="000000"/>
                  </a:solidFill>
                  <a:latin typeface="Arial"/>
                  <a:ea typeface="ＭＳ Ｐゴシック"/>
                  <a:cs typeface="ＭＳ Ｐゴシック"/>
                </a:rPr>
                <a:t>fission,γ</a:t>
              </a:r>
              <a:r>
                <a:rPr lang="en-GB" sz="1400" dirty="0" smtClean="0">
                  <a:solidFill>
                    <a:srgbClr val="000000"/>
                  </a:solidFill>
                  <a:latin typeface="Arial"/>
                  <a:ea typeface="ＭＳ Ｐゴシック"/>
                  <a:cs typeface="ＭＳ Ｐゴシック"/>
                </a:rPr>
                <a:t>)</a:t>
              </a:r>
            </a:p>
          </p:txBody>
        </p:sp>
        <p:sp>
          <p:nvSpPr>
            <p:cNvPr id="22" name="Line 12"/>
            <p:cNvSpPr>
              <a:spLocks noChangeShapeType="1"/>
            </p:cNvSpPr>
            <p:nvPr/>
          </p:nvSpPr>
          <p:spPr bwMode="auto">
            <a:xfrm>
              <a:off x="6473669" y="4223311"/>
              <a:ext cx="1035066" cy="1402064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/>
              </a:endParaRPr>
            </a:p>
          </p:txBody>
        </p:sp>
        <p:pic>
          <p:nvPicPr>
            <p:cNvPr id="23" name="Picture 7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4328" y="2930243"/>
              <a:ext cx="1296144" cy="122408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grpSp>
        <p:nvGrpSpPr>
          <p:cNvPr id="24" name="Grouper 23"/>
          <p:cNvGrpSpPr/>
          <p:nvPr/>
        </p:nvGrpSpPr>
        <p:grpSpPr>
          <a:xfrm>
            <a:off x="2078325" y="560634"/>
            <a:ext cx="3404376" cy="3024703"/>
            <a:chOff x="2751799" y="652321"/>
            <a:chExt cx="3404376" cy="3024703"/>
          </a:xfrm>
        </p:grpSpPr>
        <p:sp>
          <p:nvSpPr>
            <p:cNvPr id="25" name="ZoneTexte 24"/>
            <p:cNvSpPr txBox="1"/>
            <p:nvPr/>
          </p:nvSpPr>
          <p:spPr bwMode="auto">
            <a:xfrm>
              <a:off x="2751799" y="692696"/>
              <a:ext cx="3351551" cy="1200328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en-US" sz="1800" b="1" dirty="0" smtClean="0">
                  <a:solidFill>
                    <a:srgbClr val="2D2D8A"/>
                  </a:solidFill>
                </a:rPr>
                <a:t>In</a:t>
              </a:r>
              <a:r>
                <a:rPr lang="en-US" sz="1800" b="1" dirty="0">
                  <a:solidFill>
                    <a:srgbClr val="2D2D8A"/>
                  </a:solidFill>
                </a:rPr>
                <a:t>-</a:t>
              </a:r>
              <a:r>
                <a:rPr lang="en-US" sz="1800" b="1" dirty="0" smtClean="0">
                  <a:solidFill>
                    <a:srgbClr val="2D2D8A"/>
                  </a:solidFill>
                </a:rPr>
                <a:t>beam spectroscopy</a:t>
              </a:r>
              <a:r>
                <a:rPr lang="en-US" sz="1400" dirty="0" smtClean="0">
                  <a:solidFill>
                    <a:srgbClr val="000000"/>
                  </a:solidFill>
                  <a:sym typeface="Wingdings" charset="2"/>
                </a:rPr>
                <a:t> </a:t>
              </a:r>
              <a:endParaRPr lang="en-US" sz="1400" dirty="0">
                <a:solidFill>
                  <a:srgbClr val="000000"/>
                </a:solidFill>
                <a:sym typeface="Wingdings" charset="2"/>
              </a:endParaRPr>
            </a:p>
            <a:p>
              <a:pPr>
                <a:defRPr/>
              </a:pPr>
              <a:r>
                <a:rPr lang="en-US" sz="1200" i="1" dirty="0" smtClean="0">
                  <a:solidFill>
                    <a:srgbClr val="000000"/>
                  </a:solidFill>
                  <a:latin typeface="Arial" charset="0"/>
                  <a:sym typeface="Wingdings" charset="2"/>
                </a:rPr>
                <a:t>Two step reactions</a:t>
              </a:r>
              <a:endParaRPr lang="en-US" sz="1200" i="1" dirty="0">
                <a:solidFill>
                  <a:srgbClr val="000000"/>
                </a:solidFill>
                <a:latin typeface="Arial" charset="0"/>
                <a:sym typeface="Wingdings" charset="2"/>
              </a:endParaRPr>
            </a:p>
            <a:p>
              <a:pPr>
                <a:defRPr/>
              </a:pPr>
              <a:r>
                <a:rPr lang="en-GB" sz="1400" i="1" dirty="0" smtClean="0">
                  <a:solidFill>
                    <a:srgbClr val="000000"/>
                  </a:solidFill>
                  <a:latin typeface="Arial" charset="0"/>
                </a:rPr>
                <a:t>EXOGAM2/AGATA</a:t>
              </a:r>
              <a:endParaRPr lang="en-GB" sz="1400" i="1" dirty="0">
                <a:solidFill>
                  <a:srgbClr val="000000"/>
                </a:solidFill>
                <a:latin typeface="Arial" charset="0"/>
              </a:endParaRPr>
            </a:p>
            <a:p>
              <a:pPr>
                <a:defRPr/>
              </a:pPr>
              <a:r>
                <a:rPr lang="en-GB" sz="1400" i="1" dirty="0">
                  <a:solidFill>
                    <a:srgbClr val="000000"/>
                  </a:solidFill>
                  <a:latin typeface="Arial" charset="0"/>
                </a:rPr>
                <a:t>PARIS</a:t>
              </a:r>
            </a:p>
            <a:p>
              <a:pPr>
                <a:defRPr/>
              </a:pPr>
              <a:r>
                <a:rPr lang="en-GB" sz="1400" i="1" dirty="0" smtClean="0">
                  <a:solidFill>
                    <a:srgbClr val="000000"/>
                  </a:solidFill>
                  <a:latin typeface="Arial" charset="0"/>
                </a:rPr>
                <a:t>MUST2</a:t>
              </a:r>
              <a:r>
                <a:rPr lang="en-GB" sz="1400" i="1" dirty="0">
                  <a:solidFill>
                    <a:srgbClr val="000000"/>
                  </a:solidFill>
                  <a:latin typeface="Arial" charset="0"/>
                </a:rPr>
                <a:t>/</a:t>
              </a:r>
              <a:r>
                <a:rPr lang="en-GB" sz="1400" i="1" dirty="0" smtClean="0">
                  <a:solidFill>
                    <a:srgbClr val="000000"/>
                  </a:solidFill>
                  <a:latin typeface="Arial" charset="0"/>
                </a:rPr>
                <a:t>GASPARD</a:t>
              </a:r>
            </a:p>
          </p:txBody>
        </p:sp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04047" y="652321"/>
              <a:ext cx="1152128" cy="1491429"/>
            </a:xfrm>
            <a:prstGeom prst="rect">
              <a:avLst/>
            </a:prstGeom>
          </p:spPr>
        </p:pic>
        <p:sp>
          <p:nvSpPr>
            <p:cNvPr id="27" name="Line 12"/>
            <p:cNvSpPr>
              <a:spLocks noChangeShapeType="1"/>
            </p:cNvSpPr>
            <p:nvPr/>
          </p:nvSpPr>
          <p:spPr bwMode="auto">
            <a:xfrm>
              <a:off x="4644008" y="2108467"/>
              <a:ext cx="365350" cy="1568557"/>
            </a:xfrm>
            <a:prstGeom prst="line">
              <a:avLst/>
            </a:prstGeom>
            <a:ln w="571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endParaRPr>
            </a:p>
          </p:txBody>
        </p:sp>
      </p:grpSp>
      <p:sp>
        <p:nvSpPr>
          <p:cNvPr id="28" name="ZoneTexte 27"/>
          <p:cNvSpPr txBox="1"/>
          <p:nvPr/>
        </p:nvSpPr>
        <p:spPr>
          <a:xfrm>
            <a:off x="8410" y="-25233"/>
            <a:ext cx="3336671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90"/>
                </a:solidFill>
              </a:rPr>
              <a:t>Experimental Techniques</a:t>
            </a:r>
            <a:endParaRPr lang="en-GB" sz="2400" dirty="0">
              <a:solidFill>
                <a:srgbClr val="000090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741430" y="2950941"/>
            <a:ext cx="2156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Primary Beam dump</a:t>
            </a:r>
            <a:endParaRPr lang="en-GB" i="1" dirty="0"/>
          </a:p>
        </p:txBody>
      </p:sp>
      <p:sp>
        <p:nvSpPr>
          <p:cNvPr id="29" name="ZoneTexte 28"/>
          <p:cNvSpPr txBox="1"/>
          <p:nvPr/>
        </p:nvSpPr>
        <p:spPr>
          <a:xfrm>
            <a:off x="5224957" y="3587823"/>
            <a:ext cx="13690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Secondary </a:t>
            </a:r>
          </a:p>
          <a:p>
            <a:r>
              <a:rPr lang="en-GB" i="1" dirty="0" smtClean="0"/>
              <a:t>Beam dump</a:t>
            </a:r>
            <a:endParaRPr lang="en-GB" i="1" dirty="0"/>
          </a:p>
        </p:txBody>
      </p:sp>
      <p:sp>
        <p:nvSpPr>
          <p:cNvPr id="30" name="ZoneTexte 29"/>
          <p:cNvSpPr txBox="1"/>
          <p:nvPr/>
        </p:nvSpPr>
        <p:spPr>
          <a:xfrm>
            <a:off x="2134441" y="3543779"/>
            <a:ext cx="1851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Achromatic point</a:t>
            </a:r>
            <a:endParaRPr lang="en-GB" i="1" dirty="0"/>
          </a:p>
        </p:txBody>
      </p:sp>
      <p:sp>
        <p:nvSpPr>
          <p:cNvPr id="31" name="ZoneTexte 30"/>
          <p:cNvSpPr txBox="1"/>
          <p:nvPr/>
        </p:nvSpPr>
        <p:spPr>
          <a:xfrm>
            <a:off x="7300671" y="3549365"/>
            <a:ext cx="7496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Mass</a:t>
            </a:r>
          </a:p>
          <a:p>
            <a:r>
              <a:rPr lang="en-GB" i="1" dirty="0" smtClean="0"/>
              <a:t>focal </a:t>
            </a:r>
          </a:p>
          <a:p>
            <a:r>
              <a:rPr lang="en-GB" i="1" dirty="0" smtClean="0"/>
              <a:t>point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87073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 descr="5"/>
          <p:cNvPicPr/>
          <p:nvPr/>
        </p:nvPicPr>
        <p:blipFill>
          <a:blip r:embed="rId2">
            <a:clrChange>
              <a:clrFrom>
                <a:srgbClr val="353365"/>
              </a:clrFrom>
              <a:clrTo>
                <a:srgbClr val="35336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3023" y="0"/>
            <a:ext cx="3280977" cy="4001582"/>
          </a:xfrm>
          <a:prstGeom prst="rect">
            <a:avLst/>
          </a:prstGeom>
          <a:noFill/>
          <a:extLst>
            <a:ext uri="{FAA26D3D-D897-4be2-8F04-BA451C77F1D7}">
              <ma14:placeholderFlag xmlns:ma14="http://schemas.microsoft.com/office/mac/drawingml/2011/main" xmlns=""/>
            </a:ext>
          </a:extLst>
        </p:spPr>
      </p:pic>
      <p:sp>
        <p:nvSpPr>
          <p:cNvPr id="15" name="Rectangle à coins arrondis 18"/>
          <p:cNvSpPr>
            <a:spLocks noChangeArrowheads="1"/>
          </p:cNvSpPr>
          <p:nvPr/>
        </p:nvSpPr>
        <p:spPr bwMode="auto">
          <a:xfrm>
            <a:off x="5983821" y="4365390"/>
            <a:ext cx="3112554" cy="1354199"/>
          </a:xfrm>
          <a:prstGeom prst="roundRect">
            <a:avLst>
              <a:gd name="adj" fmla="val 16667"/>
            </a:avLst>
          </a:prstGeom>
          <a:solidFill>
            <a:srgbClr val="0000FF">
              <a:alpha val="12000"/>
            </a:srgbClr>
          </a:solidFill>
          <a:ln w="25400">
            <a:solidFill>
              <a:srgbClr val="385D8A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285750" indent="-285750" algn="ctr">
              <a:buFont typeface="Wingdings" charset="2"/>
              <a:buChar char="Ø"/>
            </a:pPr>
            <a:endParaRPr lang="en-US" sz="1400" dirty="0">
              <a:solidFill>
                <a:schemeClr val="bg2"/>
              </a:solidFill>
              <a:latin typeface="Calibri" charset="0"/>
            </a:endParaRPr>
          </a:p>
        </p:txBody>
      </p:sp>
      <p:pic>
        <p:nvPicPr>
          <p:cNvPr id="4" name="Picture 2" descr="S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 bwMode="auto">
          <a:xfrm>
            <a:off x="511307" y="597701"/>
            <a:ext cx="5515174" cy="322602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Rectangle à coins arrondis 14"/>
          <p:cNvSpPr>
            <a:spLocks noChangeArrowheads="1"/>
          </p:cNvSpPr>
          <p:nvPr/>
        </p:nvSpPr>
        <p:spPr bwMode="auto">
          <a:xfrm>
            <a:off x="2807913" y="4609260"/>
            <a:ext cx="2936104" cy="584146"/>
          </a:xfrm>
          <a:prstGeom prst="roundRect">
            <a:avLst>
              <a:gd name="adj" fmla="val 16667"/>
            </a:avLst>
          </a:prstGeom>
          <a:solidFill>
            <a:srgbClr val="0000FF">
              <a:alpha val="12000"/>
            </a:srgbClr>
          </a:solidFill>
          <a:ln w="25400">
            <a:solidFill>
              <a:srgbClr val="385D8A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bg2"/>
              </a:solidFill>
              <a:latin typeface="Calibri" charset="0"/>
            </a:endParaRPr>
          </a:p>
        </p:txBody>
      </p:sp>
      <p:sp>
        <p:nvSpPr>
          <p:cNvPr id="6" name="Rectangle à coins arrondis 5"/>
          <p:cNvSpPr>
            <a:spLocks noChangeArrowheads="1"/>
          </p:cNvSpPr>
          <p:nvPr/>
        </p:nvSpPr>
        <p:spPr bwMode="auto">
          <a:xfrm>
            <a:off x="0" y="4141394"/>
            <a:ext cx="2457179" cy="946151"/>
          </a:xfrm>
          <a:prstGeom prst="roundRect">
            <a:avLst>
              <a:gd name="adj" fmla="val 16667"/>
            </a:avLst>
          </a:prstGeom>
          <a:solidFill>
            <a:srgbClr val="0000FF">
              <a:alpha val="12000"/>
            </a:srgbClr>
          </a:solidFill>
          <a:ln w="25400">
            <a:solidFill>
              <a:srgbClr val="385D8A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latin typeface="Calibri" charset="0"/>
            </a:endParaRPr>
          </a:p>
        </p:txBody>
      </p:sp>
      <p:sp>
        <p:nvSpPr>
          <p:cNvPr id="7" name="ZoneTexte 2"/>
          <p:cNvSpPr txBox="1">
            <a:spLocks noChangeArrowheads="1"/>
          </p:cNvSpPr>
          <p:nvPr/>
        </p:nvSpPr>
        <p:spPr bwMode="auto">
          <a:xfrm>
            <a:off x="-10220" y="4137974"/>
            <a:ext cx="27517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285750" indent="-285750">
              <a:buClr>
                <a:srgbClr val="9999FF"/>
              </a:buClr>
              <a:buFont typeface="Wingdings" charset="2"/>
              <a:buChar char="Ø"/>
            </a:pPr>
            <a:r>
              <a:rPr lang="fr-FR" sz="1400" dirty="0" smtClean="0">
                <a:ea typeface="Arial" charset="0"/>
                <a:cs typeface="Arial" charset="0"/>
              </a:rPr>
              <a:t>Large size (200x150 mm</a:t>
            </a:r>
            <a:r>
              <a:rPr lang="fr-FR" sz="1400" baseline="30000" dirty="0" smtClean="0">
                <a:ea typeface="Arial" charset="0"/>
                <a:cs typeface="Arial" charset="0"/>
              </a:rPr>
              <a:t>2</a:t>
            </a:r>
            <a:r>
              <a:rPr lang="fr-FR" sz="1400" dirty="0" smtClean="0">
                <a:ea typeface="Arial" charset="0"/>
                <a:cs typeface="Arial" charset="0"/>
              </a:rPr>
              <a:t>)</a:t>
            </a:r>
          </a:p>
          <a:p>
            <a:pPr marL="285750" indent="-285750">
              <a:buClr>
                <a:srgbClr val="9999FF"/>
              </a:buClr>
              <a:buFont typeface="Wingdings" charset="2"/>
              <a:buChar char="Ø"/>
            </a:pPr>
            <a:r>
              <a:rPr lang="fr-FR" sz="1400" dirty="0" smtClean="0">
                <a:ea typeface="Arial" charset="0"/>
                <a:cs typeface="Arial" charset="0"/>
              </a:rPr>
              <a:t>Time </a:t>
            </a:r>
            <a:r>
              <a:rPr lang="fr-FR" sz="1400" dirty="0" err="1">
                <a:ea typeface="Arial" charset="0"/>
                <a:cs typeface="Arial" charset="0"/>
              </a:rPr>
              <a:t>Resolution</a:t>
            </a:r>
            <a:r>
              <a:rPr lang="fr-FR" sz="1400" dirty="0">
                <a:ea typeface="Arial" charset="0"/>
                <a:cs typeface="Arial" charset="0"/>
              </a:rPr>
              <a:t>      </a:t>
            </a:r>
            <a:r>
              <a:rPr lang="fr-FR" sz="1400" dirty="0" smtClean="0">
                <a:ea typeface="Arial" charset="0"/>
                <a:cs typeface="Arial" charset="0"/>
              </a:rPr>
              <a:t> &lt; 1ns</a:t>
            </a:r>
          </a:p>
          <a:p>
            <a:pPr marL="285750" indent="-285750">
              <a:buClr>
                <a:srgbClr val="9999FF"/>
              </a:buClr>
              <a:buFont typeface="Wingdings" charset="2"/>
              <a:buChar char="Ø"/>
            </a:pPr>
            <a:r>
              <a:rPr lang="fr-FR" sz="1400" dirty="0">
                <a:ea typeface="Arial" charset="0"/>
                <a:cs typeface="Arial" charset="0"/>
              </a:rPr>
              <a:t>Position </a:t>
            </a:r>
            <a:r>
              <a:rPr lang="fr-FR" sz="1400" dirty="0" err="1">
                <a:ea typeface="Arial" charset="0"/>
                <a:cs typeface="Arial" charset="0"/>
              </a:rPr>
              <a:t>resolution</a:t>
            </a:r>
            <a:r>
              <a:rPr lang="fr-FR" sz="1400" dirty="0">
                <a:ea typeface="Arial" charset="0"/>
                <a:cs typeface="Arial" charset="0"/>
              </a:rPr>
              <a:t>    = </a:t>
            </a:r>
            <a:r>
              <a:rPr lang="fr-FR" sz="1400" dirty="0" smtClean="0">
                <a:ea typeface="Arial" charset="0"/>
                <a:cs typeface="Arial" charset="0"/>
              </a:rPr>
              <a:t>1mm</a:t>
            </a:r>
          </a:p>
          <a:p>
            <a:pPr marL="285750" indent="-285750">
              <a:buClr>
                <a:srgbClr val="9999FF"/>
              </a:buClr>
              <a:buFont typeface="Wingdings" charset="2"/>
              <a:buChar char="Ø"/>
            </a:pPr>
            <a:r>
              <a:rPr lang="fr-FR" sz="1400" dirty="0" err="1" smtClean="0">
                <a:ea typeface="Arial" charset="0"/>
                <a:cs typeface="Arial" charset="0"/>
              </a:rPr>
              <a:t>Very</a:t>
            </a:r>
            <a:r>
              <a:rPr lang="fr-FR" sz="1400" dirty="0" smtClean="0">
                <a:ea typeface="Arial" charset="0"/>
                <a:cs typeface="Arial" charset="0"/>
              </a:rPr>
              <a:t> </a:t>
            </a:r>
            <a:r>
              <a:rPr lang="fr-FR" sz="1400" dirty="0" err="1" smtClean="0">
                <a:ea typeface="Arial" charset="0"/>
                <a:cs typeface="Arial" charset="0"/>
              </a:rPr>
              <a:t>low</a:t>
            </a:r>
            <a:r>
              <a:rPr lang="fr-FR" sz="1400" dirty="0" smtClean="0">
                <a:ea typeface="Arial" charset="0"/>
                <a:cs typeface="Arial" charset="0"/>
              </a:rPr>
              <a:t> </a:t>
            </a:r>
            <a:r>
              <a:rPr lang="fr-FR" sz="1400" dirty="0" err="1" smtClean="0">
                <a:ea typeface="Arial" charset="0"/>
                <a:cs typeface="Arial" charset="0"/>
              </a:rPr>
              <a:t>thickness</a:t>
            </a:r>
            <a:endParaRPr lang="fr-FR" sz="1400" dirty="0">
              <a:ea typeface="Arial" charset="0"/>
              <a:cs typeface="Arial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956036" y="880573"/>
            <a:ext cx="2016761" cy="523220"/>
          </a:xfrm>
          <a:prstGeom prst="rect">
            <a:avLst/>
          </a:prstGeom>
          <a:solidFill>
            <a:schemeClr val="bg1"/>
          </a:solidFill>
          <a:ln w="9525">
            <a:solidFill>
              <a:srgbClr val="7070A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>
                <a:solidFill>
                  <a:srgbClr val="7070A0"/>
                </a:solidFill>
              </a:rPr>
              <a:t>Germanium detector</a:t>
            </a:r>
          </a:p>
          <a:p>
            <a:pPr algn="ctr"/>
            <a:r>
              <a:rPr lang="fr-FR" sz="1400" b="1" dirty="0" err="1">
                <a:solidFill>
                  <a:srgbClr val="7070A0"/>
                </a:solidFill>
              </a:rPr>
              <a:t>e.x</a:t>
            </a:r>
            <a:r>
              <a:rPr lang="fr-FR" sz="1400" b="1" dirty="0">
                <a:solidFill>
                  <a:srgbClr val="7070A0"/>
                </a:solidFill>
              </a:rPr>
              <a:t>. </a:t>
            </a:r>
            <a:r>
              <a:rPr lang="fr-FR" sz="1400" b="1" dirty="0" smtClean="0">
                <a:solidFill>
                  <a:srgbClr val="7070A0"/>
                </a:solidFill>
              </a:rPr>
              <a:t>Exogam2, CLODETTE</a:t>
            </a:r>
            <a:endParaRPr lang="fr-FR" sz="1400" b="1" dirty="0">
              <a:solidFill>
                <a:srgbClr val="7070A0"/>
              </a:solidFill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0" y="3749295"/>
            <a:ext cx="2663958" cy="307777"/>
          </a:xfrm>
          <a:prstGeom prst="rect">
            <a:avLst/>
          </a:prstGeom>
          <a:solidFill>
            <a:schemeClr val="bg1"/>
          </a:solidFill>
          <a:ln w="9525">
            <a:solidFill>
              <a:srgbClr val="7070A0"/>
            </a:solidFill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fr-FR" sz="1400" b="1" dirty="0">
                <a:solidFill>
                  <a:srgbClr val="7070A0"/>
                </a:solidFill>
              </a:rPr>
              <a:t>Time of flight  </a:t>
            </a:r>
            <a:r>
              <a:rPr lang="fr-FR" sz="1400" b="1" dirty="0" smtClean="0">
                <a:solidFill>
                  <a:srgbClr val="7070A0"/>
                </a:solidFill>
              </a:rPr>
              <a:t>+ </a:t>
            </a:r>
            <a:r>
              <a:rPr lang="fr-FR" sz="1400" b="1" dirty="0" err="1" smtClean="0">
                <a:solidFill>
                  <a:srgbClr val="7070A0"/>
                </a:solidFill>
              </a:rPr>
              <a:t>tracking</a:t>
            </a:r>
            <a:r>
              <a:rPr lang="fr-FR" sz="1400" b="1" dirty="0" smtClean="0">
                <a:solidFill>
                  <a:srgbClr val="7070A0"/>
                </a:solidFill>
              </a:rPr>
              <a:t> </a:t>
            </a:r>
            <a:r>
              <a:rPr lang="fr-FR" sz="1400" b="1" dirty="0">
                <a:solidFill>
                  <a:srgbClr val="7070A0"/>
                </a:solidFill>
              </a:rPr>
              <a:t>detector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6333365" y="3700675"/>
            <a:ext cx="2375389" cy="527050"/>
          </a:xfrm>
          <a:prstGeom prst="rect">
            <a:avLst/>
          </a:prstGeom>
          <a:solidFill>
            <a:schemeClr val="bg1"/>
          </a:solidFill>
          <a:ln w="9525">
            <a:solidFill>
              <a:srgbClr val="7070A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 typeface="Wingdings" charset="2"/>
              <a:buNone/>
            </a:pPr>
            <a:r>
              <a:rPr lang="en-GB" sz="1400" b="1">
                <a:solidFill>
                  <a:srgbClr val="7070A0"/>
                </a:solidFill>
              </a:rPr>
              <a:t>Implantation detector  </a:t>
            </a:r>
          </a:p>
          <a:p>
            <a:pPr>
              <a:buFont typeface="Wingdings" charset="2"/>
              <a:buNone/>
            </a:pPr>
            <a:r>
              <a:rPr lang="en-GB" sz="1400" b="1">
                <a:solidFill>
                  <a:srgbClr val="7070A0"/>
                </a:solidFill>
              </a:rPr>
              <a:t>    (HI,</a:t>
            </a:r>
            <a:r>
              <a:rPr lang="en-US" sz="1400" b="1">
                <a:solidFill>
                  <a:srgbClr val="7070A0"/>
                </a:solidFill>
              </a:rPr>
              <a:t> </a:t>
            </a:r>
            <a:r>
              <a:rPr lang="en-US" sz="1400" b="1">
                <a:solidFill>
                  <a:srgbClr val="7070A0"/>
                </a:solidFill>
                <a:sym typeface="Symbol" charset="2"/>
              </a:rPr>
              <a:t></a:t>
            </a:r>
            <a:r>
              <a:rPr lang="en-US" sz="1400" b="1">
                <a:solidFill>
                  <a:srgbClr val="7070A0"/>
                </a:solidFill>
              </a:rPr>
              <a:t> and e</a:t>
            </a:r>
            <a:r>
              <a:rPr lang="en-US" sz="1400" b="1" baseline="30000">
                <a:solidFill>
                  <a:srgbClr val="7070A0"/>
                </a:solidFill>
              </a:rPr>
              <a:t>-</a:t>
            </a:r>
            <a:r>
              <a:rPr lang="en-US" sz="1400" b="1">
                <a:solidFill>
                  <a:srgbClr val="7070A0"/>
                </a:solidFill>
              </a:rPr>
              <a:t> decay)</a:t>
            </a:r>
            <a:endParaRPr lang="fr-FR" sz="1400" b="1">
              <a:solidFill>
                <a:srgbClr val="7070A0"/>
              </a:solidFill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3137717" y="3994893"/>
            <a:ext cx="2376854" cy="527050"/>
          </a:xfrm>
          <a:prstGeom prst="rect">
            <a:avLst/>
          </a:prstGeom>
          <a:solidFill>
            <a:schemeClr val="bg1"/>
          </a:solidFill>
          <a:ln w="9525">
            <a:solidFill>
              <a:srgbClr val="7070A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b="1" dirty="0">
                <a:solidFill>
                  <a:srgbClr val="7070A0"/>
                </a:solidFill>
              </a:rPr>
              <a:t>Tunnel detector for escaped e</a:t>
            </a:r>
            <a:r>
              <a:rPr lang="en-US" sz="1400" b="1" baseline="30000" dirty="0">
                <a:solidFill>
                  <a:srgbClr val="7070A0"/>
                </a:solidFill>
              </a:rPr>
              <a:t>-</a:t>
            </a:r>
            <a:r>
              <a:rPr lang="en-US" sz="1400" b="1" dirty="0">
                <a:solidFill>
                  <a:srgbClr val="7070A0"/>
                </a:solidFill>
              </a:rPr>
              <a:t> and </a:t>
            </a:r>
            <a:r>
              <a:rPr lang="en-US" sz="1400" b="1" dirty="0">
                <a:solidFill>
                  <a:srgbClr val="7070A0"/>
                </a:solidFill>
                <a:sym typeface="Symbol" charset="2"/>
              </a:rPr>
              <a:t></a:t>
            </a:r>
            <a:endParaRPr lang="fr-FR" sz="1400" b="1" dirty="0">
              <a:solidFill>
                <a:srgbClr val="7070A0"/>
              </a:solidFill>
            </a:endParaRPr>
          </a:p>
        </p:txBody>
      </p:sp>
      <p:sp>
        <p:nvSpPr>
          <p:cNvPr id="12" name="ZoneTexte 3"/>
          <p:cNvSpPr txBox="1">
            <a:spLocks noChangeArrowheads="1"/>
          </p:cNvSpPr>
          <p:nvPr/>
        </p:nvSpPr>
        <p:spPr bwMode="auto">
          <a:xfrm>
            <a:off x="2723247" y="4585448"/>
            <a:ext cx="345043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285750" indent="-285750">
              <a:buClr>
                <a:srgbClr val="9999FF"/>
              </a:buClr>
              <a:buFont typeface="Wingdings" charset="2"/>
              <a:buChar char="Ø"/>
            </a:pPr>
            <a:r>
              <a:rPr lang="fr-FR" sz="1400" dirty="0" smtClean="0">
                <a:ea typeface="Arial" charset="0"/>
                <a:cs typeface="Arial" charset="0"/>
              </a:rPr>
              <a:t>Conversion </a:t>
            </a:r>
            <a:r>
              <a:rPr lang="fr-FR" sz="1400" dirty="0" err="1" smtClean="0">
                <a:ea typeface="Arial" charset="0"/>
                <a:cs typeface="Arial" charset="0"/>
              </a:rPr>
              <a:t>electrons</a:t>
            </a:r>
            <a:r>
              <a:rPr lang="fr-FR" sz="1400" dirty="0" smtClean="0">
                <a:ea typeface="Arial" charset="0"/>
                <a:cs typeface="Arial" charset="0"/>
              </a:rPr>
              <a:t> FWHM &lt;5 </a:t>
            </a:r>
            <a:r>
              <a:rPr lang="fr-FR" sz="1400" dirty="0" err="1" smtClean="0">
                <a:ea typeface="Arial" charset="0"/>
                <a:cs typeface="Arial" charset="0"/>
              </a:rPr>
              <a:t>keV</a:t>
            </a:r>
            <a:endParaRPr lang="fr-FR" sz="1400" dirty="0" smtClean="0">
              <a:ea typeface="Arial" charset="0"/>
              <a:cs typeface="Arial" charset="0"/>
            </a:endParaRPr>
          </a:p>
          <a:p>
            <a:pPr marL="285750" indent="-285750">
              <a:buClr>
                <a:srgbClr val="9999FF"/>
              </a:buClr>
              <a:buFont typeface="Wingdings" charset="2"/>
              <a:buChar char="Ø"/>
            </a:pPr>
            <a:r>
              <a:rPr lang="fr-FR" sz="1400" dirty="0" err="1" smtClean="0">
                <a:ea typeface="Arial" charset="0"/>
                <a:cs typeface="Arial" charset="0"/>
              </a:rPr>
              <a:t>Escaped</a:t>
            </a:r>
            <a:r>
              <a:rPr lang="fr-FR" sz="1400" dirty="0" smtClean="0">
                <a:ea typeface="Arial" charset="0"/>
                <a:cs typeface="Arial" charset="0"/>
              </a:rPr>
              <a:t> alpha FWHM 15 </a:t>
            </a:r>
            <a:r>
              <a:rPr lang="fr-FR" sz="1400" dirty="0" err="1" smtClean="0">
                <a:ea typeface="Arial" charset="0"/>
                <a:cs typeface="Arial" charset="0"/>
              </a:rPr>
              <a:t>keV</a:t>
            </a:r>
            <a:endParaRPr lang="fr-FR" sz="1400" dirty="0">
              <a:ea typeface="Arial" charset="0"/>
              <a:cs typeface="Arial" charset="0"/>
            </a:endParaRPr>
          </a:p>
        </p:txBody>
      </p:sp>
      <p:sp>
        <p:nvSpPr>
          <p:cNvPr id="13" name="ZoneTexte 4"/>
          <p:cNvSpPr txBox="1">
            <a:spLocks noChangeArrowheads="1"/>
          </p:cNvSpPr>
          <p:nvPr/>
        </p:nvSpPr>
        <p:spPr bwMode="auto">
          <a:xfrm>
            <a:off x="5978843" y="4357859"/>
            <a:ext cx="322865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285750" indent="-285750">
              <a:buClr>
                <a:srgbClr val="9999FF"/>
              </a:buClr>
              <a:buFont typeface="Wingdings" charset="2"/>
              <a:buChar char="Ø"/>
            </a:pPr>
            <a:r>
              <a:rPr lang="fr-FR" sz="1400" dirty="0" smtClean="0">
                <a:ea typeface="Arial" charset="0"/>
                <a:cs typeface="Arial" charset="0"/>
              </a:rPr>
              <a:t>Large detector size 10x10cm</a:t>
            </a:r>
            <a:r>
              <a:rPr lang="fr-FR" sz="1400" baseline="30000" dirty="0" smtClean="0">
                <a:ea typeface="Arial" charset="0"/>
                <a:cs typeface="Arial" charset="0"/>
              </a:rPr>
              <a:t>2</a:t>
            </a:r>
          </a:p>
          <a:p>
            <a:pPr marL="285750" indent="-285750">
              <a:buClr>
                <a:srgbClr val="9999FF"/>
              </a:buClr>
              <a:buFont typeface="Wingdings" charset="2"/>
              <a:buChar char="Ø"/>
            </a:pPr>
            <a:r>
              <a:rPr lang="fr-FR" sz="1400" dirty="0" smtClean="0">
                <a:ea typeface="Arial" charset="0"/>
                <a:cs typeface="Arial" charset="0"/>
              </a:rPr>
              <a:t>High </a:t>
            </a:r>
            <a:r>
              <a:rPr lang="fr-FR" sz="1400" dirty="0" err="1" smtClean="0">
                <a:ea typeface="Arial" charset="0"/>
                <a:cs typeface="Arial" charset="0"/>
              </a:rPr>
              <a:t>resolution</a:t>
            </a:r>
            <a:r>
              <a:rPr lang="fr-FR" sz="1400" dirty="0" smtClean="0">
                <a:ea typeface="Arial" charset="0"/>
                <a:cs typeface="Arial" charset="0"/>
              </a:rPr>
              <a:t> FWHM</a:t>
            </a:r>
          </a:p>
          <a:p>
            <a:pPr marL="285750" lvl="1" indent="-285750">
              <a:buFont typeface="Wingdings" charset="2"/>
              <a:buChar char="Ø"/>
            </a:pPr>
            <a:r>
              <a:rPr lang="fr-FR" sz="1400" dirty="0" smtClean="0">
                <a:ea typeface="Arial" charset="0"/>
                <a:cs typeface="Arial" charset="0"/>
              </a:rPr>
              <a:t> </a:t>
            </a:r>
            <a:r>
              <a:rPr lang="en-US" sz="1400" b="1" dirty="0" smtClean="0">
                <a:solidFill>
                  <a:srgbClr val="000000"/>
                </a:solidFill>
              </a:rPr>
              <a:t>Ability to detect large&gt; 50MeV pulse </a:t>
            </a:r>
          </a:p>
          <a:p>
            <a:pPr marL="0" lvl="1"/>
            <a:r>
              <a:rPr lang="en-US" sz="1400" b="1" dirty="0" smtClean="0">
                <a:solidFill>
                  <a:srgbClr val="000000"/>
                </a:solidFill>
              </a:rPr>
              <a:t>	F</a:t>
            </a:r>
            <a:r>
              <a:rPr lang="en-GB" sz="1400" b="1" dirty="0" err="1" smtClean="0">
                <a:solidFill>
                  <a:srgbClr val="000000"/>
                </a:solidFill>
              </a:rPr>
              <a:t>ollowed</a:t>
            </a:r>
            <a:r>
              <a:rPr lang="en-GB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>
                <a:solidFill>
                  <a:srgbClr val="000000"/>
                </a:solidFill>
              </a:rPr>
              <a:t>(</a:t>
            </a:r>
            <a:r>
              <a:rPr lang="en-GB" sz="1400" b="1" dirty="0">
                <a:solidFill>
                  <a:srgbClr val="000000"/>
                </a:solidFill>
              </a:rPr>
              <a:t>≈ 10µs) </a:t>
            </a:r>
            <a:endParaRPr lang="en-GB" sz="1400" b="1" dirty="0" smtClean="0">
              <a:solidFill>
                <a:srgbClr val="000000"/>
              </a:solidFill>
            </a:endParaRPr>
          </a:p>
          <a:p>
            <a:pPr marL="0" lvl="1"/>
            <a:r>
              <a:rPr lang="en-GB" sz="1400" b="1" dirty="0">
                <a:solidFill>
                  <a:srgbClr val="000000"/>
                </a:solidFill>
              </a:rPr>
              <a:t>	</a:t>
            </a:r>
            <a:r>
              <a:rPr lang="en-GB" sz="1400" b="1" dirty="0" smtClean="0">
                <a:solidFill>
                  <a:srgbClr val="000000"/>
                </a:solidFill>
              </a:rPr>
              <a:t>by a weak (&lt;15MeV) pulse.</a:t>
            </a:r>
            <a:endParaRPr lang="fr-FR" sz="1400" b="1" dirty="0" smtClean="0">
              <a:solidFill>
                <a:srgbClr val="000000"/>
              </a:solidFill>
            </a:endParaRPr>
          </a:p>
          <a:p>
            <a:pPr marL="285750" indent="-285750">
              <a:buClr>
                <a:srgbClr val="9999FF"/>
              </a:buClr>
              <a:buFont typeface="Wingdings" charset="2"/>
              <a:buChar char="Ø"/>
            </a:pPr>
            <a:r>
              <a:rPr lang="fr-FR" sz="1400" dirty="0" smtClean="0">
                <a:ea typeface="Arial" charset="0"/>
                <a:cs typeface="Arial" charset="0"/>
              </a:rPr>
              <a:t>No </a:t>
            </a:r>
            <a:r>
              <a:rPr lang="fr-FR" sz="1400" dirty="0">
                <a:ea typeface="Arial" charset="0"/>
                <a:cs typeface="Arial" charset="0"/>
              </a:rPr>
              <a:t>Dead </a:t>
            </a:r>
            <a:r>
              <a:rPr lang="fr-FR" sz="1400" dirty="0" smtClean="0">
                <a:ea typeface="Arial" charset="0"/>
                <a:cs typeface="Arial" charset="0"/>
              </a:rPr>
              <a:t>time</a:t>
            </a:r>
            <a:endParaRPr lang="fr-FR" sz="1400" dirty="0">
              <a:ea typeface="Arial" charset="0"/>
              <a:cs typeface="Arial" charset="0"/>
            </a:endParaRPr>
          </a:p>
        </p:txBody>
      </p:sp>
      <p:cxnSp>
        <p:nvCxnSpPr>
          <p:cNvPr id="23" name="Connecteur en angle 22"/>
          <p:cNvCxnSpPr/>
          <p:nvPr/>
        </p:nvCxnSpPr>
        <p:spPr>
          <a:xfrm rot="10800000">
            <a:off x="3312075" y="2776821"/>
            <a:ext cx="3025691" cy="117049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en angle 23"/>
          <p:cNvCxnSpPr/>
          <p:nvPr/>
        </p:nvCxnSpPr>
        <p:spPr>
          <a:xfrm rot="16200000" flipV="1">
            <a:off x="3102280" y="3207546"/>
            <a:ext cx="728133" cy="49106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19054" cy="587658"/>
          </a:xfrm>
        </p:spPr>
        <p:txBody>
          <a:bodyPr>
            <a:noAutofit/>
          </a:bodyPr>
          <a:lstStyle/>
          <a:p>
            <a:pPr algn="l"/>
            <a:r>
              <a:rPr lang="fr-FR" sz="2800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rPr>
              <a:t>SIRIUS </a:t>
            </a:r>
            <a:r>
              <a:rPr lang="fr-FR" sz="2000" i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rPr>
              <a:t>(</a:t>
            </a:r>
            <a:r>
              <a:rPr lang="fr-FR" sz="2000" i="1" dirty="0" err="1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rPr>
              <a:t>Spectroscopy</a:t>
            </a:r>
            <a:r>
              <a:rPr lang="fr-FR" sz="2000" i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rPr>
              <a:t> &amp; Indentification of Rare Ions </a:t>
            </a:r>
            <a:r>
              <a:rPr lang="fr-FR" sz="2000" i="1" dirty="0" err="1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rPr>
              <a:t>Using</a:t>
            </a:r>
            <a:r>
              <a:rPr lang="fr-FR" sz="2000" i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rPr>
              <a:t> S</a:t>
            </a:r>
            <a:r>
              <a:rPr lang="fr-FR" sz="2000" i="1" baseline="30000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rPr>
              <a:t>3</a:t>
            </a:r>
            <a:r>
              <a:rPr lang="fr-FR" sz="2000" i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rPr>
              <a:t>)</a:t>
            </a:r>
            <a:endParaRPr lang="fr-FR" sz="2400" i="1" dirty="0">
              <a:solidFill>
                <a:srgbClr val="00009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0" y="6008917"/>
            <a:ext cx="8736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R&amp;D is ending </a:t>
            </a:r>
            <a:r>
              <a:rPr lang="en-GB" sz="2400" dirty="0" smtClean="0">
                <a:sym typeface="Wingdings"/>
              </a:rPr>
              <a:t> Construction phase starts this year (CPIER funding)</a:t>
            </a:r>
            <a:endParaRPr lang="en-GB" sz="2400" dirty="0" smtClean="0"/>
          </a:p>
        </p:txBody>
      </p:sp>
      <p:cxnSp>
        <p:nvCxnSpPr>
          <p:cNvPr id="22" name="Connecteur en angle 21"/>
          <p:cNvCxnSpPr>
            <a:stCxn id="9" idx="0"/>
          </p:cNvCxnSpPr>
          <p:nvPr/>
        </p:nvCxnSpPr>
        <p:spPr>
          <a:xfrm rot="5400000" flipH="1" flipV="1">
            <a:off x="1445075" y="3128323"/>
            <a:ext cx="507877" cy="73406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499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5" grpId="0" animBg="1"/>
      <p:bldP spid="8" grpId="0" animBg="1"/>
      <p:bldP spid="10" grpId="0" animBg="1"/>
      <p:bldP spid="11" grpId="0" animBg="1"/>
      <p:bldP spid="12" grpId="0"/>
      <p:bldP spid="13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237718"/>
            <a:ext cx="9144000" cy="175432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efficiency ( 4 %):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including S</a:t>
            </a:r>
            <a:r>
              <a:rPr lang="en-US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transmission - experiments possible with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&lt;1 </a:t>
            </a:r>
            <a:r>
              <a:rPr lang="en-US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selectivity: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suppression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unwanted isotopes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 the order of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1/10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 extra cleaning necessary</a:t>
            </a:r>
          </a:p>
          <a:p>
            <a:r>
              <a:rPr 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fast: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short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lived isotopes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delay time 250 </a:t>
            </a:r>
            <a:r>
              <a:rPr lang="en-US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 - trade off between efficiency and delay time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spectral resolution: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down to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 MHz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isotope/isomer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shift, spins and moments.</a:t>
            </a: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47"/>
          <p:cNvSpPr txBox="1">
            <a:spLocks noChangeArrowheads="1"/>
          </p:cNvSpPr>
          <p:nvPr/>
        </p:nvSpPr>
        <p:spPr bwMode="auto">
          <a:xfrm>
            <a:off x="0" y="0"/>
            <a:ext cx="50495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00009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Expected performances of S</a:t>
            </a:r>
            <a:r>
              <a:rPr lang="en-US" sz="2800" baseline="30000" dirty="0">
                <a:solidFill>
                  <a:srgbClr val="00009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3</a:t>
            </a:r>
            <a:r>
              <a:rPr lang="en-US" sz="2800" dirty="0">
                <a:solidFill>
                  <a:srgbClr val="00009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LEB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17" y="6081818"/>
            <a:ext cx="7475167" cy="357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0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4" t="14279" r="8321" b="6404"/>
          <a:stretch/>
        </p:blipFill>
        <p:spPr bwMode="auto">
          <a:xfrm>
            <a:off x="4474177" y="744006"/>
            <a:ext cx="4669823" cy="32710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 8" descr="Image2.pn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5468"/>
            <a:ext cx="4798114" cy="1999746"/>
          </a:xfrm>
          <a:prstGeom prst="rect">
            <a:avLst/>
          </a:prstGeom>
        </p:spPr>
      </p:pic>
      <p:sp>
        <p:nvSpPr>
          <p:cNvPr id="10" name="Ellipse 9"/>
          <p:cNvSpPr/>
          <p:nvPr/>
        </p:nvSpPr>
        <p:spPr>
          <a:xfrm>
            <a:off x="3951388" y="1488011"/>
            <a:ext cx="756922" cy="87228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27"/>
          <a:stretch/>
        </p:blipFill>
        <p:spPr bwMode="auto">
          <a:xfrm>
            <a:off x="7062990" y="3677109"/>
            <a:ext cx="1224661" cy="551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985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6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51529" y="2386417"/>
            <a:ext cx="5080528" cy="20457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 2" descr="Image2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49314" y="2333452"/>
            <a:ext cx="4798114" cy="1999746"/>
          </a:xfrm>
          <a:prstGeom prst="rect">
            <a:avLst/>
          </a:prstGeom>
        </p:spPr>
      </p:pic>
      <p:pic>
        <p:nvPicPr>
          <p:cNvPr id="56" name="Image 5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2102" y="4526765"/>
            <a:ext cx="1901318" cy="2011563"/>
          </a:xfrm>
          <a:prstGeom prst="rect">
            <a:avLst/>
          </a:prstGeom>
        </p:spPr>
      </p:pic>
      <p:sp>
        <p:nvSpPr>
          <p:cNvPr id="19" name="ZoneTexte 1"/>
          <p:cNvSpPr txBox="1">
            <a:spLocks noChangeArrowheads="1"/>
          </p:cNvSpPr>
          <p:nvPr/>
        </p:nvSpPr>
        <p:spPr bwMode="auto">
          <a:xfrm>
            <a:off x="1766956" y="398955"/>
            <a:ext cx="18517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dirty="0" smtClean="0">
                <a:solidFill>
                  <a:srgbClr val="000090"/>
                </a:solidFill>
              </a:rPr>
              <a:t>Zone Dispersive</a:t>
            </a:r>
            <a:endParaRPr lang="fr-FR" sz="1800" dirty="0">
              <a:solidFill>
                <a:srgbClr val="000090"/>
              </a:solidFill>
            </a:endParaRPr>
          </a:p>
        </p:txBody>
      </p:sp>
      <p:sp>
        <p:nvSpPr>
          <p:cNvPr id="20" name="ZoneTexte 26"/>
          <p:cNvSpPr txBox="1">
            <a:spLocks noChangeArrowheads="1"/>
          </p:cNvSpPr>
          <p:nvPr/>
        </p:nvSpPr>
        <p:spPr bwMode="auto">
          <a:xfrm>
            <a:off x="30134" y="2141353"/>
            <a:ext cx="15568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dirty="0" smtClean="0">
                <a:solidFill>
                  <a:srgbClr val="000090"/>
                </a:solidFill>
              </a:rPr>
              <a:t>Station cibles</a:t>
            </a:r>
            <a:endParaRPr lang="fr-FR" sz="1800" dirty="0">
              <a:solidFill>
                <a:srgbClr val="000090"/>
              </a:solidFill>
            </a:endParaRPr>
          </a:p>
        </p:txBody>
      </p:sp>
      <p:sp>
        <p:nvSpPr>
          <p:cNvPr id="30" name="Rectangle 2"/>
          <p:cNvSpPr>
            <a:spLocks noChangeArrowheads="1"/>
          </p:cNvSpPr>
          <p:nvPr/>
        </p:nvSpPr>
        <p:spPr bwMode="auto">
          <a:xfrm>
            <a:off x="82296" y="1085862"/>
            <a:ext cx="132658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dirty="0" smtClean="0">
                <a:solidFill>
                  <a:prstClr val="black"/>
                </a:solidFill>
                <a:latin typeface="Calibri"/>
                <a:ea typeface="+mn-ea"/>
              </a:rPr>
              <a:t>Triplet Ouvert :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dirty="0" smtClean="0">
                <a:solidFill>
                  <a:prstClr val="black"/>
                </a:solidFill>
                <a:latin typeface="Calibri"/>
                <a:ea typeface="+mn-ea"/>
              </a:rPr>
              <a:t>Au Ganil,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dirty="0" smtClean="0">
                <a:solidFill>
                  <a:prstClr val="black"/>
                </a:solidFill>
                <a:latin typeface="Calibri"/>
                <a:ea typeface="+mn-ea"/>
              </a:rPr>
              <a:t>À installer...</a:t>
            </a:r>
          </a:p>
        </p:txBody>
      </p:sp>
      <p:sp>
        <p:nvSpPr>
          <p:cNvPr id="10" name="Ellipse 9"/>
          <p:cNvSpPr/>
          <p:nvPr/>
        </p:nvSpPr>
        <p:spPr>
          <a:xfrm>
            <a:off x="2061872" y="2425921"/>
            <a:ext cx="207339" cy="233243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800">
              <a:solidFill>
                <a:prstClr val="black"/>
              </a:solidFill>
            </a:endParaRPr>
          </a:p>
        </p:txBody>
      </p:sp>
      <p:grpSp>
        <p:nvGrpSpPr>
          <p:cNvPr id="11" name="Grouper 10"/>
          <p:cNvGrpSpPr/>
          <p:nvPr/>
        </p:nvGrpSpPr>
        <p:grpSpPr>
          <a:xfrm>
            <a:off x="2253856" y="2443682"/>
            <a:ext cx="3213480" cy="1575907"/>
            <a:chOff x="2253856" y="2443682"/>
            <a:chExt cx="3213480" cy="1575907"/>
          </a:xfrm>
        </p:grpSpPr>
        <p:sp>
          <p:nvSpPr>
            <p:cNvPr id="46" name="Ellipse 45"/>
            <p:cNvSpPr/>
            <p:nvPr/>
          </p:nvSpPr>
          <p:spPr>
            <a:xfrm>
              <a:off x="2253856" y="2443682"/>
              <a:ext cx="207339" cy="202710"/>
            </a:xfrm>
            <a:prstGeom prst="ellipse">
              <a:avLst/>
            </a:prstGeom>
            <a:noFill/>
            <a:ln w="19050" cmpd="sng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sz="1800">
                <a:solidFill>
                  <a:prstClr val="black"/>
                </a:solidFill>
              </a:endParaRPr>
            </a:p>
          </p:txBody>
        </p:sp>
        <p:sp>
          <p:nvSpPr>
            <p:cNvPr id="47" name="Ellipse 46"/>
            <p:cNvSpPr/>
            <p:nvPr/>
          </p:nvSpPr>
          <p:spPr>
            <a:xfrm>
              <a:off x="3265592" y="2745596"/>
              <a:ext cx="207339" cy="233243"/>
            </a:xfrm>
            <a:prstGeom prst="ellipse">
              <a:avLst/>
            </a:prstGeom>
            <a:noFill/>
            <a:ln w="19050" cmpd="sng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sz="1800">
                <a:solidFill>
                  <a:prstClr val="black"/>
                </a:solidFill>
              </a:endParaRPr>
            </a:p>
          </p:txBody>
        </p:sp>
        <p:sp>
          <p:nvSpPr>
            <p:cNvPr id="48" name="Ellipse 47"/>
            <p:cNvSpPr/>
            <p:nvPr/>
          </p:nvSpPr>
          <p:spPr>
            <a:xfrm>
              <a:off x="3632712" y="2978839"/>
              <a:ext cx="207339" cy="233243"/>
            </a:xfrm>
            <a:prstGeom prst="ellipse">
              <a:avLst/>
            </a:prstGeom>
            <a:noFill/>
            <a:ln w="19050" cmpd="sng">
              <a:solidFill>
                <a:srgbClr val="FF0000"/>
              </a:solidFill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sz="1800">
                <a:solidFill>
                  <a:prstClr val="black"/>
                </a:solidFill>
              </a:endParaRPr>
            </a:p>
          </p:txBody>
        </p:sp>
        <p:sp>
          <p:nvSpPr>
            <p:cNvPr id="49" name="Ellipse 48"/>
            <p:cNvSpPr/>
            <p:nvPr/>
          </p:nvSpPr>
          <p:spPr>
            <a:xfrm>
              <a:off x="3944701" y="3295486"/>
              <a:ext cx="207339" cy="233243"/>
            </a:xfrm>
            <a:prstGeom prst="ellipse">
              <a:avLst/>
            </a:prstGeom>
            <a:noFill/>
            <a:ln w="19050" cmpd="sng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sz="1800">
                <a:solidFill>
                  <a:prstClr val="black"/>
                </a:solidFill>
              </a:endParaRPr>
            </a:p>
          </p:txBody>
        </p:sp>
        <p:sp>
          <p:nvSpPr>
            <p:cNvPr id="50" name="Ellipse 49"/>
            <p:cNvSpPr/>
            <p:nvPr/>
          </p:nvSpPr>
          <p:spPr>
            <a:xfrm>
              <a:off x="4480834" y="3653084"/>
              <a:ext cx="207339" cy="233243"/>
            </a:xfrm>
            <a:prstGeom prst="ellipse">
              <a:avLst/>
            </a:prstGeom>
            <a:noFill/>
            <a:ln w="19050" cmpd="sng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sz="1800">
                <a:solidFill>
                  <a:prstClr val="black"/>
                </a:solidFill>
              </a:endParaRPr>
            </a:p>
          </p:txBody>
        </p:sp>
        <p:sp>
          <p:nvSpPr>
            <p:cNvPr id="58" name="Ellipse 57"/>
            <p:cNvSpPr/>
            <p:nvPr/>
          </p:nvSpPr>
          <p:spPr>
            <a:xfrm>
              <a:off x="4782432" y="3758200"/>
              <a:ext cx="207339" cy="233243"/>
            </a:xfrm>
            <a:prstGeom prst="ellipse">
              <a:avLst/>
            </a:prstGeom>
            <a:noFill/>
            <a:ln w="19050" cmpd="sng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sz="1800">
                <a:solidFill>
                  <a:prstClr val="black"/>
                </a:solidFill>
              </a:endParaRPr>
            </a:p>
          </p:txBody>
        </p:sp>
        <p:sp>
          <p:nvSpPr>
            <p:cNvPr id="59" name="Ellipse 58"/>
            <p:cNvSpPr/>
            <p:nvPr/>
          </p:nvSpPr>
          <p:spPr>
            <a:xfrm>
              <a:off x="5259997" y="3786346"/>
              <a:ext cx="207339" cy="233243"/>
            </a:xfrm>
            <a:prstGeom prst="ellipse">
              <a:avLst/>
            </a:prstGeom>
            <a:noFill/>
            <a:ln w="19050" cmpd="sng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sz="1800">
                <a:solidFill>
                  <a:prstClr val="black"/>
                </a:solidFill>
              </a:endParaRPr>
            </a:p>
          </p:txBody>
        </p:sp>
      </p:grpSp>
      <p:sp>
        <p:nvSpPr>
          <p:cNvPr id="61" name="Ellipse 60"/>
          <p:cNvSpPr/>
          <p:nvPr/>
        </p:nvSpPr>
        <p:spPr>
          <a:xfrm rot="1548651">
            <a:off x="2647464" y="2421160"/>
            <a:ext cx="593366" cy="558601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800">
              <a:solidFill>
                <a:prstClr val="black"/>
              </a:solidFill>
            </a:endParaRPr>
          </a:p>
        </p:txBody>
      </p:sp>
      <p:sp>
        <p:nvSpPr>
          <p:cNvPr id="65" name="Ellipse 64"/>
          <p:cNvSpPr/>
          <p:nvPr/>
        </p:nvSpPr>
        <p:spPr>
          <a:xfrm>
            <a:off x="4116451" y="3442306"/>
            <a:ext cx="332910" cy="338138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800">
              <a:solidFill>
                <a:prstClr val="black"/>
              </a:solidFill>
            </a:endParaRPr>
          </a:p>
        </p:txBody>
      </p:sp>
      <p:sp>
        <p:nvSpPr>
          <p:cNvPr id="66" name="Ellipse 65"/>
          <p:cNvSpPr/>
          <p:nvPr/>
        </p:nvSpPr>
        <p:spPr>
          <a:xfrm>
            <a:off x="5546142" y="3704743"/>
            <a:ext cx="207339" cy="233243"/>
          </a:xfrm>
          <a:prstGeom prst="ellipse">
            <a:avLst/>
          </a:prstGeom>
          <a:noFill/>
          <a:ln w="127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800">
              <a:solidFill>
                <a:prstClr val="black"/>
              </a:solidFill>
            </a:endParaRPr>
          </a:p>
        </p:txBody>
      </p:sp>
      <p:sp>
        <p:nvSpPr>
          <p:cNvPr id="67" name="Ellipse 66"/>
          <p:cNvSpPr/>
          <p:nvPr/>
        </p:nvSpPr>
        <p:spPr>
          <a:xfrm>
            <a:off x="5744501" y="3197831"/>
            <a:ext cx="556326" cy="907936"/>
          </a:xfrm>
          <a:prstGeom prst="ellipse">
            <a:avLst/>
          </a:prstGeom>
          <a:noFill/>
          <a:ln w="127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800">
              <a:solidFill>
                <a:prstClr val="black"/>
              </a:solidFill>
            </a:endParaRPr>
          </a:p>
        </p:txBody>
      </p:sp>
      <p:sp>
        <p:nvSpPr>
          <p:cNvPr id="40" name="ZoneTexte 34"/>
          <p:cNvSpPr txBox="1">
            <a:spLocks noChangeArrowheads="1"/>
          </p:cNvSpPr>
          <p:nvPr/>
        </p:nvSpPr>
        <p:spPr bwMode="auto">
          <a:xfrm>
            <a:off x="6709478" y="720000"/>
            <a:ext cx="24565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dirty="0" smtClean="0">
                <a:solidFill>
                  <a:srgbClr val="000090"/>
                </a:solidFill>
              </a:rPr>
              <a:t>Dipôle électrique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dirty="0" smtClean="0">
                <a:solidFill>
                  <a:prstClr val="black"/>
                </a:solidFill>
                <a:latin typeface="Calibri"/>
              </a:rPr>
              <a:t>Électrodes au T4 de 2016</a:t>
            </a:r>
            <a:endParaRPr lang="fr-FR" sz="14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7" name="Image 56" descr="IMG_0445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78059" y="4861937"/>
            <a:ext cx="2468192" cy="1705370"/>
          </a:xfrm>
          <a:prstGeom prst="rect">
            <a:avLst/>
          </a:prstGeom>
        </p:spPr>
      </p:pic>
      <p:sp>
        <p:nvSpPr>
          <p:cNvPr id="38" name="Rectangle 2"/>
          <p:cNvSpPr>
            <a:spLocks noChangeArrowheads="1"/>
          </p:cNvSpPr>
          <p:nvPr/>
        </p:nvSpPr>
        <p:spPr bwMode="auto">
          <a:xfrm>
            <a:off x="3923587" y="613364"/>
            <a:ext cx="216058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dirty="0" smtClean="0">
                <a:solidFill>
                  <a:prstClr val="black"/>
                </a:solidFill>
                <a:latin typeface="Calibri"/>
                <a:ea typeface="+mn-ea"/>
              </a:rPr>
              <a:t>Beam Dump en cours de réalisation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i="1" dirty="0" smtClean="0">
              <a:solidFill>
                <a:srgbClr val="008000"/>
              </a:solidFill>
              <a:latin typeface="Calibri"/>
              <a:ea typeface="+mn-ea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55513" y="6034214"/>
            <a:ext cx="2464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00" dirty="0" err="1" smtClean="0">
                <a:solidFill>
                  <a:srgbClr val="0000FF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Calibri"/>
                <a:ea typeface="+mn-ea"/>
              </a:rPr>
              <a:t>Chambre</a:t>
            </a:r>
            <a:r>
              <a:rPr lang="en-GB" sz="1600" dirty="0" smtClean="0">
                <a:solidFill>
                  <a:srgbClr val="0000FF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Calibri"/>
                <a:ea typeface="+mn-ea"/>
              </a:rPr>
              <a:t> station </a:t>
            </a:r>
            <a:r>
              <a:rPr lang="en-GB" sz="1600" dirty="0" err="1" smtClean="0">
                <a:solidFill>
                  <a:srgbClr val="0000FF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Calibri"/>
                <a:ea typeface="+mn-ea"/>
              </a:rPr>
              <a:t>cibles</a:t>
            </a:r>
            <a:r>
              <a:rPr lang="en-GB" sz="1600" dirty="0" smtClean="0">
                <a:solidFill>
                  <a:srgbClr val="0000FF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Calibri"/>
                <a:ea typeface="+mn-ea"/>
              </a:rPr>
              <a:t> stables</a:t>
            </a:r>
            <a:endParaRPr lang="en-GB" sz="1600" dirty="0">
              <a:solidFill>
                <a:srgbClr val="0000FF"/>
              </a:solidFill>
              <a:effectLst>
                <a:glow rad="228600">
                  <a:prstClr val="white">
                    <a:alpha val="40000"/>
                  </a:prstClr>
                </a:glow>
              </a:effectLst>
              <a:latin typeface="Calibri"/>
              <a:ea typeface="+mn-ea"/>
            </a:endParaRPr>
          </a:p>
        </p:txBody>
      </p:sp>
      <p:pic>
        <p:nvPicPr>
          <p:cNvPr id="41" name="Image 40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454" y="769035"/>
            <a:ext cx="2474178" cy="1504019"/>
          </a:xfrm>
          <a:prstGeom prst="rect">
            <a:avLst/>
          </a:prstGeom>
        </p:spPr>
      </p:pic>
      <p:pic>
        <p:nvPicPr>
          <p:cNvPr id="43" name="Picture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24" b="20834"/>
          <a:stretch/>
        </p:blipFill>
        <p:spPr bwMode="auto">
          <a:xfrm rot="10800000">
            <a:off x="5694892" y="1068628"/>
            <a:ext cx="384683" cy="972000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44" name="Image 43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285" y="1402436"/>
            <a:ext cx="2121308" cy="2689637"/>
          </a:xfrm>
          <a:prstGeom prst="rect">
            <a:avLst/>
          </a:prstGeom>
        </p:spPr>
      </p:pic>
      <p:pic>
        <p:nvPicPr>
          <p:cNvPr id="51" name="Image 50"/>
          <p:cNvPicPr/>
          <p:nvPr/>
        </p:nvPicPr>
        <p:blipFill>
          <a:blip r:embed="rId9" cstate="print">
            <a:alphaModFix/>
          </a:blip>
          <a:stretch>
            <a:fillRect/>
          </a:stretch>
        </p:blipFill>
        <p:spPr>
          <a:xfrm>
            <a:off x="30134" y="3127869"/>
            <a:ext cx="1621395" cy="15634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2794" y="2520972"/>
            <a:ext cx="15841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400" dirty="0" err="1" smtClean="0">
                <a:solidFill>
                  <a:prstClr val="black"/>
                </a:solidFill>
                <a:latin typeface="Calibri"/>
                <a:ea typeface="+mn-ea"/>
              </a:rPr>
              <a:t>Profils</a:t>
            </a:r>
            <a:r>
              <a:rPr lang="en-GB" sz="1400" dirty="0" smtClean="0">
                <a:solidFill>
                  <a:prstClr val="black"/>
                </a:solidFill>
                <a:latin typeface="Calibri"/>
                <a:ea typeface="+mn-ea"/>
              </a:rPr>
              <a:t> de </a:t>
            </a:r>
            <a:r>
              <a:rPr lang="en-GB" sz="1400" dirty="0" err="1" smtClean="0">
                <a:solidFill>
                  <a:prstClr val="black"/>
                </a:solidFill>
                <a:latin typeface="Calibri"/>
                <a:ea typeface="+mn-ea"/>
              </a:rPr>
              <a:t>cibles</a:t>
            </a:r>
            <a:r>
              <a:rPr lang="en-GB" sz="1400" dirty="0" smtClean="0">
                <a:solidFill>
                  <a:prstClr val="black"/>
                </a:solidFill>
                <a:latin typeface="Calibri"/>
                <a:ea typeface="+mn-ea"/>
              </a:rPr>
              <a:t> avec canon à </a:t>
            </a:r>
            <a:r>
              <a:rPr lang="en-GB" sz="1400" dirty="0" err="1" smtClean="0">
                <a:solidFill>
                  <a:prstClr val="black"/>
                </a:solidFill>
                <a:latin typeface="Calibri"/>
                <a:ea typeface="+mn-ea"/>
              </a:rPr>
              <a:t>électrons</a:t>
            </a:r>
            <a:endParaRPr lang="en-GB" sz="1400" dirty="0" smtClean="0">
              <a:solidFill>
                <a:prstClr val="black"/>
              </a:solidFill>
              <a:latin typeface="Calibri"/>
              <a:ea typeface="+mn-ea"/>
            </a:endParaRPr>
          </a:p>
        </p:txBody>
      </p:sp>
      <p:pic>
        <p:nvPicPr>
          <p:cNvPr id="54" name="Picture 2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8720" y="4641997"/>
            <a:ext cx="2636627" cy="201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ZoneTexte 33"/>
          <p:cNvSpPr txBox="1">
            <a:spLocks noChangeArrowheads="1"/>
          </p:cNvSpPr>
          <p:nvPr/>
        </p:nvSpPr>
        <p:spPr bwMode="auto">
          <a:xfrm>
            <a:off x="2844000" y="4789661"/>
            <a:ext cx="124906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dirty="0" smtClean="0">
                <a:solidFill>
                  <a:srgbClr val="000090"/>
                </a:solidFill>
              </a:rPr>
              <a:t>SMT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u="sng" dirty="0" smtClean="0">
                <a:solidFill>
                  <a:prstClr val="black"/>
                </a:solidFill>
                <a:latin typeface="Calibri"/>
              </a:rPr>
              <a:t>Phase proto </a:t>
            </a:r>
            <a:r>
              <a:rPr lang="fr-FR" sz="1400" dirty="0" smtClean="0">
                <a:solidFill>
                  <a:prstClr val="black"/>
                </a:solidFill>
                <a:latin typeface="Calibri"/>
              </a:rPr>
              <a:t>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dirty="0" smtClean="0">
                <a:solidFill>
                  <a:prstClr val="black"/>
                </a:solidFill>
                <a:latin typeface="Calibri"/>
              </a:rPr>
              <a:t>Fin au T2 2016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u="sng" dirty="0" smtClean="0">
                <a:solidFill>
                  <a:prstClr val="black"/>
                </a:solidFill>
                <a:latin typeface="Calibri"/>
              </a:rPr>
              <a:t>Série</a:t>
            </a:r>
            <a:r>
              <a:rPr lang="fr-FR" sz="1400" dirty="0" smtClean="0">
                <a:solidFill>
                  <a:prstClr val="black"/>
                </a:solidFill>
                <a:latin typeface="Calibri"/>
              </a:rPr>
              <a:t> 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dirty="0" smtClean="0">
                <a:solidFill>
                  <a:prstClr val="black"/>
                </a:solidFill>
                <a:latin typeface="Calibri"/>
              </a:rPr>
              <a:t>→ août 2017</a:t>
            </a:r>
            <a:endParaRPr lang="fr-FR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11901" y="6019"/>
            <a:ext cx="52161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fr-FR" sz="2800" u="sng" dirty="0">
                <a:solidFill>
                  <a:prstClr val="black"/>
                </a:solidFill>
                <a:latin typeface="Calibri"/>
                <a:ea typeface="+mn-ea"/>
              </a:rPr>
              <a:t>Equipements majeurs </a:t>
            </a:r>
            <a:r>
              <a:rPr lang="fr-FR" sz="2800" u="sng" dirty="0" smtClean="0">
                <a:solidFill>
                  <a:prstClr val="black"/>
                </a:solidFill>
                <a:latin typeface="Calibri"/>
                <a:ea typeface="+mn-ea"/>
              </a:rPr>
              <a:t>Phase </a:t>
            </a:r>
            <a:r>
              <a:rPr lang="fr-FR" sz="2800" u="sng" dirty="0">
                <a:solidFill>
                  <a:prstClr val="black"/>
                </a:solidFill>
                <a:latin typeface="Calibri"/>
                <a:ea typeface="+mn-ea"/>
              </a:rPr>
              <a:t>"</a:t>
            </a:r>
            <a:r>
              <a:rPr lang="fr-FR" sz="2800" u="sng" dirty="0" smtClean="0">
                <a:solidFill>
                  <a:prstClr val="black"/>
                </a:solidFill>
                <a:latin typeface="Calibri"/>
                <a:ea typeface="+mn-ea"/>
              </a:rPr>
              <a:t>0" S</a:t>
            </a:r>
            <a:r>
              <a:rPr lang="fr-FR" sz="2800" u="sng" baseline="30000" dirty="0" smtClean="0">
                <a:solidFill>
                  <a:prstClr val="black"/>
                </a:solidFill>
                <a:latin typeface="Calibri"/>
                <a:ea typeface="+mn-ea"/>
              </a:rPr>
              <a:t>3</a:t>
            </a:r>
            <a:endParaRPr lang="en-US" sz="2800" u="sng" baseline="300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096" y="1119979"/>
            <a:ext cx="1408783" cy="105658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237" y="5030486"/>
            <a:ext cx="2169259" cy="1620250"/>
          </a:xfrm>
          <a:prstGeom prst="rect">
            <a:avLst/>
          </a:prstGeom>
        </p:spPr>
      </p:pic>
      <p:sp>
        <p:nvSpPr>
          <p:cNvPr id="36" name="ZoneTexte 33"/>
          <p:cNvSpPr txBox="1">
            <a:spLocks noChangeArrowheads="1"/>
          </p:cNvSpPr>
          <p:nvPr/>
        </p:nvSpPr>
        <p:spPr bwMode="auto">
          <a:xfrm>
            <a:off x="7276040" y="4427794"/>
            <a:ext cx="13516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dirty="0" smtClean="0">
                <a:solidFill>
                  <a:srgbClr val="000090"/>
                </a:solidFill>
              </a:rPr>
              <a:t>Boite froide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u="sng" dirty="0" smtClean="0">
                <a:solidFill>
                  <a:prstClr val="black"/>
                </a:solidFill>
                <a:latin typeface="Calibri"/>
              </a:rPr>
              <a:t>MES : fin 2016</a:t>
            </a:r>
            <a:endParaRPr lang="fr-FR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3923587" y="2326019"/>
            <a:ext cx="938515" cy="6995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18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30" grpId="0"/>
      <p:bldP spid="10" grpId="0" animBg="1"/>
      <p:bldP spid="10" grpId="1" animBg="1"/>
      <p:bldP spid="61" grpId="0" animBg="1"/>
      <p:bldP spid="61" grpId="1" animBg="1"/>
      <p:bldP spid="65" grpId="0" animBg="1"/>
      <p:bldP spid="65" grpId="1" animBg="1"/>
      <p:bldP spid="66" grpId="0" animBg="1"/>
      <p:bldP spid="67" grpId="0" animBg="1"/>
      <p:bldP spid="40" grpId="0"/>
      <p:bldP spid="38" grpId="0"/>
      <p:bldP spid="2" grpId="0"/>
      <p:bldP spid="4" grpId="0"/>
      <p:bldP spid="39" grpId="0"/>
      <p:bldP spid="36" grpId="0"/>
      <p:bldP spid="8" grpId="0" animBg="1"/>
      <p:bldP spid="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Planning S</a:t>
            </a:r>
            <a:r>
              <a:rPr lang="fr-FR" baseline="30000" dirty="0" smtClean="0"/>
              <a:t>3</a:t>
            </a:r>
            <a:endParaRPr lang="fr-FR" baseline="300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620688"/>
            <a:ext cx="846408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46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u contenu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6" y="984918"/>
            <a:ext cx="8745486" cy="5252394"/>
          </a:xfrm>
          <a:prstGeom prst="rect">
            <a:avLst/>
          </a:prstGeom>
          <a:noFill/>
        </p:spPr>
      </p:pic>
      <p:grpSp>
        <p:nvGrpSpPr>
          <p:cNvPr id="7" name="Groupe 6"/>
          <p:cNvGrpSpPr>
            <a:grpSpLocks noChangeAspect="1"/>
          </p:cNvGrpSpPr>
          <p:nvPr/>
        </p:nvGrpSpPr>
        <p:grpSpPr>
          <a:xfrm rot="18110428">
            <a:off x="7219588" y="4069305"/>
            <a:ext cx="847460" cy="2805334"/>
            <a:chOff x="6300192" y="764704"/>
            <a:chExt cx="2239853" cy="4567495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0192" y="764705"/>
              <a:ext cx="1055673" cy="45564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764704"/>
              <a:ext cx="943709" cy="4567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ZoneTexte 11"/>
          <p:cNvSpPr txBox="1"/>
          <p:nvPr/>
        </p:nvSpPr>
        <p:spPr>
          <a:xfrm>
            <a:off x="0" y="0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>
                <a:solidFill>
                  <a:srgbClr val="000090"/>
                </a:solidFill>
              </a:rPr>
              <a:t>Beam</a:t>
            </a:r>
            <a:r>
              <a:rPr lang="fr-FR" sz="2400" dirty="0">
                <a:solidFill>
                  <a:srgbClr val="000090"/>
                </a:solidFill>
              </a:rPr>
              <a:t>-Dump : IRFU</a:t>
            </a:r>
          </a:p>
        </p:txBody>
      </p:sp>
    </p:spTree>
    <p:extLst>
      <p:ext uri="{BB962C8B-B14F-4D97-AF65-F5344CB8AC3E}">
        <p14:creationId xmlns:p14="http://schemas.microsoft.com/office/powerpoint/2010/main" val="147288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8937948" cy="4762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0" y="8550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000090"/>
                </a:solidFill>
              </a:rPr>
              <a:t>Section </a:t>
            </a:r>
            <a:r>
              <a:rPr lang="fr-FR" sz="2400" dirty="0" err="1">
                <a:solidFill>
                  <a:srgbClr val="000090"/>
                </a:solidFill>
              </a:rPr>
              <a:t>Beam</a:t>
            </a:r>
            <a:r>
              <a:rPr lang="fr-FR" sz="2400" dirty="0">
                <a:solidFill>
                  <a:srgbClr val="000090"/>
                </a:solidFill>
              </a:rPr>
              <a:t> Dump</a:t>
            </a:r>
          </a:p>
        </p:txBody>
      </p:sp>
      <p:cxnSp>
        <p:nvCxnSpPr>
          <p:cNvPr id="5" name="Connecteur droit avec flèche 4"/>
          <p:cNvCxnSpPr>
            <a:endCxn id="10" idx="1"/>
          </p:cNvCxnSpPr>
          <p:nvPr/>
        </p:nvCxnSpPr>
        <p:spPr>
          <a:xfrm flipV="1">
            <a:off x="3491880" y="1093386"/>
            <a:ext cx="2448272" cy="6794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 flipV="1">
            <a:off x="4283968" y="1052736"/>
            <a:ext cx="1656184" cy="12241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>
            <a:endCxn id="10" idx="1"/>
          </p:cNvCxnSpPr>
          <p:nvPr/>
        </p:nvCxnSpPr>
        <p:spPr>
          <a:xfrm flipV="1">
            <a:off x="4860032" y="1093386"/>
            <a:ext cx="1080120" cy="139951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5940152" y="908720"/>
            <a:ext cx="1408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Triplet chaud</a:t>
            </a:r>
            <a:endParaRPr lang="fr-FR" dirty="0"/>
          </a:p>
        </p:txBody>
      </p:sp>
      <p:cxnSp>
        <p:nvCxnSpPr>
          <p:cNvPr id="15" name="Connecteur droit avec flèche 14"/>
          <p:cNvCxnSpPr/>
          <p:nvPr/>
        </p:nvCxnSpPr>
        <p:spPr>
          <a:xfrm flipH="1">
            <a:off x="1907704" y="2060848"/>
            <a:ext cx="720080" cy="27363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1259632" y="4797152"/>
            <a:ext cx="1275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Plug Amont</a:t>
            </a:r>
            <a:endParaRPr lang="fr-FR" dirty="0"/>
          </a:p>
        </p:txBody>
      </p:sp>
      <p:cxnSp>
        <p:nvCxnSpPr>
          <p:cNvPr id="18" name="Connecteur droit avec flèche 17"/>
          <p:cNvCxnSpPr/>
          <p:nvPr/>
        </p:nvCxnSpPr>
        <p:spPr>
          <a:xfrm flipH="1">
            <a:off x="5076056" y="4509120"/>
            <a:ext cx="288032" cy="13681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4572000" y="5877272"/>
            <a:ext cx="103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Plug Aval</a:t>
            </a:r>
            <a:endParaRPr lang="fr-FR" dirty="0"/>
          </a:p>
        </p:txBody>
      </p:sp>
      <p:cxnSp>
        <p:nvCxnSpPr>
          <p:cNvPr id="21" name="Connecteur droit avec flèche 20"/>
          <p:cNvCxnSpPr/>
          <p:nvPr/>
        </p:nvCxnSpPr>
        <p:spPr>
          <a:xfrm>
            <a:off x="7236296" y="4077072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6876256" y="5733256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SMT2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971600" y="6021288"/>
            <a:ext cx="3240360" cy="646331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7030A0"/>
                </a:solidFill>
              </a:rPr>
              <a:t>½ culasse triplet – avant été 2016</a:t>
            </a:r>
            <a:endParaRPr lang="fr-FR" b="1" dirty="0">
              <a:solidFill>
                <a:srgbClr val="7030A0"/>
              </a:solidFill>
            </a:endParaRPr>
          </a:p>
        </p:txBody>
      </p:sp>
      <p:cxnSp>
        <p:nvCxnSpPr>
          <p:cNvPr id="23" name="Connecteur droit avec flèche 22"/>
          <p:cNvCxnSpPr>
            <a:stCxn id="17" idx="0"/>
          </p:cNvCxnSpPr>
          <p:nvPr/>
        </p:nvCxnSpPr>
        <p:spPr>
          <a:xfrm flipV="1">
            <a:off x="2591780" y="4437112"/>
            <a:ext cx="756084" cy="15841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107504" y="3789040"/>
            <a:ext cx="1728192" cy="369332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7030A0"/>
                </a:solidFill>
              </a:rPr>
              <a:t>D11 – Fin 2016</a:t>
            </a:r>
            <a:endParaRPr lang="fr-FR" b="1" dirty="0">
              <a:solidFill>
                <a:srgbClr val="7030A0"/>
              </a:solidFill>
            </a:endParaRPr>
          </a:p>
        </p:txBody>
      </p:sp>
      <p:cxnSp>
        <p:nvCxnSpPr>
          <p:cNvPr id="26" name="Connecteur droit avec flèche 25"/>
          <p:cNvCxnSpPr>
            <a:stCxn id="24" idx="0"/>
          </p:cNvCxnSpPr>
          <p:nvPr/>
        </p:nvCxnSpPr>
        <p:spPr>
          <a:xfrm flipV="1">
            <a:off x="971600" y="3573016"/>
            <a:ext cx="21602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5364088" y="6093296"/>
            <a:ext cx="3240360" cy="369332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 smtClean="0">
                <a:solidFill>
                  <a:srgbClr val="7030A0"/>
                </a:solidFill>
              </a:rPr>
              <a:t>Plugs</a:t>
            </a:r>
            <a:r>
              <a:rPr lang="fr-FR" b="1" dirty="0" smtClean="0">
                <a:solidFill>
                  <a:srgbClr val="7030A0"/>
                </a:solidFill>
              </a:rPr>
              <a:t> + SMT2 – mars 2017</a:t>
            </a:r>
            <a:endParaRPr lang="fr-FR" b="1" dirty="0">
              <a:solidFill>
                <a:srgbClr val="7030A0"/>
              </a:solidFill>
            </a:endParaRPr>
          </a:p>
        </p:txBody>
      </p:sp>
      <p:cxnSp>
        <p:nvCxnSpPr>
          <p:cNvPr id="29" name="Connecteur droit avec flèche 28"/>
          <p:cNvCxnSpPr>
            <a:stCxn id="27" idx="0"/>
          </p:cNvCxnSpPr>
          <p:nvPr/>
        </p:nvCxnSpPr>
        <p:spPr>
          <a:xfrm flipH="1" flipV="1">
            <a:off x="6948264" y="5013176"/>
            <a:ext cx="36004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>
            <a:stCxn id="27" idx="0"/>
          </p:cNvCxnSpPr>
          <p:nvPr/>
        </p:nvCxnSpPr>
        <p:spPr>
          <a:xfrm flipH="1" flipV="1">
            <a:off x="6228184" y="5301208"/>
            <a:ext cx="756084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>
            <a:stCxn id="27" idx="0"/>
          </p:cNvCxnSpPr>
          <p:nvPr/>
        </p:nvCxnSpPr>
        <p:spPr>
          <a:xfrm flipH="1" flipV="1">
            <a:off x="2267744" y="4005064"/>
            <a:ext cx="4716524" cy="20882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7308304" y="1268760"/>
            <a:ext cx="1584176" cy="36933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7030A0"/>
                </a:solidFill>
              </a:rPr>
              <a:t>Salle 169</a:t>
            </a:r>
            <a:endParaRPr lang="fr-FR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7100"/>
            <a:ext cx="9144000" cy="4992640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2658629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 anchor="ctr">
            <a:spAutoFit/>
          </a:bodyPr>
          <a:lstStyle/>
          <a:p>
            <a:pPr algn="ctr">
              <a:defRPr/>
            </a:pPr>
            <a:r>
              <a:rPr lang="fr-FR" sz="2400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Budget </a:t>
            </a:r>
            <a:r>
              <a:rPr lang="fr-FR" sz="2400" dirty="0" err="1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Beam</a:t>
            </a:r>
            <a:r>
              <a:rPr lang="fr-FR" sz="2400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dump</a:t>
            </a:r>
            <a:endParaRPr lang="fr-FR" sz="2400" dirty="0">
              <a:solidFill>
                <a:srgbClr val="00009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835696" y="6237312"/>
            <a:ext cx="5298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>
                <a:solidFill>
                  <a:srgbClr val="FF0000"/>
                </a:solidFill>
              </a:rPr>
              <a:t>Attention : coût des translateurs en cours d’estimation</a:t>
            </a:r>
            <a:endParaRPr lang="fr-FR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353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Planning </a:t>
            </a:r>
            <a:r>
              <a:rPr lang="fr-FR" dirty="0" err="1" smtClean="0"/>
              <a:t>SMTs</a:t>
            </a:r>
            <a:endParaRPr lang="fr-FR" dirty="0"/>
          </a:p>
        </p:txBody>
      </p:sp>
      <p:sp>
        <p:nvSpPr>
          <p:cNvPr id="6" name="Rectangle à coins arrondis 5"/>
          <p:cNvSpPr/>
          <p:nvPr/>
        </p:nvSpPr>
        <p:spPr bwMode="auto">
          <a:xfrm>
            <a:off x="6688313" y="2564904"/>
            <a:ext cx="2332336" cy="1152128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947479" y="5763012"/>
            <a:ext cx="5907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Training GANIL (SDA/GAC, SDA/GVC,…)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96752"/>
            <a:ext cx="8841137" cy="4090407"/>
          </a:xfrm>
          <a:prstGeom prst="rect">
            <a:avLst/>
          </a:prstGeom>
        </p:spPr>
      </p:pic>
      <p:cxnSp>
        <p:nvCxnSpPr>
          <p:cNvPr id="8" name="Connecteur droit avec flèche 7"/>
          <p:cNvCxnSpPr/>
          <p:nvPr/>
        </p:nvCxnSpPr>
        <p:spPr bwMode="auto">
          <a:xfrm flipH="1">
            <a:off x="7236296" y="3573016"/>
            <a:ext cx="360040" cy="201622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ZoneTexte 8"/>
          <p:cNvSpPr txBox="1"/>
          <p:nvPr/>
        </p:nvSpPr>
        <p:spPr>
          <a:xfrm>
            <a:off x="0" y="8550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000090"/>
                </a:solidFill>
              </a:rPr>
              <a:t>Chemin critique</a:t>
            </a:r>
            <a:endParaRPr lang="fr-FR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93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8"/>
          <p:cNvSpPr>
            <a:spLocks/>
          </p:cNvSpPr>
          <p:nvPr/>
        </p:nvSpPr>
        <p:spPr bwMode="auto">
          <a:xfrm>
            <a:off x="611188" y="620713"/>
            <a:ext cx="8353425" cy="677862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40639" bIns="0">
            <a:spAutoFit/>
          </a:bodyPr>
          <a:lstStyle/>
          <a:p>
            <a:pPr marL="382588" indent="-342900">
              <a:buFont typeface="Wingdings" charset="2"/>
              <a:buChar char=""/>
              <a:defRPr/>
            </a:pPr>
            <a:r>
              <a:rPr lang="en-GB" sz="2200" b="1" dirty="0" err="1">
                <a:solidFill>
                  <a:srgbClr val="2D2D8A"/>
                </a:solidFill>
                <a:latin typeface="Times" charset="0"/>
                <a:ea typeface="Times" charset="0"/>
                <a:cs typeface="Times" charset="0"/>
                <a:sym typeface="Times" charset="0"/>
              </a:rPr>
              <a:t>Projet</a:t>
            </a:r>
            <a:r>
              <a:rPr lang="en-GB" sz="2200" b="1" dirty="0">
                <a:solidFill>
                  <a:srgbClr val="2D2D8A"/>
                </a:solidFill>
                <a:latin typeface="Times" charset="0"/>
                <a:ea typeface="Times" charset="0"/>
                <a:cs typeface="Times" charset="0"/>
                <a:sym typeface="Times" charset="0"/>
              </a:rPr>
              <a:t> de </a:t>
            </a:r>
            <a:r>
              <a:rPr lang="en-GB" sz="2200" b="1" dirty="0" err="1">
                <a:solidFill>
                  <a:srgbClr val="2D2D8A"/>
                </a:solidFill>
                <a:latin typeface="Times" charset="0"/>
                <a:ea typeface="Times" charset="0"/>
                <a:cs typeface="Times" charset="0"/>
                <a:sym typeface="Times" charset="0"/>
              </a:rPr>
              <a:t>référence</a:t>
            </a:r>
            <a:r>
              <a:rPr lang="en-GB" sz="2200" b="1" dirty="0">
                <a:solidFill>
                  <a:srgbClr val="2D2D8A"/>
                </a:solidFill>
                <a:latin typeface="Times" charset="0"/>
                <a:ea typeface="Times" charset="0"/>
                <a:cs typeface="Times" charset="0"/>
                <a:sym typeface="Times" charset="0"/>
              </a:rPr>
              <a:t> ≤ 10</a:t>
            </a:r>
            <a:r>
              <a:rPr lang="en-GB" sz="2200" b="1" baseline="30000" dirty="0">
                <a:solidFill>
                  <a:srgbClr val="2D2D8A"/>
                </a:solidFill>
                <a:latin typeface="Times" charset="0"/>
                <a:ea typeface="Times" charset="0"/>
                <a:cs typeface="Times" charset="0"/>
                <a:sym typeface="Times" charset="0"/>
              </a:rPr>
              <a:t>15 </a:t>
            </a:r>
            <a:r>
              <a:rPr lang="en-GB" sz="2200" b="1" dirty="0" err="1">
                <a:solidFill>
                  <a:srgbClr val="2D2D8A"/>
                </a:solidFill>
                <a:latin typeface="Times" charset="0"/>
                <a:ea typeface="Times" charset="0"/>
                <a:cs typeface="Times" charset="0"/>
                <a:sym typeface="Times" charset="0"/>
              </a:rPr>
              <a:t>pps</a:t>
            </a:r>
            <a:r>
              <a:rPr lang="en-GB" sz="2200" b="1" dirty="0">
                <a:solidFill>
                  <a:srgbClr val="2D2D8A"/>
                </a:solidFill>
                <a:latin typeface="Times" charset="0"/>
                <a:ea typeface="Times" charset="0"/>
                <a:cs typeface="Times" charset="0"/>
                <a:sym typeface="Times" charset="0"/>
              </a:rPr>
              <a:t>, p-Ni, 0.75 MeV/n – 14.5 MeV/n</a:t>
            </a:r>
          </a:p>
          <a:p>
            <a:pPr marL="382588" indent="-342900">
              <a:buFont typeface="Wingdings" charset="2"/>
              <a:buChar char=""/>
              <a:defRPr/>
            </a:pPr>
            <a:r>
              <a:rPr lang="en-GB" sz="2200" b="1" dirty="0">
                <a:solidFill>
                  <a:srgbClr val="2D2D8A"/>
                </a:solidFill>
                <a:latin typeface="Times" charset="0"/>
                <a:ea typeface="Times" charset="0"/>
                <a:cs typeface="Times" charset="0"/>
                <a:sym typeface="Times" charset="0"/>
              </a:rPr>
              <a:t>Phase 1++ ≤ 10</a:t>
            </a:r>
            <a:r>
              <a:rPr lang="en-GB" sz="2200" b="1" baseline="30000" dirty="0">
                <a:solidFill>
                  <a:srgbClr val="2D2D8A"/>
                </a:solidFill>
                <a:latin typeface="Times" charset="0"/>
                <a:ea typeface="Times" charset="0"/>
                <a:cs typeface="Times" charset="0"/>
                <a:sym typeface="Times" charset="0"/>
              </a:rPr>
              <a:t>15 </a:t>
            </a:r>
            <a:r>
              <a:rPr lang="en-GB" sz="2200" b="1" dirty="0" err="1">
                <a:solidFill>
                  <a:srgbClr val="2D2D8A"/>
                </a:solidFill>
                <a:latin typeface="Times" charset="0"/>
                <a:ea typeface="Times" charset="0"/>
                <a:cs typeface="Times" charset="0"/>
                <a:sym typeface="Times" charset="0"/>
              </a:rPr>
              <a:t>pps</a:t>
            </a:r>
            <a:r>
              <a:rPr lang="en-GB" sz="2200" b="1" dirty="0">
                <a:solidFill>
                  <a:srgbClr val="2D2D8A"/>
                </a:solidFill>
                <a:latin typeface="Times" charset="0"/>
                <a:ea typeface="Times" charset="0"/>
                <a:cs typeface="Times" charset="0"/>
                <a:sym typeface="Times" charset="0"/>
              </a:rPr>
              <a:t>, p-U, 0.75 MeV/n – 9 MeV/n</a:t>
            </a:r>
          </a:p>
        </p:txBody>
      </p:sp>
      <p:pic>
        <p:nvPicPr>
          <p:cNvPr id="133122" name="Image 10" descr="Capture d’écran 2012-01-22 à 15.33.3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412875"/>
            <a:ext cx="7927975" cy="468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3" name="Accolade ouvrante 1"/>
          <p:cNvSpPr>
            <a:spLocks/>
          </p:cNvSpPr>
          <p:nvPr/>
        </p:nvSpPr>
        <p:spPr bwMode="auto">
          <a:xfrm rot="3153318">
            <a:off x="1074738" y="4087813"/>
            <a:ext cx="431800" cy="1924050"/>
          </a:xfrm>
          <a:prstGeom prst="leftBrace">
            <a:avLst>
              <a:gd name="adj1" fmla="val 8334"/>
              <a:gd name="adj2" fmla="val 50556"/>
            </a:avLst>
          </a:prstGeom>
          <a:noFill/>
          <a:ln w="57150">
            <a:solidFill>
              <a:srgbClr val="C833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  <a:sym typeface="Arial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 rot="19366019">
            <a:off x="-92075" y="4487863"/>
            <a:ext cx="2376488" cy="33813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600" b="1" dirty="0">
                <a:solidFill>
                  <a:srgbClr val="000000"/>
                </a:solidFill>
                <a:latin typeface="Times" charset="0"/>
                <a:ea typeface="Times" charset="0"/>
                <a:cs typeface="Times" charset="0"/>
                <a:sym typeface="Times" charset="0"/>
              </a:rPr>
              <a:t>LINAC SPIRAL2 A/Q=3</a:t>
            </a:r>
            <a:endParaRPr lang="en-GB" sz="1600" b="1" dirty="0">
              <a:solidFill>
                <a:srgbClr val="000000"/>
              </a:solidFill>
              <a:latin typeface="Arial"/>
              <a:ea typeface="ヒラギノ角ゴ Pro W3"/>
              <a:cs typeface="ヒラギノ角ゴ Pro W3"/>
              <a:sym typeface="Arial" charset="0"/>
            </a:endParaRPr>
          </a:p>
        </p:txBody>
      </p:sp>
      <p:sp>
        <p:nvSpPr>
          <p:cNvPr id="133125" name="Accolade ouvrante 12"/>
          <p:cNvSpPr>
            <a:spLocks/>
          </p:cNvSpPr>
          <p:nvPr/>
        </p:nvSpPr>
        <p:spPr bwMode="auto">
          <a:xfrm rot="3644313">
            <a:off x="4028282" y="-35719"/>
            <a:ext cx="641350" cy="7085013"/>
          </a:xfrm>
          <a:prstGeom prst="leftBrace">
            <a:avLst>
              <a:gd name="adj1" fmla="val 8285"/>
              <a:gd name="adj2" fmla="val 50556"/>
            </a:avLst>
          </a:prstGeom>
          <a:noFill/>
          <a:ln w="57150">
            <a:solidFill>
              <a:srgbClr val="C833BB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  <a:sym typeface="Arial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 rot="19877654">
            <a:off x="2232025" y="2781300"/>
            <a:ext cx="3516313" cy="33972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600" b="1" dirty="0">
                <a:solidFill>
                  <a:srgbClr val="000000"/>
                </a:solidFill>
                <a:latin typeface="Times" charset="0"/>
                <a:ea typeface="Times" charset="0"/>
                <a:cs typeface="Times" charset="0"/>
                <a:sym typeface="Times" charset="0"/>
              </a:rPr>
              <a:t>LINAC SPIRAL2 A/Q=6 (Phase 1 ++)</a:t>
            </a:r>
            <a:endParaRPr lang="en-GB" sz="1600" b="1" dirty="0">
              <a:solidFill>
                <a:srgbClr val="000000"/>
              </a:solidFill>
              <a:latin typeface="Arial"/>
              <a:ea typeface="ヒラギノ角ゴ Pro W3"/>
              <a:cs typeface="ヒラギノ角ゴ Pro W3"/>
              <a:sym typeface="Arial" charset="0"/>
            </a:endParaRPr>
          </a:p>
        </p:txBody>
      </p:sp>
      <p:sp>
        <p:nvSpPr>
          <p:cNvPr id="133127" name="Rectangle 50"/>
          <p:cNvSpPr>
            <a:spLocks/>
          </p:cNvSpPr>
          <p:nvPr/>
        </p:nvSpPr>
        <p:spPr bwMode="auto">
          <a:xfrm>
            <a:off x="107950" y="115888"/>
            <a:ext cx="676751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/>
          <a:p>
            <a:pPr marL="39688" fontAlgn="base">
              <a:spcBef>
                <a:spcPct val="0"/>
              </a:spcBef>
              <a:spcAft>
                <a:spcPts val="600"/>
              </a:spcAft>
            </a:pPr>
            <a:r>
              <a:rPr lang="en-GB" sz="2400" b="1">
                <a:solidFill>
                  <a:srgbClr val="000000"/>
                </a:solidFill>
                <a:latin typeface="Arial" charset="0"/>
                <a:ea typeface="ＭＳ Ｐゴシック" charset="0"/>
                <a:cs typeface="Lucida Grande" charset="0"/>
                <a:sym typeface="Lucida Grande" charset="0"/>
              </a:rPr>
              <a:t>Projet Haute Intensité (SPIRAL2 Phase 1++)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79388" y="5876925"/>
            <a:ext cx="4724400" cy="8318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Wingdings" charset="2"/>
              <a:buChar char="Ø"/>
              <a:defRPr/>
            </a:pPr>
            <a:r>
              <a:rPr lang="en-US" sz="1600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Renforcer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le </a:t>
            </a:r>
            <a:r>
              <a:rPr lang="en-US" sz="1600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programme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scientifique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phase 1+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Wingdings" charset="2"/>
              <a:buChar char="Ø"/>
              <a:defRPr/>
            </a:pPr>
            <a:r>
              <a:rPr lang="en-US" sz="1600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Ouvre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nouvelles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perspectives </a:t>
            </a:r>
            <a:r>
              <a:rPr lang="en-US" sz="1600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scientifiques</a:t>
            </a:r>
            <a:endParaRPr lang="en-US" sz="1600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     (</a:t>
            </a:r>
            <a:r>
              <a:rPr lang="en-US" sz="1600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Faisceaux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lourds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Xe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Pb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, U)</a:t>
            </a:r>
          </a:p>
        </p:txBody>
      </p:sp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5076825" y="3644900"/>
          <a:ext cx="4032250" cy="2879728"/>
        </p:xfrm>
        <a:graphic>
          <a:graphicData uri="http://schemas.openxmlformats.org/drawingml/2006/table">
            <a:tbl>
              <a:tblPr/>
              <a:tblGrid>
                <a:gridCol w="1077178"/>
                <a:gridCol w="1442979"/>
                <a:gridCol w="1512093"/>
              </a:tblGrid>
              <a:tr h="40140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Ions</a:t>
                      </a:r>
                    </a:p>
                  </a:txBody>
                  <a:tcPr marL="10932" marR="10932" marT="1092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Intensity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</a:t>
                      </a:r>
                      <a:r>
                        <a:rPr lang="fr-F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pµA</a:t>
                      </a:r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))</a:t>
                      </a:r>
                    </a:p>
                    <a:p>
                      <a:pPr algn="ctr" fontAlgn="b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[A/Q=3]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932" marR="10932" marT="1092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High </a:t>
                      </a:r>
                      <a:r>
                        <a:rPr lang="fr-F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Intensity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  <a:p>
                      <a:pPr algn="ctr" fontAlgn="b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[A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/Q=</a:t>
                      </a:r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6-7]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932" marR="10932" marT="1092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0652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</a:t>
                      </a:r>
                    </a:p>
                  </a:txBody>
                  <a:tcPr marL="10932" marR="10932" marT="1092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216</a:t>
                      </a:r>
                    </a:p>
                  </a:txBody>
                  <a:tcPr marL="10932" marR="10932" marT="1092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375</a:t>
                      </a:r>
                    </a:p>
                  </a:txBody>
                  <a:tcPr marL="10932" marR="10932" marT="1092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652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</a:t>
                      </a:r>
                    </a:p>
                  </a:txBody>
                  <a:tcPr marL="10932" marR="10932" marT="1092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28,6</a:t>
                      </a:r>
                    </a:p>
                  </a:txBody>
                  <a:tcPr marL="10932" marR="10932" marT="1092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932" marR="10932" marT="1092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652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Ar</a:t>
                      </a:r>
                    </a:p>
                  </a:txBody>
                  <a:tcPr marL="10932" marR="10932" marT="1092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17.5</a:t>
                      </a:r>
                    </a:p>
                  </a:txBody>
                  <a:tcPr marL="10932" marR="10932" marT="1092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932" marR="10932" marT="1092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652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Ar</a:t>
                      </a:r>
                    </a:p>
                  </a:txBody>
                  <a:tcPr marL="10932" marR="10932" marT="1092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2.9</a:t>
                      </a:r>
                    </a:p>
                  </a:txBody>
                  <a:tcPr marL="10932" marR="10932" marT="1092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932" marR="10932" marT="1092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652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</a:t>
                      </a:r>
                    </a:p>
                  </a:txBody>
                  <a:tcPr marL="10932" marR="10932" marT="1092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4.6</a:t>
                      </a:r>
                    </a:p>
                  </a:txBody>
                  <a:tcPr marL="10932" marR="10932" marT="1092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932" marR="10932" marT="1092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652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</a:t>
                      </a:r>
                    </a:p>
                  </a:txBody>
                  <a:tcPr marL="10932" marR="10932" marT="1092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0932" marR="10932" marT="1092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932" marR="10932" marT="1092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652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</a:t>
                      </a:r>
                    </a:p>
                  </a:txBody>
                  <a:tcPr marL="10932" marR="10932" marT="1092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1.25</a:t>
                      </a:r>
                    </a:p>
                  </a:txBody>
                  <a:tcPr marL="10932" marR="10932" marT="1092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10932" marR="10932" marT="1092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652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58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Ni</a:t>
                      </a:r>
                    </a:p>
                  </a:txBody>
                  <a:tcPr marL="10932" marR="10932" marT="1092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</a:t>
                      </a:r>
                    </a:p>
                  </a:txBody>
                  <a:tcPr marL="10932" marR="10932" marT="1092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932" marR="10932" marT="1092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652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Kr</a:t>
                      </a:r>
                    </a:p>
                  </a:txBody>
                  <a:tcPr marL="10932" marR="10932" marT="1092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0932" marR="10932" marT="1092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932" marR="10932" marT="1092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652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124</a:t>
                      </a:r>
                      <a:r>
                        <a:rPr lang="fr-FR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Sn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0932" marR="10932" marT="1092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0932" marR="10932" marT="1092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932" marR="10932" marT="1092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652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139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Xe</a:t>
                      </a:r>
                    </a:p>
                  </a:txBody>
                  <a:tcPr marL="10932" marR="10932" marT="1092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0932" marR="10932" marT="1092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932" marR="10932" marT="1092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652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238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</a:t>
                      </a:r>
                    </a:p>
                  </a:txBody>
                  <a:tcPr marL="10932" marR="10932" marT="1092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0932" marR="10932" marT="1092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</a:t>
                      </a:r>
                    </a:p>
                  </a:txBody>
                  <a:tcPr marL="10932" marR="10932" marT="1092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3187" name="ZoneTexte 17"/>
          <p:cNvSpPr txBox="1">
            <a:spLocks noChangeArrowheads="1"/>
          </p:cNvSpPr>
          <p:nvPr/>
        </p:nvSpPr>
        <p:spPr bwMode="auto">
          <a:xfrm>
            <a:off x="7380288" y="4932363"/>
            <a:ext cx="825500" cy="3698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solidFill>
                  <a:srgbClr val="FF0000"/>
                </a:solidFill>
                <a:latin typeface="Zapf Dingbats" charset="0"/>
                <a:cs typeface="Zapf Dingbats" charset="0"/>
                <a:sym typeface="Zapf Dingbats" charset="0"/>
              </a:rPr>
              <a:t>✕</a:t>
            </a:r>
            <a:r>
              <a:rPr lang="en-US" sz="1800" b="1">
                <a:solidFill>
                  <a:srgbClr val="FF0000"/>
                </a:solidFill>
                <a:sym typeface="Zapf Dingbats" charset="0"/>
              </a:rPr>
              <a:t>5-1</a:t>
            </a:r>
            <a:r>
              <a:rPr lang="en-US" sz="1800" b="1">
                <a:solidFill>
                  <a:srgbClr val="FF0000"/>
                </a:solidFill>
              </a:rPr>
              <a:t>0 </a:t>
            </a:r>
          </a:p>
        </p:txBody>
      </p:sp>
      <p:sp>
        <p:nvSpPr>
          <p:cNvPr id="133188" name="Accolade fermante 18"/>
          <p:cNvSpPr>
            <a:spLocks/>
          </p:cNvSpPr>
          <p:nvPr/>
        </p:nvSpPr>
        <p:spPr bwMode="auto">
          <a:xfrm>
            <a:off x="6948488" y="4508500"/>
            <a:ext cx="431800" cy="1206500"/>
          </a:xfrm>
          <a:prstGeom prst="rightBrace">
            <a:avLst>
              <a:gd name="adj1" fmla="val 10543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189" name="ZoneTexte 19"/>
          <p:cNvSpPr txBox="1">
            <a:spLocks noChangeArrowheads="1"/>
          </p:cNvSpPr>
          <p:nvPr/>
        </p:nvSpPr>
        <p:spPr bwMode="auto">
          <a:xfrm>
            <a:off x="7380288" y="5930900"/>
            <a:ext cx="723900" cy="3683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solidFill>
                  <a:srgbClr val="FF0000"/>
                </a:solidFill>
                <a:latin typeface="Zapf Dingbats" charset="0"/>
                <a:cs typeface="Zapf Dingbats" charset="0"/>
                <a:sym typeface="Zapf Dingbats" charset="0"/>
              </a:rPr>
              <a:t>✕</a:t>
            </a:r>
            <a:r>
              <a:rPr lang="en-US" sz="1800" b="1">
                <a:solidFill>
                  <a:srgbClr val="FF0000"/>
                </a:solidFill>
                <a:sym typeface="Zapf Dingbats" charset="0"/>
              </a:rPr>
              <a:t>10</a:t>
            </a:r>
            <a:r>
              <a:rPr lang="en-US" sz="1800" b="1" baseline="30000">
                <a:solidFill>
                  <a:srgbClr val="FF0000"/>
                </a:solidFill>
                <a:sym typeface="Zapf Dingbats" charset="0"/>
              </a:rPr>
              <a:t>x</a:t>
            </a:r>
            <a:endParaRPr lang="en-US" sz="1800" b="1" baseline="30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05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73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Image 68" descr="envelopp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768" y="3540439"/>
            <a:ext cx="5351300" cy="3025097"/>
          </a:xfrm>
          <a:prstGeom prst="rect">
            <a:avLst/>
          </a:prstGeom>
        </p:spPr>
      </p:pic>
      <p:pic>
        <p:nvPicPr>
          <p:cNvPr id="2" name="Image 1" descr="Capture d’écran 2013-11-05 à 16.25.40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052737"/>
            <a:ext cx="5793019" cy="2345048"/>
          </a:xfrm>
          <a:prstGeom prst="rect">
            <a:avLst/>
          </a:prstGeom>
        </p:spPr>
      </p:pic>
      <p:sp>
        <p:nvSpPr>
          <p:cNvPr id="57" name="Text Box 3"/>
          <p:cNvSpPr txBox="1">
            <a:spLocks noChangeArrowheads="1"/>
          </p:cNvSpPr>
          <p:nvPr/>
        </p:nvSpPr>
        <p:spPr bwMode="auto">
          <a:xfrm>
            <a:off x="0" y="0"/>
            <a:ext cx="13899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dirty="0">
                <a:solidFill>
                  <a:srgbClr val="000090"/>
                </a:solidFill>
                <a:latin typeface="+mn-lt"/>
                <a:ea typeface="+mn-ea"/>
                <a:cs typeface="+mn-cs"/>
              </a:rPr>
              <a:t>Principles</a:t>
            </a:r>
          </a:p>
        </p:txBody>
      </p:sp>
      <p:sp>
        <p:nvSpPr>
          <p:cNvPr id="71" name="Rectangle 11"/>
          <p:cNvSpPr>
            <a:spLocks noChangeArrowheads="1"/>
          </p:cNvSpPr>
          <p:nvPr/>
        </p:nvSpPr>
        <p:spPr bwMode="auto">
          <a:xfrm>
            <a:off x="4791280" y="445567"/>
            <a:ext cx="4352720" cy="120032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 charset="2"/>
              <a:buChar char=""/>
              <a:defRPr/>
            </a:pPr>
            <a:r>
              <a:rPr lang="fr-FR" dirty="0" err="1" smtClean="0">
                <a:solidFill>
                  <a:srgbClr val="000090"/>
                </a:solidFill>
              </a:rPr>
              <a:t>Multistep</a:t>
            </a:r>
            <a:r>
              <a:rPr lang="fr-FR" dirty="0" smtClean="0">
                <a:solidFill>
                  <a:srgbClr val="000090"/>
                </a:solidFill>
              </a:rPr>
              <a:t> </a:t>
            </a:r>
            <a:r>
              <a:rPr lang="fr-FR" dirty="0" err="1" smtClean="0">
                <a:solidFill>
                  <a:srgbClr val="000090"/>
                </a:solidFill>
              </a:rPr>
              <a:t>selection</a:t>
            </a:r>
            <a:endParaRPr lang="fr-FR" dirty="0">
              <a:solidFill>
                <a:srgbClr val="000090"/>
              </a:solidFill>
            </a:endParaRPr>
          </a:p>
          <a:p>
            <a:pPr marL="285750" indent="-285750">
              <a:buFont typeface="Wingdings" charset="2"/>
              <a:buChar char=""/>
              <a:defRPr/>
            </a:pPr>
            <a:r>
              <a:rPr lang="fr-FR" dirty="0" smtClean="0">
                <a:solidFill>
                  <a:srgbClr val="000090"/>
                </a:solidFill>
              </a:rPr>
              <a:t>Large </a:t>
            </a:r>
            <a:r>
              <a:rPr lang="fr-FR" dirty="0">
                <a:solidFill>
                  <a:srgbClr val="000090"/>
                </a:solidFill>
              </a:rPr>
              <a:t>acceptance (</a:t>
            </a:r>
            <a:r>
              <a:rPr lang="fr-FR" dirty="0" smtClean="0">
                <a:solidFill>
                  <a:srgbClr val="000090"/>
                </a:solidFill>
              </a:rPr>
              <a:t>11 </a:t>
            </a:r>
            <a:r>
              <a:rPr lang="fr-FR" dirty="0" err="1" smtClean="0">
                <a:solidFill>
                  <a:srgbClr val="000090"/>
                </a:solidFill>
              </a:rPr>
              <a:t>msr</a:t>
            </a:r>
            <a:r>
              <a:rPr lang="fr-FR" dirty="0" smtClean="0">
                <a:solidFill>
                  <a:srgbClr val="000090"/>
                </a:solidFill>
              </a:rPr>
              <a:t>, </a:t>
            </a:r>
            <a:r>
              <a:rPr lang="fr-FR" dirty="0" err="1" smtClean="0">
                <a:solidFill>
                  <a:srgbClr val="000090"/>
                </a:solidFill>
              </a:rPr>
              <a:t>Δp</a:t>
            </a:r>
            <a:r>
              <a:rPr lang="fr-FR" dirty="0" smtClean="0">
                <a:solidFill>
                  <a:srgbClr val="000090"/>
                </a:solidFill>
              </a:rPr>
              <a:t>=15%)</a:t>
            </a:r>
          </a:p>
          <a:p>
            <a:pPr marL="285750" indent="-285750">
              <a:buFont typeface="Wingdings" charset="2"/>
              <a:buChar char=""/>
              <a:defRPr/>
            </a:pPr>
            <a:r>
              <a:rPr lang="fr-FR" dirty="0" smtClean="0">
                <a:solidFill>
                  <a:srgbClr val="000090"/>
                </a:solidFill>
              </a:rPr>
              <a:t>Mass </a:t>
            </a:r>
            <a:r>
              <a:rPr lang="fr-FR" dirty="0" err="1">
                <a:solidFill>
                  <a:srgbClr val="000090"/>
                </a:solidFill>
              </a:rPr>
              <a:t>resolution</a:t>
            </a:r>
            <a:r>
              <a:rPr lang="fr-FR" dirty="0">
                <a:solidFill>
                  <a:srgbClr val="000090"/>
                </a:solidFill>
              </a:rPr>
              <a:t> </a:t>
            </a:r>
            <a:r>
              <a:rPr lang="fr-FR" dirty="0" smtClean="0">
                <a:solidFill>
                  <a:srgbClr val="000090"/>
                </a:solidFill>
              </a:rPr>
              <a:t>(ΔM/M ≈ 300)</a:t>
            </a:r>
          </a:p>
          <a:p>
            <a:pPr marL="285750" indent="-285750">
              <a:buFont typeface="Wingdings" charset="2"/>
              <a:buChar char=""/>
              <a:defRPr/>
            </a:pPr>
            <a:r>
              <a:rPr lang="fr-FR" dirty="0" err="1" smtClean="0">
                <a:solidFill>
                  <a:srgbClr val="000090"/>
                </a:solidFill>
              </a:rPr>
              <a:t>Versatility</a:t>
            </a:r>
            <a:r>
              <a:rPr lang="fr-FR" dirty="0" smtClean="0">
                <a:solidFill>
                  <a:srgbClr val="000090"/>
                </a:solidFill>
              </a:rPr>
              <a:t> (</a:t>
            </a:r>
            <a:r>
              <a:rPr lang="fr-FR" dirty="0" err="1" smtClean="0">
                <a:solidFill>
                  <a:srgbClr val="000090"/>
                </a:solidFill>
              </a:rPr>
              <a:t>Bρ</a:t>
            </a:r>
            <a:r>
              <a:rPr lang="fr-FR" baseline="-25000" dirty="0" err="1" smtClean="0">
                <a:solidFill>
                  <a:srgbClr val="000090"/>
                </a:solidFill>
              </a:rPr>
              <a:t>max</a:t>
            </a:r>
            <a:r>
              <a:rPr lang="fr-FR" dirty="0" smtClean="0">
                <a:solidFill>
                  <a:srgbClr val="000090"/>
                </a:solidFill>
              </a:rPr>
              <a:t>=1.6Tm; </a:t>
            </a:r>
            <a:r>
              <a:rPr lang="fr-FR" dirty="0" err="1" smtClean="0">
                <a:solidFill>
                  <a:srgbClr val="000090"/>
                </a:solidFill>
              </a:rPr>
              <a:t>Eρ</a:t>
            </a:r>
            <a:r>
              <a:rPr lang="fr-FR" baseline="-25000" dirty="0" err="1" smtClean="0">
                <a:solidFill>
                  <a:srgbClr val="000090"/>
                </a:solidFill>
              </a:rPr>
              <a:t>max</a:t>
            </a:r>
            <a:r>
              <a:rPr lang="fr-FR" dirty="0" smtClean="0">
                <a:solidFill>
                  <a:srgbClr val="000090"/>
                </a:solidFill>
              </a:rPr>
              <a:t> = 12MV)</a:t>
            </a:r>
            <a:endParaRPr lang="fr-FR" dirty="0">
              <a:solidFill>
                <a:srgbClr val="000090"/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2942098" y="3613369"/>
            <a:ext cx="8683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200" i="1" dirty="0" smtClean="0"/>
              <a:t>Horizontal</a:t>
            </a:r>
          </a:p>
        </p:txBody>
      </p:sp>
      <p:cxnSp>
        <p:nvCxnSpPr>
          <p:cNvPr id="39" name="Connecteur droit avec flèche 38"/>
          <p:cNvCxnSpPr/>
          <p:nvPr/>
        </p:nvCxnSpPr>
        <p:spPr bwMode="auto">
          <a:xfrm flipH="1">
            <a:off x="442568" y="3893202"/>
            <a:ext cx="1" cy="71835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</p:spPr>
      </p:cxnSp>
      <p:sp>
        <p:nvSpPr>
          <p:cNvPr id="40" name="ZoneTexte 39"/>
          <p:cNvSpPr txBox="1"/>
          <p:nvPr/>
        </p:nvSpPr>
        <p:spPr>
          <a:xfrm>
            <a:off x="-58714" y="3590616"/>
            <a:ext cx="441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300</a:t>
            </a:r>
          </a:p>
          <a:p>
            <a:r>
              <a:rPr lang="en-GB" sz="1200" dirty="0" smtClean="0"/>
              <a:t>mm</a:t>
            </a:r>
            <a:endParaRPr lang="en-GB" sz="1200" dirty="0"/>
          </a:p>
        </p:txBody>
      </p:sp>
      <p:sp>
        <p:nvSpPr>
          <p:cNvPr id="41" name="ZoneTexte 40"/>
          <p:cNvSpPr txBox="1"/>
          <p:nvPr/>
        </p:nvSpPr>
        <p:spPr>
          <a:xfrm>
            <a:off x="639373" y="4814021"/>
            <a:ext cx="2472770" cy="307777"/>
          </a:xfrm>
          <a:prstGeom prst="rect">
            <a:avLst/>
          </a:prstGeom>
          <a:solidFill>
            <a:srgbClr val="FF0000">
              <a:alpha val="39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Momentum Achromat</a:t>
            </a:r>
            <a:endParaRPr lang="en-GB" sz="1400" i="1" dirty="0"/>
          </a:p>
        </p:txBody>
      </p:sp>
      <p:sp>
        <p:nvSpPr>
          <p:cNvPr id="42" name="ZoneTexte 41"/>
          <p:cNvSpPr txBox="1"/>
          <p:nvPr/>
        </p:nvSpPr>
        <p:spPr>
          <a:xfrm>
            <a:off x="3103978" y="4808906"/>
            <a:ext cx="2401737" cy="312892"/>
          </a:xfrm>
          <a:prstGeom prst="rect">
            <a:avLst/>
          </a:prstGeom>
          <a:solidFill>
            <a:srgbClr val="008000">
              <a:alpha val="39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Mass spectrometer</a:t>
            </a:r>
            <a:endParaRPr lang="en-GB" sz="1400" i="1" dirty="0"/>
          </a:p>
        </p:txBody>
      </p:sp>
      <p:cxnSp>
        <p:nvCxnSpPr>
          <p:cNvPr id="43" name="Connecteur droit avec flèche 42"/>
          <p:cNvCxnSpPr/>
          <p:nvPr/>
        </p:nvCxnSpPr>
        <p:spPr bwMode="auto">
          <a:xfrm flipH="1">
            <a:off x="468224" y="5387627"/>
            <a:ext cx="6415" cy="699109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</p:spPr>
      </p:cxnSp>
      <p:sp>
        <p:nvSpPr>
          <p:cNvPr id="44" name="ZoneTexte 43"/>
          <p:cNvSpPr txBox="1"/>
          <p:nvPr/>
        </p:nvSpPr>
        <p:spPr>
          <a:xfrm>
            <a:off x="-45886" y="5237663"/>
            <a:ext cx="441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300</a:t>
            </a:r>
          </a:p>
          <a:p>
            <a:r>
              <a:rPr lang="en-GB" sz="1200" dirty="0" smtClean="0"/>
              <a:t>mm</a:t>
            </a:r>
            <a:endParaRPr lang="en-GB" sz="1200" dirty="0"/>
          </a:p>
        </p:txBody>
      </p:sp>
      <p:sp>
        <p:nvSpPr>
          <p:cNvPr id="45" name="ZoneTexte 44"/>
          <p:cNvSpPr txBox="1"/>
          <p:nvPr/>
        </p:nvSpPr>
        <p:spPr>
          <a:xfrm>
            <a:off x="3112142" y="6010603"/>
            <a:ext cx="6983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200" i="1" dirty="0" smtClean="0"/>
              <a:t>Vertical</a:t>
            </a:r>
          </a:p>
        </p:txBody>
      </p:sp>
      <p:grpSp>
        <p:nvGrpSpPr>
          <p:cNvPr id="18" name="Grouper 17"/>
          <p:cNvGrpSpPr/>
          <p:nvPr/>
        </p:nvGrpSpPr>
        <p:grpSpPr>
          <a:xfrm>
            <a:off x="269309" y="1340768"/>
            <a:ext cx="2035998" cy="2880320"/>
            <a:chOff x="269309" y="1340768"/>
            <a:chExt cx="2035998" cy="2880320"/>
          </a:xfrm>
        </p:grpSpPr>
        <p:grpSp>
          <p:nvGrpSpPr>
            <p:cNvPr id="59" name="Grouper 58"/>
            <p:cNvGrpSpPr/>
            <p:nvPr/>
          </p:nvGrpSpPr>
          <p:grpSpPr>
            <a:xfrm>
              <a:off x="269309" y="1340768"/>
              <a:ext cx="2035998" cy="1681192"/>
              <a:chOff x="-344318" y="1268760"/>
              <a:chExt cx="2035998" cy="1681192"/>
            </a:xfrm>
          </p:grpSpPr>
          <p:sp>
            <p:nvSpPr>
              <p:cNvPr id="60" name="Rectangle 13"/>
              <p:cNvSpPr>
                <a:spLocks noChangeArrowheads="1"/>
              </p:cNvSpPr>
              <p:nvPr/>
            </p:nvSpPr>
            <p:spPr bwMode="auto">
              <a:xfrm>
                <a:off x="-344318" y="1995845"/>
                <a:ext cx="1651000" cy="954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/>
                <a:r>
                  <a:rPr lang="fr-FR" sz="1400" b="1" dirty="0"/>
                  <a:t>Image 1</a:t>
                </a:r>
              </a:p>
              <a:p>
                <a:pPr algn="r"/>
                <a:r>
                  <a:rPr lang="fr-FR" sz="1400" dirty="0" err="1" smtClean="0"/>
                  <a:t>Momentum</a:t>
                </a:r>
                <a:r>
                  <a:rPr lang="fr-FR" sz="1400" dirty="0" smtClean="0"/>
                  <a:t> </a:t>
                </a:r>
                <a:r>
                  <a:rPr lang="fr-FR" sz="1400" dirty="0" err="1" smtClean="0"/>
                  <a:t>Selection</a:t>
                </a:r>
                <a:endParaRPr lang="fr-FR" sz="1400" dirty="0"/>
              </a:p>
              <a:p>
                <a:pPr algn="r"/>
                <a:r>
                  <a:rPr lang="fr-FR" sz="1400" dirty="0" smtClean="0"/>
                  <a:t>and </a:t>
                </a:r>
                <a:r>
                  <a:rPr lang="fr-FR" sz="1400" dirty="0" err="1" smtClean="0"/>
                  <a:t>beam</a:t>
                </a:r>
                <a:r>
                  <a:rPr lang="fr-FR" sz="1400" dirty="0" smtClean="0"/>
                  <a:t> </a:t>
                </a:r>
                <a:r>
                  <a:rPr lang="fr-FR" sz="1400" dirty="0"/>
                  <a:t>rejection</a:t>
                </a:r>
              </a:p>
            </p:txBody>
          </p:sp>
          <p:sp>
            <p:nvSpPr>
              <p:cNvPr id="61" name="Ellipse 60"/>
              <p:cNvSpPr/>
              <p:nvPr/>
            </p:nvSpPr>
            <p:spPr bwMode="auto">
              <a:xfrm>
                <a:off x="1259632" y="1268760"/>
                <a:ext cx="432048" cy="360040"/>
              </a:xfrm>
              <a:prstGeom prst="ellipse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-128"/>
                  <a:cs typeface="ＭＳ Ｐゴシック" charset="-128"/>
                </a:endParaRPr>
              </a:p>
            </p:txBody>
          </p:sp>
        </p:grpSp>
        <p:cxnSp>
          <p:nvCxnSpPr>
            <p:cNvPr id="46" name="Connecteur droit avec flèche 45"/>
            <p:cNvCxnSpPr/>
            <p:nvPr/>
          </p:nvCxnSpPr>
          <p:spPr bwMode="auto">
            <a:xfrm flipH="1">
              <a:off x="1907704" y="1700808"/>
              <a:ext cx="144016" cy="2520280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</p:cxnSp>
      </p:grpSp>
      <p:grpSp>
        <p:nvGrpSpPr>
          <p:cNvPr id="19" name="Grouper 18"/>
          <p:cNvGrpSpPr/>
          <p:nvPr/>
        </p:nvGrpSpPr>
        <p:grpSpPr>
          <a:xfrm>
            <a:off x="2771800" y="692696"/>
            <a:ext cx="2076450" cy="3528392"/>
            <a:chOff x="2771800" y="692696"/>
            <a:chExt cx="2076450" cy="3528392"/>
          </a:xfrm>
        </p:grpSpPr>
        <p:grpSp>
          <p:nvGrpSpPr>
            <p:cNvPr id="62" name="Grouper 61"/>
            <p:cNvGrpSpPr/>
            <p:nvPr/>
          </p:nvGrpSpPr>
          <p:grpSpPr>
            <a:xfrm>
              <a:off x="2771800" y="692696"/>
              <a:ext cx="2076450" cy="1656184"/>
              <a:chOff x="2163357" y="620688"/>
              <a:chExt cx="2076450" cy="1656184"/>
            </a:xfrm>
          </p:grpSpPr>
          <p:sp>
            <p:nvSpPr>
              <p:cNvPr id="63" name="Rectangle 13"/>
              <p:cNvSpPr>
                <a:spLocks noChangeArrowheads="1"/>
              </p:cNvSpPr>
              <p:nvPr/>
            </p:nvSpPr>
            <p:spPr bwMode="auto">
              <a:xfrm>
                <a:off x="2163357" y="620688"/>
                <a:ext cx="2076450" cy="954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fr-FR" sz="1400" b="1" dirty="0"/>
                  <a:t>Image </a:t>
                </a:r>
                <a:r>
                  <a:rPr lang="fr-FR" sz="1400" b="1" dirty="0" smtClean="0"/>
                  <a:t>2</a:t>
                </a:r>
                <a:endParaRPr lang="fr-FR" sz="1400" dirty="0" smtClean="0"/>
              </a:p>
              <a:p>
                <a:r>
                  <a:rPr lang="fr-FR" sz="1400" dirty="0" smtClean="0"/>
                  <a:t>Achromat </a:t>
                </a:r>
                <a:r>
                  <a:rPr lang="fr-FR" sz="1400" dirty="0" err="1" smtClean="0"/>
                  <a:t>selection</a:t>
                </a:r>
                <a:endParaRPr lang="fr-FR" sz="1400" dirty="0" smtClean="0"/>
              </a:p>
              <a:p>
                <a:r>
                  <a:rPr lang="fr-FR" sz="1400" dirty="0" err="1"/>
                  <a:t>Extended</a:t>
                </a:r>
                <a:r>
                  <a:rPr lang="fr-FR" sz="1400" dirty="0"/>
                  <a:t> drift to place detector </a:t>
                </a:r>
                <a:r>
                  <a:rPr lang="fr-FR" sz="1400" dirty="0" err="1"/>
                  <a:t>arrays</a:t>
                </a:r>
                <a:endParaRPr lang="fr-FR" sz="1400" dirty="0"/>
              </a:p>
            </p:txBody>
          </p:sp>
          <p:sp>
            <p:nvSpPr>
              <p:cNvPr id="64" name="Ellipse 63"/>
              <p:cNvSpPr/>
              <p:nvPr/>
            </p:nvSpPr>
            <p:spPr bwMode="auto">
              <a:xfrm>
                <a:off x="2267744" y="1916832"/>
                <a:ext cx="432048" cy="360040"/>
              </a:xfrm>
              <a:prstGeom prst="ellipse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-128"/>
                  <a:cs typeface="ＭＳ Ｐゴシック" charset="-128"/>
                </a:endParaRPr>
              </a:p>
            </p:txBody>
          </p:sp>
        </p:grpSp>
        <p:cxnSp>
          <p:nvCxnSpPr>
            <p:cNvPr id="56" name="Connecteur droit avec flèche 55"/>
            <p:cNvCxnSpPr/>
            <p:nvPr/>
          </p:nvCxnSpPr>
          <p:spPr bwMode="auto">
            <a:xfrm>
              <a:off x="3059832" y="2348880"/>
              <a:ext cx="0" cy="1872208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</p:cxnSp>
      </p:grpSp>
      <p:grpSp>
        <p:nvGrpSpPr>
          <p:cNvPr id="20" name="Grouper 19"/>
          <p:cNvGrpSpPr/>
          <p:nvPr/>
        </p:nvGrpSpPr>
        <p:grpSpPr>
          <a:xfrm>
            <a:off x="3884299" y="2060848"/>
            <a:ext cx="1647646" cy="2160240"/>
            <a:chOff x="3884299" y="2060848"/>
            <a:chExt cx="1647646" cy="2160240"/>
          </a:xfrm>
        </p:grpSpPr>
        <p:grpSp>
          <p:nvGrpSpPr>
            <p:cNvPr id="65" name="Grouper 64"/>
            <p:cNvGrpSpPr/>
            <p:nvPr/>
          </p:nvGrpSpPr>
          <p:grpSpPr>
            <a:xfrm>
              <a:off x="3884299" y="2060848"/>
              <a:ext cx="1647646" cy="1008112"/>
              <a:chOff x="3347864" y="1988840"/>
              <a:chExt cx="1647646" cy="1008112"/>
            </a:xfrm>
          </p:grpSpPr>
          <p:sp>
            <p:nvSpPr>
              <p:cNvPr id="66" name="Rectangle 13"/>
              <p:cNvSpPr>
                <a:spLocks noChangeArrowheads="1"/>
              </p:cNvSpPr>
              <p:nvPr/>
            </p:nvSpPr>
            <p:spPr bwMode="auto">
              <a:xfrm>
                <a:off x="3459501" y="1988840"/>
                <a:ext cx="1536009" cy="52322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r>
                  <a:rPr lang="fr-FR" sz="1400" b="1" dirty="0"/>
                  <a:t>Image </a:t>
                </a:r>
                <a:r>
                  <a:rPr lang="fr-FR" sz="1400" b="1" dirty="0" smtClean="0"/>
                  <a:t>3</a:t>
                </a:r>
              </a:p>
              <a:p>
                <a:r>
                  <a:rPr lang="fr-FR" sz="1400" dirty="0" smtClean="0"/>
                  <a:t>TKE </a:t>
                </a:r>
                <a:r>
                  <a:rPr lang="fr-FR" sz="1400" dirty="0" err="1" smtClean="0"/>
                  <a:t>selection</a:t>
                </a:r>
                <a:endParaRPr lang="fr-FR" sz="1400" dirty="0"/>
              </a:p>
            </p:txBody>
          </p:sp>
          <p:sp>
            <p:nvSpPr>
              <p:cNvPr id="67" name="Ellipse 66"/>
              <p:cNvSpPr/>
              <p:nvPr/>
            </p:nvSpPr>
            <p:spPr bwMode="auto">
              <a:xfrm>
                <a:off x="3347864" y="2636912"/>
                <a:ext cx="432048" cy="360040"/>
              </a:xfrm>
              <a:prstGeom prst="ellipse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-128"/>
                  <a:cs typeface="ＭＳ Ｐゴシック" charset="-128"/>
                </a:endParaRPr>
              </a:p>
            </p:txBody>
          </p:sp>
        </p:grpSp>
        <p:cxnSp>
          <p:nvCxnSpPr>
            <p:cNvPr id="58" name="Connecteur droit avec flèche 57"/>
            <p:cNvCxnSpPr>
              <a:stCxn id="67" idx="4"/>
            </p:cNvCxnSpPr>
            <p:nvPr/>
          </p:nvCxnSpPr>
          <p:spPr bwMode="auto">
            <a:xfrm>
              <a:off x="4100323" y="3068960"/>
              <a:ext cx="255653" cy="1152128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</p:cxnSp>
      </p:grpSp>
      <p:sp>
        <p:nvSpPr>
          <p:cNvPr id="100" name="ZoneTexte 99"/>
          <p:cNvSpPr txBox="1"/>
          <p:nvPr/>
        </p:nvSpPr>
        <p:spPr>
          <a:xfrm>
            <a:off x="5724128" y="5229200"/>
            <a:ext cx="3355105" cy="107721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GB" sz="1600" b="1" dirty="0" err="1" smtClean="0">
                <a:solidFill>
                  <a:srgbClr val="000000"/>
                </a:solidFill>
              </a:rPr>
              <a:t>Tracewin</a:t>
            </a:r>
            <a:r>
              <a:rPr lang="en-GB" sz="1600" b="1" dirty="0" smtClean="0">
                <a:solidFill>
                  <a:srgbClr val="000000"/>
                </a:solidFill>
              </a:rPr>
              <a:t> simulation code: </a:t>
            </a:r>
          </a:p>
          <a:p>
            <a:r>
              <a:rPr lang="en-GB" sz="1600" dirty="0" smtClean="0">
                <a:solidFill>
                  <a:srgbClr val="000000"/>
                </a:solidFill>
              </a:rPr>
              <a:t>Full </a:t>
            </a:r>
            <a:r>
              <a:rPr lang="en-GB" sz="1600" dirty="0" err="1" smtClean="0">
                <a:solidFill>
                  <a:srgbClr val="000000"/>
                </a:solidFill>
              </a:rPr>
              <a:t>raytracing</a:t>
            </a:r>
            <a:r>
              <a:rPr lang="en-GB" sz="1600" dirty="0" smtClean="0">
                <a:solidFill>
                  <a:srgbClr val="000000"/>
                </a:solidFill>
              </a:rPr>
              <a:t> in the </a:t>
            </a:r>
            <a:r>
              <a:rPr lang="en-GB" sz="1600" dirty="0" err="1" smtClean="0">
                <a:solidFill>
                  <a:srgbClr val="000000"/>
                </a:solidFill>
              </a:rPr>
              <a:t>multipole</a:t>
            </a:r>
            <a:r>
              <a:rPr lang="en-GB" sz="1600" dirty="0" smtClean="0">
                <a:solidFill>
                  <a:srgbClr val="000000"/>
                </a:solidFill>
              </a:rPr>
              <a:t> 3D</a:t>
            </a:r>
          </a:p>
          <a:p>
            <a:r>
              <a:rPr lang="en-GB" sz="1600" dirty="0" smtClean="0">
                <a:solidFill>
                  <a:srgbClr val="000000"/>
                </a:solidFill>
              </a:rPr>
              <a:t>field maps</a:t>
            </a:r>
          </a:p>
          <a:p>
            <a:r>
              <a:rPr lang="en-GB" sz="1600" dirty="0">
                <a:solidFill>
                  <a:srgbClr val="000000"/>
                </a:solidFill>
              </a:rPr>
              <a:t>Automatic optimisation of </a:t>
            </a:r>
            <a:r>
              <a:rPr lang="en-GB" sz="1600" b="1" dirty="0">
                <a:solidFill>
                  <a:srgbClr val="000000"/>
                </a:solidFill>
              </a:rPr>
              <a:t>80 </a:t>
            </a:r>
            <a:r>
              <a:rPr lang="en-GB" sz="1600" b="1" dirty="0" smtClean="0">
                <a:solidFill>
                  <a:srgbClr val="000000"/>
                </a:solidFill>
              </a:rPr>
              <a:t>fields</a:t>
            </a:r>
          </a:p>
        </p:txBody>
      </p:sp>
      <p:grpSp>
        <p:nvGrpSpPr>
          <p:cNvPr id="23" name="Grouper 22"/>
          <p:cNvGrpSpPr/>
          <p:nvPr/>
        </p:nvGrpSpPr>
        <p:grpSpPr>
          <a:xfrm>
            <a:off x="5108435" y="2060848"/>
            <a:ext cx="3891549" cy="2736304"/>
            <a:chOff x="5108435" y="2060848"/>
            <a:chExt cx="3891549" cy="2736304"/>
          </a:xfrm>
        </p:grpSpPr>
        <p:grpSp>
          <p:nvGrpSpPr>
            <p:cNvPr id="21" name="Grouper 20"/>
            <p:cNvGrpSpPr/>
            <p:nvPr/>
          </p:nvGrpSpPr>
          <p:grpSpPr>
            <a:xfrm>
              <a:off x="5108435" y="2780928"/>
              <a:ext cx="432048" cy="1440160"/>
              <a:chOff x="5108435" y="2780928"/>
              <a:chExt cx="432048" cy="1440160"/>
            </a:xfrm>
          </p:grpSpPr>
          <p:sp>
            <p:nvSpPr>
              <p:cNvPr id="70" name="Ellipse 69"/>
              <p:cNvSpPr/>
              <p:nvPr/>
            </p:nvSpPr>
            <p:spPr bwMode="auto">
              <a:xfrm>
                <a:off x="5108435" y="2780928"/>
                <a:ext cx="432048" cy="360040"/>
              </a:xfrm>
              <a:prstGeom prst="ellipse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-128"/>
                  <a:cs typeface="ＭＳ Ｐゴシック" charset="-128"/>
                </a:endParaRPr>
              </a:p>
            </p:txBody>
          </p:sp>
          <p:cxnSp>
            <p:nvCxnSpPr>
              <p:cNvPr id="72" name="Connecteur droit avec flèche 71"/>
              <p:cNvCxnSpPr>
                <a:stCxn id="70" idx="4"/>
              </p:cNvCxnSpPr>
              <p:nvPr/>
            </p:nvCxnSpPr>
            <p:spPr bwMode="auto">
              <a:xfrm>
                <a:off x="5324459" y="3140968"/>
                <a:ext cx="183645" cy="108012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p:spPr>
          </p:cxnSp>
        </p:grpSp>
        <p:grpSp>
          <p:nvGrpSpPr>
            <p:cNvPr id="22" name="Grouper 21"/>
            <p:cNvGrpSpPr/>
            <p:nvPr/>
          </p:nvGrpSpPr>
          <p:grpSpPr>
            <a:xfrm>
              <a:off x="5868144" y="2060848"/>
              <a:ext cx="3131840" cy="2736304"/>
              <a:chOff x="5868144" y="2060848"/>
              <a:chExt cx="3131840" cy="2736304"/>
            </a:xfrm>
          </p:grpSpPr>
          <p:sp>
            <p:nvSpPr>
              <p:cNvPr id="79" name="Rectangle 13"/>
              <p:cNvSpPr>
                <a:spLocks noChangeArrowheads="1"/>
              </p:cNvSpPr>
              <p:nvPr/>
            </p:nvSpPr>
            <p:spPr bwMode="auto">
              <a:xfrm>
                <a:off x="6924423" y="2492896"/>
                <a:ext cx="1403350" cy="52322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fr-FR" sz="1400" b="1" dirty="0"/>
                  <a:t>Image 4</a:t>
                </a:r>
                <a:endParaRPr lang="fr-FR" sz="1400" b="1" dirty="0" smtClean="0"/>
              </a:p>
              <a:p>
                <a:pPr algn="ctr"/>
                <a:r>
                  <a:rPr lang="fr-FR" sz="1400" dirty="0" smtClean="0"/>
                  <a:t>Δ(M</a:t>
                </a:r>
                <a:r>
                  <a:rPr lang="fr-FR" sz="1400" dirty="0"/>
                  <a:t>/</a:t>
                </a:r>
                <a:r>
                  <a:rPr lang="fr-FR" sz="1400" dirty="0" smtClean="0"/>
                  <a:t>Q) ≈ 460</a:t>
                </a:r>
                <a:endParaRPr lang="fr-FR" sz="1400" dirty="0"/>
              </a:p>
            </p:txBody>
          </p:sp>
          <p:pic>
            <p:nvPicPr>
              <p:cNvPr id="90" name="Image 89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7349" r="9741"/>
              <a:stretch/>
            </p:blipFill>
            <p:spPr>
              <a:xfrm>
                <a:off x="5868144" y="2421525"/>
                <a:ext cx="3131840" cy="2375627"/>
              </a:xfrm>
              <a:prstGeom prst="rect">
                <a:avLst/>
              </a:prstGeom>
            </p:spPr>
          </p:pic>
          <p:sp>
            <p:nvSpPr>
              <p:cNvPr id="91" name="ZoneTexte 90"/>
              <p:cNvSpPr txBox="1"/>
              <p:nvPr/>
            </p:nvSpPr>
            <p:spPr>
              <a:xfrm>
                <a:off x="6804248" y="2492896"/>
                <a:ext cx="146827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dirty="0" smtClean="0"/>
                  <a:t>A=101,100,99</a:t>
                </a:r>
                <a:endParaRPr lang="fr-FR" sz="1600" dirty="0"/>
              </a:p>
            </p:txBody>
          </p:sp>
          <p:sp>
            <p:nvSpPr>
              <p:cNvPr id="92" name="ZoneTexte 91"/>
              <p:cNvSpPr txBox="1"/>
              <p:nvPr/>
            </p:nvSpPr>
            <p:spPr>
              <a:xfrm>
                <a:off x="7486955" y="4129335"/>
                <a:ext cx="49244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smtClean="0"/>
                  <a:t>24+</a:t>
                </a:r>
                <a:endParaRPr lang="fr-FR" sz="1400" dirty="0"/>
              </a:p>
            </p:txBody>
          </p:sp>
          <p:sp>
            <p:nvSpPr>
              <p:cNvPr id="93" name="ZoneTexte 92"/>
              <p:cNvSpPr txBox="1"/>
              <p:nvPr/>
            </p:nvSpPr>
            <p:spPr>
              <a:xfrm>
                <a:off x="7987501" y="4129335"/>
                <a:ext cx="49244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smtClean="0"/>
                  <a:t>25+</a:t>
                </a:r>
                <a:endParaRPr lang="fr-FR" sz="1400" dirty="0"/>
              </a:p>
            </p:txBody>
          </p:sp>
          <p:sp>
            <p:nvSpPr>
              <p:cNvPr id="94" name="ZoneTexte 93"/>
              <p:cNvSpPr txBox="1"/>
              <p:nvPr/>
            </p:nvSpPr>
            <p:spPr>
              <a:xfrm>
                <a:off x="8465717" y="4129335"/>
                <a:ext cx="49244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smtClean="0"/>
                  <a:t>26+</a:t>
                </a:r>
                <a:endParaRPr lang="fr-FR" sz="1400" dirty="0"/>
              </a:p>
            </p:txBody>
          </p:sp>
          <p:sp>
            <p:nvSpPr>
              <p:cNvPr id="95" name="ZoneTexte 94"/>
              <p:cNvSpPr txBox="1"/>
              <p:nvPr/>
            </p:nvSpPr>
            <p:spPr>
              <a:xfrm>
                <a:off x="6982044" y="4129335"/>
                <a:ext cx="49244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smtClean="0"/>
                  <a:t>23+</a:t>
                </a:r>
                <a:endParaRPr lang="fr-FR" sz="1400" dirty="0"/>
              </a:p>
            </p:txBody>
          </p:sp>
          <p:sp>
            <p:nvSpPr>
              <p:cNvPr id="96" name="ZoneTexte 95"/>
              <p:cNvSpPr txBox="1"/>
              <p:nvPr/>
            </p:nvSpPr>
            <p:spPr>
              <a:xfrm>
                <a:off x="6372200" y="4129335"/>
                <a:ext cx="49244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smtClean="0"/>
                  <a:t>22+</a:t>
                </a:r>
                <a:endParaRPr lang="fr-FR" sz="1400" dirty="0"/>
              </a:p>
            </p:txBody>
          </p:sp>
          <p:cxnSp>
            <p:nvCxnSpPr>
              <p:cNvPr id="97" name="Connecteur droit avec flèche 96"/>
              <p:cNvCxnSpPr/>
              <p:nvPr/>
            </p:nvCxnSpPr>
            <p:spPr>
              <a:xfrm>
                <a:off x="7310137" y="2761914"/>
                <a:ext cx="240866" cy="421525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Connecteur droit avec flèche 97"/>
              <p:cNvCxnSpPr/>
              <p:nvPr/>
            </p:nvCxnSpPr>
            <p:spPr>
              <a:xfrm flipH="1">
                <a:off x="7596336" y="2801253"/>
                <a:ext cx="72008" cy="36004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Connecteur droit avec flèche 98"/>
              <p:cNvCxnSpPr/>
              <p:nvPr/>
            </p:nvCxnSpPr>
            <p:spPr>
              <a:xfrm flipH="1">
                <a:off x="7740352" y="2756616"/>
                <a:ext cx="158670" cy="332669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Rectangle 13"/>
              <p:cNvSpPr>
                <a:spLocks noChangeArrowheads="1"/>
              </p:cNvSpPr>
              <p:nvPr/>
            </p:nvSpPr>
            <p:spPr bwMode="auto">
              <a:xfrm>
                <a:off x="5940152" y="2060848"/>
                <a:ext cx="3024336" cy="30777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fr-FR" sz="1400" b="1" dirty="0"/>
                  <a:t>Image </a:t>
                </a:r>
                <a:r>
                  <a:rPr lang="fr-FR" sz="1400" b="1" dirty="0" smtClean="0"/>
                  <a:t>4</a:t>
                </a:r>
                <a:r>
                  <a:rPr lang="fr-FR" sz="1400" b="1" dirty="0"/>
                  <a:t> </a:t>
                </a:r>
                <a:r>
                  <a:rPr lang="fr-FR" sz="1400" b="1" dirty="0" smtClean="0"/>
                  <a:t>: </a:t>
                </a:r>
                <a:r>
                  <a:rPr lang="fr-FR" sz="1400" dirty="0" smtClean="0"/>
                  <a:t>Mass </a:t>
                </a:r>
                <a:r>
                  <a:rPr lang="fr-FR" sz="1400" dirty="0" err="1" smtClean="0"/>
                  <a:t>selection</a:t>
                </a:r>
                <a:endParaRPr lang="fr-FR" sz="1400" dirty="0"/>
              </a:p>
            </p:txBody>
          </p:sp>
        </p:grpSp>
      </p:grpSp>
      <p:cxnSp>
        <p:nvCxnSpPr>
          <p:cNvPr id="7" name="Connecteur droit avec flèche 6"/>
          <p:cNvCxnSpPr/>
          <p:nvPr/>
        </p:nvCxnSpPr>
        <p:spPr>
          <a:xfrm>
            <a:off x="0" y="1237871"/>
            <a:ext cx="660645" cy="0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0" y="1314838"/>
            <a:ext cx="82084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rgbClr val="FF0000"/>
                </a:solidFill>
              </a:rPr>
              <a:t>High</a:t>
            </a:r>
          </a:p>
          <a:p>
            <a:r>
              <a:rPr lang="en-GB" sz="1400" dirty="0" smtClean="0">
                <a:solidFill>
                  <a:srgbClr val="FF0000"/>
                </a:solidFill>
              </a:rPr>
              <a:t>Intensity</a:t>
            </a:r>
          </a:p>
          <a:p>
            <a:r>
              <a:rPr lang="en-GB" sz="1400" dirty="0" smtClean="0">
                <a:solidFill>
                  <a:srgbClr val="FF0000"/>
                </a:solidFill>
              </a:rPr>
              <a:t>Beams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54" name="Ellipse 53"/>
          <p:cNvSpPr/>
          <p:nvPr/>
        </p:nvSpPr>
        <p:spPr bwMode="auto">
          <a:xfrm>
            <a:off x="614572" y="1044199"/>
            <a:ext cx="432048" cy="36004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5" name="Rectangle 13"/>
          <p:cNvSpPr>
            <a:spLocks noChangeArrowheads="1"/>
          </p:cNvSpPr>
          <p:nvPr/>
        </p:nvSpPr>
        <p:spPr bwMode="auto">
          <a:xfrm>
            <a:off x="378428" y="475688"/>
            <a:ext cx="223208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/>
            <a:r>
              <a:rPr lang="fr-FR" sz="1400" b="1" dirty="0" smtClean="0"/>
              <a:t>Target point</a:t>
            </a:r>
            <a:endParaRPr lang="fr-FR" sz="1400" b="1" dirty="0"/>
          </a:p>
          <a:p>
            <a:pPr algn="r"/>
            <a:r>
              <a:rPr lang="fr-FR" sz="1400" dirty="0" smtClean="0"/>
              <a:t>High power </a:t>
            </a:r>
            <a:r>
              <a:rPr lang="fr-FR" sz="1400" dirty="0" err="1" smtClean="0"/>
              <a:t>rotating</a:t>
            </a:r>
            <a:r>
              <a:rPr lang="fr-FR" sz="1400" dirty="0" smtClean="0"/>
              <a:t> </a:t>
            </a:r>
            <a:r>
              <a:rPr lang="fr-FR" sz="1400" dirty="0" err="1" smtClean="0"/>
              <a:t>target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83927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10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/>
          <p:cNvSpPr txBox="1">
            <a:spLocks noChangeArrowheads="1"/>
          </p:cNvSpPr>
          <p:nvPr/>
        </p:nvSpPr>
        <p:spPr bwMode="auto">
          <a:xfrm>
            <a:off x="60121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GB" sz="2800" dirty="0" smtClean="0">
                <a:solidFill>
                  <a:srgbClr val="000090"/>
                </a:solidFill>
                <a:latin typeface="+mn-lt"/>
                <a:ea typeface="+mn-ea"/>
                <a:cs typeface="+mn-cs"/>
                <a:sym typeface="Arial" charset="0"/>
              </a:rPr>
              <a:t>Physics Programs for Day 1 experiments</a:t>
            </a:r>
            <a:endParaRPr lang="en-GB" sz="2800" dirty="0">
              <a:solidFill>
                <a:srgbClr val="000090"/>
              </a:solidFill>
              <a:latin typeface="+mn-lt"/>
              <a:ea typeface="+mn-ea"/>
              <a:cs typeface="+mn-cs"/>
              <a:sym typeface="Arial" charset="0"/>
            </a:endParaRPr>
          </a:p>
        </p:txBody>
      </p:sp>
      <p:sp>
        <p:nvSpPr>
          <p:cNvPr id="3" name="ZoneTexte 10"/>
          <p:cNvSpPr txBox="1">
            <a:spLocks noChangeArrowheads="1"/>
          </p:cNvSpPr>
          <p:nvPr/>
        </p:nvSpPr>
        <p:spPr bwMode="auto">
          <a:xfrm>
            <a:off x="150205" y="512475"/>
            <a:ext cx="781297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 dirty="0">
                <a:cs typeface="Wingdings" charset="0"/>
                <a:sym typeface="Wingdings" charset="0"/>
              </a:rPr>
              <a:t>VHE-SHE &amp; N=Z </a:t>
            </a:r>
            <a:r>
              <a:rPr lang="en-US" sz="2000" b="1" dirty="0" smtClean="0">
                <a:cs typeface="Wingdings" charset="0"/>
                <a:sym typeface="Wingdings" charset="0"/>
              </a:rPr>
              <a:t>decay studies</a:t>
            </a:r>
            <a:endParaRPr lang="en-US" sz="2000" b="1" dirty="0">
              <a:cs typeface="Wingdings" charset="0"/>
              <a:sym typeface="Wingdings" charset="0"/>
            </a:endParaRPr>
          </a:p>
          <a:p>
            <a:pPr eaLnBrk="1" hangingPunct="1"/>
            <a:r>
              <a:rPr lang="en-US" sz="1800" dirty="0">
                <a:cs typeface="Wingdings" charset="0"/>
                <a:sym typeface="Wingdings" charset="0"/>
              </a:rPr>
              <a:t>S</a:t>
            </a:r>
            <a:r>
              <a:rPr lang="en-US" sz="1800" baseline="30000" dirty="0">
                <a:cs typeface="Wingdings" charset="0"/>
                <a:sym typeface="Wingdings" charset="0"/>
              </a:rPr>
              <a:t>3</a:t>
            </a:r>
            <a:r>
              <a:rPr lang="en-US" sz="1800" dirty="0">
                <a:cs typeface="Wingdings" charset="0"/>
                <a:sym typeface="Wingdings" charset="0"/>
              </a:rPr>
              <a:t>’s niche within an intense worldwide competition </a:t>
            </a:r>
            <a:endParaRPr lang="en-US" sz="1800" dirty="0" smtClean="0">
              <a:cs typeface="Wingdings" charset="0"/>
              <a:sym typeface="Wingdings" charset="0"/>
            </a:endParaRPr>
          </a:p>
          <a:p>
            <a:pPr eaLnBrk="1" hangingPunct="1"/>
            <a:r>
              <a:rPr lang="en-US" sz="1800" i="1" dirty="0" smtClean="0">
                <a:cs typeface="Wingdings" charset="0"/>
                <a:sym typeface="Wingdings" charset="0"/>
              </a:rPr>
              <a:t>(high beam intensity capabilities, mass resolution and high transmission)</a:t>
            </a:r>
            <a:endParaRPr lang="en-US" sz="1800" i="1" dirty="0">
              <a:cs typeface="Wingdings" charset="0"/>
              <a:sym typeface="Wingdings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0205" y="3605832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  <a:sym typeface="Wingdings" charset="0"/>
              </a:rPr>
              <a:t>GS </a:t>
            </a:r>
            <a:r>
              <a:rPr lang="en-US" sz="2000" b="1" dirty="0">
                <a:latin typeface="Arial"/>
                <a:cs typeface="Arial"/>
                <a:sym typeface="Wingdings" charset="0"/>
              </a:rPr>
              <a:t>properties @ REGLIS</a:t>
            </a:r>
            <a:r>
              <a:rPr lang="en-US" sz="2000" b="1" baseline="30000" dirty="0">
                <a:latin typeface="Arial"/>
                <a:cs typeface="Arial"/>
                <a:sym typeface="Wingdings" charset="0"/>
              </a:rPr>
              <a:t>3</a:t>
            </a:r>
            <a:endParaRPr lang="en-US" sz="2000" b="1" dirty="0">
              <a:latin typeface="Arial"/>
              <a:cs typeface="Arial"/>
              <a:sym typeface="Wingdings" charset="0"/>
            </a:endParaRPr>
          </a:p>
          <a:p>
            <a:r>
              <a:rPr lang="en-US" dirty="0">
                <a:latin typeface="Arial"/>
                <a:cs typeface="Arial"/>
                <a:sym typeface="Wingdings" charset="0"/>
              </a:rPr>
              <a:t>Unique characteristics</a:t>
            </a:r>
          </a:p>
          <a:p>
            <a:r>
              <a:rPr lang="en-US" i="1" dirty="0">
                <a:latin typeface="Arial"/>
                <a:cs typeface="Arial"/>
                <a:sym typeface="Wingdings" charset="0"/>
              </a:rPr>
              <a:t>(nuclei not available elsewhere, </a:t>
            </a:r>
            <a:r>
              <a:rPr lang="en-US" i="1" dirty="0" smtClean="0">
                <a:latin typeface="Arial"/>
                <a:cs typeface="Arial"/>
                <a:sym typeface="Wingdings" charset="0"/>
              </a:rPr>
              <a:t>REGLIS ANR, </a:t>
            </a:r>
            <a:r>
              <a:rPr lang="en-US" i="1" dirty="0">
                <a:latin typeface="Arial"/>
                <a:cs typeface="Arial"/>
                <a:sym typeface="Wingdings" charset="0"/>
              </a:rPr>
              <a:t>high selectivity, DESIR coupling in 2018</a:t>
            </a:r>
            <a:r>
              <a:rPr lang="en-US" i="1" dirty="0" smtClean="0">
                <a:latin typeface="Arial"/>
                <a:cs typeface="Arial"/>
                <a:sym typeface="Wingdings" charset="0"/>
              </a:rPr>
              <a:t>)</a:t>
            </a:r>
            <a:endParaRPr lang="en-US" b="1" dirty="0">
              <a:latin typeface="Arial"/>
              <a:cs typeface="Arial"/>
              <a:sym typeface="Wingdings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50205" y="1401205"/>
            <a:ext cx="88358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Wingdings" charset="0"/>
                <a:sym typeface="Wingdings" charset="0"/>
              </a:rPr>
              <a:t>Well identified strategy for day 1 (day 2) experiments </a:t>
            </a:r>
            <a:endParaRPr lang="en-GB" i="1" dirty="0" smtClean="0">
              <a:solidFill>
                <a:srgbClr val="008000"/>
              </a:solidFill>
            </a:endParaRPr>
          </a:p>
          <a:p>
            <a:r>
              <a:rPr lang="en-GB" i="1" dirty="0" smtClean="0">
                <a:solidFill>
                  <a:srgbClr val="008000"/>
                </a:solidFill>
              </a:rPr>
              <a:t>Doubly magic </a:t>
            </a:r>
            <a:r>
              <a:rPr lang="en-GB" i="1" baseline="30000" dirty="0" smtClean="0">
                <a:solidFill>
                  <a:srgbClr val="008000"/>
                </a:solidFill>
              </a:rPr>
              <a:t>218</a:t>
            </a:r>
            <a:r>
              <a:rPr lang="en-GB" i="1" dirty="0" smtClean="0">
                <a:solidFill>
                  <a:srgbClr val="008000"/>
                </a:solidFill>
              </a:rPr>
              <a:t>U; in depth spectroscopy of </a:t>
            </a:r>
            <a:r>
              <a:rPr lang="en-GB" i="1" dirty="0" err="1" smtClean="0">
                <a:solidFill>
                  <a:srgbClr val="008000"/>
                </a:solidFill>
              </a:rPr>
              <a:t>Fm</a:t>
            </a:r>
            <a:r>
              <a:rPr lang="en-GB" i="1" dirty="0" smtClean="0">
                <a:solidFill>
                  <a:srgbClr val="008000"/>
                </a:solidFill>
              </a:rPr>
              <a:t> isotopes; bridge the gap between cold and hot fusion ; Search for isomers beyond Z=110; X-ray identification of SHE; </a:t>
            </a:r>
            <a:r>
              <a:rPr lang="en-US" i="1" baseline="30000" dirty="0" smtClean="0">
                <a:solidFill>
                  <a:srgbClr val="008000"/>
                </a:solidFill>
                <a:cs typeface="Wingdings" charset="0"/>
              </a:rPr>
              <a:t>112</a:t>
            </a:r>
            <a:r>
              <a:rPr lang="en-US" i="1" dirty="0" smtClean="0">
                <a:solidFill>
                  <a:srgbClr val="008000"/>
                </a:solidFill>
                <a:cs typeface="Wingdings" charset="0"/>
              </a:rPr>
              <a:t>Ba</a:t>
            </a:r>
            <a:r>
              <a:rPr lang="en-US" i="1" dirty="0">
                <a:solidFill>
                  <a:srgbClr val="008000"/>
                </a:solidFill>
                <a:cs typeface="Wingdings" charset="0"/>
              </a:rPr>
              <a:t>-</a:t>
            </a:r>
            <a:r>
              <a:rPr lang="en-US" i="1" baseline="30000" dirty="0">
                <a:solidFill>
                  <a:srgbClr val="008000"/>
                </a:solidFill>
                <a:cs typeface="Wingdings" charset="0"/>
              </a:rPr>
              <a:t>108</a:t>
            </a:r>
            <a:r>
              <a:rPr lang="en-US" i="1" dirty="0">
                <a:solidFill>
                  <a:srgbClr val="008000"/>
                </a:solidFill>
                <a:cs typeface="Wingdings" charset="0"/>
              </a:rPr>
              <a:t>Xe -</a:t>
            </a:r>
            <a:r>
              <a:rPr lang="en-US" i="1" baseline="30000" dirty="0">
                <a:solidFill>
                  <a:srgbClr val="008000"/>
                </a:solidFill>
                <a:cs typeface="Wingdings" charset="0"/>
              </a:rPr>
              <a:t>104</a:t>
            </a:r>
            <a:r>
              <a:rPr lang="en-US" i="1" dirty="0">
                <a:solidFill>
                  <a:srgbClr val="008000"/>
                </a:solidFill>
                <a:cs typeface="Wingdings" charset="0"/>
              </a:rPr>
              <a:t>Te  super-allowed </a:t>
            </a:r>
            <a:r>
              <a:rPr lang="en-US" i="1" dirty="0">
                <a:solidFill>
                  <a:srgbClr val="008000"/>
                </a:solidFill>
                <a:latin typeface="Symbol" charset="0"/>
                <a:cs typeface="Wingdings" charset="0"/>
              </a:rPr>
              <a:t>a</a:t>
            </a:r>
            <a:r>
              <a:rPr lang="en-US" i="1" dirty="0">
                <a:solidFill>
                  <a:srgbClr val="008000"/>
                </a:solidFill>
                <a:cs typeface="Wingdings" charset="0"/>
              </a:rPr>
              <a:t> decay</a:t>
            </a:r>
            <a:endParaRPr lang="en-GB" i="1" dirty="0">
              <a:solidFill>
                <a:srgbClr val="008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50205" y="2584751"/>
            <a:ext cx="24293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Beams: Si, </a:t>
            </a:r>
            <a:r>
              <a:rPr lang="en-GB" dirty="0" err="1" smtClean="0"/>
              <a:t>Ar</a:t>
            </a:r>
            <a:r>
              <a:rPr lang="en-GB" dirty="0" smtClean="0"/>
              <a:t>, </a:t>
            </a:r>
            <a:r>
              <a:rPr lang="en-GB" baseline="30000" dirty="0" smtClean="0"/>
              <a:t>48</a:t>
            </a:r>
            <a:r>
              <a:rPr lang="en-GB" dirty="0" smtClean="0"/>
              <a:t>Ca, </a:t>
            </a:r>
            <a:r>
              <a:rPr lang="en-GB" baseline="30000" dirty="0" smtClean="0"/>
              <a:t>64</a:t>
            </a:r>
            <a:r>
              <a:rPr lang="en-GB" dirty="0" smtClean="0"/>
              <a:t>Ni</a:t>
            </a:r>
          </a:p>
          <a:p>
            <a:r>
              <a:rPr lang="en-GB" dirty="0" smtClean="0"/>
              <a:t>Targets: </a:t>
            </a:r>
            <a:r>
              <a:rPr lang="en-GB" baseline="30000" dirty="0" smtClean="0"/>
              <a:t>208</a:t>
            </a:r>
            <a:r>
              <a:rPr lang="en-GB" dirty="0" smtClean="0"/>
              <a:t>Pb</a:t>
            </a:r>
          </a:p>
          <a:p>
            <a:r>
              <a:rPr lang="en-GB" dirty="0" smtClean="0"/>
              <a:t>Instrumentation: SIRIUS</a:t>
            </a:r>
            <a:endParaRPr lang="en-GB" dirty="0"/>
          </a:p>
        </p:txBody>
      </p:sp>
      <p:sp>
        <p:nvSpPr>
          <p:cNvPr id="7" name="ZoneTexte 6"/>
          <p:cNvSpPr txBox="1"/>
          <p:nvPr/>
        </p:nvSpPr>
        <p:spPr>
          <a:xfrm>
            <a:off x="4413256" y="2584751"/>
            <a:ext cx="47371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dirty="0" smtClean="0"/>
              <a:t>new RFQ and high power source </a:t>
            </a:r>
            <a:r>
              <a:rPr lang="en-GB" dirty="0"/>
              <a:t> </a:t>
            </a:r>
            <a:r>
              <a:rPr lang="en-GB" dirty="0" smtClean="0"/>
              <a:t>= Phase 1++</a:t>
            </a:r>
          </a:p>
          <a:p>
            <a:pPr marL="285750" indent="-285750">
              <a:buFont typeface="Arial"/>
              <a:buChar char="•"/>
            </a:pPr>
            <a:r>
              <a:rPr lang="en-GB" dirty="0" smtClean="0"/>
              <a:t>Actinides targets</a:t>
            </a:r>
          </a:p>
          <a:p>
            <a:pPr marL="285750" indent="-285750">
              <a:buFont typeface="Arial"/>
              <a:buChar char="•"/>
            </a:pPr>
            <a:r>
              <a:rPr lang="en-GB" dirty="0" smtClean="0"/>
              <a:t>In beam spectroscopy detection for N=Z</a:t>
            </a:r>
            <a:endParaRPr lang="en-GB" dirty="0"/>
          </a:p>
        </p:txBody>
      </p:sp>
      <p:sp>
        <p:nvSpPr>
          <p:cNvPr id="8" name="Flèche vers la droite 7"/>
          <p:cNvSpPr/>
          <p:nvPr/>
        </p:nvSpPr>
        <p:spPr>
          <a:xfrm>
            <a:off x="2824457" y="2572997"/>
            <a:ext cx="1518049" cy="946838"/>
          </a:xfrm>
          <a:prstGeom prst="rightArrow">
            <a:avLst>
              <a:gd name="adj1" fmla="val 64286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</a:t>
            </a:r>
            <a:r>
              <a:rPr lang="en-GB" dirty="0" smtClean="0"/>
              <a:t>rucial</a:t>
            </a:r>
          </a:p>
          <a:p>
            <a:pPr algn="ctr"/>
            <a:r>
              <a:rPr lang="en-GB" dirty="0" smtClean="0"/>
              <a:t>Next steps</a:t>
            </a:r>
            <a:endParaRPr lang="en-GB" dirty="0"/>
          </a:p>
        </p:txBody>
      </p:sp>
      <p:sp>
        <p:nvSpPr>
          <p:cNvPr id="9" name="ZoneTexte 8"/>
          <p:cNvSpPr txBox="1"/>
          <p:nvPr/>
        </p:nvSpPr>
        <p:spPr>
          <a:xfrm>
            <a:off x="150205" y="5566664"/>
            <a:ext cx="23584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Beams: Ne, </a:t>
            </a:r>
            <a:r>
              <a:rPr lang="en-GB" baseline="30000" dirty="0" smtClean="0"/>
              <a:t>40-48</a:t>
            </a:r>
            <a:r>
              <a:rPr lang="en-GB" dirty="0" smtClean="0"/>
              <a:t>Ca, </a:t>
            </a:r>
            <a:r>
              <a:rPr lang="en-GB" baseline="30000" dirty="0" smtClean="0"/>
              <a:t>58</a:t>
            </a:r>
            <a:r>
              <a:rPr lang="en-GB" dirty="0" smtClean="0"/>
              <a:t>Ni</a:t>
            </a:r>
          </a:p>
          <a:p>
            <a:r>
              <a:rPr lang="en-GB" dirty="0" smtClean="0"/>
              <a:t>Targets: stable</a:t>
            </a:r>
          </a:p>
          <a:p>
            <a:r>
              <a:rPr lang="en-GB" dirty="0" smtClean="0"/>
              <a:t>Instrumentation: LEB</a:t>
            </a:r>
            <a:endParaRPr lang="en-GB" dirty="0"/>
          </a:p>
        </p:txBody>
      </p:sp>
      <p:sp>
        <p:nvSpPr>
          <p:cNvPr id="10" name="ZoneTexte 9"/>
          <p:cNvSpPr txBox="1"/>
          <p:nvPr/>
        </p:nvSpPr>
        <p:spPr>
          <a:xfrm>
            <a:off x="4369352" y="5566664"/>
            <a:ext cx="47628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dirty="0" smtClean="0"/>
              <a:t>New RFQ and high power source </a:t>
            </a:r>
            <a:r>
              <a:rPr lang="en-GB" dirty="0"/>
              <a:t> </a:t>
            </a:r>
            <a:r>
              <a:rPr lang="en-GB" dirty="0" smtClean="0"/>
              <a:t>= Phase 1++</a:t>
            </a:r>
          </a:p>
          <a:p>
            <a:pPr marL="285750" indent="-285750">
              <a:buFont typeface="Arial"/>
              <a:buChar char="•"/>
            </a:pPr>
            <a:r>
              <a:rPr lang="en-GB" dirty="0" smtClean="0"/>
              <a:t>New lasers @ Ganil</a:t>
            </a:r>
          </a:p>
          <a:p>
            <a:pPr marL="285750" indent="-285750">
              <a:buFont typeface="Arial"/>
              <a:buChar char="•"/>
            </a:pPr>
            <a:r>
              <a:rPr lang="en-GB" dirty="0" smtClean="0"/>
              <a:t>to the DESIR facility</a:t>
            </a:r>
            <a:endParaRPr lang="en-GB" dirty="0"/>
          </a:p>
        </p:txBody>
      </p:sp>
      <p:sp>
        <p:nvSpPr>
          <p:cNvPr id="11" name="Flèche vers la droite 10"/>
          <p:cNvSpPr/>
          <p:nvPr/>
        </p:nvSpPr>
        <p:spPr>
          <a:xfrm>
            <a:off x="2831869" y="5554910"/>
            <a:ext cx="1518049" cy="946838"/>
          </a:xfrm>
          <a:prstGeom prst="rightArrow">
            <a:avLst>
              <a:gd name="adj1" fmla="val 64286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</a:t>
            </a:r>
            <a:r>
              <a:rPr lang="en-GB" dirty="0" smtClean="0"/>
              <a:t>rucial</a:t>
            </a:r>
          </a:p>
          <a:p>
            <a:pPr algn="ctr"/>
            <a:r>
              <a:rPr lang="en-GB" dirty="0" smtClean="0"/>
              <a:t>Next steps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150205" y="4565746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cs typeface="Wingdings" charset="0"/>
                <a:sym typeface="Wingdings" charset="0"/>
              </a:rPr>
              <a:t>Well identified strategy for day 1 (day 2) experiments </a:t>
            </a:r>
          </a:p>
          <a:p>
            <a:r>
              <a:rPr lang="fr-FR" i="1" baseline="30000" dirty="0">
                <a:solidFill>
                  <a:srgbClr val="008000"/>
                </a:solidFill>
              </a:rPr>
              <a:t>94</a:t>
            </a:r>
            <a:r>
              <a:rPr lang="fr-FR" i="1" dirty="0">
                <a:solidFill>
                  <a:srgbClr val="008000"/>
                </a:solidFill>
              </a:rPr>
              <a:t>Ag, </a:t>
            </a:r>
            <a:r>
              <a:rPr lang="fr-FR" i="1" baseline="30000" dirty="0">
                <a:solidFill>
                  <a:srgbClr val="008000"/>
                </a:solidFill>
              </a:rPr>
              <a:t>100</a:t>
            </a:r>
            <a:r>
              <a:rPr lang="fr-FR" i="1" dirty="0">
                <a:solidFill>
                  <a:srgbClr val="008000"/>
                </a:solidFill>
              </a:rPr>
              <a:t>Sn, </a:t>
            </a:r>
            <a:r>
              <a:rPr lang="fr-FR" i="1" baseline="30000" dirty="0">
                <a:solidFill>
                  <a:srgbClr val="008000"/>
                </a:solidFill>
              </a:rPr>
              <a:t>80</a:t>
            </a:r>
            <a:r>
              <a:rPr lang="fr-FR" i="1" dirty="0">
                <a:solidFill>
                  <a:srgbClr val="008000"/>
                </a:solidFill>
              </a:rPr>
              <a:t>Zr </a:t>
            </a:r>
            <a:r>
              <a:rPr lang="fr-FR" i="1" dirty="0" err="1">
                <a:solidFill>
                  <a:srgbClr val="008000"/>
                </a:solidFill>
              </a:rPr>
              <a:t>studies</a:t>
            </a:r>
            <a:r>
              <a:rPr lang="fr-FR" i="1" dirty="0">
                <a:solidFill>
                  <a:srgbClr val="008000"/>
                </a:solidFill>
              </a:rPr>
              <a:t> : mass, charge radius, </a:t>
            </a:r>
            <a:r>
              <a:rPr lang="fr-FR" i="1" dirty="0" err="1">
                <a:solidFill>
                  <a:srgbClr val="008000"/>
                </a:solidFill>
              </a:rPr>
              <a:t>decay</a:t>
            </a:r>
            <a:r>
              <a:rPr lang="fr-FR" i="1" dirty="0">
                <a:solidFill>
                  <a:srgbClr val="008000"/>
                </a:solidFill>
              </a:rPr>
              <a:t> </a:t>
            </a:r>
            <a:r>
              <a:rPr lang="fr-FR" i="1" dirty="0" err="1">
                <a:solidFill>
                  <a:srgbClr val="008000"/>
                </a:solidFill>
              </a:rPr>
              <a:t>characteristics</a:t>
            </a:r>
            <a:r>
              <a:rPr lang="fr-FR" i="1" dirty="0">
                <a:solidFill>
                  <a:srgbClr val="008000"/>
                </a:solidFill>
              </a:rPr>
              <a:t> for </a:t>
            </a:r>
            <a:r>
              <a:rPr lang="fr-FR" i="1" dirty="0" err="1">
                <a:solidFill>
                  <a:srgbClr val="008000"/>
                </a:solidFill>
              </a:rPr>
              <a:t>ground</a:t>
            </a:r>
            <a:r>
              <a:rPr lang="fr-FR" i="1" dirty="0">
                <a:solidFill>
                  <a:srgbClr val="008000"/>
                </a:solidFill>
              </a:rPr>
              <a:t> or </a:t>
            </a:r>
            <a:r>
              <a:rPr lang="fr-FR" i="1" dirty="0" err="1">
                <a:solidFill>
                  <a:srgbClr val="008000"/>
                </a:solidFill>
              </a:rPr>
              <a:t>isomeric</a:t>
            </a:r>
            <a:r>
              <a:rPr lang="fr-FR" i="1" dirty="0">
                <a:solidFill>
                  <a:srgbClr val="008000"/>
                </a:solidFill>
              </a:rPr>
              <a:t> states</a:t>
            </a:r>
          </a:p>
          <a:p>
            <a:r>
              <a:rPr lang="fr-FR" i="1" dirty="0" err="1">
                <a:solidFill>
                  <a:srgbClr val="008000"/>
                </a:solidFill>
              </a:rPr>
              <a:t>then</a:t>
            </a:r>
            <a:r>
              <a:rPr lang="fr-FR" i="1" dirty="0">
                <a:solidFill>
                  <a:srgbClr val="008000"/>
                </a:solidFill>
              </a:rPr>
              <a:t> </a:t>
            </a:r>
            <a:r>
              <a:rPr lang="fr-FR" i="1" dirty="0" err="1">
                <a:solidFill>
                  <a:srgbClr val="008000"/>
                </a:solidFill>
              </a:rPr>
              <a:t>going</a:t>
            </a:r>
            <a:r>
              <a:rPr lang="fr-FR" i="1" dirty="0">
                <a:solidFill>
                  <a:srgbClr val="008000"/>
                </a:solidFill>
              </a:rPr>
              <a:t> to </a:t>
            </a:r>
            <a:r>
              <a:rPr lang="fr-FR" i="1" dirty="0" err="1">
                <a:solidFill>
                  <a:srgbClr val="008000"/>
                </a:solidFill>
              </a:rPr>
              <a:t>very</a:t>
            </a:r>
            <a:r>
              <a:rPr lang="fr-FR" i="1" dirty="0">
                <a:solidFill>
                  <a:srgbClr val="008000"/>
                </a:solidFill>
              </a:rPr>
              <a:t> </a:t>
            </a:r>
            <a:r>
              <a:rPr lang="fr-FR" i="1" dirty="0" err="1">
                <a:solidFill>
                  <a:srgbClr val="008000"/>
                </a:solidFill>
              </a:rPr>
              <a:t>heavy</a:t>
            </a:r>
            <a:r>
              <a:rPr lang="fr-FR" i="1" dirty="0">
                <a:solidFill>
                  <a:srgbClr val="008000"/>
                </a:solidFill>
              </a:rPr>
              <a:t> </a:t>
            </a:r>
            <a:r>
              <a:rPr lang="fr-FR" i="1" dirty="0" err="1">
                <a:solidFill>
                  <a:srgbClr val="008000"/>
                </a:solidFill>
              </a:rPr>
              <a:t>nuclei</a:t>
            </a:r>
            <a:r>
              <a:rPr lang="fr-FR" i="1" dirty="0">
                <a:solidFill>
                  <a:srgbClr val="008000"/>
                </a:solidFill>
              </a:rPr>
              <a:t> (</a:t>
            </a:r>
            <a:r>
              <a:rPr lang="fr-FR" i="1" baseline="30000" dirty="0">
                <a:solidFill>
                  <a:srgbClr val="008000"/>
                </a:solidFill>
              </a:rPr>
              <a:t>254</a:t>
            </a:r>
            <a:r>
              <a:rPr lang="fr-FR" i="1" dirty="0">
                <a:solidFill>
                  <a:srgbClr val="008000"/>
                </a:solidFill>
              </a:rPr>
              <a:t>No)</a:t>
            </a:r>
            <a:endParaRPr lang="en-GB" i="1" dirty="0">
              <a:solidFill>
                <a:srgbClr val="0080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478738" y="705523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6600"/>
                </a:solidFill>
              </a:rPr>
              <a:t>D. Ackermann Talk</a:t>
            </a:r>
            <a:endParaRPr lang="en-GB" dirty="0">
              <a:solidFill>
                <a:srgbClr val="FF66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233434" y="3769806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6600"/>
                </a:solidFill>
              </a:rPr>
              <a:t>P. van </a:t>
            </a:r>
            <a:r>
              <a:rPr lang="en-GB" dirty="0" err="1" smtClean="0">
                <a:solidFill>
                  <a:srgbClr val="FF6600"/>
                </a:solidFill>
              </a:rPr>
              <a:t>Duppen</a:t>
            </a:r>
            <a:r>
              <a:rPr lang="en-GB" dirty="0" smtClean="0">
                <a:solidFill>
                  <a:srgbClr val="FF6600"/>
                </a:solidFill>
              </a:rPr>
              <a:t> Talk</a:t>
            </a:r>
            <a:endParaRPr lang="en-GB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84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 animBg="1"/>
      <p:bldP spid="9" grpId="0"/>
      <p:bldP spid="10" grpId="0"/>
      <p:bldP spid="11" grpId="0" animBg="1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Rectangle 132"/>
          <p:cNvSpPr/>
          <p:nvPr/>
        </p:nvSpPr>
        <p:spPr>
          <a:xfrm>
            <a:off x="5365175" y="2118242"/>
            <a:ext cx="758952" cy="9338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ounded Rectangle 133"/>
          <p:cNvSpPr/>
          <p:nvPr/>
        </p:nvSpPr>
        <p:spPr>
          <a:xfrm>
            <a:off x="423420" y="729424"/>
            <a:ext cx="2717777" cy="212950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5" name="Straight Connector 134"/>
          <p:cNvCxnSpPr/>
          <p:nvPr/>
        </p:nvCxnSpPr>
        <p:spPr>
          <a:xfrm>
            <a:off x="1153572" y="1558481"/>
            <a:ext cx="0" cy="46800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flipH="1" flipV="1">
            <a:off x="1451294" y="2628337"/>
            <a:ext cx="274320" cy="3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Rectangle 136"/>
          <p:cNvSpPr/>
          <p:nvPr/>
        </p:nvSpPr>
        <p:spPr>
          <a:xfrm>
            <a:off x="778279" y="2475937"/>
            <a:ext cx="727180" cy="2909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ounded Rectangle 137"/>
          <p:cNvSpPr/>
          <p:nvPr/>
        </p:nvSpPr>
        <p:spPr>
          <a:xfrm>
            <a:off x="8064845" y="996554"/>
            <a:ext cx="492646" cy="24024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 rot="10800000">
            <a:off x="8064846" y="2510623"/>
            <a:ext cx="105723" cy="184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ight Triangle 139"/>
          <p:cNvSpPr/>
          <p:nvPr/>
        </p:nvSpPr>
        <p:spPr>
          <a:xfrm flipH="1">
            <a:off x="5044343" y="2165698"/>
            <a:ext cx="56613" cy="253679"/>
          </a:xfrm>
          <a:prstGeom prst="rtTriangle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ight Triangle 140"/>
          <p:cNvSpPr/>
          <p:nvPr/>
        </p:nvSpPr>
        <p:spPr>
          <a:xfrm rot="10800000">
            <a:off x="5046725" y="1889673"/>
            <a:ext cx="52847" cy="271095"/>
          </a:xfrm>
          <a:prstGeom prst="rtTriangle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>
            <a:off x="3891681" y="1068587"/>
            <a:ext cx="851924" cy="81970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/>
          <p:cNvSpPr/>
          <p:nvPr/>
        </p:nvSpPr>
        <p:spPr>
          <a:xfrm>
            <a:off x="3979475" y="1127314"/>
            <a:ext cx="669320" cy="7170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>
            <a:off x="4450937" y="1888091"/>
            <a:ext cx="648635" cy="53102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4"/>
          <p:cNvSpPr>
            <a:spLocks noChangeArrowheads="1"/>
          </p:cNvSpPr>
          <p:nvPr/>
        </p:nvSpPr>
        <p:spPr bwMode="auto">
          <a:xfrm rot="16200000" flipV="1">
            <a:off x="4390307" y="2141846"/>
            <a:ext cx="158101" cy="384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6" name="Rectangle 7"/>
          <p:cNvSpPr>
            <a:spLocks noChangeArrowheads="1"/>
          </p:cNvSpPr>
          <p:nvPr/>
        </p:nvSpPr>
        <p:spPr bwMode="auto">
          <a:xfrm rot="16200000">
            <a:off x="4931971" y="1965872"/>
            <a:ext cx="34448" cy="20425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9525">
            <a:solidFill>
              <a:schemeClr val="tx1">
                <a:lumMod val="85000"/>
                <a:lumOff val="1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7" name="Line 9"/>
          <p:cNvSpPr>
            <a:spLocks noChangeShapeType="1"/>
          </p:cNvSpPr>
          <p:nvPr/>
        </p:nvSpPr>
        <p:spPr bwMode="auto">
          <a:xfrm rot="16200000">
            <a:off x="4851429" y="1956044"/>
            <a:ext cx="189465" cy="0"/>
          </a:xfrm>
          <a:prstGeom prst="line">
            <a:avLst/>
          </a:prstGeom>
          <a:noFill/>
          <a:ln w="50800">
            <a:solidFill>
              <a:schemeClr val="tx1">
                <a:lumMod val="85000"/>
                <a:lumOff val="1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8" name="Line 10"/>
          <p:cNvSpPr>
            <a:spLocks noChangeShapeType="1"/>
          </p:cNvSpPr>
          <p:nvPr/>
        </p:nvSpPr>
        <p:spPr bwMode="auto">
          <a:xfrm rot="16200000">
            <a:off x="4855474" y="2361858"/>
            <a:ext cx="189465" cy="0"/>
          </a:xfrm>
          <a:prstGeom prst="line">
            <a:avLst/>
          </a:prstGeom>
          <a:noFill/>
          <a:ln w="50800">
            <a:solidFill>
              <a:schemeClr val="tx1">
                <a:lumMod val="85000"/>
                <a:lumOff val="1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" name="Rectangle 11"/>
          <p:cNvSpPr>
            <a:spLocks noChangeArrowheads="1"/>
          </p:cNvSpPr>
          <p:nvPr/>
        </p:nvSpPr>
        <p:spPr bwMode="auto">
          <a:xfrm rot="16200000">
            <a:off x="4291436" y="1768117"/>
            <a:ext cx="54245" cy="20223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0" name="Arc 149"/>
          <p:cNvSpPr/>
          <p:nvPr/>
        </p:nvSpPr>
        <p:spPr>
          <a:xfrm flipH="1" flipV="1">
            <a:off x="4491795" y="2016311"/>
            <a:ext cx="266071" cy="219776"/>
          </a:xfrm>
          <a:prstGeom prst="arc">
            <a:avLst>
              <a:gd name="adj1" fmla="val 16200000"/>
              <a:gd name="adj2" fmla="val 2144250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/>
          <p:cNvSpPr/>
          <p:nvPr/>
        </p:nvSpPr>
        <p:spPr>
          <a:xfrm>
            <a:off x="4491807" y="1827614"/>
            <a:ext cx="157743" cy="304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ounded Rectangle 151"/>
          <p:cNvSpPr/>
          <p:nvPr/>
        </p:nvSpPr>
        <p:spPr>
          <a:xfrm>
            <a:off x="4603037" y="2087311"/>
            <a:ext cx="488860" cy="15073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2"/>
          <p:cNvSpPr>
            <a:spLocks noChangeArrowheads="1"/>
          </p:cNvSpPr>
          <p:nvPr/>
        </p:nvSpPr>
        <p:spPr bwMode="auto">
          <a:xfrm rot="16200000">
            <a:off x="4274955" y="993248"/>
            <a:ext cx="73701" cy="20223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54" name="Straight Connector 153"/>
          <p:cNvCxnSpPr/>
          <p:nvPr/>
        </p:nvCxnSpPr>
        <p:spPr>
          <a:xfrm flipV="1">
            <a:off x="6112526" y="2109906"/>
            <a:ext cx="731520" cy="1021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flipV="1">
            <a:off x="6112706" y="2217922"/>
            <a:ext cx="731520" cy="1021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angle 155"/>
          <p:cNvSpPr/>
          <p:nvPr/>
        </p:nvSpPr>
        <p:spPr>
          <a:xfrm>
            <a:off x="2793075" y="2576171"/>
            <a:ext cx="2743200" cy="5465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1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7" name="Straight Connector 156"/>
          <p:cNvCxnSpPr/>
          <p:nvPr/>
        </p:nvCxnSpPr>
        <p:spPr>
          <a:xfrm>
            <a:off x="4226579" y="1553972"/>
            <a:ext cx="185706" cy="169918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angle 157"/>
          <p:cNvSpPr/>
          <p:nvPr/>
        </p:nvSpPr>
        <p:spPr>
          <a:xfrm>
            <a:off x="6753500" y="2564893"/>
            <a:ext cx="105723" cy="184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Rectangle 158"/>
          <p:cNvSpPr/>
          <p:nvPr/>
        </p:nvSpPr>
        <p:spPr>
          <a:xfrm>
            <a:off x="4295233" y="1295221"/>
            <a:ext cx="49010" cy="1512558"/>
          </a:xfrm>
          <a:prstGeom prst="rect">
            <a:avLst/>
          </a:prstGeom>
          <a:solidFill>
            <a:schemeClr val="accent2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Isosceles Triangle 159"/>
          <p:cNvSpPr/>
          <p:nvPr/>
        </p:nvSpPr>
        <p:spPr>
          <a:xfrm>
            <a:off x="4297049" y="2538793"/>
            <a:ext cx="46011" cy="34471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Isosceles Triangle 160"/>
          <p:cNvSpPr/>
          <p:nvPr/>
        </p:nvSpPr>
        <p:spPr>
          <a:xfrm>
            <a:off x="4298233" y="2445303"/>
            <a:ext cx="46011" cy="34471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Isosceles Triangle 161"/>
          <p:cNvSpPr/>
          <p:nvPr/>
        </p:nvSpPr>
        <p:spPr>
          <a:xfrm>
            <a:off x="4297834" y="2356367"/>
            <a:ext cx="46011" cy="34471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Isosceles Triangle 162"/>
          <p:cNvSpPr/>
          <p:nvPr/>
        </p:nvSpPr>
        <p:spPr>
          <a:xfrm>
            <a:off x="4299018" y="2243829"/>
            <a:ext cx="46011" cy="34471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Isosceles Triangle 163"/>
          <p:cNvSpPr/>
          <p:nvPr/>
        </p:nvSpPr>
        <p:spPr>
          <a:xfrm>
            <a:off x="4297365" y="2135537"/>
            <a:ext cx="46011" cy="34471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Isosceles Triangle 164"/>
          <p:cNvSpPr/>
          <p:nvPr/>
        </p:nvSpPr>
        <p:spPr>
          <a:xfrm>
            <a:off x="4298545" y="2026488"/>
            <a:ext cx="46011" cy="34471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Isosceles Triangle 165"/>
          <p:cNvSpPr/>
          <p:nvPr/>
        </p:nvSpPr>
        <p:spPr>
          <a:xfrm>
            <a:off x="4297229" y="1916331"/>
            <a:ext cx="46011" cy="34471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Isosceles Triangle 166"/>
          <p:cNvSpPr/>
          <p:nvPr/>
        </p:nvSpPr>
        <p:spPr>
          <a:xfrm>
            <a:off x="4295815" y="1806672"/>
            <a:ext cx="46011" cy="34471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Isosceles Triangle 167"/>
          <p:cNvSpPr/>
          <p:nvPr/>
        </p:nvSpPr>
        <p:spPr>
          <a:xfrm>
            <a:off x="4278369" y="1249786"/>
            <a:ext cx="80404" cy="45620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Rectangle 7"/>
          <p:cNvSpPr>
            <a:spLocks noChangeArrowheads="1"/>
          </p:cNvSpPr>
          <p:nvPr/>
        </p:nvSpPr>
        <p:spPr bwMode="auto">
          <a:xfrm rot="16200000">
            <a:off x="4932273" y="2156019"/>
            <a:ext cx="34448" cy="20425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9525">
            <a:solidFill>
              <a:schemeClr val="tx1">
                <a:lumMod val="85000"/>
                <a:lumOff val="1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0" name="Pentagon 169"/>
          <p:cNvSpPr/>
          <p:nvPr/>
        </p:nvSpPr>
        <p:spPr>
          <a:xfrm rot="10800000">
            <a:off x="6932111" y="2061494"/>
            <a:ext cx="600075" cy="217930"/>
          </a:xfrm>
          <a:prstGeom prst="homePlat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Block Arc 170"/>
          <p:cNvSpPr/>
          <p:nvPr/>
        </p:nvSpPr>
        <p:spPr>
          <a:xfrm rot="6878700">
            <a:off x="7492638" y="1383769"/>
            <a:ext cx="916446" cy="914400"/>
          </a:xfrm>
          <a:prstGeom prst="blockArc">
            <a:avLst>
              <a:gd name="adj1" fmla="val 14546147"/>
              <a:gd name="adj2" fmla="val 20129698"/>
              <a:gd name="adj3" fmla="val 2728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72" name="Straight Connector 171"/>
          <p:cNvCxnSpPr/>
          <p:nvPr/>
        </p:nvCxnSpPr>
        <p:spPr>
          <a:xfrm>
            <a:off x="2595416" y="1279130"/>
            <a:ext cx="4557" cy="898811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Connector 172"/>
          <p:cNvCxnSpPr>
            <a:endCxn id="305" idx="3"/>
          </p:cNvCxnSpPr>
          <p:nvPr/>
        </p:nvCxnSpPr>
        <p:spPr>
          <a:xfrm flipH="1">
            <a:off x="2198294" y="2184845"/>
            <a:ext cx="579465" cy="8269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/>
          <p:cNvCxnSpPr/>
          <p:nvPr/>
        </p:nvCxnSpPr>
        <p:spPr>
          <a:xfrm>
            <a:off x="2777759" y="2167696"/>
            <a:ext cx="0" cy="45720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/>
          <p:nvPr/>
        </p:nvCxnSpPr>
        <p:spPr>
          <a:xfrm rot="8100000">
            <a:off x="664642" y="2560377"/>
            <a:ext cx="0" cy="107859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Box 175"/>
          <p:cNvSpPr txBox="1"/>
          <p:nvPr/>
        </p:nvSpPr>
        <p:spPr>
          <a:xfrm>
            <a:off x="881710" y="2489840"/>
            <a:ext cx="5123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Ti:sa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1754726" y="1225362"/>
            <a:ext cx="7056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λ-meter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3967105" y="729424"/>
            <a:ext cx="7040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gas cell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3161584" y="2005254"/>
            <a:ext cx="1225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CYCLONE 110</a:t>
            </a:r>
          </a:p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cyclotron beam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6206308" y="1818367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SPIG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3883728" y="1297761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target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7009583" y="2227991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accel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optics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8224670" y="2020870"/>
            <a:ext cx="721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 dipole </a:t>
            </a:r>
          </a:p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magnet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7524311" y="703529"/>
            <a:ext cx="1762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mtClean="0">
                <a:latin typeface="Arial" pitchFamily="34" charset="0"/>
                <a:cs typeface="Arial" pitchFamily="34" charset="0"/>
              </a:rPr>
              <a:t>     detector station            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5" name="Freeform 184"/>
          <p:cNvSpPr/>
          <p:nvPr/>
        </p:nvSpPr>
        <p:spPr>
          <a:xfrm>
            <a:off x="6101533" y="1121692"/>
            <a:ext cx="2214563" cy="1057279"/>
          </a:xfrm>
          <a:custGeom>
            <a:avLst/>
            <a:gdLst>
              <a:gd name="connsiteX0" fmla="*/ 0 w 2214563"/>
              <a:gd name="connsiteY0" fmla="*/ 1385887 h 1410493"/>
              <a:gd name="connsiteX1" fmla="*/ 280988 w 2214563"/>
              <a:gd name="connsiteY1" fmla="*/ 1385887 h 1410493"/>
              <a:gd name="connsiteX2" fmla="*/ 547688 w 2214563"/>
              <a:gd name="connsiteY2" fmla="*/ 1390650 h 1410493"/>
              <a:gd name="connsiteX3" fmla="*/ 976313 w 2214563"/>
              <a:gd name="connsiteY3" fmla="*/ 1390650 h 1410493"/>
              <a:gd name="connsiteX4" fmla="*/ 1295400 w 2214563"/>
              <a:gd name="connsiteY4" fmla="*/ 1390650 h 1410493"/>
              <a:gd name="connsiteX5" fmla="*/ 1652588 w 2214563"/>
              <a:gd name="connsiteY5" fmla="*/ 1395412 h 1410493"/>
              <a:gd name="connsiteX6" fmla="*/ 1995488 w 2214563"/>
              <a:gd name="connsiteY6" fmla="*/ 1376362 h 1410493"/>
              <a:gd name="connsiteX7" fmla="*/ 2176463 w 2214563"/>
              <a:gd name="connsiteY7" fmla="*/ 1190625 h 1410493"/>
              <a:gd name="connsiteX8" fmla="*/ 2205038 w 2214563"/>
              <a:gd name="connsiteY8" fmla="*/ 933450 h 1410493"/>
              <a:gd name="connsiteX9" fmla="*/ 2209800 w 2214563"/>
              <a:gd name="connsiteY9" fmla="*/ 714375 h 1410493"/>
              <a:gd name="connsiteX10" fmla="*/ 2214563 w 2214563"/>
              <a:gd name="connsiteY10" fmla="*/ 0 h 1410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4563" h="1410493">
                <a:moveTo>
                  <a:pt x="0" y="1385887"/>
                </a:moveTo>
                <a:lnTo>
                  <a:pt x="280988" y="1385887"/>
                </a:lnTo>
                <a:lnTo>
                  <a:pt x="547688" y="1390650"/>
                </a:lnTo>
                <a:lnTo>
                  <a:pt x="976313" y="1390650"/>
                </a:lnTo>
                <a:lnTo>
                  <a:pt x="1295400" y="1390650"/>
                </a:lnTo>
                <a:cubicBezTo>
                  <a:pt x="1408113" y="1391444"/>
                  <a:pt x="1535907" y="1397793"/>
                  <a:pt x="1652588" y="1395412"/>
                </a:cubicBezTo>
                <a:cubicBezTo>
                  <a:pt x="1769269" y="1393031"/>
                  <a:pt x="1908176" y="1410493"/>
                  <a:pt x="1995488" y="1376362"/>
                </a:cubicBezTo>
                <a:cubicBezTo>
                  <a:pt x="2082801" y="1342231"/>
                  <a:pt x="2141538" y="1264444"/>
                  <a:pt x="2176463" y="1190625"/>
                </a:cubicBezTo>
                <a:cubicBezTo>
                  <a:pt x="2211388" y="1116806"/>
                  <a:pt x="2199482" y="1012825"/>
                  <a:pt x="2205038" y="933450"/>
                </a:cubicBezTo>
                <a:cubicBezTo>
                  <a:pt x="2210594" y="854075"/>
                  <a:pt x="2208213" y="869950"/>
                  <a:pt x="2209800" y="714375"/>
                </a:cubicBezTo>
                <a:cubicBezTo>
                  <a:pt x="2211388" y="558800"/>
                  <a:pt x="2212975" y="279400"/>
                  <a:pt x="2214563" y="0"/>
                </a:cubicBezTo>
              </a:path>
            </a:pathLst>
          </a:cu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TextBox 185"/>
          <p:cNvSpPr txBox="1"/>
          <p:nvPr/>
        </p:nvSpPr>
        <p:spPr>
          <a:xfrm>
            <a:off x="4757866" y="1004029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collector</a:t>
            </a:r>
          </a:p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   plates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7" name="Straight Arrow Connector 186"/>
          <p:cNvCxnSpPr>
            <a:stCxn id="186" idx="2"/>
          </p:cNvCxnSpPr>
          <p:nvPr/>
        </p:nvCxnSpPr>
        <p:spPr>
          <a:xfrm flipH="1">
            <a:off x="4950207" y="1465694"/>
            <a:ext cx="185327" cy="34097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/>
          <p:cNvCxnSpPr/>
          <p:nvPr/>
        </p:nvCxnSpPr>
        <p:spPr>
          <a:xfrm>
            <a:off x="8224772" y="1127428"/>
            <a:ext cx="1976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Rectangle 188"/>
          <p:cNvSpPr/>
          <p:nvPr/>
        </p:nvSpPr>
        <p:spPr>
          <a:xfrm>
            <a:off x="8124620" y="1504433"/>
            <a:ext cx="91897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TextBox 189"/>
          <p:cNvSpPr txBox="1"/>
          <p:nvPr/>
        </p:nvSpPr>
        <p:spPr>
          <a:xfrm>
            <a:off x="7669781" y="1473082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SEM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1" name="Straight Connector 190"/>
          <p:cNvCxnSpPr/>
          <p:nvPr/>
        </p:nvCxnSpPr>
        <p:spPr>
          <a:xfrm rot="2700000">
            <a:off x="2600367" y="2130526"/>
            <a:ext cx="0" cy="107859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/>
          <p:cNvCxnSpPr/>
          <p:nvPr/>
        </p:nvCxnSpPr>
        <p:spPr>
          <a:xfrm flipH="1" flipV="1">
            <a:off x="5652121" y="2276873"/>
            <a:ext cx="360039" cy="28803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1" name="Isosceles Triangle 280"/>
          <p:cNvSpPr/>
          <p:nvPr/>
        </p:nvSpPr>
        <p:spPr>
          <a:xfrm>
            <a:off x="4295233" y="2749603"/>
            <a:ext cx="46011" cy="34471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2" name="Isosceles Triangle 281"/>
          <p:cNvSpPr/>
          <p:nvPr/>
        </p:nvSpPr>
        <p:spPr>
          <a:xfrm>
            <a:off x="4297113" y="2642432"/>
            <a:ext cx="46011" cy="34471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07"/>
          <p:cNvGrpSpPr/>
          <p:nvPr/>
        </p:nvGrpSpPr>
        <p:grpSpPr>
          <a:xfrm>
            <a:off x="1692187" y="2478247"/>
            <a:ext cx="522997" cy="304800"/>
            <a:chOff x="1649767" y="4117033"/>
            <a:chExt cx="522997" cy="304800"/>
          </a:xfrm>
        </p:grpSpPr>
        <p:sp>
          <p:nvSpPr>
            <p:cNvPr id="311" name="Rectangle 310"/>
            <p:cNvSpPr/>
            <p:nvPr/>
          </p:nvSpPr>
          <p:spPr>
            <a:xfrm>
              <a:off x="1667938" y="4117033"/>
              <a:ext cx="504826" cy="304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" name="TextBox 311"/>
            <p:cNvSpPr txBox="1"/>
            <p:nvPr/>
          </p:nvSpPr>
          <p:spPr>
            <a:xfrm>
              <a:off x="1649767" y="4126618"/>
              <a:ext cx="5180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SHG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84" name="Straight Connector 283"/>
          <p:cNvCxnSpPr/>
          <p:nvPr/>
        </p:nvCxnSpPr>
        <p:spPr>
          <a:xfrm flipH="1" flipV="1">
            <a:off x="2194244" y="2628338"/>
            <a:ext cx="583515" cy="2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120"/>
          <p:cNvGrpSpPr/>
          <p:nvPr/>
        </p:nvGrpSpPr>
        <p:grpSpPr>
          <a:xfrm>
            <a:off x="536743" y="859235"/>
            <a:ext cx="276999" cy="790742"/>
            <a:chOff x="494323" y="2193221"/>
            <a:chExt cx="276999" cy="790742"/>
          </a:xfrm>
        </p:grpSpPr>
        <p:sp>
          <p:nvSpPr>
            <p:cNvPr id="308" name="Rectangle 307"/>
            <p:cNvSpPr/>
            <p:nvPr/>
          </p:nvSpPr>
          <p:spPr>
            <a:xfrm rot="10800000">
              <a:off x="499769" y="2193221"/>
              <a:ext cx="266700" cy="79074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" name="TextBox 309"/>
            <p:cNvSpPr txBox="1"/>
            <p:nvPr/>
          </p:nvSpPr>
          <p:spPr>
            <a:xfrm rot="5400000">
              <a:off x="264068" y="2445887"/>
              <a:ext cx="7375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Nd:YAG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106"/>
          <p:cNvGrpSpPr/>
          <p:nvPr/>
        </p:nvGrpSpPr>
        <p:grpSpPr>
          <a:xfrm>
            <a:off x="999555" y="1118994"/>
            <a:ext cx="304800" cy="613986"/>
            <a:chOff x="946861" y="2891342"/>
            <a:chExt cx="304800" cy="613986"/>
          </a:xfrm>
        </p:grpSpPr>
        <p:sp>
          <p:nvSpPr>
            <p:cNvPr id="306" name="Rectangle 305"/>
            <p:cNvSpPr/>
            <p:nvPr/>
          </p:nvSpPr>
          <p:spPr>
            <a:xfrm rot="5400000">
              <a:off x="846848" y="3019810"/>
              <a:ext cx="504826" cy="304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TextBox 306"/>
            <p:cNvSpPr txBox="1"/>
            <p:nvPr/>
          </p:nvSpPr>
          <p:spPr>
            <a:xfrm rot="5400000">
              <a:off x="796859" y="3059835"/>
              <a:ext cx="6139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Diode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87" name="Straight Connector 286"/>
          <p:cNvCxnSpPr/>
          <p:nvPr/>
        </p:nvCxnSpPr>
        <p:spPr>
          <a:xfrm flipH="1" flipV="1">
            <a:off x="1480406" y="2184845"/>
            <a:ext cx="274320" cy="3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Rectangle 287"/>
          <p:cNvSpPr/>
          <p:nvPr/>
        </p:nvSpPr>
        <p:spPr>
          <a:xfrm>
            <a:off x="778279" y="2006726"/>
            <a:ext cx="726756" cy="3048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9" name="TextBox 288"/>
          <p:cNvSpPr txBox="1"/>
          <p:nvPr/>
        </p:nvSpPr>
        <p:spPr>
          <a:xfrm>
            <a:off x="890274" y="2025800"/>
            <a:ext cx="5123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Ti:sa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oup 108"/>
          <p:cNvGrpSpPr/>
          <p:nvPr/>
        </p:nvGrpSpPr>
        <p:grpSpPr>
          <a:xfrm>
            <a:off x="1680203" y="2045029"/>
            <a:ext cx="522997" cy="304800"/>
            <a:chOff x="1649767" y="4117033"/>
            <a:chExt cx="522997" cy="304800"/>
          </a:xfrm>
        </p:grpSpPr>
        <p:sp>
          <p:nvSpPr>
            <p:cNvPr id="304" name="Rectangle 303"/>
            <p:cNvSpPr/>
            <p:nvPr/>
          </p:nvSpPr>
          <p:spPr>
            <a:xfrm>
              <a:off x="1667938" y="4117033"/>
              <a:ext cx="504826" cy="304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" name="TextBox 304"/>
            <p:cNvSpPr txBox="1"/>
            <p:nvPr/>
          </p:nvSpPr>
          <p:spPr>
            <a:xfrm>
              <a:off x="1649767" y="4126618"/>
              <a:ext cx="5180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SHG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91" name="Straight Connector 290"/>
          <p:cNvCxnSpPr/>
          <p:nvPr/>
        </p:nvCxnSpPr>
        <p:spPr>
          <a:xfrm rot="8100000">
            <a:off x="662932" y="2110945"/>
            <a:ext cx="0" cy="107859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Connector 291"/>
          <p:cNvCxnSpPr>
            <a:stCxn id="308" idx="0"/>
          </p:cNvCxnSpPr>
          <p:nvPr/>
        </p:nvCxnSpPr>
        <p:spPr>
          <a:xfrm flipH="1">
            <a:off x="659909" y="1649977"/>
            <a:ext cx="15630" cy="93499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Connector 292"/>
          <p:cNvCxnSpPr>
            <a:endCxn id="288" idx="1"/>
          </p:cNvCxnSpPr>
          <p:nvPr/>
        </p:nvCxnSpPr>
        <p:spPr>
          <a:xfrm flipV="1">
            <a:off x="659909" y="2159126"/>
            <a:ext cx="118370" cy="164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Connector 293"/>
          <p:cNvCxnSpPr/>
          <p:nvPr/>
        </p:nvCxnSpPr>
        <p:spPr>
          <a:xfrm flipV="1">
            <a:off x="659909" y="2583327"/>
            <a:ext cx="118370" cy="164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Connector 294"/>
          <p:cNvCxnSpPr/>
          <p:nvPr/>
        </p:nvCxnSpPr>
        <p:spPr>
          <a:xfrm rot="8100000">
            <a:off x="2784108" y="2125797"/>
            <a:ext cx="0" cy="107859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Connector 295"/>
          <p:cNvCxnSpPr/>
          <p:nvPr/>
        </p:nvCxnSpPr>
        <p:spPr>
          <a:xfrm rot="8100000">
            <a:off x="2777758" y="2560376"/>
            <a:ext cx="0" cy="107859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" name="Rectangle 296"/>
          <p:cNvSpPr/>
          <p:nvPr/>
        </p:nvSpPr>
        <p:spPr>
          <a:xfrm rot="16200000">
            <a:off x="5295138" y="2354082"/>
            <a:ext cx="502563" cy="47878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1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8" name="TextBox 297"/>
          <p:cNvSpPr txBox="1"/>
          <p:nvPr/>
        </p:nvSpPr>
        <p:spPr>
          <a:xfrm>
            <a:off x="5630058" y="1157490"/>
            <a:ext cx="7633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latin typeface="Arial" pitchFamily="34" charset="0"/>
                <a:cs typeface="Arial" pitchFamily="34" charset="0"/>
              </a:rPr>
              <a:t>de Laval</a:t>
            </a:r>
          </a:p>
          <a:p>
            <a:r>
              <a:rPr lang="en-US" sz="1200">
                <a:latin typeface="Arial" pitchFamily="34" charset="0"/>
                <a:cs typeface="Arial" pitchFamily="34" charset="0"/>
              </a:rPr>
              <a:t> </a:t>
            </a:r>
            <a:r>
              <a:rPr lang="en-US" sz="1200" smtClean="0">
                <a:latin typeface="Arial" pitchFamily="34" charset="0"/>
                <a:cs typeface="Arial" pitchFamily="34" charset="0"/>
              </a:rPr>
              <a:t> nozzle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9" name="Rectangle 298"/>
          <p:cNvSpPr/>
          <p:nvPr/>
        </p:nvSpPr>
        <p:spPr>
          <a:xfrm rot="5400000">
            <a:off x="2385563" y="1213960"/>
            <a:ext cx="419707" cy="26308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0" name="Picture 299" descr="nozzle.png"/>
          <p:cNvPicPr>
            <a:picLocks noChangeAspect="1"/>
          </p:cNvPicPr>
          <p:nvPr/>
        </p:nvPicPr>
        <p:blipFill>
          <a:blip r:embed="rId3" cstate="print"/>
          <a:srcRect l="11455" r="6559"/>
          <a:stretch>
            <a:fillRect/>
          </a:stretch>
        </p:blipFill>
        <p:spPr>
          <a:xfrm>
            <a:off x="5087946" y="2068903"/>
            <a:ext cx="320263" cy="180999"/>
          </a:xfrm>
          <a:prstGeom prst="rect">
            <a:avLst/>
          </a:prstGeom>
        </p:spPr>
      </p:pic>
      <p:sp>
        <p:nvSpPr>
          <p:cNvPr id="301" name="TextBox 300"/>
          <p:cNvSpPr txBox="1"/>
          <p:nvPr/>
        </p:nvSpPr>
        <p:spPr>
          <a:xfrm>
            <a:off x="1237514" y="768548"/>
            <a:ext cx="13805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Rep. rate 10 kHz 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2" name="Isosceles Triangle 301"/>
          <p:cNvSpPr/>
          <p:nvPr/>
        </p:nvSpPr>
        <p:spPr>
          <a:xfrm rot="10800000">
            <a:off x="5455670" y="2119361"/>
            <a:ext cx="187898" cy="557542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3" name="Straight Connector 302"/>
          <p:cNvCxnSpPr/>
          <p:nvPr/>
        </p:nvCxnSpPr>
        <p:spPr>
          <a:xfrm rot="20520000" flipV="1">
            <a:off x="5460560" y="2580996"/>
            <a:ext cx="182880" cy="9144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9" name="Objec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2795054"/>
              </p:ext>
            </p:extLst>
          </p:nvPr>
        </p:nvGraphicFramePr>
        <p:xfrm>
          <a:off x="0" y="2868652"/>
          <a:ext cx="7277100" cy="3624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Graph" r:id="rId4" imgW="5854700" imgH="2895600" progId="Origin50.Graph">
                  <p:embed/>
                </p:oleObj>
              </mc:Choice>
              <mc:Fallback>
                <p:oleObj name="Graph" r:id="rId4" imgW="5854700" imgH="2895600" progId="Origin50.Graph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868652"/>
                        <a:ext cx="7277100" cy="3624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" name="TextBox 326"/>
          <p:cNvSpPr txBox="1"/>
          <p:nvPr/>
        </p:nvSpPr>
        <p:spPr>
          <a:xfrm>
            <a:off x="7121533" y="3752850"/>
            <a:ext cx="206178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sz="1400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Figures of merit</a:t>
            </a:r>
            <a:r>
              <a:rPr lang="en-U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>
              <a:buFont typeface="Wingdings" pitchFamily="2" charset="2"/>
              <a:buChar char="ü"/>
            </a:pPr>
            <a:endParaRPr lang="en-US" sz="1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Resolution ~ 5e-7</a:t>
            </a:r>
          </a:p>
          <a:p>
            <a:r>
              <a:rPr lang="en-U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(</a:t>
            </a:r>
            <a:r>
              <a:rPr lang="en-US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FWHM</a:t>
            </a:r>
            <a:r>
              <a:rPr lang="en-U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 400 MHz)</a:t>
            </a:r>
          </a:p>
          <a:p>
            <a:pPr>
              <a:buFont typeface="Wingdings" pitchFamily="2" charset="2"/>
              <a:buChar char="ü"/>
            </a:pPr>
            <a:endParaRPr lang="en-US" sz="1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Selectivity ~ 200</a:t>
            </a:r>
          </a:p>
          <a:p>
            <a:pPr>
              <a:buFont typeface="Wingdings" pitchFamily="2" charset="2"/>
              <a:buChar char="ü"/>
            </a:pPr>
            <a:endParaRPr lang="en-US" sz="1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Efficiency  ~ 0.5%</a:t>
            </a:r>
            <a:endParaRPr lang="en-U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9" name="Rectangle 328"/>
          <p:cNvSpPr/>
          <p:nvPr/>
        </p:nvSpPr>
        <p:spPr>
          <a:xfrm>
            <a:off x="0" y="0"/>
            <a:ext cx="68100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2800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First test: In</a:t>
            </a:r>
            <a:r>
              <a:rPr lang="en-US" sz="2800" dirty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-Gas-Jet Spectroscopy of </a:t>
            </a:r>
            <a:r>
              <a:rPr lang="en-US" sz="2800" baseline="30000" dirty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214,215</a:t>
            </a:r>
            <a:r>
              <a:rPr lang="en-US" sz="2800" dirty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Ac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119774" y="6591300"/>
            <a:ext cx="291778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R. Ferrer ·</a:t>
            </a:r>
            <a:r>
              <a:rPr lang="en-US" sz="8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LAP 2015, East Lansing, July 7-11, 2015</a:t>
            </a:r>
            <a:endParaRPr lang="en-US" sz="8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940152" y="2348880"/>
            <a:ext cx="873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ionization </a:t>
            </a:r>
          </a:p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  volume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3" name="Straight Arrow Connector 102"/>
          <p:cNvCxnSpPr/>
          <p:nvPr/>
        </p:nvCxnSpPr>
        <p:spPr>
          <a:xfrm flipH="1">
            <a:off x="5364088" y="1556792"/>
            <a:ext cx="401352" cy="43204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0688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" grpId="0"/>
      <p:bldP spid="3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4" t="14279" r="8321" b="6404"/>
          <a:stretch/>
        </p:blipFill>
        <p:spPr bwMode="auto">
          <a:xfrm>
            <a:off x="0" y="2591192"/>
            <a:ext cx="4669823" cy="32710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77514" y="1"/>
            <a:ext cx="3891791" cy="718350"/>
          </a:xfrm>
        </p:spPr>
        <p:txBody>
          <a:bodyPr/>
          <a:lstStyle/>
          <a:p>
            <a:pPr algn="l"/>
            <a:r>
              <a:rPr lang="fr-FR" sz="2800" dirty="0" err="1" smtClean="0">
                <a:solidFill>
                  <a:srgbClr val="00009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rPr>
              <a:t>Low</a:t>
            </a:r>
            <a:r>
              <a:rPr lang="fr-FR" sz="2800" dirty="0" smtClean="0">
                <a:solidFill>
                  <a:srgbClr val="00009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fr-FR" sz="2800" dirty="0" err="1" smtClean="0">
                <a:solidFill>
                  <a:srgbClr val="00009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rPr>
              <a:t>Energy</a:t>
            </a:r>
            <a:r>
              <a:rPr lang="fr-FR" sz="2800" dirty="0" smtClean="0">
                <a:solidFill>
                  <a:srgbClr val="00009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fr-FR" sz="2800" dirty="0" err="1" smtClean="0">
                <a:solidFill>
                  <a:srgbClr val="00009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rPr>
              <a:t>Branch</a:t>
            </a:r>
            <a:endParaRPr lang="fr-FR" sz="2800" dirty="0">
              <a:solidFill>
                <a:srgbClr val="00009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59280" y="3754394"/>
            <a:ext cx="3876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dirty="0"/>
              <a:t>The RFQ system (</a:t>
            </a:r>
            <a:r>
              <a:rPr lang="en-GB" dirty="0" smtClean="0"/>
              <a:t>LPC-Caen</a:t>
            </a:r>
            <a:r>
              <a:rPr lang="en-GB" dirty="0"/>
              <a:t>, </a:t>
            </a:r>
            <a:r>
              <a:rPr lang="en-GB" dirty="0" err="1"/>
              <a:t>KULeuven</a:t>
            </a:r>
            <a:r>
              <a:rPr lang="en-GB" dirty="0" smtClean="0"/>
              <a:t>)</a:t>
            </a:r>
          </a:p>
        </p:txBody>
      </p:sp>
      <p:pic>
        <p:nvPicPr>
          <p:cNvPr id="11" name="Image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138" y="4310101"/>
            <a:ext cx="4373639" cy="1196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 descr="Sans titre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100000" l="1909" r="983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728" y="1090651"/>
            <a:ext cx="4257076" cy="188701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5183551" y="539820"/>
            <a:ext cx="38610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PILGRIM Multi Reflection – Time of Fight –Mass </a:t>
            </a:r>
            <a:r>
              <a:rPr lang="en-GB" dirty="0" smtClean="0"/>
              <a:t>Spectrometer</a:t>
            </a:r>
            <a:endParaRPr lang="fr-FR" dirty="0" smtClean="0"/>
          </a:p>
        </p:txBody>
      </p:sp>
      <p:sp>
        <p:nvSpPr>
          <p:cNvPr id="17" name="Rectangle 16"/>
          <p:cNvSpPr/>
          <p:nvPr/>
        </p:nvSpPr>
        <p:spPr>
          <a:xfrm>
            <a:off x="2912224" y="5820292"/>
            <a:ext cx="62317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i="1" dirty="0" smtClean="0">
                <a:solidFill>
                  <a:srgbClr val="008000"/>
                </a:solidFill>
              </a:rPr>
              <a:t>Tests experiment: Laser </a:t>
            </a:r>
            <a:r>
              <a:rPr lang="en-GB" sz="2000" i="1" dirty="0">
                <a:solidFill>
                  <a:srgbClr val="008000"/>
                </a:solidFill>
              </a:rPr>
              <a:t>scans of </a:t>
            </a:r>
            <a:r>
              <a:rPr lang="en-GB" sz="2000" i="1" baseline="30000" dirty="0" smtClean="0">
                <a:solidFill>
                  <a:srgbClr val="008000"/>
                </a:solidFill>
              </a:rPr>
              <a:t>212-215</a:t>
            </a:r>
            <a:r>
              <a:rPr lang="en-GB" sz="2000" i="1" dirty="0" smtClean="0">
                <a:solidFill>
                  <a:srgbClr val="008000"/>
                </a:solidFill>
              </a:rPr>
              <a:t>Ac in</a:t>
            </a:r>
            <a:r>
              <a:rPr lang="en-GB" sz="2000" i="1" dirty="0">
                <a:solidFill>
                  <a:srgbClr val="008000"/>
                </a:solidFill>
              </a:rPr>
              <a:t>-gas cell laser spectroscopy experiments at </a:t>
            </a:r>
            <a:r>
              <a:rPr lang="en-GB" sz="2000" i="1" dirty="0" smtClean="0">
                <a:solidFill>
                  <a:srgbClr val="008000"/>
                </a:solidFill>
              </a:rPr>
              <a:t>LISOL </a:t>
            </a:r>
            <a:r>
              <a:rPr lang="en-GB" sz="2000" i="1" dirty="0">
                <a:solidFill>
                  <a:srgbClr val="008000"/>
                </a:solidFill>
              </a:rPr>
              <a:t>facility (Louvain-La-</a:t>
            </a:r>
            <a:r>
              <a:rPr lang="en-GB" sz="2000" i="1" dirty="0" err="1" smtClean="0">
                <a:solidFill>
                  <a:srgbClr val="008000"/>
                </a:solidFill>
              </a:rPr>
              <a:t>Neuve</a:t>
            </a:r>
            <a:r>
              <a:rPr lang="en-GB" sz="2000" i="1" dirty="0" smtClean="0">
                <a:solidFill>
                  <a:srgbClr val="008000"/>
                </a:solidFill>
              </a:rPr>
              <a:t>).</a:t>
            </a:r>
          </a:p>
        </p:txBody>
      </p:sp>
      <p:pic>
        <p:nvPicPr>
          <p:cNvPr id="10" name="Image 9" descr="Image2.pn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5468"/>
            <a:ext cx="4798114" cy="1999746"/>
          </a:xfrm>
          <a:prstGeom prst="rect">
            <a:avLst/>
          </a:prstGeom>
        </p:spPr>
      </p:pic>
      <p:sp>
        <p:nvSpPr>
          <p:cNvPr id="2" name="Ellipse 1"/>
          <p:cNvSpPr/>
          <p:nvPr/>
        </p:nvSpPr>
        <p:spPr>
          <a:xfrm>
            <a:off x="3951388" y="1488011"/>
            <a:ext cx="756922" cy="87228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559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ZoneTexte 206"/>
          <p:cNvSpPr txBox="1"/>
          <p:nvPr/>
        </p:nvSpPr>
        <p:spPr>
          <a:xfrm>
            <a:off x="0" y="997557"/>
            <a:ext cx="4446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From the study of elementary processes</a:t>
            </a:r>
          </a:p>
        </p:txBody>
      </p:sp>
      <p:sp>
        <p:nvSpPr>
          <p:cNvPr id="208" name="Rectangle 207"/>
          <p:cNvSpPr/>
          <p:nvPr/>
        </p:nvSpPr>
        <p:spPr>
          <a:xfrm>
            <a:off x="2889221" y="1397667"/>
            <a:ext cx="64383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to damage in materials and ion energy transfer in plasmas</a:t>
            </a:r>
          </a:p>
        </p:txBody>
      </p:sp>
      <p:grpSp>
        <p:nvGrpSpPr>
          <p:cNvPr id="211" name="Groupe 7"/>
          <p:cNvGrpSpPr/>
          <p:nvPr/>
        </p:nvGrpSpPr>
        <p:grpSpPr>
          <a:xfrm>
            <a:off x="439485" y="1469675"/>
            <a:ext cx="3303624" cy="2601580"/>
            <a:chOff x="764320" y="3789040"/>
            <a:chExt cx="3303624" cy="2601580"/>
          </a:xfrm>
        </p:grpSpPr>
        <p:grpSp>
          <p:nvGrpSpPr>
            <p:cNvPr id="222" name="Groupe 42"/>
            <p:cNvGrpSpPr/>
            <p:nvPr/>
          </p:nvGrpSpPr>
          <p:grpSpPr>
            <a:xfrm>
              <a:off x="1406576" y="4438208"/>
              <a:ext cx="1080000" cy="1080000"/>
              <a:chOff x="1253816" y="4366200"/>
              <a:chExt cx="1080000" cy="1080000"/>
            </a:xfrm>
          </p:grpSpPr>
          <p:sp>
            <p:nvSpPr>
              <p:cNvPr id="267" name="Ellipse 266"/>
              <p:cNvSpPr/>
              <p:nvPr/>
            </p:nvSpPr>
            <p:spPr>
              <a:xfrm>
                <a:off x="1685804" y="4798188"/>
                <a:ext cx="216024" cy="216024"/>
              </a:xfrm>
              <a:prstGeom prst="ellipse">
                <a:avLst/>
              </a:prstGeom>
              <a:gradFill flip="none" rotWithShape="1">
                <a:gsLst>
                  <a:gs pos="1500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8" name="Ellipse 267"/>
              <p:cNvSpPr/>
              <p:nvPr/>
            </p:nvSpPr>
            <p:spPr>
              <a:xfrm>
                <a:off x="1505784" y="4618168"/>
                <a:ext cx="576064" cy="576064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9" name="Ellipse 268"/>
              <p:cNvSpPr/>
              <p:nvPr/>
            </p:nvSpPr>
            <p:spPr>
              <a:xfrm>
                <a:off x="1253816" y="4366200"/>
                <a:ext cx="1080000" cy="1080000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0" name="Ellipse 269"/>
              <p:cNvSpPr/>
              <p:nvPr/>
            </p:nvSpPr>
            <p:spPr>
              <a:xfrm>
                <a:off x="1770512" y="4610312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1" name="Ellipse 270"/>
              <p:cNvSpPr/>
              <p:nvPr/>
            </p:nvSpPr>
            <p:spPr>
              <a:xfrm>
                <a:off x="1504840" y="4826336"/>
                <a:ext cx="36000" cy="36000"/>
              </a:xfrm>
              <a:prstGeom prst="ellips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3" name="Groupe 41"/>
            <p:cNvGrpSpPr/>
            <p:nvPr/>
          </p:nvGrpSpPr>
          <p:grpSpPr>
            <a:xfrm>
              <a:off x="3131944" y="5081272"/>
              <a:ext cx="936000" cy="936000"/>
              <a:chOff x="2979184" y="5009264"/>
              <a:chExt cx="936000" cy="936000"/>
            </a:xfrm>
          </p:grpSpPr>
          <p:sp>
            <p:nvSpPr>
              <p:cNvPr id="255" name="Ellipse 254"/>
              <p:cNvSpPr/>
              <p:nvPr/>
            </p:nvSpPr>
            <p:spPr>
              <a:xfrm>
                <a:off x="3339172" y="5369252"/>
                <a:ext cx="216024" cy="216024"/>
              </a:xfrm>
              <a:prstGeom prst="ellipse">
                <a:avLst/>
              </a:prstGeom>
              <a:gradFill flip="none" rotWithShape="1">
                <a:gsLst>
                  <a:gs pos="0">
                    <a:srgbClr val="0000FF">
                      <a:tint val="66000"/>
                      <a:satMod val="160000"/>
                    </a:srgbClr>
                  </a:gs>
                  <a:gs pos="50000">
                    <a:srgbClr val="0000FF">
                      <a:tint val="44500"/>
                      <a:satMod val="160000"/>
                    </a:srgbClr>
                  </a:gs>
                  <a:gs pos="100000">
                    <a:srgbClr val="0000FF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6" name="Ellipse 255"/>
              <p:cNvSpPr/>
              <p:nvPr/>
            </p:nvSpPr>
            <p:spPr>
              <a:xfrm>
                <a:off x="3213184" y="5243264"/>
                <a:ext cx="468000" cy="468000"/>
              </a:xfrm>
              <a:prstGeom prst="ellipse">
                <a:avLst/>
              </a:prstGeom>
              <a:noFill/>
              <a:ln w="12700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7" name="Ellipse 256"/>
              <p:cNvSpPr/>
              <p:nvPr/>
            </p:nvSpPr>
            <p:spPr>
              <a:xfrm>
                <a:off x="3069184" y="5099264"/>
                <a:ext cx="756000" cy="756000"/>
              </a:xfrm>
              <a:prstGeom prst="ellipse">
                <a:avLst/>
              </a:prstGeom>
              <a:noFill/>
              <a:ln w="12700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8" name="Ellipse 257"/>
              <p:cNvSpPr/>
              <p:nvPr/>
            </p:nvSpPr>
            <p:spPr>
              <a:xfrm>
                <a:off x="3419872" y="5680704"/>
                <a:ext cx="36000" cy="3600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9" name="Ellipse 258"/>
              <p:cNvSpPr/>
              <p:nvPr/>
            </p:nvSpPr>
            <p:spPr>
              <a:xfrm>
                <a:off x="3419872" y="5229200"/>
                <a:ext cx="36000" cy="3600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0" name="Ellipse 259"/>
              <p:cNvSpPr/>
              <p:nvPr/>
            </p:nvSpPr>
            <p:spPr>
              <a:xfrm>
                <a:off x="2979184" y="5009264"/>
                <a:ext cx="936000" cy="936000"/>
              </a:xfrm>
              <a:prstGeom prst="ellipse">
                <a:avLst/>
              </a:prstGeom>
              <a:noFill/>
              <a:ln w="12700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1" name="Ellipse 260"/>
              <p:cNvSpPr/>
              <p:nvPr/>
            </p:nvSpPr>
            <p:spPr>
              <a:xfrm>
                <a:off x="3717632" y="5238928"/>
                <a:ext cx="36000" cy="3600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2" name="Ellipse 261"/>
              <p:cNvSpPr/>
              <p:nvPr/>
            </p:nvSpPr>
            <p:spPr>
              <a:xfrm>
                <a:off x="3122112" y="5265208"/>
                <a:ext cx="36000" cy="3600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3" name="Ellipse 262"/>
              <p:cNvSpPr/>
              <p:nvPr/>
            </p:nvSpPr>
            <p:spPr>
              <a:xfrm>
                <a:off x="3095840" y="5625248"/>
                <a:ext cx="36000" cy="3600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4" name="Ellipse 263"/>
              <p:cNvSpPr/>
              <p:nvPr/>
            </p:nvSpPr>
            <p:spPr>
              <a:xfrm>
                <a:off x="3743912" y="5661248"/>
                <a:ext cx="36000" cy="3600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5" name="Ellipse 264"/>
              <p:cNvSpPr/>
              <p:nvPr/>
            </p:nvSpPr>
            <p:spPr>
              <a:xfrm>
                <a:off x="3419872" y="5085184"/>
                <a:ext cx="36000" cy="3600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6" name="Ellipse 265"/>
              <p:cNvSpPr/>
              <p:nvPr/>
            </p:nvSpPr>
            <p:spPr>
              <a:xfrm>
                <a:off x="3419872" y="5824720"/>
                <a:ext cx="36000" cy="3600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45" name="Connecteur droit avec flèche 244"/>
            <p:cNvCxnSpPr/>
            <p:nvPr/>
          </p:nvCxnSpPr>
          <p:spPr>
            <a:xfrm>
              <a:off x="1988456" y="4970352"/>
              <a:ext cx="1080000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lgDash"/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ZoneTexte 245"/>
            <p:cNvSpPr txBox="1"/>
            <p:nvPr/>
          </p:nvSpPr>
          <p:spPr>
            <a:xfrm>
              <a:off x="2492512" y="4869160"/>
              <a:ext cx="369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rgbClr val="FF0000"/>
                  </a:solidFill>
                </a:rPr>
                <a:t>v</a:t>
              </a:r>
              <a:r>
                <a:rPr lang="en-US" baseline="-25000" dirty="0" err="1" smtClean="0">
                  <a:solidFill>
                    <a:srgbClr val="FF0000"/>
                  </a:solidFill>
                </a:rPr>
                <a:t>p</a:t>
              </a:r>
              <a:endParaRPr lang="en-US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247" name="ZoneTexte 246"/>
            <p:cNvSpPr txBox="1"/>
            <p:nvPr/>
          </p:nvSpPr>
          <p:spPr>
            <a:xfrm>
              <a:off x="1772432" y="5589240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Z</a:t>
              </a:r>
              <a:r>
                <a:rPr lang="en-US" baseline="-25000" dirty="0" err="1" smtClean="0"/>
                <a:t>p</a:t>
              </a:r>
              <a:endParaRPr lang="en-US" baseline="-25000" dirty="0"/>
            </a:p>
          </p:txBody>
        </p:sp>
        <p:sp>
          <p:nvSpPr>
            <p:cNvPr id="248" name="ZoneTexte 247"/>
            <p:cNvSpPr txBox="1"/>
            <p:nvPr/>
          </p:nvSpPr>
          <p:spPr>
            <a:xfrm>
              <a:off x="3428616" y="6021288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Z</a:t>
              </a:r>
              <a:r>
                <a:rPr lang="en-US" baseline="-25000" dirty="0" err="1" smtClean="0"/>
                <a:t>t</a:t>
              </a:r>
              <a:endParaRPr lang="en-US" baseline="-25000" dirty="0"/>
            </a:p>
          </p:txBody>
        </p:sp>
        <p:sp>
          <p:nvSpPr>
            <p:cNvPr id="249" name="Arc 248"/>
            <p:cNvSpPr/>
            <p:nvPr/>
          </p:nvSpPr>
          <p:spPr>
            <a:xfrm>
              <a:off x="1124360" y="4604496"/>
              <a:ext cx="2458000" cy="1152128"/>
            </a:xfrm>
            <a:prstGeom prst="arc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0" name="ZoneTexte 249"/>
            <p:cNvSpPr txBox="1"/>
            <p:nvPr/>
          </p:nvSpPr>
          <p:spPr>
            <a:xfrm>
              <a:off x="2780544" y="4365104"/>
              <a:ext cx="7443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capture</a:t>
              </a:r>
              <a:endParaRPr lang="en-US" sz="1400" dirty="0"/>
            </a:p>
          </p:txBody>
        </p:sp>
        <p:cxnSp>
          <p:nvCxnSpPr>
            <p:cNvPr id="251" name="Connecteur droit avec flèche 250"/>
            <p:cNvCxnSpPr/>
            <p:nvPr/>
          </p:nvCxnSpPr>
          <p:spPr>
            <a:xfrm flipV="1">
              <a:off x="1945632" y="4407928"/>
              <a:ext cx="0" cy="28803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2" name="ZoneTexte 251"/>
            <p:cNvSpPr txBox="1"/>
            <p:nvPr/>
          </p:nvSpPr>
          <p:spPr>
            <a:xfrm>
              <a:off x="1665876" y="4149080"/>
              <a:ext cx="8986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excitation</a:t>
              </a:r>
              <a:endParaRPr lang="en-US" sz="1400" dirty="0"/>
            </a:p>
          </p:txBody>
        </p:sp>
        <p:sp>
          <p:nvSpPr>
            <p:cNvPr id="253" name="Arc 252"/>
            <p:cNvSpPr/>
            <p:nvPr/>
          </p:nvSpPr>
          <p:spPr>
            <a:xfrm>
              <a:off x="1028984" y="4057616"/>
              <a:ext cx="648072" cy="1728192"/>
            </a:xfrm>
            <a:prstGeom prst="arc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ZoneTexte 253"/>
            <p:cNvSpPr txBox="1"/>
            <p:nvPr/>
          </p:nvSpPr>
          <p:spPr>
            <a:xfrm>
              <a:off x="764320" y="3789040"/>
              <a:ext cx="9043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ionization</a:t>
              </a:r>
              <a:endParaRPr lang="en-US" sz="1400" dirty="0"/>
            </a:p>
          </p:txBody>
        </p:sp>
      </p:grpSp>
      <p:pic>
        <p:nvPicPr>
          <p:cNvPr id="272" name="Image 271" descr="420sunspot.jpg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23229" y="2503847"/>
            <a:ext cx="1402915" cy="1549886"/>
          </a:xfrm>
          <a:prstGeom prst="rect">
            <a:avLst/>
          </a:prstGeom>
        </p:spPr>
      </p:pic>
      <p:sp>
        <p:nvSpPr>
          <p:cNvPr id="273" name="Rectangle 272"/>
          <p:cNvSpPr/>
          <p:nvPr/>
        </p:nvSpPr>
        <p:spPr>
          <a:xfrm>
            <a:off x="4895237" y="2215815"/>
            <a:ext cx="12808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/>
              <a:t>Stellar plasmas</a:t>
            </a:r>
          </a:p>
        </p:txBody>
      </p:sp>
      <p:sp>
        <p:nvSpPr>
          <p:cNvPr id="274" name="Rectangle 273"/>
          <p:cNvSpPr/>
          <p:nvPr/>
        </p:nvSpPr>
        <p:spPr>
          <a:xfrm>
            <a:off x="6551420" y="2215815"/>
            <a:ext cx="25925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inertial confinement plasmas </a:t>
            </a:r>
          </a:p>
        </p:txBody>
      </p:sp>
      <p:pic>
        <p:nvPicPr>
          <p:cNvPr id="275" name="Image 274" descr="ExpZ6_target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78172" y="2573903"/>
            <a:ext cx="1746543" cy="1762000"/>
          </a:xfrm>
          <a:prstGeom prst="rect">
            <a:avLst/>
          </a:prstGeom>
        </p:spPr>
      </p:pic>
      <p:sp>
        <p:nvSpPr>
          <p:cNvPr id="277" name="Rectangle 276"/>
          <p:cNvSpPr/>
          <p:nvPr/>
        </p:nvSpPr>
        <p:spPr>
          <a:xfrm>
            <a:off x="4361922" y="1797777"/>
            <a:ext cx="47820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stopping power and ion-plasmas interaction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0" y="0"/>
            <a:ext cx="5570789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9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FISIC </a:t>
            </a:r>
            <a:r>
              <a:rPr lang="en-US" sz="2800" dirty="0" smtClean="0">
                <a:solidFill>
                  <a:srgbClr val="00009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(Fast Ion — Slow Ion Collision)</a:t>
            </a:r>
            <a:endParaRPr lang="en-US" sz="2800" dirty="0">
              <a:solidFill>
                <a:srgbClr val="00009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0" y="543209"/>
            <a:ext cx="90189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dirty="0" smtClean="0">
                <a:solidFill>
                  <a:srgbClr val="F79646">
                    <a:lumMod val="75000"/>
                  </a:srgbClr>
                </a:solidFill>
                <a:ea typeface="+mj-ea"/>
                <a:cs typeface="Calibri" pitchFamily="34" charset="0"/>
              </a:rPr>
              <a:t>FI</a:t>
            </a:r>
            <a:r>
              <a:rPr lang="fr-FR" sz="2000" dirty="0" smtClean="0">
                <a:solidFill>
                  <a:srgbClr val="4BACC6">
                    <a:lumMod val="75000"/>
                  </a:srgbClr>
                </a:solidFill>
                <a:ea typeface="+mj-ea"/>
                <a:cs typeface="Calibri" pitchFamily="34" charset="0"/>
              </a:rPr>
              <a:t>SI</a:t>
            </a:r>
            <a:r>
              <a:rPr lang="fr-FR" sz="2000" dirty="0" smtClean="0">
                <a:solidFill>
                  <a:srgbClr val="6B4A0B"/>
                </a:solidFill>
                <a:ea typeface="+mj-ea"/>
                <a:cs typeface="Calibri" pitchFamily="34" charset="0"/>
              </a:rPr>
              <a:t>C</a:t>
            </a:r>
            <a:r>
              <a:rPr lang="en-US" sz="2000" dirty="0" smtClean="0">
                <a:solidFill>
                  <a:srgbClr val="6B4A0B"/>
                </a:solidFill>
                <a:ea typeface="+mj-ea"/>
              </a:rPr>
              <a:t>*: a collider project on SPIRAL2/GANIL for Atomic Physics of ion-ion collisions</a:t>
            </a:r>
            <a:endParaRPr lang="en-US" sz="2000" dirty="0"/>
          </a:p>
        </p:txBody>
      </p:sp>
      <p:sp>
        <p:nvSpPr>
          <p:cNvPr id="43" name="Rectangle 16"/>
          <p:cNvSpPr>
            <a:spLocks noChangeArrowheads="1"/>
          </p:cNvSpPr>
          <p:nvPr/>
        </p:nvSpPr>
        <p:spPr bwMode="auto">
          <a:xfrm>
            <a:off x="285109" y="4142506"/>
            <a:ext cx="3779912" cy="5847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the elementary processes have </a:t>
            </a: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 </a:t>
            </a: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 and of the same order of magnitude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22423" y="5019090"/>
            <a:ext cx="47270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543050">
              <a:buFont typeface="Wingdings" pitchFamily="2" charset="2"/>
              <a:buChar char="ü"/>
              <a:defRPr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Investigations of ion-ion collisions</a:t>
            </a:r>
          </a:p>
          <a:p>
            <a:pPr algn="ctr" defTabSz="1543050"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“clean plasmas” with well known charge states</a:t>
            </a:r>
          </a:p>
          <a:p>
            <a:pPr algn="ctr" defTabSz="1543050"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Ability to investigate a large variety of systems</a:t>
            </a:r>
          </a:p>
          <a:p>
            <a:pPr algn="ctr" defTabSz="1543050"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Possibility to easily scan the charge state  dependence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7564972" y="12828"/>
            <a:ext cx="1192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/>
              <a:t>[E. </a:t>
            </a:r>
            <a:r>
              <a:rPr lang="en-GB" sz="1600" i="1" dirty="0" err="1" smtClean="0"/>
              <a:t>Lamour</a:t>
            </a:r>
            <a:r>
              <a:rPr lang="en-GB" sz="1600" i="1" dirty="0" smtClean="0"/>
              <a:t>]</a:t>
            </a:r>
            <a:endParaRPr lang="en-GB" sz="1600" i="1" dirty="0"/>
          </a:p>
        </p:txBody>
      </p:sp>
      <p:pic>
        <p:nvPicPr>
          <p:cNvPr id="46" name="Image 45" descr="Implantation_S3_V2 25 03 2014.JPG"/>
          <p:cNvPicPr>
            <a:picLocks noChangeAspect="1"/>
          </p:cNvPicPr>
          <p:nvPr/>
        </p:nvPicPr>
        <p:blipFill>
          <a:blip r:embed="rId5" cstate="print"/>
          <a:srcRect t="8001" b="9051"/>
          <a:stretch>
            <a:fillRect/>
          </a:stretch>
        </p:blipFill>
        <p:spPr>
          <a:xfrm>
            <a:off x="4763764" y="3681545"/>
            <a:ext cx="4328920" cy="2774701"/>
          </a:xfrm>
          <a:prstGeom prst="rect">
            <a:avLst/>
          </a:prstGeom>
        </p:spPr>
      </p:pic>
      <p:sp>
        <p:nvSpPr>
          <p:cNvPr id="4" name="Forme libre 3"/>
          <p:cNvSpPr/>
          <p:nvPr/>
        </p:nvSpPr>
        <p:spPr>
          <a:xfrm>
            <a:off x="4800131" y="4058967"/>
            <a:ext cx="2665073" cy="950942"/>
          </a:xfrm>
          <a:custGeom>
            <a:avLst/>
            <a:gdLst>
              <a:gd name="connsiteX0" fmla="*/ 0 w 2665073"/>
              <a:gd name="connsiteY0" fmla="*/ 20959 h 950942"/>
              <a:gd name="connsiteX1" fmla="*/ 865024 w 2665073"/>
              <a:gd name="connsiteY1" fmla="*/ 5959 h 950942"/>
              <a:gd name="connsiteX2" fmla="*/ 1150032 w 2665073"/>
              <a:gd name="connsiteY2" fmla="*/ 50958 h 950942"/>
              <a:gd name="connsiteX3" fmla="*/ 2155059 w 2665073"/>
              <a:gd name="connsiteY3" fmla="*/ 490950 h 950942"/>
              <a:gd name="connsiteX4" fmla="*/ 2215061 w 2665073"/>
              <a:gd name="connsiteY4" fmla="*/ 520950 h 950942"/>
              <a:gd name="connsiteX5" fmla="*/ 2665073 w 2665073"/>
              <a:gd name="connsiteY5" fmla="*/ 950942 h 950942"/>
              <a:gd name="connsiteX6" fmla="*/ 2665073 w 2665073"/>
              <a:gd name="connsiteY6" fmla="*/ 950942 h 95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5073" h="950942">
                <a:moveTo>
                  <a:pt x="0" y="20959"/>
                </a:moveTo>
                <a:cubicBezTo>
                  <a:pt x="336676" y="10959"/>
                  <a:pt x="673352" y="959"/>
                  <a:pt x="865024" y="5959"/>
                </a:cubicBezTo>
                <a:cubicBezTo>
                  <a:pt x="1056696" y="10959"/>
                  <a:pt x="935026" y="-29874"/>
                  <a:pt x="1150032" y="50958"/>
                </a:cubicBezTo>
                <a:cubicBezTo>
                  <a:pt x="1365038" y="131790"/>
                  <a:pt x="1977554" y="412618"/>
                  <a:pt x="2155059" y="490950"/>
                </a:cubicBezTo>
                <a:cubicBezTo>
                  <a:pt x="2332564" y="569282"/>
                  <a:pt x="2130059" y="444285"/>
                  <a:pt x="2215061" y="520950"/>
                </a:cubicBezTo>
                <a:cubicBezTo>
                  <a:pt x="2300063" y="597615"/>
                  <a:pt x="2665073" y="950942"/>
                  <a:pt x="2665073" y="950942"/>
                </a:cubicBezTo>
                <a:lnTo>
                  <a:pt x="2665073" y="950942"/>
                </a:lnTo>
              </a:path>
            </a:pathLst>
          </a:custGeom>
          <a:ln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ZoneTexte 4"/>
          <p:cNvSpPr txBox="1"/>
          <p:nvPr/>
        </p:nvSpPr>
        <p:spPr>
          <a:xfrm>
            <a:off x="4785131" y="4139925"/>
            <a:ext cx="15005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Primary beam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+Q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5" name="Forme libre 14"/>
          <p:cNvSpPr/>
          <p:nvPr/>
        </p:nvSpPr>
        <p:spPr>
          <a:xfrm>
            <a:off x="7093188" y="4999909"/>
            <a:ext cx="357016" cy="609989"/>
          </a:xfrm>
          <a:custGeom>
            <a:avLst/>
            <a:gdLst>
              <a:gd name="connsiteX0" fmla="*/ 212012 w 357016"/>
              <a:gd name="connsiteY0" fmla="*/ 609989 h 609989"/>
              <a:gd name="connsiteX1" fmla="*/ 32007 w 357016"/>
              <a:gd name="connsiteY1" fmla="*/ 444992 h 609989"/>
              <a:gd name="connsiteX2" fmla="*/ 2006 w 357016"/>
              <a:gd name="connsiteY2" fmla="*/ 394993 h 609989"/>
              <a:gd name="connsiteX3" fmla="*/ 57007 w 357016"/>
              <a:gd name="connsiteY3" fmla="*/ 314994 h 609989"/>
              <a:gd name="connsiteX4" fmla="*/ 357016 w 357016"/>
              <a:gd name="connsiteY4" fmla="*/ 0 h 60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016" h="609989">
                <a:moveTo>
                  <a:pt x="212012" y="609989"/>
                </a:moveTo>
                <a:cubicBezTo>
                  <a:pt x="139510" y="545407"/>
                  <a:pt x="67008" y="480825"/>
                  <a:pt x="32007" y="444992"/>
                </a:cubicBezTo>
                <a:cubicBezTo>
                  <a:pt x="-2994" y="409159"/>
                  <a:pt x="-2161" y="416659"/>
                  <a:pt x="2006" y="394993"/>
                </a:cubicBezTo>
                <a:cubicBezTo>
                  <a:pt x="6173" y="373327"/>
                  <a:pt x="-2161" y="380826"/>
                  <a:pt x="57007" y="314994"/>
                </a:cubicBezTo>
                <a:cubicBezTo>
                  <a:pt x="116175" y="249162"/>
                  <a:pt x="357016" y="0"/>
                  <a:pt x="357016" y="0"/>
                </a:cubicBezTo>
              </a:path>
            </a:pathLst>
          </a:custGeom>
          <a:ln>
            <a:solidFill>
              <a:srgbClr val="0000FF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ZoneTexte 15"/>
          <p:cNvSpPr txBox="1"/>
          <p:nvPr/>
        </p:nvSpPr>
        <p:spPr>
          <a:xfrm>
            <a:off x="6265172" y="4959910"/>
            <a:ext cx="8271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0000FF"/>
                </a:solidFill>
              </a:rPr>
              <a:t>Low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Energy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Beam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+q</a:t>
            </a:r>
            <a:endParaRPr lang="en-GB" dirty="0">
              <a:solidFill>
                <a:srgbClr val="0000FF"/>
              </a:solidFill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7450204" y="4799912"/>
            <a:ext cx="195006" cy="194997"/>
          </a:xfrm>
          <a:prstGeom prst="ellips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ZoneTexte 61"/>
          <p:cNvSpPr txBox="1"/>
          <p:nvPr/>
        </p:nvSpPr>
        <p:spPr>
          <a:xfrm>
            <a:off x="7617604" y="4272325"/>
            <a:ext cx="11029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0000FF"/>
                </a:solidFill>
              </a:rPr>
              <a:t>Detection</a:t>
            </a:r>
            <a:endParaRPr lang="en-GB" dirty="0">
              <a:solidFill>
                <a:srgbClr val="0000FF"/>
              </a:solidFill>
            </a:endParaRPr>
          </a:p>
          <a:p>
            <a:r>
              <a:rPr lang="en-GB" dirty="0" smtClean="0">
                <a:solidFill>
                  <a:srgbClr val="0000FF"/>
                </a:solidFill>
              </a:rPr>
              <a:t>of q+/-1</a:t>
            </a:r>
            <a:endParaRPr lang="en-GB" dirty="0">
              <a:solidFill>
                <a:srgbClr val="0000FF"/>
              </a:solidFill>
            </a:endParaRPr>
          </a:p>
        </p:txBody>
      </p:sp>
      <p:sp>
        <p:nvSpPr>
          <p:cNvPr id="63" name="Ellipse 62"/>
          <p:cNvSpPr/>
          <p:nvPr/>
        </p:nvSpPr>
        <p:spPr>
          <a:xfrm>
            <a:off x="7867611" y="5912295"/>
            <a:ext cx="195006" cy="194997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orme libre 18"/>
          <p:cNvSpPr/>
          <p:nvPr/>
        </p:nvSpPr>
        <p:spPr>
          <a:xfrm>
            <a:off x="7460204" y="5009909"/>
            <a:ext cx="515014" cy="889983"/>
          </a:xfrm>
          <a:custGeom>
            <a:avLst/>
            <a:gdLst>
              <a:gd name="connsiteX0" fmla="*/ 0 w 505772"/>
              <a:gd name="connsiteY0" fmla="*/ 0 h 974982"/>
              <a:gd name="connsiteX1" fmla="*/ 425012 w 505772"/>
              <a:gd name="connsiteY1" fmla="*/ 399992 h 974982"/>
              <a:gd name="connsiteX2" fmla="*/ 500014 w 505772"/>
              <a:gd name="connsiteY2" fmla="*/ 504990 h 974982"/>
              <a:gd name="connsiteX3" fmla="*/ 495013 w 505772"/>
              <a:gd name="connsiteY3" fmla="*/ 974982 h 974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772" h="974982">
                <a:moveTo>
                  <a:pt x="0" y="0"/>
                </a:moveTo>
                <a:cubicBezTo>
                  <a:pt x="170838" y="157913"/>
                  <a:pt x="341676" y="315827"/>
                  <a:pt x="425012" y="399992"/>
                </a:cubicBezTo>
                <a:cubicBezTo>
                  <a:pt x="508348" y="484157"/>
                  <a:pt x="488347" y="409158"/>
                  <a:pt x="500014" y="504990"/>
                </a:cubicBezTo>
                <a:cubicBezTo>
                  <a:pt x="511681" y="600822"/>
                  <a:pt x="503347" y="787902"/>
                  <a:pt x="495013" y="974982"/>
                </a:cubicBezTo>
              </a:path>
            </a:pathLst>
          </a:custGeom>
          <a:ln>
            <a:solidFill>
              <a:srgbClr val="FF66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ZoneTexte 65"/>
          <p:cNvSpPr txBox="1"/>
          <p:nvPr/>
        </p:nvSpPr>
        <p:spPr>
          <a:xfrm>
            <a:off x="8041076" y="5589703"/>
            <a:ext cx="11029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6600"/>
                </a:solidFill>
              </a:rPr>
              <a:t>Detection</a:t>
            </a:r>
            <a:endParaRPr lang="en-GB" dirty="0">
              <a:solidFill>
                <a:srgbClr val="FF6600"/>
              </a:solidFill>
            </a:endParaRPr>
          </a:p>
          <a:p>
            <a:r>
              <a:rPr lang="en-GB" dirty="0" smtClean="0">
                <a:solidFill>
                  <a:srgbClr val="FF6600"/>
                </a:solidFill>
              </a:rPr>
              <a:t>of Q-/+1</a:t>
            </a:r>
            <a:endParaRPr lang="en-GB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65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" grpId="0"/>
      <p:bldP spid="208" grpId="0"/>
      <p:bldP spid="273" grpId="0"/>
      <p:bldP spid="274" grpId="0"/>
      <p:bldP spid="277" grpId="0"/>
      <p:bldP spid="43" grpId="0"/>
      <p:bldP spid="45" grpId="0"/>
      <p:bldP spid="4" grpId="0" animBg="1"/>
      <p:bldP spid="5" grpId="0"/>
      <p:bldP spid="15" grpId="0" animBg="1"/>
      <p:bldP spid="16" grpId="0"/>
      <p:bldP spid="17" grpId="0" animBg="1"/>
      <p:bldP spid="62" grpId="0"/>
      <p:bldP spid="63" grpId="0" animBg="1"/>
      <p:bldP spid="19" grpId="0" animBg="1"/>
      <p:bldP spid="66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995</TotalTime>
  <Words>1574</Words>
  <Application>Microsoft Office PowerPoint</Application>
  <PresentationFormat>Affichage à l'écran (4:3)</PresentationFormat>
  <Paragraphs>445</Paragraphs>
  <Slides>21</Slides>
  <Notes>4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3" baseType="lpstr">
      <vt:lpstr>Thème Office</vt:lpstr>
      <vt:lpstr>Graph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SIRIUS (Spectroscopy &amp; Indentification of Rare Ions Using S3)</vt:lpstr>
      <vt:lpstr>Présentation PowerPoint</vt:lpstr>
      <vt:lpstr>Présentation PowerPoint</vt:lpstr>
      <vt:lpstr>Planning S3</vt:lpstr>
      <vt:lpstr>Présentation PowerPoint</vt:lpstr>
      <vt:lpstr>Présentation PowerPoint</vt:lpstr>
      <vt:lpstr>Présentation PowerPoint</vt:lpstr>
      <vt:lpstr>Planning SMTs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Low Energy Branch</vt:lpstr>
      <vt:lpstr>Présentation PowerPoint</vt:lpstr>
    </vt:vector>
  </TitlesOfParts>
  <Company>GANIL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dupre</dc:creator>
  <cp:lastModifiedBy>admin-local</cp:lastModifiedBy>
  <cp:revision>85</cp:revision>
  <dcterms:created xsi:type="dcterms:W3CDTF">2016-02-16T10:40:48Z</dcterms:created>
  <dcterms:modified xsi:type="dcterms:W3CDTF">2016-10-03T11:25:15Z</dcterms:modified>
</cp:coreProperties>
</file>