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05" r:id="rId2"/>
    <p:sldId id="386" r:id="rId3"/>
    <p:sldId id="404" r:id="rId4"/>
    <p:sldId id="410" r:id="rId5"/>
    <p:sldId id="385" r:id="rId6"/>
    <p:sldId id="389" r:id="rId7"/>
    <p:sldId id="403" r:id="rId8"/>
    <p:sldId id="413" r:id="rId9"/>
    <p:sldId id="390" r:id="rId10"/>
    <p:sldId id="415" r:id="rId11"/>
    <p:sldId id="398" r:id="rId12"/>
    <p:sldId id="391" r:id="rId13"/>
    <p:sldId id="395" r:id="rId14"/>
    <p:sldId id="409" r:id="rId15"/>
    <p:sldId id="408" r:id="rId16"/>
    <p:sldId id="406" r:id="rId17"/>
    <p:sldId id="384" r:id="rId18"/>
    <p:sldId id="414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666666"/>
    <a:srgbClr val="00FF00"/>
    <a:srgbClr val="0000FF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2" autoAdjust="0"/>
    <p:restoredTop sz="94660" autoAdjust="0"/>
  </p:normalViewPr>
  <p:slideViewPr>
    <p:cSldViewPr>
      <p:cViewPr varScale="1">
        <p:scale>
          <a:sx n="79" d="100"/>
          <a:sy n="79" d="100"/>
        </p:scale>
        <p:origin x="26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-2486"/>
    </p:cViewPr>
  </p:sorterViewPr>
  <p:notesViewPr>
    <p:cSldViewPr>
      <p:cViewPr>
        <p:scale>
          <a:sx n="130" d="100"/>
          <a:sy n="130" d="100"/>
        </p:scale>
        <p:origin x="-1266" y="242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61979-8453-446A-B6C5-8DB8A42D6999}" type="doc">
      <dgm:prSet loTypeId="urn:microsoft.com/office/officeart/2005/8/layout/hProcess9" loCatId="process" qsTypeId="urn:microsoft.com/office/officeart/2005/8/quickstyle/3d6" qsCatId="3D" csTypeId="urn:microsoft.com/office/officeart/2005/8/colors/colorful2" csCatId="colorful" phldr="1"/>
      <dgm:spPr/>
    </dgm:pt>
    <dgm:pt modelId="{C9987671-DFED-4E6B-BCA5-458C721C3870}">
      <dgm:prSet phldrT="[Texte]"/>
      <dgm:spPr/>
      <dgm:t>
        <a:bodyPr/>
        <a:lstStyle/>
        <a:p>
          <a:r>
            <a:rPr lang="fr-FR" dirty="0" err="1" smtClean="0"/>
            <a:t>Microelectronics</a:t>
          </a:r>
          <a:endParaRPr lang="fr-FR" dirty="0"/>
        </a:p>
      </dgm:t>
    </dgm:pt>
    <dgm:pt modelId="{CD6054CA-E919-4C0E-99F3-B98113929436}" type="parTrans" cxnId="{E0BAF7AF-F9FF-4CB7-81D6-B7F8DA424D4A}">
      <dgm:prSet/>
      <dgm:spPr/>
      <dgm:t>
        <a:bodyPr/>
        <a:lstStyle/>
        <a:p>
          <a:endParaRPr lang="fr-FR"/>
        </a:p>
      </dgm:t>
    </dgm:pt>
    <dgm:pt modelId="{890BD861-732F-46A4-A2A5-5580B26F0770}" type="sibTrans" cxnId="{E0BAF7AF-F9FF-4CB7-81D6-B7F8DA424D4A}">
      <dgm:prSet/>
      <dgm:spPr/>
      <dgm:t>
        <a:bodyPr/>
        <a:lstStyle/>
        <a:p>
          <a:endParaRPr lang="fr-FR"/>
        </a:p>
      </dgm:t>
    </dgm:pt>
    <dgm:pt modelId="{8BB4757A-9871-4B8B-B677-5FF10ACC688F}">
      <dgm:prSet phldrT="[Texte]"/>
      <dgm:spPr/>
      <dgm:t>
        <a:bodyPr/>
        <a:lstStyle/>
        <a:p>
          <a:r>
            <a:rPr lang="fr-FR" dirty="0" smtClean="0"/>
            <a:t>Real time </a:t>
          </a:r>
          <a:r>
            <a:rPr lang="fr-FR" dirty="0" err="1" smtClean="0"/>
            <a:t>systems</a:t>
          </a:r>
          <a:endParaRPr lang="fr-FR" dirty="0"/>
        </a:p>
      </dgm:t>
    </dgm:pt>
    <dgm:pt modelId="{EAA2ABAB-50B9-42FE-ACF9-FBA1DA4180F0}" type="parTrans" cxnId="{9A774227-78D5-4854-B022-161FC85E3DF4}">
      <dgm:prSet/>
      <dgm:spPr/>
      <dgm:t>
        <a:bodyPr/>
        <a:lstStyle/>
        <a:p>
          <a:endParaRPr lang="fr-FR"/>
        </a:p>
      </dgm:t>
    </dgm:pt>
    <dgm:pt modelId="{5E315793-2062-4268-85C7-05072177665E}" type="sibTrans" cxnId="{9A774227-78D5-4854-B022-161FC85E3DF4}">
      <dgm:prSet/>
      <dgm:spPr/>
      <dgm:t>
        <a:bodyPr/>
        <a:lstStyle/>
        <a:p>
          <a:endParaRPr lang="fr-FR"/>
        </a:p>
      </dgm:t>
    </dgm:pt>
    <dgm:pt modelId="{09AB5DFF-8E5F-42B7-99BB-866C134B365F}">
      <dgm:prSet phldrT="[Texte]"/>
      <dgm:spPr/>
      <dgm:t>
        <a:bodyPr/>
        <a:lstStyle/>
        <a:p>
          <a:r>
            <a:rPr lang="fr-FR" dirty="0" err="1" smtClean="0"/>
            <a:t>Sofware</a:t>
          </a:r>
          <a:r>
            <a:rPr lang="fr-FR" dirty="0" smtClean="0"/>
            <a:t> engineering </a:t>
          </a:r>
          <a:r>
            <a:rPr lang="fr-FR" dirty="0" err="1" smtClean="0"/>
            <a:t>Scientific</a:t>
          </a:r>
          <a:r>
            <a:rPr lang="fr-FR" dirty="0" smtClean="0"/>
            <a:t> </a:t>
          </a:r>
          <a:r>
            <a:rPr lang="fr-FR" dirty="0" err="1" smtClean="0"/>
            <a:t>computing</a:t>
          </a:r>
          <a:endParaRPr lang="fr-FR" dirty="0"/>
        </a:p>
      </dgm:t>
    </dgm:pt>
    <dgm:pt modelId="{2CCE92C2-8495-48A5-A779-5D262D9C1DF1}" type="parTrans" cxnId="{04A37BC0-2C1F-46E2-B81D-09DDE2A9744A}">
      <dgm:prSet/>
      <dgm:spPr/>
      <dgm:t>
        <a:bodyPr/>
        <a:lstStyle/>
        <a:p>
          <a:endParaRPr lang="fr-FR"/>
        </a:p>
      </dgm:t>
    </dgm:pt>
    <dgm:pt modelId="{F3E81CCB-F7C0-4890-9E16-2214F0795430}" type="sibTrans" cxnId="{04A37BC0-2C1F-46E2-B81D-09DDE2A9744A}">
      <dgm:prSet/>
      <dgm:spPr/>
      <dgm:t>
        <a:bodyPr/>
        <a:lstStyle/>
        <a:p>
          <a:endParaRPr lang="fr-FR"/>
        </a:p>
      </dgm:t>
    </dgm:pt>
    <dgm:pt modelId="{5989D189-7E4F-4CEA-A335-03A72B8DB05F}">
      <dgm:prSet phldrT="[Texte]"/>
      <dgm:spPr/>
      <dgm:t>
        <a:bodyPr/>
        <a:lstStyle/>
        <a:p>
          <a:r>
            <a:rPr lang="fr-FR" dirty="0" smtClean="0"/>
            <a:t>Detectors</a:t>
          </a:r>
          <a:endParaRPr lang="fr-FR" dirty="0"/>
        </a:p>
      </dgm:t>
    </dgm:pt>
    <dgm:pt modelId="{885176E3-6955-48AE-9B35-DD74D255A465}" type="sibTrans" cxnId="{92CA2246-70A3-413F-B534-EDB25C41AA31}">
      <dgm:prSet/>
      <dgm:spPr/>
      <dgm:t>
        <a:bodyPr/>
        <a:lstStyle/>
        <a:p>
          <a:endParaRPr lang="fr-FR"/>
        </a:p>
      </dgm:t>
    </dgm:pt>
    <dgm:pt modelId="{34A93483-BC50-4EF1-88A0-676EB95CE48B}" type="parTrans" cxnId="{92CA2246-70A3-413F-B534-EDB25C41AA31}">
      <dgm:prSet/>
      <dgm:spPr/>
      <dgm:t>
        <a:bodyPr/>
        <a:lstStyle/>
        <a:p>
          <a:endParaRPr lang="fr-FR"/>
        </a:p>
      </dgm:t>
    </dgm:pt>
    <dgm:pt modelId="{3A96FB2D-A678-43B5-A0E0-50CDFCA757D7}" type="pres">
      <dgm:prSet presAssocID="{75F61979-8453-446A-B6C5-8DB8A42D6999}" presName="CompostProcess" presStyleCnt="0">
        <dgm:presLayoutVars>
          <dgm:dir/>
          <dgm:resizeHandles val="exact"/>
        </dgm:presLayoutVars>
      </dgm:prSet>
      <dgm:spPr/>
    </dgm:pt>
    <dgm:pt modelId="{A9D6BB0B-C91D-49DD-91D5-44A545AC4119}" type="pres">
      <dgm:prSet presAssocID="{75F61979-8453-446A-B6C5-8DB8A42D6999}" presName="arrow" presStyleLbl="bgShp" presStyleIdx="0" presStyleCnt="1" custLinFactNeighborY="1068"/>
      <dgm:spPr/>
    </dgm:pt>
    <dgm:pt modelId="{42697C72-7171-4271-AED7-91259F4D50A2}" type="pres">
      <dgm:prSet presAssocID="{75F61979-8453-446A-B6C5-8DB8A42D6999}" presName="linearProcess" presStyleCnt="0"/>
      <dgm:spPr/>
    </dgm:pt>
    <dgm:pt modelId="{4F582C58-C266-4994-A195-F400D185F823}" type="pres">
      <dgm:prSet presAssocID="{5989D189-7E4F-4CEA-A335-03A72B8DB05F}" presName="textNode" presStyleLbl="node1" presStyleIdx="0" presStyleCnt="4" custLinFactNeighborY="267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6A1D23-277D-4A45-8116-B332072567D3}" type="pres">
      <dgm:prSet presAssocID="{885176E3-6955-48AE-9B35-DD74D255A465}" presName="sibTrans" presStyleCnt="0"/>
      <dgm:spPr/>
    </dgm:pt>
    <dgm:pt modelId="{A5F78D71-00E6-4456-A841-46DA23A85B81}" type="pres">
      <dgm:prSet presAssocID="{C9987671-DFED-4E6B-BCA5-458C721C3870}" presName="textNode" presStyleLbl="node1" presStyleIdx="1" presStyleCnt="4" custLinFactNeighborY="63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C78F3FD-980F-427D-85CB-55A701E77B87}" type="pres">
      <dgm:prSet presAssocID="{890BD861-732F-46A4-A2A5-5580B26F0770}" presName="sibTrans" presStyleCnt="0"/>
      <dgm:spPr/>
    </dgm:pt>
    <dgm:pt modelId="{E2F740DB-7286-4998-A233-839E51A30A6E}" type="pres">
      <dgm:prSet presAssocID="{8BB4757A-9871-4B8B-B677-5FF10ACC688F}" presName="textNode" presStyleLbl="node1" presStyleIdx="2" presStyleCnt="4" custLinFactNeighborX="48141" custLinFactNeighborY="996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7C034D-4CB4-4DF6-92F5-D5CDE4255448}" type="pres">
      <dgm:prSet presAssocID="{5E315793-2062-4268-85C7-05072177665E}" presName="sibTrans" presStyleCnt="0"/>
      <dgm:spPr/>
    </dgm:pt>
    <dgm:pt modelId="{45264E41-2EDA-4ED0-A110-6A99600637BF}" type="pres">
      <dgm:prSet presAssocID="{09AB5DFF-8E5F-42B7-99BB-866C134B365F}" presName="textNode" presStyleLbl="node1" presStyleIdx="3" presStyleCnt="4" custLinFactNeighborY="267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495450D-353A-4181-8E47-9E3653B07946}" type="presOf" srcId="{C9987671-DFED-4E6B-BCA5-458C721C3870}" destId="{A5F78D71-00E6-4456-A841-46DA23A85B81}" srcOrd="0" destOrd="0" presId="urn:microsoft.com/office/officeart/2005/8/layout/hProcess9"/>
    <dgm:cxn modelId="{E0BAF7AF-F9FF-4CB7-81D6-B7F8DA424D4A}" srcId="{75F61979-8453-446A-B6C5-8DB8A42D6999}" destId="{C9987671-DFED-4E6B-BCA5-458C721C3870}" srcOrd="1" destOrd="0" parTransId="{CD6054CA-E919-4C0E-99F3-B98113929436}" sibTransId="{890BD861-732F-46A4-A2A5-5580B26F0770}"/>
    <dgm:cxn modelId="{829B5A0F-340B-4879-BE81-AB68E7D8A627}" type="presOf" srcId="{5989D189-7E4F-4CEA-A335-03A72B8DB05F}" destId="{4F582C58-C266-4994-A195-F400D185F823}" srcOrd="0" destOrd="0" presId="urn:microsoft.com/office/officeart/2005/8/layout/hProcess9"/>
    <dgm:cxn modelId="{92CA2246-70A3-413F-B534-EDB25C41AA31}" srcId="{75F61979-8453-446A-B6C5-8DB8A42D6999}" destId="{5989D189-7E4F-4CEA-A335-03A72B8DB05F}" srcOrd="0" destOrd="0" parTransId="{34A93483-BC50-4EF1-88A0-676EB95CE48B}" sibTransId="{885176E3-6955-48AE-9B35-DD74D255A465}"/>
    <dgm:cxn modelId="{7ECB6FC8-CF62-4971-BD27-E9075474F77B}" type="presOf" srcId="{8BB4757A-9871-4B8B-B677-5FF10ACC688F}" destId="{E2F740DB-7286-4998-A233-839E51A30A6E}" srcOrd="0" destOrd="0" presId="urn:microsoft.com/office/officeart/2005/8/layout/hProcess9"/>
    <dgm:cxn modelId="{016EC05E-DECE-49B3-9A99-E7B5611FC4CA}" type="presOf" srcId="{75F61979-8453-446A-B6C5-8DB8A42D6999}" destId="{3A96FB2D-A678-43B5-A0E0-50CDFCA757D7}" srcOrd="0" destOrd="0" presId="urn:microsoft.com/office/officeart/2005/8/layout/hProcess9"/>
    <dgm:cxn modelId="{04A37BC0-2C1F-46E2-B81D-09DDE2A9744A}" srcId="{75F61979-8453-446A-B6C5-8DB8A42D6999}" destId="{09AB5DFF-8E5F-42B7-99BB-866C134B365F}" srcOrd="3" destOrd="0" parTransId="{2CCE92C2-8495-48A5-A779-5D262D9C1DF1}" sibTransId="{F3E81CCB-F7C0-4890-9E16-2214F0795430}"/>
    <dgm:cxn modelId="{9A774227-78D5-4854-B022-161FC85E3DF4}" srcId="{75F61979-8453-446A-B6C5-8DB8A42D6999}" destId="{8BB4757A-9871-4B8B-B677-5FF10ACC688F}" srcOrd="2" destOrd="0" parTransId="{EAA2ABAB-50B9-42FE-ACF9-FBA1DA4180F0}" sibTransId="{5E315793-2062-4268-85C7-05072177665E}"/>
    <dgm:cxn modelId="{BFE99AE0-EAE2-4DA3-9A23-70B9641E5A25}" type="presOf" srcId="{09AB5DFF-8E5F-42B7-99BB-866C134B365F}" destId="{45264E41-2EDA-4ED0-A110-6A99600637BF}" srcOrd="0" destOrd="0" presId="urn:microsoft.com/office/officeart/2005/8/layout/hProcess9"/>
    <dgm:cxn modelId="{7B223481-9059-4251-A9DB-2F756CFD45B9}" type="presParOf" srcId="{3A96FB2D-A678-43B5-A0E0-50CDFCA757D7}" destId="{A9D6BB0B-C91D-49DD-91D5-44A545AC4119}" srcOrd="0" destOrd="0" presId="urn:microsoft.com/office/officeart/2005/8/layout/hProcess9"/>
    <dgm:cxn modelId="{D0DA1AB4-76A8-447F-BEEE-48A0EED81294}" type="presParOf" srcId="{3A96FB2D-A678-43B5-A0E0-50CDFCA757D7}" destId="{42697C72-7171-4271-AED7-91259F4D50A2}" srcOrd="1" destOrd="0" presId="urn:microsoft.com/office/officeart/2005/8/layout/hProcess9"/>
    <dgm:cxn modelId="{D529E0C8-3E60-48FA-B615-4AD3641FE318}" type="presParOf" srcId="{42697C72-7171-4271-AED7-91259F4D50A2}" destId="{4F582C58-C266-4994-A195-F400D185F823}" srcOrd="0" destOrd="0" presId="urn:microsoft.com/office/officeart/2005/8/layout/hProcess9"/>
    <dgm:cxn modelId="{182BFCF5-FA32-414D-9BC3-5EADD38A9266}" type="presParOf" srcId="{42697C72-7171-4271-AED7-91259F4D50A2}" destId="{B06A1D23-277D-4A45-8116-B332072567D3}" srcOrd="1" destOrd="0" presId="urn:microsoft.com/office/officeart/2005/8/layout/hProcess9"/>
    <dgm:cxn modelId="{E91BA252-0A0E-4597-A3CB-EFBD3298C703}" type="presParOf" srcId="{42697C72-7171-4271-AED7-91259F4D50A2}" destId="{A5F78D71-00E6-4456-A841-46DA23A85B81}" srcOrd="2" destOrd="0" presId="urn:microsoft.com/office/officeart/2005/8/layout/hProcess9"/>
    <dgm:cxn modelId="{26CC7D0E-4259-43CE-AB0E-36CB9C3EFCE1}" type="presParOf" srcId="{42697C72-7171-4271-AED7-91259F4D50A2}" destId="{DC78F3FD-980F-427D-85CB-55A701E77B87}" srcOrd="3" destOrd="0" presId="urn:microsoft.com/office/officeart/2005/8/layout/hProcess9"/>
    <dgm:cxn modelId="{4C88495A-7E7D-4664-B47A-4C85084B4734}" type="presParOf" srcId="{42697C72-7171-4271-AED7-91259F4D50A2}" destId="{E2F740DB-7286-4998-A233-839E51A30A6E}" srcOrd="4" destOrd="0" presId="urn:microsoft.com/office/officeart/2005/8/layout/hProcess9"/>
    <dgm:cxn modelId="{7CC660B3-6807-40AB-BC57-2ABCBCF97D5F}" type="presParOf" srcId="{42697C72-7171-4271-AED7-91259F4D50A2}" destId="{B07C034D-4CB4-4DF6-92F5-D5CDE4255448}" srcOrd="5" destOrd="0" presId="urn:microsoft.com/office/officeart/2005/8/layout/hProcess9"/>
    <dgm:cxn modelId="{E30E33B6-41AF-43E5-AB3E-AEEE4987D81B}" type="presParOf" srcId="{42697C72-7171-4271-AED7-91259F4D50A2}" destId="{45264E41-2EDA-4ED0-A110-6A99600637B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6BB0B-C91D-49DD-91D5-44A545AC4119}">
      <dsp:nvSpPr>
        <dsp:cNvPr id="0" name=""/>
        <dsp:cNvSpPr/>
      </dsp:nvSpPr>
      <dsp:spPr>
        <a:xfrm>
          <a:off x="685799" y="0"/>
          <a:ext cx="7772398" cy="292112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82C58-C266-4994-A195-F400D185F823}">
      <dsp:nvSpPr>
        <dsp:cNvPr id="0" name=""/>
        <dsp:cNvSpPr/>
      </dsp:nvSpPr>
      <dsp:spPr>
        <a:xfrm>
          <a:off x="4576" y="907535"/>
          <a:ext cx="2201167" cy="1168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Detectors</a:t>
          </a:r>
          <a:endParaRPr lang="fr-FR" sz="1800" kern="1200" dirty="0"/>
        </a:p>
      </dsp:txBody>
      <dsp:txXfrm>
        <a:off x="61615" y="964574"/>
        <a:ext cx="2087089" cy="1054372"/>
      </dsp:txXfrm>
    </dsp:sp>
    <dsp:sp modelId="{A5F78D71-00E6-4456-A841-46DA23A85B81}">
      <dsp:nvSpPr>
        <dsp:cNvPr id="0" name=""/>
        <dsp:cNvSpPr/>
      </dsp:nvSpPr>
      <dsp:spPr>
        <a:xfrm>
          <a:off x="2315802" y="950978"/>
          <a:ext cx="2201167" cy="1168450"/>
        </a:xfrm>
        <a:prstGeom prst="roundRect">
          <a:avLst/>
        </a:prstGeom>
        <a:solidFill>
          <a:schemeClr val="accent2">
            <a:hueOff val="-1643469"/>
            <a:satOff val="31"/>
            <a:lumOff val="18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Microelectronics</a:t>
          </a:r>
          <a:endParaRPr lang="fr-FR" sz="1800" kern="1200" dirty="0"/>
        </a:p>
      </dsp:txBody>
      <dsp:txXfrm>
        <a:off x="2372841" y="1008017"/>
        <a:ext cx="2087089" cy="1054372"/>
      </dsp:txXfrm>
    </dsp:sp>
    <dsp:sp modelId="{E2F740DB-7286-4998-A233-839E51A30A6E}">
      <dsp:nvSpPr>
        <dsp:cNvPr id="0" name=""/>
        <dsp:cNvSpPr/>
      </dsp:nvSpPr>
      <dsp:spPr>
        <a:xfrm>
          <a:off x="4680011" y="992797"/>
          <a:ext cx="2201167" cy="1168450"/>
        </a:xfrm>
        <a:prstGeom prst="roundRect">
          <a:avLst/>
        </a:prstGeom>
        <a:solidFill>
          <a:schemeClr val="accent2">
            <a:hueOff val="-3286937"/>
            <a:satOff val="63"/>
            <a:lumOff val="379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Real time </a:t>
          </a:r>
          <a:r>
            <a:rPr lang="fr-FR" sz="1800" kern="1200" dirty="0" err="1" smtClean="0"/>
            <a:t>systems</a:t>
          </a:r>
          <a:endParaRPr lang="fr-FR" sz="1800" kern="1200" dirty="0"/>
        </a:p>
      </dsp:txBody>
      <dsp:txXfrm>
        <a:off x="4737050" y="1049836"/>
        <a:ext cx="2087089" cy="1054372"/>
      </dsp:txXfrm>
    </dsp:sp>
    <dsp:sp modelId="{45264E41-2EDA-4ED0-A110-6A99600637BF}">
      <dsp:nvSpPr>
        <dsp:cNvPr id="0" name=""/>
        <dsp:cNvSpPr/>
      </dsp:nvSpPr>
      <dsp:spPr>
        <a:xfrm>
          <a:off x="6938254" y="907535"/>
          <a:ext cx="2201167" cy="1168450"/>
        </a:xfrm>
        <a:prstGeom prst="roundRect">
          <a:avLst/>
        </a:prstGeom>
        <a:solidFill>
          <a:schemeClr val="accent2">
            <a:hueOff val="-4930406"/>
            <a:satOff val="94"/>
            <a:lumOff val="568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Sofware</a:t>
          </a:r>
          <a:r>
            <a:rPr lang="fr-FR" sz="1800" kern="1200" dirty="0" smtClean="0"/>
            <a:t> engineering </a:t>
          </a:r>
          <a:r>
            <a:rPr lang="fr-FR" sz="1800" kern="1200" dirty="0" err="1" smtClean="0"/>
            <a:t>Scientific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computing</a:t>
          </a:r>
          <a:endParaRPr lang="fr-FR" sz="1800" kern="1200" dirty="0"/>
        </a:p>
      </dsp:txBody>
      <dsp:txXfrm>
        <a:off x="6995293" y="964574"/>
        <a:ext cx="2087089" cy="105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C3DA1-9BFE-4D5D-B25D-7CC592D9C3C5}" type="datetimeFigureOut">
              <a:rPr lang="fr-FR" smtClean="0"/>
              <a:pPr/>
              <a:t>03/12/2015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1956D-7473-4ACD-A8EB-84381C2C4BE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715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03/12/2015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89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pic>
        <p:nvPicPr>
          <p:cNvPr id="1027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2894" y="5575955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pic>
        <p:nvPicPr>
          <p:cNvPr id="16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19"/>
          <p:cNvGrpSpPr>
            <a:grpSpLocks/>
          </p:cNvGrpSpPr>
          <p:nvPr userDrawn="1"/>
        </p:nvGrpSpPr>
        <p:grpSpPr bwMode="auto">
          <a:xfrm>
            <a:off x="977897" y="3356992"/>
            <a:ext cx="8166103" cy="2117727"/>
            <a:chOff x="528" y="2578"/>
            <a:chExt cx="5144" cy="1334"/>
          </a:xfrm>
        </p:grpSpPr>
        <p:pic>
          <p:nvPicPr>
            <p:cNvPr id="13" name="Picture 5" descr="solenoide_at_100K"/>
            <p:cNvPicPr preferRelativeResize="0"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7" y="2578"/>
              <a:ext cx="883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" name="Picture 6" descr="Edelweiss2"/>
            <p:cNvPicPr>
              <a:picLocks noChangeAspect="1" noChangeArrowheads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" y="2578"/>
              <a:ext cx="836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" name="Text Box 7"/>
            <p:cNvSpPr txBox="1">
              <a:spLocks noChangeArrowheads="1"/>
            </p:cNvSpPr>
            <p:nvPr userDrawn="1"/>
          </p:nvSpPr>
          <p:spPr bwMode="auto">
            <a:xfrm>
              <a:off x="4798" y="3640"/>
              <a:ext cx="3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CMS</a:t>
              </a:r>
            </a:p>
          </p:txBody>
        </p:sp>
        <p:pic>
          <p:nvPicPr>
            <p:cNvPr id="17" name="Picture 8" descr="DoubleChooz"/>
            <p:cNvPicPr>
              <a:picLocks noChangeAspect="1" noChangeArrowheads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579"/>
              <a:ext cx="845" cy="12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" name="Text Box 9"/>
            <p:cNvSpPr txBox="1">
              <a:spLocks noChangeArrowheads="1"/>
            </p:cNvSpPr>
            <p:nvPr userDrawn="1"/>
          </p:nvSpPr>
          <p:spPr bwMode="auto">
            <a:xfrm>
              <a:off x="533" y="3642"/>
              <a:ext cx="7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Double Chooz</a:t>
              </a:r>
            </a:p>
          </p:txBody>
        </p:sp>
        <p:pic>
          <p:nvPicPr>
            <p:cNvPr id="19" name="Picture 10"/>
            <p:cNvPicPr>
              <a:picLocks noChangeAspect="1" noChangeArrowheads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2" y="2578"/>
              <a:ext cx="845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" name="Picture 11" descr="hess-new-small"/>
            <p:cNvPicPr>
              <a:picLocks noChangeAspect="1" noChangeArrowheads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2578"/>
              <a:ext cx="844" cy="1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1" name="Rectangle 20"/>
            <p:cNvSpPr>
              <a:spLocks noChangeArrowheads="1"/>
            </p:cNvSpPr>
            <p:nvPr userDrawn="1"/>
          </p:nvSpPr>
          <p:spPr bwMode="auto">
            <a:xfrm>
              <a:off x="3106" y="3640"/>
              <a:ext cx="37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HESS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 userDrawn="1"/>
          </p:nvSpPr>
          <p:spPr bwMode="auto">
            <a:xfrm>
              <a:off x="2424" y="3640"/>
              <a:ext cx="5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 smtClean="0">
                  <a:solidFill>
                    <a:schemeClr val="bg1"/>
                  </a:solidFill>
                </a:rPr>
                <a:t>Edelweiss</a:t>
              </a:r>
              <a:endParaRPr lang="en-US" sz="1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 userDrawn="1"/>
          </p:nvSpPr>
          <p:spPr bwMode="auto">
            <a:xfrm>
              <a:off x="3953" y="3640"/>
              <a:ext cx="52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 dirty="0">
                  <a:solidFill>
                    <a:schemeClr val="bg1"/>
                  </a:solidFill>
                </a:rPr>
                <a:t>Herschel</a:t>
              </a:r>
            </a:p>
          </p:txBody>
        </p:sp>
        <p:pic>
          <p:nvPicPr>
            <p:cNvPr id="24" name="Picture 15" descr="alice_tracking chamber"/>
            <p:cNvPicPr>
              <a:picLocks noChangeAspect="1" noChangeArrowheads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7" y="2578"/>
              <a:ext cx="845" cy="12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5" name="Text Box 16"/>
            <p:cNvSpPr txBox="1">
              <a:spLocks noChangeArrowheads="1"/>
            </p:cNvSpPr>
            <p:nvPr userDrawn="1"/>
          </p:nvSpPr>
          <p:spPr bwMode="auto">
            <a:xfrm>
              <a:off x="1377" y="3641"/>
              <a:ext cx="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0"/>
                </a:spcBef>
                <a:defRPr/>
              </a:pPr>
              <a:r>
                <a:rPr lang="en-US" sz="1200" b="1" i="1">
                  <a:solidFill>
                    <a:schemeClr val="bg1"/>
                  </a:solidFill>
                </a:rPr>
                <a:t>ALICE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 userDrawn="1"/>
          </p:nvSpPr>
          <p:spPr bwMode="auto">
            <a:xfrm>
              <a:off x="3528" y="3816"/>
              <a:ext cx="2144" cy="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</a:pPr>
              <a:r>
                <a:rPr lang="en-US" sz="1200" b="1" i="1">
                  <a:solidFill>
                    <a:srgbClr val="000000"/>
                  </a:solidFill>
                </a:rPr>
                <a:t>Detecting radiations from the Universe.  </a:t>
              </a:r>
            </a:p>
          </p:txBody>
        </p:sp>
      </p:grpSp>
      <p:sp>
        <p:nvSpPr>
          <p:cNvPr id="2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29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3060272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pic>
        <p:nvPicPr>
          <p:cNvPr id="14" name="Picture 3" descr="C:\Users\eb137366\Downloads\logoirfu02quadri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0886" y="6008003"/>
            <a:ext cx="1305570" cy="5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Espace réservé du numéro de diapositive 3"/>
          <p:cNvSpPr txBox="1">
            <a:spLocks/>
          </p:cNvSpPr>
          <p:nvPr userDrawn="1"/>
        </p:nvSpPr>
        <p:spPr>
          <a:xfrm>
            <a:off x="8676456" y="6669360"/>
            <a:ext cx="467544" cy="18864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4DFE55-879B-4DC4-BFBB-36C0169B75D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1"/>
          <p:cNvSpPr txBox="1">
            <a:spLocks/>
          </p:cNvSpPr>
          <p:nvPr userDrawn="1"/>
        </p:nvSpPr>
        <p:spPr>
          <a:xfrm>
            <a:off x="0" y="6669360"/>
            <a:ext cx="8676456" cy="18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Irfu Scientific Council- Jan. 2015 - Sedi division – 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7"/>
          <p:cNvSpPr>
            <a:spLocks noGrp="1"/>
          </p:cNvSpPr>
          <p:nvPr>
            <p:ph type="sldNum" sz="quarter" idx="4"/>
          </p:nvPr>
        </p:nvSpPr>
        <p:spPr>
          <a:xfrm>
            <a:off x="8676456" y="6669360"/>
            <a:ext cx="467544" cy="1886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5D963-3AD5-4D2A-9EC1-AB59BE8B1B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 smtClean="0"/>
              <a:t>Irfu Scientific council- Jan. 2015 - Sedi division –</a:t>
            </a:r>
          </a:p>
          <a:p>
            <a:r>
              <a:rPr lang="it-IT" dirty="0" smtClean="0"/>
              <a:t> Eric Delagnes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e hiérarch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3500"/>
            <a:ext cx="8128000" cy="471488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850900" y="685800"/>
            <a:ext cx="7899400" cy="5346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11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</p:spPr>
        <p:txBody>
          <a:bodyPr/>
          <a:lstStyle/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39"/>
          </a:xfrm>
        </p:spPr>
        <p:txBody>
          <a:bodyPr/>
          <a:lstStyle/>
          <a:p>
            <a:fld id="{B64DFE55-879B-4DC4-BFBB-36C0169B75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009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0"/>
            <a:ext cx="9144000" cy="76470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43608" y="52752"/>
            <a:ext cx="7272808" cy="63994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2050" name="Picture 2" descr="C:\Users\eb137366\Downloads\irfu_signature.jp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9698" y="59"/>
            <a:ext cx="766683" cy="7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CEA_GB_logotype.jp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" y="0"/>
            <a:ext cx="937417" cy="764704"/>
          </a:xfrm>
          <a:prstGeom prst="rect">
            <a:avLst/>
          </a:prstGeom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0" y="6669360"/>
            <a:ext cx="8676456" cy="18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Irfu Scientific Council- Jan. 2015 - Sedi division – Eric Delagnes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>
          <a:xfrm>
            <a:off x="8676456" y="6669360"/>
            <a:ext cx="467544" cy="1886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5D963-3AD5-4D2A-9EC1-AB59BE8B1B9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  <p:sldLayoutId id="2147483671" r:id="rId13"/>
    <p:sldLayoutId id="2147483673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sm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9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20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wmf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image" Target="../media/image5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wmf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jpeg"/><Relationship Id="rId9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1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6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4DFE55-879B-4DC4-BFBB-36C0169B75DD}" type="slidenum">
              <a:rPr lang="fr-FR" smtClean="0"/>
              <a:t>1</a:t>
            </a:fld>
            <a:endParaRPr lang="fr-FR"/>
          </a:p>
        </p:txBody>
      </p:sp>
      <p:sp>
        <p:nvSpPr>
          <p:cNvPr id="9" name="Sous-titre 2"/>
          <p:cNvSpPr txBox="1">
            <a:spLocks/>
          </p:cNvSpPr>
          <p:nvPr/>
        </p:nvSpPr>
        <p:spPr>
          <a:xfrm>
            <a:off x="4644008" y="6381329"/>
            <a:ext cx="4464496" cy="432047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Master Day, 5 Décembre 2015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35596" y="1196752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rgbClr val="FF0000"/>
                </a:solidFill>
              </a:rPr>
              <a:t>DU </a:t>
            </a:r>
            <a:r>
              <a:rPr lang="fr-FR" sz="6000" dirty="0" smtClean="0">
                <a:solidFill>
                  <a:srgbClr val="FF0000"/>
                </a:solidFill>
              </a:rPr>
              <a:t>DETECTEUR </a:t>
            </a:r>
            <a:r>
              <a:rPr lang="fr-FR" sz="6000" dirty="0" smtClean="0">
                <a:solidFill>
                  <a:srgbClr val="FF0000"/>
                </a:solidFill>
              </a:rPr>
              <a:t>A LA </a:t>
            </a:r>
            <a:r>
              <a:rPr lang="fr-FR" sz="6000" dirty="0" smtClean="0">
                <a:solidFill>
                  <a:srgbClr val="FF0000"/>
                </a:solidFill>
              </a:rPr>
              <a:t>PHYSIQUE</a:t>
            </a:r>
            <a:endParaRPr lang="fr-FR" sz="6000" dirty="0">
              <a:solidFill>
                <a:srgbClr val="FF0000"/>
              </a:solidFill>
            </a:endParaRPr>
          </a:p>
        </p:txBody>
      </p:sp>
      <p:pic>
        <p:nvPicPr>
          <p:cNvPr id="11" name="Shape 279"/>
          <p:cNvPicPr preferRelativeResize="0"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928" y="3639800"/>
            <a:ext cx="1077643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4494" y="3639800"/>
            <a:ext cx="1257627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49" descr="IMG_7882[1].JPG"/>
          <p:cNvPicPr>
            <a:picLocks noChangeAspect="1"/>
          </p:cNvPicPr>
          <p:nvPr/>
        </p:nvPicPr>
        <p:blipFill>
          <a:blip r:embed="rId6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8910" y="3648010"/>
            <a:ext cx="1274375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ous-titre 2"/>
          <p:cNvSpPr txBox="1">
            <a:spLocks/>
          </p:cNvSpPr>
          <p:nvPr/>
        </p:nvSpPr>
        <p:spPr>
          <a:xfrm>
            <a:off x="-720954" y="6378500"/>
            <a:ext cx="3313099" cy="3947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Esther Ferrer Ribas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0" y="3624631"/>
            <a:ext cx="1995415" cy="937823"/>
          </a:xfrm>
          <a:prstGeom prst="rect">
            <a:avLst/>
          </a:prstGeom>
        </p:spPr>
      </p:pic>
      <p:pic>
        <p:nvPicPr>
          <p:cNvPr id="16" name="Picture 2003" descr="AFTER_TO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97686" y="3633269"/>
            <a:ext cx="918635" cy="956590"/>
          </a:xfrm>
          <a:prstGeom prst="rect">
            <a:avLst/>
          </a:prstGeom>
          <a:noFill/>
        </p:spPr>
      </p:pic>
      <p:pic>
        <p:nvPicPr>
          <p:cNvPr id="17" name="Picture 2" descr="K:\Projets\Alice\Docs\TDR\2014-11-07\c2_sensor.r924\figures\20141013_095400_CAN_CROP1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0599" y="3639799"/>
            <a:ext cx="1255295" cy="89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ed141921.INTRA\Desktop\faits marquants\SDVISION\4.9.14_nature_cover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5894" y="3631466"/>
            <a:ext cx="678310" cy="89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285" y="3648010"/>
            <a:ext cx="760688" cy="91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9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Mesurer l’infiniment petit et l’infiniment grand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2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9320"/>
            <a:ext cx="4137466" cy="41374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75656" y="1268760"/>
            <a:ext cx="1465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H → ZZ → 4e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1889320"/>
            <a:ext cx="4155610" cy="415561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232748" y="1392439"/>
            <a:ext cx="3438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Galaxie par le </a:t>
            </a:r>
            <a:r>
              <a:rPr lang="fr-FR" b="1" dirty="0" err="1" smtClean="0"/>
              <a:t>téléscope</a:t>
            </a:r>
            <a:r>
              <a:rPr lang="fr-FR" b="1" dirty="0" smtClean="0"/>
              <a:t> </a:t>
            </a:r>
            <a:r>
              <a:rPr lang="fr-FR" b="1" dirty="0" err="1" smtClean="0"/>
              <a:t>Megacam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94053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Mesurer l’infiniment petit et l’infiniment grand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468560" y="1363079"/>
            <a:ext cx="9468544" cy="5400600"/>
          </a:xfrm>
        </p:spPr>
        <p:txBody>
          <a:bodyPr/>
          <a:lstStyle/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smtClean="0"/>
              <a:t>Besoin: détecteurs pour mesurer l’infiniment petit et l’infiniment </a:t>
            </a:r>
            <a:r>
              <a:rPr lang="fr-FR" dirty="0" smtClean="0"/>
              <a:t>grand</a:t>
            </a:r>
            <a:endParaRPr lang="fr-FR" dirty="0" smtClean="0"/>
          </a:p>
          <a:p>
            <a:pPr marL="1266825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smtClean="0"/>
              <a:t>Particularités : </a:t>
            </a:r>
          </a:p>
          <a:p>
            <a:pPr marL="2857500" lvl="5" indent="-342900"/>
            <a:r>
              <a:rPr lang="fr-FR" dirty="0"/>
              <a:t>C</a:t>
            </a:r>
            <a:r>
              <a:rPr lang="fr-FR" dirty="0" smtClean="0"/>
              <a:t>es systèmes n’existent </a:t>
            </a:r>
            <a:r>
              <a:rPr lang="fr-FR" dirty="0" smtClean="0"/>
              <a:t>pas !!!</a:t>
            </a:r>
            <a:endParaRPr lang="fr-FR" dirty="0" smtClean="0"/>
          </a:p>
          <a:p>
            <a:pPr marL="2857500" lvl="5" indent="-342900"/>
            <a:r>
              <a:rPr lang="fr-FR" dirty="0" smtClean="0"/>
              <a:t>R&amp;D, conception, réalisation, intégration, calibration.</a:t>
            </a:r>
          </a:p>
          <a:p>
            <a:pPr marL="2857500" lvl="5" indent="-342900"/>
            <a:r>
              <a:rPr lang="fr-FR" dirty="0" smtClean="0"/>
              <a:t>Au sein de très grandes collaborations internationales</a:t>
            </a:r>
          </a:p>
          <a:p>
            <a:pPr marL="1352550" lvl="3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1352550" lvl="3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smtClean="0"/>
              <a:t>Physique des détecteurs: interaction rayonnement-matière, physique atomique, matière condensée, thermodynamique, </a:t>
            </a:r>
            <a:r>
              <a:rPr lang="fr-FR" dirty="0" smtClean="0"/>
              <a:t>ingénierie</a:t>
            </a:r>
            <a:r>
              <a:rPr lang="fr-FR" dirty="0" smtClean="0"/>
              <a:t>, </a:t>
            </a:r>
            <a:r>
              <a:rPr lang="fr-FR" dirty="0" err="1" smtClean="0"/>
              <a:t>cryomagnétisme</a:t>
            </a:r>
            <a:r>
              <a:rPr lang="fr-FR" dirty="0" smtClean="0"/>
              <a:t>, électronique, mécanique…</a:t>
            </a:r>
          </a:p>
          <a:p>
            <a:endParaRPr lang="fr-FR" dirty="0"/>
          </a:p>
          <a:p>
            <a:pPr marL="1266825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3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Particule-Matière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4</a:t>
            </a:fld>
            <a:endParaRPr lang="fr-FR"/>
          </a:p>
        </p:txBody>
      </p:sp>
      <p:sp>
        <p:nvSpPr>
          <p:cNvPr id="6" name="Rectangle 2543"/>
          <p:cNvSpPr>
            <a:spLocks noChangeArrowheads="1"/>
          </p:cNvSpPr>
          <p:nvPr/>
        </p:nvSpPr>
        <p:spPr bwMode="auto">
          <a:xfrm>
            <a:off x="4500712" y="16777915"/>
            <a:ext cx="5760000" cy="1800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61034" tIns="30517" rIns="61034" bIns="30517" anchor="t"/>
          <a:lstStyle/>
          <a:p>
            <a:pPr defTabSz="609600"/>
            <a:r>
              <a:rPr lang="fr-FR" sz="2000" dirty="0" smtClean="0">
                <a:latin typeface="Verdana" pitchFamily="34" charset="0"/>
              </a:rPr>
              <a:t>Une particule (</a:t>
            </a:r>
            <a:r>
              <a:rPr lang="fr-FR" sz="2000" dirty="0" smtClean="0">
                <a:latin typeface="Verdana" pitchFamily="34" charset="0"/>
                <a:sym typeface="Symbol"/>
              </a:rPr>
              <a:t></a:t>
            </a:r>
            <a:r>
              <a:rPr lang="fr-FR" sz="2000" dirty="0" smtClean="0">
                <a:latin typeface="Verdana" pitchFamily="34" charset="0"/>
              </a:rPr>
              <a:t>, …) interagit avec la </a:t>
            </a:r>
          </a:p>
          <a:p>
            <a:pPr defTabSz="609600"/>
            <a:r>
              <a:rPr lang="fr-FR" sz="2000" dirty="0" smtClean="0">
                <a:latin typeface="Verdana" pitchFamily="34" charset="0"/>
              </a:rPr>
              <a:t>matière (liquide, solide ou gaz) :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solidFill>
                  <a:srgbClr val="0070C0"/>
                </a:solidFill>
                <a:latin typeface="Verdana" pitchFamily="34" charset="0"/>
              </a:rPr>
              <a:t>Trajectoire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solidFill>
                  <a:srgbClr val="E87B00"/>
                </a:solidFill>
                <a:latin typeface="Verdana" pitchFamily="34" charset="0"/>
                <a:sym typeface="Wingdings" pitchFamily="2" charset="2"/>
              </a:rPr>
              <a:t>Dépôt d’énergie</a:t>
            </a:r>
          </a:p>
          <a:p>
            <a:pPr marL="630238" lvl="1" indent="-173038" defTabSz="609600">
              <a:buFont typeface="Arial" pitchFamily="34" charset="0"/>
              <a:buChar char="•"/>
            </a:pPr>
            <a:endParaRPr lang="fr-FR" dirty="0" smtClean="0">
              <a:latin typeface="Verdana" pitchFamily="34" charset="0"/>
              <a:sym typeface="Wingdings" pitchFamily="2" charset="2"/>
            </a:endParaRPr>
          </a:p>
          <a:p>
            <a:pPr marL="0" lvl="1" defTabSz="609600"/>
            <a:r>
              <a:rPr lang="fr-FR" sz="2000" dirty="0">
                <a:latin typeface="Verdana" pitchFamily="34" charset="0"/>
                <a:sym typeface="Wingdings" pitchFamily="2" charset="2"/>
              </a:rPr>
              <a:t>Electrons </a:t>
            </a: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libérés </a:t>
            </a:r>
            <a:r>
              <a:rPr lang="fr-FR" sz="2000" dirty="0">
                <a:latin typeface="Verdana" pitchFamily="34" charset="0"/>
                <a:sym typeface="Wingdings" pitchFamily="2" charset="2"/>
              </a:rPr>
              <a:t>( signal) par </a:t>
            </a: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: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Luminescence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E</a:t>
            </a:r>
            <a:r>
              <a:rPr lang="fr-FR" sz="2000" dirty="0">
                <a:latin typeface="Verdana" pitchFamily="34" charset="0"/>
                <a:sym typeface="Wingdings" pitchFamily="2" charset="2"/>
              </a:rPr>
              <a:t>xcitation/Ionisation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Phonons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…</a:t>
            </a:r>
            <a:endParaRPr lang="fr-FR" sz="2000" dirty="0">
              <a:latin typeface="Verdana" pitchFamily="34" charset="0"/>
              <a:sym typeface="Wingdings" pitchFamily="2" charset="2"/>
            </a:endParaRPr>
          </a:p>
          <a:p>
            <a:pPr marL="711200" lvl="1" indent="-254000" defTabSz="609600">
              <a:buFont typeface="Arial" pitchFamily="34" charset="0"/>
              <a:buChar char="•"/>
            </a:pPr>
            <a:endParaRPr lang="fr-FR" dirty="0">
              <a:latin typeface="Verdana" pitchFamily="34" charset="0"/>
              <a:sym typeface="Wingdings" pitchFamily="2" charset="2"/>
            </a:endParaRPr>
          </a:p>
          <a:p>
            <a:pPr defTabSz="609600"/>
            <a:r>
              <a:rPr lang="fr-FR" sz="2000" dirty="0" smtClean="0">
                <a:latin typeface="Verdana" pitchFamily="34" charset="0"/>
                <a:sym typeface="Wingdings" pitchFamily="2" charset="2"/>
              </a:rPr>
              <a:t>Recherche de performance  sur les critères : 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sz="2000" dirty="0">
                <a:latin typeface="Verdana" pitchFamily="34" charset="0"/>
                <a:sym typeface="Wingdings" pitchFamily="2" charset="2"/>
              </a:rPr>
              <a:t>	</a:t>
            </a: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Position (granularité) 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sz="2000" dirty="0">
                <a:latin typeface="Verdana" pitchFamily="34" charset="0"/>
                <a:sym typeface="Wingdings" pitchFamily="2" charset="2"/>
              </a:rPr>
              <a:t>	E</a:t>
            </a: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nergie (spectroscopie)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	Temps (réactivité)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sz="2000" dirty="0">
                <a:latin typeface="Verdana" pitchFamily="34" charset="0"/>
                <a:sym typeface="Wingdings" pitchFamily="2" charset="2"/>
              </a:rPr>
              <a:t>	</a:t>
            </a:r>
            <a:r>
              <a:rPr lang="fr-FR" sz="2000" dirty="0" smtClean="0">
                <a:latin typeface="Verdana" pitchFamily="34" charset="0"/>
                <a:sym typeface="Wingdings" pitchFamily="2" charset="2"/>
              </a:rPr>
              <a:t>Sensibilité (amplification)</a:t>
            </a:r>
          </a:p>
          <a:p>
            <a:pPr defTabSz="609600"/>
            <a:r>
              <a:rPr lang="fr-FR" sz="2000" dirty="0">
                <a:latin typeface="Verdana" pitchFamily="34" charset="0"/>
                <a:sym typeface="Wingdings" pitchFamily="2" charset="2"/>
              </a:rPr>
              <a:t>	</a:t>
            </a:r>
          </a:p>
        </p:txBody>
      </p:sp>
      <p:sp>
        <p:nvSpPr>
          <p:cNvPr id="8" name="Rectangle 2543"/>
          <p:cNvSpPr>
            <a:spLocks noChangeArrowheads="1"/>
          </p:cNvSpPr>
          <p:nvPr/>
        </p:nvSpPr>
        <p:spPr bwMode="auto">
          <a:xfrm>
            <a:off x="4229708" y="1459648"/>
            <a:ext cx="4680520" cy="4929304"/>
          </a:xfrm>
          <a:prstGeom prst="rect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61034" tIns="30517" rIns="61034" bIns="30517" anchor="t"/>
          <a:lstStyle/>
          <a:p>
            <a:pPr defTabSz="609600"/>
            <a:r>
              <a:rPr lang="fr-FR" dirty="0" smtClean="0">
                <a:latin typeface="+mj-lt"/>
              </a:rPr>
              <a:t>Une particule (</a:t>
            </a:r>
            <a:r>
              <a:rPr lang="fr-FR" dirty="0" smtClean="0">
                <a:latin typeface="+mj-lt"/>
                <a:sym typeface="Symbol"/>
              </a:rPr>
              <a:t></a:t>
            </a:r>
            <a:r>
              <a:rPr lang="fr-FR" dirty="0" smtClean="0">
                <a:latin typeface="+mj-lt"/>
              </a:rPr>
              <a:t>, …) interagit avec la </a:t>
            </a:r>
          </a:p>
          <a:p>
            <a:pPr defTabSz="609600"/>
            <a:r>
              <a:rPr lang="fr-FR" dirty="0" smtClean="0">
                <a:latin typeface="+mj-lt"/>
              </a:rPr>
              <a:t>matière (liquide, solide ou gaz) :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dirty="0" smtClean="0">
                <a:solidFill>
                  <a:srgbClr val="0070C0"/>
                </a:solidFill>
                <a:latin typeface="+mj-lt"/>
              </a:rPr>
              <a:t>Trajectoire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dirty="0" smtClean="0">
                <a:solidFill>
                  <a:srgbClr val="E87B00"/>
                </a:solidFill>
                <a:latin typeface="+mj-lt"/>
                <a:sym typeface="Wingdings" pitchFamily="2" charset="2"/>
              </a:rPr>
              <a:t>Dépôt d’énergie</a:t>
            </a:r>
          </a:p>
          <a:p>
            <a:pPr marL="630238" lvl="1" indent="-173038" defTabSz="609600">
              <a:buFont typeface="Arial" pitchFamily="34" charset="0"/>
              <a:buChar char="•"/>
            </a:pPr>
            <a:endParaRPr lang="fr-FR" dirty="0" smtClean="0">
              <a:latin typeface="+mj-lt"/>
              <a:sym typeface="Wingdings" pitchFamily="2" charset="2"/>
            </a:endParaRPr>
          </a:p>
          <a:p>
            <a:pPr marL="0" lvl="1" defTabSz="609600"/>
            <a:r>
              <a:rPr lang="fr-FR" dirty="0">
                <a:latin typeface="+mj-lt"/>
                <a:sym typeface="Wingdings" pitchFamily="2" charset="2"/>
              </a:rPr>
              <a:t>Electrons </a:t>
            </a:r>
            <a:r>
              <a:rPr lang="fr-FR" dirty="0" smtClean="0">
                <a:latin typeface="+mj-lt"/>
                <a:sym typeface="Wingdings" pitchFamily="2" charset="2"/>
              </a:rPr>
              <a:t>libérés </a:t>
            </a:r>
            <a:r>
              <a:rPr lang="fr-FR" dirty="0">
                <a:latin typeface="+mj-lt"/>
                <a:sym typeface="Wingdings" pitchFamily="2" charset="2"/>
              </a:rPr>
              <a:t>( signal) par </a:t>
            </a:r>
            <a:r>
              <a:rPr lang="fr-FR" dirty="0" smtClean="0">
                <a:latin typeface="+mj-lt"/>
                <a:sym typeface="Wingdings" pitchFamily="2" charset="2"/>
              </a:rPr>
              <a:t>: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dirty="0" smtClean="0">
                <a:latin typeface="+mj-lt"/>
                <a:sym typeface="Wingdings" pitchFamily="2" charset="2"/>
              </a:rPr>
              <a:t>Luminescence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dirty="0" smtClean="0">
                <a:latin typeface="+mj-lt"/>
                <a:sym typeface="Wingdings" pitchFamily="2" charset="2"/>
              </a:rPr>
              <a:t>Excitation/Ionisation</a:t>
            </a:r>
          </a:p>
          <a:p>
            <a:pPr marL="711200" lvl="1" indent="-254000" defTabSz="609600">
              <a:buFont typeface="Arial" pitchFamily="34" charset="0"/>
              <a:buChar char="•"/>
            </a:pPr>
            <a:r>
              <a:rPr lang="fr-FR" dirty="0" smtClean="0">
                <a:latin typeface="+mj-lt"/>
                <a:sym typeface="Wingdings" pitchFamily="2" charset="2"/>
              </a:rPr>
              <a:t>…</a:t>
            </a:r>
            <a:endParaRPr lang="fr-FR" dirty="0">
              <a:latin typeface="+mj-lt"/>
              <a:sym typeface="Wingdings" pitchFamily="2" charset="2"/>
            </a:endParaRPr>
          </a:p>
          <a:p>
            <a:pPr marL="711200" lvl="1" indent="-254000" defTabSz="609600">
              <a:buFont typeface="Arial" pitchFamily="34" charset="0"/>
              <a:buChar char="•"/>
            </a:pPr>
            <a:endParaRPr lang="fr-FR" dirty="0">
              <a:latin typeface="+mj-lt"/>
              <a:sym typeface="Wingdings" pitchFamily="2" charset="2"/>
            </a:endParaRPr>
          </a:p>
          <a:p>
            <a:pPr defTabSz="609600"/>
            <a:r>
              <a:rPr lang="fr-FR" dirty="0" smtClean="0">
                <a:latin typeface="+mj-lt"/>
                <a:sym typeface="Wingdings" pitchFamily="2" charset="2"/>
              </a:rPr>
              <a:t>Recherche de performance  sur les critères : 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>
                <a:latin typeface="+mj-lt"/>
                <a:sym typeface="Wingdings" pitchFamily="2" charset="2"/>
              </a:rPr>
              <a:t>	</a:t>
            </a:r>
            <a:r>
              <a:rPr lang="fr-FR" dirty="0" smtClean="0">
                <a:latin typeface="+mj-lt"/>
                <a:sym typeface="Wingdings" pitchFamily="2" charset="2"/>
              </a:rPr>
              <a:t>Position (granularité) 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>
                <a:latin typeface="+mj-lt"/>
                <a:sym typeface="Wingdings" pitchFamily="2" charset="2"/>
              </a:rPr>
              <a:t>	E</a:t>
            </a:r>
            <a:r>
              <a:rPr lang="fr-FR" dirty="0" smtClean="0">
                <a:latin typeface="+mj-lt"/>
                <a:sym typeface="Wingdings" pitchFamily="2" charset="2"/>
              </a:rPr>
              <a:t>nergie (spectroscopie)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 smtClean="0">
                <a:latin typeface="+mj-lt"/>
                <a:sym typeface="Wingdings" pitchFamily="2" charset="2"/>
              </a:rPr>
              <a:t>	Temps (réactivité/temps de vol)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>
                <a:latin typeface="+mj-lt"/>
                <a:sym typeface="Wingdings" pitchFamily="2" charset="2"/>
              </a:rPr>
              <a:t>	</a:t>
            </a:r>
            <a:r>
              <a:rPr lang="fr-FR" dirty="0" smtClean="0">
                <a:latin typeface="+mj-lt"/>
                <a:sym typeface="Wingdings" pitchFamily="2" charset="2"/>
              </a:rPr>
              <a:t>Sensibilité (amplification)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>
                <a:latin typeface="+mj-lt"/>
                <a:sym typeface="Wingdings" pitchFamily="2" charset="2"/>
              </a:rPr>
              <a:t> </a:t>
            </a:r>
            <a:r>
              <a:rPr lang="fr-FR" dirty="0" smtClean="0">
                <a:latin typeface="+mj-lt"/>
                <a:sym typeface="Wingdings" pitchFamily="2" charset="2"/>
              </a:rPr>
              <a:t>   Identification de particules</a:t>
            </a:r>
          </a:p>
          <a:p>
            <a:pPr marL="342900" indent="20638" defTabSz="609600">
              <a:buFont typeface="Arial" pitchFamily="34" charset="0"/>
              <a:buChar char="•"/>
            </a:pPr>
            <a:r>
              <a:rPr lang="fr-FR" dirty="0" smtClean="0">
                <a:latin typeface="+mj-lt"/>
                <a:sym typeface="Wingdings" pitchFamily="2" charset="2"/>
              </a:rPr>
              <a:t>    </a:t>
            </a:r>
            <a:r>
              <a:rPr lang="fr-FR" dirty="0" err="1" smtClean="0">
                <a:latin typeface="+mj-lt"/>
                <a:sym typeface="Wingdings" pitchFamily="2" charset="2"/>
              </a:rPr>
              <a:t>Directionalité</a:t>
            </a:r>
            <a:endParaRPr lang="fr-FR" dirty="0" smtClean="0">
              <a:latin typeface="+mj-lt"/>
              <a:sym typeface="Wingdings" pitchFamily="2" charset="2"/>
            </a:endParaRPr>
          </a:p>
          <a:p>
            <a:pPr marL="342900" indent="20638" defTabSz="609600">
              <a:buFont typeface="Arial" pitchFamily="34" charset="0"/>
              <a:buChar char="•"/>
            </a:pPr>
            <a:endParaRPr lang="fr-FR" dirty="0" smtClean="0">
              <a:latin typeface="+mj-lt"/>
              <a:sym typeface="Wingdings" pitchFamily="2" charset="2"/>
            </a:endParaRPr>
          </a:p>
          <a:p>
            <a:pPr defTabSz="609600"/>
            <a:r>
              <a:rPr lang="fr-FR" dirty="0">
                <a:latin typeface="+mj-lt"/>
                <a:sym typeface="Wingdings" pitchFamily="2" charset="2"/>
              </a:rPr>
              <a:t>	</a:t>
            </a:r>
          </a:p>
        </p:txBody>
      </p:sp>
      <p:sp>
        <p:nvSpPr>
          <p:cNvPr id="9" name="Rectangle 8"/>
          <p:cNvSpPr/>
          <p:nvPr/>
        </p:nvSpPr>
        <p:spPr>
          <a:xfrm>
            <a:off x="1066800" y="2590800"/>
            <a:ext cx="1828800" cy="266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0099"/>
                </a:solidFill>
              </a:rPr>
              <a:t>Solide</a:t>
            </a:r>
          </a:p>
          <a:p>
            <a:pPr algn="ctr"/>
            <a:endParaRPr lang="fr-FR" b="1" dirty="0" smtClean="0">
              <a:solidFill>
                <a:srgbClr val="000099"/>
              </a:solidFill>
            </a:endParaRPr>
          </a:p>
          <a:p>
            <a:pPr algn="ctr"/>
            <a:r>
              <a:rPr lang="fr-FR" b="1" dirty="0" smtClean="0">
                <a:solidFill>
                  <a:srgbClr val="000099"/>
                </a:solidFill>
              </a:rPr>
              <a:t>Liquide</a:t>
            </a:r>
          </a:p>
          <a:p>
            <a:pPr algn="ctr"/>
            <a:endParaRPr lang="fr-FR" b="1" dirty="0" smtClean="0">
              <a:solidFill>
                <a:srgbClr val="000099"/>
              </a:solidFill>
            </a:endParaRPr>
          </a:p>
          <a:p>
            <a:pPr algn="ctr"/>
            <a:r>
              <a:rPr lang="fr-FR" b="1" dirty="0" smtClean="0">
                <a:solidFill>
                  <a:srgbClr val="000099"/>
                </a:solidFill>
              </a:rPr>
              <a:t>Gaz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304800" y="2209800"/>
            <a:ext cx="2133600" cy="3657600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2895600" y="3200400"/>
            <a:ext cx="533400" cy="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33528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971800" y="2743200"/>
            <a:ext cx="730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Lecture</a:t>
            </a:r>
            <a:endParaRPr lang="fr-FR" sz="1400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533400" y="3140968"/>
            <a:ext cx="533400" cy="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510808" y="4581128"/>
            <a:ext cx="532800" cy="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533400" y="4168985"/>
            <a:ext cx="0" cy="418728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V="1">
            <a:off x="533400" y="3140968"/>
            <a:ext cx="0" cy="669032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304800" y="3810000"/>
            <a:ext cx="457200" cy="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381000" y="3962400"/>
            <a:ext cx="288000" cy="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98699" y="4646712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HV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3857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CONSTRUIRE AVANT D’EXPLORER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800226"/>
            <a:ext cx="8910228" cy="3924918"/>
          </a:xfrm>
        </p:spPr>
        <p:txBody>
          <a:bodyPr/>
          <a:lstStyle/>
          <a:p>
            <a:endParaRPr lang="fr-FR" dirty="0"/>
          </a:p>
          <a:p>
            <a:endParaRPr lang="fr-FR" dirty="0" smtClean="0"/>
          </a:p>
          <a:p>
            <a:endParaRPr lang="fr-FR" b="1" dirty="0" smtClean="0"/>
          </a:p>
          <a:p>
            <a:r>
              <a:rPr lang="fr-FR" b="1" dirty="0" smtClean="0"/>
              <a:t>Design, études de faisabilité, prototypage, R&amp;D, simulation,  construction, visualisation, opération</a:t>
            </a:r>
            <a:r>
              <a:rPr lang="fr-FR" dirty="0" smtClean="0"/>
              <a:t>,  calibration, développement des outils informatiques,  analyse des données,  résultat de physique</a:t>
            </a:r>
          </a:p>
          <a:p>
            <a:endParaRPr lang="fr-FR" dirty="0"/>
          </a:p>
          <a:p>
            <a:r>
              <a:rPr lang="fr-FR" dirty="0" smtClean="0"/>
              <a:t>A l’</a:t>
            </a:r>
            <a:r>
              <a:rPr lang="fr-FR" dirty="0" err="1" smtClean="0"/>
              <a:t>Irfu</a:t>
            </a:r>
            <a:r>
              <a:rPr lang="fr-FR" dirty="0" smtClean="0"/>
              <a:t> nous maitrisons toute la chaine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5</a:t>
            </a:fld>
            <a:endParaRPr lang="fr-FR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4170531480"/>
              </p:ext>
            </p:extLst>
          </p:nvPr>
        </p:nvGraphicFramePr>
        <p:xfrm>
          <a:off x="251520" y="3573016"/>
          <a:ext cx="9143998" cy="2921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398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3539505" y="2708920"/>
            <a:ext cx="5292488" cy="2016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200"/>
              </a:lnSpc>
              <a:spcBef>
                <a:spcPts val="800"/>
              </a:spcBef>
              <a:buSzPct val="90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dirty="0" smtClean="0"/>
              <a:t>Quelques projets</a:t>
            </a:r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 smtClean="0"/>
          </a:p>
          <a:p>
            <a:r>
              <a:rPr lang="fr-FR" sz="4000" dirty="0" smtClean="0"/>
              <a:t>….du passé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0756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71808"/>
            <a:ext cx="4320480" cy="324246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7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92" y="885653"/>
            <a:ext cx="2832136" cy="253580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Calorimètre ATLAS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634004"/>
            <a:ext cx="1996253" cy="19962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0186" y="3992638"/>
            <a:ext cx="58779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dirty="0">
                <a:solidFill>
                  <a:schemeClr val="tx2"/>
                </a:solidFill>
              </a:rPr>
              <a:t>Laboratoires impliqués: IRFU, LAL (Orsay), LAPP </a:t>
            </a:r>
            <a:r>
              <a:rPr lang="fr-FR" sz="1600" dirty="0" smtClean="0">
                <a:solidFill>
                  <a:schemeClr val="tx2"/>
                </a:solidFill>
              </a:rPr>
              <a:t>(Annecy), </a:t>
            </a:r>
            <a:r>
              <a:rPr lang="fr-FR" sz="1600" dirty="0">
                <a:solidFill>
                  <a:schemeClr val="tx2"/>
                </a:solidFill>
              </a:rPr>
              <a:t>LPNHE (Paris), CERN, BNL (New York), INFN (Milan) </a:t>
            </a: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b="1" dirty="0">
                <a:solidFill>
                  <a:schemeClr val="tx2"/>
                </a:solidFill>
              </a:rPr>
              <a:t>Implication IRFU</a:t>
            </a:r>
            <a:r>
              <a:rPr lang="fr-FR" sz="1600" dirty="0">
                <a:solidFill>
                  <a:schemeClr val="tx2"/>
                </a:solidFill>
              </a:rPr>
              <a:t>: conception, réalisation, responsabilité globale construction</a:t>
            </a: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b="1" dirty="0" smtClean="0">
                <a:solidFill>
                  <a:schemeClr val="tx2"/>
                </a:solidFill>
              </a:rPr>
              <a:t>Dates clefs</a:t>
            </a:r>
            <a:endParaRPr lang="fr-FR" sz="1600" b="1" dirty="0">
              <a:solidFill>
                <a:schemeClr val="tx2"/>
              </a:solidFill>
            </a:endParaRPr>
          </a:p>
          <a:p>
            <a:pPr lvl="1"/>
            <a:r>
              <a:rPr lang="fr-FR" sz="1600" dirty="0">
                <a:solidFill>
                  <a:schemeClr val="tx2"/>
                </a:solidFill>
              </a:rPr>
              <a:t>1990 Proposition de R&amp;D</a:t>
            </a:r>
          </a:p>
          <a:p>
            <a:pPr lvl="1"/>
            <a:r>
              <a:rPr lang="fr-FR" sz="1600" dirty="0" smtClean="0">
                <a:solidFill>
                  <a:schemeClr val="tx2"/>
                </a:solidFill>
              </a:rPr>
              <a:t>2006 </a:t>
            </a:r>
            <a:r>
              <a:rPr lang="fr-FR" sz="1600" dirty="0">
                <a:solidFill>
                  <a:schemeClr val="tx2"/>
                </a:solidFill>
              </a:rPr>
              <a:t>Calorimètre opérationnel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2962" y="905242"/>
            <a:ext cx="46800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2"/>
                </a:solidFill>
              </a:rPr>
              <a:t>Mesure l’énergie, dédié à la détection des électrons et des </a:t>
            </a:r>
            <a:r>
              <a:rPr lang="fr-FR" sz="1600" dirty="0" smtClean="0">
                <a:solidFill>
                  <a:schemeClr val="tx2"/>
                </a:solidFill>
              </a:rPr>
              <a:t>photons</a:t>
            </a: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 </a:t>
            </a: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identification des particules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b="1" dirty="0">
                <a:solidFill>
                  <a:schemeClr val="tx2"/>
                </a:solidFill>
              </a:rPr>
              <a:t>Détecteur clef </a:t>
            </a:r>
            <a:r>
              <a:rPr lang="fr-FR" sz="1600" dirty="0">
                <a:solidFill>
                  <a:schemeClr val="tx2"/>
                </a:solidFill>
              </a:rPr>
              <a:t>pour la recherche du Boson de </a:t>
            </a:r>
            <a:r>
              <a:rPr lang="fr-FR" sz="1600" dirty="0" err="1">
                <a:solidFill>
                  <a:schemeClr val="tx2"/>
                </a:solidFill>
              </a:rPr>
              <a:t>Higgs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sz="1600" dirty="0">
              <a:solidFill>
                <a:schemeClr val="tx2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2771800" y="1078279"/>
            <a:ext cx="4536504" cy="1846666"/>
          </a:xfrm>
          <a:prstGeom prst="line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2762968" y="3137490"/>
            <a:ext cx="4180698" cy="106843"/>
          </a:xfrm>
          <a:prstGeom prst="line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246990" y="5971927"/>
            <a:ext cx="3861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2"/>
                </a:solidFill>
              </a:rPr>
              <a:t>Challenges: </a:t>
            </a:r>
            <a:r>
              <a:rPr lang="fr-FR" sz="1400" dirty="0" smtClean="0">
                <a:solidFill>
                  <a:schemeClr val="tx2"/>
                </a:solidFill>
              </a:rPr>
              <a:t>Passer </a:t>
            </a:r>
            <a:r>
              <a:rPr lang="fr-FR" sz="1400" dirty="0">
                <a:solidFill>
                  <a:schemeClr val="tx2"/>
                </a:solidFill>
              </a:rPr>
              <a:t>de l’idée à un vrai détecteur</a:t>
            </a:r>
          </a:p>
          <a:p>
            <a:r>
              <a:rPr lang="fr-FR" sz="1400" dirty="0">
                <a:solidFill>
                  <a:schemeClr val="tx2"/>
                </a:solidFill>
              </a:rPr>
              <a:t>Résolution et </a:t>
            </a:r>
            <a:r>
              <a:rPr lang="fr-FR" sz="1400" dirty="0" smtClean="0">
                <a:solidFill>
                  <a:schemeClr val="tx2"/>
                </a:solidFill>
              </a:rPr>
              <a:t>homogénéité =&gt;</a:t>
            </a:r>
            <a:r>
              <a:rPr lang="fr-FR" sz="1400" dirty="0">
                <a:solidFill>
                  <a:schemeClr val="tx2"/>
                </a:solidFill>
              </a:rPr>
              <a:t>contrôle qualité draconien</a:t>
            </a:r>
            <a:endParaRPr lang="fr-FR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32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T2K (Tokai To </a:t>
            </a:r>
            <a:r>
              <a:rPr lang="fr-FR" dirty="0" err="1" smtClean="0"/>
              <a:t>Kamiokande</a:t>
            </a:r>
            <a:r>
              <a:rPr lang="fr-FR" dirty="0" smtClean="0"/>
              <a:t>) </a:t>
            </a:r>
            <a:r>
              <a:rPr lang="fr-FR" smtClean="0"/>
              <a:t>: 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expérience d’</a:t>
            </a:r>
            <a:r>
              <a:rPr lang="fr-FR" smtClean="0"/>
              <a:t>oscillation de </a:t>
            </a:r>
            <a:r>
              <a:rPr lang="fr-FR" smtClean="0"/>
              <a:t>neutrino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8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467544" y="6237312"/>
            <a:ext cx="8027988" cy="466725"/>
            <a:chOff x="467544" y="6058619"/>
            <a:chExt cx="8027988" cy="46672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67544" y="6058619"/>
              <a:ext cx="8027988" cy="466725"/>
            </a:xfrm>
            <a:prstGeom prst="rect">
              <a:avLst/>
            </a:prstGeom>
            <a:solidFill>
              <a:srgbClr val="FF5050">
                <a:alpha val="15000"/>
              </a:srgbClr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582" y="6093544"/>
              <a:ext cx="822325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0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4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91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8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8569" y="6093544"/>
              <a:ext cx="411163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6894" y="6093544"/>
              <a:ext cx="822325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382" y="6093544"/>
              <a:ext cx="800100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6114181"/>
              <a:ext cx="6159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Image 26" descr="neutrinos evts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56438"/>
            <a:ext cx="3960440" cy="227495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899918" y="878472"/>
            <a:ext cx="41518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Spécifications: </a:t>
            </a:r>
            <a:r>
              <a:rPr lang="fr-FR" sz="1400" dirty="0" smtClean="0">
                <a:solidFill>
                  <a:schemeClr val="tx2"/>
                </a:solidFill>
              </a:rPr>
              <a:t>Identification, mesure </a:t>
            </a:r>
            <a:r>
              <a:rPr lang="fr-FR" sz="1400" dirty="0" smtClean="0">
                <a:solidFill>
                  <a:schemeClr val="tx2"/>
                </a:solidFill>
              </a:rPr>
              <a:t>de </a:t>
            </a:r>
            <a:r>
              <a:rPr lang="fr-FR" sz="1400" dirty="0" smtClean="0">
                <a:solidFill>
                  <a:schemeClr val="tx2"/>
                </a:solidFill>
              </a:rPr>
              <a:t>l’impulsion </a:t>
            </a:r>
            <a:r>
              <a:rPr lang="fr-FR" sz="1400" dirty="0" smtClean="0">
                <a:solidFill>
                  <a:schemeClr val="tx2"/>
                </a:solidFill>
              </a:rPr>
              <a:t>r</a:t>
            </a:r>
            <a:r>
              <a:rPr lang="fr-FR" sz="1400" dirty="0" smtClean="0">
                <a:solidFill>
                  <a:schemeClr val="tx2"/>
                </a:solidFill>
              </a:rPr>
              <a:t>ésolution </a:t>
            </a:r>
            <a:r>
              <a:rPr lang="fr-FR" sz="1400" dirty="0" smtClean="0">
                <a:solidFill>
                  <a:schemeClr val="tx2"/>
                </a:solidFill>
              </a:rPr>
              <a:t>spatiale 600 </a:t>
            </a:r>
            <a:r>
              <a:rPr lang="fr-FR" sz="1400" dirty="0" smtClean="0">
                <a:solidFill>
                  <a:schemeClr val="tx2"/>
                </a:solidFill>
              </a:rPr>
              <a:t>µm</a:t>
            </a:r>
          </a:p>
          <a:p>
            <a:endParaRPr lang="fr-FR" sz="1400" dirty="0" smtClean="0">
              <a:solidFill>
                <a:schemeClr val="tx2"/>
              </a:solidFill>
            </a:endParaRPr>
          </a:p>
          <a:p>
            <a:r>
              <a:rPr lang="fr-FR" sz="1400" dirty="0" err="1" smtClean="0">
                <a:solidFill>
                  <a:schemeClr val="tx2"/>
                </a:solidFill>
              </a:rPr>
              <a:t>Micromegas</a:t>
            </a:r>
            <a:r>
              <a:rPr lang="fr-FR" sz="1400" dirty="0" smtClean="0">
                <a:solidFill>
                  <a:schemeClr val="tx2"/>
                </a:solidFill>
              </a:rPr>
              <a:t>: détecteur gazeux </a:t>
            </a:r>
            <a:r>
              <a:rPr lang="fr-FR" sz="1400" dirty="0">
                <a:solidFill>
                  <a:schemeClr val="tx2"/>
                </a:solidFill>
              </a:rPr>
              <a:t>i</a:t>
            </a:r>
            <a:r>
              <a:rPr lang="fr-FR" sz="1400" dirty="0" smtClean="0">
                <a:solidFill>
                  <a:schemeClr val="tx2"/>
                </a:solidFill>
              </a:rPr>
              <a:t>nventé à l’</a:t>
            </a:r>
            <a:r>
              <a:rPr lang="fr-FR" sz="1400" dirty="0" err="1" smtClean="0">
                <a:solidFill>
                  <a:schemeClr val="tx2"/>
                </a:solidFill>
              </a:rPr>
              <a:t>Irfu</a:t>
            </a:r>
            <a:endParaRPr lang="fr-FR" sz="1400" dirty="0">
              <a:solidFill>
                <a:schemeClr val="tx2"/>
              </a:solidFill>
            </a:endParaRP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b="1" dirty="0" smtClean="0">
                <a:solidFill>
                  <a:schemeClr val="tx2"/>
                </a:solidFill>
              </a:rPr>
              <a:t>Responsabilités de l’IRFU</a:t>
            </a:r>
            <a:r>
              <a:rPr lang="fr-FR" sz="1400" b="1" dirty="0">
                <a:solidFill>
                  <a:schemeClr val="tx2"/>
                </a:solidFill>
              </a:rPr>
              <a:t>: </a:t>
            </a:r>
            <a:endParaRPr lang="fr-FR" sz="1400" b="1" dirty="0" smtClean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2"/>
                </a:solidFill>
              </a:rPr>
              <a:t>C</a:t>
            </a:r>
            <a:r>
              <a:rPr lang="fr-FR" sz="1400" dirty="0" smtClean="0">
                <a:solidFill>
                  <a:schemeClr val="tx2"/>
                </a:solidFill>
              </a:rPr>
              <a:t>onception</a:t>
            </a:r>
            <a:r>
              <a:rPr lang="fr-FR" sz="1400" dirty="0">
                <a:solidFill>
                  <a:schemeClr val="tx2"/>
                </a:solidFill>
              </a:rPr>
              <a:t>, </a:t>
            </a:r>
            <a:r>
              <a:rPr lang="fr-FR" sz="1400" dirty="0" smtClean="0">
                <a:solidFill>
                  <a:schemeClr val="tx2"/>
                </a:solidFill>
              </a:rPr>
              <a:t>réalisation</a:t>
            </a:r>
            <a:r>
              <a:rPr lang="fr-FR" sz="1400" dirty="0">
                <a:solidFill>
                  <a:schemeClr val="tx2"/>
                </a:solidFill>
              </a:rPr>
              <a:t> </a:t>
            </a:r>
            <a:r>
              <a:rPr lang="fr-FR" sz="1400" dirty="0" smtClean="0">
                <a:solidFill>
                  <a:schemeClr val="tx2"/>
                </a:solidFill>
              </a:rPr>
              <a:t>des 72 modules et 124 k voies d’électronique.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Architecture de l’électronique de lecture,  développement, production et </a:t>
            </a:r>
            <a:r>
              <a:rPr lang="fr-FR" sz="1400" dirty="0" smtClean="0">
                <a:solidFill>
                  <a:schemeClr val="tx2"/>
                </a:solidFill>
              </a:rPr>
              <a:t>test</a:t>
            </a:r>
            <a:endParaRPr lang="fr-FR" sz="1400" dirty="0">
              <a:solidFill>
                <a:schemeClr val="tx2"/>
              </a:solidFill>
            </a:endParaRPr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8" y="998620"/>
            <a:ext cx="4568078" cy="129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 descr="nd280g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91866"/>
            <a:ext cx="3529013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78161" y="2535192"/>
            <a:ext cx="1216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Near detector</a:t>
            </a:r>
            <a:endParaRPr lang="fr-FR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4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3539505" y="2780928"/>
            <a:ext cx="5292488" cy="2016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200"/>
              </a:lnSpc>
              <a:spcBef>
                <a:spcPts val="800"/>
              </a:spcBef>
              <a:buSzPct val="90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dirty="0" smtClean="0"/>
              <a:t>Quelques projets</a:t>
            </a:r>
          </a:p>
          <a:p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 smtClean="0"/>
          </a:p>
          <a:p>
            <a:r>
              <a:rPr lang="fr-FR" sz="4000" dirty="0" smtClean="0"/>
              <a:t>….d’aujourd’hui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3774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1043608" y="52752"/>
            <a:ext cx="7272808" cy="63994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ATLAS NSW</a:t>
            </a:r>
            <a:endParaRPr lang="fr-FR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6096" y="980728"/>
            <a:ext cx="347669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7668344" y="1700808"/>
            <a:ext cx="504056" cy="504056"/>
          </a:xfrm>
          <a:prstGeom prst="ellipse">
            <a:avLst/>
          </a:prstGeom>
          <a:noFill/>
          <a:ln w="381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solidFill>
                <a:srgbClr val="CC0099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0072" y="3429000"/>
            <a:ext cx="3973098" cy="2952048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3" t="2532" r="9794"/>
          <a:stretch/>
        </p:blipFill>
        <p:spPr bwMode="auto">
          <a:xfrm>
            <a:off x="6460032" y="4530181"/>
            <a:ext cx="1557604" cy="1570498"/>
          </a:xfrm>
          <a:prstGeom prst="octagon">
            <a:avLst>
              <a:gd name="adj" fmla="val 33423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48300" y="1152617"/>
            <a:ext cx="4347404" cy="53491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2 nouvelles </a:t>
            </a:r>
            <a:r>
              <a:rPr lang="fr-FR" sz="1400" i="1" dirty="0"/>
              <a:t>petites</a:t>
            </a:r>
            <a:r>
              <a:rPr lang="fr-FR" sz="1400" dirty="0"/>
              <a:t> roues (New Small Wheel NSW)  </a:t>
            </a:r>
          </a:p>
          <a:p>
            <a:r>
              <a:rPr lang="fr-FR" sz="1400" dirty="0"/>
              <a:t>pour la phase à haute luminosité du LHC en </a:t>
            </a:r>
            <a:r>
              <a:rPr lang="fr-FR" sz="1400" dirty="0" smtClean="0"/>
              <a:t>2019</a:t>
            </a:r>
          </a:p>
          <a:p>
            <a:r>
              <a:rPr lang="fr-FR" sz="1400" dirty="0" smtClean="0">
                <a:sym typeface="Wingdings" panose="05000000000000000000" pitchFamily="2" charset="2"/>
              </a:rPr>
              <a:t></a:t>
            </a:r>
            <a:r>
              <a:rPr lang="fr-FR" altLang="fr-FR" sz="1400" dirty="0" smtClean="0">
                <a:solidFill>
                  <a:srgbClr val="800080"/>
                </a:solidFill>
              </a:rPr>
              <a:t>L</a:t>
            </a:r>
            <a:r>
              <a:rPr lang="fr-FR" altLang="fr-FR" sz="1400" baseline="-25000" dirty="0" smtClean="0">
                <a:solidFill>
                  <a:srgbClr val="800080"/>
                </a:solidFill>
              </a:rPr>
              <a:t>SLHC</a:t>
            </a:r>
            <a:r>
              <a:rPr lang="en-US" altLang="fr-FR" sz="1400" dirty="0" smtClean="0">
                <a:solidFill>
                  <a:srgbClr val="800080"/>
                </a:solidFill>
              </a:rPr>
              <a:t>~</a:t>
            </a:r>
            <a:r>
              <a:rPr lang="fr-FR" altLang="fr-FR" sz="1400" dirty="0" smtClean="0">
                <a:solidFill>
                  <a:srgbClr val="800080"/>
                </a:solidFill>
              </a:rPr>
              <a:t> 10L</a:t>
            </a:r>
            <a:r>
              <a:rPr lang="fr-FR" altLang="fr-FR" sz="1400" baseline="-25000" dirty="0" smtClean="0">
                <a:solidFill>
                  <a:srgbClr val="800080"/>
                </a:solidFill>
              </a:rPr>
              <a:t>LHC</a:t>
            </a:r>
            <a:r>
              <a:rPr lang="fr-FR" altLang="fr-FR" sz="1400" dirty="0" smtClean="0">
                <a:solidFill>
                  <a:srgbClr val="800080"/>
                </a:solidFill>
              </a:rPr>
              <a:t> </a:t>
            </a:r>
          </a:p>
          <a:p>
            <a:endParaRPr lang="fr-FR" altLang="fr-FR" sz="1400" dirty="0">
              <a:solidFill>
                <a:srgbClr val="800080"/>
              </a:solidFill>
            </a:endParaRPr>
          </a:p>
          <a:p>
            <a:endParaRPr lang="fr-FR" altLang="fr-FR" sz="1400" dirty="0" smtClean="0"/>
          </a:p>
          <a:p>
            <a:r>
              <a:rPr lang="fr-FR" altLang="fr-FR" sz="1400" dirty="0" smtClean="0"/>
              <a:t>Remplacer </a:t>
            </a:r>
            <a:r>
              <a:rPr lang="fr-FR" altLang="fr-FR" sz="1400" dirty="0"/>
              <a:t>les chambres à muons existantes dans les régions avec les taux les plus </a:t>
            </a:r>
            <a:r>
              <a:rPr lang="fr-FR" altLang="fr-FR" sz="1400" dirty="0" smtClean="0"/>
              <a:t>élevés</a:t>
            </a:r>
          </a:p>
          <a:p>
            <a:endParaRPr lang="fr-FR" altLang="fr-FR" sz="1400" dirty="0"/>
          </a:p>
          <a:p>
            <a:pPr>
              <a:lnSpc>
                <a:spcPct val="110000"/>
              </a:lnSpc>
            </a:pPr>
            <a:endParaRPr lang="fr-FR" sz="1400" b="1" dirty="0">
              <a:cs typeface="Helvetica Light"/>
            </a:endParaRPr>
          </a:p>
          <a:p>
            <a:pPr>
              <a:lnSpc>
                <a:spcPct val="110000"/>
              </a:lnSpc>
            </a:pPr>
            <a:r>
              <a:rPr lang="en-GB" sz="1400" b="1" dirty="0" smtClean="0">
                <a:cs typeface="Helvetica Light"/>
              </a:rPr>
              <a:t>Phase </a:t>
            </a:r>
            <a:r>
              <a:rPr lang="en-GB" sz="1400" b="1" dirty="0">
                <a:cs typeface="Helvetica Light"/>
              </a:rPr>
              <a:t>RD </a:t>
            </a:r>
            <a:r>
              <a:rPr lang="en-GB" sz="1400" b="1" dirty="0" smtClean="0">
                <a:cs typeface="Helvetica Light"/>
              </a:rPr>
              <a:t>2007-2012</a:t>
            </a:r>
          </a:p>
          <a:p>
            <a:pPr>
              <a:lnSpc>
                <a:spcPct val="110000"/>
              </a:lnSpc>
            </a:pPr>
            <a:r>
              <a:rPr lang="en-GB" sz="1400" dirty="0" err="1" smtClean="0">
                <a:cs typeface="Helvetica Light"/>
              </a:rPr>
              <a:t>Micromegas</a:t>
            </a:r>
            <a:r>
              <a:rPr lang="en-GB" sz="1400" dirty="0" smtClean="0">
                <a:cs typeface="Helvetica Light"/>
              </a:rPr>
              <a:t> </a:t>
            </a:r>
            <a:r>
              <a:rPr lang="en-GB" sz="1400" dirty="0">
                <a:cs typeface="Helvetica Light"/>
              </a:rPr>
              <a:t>en </a:t>
            </a:r>
            <a:r>
              <a:rPr lang="en-GB" sz="1400" dirty="0" err="1">
                <a:cs typeface="Helvetica Light"/>
              </a:rPr>
              <a:t>compétition</a:t>
            </a:r>
            <a:r>
              <a:rPr lang="en-GB" sz="1400" dirty="0">
                <a:cs typeface="Helvetica Light"/>
              </a:rPr>
              <a:t> avec </a:t>
            </a:r>
            <a:r>
              <a:rPr lang="en-GB" sz="1400" dirty="0" err="1">
                <a:cs typeface="Helvetica Light"/>
              </a:rPr>
              <a:t>deux</a:t>
            </a:r>
            <a:r>
              <a:rPr lang="en-GB" sz="1400" dirty="0">
                <a:cs typeface="Helvetica Light"/>
              </a:rPr>
              <a:t> </a:t>
            </a:r>
            <a:r>
              <a:rPr lang="en-GB" sz="1400" dirty="0" err="1">
                <a:cs typeface="Helvetica Light"/>
              </a:rPr>
              <a:t>autres</a:t>
            </a:r>
            <a:r>
              <a:rPr lang="en-GB" sz="1400" dirty="0">
                <a:cs typeface="Helvetica Light"/>
              </a:rPr>
              <a:t> technologies: en 2012 </a:t>
            </a:r>
            <a:r>
              <a:rPr lang="en-GB" sz="1400" dirty="0" err="1">
                <a:cs typeface="Helvetica Light"/>
              </a:rPr>
              <a:t>Micromegas</a:t>
            </a:r>
            <a:r>
              <a:rPr lang="en-GB" sz="1400" dirty="0">
                <a:cs typeface="Helvetica Light"/>
              </a:rPr>
              <a:t> </a:t>
            </a:r>
            <a:r>
              <a:rPr lang="en-GB" sz="1400" dirty="0" err="1">
                <a:cs typeface="Helvetica Light"/>
              </a:rPr>
              <a:t>sont</a:t>
            </a:r>
            <a:r>
              <a:rPr lang="en-GB" sz="1400" dirty="0">
                <a:cs typeface="Helvetica Light"/>
              </a:rPr>
              <a:t> </a:t>
            </a:r>
            <a:r>
              <a:rPr lang="en-GB" sz="1400" dirty="0" err="1">
                <a:cs typeface="Helvetica Light"/>
              </a:rPr>
              <a:t>choisies</a:t>
            </a:r>
            <a:endParaRPr lang="en-GB" sz="1400" dirty="0">
              <a:cs typeface="Helvetica Light"/>
            </a:endParaRPr>
          </a:p>
          <a:p>
            <a:pPr>
              <a:lnSpc>
                <a:spcPct val="110000"/>
              </a:lnSpc>
            </a:pPr>
            <a:endParaRPr lang="en-GB" sz="1400" dirty="0" smtClean="0">
              <a:cs typeface="Helvetica Light"/>
            </a:endParaRPr>
          </a:p>
          <a:p>
            <a:pPr>
              <a:lnSpc>
                <a:spcPct val="110000"/>
              </a:lnSpc>
            </a:pPr>
            <a:endParaRPr lang="en-GB" sz="1400" dirty="0">
              <a:cs typeface="Helvetica Light"/>
            </a:endParaRPr>
          </a:p>
          <a:p>
            <a:pPr>
              <a:lnSpc>
                <a:spcPct val="110000"/>
              </a:lnSpc>
            </a:pPr>
            <a:r>
              <a:rPr lang="fr-FR" sz="1400" dirty="0"/>
              <a:t>Plus grande surface de détecteurs </a:t>
            </a:r>
            <a:r>
              <a:rPr lang="fr-FR" sz="1400" dirty="0" err="1"/>
              <a:t>Micromegas</a:t>
            </a:r>
            <a:r>
              <a:rPr lang="fr-FR" sz="1400" dirty="0"/>
              <a:t>  jamais construite  jusqu’à maintenant:  </a:t>
            </a:r>
            <a:r>
              <a:rPr lang="fr-FR" sz="1400" dirty="0" smtClean="0">
                <a:solidFill>
                  <a:srgbClr val="CC0066"/>
                </a:solidFill>
              </a:rPr>
              <a:t>Atlas </a:t>
            </a:r>
            <a:r>
              <a:rPr lang="fr-FR" sz="1400" dirty="0">
                <a:solidFill>
                  <a:srgbClr val="CC0066"/>
                </a:solidFill>
              </a:rPr>
              <a:t>NSW (1200 m</a:t>
            </a:r>
            <a:r>
              <a:rPr lang="fr-FR" sz="1400" baseline="30000" dirty="0">
                <a:solidFill>
                  <a:srgbClr val="CC0066"/>
                </a:solidFill>
              </a:rPr>
              <a:t>2</a:t>
            </a:r>
            <a:r>
              <a:rPr lang="fr-FR" sz="1400" dirty="0">
                <a:solidFill>
                  <a:srgbClr val="CC0066"/>
                </a:solidFill>
              </a:rPr>
              <a:t>) </a:t>
            </a:r>
          </a:p>
          <a:p>
            <a:pPr>
              <a:lnSpc>
                <a:spcPct val="110000"/>
              </a:lnSpc>
            </a:pPr>
            <a:endParaRPr lang="fr-FR" sz="1400" dirty="0" smtClean="0"/>
          </a:p>
          <a:p>
            <a:pPr>
              <a:lnSpc>
                <a:spcPct val="110000"/>
              </a:lnSpc>
            </a:pPr>
            <a:endParaRPr lang="fr-FR" sz="1400" dirty="0" smtClean="0"/>
          </a:p>
          <a:p>
            <a:pPr>
              <a:lnSpc>
                <a:spcPct val="110000"/>
              </a:lnSpc>
            </a:pPr>
            <a:r>
              <a:rPr lang="fr-FR" sz="1400" b="1" dirty="0" smtClean="0">
                <a:cs typeface="Helvetica Light"/>
              </a:rPr>
              <a:t>Phase </a:t>
            </a:r>
            <a:r>
              <a:rPr lang="fr-FR" sz="1400" b="1" dirty="0">
                <a:cs typeface="Helvetica Light"/>
              </a:rPr>
              <a:t>construction 2015-2017: </a:t>
            </a:r>
            <a:r>
              <a:rPr lang="fr-FR" sz="1400" dirty="0">
                <a:cs typeface="Helvetica Light"/>
              </a:rPr>
              <a:t>Saclay en charge des 8 modules  représentant 32 détecteurs (~ 1/3 de la production totale), le reste par des instituts italiens, allemands, grecs, russes et le CERN </a:t>
            </a:r>
          </a:p>
          <a:p>
            <a:endParaRPr lang="fr-FR" alt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426896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11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248547" y="60527"/>
            <a:ext cx="7272808" cy="63994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CLAS 12</a:t>
            </a:r>
            <a:endParaRPr lang="fr-FR" dirty="0"/>
          </a:p>
        </p:txBody>
      </p:sp>
      <p:sp>
        <p:nvSpPr>
          <p:cNvPr id="7" name="Espace réservé du numéro de diapositive 3"/>
          <p:cNvSpPr txBox="1">
            <a:spLocks/>
          </p:cNvSpPr>
          <p:nvPr/>
        </p:nvSpPr>
        <p:spPr>
          <a:xfrm>
            <a:off x="8676456" y="6669360"/>
            <a:ext cx="467544" cy="18863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4DFE55-879B-4DC4-BFBB-36C0169B75DD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45869" y="826923"/>
            <a:ext cx="651728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600" dirty="0" smtClean="0"/>
              <a:t>CLAS12 : </a:t>
            </a:r>
            <a:r>
              <a:rPr lang="fr-FR" sz="1600" dirty="0"/>
              <a:t>é</a:t>
            </a:r>
            <a:r>
              <a:rPr lang="fr-FR" sz="1600" dirty="0" smtClean="0"/>
              <a:t>tude de la physique du nucléon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600" dirty="0" err="1" smtClean="0"/>
              <a:t>Trajectrographe</a:t>
            </a:r>
            <a:r>
              <a:rPr lang="fr-FR" sz="1600" dirty="0" smtClean="0"/>
              <a:t> central</a:t>
            </a:r>
            <a:r>
              <a:rPr lang="fr-FR" sz="1600" dirty="0"/>
              <a:t> </a:t>
            </a:r>
            <a:r>
              <a:rPr lang="fr-FR" sz="1600" dirty="0" smtClean="0"/>
              <a:t>à base de détecteurs </a:t>
            </a:r>
            <a:br>
              <a:rPr lang="fr-FR" sz="1600" dirty="0" smtClean="0"/>
            </a:br>
            <a:r>
              <a:rPr lang="fr-FR" sz="1600" dirty="0" smtClean="0"/>
              <a:t>gazeux de type </a:t>
            </a:r>
            <a:r>
              <a:rPr lang="fr-FR" sz="1600" dirty="0" err="1" smtClean="0"/>
              <a:t>Micromegas</a:t>
            </a:r>
            <a:r>
              <a:rPr lang="fr-FR" sz="1600" dirty="0" smtClean="0"/>
              <a:t> opérant </a:t>
            </a:r>
            <a:br>
              <a:rPr lang="fr-FR" sz="1600" dirty="0" smtClean="0"/>
            </a:br>
            <a:r>
              <a:rPr lang="fr-FR" sz="1600" dirty="0" smtClean="0"/>
              <a:t>dans un champ magnétique intense (5T)</a:t>
            </a:r>
          </a:p>
          <a:p>
            <a:endParaRPr lang="fr-FR" sz="1600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600" dirty="0" smtClean="0"/>
              <a:t>4 m</a:t>
            </a:r>
            <a:r>
              <a:rPr lang="fr-FR" sz="1600" baseline="30000" dirty="0" smtClean="0"/>
              <a:t>2</a:t>
            </a:r>
            <a:r>
              <a:rPr lang="fr-FR" sz="1600" dirty="0" smtClean="0"/>
              <a:t> de détecteurs à pistes, 28k canaux :</a:t>
            </a:r>
          </a:p>
          <a:p>
            <a:pPr marL="541338" lvl="1" indent="-179388">
              <a:buFontTx/>
              <a:buChar char="-"/>
            </a:pPr>
            <a:r>
              <a:rPr lang="fr-FR" sz="1600" dirty="0" smtClean="0"/>
              <a:t>Barrel : 6 couches de 3 détecteurs courbes à faible X</a:t>
            </a:r>
            <a:r>
              <a:rPr lang="fr-FR" sz="1600" baseline="-25000" dirty="0" smtClean="0"/>
              <a:t>0</a:t>
            </a:r>
            <a:r>
              <a:rPr lang="fr-FR" sz="1600" dirty="0"/>
              <a:t> </a:t>
            </a:r>
            <a:r>
              <a:rPr lang="fr-FR" sz="1600" dirty="0" smtClean="0"/>
              <a:t>(r, c)</a:t>
            </a:r>
            <a:endParaRPr lang="fr-FR" sz="1600" dirty="0"/>
          </a:p>
          <a:p>
            <a:pPr marL="541338" lvl="1" indent="-179388">
              <a:buFontTx/>
              <a:buChar char="-"/>
            </a:pPr>
            <a:r>
              <a:rPr lang="fr-FR" sz="1600" dirty="0" err="1" smtClean="0"/>
              <a:t>Forward</a:t>
            </a:r>
            <a:r>
              <a:rPr lang="fr-FR" sz="1600" dirty="0" smtClean="0"/>
              <a:t> : 6 détecteurs (6k canaux)</a:t>
            </a:r>
          </a:p>
          <a:p>
            <a:pPr marL="541338" lvl="1" indent="-179388">
              <a:buFontTx/>
              <a:buChar char="-"/>
            </a:pPr>
            <a:r>
              <a:rPr lang="fr-FR" sz="1600" dirty="0" err="1" smtClean="0"/>
              <a:t>Forward</a:t>
            </a:r>
            <a:r>
              <a:rPr lang="fr-FR" sz="1600" dirty="0" smtClean="0"/>
              <a:t> Tagger : 2 détecteurs double-face (3k canaux) (x, 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600" dirty="0" smtClean="0"/>
              <a:t>Conception du détecteur et de </a:t>
            </a:r>
            <a:r>
              <a:rPr lang="fr-FR" sz="1600" dirty="0"/>
              <a:t>l’électronique</a:t>
            </a:r>
            <a:br>
              <a:rPr lang="fr-FR" sz="1600" dirty="0"/>
            </a:br>
            <a:r>
              <a:rPr lang="fr-FR" sz="1600" dirty="0" smtClean="0"/>
              <a:t>à l’</a:t>
            </a:r>
            <a:r>
              <a:rPr lang="fr-FR" sz="1600" dirty="0" err="1" smtClean="0"/>
              <a:t>Irfu</a:t>
            </a:r>
            <a:endParaRPr lang="fr-FR" sz="1600" dirty="0"/>
          </a:p>
          <a:p>
            <a:pPr marL="180975" indent="-180975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600" dirty="0" smtClean="0"/>
              <a:t>Installation en ce moment même à </a:t>
            </a:r>
            <a:r>
              <a:rPr lang="fr-FR" sz="1600" dirty="0" err="1" smtClean="0"/>
              <a:t>JLab</a:t>
            </a:r>
            <a:r>
              <a:rPr lang="fr-FR" sz="1600" dirty="0" smtClean="0"/>
              <a:t> (USA)</a:t>
            </a:r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9" name="Picture 41" descr="06-1100 000_Clas12_Ens-Forward-CR 2couches_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96" y="980728"/>
            <a:ext cx="3960000" cy="236124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89040"/>
            <a:ext cx="3960000" cy="2640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8102619" y="3204461"/>
            <a:ext cx="8783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rgbClr val="00B050"/>
                </a:solidFill>
              </a:rPr>
              <a:t>Forward</a:t>
            </a:r>
            <a:endParaRPr lang="fr-FR" sz="1600" dirty="0">
              <a:solidFill>
                <a:srgbClr val="00B05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 rot="1420622">
            <a:off x="6627359" y="2796813"/>
            <a:ext cx="685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50"/>
                </a:solidFill>
              </a:rPr>
              <a:t>Barrel</a:t>
            </a:r>
            <a:endParaRPr lang="fr-FR" sz="1600" dirty="0">
              <a:solidFill>
                <a:srgbClr val="00B050"/>
              </a:solidFill>
            </a:endParaRPr>
          </a:p>
        </p:txBody>
      </p:sp>
      <p:pic>
        <p:nvPicPr>
          <p:cNvPr id="13" name="Picture 10" descr="Effiency_Fw3_Fw4_460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47"/>
          <a:stretch/>
        </p:blipFill>
        <p:spPr>
          <a:xfrm>
            <a:off x="2731544" y="4607600"/>
            <a:ext cx="2304018" cy="2162604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ForwardPlateau_AllFEU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" y="4780899"/>
            <a:ext cx="2818527" cy="1952417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/>
        </p:nvSpPr>
        <p:spPr>
          <a:xfrm>
            <a:off x="6690468" y="826923"/>
            <a:ext cx="1845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B050"/>
                </a:solidFill>
              </a:rPr>
              <a:t>Electronique </a:t>
            </a:r>
            <a:r>
              <a:rPr lang="fr-FR" sz="1600" dirty="0" err="1" smtClean="0">
                <a:solidFill>
                  <a:srgbClr val="00B050"/>
                </a:solidFill>
              </a:rPr>
              <a:t>Dream</a:t>
            </a:r>
            <a:endParaRPr lang="fr-FR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3539505" y="2780928"/>
            <a:ext cx="5292488" cy="2016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200"/>
              </a:lnSpc>
              <a:spcBef>
                <a:spcPts val="800"/>
              </a:spcBef>
              <a:buSzPct val="90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SzPct val="36000"/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None/>
              <a:defRPr sz="6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dirty="0" smtClean="0"/>
              <a:t>Quelques projets</a:t>
            </a:r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  <a:p>
            <a:endParaRPr lang="fr-FR" sz="4000" dirty="0" smtClean="0"/>
          </a:p>
          <a:p>
            <a:r>
              <a:rPr lang="fr-FR" sz="4000" dirty="0" smtClean="0"/>
              <a:t>….de demain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43407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sujets de Thèse pour 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13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615" y="1378112"/>
            <a:ext cx="610616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Développement détecteur</a:t>
            </a:r>
          </a:p>
          <a:p>
            <a:endParaRPr lang="fr-FR" sz="1600" b="1" dirty="0">
              <a:solidFill>
                <a:schemeClr val="accent5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r>
              <a:rPr lang="fr-FR" sz="1600" dirty="0" err="1" smtClean="0">
                <a:solidFill>
                  <a:schemeClr val="tx2"/>
                </a:solidFill>
              </a:rPr>
              <a:t>Study</a:t>
            </a:r>
            <a:r>
              <a:rPr lang="fr-FR" sz="1600" dirty="0" smtClean="0">
                <a:solidFill>
                  <a:schemeClr val="tx2"/>
                </a:solidFill>
              </a:rPr>
              <a:t> of a high </a:t>
            </a:r>
            <a:r>
              <a:rPr lang="fr-FR" sz="1600" dirty="0" err="1" smtClean="0">
                <a:solidFill>
                  <a:schemeClr val="tx2"/>
                </a:solidFill>
              </a:rPr>
              <a:t>granularity</a:t>
            </a:r>
            <a:r>
              <a:rPr lang="fr-FR" sz="1600" dirty="0" smtClean="0">
                <a:solidFill>
                  <a:schemeClr val="tx2"/>
                </a:solidFill>
              </a:rPr>
              <a:t> and </a:t>
            </a:r>
            <a:r>
              <a:rPr lang="fr-FR" sz="1600" b="1" dirty="0" smtClean="0">
                <a:solidFill>
                  <a:schemeClr val="tx2"/>
                </a:solidFill>
              </a:rPr>
              <a:t>high </a:t>
            </a:r>
            <a:r>
              <a:rPr lang="fr-FR" sz="1600" b="1" dirty="0" err="1" smtClean="0">
                <a:solidFill>
                  <a:schemeClr val="tx2"/>
                </a:solidFill>
              </a:rPr>
              <a:t>precision</a:t>
            </a:r>
            <a:r>
              <a:rPr lang="fr-FR" sz="1600" b="1" dirty="0" smtClean="0">
                <a:solidFill>
                  <a:schemeClr val="tx2"/>
                </a:solidFill>
              </a:rPr>
              <a:t> timing detector </a:t>
            </a:r>
            <a:r>
              <a:rPr lang="fr-FR" sz="1600" dirty="0" smtClean="0">
                <a:solidFill>
                  <a:schemeClr val="tx2"/>
                </a:solidFill>
              </a:rPr>
              <a:t>for the LHC at high </a:t>
            </a:r>
            <a:r>
              <a:rPr lang="fr-FR" sz="1600" dirty="0" err="1" smtClean="0">
                <a:solidFill>
                  <a:schemeClr val="tx2"/>
                </a:solidFill>
              </a:rPr>
              <a:t>luminosity</a:t>
            </a:r>
            <a:r>
              <a:rPr lang="fr-FR" sz="1600" dirty="0" smtClean="0">
                <a:solidFill>
                  <a:schemeClr val="tx2"/>
                </a:solidFill>
              </a:rPr>
              <a:t> </a:t>
            </a:r>
            <a:r>
              <a:rPr lang="fr-FR" sz="1600" dirty="0" err="1" smtClean="0">
                <a:solidFill>
                  <a:schemeClr val="tx2"/>
                </a:solidFill>
              </a:rPr>
              <a:t>based</a:t>
            </a:r>
            <a:r>
              <a:rPr lang="fr-FR" sz="1600" dirty="0" smtClean="0">
                <a:solidFill>
                  <a:schemeClr val="tx2"/>
                </a:solidFill>
              </a:rPr>
              <a:t> on the </a:t>
            </a:r>
            <a:r>
              <a:rPr lang="fr-FR" sz="1600" dirty="0" err="1" smtClean="0">
                <a:solidFill>
                  <a:schemeClr val="tx2"/>
                </a:solidFill>
              </a:rPr>
              <a:t>Micromegas</a:t>
            </a:r>
            <a:r>
              <a:rPr lang="fr-FR" sz="1600" dirty="0" smtClean="0">
                <a:solidFill>
                  <a:schemeClr val="tx2"/>
                </a:solidFill>
              </a:rPr>
              <a:t> </a:t>
            </a:r>
            <a:r>
              <a:rPr lang="fr-FR" sz="1600" dirty="0" err="1" smtClean="0">
                <a:solidFill>
                  <a:schemeClr val="tx2"/>
                </a:solidFill>
              </a:rPr>
              <a:t>technology</a:t>
            </a:r>
            <a:r>
              <a:rPr lang="fr-FR" sz="1600" dirty="0" smtClean="0">
                <a:solidFill>
                  <a:schemeClr val="tx2"/>
                </a:solidFill>
              </a:rPr>
              <a:t>. Application to the mitigation of the collisions pile-up </a:t>
            </a:r>
            <a:r>
              <a:rPr lang="fr-FR" sz="1600" dirty="0" err="1" smtClean="0">
                <a:solidFill>
                  <a:schemeClr val="tx2"/>
                </a:solidFill>
              </a:rPr>
              <a:t>effects</a:t>
            </a:r>
            <a:r>
              <a:rPr lang="fr-FR" sz="1600" dirty="0" smtClean="0">
                <a:solidFill>
                  <a:schemeClr val="tx2"/>
                </a:solidFill>
              </a:rPr>
              <a:t> in the </a:t>
            </a:r>
            <a:r>
              <a:rPr lang="fr-FR" sz="1600" dirty="0" err="1" smtClean="0">
                <a:solidFill>
                  <a:schemeClr val="tx2"/>
                </a:solidFill>
              </a:rPr>
              <a:t>physics</a:t>
            </a:r>
            <a:r>
              <a:rPr lang="fr-FR" sz="1600" dirty="0" smtClean="0">
                <a:solidFill>
                  <a:schemeClr val="tx2"/>
                </a:solidFill>
              </a:rPr>
              <a:t> analyses </a:t>
            </a:r>
            <a:r>
              <a:rPr lang="fr-FR" sz="1600" dirty="0" err="1" smtClean="0">
                <a:solidFill>
                  <a:schemeClr val="tx2"/>
                </a:solidFill>
              </a:rPr>
              <a:t>with</a:t>
            </a:r>
            <a:r>
              <a:rPr lang="fr-FR" sz="1600" dirty="0" smtClean="0">
                <a:solidFill>
                  <a:schemeClr val="tx2"/>
                </a:solidFill>
              </a:rPr>
              <a:t> the </a:t>
            </a:r>
            <a:r>
              <a:rPr lang="fr-FR" sz="1600" b="1" dirty="0" smtClean="0">
                <a:solidFill>
                  <a:schemeClr val="tx2"/>
                </a:solidFill>
              </a:rPr>
              <a:t>ATLAS Detector</a:t>
            </a: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  <a:p>
            <a:endParaRPr lang="fr-FR" sz="1600" dirty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  <a:p>
            <a:r>
              <a:rPr lang="fr-FR" sz="1600" b="1" dirty="0" err="1">
                <a:solidFill>
                  <a:schemeClr val="tx2"/>
                </a:solidFill>
              </a:rPr>
              <a:t>Trajectrographe</a:t>
            </a:r>
            <a:r>
              <a:rPr lang="fr-FR" sz="1600" b="1" dirty="0">
                <a:solidFill>
                  <a:schemeClr val="tx2"/>
                </a:solidFill>
              </a:rPr>
              <a:t> Silicium innovant </a:t>
            </a:r>
            <a:r>
              <a:rPr lang="fr-FR" sz="1600" dirty="0">
                <a:solidFill>
                  <a:schemeClr val="tx2"/>
                </a:solidFill>
              </a:rPr>
              <a:t>pour la détection des rayonnements ionisants permettant d’atteindre une </a:t>
            </a:r>
            <a:r>
              <a:rPr lang="fr-FR" sz="1600" b="1" dirty="0">
                <a:solidFill>
                  <a:schemeClr val="tx2"/>
                </a:solidFill>
              </a:rPr>
              <a:t>précision temporelle et spatiale ultime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95" y="4941168"/>
            <a:ext cx="2582933" cy="14376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555" y="2292606"/>
            <a:ext cx="2196162" cy="211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2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sujets de Thèse pour 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14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07504" y="1262365"/>
            <a:ext cx="61926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Développement détecteur</a:t>
            </a:r>
          </a:p>
          <a:p>
            <a:endParaRPr lang="fr-FR" sz="1600" b="1" dirty="0">
              <a:solidFill>
                <a:schemeClr val="accent5"/>
              </a:solidFill>
            </a:endParaRPr>
          </a:p>
          <a:p>
            <a:r>
              <a:rPr lang="fr-FR" sz="1600" dirty="0" smtClean="0">
                <a:solidFill>
                  <a:schemeClr val="tx2"/>
                </a:solidFill>
              </a:rPr>
              <a:t>Non invasive </a:t>
            </a:r>
            <a:r>
              <a:rPr lang="fr-FR" sz="1600" b="1" dirty="0" smtClean="0">
                <a:solidFill>
                  <a:schemeClr val="tx2"/>
                </a:solidFill>
              </a:rPr>
              <a:t>Profile monitor </a:t>
            </a:r>
            <a:r>
              <a:rPr lang="fr-FR" sz="1600" dirty="0" smtClean="0">
                <a:solidFill>
                  <a:schemeClr val="tx2"/>
                </a:solidFill>
              </a:rPr>
              <a:t>for </a:t>
            </a:r>
            <a:r>
              <a:rPr lang="fr-FR" sz="1600" dirty="0" err="1" smtClean="0">
                <a:solidFill>
                  <a:schemeClr val="tx2"/>
                </a:solidFill>
              </a:rPr>
              <a:t>beam</a:t>
            </a:r>
            <a:r>
              <a:rPr lang="fr-FR" sz="1600" dirty="0" smtClean="0">
                <a:solidFill>
                  <a:schemeClr val="tx2"/>
                </a:solidFill>
              </a:rPr>
              <a:t> profile </a:t>
            </a:r>
            <a:r>
              <a:rPr lang="fr-FR" sz="1600" dirty="0" err="1" smtClean="0">
                <a:solidFill>
                  <a:schemeClr val="tx2"/>
                </a:solidFill>
              </a:rPr>
              <a:t>measurement</a:t>
            </a:r>
            <a:r>
              <a:rPr lang="fr-FR" sz="1600" dirty="0" smtClean="0">
                <a:solidFill>
                  <a:schemeClr val="tx2"/>
                </a:solidFill>
              </a:rPr>
              <a:t> of ESS </a:t>
            </a:r>
            <a:r>
              <a:rPr lang="fr-FR" sz="1600" dirty="0" err="1" smtClean="0">
                <a:solidFill>
                  <a:schemeClr val="tx2"/>
                </a:solidFill>
              </a:rPr>
              <a:t>beam</a:t>
            </a:r>
            <a:endParaRPr lang="fr-FR" sz="1600" dirty="0" smtClean="0">
              <a:solidFill>
                <a:schemeClr val="tx2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r>
              <a:rPr lang="fr-FR" sz="1600" b="1" dirty="0" smtClean="0">
                <a:solidFill>
                  <a:schemeClr val="tx2"/>
                </a:solidFill>
              </a:rPr>
              <a:t>Détecteur </a:t>
            </a:r>
            <a:r>
              <a:rPr lang="fr-FR" sz="1600" b="1" dirty="0" smtClean="0">
                <a:solidFill>
                  <a:schemeClr val="tx2"/>
                </a:solidFill>
              </a:rPr>
              <a:t>sphérique </a:t>
            </a:r>
            <a:r>
              <a:rPr lang="fr-FR" sz="1600" dirty="0" smtClean="0">
                <a:solidFill>
                  <a:schemeClr val="tx2"/>
                </a:solidFill>
              </a:rPr>
              <a:t>et la recherche des </a:t>
            </a:r>
            <a:r>
              <a:rPr lang="fr-FR" sz="1600" b="1" dirty="0" err="1" smtClean="0">
                <a:solidFill>
                  <a:schemeClr val="tx2"/>
                </a:solidFill>
              </a:rPr>
              <a:t>WIMPs</a:t>
            </a:r>
            <a:r>
              <a:rPr lang="fr-FR" sz="1600" b="1" dirty="0" smtClean="0">
                <a:solidFill>
                  <a:schemeClr val="tx2"/>
                </a:solidFill>
              </a:rPr>
              <a:t> légers </a:t>
            </a:r>
            <a:r>
              <a:rPr lang="fr-FR" sz="1600" dirty="0" smtClean="0">
                <a:solidFill>
                  <a:schemeClr val="tx2"/>
                </a:solidFill>
              </a:rPr>
              <a:t>dans le projet NEWS</a:t>
            </a: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r>
              <a:rPr lang="fr-FR" sz="1600" dirty="0" smtClean="0">
                <a:solidFill>
                  <a:schemeClr val="tx2"/>
                </a:solidFill>
              </a:rPr>
              <a:t>Projet </a:t>
            </a:r>
            <a:r>
              <a:rPr lang="fr-FR" sz="1600" dirty="0">
                <a:solidFill>
                  <a:schemeClr val="tx2"/>
                </a:solidFill>
              </a:rPr>
              <a:t>WA105: Etude d’un prototype de </a:t>
            </a:r>
            <a:r>
              <a:rPr lang="fr-FR" sz="1600" b="1" dirty="0">
                <a:solidFill>
                  <a:schemeClr val="tx2"/>
                </a:solidFill>
              </a:rPr>
              <a:t>TPC en argon liquide</a:t>
            </a:r>
            <a:r>
              <a:rPr lang="fr-FR" sz="1600" dirty="0">
                <a:solidFill>
                  <a:schemeClr val="tx2"/>
                </a:solidFill>
              </a:rPr>
              <a:t> double phase utilisant des détecteurs </a:t>
            </a:r>
            <a:r>
              <a:rPr lang="fr-FR" sz="1600" dirty="0" smtClean="0">
                <a:solidFill>
                  <a:schemeClr val="tx2"/>
                </a:solidFill>
              </a:rPr>
              <a:t>MPGD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sz="1600" dirty="0">
              <a:solidFill>
                <a:schemeClr val="tx2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r>
              <a:rPr lang="fr-FR" sz="1600" dirty="0" err="1">
                <a:solidFill>
                  <a:schemeClr val="tx2"/>
                </a:solidFill>
              </a:rPr>
              <a:t>Thin-bulk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  <a:r>
              <a:rPr lang="fr-FR" sz="1600" dirty="0" err="1">
                <a:solidFill>
                  <a:schemeClr val="tx2"/>
                </a:solidFill>
              </a:rPr>
              <a:t>Micromegas</a:t>
            </a:r>
            <a:r>
              <a:rPr lang="fr-FR" sz="1600" dirty="0">
                <a:solidFill>
                  <a:schemeClr val="tx2"/>
                </a:solidFill>
              </a:rPr>
              <a:t> : étude, optimisation et développement des </a:t>
            </a:r>
            <a:r>
              <a:rPr lang="fr-FR" sz="1600" b="1" dirty="0">
                <a:solidFill>
                  <a:schemeClr val="tx2"/>
                </a:solidFill>
              </a:rPr>
              <a:t>détecteurs gazeux </a:t>
            </a:r>
            <a:r>
              <a:rPr lang="fr-FR" sz="1600" dirty="0" err="1">
                <a:solidFill>
                  <a:schemeClr val="tx2"/>
                </a:solidFill>
              </a:rPr>
              <a:t>micromegas</a:t>
            </a:r>
            <a:r>
              <a:rPr lang="fr-FR" sz="1600" dirty="0">
                <a:solidFill>
                  <a:schemeClr val="tx2"/>
                </a:solidFill>
              </a:rPr>
              <a:t> pour les </a:t>
            </a:r>
            <a:r>
              <a:rPr lang="fr-FR" sz="1600" b="1" dirty="0">
                <a:solidFill>
                  <a:schemeClr val="tx2"/>
                </a:solidFill>
              </a:rPr>
              <a:t>applications à haute pression</a:t>
            </a:r>
          </a:p>
          <a:p>
            <a:endParaRPr lang="fr-FR" sz="1600" b="1" dirty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</p:txBody>
      </p:sp>
      <p:pic>
        <p:nvPicPr>
          <p:cNvPr id="5" name="Image 249" descr="IMG_7882[1].JPG"/>
          <p:cNvPicPr>
            <a:picLocks noChangeAspect="1"/>
          </p:cNvPicPr>
          <p:nvPr/>
        </p:nvPicPr>
        <p:blipFill>
          <a:blip r:embed="rId2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517" y="2381430"/>
            <a:ext cx="1888238" cy="1335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3933056"/>
            <a:ext cx="2582116" cy="16368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94" y="5591705"/>
            <a:ext cx="1476562" cy="11074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780" y="922670"/>
            <a:ext cx="1116522" cy="134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4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sujets de Thèse pour 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15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5125" y="4523636"/>
            <a:ext cx="61830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Génie Logiciel</a:t>
            </a: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r>
              <a:rPr lang="fr-FR" sz="1600" dirty="0" smtClean="0">
                <a:solidFill>
                  <a:schemeClr val="tx2"/>
                </a:solidFill>
              </a:rPr>
              <a:t>Composants logiciels génériques pour le </a:t>
            </a:r>
            <a:r>
              <a:rPr lang="fr-FR" sz="1600" b="1" dirty="0" smtClean="0">
                <a:solidFill>
                  <a:schemeClr val="tx2"/>
                </a:solidFill>
              </a:rPr>
              <a:t>contrôle, la configuration et l’acquisition</a:t>
            </a:r>
            <a:r>
              <a:rPr lang="fr-FR" sz="1600" dirty="0" smtClean="0">
                <a:solidFill>
                  <a:schemeClr val="tx2"/>
                </a:solidFill>
              </a:rPr>
              <a:t> de systèmes électroniques distribués</a:t>
            </a: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dirty="0" smtClean="0">
                <a:solidFill>
                  <a:schemeClr val="tx2"/>
                </a:solidFill>
              </a:rPr>
              <a:t>Etude d’un </a:t>
            </a:r>
            <a:r>
              <a:rPr lang="fr-FR" sz="1600" dirty="0" err="1" smtClean="0">
                <a:solidFill>
                  <a:schemeClr val="tx2"/>
                </a:solidFill>
              </a:rPr>
              <a:t>shader</a:t>
            </a:r>
            <a:r>
              <a:rPr lang="fr-FR" sz="1600" dirty="0" smtClean="0">
                <a:solidFill>
                  <a:schemeClr val="tx2"/>
                </a:solidFill>
              </a:rPr>
              <a:t> </a:t>
            </a:r>
            <a:r>
              <a:rPr lang="fr-FR" sz="1600" dirty="0" err="1" smtClean="0">
                <a:solidFill>
                  <a:schemeClr val="tx2"/>
                </a:solidFill>
              </a:rPr>
              <a:t>glsl</a:t>
            </a:r>
            <a:r>
              <a:rPr lang="fr-FR" sz="1600" dirty="0" smtClean="0">
                <a:solidFill>
                  <a:schemeClr val="tx2"/>
                </a:solidFill>
              </a:rPr>
              <a:t> pour la reconstruction et </a:t>
            </a:r>
            <a:r>
              <a:rPr lang="fr-FR" sz="1600" b="1" dirty="0" smtClean="0">
                <a:solidFill>
                  <a:schemeClr val="tx2"/>
                </a:solidFill>
              </a:rPr>
              <a:t>la visualisation de lignes de courant</a:t>
            </a:r>
            <a:r>
              <a:rPr lang="fr-FR" sz="1600" b="1" dirty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    </a:t>
            </a:r>
            <a:endParaRPr lang="fr-FR" sz="1600" b="1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073" y="1423217"/>
            <a:ext cx="615711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accent5"/>
                </a:solidFill>
              </a:rPr>
              <a:t>Développement électronique</a:t>
            </a:r>
          </a:p>
          <a:p>
            <a:endParaRPr lang="fr-FR" sz="1600" b="1" dirty="0" smtClean="0">
              <a:solidFill>
                <a:schemeClr val="accent5"/>
              </a:solidFill>
            </a:endParaRPr>
          </a:p>
          <a:p>
            <a:r>
              <a:rPr lang="fr-FR" sz="1600" dirty="0" smtClean="0">
                <a:solidFill>
                  <a:schemeClr val="tx2"/>
                </a:solidFill>
              </a:rPr>
              <a:t>Développement </a:t>
            </a:r>
            <a:r>
              <a:rPr lang="fr-FR" sz="1600" dirty="0">
                <a:solidFill>
                  <a:schemeClr val="tx2"/>
                </a:solidFill>
              </a:rPr>
              <a:t>d’un </a:t>
            </a:r>
            <a:r>
              <a:rPr lang="fr-FR" sz="1600" b="1" dirty="0" err="1">
                <a:solidFill>
                  <a:schemeClr val="tx2"/>
                </a:solidFill>
              </a:rPr>
              <a:t>spectro</a:t>
            </a:r>
            <a:r>
              <a:rPr lang="fr-FR" sz="1600" b="1" dirty="0">
                <a:solidFill>
                  <a:schemeClr val="tx2"/>
                </a:solidFill>
              </a:rPr>
              <a:t>-imageur </a:t>
            </a:r>
            <a:r>
              <a:rPr lang="fr-FR" sz="1600" b="1" dirty="0" err="1">
                <a:solidFill>
                  <a:schemeClr val="tx2"/>
                </a:solidFill>
              </a:rPr>
              <a:t>CdTe</a:t>
            </a:r>
            <a:r>
              <a:rPr lang="fr-FR" sz="1600" dirty="0">
                <a:solidFill>
                  <a:schemeClr val="tx2"/>
                </a:solidFill>
              </a:rPr>
              <a:t> numérique pour </a:t>
            </a:r>
            <a:r>
              <a:rPr lang="fr-FR" sz="1600" b="1" dirty="0">
                <a:solidFill>
                  <a:schemeClr val="tx2"/>
                </a:solidFill>
              </a:rPr>
              <a:t>l’application spatiale</a:t>
            </a: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dirty="0">
                <a:solidFill>
                  <a:schemeClr val="tx2"/>
                </a:solidFill>
              </a:rPr>
              <a:t>Intégration de capteurs à transition supraconductrice (TES) haute impédance pour la réalisation de </a:t>
            </a:r>
            <a:r>
              <a:rPr lang="fr-FR" sz="1600" dirty="0" err="1">
                <a:solidFill>
                  <a:schemeClr val="tx2"/>
                </a:solidFill>
              </a:rPr>
              <a:t>spectro</a:t>
            </a:r>
            <a:r>
              <a:rPr lang="fr-FR" sz="1600" dirty="0">
                <a:solidFill>
                  <a:schemeClr val="tx2"/>
                </a:solidFill>
              </a:rPr>
              <a:t>-imageurs-X pour </a:t>
            </a:r>
            <a:r>
              <a:rPr lang="fr-FR" sz="1600" b="1" dirty="0">
                <a:solidFill>
                  <a:schemeClr val="tx2"/>
                </a:solidFill>
              </a:rPr>
              <a:t>l’astrophysique spatiale </a:t>
            </a:r>
            <a:r>
              <a:rPr lang="fr-FR" sz="1600" dirty="0">
                <a:solidFill>
                  <a:schemeClr val="tx2"/>
                </a:solidFill>
              </a:rPr>
              <a:t>et développement de </a:t>
            </a:r>
            <a:r>
              <a:rPr lang="fr-FR" sz="1600" dirty="0" smtClean="0">
                <a:solidFill>
                  <a:schemeClr val="tx2"/>
                </a:solidFill>
              </a:rPr>
              <a:t>l’électronique </a:t>
            </a:r>
            <a:r>
              <a:rPr lang="fr-FR" sz="1600" dirty="0">
                <a:solidFill>
                  <a:schemeClr val="tx2"/>
                </a:solidFill>
              </a:rPr>
              <a:t>cryogénique </a:t>
            </a:r>
            <a:r>
              <a:rPr lang="fr-FR" sz="1600" dirty="0" smtClean="0">
                <a:solidFill>
                  <a:schemeClr val="tx2"/>
                </a:solidFill>
              </a:rPr>
              <a:t>associée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  <a:p>
            <a:endParaRPr lang="fr-FR" sz="1600" dirty="0">
              <a:solidFill>
                <a:schemeClr val="tx2"/>
              </a:solidFill>
            </a:endParaRPr>
          </a:p>
          <a:p>
            <a:endParaRPr lang="fr-FR" sz="1600" dirty="0" smtClean="0">
              <a:solidFill>
                <a:schemeClr val="tx2"/>
              </a:solidFill>
            </a:endParaRPr>
          </a:p>
        </p:txBody>
      </p:sp>
      <p:pic>
        <p:nvPicPr>
          <p:cNvPr id="7" name="Picture 2" descr="C:\Users\ed141921.INTRA\Desktop\faits marquants\SDVISION\4.9.14_nature_cover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4612" y="5278654"/>
            <a:ext cx="1129845" cy="148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738" y="3527321"/>
            <a:ext cx="2747094" cy="13963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253" y="783354"/>
            <a:ext cx="1552975" cy="104263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9" y="1926491"/>
            <a:ext cx="1872208" cy="15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4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-324544" y="972397"/>
            <a:ext cx="9217024" cy="4862671"/>
          </a:xfrm>
        </p:spPr>
        <p:txBody>
          <a:bodyPr/>
          <a:lstStyle/>
          <a:p>
            <a:pPr marL="1209675" indent="-28575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Sujet passionnant et multidisciplinaire</a:t>
            </a:r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Des  défis à relever </a:t>
            </a:r>
            <a:endParaRPr lang="fr-FR" sz="1600" dirty="0"/>
          </a:p>
          <a:p>
            <a:pPr marL="1209675" indent="-28575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R&amp;D très amont/ développement dans un projet établi</a:t>
            </a: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Travail de groupe: physiciens, ingénieurs, techniciens. Aspects de management.</a:t>
            </a: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Au sein de </a:t>
            </a:r>
            <a:r>
              <a:rPr lang="fr-FR" sz="1600" dirty="0" smtClean="0"/>
              <a:t>collaborations </a:t>
            </a:r>
            <a:r>
              <a:rPr lang="fr-FR" sz="1600" dirty="0" smtClean="0"/>
              <a:t>internationales</a:t>
            </a:r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Applications sociétales: tomographie </a:t>
            </a:r>
            <a:r>
              <a:rPr lang="fr-FR" sz="1600" dirty="0" err="1"/>
              <a:t>muonique</a:t>
            </a:r>
            <a:r>
              <a:rPr lang="fr-FR" sz="1600" dirty="0"/>
              <a:t> (volcanologie, archéologie, sécurité du territoire), détection des feux de forets, imagerie </a:t>
            </a:r>
            <a:r>
              <a:rPr lang="fr-FR" sz="1600" dirty="0" smtClean="0"/>
              <a:t>médicale</a:t>
            </a:r>
            <a:r>
              <a:rPr lang="fr-FR" sz="1600" dirty="0" smtClean="0"/>
              <a:t>…</a:t>
            </a:r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Possibilité d’aborder des </a:t>
            </a:r>
            <a:r>
              <a:rPr lang="fr-FR" sz="1600" dirty="0"/>
              <a:t>thématiques </a:t>
            </a:r>
            <a:r>
              <a:rPr lang="fr-FR" sz="1600" dirty="0" smtClean="0"/>
              <a:t>très </a:t>
            </a:r>
            <a:r>
              <a:rPr lang="fr-FR" sz="1600" dirty="0"/>
              <a:t>différentes </a:t>
            </a:r>
            <a:r>
              <a:rPr lang="fr-FR" sz="1600" dirty="0" smtClean="0"/>
              <a:t>(matière noire, détecteur des photons pour le spatial, détecteur de muons ATLAS…)</a:t>
            </a: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1266825" indent="-342900">
              <a:buFont typeface="Wingdings" panose="05000000000000000000" pitchFamily="2" charset="2"/>
              <a:buChar char="§"/>
            </a:pPr>
            <a:endParaRPr lang="fr-FR" sz="1600" dirty="0"/>
          </a:p>
        </p:txBody>
      </p:sp>
      <p:pic>
        <p:nvPicPr>
          <p:cNvPr id="6" name="Shape 279"/>
          <p:cNvPicPr preferRelativeResize="0"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416" y="5924252"/>
            <a:ext cx="1077643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982" y="5924252"/>
            <a:ext cx="1257627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249" descr="IMG_7882[1].JPG"/>
          <p:cNvPicPr>
            <a:picLocks noChangeAspect="1"/>
          </p:cNvPicPr>
          <p:nvPr/>
        </p:nvPicPr>
        <p:blipFill>
          <a:blip r:embed="rId4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2398" y="5932462"/>
            <a:ext cx="1274375" cy="90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36512" y="5909083"/>
            <a:ext cx="1995415" cy="937823"/>
          </a:xfrm>
          <a:prstGeom prst="rect">
            <a:avLst/>
          </a:prstGeom>
        </p:spPr>
      </p:pic>
      <p:pic>
        <p:nvPicPr>
          <p:cNvPr id="10" name="Picture 2003" descr="AFTER_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9140" y="5877272"/>
            <a:ext cx="918635" cy="956590"/>
          </a:xfrm>
          <a:prstGeom prst="rect">
            <a:avLst/>
          </a:prstGeom>
          <a:noFill/>
        </p:spPr>
      </p:pic>
      <p:pic>
        <p:nvPicPr>
          <p:cNvPr id="11" name="Picture 2" descr="K:\Projets\Alice\Docs\TDR\2014-11-07\c2_sensor.r924\figures\20141013_095400_CAN_CROP1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4332" y="5924252"/>
            <a:ext cx="1255295" cy="89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ed141921.INTRA\Desktop\faits marquants\SDVISION\4.9.14_nature_cov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1912" y="5924251"/>
            <a:ext cx="678310" cy="89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773" y="5909083"/>
            <a:ext cx="780136" cy="93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0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67944" y="2924944"/>
            <a:ext cx="5292488" cy="2160240"/>
          </a:xfrm>
        </p:spPr>
        <p:txBody>
          <a:bodyPr/>
          <a:lstStyle/>
          <a:p>
            <a:r>
              <a:rPr lang="fr-FR" sz="4000" dirty="0" smtClean="0"/>
              <a:t>C’EST FINI !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32997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T2K (Tokai To </a:t>
            </a:r>
            <a:r>
              <a:rPr lang="fr-FR" dirty="0" err="1" smtClean="0"/>
              <a:t>Kamiokande</a:t>
            </a:r>
            <a:r>
              <a:rPr lang="fr-FR" dirty="0" smtClean="0"/>
              <a:t>)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expérience d’</a:t>
            </a:r>
            <a:r>
              <a:rPr lang="fr-FR" dirty="0" smtClean="0"/>
              <a:t>oscillation de </a:t>
            </a:r>
            <a:r>
              <a:rPr lang="fr-FR" dirty="0" smtClean="0"/>
              <a:t>neutrino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B64DFE55-879B-4DC4-BFBB-36C0169B75DD}" type="slidenum">
              <a:rPr lang="fr-FR" smtClean="0"/>
              <a:t>18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467544" y="6237312"/>
            <a:ext cx="8027988" cy="466725"/>
            <a:chOff x="467544" y="6058619"/>
            <a:chExt cx="8027988" cy="46672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67544" y="6058619"/>
              <a:ext cx="8027988" cy="466725"/>
            </a:xfrm>
            <a:prstGeom prst="rect">
              <a:avLst/>
            </a:prstGeom>
            <a:solidFill>
              <a:srgbClr val="FF5050">
                <a:alpha val="15000"/>
              </a:srgbClr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582" y="6093544"/>
              <a:ext cx="822325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0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4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91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869" y="6093544"/>
              <a:ext cx="617538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8569" y="6093544"/>
              <a:ext cx="411163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6894" y="6093544"/>
              <a:ext cx="822325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382" y="6093544"/>
              <a:ext cx="800100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6114181"/>
              <a:ext cx="6159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9" descr="montageTIPP0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63" y="1052736"/>
            <a:ext cx="323215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179512" y="980728"/>
            <a:ext cx="3289578" cy="50405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fr-FR" sz="14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Assemblage </a:t>
            </a:r>
            <a:r>
              <a:rPr lang="fr-FR" sz="14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et tests @TRIUMF (Canada</a:t>
            </a:r>
            <a:r>
              <a:rPr lang="fr-FR" sz="1400" b="0" dirty="0" smtClean="0"/>
              <a:t>)</a:t>
            </a:r>
            <a:endParaRPr lang="fr-FR" sz="1400" b="0" dirty="0"/>
          </a:p>
        </p:txBody>
      </p:sp>
      <p:cxnSp>
        <p:nvCxnSpPr>
          <p:cNvPr id="24" name="Connecteur droit avec flèche 23"/>
          <p:cNvCxnSpPr/>
          <p:nvPr/>
        </p:nvCxnSpPr>
        <p:spPr>
          <a:xfrm flipH="1">
            <a:off x="251521" y="2032509"/>
            <a:ext cx="216023" cy="3556731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 rot="16200000">
            <a:off x="-222168" y="3517731"/>
            <a:ext cx="71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2.2 m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26" name="Picture 7" descr="MM1_001_onstiff_side150dp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811" y="969585"/>
            <a:ext cx="1368152" cy="152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 descr="neutrinos evt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56438"/>
            <a:ext cx="3960440" cy="227495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899918" y="878472"/>
            <a:ext cx="41518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Spécifications: </a:t>
            </a:r>
            <a:r>
              <a:rPr lang="fr-FR" sz="1400" dirty="0" smtClean="0">
                <a:solidFill>
                  <a:schemeClr val="tx2"/>
                </a:solidFill>
              </a:rPr>
              <a:t>Identification, mesure </a:t>
            </a:r>
            <a:r>
              <a:rPr lang="fr-FR" sz="1400" dirty="0" smtClean="0">
                <a:solidFill>
                  <a:schemeClr val="tx2"/>
                </a:solidFill>
              </a:rPr>
              <a:t>de </a:t>
            </a:r>
            <a:r>
              <a:rPr lang="fr-FR" sz="1400" dirty="0" smtClean="0">
                <a:solidFill>
                  <a:schemeClr val="tx2"/>
                </a:solidFill>
              </a:rPr>
              <a:t>l’impulsion </a:t>
            </a:r>
            <a:r>
              <a:rPr lang="fr-FR" sz="1400" dirty="0" smtClean="0">
                <a:solidFill>
                  <a:schemeClr val="tx2"/>
                </a:solidFill>
              </a:rPr>
              <a:t>r</a:t>
            </a:r>
            <a:r>
              <a:rPr lang="fr-FR" sz="1400" dirty="0" smtClean="0">
                <a:solidFill>
                  <a:schemeClr val="tx2"/>
                </a:solidFill>
              </a:rPr>
              <a:t>ésolution </a:t>
            </a:r>
            <a:r>
              <a:rPr lang="fr-FR" sz="1400" dirty="0" smtClean="0">
                <a:solidFill>
                  <a:schemeClr val="tx2"/>
                </a:solidFill>
              </a:rPr>
              <a:t>spatiale 600 </a:t>
            </a:r>
            <a:r>
              <a:rPr lang="fr-FR" sz="1400" dirty="0" smtClean="0">
                <a:solidFill>
                  <a:schemeClr val="tx2"/>
                </a:solidFill>
              </a:rPr>
              <a:t>µm</a:t>
            </a:r>
          </a:p>
          <a:p>
            <a:endParaRPr lang="fr-FR" sz="1400" dirty="0" smtClean="0">
              <a:solidFill>
                <a:schemeClr val="tx2"/>
              </a:solidFill>
            </a:endParaRPr>
          </a:p>
          <a:p>
            <a:r>
              <a:rPr lang="fr-FR" sz="1400" dirty="0" err="1" smtClean="0">
                <a:solidFill>
                  <a:schemeClr val="tx2"/>
                </a:solidFill>
              </a:rPr>
              <a:t>Micromegas</a:t>
            </a:r>
            <a:r>
              <a:rPr lang="fr-FR" sz="1400" dirty="0" smtClean="0">
                <a:solidFill>
                  <a:schemeClr val="tx2"/>
                </a:solidFill>
              </a:rPr>
              <a:t>: détecteur gazeux </a:t>
            </a:r>
            <a:r>
              <a:rPr lang="fr-FR" sz="1400" dirty="0">
                <a:solidFill>
                  <a:schemeClr val="tx2"/>
                </a:solidFill>
              </a:rPr>
              <a:t>i</a:t>
            </a:r>
            <a:r>
              <a:rPr lang="fr-FR" sz="1400" dirty="0" smtClean="0">
                <a:solidFill>
                  <a:schemeClr val="tx2"/>
                </a:solidFill>
              </a:rPr>
              <a:t>nventé à l’</a:t>
            </a:r>
            <a:r>
              <a:rPr lang="fr-FR" sz="1400" dirty="0" err="1" smtClean="0">
                <a:solidFill>
                  <a:schemeClr val="tx2"/>
                </a:solidFill>
              </a:rPr>
              <a:t>Irfu</a:t>
            </a:r>
            <a:endParaRPr lang="fr-FR" sz="1400" dirty="0">
              <a:solidFill>
                <a:schemeClr val="tx2"/>
              </a:solidFill>
            </a:endParaRP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b="1" dirty="0" smtClean="0">
                <a:solidFill>
                  <a:schemeClr val="tx2"/>
                </a:solidFill>
              </a:rPr>
              <a:t>Responsabilités de l’IRFU</a:t>
            </a:r>
            <a:r>
              <a:rPr lang="fr-FR" sz="1400" b="1" dirty="0">
                <a:solidFill>
                  <a:schemeClr val="tx2"/>
                </a:solidFill>
              </a:rPr>
              <a:t>: </a:t>
            </a:r>
            <a:endParaRPr lang="fr-FR" sz="1400" b="1" dirty="0" smtClean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2"/>
                </a:solidFill>
              </a:rPr>
              <a:t>C</a:t>
            </a:r>
            <a:r>
              <a:rPr lang="fr-FR" sz="1400" dirty="0" smtClean="0">
                <a:solidFill>
                  <a:schemeClr val="tx2"/>
                </a:solidFill>
              </a:rPr>
              <a:t>onception</a:t>
            </a:r>
            <a:r>
              <a:rPr lang="fr-FR" sz="1400" dirty="0">
                <a:solidFill>
                  <a:schemeClr val="tx2"/>
                </a:solidFill>
              </a:rPr>
              <a:t>, </a:t>
            </a:r>
            <a:r>
              <a:rPr lang="fr-FR" sz="1400" dirty="0" smtClean="0">
                <a:solidFill>
                  <a:schemeClr val="tx2"/>
                </a:solidFill>
              </a:rPr>
              <a:t>réalisation</a:t>
            </a:r>
            <a:r>
              <a:rPr lang="fr-FR" sz="1400" dirty="0">
                <a:solidFill>
                  <a:schemeClr val="tx2"/>
                </a:solidFill>
              </a:rPr>
              <a:t> </a:t>
            </a:r>
            <a:r>
              <a:rPr lang="fr-FR" sz="1400" dirty="0" smtClean="0">
                <a:solidFill>
                  <a:schemeClr val="tx2"/>
                </a:solidFill>
              </a:rPr>
              <a:t>des 72 modules et 124 k voies d’électronique.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2"/>
                </a:solidFill>
              </a:rPr>
              <a:t>Architecture de l’électronique de lecture,  développement, production et </a:t>
            </a:r>
            <a:r>
              <a:rPr lang="fr-FR" sz="1400" dirty="0" smtClean="0">
                <a:solidFill>
                  <a:schemeClr val="tx2"/>
                </a:solidFill>
              </a:rPr>
              <a:t>test</a:t>
            </a:r>
            <a:endParaRPr lang="fr-FR" sz="1400" dirty="0">
              <a:solidFill>
                <a:schemeClr val="tx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1677964" y="1097336"/>
            <a:ext cx="2260480" cy="1152128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V="1">
            <a:off x="1677964" y="2479904"/>
            <a:ext cx="2245964" cy="232302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2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_powerpoint_CEA_Irfu">
  <a:themeElements>
    <a:clrScheme name="Mike">
      <a:dk1>
        <a:srgbClr val="00221C"/>
      </a:dk1>
      <a:lt1>
        <a:sysClr val="window" lastClr="FFFFFF"/>
      </a:lt1>
      <a:dk2>
        <a:srgbClr val="015444"/>
      </a:dk2>
      <a:lt2>
        <a:srgbClr val="58C0AC"/>
      </a:lt2>
      <a:accent1>
        <a:srgbClr val="E49969"/>
      </a:accent1>
      <a:accent2>
        <a:srgbClr val="388022"/>
      </a:accent2>
      <a:accent3>
        <a:srgbClr val="975428"/>
      </a:accent3>
      <a:accent4>
        <a:srgbClr val="5ED538"/>
      </a:accent4>
      <a:accent5>
        <a:srgbClr val="E03A51"/>
      </a:accent5>
      <a:accent6>
        <a:srgbClr val="7D0112"/>
      </a:accent6>
      <a:hlink>
        <a:srgbClr val="C0031D"/>
      </a:hlink>
      <a:folHlink>
        <a:srgbClr val="E0667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882</Words>
  <Application>Microsoft Office PowerPoint</Application>
  <PresentationFormat>Affichage à l'écran (4:3)</PresentationFormat>
  <Paragraphs>236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ＭＳ Ｐゴシック</vt:lpstr>
      <vt:lpstr>Arial</vt:lpstr>
      <vt:lpstr>Calibri</vt:lpstr>
      <vt:lpstr>Helvetica Light</vt:lpstr>
      <vt:lpstr>Symbol</vt:lpstr>
      <vt:lpstr>Times New Roman</vt:lpstr>
      <vt:lpstr>Verdana</vt:lpstr>
      <vt:lpstr>Wingdings</vt:lpstr>
      <vt:lpstr>Mod_powerpoint_CEA_Irfu</vt:lpstr>
      <vt:lpstr>Présentation PowerPoint</vt:lpstr>
      <vt:lpstr>Mesurer l’infiniment petit et l’infiniment grand</vt:lpstr>
      <vt:lpstr>Mesurer l’infiniment petit et l’infiniment grand</vt:lpstr>
      <vt:lpstr>Interaction Particule-Matière</vt:lpstr>
      <vt:lpstr>CONSTRUIRE AVANT D’EXPLORER</vt:lpstr>
      <vt:lpstr>Présentation PowerPoint</vt:lpstr>
      <vt:lpstr>Calorimètre ATLAS</vt:lpstr>
      <vt:lpstr> T2K (Tokai To Kamiokande) :  expérience d’oscillation de neutrino</vt:lpstr>
      <vt:lpstr>Présentation PowerPoint</vt:lpstr>
      <vt:lpstr>Présentation PowerPoint</vt:lpstr>
      <vt:lpstr>Présentation PowerPoint</vt:lpstr>
      <vt:lpstr>Présentation PowerPoint</vt:lpstr>
      <vt:lpstr>Les sujets de Thèse pour 2016</vt:lpstr>
      <vt:lpstr>Les sujets de Thèse pour 2016</vt:lpstr>
      <vt:lpstr>Les sujets de Thèse pour 2016</vt:lpstr>
      <vt:lpstr>CONCLUSIONS</vt:lpstr>
      <vt:lpstr>Présentation PowerPoint</vt:lpstr>
      <vt:lpstr> T2K (Tokai To Kamiokande) :  expérience d’oscillation de neutrino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2015-01-14T09:24:35Z</dcterms:created>
  <dcterms:modified xsi:type="dcterms:W3CDTF">2015-12-05T07:22:40Z</dcterms:modified>
</cp:coreProperties>
</file>