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  <p:sldMasterId id="2147483792" r:id="rId2"/>
  </p:sldMasterIdLst>
  <p:notesMasterIdLst>
    <p:notesMasterId r:id="rId35"/>
  </p:notesMasterIdLst>
  <p:sldIdLst>
    <p:sldId id="256" r:id="rId3"/>
    <p:sldId id="280" r:id="rId4"/>
    <p:sldId id="281" r:id="rId5"/>
    <p:sldId id="282" r:id="rId6"/>
    <p:sldId id="299" r:id="rId7"/>
    <p:sldId id="259" r:id="rId8"/>
    <p:sldId id="261" r:id="rId9"/>
    <p:sldId id="283" r:id="rId10"/>
    <p:sldId id="262" r:id="rId11"/>
    <p:sldId id="263" r:id="rId12"/>
    <p:sldId id="288" r:id="rId13"/>
    <p:sldId id="274" r:id="rId14"/>
    <p:sldId id="265" r:id="rId15"/>
    <p:sldId id="298" r:id="rId16"/>
    <p:sldId id="266" r:id="rId17"/>
    <p:sldId id="264" r:id="rId18"/>
    <p:sldId id="268" r:id="rId19"/>
    <p:sldId id="269" r:id="rId20"/>
    <p:sldId id="276" r:id="rId21"/>
    <p:sldId id="277" r:id="rId22"/>
    <p:sldId id="285" r:id="rId23"/>
    <p:sldId id="286" r:id="rId24"/>
    <p:sldId id="284" r:id="rId25"/>
    <p:sldId id="287" r:id="rId26"/>
    <p:sldId id="289" r:id="rId27"/>
    <p:sldId id="291" r:id="rId28"/>
    <p:sldId id="290" r:id="rId29"/>
    <p:sldId id="292" r:id="rId30"/>
    <p:sldId id="293" r:id="rId31"/>
    <p:sldId id="294" r:id="rId32"/>
    <p:sldId id="296" r:id="rId33"/>
    <p:sldId id="297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Dapdc5\jleclerc\Desktop\Bobine%20avec%20200mA\bobine%20rapport\variation%20R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Dapdc5\jleclerc\Desktop\Bobine%20avec%20200mA\bobine%20rapport\Variation%20longueur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Dapdc5\jleclerc\Desktop\filtre\Bode%20notch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Dapdc5\jleclerc\Desktop\ramp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title>
      <c:tx>
        <c:rich>
          <a:bodyPr/>
          <a:lstStyle/>
          <a:p>
            <a:pPr>
              <a:defRPr/>
            </a:pPr>
            <a:r>
              <a:rPr lang="fr-FR" sz="1100" dirty="0"/>
              <a:t>Densité de courant nécessaire pour obtenir 200 </a:t>
            </a:r>
            <a:r>
              <a:rPr lang="fr-FR" sz="1100" dirty="0" err="1"/>
              <a:t>mT</a:t>
            </a:r>
            <a:r>
              <a:rPr lang="fr-FR" sz="1100" dirty="0"/>
              <a:t> en fonction du diamètre de la bobine</a:t>
            </a:r>
          </a:p>
        </c:rich>
      </c:tx>
      <c:layout/>
    </c:title>
    <c:plotArea>
      <c:layout/>
      <c:scatterChart>
        <c:scatterStyle val="lineMarker"/>
        <c:ser>
          <c:idx val="0"/>
          <c:order val="0"/>
          <c:xVal>
            <c:numRef>
              <c:f>Sheet1!$B$7:$B$13</c:f>
              <c:numCache>
                <c:formatCode>General</c:formatCode>
                <c:ptCount val="7"/>
                <c:pt idx="0">
                  <c:v>3</c:v>
                </c:pt>
                <c:pt idx="1">
                  <c:v>3.5</c:v>
                </c:pt>
                <c:pt idx="2">
                  <c:v>4</c:v>
                </c:pt>
                <c:pt idx="3">
                  <c:v>4.5</c:v>
                </c:pt>
                <c:pt idx="4">
                  <c:v>5</c:v>
                </c:pt>
                <c:pt idx="5">
                  <c:v>5.5</c:v>
                </c:pt>
                <c:pt idx="6">
                  <c:v>6</c:v>
                </c:pt>
              </c:numCache>
            </c:numRef>
          </c:xVal>
          <c:yVal>
            <c:numRef>
              <c:f>Sheet1!$E$7:$E$13</c:f>
              <c:numCache>
                <c:formatCode>General</c:formatCode>
                <c:ptCount val="7"/>
                <c:pt idx="0">
                  <c:v>578.71572204772713</c:v>
                </c:pt>
                <c:pt idx="1">
                  <c:v>471.23994509600584</c:v>
                </c:pt>
                <c:pt idx="2">
                  <c:v>405.10100543340872</c:v>
                </c:pt>
                <c:pt idx="3">
                  <c:v>343.09574949972358</c:v>
                </c:pt>
                <c:pt idx="4">
                  <c:v>314.15996339733783</c:v>
                </c:pt>
                <c:pt idx="5">
                  <c:v>289.35786102386419</c:v>
                </c:pt>
                <c:pt idx="6">
                  <c:v>268.68944237930214</c:v>
                </c:pt>
              </c:numCache>
            </c:numRef>
          </c:yVal>
        </c:ser>
        <c:axId val="56566912"/>
        <c:axId val="57291136"/>
      </c:scatterChart>
      <c:valAx>
        <c:axId val="56566912"/>
        <c:scaling>
          <c:orientation val="minMax"/>
          <c:max val="6"/>
          <c:min val="3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d</a:t>
                </a:r>
                <a:r>
                  <a:rPr lang="fr-FR" baseline="0"/>
                  <a:t> (mm)</a:t>
                </a:r>
                <a:endParaRPr lang="fr-FR"/>
              </a:p>
            </c:rich>
          </c:tx>
          <c:layout/>
        </c:title>
        <c:numFmt formatCode="General" sourceLinked="1"/>
        <c:majorTickMark val="none"/>
        <c:tickLblPos val="nextTo"/>
        <c:crossAx val="57291136"/>
        <c:crosses val="autoZero"/>
        <c:crossBetween val="midCat"/>
      </c:valAx>
      <c:valAx>
        <c:axId val="57291136"/>
        <c:scaling>
          <c:orientation val="minMax"/>
          <c:max val="600"/>
          <c:min val="200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J (A/mm²)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56566912"/>
        <c:crosses val="autoZero"/>
        <c:crossBetween val="midCat"/>
      </c:valAx>
    </c:plotArea>
    <c:plotVisOnly val="1"/>
  </c:chart>
  <c:spPr>
    <a:ln>
      <a:solidFill>
        <a:schemeClr val="tx1"/>
      </a:solidFill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title>
      <c:tx>
        <c:rich>
          <a:bodyPr/>
          <a:lstStyle/>
          <a:p>
            <a:pPr>
              <a:defRPr/>
            </a:pPr>
            <a:r>
              <a:rPr lang="fr-FR" sz="1100" dirty="0"/>
              <a:t>Puissance dissipée dans la bobine ( à 200</a:t>
            </a:r>
            <a:r>
              <a:rPr lang="fr-FR" sz="1100" baseline="0" dirty="0"/>
              <a:t> </a:t>
            </a:r>
            <a:r>
              <a:rPr lang="fr-FR" sz="1100" baseline="0" dirty="0" err="1"/>
              <a:t>mT</a:t>
            </a:r>
            <a:r>
              <a:rPr lang="fr-FR" sz="1100" baseline="0" dirty="0"/>
              <a:t> ) en fonction de sa longueur</a:t>
            </a:r>
            <a:endParaRPr lang="fr-FR" sz="1100" dirty="0"/>
          </a:p>
        </c:rich>
      </c:tx>
      <c:layout>
        <c:manualLayout>
          <c:xMode val="edge"/>
          <c:yMode val="edge"/>
          <c:x val="0.10914387974230495"/>
          <c:y val="2.6315789473684213E-2"/>
        </c:manualLayout>
      </c:layout>
    </c:title>
    <c:plotArea>
      <c:layout/>
      <c:scatterChart>
        <c:scatterStyle val="lineMarker"/>
        <c:ser>
          <c:idx val="0"/>
          <c:order val="0"/>
          <c:xVal>
            <c:numRef>
              <c:f>Sheet1!$A$6:$A$12</c:f>
              <c:numCache>
                <c:formatCode>General</c:formatCode>
                <c:ptCount val="7"/>
                <c:pt idx="0">
                  <c:v>0.5</c:v>
                </c:pt>
                <c:pt idx="1">
                  <c:v>1</c:v>
                </c:pt>
                <c:pt idx="2">
                  <c:v>1.5</c:v>
                </c:pt>
                <c:pt idx="3">
                  <c:v>2</c:v>
                </c:pt>
                <c:pt idx="4">
                  <c:v>2.25</c:v>
                </c:pt>
                <c:pt idx="5">
                  <c:v>2.5</c:v>
                </c:pt>
                <c:pt idx="6">
                  <c:v>3</c:v>
                </c:pt>
              </c:numCache>
            </c:numRef>
          </c:xVal>
          <c:yVal>
            <c:numRef>
              <c:f>Sheet1!$E$6:$E$12</c:f>
              <c:numCache>
                <c:formatCode>General</c:formatCode>
                <c:ptCount val="7"/>
                <c:pt idx="0">
                  <c:v>0.47200000000000031</c:v>
                </c:pt>
                <c:pt idx="1">
                  <c:v>0.3860000000000004</c:v>
                </c:pt>
                <c:pt idx="2">
                  <c:v>0.38100000000000039</c:v>
                </c:pt>
                <c:pt idx="3">
                  <c:v>0.39400000000000046</c:v>
                </c:pt>
                <c:pt idx="4">
                  <c:v>0.40400000000000008</c:v>
                </c:pt>
                <c:pt idx="5">
                  <c:v>0.42000000000000032</c:v>
                </c:pt>
                <c:pt idx="6">
                  <c:v>0.45200000000000001</c:v>
                </c:pt>
              </c:numCache>
            </c:numRef>
          </c:yVal>
        </c:ser>
        <c:axId val="57303424"/>
        <c:axId val="57313152"/>
      </c:scatterChart>
      <c:valAx>
        <c:axId val="5730342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L (mm)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57313152"/>
        <c:crosses val="autoZero"/>
        <c:crossBetween val="midCat"/>
      </c:valAx>
      <c:valAx>
        <c:axId val="57313152"/>
        <c:scaling>
          <c:orientation val="minMax"/>
          <c:min val="0.35000000000000031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P (W)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57303424"/>
        <c:crosses val="autoZero"/>
        <c:crossBetween val="midCat"/>
      </c:valAx>
    </c:plotArea>
    <c:plotVisOnly val="1"/>
  </c:chart>
  <c:spPr>
    <a:solidFill>
      <a:schemeClr val="bg1"/>
    </a:solidFill>
    <a:ln>
      <a:solidFill>
        <a:prstClr val="black"/>
      </a:solidFill>
    </a:ln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title>
      <c:tx>
        <c:rich>
          <a:bodyPr/>
          <a:lstStyle/>
          <a:p>
            <a:pPr>
              <a:defRPr/>
            </a:pPr>
            <a:r>
              <a:rPr lang="fr-FR" sz="1050" dirty="0"/>
              <a:t>Gain du filtre en fonction de la fréquence </a:t>
            </a:r>
            <a:endParaRPr lang="fr-FR" sz="1050" dirty="0" smtClean="0"/>
          </a:p>
          <a:p>
            <a:pPr>
              <a:defRPr/>
            </a:pPr>
            <a:r>
              <a:rPr lang="fr-FR" sz="1050" dirty="0" smtClean="0"/>
              <a:t>( </a:t>
            </a:r>
            <a:r>
              <a:rPr lang="fr-FR" sz="1050" dirty="0"/>
              <a:t>comparaison des courbes pratiques et théoriques)</a:t>
            </a:r>
          </a:p>
        </c:rich>
      </c:tx>
      <c:layout/>
    </c:title>
    <c:plotArea>
      <c:layout/>
      <c:scatterChart>
        <c:scatterStyle val="smoothMarker"/>
        <c:ser>
          <c:idx val="0"/>
          <c:order val="0"/>
          <c:tx>
            <c:v>Théorique</c:v>
          </c:tx>
          <c:marker>
            <c:symbol val="none"/>
          </c:marker>
          <c:xVal>
            <c:numRef>
              <c:f>Théorique!$C$6:$C$258</c:f>
              <c:numCache>
                <c:formatCode>General</c:formatCode>
                <c:ptCount val="253"/>
                <c:pt idx="0">
                  <c:v>0.15915494309189579</c:v>
                </c:pt>
                <c:pt idx="1">
                  <c:v>79.736626489039836</c:v>
                </c:pt>
                <c:pt idx="2">
                  <c:v>159.31409803498718</c:v>
                </c:pt>
                <c:pt idx="3">
                  <c:v>238.89156958093525</c:v>
                </c:pt>
                <c:pt idx="4">
                  <c:v>318.4690411268827</c:v>
                </c:pt>
                <c:pt idx="5">
                  <c:v>398.04651267283026</c:v>
                </c:pt>
                <c:pt idx="6">
                  <c:v>477.62398421877793</c:v>
                </c:pt>
                <c:pt idx="7">
                  <c:v>557.20145576472544</c:v>
                </c:pt>
                <c:pt idx="8">
                  <c:v>636.7789273106747</c:v>
                </c:pt>
                <c:pt idx="9">
                  <c:v>716.3563988566209</c:v>
                </c:pt>
                <c:pt idx="10">
                  <c:v>795.93387040256857</c:v>
                </c:pt>
                <c:pt idx="11">
                  <c:v>875.51134194851795</c:v>
                </c:pt>
                <c:pt idx="12">
                  <c:v>955.08881349446347</c:v>
                </c:pt>
                <c:pt idx="13">
                  <c:v>1034.6662850404116</c:v>
                </c:pt>
                <c:pt idx="14">
                  <c:v>1114.2437565863593</c:v>
                </c:pt>
                <c:pt idx="15">
                  <c:v>1193.8212281323031</c:v>
                </c:pt>
                <c:pt idx="16">
                  <c:v>1273.3986996782551</c:v>
                </c:pt>
                <c:pt idx="17">
                  <c:v>1352.9761712242052</c:v>
                </c:pt>
                <c:pt idx="18">
                  <c:v>1432.55364277015</c:v>
                </c:pt>
                <c:pt idx="19">
                  <c:v>1512.1311143160942</c:v>
                </c:pt>
                <c:pt idx="20">
                  <c:v>1591.7085858620487</c:v>
                </c:pt>
                <c:pt idx="21">
                  <c:v>1671.2860574079959</c:v>
                </c:pt>
                <c:pt idx="22">
                  <c:v>1750.8635289539379</c:v>
                </c:pt>
                <c:pt idx="23">
                  <c:v>1830.4410004998879</c:v>
                </c:pt>
                <c:pt idx="24">
                  <c:v>1910.0184720458358</c:v>
                </c:pt>
                <c:pt idx="25">
                  <c:v>1989.5959435917837</c:v>
                </c:pt>
                <c:pt idx="26">
                  <c:v>2069.1734151377314</c:v>
                </c:pt>
                <c:pt idx="27">
                  <c:v>2148.7508866836788</c:v>
                </c:pt>
                <c:pt idx="28">
                  <c:v>2228.3283582296267</c:v>
                </c:pt>
                <c:pt idx="29">
                  <c:v>2307.9058297755741</c:v>
                </c:pt>
                <c:pt idx="30">
                  <c:v>2387.483301321522</c:v>
                </c:pt>
                <c:pt idx="31">
                  <c:v>2467.0607728674722</c:v>
                </c:pt>
                <c:pt idx="32">
                  <c:v>2546.6382444134147</c:v>
                </c:pt>
                <c:pt idx="33">
                  <c:v>2626.2157159593662</c:v>
                </c:pt>
                <c:pt idx="34">
                  <c:v>2705.7931875053187</c:v>
                </c:pt>
                <c:pt idx="35">
                  <c:v>2785.3706590512602</c:v>
                </c:pt>
                <c:pt idx="36">
                  <c:v>2864.9481305972122</c:v>
                </c:pt>
                <c:pt idx="37">
                  <c:v>2944.5256021431555</c:v>
                </c:pt>
                <c:pt idx="38">
                  <c:v>3024.1030736891062</c:v>
                </c:pt>
                <c:pt idx="39">
                  <c:v>3103.6805452350509</c:v>
                </c:pt>
                <c:pt idx="40">
                  <c:v>3183.2580167809992</c:v>
                </c:pt>
                <c:pt idx="41">
                  <c:v>3262.8354883269458</c:v>
                </c:pt>
                <c:pt idx="42">
                  <c:v>3342.4129598729</c:v>
                </c:pt>
                <c:pt idx="43">
                  <c:v>3421.9904314188407</c:v>
                </c:pt>
                <c:pt idx="44">
                  <c:v>3501.5679029647895</c:v>
                </c:pt>
                <c:pt idx="45">
                  <c:v>3581.1453745107369</c:v>
                </c:pt>
                <c:pt idx="46">
                  <c:v>3660.7228460566785</c:v>
                </c:pt>
                <c:pt idx="47">
                  <c:v>3740.3003176026377</c:v>
                </c:pt>
                <c:pt idx="48">
                  <c:v>3819.8777891485802</c:v>
                </c:pt>
                <c:pt idx="49">
                  <c:v>3899.4552606945276</c:v>
                </c:pt>
                <c:pt idx="50">
                  <c:v>3979.0327322404873</c:v>
                </c:pt>
                <c:pt idx="51">
                  <c:v>4058.6102037864252</c:v>
                </c:pt>
                <c:pt idx="52">
                  <c:v>4138.1876753323695</c:v>
                </c:pt>
                <c:pt idx="53">
                  <c:v>4217.7651468783224</c:v>
                </c:pt>
                <c:pt idx="54">
                  <c:v>4297.3426184242744</c:v>
                </c:pt>
                <c:pt idx="55">
                  <c:v>4376.9200899702137</c:v>
                </c:pt>
                <c:pt idx="56">
                  <c:v>4456.4975615161611</c:v>
                </c:pt>
                <c:pt idx="57">
                  <c:v>4536.0750330621104</c:v>
                </c:pt>
                <c:pt idx="58">
                  <c:v>4615.6525046080742</c:v>
                </c:pt>
                <c:pt idx="59">
                  <c:v>4695.2299761540044</c:v>
                </c:pt>
                <c:pt idx="60">
                  <c:v>4774.8074476999518</c:v>
                </c:pt>
                <c:pt idx="61">
                  <c:v>4854.3849192459002</c:v>
                </c:pt>
                <c:pt idx="62">
                  <c:v>4933.9623907918585</c:v>
                </c:pt>
                <c:pt idx="63">
                  <c:v>5013.5398623377905</c:v>
                </c:pt>
                <c:pt idx="64">
                  <c:v>5093.1173338837434</c:v>
                </c:pt>
                <c:pt idx="65">
                  <c:v>5172.6948054296954</c:v>
                </c:pt>
                <c:pt idx="66">
                  <c:v>5252.2722769756501</c:v>
                </c:pt>
                <c:pt idx="67">
                  <c:v>5331.8497485215858</c:v>
                </c:pt>
                <c:pt idx="68">
                  <c:v>5411.4272200675468</c:v>
                </c:pt>
                <c:pt idx="69">
                  <c:v>5491.0046916134834</c:v>
                </c:pt>
                <c:pt idx="70">
                  <c:v>5570.5821631594499</c:v>
                </c:pt>
                <c:pt idx="71">
                  <c:v>5650.1596347053992</c:v>
                </c:pt>
                <c:pt idx="72">
                  <c:v>5729.7371062513239</c:v>
                </c:pt>
                <c:pt idx="73">
                  <c:v>5809.3145777972722</c:v>
                </c:pt>
                <c:pt idx="74">
                  <c:v>5888.8920493432224</c:v>
                </c:pt>
                <c:pt idx="75">
                  <c:v>5968.4695208891744</c:v>
                </c:pt>
                <c:pt idx="76">
                  <c:v>6048.0469924351237</c:v>
                </c:pt>
                <c:pt idx="77">
                  <c:v>6127.6244639810748</c:v>
                </c:pt>
                <c:pt idx="78">
                  <c:v>6207.2019355270104</c:v>
                </c:pt>
                <c:pt idx="79">
                  <c:v>6286.7794070729578</c:v>
                </c:pt>
                <c:pt idx="80">
                  <c:v>6366.3568786189053</c:v>
                </c:pt>
                <c:pt idx="81">
                  <c:v>6445.9343501648427</c:v>
                </c:pt>
                <c:pt idx="82">
                  <c:v>6525.5118217108129</c:v>
                </c:pt>
                <c:pt idx="83">
                  <c:v>6605.0892932567494</c:v>
                </c:pt>
                <c:pt idx="84">
                  <c:v>6684.6667648027124</c:v>
                </c:pt>
                <c:pt idx="85">
                  <c:v>6764.2442363486425</c:v>
                </c:pt>
                <c:pt idx="86">
                  <c:v>6843.8217078945918</c:v>
                </c:pt>
                <c:pt idx="87">
                  <c:v>6923.3991794405511</c:v>
                </c:pt>
                <c:pt idx="88">
                  <c:v>7002.9766509864867</c:v>
                </c:pt>
                <c:pt idx="89">
                  <c:v>7082.554122532435</c:v>
                </c:pt>
                <c:pt idx="90">
                  <c:v>7162.1315940783979</c:v>
                </c:pt>
                <c:pt idx="91">
                  <c:v>7241.7090656243299</c:v>
                </c:pt>
                <c:pt idx="92">
                  <c:v>7321.2865371702774</c:v>
                </c:pt>
                <c:pt idx="93">
                  <c:v>7400.8640087162257</c:v>
                </c:pt>
                <c:pt idx="94">
                  <c:v>7480.4414802621695</c:v>
                </c:pt>
                <c:pt idx="95">
                  <c:v>7560.0189518081206</c:v>
                </c:pt>
                <c:pt idx="96">
                  <c:v>7639.5964233540744</c:v>
                </c:pt>
                <c:pt idx="97">
                  <c:v>7719.1738949000146</c:v>
                </c:pt>
                <c:pt idx="98">
                  <c:v>7798.7513664459757</c:v>
                </c:pt>
                <c:pt idx="99">
                  <c:v>7878.3288379919113</c:v>
                </c:pt>
                <c:pt idx="100">
                  <c:v>7957.9063095378624</c:v>
                </c:pt>
                <c:pt idx="101">
                  <c:v>8037.4837810838071</c:v>
                </c:pt>
                <c:pt idx="102">
                  <c:v>8117.0612526297655</c:v>
                </c:pt>
                <c:pt idx="103">
                  <c:v>8196.6387241757129</c:v>
                </c:pt>
                <c:pt idx="104">
                  <c:v>8276.2161957216431</c:v>
                </c:pt>
                <c:pt idx="105">
                  <c:v>8355.7936672675951</c:v>
                </c:pt>
                <c:pt idx="106">
                  <c:v>8435.3711388135453</c:v>
                </c:pt>
                <c:pt idx="107">
                  <c:v>8514.9486103594918</c:v>
                </c:pt>
                <c:pt idx="108">
                  <c:v>8594.5260819054402</c:v>
                </c:pt>
                <c:pt idx="109">
                  <c:v>8674.1035534513885</c:v>
                </c:pt>
                <c:pt idx="110">
                  <c:v>8753.6810249973114</c:v>
                </c:pt>
                <c:pt idx="111">
                  <c:v>8833.2584965432834</c:v>
                </c:pt>
                <c:pt idx="112">
                  <c:v>8912.8359680892099</c:v>
                </c:pt>
                <c:pt idx="113">
                  <c:v>8992.413439635171</c:v>
                </c:pt>
                <c:pt idx="114">
                  <c:v>9071.990911181123</c:v>
                </c:pt>
                <c:pt idx="115">
                  <c:v>9151.5683827270495</c:v>
                </c:pt>
                <c:pt idx="116">
                  <c:v>9231.1458542730215</c:v>
                </c:pt>
                <c:pt idx="117">
                  <c:v>9310.7233258189917</c:v>
                </c:pt>
                <c:pt idx="118">
                  <c:v>9390.300797364911</c:v>
                </c:pt>
                <c:pt idx="119">
                  <c:v>9469.8782689108648</c:v>
                </c:pt>
                <c:pt idx="120">
                  <c:v>9549.4557404568131</c:v>
                </c:pt>
                <c:pt idx="121">
                  <c:v>9629.0332120027888</c:v>
                </c:pt>
                <c:pt idx="122">
                  <c:v>9708.6106835486844</c:v>
                </c:pt>
                <c:pt idx="123">
                  <c:v>9788.1881550946491</c:v>
                </c:pt>
                <c:pt idx="124">
                  <c:v>9867.7656266405611</c:v>
                </c:pt>
                <c:pt idx="125">
                  <c:v>9947.3430981865549</c:v>
                </c:pt>
                <c:pt idx="126">
                  <c:v>10026.920569732498</c:v>
                </c:pt>
                <c:pt idx="127">
                  <c:v>10106.498041278446</c:v>
                </c:pt>
                <c:pt idx="128">
                  <c:v>10186.075512824395</c:v>
                </c:pt>
                <c:pt idx="129">
                  <c:v>10265.652984370341</c:v>
                </c:pt>
                <c:pt idx="130">
                  <c:v>10345.230455916333</c:v>
                </c:pt>
                <c:pt idx="131">
                  <c:v>10424.807927462207</c:v>
                </c:pt>
                <c:pt idx="132">
                  <c:v>10504.385399008144</c:v>
                </c:pt>
                <c:pt idx="133">
                  <c:v>10583.962870554133</c:v>
                </c:pt>
                <c:pt idx="134">
                  <c:v>10663.540342100108</c:v>
                </c:pt>
                <c:pt idx="135">
                  <c:v>10743.117813646004</c:v>
                </c:pt>
                <c:pt idx="136">
                  <c:v>10822.695285191976</c:v>
                </c:pt>
                <c:pt idx="137">
                  <c:v>10902.272756737946</c:v>
                </c:pt>
                <c:pt idx="138">
                  <c:v>10981.850228283845</c:v>
                </c:pt>
                <c:pt idx="139">
                  <c:v>11061.427699829805</c:v>
                </c:pt>
                <c:pt idx="140">
                  <c:v>11141.005171375766</c:v>
                </c:pt>
                <c:pt idx="141">
                  <c:v>11220.582642921714</c:v>
                </c:pt>
                <c:pt idx="142">
                  <c:v>11300.160114467621</c:v>
                </c:pt>
                <c:pt idx="143">
                  <c:v>11379.737586013614</c:v>
                </c:pt>
                <c:pt idx="144">
                  <c:v>11459.315057559557</c:v>
                </c:pt>
                <c:pt idx="145">
                  <c:v>11538.892529105504</c:v>
                </c:pt>
                <c:pt idx="146">
                  <c:v>11618.470000651449</c:v>
                </c:pt>
                <c:pt idx="147">
                  <c:v>11698.047472197424</c:v>
                </c:pt>
                <c:pt idx="148">
                  <c:v>11777.624943743347</c:v>
                </c:pt>
                <c:pt idx="149">
                  <c:v>11857.202415289295</c:v>
                </c:pt>
                <c:pt idx="150">
                  <c:v>11936.779886835258</c:v>
                </c:pt>
                <c:pt idx="151">
                  <c:v>12016.357358381189</c:v>
                </c:pt>
                <c:pt idx="152">
                  <c:v>12095.934829927121</c:v>
                </c:pt>
                <c:pt idx="153">
                  <c:v>12175.512301473085</c:v>
                </c:pt>
                <c:pt idx="154">
                  <c:v>12255.089773019034</c:v>
                </c:pt>
                <c:pt idx="155">
                  <c:v>12334.66724456498</c:v>
                </c:pt>
                <c:pt idx="156">
                  <c:v>12414.244716110979</c:v>
                </c:pt>
                <c:pt idx="157">
                  <c:v>12493.822187656877</c:v>
                </c:pt>
                <c:pt idx="158">
                  <c:v>12573.399659202823</c:v>
                </c:pt>
                <c:pt idx="159">
                  <c:v>12652.977130748732</c:v>
                </c:pt>
                <c:pt idx="160">
                  <c:v>12732.55460229472</c:v>
                </c:pt>
                <c:pt idx="161">
                  <c:v>12812.132073840668</c:v>
                </c:pt>
                <c:pt idx="162">
                  <c:v>12891.709545386637</c:v>
                </c:pt>
                <c:pt idx="163">
                  <c:v>12971.287016932572</c:v>
                </c:pt>
                <c:pt idx="164">
                  <c:v>13050.86448847851</c:v>
                </c:pt>
                <c:pt idx="165">
                  <c:v>13130.441960024455</c:v>
                </c:pt>
                <c:pt idx="166">
                  <c:v>13210.019431570408</c:v>
                </c:pt>
                <c:pt idx="167">
                  <c:v>13289.596903116353</c:v>
                </c:pt>
                <c:pt idx="168">
                  <c:v>13369.174374662301</c:v>
                </c:pt>
                <c:pt idx="169">
                  <c:v>13448.751846208248</c:v>
                </c:pt>
                <c:pt idx="170">
                  <c:v>13528.329317754195</c:v>
                </c:pt>
                <c:pt idx="171">
                  <c:v>13607.906789300143</c:v>
                </c:pt>
                <c:pt idx="172">
                  <c:v>13687.484260846113</c:v>
                </c:pt>
                <c:pt idx="173">
                  <c:v>13767.061732392052</c:v>
                </c:pt>
                <c:pt idx="174">
                  <c:v>13846.639203937986</c:v>
                </c:pt>
                <c:pt idx="175">
                  <c:v>13926.216675483911</c:v>
                </c:pt>
                <c:pt idx="176">
                  <c:v>14005.794147029912</c:v>
                </c:pt>
                <c:pt idx="177">
                  <c:v>14085.371618575829</c:v>
                </c:pt>
                <c:pt idx="178">
                  <c:v>14164.949090121778</c:v>
                </c:pt>
                <c:pt idx="179">
                  <c:v>14244.526561667721</c:v>
                </c:pt>
                <c:pt idx="180">
                  <c:v>14324.104033213673</c:v>
                </c:pt>
                <c:pt idx="181">
                  <c:v>14403.681504759626</c:v>
                </c:pt>
                <c:pt idx="182">
                  <c:v>14483.258976305568</c:v>
                </c:pt>
                <c:pt idx="183">
                  <c:v>14562.836447851547</c:v>
                </c:pt>
                <c:pt idx="184">
                  <c:v>14642.413919397461</c:v>
                </c:pt>
                <c:pt idx="185">
                  <c:v>14721.991390943385</c:v>
                </c:pt>
                <c:pt idx="186">
                  <c:v>14801.568862489345</c:v>
                </c:pt>
                <c:pt idx="187">
                  <c:v>14881.146334035306</c:v>
                </c:pt>
                <c:pt idx="188">
                  <c:v>14960.723805581254</c:v>
                </c:pt>
                <c:pt idx="189">
                  <c:v>15040.301277127202</c:v>
                </c:pt>
                <c:pt idx="190">
                  <c:v>15119.878748673149</c:v>
                </c:pt>
                <c:pt idx="191">
                  <c:v>15199.456220219085</c:v>
                </c:pt>
                <c:pt idx="192">
                  <c:v>15279.033691765044</c:v>
                </c:pt>
                <c:pt idx="193">
                  <c:v>15358.611163310992</c:v>
                </c:pt>
                <c:pt idx="194">
                  <c:v>15438.188634856942</c:v>
                </c:pt>
                <c:pt idx="195">
                  <c:v>15517.766106402887</c:v>
                </c:pt>
                <c:pt idx="196">
                  <c:v>15597.343577948835</c:v>
                </c:pt>
                <c:pt idx="197">
                  <c:v>15676.921049494784</c:v>
                </c:pt>
                <c:pt idx="198">
                  <c:v>15756.498521040729</c:v>
                </c:pt>
                <c:pt idx="199">
                  <c:v>15836.075992586661</c:v>
                </c:pt>
                <c:pt idx="200">
                  <c:v>15915.65346413266</c:v>
                </c:pt>
                <c:pt idx="201">
                  <c:v>15995.230935678563</c:v>
                </c:pt>
                <c:pt idx="202">
                  <c:v>16074.808407224522</c:v>
                </c:pt>
                <c:pt idx="203">
                  <c:v>16154.385878770467</c:v>
                </c:pt>
                <c:pt idx="204">
                  <c:v>16233.963350316439</c:v>
                </c:pt>
                <c:pt idx="205">
                  <c:v>16313.540821862372</c:v>
                </c:pt>
                <c:pt idx="206">
                  <c:v>16393.118293408312</c:v>
                </c:pt>
                <c:pt idx="207">
                  <c:v>16472.69576495426</c:v>
                </c:pt>
                <c:pt idx="208">
                  <c:v>16552.273236500154</c:v>
                </c:pt>
                <c:pt idx="209">
                  <c:v>16631.850708046102</c:v>
                </c:pt>
                <c:pt idx="210">
                  <c:v>16711.428179592105</c:v>
                </c:pt>
                <c:pt idx="211">
                  <c:v>16791.00565113805</c:v>
                </c:pt>
                <c:pt idx="212">
                  <c:v>16870.583122684053</c:v>
                </c:pt>
                <c:pt idx="213">
                  <c:v>16950.160594229961</c:v>
                </c:pt>
                <c:pt idx="214">
                  <c:v>17029.738065775895</c:v>
                </c:pt>
                <c:pt idx="215">
                  <c:v>17109.315537321789</c:v>
                </c:pt>
                <c:pt idx="216">
                  <c:v>17188.893008867752</c:v>
                </c:pt>
                <c:pt idx="217">
                  <c:v>17268.470480413765</c:v>
                </c:pt>
                <c:pt idx="218">
                  <c:v>17348.047951959685</c:v>
                </c:pt>
                <c:pt idx="219">
                  <c:v>17427.625423505633</c:v>
                </c:pt>
                <c:pt idx="220">
                  <c:v>17507.20289505164</c:v>
                </c:pt>
                <c:pt idx="221">
                  <c:v>17586.780366597512</c:v>
                </c:pt>
                <c:pt idx="222">
                  <c:v>17666.357838143475</c:v>
                </c:pt>
                <c:pt idx="223">
                  <c:v>17745.935309689423</c:v>
                </c:pt>
                <c:pt idx="224">
                  <c:v>17825.512781235357</c:v>
                </c:pt>
                <c:pt idx="225">
                  <c:v>17905.090252781316</c:v>
                </c:pt>
                <c:pt idx="226">
                  <c:v>17984.667724327264</c:v>
                </c:pt>
                <c:pt idx="227">
                  <c:v>18064.245195873267</c:v>
                </c:pt>
                <c:pt idx="228">
                  <c:v>18143.822667419103</c:v>
                </c:pt>
                <c:pt idx="229">
                  <c:v>18223.400138965106</c:v>
                </c:pt>
                <c:pt idx="230">
                  <c:v>18302.977610511061</c:v>
                </c:pt>
                <c:pt idx="231">
                  <c:v>18382.555082057021</c:v>
                </c:pt>
                <c:pt idx="232">
                  <c:v>18462.132553602903</c:v>
                </c:pt>
                <c:pt idx="233">
                  <c:v>18541.710025148899</c:v>
                </c:pt>
                <c:pt idx="234">
                  <c:v>18621.287496694924</c:v>
                </c:pt>
                <c:pt idx="235">
                  <c:v>18700.864968240796</c:v>
                </c:pt>
                <c:pt idx="236">
                  <c:v>18780.442439786741</c:v>
                </c:pt>
                <c:pt idx="237">
                  <c:v>18860.019911332616</c:v>
                </c:pt>
                <c:pt idx="238">
                  <c:v>18939.597382878637</c:v>
                </c:pt>
                <c:pt idx="239">
                  <c:v>19019.174854424589</c:v>
                </c:pt>
                <c:pt idx="240">
                  <c:v>19098.752325970516</c:v>
                </c:pt>
                <c:pt idx="241">
                  <c:v>19178.329797516482</c:v>
                </c:pt>
                <c:pt idx="242">
                  <c:v>19257.907269062427</c:v>
                </c:pt>
                <c:pt idx="243">
                  <c:v>19337.484740608375</c:v>
                </c:pt>
                <c:pt idx="244">
                  <c:v>19417.062212154324</c:v>
                </c:pt>
                <c:pt idx="245">
                  <c:v>19496.639683700272</c:v>
                </c:pt>
                <c:pt idx="246">
                  <c:v>19576.21715524622</c:v>
                </c:pt>
                <c:pt idx="247">
                  <c:v>19655.794626792162</c:v>
                </c:pt>
                <c:pt idx="248">
                  <c:v>19735.372098338092</c:v>
                </c:pt>
                <c:pt idx="249">
                  <c:v>19814.949569884015</c:v>
                </c:pt>
                <c:pt idx="250">
                  <c:v>19894.52704143001</c:v>
                </c:pt>
                <c:pt idx="251">
                  <c:v>19974.104512975882</c:v>
                </c:pt>
                <c:pt idx="252">
                  <c:v>20053.681984521925</c:v>
                </c:pt>
              </c:numCache>
            </c:numRef>
          </c:xVal>
          <c:yVal>
            <c:numRef>
              <c:f>Théorique!$D$6:$D$258</c:f>
              <c:numCache>
                <c:formatCode>General</c:formatCode>
                <c:ptCount val="253"/>
                <c:pt idx="0">
                  <c:v>-1.8589102743322988E-6</c:v>
                </c:pt>
                <c:pt idx="1">
                  <c:v>-0.44889808898108141</c:v>
                </c:pt>
                <c:pt idx="2">
                  <c:v>-1.6221722191324892</c:v>
                </c:pt>
                <c:pt idx="3">
                  <c:v>-3.2056616734295633</c:v>
                </c:pt>
                <c:pt idx="4">
                  <c:v>-4.9826850417447304</c:v>
                </c:pt>
                <c:pt idx="5">
                  <c:v>-6.8677253026696405</c:v>
                </c:pt>
                <c:pt idx="6">
                  <c:v>-8.8593802315072399</c:v>
                </c:pt>
                <c:pt idx="7">
                  <c:v>-11.00858237417687</c:v>
                </c:pt>
                <c:pt idx="8">
                  <c:v>-13.41630979182972</c:v>
                </c:pt>
                <c:pt idx="9">
                  <c:v>-16.266793336334779</c:v>
                </c:pt>
                <c:pt idx="10">
                  <c:v>-19.945213797638687</c:v>
                </c:pt>
                <c:pt idx="11">
                  <c:v>-25.539575577589289</c:v>
                </c:pt>
                <c:pt idx="12">
                  <c:v>-40.607241311899145</c:v>
                </c:pt>
                <c:pt idx="13">
                  <c:v>-30.258613762061429</c:v>
                </c:pt>
                <c:pt idx="14">
                  <c:v>-23.37669893629273</c:v>
                </c:pt>
                <c:pt idx="15">
                  <c:v>-19.793740419308087</c:v>
                </c:pt>
                <c:pt idx="16">
                  <c:v>-17.40108161019905</c:v>
                </c:pt>
                <c:pt idx="17">
                  <c:v>-15.624524793830949</c:v>
                </c:pt>
                <c:pt idx="18">
                  <c:v>-14.223688631542302</c:v>
                </c:pt>
                <c:pt idx="19">
                  <c:v>-13.075203437927026</c:v>
                </c:pt>
                <c:pt idx="20">
                  <c:v>-12.1074735246897</c:v>
                </c:pt>
                <c:pt idx="21">
                  <c:v>-11.275344180067878</c:v>
                </c:pt>
                <c:pt idx="22">
                  <c:v>-10.548561062664417</c:v>
                </c:pt>
                <c:pt idx="23">
                  <c:v>-9.9058953949057251</c:v>
                </c:pt>
                <c:pt idx="24">
                  <c:v>-9.3318970265069208</c:v>
                </c:pt>
                <c:pt idx="25">
                  <c:v>-8.8149820742153668</c:v>
                </c:pt>
                <c:pt idx="26">
                  <c:v>-8.3462479547198996</c:v>
                </c:pt>
                <c:pt idx="27">
                  <c:v>-7.9187080148585034</c:v>
                </c:pt>
                <c:pt idx="28">
                  <c:v>-7.5267797591216734</c:v>
                </c:pt>
                <c:pt idx="29">
                  <c:v>-7.1659324487563669</c:v>
                </c:pt>
                <c:pt idx="30">
                  <c:v>-6.8324382371407397</c:v>
                </c:pt>
                <c:pt idx="31">
                  <c:v>-6.5231925184037252</c:v>
                </c:pt>
                <c:pt idx="32">
                  <c:v>-6.2355817108084306</c:v>
                </c:pt>
                <c:pt idx="33">
                  <c:v>-5.9673842684759633</c:v>
                </c:pt>
                <c:pt idx="34">
                  <c:v>-5.7166954258096148</c:v>
                </c:pt>
                <c:pt idx="35">
                  <c:v>-5.4818691889015438</c:v>
                </c:pt>
                <c:pt idx="36">
                  <c:v>-5.261473057550754</c:v>
                </c:pt>
                <c:pt idx="37">
                  <c:v>-5.0542522777020453</c:v>
                </c:pt>
                <c:pt idx="38">
                  <c:v>-4.8591013207689269</c:v>
                </c:pt>
                <c:pt idx="39">
                  <c:v>-4.6750409078315043</c:v>
                </c:pt>
                <c:pt idx="40">
                  <c:v>-4.5011993343726111</c:v>
                </c:pt>
                <c:pt idx="41">
                  <c:v>-4.336797163894758</c:v>
                </c:pt>
                <c:pt idx="42">
                  <c:v>-4.1811345851195405</c:v>
                </c:pt>
                <c:pt idx="43">
                  <c:v>-4.0335808933469481</c:v>
                </c:pt>
                <c:pt idx="44">
                  <c:v>-3.8935656794841633</c:v>
                </c:pt>
                <c:pt idx="45">
                  <c:v>-3.7605714023147851</c:v>
                </c:pt>
                <c:pt idx="46">
                  <c:v>-3.6341270891950432</c:v>
                </c:pt>
                <c:pt idx="47">
                  <c:v>-3.5138029634848342</c:v>
                </c:pt>
                <c:pt idx="48">
                  <c:v>-3.3992058379010968</c:v>
                </c:pt>
                <c:pt idx="49">
                  <c:v>-3.2899751446910179</c:v>
                </c:pt>
                <c:pt idx="50">
                  <c:v>-3.1857794983041772</c:v>
                </c:pt>
                <c:pt idx="51">
                  <c:v>-3.0863137057460777</c:v>
                </c:pt>
                <c:pt idx="52">
                  <c:v>-2.9912961552476074</c:v>
                </c:pt>
                <c:pt idx="53">
                  <c:v>-2.9004665262051468</c:v>
                </c:pt>
                <c:pt idx="54">
                  <c:v>-2.8135837732267608</c:v>
                </c:pt>
                <c:pt idx="55">
                  <c:v>-2.7304243450911012</c:v>
                </c:pt>
                <c:pt idx="56">
                  <c:v>-2.6507806058897057</c:v>
                </c:pt>
                <c:pt idx="57">
                  <c:v>-2.5744594308941147</c:v>
                </c:pt>
                <c:pt idx="58">
                  <c:v>-2.5012809540068517</c:v>
                </c:pt>
                <c:pt idx="59">
                  <c:v>-2.4310774472102188</c:v>
                </c:pt>
                <c:pt idx="60">
                  <c:v>-2.3636923153669844</c:v>
                </c:pt>
                <c:pt idx="61">
                  <c:v>-2.2989791921684772</c:v>
                </c:pt>
                <c:pt idx="62">
                  <c:v>-2.2368011250632867</c:v>
                </c:pt>
                <c:pt idx="63">
                  <c:v>-2.1770298387059852</c:v>
                </c:pt>
                <c:pt idx="64">
                  <c:v>-2.1195450679000745</c:v>
                </c:pt>
                <c:pt idx="65">
                  <c:v>-2.0642339522213158</c:v>
                </c:pt>
                <c:pt idx="66">
                  <c:v>-2.0109904855331977</c:v>
                </c:pt>
                <c:pt idx="67">
                  <c:v>-1.9597150144801785</c:v>
                </c:pt>
                <c:pt idx="68">
                  <c:v>-1.9103137807879731</c:v>
                </c:pt>
                <c:pt idx="69">
                  <c:v>-1.8626985028389711</c:v>
                </c:pt>
                <c:pt idx="70">
                  <c:v>-1.8167859925377927</c:v>
                </c:pt>
                <c:pt idx="71">
                  <c:v>-1.7724978039544199</c:v>
                </c:pt>
                <c:pt idx="72">
                  <c:v>-1.7297599106401618</c:v>
                </c:pt>
                <c:pt idx="73">
                  <c:v>-1.6885024088654821</c:v>
                </c:pt>
                <c:pt idx="74">
                  <c:v>-1.6486592443360519</c:v>
                </c:pt>
                <c:pt idx="75">
                  <c:v>-1.610167960211542</c:v>
                </c:pt>
                <c:pt idx="76">
                  <c:v>-1.5729694644860139</c:v>
                </c:pt>
                <c:pt idx="77">
                  <c:v>-1.5370078149940851</c:v>
                </c:pt>
                <c:pt idx="78">
                  <c:v>-1.5022300204874759</c:v>
                </c:pt>
                <c:pt idx="79">
                  <c:v>-1.4685858563855081</c:v>
                </c:pt>
                <c:pt idx="80">
                  <c:v>-1.4360276939435068</c:v>
                </c:pt>
                <c:pt idx="81">
                  <c:v>-1.4045103417070672</c:v>
                </c:pt>
                <c:pt idx="82">
                  <c:v>-1.373990898230365</c:v>
                </c:pt>
                <c:pt idx="83">
                  <c:v>-1.3444286151345355</c:v>
                </c:pt>
                <c:pt idx="84">
                  <c:v>-1.3157847696691656</c:v>
                </c:pt>
                <c:pt idx="85">
                  <c:v>-1.288022546017862</c:v>
                </c:pt>
                <c:pt idx="86">
                  <c:v>-1.2611069246582352</c:v>
                </c:pt>
                <c:pt idx="87">
                  <c:v>-1.2350045791488999</c:v>
                </c:pt>
                <c:pt idx="88">
                  <c:v>-1.2096837797719999</c:v>
                </c:pt>
                <c:pt idx="89">
                  <c:v>-1.1851143035098566</c:v>
                </c:pt>
                <c:pt idx="90">
                  <c:v>-1.161267349879634</c:v>
                </c:pt>
                <c:pt idx="91">
                  <c:v>-1.1381154621905687</c:v>
                </c:pt>
                <c:pt idx="92">
                  <c:v>-1.1156324538250815</c:v>
                </c:pt>
                <c:pt idx="93">
                  <c:v>-1.0937933391784698</c:v>
                </c:pt>
                <c:pt idx="94">
                  <c:v>-1.07257426892184</c:v>
                </c:pt>
                <c:pt idx="95">
                  <c:v>-1.0519524692803681</c:v>
                </c:pt>
                <c:pt idx="96">
                  <c:v>-1.0319061850437852</c:v>
                </c:pt>
                <c:pt idx="97">
                  <c:v>-1.0124146260484912</c:v>
                </c:pt>
                <c:pt idx="98">
                  <c:v>-0.99345791689120044</c:v>
                </c:pt>
                <c:pt idx="99">
                  <c:v>-0.97501704965285529</c:v>
                </c:pt>
                <c:pt idx="100">
                  <c:v>-0.95707383942851021</c:v>
                </c:pt>
                <c:pt idx="101">
                  <c:v>-0.93961088247448776</c:v>
                </c:pt>
                <c:pt idx="102">
                  <c:v>-0.92261151679848385</c:v>
                </c:pt>
                <c:pt idx="103">
                  <c:v>-0.90605978503117168</c:v>
                </c:pt>
                <c:pt idx="104">
                  <c:v>-0.88994039942998482</c:v>
                </c:pt>
                <c:pt idx="105">
                  <c:v>-0.87423870887661226</c:v>
                </c:pt>
                <c:pt idx="106">
                  <c:v>-0.85894066773988853</c:v>
                </c:pt>
                <c:pt idx="107">
                  <c:v>-0.8440328064849546</c:v>
                </c:pt>
                <c:pt idx="108">
                  <c:v>-0.82950220391814189</c:v>
                </c:pt>
                <c:pt idx="109">
                  <c:v>-0.81533646096476253</c:v>
                </c:pt>
                <c:pt idx="110">
                  <c:v>-0.80152367588433149</c:v>
                </c:pt>
                <c:pt idx="111">
                  <c:v>-0.78805242083430749</c:v>
                </c:pt>
                <c:pt idx="112">
                  <c:v>-0.77491171969959804</c:v>
                </c:pt>
                <c:pt idx="113">
                  <c:v>-0.7620910271107455</c:v>
                </c:pt>
                <c:pt idx="114">
                  <c:v>-0.74958020857901064</c:v>
                </c:pt>
                <c:pt idx="115">
                  <c:v>-0.73736952168125947</c:v>
                </c:pt>
                <c:pt idx="116">
                  <c:v>-0.72544959823217203</c:v>
                </c:pt>
                <c:pt idx="117">
                  <c:v>-0.71381142738546677</c:v>
                </c:pt>
                <c:pt idx="118">
                  <c:v>-0.70244633960949465</c:v>
                </c:pt>
                <c:pt idx="119">
                  <c:v>-0.6913459914863247</c:v>
                </c:pt>
                <c:pt idx="120">
                  <c:v>-0.68050235128666581</c:v>
                </c:pt>
                <c:pt idx="121">
                  <c:v>-0.66990768527598255</c:v>
                </c:pt>
                <c:pt idx="122">
                  <c:v>-0.65955454471008568</c:v>
                </c:pt>
                <c:pt idx="123">
                  <c:v>-0.64943575348120064</c:v>
                </c:pt>
                <c:pt idx="124">
                  <c:v>-0.63954439637773663</c:v>
                </c:pt>
                <c:pt idx="125">
                  <c:v>-0.62987380792356806</c:v>
                </c:pt>
                <c:pt idx="126">
                  <c:v>-0.62041756176454455</c:v>
                </c:pt>
                <c:pt idx="127">
                  <c:v>-0.61116946057210475</c:v>
                </c:pt>
                <c:pt idx="128">
                  <c:v>-0.60212352643550826</c:v>
                </c:pt>
                <c:pt idx="129">
                  <c:v>-0.59327399171625161</c:v>
                </c:pt>
                <c:pt idx="130">
                  <c:v>-0.58461529033948101</c:v>
                </c:pt>
                <c:pt idx="131">
                  <c:v>-0.57614204949896353</c:v>
                </c:pt>
                <c:pt idx="132">
                  <c:v>-0.56784908175355464</c:v>
                </c:pt>
                <c:pt idx="133">
                  <c:v>-0.55973137749428425</c:v>
                </c:pt>
                <c:pt idx="134">
                  <c:v>-0.55178409776254522</c:v>
                </c:pt>
                <c:pt idx="135">
                  <c:v>-0.54400256740098529</c:v>
                </c:pt>
                <c:pt idx="136">
                  <c:v>-0.5363822685196955</c:v>
                </c:pt>
                <c:pt idx="137">
                  <c:v>-0.52891883426138964</c:v>
                </c:pt>
                <c:pt idx="138">
                  <c:v>-0.52160804285021667</c:v>
                </c:pt>
                <c:pt idx="139">
                  <c:v>-0.51444581190958372</c:v>
                </c:pt>
                <c:pt idx="140">
                  <c:v>-0.507428193035379</c:v>
                </c:pt>
                <c:pt idx="141">
                  <c:v>-0.50055136661166477</c:v>
                </c:pt>
                <c:pt idx="142">
                  <c:v>-0.49381163685658597</c:v>
                </c:pt>
                <c:pt idx="143">
                  <c:v>-0.48720542708705888</c:v>
                </c:pt>
                <c:pt idx="144">
                  <c:v>-0.48072927519131731</c:v>
                </c:pt>
                <c:pt idx="145">
                  <c:v>-0.4743798292990325</c:v>
                </c:pt>
                <c:pt idx="146">
                  <c:v>-0.46815384363934737</c:v>
                </c:pt>
                <c:pt idx="147">
                  <c:v>-0.46204817457761188</c:v>
                </c:pt>
                <c:pt idx="148">
                  <c:v>-0.45605977682209081</c:v>
                </c:pt>
                <c:pt idx="149">
                  <c:v>-0.45018569979254291</c:v>
                </c:pt>
                <c:pt idx="150">
                  <c:v>-0.44442308414276577</c:v>
                </c:pt>
                <c:pt idx="151">
                  <c:v>-0.43876915842987385</c:v>
                </c:pt>
                <c:pt idx="152">
                  <c:v>-0.43322123592322692</c:v>
                </c:pt>
                <c:pt idx="153">
                  <c:v>-0.427776711546488</c:v>
                </c:pt>
                <c:pt idx="154">
                  <c:v>-0.42243305894652194</c:v>
                </c:pt>
                <c:pt idx="155">
                  <c:v>-0.41718782768320456</c:v>
                </c:pt>
                <c:pt idx="156">
                  <c:v>-0.41203864053453604</c:v>
                </c:pt>
                <c:pt idx="157">
                  <c:v>-0.40698319091172308</c:v>
                </c:pt>
                <c:pt idx="158">
                  <c:v>-0.40201924037916631</c:v>
                </c:pt>
                <c:pt idx="159">
                  <c:v>-0.39714461627454889</c:v>
                </c:pt>
                <c:pt idx="160">
                  <c:v>-0.39235720942448465</c:v>
                </c:pt>
                <c:pt idx="161">
                  <c:v>-0.38765497195141896</c:v>
                </c:pt>
                <c:pt idx="162">
                  <c:v>-0.38303591516762747</c:v>
                </c:pt>
                <c:pt idx="163">
                  <c:v>-0.37849810755243635</c:v>
                </c:pt>
                <c:pt idx="164">
                  <c:v>-0.37403967280896239</c:v>
                </c:pt>
                <c:pt idx="165">
                  <c:v>-0.36965878799685492</c:v>
                </c:pt>
                <c:pt idx="166">
                  <c:v>-0.36535368173765159</c:v>
                </c:pt>
                <c:pt idx="167">
                  <c:v>-0.36112263248960336</c:v>
                </c:pt>
                <c:pt idx="168">
                  <c:v>-0.35696396688891796</c:v>
                </c:pt>
                <c:pt idx="169">
                  <c:v>-0.35287605815451983</c:v>
                </c:pt>
                <c:pt idx="170">
                  <c:v>-0.34885732455362861</c:v>
                </c:pt>
                <c:pt idx="171">
                  <c:v>-0.34490622792549791</c:v>
                </c:pt>
                <c:pt idx="172">
                  <c:v>-0.34102127226084877</c:v>
                </c:pt>
                <c:pt idx="173">
                  <c:v>-0.33720100233461175</c:v>
                </c:pt>
                <c:pt idx="174">
                  <c:v>-0.33344400238974947</c:v>
                </c:pt>
                <c:pt idx="175">
                  <c:v>-0.32974889486996362</c:v>
                </c:pt>
                <c:pt idx="176">
                  <c:v>-0.32611433919928506</c:v>
                </c:pt>
                <c:pt idx="177">
                  <c:v>-0.32253903060653322</c:v>
                </c:pt>
                <c:pt idx="178">
                  <c:v>-0.31902169899285993</c:v>
                </c:pt>
                <c:pt idx="179">
                  <c:v>-0.31556110784048352</c:v>
                </c:pt>
                <c:pt idx="180">
                  <c:v>-0.31215605316106987</c:v>
                </c:pt>
                <c:pt idx="181">
                  <c:v>-0.30880536248199181</c:v>
                </c:pt>
                <c:pt idx="182">
                  <c:v>-0.30550789386898985</c:v>
                </c:pt>
                <c:pt idx="183">
                  <c:v>-0.30226253498379657</c:v>
                </c:pt>
                <c:pt idx="184">
                  <c:v>-0.29906820217523938</c:v>
                </c:pt>
                <c:pt idx="185">
                  <c:v>-0.29592383960251689</c:v>
                </c:pt>
                <c:pt idx="186">
                  <c:v>-0.29282841838934143</c:v>
                </c:pt>
                <c:pt idx="187">
                  <c:v>-0.28978093580778147</c:v>
                </c:pt>
                <c:pt idx="188">
                  <c:v>-0.28678041449051883</c:v>
                </c:pt>
                <c:pt idx="189">
                  <c:v>-0.28382590167052441</c:v>
                </c:pt>
                <c:pt idx="190">
                  <c:v>-0.28091646844695012</c:v>
                </c:pt>
                <c:pt idx="191">
                  <c:v>-0.27805120907633879</c:v>
                </c:pt>
                <c:pt idx="192">
                  <c:v>-0.27522924028806972</c:v>
                </c:pt>
                <c:pt idx="193">
                  <c:v>-0.27244970062315976</c:v>
                </c:pt>
                <c:pt idx="194">
                  <c:v>-0.2697117497954708</c:v>
                </c:pt>
                <c:pt idx="195">
                  <c:v>-0.26701456807455304</c:v>
                </c:pt>
                <c:pt idx="196">
                  <c:v>-0.26435735568915386</c:v>
                </c:pt>
                <c:pt idx="197">
                  <c:v>-0.26173933225077423</c:v>
                </c:pt>
                <c:pt idx="198">
                  <c:v>-0.25915973619637306</c:v>
                </c:pt>
                <c:pt idx="199">
                  <c:v>-0.256617824249601</c:v>
                </c:pt>
                <c:pt idx="200">
                  <c:v>-0.25411287089977924</c:v>
                </c:pt>
                <c:pt idx="201">
                  <c:v>-0.25164416789805638</c:v>
                </c:pt>
                <c:pt idx="202">
                  <c:v>-0.24921102377000456</c:v>
                </c:pt>
                <c:pt idx="203">
                  <c:v>-0.24681276334414726</c:v>
                </c:pt>
                <c:pt idx="204">
                  <c:v>-0.24444872729573749</c:v>
                </c:pt>
                <c:pt idx="205">
                  <c:v>-0.24211827170529143</c:v>
                </c:pt>
                <c:pt idx="206">
                  <c:v>-0.23982076763133034</c:v>
                </c:pt>
                <c:pt idx="207">
                  <c:v>-0.23755560069677839</c:v>
                </c:pt>
                <c:pt idx="208">
                  <c:v>-0.23532217068855302</c:v>
                </c:pt>
                <c:pt idx="209">
                  <c:v>-0.23311989116986426</c:v>
                </c:pt>
                <c:pt idx="210">
                  <c:v>-0.23094818910477469</c:v>
                </c:pt>
                <c:pt idx="211">
                  <c:v>-0.22880650449455467</c:v>
                </c:pt>
                <c:pt idx="212">
                  <c:v>-0.22669429002547686</c:v>
                </c:pt>
                <c:pt idx="213">
                  <c:v>-0.22461101072751968</c:v>
                </c:pt>
                <c:pt idx="214">
                  <c:v>-0.22255614364375537</c:v>
                </c:pt>
                <c:pt idx="215">
                  <c:v>-0.22052917750992621</c:v>
                </c:pt>
                <c:pt idx="216">
                  <c:v>-0.21852961244388708</c:v>
                </c:pt>
                <c:pt idx="217">
                  <c:v>-0.21655695964461122</c:v>
                </c:pt>
                <c:pt idx="218">
                  <c:v>-0.21461074110032893</c:v>
                </c:pt>
                <c:pt idx="219">
                  <c:v>-0.21269048930563644</c:v>
                </c:pt>
                <c:pt idx="220">
                  <c:v>-0.21079574698705539</c:v>
                </c:pt>
                <c:pt idx="221">
                  <c:v>-0.20892606683701928</c:v>
                </c:pt>
                <c:pt idx="222">
                  <c:v>-0.20708101125570166</c:v>
                </c:pt>
                <c:pt idx="223">
                  <c:v>-0.20526015210068599</c:v>
                </c:pt>
                <c:pt idx="224">
                  <c:v>-0.20346307044404721</c:v>
                </c:pt>
                <c:pt idx="225">
                  <c:v>-0.20168935633664514</c:v>
                </c:pt>
                <c:pt idx="226">
                  <c:v>-0.19993860857938078</c:v>
                </c:pt>
                <c:pt idx="227">
                  <c:v>-0.19821043450121614</c:v>
                </c:pt>
                <c:pt idx="228">
                  <c:v>-0.19650444974368164</c:v>
                </c:pt>
                <c:pt idx="229">
                  <c:v>-0.19482027805165827</c:v>
                </c:pt>
                <c:pt idx="230">
                  <c:v>-0.19315755107032048</c:v>
                </c:pt>
                <c:pt idx="231">
                  <c:v>-0.191515908147838</c:v>
                </c:pt>
                <c:pt idx="232">
                  <c:v>-0.18989499614390873</c:v>
                </c:pt>
                <c:pt idx="233">
                  <c:v>-0.18829446924370721</c:v>
                </c:pt>
                <c:pt idx="234">
                  <c:v>-0.18671398877718362</c:v>
                </c:pt>
                <c:pt idx="235">
                  <c:v>-0.18515322304351767</c:v>
                </c:pt>
                <c:pt idx="236">
                  <c:v>-0.18361184714057571</c:v>
                </c:pt>
                <c:pt idx="237">
                  <c:v>-0.18208954279916317</c:v>
                </c:pt>
                <c:pt idx="238">
                  <c:v>-0.18058599822196444</c:v>
                </c:pt>
                <c:pt idx="239">
                  <c:v>-0.1791009079270309</c:v>
                </c:pt>
                <c:pt idx="240">
                  <c:v>-0.17763397259559421</c:v>
                </c:pt>
                <c:pt idx="241">
                  <c:v>-0.17618489892416533</c:v>
                </c:pt>
                <c:pt idx="242">
                  <c:v>-0.17475339948073018</c:v>
                </c:pt>
                <c:pt idx="243">
                  <c:v>-0.17333919256489186</c:v>
                </c:pt>
                <c:pt idx="244">
                  <c:v>-0.17194200207192131</c:v>
                </c:pt>
                <c:pt idx="245">
                  <c:v>-0.17056155736047549</c:v>
                </c:pt>
                <c:pt idx="246">
                  <c:v>-0.16919759312399696</c:v>
                </c:pt>
                <c:pt idx="247">
                  <c:v>-0.16784984926555518</c:v>
                </c:pt>
                <c:pt idx="248">
                  <c:v>-0.16651807077614336</c:v>
                </c:pt>
                <c:pt idx="249">
                  <c:v>-0.16520200761620296</c:v>
                </c:pt>
                <c:pt idx="250">
                  <c:v>-0.1639014146003985</c:v>
                </c:pt>
                <c:pt idx="251">
                  <c:v>-0.16261605128545431</c:v>
                </c:pt>
                <c:pt idx="252">
                  <c:v>-0.16134568186097625</c:v>
                </c:pt>
              </c:numCache>
            </c:numRef>
          </c:yVal>
          <c:smooth val="1"/>
        </c:ser>
        <c:ser>
          <c:idx val="1"/>
          <c:order val="1"/>
          <c:tx>
            <c:v>Pratique</c:v>
          </c:tx>
          <c:marker>
            <c:symbol val="none"/>
          </c:marker>
          <c:xVal>
            <c:numRef>
              <c:f>Pratique!$A$5:$A$26</c:f>
              <c:numCache>
                <c:formatCode>General</c:formatCode>
                <c:ptCount val="22"/>
                <c:pt idx="0">
                  <c:v>99</c:v>
                </c:pt>
                <c:pt idx="1">
                  <c:v>202</c:v>
                </c:pt>
                <c:pt idx="2">
                  <c:v>402</c:v>
                </c:pt>
                <c:pt idx="3">
                  <c:v>601</c:v>
                </c:pt>
                <c:pt idx="4">
                  <c:v>798</c:v>
                </c:pt>
                <c:pt idx="5">
                  <c:v>926</c:v>
                </c:pt>
                <c:pt idx="6">
                  <c:v>1015</c:v>
                </c:pt>
                <c:pt idx="7">
                  <c:v>1100</c:v>
                </c:pt>
                <c:pt idx="8">
                  <c:v>1200</c:v>
                </c:pt>
                <c:pt idx="9">
                  <c:v>1600</c:v>
                </c:pt>
                <c:pt idx="10">
                  <c:v>2000</c:v>
                </c:pt>
                <c:pt idx="11">
                  <c:v>2180</c:v>
                </c:pt>
                <c:pt idx="12">
                  <c:v>2480</c:v>
                </c:pt>
                <c:pt idx="13">
                  <c:v>3040</c:v>
                </c:pt>
                <c:pt idx="14">
                  <c:v>3570</c:v>
                </c:pt>
                <c:pt idx="15">
                  <c:v>4060</c:v>
                </c:pt>
                <c:pt idx="16">
                  <c:v>5000</c:v>
                </c:pt>
                <c:pt idx="17">
                  <c:v>6000</c:v>
                </c:pt>
                <c:pt idx="18">
                  <c:v>8000</c:v>
                </c:pt>
                <c:pt idx="19">
                  <c:v>10000</c:v>
                </c:pt>
                <c:pt idx="20">
                  <c:v>15000</c:v>
                </c:pt>
                <c:pt idx="21">
                  <c:v>20000</c:v>
                </c:pt>
              </c:numCache>
            </c:numRef>
          </c:xVal>
          <c:yVal>
            <c:numRef>
              <c:f>Pratique!$F$5:$F$26</c:f>
              <c:numCache>
                <c:formatCode>General</c:formatCode>
                <c:ptCount val="22"/>
                <c:pt idx="0">
                  <c:v>-1.2253931347784532</c:v>
                </c:pt>
                <c:pt idx="1">
                  <c:v>-2.6525113054918181</c:v>
                </c:pt>
                <c:pt idx="2">
                  <c:v>-6.9866935047707459</c:v>
                </c:pt>
                <c:pt idx="3">
                  <c:v>-11.771150418486304</c:v>
                </c:pt>
                <c:pt idx="4">
                  <c:v>-18.726618402612491</c:v>
                </c:pt>
                <c:pt idx="5">
                  <c:v>-27.245993048058075</c:v>
                </c:pt>
                <c:pt idx="6">
                  <c:v>-43.636871758895445</c:v>
                </c:pt>
                <c:pt idx="7">
                  <c:v>-28.07384675122259</c:v>
                </c:pt>
                <c:pt idx="8">
                  <c:v>-21.909675145400495</c:v>
                </c:pt>
                <c:pt idx="9">
                  <c:v>-13.187987088769052</c:v>
                </c:pt>
                <c:pt idx="10">
                  <c:v>-9.4514725393788606</c:v>
                </c:pt>
                <c:pt idx="11">
                  <c:v>-8.6731112187714423</c:v>
                </c:pt>
                <c:pt idx="12">
                  <c:v>-7.5132722792177065</c:v>
                </c:pt>
                <c:pt idx="13">
                  <c:v>-5.575072019056579</c:v>
                </c:pt>
                <c:pt idx="14">
                  <c:v>-4.3611152119843455</c:v>
                </c:pt>
                <c:pt idx="15">
                  <c:v>-3.6368717588954595</c:v>
                </c:pt>
                <c:pt idx="16">
                  <c:v>-2.6525113054918181</c:v>
                </c:pt>
                <c:pt idx="17">
                  <c:v>-2.0532468379429551</c:v>
                </c:pt>
                <c:pt idx="18">
                  <c:v>-1.4926723659380841</c:v>
                </c:pt>
                <c:pt idx="19">
                  <c:v>-0.96609359149110063</c:v>
                </c:pt>
                <c:pt idx="20">
                  <c:v>-0.71431104533069067</c:v>
                </c:pt>
                <c:pt idx="21">
                  <c:v>-0.46962191699045908</c:v>
                </c:pt>
              </c:numCache>
            </c:numRef>
          </c:yVal>
          <c:smooth val="1"/>
        </c:ser>
        <c:axId val="56815616"/>
        <c:axId val="56817536"/>
      </c:scatterChart>
      <c:valAx>
        <c:axId val="56815616"/>
        <c:scaling>
          <c:logBase val="10"/>
          <c:orientation val="minMax"/>
          <c:max val="20000"/>
          <c:min val="10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Fréquence</a:t>
                </a:r>
                <a:r>
                  <a:rPr lang="fr-FR" baseline="0"/>
                  <a:t> (Hz)</a:t>
                </a:r>
                <a:endParaRPr lang="fr-FR"/>
              </a:p>
            </c:rich>
          </c:tx>
          <c:layout/>
        </c:title>
        <c:numFmt formatCode="General" sourceLinked="1"/>
        <c:majorTickMark val="none"/>
        <c:tickLblPos val="nextTo"/>
        <c:crossAx val="56817536"/>
        <c:crosses val="autoZero"/>
        <c:crossBetween val="midCat"/>
      </c:valAx>
      <c:valAx>
        <c:axId val="56817536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Gain (db)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56815616"/>
        <c:crosses val="autoZero"/>
        <c:crossBetween val="midCat"/>
      </c:valAx>
    </c:plotArea>
    <c:legend>
      <c:legendPos val="r"/>
      <c:layout/>
    </c:legend>
    <c:plotVisOnly val="1"/>
  </c:chart>
  <c:spPr>
    <a:solidFill>
      <a:prstClr val="white"/>
    </a:solidFill>
    <a:ln>
      <a:solidFill>
        <a:prstClr val="black"/>
      </a:solidFill>
    </a:ln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chart>
    <c:title>
      <c:tx>
        <c:rich>
          <a:bodyPr/>
          <a:lstStyle/>
          <a:p>
            <a:pPr>
              <a:defRPr/>
            </a:pPr>
            <a:r>
              <a:rPr lang="en-US" sz="1200"/>
              <a:t>Temperature</a:t>
            </a:r>
            <a:r>
              <a:rPr lang="en-US" sz="1200" baseline="0"/>
              <a:t> de l'échantillon en fonction du temps</a:t>
            </a:r>
            <a:endParaRPr lang="en-US" sz="1200"/>
          </a:p>
        </c:rich>
      </c:tx>
      <c:layout/>
    </c:title>
    <c:plotArea>
      <c:layout/>
      <c:scatterChart>
        <c:scatterStyle val="smoothMarker"/>
        <c:ser>
          <c:idx val="0"/>
          <c:order val="0"/>
          <c:tx>
            <c:strRef>
              <c:f>rampe!$B$1</c:f>
              <c:strCache>
                <c:ptCount val="1"/>
                <c:pt idx="0">
                  <c:v>T (K)</c:v>
                </c:pt>
              </c:strCache>
            </c:strRef>
          </c:tx>
          <c:marker>
            <c:symbol val="none"/>
          </c:marker>
          <c:xVal>
            <c:numRef>
              <c:f>rampe!$D$2:$D$164</c:f>
              <c:numCache>
                <c:formatCode>General</c:formatCode>
                <c:ptCount val="163"/>
                <c:pt idx="0">
                  <c:v>0</c:v>
                </c:pt>
                <c:pt idx="1">
                  <c:v>0.2502666666666668</c:v>
                </c:pt>
                <c:pt idx="2">
                  <c:v>0.50024999999999997</c:v>
                </c:pt>
                <c:pt idx="3">
                  <c:v>0.75025000000000031</c:v>
                </c:pt>
                <c:pt idx="4">
                  <c:v>1.0002500000000001</c:v>
                </c:pt>
                <c:pt idx="5">
                  <c:v>1.2502500000000001</c:v>
                </c:pt>
                <c:pt idx="6">
                  <c:v>1.5002500000000001</c:v>
                </c:pt>
                <c:pt idx="7">
                  <c:v>1.7502500000000001</c:v>
                </c:pt>
                <c:pt idx="8">
                  <c:v>2.0002499999999985</c:v>
                </c:pt>
                <c:pt idx="9">
                  <c:v>2.2502499999999985</c:v>
                </c:pt>
                <c:pt idx="10">
                  <c:v>2.5002499999999985</c:v>
                </c:pt>
                <c:pt idx="11">
                  <c:v>2.7502499999999985</c:v>
                </c:pt>
                <c:pt idx="12">
                  <c:v>3.0002333333333335</c:v>
                </c:pt>
                <c:pt idx="13">
                  <c:v>3.2502333333333335</c:v>
                </c:pt>
                <c:pt idx="14">
                  <c:v>3.5002333333333335</c:v>
                </c:pt>
                <c:pt idx="15">
                  <c:v>3.7502333333333335</c:v>
                </c:pt>
                <c:pt idx="16">
                  <c:v>4.0002333333333375</c:v>
                </c:pt>
                <c:pt idx="17">
                  <c:v>4.2502333333333375</c:v>
                </c:pt>
                <c:pt idx="18">
                  <c:v>4.5002333333333375</c:v>
                </c:pt>
                <c:pt idx="19">
                  <c:v>4.7502333333333375</c:v>
                </c:pt>
                <c:pt idx="20">
                  <c:v>5.0002333333333375</c:v>
                </c:pt>
                <c:pt idx="21">
                  <c:v>5.2502333333333375</c:v>
                </c:pt>
                <c:pt idx="22">
                  <c:v>5.5002333333333375</c:v>
                </c:pt>
                <c:pt idx="23">
                  <c:v>5.7502166666666659</c:v>
                </c:pt>
                <c:pt idx="24">
                  <c:v>6.0002166666666659</c:v>
                </c:pt>
                <c:pt idx="25">
                  <c:v>6.2502166666666659</c:v>
                </c:pt>
                <c:pt idx="26">
                  <c:v>6.5002166666666659</c:v>
                </c:pt>
                <c:pt idx="27">
                  <c:v>6.7502166666666659</c:v>
                </c:pt>
                <c:pt idx="28">
                  <c:v>7.0002166666666659</c:v>
                </c:pt>
                <c:pt idx="29">
                  <c:v>7.2502166666666659</c:v>
                </c:pt>
                <c:pt idx="30">
                  <c:v>7.5002166666666659</c:v>
                </c:pt>
                <c:pt idx="31">
                  <c:v>7.7502166666666659</c:v>
                </c:pt>
                <c:pt idx="32">
                  <c:v>8.0002166666666668</c:v>
                </c:pt>
                <c:pt idx="33">
                  <c:v>8.2502000000000013</c:v>
                </c:pt>
                <c:pt idx="34">
                  <c:v>8.5002000000000013</c:v>
                </c:pt>
                <c:pt idx="35">
                  <c:v>8.7502000000000013</c:v>
                </c:pt>
                <c:pt idx="36">
                  <c:v>9.0002000000000013</c:v>
                </c:pt>
                <c:pt idx="37">
                  <c:v>9.2502000000000013</c:v>
                </c:pt>
                <c:pt idx="38">
                  <c:v>9.5002000000000013</c:v>
                </c:pt>
                <c:pt idx="39">
                  <c:v>9.7502000000000013</c:v>
                </c:pt>
                <c:pt idx="40">
                  <c:v>10.000450000000004</c:v>
                </c:pt>
                <c:pt idx="41">
                  <c:v>10.250450000000004</c:v>
                </c:pt>
                <c:pt idx="42">
                  <c:v>10.500450000000004</c:v>
                </c:pt>
                <c:pt idx="43">
                  <c:v>10.750450000000004</c:v>
                </c:pt>
                <c:pt idx="44">
                  <c:v>11.000450000000004</c:v>
                </c:pt>
                <c:pt idx="45">
                  <c:v>11.250450000000004</c:v>
                </c:pt>
                <c:pt idx="46">
                  <c:v>11.500450000000004</c:v>
                </c:pt>
                <c:pt idx="47">
                  <c:v>11.750450000000004</c:v>
                </c:pt>
                <c:pt idx="48">
                  <c:v>12.000450000000004</c:v>
                </c:pt>
                <c:pt idx="49">
                  <c:v>12.250450000000004</c:v>
                </c:pt>
                <c:pt idx="50">
                  <c:v>12.500433333333337</c:v>
                </c:pt>
                <c:pt idx="51">
                  <c:v>12.750433333333337</c:v>
                </c:pt>
                <c:pt idx="52">
                  <c:v>13.000433333333337</c:v>
                </c:pt>
                <c:pt idx="53">
                  <c:v>13.250433333333337</c:v>
                </c:pt>
                <c:pt idx="54">
                  <c:v>13.500433333333337</c:v>
                </c:pt>
                <c:pt idx="55">
                  <c:v>13.750433333333337</c:v>
                </c:pt>
                <c:pt idx="56">
                  <c:v>14.000433333333337</c:v>
                </c:pt>
                <c:pt idx="57">
                  <c:v>14.250433333333337</c:v>
                </c:pt>
                <c:pt idx="58">
                  <c:v>14.500433333333337</c:v>
                </c:pt>
                <c:pt idx="59">
                  <c:v>14.750433333333337</c:v>
                </c:pt>
                <c:pt idx="60">
                  <c:v>15.000416666666673</c:v>
                </c:pt>
                <c:pt idx="61">
                  <c:v>15.250416666666673</c:v>
                </c:pt>
                <c:pt idx="62">
                  <c:v>15.500416666666673</c:v>
                </c:pt>
                <c:pt idx="63">
                  <c:v>15.750416666666673</c:v>
                </c:pt>
                <c:pt idx="64">
                  <c:v>16.000416666666666</c:v>
                </c:pt>
                <c:pt idx="65">
                  <c:v>16.250416666666666</c:v>
                </c:pt>
                <c:pt idx="66">
                  <c:v>16.500416666666666</c:v>
                </c:pt>
                <c:pt idx="67">
                  <c:v>16.750416666666666</c:v>
                </c:pt>
                <c:pt idx="68">
                  <c:v>16.916666666666668</c:v>
                </c:pt>
                <c:pt idx="69">
                  <c:v>17.166666666666668</c:v>
                </c:pt>
                <c:pt idx="70">
                  <c:v>17.416666666666668</c:v>
                </c:pt>
                <c:pt idx="71">
                  <c:v>17.666650000000001</c:v>
                </c:pt>
                <c:pt idx="72">
                  <c:v>17.916650000000001</c:v>
                </c:pt>
                <c:pt idx="73">
                  <c:v>18.166650000000001</c:v>
                </c:pt>
                <c:pt idx="74">
                  <c:v>18.416633333333309</c:v>
                </c:pt>
                <c:pt idx="75">
                  <c:v>18.666633333333309</c:v>
                </c:pt>
                <c:pt idx="76">
                  <c:v>18.916633333333309</c:v>
                </c:pt>
                <c:pt idx="77">
                  <c:v>19.166616666666666</c:v>
                </c:pt>
                <c:pt idx="78">
                  <c:v>19.416616666666666</c:v>
                </c:pt>
                <c:pt idx="79">
                  <c:v>19.666600000000003</c:v>
                </c:pt>
                <c:pt idx="80">
                  <c:v>19.916600000000003</c:v>
                </c:pt>
                <c:pt idx="81">
                  <c:v>20.166600000000003</c:v>
                </c:pt>
                <c:pt idx="82">
                  <c:v>20.41658333333331</c:v>
                </c:pt>
                <c:pt idx="83">
                  <c:v>20.66658333333331</c:v>
                </c:pt>
                <c:pt idx="84">
                  <c:v>20.916566666666665</c:v>
                </c:pt>
                <c:pt idx="85">
                  <c:v>21.166566666666668</c:v>
                </c:pt>
                <c:pt idx="86">
                  <c:v>21.416566666666668</c:v>
                </c:pt>
                <c:pt idx="87">
                  <c:v>21.66654999999998</c:v>
                </c:pt>
                <c:pt idx="88">
                  <c:v>21.91654999999998</c:v>
                </c:pt>
                <c:pt idx="89">
                  <c:v>22.16654999999998</c:v>
                </c:pt>
                <c:pt idx="90">
                  <c:v>22.416533333333309</c:v>
                </c:pt>
                <c:pt idx="91">
                  <c:v>22.666533333333309</c:v>
                </c:pt>
                <c:pt idx="92">
                  <c:v>22.916533333333309</c:v>
                </c:pt>
                <c:pt idx="93">
                  <c:v>23.166516666666666</c:v>
                </c:pt>
                <c:pt idx="94">
                  <c:v>23.416516666666666</c:v>
                </c:pt>
                <c:pt idx="95">
                  <c:v>23.666516666666666</c:v>
                </c:pt>
                <c:pt idx="96">
                  <c:v>23.916516666666666</c:v>
                </c:pt>
                <c:pt idx="97">
                  <c:v>24.166516666666666</c:v>
                </c:pt>
                <c:pt idx="98">
                  <c:v>24.416516666666666</c:v>
                </c:pt>
                <c:pt idx="99">
                  <c:v>24.666499999999989</c:v>
                </c:pt>
                <c:pt idx="100">
                  <c:v>24.916499999999989</c:v>
                </c:pt>
                <c:pt idx="101">
                  <c:v>25.166499999999989</c:v>
                </c:pt>
                <c:pt idx="102">
                  <c:v>25.416499999999989</c:v>
                </c:pt>
                <c:pt idx="103">
                  <c:v>25.666499999999989</c:v>
                </c:pt>
                <c:pt idx="104">
                  <c:v>25.916483333333314</c:v>
                </c:pt>
                <c:pt idx="105">
                  <c:v>26.166483333333314</c:v>
                </c:pt>
                <c:pt idx="106">
                  <c:v>26.416483333333314</c:v>
                </c:pt>
                <c:pt idx="107">
                  <c:v>26.666483333333314</c:v>
                </c:pt>
                <c:pt idx="108">
                  <c:v>26.916483333333314</c:v>
                </c:pt>
                <c:pt idx="109">
                  <c:v>27.166466666666668</c:v>
                </c:pt>
                <c:pt idx="110">
                  <c:v>27.416466666666668</c:v>
                </c:pt>
                <c:pt idx="111">
                  <c:v>27.666466666666668</c:v>
                </c:pt>
                <c:pt idx="112">
                  <c:v>27.916466666666668</c:v>
                </c:pt>
                <c:pt idx="113">
                  <c:v>28.166466666666668</c:v>
                </c:pt>
                <c:pt idx="114">
                  <c:v>28.416466666666668</c:v>
                </c:pt>
                <c:pt idx="115">
                  <c:v>28.666466666666668</c:v>
                </c:pt>
                <c:pt idx="116">
                  <c:v>28.916466666666668</c:v>
                </c:pt>
                <c:pt idx="117">
                  <c:v>29.166466666666668</c:v>
                </c:pt>
                <c:pt idx="118">
                  <c:v>29.416450000000001</c:v>
                </c:pt>
                <c:pt idx="119">
                  <c:v>29.666450000000001</c:v>
                </c:pt>
                <c:pt idx="120">
                  <c:v>29.916450000000001</c:v>
                </c:pt>
                <c:pt idx="121">
                  <c:v>30.166450000000001</c:v>
                </c:pt>
                <c:pt idx="122">
                  <c:v>30.416450000000001</c:v>
                </c:pt>
                <c:pt idx="123">
                  <c:v>30.666450000000001</c:v>
                </c:pt>
                <c:pt idx="124">
                  <c:v>30.916450000000001</c:v>
                </c:pt>
                <c:pt idx="125">
                  <c:v>31.166450000000001</c:v>
                </c:pt>
                <c:pt idx="126">
                  <c:v>31.416450000000001</c:v>
                </c:pt>
                <c:pt idx="127">
                  <c:v>31.666450000000001</c:v>
                </c:pt>
                <c:pt idx="128">
                  <c:v>31.916433333333305</c:v>
                </c:pt>
                <c:pt idx="129">
                  <c:v>32.16643333333333</c:v>
                </c:pt>
                <c:pt idx="130">
                  <c:v>32.416433333333309</c:v>
                </c:pt>
                <c:pt idx="131">
                  <c:v>32.66643333333333</c:v>
                </c:pt>
                <c:pt idx="132">
                  <c:v>32.916433333333309</c:v>
                </c:pt>
                <c:pt idx="133">
                  <c:v>33.16643333333333</c:v>
                </c:pt>
                <c:pt idx="134">
                  <c:v>33.416433333333309</c:v>
                </c:pt>
                <c:pt idx="135">
                  <c:v>33.583333333333336</c:v>
                </c:pt>
                <c:pt idx="136">
                  <c:v>33.833583333333316</c:v>
                </c:pt>
                <c:pt idx="137">
                  <c:v>34.083583333333316</c:v>
                </c:pt>
                <c:pt idx="138">
                  <c:v>34.333583333333308</c:v>
                </c:pt>
                <c:pt idx="139">
                  <c:v>34.583583333333308</c:v>
                </c:pt>
                <c:pt idx="140">
                  <c:v>34.833583333333308</c:v>
                </c:pt>
                <c:pt idx="141">
                  <c:v>35.083583333333308</c:v>
                </c:pt>
                <c:pt idx="142">
                  <c:v>35.333583333333308</c:v>
                </c:pt>
                <c:pt idx="143">
                  <c:v>35.583583333333308</c:v>
                </c:pt>
                <c:pt idx="144">
                  <c:v>35.833583333333308</c:v>
                </c:pt>
                <c:pt idx="145">
                  <c:v>36.083583333333308</c:v>
                </c:pt>
                <c:pt idx="146">
                  <c:v>36.333566666666627</c:v>
                </c:pt>
                <c:pt idx="147">
                  <c:v>36.583566666666627</c:v>
                </c:pt>
                <c:pt idx="148">
                  <c:v>36.833566666666627</c:v>
                </c:pt>
                <c:pt idx="149">
                  <c:v>37.083566666666627</c:v>
                </c:pt>
                <c:pt idx="150">
                  <c:v>37.333566666666627</c:v>
                </c:pt>
                <c:pt idx="151">
                  <c:v>37.583566666666627</c:v>
                </c:pt>
                <c:pt idx="152">
                  <c:v>37.833566666666627</c:v>
                </c:pt>
                <c:pt idx="153">
                  <c:v>38.083566666666627</c:v>
                </c:pt>
                <c:pt idx="154">
                  <c:v>38.333566666666627</c:v>
                </c:pt>
                <c:pt idx="155">
                  <c:v>38.583566666666627</c:v>
                </c:pt>
                <c:pt idx="156">
                  <c:v>38.833566666666627</c:v>
                </c:pt>
                <c:pt idx="157">
                  <c:v>39.083550000000002</c:v>
                </c:pt>
                <c:pt idx="158">
                  <c:v>39.333550000000002</c:v>
                </c:pt>
                <c:pt idx="159">
                  <c:v>39.583550000000002</c:v>
                </c:pt>
                <c:pt idx="160">
                  <c:v>39.833550000000002</c:v>
                </c:pt>
                <c:pt idx="161">
                  <c:v>40.083550000000002</c:v>
                </c:pt>
                <c:pt idx="162">
                  <c:v>40.333816666666621</c:v>
                </c:pt>
              </c:numCache>
            </c:numRef>
          </c:xVal>
          <c:yVal>
            <c:numRef>
              <c:f>rampe!$B$2:$B$164</c:f>
              <c:numCache>
                <c:formatCode>General</c:formatCode>
                <c:ptCount val="163"/>
                <c:pt idx="0">
                  <c:v>2.7570000000000001</c:v>
                </c:pt>
                <c:pt idx="1">
                  <c:v>2.8859999999999997</c:v>
                </c:pt>
                <c:pt idx="2">
                  <c:v>3.0119999999999987</c:v>
                </c:pt>
                <c:pt idx="3">
                  <c:v>3.1389999999999998</c:v>
                </c:pt>
                <c:pt idx="4">
                  <c:v>3.2640000000000002</c:v>
                </c:pt>
                <c:pt idx="5">
                  <c:v>3.3899999999999997</c:v>
                </c:pt>
                <c:pt idx="6">
                  <c:v>3.5159999999999987</c:v>
                </c:pt>
                <c:pt idx="7">
                  <c:v>3.6419999999999999</c:v>
                </c:pt>
                <c:pt idx="8">
                  <c:v>3.7669999999999999</c:v>
                </c:pt>
                <c:pt idx="9">
                  <c:v>3.8919999999999986</c:v>
                </c:pt>
                <c:pt idx="10">
                  <c:v>4.0179999999999971</c:v>
                </c:pt>
                <c:pt idx="11">
                  <c:v>4.1429999999999971</c:v>
                </c:pt>
                <c:pt idx="12">
                  <c:v>4.2699999999999996</c:v>
                </c:pt>
                <c:pt idx="13">
                  <c:v>4.397999999999997</c:v>
                </c:pt>
                <c:pt idx="14">
                  <c:v>4.5209999999999972</c:v>
                </c:pt>
                <c:pt idx="15">
                  <c:v>4.6439999999999975</c:v>
                </c:pt>
                <c:pt idx="16">
                  <c:v>4.764999999999997</c:v>
                </c:pt>
                <c:pt idx="17">
                  <c:v>4.8879999999999972</c:v>
                </c:pt>
                <c:pt idx="18">
                  <c:v>5.0219999999999985</c:v>
                </c:pt>
                <c:pt idx="19">
                  <c:v>5.147999999999997</c:v>
                </c:pt>
                <c:pt idx="20">
                  <c:v>5.2720000000000002</c:v>
                </c:pt>
                <c:pt idx="21">
                  <c:v>5.3969999999999985</c:v>
                </c:pt>
                <c:pt idx="22">
                  <c:v>5.5190000000000001</c:v>
                </c:pt>
                <c:pt idx="23">
                  <c:v>5.641</c:v>
                </c:pt>
                <c:pt idx="24">
                  <c:v>5.7639999999999985</c:v>
                </c:pt>
                <c:pt idx="25">
                  <c:v>5.8860000000000001</c:v>
                </c:pt>
                <c:pt idx="26">
                  <c:v>6.0179999999999971</c:v>
                </c:pt>
                <c:pt idx="27">
                  <c:v>6.1459999999999972</c:v>
                </c:pt>
                <c:pt idx="28">
                  <c:v>6.2709999999999999</c:v>
                </c:pt>
                <c:pt idx="29">
                  <c:v>6.3939999999999975</c:v>
                </c:pt>
                <c:pt idx="30">
                  <c:v>6.5179999999999971</c:v>
                </c:pt>
                <c:pt idx="31">
                  <c:v>6.641</c:v>
                </c:pt>
                <c:pt idx="32">
                  <c:v>6.7629999999999972</c:v>
                </c:pt>
                <c:pt idx="33">
                  <c:v>6.8860000000000001</c:v>
                </c:pt>
                <c:pt idx="34">
                  <c:v>7.0179999999999971</c:v>
                </c:pt>
                <c:pt idx="35">
                  <c:v>7.1449999999999969</c:v>
                </c:pt>
                <c:pt idx="36">
                  <c:v>7.2690000000000001</c:v>
                </c:pt>
                <c:pt idx="37">
                  <c:v>7.3929999999999971</c:v>
                </c:pt>
                <c:pt idx="38">
                  <c:v>7.516</c:v>
                </c:pt>
                <c:pt idx="39">
                  <c:v>7.6390000000000002</c:v>
                </c:pt>
                <c:pt idx="40">
                  <c:v>7.7619999999999996</c:v>
                </c:pt>
                <c:pt idx="41">
                  <c:v>7.8849999999999971</c:v>
                </c:pt>
                <c:pt idx="42">
                  <c:v>8.0180000000000007</c:v>
                </c:pt>
                <c:pt idx="43">
                  <c:v>8.1430000000000007</c:v>
                </c:pt>
                <c:pt idx="44">
                  <c:v>8.2670000000000012</c:v>
                </c:pt>
                <c:pt idx="45">
                  <c:v>8.391</c:v>
                </c:pt>
                <c:pt idx="46">
                  <c:v>8.5140000000000011</c:v>
                </c:pt>
                <c:pt idx="47">
                  <c:v>8.6369999999999987</c:v>
                </c:pt>
                <c:pt idx="48">
                  <c:v>8.761000000000001</c:v>
                </c:pt>
                <c:pt idx="49">
                  <c:v>8.8840000000000003</c:v>
                </c:pt>
                <c:pt idx="50">
                  <c:v>9.0140000000000011</c:v>
                </c:pt>
                <c:pt idx="51">
                  <c:v>9.1399999999999988</c:v>
                </c:pt>
                <c:pt idx="52">
                  <c:v>9.2640000000000011</c:v>
                </c:pt>
                <c:pt idx="53">
                  <c:v>9.3880000000000035</c:v>
                </c:pt>
                <c:pt idx="54">
                  <c:v>9.511000000000001</c:v>
                </c:pt>
                <c:pt idx="55">
                  <c:v>9.6349999999999998</c:v>
                </c:pt>
                <c:pt idx="56">
                  <c:v>9.7580000000000009</c:v>
                </c:pt>
                <c:pt idx="57">
                  <c:v>9.8810000000000002</c:v>
                </c:pt>
                <c:pt idx="58">
                  <c:v>10.012</c:v>
                </c:pt>
                <c:pt idx="59">
                  <c:v>10.136999999999999</c:v>
                </c:pt>
                <c:pt idx="60">
                  <c:v>10.261000000000001</c:v>
                </c:pt>
                <c:pt idx="61">
                  <c:v>10.385000000000005</c:v>
                </c:pt>
                <c:pt idx="62">
                  <c:v>10.508000000000001</c:v>
                </c:pt>
                <c:pt idx="63">
                  <c:v>10.632</c:v>
                </c:pt>
                <c:pt idx="64">
                  <c:v>10.755000000000004</c:v>
                </c:pt>
                <c:pt idx="65">
                  <c:v>10.879000000000005</c:v>
                </c:pt>
                <c:pt idx="66">
                  <c:v>11.01</c:v>
                </c:pt>
                <c:pt idx="67">
                  <c:v>11.135</c:v>
                </c:pt>
                <c:pt idx="68">
                  <c:v>11.259</c:v>
                </c:pt>
                <c:pt idx="69">
                  <c:v>11.383000000000004</c:v>
                </c:pt>
                <c:pt idx="70">
                  <c:v>11.507</c:v>
                </c:pt>
                <c:pt idx="71">
                  <c:v>11.630999999999998</c:v>
                </c:pt>
                <c:pt idx="72">
                  <c:v>11.754</c:v>
                </c:pt>
                <c:pt idx="73">
                  <c:v>11.878</c:v>
                </c:pt>
                <c:pt idx="74">
                  <c:v>12.008000000000001</c:v>
                </c:pt>
                <c:pt idx="75">
                  <c:v>12.132</c:v>
                </c:pt>
                <c:pt idx="76">
                  <c:v>12.256</c:v>
                </c:pt>
                <c:pt idx="77">
                  <c:v>12.38</c:v>
                </c:pt>
                <c:pt idx="78">
                  <c:v>12.504</c:v>
                </c:pt>
                <c:pt idx="79">
                  <c:v>12.627999999999998</c:v>
                </c:pt>
                <c:pt idx="80">
                  <c:v>12.752000000000002</c:v>
                </c:pt>
                <c:pt idx="81">
                  <c:v>12.875000000000005</c:v>
                </c:pt>
                <c:pt idx="82">
                  <c:v>13.005000000000004</c:v>
                </c:pt>
                <c:pt idx="83">
                  <c:v>13.129</c:v>
                </c:pt>
                <c:pt idx="84">
                  <c:v>13.254</c:v>
                </c:pt>
                <c:pt idx="85">
                  <c:v>13.378</c:v>
                </c:pt>
                <c:pt idx="86">
                  <c:v>13.501000000000001</c:v>
                </c:pt>
                <c:pt idx="87">
                  <c:v>13.625</c:v>
                </c:pt>
                <c:pt idx="88">
                  <c:v>13.749000000000001</c:v>
                </c:pt>
                <c:pt idx="89">
                  <c:v>13.873000000000006</c:v>
                </c:pt>
                <c:pt idx="90">
                  <c:v>14.002000000000002</c:v>
                </c:pt>
                <c:pt idx="91">
                  <c:v>14.123000000000001</c:v>
                </c:pt>
                <c:pt idx="92">
                  <c:v>14.25</c:v>
                </c:pt>
                <c:pt idx="93">
                  <c:v>14.375000000000005</c:v>
                </c:pt>
                <c:pt idx="94">
                  <c:v>14.498000000000001</c:v>
                </c:pt>
                <c:pt idx="95">
                  <c:v>14.622</c:v>
                </c:pt>
                <c:pt idx="96">
                  <c:v>14.745999999999999</c:v>
                </c:pt>
                <c:pt idx="97">
                  <c:v>14.870000000000005</c:v>
                </c:pt>
                <c:pt idx="98">
                  <c:v>15.001000000000001</c:v>
                </c:pt>
                <c:pt idx="99">
                  <c:v>15.125</c:v>
                </c:pt>
                <c:pt idx="100">
                  <c:v>15.249000000000001</c:v>
                </c:pt>
                <c:pt idx="101">
                  <c:v>15.373000000000006</c:v>
                </c:pt>
                <c:pt idx="102">
                  <c:v>15.497</c:v>
                </c:pt>
                <c:pt idx="103">
                  <c:v>15.620999999999999</c:v>
                </c:pt>
                <c:pt idx="104">
                  <c:v>15.744999999999999</c:v>
                </c:pt>
                <c:pt idx="105">
                  <c:v>15.869000000000005</c:v>
                </c:pt>
                <c:pt idx="106">
                  <c:v>15.993</c:v>
                </c:pt>
                <c:pt idx="107">
                  <c:v>16.123000000000001</c:v>
                </c:pt>
                <c:pt idx="108">
                  <c:v>16.24799999999999</c:v>
                </c:pt>
                <c:pt idx="109">
                  <c:v>16.37</c:v>
                </c:pt>
                <c:pt idx="110">
                  <c:v>16.49499999999999</c:v>
                </c:pt>
                <c:pt idx="111">
                  <c:v>16.61900000000001</c:v>
                </c:pt>
                <c:pt idx="112">
                  <c:v>16.74199999999999</c:v>
                </c:pt>
                <c:pt idx="113">
                  <c:v>16.867000000000001</c:v>
                </c:pt>
                <c:pt idx="114">
                  <c:v>16.991</c:v>
                </c:pt>
                <c:pt idx="115">
                  <c:v>17.120999999999999</c:v>
                </c:pt>
                <c:pt idx="116">
                  <c:v>17.24499999999999</c:v>
                </c:pt>
                <c:pt idx="117">
                  <c:v>17.369</c:v>
                </c:pt>
                <c:pt idx="118">
                  <c:v>17.49199999999999</c:v>
                </c:pt>
                <c:pt idx="119">
                  <c:v>17.61600000000001</c:v>
                </c:pt>
                <c:pt idx="120">
                  <c:v>17.741</c:v>
                </c:pt>
                <c:pt idx="121">
                  <c:v>17.864999999999988</c:v>
                </c:pt>
                <c:pt idx="122">
                  <c:v>17.982999999999983</c:v>
                </c:pt>
                <c:pt idx="123">
                  <c:v>18.012</c:v>
                </c:pt>
                <c:pt idx="124">
                  <c:v>18.009</c:v>
                </c:pt>
                <c:pt idx="125">
                  <c:v>18.004999999999999</c:v>
                </c:pt>
                <c:pt idx="126">
                  <c:v>18.001999999999999</c:v>
                </c:pt>
                <c:pt idx="127">
                  <c:v>18.001000000000001</c:v>
                </c:pt>
                <c:pt idx="128">
                  <c:v>18.001000000000001</c:v>
                </c:pt>
                <c:pt idx="129">
                  <c:v>18</c:v>
                </c:pt>
                <c:pt idx="130">
                  <c:v>18</c:v>
                </c:pt>
                <c:pt idx="131">
                  <c:v>18</c:v>
                </c:pt>
                <c:pt idx="132">
                  <c:v>18</c:v>
                </c:pt>
                <c:pt idx="133">
                  <c:v>18</c:v>
                </c:pt>
                <c:pt idx="134">
                  <c:v>18</c:v>
                </c:pt>
                <c:pt idx="135">
                  <c:v>18</c:v>
                </c:pt>
                <c:pt idx="136">
                  <c:v>18</c:v>
                </c:pt>
                <c:pt idx="137">
                  <c:v>18</c:v>
                </c:pt>
                <c:pt idx="138">
                  <c:v>18</c:v>
                </c:pt>
                <c:pt idx="139">
                  <c:v>18.001000000000001</c:v>
                </c:pt>
                <c:pt idx="140">
                  <c:v>18</c:v>
                </c:pt>
                <c:pt idx="141">
                  <c:v>18</c:v>
                </c:pt>
                <c:pt idx="142">
                  <c:v>18</c:v>
                </c:pt>
                <c:pt idx="143">
                  <c:v>18</c:v>
                </c:pt>
                <c:pt idx="144">
                  <c:v>18</c:v>
                </c:pt>
                <c:pt idx="145">
                  <c:v>18</c:v>
                </c:pt>
                <c:pt idx="146">
                  <c:v>14.575000000000005</c:v>
                </c:pt>
                <c:pt idx="147">
                  <c:v>10.991</c:v>
                </c:pt>
                <c:pt idx="148">
                  <c:v>7.6769999999999996</c:v>
                </c:pt>
                <c:pt idx="149">
                  <c:v>5.056</c:v>
                </c:pt>
                <c:pt idx="150">
                  <c:v>3.3289999999999997</c:v>
                </c:pt>
                <c:pt idx="151">
                  <c:v>2.3529999999999989</c:v>
                </c:pt>
                <c:pt idx="152">
                  <c:v>1.9000000000000001</c:v>
                </c:pt>
                <c:pt idx="153">
                  <c:v>1.728</c:v>
                </c:pt>
                <c:pt idx="154">
                  <c:v>1.6700000000000006</c:v>
                </c:pt>
                <c:pt idx="155">
                  <c:v>1.6600000000000001</c:v>
                </c:pt>
                <c:pt idx="156">
                  <c:v>1.6619999999999993</c:v>
                </c:pt>
                <c:pt idx="157">
                  <c:v>1.6659999999999993</c:v>
                </c:pt>
                <c:pt idx="158">
                  <c:v>1.669</c:v>
                </c:pt>
                <c:pt idx="159">
                  <c:v>1.6719999999999993</c:v>
                </c:pt>
                <c:pt idx="160">
                  <c:v>1.6739999999999993</c:v>
                </c:pt>
                <c:pt idx="161">
                  <c:v>1.675</c:v>
                </c:pt>
                <c:pt idx="162">
                  <c:v>1.675</c:v>
                </c:pt>
              </c:numCache>
            </c:numRef>
          </c:yVal>
          <c:smooth val="1"/>
        </c:ser>
        <c:axId val="57653120"/>
        <c:axId val="57655296"/>
      </c:scatterChart>
      <c:valAx>
        <c:axId val="57653120"/>
        <c:scaling>
          <c:orientation val="minMax"/>
          <c:max val="40"/>
          <c:min val="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Temps (min)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57655296"/>
        <c:crosses val="autoZero"/>
        <c:crossBetween val="midCat"/>
      </c:valAx>
      <c:valAx>
        <c:axId val="57655296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Temperature (K)</a:t>
                </a:r>
              </a:p>
            </c:rich>
          </c:tx>
          <c:layout/>
        </c:title>
        <c:numFmt formatCode="General" sourceLinked="1"/>
        <c:majorTickMark val="none"/>
        <c:minorTickMark val="out"/>
        <c:tickLblPos val="nextTo"/>
        <c:crossAx val="57653120"/>
        <c:crosses val="autoZero"/>
        <c:crossBetween val="midCat"/>
      </c:valAx>
    </c:plotArea>
    <c:plotVisOnly val="1"/>
  </c:chart>
  <c:spPr>
    <a:noFill/>
    <a:ln>
      <a:solidFill>
        <a:schemeClr val="accent1"/>
      </a:solidFill>
    </a:ln>
  </c:spPr>
  <c:externalData r:id="rId1"/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5AE77B-9DC3-46C2-86DC-1199ADD257FB}" type="datetimeFigureOut">
              <a:rPr lang="fr-FR" smtClean="0"/>
              <a:pPr/>
              <a:t>03/09/2010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A40628-600D-4AE4-9CE2-9823D93D13B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E34933-DC98-4489-A4E3-3A36C2DB592A}" type="slidenum">
              <a:rPr lang="fr-FR"/>
              <a:pPr/>
              <a:t>5</a:t>
            </a:fld>
            <a:endParaRPr lang="fr-FR"/>
          </a:p>
        </p:txBody>
      </p:sp>
      <p:sp>
        <p:nvSpPr>
          <p:cNvPr id="269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69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fr-FR"/>
              <a:t>A. Gurevich, "Enhancement of RF breakdown field of SC by multilayer coating"</a:t>
            </a:r>
            <a:r>
              <a:rPr lang="fr-FR" i="1"/>
              <a:t>.</a:t>
            </a:r>
            <a:r>
              <a:rPr lang="fr-FR"/>
              <a:t> Appl. Phys.Lett., 2006. </a:t>
            </a:r>
            <a:r>
              <a:rPr lang="fr-FR" b="1"/>
              <a:t>88</a:t>
            </a:r>
            <a:r>
              <a:rPr lang="fr-FR"/>
              <a:t>: p. 12511. </a:t>
            </a:r>
          </a:p>
          <a:p>
            <a:pPr>
              <a:buFontTx/>
              <a:buChar char="•"/>
            </a:pPr>
            <a:r>
              <a:rPr lang="fr-FR"/>
              <a:t>Les couches nanométriques présentent une très grande barrière de surface pour le champ // mais très fines =&gt; très sensibles au champ </a:t>
            </a:r>
            <a:r>
              <a:rPr lang="fr-FR">
                <a:sym typeface="Symbol" pitchFamily="18" charset="2"/>
              </a:rPr>
              <a:t></a:t>
            </a:r>
          </a:p>
          <a:p>
            <a:r>
              <a:rPr lang="fr-FR">
                <a:sym typeface="Symbol" pitchFamily="18" charset="2"/>
              </a:rPr>
              <a:t>Niobium massif = très efficace pour se protéger du champ </a:t>
            </a:r>
          </a:p>
          <a:p>
            <a:pPr>
              <a:buFontTx/>
              <a:buChar char="•"/>
            </a:pPr>
            <a:r>
              <a:rPr lang="fr-FR">
                <a:sym typeface="Symbol" pitchFamily="18" charset="2"/>
              </a:rPr>
              <a:t>La combinaison des deux devrait être + efficace que les 2 séparés</a:t>
            </a:r>
          </a:p>
          <a:p>
            <a:r>
              <a:rPr lang="fr-FR">
                <a:sym typeface="Symbol" pitchFamily="18" charset="2"/>
              </a:rPr>
              <a:t>De + :</a:t>
            </a:r>
          </a:p>
          <a:p>
            <a:r>
              <a:rPr lang="fr-FR">
                <a:sym typeface="Symbol" pitchFamily="18" charset="2"/>
              </a:rPr>
              <a:t>Couche nanométriques en supra + haut Tc =&gt; si bonne qualité, résistance de surface + faible =&gt; on devrait gagner en champ accélérateur ET on diminue les pertes cryogéniques !</a:t>
            </a:r>
          </a:p>
          <a:p>
            <a:endParaRPr lang="fr-FR">
              <a:sym typeface="Symbol" pitchFamily="18" charset="2"/>
            </a:endParaRPr>
          </a:p>
          <a:p>
            <a:r>
              <a:rPr lang="fr-FR">
                <a:sym typeface="Symbol" pitchFamily="18" charset="2"/>
              </a:rPr>
              <a:t>échantillons « modèles » car peu réaliste par rapport aux cavités (on n’est pas près de faire des cavités en saphir monocrystallin !)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angle rect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grpSp>
        <p:nvGrpSpPr>
          <p:cNvPr id="2" name="Groupe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e lib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e lib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e lib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necteur droit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2C11AC4-BD9A-40AC-81B3-0F5D7489F10A}" type="datetime1">
              <a:rPr lang="en-US" smtClean="0"/>
              <a:pPr/>
              <a:t>9/3/2010</a:t>
            </a:fld>
            <a:endParaRPr lang="en-US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BA1735-4AB0-42CB-8E7A-350B4C67DF32}" type="datetime1">
              <a:rPr lang="en-US" smtClean="0"/>
              <a:pPr/>
              <a:t>9/3/2010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A88435-FB5A-4B16-9689-41EC40CE64AF}" type="datetime1">
              <a:rPr lang="en-US" smtClean="0"/>
              <a:pPr/>
              <a:t>9/3/2010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0ADB3-8C74-4D83-A61C-C1DCD8CA220D}" type="datetime1">
              <a:rPr lang="en-US" smtClean="0"/>
              <a:pPr/>
              <a:t>9/3/2010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AE75-02ED-45E2-9DB8-1172333F0A8E}" type="datetime1">
              <a:rPr lang="en-US" smtClean="0"/>
              <a:pPr/>
              <a:t>9/3/2010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3C65E-5BC8-45CD-A206-336AD5C5B32F}" type="datetime1">
              <a:rPr lang="en-US" smtClean="0"/>
              <a:pPr/>
              <a:t>9/3/2010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D1014-2BBB-4630-93E8-79AE9272E8F8}" type="datetime1">
              <a:rPr lang="en-US" smtClean="0"/>
              <a:pPr/>
              <a:t>9/3/2010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F067F-F6E3-407E-AB3F-DC063BD5C183}" type="datetime1">
              <a:rPr lang="en-US" smtClean="0"/>
              <a:pPr/>
              <a:t>9/3/2010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FCC19-F0FB-40A9-96C7-94A309B5618C}" type="datetime1">
              <a:rPr lang="en-US" smtClean="0"/>
              <a:pPr/>
              <a:t>9/3/2010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E2E23-BDB9-41DA-8AE7-CABC8E31C58D}" type="datetime1">
              <a:rPr lang="en-US" smtClean="0"/>
              <a:pPr/>
              <a:t>9/3/2010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66CE7-5156-4751-96C8-F25C02E8E2F5}" type="datetime1">
              <a:rPr lang="en-US" smtClean="0"/>
              <a:pPr/>
              <a:t>9/3/2010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FE090E-7086-4793-AEFF-6579F3792ECA}" type="datetime1">
              <a:rPr lang="en-US" smtClean="0"/>
              <a:pPr/>
              <a:t>9/3/2010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AAAFC-46E5-4012-A970-54B72353AC1B}" type="datetime1">
              <a:rPr lang="en-US" smtClean="0"/>
              <a:pPr/>
              <a:t>9/3/2010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CE947-4A10-4CFD-AB8A-23C6C9A8D7B6}" type="datetime1">
              <a:rPr lang="en-US" smtClean="0"/>
              <a:pPr/>
              <a:t>9/3/2010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508A-251B-465A-8E28-AD66C69BA28E}" type="datetime1">
              <a:rPr lang="en-US" smtClean="0"/>
              <a:pPr/>
              <a:t>9/3/2010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5A8D67-351C-4074-9BAF-A334153D9F32}" type="datetime1">
              <a:rPr lang="en-US" smtClean="0"/>
              <a:pPr/>
              <a:t>9/3/2010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0D1FBF-B6A7-4047-8833-84B44873FA69}" type="datetime1">
              <a:rPr lang="en-US" smtClean="0"/>
              <a:pPr/>
              <a:t>9/3/2010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3D4E32-F750-43DF-B818-C53DADDE127B}" type="datetime1">
              <a:rPr lang="en-US" smtClean="0"/>
              <a:pPr/>
              <a:t>9/3/2010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4A1F63-C23E-4B8F-80A6-7C264CFA0332}" type="datetime1">
              <a:rPr lang="en-US" smtClean="0"/>
              <a:pPr/>
              <a:t>9/3/2010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7BC05C-9961-41AB-8345-E86871E3B8CE}" type="datetime1">
              <a:rPr lang="en-US" smtClean="0"/>
              <a:pPr/>
              <a:t>9/3/2010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2D6528D-71D9-4B74-8A8B-68804892EC9C}" type="datetime1">
              <a:rPr lang="en-US" smtClean="0"/>
              <a:pPr/>
              <a:t>9/3/2010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6268135-FCF9-47C4-AFE3-D21115BFAE9F}" type="datetime1">
              <a:rPr lang="en-US" smtClean="0"/>
              <a:pPr/>
              <a:t>9/3/2010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e libre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angle rect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necteur droit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e libre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e libre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angle rect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necteur droit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C4A02E1-65C5-459F-AAFD-C7AD336D136C}" type="datetime1">
              <a:rPr lang="en-US" smtClean="0"/>
              <a:pPr/>
              <a:t>9/3/2010</a:t>
            </a:fld>
            <a:endParaRPr lang="en-US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C908C4-1E64-412A-93F2-F2732D8F2922}" type="datetime1">
              <a:rPr lang="en-US" smtClean="0"/>
              <a:pPr/>
              <a:t>9/3/2010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oleObject" Target="../embeddings/Feuille_Microsoft_Office_Excel_97-20031.xls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3400" y="1981200"/>
            <a:ext cx="7772400" cy="1829761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 smtClean="0"/>
              <a:t>Développement d’un magnétomètre spécifique pour supraconducteurs </a:t>
            </a:r>
            <a:r>
              <a:rPr lang="fr-FR" dirty="0" err="1" smtClean="0"/>
              <a:t>nanocomposites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228600" y="304800"/>
            <a:ext cx="472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Julien LECLERC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5334000" y="3048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Encadrant : Claire ANTOINE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2209800" y="4419600"/>
            <a:ext cx="693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Stage de seconde année de master </a:t>
            </a:r>
            <a:r>
              <a:rPr lang="fr-FR" dirty="0" err="1" smtClean="0"/>
              <a:t>SEE</a:t>
            </a:r>
            <a:endParaRPr lang="fr-FR" dirty="0"/>
          </a:p>
        </p:txBody>
      </p:sp>
      <p:pic>
        <p:nvPicPr>
          <p:cNvPr id="1026" name="Picture 2" descr="\\Dapdc5\jleclerc\Desktop\Présentations\logo nanc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5989891"/>
            <a:ext cx="2895600" cy="868109"/>
          </a:xfrm>
          <a:prstGeom prst="rect">
            <a:avLst/>
          </a:prstGeom>
          <a:noFill/>
        </p:spPr>
      </p:pic>
      <p:pic>
        <p:nvPicPr>
          <p:cNvPr id="1027" name="Picture 3" descr="\\Dapdc5\jleclerc\Desktop\Présentations\logo-ce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5564756"/>
            <a:ext cx="1295400" cy="129324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65"/>
          <p:cNvSpPr/>
          <p:nvPr/>
        </p:nvSpPr>
        <p:spPr>
          <a:xfrm>
            <a:off x="2000232" y="5500702"/>
            <a:ext cx="5072098" cy="35719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Rectangle 64"/>
          <p:cNvSpPr/>
          <p:nvPr/>
        </p:nvSpPr>
        <p:spPr>
          <a:xfrm>
            <a:off x="4071934" y="5357826"/>
            <a:ext cx="857256" cy="50006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524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Positionnement des calles en billes de verre</a:t>
            </a:r>
            <a:endParaRPr lang="fr-FR" sz="40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 Unicode" pitchFamily="34" charset="0"/>
              <a:cs typeface="Lucida Sans Unicode" pitchFamily="34" charset="0"/>
            </a:endParaRPr>
          </a:p>
        </p:txBody>
      </p:sp>
      <p:cxnSp>
        <p:nvCxnSpPr>
          <p:cNvPr id="5" name="Connecteur droit 4"/>
          <p:cNvCxnSpPr/>
          <p:nvPr/>
        </p:nvCxnSpPr>
        <p:spPr>
          <a:xfrm>
            <a:off x="1571604" y="3143248"/>
            <a:ext cx="578647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2786050" y="3085200"/>
            <a:ext cx="785818" cy="45719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4286248" y="3085200"/>
            <a:ext cx="785818" cy="45719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5786446" y="3085200"/>
            <a:ext cx="785818" cy="45719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/>
          <p:cNvSpPr/>
          <p:nvPr/>
        </p:nvSpPr>
        <p:spPr>
          <a:xfrm>
            <a:off x="5286380" y="2857496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/>
          <p:cNvSpPr/>
          <p:nvPr/>
        </p:nvSpPr>
        <p:spPr>
          <a:xfrm>
            <a:off x="3786182" y="2857496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llipse 12"/>
          <p:cNvSpPr/>
          <p:nvPr/>
        </p:nvSpPr>
        <p:spPr>
          <a:xfrm>
            <a:off x="2357422" y="2857496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/>
          <p:cNvSpPr/>
          <p:nvPr/>
        </p:nvSpPr>
        <p:spPr>
          <a:xfrm>
            <a:off x="6715140" y="2857496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2643174" y="2500306"/>
            <a:ext cx="1143008" cy="57150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4071934" y="2500306"/>
            <a:ext cx="357190" cy="57150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/>
          <p:cNvSpPr/>
          <p:nvPr/>
        </p:nvSpPr>
        <p:spPr>
          <a:xfrm>
            <a:off x="5572132" y="2500306"/>
            <a:ext cx="1143008" cy="57150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2071670" y="2500306"/>
            <a:ext cx="285752" cy="57150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7000892" y="2500306"/>
            <a:ext cx="285752" cy="57150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4929190" y="2500306"/>
            <a:ext cx="357190" cy="57150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/>
          <p:cNvSpPr/>
          <p:nvPr/>
        </p:nvSpPr>
        <p:spPr>
          <a:xfrm>
            <a:off x="4500562" y="2714620"/>
            <a:ext cx="357190" cy="35719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/>
          <p:cNvSpPr txBox="1"/>
          <p:nvPr/>
        </p:nvSpPr>
        <p:spPr>
          <a:xfrm>
            <a:off x="1714480" y="3643314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Bille de verre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2743200" y="3581400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Calle d’épaisseur connue</a:t>
            </a:r>
            <a:endParaRPr lang="fr-FR" dirty="0"/>
          </a:p>
        </p:txBody>
      </p:sp>
      <p:sp>
        <p:nvSpPr>
          <p:cNvPr id="28" name="ZoneTexte 27"/>
          <p:cNvSpPr txBox="1"/>
          <p:nvPr/>
        </p:nvSpPr>
        <p:spPr>
          <a:xfrm>
            <a:off x="4929190" y="3786190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Bobine</a:t>
            </a:r>
            <a:endParaRPr lang="fr-FR" dirty="0"/>
          </a:p>
        </p:txBody>
      </p:sp>
      <p:cxnSp>
        <p:nvCxnSpPr>
          <p:cNvPr id="30" name="Connecteur droit avec flèche 29"/>
          <p:cNvCxnSpPr/>
          <p:nvPr/>
        </p:nvCxnSpPr>
        <p:spPr>
          <a:xfrm rot="5400000">
            <a:off x="2214546" y="2000240"/>
            <a:ext cx="857256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avec flèche 31"/>
          <p:cNvCxnSpPr/>
          <p:nvPr/>
        </p:nvCxnSpPr>
        <p:spPr>
          <a:xfrm>
            <a:off x="3000364" y="1714488"/>
            <a:ext cx="928694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avec flèche 34"/>
          <p:cNvCxnSpPr/>
          <p:nvPr/>
        </p:nvCxnSpPr>
        <p:spPr>
          <a:xfrm>
            <a:off x="3286116" y="1785926"/>
            <a:ext cx="2143140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/>
          <p:cNvCxnSpPr/>
          <p:nvPr/>
        </p:nvCxnSpPr>
        <p:spPr>
          <a:xfrm>
            <a:off x="3286116" y="1714488"/>
            <a:ext cx="3571900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ZoneTexte 38"/>
          <p:cNvSpPr txBox="1"/>
          <p:nvPr/>
        </p:nvSpPr>
        <p:spPr>
          <a:xfrm>
            <a:off x="1785918" y="1285860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On injecte de la colle</a:t>
            </a:r>
            <a:endParaRPr lang="fr-FR" dirty="0"/>
          </a:p>
        </p:txBody>
      </p:sp>
      <p:sp>
        <p:nvSpPr>
          <p:cNvPr id="40" name="ZoneTexte 39"/>
          <p:cNvSpPr txBox="1"/>
          <p:nvPr/>
        </p:nvSpPr>
        <p:spPr>
          <a:xfrm>
            <a:off x="6000760" y="857232"/>
            <a:ext cx="22145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On injecte de la colle avec une bonne conductivité thermique</a:t>
            </a:r>
            <a:endParaRPr lang="fr-FR" dirty="0"/>
          </a:p>
        </p:txBody>
      </p:sp>
      <p:cxnSp>
        <p:nvCxnSpPr>
          <p:cNvPr id="42" name="Connecteur droit avec flèche 41"/>
          <p:cNvCxnSpPr>
            <a:stCxn id="40" idx="1"/>
          </p:cNvCxnSpPr>
          <p:nvPr/>
        </p:nvCxnSpPr>
        <p:spPr>
          <a:xfrm rot="10800000" flipV="1">
            <a:off x="4714876" y="1457396"/>
            <a:ext cx="1285884" cy="11143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avec flèche 43"/>
          <p:cNvCxnSpPr>
            <a:stCxn id="26" idx="0"/>
          </p:cNvCxnSpPr>
          <p:nvPr/>
        </p:nvCxnSpPr>
        <p:spPr>
          <a:xfrm rot="5400000" flipH="1" flipV="1">
            <a:off x="2178827" y="3393281"/>
            <a:ext cx="428628" cy="714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avec flèche 45"/>
          <p:cNvCxnSpPr>
            <a:stCxn id="27" idx="0"/>
            <a:endCxn id="6" idx="2"/>
          </p:cNvCxnSpPr>
          <p:nvPr/>
        </p:nvCxnSpPr>
        <p:spPr>
          <a:xfrm rot="16200000" flipV="1">
            <a:off x="3307340" y="3002539"/>
            <a:ext cx="450481" cy="70724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avec flèche 47"/>
          <p:cNvCxnSpPr>
            <a:stCxn id="28" idx="0"/>
          </p:cNvCxnSpPr>
          <p:nvPr/>
        </p:nvCxnSpPr>
        <p:spPr>
          <a:xfrm rot="16200000" flipV="1">
            <a:off x="4679157" y="2964653"/>
            <a:ext cx="857256" cy="7858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lèche vers le bas 48"/>
          <p:cNvSpPr/>
          <p:nvPr/>
        </p:nvSpPr>
        <p:spPr>
          <a:xfrm>
            <a:off x="4071934" y="4286256"/>
            <a:ext cx="928694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Ellipse 53"/>
          <p:cNvSpPr/>
          <p:nvPr/>
        </p:nvSpPr>
        <p:spPr>
          <a:xfrm>
            <a:off x="5143504" y="5643578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Ellipse 54"/>
          <p:cNvSpPr/>
          <p:nvPr/>
        </p:nvSpPr>
        <p:spPr>
          <a:xfrm>
            <a:off x="3643306" y="5643578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Ellipse 55"/>
          <p:cNvSpPr/>
          <p:nvPr/>
        </p:nvSpPr>
        <p:spPr>
          <a:xfrm>
            <a:off x="2214546" y="5643578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Ellipse 56"/>
          <p:cNvSpPr/>
          <p:nvPr/>
        </p:nvSpPr>
        <p:spPr>
          <a:xfrm>
            <a:off x="6572264" y="5643578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Rectangle 57"/>
          <p:cNvSpPr/>
          <p:nvPr/>
        </p:nvSpPr>
        <p:spPr>
          <a:xfrm>
            <a:off x="2500298" y="5286388"/>
            <a:ext cx="1143008" cy="57150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Rectangle 58"/>
          <p:cNvSpPr/>
          <p:nvPr/>
        </p:nvSpPr>
        <p:spPr>
          <a:xfrm>
            <a:off x="3929058" y="5286388"/>
            <a:ext cx="357190" cy="57150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Rectangle 59"/>
          <p:cNvSpPr/>
          <p:nvPr/>
        </p:nvSpPr>
        <p:spPr>
          <a:xfrm>
            <a:off x="5429256" y="5286388"/>
            <a:ext cx="1143008" cy="57150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Rectangle 60"/>
          <p:cNvSpPr/>
          <p:nvPr/>
        </p:nvSpPr>
        <p:spPr>
          <a:xfrm>
            <a:off x="1928794" y="5286388"/>
            <a:ext cx="285752" cy="57150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Rectangle 61"/>
          <p:cNvSpPr/>
          <p:nvPr/>
        </p:nvSpPr>
        <p:spPr>
          <a:xfrm>
            <a:off x="6858016" y="5286388"/>
            <a:ext cx="285752" cy="57150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Rectangle 62"/>
          <p:cNvSpPr/>
          <p:nvPr/>
        </p:nvSpPr>
        <p:spPr>
          <a:xfrm>
            <a:off x="4786314" y="5286388"/>
            <a:ext cx="357190" cy="57150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Rectangle 63"/>
          <p:cNvSpPr/>
          <p:nvPr/>
        </p:nvSpPr>
        <p:spPr>
          <a:xfrm>
            <a:off x="4357686" y="5500702"/>
            <a:ext cx="357190" cy="35719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Espace réservé du numéro de diapositive 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 descr="schema cryostat.bmp"/>
          <p:cNvPicPr>
            <a:picLocks noChangeAspect="1"/>
          </p:cNvPicPr>
          <p:nvPr/>
        </p:nvPicPr>
        <p:blipFill>
          <a:blip r:embed="rId2" cstate="print"/>
          <a:srcRect l="3207" t="13115" b="1524"/>
          <a:stretch>
            <a:fillRect/>
          </a:stretch>
        </p:blipFill>
        <p:spPr>
          <a:xfrm>
            <a:off x="0" y="1447800"/>
            <a:ext cx="5910126" cy="4343400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524000" y="228600"/>
            <a:ext cx="82296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Le cryostat et l’insert.</a:t>
            </a:r>
            <a:endParaRPr lang="fr-FR" dirty="0"/>
          </a:p>
        </p:txBody>
      </p:sp>
      <p:pic>
        <p:nvPicPr>
          <p:cNvPr id="1026" name="Picture 2" descr="\\Dapdc5\jleclerc\Desktop\photos\P10907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1524000"/>
            <a:ext cx="3448050" cy="4597400"/>
          </a:xfrm>
          <a:prstGeom prst="rect">
            <a:avLst/>
          </a:prstGeom>
          <a:noFill/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schema bobines.bmp"/>
          <p:cNvPicPr>
            <a:picLocks noChangeAspect="1"/>
          </p:cNvPicPr>
          <p:nvPr/>
        </p:nvPicPr>
        <p:blipFill>
          <a:blip r:embed="rId2" cstate="print"/>
          <a:srcRect r="8943"/>
          <a:stretch>
            <a:fillRect/>
          </a:stretch>
        </p:blipFill>
        <p:spPr>
          <a:xfrm>
            <a:off x="4876800" y="533400"/>
            <a:ext cx="4267200" cy="2928934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-152400" y="1828800"/>
            <a:ext cx="8229600" cy="42973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fr-FR" dirty="0"/>
          </a:p>
          <a:p>
            <a:pPr>
              <a:buNone/>
            </a:pPr>
            <a:r>
              <a:rPr lang="fr-FR" dirty="0" smtClean="0"/>
              <a:t>Pour cette manipulation, on </a:t>
            </a:r>
          </a:p>
          <a:p>
            <a:pPr>
              <a:buNone/>
            </a:pPr>
            <a:r>
              <a:rPr lang="fr-FR" dirty="0" smtClean="0"/>
              <a:t>souhaite réaliser deux bobines :</a:t>
            </a:r>
          </a:p>
          <a:p>
            <a:endParaRPr lang="fr-FR" dirty="0"/>
          </a:p>
          <a:p>
            <a:r>
              <a:rPr lang="fr-FR" dirty="0" smtClean="0"/>
              <a:t>Une créant un champ parallèle à l’échantillon.</a:t>
            </a:r>
            <a:endParaRPr lang="fr-FR" dirty="0"/>
          </a:p>
          <a:p>
            <a:r>
              <a:rPr lang="fr-FR" dirty="0" smtClean="0"/>
              <a:t>Une seconde créant un champ perpendiculaire</a:t>
            </a:r>
          </a:p>
          <a:p>
            <a:pPr>
              <a:buNone/>
            </a:pPr>
            <a:r>
              <a:rPr lang="fr-FR" dirty="0" smtClean="0"/>
              <a:t>    à l’échantillon.</a:t>
            </a:r>
          </a:p>
          <a:p>
            <a:endParaRPr lang="fr-FR" dirty="0" smtClean="0"/>
          </a:p>
          <a:p>
            <a:pPr>
              <a:buNone/>
            </a:pPr>
            <a:r>
              <a:rPr lang="fr-FR" dirty="0" smtClean="0"/>
              <a:t> 	Dans un premier temps, seule la solution du champ perpendiculaire vas être réalisée.</a:t>
            </a:r>
            <a:endParaRPr lang="fr-FR" dirty="0"/>
          </a:p>
          <a:p>
            <a:pPr>
              <a:buNone/>
            </a:pP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43000" y="0"/>
            <a:ext cx="8229600" cy="1143000"/>
          </a:xfrm>
        </p:spPr>
        <p:txBody>
          <a:bodyPr/>
          <a:lstStyle/>
          <a:p>
            <a:r>
              <a:rPr lang="fr-FR" dirty="0" smtClean="0"/>
              <a:t>Calcul de la bobine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381000"/>
          </a:xfrm>
        </p:spPr>
        <p:txBody>
          <a:bodyPr>
            <a:normAutofit fontScale="85000" lnSpcReduction="20000"/>
          </a:bodyPr>
          <a:lstStyle/>
          <a:p>
            <a:r>
              <a:rPr lang="fr-FR" dirty="0" smtClean="0"/>
              <a:t>La bobine a été dimensionnée avec </a:t>
            </a:r>
            <a:r>
              <a:rPr lang="fr-FR" dirty="0" err="1" smtClean="0"/>
              <a:t>FEMM</a:t>
            </a:r>
            <a:r>
              <a:rPr lang="fr-FR" dirty="0" smtClean="0"/>
              <a:t>*. 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fr-FR" dirty="0" smtClean="0"/>
              <a:t>Calcul de la bobine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5" name="Image 4" descr="simul bobine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600" y="1143000"/>
            <a:ext cx="2895600" cy="31242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graphicFrame>
        <p:nvGraphicFramePr>
          <p:cNvPr id="6" name="Graphique 5"/>
          <p:cNvGraphicFramePr/>
          <p:nvPr/>
        </p:nvGraphicFramePr>
        <p:xfrm>
          <a:off x="4495800" y="1143000"/>
          <a:ext cx="4267200" cy="289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Graphique 6"/>
          <p:cNvGraphicFramePr/>
          <p:nvPr/>
        </p:nvGraphicFramePr>
        <p:xfrm>
          <a:off x="4495800" y="3810000"/>
          <a:ext cx="4267200" cy="289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ZoneTexte 7"/>
          <p:cNvSpPr txBox="1"/>
          <p:nvPr/>
        </p:nvSpPr>
        <p:spPr>
          <a:xfrm>
            <a:off x="762000" y="4572000"/>
            <a:ext cx="32004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Fort champ + Petite bobine = densité de courant élevée</a:t>
            </a:r>
          </a:p>
          <a:p>
            <a:r>
              <a:rPr lang="fr-FR" sz="1600" dirty="0" smtClean="0"/>
              <a:t> </a:t>
            </a:r>
          </a:p>
          <a:p>
            <a:pPr lvl="1"/>
            <a:r>
              <a:rPr lang="fr-FR" sz="1600" dirty="0" smtClean="0"/>
              <a:t>=&gt; nécessité d’un très bon refroidissement</a:t>
            </a:r>
          </a:p>
          <a:p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0" y="6550223"/>
            <a:ext cx="2590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* http://www.femm.info</a:t>
            </a:r>
            <a:endParaRPr lang="fr-FR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57200" y="1447800"/>
            <a:ext cx="8382000" cy="2590800"/>
          </a:xfrm>
        </p:spPr>
        <p:txBody>
          <a:bodyPr>
            <a:normAutofit fontScale="77500" lnSpcReduction="20000"/>
          </a:bodyPr>
          <a:lstStyle/>
          <a:p>
            <a:r>
              <a:rPr lang="fr-FR" dirty="0" smtClean="0"/>
              <a:t>diamètre intérieur : 1mm</a:t>
            </a:r>
          </a:p>
          <a:p>
            <a:r>
              <a:rPr lang="fr-FR" dirty="0" smtClean="0"/>
              <a:t>diamètre extérieur : 5mm</a:t>
            </a:r>
          </a:p>
          <a:p>
            <a:r>
              <a:rPr lang="fr-FR" dirty="0" smtClean="0"/>
              <a:t>Longueur : 2,25 mm</a:t>
            </a:r>
          </a:p>
          <a:p>
            <a:r>
              <a:rPr lang="fr-FR" dirty="0" smtClean="0"/>
              <a:t>Fil : 32µm</a:t>
            </a:r>
          </a:p>
          <a:p>
            <a:r>
              <a:rPr lang="fr-FR" dirty="0" smtClean="0"/>
              <a:t>Nombre de spires : 2800</a:t>
            </a:r>
          </a:p>
          <a:p>
            <a:r>
              <a:rPr lang="fr-FR" dirty="0" smtClean="0"/>
              <a:t>Courant/Tension pour obtenir 200mT à 1Khz : </a:t>
            </a:r>
            <a:r>
              <a:rPr lang="fr-FR" dirty="0" smtClean="0"/>
              <a:t>247mA (J=290A/mm²) </a:t>
            </a:r>
            <a:r>
              <a:rPr lang="fr-FR" dirty="0" smtClean="0"/>
              <a:t>/ 24,32V</a:t>
            </a:r>
          </a:p>
          <a:p>
            <a:r>
              <a:rPr lang="fr-FR" dirty="0" smtClean="0"/>
              <a:t>Puissance dissipée à 200mT : 0,4W</a:t>
            </a:r>
          </a:p>
          <a:p>
            <a:pPr>
              <a:buNone/>
            </a:pP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 smtClean="0"/>
              <a:t>Caractéristiques finales de la bobine</a:t>
            </a:r>
            <a:endParaRPr lang="fr-FR" dirty="0"/>
          </a:p>
        </p:txBody>
      </p:sp>
      <p:pic>
        <p:nvPicPr>
          <p:cNvPr id="34818" name="Picture 2" descr="\\Dapdc5\jleclerc\Desktop\photos\bobi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3962400"/>
            <a:ext cx="3962400" cy="2726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Afin de descendre la température de l’hélium en dessous de 4,2K, il est nécessaire d’abaisser la pression.</a:t>
            </a:r>
          </a:p>
          <a:p>
            <a:endParaRPr lang="fr-FR" dirty="0" smtClean="0"/>
          </a:p>
          <a:p>
            <a:r>
              <a:rPr lang="fr-FR" dirty="0" smtClean="0"/>
              <a:t>La pompe que nous allons utiliser est capable d’amener l’hélium à une température de 1,8K avec un débit de 400m</a:t>
            </a:r>
            <a:r>
              <a:rPr lang="fr-FR" baseline="30000" dirty="0" smtClean="0"/>
              <a:t>3</a:t>
            </a:r>
            <a:r>
              <a:rPr lang="fr-FR" dirty="0" smtClean="0"/>
              <a:t>/h, ce qui correspond à une puissance dissipée de 6,5W.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Pompage sur l’hélium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000" dirty="0" smtClean="0"/>
              <a:t>Puissance de chauffage 1W =&gt; 1 litre d’He par heure.</a:t>
            </a:r>
          </a:p>
          <a:p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2800" dirty="0" smtClean="0"/>
              <a:t>Calcul des pattes du porte échantillon</a:t>
            </a:r>
            <a:endParaRPr lang="fr-FR" sz="2800" dirty="0"/>
          </a:p>
        </p:txBody>
      </p:sp>
      <p:pic>
        <p:nvPicPr>
          <p:cNvPr id="4" name="Image 3" descr="Temperature patte.bmp"/>
          <p:cNvPicPr/>
          <p:nvPr/>
        </p:nvPicPr>
        <p:blipFill>
          <a:blip r:embed="rId2" cstate="print"/>
          <a:srcRect b="5090"/>
          <a:stretch>
            <a:fillRect/>
          </a:stretch>
        </p:blipFill>
        <p:spPr>
          <a:xfrm>
            <a:off x="381000" y="2133600"/>
            <a:ext cx="3278373" cy="3733800"/>
          </a:xfrm>
          <a:prstGeom prst="rect">
            <a:avLst/>
          </a:prstGeom>
        </p:spPr>
      </p:pic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400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714744" y="4143380"/>
            <a:ext cx="47149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Avec 3 pattes de longueur L=2cm et de section S=78mm</a:t>
            </a:r>
            <a:r>
              <a:rPr lang="fr-FR" baseline="30000" dirty="0"/>
              <a:t>2</a:t>
            </a:r>
            <a:r>
              <a:rPr lang="fr-FR" dirty="0"/>
              <a:t> (1 cm de diamètre), nous obtenons Te=40,2K , ce qui correspond à la </a:t>
            </a:r>
            <a:r>
              <a:rPr lang="fr-FR" dirty="0" smtClean="0"/>
              <a:t>température souhaitée (intégrale de conductivité calculée avec </a:t>
            </a:r>
            <a:r>
              <a:rPr lang="fr-FR" dirty="0" err="1" smtClean="0"/>
              <a:t>Cryocomp</a:t>
            </a:r>
            <a:r>
              <a:rPr lang="fr-FR" dirty="0" smtClean="0"/>
              <a:t>).</a:t>
            </a:r>
            <a:endParaRPr lang="fr-FR" dirty="0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496" y="2571744"/>
            <a:ext cx="3562350" cy="895350"/>
          </a:xfrm>
          <a:prstGeom prst="rect">
            <a:avLst/>
          </a:prstGeom>
          <a:noFill/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0" y="895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1" name="Image 10" descr="principe porte échantillon.bmp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76400" y="1905000"/>
            <a:ext cx="5760720" cy="4127500"/>
          </a:xfrm>
          <a:prstGeom prst="rect">
            <a:avLst/>
          </a:prstGeom>
        </p:spPr>
      </p:pic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2938272"/>
          </a:xfrm>
        </p:spPr>
        <p:txBody>
          <a:bodyPr>
            <a:normAutofit/>
          </a:bodyPr>
          <a:lstStyle/>
          <a:p>
            <a:r>
              <a:rPr lang="fr-FR" dirty="0"/>
              <a:t>Il faut que la bobine soit fixée sur un support ayant une bonne conductivité thermique pour évacuer la chaleur. </a:t>
            </a:r>
            <a:endParaRPr lang="fr-FR" dirty="0" smtClean="0"/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Nous avons donc utilisé une plaque de cuivre. </a:t>
            </a:r>
          </a:p>
          <a:p>
            <a:endParaRPr lang="fr-FR" dirty="0" smtClean="0"/>
          </a:p>
          <a:p>
            <a:pPr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Refroidissement de la bobine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ZoneTexte 4"/>
          <p:cNvSpPr txBox="1"/>
          <p:nvPr/>
        </p:nvSpPr>
        <p:spPr>
          <a:xfrm>
            <a:off x="990600" y="4267200"/>
            <a:ext cx="7696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Rq</a:t>
            </a:r>
            <a:r>
              <a:rPr lang="fr-FR" dirty="0" smtClean="0"/>
              <a:t> : Des courants induits vont apparaitre, provoquant une dissipation d’énergie et une diminution du champ magnétique.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fixation bobine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19600" y="1981200"/>
            <a:ext cx="4953000" cy="3886200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066800"/>
            <a:ext cx="4724400" cy="4953000"/>
          </a:xfrm>
        </p:spPr>
        <p:txBody>
          <a:bodyPr>
            <a:normAutofit fontScale="85000" lnSpcReduction="20000"/>
          </a:bodyPr>
          <a:lstStyle/>
          <a:p>
            <a:r>
              <a:rPr lang="fr-FR" dirty="0"/>
              <a:t>La bobine sera </a:t>
            </a:r>
            <a:r>
              <a:rPr lang="fr-FR" dirty="0" smtClean="0"/>
              <a:t>maintenue en place par une fine épaisseur de vernis cryogénique , puis, de la graisse chargée en cuivre lui assurera un bon contact thermique avec la plaque.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Cette plaque sera reliée au point froid par une tresse thermique.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Le calcul montre que la température de la bobine atteindra 7,1K à la puissance maximale.</a:t>
            </a:r>
          </a:p>
          <a:p>
            <a:pPr>
              <a:buNone/>
            </a:pPr>
            <a:endParaRPr lang="fr-FR" dirty="0" smtClean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fr-FR" dirty="0" smtClean="0"/>
              <a:t>Refroidissement de la bobine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fr-FR" sz="2800" dirty="0" smtClean="0"/>
              <a:t>Appareillage électronique : schéma électrique</a:t>
            </a:r>
            <a:endParaRPr lang="fr-FR" sz="2800" dirty="0"/>
          </a:p>
        </p:txBody>
      </p:sp>
      <p:pic>
        <p:nvPicPr>
          <p:cNvPr id="5" name="Image 4" descr="Schema électrique 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1066800"/>
            <a:ext cx="6705600" cy="5029200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r>
              <a:rPr lang="fr-FR" dirty="0" smtClean="0"/>
              <a:t>I/ Présentation du stage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II/ Calculs et réalisation du magnétomètre</a:t>
            </a:r>
          </a:p>
          <a:p>
            <a:endParaRPr lang="fr-FR" dirty="0" smtClean="0"/>
          </a:p>
          <a:p>
            <a:r>
              <a:rPr lang="fr-FR" dirty="0" smtClean="0"/>
              <a:t>III/ Essais expérimentaux</a:t>
            </a:r>
          </a:p>
          <a:p>
            <a:endParaRPr lang="fr-FR" dirty="0" smtClean="0"/>
          </a:p>
          <a:p>
            <a:r>
              <a:rPr lang="fr-FR" dirty="0" smtClean="0"/>
              <a:t>IV/ Conclusion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Sommaire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notch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1295400"/>
            <a:ext cx="4762500" cy="2857500"/>
          </a:xfrm>
        </p:spPr>
      </p:pic>
      <p:pic>
        <p:nvPicPr>
          <p:cNvPr id="5" name="Image 4" descr="notch2.bmp"/>
          <p:cNvPicPr>
            <a:picLocks noChangeAspect="1"/>
          </p:cNvPicPr>
          <p:nvPr/>
        </p:nvPicPr>
        <p:blipFill>
          <a:blip r:embed="rId3" cstate="print"/>
          <a:srcRect r="6349"/>
          <a:stretch>
            <a:fillRect/>
          </a:stretch>
        </p:blipFill>
        <p:spPr>
          <a:xfrm>
            <a:off x="4267200" y="762000"/>
            <a:ext cx="4495800" cy="288036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Calcul du filtre </a:t>
            </a:r>
            <a:r>
              <a:rPr lang="fr-FR" dirty="0" err="1" smtClean="0"/>
              <a:t>Notch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914400" y="3962400"/>
            <a:ext cx="3429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Avec R= 34,8 K</a:t>
            </a:r>
            <a:r>
              <a:rPr lang="el-GR" dirty="0" smtClean="0"/>
              <a:t>Ω</a:t>
            </a:r>
            <a:endParaRPr lang="fr-FR" dirty="0" smtClean="0"/>
          </a:p>
          <a:p>
            <a:r>
              <a:rPr lang="fr-FR" dirty="0" smtClean="0"/>
              <a:t>           C= 4,7 nF</a:t>
            </a:r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Fo= 973 Hz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graphicFrame>
        <p:nvGraphicFramePr>
          <p:cNvPr id="8" name="Graphique 7"/>
          <p:cNvGraphicFramePr/>
          <p:nvPr/>
        </p:nvGraphicFramePr>
        <p:xfrm>
          <a:off x="3962400" y="3505200"/>
          <a:ext cx="4724400" cy="3124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\\Dapdc5\jleclerc\Desktop\photos\109_PANA\P1090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2895600"/>
            <a:ext cx="2819400" cy="3759201"/>
          </a:xfrm>
          <a:prstGeom prst="rect">
            <a:avLst/>
          </a:prstGeom>
          <a:noFill/>
        </p:spPr>
      </p:pic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Les plans ont été réalisés à l’aide du logiciel microsystème.</a:t>
            </a:r>
          </a:p>
          <a:p>
            <a:r>
              <a:rPr lang="fr-FR" dirty="0" smtClean="0"/>
              <a:t>Les pièces ont été usinées par l’atelier.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Réalisation du porte échantillon</a:t>
            </a:r>
            <a:endParaRPr lang="fr-FR" dirty="0"/>
          </a:p>
        </p:txBody>
      </p:sp>
      <p:pic>
        <p:nvPicPr>
          <p:cNvPr id="1026" name="Picture 2" descr="\\Dapdc5\jleclerc\Desktop\Rapport\Rapport fac\plans\Vue d'ensemble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129881" y="2375319"/>
            <a:ext cx="3379037" cy="4876800"/>
          </a:xfrm>
          <a:prstGeom prst="rect">
            <a:avLst/>
          </a:prstGeom>
          <a:noFill/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690872"/>
          </a:xfrm>
        </p:spPr>
        <p:txBody>
          <a:bodyPr>
            <a:normAutofit fontScale="92500" lnSpcReduction="20000"/>
          </a:bodyPr>
          <a:lstStyle/>
          <a:p>
            <a:r>
              <a:rPr lang="fr-FR" dirty="0" smtClean="0"/>
              <a:t>3 capteurs de température ont été placés :</a:t>
            </a:r>
          </a:p>
          <a:p>
            <a:pPr>
              <a:buNone/>
            </a:pPr>
            <a:endParaRPr lang="fr-FR" sz="1300" dirty="0" smtClean="0"/>
          </a:p>
          <a:p>
            <a:pPr lvl="2"/>
            <a:r>
              <a:rPr lang="fr-FR" dirty="0" smtClean="0"/>
              <a:t>Un sous la plaque supportant l’échantillon (pour la mesure de la température de ce dernier).</a:t>
            </a:r>
          </a:p>
          <a:p>
            <a:pPr lvl="2"/>
            <a:r>
              <a:rPr lang="fr-FR" dirty="0" smtClean="0"/>
              <a:t>Un sur la plaque de cuivre inferieur (point froid).</a:t>
            </a:r>
          </a:p>
          <a:p>
            <a:pPr lvl="2"/>
            <a:r>
              <a:rPr lang="fr-FR" dirty="0" smtClean="0"/>
              <a:t>Un dans le bain d’hélium.</a:t>
            </a:r>
          </a:p>
          <a:p>
            <a:pPr lvl="2"/>
            <a:endParaRPr lang="fr-FR" dirty="0" smtClean="0"/>
          </a:p>
          <a:p>
            <a:r>
              <a:rPr lang="fr-FR" dirty="0" smtClean="0"/>
              <a:t> Un fil résistif à été collé sous la plaque supportant l’échantillon.</a:t>
            </a:r>
          </a:p>
          <a:p>
            <a:endParaRPr lang="fr-FR" dirty="0" smtClean="0"/>
          </a:p>
          <a:p>
            <a:r>
              <a:rPr lang="fr-FR" dirty="0" smtClean="0"/>
              <a:t>Le câblage de la bobine a été réalisé.</a:t>
            </a:r>
          </a:p>
          <a:p>
            <a:endParaRPr lang="fr-FR" dirty="0" smtClean="0"/>
          </a:p>
          <a:p>
            <a:r>
              <a:rPr lang="fr-FR" dirty="0" smtClean="0"/>
              <a:t>Tous les fils sont </a:t>
            </a:r>
            <a:r>
              <a:rPr lang="fr-FR" dirty="0" err="1" smtClean="0"/>
              <a:t>thermalisés</a:t>
            </a:r>
            <a:r>
              <a:rPr lang="fr-FR" dirty="0" smtClean="0"/>
              <a:t> sur une tige en cuivre reliée au point froid.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Câblage électrique et capteurs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r>
              <a:rPr lang="fr-FR" dirty="0" smtClean="0"/>
              <a:t>I/ Présentation du stage.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II/ Calculs et réalisation du magnétomètre.</a:t>
            </a:r>
          </a:p>
          <a:p>
            <a:endParaRPr lang="fr-FR" dirty="0" smtClean="0"/>
          </a:p>
          <a:p>
            <a:r>
              <a:rPr lang="fr-FR" dirty="0" smtClean="0"/>
              <a:t>III/ Essais expérimentaux.</a:t>
            </a:r>
          </a:p>
          <a:p>
            <a:endParaRPr lang="fr-FR" dirty="0" smtClean="0"/>
          </a:p>
          <a:p>
            <a:r>
              <a:rPr lang="fr-FR" dirty="0" smtClean="0"/>
              <a:t>IV/ Conclusion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Sommaire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3400" y="3505200"/>
            <a:ext cx="7848600" cy="533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Le premier essai a été un échec : la canne de transfert ne descendait pas assez profondément dans le cryostat. Le remplissage en hélium était alors impossible.</a:t>
            </a:r>
          </a:p>
          <a:p>
            <a:endParaRPr lang="fr-FR" dirty="0" smtClean="0"/>
          </a:p>
          <a:p>
            <a:r>
              <a:rPr lang="fr-FR" dirty="0" smtClean="0"/>
              <a:t>Des modifications ont été réalisées :</a:t>
            </a:r>
          </a:p>
          <a:p>
            <a:pPr lvl="1"/>
            <a:r>
              <a:rPr lang="fr-FR" dirty="0" smtClean="0"/>
              <a:t>Augmentation de la longueur de la canne de transfert.</a:t>
            </a:r>
          </a:p>
          <a:p>
            <a:pPr lvl="1"/>
            <a:r>
              <a:rPr lang="fr-FR" dirty="0" smtClean="0"/>
              <a:t>Ajout d’une garde d’azote.</a:t>
            </a:r>
          </a:p>
          <a:p>
            <a:pPr lvl="1"/>
            <a:r>
              <a:rPr lang="fr-FR" dirty="0" smtClean="0"/>
              <a:t>Amélioration des écrans thermiques.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2438400" y="228600"/>
            <a:ext cx="8229600" cy="1143000"/>
          </a:xfrm>
        </p:spPr>
        <p:txBody>
          <a:bodyPr/>
          <a:lstStyle/>
          <a:p>
            <a:r>
              <a:rPr lang="fr-FR" dirty="0" smtClean="0"/>
              <a:t>Premier essai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Température mesurée au niveau de l’échantillon : 4,27K (sans pompage sur le bain).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Puissance de chauffage nécessaire pour atteindre 40K : 1,5W ( la valeur théorique était de 1W).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La régulation de température fonctionne très bien.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828800" y="304800"/>
            <a:ext cx="8229600" cy="1143000"/>
          </a:xfrm>
        </p:spPr>
        <p:txBody>
          <a:bodyPr/>
          <a:lstStyle/>
          <a:p>
            <a:r>
              <a:rPr lang="fr-FR" dirty="0" smtClean="0"/>
              <a:t>Tests du dispositif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Nous avons augmenté progressivement le courant dans une bobine test jusqu’à sa destruction, tout en mesurant sa résistance et son inductance.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La bobine a été détruite lorsque le courant a atteint 52,8 mA (65,7 A/mm²) soit 5 fois moins que ce que nous espérions.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La solution serait peut-être de faire fonctionner le système en « pulsé ».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686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 smtClean="0"/>
              <a:t>Détermination du courant maximum admissible dans la bobine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25963"/>
          </a:xfrm>
        </p:spPr>
        <p:txBody>
          <a:bodyPr/>
          <a:lstStyle/>
          <a:p>
            <a:r>
              <a:rPr lang="fr-FR" dirty="0" smtClean="0"/>
              <a:t>Un pompage sur le bain d’hélium a permis d’abaisser la température à 1,67K (pression de 10 mb).</a:t>
            </a:r>
          </a:p>
          <a:p>
            <a:endParaRPr lang="fr-FR" dirty="0" smtClean="0"/>
          </a:p>
          <a:p>
            <a:r>
              <a:rPr lang="fr-FR" dirty="0" smtClean="0"/>
              <a:t>Le temps nécessaire pour atteindre cette température est d’environ 2 heures.</a:t>
            </a:r>
          </a:p>
          <a:p>
            <a:endParaRPr lang="fr-FR" dirty="0" smtClean="0"/>
          </a:p>
          <a:p>
            <a:pPr>
              <a:buNone/>
            </a:pPr>
            <a:r>
              <a:rPr lang="fr-FR" dirty="0" smtClean="0"/>
              <a:t> </a:t>
            </a:r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fr-FR" dirty="0" smtClean="0"/>
              <a:t>Essai de pompage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2252471"/>
          </a:xfrm>
        </p:spPr>
        <p:txBody>
          <a:bodyPr>
            <a:normAutofit fontScale="85000" lnSpcReduction="20000"/>
          </a:bodyPr>
          <a:lstStyle/>
          <a:p>
            <a:r>
              <a:rPr lang="fr-FR" dirty="0" smtClean="0"/>
              <a:t>Le régulateur a été programmé pour fournir, comme consigne de température, une rampe (0,4 K/min) allant de 1,8K à 18K.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Ensuite, une refroidissement a été réalisé pour évaluer le temps qui sera nécessaire d’attendre entre chaque mesure.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 smtClean="0"/>
              <a:t>Rampe de température et refroidissement</a:t>
            </a:r>
            <a:endParaRPr lang="fr-FR" dirty="0"/>
          </a:p>
        </p:txBody>
      </p:sp>
      <p:graphicFrame>
        <p:nvGraphicFramePr>
          <p:cNvPr id="4" name="Graphique 3"/>
          <p:cNvGraphicFramePr/>
          <p:nvPr/>
        </p:nvGraphicFramePr>
        <p:xfrm>
          <a:off x="3429000" y="3581400"/>
          <a:ext cx="4572000" cy="3276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6" name="ZoneTexte 5"/>
          <p:cNvSpPr txBox="1"/>
          <p:nvPr/>
        </p:nvSpPr>
        <p:spPr>
          <a:xfrm>
            <a:off x="152400" y="4191000"/>
            <a:ext cx="3124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=&gt; Le système est donc capable d’effectuer une rampe de température puis de se refroidir rapidement.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r>
              <a:rPr lang="fr-FR" dirty="0" smtClean="0"/>
              <a:t>I/ Présentation du stage.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II/ Calculs et réalisation du magnétomètre.</a:t>
            </a:r>
          </a:p>
          <a:p>
            <a:endParaRPr lang="fr-FR" dirty="0" smtClean="0"/>
          </a:p>
          <a:p>
            <a:r>
              <a:rPr lang="fr-FR" dirty="0" smtClean="0"/>
              <a:t>III/ Essais expérimentaux.</a:t>
            </a:r>
          </a:p>
          <a:p>
            <a:endParaRPr lang="fr-FR" dirty="0" smtClean="0"/>
          </a:p>
          <a:p>
            <a:r>
              <a:rPr lang="fr-FR" dirty="0" smtClean="0"/>
              <a:t>IV/ Conclusion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Sommaire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457200" y="4419600"/>
            <a:ext cx="7848600" cy="533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r>
              <a:rPr lang="fr-FR" dirty="0" smtClean="0"/>
              <a:t>I/ Présentation du stage.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II/ Calculs et réalisation du magnétomètre.</a:t>
            </a:r>
          </a:p>
          <a:p>
            <a:endParaRPr lang="fr-FR" dirty="0" smtClean="0"/>
          </a:p>
          <a:p>
            <a:r>
              <a:rPr lang="fr-FR" dirty="0" smtClean="0"/>
              <a:t>III/ Essais expérimentaux.</a:t>
            </a:r>
          </a:p>
          <a:p>
            <a:endParaRPr lang="fr-FR" dirty="0" smtClean="0"/>
          </a:p>
          <a:p>
            <a:r>
              <a:rPr lang="fr-FR" dirty="0" smtClean="0"/>
              <a:t>IV/ Conclusion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Sommaire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3400" y="1600200"/>
            <a:ext cx="7848600" cy="533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fr-FR" dirty="0" smtClean="0"/>
              <a:t>Conclusion et perspectives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6" name="Espace réservé du contenu 1"/>
          <p:cNvSpPr txBox="1">
            <a:spLocks/>
          </p:cNvSpPr>
          <p:nvPr/>
        </p:nvSpPr>
        <p:spPr>
          <a:xfrm>
            <a:off x="457200" y="1447800"/>
            <a:ext cx="8229600" cy="4525963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fr-FR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 porte échantillon ainsi que le câblage des capteurs de température et du fil résistif a été réalisé.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fr-FR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fr-FR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 cryostat a été mis en place, a été raccordé à la récupération d’hélium et au système de pompage. Une sonde de niveau a été mise en place ainsi que deux capteurs de pression.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fr-FR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fr-FR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 partie cryogénique fonctionne a présent parfaitement bien.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fr-FR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fr-FR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 régulation de température est très performante.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fr-FR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fr-FR" sz="2700" dirty="0" smtClean="0"/>
              <a:t>Un problème lors de la livraison des bobines a nécessité leur renvoi pour réparation.</a:t>
            </a: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endParaRPr lang="fr-FR" sz="2700" dirty="0" smtClean="0"/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fr-FR" sz="2700" dirty="0" smtClean="0"/>
              <a:t>Un programme d’acquisition est en cours de développement (</a:t>
            </a:r>
            <a:r>
              <a:rPr lang="fr-FR" sz="2700" dirty="0" err="1" smtClean="0"/>
              <a:t>Labview</a:t>
            </a:r>
            <a:r>
              <a:rPr lang="fr-FR" sz="2700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smtClean="0"/>
              <a:t>Les bobines doivent être fixées dans leur support.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Un moyen doit être trouvé pour atteindre le champs requis sans détruire les bobines ( il serait peut être possible de les faire fonctionner en « pulsé »)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Le programme </a:t>
            </a:r>
            <a:r>
              <a:rPr lang="fr-FR" dirty="0" err="1" smtClean="0"/>
              <a:t>Labview</a:t>
            </a:r>
            <a:r>
              <a:rPr lang="fr-FR" dirty="0" smtClean="0"/>
              <a:t> automatisant les mesures doit être terminé.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L’ensemble du dispositif doit être testé et étalonné.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Ce qui reste a effectuer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Ce sujet m’a beaucoup plu car il était pluridisciplinaire, j’ai pu aborder aussi bien les aspects théoriques que pratiques de ce type de mesure.</a:t>
            </a:r>
          </a:p>
          <a:p>
            <a:endParaRPr lang="fr-FR" dirty="0" smtClean="0"/>
          </a:p>
          <a:p>
            <a:r>
              <a:rPr lang="fr-FR" dirty="0" smtClean="0"/>
              <a:t>Le stage m’a permis de découvrir le monde de la recherche, dans un centre mondialement reconnus. Il sera un atout certain pour ma carrière future.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Bilan général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But du stage : mesurer le premier champ critique de supraconducteurs </a:t>
            </a:r>
            <a:r>
              <a:rPr lang="fr-FR" dirty="0" err="1" smtClean="0"/>
              <a:t>nanocomposites</a:t>
            </a:r>
            <a:r>
              <a:rPr lang="fr-FR" dirty="0" smtClean="0"/>
              <a:t>.</a:t>
            </a:r>
          </a:p>
          <a:p>
            <a:endParaRPr lang="fr-FR" dirty="0" smtClean="0"/>
          </a:p>
          <a:p>
            <a:r>
              <a:rPr lang="fr-FR" dirty="0" smtClean="0"/>
              <a:t>Utiliser le principe d’une expérimentation qui a été réalisée à l’université de Naples.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Présentation du stage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240" name="Rectangle 96"/>
          <p:cNvSpPr>
            <a:spLocks noChangeArrowheads="1"/>
          </p:cNvSpPr>
          <p:nvPr/>
        </p:nvSpPr>
        <p:spPr bwMode="auto">
          <a:xfrm>
            <a:off x="179388" y="0"/>
            <a:ext cx="8785225" cy="56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10000"/>
              </a:lnSpc>
            </a:pPr>
            <a:r>
              <a:rPr lang="fr-FR" sz="2800" b="1" dirty="0" smtClean="0">
                <a:solidFill>
                  <a:srgbClr val="5F5F5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Les supraconducteurs </a:t>
            </a:r>
            <a:r>
              <a:rPr lang="fr-FR" sz="2800" b="1" dirty="0" err="1" smtClean="0">
                <a:solidFill>
                  <a:srgbClr val="5F5F5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nanocomposites</a:t>
            </a:r>
            <a:endParaRPr lang="fr-FR" sz="2800" b="1" dirty="0">
              <a:solidFill>
                <a:srgbClr val="5F5F5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3" name="Espace réservé du numéro de diapositive 52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13E43E41-31B7-4CCA-A306-BCC8952E4A88}" type="slidenum">
              <a:rPr lang="fr-FR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5</a:t>
            </a:fld>
            <a:endParaRPr lang="fr-FR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64242" name="Rectangle 104"/>
          <p:cNvSpPr>
            <a:spLocks noChangeArrowheads="1"/>
          </p:cNvSpPr>
          <p:nvPr/>
        </p:nvSpPr>
        <p:spPr bwMode="auto">
          <a:xfrm>
            <a:off x="533400" y="3733800"/>
            <a:ext cx="8318500" cy="2665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FontTx/>
              <a:buBlip>
                <a:blip r:embed="rId4"/>
              </a:buBlip>
            </a:pPr>
            <a:r>
              <a:rPr lang="fr-FR" sz="1800" dirty="0">
                <a:latin typeface="+mn-lt"/>
                <a:sym typeface="Symbol" pitchFamily="18" charset="2"/>
              </a:rPr>
              <a:t> </a:t>
            </a:r>
            <a:r>
              <a:rPr lang="fr-FR" altLang="zh-CN" sz="1800" b="1" dirty="0" smtClean="0">
                <a:latin typeface="+mn-lt"/>
                <a:ea typeface="SimSun" pitchFamily="2" charset="-122"/>
              </a:rPr>
              <a:t>Supra </a:t>
            </a:r>
            <a:r>
              <a:rPr lang="fr-FR" altLang="zh-CN" sz="1800" b="1" dirty="0" err="1" smtClean="0">
                <a:latin typeface="+mn-lt"/>
                <a:ea typeface="SimSun" pitchFamily="2" charset="-122"/>
              </a:rPr>
              <a:t>Nanocomposites</a:t>
            </a:r>
            <a:r>
              <a:rPr lang="fr-FR" altLang="zh-CN" sz="1800" b="1" dirty="0" smtClean="0">
                <a:latin typeface="+mn-lt"/>
                <a:ea typeface="SimSun" pitchFamily="2" charset="-122"/>
              </a:rPr>
              <a:t>: </a:t>
            </a:r>
            <a:r>
              <a:rPr lang="fr-FR" sz="1800" b="1" dirty="0">
                <a:latin typeface="+mn-lt"/>
              </a:rPr>
              <a:t>supra/ isolant /supra</a:t>
            </a:r>
            <a:r>
              <a:rPr lang="fr-FR" altLang="zh-CN" sz="1800" b="1" dirty="0">
                <a:latin typeface="+mn-lt"/>
                <a:ea typeface="SimSun" pitchFamily="2" charset="-122"/>
              </a:rPr>
              <a:t> sur </a:t>
            </a:r>
            <a:r>
              <a:rPr lang="fr-FR" altLang="zh-CN" sz="1800" b="1" dirty="0" smtClean="0">
                <a:latin typeface="+mn-lt"/>
                <a:ea typeface="SimSun" pitchFamily="2" charset="-122"/>
              </a:rPr>
              <a:t>Nb massif</a:t>
            </a:r>
            <a:endParaRPr lang="fr-FR" altLang="zh-CN" sz="1800" b="1" dirty="0">
              <a:latin typeface="+mn-lt"/>
              <a:ea typeface="SimSun" pitchFamily="2" charset="-122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  <a:buFontTx/>
              <a:buBlip>
                <a:blip r:embed="rId4"/>
              </a:buBlip>
            </a:pPr>
            <a:r>
              <a:rPr lang="fr-FR" altLang="zh-CN" sz="1800" dirty="0">
                <a:latin typeface="+mn-lt"/>
                <a:ea typeface="SimSun" pitchFamily="2" charset="-122"/>
              </a:rPr>
              <a:t> </a:t>
            </a:r>
            <a:r>
              <a:rPr lang="fr-FR" altLang="zh-CN" sz="1600" dirty="0">
                <a:latin typeface="+mn-lt"/>
                <a:ea typeface="SimSun" pitchFamily="2" charset="-122"/>
              </a:rPr>
              <a:t>Structures proposées par le théoricien A. Gurevich en 2006 pour vaincre le monopole du Nb massif en SRF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Blip>
                <a:blip r:embed="rId4"/>
              </a:buBlip>
            </a:pPr>
            <a:r>
              <a:rPr lang="fr-FR" altLang="zh-CN" sz="1600" dirty="0">
                <a:latin typeface="+mn-lt"/>
                <a:ea typeface="SimSun" pitchFamily="2" charset="-122"/>
              </a:rPr>
              <a:t> </a:t>
            </a:r>
            <a:r>
              <a:rPr lang="fr-FR" altLang="zh-CN" sz="1600" dirty="0" smtClean="0">
                <a:latin typeface="+mn-lt"/>
                <a:ea typeface="SimSun" pitchFamily="2" charset="-122"/>
              </a:rPr>
              <a:t>Films minces. d&lt; </a:t>
            </a:r>
            <a:r>
              <a:rPr lang="fr-FR" altLang="zh-CN" sz="1600" dirty="0" smtClean="0">
                <a:latin typeface="Symbol" pitchFamily="18" charset="2"/>
                <a:ea typeface="SimSun" pitchFamily="2" charset="-122"/>
              </a:rPr>
              <a:t>l </a:t>
            </a:r>
            <a:r>
              <a:rPr lang="fr-FR" altLang="zh-CN" sz="1600" dirty="0" smtClean="0">
                <a:latin typeface="+mn-lt"/>
                <a:ea typeface="SimSun" pitchFamily="2" charset="-122"/>
              </a:rPr>
              <a:t> =&gt;  augmentation de H</a:t>
            </a:r>
            <a:r>
              <a:rPr lang="fr-FR" altLang="zh-CN" sz="1600" baseline="-25000" dirty="0" smtClean="0">
                <a:latin typeface="+mn-lt"/>
                <a:ea typeface="SimSun" pitchFamily="2" charset="-122"/>
              </a:rPr>
              <a:t>C1</a:t>
            </a:r>
            <a:r>
              <a:rPr lang="fr-FR" altLang="zh-CN" sz="1600" dirty="0" smtClean="0">
                <a:latin typeface="+mn-lt"/>
                <a:ea typeface="SimSun" pitchFamily="2" charset="-122"/>
              </a:rPr>
              <a:t>  et </a:t>
            </a:r>
            <a:r>
              <a:rPr lang="fr-FR" altLang="zh-CN" sz="1600" dirty="0" err="1" smtClean="0">
                <a:latin typeface="+mn-lt"/>
                <a:ea typeface="SimSun" pitchFamily="2" charset="-122"/>
              </a:rPr>
              <a:t>H</a:t>
            </a:r>
            <a:r>
              <a:rPr lang="fr-FR" altLang="zh-CN" sz="1600" baseline="-25000" dirty="0" err="1" smtClean="0">
                <a:latin typeface="+mn-lt"/>
                <a:ea typeface="SimSun" pitchFamily="2" charset="-122"/>
              </a:rPr>
              <a:t>s</a:t>
            </a:r>
            <a:r>
              <a:rPr lang="fr-FR" altLang="zh-CN" sz="1600" baseline="-25000" dirty="0" smtClean="0">
                <a:latin typeface="+mn-lt"/>
                <a:ea typeface="SimSun" pitchFamily="2" charset="-122"/>
              </a:rPr>
              <a:t> </a:t>
            </a:r>
            <a:r>
              <a:rPr lang="fr-FR" altLang="zh-CN" sz="1600" dirty="0">
                <a:latin typeface="+mn-lt"/>
                <a:ea typeface="SimSun" pitchFamily="2" charset="-122"/>
              </a:rPr>
              <a:t> </a:t>
            </a:r>
            <a:r>
              <a:rPr lang="fr-FR" altLang="zh-CN" sz="1600" dirty="0" smtClean="0">
                <a:latin typeface="+mn-lt"/>
                <a:ea typeface="SimSun" pitchFamily="2" charset="-122"/>
              </a:rPr>
              <a:t>(e.g. </a:t>
            </a:r>
            <a:r>
              <a:rPr lang="fr-FR" altLang="zh-CN" sz="1600" dirty="0">
                <a:latin typeface="+mn-lt"/>
                <a:ea typeface="SimSun" pitchFamily="2" charset="-122"/>
              </a:rPr>
              <a:t> </a:t>
            </a:r>
            <a:r>
              <a:rPr lang="fr-FR" altLang="zh-CN" sz="1600" dirty="0" smtClean="0">
                <a:latin typeface="+mn-lt"/>
                <a:ea typeface="SimSun" pitchFamily="2" charset="-122"/>
              </a:rPr>
              <a:t>20 nm NbN : </a:t>
            </a:r>
            <a:r>
              <a:rPr lang="fr-FR" altLang="zh-CN" sz="1600" dirty="0">
                <a:solidFill>
                  <a:srgbClr val="000000"/>
                </a:solidFill>
                <a:latin typeface="Arial"/>
                <a:ea typeface="SimSun" pitchFamily="2" charset="-122"/>
              </a:rPr>
              <a:t>H</a:t>
            </a:r>
            <a:r>
              <a:rPr lang="fr-FR" altLang="zh-CN" sz="1600" baseline="-25000" dirty="0">
                <a:solidFill>
                  <a:srgbClr val="000000"/>
                </a:solidFill>
                <a:latin typeface="Arial"/>
                <a:ea typeface="SimSun" pitchFamily="2" charset="-122"/>
              </a:rPr>
              <a:t>C1</a:t>
            </a:r>
            <a:r>
              <a:rPr lang="fr-FR" altLang="zh-CN" sz="1600" dirty="0">
                <a:solidFill>
                  <a:srgbClr val="000000"/>
                </a:solidFill>
                <a:latin typeface="Arial"/>
                <a:ea typeface="SimSun" pitchFamily="2" charset="-122"/>
              </a:rPr>
              <a:t> </a:t>
            </a:r>
            <a:r>
              <a:rPr lang="fr-FR" altLang="zh-CN" sz="1600" dirty="0" smtClean="0">
                <a:latin typeface="+mn-lt"/>
                <a:ea typeface="SimSun" pitchFamily="2" charset="-122"/>
              </a:rPr>
              <a:t>x ~200)</a:t>
            </a:r>
            <a:endParaRPr lang="fr-FR" altLang="zh-CN" sz="1600" dirty="0">
              <a:latin typeface="+mn-lt"/>
              <a:ea typeface="SimSun" pitchFamily="2" charset="-122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  <a:buBlip>
                <a:blip r:embed="rId4"/>
              </a:buBlip>
            </a:pPr>
            <a:r>
              <a:rPr lang="fr-FR" altLang="zh-CN" sz="1600" dirty="0" smtClean="0">
                <a:latin typeface="+mn-lt"/>
                <a:ea typeface="SimSun" pitchFamily="2" charset="-122"/>
              </a:rPr>
              <a:t> Blindage </a:t>
            </a:r>
            <a:r>
              <a:rPr lang="fr-FR" altLang="zh-CN" sz="1600" dirty="0">
                <a:latin typeface="+mn-lt"/>
                <a:ea typeface="SimSun" pitchFamily="2" charset="-122"/>
              </a:rPr>
              <a:t>de la surface du niobium =&gt; transition à l’état normal retardée =&gt; champ accélérateur plus élevé.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Blip>
                <a:blip r:embed="rId4"/>
              </a:buBlip>
            </a:pPr>
            <a:r>
              <a:rPr lang="fr-FR" altLang="zh-CN" sz="1600" dirty="0">
                <a:latin typeface="+mn-lt"/>
                <a:ea typeface="SimSun" pitchFamily="2" charset="-122"/>
              </a:rPr>
              <a:t> </a:t>
            </a:r>
            <a:r>
              <a:rPr lang="fr-FR" sz="1400" dirty="0" smtClean="0">
                <a:sym typeface="Symbol" pitchFamily="18" charset="2"/>
              </a:rPr>
              <a:t> 			=&gt;</a:t>
            </a:r>
            <a:r>
              <a:rPr lang="fr-FR" sz="1400" dirty="0" smtClean="0">
                <a:latin typeface="+mn-lt"/>
                <a:sym typeface="Symbol" pitchFamily="18" charset="2"/>
              </a:rPr>
              <a:t>	</a:t>
            </a:r>
            <a:r>
              <a:rPr lang="fr-FR" sz="1600" dirty="0" smtClean="0">
                <a:latin typeface="+mn-lt"/>
                <a:sym typeface="Symbol" pitchFamily="18" charset="2"/>
              </a:rPr>
              <a:t>Q</a:t>
            </a:r>
            <a:r>
              <a:rPr lang="fr-FR" sz="1600" baseline="-25000" dirty="0" smtClean="0">
                <a:latin typeface="+mn-lt"/>
                <a:sym typeface="Symbol" pitchFamily="18" charset="2"/>
              </a:rPr>
              <a:t>0</a:t>
            </a:r>
            <a:r>
              <a:rPr lang="fr-FR" sz="1600" baseline="30000" dirty="0" smtClean="0">
                <a:latin typeface="+mn-lt"/>
                <a:sym typeface="Symbol" pitchFamily="18" charset="2"/>
              </a:rPr>
              <a:t>multi</a:t>
            </a:r>
            <a:r>
              <a:rPr lang="fr-FR" sz="1600" dirty="0" smtClean="0">
                <a:latin typeface="+mn-lt"/>
                <a:sym typeface="Symbol" pitchFamily="18" charset="2"/>
              </a:rPr>
              <a:t> &gt;&gt; Q</a:t>
            </a:r>
            <a:r>
              <a:rPr lang="fr-FR" sz="1600" baseline="-25000" dirty="0" smtClean="0">
                <a:latin typeface="+mn-lt"/>
                <a:sym typeface="Symbol" pitchFamily="18" charset="2"/>
              </a:rPr>
              <a:t>0</a:t>
            </a:r>
            <a:r>
              <a:rPr lang="fr-FR" sz="1600" baseline="30000" dirty="0" smtClean="0">
                <a:latin typeface="+mn-lt"/>
                <a:sym typeface="Symbol" pitchFamily="18" charset="2"/>
              </a:rPr>
              <a:t>Nb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Blip>
                <a:blip r:embed="rId4"/>
              </a:buBlip>
            </a:pPr>
            <a:r>
              <a:rPr lang="fr-FR" sz="1600" dirty="0" smtClean="0">
                <a:latin typeface="+mn-lt"/>
                <a:sym typeface="Symbol" pitchFamily="18" charset="2"/>
              </a:rPr>
              <a:t>Isolant : découplage des couches supra.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FontTx/>
              <a:buBlip>
                <a:blip r:embed="rId4"/>
              </a:buBlip>
            </a:pPr>
            <a:endParaRPr lang="fr-FR" altLang="zh-CN" sz="1600" dirty="0">
              <a:latin typeface="+mn-lt"/>
              <a:ea typeface="SimSun" pitchFamily="2" charset="-122"/>
            </a:endParaRPr>
          </a:p>
        </p:txBody>
      </p:sp>
      <p:grpSp>
        <p:nvGrpSpPr>
          <p:cNvPr id="2" name="Group 64"/>
          <p:cNvGrpSpPr>
            <a:grpSpLocks/>
          </p:cNvGrpSpPr>
          <p:nvPr/>
        </p:nvGrpSpPr>
        <p:grpSpPr bwMode="auto">
          <a:xfrm>
            <a:off x="5029200" y="765175"/>
            <a:ext cx="3868738" cy="2816225"/>
            <a:chOff x="3202" y="482"/>
            <a:chExt cx="2474" cy="1851"/>
          </a:xfrm>
        </p:grpSpPr>
        <p:grpSp>
          <p:nvGrpSpPr>
            <p:cNvPr id="3" name="Group 61"/>
            <p:cNvGrpSpPr>
              <a:grpSpLocks/>
            </p:cNvGrpSpPr>
            <p:nvPr/>
          </p:nvGrpSpPr>
          <p:grpSpPr bwMode="auto">
            <a:xfrm>
              <a:off x="3243" y="482"/>
              <a:ext cx="2433" cy="1851"/>
              <a:chOff x="3288" y="482"/>
              <a:chExt cx="2433" cy="1851"/>
            </a:xfrm>
          </p:grpSpPr>
          <p:graphicFrame>
            <p:nvGraphicFramePr>
              <p:cNvPr id="38" name="Object 53"/>
              <p:cNvGraphicFramePr>
                <a:graphicFrameLocks noChangeAspect="1"/>
              </p:cNvGraphicFramePr>
              <p:nvPr/>
            </p:nvGraphicFramePr>
            <p:xfrm>
              <a:off x="3470" y="618"/>
              <a:ext cx="2251" cy="1586"/>
            </p:xfrm>
            <a:graphic>
              <a:graphicData uri="http://schemas.openxmlformats.org/presentationml/2006/ole">
                <p:oleObj spid="_x0000_s1026" name="Chart" r:id="rId5" imgW="8762959" imgH="4610202" progId="Excel.Sheet.8">
                  <p:embed/>
                </p:oleObj>
              </a:graphicData>
            </a:graphic>
          </p:graphicFrame>
          <p:sp>
            <p:nvSpPr>
              <p:cNvPr id="39" name="Freeform 54"/>
              <p:cNvSpPr>
                <a:spLocks/>
              </p:cNvSpPr>
              <p:nvPr/>
            </p:nvSpPr>
            <p:spPr bwMode="auto">
              <a:xfrm>
                <a:off x="3712" y="1434"/>
                <a:ext cx="1300" cy="264"/>
              </a:xfrm>
              <a:custGeom>
                <a:avLst/>
                <a:gdLst>
                  <a:gd name="T0" fmla="*/ 0 w 1141"/>
                  <a:gd name="T1" fmla="*/ 0 h 264"/>
                  <a:gd name="T2" fmla="*/ 627 w 1141"/>
                  <a:gd name="T3" fmla="*/ 32 h 264"/>
                  <a:gd name="T4" fmla="*/ 1011 w 1141"/>
                  <a:gd name="T5" fmla="*/ 70 h 264"/>
                  <a:gd name="T6" fmla="*/ 1197 w 1141"/>
                  <a:gd name="T7" fmla="*/ 129 h 264"/>
                  <a:gd name="T8" fmla="*/ 1300 w 1141"/>
                  <a:gd name="T9" fmla="*/ 264 h 2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41"/>
                  <a:gd name="T16" fmla="*/ 0 h 264"/>
                  <a:gd name="T17" fmla="*/ 1141 w 1141"/>
                  <a:gd name="T18" fmla="*/ 264 h 2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41" h="264">
                    <a:moveTo>
                      <a:pt x="0" y="0"/>
                    </a:moveTo>
                    <a:cubicBezTo>
                      <a:pt x="92" y="5"/>
                      <a:pt x="402" y="20"/>
                      <a:pt x="550" y="32"/>
                    </a:cubicBezTo>
                    <a:cubicBezTo>
                      <a:pt x="698" y="44"/>
                      <a:pt x="804" y="54"/>
                      <a:pt x="887" y="70"/>
                    </a:cubicBezTo>
                    <a:cubicBezTo>
                      <a:pt x="970" y="86"/>
                      <a:pt x="1009" y="97"/>
                      <a:pt x="1051" y="129"/>
                    </a:cubicBezTo>
                    <a:cubicBezTo>
                      <a:pt x="1093" y="161"/>
                      <a:pt x="1122" y="236"/>
                      <a:pt x="1141" y="264"/>
                    </a:cubicBezTo>
                  </a:path>
                </a:pathLst>
              </a:custGeom>
              <a:noFill/>
              <a:ln w="57150" cmpd="sng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>
                  <a:latin typeface="+mn-lt"/>
                </a:endParaRPr>
              </a:p>
            </p:txBody>
          </p:sp>
          <p:sp>
            <p:nvSpPr>
              <p:cNvPr id="40" name="Freeform 55"/>
              <p:cNvSpPr>
                <a:spLocks/>
              </p:cNvSpPr>
              <p:nvPr/>
            </p:nvSpPr>
            <p:spPr bwMode="auto">
              <a:xfrm>
                <a:off x="3711" y="1117"/>
                <a:ext cx="1800" cy="282"/>
              </a:xfrm>
              <a:custGeom>
                <a:avLst/>
                <a:gdLst>
                  <a:gd name="T0" fmla="*/ 0 w 1614"/>
                  <a:gd name="T1" fmla="*/ 0 h 282"/>
                  <a:gd name="T2" fmla="*/ 799 w 1614"/>
                  <a:gd name="T3" fmla="*/ 20 h 282"/>
                  <a:gd name="T4" fmla="*/ 1541 w 1614"/>
                  <a:gd name="T5" fmla="*/ 87 h 282"/>
                  <a:gd name="T6" fmla="*/ 1800 w 1614"/>
                  <a:gd name="T7" fmla="*/ 282 h 28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14"/>
                  <a:gd name="T13" fmla="*/ 0 h 282"/>
                  <a:gd name="T14" fmla="*/ 1614 w 1614"/>
                  <a:gd name="T15" fmla="*/ 282 h 28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14" h="282">
                    <a:moveTo>
                      <a:pt x="0" y="0"/>
                    </a:moveTo>
                    <a:cubicBezTo>
                      <a:pt x="119" y="3"/>
                      <a:pt x="486" y="5"/>
                      <a:pt x="716" y="20"/>
                    </a:cubicBezTo>
                    <a:cubicBezTo>
                      <a:pt x="946" y="35"/>
                      <a:pt x="1232" y="43"/>
                      <a:pt x="1382" y="87"/>
                    </a:cubicBezTo>
                    <a:cubicBezTo>
                      <a:pt x="1532" y="131"/>
                      <a:pt x="1566" y="242"/>
                      <a:pt x="1614" y="282"/>
                    </a:cubicBezTo>
                  </a:path>
                </a:pathLst>
              </a:custGeom>
              <a:noFill/>
              <a:ln w="57150" cmpd="sng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>
                  <a:latin typeface="+mn-lt"/>
                </a:endParaRPr>
              </a:p>
            </p:txBody>
          </p:sp>
          <p:sp>
            <p:nvSpPr>
              <p:cNvPr id="41" name="Text Box 56"/>
              <p:cNvSpPr txBox="1">
                <a:spLocks noChangeArrowheads="1"/>
              </p:cNvSpPr>
              <p:nvPr/>
            </p:nvSpPr>
            <p:spPr bwMode="auto">
              <a:xfrm>
                <a:off x="3923" y="2160"/>
                <a:ext cx="1521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 u="none">
                    <a:latin typeface="+mn-lt"/>
                  </a:rPr>
                  <a:t>Champ Accélérateur E</a:t>
                </a:r>
                <a:r>
                  <a:rPr lang="en-US" sz="1200" u="none" baseline="-25000">
                    <a:latin typeface="+mn-lt"/>
                  </a:rPr>
                  <a:t>acc</a:t>
                </a:r>
                <a:r>
                  <a:rPr lang="en-US" sz="1200" u="none">
                    <a:latin typeface="+mn-lt"/>
                  </a:rPr>
                  <a:t> (MV/m)</a:t>
                </a:r>
              </a:p>
            </p:txBody>
          </p:sp>
          <p:sp>
            <p:nvSpPr>
              <p:cNvPr id="42" name="Text Box 57"/>
              <p:cNvSpPr txBox="1">
                <a:spLocks noChangeArrowheads="1"/>
              </p:cNvSpPr>
              <p:nvPr/>
            </p:nvSpPr>
            <p:spPr bwMode="auto">
              <a:xfrm>
                <a:off x="4059" y="482"/>
                <a:ext cx="1283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 u="none" dirty="0">
                    <a:latin typeface="+mn-lt"/>
                  </a:rPr>
                  <a:t>Champ </a:t>
                </a:r>
                <a:r>
                  <a:rPr lang="en-US" sz="1200" u="none" dirty="0" err="1">
                    <a:latin typeface="+mn-lt"/>
                  </a:rPr>
                  <a:t>magnétique</a:t>
                </a:r>
                <a:r>
                  <a:rPr lang="en-US" sz="1200" u="none" dirty="0">
                    <a:latin typeface="+mn-lt"/>
                  </a:rPr>
                  <a:t> B (mT)</a:t>
                </a:r>
              </a:p>
            </p:txBody>
          </p:sp>
          <p:sp>
            <p:nvSpPr>
              <p:cNvPr id="43" name="Text Box 58"/>
              <p:cNvSpPr txBox="1">
                <a:spLocks noChangeArrowheads="1"/>
              </p:cNvSpPr>
              <p:nvPr/>
            </p:nvSpPr>
            <p:spPr bwMode="auto">
              <a:xfrm rot="-5400000">
                <a:off x="2801" y="1332"/>
                <a:ext cx="114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 u="none">
                    <a:latin typeface="+mn-lt"/>
                  </a:rPr>
                  <a:t>Coefficient de qualité Q</a:t>
                </a:r>
                <a:r>
                  <a:rPr lang="en-US" sz="1200" u="none" baseline="-25000">
                    <a:latin typeface="+mn-lt"/>
                  </a:rPr>
                  <a:t>0</a:t>
                </a:r>
              </a:p>
            </p:txBody>
          </p:sp>
        </p:grpSp>
        <p:sp>
          <p:nvSpPr>
            <p:cNvPr id="37" name="Rectangle 63"/>
            <p:cNvSpPr>
              <a:spLocks noChangeArrowheads="1"/>
            </p:cNvSpPr>
            <p:nvPr/>
          </p:nvSpPr>
          <p:spPr bwMode="auto">
            <a:xfrm>
              <a:off x="3202" y="482"/>
              <a:ext cx="2474" cy="185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</p:grpSp>
      <p:sp>
        <p:nvSpPr>
          <p:cNvPr id="44" name="Line 65"/>
          <p:cNvSpPr>
            <a:spLocks noChangeShapeType="1"/>
          </p:cNvSpPr>
          <p:nvPr/>
        </p:nvSpPr>
        <p:spPr bwMode="auto">
          <a:xfrm flipV="1">
            <a:off x="7956550" y="2322513"/>
            <a:ext cx="328613" cy="24288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>
              <a:latin typeface="+mn-lt"/>
            </a:endParaRPr>
          </a:p>
        </p:txBody>
      </p: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1403350" y="1450975"/>
            <a:ext cx="1431925" cy="1577975"/>
            <a:chOff x="3016" y="846"/>
            <a:chExt cx="981" cy="1135"/>
          </a:xfrm>
        </p:grpSpPr>
        <p:sp>
          <p:nvSpPr>
            <p:cNvPr id="46" name="Rectangle 66"/>
            <p:cNvSpPr>
              <a:spLocks noChangeArrowheads="1"/>
            </p:cNvSpPr>
            <p:nvPr/>
          </p:nvSpPr>
          <p:spPr bwMode="auto">
            <a:xfrm rot="5400000">
              <a:off x="2675" y="1187"/>
              <a:ext cx="1135" cy="453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1600" u="none">
                <a:latin typeface="Calibri" pitchFamily="34" charset="0"/>
              </a:endParaRPr>
            </a:p>
          </p:txBody>
        </p:sp>
        <p:sp>
          <p:nvSpPr>
            <p:cNvPr id="47" name="Rectangle 68"/>
            <p:cNvSpPr>
              <a:spLocks noChangeArrowheads="1"/>
            </p:cNvSpPr>
            <p:nvPr/>
          </p:nvSpPr>
          <p:spPr bwMode="auto">
            <a:xfrm rot="5400000">
              <a:off x="3091" y="1364"/>
              <a:ext cx="1133" cy="102"/>
            </a:xfrm>
            <a:prstGeom prst="rect">
              <a:avLst/>
            </a:prstGeom>
            <a:solidFill>
              <a:srgbClr val="CCFF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1600" u="none">
                <a:latin typeface="Calibri" pitchFamily="34" charset="0"/>
              </a:endParaRPr>
            </a:p>
          </p:txBody>
        </p:sp>
        <p:sp>
          <p:nvSpPr>
            <p:cNvPr id="48" name="Rectangle 69"/>
            <p:cNvSpPr>
              <a:spLocks noChangeArrowheads="1"/>
            </p:cNvSpPr>
            <p:nvPr/>
          </p:nvSpPr>
          <p:spPr bwMode="auto">
            <a:xfrm rot="5400000">
              <a:off x="2950" y="1324"/>
              <a:ext cx="1133" cy="181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1600" u="none">
                <a:latin typeface="Calibri" pitchFamily="34" charset="0"/>
              </a:endParaRPr>
            </a:p>
          </p:txBody>
        </p:sp>
        <p:sp>
          <p:nvSpPr>
            <p:cNvPr id="49" name="Rectangle 70"/>
            <p:cNvSpPr>
              <a:spLocks noChangeArrowheads="1"/>
            </p:cNvSpPr>
            <p:nvPr/>
          </p:nvSpPr>
          <p:spPr bwMode="auto">
            <a:xfrm rot="5400000">
              <a:off x="3061" y="1393"/>
              <a:ext cx="1133" cy="44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1600" u="none">
                <a:latin typeface="Calibri" pitchFamily="34" charset="0"/>
              </a:endParaRPr>
            </a:p>
          </p:txBody>
        </p:sp>
        <p:sp>
          <p:nvSpPr>
            <p:cNvPr id="50" name="Rectangle 80"/>
            <p:cNvSpPr>
              <a:spLocks noChangeArrowheads="1"/>
            </p:cNvSpPr>
            <p:nvPr/>
          </p:nvSpPr>
          <p:spPr bwMode="auto">
            <a:xfrm rot="5400000">
              <a:off x="3187" y="1364"/>
              <a:ext cx="1133" cy="102"/>
            </a:xfrm>
            <a:prstGeom prst="rect">
              <a:avLst/>
            </a:prstGeom>
            <a:solidFill>
              <a:srgbClr val="CCFF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1600" u="none">
                <a:latin typeface="Calibri" pitchFamily="34" charset="0"/>
              </a:endParaRPr>
            </a:p>
          </p:txBody>
        </p:sp>
        <p:sp>
          <p:nvSpPr>
            <p:cNvPr id="51" name="Rectangle 81"/>
            <p:cNvSpPr>
              <a:spLocks noChangeArrowheads="1"/>
            </p:cNvSpPr>
            <p:nvPr/>
          </p:nvSpPr>
          <p:spPr bwMode="auto">
            <a:xfrm rot="5400000">
              <a:off x="3157" y="1393"/>
              <a:ext cx="1133" cy="44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1600" u="none">
                <a:latin typeface="Calibri" pitchFamily="34" charset="0"/>
              </a:endParaRPr>
            </a:p>
          </p:txBody>
        </p:sp>
        <p:sp>
          <p:nvSpPr>
            <p:cNvPr id="52" name="Rectangle 82"/>
            <p:cNvSpPr>
              <a:spLocks noChangeArrowheads="1"/>
            </p:cNvSpPr>
            <p:nvPr/>
          </p:nvSpPr>
          <p:spPr bwMode="auto">
            <a:xfrm rot="5400000">
              <a:off x="3283" y="1364"/>
              <a:ext cx="1133" cy="102"/>
            </a:xfrm>
            <a:prstGeom prst="rect">
              <a:avLst/>
            </a:prstGeom>
            <a:solidFill>
              <a:srgbClr val="CCFF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1600" u="none">
                <a:latin typeface="Calibri" pitchFamily="34" charset="0"/>
              </a:endParaRPr>
            </a:p>
          </p:txBody>
        </p:sp>
        <p:sp>
          <p:nvSpPr>
            <p:cNvPr id="54" name="Rectangle 83"/>
            <p:cNvSpPr>
              <a:spLocks noChangeArrowheads="1"/>
            </p:cNvSpPr>
            <p:nvPr/>
          </p:nvSpPr>
          <p:spPr bwMode="auto">
            <a:xfrm rot="5400000">
              <a:off x="3253" y="1393"/>
              <a:ext cx="1133" cy="44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1600" u="none">
                <a:latin typeface="Calibri" pitchFamily="34" charset="0"/>
              </a:endParaRPr>
            </a:p>
          </p:txBody>
        </p:sp>
        <p:sp>
          <p:nvSpPr>
            <p:cNvPr id="55" name="Rectangle 84"/>
            <p:cNvSpPr>
              <a:spLocks noChangeArrowheads="1"/>
            </p:cNvSpPr>
            <p:nvPr/>
          </p:nvSpPr>
          <p:spPr bwMode="auto">
            <a:xfrm rot="5400000">
              <a:off x="3379" y="1364"/>
              <a:ext cx="1133" cy="102"/>
            </a:xfrm>
            <a:prstGeom prst="rect">
              <a:avLst/>
            </a:prstGeom>
            <a:solidFill>
              <a:srgbClr val="CCFF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1600" u="none">
                <a:latin typeface="Calibri" pitchFamily="34" charset="0"/>
              </a:endParaRPr>
            </a:p>
          </p:txBody>
        </p:sp>
        <p:sp>
          <p:nvSpPr>
            <p:cNvPr id="56" name="Rectangle 85"/>
            <p:cNvSpPr>
              <a:spLocks noChangeArrowheads="1"/>
            </p:cNvSpPr>
            <p:nvPr/>
          </p:nvSpPr>
          <p:spPr bwMode="auto">
            <a:xfrm rot="5400000">
              <a:off x="3349" y="1393"/>
              <a:ext cx="1133" cy="44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1600" u="none">
                <a:latin typeface="Calibri" pitchFamily="34" charset="0"/>
              </a:endParaRPr>
            </a:p>
          </p:txBody>
        </p:sp>
      </p:grpSp>
      <p:sp>
        <p:nvSpPr>
          <p:cNvPr id="57" name="Freeform 26"/>
          <p:cNvSpPr>
            <a:spLocks/>
          </p:cNvSpPr>
          <p:nvPr/>
        </p:nvSpPr>
        <p:spPr bwMode="auto">
          <a:xfrm>
            <a:off x="1844675" y="1766888"/>
            <a:ext cx="1185863" cy="608012"/>
          </a:xfrm>
          <a:custGeom>
            <a:avLst/>
            <a:gdLst>
              <a:gd name="T0" fmla="*/ 1182942 w 812"/>
              <a:gd name="T1" fmla="*/ 0 h 437"/>
              <a:gd name="T2" fmla="*/ 1010612 w 812"/>
              <a:gd name="T3" fmla="*/ 0 h 437"/>
              <a:gd name="T4" fmla="*/ 924447 w 812"/>
              <a:gd name="T5" fmla="*/ 137742 h 437"/>
              <a:gd name="T6" fmla="*/ 849966 w 812"/>
              <a:gd name="T7" fmla="*/ 164177 h 437"/>
              <a:gd name="T8" fmla="*/ 775484 w 812"/>
              <a:gd name="T9" fmla="*/ 254614 h 437"/>
              <a:gd name="T10" fmla="*/ 714147 w 812"/>
              <a:gd name="T11" fmla="*/ 260179 h 437"/>
              <a:gd name="T12" fmla="*/ 638205 w 812"/>
              <a:gd name="T13" fmla="*/ 322789 h 437"/>
              <a:gd name="T14" fmla="*/ 569565 w 812"/>
              <a:gd name="T15" fmla="*/ 325572 h 437"/>
              <a:gd name="T16" fmla="*/ 495083 w 812"/>
              <a:gd name="T17" fmla="*/ 379834 h 437"/>
              <a:gd name="T18" fmla="*/ 427904 w 812"/>
              <a:gd name="T19" fmla="*/ 385399 h 437"/>
              <a:gd name="T20" fmla="*/ 274559 w 812"/>
              <a:gd name="T21" fmla="*/ 573229 h 437"/>
              <a:gd name="T22" fmla="*/ 0 w 812"/>
              <a:gd name="T23" fmla="*/ 595490 h 43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812"/>
              <a:gd name="T37" fmla="*/ 0 h 437"/>
              <a:gd name="T38" fmla="*/ 812 w 812"/>
              <a:gd name="T39" fmla="*/ 437 h 437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812" h="437">
                <a:moveTo>
                  <a:pt x="810" y="0"/>
                </a:moveTo>
                <a:cubicBezTo>
                  <a:pt x="790" y="0"/>
                  <a:pt x="812" y="1"/>
                  <a:pt x="692" y="0"/>
                </a:cubicBezTo>
                <a:cubicBezTo>
                  <a:pt x="648" y="31"/>
                  <a:pt x="651" y="79"/>
                  <a:pt x="633" y="99"/>
                </a:cubicBezTo>
                <a:cubicBezTo>
                  <a:pt x="615" y="119"/>
                  <a:pt x="627" y="120"/>
                  <a:pt x="582" y="118"/>
                </a:cubicBezTo>
                <a:cubicBezTo>
                  <a:pt x="566" y="130"/>
                  <a:pt x="546" y="172"/>
                  <a:pt x="531" y="183"/>
                </a:cubicBezTo>
                <a:cubicBezTo>
                  <a:pt x="516" y="194"/>
                  <a:pt x="537" y="186"/>
                  <a:pt x="489" y="187"/>
                </a:cubicBezTo>
                <a:cubicBezTo>
                  <a:pt x="473" y="195"/>
                  <a:pt x="453" y="224"/>
                  <a:pt x="437" y="232"/>
                </a:cubicBezTo>
                <a:cubicBezTo>
                  <a:pt x="421" y="240"/>
                  <a:pt x="406" y="227"/>
                  <a:pt x="390" y="234"/>
                </a:cubicBezTo>
                <a:cubicBezTo>
                  <a:pt x="373" y="243"/>
                  <a:pt x="370" y="271"/>
                  <a:pt x="339" y="273"/>
                </a:cubicBezTo>
                <a:cubicBezTo>
                  <a:pt x="308" y="275"/>
                  <a:pt x="342" y="273"/>
                  <a:pt x="293" y="277"/>
                </a:cubicBezTo>
                <a:cubicBezTo>
                  <a:pt x="283" y="331"/>
                  <a:pt x="237" y="387"/>
                  <a:pt x="188" y="412"/>
                </a:cubicBezTo>
                <a:cubicBezTo>
                  <a:pt x="139" y="437"/>
                  <a:pt x="40" y="425"/>
                  <a:pt x="0" y="428"/>
                </a:cubicBezTo>
              </a:path>
            </a:pathLst>
          </a:custGeom>
          <a:noFill/>
          <a:ln w="28575" cmpd="sng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aphicFrame>
        <p:nvGraphicFramePr>
          <p:cNvPr id="58" name="Object 27"/>
          <p:cNvGraphicFramePr>
            <a:graphicFrameLocks noChangeAspect="1"/>
          </p:cNvGraphicFramePr>
          <p:nvPr/>
        </p:nvGraphicFramePr>
        <p:xfrm>
          <a:off x="2933700" y="2089150"/>
          <a:ext cx="1855788" cy="461963"/>
        </p:xfrm>
        <a:graphic>
          <a:graphicData uri="http://schemas.openxmlformats.org/presentationml/2006/ole">
            <p:oleObj spid="_x0000_s1027" name="Equation" r:id="rId6" imgW="990360" imgH="279360" progId="Equation.3">
              <p:embed/>
            </p:oleObj>
          </a:graphicData>
        </a:graphic>
      </p:graphicFrame>
      <p:sp>
        <p:nvSpPr>
          <p:cNvPr id="59" name="Line 110"/>
          <p:cNvSpPr>
            <a:spLocks noChangeShapeType="1"/>
          </p:cNvSpPr>
          <p:nvPr/>
        </p:nvSpPr>
        <p:spPr bwMode="auto">
          <a:xfrm flipV="1">
            <a:off x="2835275" y="1363663"/>
            <a:ext cx="1588" cy="1722437"/>
          </a:xfrm>
          <a:prstGeom prst="line">
            <a:avLst/>
          </a:prstGeom>
          <a:noFill/>
          <a:ln w="19050">
            <a:solidFill>
              <a:srgbClr val="058AE5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60" name="Line 111"/>
          <p:cNvSpPr>
            <a:spLocks noChangeShapeType="1"/>
          </p:cNvSpPr>
          <p:nvPr/>
        </p:nvSpPr>
        <p:spPr bwMode="auto">
          <a:xfrm flipH="1">
            <a:off x="1239838" y="2976563"/>
            <a:ext cx="1627187" cy="1587"/>
          </a:xfrm>
          <a:prstGeom prst="line">
            <a:avLst/>
          </a:prstGeom>
          <a:noFill/>
          <a:ln w="19050">
            <a:solidFill>
              <a:srgbClr val="058AE5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61" name="Rectangle 113"/>
          <p:cNvSpPr>
            <a:spLocks noChangeArrowheads="1"/>
          </p:cNvSpPr>
          <p:nvPr/>
        </p:nvSpPr>
        <p:spPr bwMode="auto">
          <a:xfrm flipH="1">
            <a:off x="2973388" y="2646363"/>
            <a:ext cx="101758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000" u="none">
                <a:solidFill>
                  <a:srgbClr val="058AE5"/>
                </a:solidFill>
              </a:rPr>
              <a:t>Surface interne de la cavité</a:t>
            </a:r>
            <a:endParaRPr lang="fr-FR" sz="1000" u="none">
              <a:solidFill>
                <a:srgbClr val="058AE5"/>
              </a:solidFill>
              <a:sym typeface="Symbol" pitchFamily="18" charset="2"/>
            </a:endParaRPr>
          </a:p>
        </p:txBody>
      </p:sp>
      <p:sp>
        <p:nvSpPr>
          <p:cNvPr id="62" name="Rectangle 115"/>
          <p:cNvSpPr>
            <a:spLocks noChangeArrowheads="1"/>
          </p:cNvSpPr>
          <p:nvPr/>
        </p:nvSpPr>
        <p:spPr bwMode="auto">
          <a:xfrm flipH="1">
            <a:off x="185738" y="2754313"/>
            <a:ext cx="10731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000" u="none">
                <a:solidFill>
                  <a:srgbClr val="058AE5"/>
                </a:solidFill>
              </a:rPr>
              <a:t>Vers extérieur cavité</a:t>
            </a:r>
          </a:p>
          <a:p>
            <a:r>
              <a:rPr lang="fr-FR" sz="1000" u="none">
                <a:solidFill>
                  <a:srgbClr val="058AE5"/>
                </a:solidFill>
                <a:sym typeface="Symbol" pitchFamily="18" charset="2"/>
              </a:rPr>
              <a:t></a:t>
            </a:r>
          </a:p>
        </p:txBody>
      </p:sp>
      <p:sp>
        <p:nvSpPr>
          <p:cNvPr id="63" name="Text Box 116"/>
          <p:cNvSpPr txBox="1">
            <a:spLocks noChangeArrowheads="1"/>
          </p:cNvSpPr>
          <p:nvPr/>
        </p:nvSpPr>
        <p:spPr bwMode="auto">
          <a:xfrm>
            <a:off x="3206750" y="1439863"/>
            <a:ext cx="920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i="1" u="none"/>
              <a:t>H</a:t>
            </a:r>
            <a:r>
              <a:rPr lang="en-US" sz="1800" i="1" u="none" baseline="-25000"/>
              <a:t>appliqué</a:t>
            </a:r>
          </a:p>
        </p:txBody>
      </p:sp>
      <p:sp>
        <p:nvSpPr>
          <p:cNvPr id="64" name="Rectangle 60"/>
          <p:cNvSpPr>
            <a:spLocks noChangeArrowheads="1"/>
          </p:cNvSpPr>
          <p:nvPr/>
        </p:nvSpPr>
        <p:spPr bwMode="auto">
          <a:xfrm>
            <a:off x="827088" y="765175"/>
            <a:ext cx="417454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fr-FR" sz="2000" b="1" u="none" dirty="0">
                <a:solidFill>
                  <a:srgbClr val="000000"/>
                </a:solidFill>
                <a:latin typeface="+mn-lt"/>
                <a:ea typeface="SimSun" pitchFamily="2" charset="-122"/>
                <a:cs typeface="Times New Roman" pitchFamily="18" charset="0"/>
              </a:rPr>
              <a:t>Barrière de surface et faible R</a:t>
            </a:r>
            <a:r>
              <a:rPr kumimoji="1" lang="fr-FR" sz="2000" b="1" u="none" baseline="-25000" dirty="0">
                <a:solidFill>
                  <a:srgbClr val="000000"/>
                </a:solidFill>
                <a:latin typeface="+mn-lt"/>
                <a:ea typeface="SimSun" pitchFamily="2" charset="-122"/>
                <a:cs typeface="Times New Roman" pitchFamily="18" charset="0"/>
              </a:rPr>
              <a:t>BCS</a:t>
            </a:r>
          </a:p>
        </p:txBody>
      </p:sp>
      <p:sp>
        <p:nvSpPr>
          <p:cNvPr id="65" name="Text Box 116"/>
          <p:cNvSpPr txBox="1">
            <a:spLocks noChangeArrowheads="1"/>
          </p:cNvSpPr>
          <p:nvPr/>
        </p:nvSpPr>
        <p:spPr bwMode="auto">
          <a:xfrm>
            <a:off x="1343025" y="2133600"/>
            <a:ext cx="5429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i="1" u="none"/>
              <a:t>H</a:t>
            </a:r>
            <a:r>
              <a:rPr lang="en-US" sz="1800" i="1" u="none" baseline="-25000"/>
              <a:t>Nb</a:t>
            </a:r>
          </a:p>
        </p:txBody>
      </p:sp>
      <p:graphicFrame>
        <p:nvGraphicFramePr>
          <p:cNvPr id="264262" name="Object 70"/>
          <p:cNvGraphicFramePr>
            <a:graphicFrameLocks noChangeAspect="1"/>
          </p:cNvGraphicFramePr>
          <p:nvPr/>
        </p:nvGraphicFramePr>
        <p:xfrm>
          <a:off x="1752600" y="5410200"/>
          <a:ext cx="1204912" cy="442912"/>
        </p:xfrm>
        <a:graphic>
          <a:graphicData uri="http://schemas.openxmlformats.org/presentationml/2006/ole">
            <p:oleObj spid="_x0000_s1028" name="Equation" r:id="rId7" imgW="116820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600" y="1066800"/>
            <a:ext cx="4724400" cy="5029200"/>
          </a:xfrm>
        </p:spPr>
        <p:txBody>
          <a:bodyPr>
            <a:normAutofit fontScale="70000" lnSpcReduction="20000"/>
          </a:bodyPr>
          <a:lstStyle/>
          <a:p>
            <a:r>
              <a:rPr lang="fr-FR" sz="2600" dirty="0" smtClean="0"/>
              <a:t>On applique un </a:t>
            </a:r>
            <a:r>
              <a:rPr lang="fr-FR" sz="2600" dirty="0"/>
              <a:t>champ magnétique sinusoïdal à l’échantillon puis </a:t>
            </a:r>
            <a:r>
              <a:rPr lang="fr-FR" sz="2600" dirty="0" smtClean="0"/>
              <a:t>on augmente </a:t>
            </a:r>
            <a:r>
              <a:rPr lang="fr-FR" sz="2600" dirty="0"/>
              <a:t>sa température. </a:t>
            </a:r>
            <a:endParaRPr lang="fr-FR" sz="2600" dirty="0" smtClean="0"/>
          </a:p>
          <a:p>
            <a:endParaRPr lang="fr-FR" sz="2600" dirty="0" smtClean="0"/>
          </a:p>
          <a:p>
            <a:r>
              <a:rPr lang="fr-FR" sz="2600" dirty="0" smtClean="0"/>
              <a:t>Lorsque </a:t>
            </a:r>
            <a:r>
              <a:rPr lang="fr-FR" sz="2600" dirty="0"/>
              <a:t>le supraconducteur est à l’état Meisner, </a:t>
            </a:r>
            <a:r>
              <a:rPr lang="fr-FR" sz="2600" dirty="0" smtClean="0"/>
              <a:t>son comportement est </a:t>
            </a:r>
            <a:r>
              <a:rPr lang="fr-FR" sz="2600" dirty="0"/>
              <a:t>linéaire. </a:t>
            </a:r>
            <a:r>
              <a:rPr lang="fr-FR" sz="2600" dirty="0" smtClean="0"/>
              <a:t>Le courant dans la bobine </a:t>
            </a:r>
            <a:r>
              <a:rPr lang="fr-FR" sz="2600" dirty="0"/>
              <a:t>créant le champ ne contient donc pas d’harmoniques. </a:t>
            </a:r>
            <a:endParaRPr lang="fr-FR" sz="2600" dirty="0" smtClean="0"/>
          </a:p>
          <a:p>
            <a:endParaRPr lang="fr-FR" sz="2600" dirty="0"/>
          </a:p>
          <a:p>
            <a:r>
              <a:rPr lang="fr-FR" sz="2600" dirty="0"/>
              <a:t>Lorsque le premier champ critique est dépassé, un troisième harmonique </a:t>
            </a:r>
            <a:r>
              <a:rPr lang="fr-FR" sz="2600" dirty="0" smtClean="0"/>
              <a:t>apparait dans le courant du </a:t>
            </a:r>
            <a:r>
              <a:rPr lang="fr-FR" sz="2600" dirty="0"/>
              <a:t>fait </a:t>
            </a:r>
            <a:r>
              <a:rPr lang="fr-FR" sz="2600" dirty="0" smtClean="0"/>
              <a:t>du comportement non linéaire </a:t>
            </a:r>
            <a:r>
              <a:rPr lang="fr-FR" sz="2600" dirty="0"/>
              <a:t>de l’échantillon</a:t>
            </a:r>
            <a:r>
              <a:rPr lang="fr-FR" sz="2600" dirty="0" smtClean="0"/>
              <a:t>.</a:t>
            </a:r>
          </a:p>
          <a:p>
            <a:pPr>
              <a:buNone/>
            </a:pPr>
            <a:endParaRPr lang="fr-FR" sz="2600" dirty="0"/>
          </a:p>
          <a:p>
            <a:r>
              <a:rPr lang="fr-FR" sz="2600" dirty="0"/>
              <a:t>Quand le champ d’irréversibilité est dépassé, </a:t>
            </a:r>
            <a:r>
              <a:rPr lang="fr-FR" sz="2600" dirty="0" smtClean="0"/>
              <a:t>le courant redevient </a:t>
            </a:r>
            <a:r>
              <a:rPr lang="fr-FR" sz="2600" dirty="0"/>
              <a:t>purement </a:t>
            </a:r>
            <a:r>
              <a:rPr lang="fr-FR" sz="2600" dirty="0" smtClean="0"/>
              <a:t>sinusoïdal.</a:t>
            </a:r>
            <a:endParaRPr lang="fr-FR" sz="2600" dirty="0"/>
          </a:p>
          <a:p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/>
            <a:r>
              <a:rPr lang="fr-FR" dirty="0" smtClean="0"/>
              <a:t>Principe de la mesure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5105400" y="1143000"/>
            <a:ext cx="3803661" cy="5176854"/>
            <a:chOff x="799" y="1764"/>
            <a:chExt cx="2994" cy="4077"/>
          </a:xfrm>
        </p:grpSpPr>
        <p:grpSp>
          <p:nvGrpSpPr>
            <p:cNvPr id="6" name="Group 14"/>
            <p:cNvGrpSpPr>
              <a:grpSpLocks/>
            </p:cNvGrpSpPr>
            <p:nvPr/>
          </p:nvGrpSpPr>
          <p:grpSpPr bwMode="auto">
            <a:xfrm>
              <a:off x="799" y="1764"/>
              <a:ext cx="2994" cy="4077"/>
              <a:chOff x="799" y="1764"/>
              <a:chExt cx="2994" cy="4077"/>
            </a:xfrm>
          </p:grpSpPr>
          <p:pic>
            <p:nvPicPr>
              <p:cNvPr id="8" name="Picture 6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99" y="3721"/>
                <a:ext cx="2722" cy="21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9" name="Picture 4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890" y="1764"/>
                <a:ext cx="2638" cy="19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0" name="Line 7"/>
              <p:cNvSpPr>
                <a:spLocks noChangeShapeType="1"/>
              </p:cNvSpPr>
              <p:nvPr/>
            </p:nvSpPr>
            <p:spPr bwMode="auto">
              <a:xfrm>
                <a:off x="1434" y="4863"/>
                <a:ext cx="46" cy="552"/>
              </a:xfrm>
              <a:prstGeom prst="line">
                <a:avLst/>
              </a:prstGeom>
              <a:noFill/>
              <a:ln w="9525">
                <a:solidFill>
                  <a:srgbClr val="FF6600"/>
                </a:solidFill>
                <a:prstDash val="dash"/>
                <a:round/>
                <a:headEnd/>
                <a:tailEnd type="triangle" w="med" len="med"/>
              </a:ln>
              <a:effectLst/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11" name="Line 8"/>
              <p:cNvSpPr>
                <a:spLocks noChangeShapeType="1"/>
              </p:cNvSpPr>
              <p:nvPr/>
            </p:nvSpPr>
            <p:spPr bwMode="auto">
              <a:xfrm flipH="1">
                <a:off x="2413" y="4682"/>
                <a:ext cx="1153" cy="739"/>
              </a:xfrm>
              <a:prstGeom prst="line">
                <a:avLst/>
              </a:prstGeom>
              <a:noFill/>
              <a:ln w="9525">
                <a:solidFill>
                  <a:srgbClr val="00FF00"/>
                </a:solidFill>
                <a:prstDash val="dash"/>
                <a:round/>
                <a:headEnd/>
                <a:tailEnd type="triangle" w="med" len="med"/>
              </a:ln>
              <a:effectLst/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fr-FR"/>
              </a:p>
            </p:txBody>
          </p:sp>
          <p:sp>
            <p:nvSpPr>
              <p:cNvPr id="12" name="Text Box 9"/>
              <p:cNvSpPr txBox="1">
                <a:spLocks noChangeArrowheads="1"/>
              </p:cNvSpPr>
              <p:nvPr/>
            </p:nvSpPr>
            <p:spPr bwMode="auto">
              <a:xfrm>
                <a:off x="1253" y="4682"/>
                <a:ext cx="620" cy="16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r>
                  <a:rPr lang="en-US" sz="1000" b="1">
                    <a:solidFill>
                      <a:srgbClr val="FF6600"/>
                    </a:solidFill>
                  </a:rPr>
                  <a:t>B</a:t>
                </a:r>
                <a:r>
                  <a:rPr lang="en-US" sz="1000" b="1" baseline="-25000">
                    <a:solidFill>
                      <a:srgbClr val="FF6600"/>
                    </a:solidFill>
                  </a:rPr>
                  <a:t>C1</a:t>
                </a:r>
                <a:r>
                  <a:rPr lang="en-US" sz="1000" b="1">
                    <a:solidFill>
                      <a:srgbClr val="FF6600"/>
                    </a:solidFill>
                  </a:rPr>
                  <a:t> @ 8.8 K</a:t>
                </a:r>
              </a:p>
            </p:txBody>
          </p:sp>
          <p:sp>
            <p:nvSpPr>
              <p:cNvPr id="13" name="Text Box 10"/>
              <p:cNvSpPr txBox="1">
                <a:spLocks noChangeArrowheads="1"/>
              </p:cNvSpPr>
              <p:nvPr/>
            </p:nvSpPr>
            <p:spPr bwMode="auto">
              <a:xfrm>
                <a:off x="3249" y="4499"/>
                <a:ext cx="544" cy="26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r>
                  <a:rPr lang="en-US" sz="1000" b="1">
                    <a:solidFill>
                      <a:srgbClr val="00FF00"/>
                    </a:solidFill>
                  </a:rPr>
                  <a:t>B</a:t>
                </a:r>
                <a:r>
                  <a:rPr lang="en-US" sz="1000" b="1" baseline="-25000">
                    <a:solidFill>
                      <a:srgbClr val="00FF00"/>
                    </a:solidFill>
                  </a:rPr>
                  <a:t>C1</a:t>
                </a:r>
                <a:r>
                  <a:rPr lang="en-US" sz="1000" b="1">
                    <a:solidFill>
                      <a:srgbClr val="00FF00"/>
                    </a:solidFill>
                  </a:rPr>
                  <a:t> @ 9 K</a:t>
                </a:r>
              </a:p>
            </p:txBody>
          </p:sp>
        </p:grpSp>
        <p:sp>
          <p:nvSpPr>
            <p:cNvPr id="7" name="Text Box 12"/>
            <p:cNvSpPr txBox="1">
              <a:spLocks noChangeArrowheads="1"/>
            </p:cNvSpPr>
            <p:nvPr/>
          </p:nvSpPr>
          <p:spPr bwMode="auto">
            <a:xfrm>
              <a:off x="2296" y="3578"/>
              <a:ext cx="478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en-US" sz="1400"/>
                <a:t>= T/Tc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Température </a:t>
            </a:r>
            <a:r>
              <a:rPr lang="fr-FR" dirty="0"/>
              <a:t>de fonctionnement : de 1,8K à </a:t>
            </a:r>
            <a:r>
              <a:rPr lang="fr-FR" dirty="0" smtClean="0"/>
              <a:t>40k.</a:t>
            </a:r>
            <a:endParaRPr lang="fr-FR" dirty="0"/>
          </a:p>
          <a:p>
            <a:r>
              <a:rPr lang="fr-FR" dirty="0" smtClean="0"/>
              <a:t>Champ </a:t>
            </a:r>
            <a:r>
              <a:rPr lang="fr-FR" dirty="0"/>
              <a:t>magnétique appliqué maximum : </a:t>
            </a:r>
            <a:r>
              <a:rPr lang="fr-FR" dirty="0" smtClean="0"/>
              <a:t>200mT.</a:t>
            </a:r>
            <a:endParaRPr lang="fr-FR" dirty="0"/>
          </a:p>
          <a:p>
            <a:r>
              <a:rPr lang="fr-FR" dirty="0" smtClean="0"/>
              <a:t>Dimensions </a:t>
            </a:r>
            <a:r>
              <a:rPr lang="fr-FR" dirty="0"/>
              <a:t>de l’échantillon : carré de 1,5 cm de </a:t>
            </a:r>
            <a:r>
              <a:rPr lang="fr-FR" dirty="0" smtClean="0"/>
              <a:t>coté.</a:t>
            </a:r>
            <a:endParaRPr lang="fr-FR" dirty="0"/>
          </a:p>
          <a:p>
            <a:r>
              <a:rPr lang="fr-FR" dirty="0" smtClean="0"/>
              <a:t>Mesure </a:t>
            </a:r>
            <a:r>
              <a:rPr lang="fr-FR" dirty="0"/>
              <a:t>locale (bobine de taille </a:t>
            </a:r>
            <a:r>
              <a:rPr lang="fr-FR" dirty="0" smtClean="0"/>
              <a:t>inferieure </a:t>
            </a:r>
            <a:r>
              <a:rPr lang="fr-FR" dirty="0"/>
              <a:t>à l’échantillon</a:t>
            </a:r>
            <a:r>
              <a:rPr lang="fr-FR" dirty="0" smtClean="0"/>
              <a:t>).</a:t>
            </a:r>
            <a:endParaRPr lang="fr-FR" dirty="0"/>
          </a:p>
          <a:p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Objectifs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r>
              <a:rPr lang="fr-FR" dirty="0" smtClean="0"/>
              <a:t>I/ Présentation du stage.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II/ Calculs et réalisation du magnétomètre.</a:t>
            </a:r>
          </a:p>
          <a:p>
            <a:endParaRPr lang="fr-FR" dirty="0" smtClean="0"/>
          </a:p>
          <a:p>
            <a:r>
              <a:rPr lang="fr-FR" dirty="0" smtClean="0"/>
              <a:t>III/ Essais expérimentaux.</a:t>
            </a:r>
          </a:p>
          <a:p>
            <a:endParaRPr lang="fr-FR" dirty="0" smtClean="0"/>
          </a:p>
          <a:p>
            <a:r>
              <a:rPr lang="fr-FR" dirty="0" smtClean="0"/>
              <a:t>IV/ Conclusion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Sommaire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457200" y="2590800"/>
            <a:ext cx="7848600" cy="533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tangle 103"/>
          <p:cNvSpPr/>
          <p:nvPr/>
        </p:nvSpPr>
        <p:spPr>
          <a:xfrm>
            <a:off x="6572264" y="1857364"/>
            <a:ext cx="214314" cy="3714776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1" name="Forme libre 110"/>
          <p:cNvSpPr/>
          <p:nvPr/>
        </p:nvSpPr>
        <p:spPr>
          <a:xfrm>
            <a:off x="3429000" y="4343400"/>
            <a:ext cx="408781" cy="1285884"/>
          </a:xfrm>
          <a:custGeom>
            <a:avLst/>
            <a:gdLst>
              <a:gd name="connsiteX0" fmla="*/ 309563 w 408781"/>
              <a:gd name="connsiteY0" fmla="*/ 0 h 1085850"/>
              <a:gd name="connsiteX1" fmla="*/ 371475 w 408781"/>
              <a:gd name="connsiteY1" fmla="*/ 319087 h 1085850"/>
              <a:gd name="connsiteX2" fmla="*/ 85725 w 408781"/>
              <a:gd name="connsiteY2" fmla="*/ 714375 h 1085850"/>
              <a:gd name="connsiteX3" fmla="*/ 0 w 408781"/>
              <a:gd name="connsiteY3" fmla="*/ 1085850 h 108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8781" h="1085850">
                <a:moveTo>
                  <a:pt x="309563" y="0"/>
                </a:moveTo>
                <a:cubicBezTo>
                  <a:pt x="359172" y="100012"/>
                  <a:pt x="408781" y="200025"/>
                  <a:pt x="371475" y="319087"/>
                </a:cubicBezTo>
                <a:cubicBezTo>
                  <a:pt x="334169" y="438149"/>
                  <a:pt x="147637" y="586581"/>
                  <a:pt x="85725" y="714375"/>
                </a:cubicBezTo>
                <a:cubicBezTo>
                  <a:pt x="23813" y="842169"/>
                  <a:pt x="11906" y="964009"/>
                  <a:pt x="0" y="1085850"/>
                </a:cubicBezTo>
              </a:path>
            </a:pathLst>
          </a:cu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8" name="Larme 87"/>
          <p:cNvSpPr/>
          <p:nvPr/>
        </p:nvSpPr>
        <p:spPr>
          <a:xfrm rot="5400000">
            <a:off x="5857884" y="3214686"/>
            <a:ext cx="214314" cy="214314"/>
          </a:xfrm>
          <a:prstGeom prst="teardrop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7" name="Larme 86"/>
          <p:cNvSpPr/>
          <p:nvPr/>
        </p:nvSpPr>
        <p:spPr>
          <a:xfrm rot="10800000">
            <a:off x="6143636" y="3214686"/>
            <a:ext cx="214314" cy="214314"/>
          </a:xfrm>
          <a:prstGeom prst="teardrop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2" name="Rectangle 91"/>
          <p:cNvSpPr/>
          <p:nvPr/>
        </p:nvSpPr>
        <p:spPr>
          <a:xfrm>
            <a:off x="5929322" y="3643314"/>
            <a:ext cx="357190" cy="14287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1" name="Rectangle 90"/>
          <p:cNvSpPr/>
          <p:nvPr/>
        </p:nvSpPr>
        <p:spPr>
          <a:xfrm>
            <a:off x="3143240" y="3643314"/>
            <a:ext cx="357190" cy="14287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6" name="Larme 85"/>
          <p:cNvSpPr/>
          <p:nvPr/>
        </p:nvSpPr>
        <p:spPr>
          <a:xfrm rot="10800000">
            <a:off x="3357554" y="3214686"/>
            <a:ext cx="214314" cy="214314"/>
          </a:xfrm>
          <a:prstGeom prst="teardrop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/>
          <p:cNvSpPr/>
          <p:nvPr/>
        </p:nvSpPr>
        <p:spPr>
          <a:xfrm>
            <a:off x="3000364" y="3429000"/>
            <a:ext cx="3429024" cy="21431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/>
          <p:cNvSpPr/>
          <p:nvPr/>
        </p:nvSpPr>
        <p:spPr>
          <a:xfrm>
            <a:off x="3000364" y="4214818"/>
            <a:ext cx="3429024" cy="24749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62000" y="533400"/>
            <a:ext cx="6172216" cy="584195"/>
          </a:xfrm>
        </p:spPr>
        <p:txBody>
          <a:bodyPr>
            <a:noAutofit/>
          </a:bodyPr>
          <a:lstStyle/>
          <a:p>
            <a:r>
              <a:rPr lang="fr-FR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Schéma de principe du porte échantillon</a:t>
            </a:r>
            <a:endParaRPr lang="fr-FR" sz="40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71802" y="5572140"/>
            <a:ext cx="4000528" cy="214314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2643174" y="1643050"/>
            <a:ext cx="71438" cy="4143404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7429520" y="1643050"/>
            <a:ext cx="71438" cy="4143404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2714612" y="5572140"/>
            <a:ext cx="357190" cy="214314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Triangle isocèle 10"/>
          <p:cNvSpPr/>
          <p:nvPr/>
        </p:nvSpPr>
        <p:spPr>
          <a:xfrm rot="10800000">
            <a:off x="3286116" y="5572140"/>
            <a:ext cx="71438" cy="142876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Triangle isocèle 11"/>
          <p:cNvSpPr/>
          <p:nvPr/>
        </p:nvSpPr>
        <p:spPr>
          <a:xfrm rot="10800000">
            <a:off x="6072198" y="5572140"/>
            <a:ext cx="71438" cy="142876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3286116" y="2071678"/>
            <a:ext cx="71438" cy="350046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6072198" y="2071678"/>
            <a:ext cx="71438" cy="350046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3857620" y="4643446"/>
            <a:ext cx="71438" cy="100013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/>
          <p:cNvSpPr/>
          <p:nvPr/>
        </p:nvSpPr>
        <p:spPr>
          <a:xfrm>
            <a:off x="5500694" y="4643446"/>
            <a:ext cx="71438" cy="100013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3857620" y="4572008"/>
            <a:ext cx="1714512" cy="71438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4500562" y="4500570"/>
            <a:ext cx="428628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Ellipse 23"/>
          <p:cNvSpPr/>
          <p:nvPr/>
        </p:nvSpPr>
        <p:spPr>
          <a:xfrm>
            <a:off x="4500562" y="4391997"/>
            <a:ext cx="92298" cy="9875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Ellipse 24"/>
          <p:cNvSpPr/>
          <p:nvPr/>
        </p:nvSpPr>
        <p:spPr>
          <a:xfrm>
            <a:off x="4824000" y="4391997"/>
            <a:ext cx="92298" cy="9875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Ellipse 25"/>
          <p:cNvSpPr/>
          <p:nvPr/>
        </p:nvSpPr>
        <p:spPr>
          <a:xfrm>
            <a:off x="4212000" y="4392000"/>
            <a:ext cx="92298" cy="9229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/>
          <p:cNvSpPr/>
          <p:nvPr/>
        </p:nvSpPr>
        <p:spPr>
          <a:xfrm>
            <a:off x="5143504" y="4392000"/>
            <a:ext cx="92298" cy="9229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>
            <a:off x="4680000" y="4320000"/>
            <a:ext cx="71438" cy="14287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4" name="Connecteur droit 43"/>
          <p:cNvCxnSpPr/>
          <p:nvPr/>
        </p:nvCxnSpPr>
        <p:spPr>
          <a:xfrm rot="10800000">
            <a:off x="4357686" y="3643314"/>
            <a:ext cx="64294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/>
          <p:cNvCxnSpPr/>
          <p:nvPr/>
        </p:nvCxnSpPr>
        <p:spPr>
          <a:xfrm rot="10800000">
            <a:off x="4357686" y="3643314"/>
            <a:ext cx="642942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45"/>
          <p:cNvCxnSpPr/>
          <p:nvPr/>
        </p:nvCxnSpPr>
        <p:spPr>
          <a:xfrm rot="10800000" flipV="1">
            <a:off x="4357686" y="3714752"/>
            <a:ext cx="642942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46"/>
          <p:cNvCxnSpPr/>
          <p:nvPr/>
        </p:nvCxnSpPr>
        <p:spPr>
          <a:xfrm rot="10800000">
            <a:off x="4357686" y="3786190"/>
            <a:ext cx="642942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/>
          <p:cNvCxnSpPr/>
          <p:nvPr/>
        </p:nvCxnSpPr>
        <p:spPr>
          <a:xfrm rot="10800000" flipV="1">
            <a:off x="4357686" y="3857628"/>
            <a:ext cx="642942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/>
          <p:cNvCxnSpPr/>
          <p:nvPr/>
        </p:nvCxnSpPr>
        <p:spPr>
          <a:xfrm rot="10800000">
            <a:off x="4357686" y="3929066"/>
            <a:ext cx="642942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49"/>
          <p:cNvCxnSpPr/>
          <p:nvPr/>
        </p:nvCxnSpPr>
        <p:spPr>
          <a:xfrm rot="10800000" flipV="1">
            <a:off x="4357686" y="4000504"/>
            <a:ext cx="642942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50"/>
          <p:cNvCxnSpPr/>
          <p:nvPr/>
        </p:nvCxnSpPr>
        <p:spPr>
          <a:xfrm rot="10800000">
            <a:off x="4357686" y="4071942"/>
            <a:ext cx="642942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51"/>
          <p:cNvCxnSpPr/>
          <p:nvPr/>
        </p:nvCxnSpPr>
        <p:spPr>
          <a:xfrm rot="10800000" flipV="1">
            <a:off x="4357686" y="4143380"/>
            <a:ext cx="642942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52"/>
          <p:cNvCxnSpPr/>
          <p:nvPr/>
        </p:nvCxnSpPr>
        <p:spPr>
          <a:xfrm rot="10800000">
            <a:off x="4357686" y="4214818"/>
            <a:ext cx="64294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Larme 83"/>
          <p:cNvSpPr/>
          <p:nvPr/>
        </p:nvSpPr>
        <p:spPr>
          <a:xfrm rot="5400000">
            <a:off x="3071802" y="3214686"/>
            <a:ext cx="214314" cy="214314"/>
          </a:xfrm>
          <a:prstGeom prst="teardrop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4" name="Rectangle 93"/>
          <p:cNvSpPr/>
          <p:nvPr/>
        </p:nvSpPr>
        <p:spPr>
          <a:xfrm>
            <a:off x="4643438" y="4643446"/>
            <a:ext cx="142876" cy="7143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3" name="Forme libre 112"/>
          <p:cNvSpPr/>
          <p:nvPr/>
        </p:nvSpPr>
        <p:spPr>
          <a:xfrm>
            <a:off x="4700588" y="1795463"/>
            <a:ext cx="1912144" cy="2524125"/>
          </a:xfrm>
          <a:custGeom>
            <a:avLst/>
            <a:gdLst>
              <a:gd name="connsiteX0" fmla="*/ 0 w 1912144"/>
              <a:gd name="connsiteY0" fmla="*/ 2524125 h 2524125"/>
              <a:gd name="connsiteX1" fmla="*/ 366712 w 1912144"/>
              <a:gd name="connsiteY1" fmla="*/ 2209800 h 2524125"/>
              <a:gd name="connsiteX2" fmla="*/ 1666875 w 1912144"/>
              <a:gd name="connsiteY2" fmla="*/ 2190750 h 2524125"/>
              <a:gd name="connsiteX3" fmla="*/ 1838325 w 1912144"/>
              <a:gd name="connsiteY3" fmla="*/ 1085850 h 2524125"/>
              <a:gd name="connsiteX4" fmla="*/ 1695450 w 1912144"/>
              <a:gd name="connsiteY4" fmla="*/ 0 h 2524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2144" h="2524125">
                <a:moveTo>
                  <a:pt x="0" y="2524125"/>
                </a:moveTo>
                <a:cubicBezTo>
                  <a:pt x="44450" y="2394744"/>
                  <a:pt x="88900" y="2265363"/>
                  <a:pt x="366712" y="2209800"/>
                </a:cubicBezTo>
                <a:cubicBezTo>
                  <a:pt x="644525" y="2154238"/>
                  <a:pt x="1421606" y="2378075"/>
                  <a:pt x="1666875" y="2190750"/>
                </a:cubicBezTo>
                <a:cubicBezTo>
                  <a:pt x="1912144" y="2003425"/>
                  <a:pt x="1833563" y="1450975"/>
                  <a:pt x="1838325" y="1085850"/>
                </a:cubicBezTo>
                <a:cubicBezTo>
                  <a:pt x="1843088" y="720725"/>
                  <a:pt x="1769269" y="360362"/>
                  <a:pt x="1695450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5" name="Forme libre 114"/>
          <p:cNvSpPr/>
          <p:nvPr/>
        </p:nvSpPr>
        <p:spPr>
          <a:xfrm>
            <a:off x="5214943" y="2071678"/>
            <a:ext cx="1500198" cy="2732881"/>
          </a:xfrm>
          <a:custGeom>
            <a:avLst/>
            <a:gdLst>
              <a:gd name="connsiteX0" fmla="*/ 0 w 1641475"/>
              <a:gd name="connsiteY0" fmla="*/ 2652712 h 2732881"/>
              <a:gd name="connsiteX1" fmla="*/ 1323975 w 1641475"/>
              <a:gd name="connsiteY1" fmla="*/ 2643187 h 2732881"/>
              <a:gd name="connsiteX2" fmla="*/ 1600200 w 1641475"/>
              <a:gd name="connsiteY2" fmla="*/ 2114550 h 2732881"/>
              <a:gd name="connsiteX3" fmla="*/ 1571625 w 1641475"/>
              <a:gd name="connsiteY3" fmla="*/ 0 h 2732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1475" h="2732881">
                <a:moveTo>
                  <a:pt x="0" y="2652712"/>
                </a:moveTo>
                <a:cubicBezTo>
                  <a:pt x="528637" y="2692796"/>
                  <a:pt x="1057275" y="2732881"/>
                  <a:pt x="1323975" y="2643187"/>
                </a:cubicBezTo>
                <a:cubicBezTo>
                  <a:pt x="1590675" y="2553493"/>
                  <a:pt x="1558925" y="2555081"/>
                  <a:pt x="1600200" y="2114550"/>
                </a:cubicBezTo>
                <a:cubicBezTo>
                  <a:pt x="1641475" y="1674019"/>
                  <a:pt x="1606550" y="837009"/>
                  <a:pt x="1571625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6" name="Forme libre 115"/>
          <p:cNvSpPr/>
          <p:nvPr/>
        </p:nvSpPr>
        <p:spPr>
          <a:xfrm>
            <a:off x="4786314" y="2285992"/>
            <a:ext cx="1834356" cy="2725737"/>
          </a:xfrm>
          <a:custGeom>
            <a:avLst/>
            <a:gdLst>
              <a:gd name="connsiteX0" fmla="*/ 0 w 1834356"/>
              <a:gd name="connsiteY0" fmla="*/ 2400300 h 2725737"/>
              <a:gd name="connsiteX1" fmla="*/ 752475 w 1834356"/>
              <a:gd name="connsiteY1" fmla="*/ 2595563 h 2725737"/>
              <a:gd name="connsiteX2" fmla="*/ 1462087 w 1834356"/>
              <a:gd name="connsiteY2" fmla="*/ 2590800 h 2725737"/>
              <a:gd name="connsiteX3" fmla="*/ 1781175 w 1834356"/>
              <a:gd name="connsiteY3" fmla="*/ 1785938 h 2725737"/>
              <a:gd name="connsiteX4" fmla="*/ 1781175 w 1834356"/>
              <a:gd name="connsiteY4" fmla="*/ 409575 h 2725737"/>
              <a:gd name="connsiteX5" fmla="*/ 1738312 w 1834356"/>
              <a:gd name="connsiteY5" fmla="*/ 0 h 2725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34356" h="2725737">
                <a:moveTo>
                  <a:pt x="0" y="2400300"/>
                </a:moveTo>
                <a:cubicBezTo>
                  <a:pt x="254397" y="2482056"/>
                  <a:pt x="508794" y="2563813"/>
                  <a:pt x="752475" y="2595563"/>
                </a:cubicBezTo>
                <a:cubicBezTo>
                  <a:pt x="996156" y="2627313"/>
                  <a:pt x="1290637" y="2725737"/>
                  <a:pt x="1462087" y="2590800"/>
                </a:cubicBezTo>
                <a:cubicBezTo>
                  <a:pt x="1633537" y="2455863"/>
                  <a:pt x="1727994" y="2149476"/>
                  <a:pt x="1781175" y="1785938"/>
                </a:cubicBezTo>
                <a:cubicBezTo>
                  <a:pt x="1834356" y="1422401"/>
                  <a:pt x="1788319" y="707231"/>
                  <a:pt x="1781175" y="409575"/>
                </a:cubicBezTo>
                <a:cubicBezTo>
                  <a:pt x="1774031" y="111919"/>
                  <a:pt x="1757362" y="70644"/>
                  <a:pt x="1738312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7" name="Forme libre 116"/>
          <p:cNvSpPr/>
          <p:nvPr/>
        </p:nvSpPr>
        <p:spPr>
          <a:xfrm>
            <a:off x="6586538" y="1809750"/>
            <a:ext cx="23812" cy="619125"/>
          </a:xfrm>
          <a:custGeom>
            <a:avLst/>
            <a:gdLst>
              <a:gd name="connsiteX0" fmla="*/ 23812 w 23812"/>
              <a:gd name="connsiteY0" fmla="*/ 619125 h 619125"/>
              <a:gd name="connsiteX1" fmla="*/ 0 w 23812"/>
              <a:gd name="connsiteY1" fmla="*/ 0 h 619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812" h="619125">
                <a:moveTo>
                  <a:pt x="23812" y="619125"/>
                </a:moveTo>
                <a:lnTo>
                  <a:pt x="0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ZoneTexte 53"/>
          <p:cNvSpPr txBox="1"/>
          <p:nvPr/>
        </p:nvSpPr>
        <p:spPr>
          <a:xfrm>
            <a:off x="2214546" y="6286520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Cuivre</a:t>
            </a:r>
          </a:p>
        </p:txBody>
      </p:sp>
      <p:cxnSp>
        <p:nvCxnSpPr>
          <p:cNvPr id="56" name="Connecteur droit avec flèche 55"/>
          <p:cNvCxnSpPr/>
          <p:nvPr/>
        </p:nvCxnSpPr>
        <p:spPr>
          <a:xfrm flipV="1">
            <a:off x="2714612" y="5715016"/>
            <a:ext cx="928694" cy="64294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ZoneTexte 57"/>
          <p:cNvSpPr txBox="1"/>
          <p:nvPr/>
        </p:nvSpPr>
        <p:spPr>
          <a:xfrm>
            <a:off x="5500694" y="5934670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Acier</a:t>
            </a:r>
            <a:endParaRPr lang="fr-FR" dirty="0"/>
          </a:p>
        </p:txBody>
      </p:sp>
      <p:cxnSp>
        <p:nvCxnSpPr>
          <p:cNvPr id="60" name="Connecteur droit avec flèche 59"/>
          <p:cNvCxnSpPr>
            <a:endCxn id="19" idx="3"/>
          </p:cNvCxnSpPr>
          <p:nvPr/>
        </p:nvCxnSpPr>
        <p:spPr>
          <a:xfrm rot="16200000" flipV="1">
            <a:off x="5322099" y="5393545"/>
            <a:ext cx="857256" cy="3571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ZoneTexte 60"/>
          <p:cNvSpPr txBox="1"/>
          <p:nvPr/>
        </p:nvSpPr>
        <p:spPr>
          <a:xfrm>
            <a:off x="428596" y="6000768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Tresse Thermique</a:t>
            </a:r>
            <a:endParaRPr lang="fr-FR" dirty="0"/>
          </a:p>
        </p:txBody>
      </p:sp>
      <p:cxnSp>
        <p:nvCxnSpPr>
          <p:cNvPr id="63" name="Connecteur droit avec flèche 62"/>
          <p:cNvCxnSpPr>
            <a:stCxn id="61" idx="0"/>
            <a:endCxn id="111" idx="2"/>
          </p:cNvCxnSpPr>
          <p:nvPr/>
        </p:nvCxnSpPr>
        <p:spPr>
          <a:xfrm rot="5400000" flipH="1" flipV="1">
            <a:off x="1887435" y="4373479"/>
            <a:ext cx="811392" cy="24431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ZoneTexte 63"/>
          <p:cNvSpPr txBox="1"/>
          <p:nvPr/>
        </p:nvSpPr>
        <p:spPr>
          <a:xfrm>
            <a:off x="0" y="4714884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Plaque de cuivre</a:t>
            </a:r>
          </a:p>
        </p:txBody>
      </p:sp>
      <p:cxnSp>
        <p:nvCxnSpPr>
          <p:cNvPr id="66" name="Connecteur droit avec flèche 65"/>
          <p:cNvCxnSpPr/>
          <p:nvPr/>
        </p:nvCxnSpPr>
        <p:spPr>
          <a:xfrm flipV="1">
            <a:off x="1857356" y="4286256"/>
            <a:ext cx="1785950" cy="5715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ZoneTexte 66"/>
          <p:cNvSpPr txBox="1"/>
          <p:nvPr/>
        </p:nvSpPr>
        <p:spPr>
          <a:xfrm>
            <a:off x="7929586" y="3714752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Echantillon</a:t>
            </a:r>
            <a:endParaRPr lang="fr-FR" dirty="0"/>
          </a:p>
        </p:txBody>
      </p:sp>
      <p:cxnSp>
        <p:nvCxnSpPr>
          <p:cNvPr id="69" name="Connecteur droit avec flèche 68"/>
          <p:cNvCxnSpPr>
            <a:stCxn id="67" idx="1"/>
            <a:endCxn id="22" idx="3"/>
          </p:cNvCxnSpPr>
          <p:nvPr/>
        </p:nvCxnSpPr>
        <p:spPr>
          <a:xfrm rot="10800000" flipV="1">
            <a:off x="4929190" y="3899418"/>
            <a:ext cx="3000396" cy="6240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ZoneTexte 69"/>
          <p:cNvSpPr txBox="1"/>
          <p:nvPr/>
        </p:nvSpPr>
        <p:spPr>
          <a:xfrm>
            <a:off x="7429520" y="5380672"/>
            <a:ext cx="19799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Plaque de cuivre pour une température uniforme dans l’échantillon</a:t>
            </a:r>
            <a:endParaRPr lang="fr-FR" dirty="0"/>
          </a:p>
        </p:txBody>
      </p:sp>
      <p:cxnSp>
        <p:nvCxnSpPr>
          <p:cNvPr id="75" name="Connecteur droit avec flèche 74"/>
          <p:cNvCxnSpPr>
            <a:stCxn id="70" idx="1"/>
            <a:endCxn id="21" idx="3"/>
          </p:cNvCxnSpPr>
          <p:nvPr/>
        </p:nvCxnSpPr>
        <p:spPr>
          <a:xfrm rot="10800000">
            <a:off x="5572132" y="4607728"/>
            <a:ext cx="1857388" cy="151160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ZoneTexte 75"/>
          <p:cNvSpPr txBox="1"/>
          <p:nvPr/>
        </p:nvSpPr>
        <p:spPr>
          <a:xfrm>
            <a:off x="4000496" y="1714488"/>
            <a:ext cx="1643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Ressort</a:t>
            </a:r>
          </a:p>
          <a:p>
            <a:endParaRPr lang="fr-FR" dirty="0"/>
          </a:p>
        </p:txBody>
      </p:sp>
      <p:cxnSp>
        <p:nvCxnSpPr>
          <p:cNvPr id="78" name="Connecteur droit avec flèche 77"/>
          <p:cNvCxnSpPr/>
          <p:nvPr/>
        </p:nvCxnSpPr>
        <p:spPr>
          <a:xfrm rot="16200000" flipH="1">
            <a:off x="3643306" y="2786058"/>
            <a:ext cx="1714512" cy="2857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ZoneTexte 79"/>
          <p:cNvSpPr txBox="1"/>
          <p:nvPr/>
        </p:nvSpPr>
        <p:spPr>
          <a:xfrm>
            <a:off x="2928926" y="6488668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Fil chauffant</a:t>
            </a:r>
            <a:endParaRPr lang="fr-FR" dirty="0"/>
          </a:p>
        </p:txBody>
      </p:sp>
      <p:cxnSp>
        <p:nvCxnSpPr>
          <p:cNvPr id="85" name="Connecteur droit avec flèche 84"/>
          <p:cNvCxnSpPr>
            <a:stCxn id="80" idx="0"/>
            <a:endCxn id="97" idx="3"/>
          </p:cNvCxnSpPr>
          <p:nvPr/>
        </p:nvCxnSpPr>
        <p:spPr>
          <a:xfrm rot="5400000" flipH="1" flipV="1">
            <a:off x="3042166" y="5377000"/>
            <a:ext cx="1784246" cy="4390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ZoneTexte 88"/>
          <p:cNvSpPr txBox="1"/>
          <p:nvPr/>
        </p:nvSpPr>
        <p:spPr>
          <a:xfrm>
            <a:off x="3786182" y="5857892"/>
            <a:ext cx="17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Sonde température</a:t>
            </a:r>
            <a:endParaRPr lang="fr-FR" dirty="0"/>
          </a:p>
        </p:txBody>
      </p:sp>
      <p:cxnSp>
        <p:nvCxnSpPr>
          <p:cNvPr id="95" name="Connecteur droit avec flèche 94"/>
          <p:cNvCxnSpPr>
            <a:stCxn id="89" idx="0"/>
            <a:endCxn id="94" idx="2"/>
          </p:cNvCxnSpPr>
          <p:nvPr/>
        </p:nvCxnSpPr>
        <p:spPr>
          <a:xfrm rot="5400000" flipH="1" flipV="1">
            <a:off x="4125512" y="5268529"/>
            <a:ext cx="1143008" cy="3571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ZoneTexte 97"/>
          <p:cNvSpPr txBox="1"/>
          <p:nvPr/>
        </p:nvSpPr>
        <p:spPr>
          <a:xfrm>
            <a:off x="3428992" y="2571744"/>
            <a:ext cx="1143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Bille de verre</a:t>
            </a:r>
            <a:endParaRPr lang="fr-FR" dirty="0"/>
          </a:p>
        </p:txBody>
      </p:sp>
      <p:cxnSp>
        <p:nvCxnSpPr>
          <p:cNvPr id="100" name="Connecteur droit avec flèche 99"/>
          <p:cNvCxnSpPr>
            <a:stCxn id="98" idx="2"/>
            <a:endCxn id="26" idx="1"/>
          </p:cNvCxnSpPr>
          <p:nvPr/>
        </p:nvCxnSpPr>
        <p:spPr>
          <a:xfrm rot="16200000" flipH="1">
            <a:off x="3519285" y="3699285"/>
            <a:ext cx="1187442" cy="22502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ZoneTexte 102"/>
          <p:cNvSpPr txBox="1"/>
          <p:nvPr/>
        </p:nvSpPr>
        <p:spPr>
          <a:xfrm>
            <a:off x="5214942" y="2928934"/>
            <a:ext cx="1643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Bobine</a:t>
            </a:r>
          </a:p>
          <a:p>
            <a:endParaRPr lang="fr-FR" dirty="0"/>
          </a:p>
        </p:txBody>
      </p:sp>
      <p:cxnSp>
        <p:nvCxnSpPr>
          <p:cNvPr id="105" name="Connecteur droit avec flèche 104"/>
          <p:cNvCxnSpPr>
            <a:endCxn id="28" idx="0"/>
          </p:cNvCxnSpPr>
          <p:nvPr/>
        </p:nvCxnSpPr>
        <p:spPr>
          <a:xfrm rot="5400000">
            <a:off x="4591271" y="3339135"/>
            <a:ext cx="1105313" cy="8564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ectangle 78"/>
          <p:cNvSpPr/>
          <p:nvPr/>
        </p:nvSpPr>
        <p:spPr>
          <a:xfrm>
            <a:off x="7072330" y="5572140"/>
            <a:ext cx="357190" cy="214314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7" name="Ellipse 96"/>
          <p:cNvSpPr/>
          <p:nvPr/>
        </p:nvSpPr>
        <p:spPr>
          <a:xfrm>
            <a:off x="4143372" y="4643446"/>
            <a:ext cx="71438" cy="7143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9" name="Ellipse 98"/>
          <p:cNvSpPr/>
          <p:nvPr/>
        </p:nvSpPr>
        <p:spPr>
          <a:xfrm>
            <a:off x="5220000" y="4644000"/>
            <a:ext cx="71438" cy="7143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7" name="Connecteur droit avec flèche 106"/>
          <p:cNvCxnSpPr>
            <a:stCxn id="108" idx="1"/>
            <a:endCxn id="104" idx="0"/>
          </p:cNvCxnSpPr>
          <p:nvPr/>
        </p:nvCxnSpPr>
        <p:spPr>
          <a:xfrm rot="10800000" flipV="1">
            <a:off x="6679422" y="1028768"/>
            <a:ext cx="892975" cy="82859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ZoneTexte 107"/>
          <p:cNvSpPr txBox="1"/>
          <p:nvPr/>
        </p:nvSpPr>
        <p:spPr>
          <a:xfrm>
            <a:off x="7572396" y="428604"/>
            <a:ext cx="18573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Barre en cuivre pour la thermalisation des fils</a:t>
            </a:r>
            <a:endParaRPr lang="fr-FR" dirty="0"/>
          </a:p>
        </p:txBody>
      </p:sp>
      <p:sp>
        <p:nvSpPr>
          <p:cNvPr id="72" name="Espace réservé du numéro de diapositive 7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otonde">
  <a:themeElements>
    <a:clrScheme name="Rotond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Rotond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Rotond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1915</TotalTime>
  <Words>1566</Words>
  <Application>Microsoft Office PowerPoint</Application>
  <PresentationFormat>Affichage à l'écran (4:3)</PresentationFormat>
  <Paragraphs>287</Paragraphs>
  <Slides>32</Slides>
  <Notes>1</Notes>
  <HiddenSlides>0</HiddenSlides>
  <MMClips>0</MMClips>
  <ScaleCrop>false</ScaleCrop>
  <HeadingPairs>
    <vt:vector size="6" baseType="variant">
      <vt:variant>
        <vt:lpstr>Thème</vt:lpstr>
      </vt:variant>
      <vt:variant>
        <vt:i4>2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32</vt:i4>
      </vt:variant>
    </vt:vector>
  </HeadingPairs>
  <TitlesOfParts>
    <vt:vector size="36" baseType="lpstr">
      <vt:lpstr>Rotonde</vt:lpstr>
      <vt:lpstr>1_Thème Office</vt:lpstr>
      <vt:lpstr>Chart</vt:lpstr>
      <vt:lpstr>Equation</vt:lpstr>
      <vt:lpstr>Développement d’un magnétomètre spécifique pour supraconducteurs nanocomposites</vt:lpstr>
      <vt:lpstr>Sommaire</vt:lpstr>
      <vt:lpstr>Sommaire</vt:lpstr>
      <vt:lpstr>Présentation du stage</vt:lpstr>
      <vt:lpstr>Diapositive 5</vt:lpstr>
      <vt:lpstr>Principe de la mesure</vt:lpstr>
      <vt:lpstr>Objectifs</vt:lpstr>
      <vt:lpstr>Sommaire</vt:lpstr>
      <vt:lpstr>Schéma de principe du porte échantillon</vt:lpstr>
      <vt:lpstr>Positionnement des calles en billes de verre</vt:lpstr>
      <vt:lpstr>Le cryostat et l’insert.</vt:lpstr>
      <vt:lpstr>Calcul de la bobine</vt:lpstr>
      <vt:lpstr>Calcul de la bobine</vt:lpstr>
      <vt:lpstr>Caractéristiques finales de la bobine</vt:lpstr>
      <vt:lpstr>Pompage sur l’hélium</vt:lpstr>
      <vt:lpstr>Calcul des pattes du porte échantillon</vt:lpstr>
      <vt:lpstr>Refroidissement de la bobine</vt:lpstr>
      <vt:lpstr>Refroidissement de la bobine</vt:lpstr>
      <vt:lpstr>Appareillage électronique : schéma électrique</vt:lpstr>
      <vt:lpstr>Calcul du filtre Notch</vt:lpstr>
      <vt:lpstr>Réalisation du porte échantillon</vt:lpstr>
      <vt:lpstr>Câblage électrique et capteurs</vt:lpstr>
      <vt:lpstr>Sommaire</vt:lpstr>
      <vt:lpstr>Premier essai</vt:lpstr>
      <vt:lpstr>Tests du dispositif</vt:lpstr>
      <vt:lpstr>Détermination du courant maximum admissible dans la bobine</vt:lpstr>
      <vt:lpstr>Essai de pompage</vt:lpstr>
      <vt:lpstr>Rampe de température et refroidissement</vt:lpstr>
      <vt:lpstr>Sommaire</vt:lpstr>
      <vt:lpstr>Conclusion et perspectives</vt:lpstr>
      <vt:lpstr>Ce qui reste a effectuer</vt:lpstr>
      <vt:lpstr>Bilan général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Développement d’un magnétomètre spécifique pour supraconducteurs nanocomposites</dc:title>
  <dc:creator/>
  <cp:lastModifiedBy>jleclerc</cp:lastModifiedBy>
  <cp:revision>132</cp:revision>
  <dcterms:created xsi:type="dcterms:W3CDTF">2006-08-16T00:00:00Z</dcterms:created>
  <dcterms:modified xsi:type="dcterms:W3CDTF">2010-09-03T08:34:52Z</dcterms:modified>
</cp:coreProperties>
</file>