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65" r:id="rId1"/>
    <p:sldMasterId id="2147484898" r:id="rId2"/>
  </p:sldMasterIdLst>
  <p:notesMasterIdLst>
    <p:notesMasterId r:id="rId27"/>
  </p:notesMasterIdLst>
  <p:handoutMasterIdLst>
    <p:handoutMasterId r:id="rId28"/>
  </p:handoutMasterIdLst>
  <p:sldIdLst>
    <p:sldId id="612" r:id="rId3"/>
    <p:sldId id="627" r:id="rId4"/>
    <p:sldId id="626" r:id="rId5"/>
    <p:sldId id="629" r:id="rId6"/>
    <p:sldId id="624" r:id="rId7"/>
    <p:sldId id="625" r:id="rId8"/>
    <p:sldId id="613" r:id="rId9"/>
    <p:sldId id="614" r:id="rId10"/>
    <p:sldId id="615" r:id="rId11"/>
    <p:sldId id="631" r:id="rId12"/>
    <p:sldId id="630" r:id="rId13"/>
    <p:sldId id="632" r:id="rId14"/>
    <p:sldId id="633" r:id="rId15"/>
    <p:sldId id="617" r:id="rId16"/>
    <p:sldId id="635" r:id="rId17"/>
    <p:sldId id="636" r:id="rId18"/>
    <p:sldId id="637" r:id="rId19"/>
    <p:sldId id="641" r:id="rId20"/>
    <p:sldId id="644" r:id="rId21"/>
    <p:sldId id="642" r:id="rId22"/>
    <p:sldId id="638" r:id="rId23"/>
    <p:sldId id="639" r:id="rId24"/>
    <p:sldId id="640" r:id="rId25"/>
    <p:sldId id="645" r:id="rId26"/>
  </p:sldIdLst>
  <p:sldSz cx="9144000" cy="6858000" type="screen4x3"/>
  <p:notesSz cx="6731000" cy="98552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4">
          <p15:clr>
            <a:srgbClr val="A4A3A4"/>
          </p15:clr>
        </p15:guide>
        <p15:guide id="2" pos="212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7FC8E1"/>
    <a:srgbClr val="5F5F5F"/>
    <a:srgbClr val="FFCC66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329621-878A-6951-2B23-5047AB588D6D}" v="1033" dt="2021-02-08T23:07:10.043"/>
    <p1510:client id="{E83A8911-3F12-8D19-253C-83432089C7F2}" v="219" dt="2021-02-09T15:52:46.252"/>
    <p1510:client id="{EB23D9D7-7C6F-2959-13FB-2B18DBC28183}" v="1588" dt="2021-02-09T15:12:17.1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09" autoAdjust="0"/>
    <p:restoredTop sz="95116" autoAdjust="0"/>
  </p:normalViewPr>
  <p:slideViewPr>
    <p:cSldViewPr>
      <p:cViewPr varScale="1">
        <p:scale>
          <a:sx n="133" d="100"/>
          <a:sy n="133" d="100"/>
        </p:scale>
        <p:origin x="127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32" y="96"/>
      </p:cViewPr>
      <p:guideLst>
        <p:guide orient="horz" pos="3104"/>
        <p:guide pos="212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09" tIns="45405" rIns="90809" bIns="45405" numCol="1" anchor="t" anchorCtr="0" compatLnSpc="1">
            <a:prstTxWarp prst="textNoShape">
              <a:avLst/>
            </a:prstTxWarp>
          </a:bodyPr>
          <a:lstStyle>
            <a:lvl1pPr defTabSz="908050"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 bwMode="auto">
          <a:xfrm>
            <a:off x="3811588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09" tIns="45405" rIns="90809" bIns="45405" numCol="1" anchor="t" anchorCtr="0" compatLnSpc="1">
            <a:prstTxWarp prst="textNoShape">
              <a:avLst/>
            </a:prstTxWarp>
          </a:bodyPr>
          <a:lstStyle>
            <a:lvl1pPr algn="r" defTabSz="908050"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C41635CE-6939-4891-A807-8B6DDCF8DC4A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 bwMode="auto">
          <a:xfrm>
            <a:off x="0" y="9361488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09" tIns="45405" rIns="90809" bIns="45405" numCol="1" anchor="b" anchorCtr="0" compatLnSpc="1">
            <a:prstTxWarp prst="textNoShape">
              <a:avLst/>
            </a:prstTxWarp>
          </a:bodyPr>
          <a:lstStyle>
            <a:lvl1pPr defTabSz="908050"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 bwMode="auto">
          <a:xfrm>
            <a:off x="3811588" y="9361488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09" tIns="45405" rIns="90809" bIns="45405" numCol="1" anchor="b" anchorCtr="0" compatLnSpc="1">
            <a:prstTxWarp prst="textNoShape">
              <a:avLst/>
            </a:prstTxWarp>
          </a:bodyPr>
          <a:lstStyle>
            <a:lvl1pPr algn="r" defTabSz="908050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616396CF-EB11-4CC5-88EB-EE102D0CD0C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86008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09" tIns="45405" rIns="90809" bIns="45405" numCol="1" anchor="t" anchorCtr="0" compatLnSpc="1">
            <a:prstTxWarp prst="textNoShape">
              <a:avLst/>
            </a:prstTxWarp>
          </a:bodyPr>
          <a:lstStyle>
            <a:lvl1pPr defTabSz="908050"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3811588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09" tIns="45405" rIns="90809" bIns="45405" numCol="1" anchor="t" anchorCtr="0" compatLnSpc="1">
            <a:prstTxWarp prst="textNoShape">
              <a:avLst/>
            </a:prstTxWarp>
          </a:bodyPr>
          <a:lstStyle>
            <a:lvl1pPr algn="r" defTabSz="908050"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541C06EA-C014-4DCF-B3B1-012C123BDA19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2760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 bwMode="auto">
          <a:xfrm>
            <a:off x="673100" y="4681538"/>
            <a:ext cx="5384800" cy="443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09" tIns="45405" rIns="90809" bIns="454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9361488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09" tIns="45405" rIns="90809" bIns="45405" numCol="1" anchor="b" anchorCtr="0" compatLnSpc="1">
            <a:prstTxWarp prst="textNoShape">
              <a:avLst/>
            </a:prstTxWarp>
          </a:bodyPr>
          <a:lstStyle>
            <a:lvl1pPr defTabSz="908050"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11588" y="9361488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09" tIns="45405" rIns="90809" bIns="45405" numCol="1" anchor="b" anchorCtr="0" compatLnSpc="1">
            <a:prstTxWarp prst="textNoShape">
              <a:avLst/>
            </a:prstTxWarp>
          </a:bodyPr>
          <a:lstStyle>
            <a:lvl1pPr algn="r" defTabSz="908050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829E058-C13E-4F12-A2E9-64F7D21637E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995274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7D56B52-7B75-45ED-B169-BF239DF2F0D8}" type="slidenum">
              <a:rPr lang="fr-FR" altLang="fr-FR" smtClean="0"/>
              <a:pPr eaLnBrk="1" hangingPunct="1">
                <a:spcBef>
                  <a:spcPct val="0"/>
                </a:spcBef>
              </a:pPr>
              <a:t>1</a:t>
            </a:fld>
            <a:endParaRPr lang="fr-FR" altLang="fr-FR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2838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hyperlink" Target="http://irfu-i.cea.fr/Page/474/logoirfu04noir.png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936625"/>
          </a:xfrm>
        </p:spPr>
        <p:txBody>
          <a:bodyPr/>
          <a:lstStyle/>
          <a:p>
            <a:r>
              <a:rPr lang="en-US" noProof="0" dirty="0" err="1"/>
              <a:t>Cliquez</a:t>
            </a:r>
            <a:r>
              <a:rPr lang="en-US" noProof="0" dirty="0"/>
              <a:t> pour modifier le style du </a:t>
            </a:r>
            <a:r>
              <a:rPr lang="en-US" noProof="0" dirty="0" err="1"/>
              <a:t>titre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/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Quatrième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/>
            <a:r>
              <a:rPr lang="en-US" noProof="0" dirty="0" err="1"/>
              <a:t>Cinquième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76263" y="6305550"/>
            <a:ext cx="1450975" cy="365125"/>
          </a:xfrm>
        </p:spPr>
        <p:txBody>
          <a:bodyPr/>
          <a:lstStyle>
            <a:lvl1pPr>
              <a:defRPr lang="fr-FR" sz="1000" kern="1200" dirty="0" smtClean="0">
                <a:solidFill>
                  <a:srgbClr val="666666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 err="1"/>
              <a:t>MadMax</a:t>
            </a:r>
            <a:r>
              <a:rPr lang="fr-FR" dirty="0"/>
              <a:t> CDR</a:t>
            </a: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051050" y="6305550"/>
            <a:ext cx="59404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Guillaume DILASSER - CEA | NOVEMBER 27, 2018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24813" y="6303963"/>
            <a:ext cx="11191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 dirty="0"/>
              <a:t>|  PAGE </a:t>
            </a:r>
            <a:fld id="{22057279-2E2B-491B-AF13-4801EFCC783D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45613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>
            <a:spLocks noChangeArrowheads="1"/>
          </p:cNvSpPr>
          <p:nvPr userDrawn="1"/>
        </p:nvSpPr>
        <p:spPr bwMode="auto">
          <a:xfrm>
            <a:off x="1258888" y="6092825"/>
            <a:ext cx="9366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1100">
                <a:solidFill>
                  <a:schemeClr val="bg1"/>
                </a:solidFill>
                <a:cs typeface="+mn-cs"/>
              </a:rPr>
              <a:t>www.cea.fr</a:t>
            </a:r>
          </a:p>
        </p:txBody>
      </p:sp>
      <p:grpSp>
        <p:nvGrpSpPr>
          <p:cNvPr id="6" name="Groupe 9"/>
          <p:cNvGrpSpPr>
            <a:grpSpLocks/>
          </p:cNvGrpSpPr>
          <p:nvPr userDrawn="1"/>
        </p:nvGrpSpPr>
        <p:grpSpPr bwMode="auto">
          <a:xfrm>
            <a:off x="0" y="-12700"/>
            <a:ext cx="3348038" cy="6870700"/>
            <a:chOff x="1" y="-12700"/>
            <a:chExt cx="3347864" cy="6870700"/>
          </a:xfrm>
        </p:grpSpPr>
        <p:grpSp>
          <p:nvGrpSpPr>
            <p:cNvPr id="7" name="Groupe 10"/>
            <p:cNvGrpSpPr>
              <a:grpSpLocks/>
            </p:cNvGrpSpPr>
            <p:nvPr userDrawn="1"/>
          </p:nvGrpSpPr>
          <p:grpSpPr bwMode="auto">
            <a:xfrm>
              <a:off x="1" y="-12700"/>
              <a:ext cx="3347864" cy="6870700"/>
              <a:chOff x="1" y="-12700"/>
              <a:chExt cx="3347864" cy="6870700"/>
            </a:xfrm>
          </p:grpSpPr>
          <p:pic>
            <p:nvPicPr>
              <p:cNvPr id="10" name="Picture 2" descr="S:\CHARTE - LOGOS 2012\Fond dégradé Logo CEA 2012.jpg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-12700"/>
                <a:ext cx="3347864" cy="6870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 descr="S:\CHARTE - LOGOS 2012\Logo\Logo anglais\CEA_GB_logotype_4c_defonce.png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8" y="548680"/>
                <a:ext cx="3203848" cy="26080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ZoneTexte 7"/>
            <p:cNvSpPr txBox="1">
              <a:spLocks noChangeArrowheads="1"/>
            </p:cNvSpPr>
            <p:nvPr userDrawn="1"/>
          </p:nvSpPr>
          <p:spPr bwMode="auto">
            <a:xfrm>
              <a:off x="1412803" y="6245225"/>
              <a:ext cx="934989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fr-FR" altLang="fr-FR" sz="1100">
                  <a:solidFill>
                    <a:schemeClr val="bg1"/>
                  </a:solidFill>
                  <a:cs typeface="+mn-cs"/>
                </a:rPr>
                <a:t>www.cea.fr</a:t>
              </a:r>
            </a:p>
          </p:txBody>
        </p:sp>
      </p:grpSp>
      <p:pic>
        <p:nvPicPr>
          <p:cNvPr id="12" name="Picture 4" descr="logoirfu04noir.png">
            <a:hlinkClick r:id="rId4" tooltip="logoirfu04noir.png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4997450"/>
            <a:ext cx="210343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4509120"/>
            <a:ext cx="4788464" cy="1224136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3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3959225" y="6305550"/>
            <a:ext cx="14509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14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5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435600" y="6305550"/>
            <a:ext cx="255587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CEA | 10 AVRIL 2012</a:t>
            </a:r>
          </a:p>
        </p:txBody>
      </p:sp>
    </p:spTree>
    <p:extLst>
      <p:ext uri="{BB962C8B-B14F-4D97-AF65-F5344CB8AC3E}">
        <p14:creationId xmlns:p14="http://schemas.microsoft.com/office/powerpoint/2010/main" val="107407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5B651-99E4-4794-99BD-1FCEFBFCBEE5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A9620-55A7-40C5-A1CD-CF9D9366DEA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5144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5B651-99E4-4794-99BD-1FCEFBFCBEE5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94AEB-E7EB-40BC-AD79-01E35393EA3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26304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5B651-99E4-4794-99BD-1FCEFBFCBEE5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B8480-7895-4E42-968A-3513A56DA01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10760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5B651-99E4-4794-99BD-1FCEFBFCBEE5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FB979-A5ED-41AC-BBD7-F19ACA6507B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39543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5B651-99E4-4794-99BD-1FCEFBFCBEE5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8DEE2-528B-43DF-92A8-AE0BCDF2E4B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68220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5B651-99E4-4794-99BD-1FCEFBFCBEE5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6B61D-308A-4749-BA38-8421EA4C53E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59141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5B651-99E4-4794-99BD-1FCEFBFCBEE5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41399-B8DB-4B5F-A052-C91D6F84C89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3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5B651-99E4-4794-99BD-1FCEFBFCBEE5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8CBF8-7EC6-4663-BE91-B5DA2CB6DEA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9302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5B651-99E4-4794-99BD-1FCEFBFCBEE5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F5A44-C616-439A-A9C3-D462DF42BAE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57277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5B651-99E4-4794-99BD-1FCEFBFCBEE5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99B18-BB5F-47A7-A68B-ACD2B2F476C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15926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5B651-99E4-4794-99BD-1FCEFBFCBEE5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AF976-456D-4CB0-BE65-315E7E0A969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1667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576263" y="1268413"/>
            <a:ext cx="817245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noProof="0" dirty="0" err="1"/>
              <a:t>Cliquez</a:t>
            </a:r>
            <a:r>
              <a:rPr lang="en-US" altLang="fr-FR" noProof="0" dirty="0"/>
              <a:t> pour modifier les styles du </a:t>
            </a:r>
            <a:r>
              <a:rPr lang="en-US" altLang="fr-FR" noProof="0" dirty="0" err="1"/>
              <a:t>texte</a:t>
            </a:r>
            <a:r>
              <a:rPr lang="en-US" altLang="fr-FR" noProof="0" dirty="0"/>
              <a:t> du masque</a:t>
            </a:r>
          </a:p>
          <a:p>
            <a:pPr lvl="1"/>
            <a:r>
              <a:rPr lang="en-US" altLang="fr-FR" noProof="0" dirty="0" err="1"/>
              <a:t>Deuxième</a:t>
            </a:r>
            <a:r>
              <a:rPr lang="en-US" altLang="fr-FR" noProof="0" dirty="0"/>
              <a:t> </a:t>
            </a:r>
            <a:r>
              <a:rPr lang="en-US" altLang="fr-FR" noProof="0" dirty="0" err="1"/>
              <a:t>niveau</a:t>
            </a:r>
            <a:endParaRPr lang="en-US" altLang="fr-FR" noProof="0" dirty="0"/>
          </a:p>
          <a:p>
            <a:pPr lvl="2"/>
            <a:r>
              <a:rPr lang="en-US" altLang="fr-FR" noProof="0" dirty="0" err="1"/>
              <a:t>Troisième</a:t>
            </a:r>
            <a:r>
              <a:rPr lang="en-US" altLang="fr-FR" noProof="0" dirty="0"/>
              <a:t> </a:t>
            </a:r>
            <a:r>
              <a:rPr lang="en-US" altLang="fr-FR" noProof="0" dirty="0" err="1"/>
              <a:t>niveau</a:t>
            </a:r>
            <a:endParaRPr lang="en-US" altLang="fr-FR" noProof="0" dirty="0"/>
          </a:p>
          <a:p>
            <a:pPr lvl="3"/>
            <a:r>
              <a:rPr lang="en-US" altLang="fr-FR" noProof="0" dirty="0" err="1"/>
              <a:t>Quatrième</a:t>
            </a:r>
            <a:r>
              <a:rPr lang="en-US" altLang="fr-FR" noProof="0" dirty="0"/>
              <a:t> </a:t>
            </a:r>
            <a:r>
              <a:rPr lang="en-US" altLang="fr-FR" noProof="0" dirty="0" err="1"/>
              <a:t>niveau</a:t>
            </a:r>
            <a:endParaRPr lang="en-US" altLang="fr-FR" noProof="0" dirty="0"/>
          </a:p>
          <a:p>
            <a:pPr lvl="4"/>
            <a:r>
              <a:rPr lang="en-US" altLang="fr-FR" noProof="0" dirty="0" err="1"/>
              <a:t>Cinquième</a:t>
            </a:r>
            <a:r>
              <a:rPr lang="en-US" altLang="fr-FR" noProof="0" dirty="0"/>
              <a:t> </a:t>
            </a:r>
            <a:r>
              <a:rPr lang="en-US" altLang="fr-FR" noProof="0" dirty="0" err="1"/>
              <a:t>niveau</a:t>
            </a:r>
            <a:endParaRPr lang="en-US" altLang="fr-FR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76263" y="6305550"/>
            <a:ext cx="145097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hangingPunct="1">
              <a:defRPr sz="1000" cap="none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fr-FR" dirty="0" err="1"/>
              <a:t>MadMax</a:t>
            </a:r>
            <a:r>
              <a:rPr lang="fr-FR" dirty="0"/>
              <a:t> CDR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051050" y="6305550"/>
            <a:ext cx="594042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hangingPunct="1">
              <a:defRPr sz="1000">
                <a:solidFill>
                  <a:srgbClr val="666666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fr-FR" dirty="0"/>
              <a:t>Guillaume DILASSER - CEA | NOVEMBER 27, 2018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4813" y="6303963"/>
            <a:ext cx="1119187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r>
              <a:rPr lang="fr-FR" altLang="fr-FR"/>
              <a:t>|  PAGE </a:t>
            </a:r>
            <a:fld id="{C4B5D48A-30EA-4E46-93F6-267B32C6994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pic>
        <p:nvPicPr>
          <p:cNvPr id="1031" name="Picture 2" descr="S:\CHARTE - LOGOS 2012\Fond dégradé Logo CEA 2012.jpg"/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3" descr="S:\CHARTE - LOGOS 2012\Logo\Logo anglais\CEA_GB_logotype_4c_defonc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44450"/>
            <a:ext cx="104457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87452" y="0"/>
            <a:ext cx="7956548" cy="9540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noProof="0" dirty="0" err="1"/>
              <a:t>Cliquez</a:t>
            </a:r>
            <a:r>
              <a:rPr lang="en-US" noProof="0" dirty="0"/>
              <a:t> pour modifier le style du </a:t>
            </a:r>
            <a:r>
              <a:rPr lang="en-US" noProof="0" dirty="0" err="1"/>
              <a:t>titre</a:t>
            </a:r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4" r:id="rId1"/>
    <p:sldLayoutId id="2147485907" r:id="rId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 kern="1200" cap="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9pPr>
    </p:titleStyle>
    <p:bodyStyle>
      <a:lvl1pPr marL="923925" algn="l" rtl="0" eaLnBrk="0" fontAlgn="base" hangingPunct="0">
        <a:spcBef>
          <a:spcPct val="0"/>
        </a:spcBef>
        <a:spcAft>
          <a:spcPts val="400"/>
        </a:spcAft>
        <a:buFont typeface="Arial" charset="0"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rtl="0" eaLnBrk="0" fontAlgn="base" hangingPunct="0">
        <a:lnSpc>
          <a:spcPts val="2000"/>
        </a:lnSpc>
        <a:spcBef>
          <a:spcPct val="0"/>
        </a:spcBef>
        <a:spcAft>
          <a:spcPct val="0"/>
        </a:spcAft>
        <a:buSzPct val="90000"/>
        <a:buBlip>
          <a:blip r:embed="rId6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algn="l" rtl="0" eaLnBrk="0" fontAlgn="base" hangingPunct="0">
        <a:lnSpc>
          <a:spcPts val="2000"/>
        </a:lnSpc>
        <a:spcBef>
          <a:spcPct val="0"/>
        </a:spcBef>
        <a:spcAft>
          <a:spcPct val="0"/>
        </a:spcAft>
        <a:buSzPct val="36000"/>
        <a:buFont typeface="Arial" charset="0"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rtl="0" eaLnBrk="0" fontAlgn="base" hangingPunct="0">
        <a:lnSpc>
          <a:spcPts val="2000"/>
        </a:lnSpc>
        <a:spcBef>
          <a:spcPct val="0"/>
        </a:spcBef>
        <a:spcAft>
          <a:spcPct val="0"/>
        </a:spcAft>
        <a:buClr>
          <a:srgbClr val="666666"/>
        </a:buClr>
        <a:buSzPct val="36000"/>
        <a:buBlip>
          <a:blip r:embed="rId7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rtl="0" eaLnBrk="0" fontAlgn="base" hangingPunct="0">
        <a:lnSpc>
          <a:spcPts val="2000"/>
        </a:lnSpc>
        <a:spcBef>
          <a:spcPct val="0"/>
        </a:spcBef>
        <a:spcAft>
          <a:spcPct val="0"/>
        </a:spcAft>
        <a:buClr>
          <a:srgbClr val="666666"/>
        </a:buClr>
        <a:buFont typeface="Arial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C05B651-99E4-4794-99BD-1FCEFBFCBEE5}" type="datetimeFigureOut">
              <a:rPr lang="fr-FR"/>
              <a:pPr>
                <a:defRPr/>
              </a:pPr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67D8687-2CC6-42AB-A8D7-5301AE3B034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5" r:id="rId1"/>
    <p:sldLayoutId id="2147485896" r:id="rId2"/>
    <p:sldLayoutId id="2147485897" r:id="rId3"/>
    <p:sldLayoutId id="2147485898" r:id="rId4"/>
    <p:sldLayoutId id="2147485899" r:id="rId5"/>
    <p:sldLayoutId id="2147485900" r:id="rId6"/>
    <p:sldLayoutId id="2147485901" r:id="rId7"/>
    <p:sldLayoutId id="2147485902" r:id="rId8"/>
    <p:sldLayoutId id="2147485903" r:id="rId9"/>
    <p:sldLayoutId id="2147485904" r:id="rId10"/>
    <p:sldLayoutId id="21474859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0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16" Type="http://schemas.openxmlformats.org/officeDocument/2006/relationships/image" Target="../media/image30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Aft>
                <a:spcPts val="400"/>
              </a:spcAft>
              <a:buFont typeface="Arial" charset="0"/>
              <a:defRPr sz="22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ts val="2000"/>
              </a:lnSpc>
              <a:buSzPct val="90000"/>
              <a:buBlip>
                <a:blip r:embed="rId3"/>
              </a:buBlip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eaLnBrk="0" hangingPunct="0">
              <a:lnSpc>
                <a:spcPts val="2000"/>
              </a:lnSpc>
              <a:buSzPct val="36000"/>
              <a:buFont typeface="Arial" charset="0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eaLnBrk="0" hangingPunct="0">
              <a:lnSpc>
                <a:spcPts val="2000"/>
              </a:lnSpc>
              <a:buClr>
                <a:srgbClr val="666666"/>
              </a:buClr>
              <a:buSzPct val="36000"/>
              <a:buBlip>
                <a:blip r:embed="rId4"/>
              </a:buBlip>
              <a:defRPr sz="1600">
                <a:solidFill>
                  <a:srgbClr val="666666"/>
                </a:solidFill>
                <a:latin typeface="Arial" charset="0"/>
              </a:defRPr>
            </a:lvl4pPr>
            <a:lvl5pPr marL="2057400" indent="-228600" eaLnBrk="0" hangingPunct="0">
              <a:lnSpc>
                <a:spcPts val="2000"/>
              </a:lnSpc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endParaRPr lang="en-US" altLang="fr-FR" sz="18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3491879" y="2213138"/>
            <a:ext cx="5472609" cy="27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spcAft>
                <a:spcPts val="400"/>
              </a:spcAft>
              <a:buFont typeface="Arial" charset="0"/>
              <a:defRPr sz="22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ts val="2000"/>
              </a:lnSpc>
              <a:buSzPct val="90000"/>
              <a:buBlip>
                <a:blip r:embed="rId3"/>
              </a:buBlip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eaLnBrk="0" hangingPunct="0">
              <a:lnSpc>
                <a:spcPts val="2000"/>
              </a:lnSpc>
              <a:buSzPct val="36000"/>
              <a:buFont typeface="Arial" charset="0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eaLnBrk="0" hangingPunct="0">
              <a:lnSpc>
                <a:spcPts val="2000"/>
              </a:lnSpc>
              <a:buClr>
                <a:srgbClr val="666666"/>
              </a:buClr>
              <a:buSzPct val="36000"/>
              <a:buBlip>
                <a:blip r:embed="rId4"/>
              </a:buBlip>
              <a:defRPr sz="1600">
                <a:solidFill>
                  <a:srgbClr val="666666"/>
                </a:solidFill>
                <a:latin typeface="Arial" charset="0"/>
              </a:defRPr>
            </a:lvl4pPr>
            <a:lvl5pPr marL="2057400" indent="-228600" eaLnBrk="0" hangingPunct="0">
              <a:lnSpc>
                <a:spcPts val="2000"/>
              </a:lnSpc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600">
                <a:solidFill>
                  <a:srgbClr val="6666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3000"/>
              </a:spcAft>
            </a:pPr>
            <a:r>
              <a:rPr lang="en-US" altLang="fr-FR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Pré-dimensionnement</a:t>
            </a:r>
            <a:r>
              <a:rPr lang="en-US" alt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du </a:t>
            </a:r>
            <a:r>
              <a:rPr lang="en-US" altLang="fr-FR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nouvel</a:t>
            </a:r>
            <a:r>
              <a:rPr lang="en-US" alt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fr-FR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aimant</a:t>
            </a:r>
            <a:r>
              <a:rPr lang="en-US" alt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fr-FR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d'IRM</a:t>
            </a:r>
            <a:r>
              <a:rPr lang="en-US" alt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à 14 T, </a:t>
            </a:r>
            <a:r>
              <a:rPr lang="en-US" altLang="fr-FR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optimisation</a:t>
            </a:r>
            <a:r>
              <a:rPr lang="en-US" alt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fr-FR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topologique</a:t>
            </a:r>
            <a:r>
              <a:rPr lang="en-US" alt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du </a:t>
            </a:r>
            <a:r>
              <a:rPr lang="en-US" altLang="fr-FR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solénoïde</a:t>
            </a:r>
            <a:endParaRPr lang="en-US" altLang="fr-FR" sz="3200" dirty="0" err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eaLnBrk="1" hangingPunct="1">
              <a:spcAft>
                <a:spcPct val="0"/>
              </a:spcAft>
            </a:pPr>
            <a:r>
              <a:rPr lang="en-US" altLang="fr-FR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Mathis </a:t>
            </a:r>
            <a:r>
              <a:rPr lang="en-US" altLang="fr-FR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Boutrouelle</a:t>
            </a:r>
            <a:endParaRPr lang="en-US" altLang="fr-FR" sz="2000" i="1" dirty="0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42804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4151AD-F5F4-4EB0-B7E8-4CC999334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Etude du cerveau</a:t>
            </a:r>
          </a:p>
        </p:txBody>
      </p:sp>
      <p:pic>
        <p:nvPicPr>
          <p:cNvPr id="4" name="Image 7">
            <a:extLst>
              <a:ext uri="{FF2B5EF4-FFF2-40B4-BE49-F238E27FC236}">
                <a16:creationId xmlns:a16="http://schemas.microsoft.com/office/drawing/2014/main" id="{25ACB46A-180E-4CE7-96D6-30A1CADF26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4284" y="1582161"/>
            <a:ext cx="4772601" cy="3868015"/>
          </a:xfr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6E60D4-B862-425E-A0D9-F15CD7974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8BE9737E-E8F7-49A6-B466-ACB0873A2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3DCE2F-F6AF-4415-8CCA-C36922CC1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2</a:t>
            </a:fld>
            <a:endParaRPr lang="fr-FR" alt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D266F0-FCB9-45B7-9EC4-F7DB6AF2544E}"/>
              </a:ext>
            </a:extLst>
          </p:cNvPr>
          <p:cNvSpPr txBox="1"/>
          <p:nvPr/>
        </p:nvSpPr>
        <p:spPr>
          <a:xfrm>
            <a:off x="1907309" y="5509492"/>
            <a:ext cx="575656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 i="1">
                <a:latin typeface="Arial"/>
                <a:cs typeface="Arial"/>
              </a:rPr>
              <a:t>Ladd, Mark E., et al. "Pros and cons of ultra-high-field MRI/MRS </a:t>
            </a:r>
            <a:r>
              <a:rPr lang="fr-FR" sz="1200" i="1" dirty="0">
                <a:latin typeface="Arial"/>
                <a:cs typeface="Arial"/>
              </a:rPr>
              <a:t>for human </a:t>
            </a:r>
            <a:r>
              <a:rPr lang="fr-FR" sz="1200" i="1">
                <a:latin typeface="Arial"/>
                <a:cs typeface="Arial"/>
              </a:rPr>
              <a:t>application", Progress in Nuclear Magnetic Resonance Spectroscopy, 2018</a:t>
            </a:r>
            <a:endParaRPr lang="fr-FR" sz="1200" i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E30AAA-AF2E-41C2-870B-0D0207B9E94B}"/>
              </a:ext>
            </a:extLst>
          </p:cNvPr>
          <p:cNvSpPr/>
          <p:nvPr/>
        </p:nvSpPr>
        <p:spPr>
          <a:xfrm>
            <a:off x="1759875" y="4534091"/>
            <a:ext cx="914399" cy="914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092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DF8C83-80CE-47A0-8C4C-A81DD4141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Arial"/>
              </a:rPr>
              <a:t>ISEULT : 11.72 T</a:t>
            </a:r>
            <a:endParaRPr lang="fr-FR"/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44C869CF-C241-4DE2-864D-8149824807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9138" y="1804837"/>
            <a:ext cx="4429125" cy="3771900"/>
          </a:xfr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AB250F-3BFF-4DCC-B2BF-1DE687847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6F3D22CC-F32F-4F37-A821-76EA35BC9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7AF760-231C-4545-AF58-C42D943F8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3</a:t>
            </a:fld>
            <a:endParaRPr lang="fr-FR" altLang="fr-FR"/>
          </a:p>
        </p:txBody>
      </p:sp>
      <p:pic>
        <p:nvPicPr>
          <p:cNvPr id="9" name="Image 9" descr="Une image contenant ciel, extérieur&#10;&#10;Description générée automatiquement">
            <a:extLst>
              <a:ext uri="{FF2B5EF4-FFF2-40B4-BE49-F238E27FC236}">
                <a16:creationId xmlns:a16="http://schemas.microsoft.com/office/drawing/2014/main" id="{24C005E2-1AFF-4B58-B3F3-4560C6BB2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516935"/>
            <a:ext cx="2743200" cy="182413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E36028-0FFF-4C04-AB1D-D78AC4469245}"/>
              </a:ext>
            </a:extLst>
          </p:cNvPr>
          <p:cNvSpPr txBox="1"/>
          <p:nvPr/>
        </p:nvSpPr>
        <p:spPr>
          <a:xfrm>
            <a:off x="1679848" y="434857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dirty="0" err="1">
                <a:latin typeface="Arial"/>
                <a:cs typeface="Arial"/>
              </a:rPr>
              <a:t>Neurospin</a:t>
            </a:r>
            <a:endParaRPr lang="fr-FR" dirty="0" err="1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2F619-81C6-4291-83D4-1AD7457DBDB7}"/>
              </a:ext>
            </a:extLst>
          </p:cNvPr>
          <p:cNvSpPr txBox="1"/>
          <p:nvPr/>
        </p:nvSpPr>
        <p:spPr>
          <a:xfrm>
            <a:off x="5662246" y="539330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>
                <a:latin typeface="Arial"/>
                <a:cs typeface="Arial"/>
              </a:rPr>
              <a:t>Iseult (11.72 T)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9589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DF8C83-80CE-47A0-8C4C-A81DD4141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Arial"/>
              </a:rPr>
              <a:t>vers 14 T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AB250F-3BFF-4DCC-B2BF-1DE687847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6F3D22CC-F32F-4F37-A821-76EA35BC9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7AF760-231C-4545-AF58-C42D943F8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4</a:t>
            </a:fld>
            <a:endParaRPr lang="fr-FR" alt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92CFF3B-9EC6-4C1C-B07B-E0A3FE9093EC}"/>
              </a:ext>
            </a:extLst>
          </p:cNvPr>
          <p:cNvSpPr txBox="1"/>
          <p:nvPr/>
        </p:nvSpPr>
        <p:spPr>
          <a:xfrm>
            <a:off x="4130882" y="5003928"/>
            <a:ext cx="144512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err="1">
                <a:latin typeface="Arial"/>
                <a:cs typeface="Arial"/>
              </a:rPr>
              <a:t>NbTi</a:t>
            </a:r>
            <a:endParaRPr lang="fr-FR">
              <a:latin typeface="Arial"/>
              <a:cs typeface="Arial"/>
            </a:endParaRPr>
          </a:p>
          <a:p>
            <a:endParaRPr lang="fr-FR" dirty="0">
              <a:latin typeface="Arial"/>
              <a:cs typeface="Arial"/>
            </a:endParaRPr>
          </a:p>
          <a:p>
            <a:pPr algn="ctr"/>
            <a:r>
              <a:rPr lang="fr-FR">
                <a:latin typeface="Arial"/>
                <a:cs typeface="Arial"/>
              </a:rPr>
              <a:t>B</a:t>
            </a:r>
            <a:r>
              <a:rPr lang="fr-FR" baseline="-25000">
                <a:latin typeface="Arial"/>
                <a:cs typeface="Arial"/>
              </a:rPr>
              <a:t>crit</a:t>
            </a:r>
            <a:r>
              <a:rPr lang="fr-FR">
                <a:latin typeface="Arial"/>
                <a:cs typeface="Arial"/>
              </a:rPr>
              <a:t> = 14 </a:t>
            </a:r>
            <a:r>
              <a:rPr lang="fr-FR" dirty="0">
                <a:latin typeface="Arial"/>
                <a:cs typeface="Arial"/>
              </a:rPr>
              <a:t>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59BD2E5-ABEC-471F-A550-D7F24FEB318F}"/>
              </a:ext>
            </a:extLst>
          </p:cNvPr>
          <p:cNvSpPr txBox="1"/>
          <p:nvPr/>
        </p:nvSpPr>
        <p:spPr>
          <a:xfrm>
            <a:off x="6290520" y="4957977"/>
            <a:ext cx="150255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latin typeface="Arial"/>
                <a:cs typeface="Arial"/>
              </a:rPr>
              <a:t>Nb</a:t>
            </a:r>
            <a:r>
              <a:rPr lang="fr-FR" baseline="-25000" dirty="0">
                <a:latin typeface="Arial"/>
                <a:cs typeface="Arial"/>
              </a:rPr>
              <a:t>3</a:t>
            </a:r>
            <a:r>
              <a:rPr lang="fr-FR" dirty="0">
                <a:latin typeface="Arial"/>
                <a:cs typeface="Arial"/>
              </a:rPr>
              <a:t>Sn</a:t>
            </a:r>
            <a:endParaRPr lang="fr-FR"/>
          </a:p>
          <a:p>
            <a:pPr algn="ctr"/>
            <a:endParaRPr lang="fr-FR" dirty="0">
              <a:latin typeface="Arial"/>
              <a:cs typeface="Arial"/>
            </a:endParaRPr>
          </a:p>
          <a:p>
            <a:pPr algn="ctr"/>
            <a:r>
              <a:rPr lang="fr-FR">
                <a:latin typeface="Arial"/>
                <a:cs typeface="Arial"/>
              </a:rPr>
              <a:t>B</a:t>
            </a:r>
            <a:r>
              <a:rPr lang="fr-FR" baseline="-25000">
                <a:latin typeface="Arial"/>
                <a:cs typeface="Arial"/>
              </a:rPr>
              <a:t>crit</a:t>
            </a:r>
            <a:r>
              <a:rPr lang="fr-FR">
                <a:latin typeface="Arial"/>
                <a:cs typeface="Arial"/>
              </a:rPr>
              <a:t> = 24 T</a:t>
            </a:r>
            <a:endParaRPr lang="fr-FR"/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7F9428D5-4FF0-4831-9642-7A6440F66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260" y="1088074"/>
            <a:ext cx="6154968" cy="357905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3D71CD6-20FD-4033-9B9A-C95E4091A492}"/>
              </a:ext>
            </a:extLst>
          </p:cNvPr>
          <p:cNvSpPr txBox="1"/>
          <p:nvPr/>
        </p:nvSpPr>
        <p:spPr>
          <a:xfrm>
            <a:off x="730601" y="5279626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latin typeface="Arial"/>
                <a:cs typeface="Arial"/>
              </a:rPr>
              <a:t>T = 1.8 K  ,  j = 30 A/mm²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581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761E26-6BF7-40ED-8846-5DC629387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Cahier des charges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642739B-161C-42C9-AE5A-2F5BE1B64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10E394F-2F24-417F-865E-FC70826F5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0EB9F0-F8AE-44F1-A669-96A2779DA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5</a:t>
            </a:fld>
            <a:endParaRPr lang="fr-FR" altLang="fr-FR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B67731D-85A8-4580-9804-1EAD5D4907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0143797"/>
              </p:ext>
            </p:extLst>
          </p:nvPr>
        </p:nvGraphicFramePr>
        <p:xfrm>
          <a:off x="288485" y="1719424"/>
          <a:ext cx="8556502" cy="253656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278251">
                  <a:extLst>
                    <a:ext uri="{9D8B030D-6E8A-4147-A177-3AD203B41FA5}">
                      <a16:colId xmlns:a16="http://schemas.microsoft.com/office/drawing/2014/main" val="3567804542"/>
                    </a:ext>
                  </a:extLst>
                </a:gridCol>
                <a:gridCol w="4278251">
                  <a:extLst>
                    <a:ext uri="{9D8B030D-6E8A-4147-A177-3AD203B41FA5}">
                      <a16:colId xmlns:a16="http://schemas.microsoft.com/office/drawing/2014/main" val="2483781131"/>
                    </a:ext>
                  </a:extLst>
                </a:gridCol>
              </a:tblGrid>
              <a:tr h="422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Critère</a:t>
                      </a:r>
                      <a:endParaRPr lang="fr-FR" dirty="0" err="1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Valeur</a:t>
                      </a:r>
                      <a:endParaRPr lang="fr-FR" dirty="0" err="1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242198"/>
                  </a:ext>
                </a:extLst>
              </a:tr>
              <a:tr h="422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Champ au centre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14 T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31036"/>
                  </a:ext>
                </a:extLst>
              </a:tr>
              <a:tr h="422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Ouverture (2R</a:t>
                      </a:r>
                      <a:r>
                        <a:rPr lang="fr-FR" baseline="-25000" dirty="0"/>
                        <a:t>i</a:t>
                      </a:r>
                      <a:r>
                        <a:rPr lang="fr-FR" dirty="0"/>
                        <a:t>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900 mm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787421"/>
                  </a:ext>
                </a:extLst>
              </a:tr>
              <a:tr h="422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Homogénéité R</a:t>
                      </a:r>
                      <a:r>
                        <a:rPr lang="fr-FR" baseline="-25000" dirty="0"/>
                        <a:t>h</a:t>
                      </a:r>
                      <a:r>
                        <a:rPr lang="fr-FR" dirty="0"/>
                        <a:t> = 10 cm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&lt; 0.1 ppm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647011"/>
                  </a:ext>
                </a:extLst>
              </a:tr>
              <a:tr h="422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H</a:t>
                      </a:r>
                      <a:r>
                        <a:rPr lang="fr-FR" sz="1800" b="0" i="0" u="none" strike="noStrike" noProof="0" dirty="0">
                          <a:latin typeface="Arial"/>
                        </a:rPr>
                        <a:t>omogénéité </a:t>
                      </a:r>
                      <a:r>
                        <a:rPr lang="fr-FR" sz="1800" b="0" i="0" u="none" strike="noStrike" noProof="0" dirty="0"/>
                        <a:t>R</a:t>
                      </a:r>
                      <a:r>
                        <a:rPr lang="fr-FR" sz="1800" b="0" i="0" u="none" strike="noStrike" baseline="-25000" noProof="0" dirty="0"/>
                        <a:t>h</a:t>
                      </a:r>
                      <a:r>
                        <a:rPr lang="fr-FR" dirty="0"/>
                        <a:t> = 22 cm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&lt; 0.5 ppm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676975"/>
                  </a:ext>
                </a:extLst>
              </a:tr>
              <a:tr h="422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Stabilité</a:t>
                      </a:r>
                      <a:endParaRPr lang="fr-FR" dirty="0" err="1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&lt; 0.05 ppm/h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768461"/>
                  </a:ext>
                </a:extLst>
              </a:tr>
            </a:tbl>
          </a:graphicData>
        </a:graphic>
      </p:graphicFrame>
      <p:grpSp>
        <p:nvGrpSpPr>
          <p:cNvPr id="19" name="Groupe 18">
            <a:extLst>
              <a:ext uri="{FF2B5EF4-FFF2-40B4-BE49-F238E27FC236}">
                <a16:creationId xmlns:a16="http://schemas.microsoft.com/office/drawing/2014/main" id="{5421B0CF-B5B8-4AE3-818D-B511AA9AEB64}"/>
              </a:ext>
            </a:extLst>
          </p:cNvPr>
          <p:cNvGrpSpPr/>
          <p:nvPr/>
        </p:nvGrpSpPr>
        <p:grpSpPr>
          <a:xfrm>
            <a:off x="519231" y="4354167"/>
            <a:ext cx="5027334" cy="2213200"/>
            <a:chOff x="1943673" y="4342680"/>
            <a:chExt cx="5027334" cy="2213200"/>
          </a:xfrm>
        </p:grpSpPr>
        <p:sp>
          <p:nvSpPr>
            <p:cNvPr id="3" name="Cylindre 2">
              <a:extLst>
                <a:ext uri="{FF2B5EF4-FFF2-40B4-BE49-F238E27FC236}">
                  <a16:creationId xmlns:a16="http://schemas.microsoft.com/office/drawing/2014/main" id="{DD135414-2C07-4C4C-923C-5A56FC277DE5}"/>
                </a:ext>
              </a:extLst>
            </p:cNvPr>
            <p:cNvSpPr/>
            <p:nvPr/>
          </p:nvSpPr>
          <p:spPr>
            <a:xfrm rot="-5400000">
              <a:off x="3508946" y="3490602"/>
              <a:ext cx="1580670" cy="4030574"/>
            </a:xfrm>
            <a:prstGeom prst="can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1277B612-A34B-4DDE-8F46-4A7B457819FD}"/>
                </a:ext>
              </a:extLst>
            </p:cNvPr>
            <p:cNvSpPr/>
            <p:nvPr/>
          </p:nvSpPr>
          <p:spPr>
            <a:xfrm>
              <a:off x="3775202" y="4975638"/>
              <a:ext cx="1086710" cy="10522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3A66AA70-9AF2-40CD-A79E-B0C39650C26B}"/>
                </a:ext>
              </a:extLst>
            </p:cNvPr>
            <p:cNvCxnSpPr/>
            <p:nvPr/>
          </p:nvCxnSpPr>
          <p:spPr>
            <a:xfrm flipV="1">
              <a:off x="1943673" y="5505928"/>
              <a:ext cx="4854591" cy="45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2F36CD37-F0B5-4EA7-AF2A-039017E6B0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94002" y="4414622"/>
              <a:ext cx="27571" cy="21412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7E5E1A5-2433-4B63-9CD4-65E7ECE13718}"/>
                </a:ext>
              </a:extLst>
            </p:cNvPr>
            <p:cNvSpPr txBox="1"/>
            <p:nvPr/>
          </p:nvSpPr>
          <p:spPr>
            <a:xfrm>
              <a:off x="6628682" y="5502912"/>
              <a:ext cx="342325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fr-FR" dirty="0">
                  <a:latin typeface="Arial"/>
                  <a:cs typeface="Arial"/>
                </a:rPr>
                <a:t>z</a:t>
              </a:r>
              <a:endParaRPr lang="fr-FR" dirty="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A42F3DE-B6E0-42FA-8DC2-9CD4E911EF81}"/>
                </a:ext>
              </a:extLst>
            </p:cNvPr>
            <p:cNvSpPr txBox="1"/>
            <p:nvPr/>
          </p:nvSpPr>
          <p:spPr>
            <a:xfrm>
              <a:off x="4308219" y="4342680"/>
              <a:ext cx="342325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fr-FR" dirty="0">
                  <a:latin typeface="Arial"/>
                  <a:cs typeface="Arial"/>
                </a:rPr>
                <a:t>r</a:t>
              </a:r>
              <a:endParaRPr lang="fr-FR" dirty="0"/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F2B5CAA8-BC9F-4A3C-A148-9D03CC069C5C}"/>
                </a:ext>
              </a:extLst>
            </p:cNvPr>
            <p:cNvCxnSpPr/>
            <p:nvPr/>
          </p:nvCxnSpPr>
          <p:spPr>
            <a:xfrm flipV="1">
              <a:off x="4285675" y="5113919"/>
              <a:ext cx="408951" cy="39516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94A39930-D4D6-4B96-9C9D-C449F670A3C4}"/>
                </a:ext>
              </a:extLst>
            </p:cNvPr>
            <p:cNvCxnSpPr/>
            <p:nvPr/>
          </p:nvCxnSpPr>
          <p:spPr>
            <a:xfrm flipH="1" flipV="1">
              <a:off x="2471090" y="4728371"/>
              <a:ext cx="4595" cy="77425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6975841-71E5-47F0-BEA8-59F478C5A9A9}"/>
                </a:ext>
              </a:extLst>
            </p:cNvPr>
            <p:cNvSpPr txBox="1"/>
            <p:nvPr/>
          </p:nvSpPr>
          <p:spPr>
            <a:xfrm>
              <a:off x="1956884" y="4909156"/>
              <a:ext cx="457199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fr-FR" dirty="0">
                  <a:latin typeface="Arial"/>
                  <a:cs typeface="Arial"/>
                </a:rPr>
                <a:t>R</a:t>
              </a:r>
              <a:r>
                <a:rPr lang="fr-FR" baseline="-25000" dirty="0">
                  <a:latin typeface="Arial"/>
                  <a:cs typeface="Arial"/>
                </a:rPr>
                <a:t>i</a:t>
              </a:r>
              <a:endParaRPr lang="fr-FR" baseline="-25000" dirty="0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6882576-0D56-4E6E-B232-B24C4D0DE401}"/>
                </a:ext>
              </a:extLst>
            </p:cNvPr>
            <p:cNvSpPr txBox="1"/>
            <p:nvPr/>
          </p:nvSpPr>
          <p:spPr>
            <a:xfrm>
              <a:off x="4644943" y="4817257"/>
              <a:ext cx="514637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fr-FR" dirty="0">
                  <a:latin typeface="Arial"/>
                  <a:cs typeface="Arial"/>
                </a:rPr>
                <a:t>R</a:t>
              </a:r>
              <a:r>
                <a:rPr lang="fr-FR" baseline="-25000" dirty="0">
                  <a:latin typeface="Arial"/>
                  <a:cs typeface="Arial"/>
                </a:rPr>
                <a:t>h</a:t>
              </a:r>
              <a:endParaRPr lang="fr-FR" baseline="-25000" dirty="0"/>
            </a:p>
          </p:txBody>
        </p:sp>
      </p:grpSp>
      <p:pic>
        <p:nvPicPr>
          <p:cNvPr id="20" name="Image 20" descr="Une image contenant texte&#10;&#10;Description générée automatiquement">
            <a:extLst>
              <a:ext uri="{FF2B5EF4-FFF2-40B4-BE49-F238E27FC236}">
                <a16:creationId xmlns:a16="http://schemas.microsoft.com/office/drawing/2014/main" id="{16C2861F-DA30-4966-9369-7F0BDD098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003" y="4742711"/>
            <a:ext cx="4213592" cy="72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7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AE3B95-6131-4ED7-8B6B-A05EC1678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a typeface="+mj-lt"/>
                <a:cs typeface="+mj-lt"/>
              </a:rPr>
              <a:t>CAHIER DES CHARGES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C2B04AE-DC64-4882-BD4C-F509400A0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A5F1E8FE-98CC-4096-BC49-8593F7561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19F39C-035C-4A10-B013-FF01FBCC1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6</a:t>
            </a:fld>
            <a:endParaRPr lang="fr-FR" altLang="fr-FR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8F42EDE-DDC9-48AE-9E8F-CA9916EB66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7435185"/>
              </p:ext>
            </p:extLst>
          </p:nvPr>
        </p:nvGraphicFramePr>
        <p:xfrm>
          <a:off x="288485" y="1719424"/>
          <a:ext cx="8556502" cy="338208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278251">
                  <a:extLst>
                    <a:ext uri="{9D8B030D-6E8A-4147-A177-3AD203B41FA5}">
                      <a16:colId xmlns:a16="http://schemas.microsoft.com/office/drawing/2014/main" val="3567804542"/>
                    </a:ext>
                  </a:extLst>
                </a:gridCol>
                <a:gridCol w="4278251">
                  <a:extLst>
                    <a:ext uri="{9D8B030D-6E8A-4147-A177-3AD203B41FA5}">
                      <a16:colId xmlns:a16="http://schemas.microsoft.com/office/drawing/2014/main" val="2483781131"/>
                    </a:ext>
                  </a:extLst>
                </a:gridCol>
              </a:tblGrid>
              <a:tr h="422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Critère</a:t>
                      </a:r>
                      <a:endParaRPr lang="fr-FR" dirty="0" err="1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Valeur</a:t>
                      </a:r>
                      <a:endParaRPr lang="fr-FR" dirty="0" err="1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242198"/>
                  </a:ext>
                </a:extLst>
              </a:tr>
              <a:tr h="422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Champ au centre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14 T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31036"/>
                  </a:ext>
                </a:extLst>
              </a:tr>
              <a:tr h="422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Ouverture (2R</a:t>
                      </a:r>
                      <a:r>
                        <a:rPr lang="fr-FR" baseline="-25000" dirty="0"/>
                        <a:t>i</a:t>
                      </a:r>
                      <a:r>
                        <a:rPr lang="fr-FR" dirty="0"/>
                        <a:t>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900 mm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787421"/>
                  </a:ext>
                </a:extLst>
              </a:tr>
              <a:tr h="422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Homogénéité R</a:t>
                      </a:r>
                      <a:r>
                        <a:rPr lang="fr-FR" baseline="-25000" dirty="0"/>
                        <a:t>h</a:t>
                      </a:r>
                      <a:r>
                        <a:rPr lang="fr-FR" dirty="0"/>
                        <a:t> = 10 cm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&lt; 0.1 ppm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647011"/>
                  </a:ext>
                </a:extLst>
              </a:tr>
              <a:tr h="422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H</a:t>
                      </a:r>
                      <a:r>
                        <a:rPr lang="fr-FR" sz="1800" b="0" i="0" u="none" strike="noStrike" noProof="0" dirty="0">
                          <a:latin typeface="Arial"/>
                        </a:rPr>
                        <a:t>omogénéité </a:t>
                      </a:r>
                      <a:r>
                        <a:rPr lang="fr-FR" sz="1800" b="0" i="0" u="none" strike="noStrike" noProof="0" dirty="0"/>
                        <a:t>R</a:t>
                      </a:r>
                      <a:r>
                        <a:rPr lang="fr-FR" sz="1800" b="0" i="0" u="none" strike="noStrike" baseline="-25000" noProof="0" dirty="0"/>
                        <a:t>h</a:t>
                      </a:r>
                      <a:r>
                        <a:rPr lang="fr-FR" dirty="0"/>
                        <a:t> = 22 cm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&lt; 0.5 ppm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676975"/>
                  </a:ext>
                </a:extLst>
              </a:tr>
              <a:tr h="422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Stabilité</a:t>
                      </a:r>
                      <a:endParaRPr lang="fr-FR" dirty="0" err="1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&lt; 0.05 ppm/h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768461"/>
                  </a:ext>
                </a:extLst>
              </a:tr>
              <a:tr h="42276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Champ maximal</a:t>
                      </a:r>
                      <a:endParaRPr lang="fr-FR" dirty="0" err="1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&lt; 24 T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05692"/>
                  </a:ext>
                </a:extLst>
              </a:tr>
              <a:tr h="422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Production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Sections rectangulaires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321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2131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Géométrie du </a:t>
            </a:r>
            <a:r>
              <a:rPr lang="en-US"/>
              <a:t>problème</a:t>
            </a:r>
            <a:endParaRPr lang="en-US" dirty="0">
              <a:cs typeface="Arial"/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4294967295"/>
          </p:nvPr>
        </p:nvSpPr>
        <p:spPr>
          <a:xfrm>
            <a:off x="7693025" y="6305550"/>
            <a:ext cx="1450975" cy="365125"/>
          </a:xfrm>
        </p:spPr>
        <p:txBody>
          <a:bodyPr/>
          <a:lstStyle/>
          <a:p>
            <a:pPr>
              <a:defRPr/>
            </a:pPr>
            <a:fld id="{2BEFD763-A3B4-4463-AC8D-999BC9B20463}" type="datetime4">
              <a:rPr lang="fr-FR" smtClean="0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7569682" y="6593592"/>
            <a:ext cx="1119187" cy="365125"/>
          </a:xfrm>
        </p:spPr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 smtClean="0"/>
              <a:pPr>
                <a:defRPr/>
              </a:pPr>
              <a:t>7</a:t>
            </a:fld>
            <a:endParaRPr lang="fr-FR" alt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3599833" y="6408989"/>
            <a:ext cx="2555875" cy="365125"/>
          </a:xfrm>
        </p:spPr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grpSp>
        <p:nvGrpSpPr>
          <p:cNvPr id="15" name="schéma bobine 3D"/>
          <p:cNvGrpSpPr/>
          <p:nvPr/>
        </p:nvGrpSpPr>
        <p:grpSpPr>
          <a:xfrm>
            <a:off x="932394" y="2045001"/>
            <a:ext cx="2973880" cy="3695268"/>
            <a:chOff x="589608" y="2470036"/>
            <a:chExt cx="2973880" cy="3695268"/>
          </a:xfrm>
        </p:grpSpPr>
        <p:cxnSp>
          <p:nvCxnSpPr>
            <p:cNvPr id="11" name="bas axe z"/>
            <p:cNvCxnSpPr/>
            <p:nvPr/>
          </p:nvCxnSpPr>
          <p:spPr>
            <a:xfrm flipV="1">
              <a:off x="2123528" y="5448936"/>
              <a:ext cx="0" cy="71636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arrière axe y"/>
            <p:cNvCxnSpPr/>
            <p:nvPr/>
          </p:nvCxnSpPr>
          <p:spPr>
            <a:xfrm rot="2700000" flipV="1">
              <a:off x="2903439" y="3369401"/>
              <a:ext cx="0" cy="576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partie inférieur bobine"/>
            <p:cNvSpPr/>
            <p:nvPr/>
          </p:nvSpPr>
          <p:spPr>
            <a:xfrm>
              <a:off x="1313528" y="4152792"/>
              <a:ext cx="1620000" cy="1724560"/>
            </a:xfrm>
            <a:prstGeom prst="can">
              <a:avLst>
                <a:gd name="adj" fmla="val 31568"/>
              </a:avLst>
            </a:prstGeom>
            <a:gradFill flip="none" rotWithShape="1">
              <a:gsLst>
                <a:gs pos="100000">
                  <a:schemeClr val="accent2">
                    <a:shade val="30000"/>
                    <a:satMod val="115000"/>
                  </a:schemeClr>
                </a:gs>
                <a:gs pos="25000">
                  <a:schemeClr val="accent3"/>
                </a:gs>
                <a:gs pos="60000">
                  <a:schemeClr val="accent2">
                    <a:shade val="67500"/>
                    <a:satMod val="115000"/>
                  </a:schemeClr>
                </a:gs>
                <a:gs pos="0">
                  <a:schemeClr val="accent2">
                    <a:shade val="100000"/>
                    <a:satMod val="115000"/>
                  </a:schemeClr>
                </a:gs>
              </a:gsLst>
              <a:lin ang="0" scaled="0"/>
              <a:tileRect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plan xy"/>
            <p:cNvSpPr/>
            <p:nvPr/>
          </p:nvSpPr>
          <p:spPr>
            <a:xfrm>
              <a:off x="683568" y="4077352"/>
              <a:ext cx="2879920" cy="720000"/>
            </a:xfrm>
            <a:prstGeom prst="parallelogram">
              <a:avLst>
                <a:gd name="adj" fmla="val 104485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partie supérieure bobine"/>
            <p:cNvSpPr/>
            <p:nvPr/>
          </p:nvSpPr>
          <p:spPr>
            <a:xfrm>
              <a:off x="1313528" y="2997351"/>
              <a:ext cx="1620000" cy="1684177"/>
            </a:xfrm>
            <a:prstGeom prst="can">
              <a:avLst>
                <a:gd name="adj" fmla="val 31568"/>
              </a:avLst>
            </a:prstGeom>
            <a:gradFill flip="none" rotWithShape="1">
              <a:gsLst>
                <a:gs pos="100000">
                  <a:schemeClr val="accent2">
                    <a:shade val="30000"/>
                    <a:satMod val="115000"/>
                  </a:schemeClr>
                </a:gs>
                <a:gs pos="25000">
                  <a:schemeClr val="accent3"/>
                </a:gs>
                <a:gs pos="60000">
                  <a:schemeClr val="accent2">
                    <a:shade val="67500"/>
                    <a:satMod val="115000"/>
                  </a:schemeClr>
                </a:gs>
                <a:gs pos="0">
                  <a:schemeClr val="accent2">
                    <a:shade val="100000"/>
                    <a:satMod val="115000"/>
                  </a:schemeClr>
                </a:gs>
              </a:gsLst>
              <a:lin ang="0" scaled="0"/>
              <a:tileRect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trou bobine"/>
            <p:cNvSpPr/>
            <p:nvPr/>
          </p:nvSpPr>
          <p:spPr>
            <a:xfrm>
              <a:off x="1672750" y="3109110"/>
              <a:ext cx="901556" cy="280484"/>
            </a:xfrm>
            <a:prstGeom prst="ellipse">
              <a:avLst/>
            </a:prstGeom>
            <a:gradFill>
              <a:gsLst>
                <a:gs pos="100000">
                  <a:schemeClr val="accent2">
                    <a:shade val="30000"/>
                    <a:satMod val="115000"/>
                  </a:schemeClr>
                </a:gs>
                <a:gs pos="25000">
                  <a:schemeClr val="accent3"/>
                </a:gs>
                <a:gs pos="60000">
                  <a:schemeClr val="accent2">
                    <a:shade val="67500"/>
                    <a:satMod val="115000"/>
                  </a:schemeClr>
                </a:gs>
                <a:gs pos="0">
                  <a:schemeClr val="accent2">
                    <a:shade val="100000"/>
                    <a:satMod val="115000"/>
                  </a:schemeClr>
                </a:gs>
              </a:gsLst>
              <a:lin ang="10800000" scaled="0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8" name="droite axe x"/>
            <p:cNvCxnSpPr/>
            <p:nvPr/>
          </p:nvCxnSpPr>
          <p:spPr>
            <a:xfrm>
              <a:off x="2933528" y="4437352"/>
              <a:ext cx="540000" cy="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auche axe x"/>
            <p:cNvCxnSpPr/>
            <p:nvPr/>
          </p:nvCxnSpPr>
          <p:spPr>
            <a:xfrm flipV="1">
              <a:off x="777351" y="4437352"/>
              <a:ext cx="540000" cy="1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haut axe z"/>
            <p:cNvCxnSpPr/>
            <p:nvPr/>
          </p:nvCxnSpPr>
          <p:spPr>
            <a:xfrm flipV="1">
              <a:off x="2123528" y="2565304"/>
              <a:ext cx="0" cy="8280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plan zx"/>
            <p:cNvSpPr/>
            <p:nvPr/>
          </p:nvSpPr>
          <p:spPr>
            <a:xfrm>
              <a:off x="2123528" y="2817353"/>
              <a:ext cx="1064172" cy="1620000"/>
            </a:xfrm>
            <a:custGeom>
              <a:avLst/>
              <a:gdLst>
                <a:gd name="connsiteX0" fmla="*/ 0 w 1064172"/>
                <a:gd name="connsiteY0" fmla="*/ 0 h 1620000"/>
                <a:gd name="connsiteX1" fmla="*/ 1064172 w 1064172"/>
                <a:gd name="connsiteY1" fmla="*/ 0 h 1620000"/>
                <a:gd name="connsiteX2" fmla="*/ 1064172 w 1064172"/>
                <a:gd name="connsiteY2" fmla="*/ 1620000 h 1620000"/>
                <a:gd name="connsiteX3" fmla="*/ 810000 w 1064172"/>
                <a:gd name="connsiteY3" fmla="*/ 1620000 h 1620000"/>
                <a:gd name="connsiteX4" fmla="*/ 810000 w 1064172"/>
                <a:gd name="connsiteY4" fmla="*/ 430662 h 1620000"/>
                <a:gd name="connsiteX5" fmla="*/ 450345 w 1064172"/>
                <a:gd name="connsiteY5" fmla="*/ 430662 h 1620000"/>
                <a:gd name="connsiteX6" fmla="*/ 450778 w 1064172"/>
                <a:gd name="connsiteY6" fmla="*/ 431998 h 1620000"/>
                <a:gd name="connsiteX7" fmla="*/ 0 w 1064172"/>
                <a:gd name="connsiteY7" fmla="*/ 572240 h 1620000"/>
                <a:gd name="connsiteX8" fmla="*/ 0 w 1064172"/>
                <a:gd name="connsiteY8" fmla="*/ 0 h 16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4172" h="1620000">
                  <a:moveTo>
                    <a:pt x="0" y="0"/>
                  </a:moveTo>
                  <a:lnTo>
                    <a:pt x="1064172" y="0"/>
                  </a:lnTo>
                  <a:lnTo>
                    <a:pt x="1064172" y="1620000"/>
                  </a:lnTo>
                  <a:lnTo>
                    <a:pt x="810000" y="1620000"/>
                  </a:lnTo>
                  <a:lnTo>
                    <a:pt x="810000" y="430662"/>
                  </a:lnTo>
                  <a:lnTo>
                    <a:pt x="450345" y="430662"/>
                  </a:lnTo>
                  <a:lnTo>
                    <a:pt x="450778" y="431998"/>
                  </a:lnTo>
                  <a:cubicBezTo>
                    <a:pt x="450778" y="509452"/>
                    <a:pt x="248958" y="572240"/>
                    <a:pt x="0" y="5722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2" name="avant axe y"/>
            <p:cNvCxnSpPr/>
            <p:nvPr/>
          </p:nvCxnSpPr>
          <p:spPr>
            <a:xfrm rot="13500000" flipV="1">
              <a:off x="1688065" y="4584775"/>
              <a:ext cx="0" cy="5760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label plan x"/>
                <p:cNvSpPr txBox="1"/>
                <p:nvPr/>
              </p:nvSpPr>
              <p:spPr>
                <a:xfrm>
                  <a:off x="1540581" y="4830639"/>
                  <a:ext cx="31975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12" name="label plan x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0581" y="4830639"/>
                  <a:ext cx="319753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label plan z"/>
                <p:cNvSpPr txBox="1"/>
                <p:nvPr/>
              </p:nvSpPr>
              <p:spPr>
                <a:xfrm>
                  <a:off x="1805216" y="2470036"/>
                  <a:ext cx="31975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4" name="label plan z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5216" y="2470036"/>
                  <a:ext cx="31975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label plan y"/>
                <p:cNvSpPr txBox="1"/>
                <p:nvPr/>
              </p:nvSpPr>
              <p:spPr>
                <a:xfrm>
                  <a:off x="3217511" y="4377838"/>
                  <a:ext cx="31975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5" name="label plan y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17511" y="4377838"/>
                  <a:ext cx="319753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label plan xy"/>
                <p:cNvSpPr txBox="1"/>
                <p:nvPr/>
              </p:nvSpPr>
              <p:spPr>
                <a:xfrm>
                  <a:off x="589608" y="4732764"/>
                  <a:ext cx="53481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𝑥𝑂𝑦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6" name="label plan xy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608" y="4732764"/>
                  <a:ext cx="534810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273" r="-13636" b="-1311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label plan zx"/>
                <p:cNvSpPr txBox="1"/>
                <p:nvPr/>
              </p:nvSpPr>
              <p:spPr>
                <a:xfrm>
                  <a:off x="2714632" y="2475201"/>
                  <a:ext cx="6073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𝑦𝑂𝑧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7" name="label plan zx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4632" y="2475201"/>
                  <a:ext cx="607343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schéma bobine 2D"/>
          <p:cNvGrpSpPr/>
          <p:nvPr/>
        </p:nvGrpSpPr>
        <p:grpSpPr>
          <a:xfrm>
            <a:off x="4883986" y="2045673"/>
            <a:ext cx="3435984" cy="3693925"/>
            <a:chOff x="4757624" y="2470979"/>
            <a:chExt cx="3435984" cy="3693925"/>
          </a:xfrm>
        </p:grpSpPr>
        <p:sp>
          <p:nvSpPr>
            <p:cNvPr id="41" name="réflexion plan zOx"/>
            <p:cNvSpPr/>
            <p:nvPr/>
          </p:nvSpPr>
          <p:spPr>
            <a:xfrm>
              <a:off x="5112400" y="5624100"/>
              <a:ext cx="2700000" cy="540804"/>
            </a:xfrm>
            <a:prstGeom prst="rect">
              <a:avLst/>
            </a:prstGeom>
            <a:gradFill flip="none" rotWithShape="1">
              <a:gsLst>
                <a:gs pos="100000">
                  <a:schemeClr val="accent4">
                    <a:alpha val="50000"/>
                  </a:schemeClr>
                </a:gs>
                <a:gs pos="0">
                  <a:schemeClr val="accent4">
                    <a:alpha val="0"/>
                  </a:schemeClr>
                </a:gs>
              </a:gsLst>
              <a:lin ang="162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réflexion bobine"/>
            <p:cNvSpPr/>
            <p:nvPr/>
          </p:nvSpPr>
          <p:spPr>
            <a:xfrm>
              <a:off x="6372200" y="5624904"/>
              <a:ext cx="720000" cy="540000"/>
            </a:xfrm>
            <a:prstGeom prst="rect">
              <a:avLst/>
            </a:prstGeom>
            <a:gradFill>
              <a:gsLst>
                <a:gs pos="100000">
                  <a:schemeClr val="accent2"/>
                </a:gs>
                <a:gs pos="0">
                  <a:schemeClr val="accent2">
                    <a:alpha val="0"/>
                  </a:schemeClr>
                </a:gs>
              </a:gsLst>
              <a:lin ang="16200000" scaled="1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arrière flèche rotation"/>
            <p:cNvSpPr/>
            <p:nvPr/>
          </p:nvSpPr>
          <p:spPr>
            <a:xfrm>
              <a:off x="4757624" y="4041088"/>
              <a:ext cx="720000" cy="180000"/>
            </a:xfrm>
            <a:prstGeom prst="arc">
              <a:avLst>
                <a:gd name="adj1" fmla="val 15672066"/>
                <a:gd name="adj2" fmla="val 21280307"/>
              </a:avLst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plan zOx"/>
            <p:cNvSpPr/>
            <p:nvPr/>
          </p:nvSpPr>
          <p:spPr>
            <a:xfrm>
              <a:off x="5112400" y="2924904"/>
              <a:ext cx="2700000" cy="2700000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avant flèche rotation"/>
            <p:cNvSpPr/>
            <p:nvPr/>
          </p:nvSpPr>
          <p:spPr>
            <a:xfrm>
              <a:off x="4757624" y="4041088"/>
              <a:ext cx="720000" cy="180000"/>
            </a:xfrm>
            <a:prstGeom prst="arc">
              <a:avLst>
                <a:gd name="adj1" fmla="val 301165"/>
                <a:gd name="adj2" fmla="val 16048082"/>
              </a:avLst>
            </a:prstGeom>
            <a:ln w="12700">
              <a:solidFill>
                <a:schemeClr val="tx1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label plan zOx"/>
                <p:cNvSpPr txBox="1"/>
                <p:nvPr/>
              </p:nvSpPr>
              <p:spPr>
                <a:xfrm>
                  <a:off x="7282859" y="2880020"/>
                  <a:ext cx="52509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𝑦𝑂𝑧</m:t>
                        </m:r>
                      </m:oMath>
                    </m:oMathPara>
                  </a14:m>
                  <a:endParaRPr lang="fr-FR" i="1" dirty="0"/>
                </a:p>
              </p:txBody>
            </p:sp>
          </mc:Choice>
          <mc:Fallback xmlns="">
            <p:sp>
              <p:nvSpPr>
                <p:cNvPr id="40" name="label plan zOx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2859" y="2880020"/>
                  <a:ext cx="525094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4651" b="-819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bobine"/>
            <p:cNvSpPr/>
            <p:nvPr/>
          </p:nvSpPr>
          <p:spPr>
            <a:xfrm>
              <a:off x="6372200" y="3464904"/>
              <a:ext cx="720000" cy="2160000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flèche réflexion"/>
            <p:cNvSpPr/>
            <p:nvPr/>
          </p:nvSpPr>
          <p:spPr>
            <a:xfrm>
              <a:off x="7164288" y="5354502"/>
              <a:ext cx="540000" cy="540000"/>
            </a:xfrm>
            <a:prstGeom prst="arc">
              <a:avLst>
                <a:gd name="adj1" fmla="val 16225025"/>
                <a:gd name="adj2" fmla="val 5373067"/>
              </a:avLst>
            </a:prstGeom>
            <a:ln w="127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3" name="axe z"/>
            <p:cNvCxnSpPr/>
            <p:nvPr/>
          </p:nvCxnSpPr>
          <p:spPr>
            <a:xfrm flipV="1">
              <a:off x="5112400" y="2564904"/>
              <a:ext cx="0" cy="360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label axe z"/>
                <p:cNvSpPr txBox="1"/>
                <p:nvPr/>
              </p:nvSpPr>
              <p:spPr>
                <a:xfrm>
                  <a:off x="5118642" y="2470979"/>
                  <a:ext cx="28803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38" name="label axe z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8642" y="2470979"/>
                  <a:ext cx="288032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axe x"/>
            <p:cNvCxnSpPr/>
            <p:nvPr/>
          </p:nvCxnSpPr>
          <p:spPr>
            <a:xfrm rot="5400000" flipV="1">
              <a:off x="6552400" y="4004904"/>
              <a:ext cx="0" cy="324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label axe x"/>
                <p:cNvSpPr txBox="1"/>
                <p:nvPr/>
              </p:nvSpPr>
              <p:spPr>
                <a:xfrm>
                  <a:off x="7905576" y="5223138"/>
                  <a:ext cx="28803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35" name="label axe x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5576" y="5223138"/>
                  <a:ext cx="288032" cy="369332"/>
                </a:xfrm>
                <a:prstGeom prst="rect">
                  <a:avLst/>
                </a:prstGeom>
                <a:blipFill>
                  <a:blip r:embed="rId10"/>
                  <a:stretch>
                    <a:fillRect r="-6383" b="-8333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Label origine O"/>
                <p:cNvSpPr txBox="1"/>
                <p:nvPr/>
              </p:nvSpPr>
              <p:spPr>
                <a:xfrm>
                  <a:off x="4835350" y="5564986"/>
                  <a:ext cx="309070" cy="335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39" name="Label origine 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35350" y="5564986"/>
                  <a:ext cx="309070" cy="335756"/>
                </a:xfrm>
                <a:prstGeom prst="rect">
                  <a:avLst/>
                </a:prstGeom>
                <a:blipFill>
                  <a:blip r:embed="rId11"/>
                  <a:stretch>
                    <a:fillRect r="-7843" b="-3636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38776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Paramétrage</a:t>
            </a:r>
            <a:endParaRPr lang="en-US">
              <a:cs typeface="Arial"/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4294967295"/>
          </p:nvPr>
        </p:nvSpPr>
        <p:spPr>
          <a:xfrm>
            <a:off x="7693025" y="6305550"/>
            <a:ext cx="1450975" cy="365125"/>
          </a:xfrm>
        </p:spPr>
        <p:txBody>
          <a:bodyPr/>
          <a:lstStyle/>
          <a:p>
            <a:pPr>
              <a:defRPr/>
            </a:pPr>
            <a:fld id="{2BEFD763-A3B4-4463-AC8D-999BC9B20463}" type="datetime4">
              <a:rPr lang="fr-FR" smtClean="0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4813" y="6303963"/>
            <a:ext cx="1119187" cy="365125"/>
          </a:xfrm>
        </p:spPr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 smtClean="0"/>
              <a:pPr>
                <a:defRPr/>
              </a:pPr>
              <a:t>8</a:t>
            </a:fld>
            <a:endParaRPr lang="fr-FR" alt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6588125" y="6305550"/>
            <a:ext cx="2555875" cy="365125"/>
          </a:xfrm>
        </p:spPr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grpSp>
        <p:nvGrpSpPr>
          <p:cNvPr id="78" name="Schéma paramétrisation"/>
          <p:cNvGrpSpPr/>
          <p:nvPr/>
        </p:nvGrpSpPr>
        <p:grpSpPr>
          <a:xfrm>
            <a:off x="684389" y="1331518"/>
            <a:ext cx="3906656" cy="3901132"/>
            <a:chOff x="387152" y="1124744"/>
            <a:chExt cx="3906656" cy="3901132"/>
          </a:xfrm>
        </p:grpSpPr>
        <p:sp>
          <p:nvSpPr>
            <p:cNvPr id="28" name="plan zOx"/>
            <p:cNvSpPr/>
            <p:nvPr/>
          </p:nvSpPr>
          <p:spPr>
            <a:xfrm>
              <a:off x="1365295" y="1796808"/>
              <a:ext cx="2340000" cy="2880000"/>
            </a:xfrm>
            <a:prstGeom prst="rect">
              <a:avLst/>
            </a:prstGeom>
            <a:pattFill prst="lgGrid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Label origine O"/>
                <p:cNvSpPr txBox="1"/>
                <p:nvPr/>
              </p:nvSpPr>
              <p:spPr>
                <a:xfrm>
                  <a:off x="401254" y="4616891"/>
                  <a:ext cx="309070" cy="335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39" name="Label origine 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254" y="4616891"/>
                  <a:ext cx="309070" cy="335756"/>
                </a:xfrm>
                <a:prstGeom prst="rect">
                  <a:avLst/>
                </a:prstGeom>
                <a:blipFill>
                  <a:blip r:embed="rId3"/>
                  <a:stretch>
                    <a:fillRect r="-7843" b="-3636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axe x"/>
            <p:cNvCxnSpPr/>
            <p:nvPr/>
          </p:nvCxnSpPr>
          <p:spPr>
            <a:xfrm rot="5400000" flipV="1">
              <a:off x="2388304" y="2966809"/>
              <a:ext cx="0" cy="342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label axe x"/>
                <p:cNvSpPr txBox="1"/>
                <p:nvPr/>
              </p:nvSpPr>
              <p:spPr>
                <a:xfrm>
                  <a:off x="3864620" y="4305023"/>
                  <a:ext cx="28803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35" name="label axe x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4620" y="4305023"/>
                  <a:ext cx="288032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axe z"/>
            <p:cNvCxnSpPr/>
            <p:nvPr/>
          </p:nvCxnSpPr>
          <p:spPr>
            <a:xfrm flipV="1">
              <a:off x="678304" y="1263159"/>
              <a:ext cx="0" cy="342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label axe z"/>
                <p:cNvSpPr txBox="1"/>
                <p:nvPr/>
              </p:nvSpPr>
              <p:spPr>
                <a:xfrm>
                  <a:off x="684546" y="1124744"/>
                  <a:ext cx="28803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38" name="label axe z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546" y="1124744"/>
                  <a:ext cx="288032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zone j positif"/>
            <p:cNvSpPr/>
            <p:nvPr/>
          </p:nvSpPr>
          <p:spPr>
            <a:xfrm>
              <a:off x="1475736" y="2240972"/>
              <a:ext cx="720000" cy="2435837"/>
            </a:xfrm>
            <a:prstGeom prst="rect">
              <a:avLst/>
            </a:prstGeom>
            <a:pattFill prst="lgGrid">
              <a:fgClr>
                <a:schemeClr val="tx1"/>
              </a:fgClr>
              <a:bgClr>
                <a:srgbClr val="FF0000"/>
              </a:bgClr>
            </a:patt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label Rint"/>
                <p:cNvSpPr txBox="1"/>
                <p:nvPr/>
              </p:nvSpPr>
              <p:spPr>
                <a:xfrm>
                  <a:off x="1187624" y="4656544"/>
                  <a:ext cx="3574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45" name="label Rint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7624" y="4656544"/>
                  <a:ext cx="357472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3333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label Rext"/>
                <p:cNvSpPr txBox="1"/>
                <p:nvPr/>
              </p:nvSpPr>
              <p:spPr>
                <a:xfrm>
                  <a:off x="3513088" y="4656544"/>
                  <a:ext cx="3698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46" name="label Rext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13088" y="4656544"/>
                  <a:ext cx="369880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" name="connecteur pointillé Lmax/2"/>
            <p:cNvCxnSpPr/>
            <p:nvPr/>
          </p:nvCxnSpPr>
          <p:spPr>
            <a:xfrm flipH="1">
              <a:off x="678304" y="1796809"/>
              <a:ext cx="8098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label Lmax/2"/>
                <p:cNvSpPr txBox="1"/>
                <p:nvPr/>
              </p:nvSpPr>
              <p:spPr>
                <a:xfrm>
                  <a:off x="387152" y="1450876"/>
                  <a:ext cx="288032" cy="6090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48" name="label Lmax/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152" y="1450876"/>
                  <a:ext cx="288032" cy="60907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label omega"/>
                <p:cNvSpPr txBox="1"/>
                <p:nvPr/>
              </p:nvSpPr>
              <p:spPr>
                <a:xfrm>
                  <a:off x="3347864" y="1801624"/>
                  <a:ext cx="347340" cy="369332"/>
                </a:xfrm>
                <a:prstGeom prst="rect">
                  <a:avLst/>
                </a:prstGeom>
                <a:gradFill flip="none" rotWithShape="1">
                  <a:gsLst>
                    <a:gs pos="60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rect">
                    <a:fillToRect l="50000" t="50000" r="50000" b="50000"/>
                  </a:path>
                  <a:tileRect/>
                </a:gra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49" name="label omega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47864" y="1801624"/>
                  <a:ext cx="347340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Accolade droite"/>
            <p:cNvSpPr/>
            <p:nvPr/>
          </p:nvSpPr>
          <p:spPr>
            <a:xfrm>
              <a:off x="3765136" y="1832808"/>
              <a:ext cx="180000" cy="2808000"/>
            </a:xfrm>
            <a:prstGeom prst="rightBrace">
              <a:avLst>
                <a:gd name="adj1" fmla="val 29986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Accolade haute"/>
            <p:cNvSpPr/>
            <p:nvPr/>
          </p:nvSpPr>
          <p:spPr>
            <a:xfrm rot="16200000">
              <a:off x="2445295" y="514908"/>
              <a:ext cx="180000" cy="2268000"/>
            </a:xfrm>
            <a:prstGeom prst="rightBrace">
              <a:avLst>
                <a:gd name="adj1" fmla="val 29986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label Nz"/>
                <p:cNvSpPr txBox="1"/>
                <p:nvPr/>
              </p:nvSpPr>
              <p:spPr>
                <a:xfrm>
                  <a:off x="3923928" y="3050292"/>
                  <a:ext cx="3698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51" name="label Nz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3928" y="3050292"/>
                  <a:ext cx="369880" cy="369332"/>
                </a:xfrm>
                <a:prstGeom prst="rect">
                  <a:avLst/>
                </a:prstGeom>
                <a:blipFill>
                  <a:blip r:embed="rId10"/>
                  <a:stretch>
                    <a:fillRect r="-3279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label Nr"/>
                <p:cNvSpPr txBox="1"/>
                <p:nvPr/>
              </p:nvSpPr>
              <p:spPr>
                <a:xfrm>
                  <a:off x="2354992" y="1197716"/>
                  <a:ext cx="3698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52" name="label Nr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4992" y="1197716"/>
                  <a:ext cx="369880" cy="369332"/>
                </a:xfrm>
                <a:prstGeom prst="rect">
                  <a:avLst/>
                </a:prstGeom>
                <a:blipFill>
                  <a:blip r:embed="rId11"/>
                  <a:stretch>
                    <a:fillRect r="-1639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zone j négatif"/>
            <p:cNvSpPr/>
            <p:nvPr/>
          </p:nvSpPr>
          <p:spPr>
            <a:xfrm>
              <a:off x="3059832" y="2384988"/>
              <a:ext cx="440516" cy="1082112"/>
            </a:xfrm>
            <a:prstGeom prst="rect">
              <a:avLst/>
            </a:prstGeom>
            <a:pattFill prst="lgGrid">
              <a:fgClr>
                <a:schemeClr val="tx1"/>
              </a:fgClr>
              <a:bgClr>
                <a:srgbClr val="0000FF"/>
              </a:bgClr>
            </a:patt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label j positif"/>
                <p:cNvSpPr txBox="1"/>
                <p:nvPr/>
              </p:nvSpPr>
              <p:spPr>
                <a:xfrm>
                  <a:off x="1382929" y="1865291"/>
                  <a:ext cx="876264" cy="369332"/>
                </a:xfrm>
                <a:prstGeom prst="rect">
                  <a:avLst/>
                </a:prstGeom>
                <a:gradFill flip="none" rotWithShape="1">
                  <a:gsLst>
                    <a:gs pos="70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rect">
                    <a:fillToRect l="50000" t="50000" r="50000" b="50000"/>
                  </a:path>
                  <a:tileRect/>
                </a:gra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l-GR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l-G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</m:e>
                          <m:sub>
                            <m:r>
                              <a:rPr lang="fr-FR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&gt;0</m:t>
                        </m:r>
                      </m:oMath>
                    </m:oMathPara>
                  </a14:m>
                  <a:endParaRPr lang="fr-FR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label j positif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82929" y="1865291"/>
                  <a:ext cx="876264" cy="369332"/>
                </a:xfrm>
                <a:prstGeom prst="rect">
                  <a:avLst/>
                </a:prstGeom>
                <a:blipFill>
                  <a:blip r:embed="rId12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label j négatif"/>
                <p:cNvSpPr txBox="1"/>
                <p:nvPr/>
              </p:nvSpPr>
              <p:spPr>
                <a:xfrm>
                  <a:off x="2813928" y="3487420"/>
                  <a:ext cx="876264" cy="369332"/>
                </a:xfrm>
                <a:prstGeom prst="rect">
                  <a:avLst/>
                </a:prstGeom>
                <a:gradFill flip="none" rotWithShape="1">
                  <a:gsLst>
                    <a:gs pos="70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rect">
                    <a:fillToRect l="50000" t="50000" r="50000" b="50000"/>
                  </a:path>
                  <a:tileRect/>
                </a:gra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l-GR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l-GR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</m:e>
                          <m:sub>
                            <m:r>
                              <a:rPr lang="fr-FR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fr-FR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&lt;0</m:t>
                        </m:r>
                      </m:oMath>
                    </m:oMathPara>
                  </a14:m>
                  <a:endParaRPr lang="fr-FR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label j négatif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13928" y="3487420"/>
                  <a:ext cx="876264" cy="369332"/>
                </a:xfrm>
                <a:prstGeom prst="rect">
                  <a:avLst/>
                </a:prstGeom>
                <a:blipFill>
                  <a:blip r:embed="rId13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Détail numérotation cellules"/>
          <p:cNvGrpSpPr/>
          <p:nvPr/>
        </p:nvGrpSpPr>
        <p:grpSpPr>
          <a:xfrm>
            <a:off x="1843189" y="5300701"/>
            <a:ext cx="2354926" cy="928055"/>
            <a:chOff x="1352938" y="5106048"/>
            <a:chExt cx="2354926" cy="928055"/>
          </a:xfrm>
        </p:grpSpPr>
        <p:cxnSp>
          <p:nvCxnSpPr>
            <p:cNvPr id="21" name="trait horizontal 0"/>
            <p:cNvCxnSpPr/>
            <p:nvPr/>
          </p:nvCxnSpPr>
          <p:spPr>
            <a:xfrm>
              <a:off x="1365295" y="6021288"/>
              <a:ext cx="208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pointillé horizontal 0"/>
            <p:cNvCxnSpPr/>
            <p:nvPr/>
          </p:nvCxnSpPr>
          <p:spPr>
            <a:xfrm>
              <a:off x="3347864" y="6021288"/>
              <a:ext cx="36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trait vertical 0"/>
            <p:cNvCxnSpPr/>
            <p:nvPr/>
          </p:nvCxnSpPr>
          <p:spPr>
            <a:xfrm flipV="1">
              <a:off x="1365296" y="5301288"/>
              <a:ext cx="0" cy="72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pointillé vertical 0"/>
            <p:cNvCxnSpPr/>
            <p:nvPr/>
          </p:nvCxnSpPr>
          <p:spPr>
            <a:xfrm flipV="1">
              <a:off x="1365296" y="5113668"/>
              <a:ext cx="0" cy="18000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trait horizontal 1"/>
            <p:cNvCxnSpPr/>
            <p:nvPr/>
          </p:nvCxnSpPr>
          <p:spPr>
            <a:xfrm>
              <a:off x="1365295" y="5733256"/>
              <a:ext cx="208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pointillé horizontal 1"/>
            <p:cNvCxnSpPr/>
            <p:nvPr/>
          </p:nvCxnSpPr>
          <p:spPr>
            <a:xfrm>
              <a:off x="3347864" y="5733256"/>
              <a:ext cx="36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trait vertical 1"/>
            <p:cNvCxnSpPr/>
            <p:nvPr/>
          </p:nvCxnSpPr>
          <p:spPr>
            <a:xfrm flipV="1">
              <a:off x="2029030" y="5293668"/>
              <a:ext cx="0" cy="72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pointillé vertical 1"/>
            <p:cNvCxnSpPr/>
            <p:nvPr/>
          </p:nvCxnSpPr>
          <p:spPr>
            <a:xfrm flipV="1">
              <a:off x="2029030" y="5106048"/>
              <a:ext cx="0" cy="18000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trait horizontal 2"/>
            <p:cNvCxnSpPr/>
            <p:nvPr/>
          </p:nvCxnSpPr>
          <p:spPr>
            <a:xfrm>
              <a:off x="1364992" y="5445224"/>
              <a:ext cx="208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pointillé horizontal 2"/>
            <p:cNvCxnSpPr/>
            <p:nvPr/>
          </p:nvCxnSpPr>
          <p:spPr>
            <a:xfrm>
              <a:off x="3347561" y="5445224"/>
              <a:ext cx="36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trait vertical  2"/>
            <p:cNvCxnSpPr/>
            <p:nvPr/>
          </p:nvCxnSpPr>
          <p:spPr>
            <a:xfrm flipV="1">
              <a:off x="2692764" y="5301288"/>
              <a:ext cx="0" cy="72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pointillé vertical 2"/>
            <p:cNvCxnSpPr/>
            <p:nvPr/>
          </p:nvCxnSpPr>
          <p:spPr>
            <a:xfrm flipV="1">
              <a:off x="2692764" y="5113668"/>
              <a:ext cx="0" cy="18000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trait vertical 3"/>
            <p:cNvCxnSpPr/>
            <p:nvPr/>
          </p:nvCxnSpPr>
          <p:spPr>
            <a:xfrm flipV="1">
              <a:off x="3356497" y="5301288"/>
              <a:ext cx="0" cy="72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pointillé vertical 3"/>
            <p:cNvCxnSpPr/>
            <p:nvPr/>
          </p:nvCxnSpPr>
          <p:spPr>
            <a:xfrm flipV="1">
              <a:off x="3356497" y="5113668"/>
              <a:ext cx="0" cy="18000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label élément 1"/>
                <p:cNvSpPr txBox="1"/>
                <p:nvPr/>
              </p:nvSpPr>
              <p:spPr>
                <a:xfrm>
                  <a:off x="1519782" y="5648146"/>
                  <a:ext cx="3574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66" name="label élément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9782" y="5648146"/>
                  <a:ext cx="357472" cy="369332"/>
                </a:xfrm>
                <a:prstGeom prst="rect">
                  <a:avLst/>
                </a:prstGeom>
                <a:blipFill>
                  <a:blip r:embed="rId1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label élément 2"/>
                <p:cNvSpPr txBox="1"/>
                <p:nvPr/>
              </p:nvSpPr>
              <p:spPr>
                <a:xfrm>
                  <a:off x="2183245" y="5664771"/>
                  <a:ext cx="3574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70" name="label élément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3245" y="5664771"/>
                  <a:ext cx="357472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label élément 3"/>
                <p:cNvSpPr txBox="1"/>
                <p:nvPr/>
              </p:nvSpPr>
              <p:spPr>
                <a:xfrm>
                  <a:off x="2845791" y="5661288"/>
                  <a:ext cx="3574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71" name="label élément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5791" y="5661288"/>
                  <a:ext cx="357472" cy="369332"/>
                </a:xfrm>
                <a:prstGeom prst="rect">
                  <a:avLst/>
                </a:prstGeom>
                <a:blipFill>
                  <a:blip r:embed="rId16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label élément Nr+1"/>
                <p:cNvSpPr txBox="1"/>
                <p:nvPr/>
              </p:nvSpPr>
              <p:spPr>
                <a:xfrm>
                  <a:off x="1352938" y="5341021"/>
                  <a:ext cx="691161" cy="404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67" name="label élément Nr+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2938" y="5341021"/>
                  <a:ext cx="691161" cy="404213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label élément Nr+2"/>
                <p:cNvSpPr txBox="1"/>
                <p:nvPr/>
              </p:nvSpPr>
              <p:spPr>
                <a:xfrm>
                  <a:off x="2016401" y="5341021"/>
                  <a:ext cx="691161" cy="404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68" name="label élément Nr+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6401" y="5341021"/>
                  <a:ext cx="691161" cy="404213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label élément Nr+3"/>
                <p:cNvSpPr txBox="1"/>
                <p:nvPr/>
              </p:nvSpPr>
              <p:spPr>
                <a:xfrm>
                  <a:off x="2678947" y="5341021"/>
                  <a:ext cx="691161" cy="404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69" name="label élément Nr+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8947" y="5341021"/>
                  <a:ext cx="691161" cy="404213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9" name="Flèche vers le haut 78"/>
          <p:cNvSpPr/>
          <p:nvPr/>
        </p:nvSpPr>
        <p:spPr>
          <a:xfrm rot="19058391">
            <a:off x="1834692" y="4908366"/>
            <a:ext cx="374675" cy="489158"/>
          </a:xfrm>
          <a:prstGeom prst="upArrow">
            <a:avLst>
              <a:gd name="adj1" fmla="val 40984"/>
              <a:gd name="adj2" fmla="val 64234"/>
            </a:avLst>
          </a:prstGeom>
          <a:solidFill>
            <a:schemeClr val="tx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ED74D1C8-3DBC-442D-AC96-42591FE343E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923516" y="2837945"/>
            <a:ext cx="3823020" cy="17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5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FOnction de coût : volume de l'aimant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4294967295"/>
          </p:nvPr>
        </p:nvSpPr>
        <p:spPr>
          <a:xfrm>
            <a:off x="7693025" y="6305550"/>
            <a:ext cx="1450975" cy="365125"/>
          </a:xfrm>
        </p:spPr>
        <p:txBody>
          <a:bodyPr/>
          <a:lstStyle/>
          <a:p>
            <a:pPr>
              <a:defRPr/>
            </a:pPr>
            <a:fld id="{2BEFD763-A3B4-4463-AC8D-999BC9B20463}" type="datetime4">
              <a:rPr lang="fr-FR" smtClean="0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4813" y="6303963"/>
            <a:ext cx="1119187" cy="365125"/>
          </a:xfrm>
        </p:spPr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 smtClean="0"/>
              <a:pPr>
                <a:defRPr/>
              </a:pPr>
              <a:t>9</a:t>
            </a:fld>
            <a:endParaRPr lang="fr-FR" alt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6588125" y="6305550"/>
            <a:ext cx="2555875" cy="365125"/>
          </a:xfrm>
        </p:spPr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607AF5CA-0695-463D-9600-A8BFE7195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878" y="1178084"/>
            <a:ext cx="2715007" cy="144617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5A382C5-9D3F-4408-B4FC-F635EACA5529}"/>
              </a:ext>
            </a:extLst>
          </p:cNvPr>
          <p:cNvSpPr txBox="1"/>
          <p:nvPr/>
        </p:nvSpPr>
        <p:spPr>
          <a:xfrm>
            <a:off x="1477284" y="2683466"/>
            <a:ext cx="66833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 err="1">
                <a:latin typeface="Arial"/>
                <a:cs typeface="Arial"/>
              </a:rPr>
              <a:t>v</a:t>
            </a:r>
            <a:r>
              <a:rPr lang="fr-FR" baseline="-25000" dirty="0" err="1">
                <a:latin typeface="Arial"/>
                <a:cs typeface="Arial"/>
              </a:rPr>
              <a:t>k</a:t>
            </a:r>
            <a:r>
              <a:rPr lang="fr-FR" dirty="0">
                <a:latin typeface="Arial"/>
                <a:cs typeface="Arial"/>
              </a:rPr>
              <a:t> : 2 x volume de la région annulaire décrite par la cellule k</a:t>
            </a:r>
            <a:endParaRPr lang="fr-FR" dirty="0"/>
          </a:p>
        </p:txBody>
      </p:sp>
      <p:pic>
        <p:nvPicPr>
          <p:cNvPr id="3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D293B0F-284E-447C-8613-3C83AEB2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99" y="3569544"/>
            <a:ext cx="8211221" cy="1074426"/>
          </a:xfrm>
          <a:prstGeom prst="rect">
            <a:avLst/>
          </a:prstGeom>
        </p:spPr>
      </p:pic>
      <p:pic>
        <p:nvPicPr>
          <p:cNvPr id="9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34ED55A9-3D83-4EC7-88E3-36079CE11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179" y="4768066"/>
            <a:ext cx="2743200" cy="1582615"/>
          </a:xfrm>
          <a:prstGeom prst="rect">
            <a:avLst/>
          </a:prstGeom>
        </p:spPr>
      </p:pic>
      <p:pic>
        <p:nvPicPr>
          <p:cNvPr id="11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AC1C74E4-66FE-43D4-9343-161F4DE50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613" y="5140436"/>
            <a:ext cx="1481066" cy="104574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19142E5-5B64-44FB-8E45-9E25BE7F4849}"/>
              </a:ext>
            </a:extLst>
          </p:cNvPr>
          <p:cNvSpPr txBox="1"/>
          <p:nvPr/>
        </p:nvSpPr>
        <p:spPr>
          <a:xfrm>
            <a:off x="765064" y="4877566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latin typeface="Arial"/>
                <a:cs typeface="Arial"/>
              </a:rPr>
              <a:t>Inconnues deviennent</a:t>
            </a:r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89C2B02-AC21-4BF6-9A0C-BBD0F7B0B753}"/>
              </a:ext>
            </a:extLst>
          </p:cNvPr>
          <p:cNvSpPr txBox="1"/>
          <p:nvPr/>
        </p:nvSpPr>
        <p:spPr>
          <a:xfrm>
            <a:off x="3722359" y="3056088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>
                <a:latin typeface="Arial"/>
                <a:cs typeface="Arial"/>
              </a:rPr>
              <a:t>Non linéaire</a:t>
            </a:r>
            <a:r>
              <a:rPr lang="fr-FR">
                <a:latin typeface="Arial"/>
                <a:cs typeface="Arial"/>
              </a:rPr>
              <a:t> !</a:t>
            </a:r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50BA25E-DF4C-4FD0-9EEE-329E8C0ECD1D}"/>
              </a:ext>
            </a:extLst>
          </p:cNvPr>
          <p:cNvSpPr txBox="1"/>
          <p:nvPr/>
        </p:nvSpPr>
        <p:spPr>
          <a:xfrm>
            <a:off x="7208079" y="5370090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>
                <a:latin typeface="Arial"/>
                <a:cs typeface="Arial"/>
              </a:rPr>
              <a:t>Linéaire</a:t>
            </a:r>
            <a:endParaRPr lang="fr-FR" b="1"/>
          </a:p>
        </p:txBody>
      </p:sp>
    </p:spTree>
    <p:extLst>
      <p:ext uri="{BB962C8B-B14F-4D97-AF65-F5344CB8AC3E}">
        <p14:creationId xmlns:p14="http://schemas.microsoft.com/office/powerpoint/2010/main" val="1240376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B98928-DE3E-4DDC-8B1C-C589DAD06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CONtrainte : CHAmp au centre et homogénéité </a:t>
            </a:r>
            <a:r>
              <a:rPr lang="fr-FR">
                <a:cs typeface="Arial"/>
              </a:rPr>
              <a:t>(1/2)</a:t>
            </a:r>
            <a:endParaRPr lang="fr-FR"/>
          </a:p>
        </p:txBody>
      </p:sp>
      <p:pic>
        <p:nvPicPr>
          <p:cNvPr id="8" name="Image 8" descr="Une image contenant texte, horloge, montre, jauge&#10;&#10;Description générée automatiquement">
            <a:extLst>
              <a:ext uri="{FF2B5EF4-FFF2-40B4-BE49-F238E27FC236}">
                <a16:creationId xmlns:a16="http://schemas.microsoft.com/office/drawing/2014/main" id="{5E819FA3-1BE9-42CA-89AF-FE6BFFB9C4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4364" y="2644298"/>
            <a:ext cx="8172450" cy="1573813"/>
          </a:xfr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A1553D-4EFB-4B08-ADF7-F7E239FD4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AD4A165-EC2E-4226-989B-B239B5D0A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68EBE5-6186-4627-8859-DAA4A180B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10</a:t>
            </a:fld>
            <a:endParaRPr lang="fr-FR" alt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5B6A938-9824-4B55-AFE0-F72570741E0F}"/>
              </a:ext>
            </a:extLst>
          </p:cNvPr>
          <p:cNvSpPr txBox="1"/>
          <p:nvPr/>
        </p:nvSpPr>
        <p:spPr>
          <a:xfrm>
            <a:off x="1155636" y="1718519"/>
            <a:ext cx="683272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b="1" u="sng">
                <a:latin typeface="Arial"/>
                <a:cs typeface="Arial"/>
              </a:rPr>
              <a:t>Développement en Harmoniques Sphériques</a:t>
            </a:r>
            <a:endParaRPr lang="fr-FR" sz="2400" b="1" u="sng"/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24753800-F20A-448A-BB30-43983615B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822" y="4681771"/>
            <a:ext cx="6281332" cy="84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58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B98928-DE3E-4DDC-8B1C-C589DAD06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CONtrainte : CHAmp au centre et homogénéité </a:t>
            </a:r>
            <a:r>
              <a:rPr lang="fr-FR">
                <a:cs typeface="Arial"/>
              </a:rPr>
              <a:t>(2/2)</a:t>
            </a:r>
            <a:endParaRPr lang="fr-FR"/>
          </a:p>
        </p:txBody>
      </p:sp>
      <p:pic>
        <p:nvPicPr>
          <p:cNvPr id="8" name="Image 8" descr="Une image contenant texte, horloge, montre, jauge&#10;&#10;Description générée automatiquement">
            <a:extLst>
              <a:ext uri="{FF2B5EF4-FFF2-40B4-BE49-F238E27FC236}">
                <a16:creationId xmlns:a16="http://schemas.microsoft.com/office/drawing/2014/main" id="{5E819FA3-1BE9-42CA-89AF-FE6BFFB9C4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0384" y="1219855"/>
            <a:ext cx="6368923" cy="1240678"/>
          </a:xfr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A1553D-4EFB-4B08-ADF7-F7E239FD4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AD4A165-EC2E-4226-989B-B239B5D0A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68EBE5-6186-4627-8859-DAA4A180B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11</a:t>
            </a:fld>
            <a:endParaRPr lang="fr-FR" altLang="fr-FR"/>
          </a:p>
        </p:txBody>
      </p:sp>
      <p:pic>
        <p:nvPicPr>
          <p:cNvPr id="12" name="Image 12">
            <a:extLst>
              <a:ext uri="{FF2B5EF4-FFF2-40B4-BE49-F238E27FC236}">
                <a16:creationId xmlns:a16="http://schemas.microsoft.com/office/drawing/2014/main" id="{72655AC3-217B-4AB6-94B8-2C0C12667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31" y="4151990"/>
            <a:ext cx="2743200" cy="1238250"/>
          </a:xfrm>
          <a:prstGeom prst="rect">
            <a:avLst/>
          </a:prstGeom>
        </p:spPr>
      </p:pic>
      <p:pic>
        <p:nvPicPr>
          <p:cNvPr id="13" name="Image 13">
            <a:extLst>
              <a:ext uri="{FF2B5EF4-FFF2-40B4-BE49-F238E27FC236}">
                <a16:creationId xmlns:a16="http://schemas.microsoft.com/office/drawing/2014/main" id="{5681E72A-54C6-4B4F-B951-0FD39F12A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0" y="2881911"/>
            <a:ext cx="5419725" cy="7524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07F7027-69D2-4E4E-89AE-F200A3375131}"/>
              </a:ext>
            </a:extLst>
          </p:cNvPr>
          <p:cNvSpPr txBox="1"/>
          <p:nvPr/>
        </p:nvSpPr>
        <p:spPr>
          <a:xfrm>
            <a:off x="914400" y="3074038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u="sng">
                <a:latin typeface="Arial"/>
                <a:cs typeface="Arial"/>
              </a:rPr>
              <a:t>Contrainte</a:t>
            </a:r>
            <a:r>
              <a:rPr lang="fr-FR">
                <a:latin typeface="Arial"/>
                <a:cs typeface="Arial"/>
              </a:rPr>
              <a:t> :</a:t>
            </a:r>
            <a:endParaRPr lang="fr-FR"/>
          </a:p>
        </p:txBody>
      </p:sp>
      <p:pic>
        <p:nvPicPr>
          <p:cNvPr id="18" name="Image 18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C0686D-3A36-4D2E-81AC-1FD1FEA027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7244" y="4464327"/>
            <a:ext cx="4420366" cy="62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188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668AD7-AB0A-404A-B382-8F29105FA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Arial"/>
              </a:rPr>
              <a:t>Résultat : </a:t>
            </a:r>
            <a:r>
              <a:rPr lang="fr-FR">
                <a:ea typeface="+mj-lt"/>
                <a:cs typeface="+mj-lt"/>
              </a:rPr>
              <a:t>CHAmp au centre et homogénéité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1E112A-F054-4961-A89E-FB59FE1AF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AFF9023-2A60-468C-A4E9-B74E3FB49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A6CE8-366B-404B-A234-4357FF3DC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12</a:t>
            </a:fld>
            <a:endParaRPr lang="fr-FR" altLang="fr-FR"/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1AE58534-2C8C-495B-8D28-C412DCC34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95" y="1450457"/>
            <a:ext cx="9164677" cy="41983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CE8D14E-5768-4514-B26A-ABA5015C1E45}"/>
              </a:ext>
            </a:extLst>
          </p:cNvPr>
          <p:cNvSpPr txBox="1"/>
          <p:nvPr/>
        </p:nvSpPr>
        <p:spPr>
          <a:xfrm>
            <a:off x="1833395" y="5658712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latin typeface="Arial"/>
                <a:cs typeface="Arial"/>
              </a:rPr>
              <a:t>N</a:t>
            </a:r>
            <a:r>
              <a:rPr lang="fr-FR" baseline="-25000">
                <a:latin typeface="Arial"/>
                <a:cs typeface="Arial"/>
              </a:rPr>
              <a:t>homog</a:t>
            </a:r>
            <a:r>
              <a:rPr lang="fr-FR">
                <a:latin typeface="Arial"/>
                <a:cs typeface="Arial"/>
              </a:rPr>
              <a:t> = 6</a:t>
            </a:r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EB5A526-8967-4B0D-9656-E09E81AAE564}"/>
              </a:ext>
            </a:extLst>
          </p:cNvPr>
          <p:cNvSpPr txBox="1"/>
          <p:nvPr/>
        </p:nvSpPr>
        <p:spPr>
          <a:xfrm>
            <a:off x="5773586" y="5658712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>
                <a:latin typeface="Arial"/>
                <a:cs typeface="Arial"/>
              </a:rPr>
              <a:t>N</a:t>
            </a:r>
            <a:r>
              <a:rPr lang="fr-FR" baseline="-25000" dirty="0">
                <a:latin typeface="Arial"/>
                <a:cs typeface="Arial"/>
              </a:rPr>
              <a:t>homog</a:t>
            </a:r>
            <a:r>
              <a:rPr lang="fr-FR">
                <a:latin typeface="Arial"/>
                <a:cs typeface="Arial"/>
              </a:rPr>
              <a:t> = 12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58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D69C8-C0E5-4632-91CD-E1A74C5D4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RÉSULTAT PRELIMINAIRE (2/2)</a:t>
            </a:r>
            <a:endParaRPr lang="fr-FR" b="0">
              <a:ea typeface="+mj-lt"/>
              <a:cs typeface="+mj-lt"/>
            </a:endParaRP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996A42C6-08AB-40B3-A10E-E273034714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464" y="1016705"/>
            <a:ext cx="8746821" cy="3795124"/>
          </a:xfr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6EBACC-3471-4D5A-81DB-B0CCB19C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65726BD-2F9B-4D88-94DB-D5DE5F7CC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AFD731-D486-4382-B3C0-E7C1A3C12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13</a:t>
            </a:fld>
            <a:endParaRPr lang="fr-FR" altLang="fr-FR"/>
          </a:p>
        </p:txBody>
      </p:sp>
      <p:graphicFrame>
        <p:nvGraphicFramePr>
          <p:cNvPr id="9" name="Tableau 9">
            <a:extLst>
              <a:ext uri="{FF2B5EF4-FFF2-40B4-BE49-F238E27FC236}">
                <a16:creationId xmlns:a16="http://schemas.microsoft.com/office/drawing/2014/main" id="{AAD3BEB9-401B-4216-8818-20D8D4C96A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863791"/>
              </p:ext>
            </p:extLst>
          </p:nvPr>
        </p:nvGraphicFramePr>
        <p:xfrm>
          <a:off x="275698" y="4755798"/>
          <a:ext cx="7493568" cy="1899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3399">
                  <a:extLst>
                    <a:ext uri="{9D8B030D-6E8A-4147-A177-3AD203B41FA5}">
                      <a16:colId xmlns:a16="http://schemas.microsoft.com/office/drawing/2014/main" val="3737308985"/>
                    </a:ext>
                  </a:extLst>
                </a:gridCol>
                <a:gridCol w="2475548">
                  <a:extLst>
                    <a:ext uri="{9D8B030D-6E8A-4147-A177-3AD203B41FA5}">
                      <a16:colId xmlns:a16="http://schemas.microsoft.com/office/drawing/2014/main" val="3829341011"/>
                    </a:ext>
                  </a:extLst>
                </a:gridCol>
                <a:gridCol w="2574621">
                  <a:extLst>
                    <a:ext uri="{9D8B030D-6E8A-4147-A177-3AD203B41FA5}">
                      <a16:colId xmlns:a16="http://schemas.microsoft.com/office/drawing/2014/main" val="3068960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1600" b="0" i="0" u="none" strike="noStrike" noProof="0" dirty="0">
                        <a:latin typeface="Arial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0" i="0" u="none" strike="noStrike" noProof="0">
                          <a:latin typeface="Arial"/>
                        </a:rPr>
                        <a:t>N</a:t>
                      </a:r>
                      <a:r>
                        <a:rPr lang="fr-FR" sz="1600" b="0" i="0" u="none" strike="noStrike" baseline="-25000" noProof="0">
                          <a:latin typeface="Arial"/>
                        </a:rPr>
                        <a:t>homog</a:t>
                      </a:r>
                      <a:r>
                        <a:rPr lang="fr-FR" sz="1600" b="0" i="0" u="none" strike="noStrike" noProof="0">
                          <a:latin typeface="Arial"/>
                        </a:rPr>
                        <a:t> = 6</a:t>
                      </a:r>
                      <a:endParaRPr lang="fr-FR" sz="1600" b="0" i="0" u="none" strike="noStrike" noProof="0" dirty="0">
                        <a:latin typeface="Arial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0" i="0" u="none" strike="noStrike" noProof="0">
                          <a:latin typeface="Arial"/>
                        </a:rPr>
                        <a:t>N</a:t>
                      </a:r>
                      <a:r>
                        <a:rPr lang="fr-FR" sz="1600" b="0" i="0" u="none" strike="noStrike" baseline="-25000" noProof="0">
                          <a:latin typeface="Arial"/>
                        </a:rPr>
                        <a:t>homog</a:t>
                      </a:r>
                      <a:r>
                        <a:rPr lang="fr-FR" sz="1600" b="0" i="0" u="none" strike="noStrike" noProof="0">
                          <a:latin typeface="Arial"/>
                        </a:rPr>
                        <a:t> = 12</a:t>
                      </a:r>
                      <a:endParaRPr lang="fr-FR" sz="1600" b="0" i="0" u="none" strike="noStrike" noProof="0" dirty="0">
                        <a:latin typeface="Arial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460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/>
                        <a:t>Homogénéité 10 cm</a:t>
                      </a:r>
                      <a:endParaRPr lang="fr-FR"/>
                    </a:p>
                    <a:p>
                      <a:pPr lvl="0" algn="ctr">
                        <a:buNone/>
                      </a:pPr>
                      <a:r>
                        <a:rPr lang="fr-FR" sz="1600"/>
                        <a:t>(&lt; 0.1 ppm)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0.173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1.6e-6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559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>
                          <a:latin typeface="Arial"/>
                        </a:rPr>
                        <a:t>Homogénéité 22 cm</a:t>
                      </a:r>
                      <a:endParaRPr lang="fr-FR" sz="1600"/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noProof="0">
                          <a:latin typeface="Arial"/>
                        </a:rPr>
                        <a:t>(&lt; 0.5 ppm)</a:t>
                      </a:r>
                      <a:endParaRPr lang="fr-FR" sz="160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80.8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0.08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119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/>
                        <a:t>Valide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Non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Oui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1067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2269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CONTRAINTE : SECTions rectangulaires (1/3)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4294967295"/>
          </p:nvPr>
        </p:nvSpPr>
        <p:spPr>
          <a:xfrm>
            <a:off x="7693025" y="6305550"/>
            <a:ext cx="1450975" cy="365125"/>
          </a:xfrm>
        </p:spPr>
        <p:txBody>
          <a:bodyPr/>
          <a:lstStyle/>
          <a:p>
            <a:pPr>
              <a:defRPr/>
            </a:pPr>
            <a:fld id="{2BEFD763-A3B4-4463-AC8D-999BC9B20463}" type="datetime4">
              <a:rPr lang="fr-FR" smtClean="0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024813" y="6303963"/>
            <a:ext cx="1119187" cy="365125"/>
          </a:xfrm>
        </p:spPr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 smtClean="0"/>
              <a:pPr>
                <a:defRPr/>
              </a:pPr>
              <a:t>14</a:t>
            </a:fld>
            <a:endParaRPr lang="fr-FR" alt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6588125" y="6305550"/>
            <a:ext cx="2555875" cy="365125"/>
          </a:xfrm>
        </p:spPr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pic>
        <p:nvPicPr>
          <p:cNvPr id="19" name="Image 19">
            <a:extLst>
              <a:ext uri="{FF2B5EF4-FFF2-40B4-BE49-F238E27FC236}">
                <a16:creationId xmlns:a16="http://schemas.microsoft.com/office/drawing/2014/main" id="{037740A1-C829-4596-86B9-F75FFBDB1B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412" t="20667" r="34218" b="69044"/>
          <a:stretch/>
        </p:blipFill>
        <p:spPr>
          <a:xfrm>
            <a:off x="4498481" y="1492792"/>
            <a:ext cx="4459921" cy="2586121"/>
          </a:xfrm>
          <a:prstGeom prst="rect">
            <a:avLst/>
          </a:prstGeom>
        </p:spPr>
      </p:pic>
      <p:pic>
        <p:nvPicPr>
          <p:cNvPr id="20" name="Image 20">
            <a:extLst>
              <a:ext uri="{FF2B5EF4-FFF2-40B4-BE49-F238E27FC236}">
                <a16:creationId xmlns:a16="http://schemas.microsoft.com/office/drawing/2014/main" id="{BB04FA9D-89F4-4604-ACB4-1B805335C4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79" t="15006" r="35121" b="16210"/>
          <a:stretch/>
        </p:blipFill>
        <p:spPr>
          <a:xfrm>
            <a:off x="776551" y="2592455"/>
            <a:ext cx="2902239" cy="345374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3BB1039-5773-430E-92AB-1AF9E4A173C2}"/>
              </a:ext>
            </a:extLst>
          </p:cNvPr>
          <p:cNvSpPr/>
          <p:nvPr/>
        </p:nvSpPr>
        <p:spPr>
          <a:xfrm>
            <a:off x="2862669" y="2879900"/>
            <a:ext cx="592752" cy="374491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D98F4577-E449-43D1-8944-5336C9F91081}"/>
              </a:ext>
            </a:extLst>
          </p:cNvPr>
          <p:cNvCxnSpPr/>
          <p:nvPr/>
        </p:nvCxnSpPr>
        <p:spPr>
          <a:xfrm flipV="1">
            <a:off x="3488017" y="1644285"/>
            <a:ext cx="1125769" cy="1206179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9A70882-334A-44ED-A258-E000F3D13810}"/>
              </a:ext>
            </a:extLst>
          </p:cNvPr>
          <p:cNvCxnSpPr/>
          <p:nvPr/>
        </p:nvCxnSpPr>
        <p:spPr>
          <a:xfrm>
            <a:off x="3486582" y="3239601"/>
            <a:ext cx="1137255" cy="827095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9E9F4569-6498-4E05-8F6A-FF596591D0A0}"/>
              </a:ext>
            </a:extLst>
          </p:cNvPr>
          <p:cNvSpPr/>
          <p:nvPr/>
        </p:nvSpPr>
        <p:spPr>
          <a:xfrm>
            <a:off x="4654709" y="1604795"/>
            <a:ext cx="3280812" cy="247669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729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CONTRAINTE : SECTions rectangulaires (2/3)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4294967295"/>
          </p:nvPr>
        </p:nvSpPr>
        <p:spPr>
          <a:xfrm>
            <a:off x="7693025" y="6305550"/>
            <a:ext cx="1450975" cy="365125"/>
          </a:xfrm>
        </p:spPr>
        <p:txBody>
          <a:bodyPr/>
          <a:lstStyle/>
          <a:p>
            <a:pPr>
              <a:defRPr/>
            </a:pPr>
            <a:fld id="{2BEFD763-A3B4-4463-AC8D-999BC9B20463}" type="datetime4">
              <a:rPr lang="fr-FR" smtClean="0"/>
              <a:pPr>
                <a:defRPr/>
              </a:pPr>
              <a:t>9 février 2021</a:t>
            </a:fld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A971EA53-0A8A-4AE7-BF5F-5C9306278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02" y="1079444"/>
            <a:ext cx="8406506" cy="2505010"/>
          </a:xfrm>
          <a:prstGeom prst="rect">
            <a:avLst/>
          </a:prstGeom>
        </p:spPr>
      </p:pic>
      <p:pic>
        <p:nvPicPr>
          <p:cNvPr id="3" name="Image 2" descr="Une image contenant texte, mots croisés, clipart&#10;&#10;Description générée automatiquement">
            <a:extLst>
              <a:ext uri="{FF2B5EF4-FFF2-40B4-BE49-F238E27FC236}">
                <a16:creationId xmlns:a16="http://schemas.microsoft.com/office/drawing/2014/main" id="{C5EC448E-B8EE-4661-BC85-2D18802877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76"/>
          <a:stretch/>
        </p:blipFill>
        <p:spPr>
          <a:xfrm>
            <a:off x="530511" y="3522254"/>
            <a:ext cx="8312727" cy="319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51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CONTRAINTE : SECTions rectangulaires (3/3)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4294967295"/>
          </p:nvPr>
        </p:nvSpPr>
        <p:spPr>
          <a:xfrm>
            <a:off x="7693025" y="6305550"/>
            <a:ext cx="1450975" cy="365125"/>
          </a:xfrm>
        </p:spPr>
        <p:txBody>
          <a:bodyPr/>
          <a:lstStyle/>
          <a:p>
            <a:pPr>
              <a:defRPr/>
            </a:pPr>
            <a:fld id="{2BEFD763-A3B4-4463-AC8D-999BC9B20463}" type="datetime4">
              <a:rPr lang="fr-FR" smtClean="0"/>
              <a:pPr>
                <a:defRPr/>
              </a:pPr>
              <a:t>9 février 2021</a:t>
            </a:fld>
            <a:endParaRPr lang="fr-FR" dirty="0"/>
          </a:p>
        </p:txBody>
      </p:sp>
      <p:pic>
        <p:nvPicPr>
          <p:cNvPr id="4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39125DB6-1AF8-4579-A754-B5D8BC620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691" y="1340386"/>
            <a:ext cx="4397390" cy="765458"/>
          </a:xfrm>
          <a:prstGeom prst="rect">
            <a:avLst/>
          </a:prstGeom>
        </p:spPr>
      </p:pic>
      <p:pic>
        <p:nvPicPr>
          <p:cNvPr id="6" name="Image 6" descr="Une image contenant texte, horloge&#10;&#10;Description générée automatiquement">
            <a:extLst>
              <a:ext uri="{FF2B5EF4-FFF2-40B4-BE49-F238E27FC236}">
                <a16:creationId xmlns:a16="http://schemas.microsoft.com/office/drawing/2014/main" id="{B1AE0A4F-1E7D-4637-ACB9-613F5AB04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571" y="3511930"/>
            <a:ext cx="5810345" cy="228096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2F368A4-A32F-444F-A351-FA65B39ECE98}"/>
              </a:ext>
            </a:extLst>
          </p:cNvPr>
          <p:cNvSpPr txBox="1"/>
          <p:nvPr/>
        </p:nvSpPr>
        <p:spPr>
          <a:xfrm>
            <a:off x="2614541" y="3051063"/>
            <a:ext cx="392640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u="sng">
                <a:latin typeface="Arial"/>
                <a:cs typeface="Arial"/>
              </a:rPr>
              <a:t>Nouvelle fonction de coût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>
                <a:latin typeface="Arial"/>
                <a:cs typeface="Arial"/>
              </a:rPr>
              <a:t>:</a:t>
            </a:r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2409296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668AD7-AB0A-404A-B382-8F29105FA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Arial"/>
              </a:rPr>
              <a:t>Résultat : </a:t>
            </a:r>
            <a:r>
              <a:rPr lang="fr-FR">
                <a:ea typeface="+mj-lt"/>
                <a:cs typeface="+mj-lt"/>
              </a:rPr>
              <a:t>SECTIONS RECTANGULAIRES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1E112A-F054-4961-A89E-FB59FE1AF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AFF9023-2A60-468C-A4E9-B74E3FB49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1050" y="6305550"/>
            <a:ext cx="5940425" cy="365125"/>
          </a:xfrm>
        </p:spPr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A6CE8-366B-404B-A234-4357FF3DC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24813" y="6303963"/>
            <a:ext cx="1119187" cy="365125"/>
          </a:xfrm>
        </p:spPr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17</a:t>
            </a:fld>
            <a:endParaRPr lang="fr-FR" altLang="fr-FR"/>
          </a:p>
        </p:txBody>
      </p:sp>
      <p:pic>
        <p:nvPicPr>
          <p:cNvPr id="3" name="Image 3">
            <a:extLst>
              <a:ext uri="{FF2B5EF4-FFF2-40B4-BE49-F238E27FC236}">
                <a16:creationId xmlns:a16="http://schemas.microsoft.com/office/drawing/2014/main" id="{0051AC53-47C2-4CCE-B65C-A5D0D08E1B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45" r="163" b="-284"/>
          <a:stretch/>
        </p:blipFill>
        <p:spPr>
          <a:xfrm>
            <a:off x="4670792" y="1771987"/>
            <a:ext cx="4469901" cy="4060726"/>
          </a:xfrm>
          <a:prstGeom prst="rect">
            <a:avLst/>
          </a:prstGeom>
        </p:spPr>
      </p:pic>
      <p:pic>
        <p:nvPicPr>
          <p:cNvPr id="4" name="Image 8">
            <a:extLst>
              <a:ext uri="{FF2B5EF4-FFF2-40B4-BE49-F238E27FC236}">
                <a16:creationId xmlns:a16="http://schemas.microsoft.com/office/drawing/2014/main" id="{DCA5985A-DC17-42FB-BCC9-4B73AE92D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346" r="9521" b="-274"/>
          <a:stretch/>
        </p:blipFill>
        <p:spPr>
          <a:xfrm>
            <a:off x="205521" y="1772106"/>
            <a:ext cx="3746686" cy="4186854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F7B9C56A-270D-45C9-8F4C-22E964EA0719}"/>
              </a:ext>
            </a:extLst>
          </p:cNvPr>
          <p:cNvSpPr/>
          <p:nvPr/>
        </p:nvSpPr>
        <p:spPr>
          <a:xfrm>
            <a:off x="3898996" y="3324533"/>
            <a:ext cx="760147" cy="668431"/>
          </a:xfrm>
          <a:prstGeom prst="right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8488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63E60D-C5EB-4902-8CF2-AF4E9E37C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a typeface="+mj-lt"/>
                <a:cs typeface="+mj-lt"/>
              </a:rPr>
              <a:t>RÉSULTAT : </a:t>
            </a:r>
            <a:r>
              <a:rPr lang="fr-FR">
                <a:cs typeface="Arial"/>
              </a:rPr>
              <a:t>Courant à sens unique</a:t>
            </a:r>
            <a:endParaRPr lang="fr-FR" b="0">
              <a:ea typeface="+mj-lt"/>
              <a:cs typeface="+mj-lt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C801A2-DC90-4813-8EE7-8CABEBBB1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C487333E-ACFB-4123-BFEA-6B730F402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2AEE7A-6CC4-4ACA-81EC-604EADD45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18</a:t>
            </a:fld>
            <a:endParaRPr lang="fr-FR" altLang="fr-FR"/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15DFD43D-B8C8-4E2B-BF25-BCB7A24BD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108" y="1262906"/>
            <a:ext cx="6212405" cy="510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55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46FC7-D94E-4682-B5F7-7AC3DE3CE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Arial"/>
              </a:rPr>
              <a:t>Variation densite de courant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DC8A1E-6373-4D8D-B2DC-9AE7904A9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EA750CB-08E2-4023-8B84-99C14FEB8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49D5D3-BF7B-4C60-8A5D-DC5888ABC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19</a:t>
            </a:fld>
            <a:endParaRPr lang="fr-FR" altLang="fr-FR"/>
          </a:p>
        </p:txBody>
      </p:sp>
      <p:pic>
        <p:nvPicPr>
          <p:cNvPr id="14" name="Image 14">
            <a:extLst>
              <a:ext uri="{FF2B5EF4-FFF2-40B4-BE49-F238E27FC236}">
                <a16:creationId xmlns:a16="http://schemas.microsoft.com/office/drawing/2014/main" id="{73A6102D-9FB2-4C84-94E3-508D27F35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1606782"/>
            <a:ext cx="5561734" cy="347558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A17097-57E0-42DC-8F83-45D306BE3BAC}"/>
              </a:ext>
            </a:extLst>
          </p:cNvPr>
          <p:cNvSpPr txBox="1"/>
          <p:nvPr/>
        </p:nvSpPr>
        <p:spPr>
          <a:xfrm>
            <a:off x="3395230" y="5161684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>
                <a:latin typeface="Arial"/>
                <a:cs typeface="Arial"/>
              </a:rPr>
              <a:t>Double pancake</a:t>
            </a:r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1056695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>
            <a:extLst>
              <a:ext uri="{FF2B5EF4-FFF2-40B4-BE49-F238E27FC236}">
                <a16:creationId xmlns:a16="http://schemas.microsoft.com/office/drawing/2014/main" id="{4D7D64ED-177C-4A9C-915D-57C6511ABE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381"/>
          <a:stretch/>
        </p:blipFill>
        <p:spPr>
          <a:xfrm>
            <a:off x="131426" y="1431758"/>
            <a:ext cx="4445324" cy="437448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9446FC7-D94E-4682-B5F7-7AC3DE3CE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Arial"/>
              </a:rPr>
              <a:t>Variation densite de courant</a:t>
            </a:r>
            <a:endParaRPr lang="fr-FR"/>
          </a:p>
        </p:txBody>
      </p:sp>
      <p:pic>
        <p:nvPicPr>
          <p:cNvPr id="9" name="Image 9">
            <a:extLst>
              <a:ext uri="{FF2B5EF4-FFF2-40B4-BE49-F238E27FC236}">
                <a16:creationId xmlns:a16="http://schemas.microsoft.com/office/drawing/2014/main" id="{9E581D9C-889C-4584-AFE0-5135B5287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8493" b="261"/>
          <a:stretch/>
        </p:blipFill>
        <p:spPr>
          <a:xfrm>
            <a:off x="4751210" y="1140028"/>
            <a:ext cx="4330347" cy="4955907"/>
          </a:xfr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DC8A1E-6373-4D8D-B2DC-9AE7904A9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EA750CB-08E2-4023-8B84-99C14FEB8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49D5D3-BF7B-4C60-8A5D-DC5888ABC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20</a:t>
            </a:fld>
            <a:endParaRPr lang="fr-FR" alt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B820FF-A36D-4669-960D-26CD51FB4C4C}"/>
              </a:ext>
            </a:extLst>
          </p:cNvPr>
          <p:cNvSpPr/>
          <p:nvPr/>
        </p:nvSpPr>
        <p:spPr>
          <a:xfrm>
            <a:off x="3543300" y="2971800"/>
            <a:ext cx="641639" cy="9663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19F29B1-39AB-48E9-89CC-81B3B1DA5B21}"/>
              </a:ext>
            </a:extLst>
          </p:cNvPr>
          <p:cNvCxnSpPr/>
          <p:nvPr/>
        </p:nvCxnSpPr>
        <p:spPr>
          <a:xfrm flipH="1">
            <a:off x="4179743" y="1750868"/>
            <a:ext cx="1130011" cy="1233921"/>
          </a:xfrm>
          <a:prstGeom prst="straightConnector1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BE0EF75-2105-499B-9C8B-A49A4147A1C5}"/>
              </a:ext>
            </a:extLst>
          </p:cNvPr>
          <p:cNvCxnSpPr>
            <a:cxnSpLocks/>
          </p:cNvCxnSpPr>
          <p:nvPr/>
        </p:nvCxnSpPr>
        <p:spPr>
          <a:xfrm flipH="1" flipV="1">
            <a:off x="4192732" y="3893993"/>
            <a:ext cx="1117022" cy="1558636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632BF73-C116-406B-B647-4C6E8C05E1E8}"/>
              </a:ext>
            </a:extLst>
          </p:cNvPr>
          <p:cNvCxnSpPr/>
          <p:nvPr/>
        </p:nvCxnSpPr>
        <p:spPr>
          <a:xfrm>
            <a:off x="4179744" y="3881004"/>
            <a:ext cx="1117022" cy="1571625"/>
          </a:xfrm>
          <a:prstGeom prst="straightConnector1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094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46FC7-D94E-4682-B5F7-7AC3DE3CE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CONTRAINTE : CHAMP MAXIMAL (1/2)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DC8A1E-6373-4D8D-B2DC-9AE7904A9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EA750CB-08E2-4023-8B84-99C14FEB8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49D5D3-BF7B-4C60-8A5D-DC5888ABC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21</a:t>
            </a:fld>
            <a:endParaRPr lang="fr-FR" altLang="fr-FR"/>
          </a:p>
        </p:txBody>
      </p:sp>
      <p:pic>
        <p:nvPicPr>
          <p:cNvPr id="4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8E3B07DA-143D-4C05-8296-4A1A7B707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149" y="2031422"/>
            <a:ext cx="7269249" cy="309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525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46FC7-D94E-4682-B5F7-7AC3DE3CE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CONTRAINTE : CHAMP MAXIMAL (2/2)</a:t>
            </a:r>
            <a:endParaRPr lang="fr-FR" dirty="0"/>
          </a:p>
        </p:txBody>
      </p:sp>
      <p:pic>
        <p:nvPicPr>
          <p:cNvPr id="4" name="Image 7">
            <a:extLst>
              <a:ext uri="{FF2B5EF4-FFF2-40B4-BE49-F238E27FC236}">
                <a16:creationId xmlns:a16="http://schemas.microsoft.com/office/drawing/2014/main" id="{AD6F5A03-CBA2-4729-95DB-95CCBD3AF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665" y="1599382"/>
            <a:ext cx="8712359" cy="4077189"/>
          </a:xfr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DC8A1E-6373-4D8D-B2DC-9AE7904A9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EA750CB-08E2-4023-8B84-99C14FEB8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49D5D3-BF7B-4C60-8A5D-DC5888ABC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22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83220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46FC7-D94E-4682-B5F7-7AC3DE3CE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Arial"/>
              </a:rPr>
              <a:t>resultat : CHAMP MAXIMAL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DC8A1E-6373-4D8D-B2DC-9AE7904A9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EA750CB-08E2-4023-8B84-99C14FEB8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49D5D3-BF7B-4C60-8A5D-DC5888ABC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23</a:t>
            </a:fld>
            <a:endParaRPr lang="fr-FR" altLang="fr-FR"/>
          </a:p>
        </p:txBody>
      </p:sp>
      <p:pic>
        <p:nvPicPr>
          <p:cNvPr id="4" name="Image 7">
            <a:extLst>
              <a:ext uri="{FF2B5EF4-FFF2-40B4-BE49-F238E27FC236}">
                <a16:creationId xmlns:a16="http://schemas.microsoft.com/office/drawing/2014/main" id="{9385862F-E9B4-4DCD-B428-2174AB5B0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672" y="1045322"/>
            <a:ext cx="5994144" cy="530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12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596D90-F664-4C2F-9DEC-A38A3FA4F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Arial"/>
              </a:rPr>
              <a:t>conclusion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2CC41-A38B-43A3-BC86-EA937C295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>
              <a:cs typeface="Arial"/>
            </a:endParaRPr>
          </a:p>
          <a:p>
            <a:r>
              <a:rPr lang="fr-FR" u="sng" dirty="0">
                <a:solidFill>
                  <a:srgbClr val="DC0528"/>
                </a:solidFill>
                <a:cs typeface="Arial"/>
              </a:rPr>
              <a:t>Contraintes implémentées</a:t>
            </a:r>
          </a:p>
          <a:p>
            <a:pPr lvl="4">
              <a:lnSpc>
                <a:spcPct val="100000"/>
              </a:lnSpc>
              <a:buAutoNum type="arabicPeriod"/>
            </a:pPr>
            <a:r>
              <a:rPr lang="fr-FR" dirty="0">
                <a:solidFill>
                  <a:srgbClr val="DC0528"/>
                </a:solidFill>
                <a:cs typeface="Arial"/>
              </a:rPr>
              <a:t>   Champ au centre</a:t>
            </a:r>
          </a:p>
          <a:p>
            <a:pPr lvl="4">
              <a:lnSpc>
                <a:spcPct val="100000"/>
              </a:lnSpc>
              <a:buAutoNum type="arabicPeriod"/>
            </a:pPr>
            <a:r>
              <a:rPr lang="fr-FR" dirty="0">
                <a:solidFill>
                  <a:srgbClr val="DC0528"/>
                </a:solidFill>
                <a:cs typeface="Arial"/>
              </a:rPr>
              <a:t>   Homogénéité</a:t>
            </a:r>
          </a:p>
          <a:p>
            <a:pPr lvl="4">
              <a:lnSpc>
                <a:spcPct val="100000"/>
              </a:lnSpc>
              <a:buAutoNum type="arabicPeriod"/>
            </a:pPr>
            <a:r>
              <a:rPr lang="fr-FR" dirty="0">
                <a:solidFill>
                  <a:srgbClr val="DC0528"/>
                </a:solidFill>
                <a:cs typeface="Arial"/>
              </a:rPr>
              <a:t>   Sections rectangulaires</a:t>
            </a:r>
          </a:p>
          <a:p>
            <a:pPr lvl="4">
              <a:lnSpc>
                <a:spcPct val="100000"/>
              </a:lnSpc>
              <a:buAutoNum type="arabicPeriod"/>
            </a:pPr>
            <a:r>
              <a:rPr lang="fr-FR" dirty="0">
                <a:solidFill>
                  <a:srgbClr val="DC0528"/>
                </a:solidFill>
                <a:cs typeface="Arial"/>
              </a:rPr>
              <a:t>   Champ maximal</a:t>
            </a:r>
          </a:p>
          <a:p>
            <a:pPr lvl="4">
              <a:lnSpc>
                <a:spcPct val="100000"/>
              </a:lnSpc>
            </a:pPr>
            <a:endParaRPr lang="fr-FR" dirty="0">
              <a:solidFill>
                <a:srgbClr val="DC0528"/>
              </a:solidFill>
              <a:cs typeface="Arial"/>
            </a:endParaRPr>
          </a:p>
          <a:p>
            <a:pPr lvl="4">
              <a:lnSpc>
                <a:spcPct val="100000"/>
              </a:lnSpc>
            </a:pPr>
            <a:r>
              <a:rPr lang="fr-FR" dirty="0">
                <a:solidFill>
                  <a:srgbClr val="DC0528"/>
                </a:solidFill>
                <a:cs typeface="Arial"/>
              </a:rPr>
              <a:t>        </a:t>
            </a:r>
            <a:r>
              <a:rPr lang="fr-FR" u="sng" dirty="0">
                <a:solidFill>
                  <a:srgbClr val="DC0528"/>
                </a:solidFill>
                <a:cs typeface="Arial"/>
              </a:rPr>
              <a:t>Contraintes restantes</a:t>
            </a:r>
          </a:p>
          <a:p>
            <a:pPr marL="819150" lvl="4" indent="-457200">
              <a:lnSpc>
                <a:spcPct val="100000"/>
              </a:lnSpc>
              <a:buAutoNum type="arabicPeriod"/>
            </a:pPr>
            <a:endParaRPr lang="fr-FR" dirty="0">
              <a:solidFill>
                <a:srgbClr val="DC0528"/>
              </a:solidFill>
              <a:cs typeface="Arial"/>
            </a:endParaRPr>
          </a:p>
          <a:p>
            <a:pPr marL="819150" lvl="4" indent="-457200">
              <a:lnSpc>
                <a:spcPct val="100000"/>
              </a:lnSpc>
              <a:buAutoNum type="arabicPeriod"/>
            </a:pPr>
            <a:r>
              <a:rPr lang="fr-FR" dirty="0">
                <a:solidFill>
                  <a:srgbClr val="DC0528"/>
                </a:solidFill>
                <a:cs typeface="Arial"/>
              </a:rPr>
              <a:t>Mécanique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0A7086-0895-4451-8A17-C044E9AE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EFD763-A3B4-4463-AC8D-999BC9B20463}" type="datetime4">
              <a:rPr lang="fr-FR"/>
              <a:pPr>
                <a:defRPr/>
              </a:pPr>
              <a:t>9 février 2021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87A93076-F1EA-47D2-8E93-0D549A583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CEA | 10 AVRIL 2012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93B830-C144-4BF1-94C7-0B36A43AD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|  PAGE </a:t>
            </a:r>
            <a:fld id="{33826E40-B755-4F30-9F5C-8D4DC5C96F21}" type="slidenum">
              <a:rPr lang="fr-FR" altLang="fr-FR"/>
              <a:pPr>
                <a:defRPr/>
              </a:pPr>
              <a:t>24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77802559"/>
      </p:ext>
    </p:extLst>
  </p:cSld>
  <p:clrMapOvr>
    <a:masterClrMapping/>
  </p:clrMapOvr>
</p:sld>
</file>

<file path=ppt/theme/theme1.xml><?xml version="1.0" encoding="utf-8"?>
<a:theme xmlns:a="http://schemas.openxmlformats.org/drawingml/2006/main" name="CEA VA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112604</TotalTime>
  <Words>1441</Words>
  <Application>Microsoft Office PowerPoint</Application>
  <PresentationFormat>Affichage à l'écran (4:3)</PresentationFormat>
  <Paragraphs>114</Paragraphs>
  <Slides>24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24</vt:i4>
      </vt:variant>
    </vt:vector>
  </HeadingPairs>
  <TitlesOfParts>
    <vt:vector size="26" baseType="lpstr">
      <vt:lpstr>CEA VA</vt:lpstr>
      <vt:lpstr>Conception personnalisée</vt:lpstr>
      <vt:lpstr>Présentation PowerPoint</vt:lpstr>
      <vt:lpstr>Etude du cerveau</vt:lpstr>
      <vt:lpstr>ISEULT : 11.72 T</vt:lpstr>
      <vt:lpstr>vers 14 T</vt:lpstr>
      <vt:lpstr>Cahier des charges</vt:lpstr>
      <vt:lpstr>CAHIER DES CHARGES</vt:lpstr>
      <vt:lpstr>Géométrie du problème</vt:lpstr>
      <vt:lpstr>Paramétrage</vt:lpstr>
      <vt:lpstr>FOnction de coût : volume de l'aimant</vt:lpstr>
      <vt:lpstr>CONtrainte : CHAmp au centre et homogénéité (1/2)</vt:lpstr>
      <vt:lpstr>CONtrainte : CHAmp au centre et homogénéité (2/2)</vt:lpstr>
      <vt:lpstr>Résultat : CHAmp au centre et homogénéité</vt:lpstr>
      <vt:lpstr>RÉSULTAT PRELIMINAIRE (2/2)</vt:lpstr>
      <vt:lpstr>CONTRAINTE : SECTions rectangulaires (1/3)</vt:lpstr>
      <vt:lpstr>CONTRAINTE : SECTions rectangulaires (2/3)</vt:lpstr>
      <vt:lpstr>CONTRAINTE : SECTions rectangulaires (3/3)</vt:lpstr>
      <vt:lpstr>Résultat : SECTIONS RECTANGULAIRES</vt:lpstr>
      <vt:lpstr>RÉSULTAT : Courant à sens unique</vt:lpstr>
      <vt:lpstr>Variation densite de courant</vt:lpstr>
      <vt:lpstr>Variation densite de courant</vt:lpstr>
      <vt:lpstr>CONTRAINTE : CHAMP MAXIMAL (1/2)</vt:lpstr>
      <vt:lpstr>CONTRAINTE : CHAMP MAXIMAL (2/2)</vt:lpstr>
      <vt:lpstr>resultat : CHAMP MAXIMAL</vt:lpstr>
      <vt:lpstr>conclusion</vt:lpstr>
    </vt:vector>
  </TitlesOfParts>
  <Company>cea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Field homogeneity of the Iseult magnet (Iseult review 13 June 2019)</dc:title>
  <dc:creator>DILASSER Guillaume</dc:creator>
  <cp:keywords>Iseult;review;magnetic field;homogeneity</cp:keywords>
  <cp:lastModifiedBy>BOUTROUELLE Mathis</cp:lastModifiedBy>
  <cp:revision>2299</cp:revision>
  <dcterms:created xsi:type="dcterms:W3CDTF">2009-09-07T13:49:30Z</dcterms:created>
  <dcterms:modified xsi:type="dcterms:W3CDTF">2021-02-09T15:53:28Z</dcterms:modified>
</cp:coreProperties>
</file>