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44"/>
  </p:notesMasterIdLst>
  <p:handoutMasterIdLst>
    <p:handoutMasterId r:id="rId45"/>
  </p:handoutMasterIdLst>
  <p:sldIdLst>
    <p:sldId id="256" r:id="rId2"/>
    <p:sldId id="357" r:id="rId3"/>
    <p:sldId id="314" r:id="rId4"/>
    <p:sldId id="318" r:id="rId5"/>
    <p:sldId id="330" r:id="rId6"/>
    <p:sldId id="332" r:id="rId7"/>
    <p:sldId id="333" r:id="rId8"/>
    <p:sldId id="334" r:id="rId9"/>
    <p:sldId id="316" r:id="rId10"/>
    <p:sldId id="331" r:id="rId11"/>
    <p:sldId id="320" r:id="rId12"/>
    <p:sldId id="317" r:id="rId13"/>
    <p:sldId id="321" r:id="rId14"/>
    <p:sldId id="311" r:id="rId15"/>
    <p:sldId id="306" r:id="rId16"/>
    <p:sldId id="307" r:id="rId17"/>
    <p:sldId id="335" r:id="rId18"/>
    <p:sldId id="312" r:id="rId19"/>
    <p:sldId id="337" r:id="rId20"/>
    <p:sldId id="341" r:id="rId21"/>
    <p:sldId id="336" r:id="rId22"/>
    <p:sldId id="322" r:id="rId23"/>
    <p:sldId id="342" r:id="rId24"/>
    <p:sldId id="324" r:id="rId25"/>
    <p:sldId id="325" r:id="rId26"/>
    <p:sldId id="326" r:id="rId27"/>
    <p:sldId id="327" r:id="rId28"/>
    <p:sldId id="328" r:id="rId29"/>
    <p:sldId id="350" r:id="rId30"/>
    <p:sldId id="329" r:id="rId31"/>
    <p:sldId id="344" r:id="rId32"/>
    <p:sldId id="352" r:id="rId33"/>
    <p:sldId id="354" r:id="rId34"/>
    <p:sldId id="353" r:id="rId35"/>
    <p:sldId id="345" r:id="rId36"/>
    <p:sldId id="347" r:id="rId37"/>
    <p:sldId id="310" r:id="rId38"/>
    <p:sldId id="349" r:id="rId39"/>
    <p:sldId id="338" r:id="rId40"/>
    <p:sldId id="339" r:id="rId41"/>
    <p:sldId id="355" r:id="rId42"/>
    <p:sldId id="356" r:id="rId43"/>
  </p:sldIdLst>
  <p:sldSz cx="9721850" cy="7200900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indent="-523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indent="-1047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008000"/>
    <a:srgbClr val="000066"/>
    <a:srgbClr val="003399"/>
    <a:srgbClr val="5F5F5F"/>
    <a:srgbClr val="3366CC"/>
    <a:srgbClr val="3366FF"/>
    <a:srgbClr val="3333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5116" autoAdjust="0"/>
  </p:normalViewPr>
  <p:slideViewPr>
    <p:cSldViewPr>
      <p:cViewPr varScale="1">
        <p:scale>
          <a:sx n="78" d="100"/>
          <a:sy n="78" d="100"/>
        </p:scale>
        <p:origin x="990" y="84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Courant critique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baseline="0" dirty="0"/>
              <a:t> du </a:t>
            </a:r>
            <a:r>
              <a:rPr lang="en-US" baseline="0" dirty="0" smtClean="0"/>
              <a:t>champ critique </a:t>
            </a:r>
            <a:r>
              <a:rPr lang="en-US" baseline="0" dirty="0"/>
              <a:t>à </a:t>
            </a:r>
            <a:r>
              <a:rPr lang="en-US" baseline="0" dirty="0" smtClean="0"/>
              <a:t>T=4,3K (</a:t>
            </a:r>
            <a:r>
              <a:rPr lang="en-US" baseline="0" dirty="0" err="1" smtClean="0"/>
              <a:t>Données</a:t>
            </a:r>
            <a:r>
              <a:rPr lang="en-US" baseline="0" dirty="0" smtClean="0"/>
              <a:t> Oxford)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1305907559905348"/>
          <c:y val="0.18931487838264136"/>
          <c:w val="0.54261664601607618"/>
          <c:h val="0.66929275488434536"/>
        </c:manualLayout>
      </c:layout>
      <c:scatterChart>
        <c:scatterStyle val="smoothMarker"/>
        <c:varyColors val="0"/>
        <c:ser>
          <c:idx val="0"/>
          <c:order val="0"/>
          <c:tx>
            <c:v>Courant critique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xVal>
            <c:numRef>
              <c:f>Feuil1!$C$3:$F$3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</c:numCache>
            </c:numRef>
          </c:xVal>
          <c:yVal>
            <c:numRef>
              <c:f>Feuil1!$C$4:$F$4</c:f>
              <c:numCache>
                <c:formatCode>General</c:formatCode>
                <c:ptCount val="4"/>
                <c:pt idx="0">
                  <c:v>443</c:v>
                </c:pt>
                <c:pt idx="1">
                  <c:v>328</c:v>
                </c:pt>
                <c:pt idx="2">
                  <c:v>232</c:v>
                </c:pt>
                <c:pt idx="3">
                  <c:v>150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925-4DA5-ABFA-708A1329A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757464"/>
        <c:axId val="170639080"/>
      </c:scatterChart>
      <c:valAx>
        <c:axId val="169757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Champs Critique Bc en T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639080"/>
        <c:crosses val="autoZero"/>
        <c:crossBetween val="midCat"/>
      </c:valAx>
      <c:valAx>
        <c:axId val="17063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Courant</a:t>
                </a:r>
                <a:r>
                  <a:rPr lang="fr-FR" baseline="0"/>
                  <a:t> Critique Ic en A</a:t>
                </a:r>
                <a:endParaRPr lang="fr-F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97574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1024078439441598"/>
          <c:y val="0.2857124390771828"/>
          <c:w val="0.29432217605038447"/>
          <c:h val="0.11142003210712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Champ magnétique des</a:t>
            </a:r>
            <a:r>
              <a:rPr lang="fr-FR" baseline="0"/>
              <a:t> bobines rouges dans le cas où elles seraient dans la position d'Helmholtz </a:t>
            </a:r>
            <a:r>
              <a:rPr lang="fr-FR"/>
              <a:t>en fonction de x</a:t>
            </a:r>
          </a:p>
        </c:rich>
      </c:tx>
      <c:layout>
        <c:manualLayout>
          <c:xMode val="edge"/>
          <c:yMode val="edge"/>
          <c:x val="9.526206419204955E-2"/>
          <c:y val="1.95930401006973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0595631673080056E-2"/>
          <c:y val="0.31145466795405857"/>
          <c:w val="0.75826547957489365"/>
          <c:h val="0.494499909501764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Feuil1!$E$1</c:f>
              <c:strCache>
                <c:ptCount val="1"/>
                <c:pt idx="0">
                  <c:v>B1(x)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Feuil1!$E$2:$E$122</c:f>
              <c:numCache>
                <c:formatCode>General</c:formatCode>
                <c:ptCount val="121"/>
                <c:pt idx="0">
                  <c:v>0.28016492629136913</c:v>
                </c:pt>
                <c:pt idx="1">
                  <c:v>0.28630972637141994</c:v>
                </c:pt>
                <c:pt idx="2">
                  <c:v>0.29247152672572524</c:v>
                </c:pt>
                <c:pt idx="3">
                  <c:v>0.29863914059279689</c:v>
                </c:pt>
                <c:pt idx="4">
                  <c:v>0.30480062970911914</c:v>
                </c:pt>
                <c:pt idx="5">
                  <c:v>0.31094331657480406</c:v>
                </c:pt>
                <c:pt idx="6">
                  <c:v>0.31705380444743886</c:v>
                </c:pt>
                <c:pt idx="7">
                  <c:v>0.32311800564565024</c:v>
                </c:pt>
                <c:pt idx="8">
                  <c:v>0.3291211786776686</c:v>
                </c:pt>
                <c:pt idx="9">
                  <c:v>0.33504797462417335</c:v>
                </c:pt>
                <c:pt idx="10">
                  <c:v>0.34088249309823349</c:v>
                </c:pt>
                <c:pt idx="11">
                  <c:v>0.34660834797829249</c:v>
                </c:pt>
                <c:pt idx="12">
                  <c:v>0.35220874296332394</c:v>
                </c:pt>
                <c:pt idx="13">
                  <c:v>0.35766655683393278</c:v>
                </c:pt>
                <c:pt idx="14">
                  <c:v>0.36296443812140017</c:v>
                </c:pt>
                <c:pt idx="15">
                  <c:v>0.3680849086914007</c:v>
                </c:pt>
                <c:pt idx="16">
                  <c:v>0.37301047554438915</c:v>
                </c:pt>
                <c:pt idx="17">
                  <c:v>0.37772374992490498</c:v>
                </c:pt>
                <c:pt idx="18">
                  <c:v>0.38220757262293548</c:v>
                </c:pt>
                <c:pt idx="19">
                  <c:v>0.38644514414791947</c:v>
                </c:pt>
                <c:pt idx="20">
                  <c:v>0.39042015826657644</c:v>
                </c:pt>
                <c:pt idx="21">
                  <c:v>0.39411693722612146</c:v>
                </c:pt>
                <c:pt idx="22">
                  <c:v>0.3975205668414834</c:v>
                </c:pt>
                <c:pt idx="23">
                  <c:v>0.40061702951506634</c:v>
                </c:pt>
                <c:pt idx="24">
                  <c:v>0.40339333318629245</c:v>
                </c:pt>
                <c:pt idx="25">
                  <c:v>0.40583763418047275</c:v>
                </c:pt>
                <c:pt idx="26">
                  <c:v>0.40793935194605896</c:v>
                </c:pt>
                <c:pt idx="27">
                  <c:v>0.40968927373825764</c:v>
                </c:pt>
                <c:pt idx="28">
                  <c:v>0.41107964742588698</c:v>
                </c:pt>
                <c:pt idx="29">
                  <c:v>0.4121042607658833</c:v>
                </c:pt>
                <c:pt idx="30">
                  <c:v>0.41275850570301004</c:v>
                </c:pt>
                <c:pt idx="31">
                  <c:v>0.41303942650623865</c:v>
                </c:pt>
                <c:pt idx="32">
                  <c:v>0.41294575084132457</c:v>
                </c:pt>
                <c:pt idx="33">
                  <c:v>0.41247790319357247</c:v>
                </c:pt>
                <c:pt idx="34">
                  <c:v>0.41163800038648768</c:v>
                </c:pt>
                <c:pt idx="35">
                  <c:v>0.41042982928128707</c:v>
                </c:pt>
                <c:pt idx="36">
                  <c:v>0.40885880707900779</c:v>
                </c:pt>
                <c:pt idx="37">
                  <c:v>0.40693192497117997</c:v>
                </c:pt>
                <c:pt idx="38">
                  <c:v>0.40465767618738935</c:v>
                </c:pt>
                <c:pt idx="39">
                  <c:v>0.40204596975996226</c:v>
                </c:pt>
                <c:pt idx="40">
                  <c:v>0.39910803156018787</c:v>
                </c:pt>
                <c:pt idx="41">
                  <c:v>0.39585629435139785</c:v>
                </c:pt>
                <c:pt idx="42">
                  <c:v>0.39230427874767954</c:v>
                </c:pt>
                <c:pt idx="43">
                  <c:v>0.38846646706093468</c:v>
                </c:pt>
                <c:pt idx="44">
                  <c:v>0.38435817206308354</c:v>
                </c:pt>
                <c:pt idx="45">
                  <c:v>0.37999540268571719</c:v>
                </c:pt>
                <c:pt idx="46">
                  <c:v>0.37539472862947865</c:v>
                </c:pt>
                <c:pt idx="47">
                  <c:v>0.37057314576411027</c:v>
                </c:pt>
                <c:pt idx="48">
                  <c:v>0.36554794407278091</c:v>
                </c:pt>
                <c:pt idx="49">
                  <c:v>0.36033657973726152</c:v>
                </c:pt>
                <c:pt idx="50">
                  <c:v>0.35495655278008231</c:v>
                </c:pt>
                <c:pt idx="51">
                  <c:v>0.3494252914830801</c:v>
                </c:pt>
                <c:pt idx="52">
                  <c:v>0.34376004459503262</c:v>
                </c:pt>
                <c:pt idx="53">
                  <c:v>0.33797778213100105</c:v>
                </c:pt>
                <c:pt idx="54">
                  <c:v>0.33209510535807252</c:v>
                </c:pt>
                <c:pt idx="55">
                  <c:v>0.32612816636170061</c:v>
                </c:pt>
                <c:pt idx="56">
                  <c:v>0.32009259739785156</c:v>
                </c:pt>
                <c:pt idx="57">
                  <c:v>0.31400345006231578</c:v>
                </c:pt>
                <c:pt idx="58">
                  <c:v>0.30787514415221356</c:v>
                </c:pt>
                <c:pt idx="59">
                  <c:v>0.30172142595777995</c:v>
                </c:pt>
                <c:pt idx="60">
                  <c:v>0.29555533560580421</c:v>
                </c:pt>
                <c:pt idx="61">
                  <c:v>0.28938918297993216</c:v>
                </c:pt>
                <c:pt idx="62">
                  <c:v>0.28323453166700197</c:v>
                </c:pt>
                <c:pt idx="63">
                  <c:v>0.27710219032182787</c:v>
                </c:pt>
                <c:pt idx="64">
                  <c:v>0.27100221080407177</c:v>
                </c:pt>
                <c:pt idx="65">
                  <c:v>0.26494389241850014</c:v>
                </c:pt>
                <c:pt idx="66">
                  <c:v>0.25893579158221047</c:v>
                </c:pt>
                <c:pt idx="67">
                  <c:v>0.25298573624747617</c:v>
                </c:pt>
                <c:pt idx="68">
                  <c:v>0.24710084442469937</c:v>
                </c:pt>
                <c:pt idx="69">
                  <c:v>0.2412875461748048</c:v>
                </c:pt>
                <c:pt idx="70">
                  <c:v>0.23555160847229309</c:v>
                </c:pt>
                <c:pt idx="71">
                  <c:v>0.22989816237749289</c:v>
                </c:pt>
                <c:pt idx="72">
                  <c:v>0.22433173199774492</c:v>
                </c:pt>
                <c:pt idx="73">
                  <c:v>0.21885626476084558</c:v>
                </c:pt>
                <c:pt idx="74">
                  <c:v>0.21347516256899779</c:v>
                </c:pt>
                <c:pt idx="75">
                  <c:v>0.20819131344656919</c:v>
                </c:pt>
                <c:pt idx="76">
                  <c:v>0.20300712333938853</c:v>
                </c:pt>
                <c:pt idx="77">
                  <c:v>0.19792454776635382</c:v>
                </c:pt>
                <c:pt idx="78">
                  <c:v>0.19294512306525372</c:v>
                </c:pt>
                <c:pt idx="79">
                  <c:v>0.18806999701346305</c:v>
                </c:pt>
                <c:pt idx="80">
                  <c:v>0.18329995864034268</c:v>
                </c:pt>
                <c:pt idx="81">
                  <c:v>0.17863546708144964</c:v>
                </c:pt>
                <c:pt idx="82">
                  <c:v>0.17407667935507837</c:v>
                </c:pt>
                <c:pt idx="83">
                  <c:v>0.1696234769690739</c:v>
                </c:pt>
                <c:pt idx="84">
                  <c:v>0.16527549129038921</c:v>
                </c:pt>
                <c:pt idx="85">
                  <c:v>0.16103212763156693</c:v>
                </c:pt>
                <c:pt idx="86">
                  <c:v>0.15689258802734246</c:v>
                </c:pt>
                <c:pt idx="87">
                  <c:v>0.15285589269101721</c:v>
                </c:pt>
                <c:pt idx="88">
                  <c:v>0.14892090015438447</c:v>
                </c:pt>
                <c:pt idx="89">
                  <c:v>0.14508632610687588</c:v>
                </c:pt>
                <c:pt idx="90">
                  <c:v>0.1413507609595458</c:v>
                </c:pt>
                <c:pt idx="91">
                  <c:v>0.13771268616761112</c:v>
                </c:pt>
                <c:pt idx="92">
                  <c:v>0.13417048935177289</c:v>
                </c:pt>
                <c:pt idx="93">
                  <c:v>0.13072247826360367</c:v>
                </c:pt>
                <c:pt idx="94">
                  <c:v>0.12736689364408119</c:v>
                </c:pt>
                <c:pt idx="95">
                  <c:v>0.12410192102702404</c:v>
                </c:pt>
                <c:pt idx="96">
                  <c:v>0.12092570154092613</c:v>
                </c:pt>
                <c:pt idx="97">
                  <c:v>0.11783634176358428</c:v>
                </c:pt>
                <c:pt idx="98">
                  <c:v>0.1148319226841259</c:v>
                </c:pt>
                <c:pt idx="99">
                  <c:v>0.11191050782667233</c:v>
                </c:pt>
                <c:pt idx="100">
                  <c:v>0.10907015058902304</c:v>
                </c:pt>
                <c:pt idx="101">
                  <c:v>0.10630890084848985</c:v>
                </c:pt>
                <c:pt idx="102">
                  <c:v>0.10362481088547319</c:v>
                </c:pt>
                <c:pt idx="103">
                  <c:v>0.10101594067354849</c:v>
                </c:pt>
                <c:pt idx="104">
                  <c:v>9.848036258287253E-2</c:v>
                </c:pt>
                <c:pt idx="105">
                  <c:v>9.6016165541593715E-2</c:v>
                </c:pt>
                <c:pt idx="106">
                  <c:v>9.3621458697761603E-2</c:v>
                </c:pt>
                <c:pt idx="107">
                  <c:v>9.1294374621991081E-2</c:v>
                </c:pt>
                <c:pt idx="108">
                  <c:v>8.9033072088867654E-2</c:v>
                </c:pt>
                <c:pt idx="109">
                  <c:v>8.6835738472851282E-2</c:v>
                </c:pt>
                <c:pt idx="110">
                  <c:v>8.4700591792201921E-2</c:v>
                </c:pt>
                <c:pt idx="111">
                  <c:v>8.2625882432302192E-2</c:v>
                </c:pt>
                <c:pt idx="112">
                  <c:v>8.0609894577641908E-2</c:v>
                </c:pt>
                <c:pt idx="113">
                  <c:v>7.8650947379704766E-2</c:v>
                </c:pt>
                <c:pt idx="114">
                  <c:v>7.6747395886054323E-2</c:v>
                </c:pt>
                <c:pt idx="115">
                  <c:v>7.4897631754054506E-2</c:v>
                </c:pt>
                <c:pt idx="116">
                  <c:v>7.3100083770897495E-2</c:v>
                </c:pt>
                <c:pt idx="117">
                  <c:v>7.1353218199934954E-2</c:v>
                </c:pt>
                <c:pt idx="118">
                  <c:v>6.9655538971729491E-2</c:v>
                </c:pt>
                <c:pt idx="119">
                  <c:v>6.8005587736753345E-2</c:v>
                </c:pt>
                <c:pt idx="120">
                  <c:v>6.6401943795270146E-2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3B4-4BA0-82C2-92DE053F1C78}"/>
            </c:ext>
          </c:extLst>
        </c:ser>
        <c:ser>
          <c:idx val="1"/>
          <c:order val="1"/>
          <c:tx>
            <c:strRef>
              <c:f>Feuil1!$F$1</c:f>
              <c:strCache>
                <c:ptCount val="1"/>
                <c:pt idx="0">
                  <c:v>B2(x)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Feuil1!$F$2:$F$122</c:f>
              <c:numCache>
                <c:formatCode>General</c:formatCode>
                <c:ptCount val="121"/>
                <c:pt idx="0">
                  <c:v>6.6401943795270035E-2</c:v>
                </c:pt>
                <c:pt idx="1">
                  <c:v>6.8005587736753095E-2</c:v>
                </c:pt>
                <c:pt idx="2">
                  <c:v>6.9655538971729256E-2</c:v>
                </c:pt>
                <c:pt idx="3">
                  <c:v>7.1353218199934815E-2</c:v>
                </c:pt>
                <c:pt idx="4">
                  <c:v>7.3100083770897356E-2</c:v>
                </c:pt>
                <c:pt idx="5">
                  <c:v>7.4897631754054381E-2</c:v>
                </c:pt>
                <c:pt idx="6">
                  <c:v>7.6747395886054323E-2</c:v>
                </c:pt>
                <c:pt idx="7">
                  <c:v>7.8650947379704628E-2</c:v>
                </c:pt>
                <c:pt idx="8">
                  <c:v>8.0609894577641616E-2</c:v>
                </c:pt>
                <c:pt idx="9">
                  <c:v>8.2625882432301886E-2</c:v>
                </c:pt>
                <c:pt idx="10">
                  <c:v>8.4700591792201602E-2</c:v>
                </c:pt>
                <c:pt idx="11">
                  <c:v>8.6835738472850976E-2</c:v>
                </c:pt>
                <c:pt idx="12">
                  <c:v>8.9033072088867488E-2</c:v>
                </c:pt>
                <c:pt idx="13">
                  <c:v>9.1294374621990748E-2</c:v>
                </c:pt>
                <c:pt idx="14">
                  <c:v>9.3621458697761603E-2</c:v>
                </c:pt>
                <c:pt idx="15">
                  <c:v>9.6016165541593368E-2</c:v>
                </c:pt>
                <c:pt idx="16">
                  <c:v>9.8480362582872363E-2</c:v>
                </c:pt>
                <c:pt idx="17">
                  <c:v>0.10101594067354813</c:v>
                </c:pt>
                <c:pt idx="18">
                  <c:v>0.10362481088547282</c:v>
                </c:pt>
                <c:pt idx="19">
                  <c:v>0.10630890084848948</c:v>
                </c:pt>
                <c:pt idx="20">
                  <c:v>0.10907015058902285</c:v>
                </c:pt>
                <c:pt idx="21">
                  <c:v>0.11191050782667233</c:v>
                </c:pt>
                <c:pt idx="22">
                  <c:v>0.1148319226841257</c:v>
                </c:pt>
                <c:pt idx="23">
                  <c:v>0.11783634176358405</c:v>
                </c:pt>
                <c:pt idx="24">
                  <c:v>0.1209257015409257</c:v>
                </c:pt>
                <c:pt idx="25">
                  <c:v>0.1241019210270238</c:v>
                </c:pt>
                <c:pt idx="26">
                  <c:v>0.12736689364408119</c:v>
                </c:pt>
                <c:pt idx="27">
                  <c:v>0.13072247826360345</c:v>
                </c:pt>
                <c:pt idx="28">
                  <c:v>0.13417048935177239</c:v>
                </c:pt>
                <c:pt idx="29">
                  <c:v>0.13771268616761112</c:v>
                </c:pt>
                <c:pt idx="30">
                  <c:v>0.1413507609595453</c:v>
                </c:pt>
                <c:pt idx="31">
                  <c:v>0.14508632610687539</c:v>
                </c:pt>
                <c:pt idx="32">
                  <c:v>0.14892090015438392</c:v>
                </c:pt>
                <c:pt idx="33">
                  <c:v>0.15285589269101696</c:v>
                </c:pt>
                <c:pt idx="34">
                  <c:v>0.15689258802734191</c:v>
                </c:pt>
                <c:pt idx="35">
                  <c:v>0.1610321276315666</c:v>
                </c:pt>
                <c:pt idx="36">
                  <c:v>0.16527549129038863</c:v>
                </c:pt>
                <c:pt idx="37">
                  <c:v>0.16962347696907329</c:v>
                </c:pt>
                <c:pt idx="38">
                  <c:v>0.17407667935507773</c:v>
                </c:pt>
                <c:pt idx="39">
                  <c:v>0.17863546708144901</c:v>
                </c:pt>
                <c:pt idx="40">
                  <c:v>0.18329995864034204</c:v>
                </c:pt>
                <c:pt idx="41">
                  <c:v>0.18806999701346236</c:v>
                </c:pt>
                <c:pt idx="42">
                  <c:v>0.19294512306525302</c:v>
                </c:pt>
                <c:pt idx="43">
                  <c:v>0.19792454776635346</c:v>
                </c:pt>
                <c:pt idx="44">
                  <c:v>0.20300712333938817</c:v>
                </c:pt>
                <c:pt idx="45">
                  <c:v>0.20819131344656847</c:v>
                </c:pt>
                <c:pt idx="46">
                  <c:v>0.21347516256899743</c:v>
                </c:pt>
                <c:pt idx="47">
                  <c:v>0.21885626476084519</c:v>
                </c:pt>
                <c:pt idx="48">
                  <c:v>0.2243317319977445</c:v>
                </c:pt>
                <c:pt idx="49">
                  <c:v>0.22989816237749289</c:v>
                </c:pt>
                <c:pt idx="50">
                  <c:v>0.23555160847229223</c:v>
                </c:pt>
                <c:pt idx="51">
                  <c:v>0.2412875461748048</c:v>
                </c:pt>
                <c:pt idx="52">
                  <c:v>0.24710084442469848</c:v>
                </c:pt>
                <c:pt idx="53">
                  <c:v>0.25298573624747533</c:v>
                </c:pt>
                <c:pt idx="54">
                  <c:v>0.25893579158221003</c:v>
                </c:pt>
                <c:pt idx="55">
                  <c:v>0.26494389241849919</c:v>
                </c:pt>
                <c:pt idx="56">
                  <c:v>0.27100221080407128</c:v>
                </c:pt>
                <c:pt idx="57">
                  <c:v>0.27710219032182737</c:v>
                </c:pt>
                <c:pt idx="58">
                  <c:v>0.28323453166700147</c:v>
                </c:pt>
                <c:pt idx="59">
                  <c:v>0.2893891829799311</c:v>
                </c:pt>
                <c:pt idx="60">
                  <c:v>0.29555533560580366</c:v>
                </c:pt>
                <c:pt idx="61">
                  <c:v>0.3017214259577794</c:v>
                </c:pt>
                <c:pt idx="62">
                  <c:v>0.30787514415221301</c:v>
                </c:pt>
                <c:pt idx="63">
                  <c:v>0.31400345006231523</c:v>
                </c:pt>
                <c:pt idx="64">
                  <c:v>0.32009259739785156</c:v>
                </c:pt>
                <c:pt idx="65">
                  <c:v>0.32612816636170061</c:v>
                </c:pt>
                <c:pt idx="66">
                  <c:v>0.33209510535807252</c:v>
                </c:pt>
                <c:pt idx="67">
                  <c:v>0.33797778213100044</c:v>
                </c:pt>
                <c:pt idx="68">
                  <c:v>0.34376004459503262</c:v>
                </c:pt>
                <c:pt idx="69">
                  <c:v>0.34942529148307944</c:v>
                </c:pt>
                <c:pt idx="70">
                  <c:v>0.35495655278008231</c:v>
                </c:pt>
                <c:pt idx="71">
                  <c:v>0.36033657973726091</c:v>
                </c:pt>
                <c:pt idx="72">
                  <c:v>0.36554794407278091</c:v>
                </c:pt>
                <c:pt idx="73">
                  <c:v>0.37057314576410899</c:v>
                </c:pt>
                <c:pt idx="74">
                  <c:v>0.37539472862947865</c:v>
                </c:pt>
                <c:pt idx="75">
                  <c:v>0.37999540268571652</c:v>
                </c:pt>
                <c:pt idx="76">
                  <c:v>0.38435817206308281</c:v>
                </c:pt>
                <c:pt idx="77">
                  <c:v>0.38846646706093468</c:v>
                </c:pt>
                <c:pt idx="78">
                  <c:v>0.39230427874767954</c:v>
                </c:pt>
                <c:pt idx="79">
                  <c:v>0.39585629435139785</c:v>
                </c:pt>
                <c:pt idx="80">
                  <c:v>0.3991080315601872</c:v>
                </c:pt>
                <c:pt idx="81">
                  <c:v>0.40204596975996226</c:v>
                </c:pt>
                <c:pt idx="82">
                  <c:v>0.40465767618738863</c:v>
                </c:pt>
                <c:pt idx="83">
                  <c:v>0.40693192497117997</c:v>
                </c:pt>
                <c:pt idx="84">
                  <c:v>0.40885880707900779</c:v>
                </c:pt>
                <c:pt idx="85">
                  <c:v>0.41042982928128707</c:v>
                </c:pt>
                <c:pt idx="86">
                  <c:v>0.41163800038648768</c:v>
                </c:pt>
                <c:pt idx="87">
                  <c:v>0.41247790319357247</c:v>
                </c:pt>
                <c:pt idx="88">
                  <c:v>0.41294575084132457</c:v>
                </c:pt>
                <c:pt idx="89">
                  <c:v>0.41303942650623865</c:v>
                </c:pt>
                <c:pt idx="90">
                  <c:v>0.41275850570301004</c:v>
                </c:pt>
                <c:pt idx="91">
                  <c:v>0.4121042607658833</c:v>
                </c:pt>
                <c:pt idx="92">
                  <c:v>0.41107964742588843</c:v>
                </c:pt>
                <c:pt idx="93">
                  <c:v>0.40968927373825764</c:v>
                </c:pt>
                <c:pt idx="94">
                  <c:v>0.40793935194605896</c:v>
                </c:pt>
                <c:pt idx="95">
                  <c:v>0.40583763418047275</c:v>
                </c:pt>
                <c:pt idx="96">
                  <c:v>0.40339333318629245</c:v>
                </c:pt>
                <c:pt idx="97">
                  <c:v>0.40061702951506634</c:v>
                </c:pt>
                <c:pt idx="98">
                  <c:v>0.39752056684148485</c:v>
                </c:pt>
                <c:pt idx="99">
                  <c:v>0.39411693722612146</c:v>
                </c:pt>
                <c:pt idx="100">
                  <c:v>0.39042015826657783</c:v>
                </c:pt>
                <c:pt idx="101">
                  <c:v>0.38644514414792014</c:v>
                </c:pt>
                <c:pt idx="102">
                  <c:v>0.38220757262293548</c:v>
                </c:pt>
                <c:pt idx="103">
                  <c:v>0.37772374992490565</c:v>
                </c:pt>
                <c:pt idx="104">
                  <c:v>0.37301047554438982</c:v>
                </c:pt>
                <c:pt idx="105">
                  <c:v>0.3680849086914007</c:v>
                </c:pt>
                <c:pt idx="106">
                  <c:v>0.36296443812140017</c:v>
                </c:pt>
                <c:pt idx="107">
                  <c:v>0.35766655683393278</c:v>
                </c:pt>
                <c:pt idx="108">
                  <c:v>0.35220874296332394</c:v>
                </c:pt>
                <c:pt idx="109">
                  <c:v>0.34660834797829376</c:v>
                </c:pt>
                <c:pt idx="110">
                  <c:v>0.34088249309823349</c:v>
                </c:pt>
                <c:pt idx="111">
                  <c:v>0.33504797462417335</c:v>
                </c:pt>
                <c:pt idx="112">
                  <c:v>0.32912117867766916</c:v>
                </c:pt>
                <c:pt idx="113">
                  <c:v>0.32311800564565024</c:v>
                </c:pt>
                <c:pt idx="114">
                  <c:v>0.31705380444744002</c:v>
                </c:pt>
                <c:pt idx="115">
                  <c:v>0.31094331657480406</c:v>
                </c:pt>
                <c:pt idx="116">
                  <c:v>0.30480062970911914</c:v>
                </c:pt>
                <c:pt idx="117">
                  <c:v>0.298639140592798</c:v>
                </c:pt>
                <c:pt idx="118">
                  <c:v>0.29247152672572579</c:v>
                </c:pt>
                <c:pt idx="119">
                  <c:v>0.28630972637142094</c:v>
                </c:pt>
                <c:pt idx="120">
                  <c:v>0.28016492629136913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F3B4-4BA0-82C2-92DE053F1C78}"/>
            </c:ext>
          </c:extLst>
        </c:ser>
        <c:ser>
          <c:idx val="2"/>
          <c:order val="2"/>
          <c:tx>
            <c:strRef>
              <c:f>Feuil1!$G$1</c:f>
              <c:strCache>
                <c:ptCount val="1"/>
                <c:pt idx="0">
                  <c:v>B(x)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Feuil1!$G$2:$G$122</c:f>
              <c:numCache>
                <c:formatCode>General</c:formatCode>
                <c:ptCount val="121"/>
                <c:pt idx="0">
                  <c:v>0.34656687008663917</c:v>
                </c:pt>
                <c:pt idx="1">
                  <c:v>0.35431531410817302</c:v>
                </c:pt>
                <c:pt idx="2">
                  <c:v>0.36212706569745451</c:v>
                </c:pt>
                <c:pt idx="3">
                  <c:v>0.36999235879273173</c:v>
                </c:pt>
                <c:pt idx="4">
                  <c:v>0.37790071348001653</c:v>
                </c:pt>
                <c:pt idx="5">
                  <c:v>0.38584094832885846</c:v>
                </c:pt>
                <c:pt idx="6">
                  <c:v>0.3938012003334932</c:v>
                </c:pt>
                <c:pt idx="7">
                  <c:v>0.40176895302535487</c:v>
                </c:pt>
                <c:pt idx="8">
                  <c:v>0.40973107325531022</c:v>
                </c:pt>
                <c:pt idx="9">
                  <c:v>0.41767385705647525</c:v>
                </c:pt>
                <c:pt idx="10">
                  <c:v>0.42558308489043506</c:v>
                </c:pt>
                <c:pt idx="11">
                  <c:v>0.43344408645114346</c:v>
                </c:pt>
                <c:pt idx="12">
                  <c:v>0.4412418150521914</c:v>
                </c:pt>
                <c:pt idx="13">
                  <c:v>0.44896093145592353</c:v>
                </c:pt>
                <c:pt idx="14">
                  <c:v>0.45658589681916179</c:v>
                </c:pt>
                <c:pt idx="15">
                  <c:v>0.46410107423299407</c:v>
                </c:pt>
                <c:pt idx="16">
                  <c:v>0.4714908381272615</c:v>
                </c:pt>
                <c:pt idx="17">
                  <c:v>0.47873969059845312</c:v>
                </c:pt>
                <c:pt idx="18">
                  <c:v>0.48583238350840829</c:v>
                </c:pt>
                <c:pt idx="19">
                  <c:v>0.49275404499640896</c:v>
                </c:pt>
                <c:pt idx="20">
                  <c:v>0.49949030885559931</c:v>
                </c:pt>
                <c:pt idx="21">
                  <c:v>0.50602744505279373</c:v>
                </c:pt>
                <c:pt idx="22">
                  <c:v>0.51235248952560908</c:v>
                </c:pt>
                <c:pt idx="23">
                  <c:v>0.51845337127865043</c:v>
                </c:pt>
                <c:pt idx="24">
                  <c:v>0.52431903472721819</c:v>
                </c:pt>
                <c:pt idx="25">
                  <c:v>0.52993955520749658</c:v>
                </c:pt>
                <c:pt idx="26">
                  <c:v>0.53530624559014017</c:v>
                </c:pt>
                <c:pt idx="27">
                  <c:v>0.54041175200186109</c:v>
                </c:pt>
                <c:pt idx="28">
                  <c:v>0.54525013677765943</c:v>
                </c:pt>
                <c:pt idx="29">
                  <c:v>0.54981694693349437</c:v>
                </c:pt>
                <c:pt idx="30">
                  <c:v>0.55410926666255533</c:v>
                </c:pt>
                <c:pt idx="31">
                  <c:v>0.55812575261311403</c:v>
                </c:pt>
                <c:pt idx="32">
                  <c:v>0.56186665099570843</c:v>
                </c:pt>
                <c:pt idx="33">
                  <c:v>0.56533379588458943</c:v>
                </c:pt>
                <c:pt idx="34">
                  <c:v>0.56853058841382964</c:v>
                </c:pt>
                <c:pt idx="35">
                  <c:v>0.57146195691285362</c:v>
                </c:pt>
                <c:pt idx="36">
                  <c:v>0.57413429836939645</c:v>
                </c:pt>
                <c:pt idx="37">
                  <c:v>0.57655540194025323</c:v>
                </c:pt>
                <c:pt idx="38">
                  <c:v>0.5787343555424671</c:v>
                </c:pt>
                <c:pt idx="39">
                  <c:v>0.58068143684141127</c:v>
                </c:pt>
                <c:pt idx="40">
                  <c:v>0.58240799020052991</c:v>
                </c:pt>
                <c:pt idx="41">
                  <c:v>0.58392629136486018</c:v>
                </c:pt>
                <c:pt idx="42">
                  <c:v>0.58524940181293261</c:v>
                </c:pt>
                <c:pt idx="43">
                  <c:v>0.58639101482728817</c:v>
                </c:pt>
                <c:pt idx="44">
                  <c:v>0.58736529540247173</c:v>
                </c:pt>
                <c:pt idx="45">
                  <c:v>0.58818671613228568</c:v>
                </c:pt>
                <c:pt idx="46">
                  <c:v>0.5888698911984761</c:v>
                </c:pt>
                <c:pt idx="47">
                  <c:v>0.58942941052495545</c:v>
                </c:pt>
                <c:pt idx="48">
                  <c:v>0.58987967607052538</c:v>
                </c:pt>
                <c:pt idx="49">
                  <c:v>0.59023474211475446</c:v>
                </c:pt>
                <c:pt idx="50">
                  <c:v>0.5905081612523746</c:v>
                </c:pt>
                <c:pt idx="51">
                  <c:v>0.59071283765788496</c:v>
                </c:pt>
                <c:pt idx="52">
                  <c:v>0.59086088901973111</c:v>
                </c:pt>
                <c:pt idx="53">
                  <c:v>0.59096351837847638</c:v>
                </c:pt>
                <c:pt idx="54">
                  <c:v>0.59103089694028255</c:v>
                </c:pt>
                <c:pt idx="55">
                  <c:v>0.59107205878019986</c:v>
                </c:pt>
                <c:pt idx="56">
                  <c:v>0.59109480820192284</c:v>
                </c:pt>
                <c:pt idx="57">
                  <c:v>0.59110564038414315</c:v>
                </c:pt>
                <c:pt idx="58">
                  <c:v>0.59110967581921503</c:v>
                </c:pt>
                <c:pt idx="59">
                  <c:v>0.59111060893771106</c:v>
                </c:pt>
                <c:pt idx="60">
                  <c:v>0.59111067121160787</c:v>
                </c:pt>
                <c:pt idx="61">
                  <c:v>0.59111060893771161</c:v>
                </c:pt>
                <c:pt idx="62">
                  <c:v>0.59110967581921492</c:v>
                </c:pt>
                <c:pt idx="63">
                  <c:v>0.59110564038414304</c:v>
                </c:pt>
                <c:pt idx="64">
                  <c:v>0.59109480820192339</c:v>
                </c:pt>
                <c:pt idx="65">
                  <c:v>0.59107205878020075</c:v>
                </c:pt>
                <c:pt idx="66">
                  <c:v>0.59103089694028299</c:v>
                </c:pt>
                <c:pt idx="67">
                  <c:v>0.5909635183784766</c:v>
                </c:pt>
                <c:pt idx="68">
                  <c:v>0.59086088901973199</c:v>
                </c:pt>
                <c:pt idx="69">
                  <c:v>0.59071283765788429</c:v>
                </c:pt>
                <c:pt idx="70">
                  <c:v>0.59050816125237537</c:v>
                </c:pt>
                <c:pt idx="71">
                  <c:v>0.5902347421147538</c:v>
                </c:pt>
                <c:pt idx="72">
                  <c:v>0.58987967607052583</c:v>
                </c:pt>
                <c:pt idx="73">
                  <c:v>0.58942941052495457</c:v>
                </c:pt>
                <c:pt idx="74">
                  <c:v>0.58886989119847644</c:v>
                </c:pt>
                <c:pt idx="75">
                  <c:v>0.58818671613228568</c:v>
                </c:pt>
                <c:pt idx="76">
                  <c:v>0.58736529540247129</c:v>
                </c:pt>
                <c:pt idx="77">
                  <c:v>0.5863910148272885</c:v>
                </c:pt>
                <c:pt idx="78">
                  <c:v>0.58524940181293328</c:v>
                </c:pt>
                <c:pt idx="79">
                  <c:v>0.58392629136486085</c:v>
                </c:pt>
                <c:pt idx="80">
                  <c:v>0.58240799020052991</c:v>
                </c:pt>
                <c:pt idx="81">
                  <c:v>0.58068143684141194</c:v>
                </c:pt>
                <c:pt idx="82">
                  <c:v>0.57873435554246699</c:v>
                </c:pt>
                <c:pt idx="83">
                  <c:v>0.5765554019402539</c:v>
                </c:pt>
                <c:pt idx="84">
                  <c:v>0.574134298369397</c:v>
                </c:pt>
                <c:pt idx="85">
                  <c:v>0.57146195691285406</c:v>
                </c:pt>
                <c:pt idx="86">
                  <c:v>0.56853058841383008</c:v>
                </c:pt>
                <c:pt idx="87">
                  <c:v>0.56533379588458965</c:v>
                </c:pt>
                <c:pt idx="88">
                  <c:v>0.56186665099570909</c:v>
                </c:pt>
                <c:pt idx="89">
                  <c:v>0.55812575261311448</c:v>
                </c:pt>
                <c:pt idx="90">
                  <c:v>0.55410926666255578</c:v>
                </c:pt>
                <c:pt idx="91">
                  <c:v>0.54981694693349437</c:v>
                </c:pt>
                <c:pt idx="92">
                  <c:v>0.54525013677766132</c:v>
                </c:pt>
                <c:pt idx="93">
                  <c:v>0.54041175200186131</c:v>
                </c:pt>
                <c:pt idx="94">
                  <c:v>0.53530624559014017</c:v>
                </c:pt>
                <c:pt idx="95">
                  <c:v>0.5299395552074968</c:v>
                </c:pt>
                <c:pt idx="96">
                  <c:v>0.52431903472721864</c:v>
                </c:pt>
                <c:pt idx="97">
                  <c:v>0.51845337127865065</c:v>
                </c:pt>
                <c:pt idx="98">
                  <c:v>0.51235248952561074</c:v>
                </c:pt>
                <c:pt idx="99">
                  <c:v>0.50602744505279373</c:v>
                </c:pt>
                <c:pt idx="100">
                  <c:v>0.49949030885560086</c:v>
                </c:pt>
                <c:pt idx="101">
                  <c:v>0.49275404499640996</c:v>
                </c:pt>
                <c:pt idx="102">
                  <c:v>0.48583238350840868</c:v>
                </c:pt>
                <c:pt idx="103">
                  <c:v>0.47873969059845412</c:v>
                </c:pt>
                <c:pt idx="104">
                  <c:v>0.47149083812726234</c:v>
                </c:pt>
                <c:pt idx="105">
                  <c:v>0.4641010742329944</c:v>
                </c:pt>
                <c:pt idx="106">
                  <c:v>0.45658589681916179</c:v>
                </c:pt>
                <c:pt idx="107">
                  <c:v>0.44896093145592386</c:v>
                </c:pt>
                <c:pt idx="108">
                  <c:v>0.44124181505219162</c:v>
                </c:pt>
                <c:pt idx="109">
                  <c:v>0.43344408645114507</c:v>
                </c:pt>
                <c:pt idx="110">
                  <c:v>0.42558308489043539</c:v>
                </c:pt>
                <c:pt idx="111">
                  <c:v>0.41767385705647553</c:v>
                </c:pt>
                <c:pt idx="112">
                  <c:v>0.40973107325531105</c:v>
                </c:pt>
                <c:pt idx="113">
                  <c:v>0.40176895302535498</c:v>
                </c:pt>
                <c:pt idx="114">
                  <c:v>0.39380120033349436</c:v>
                </c:pt>
                <c:pt idx="115">
                  <c:v>0.38584094832885857</c:v>
                </c:pt>
                <c:pt idx="116">
                  <c:v>0.37790071348001664</c:v>
                </c:pt>
                <c:pt idx="117">
                  <c:v>0.36999235879273296</c:v>
                </c:pt>
                <c:pt idx="118">
                  <c:v>0.36212706569745529</c:v>
                </c:pt>
                <c:pt idx="119">
                  <c:v>0.3543153141081743</c:v>
                </c:pt>
                <c:pt idx="120">
                  <c:v>0.34656687008663928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F3B4-4BA0-82C2-92DE053F1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640256"/>
        <c:axId val="170640648"/>
      </c:scatterChart>
      <c:valAx>
        <c:axId val="170640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x en 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640648"/>
        <c:crosses val="autoZero"/>
        <c:crossBetween val="midCat"/>
      </c:valAx>
      <c:valAx>
        <c:axId val="17064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Amplitude</a:t>
                </a:r>
                <a:r>
                  <a:rPr lang="fr-FR" baseline="0"/>
                  <a:t> du champ magnétiuqe (T)</a:t>
                </a:r>
                <a:endParaRPr lang="fr-FR"/>
              </a:p>
            </c:rich>
          </c:tx>
          <c:layout>
            <c:manualLayout>
              <c:xMode val="edge"/>
              <c:yMode val="edge"/>
              <c:x val="8.3727338953979626E-3"/>
              <c:y val="0.151961154319663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640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261485558602012"/>
          <c:y val="0.16888450429333265"/>
          <c:w val="0.12218130576810324"/>
          <c:h val="0.221236185255050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Champ magnétique des bobines</a:t>
            </a:r>
            <a:r>
              <a:rPr lang="fr-FR" baseline="0"/>
              <a:t> rouge pour l'aimant NanoWAVE en fonction de x</a:t>
            </a:r>
            <a:endParaRPr lang="fr-F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Feuil1!$H$1</c:f>
              <c:strCache>
                <c:ptCount val="1"/>
                <c:pt idx="0">
                  <c:v>B1r(x)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Feuil1!$H$2:$H$122</c:f>
              <c:numCache>
                <c:formatCode>General</c:formatCode>
                <c:ptCount val="121"/>
                <c:pt idx="0">
                  <c:v>5.1159211167803913E-2</c:v>
                </c:pt>
                <c:pt idx="1">
                  <c:v>5.2328704504359135E-2</c:v>
                </c:pt>
                <c:pt idx="2">
                  <c:v>5.3531002813343817E-2</c:v>
                </c:pt>
                <c:pt idx="3">
                  <c:v>5.4767132461061817E-2</c:v>
                </c:pt>
                <c:pt idx="4">
                  <c:v>5.6038151702897429E-2</c:v>
                </c:pt>
                <c:pt idx="5">
                  <c:v>5.7345151399986589E-2</c:v>
                </c:pt>
                <c:pt idx="6">
                  <c:v>5.8689255716256904E-2</c:v>
                </c:pt>
                <c:pt idx="7">
                  <c:v>6.0071622790638074E-2</c:v>
                </c:pt>
                <c:pt idx="8">
                  <c:v>6.1493445378662435E-2</c:v>
                </c:pt>
                <c:pt idx="9">
                  <c:v>6.2955951457022347E-2</c:v>
                </c:pt>
                <c:pt idx="10">
                  <c:v>6.4460404783960965E-2</c:v>
                </c:pt>
                <c:pt idx="11">
                  <c:v>6.6008105407610429E-2</c:v>
                </c:pt>
                <c:pt idx="12">
                  <c:v>6.7600390113568762E-2</c:v>
                </c:pt>
                <c:pt idx="13">
                  <c:v>6.9238632802118616E-2</c:v>
                </c:pt>
                <c:pt idx="14">
                  <c:v>7.0924244784525137E-2</c:v>
                </c:pt>
                <c:pt idx="15">
                  <c:v>7.265867498681898E-2</c:v>
                </c:pt>
                <c:pt idx="16">
                  <c:v>7.4443410048348355E-2</c:v>
                </c:pt>
                <c:pt idx="17">
                  <c:v>7.627997430118702E-2</c:v>
                </c:pt>
                <c:pt idx="18">
                  <c:v>7.8169929615203054E-2</c:v>
                </c:pt>
                <c:pt idx="19">
                  <c:v>8.0114875092213531E-2</c:v>
                </c:pt>
                <c:pt idx="20">
                  <c:v>8.2116446591193173E-2</c:v>
                </c:pt>
                <c:pt idx="21">
                  <c:v>8.4176316064940804E-2</c:v>
                </c:pt>
                <c:pt idx="22">
                  <c:v>8.6296190686961469E-2</c:v>
                </c:pt>
                <c:pt idx="23">
                  <c:v>8.84778117455777E-2</c:v>
                </c:pt>
                <c:pt idx="24">
                  <c:v>9.0722953280445551E-2</c:v>
                </c:pt>
                <c:pt idx="25">
                  <c:v>9.303342043473023E-2</c:v>
                </c:pt>
                <c:pt idx="26">
                  <c:v>9.5411047494187884E-2</c:v>
                </c:pt>
                <c:pt idx="27">
                  <c:v>9.7857695582315704E-2</c:v>
                </c:pt>
                <c:pt idx="28">
                  <c:v>0.10037524997858464</c:v>
                </c:pt>
                <c:pt idx="29">
                  <c:v>0.10296561702456535</c:v>
                </c:pt>
                <c:pt idx="30">
                  <c:v>0.10563072058051508</c:v>
                </c:pt>
                <c:pt idx="31">
                  <c:v>0.10837249799273782</c:v>
                </c:pt>
                <c:pt idx="32">
                  <c:v>0.11119289552978441</c:v>
                </c:pt>
                <c:pt idx="33">
                  <c:v>0.11409386324334142</c:v>
                </c:pt>
                <c:pt idx="34">
                  <c:v>0.11707734920752563</c:v>
                </c:pt>
                <c:pt idx="35">
                  <c:v>0.12014529308829162</c:v>
                </c:pt>
                <c:pt idx="36">
                  <c:v>0.12329961899278953</c:v>
                </c:pt>
                <c:pt idx="37">
                  <c:v>0.12654222754690936</c:v>
                </c:pt>
                <c:pt idx="38">
                  <c:v>0.12987498714790327</c:v>
                </c:pt>
                <c:pt idx="39">
                  <c:v>0.13329972433802237</c:v>
                </c:pt>
                <c:pt idx="40">
                  <c:v>0.13681821324460194</c:v>
                </c:pt>
                <c:pt idx="41">
                  <c:v>0.14043216403208916</c:v>
                </c:pt>
                <c:pt idx="42">
                  <c:v>0.14414321031222155</c:v>
                </c:pt>
                <c:pt idx="43">
                  <c:v>0.14795289546007387</c:v>
                </c:pt>
                <c:pt idx="44">
                  <c:v>0.15186265778613531</c:v>
                </c:pt>
                <c:pt idx="45">
                  <c:v>0.15587381451806656</c:v>
                </c:pt>
                <c:pt idx="46">
                  <c:v>0.15998754455051772</c:v>
                </c:pt>
                <c:pt idx="47">
                  <c:v>0.16420486992751918</c:v>
                </c:pt>
                <c:pt idx="48">
                  <c:v>0.16852663602964263</c:v>
                </c:pt>
                <c:pt idx="49">
                  <c:v>0.17295349044759223</c:v>
                </c:pt>
                <c:pt idx="50">
                  <c:v>0.17748586053528104</c:v>
                </c:pt>
                <c:pt idx="51">
                  <c:v>0.18212392964899005</c:v>
                </c:pt>
                <c:pt idx="52">
                  <c:v>0.1868676120950736</c:v>
                </c:pt>
                <c:pt idx="53">
                  <c:v>0.19171652682702212</c:v>
                </c:pt>
                <c:pt idx="54">
                  <c:v>0.1966699699537329</c:v>
                </c:pt>
                <c:pt idx="55">
                  <c:v>0.2017268861446346</c:v>
                </c:pt>
                <c:pt idx="56">
                  <c:v>0.20688583904402319</c:v>
                </c:pt>
                <c:pt idx="57">
                  <c:v>0.21214498083661476</c:v>
                </c:pt>
                <c:pt idx="58">
                  <c:v>0.21750202113890404</c:v>
                </c:pt>
                <c:pt idx="59">
                  <c:v>0.22295419542636369</c:v>
                </c:pt>
                <c:pt idx="60">
                  <c:v>0.22849823324465901</c:v>
                </c:pt>
                <c:pt idx="61">
                  <c:v>0.23413032649362614</c:v>
                </c:pt>
                <c:pt idx="62">
                  <c:v>0.23984609811537361</c:v>
                </c:pt>
                <c:pt idx="63">
                  <c:v>0.24564057156199376</c:v>
                </c:pt>
                <c:pt idx="64">
                  <c:v>0.25150814146336942</c:v>
                </c:pt>
                <c:pt idx="65">
                  <c:v>0.2574425459605873</c:v>
                </c:pt>
                <c:pt idx="66">
                  <c:v>0.26343684121449756</c:v>
                </c:pt>
                <c:pt idx="67">
                  <c:v>0.26948337864090294</c:v>
                </c:pt>
                <c:pt idx="68">
                  <c:v>0.27557378546225286</c:v>
                </c:pt>
                <c:pt idx="69">
                  <c:v>0.28169894919915417</c:v>
                </c:pt>
                <c:pt idx="70">
                  <c:v>0.28784900675174568</c:v>
                </c:pt>
                <c:pt idx="71">
                  <c:v>0.2940133387392837</c:v>
                </c:pt>
                <c:pt idx="72">
                  <c:v>0.300180569774192</c:v>
                </c:pt>
                <c:pt idx="73">
                  <c:v>0.30633857534252018</c:v>
                </c:pt>
                <c:pt idx="74">
                  <c:v>0.31247449594422805</c:v>
                </c:pt>
                <c:pt idx="75">
                  <c:v>0.31857475911219113</c:v>
                </c:pt>
                <c:pt idx="76">
                  <c:v>0.32462510987672794</c:v>
                </c:pt>
                <c:pt idx="77">
                  <c:v>0.33061065017129715</c:v>
                </c:pt>
                <c:pt idx="78">
                  <c:v>0.33651588758396123</c:v>
                </c:pt>
                <c:pt idx="79">
                  <c:v>0.34232479374761798</c:v>
                </c:pt>
                <c:pt idx="80">
                  <c:v>0.34802087253007563</c:v>
                </c:pt>
                <c:pt idx="81">
                  <c:v>0.35358723803343878</c:v>
                </c:pt>
                <c:pt idx="82">
                  <c:v>0.35900670224255116</c:v>
                </c:pt>
                <c:pt idx="83">
                  <c:v>0.36426187197682025</c:v>
                </c:pt>
                <c:pt idx="84">
                  <c:v>0.36933525460169619</c:v>
                </c:pt>
                <c:pt idx="85">
                  <c:v>0.37420937174959901</c:v>
                </c:pt>
                <c:pt idx="86">
                  <c:v>0.37886688009002661</c:v>
                </c:pt>
                <c:pt idx="87">
                  <c:v>0.38329069798044751</c:v>
                </c:pt>
                <c:pt idx="88">
                  <c:v>0.3874641366297259</c:v>
                </c:pt>
                <c:pt idx="89">
                  <c:v>0.39137103422074176</c:v>
                </c:pt>
                <c:pt idx="90">
                  <c:v>0.39499589127526846</c:v>
                </c:pt>
                <c:pt idx="91">
                  <c:v>0.39832400540889285</c:v>
                </c:pt>
                <c:pt idx="92">
                  <c:v>0.40134160352284148</c:v>
                </c:pt>
                <c:pt idx="93">
                  <c:v>0.40403596941877457</c:v>
                </c:pt>
                <c:pt idx="94">
                  <c:v>0.40639556480644007</c:v>
                </c:pt>
                <c:pt idx="95">
                  <c:v>0.40841014170578971</c:v>
                </c:pt>
                <c:pt idx="96">
                  <c:v>0.41007084432659002</c:v>
                </c:pt>
                <c:pt idx="97">
                  <c:v>0.41137029863982166</c:v>
                </c:pt>
                <c:pt idx="98">
                  <c:v>0.41230268803445608</c:v>
                </c:pt>
                <c:pt idx="99">
                  <c:v>0.41286381367702757</c:v>
                </c:pt>
                <c:pt idx="100">
                  <c:v>0.41305113845458824</c:v>
                </c:pt>
                <c:pt idx="101">
                  <c:v>0.41286381367702757</c:v>
                </c:pt>
                <c:pt idx="102">
                  <c:v>0.41230268803445608</c:v>
                </c:pt>
                <c:pt idx="103">
                  <c:v>0.41137029863982166</c:v>
                </c:pt>
                <c:pt idx="104">
                  <c:v>0.41007084432659002</c:v>
                </c:pt>
                <c:pt idx="105">
                  <c:v>0.40841014170578971</c:v>
                </c:pt>
                <c:pt idx="106">
                  <c:v>0.40639556480644007</c:v>
                </c:pt>
                <c:pt idx="107">
                  <c:v>0.40403596941877457</c:v>
                </c:pt>
                <c:pt idx="108">
                  <c:v>0.40134160352284148</c:v>
                </c:pt>
                <c:pt idx="109">
                  <c:v>0.39832400540889285</c:v>
                </c:pt>
                <c:pt idx="110">
                  <c:v>0.39499589127526846</c:v>
                </c:pt>
                <c:pt idx="111">
                  <c:v>0.39137103422074176</c:v>
                </c:pt>
                <c:pt idx="112">
                  <c:v>0.38746413662972734</c:v>
                </c:pt>
                <c:pt idx="113">
                  <c:v>0.38329069798044751</c:v>
                </c:pt>
                <c:pt idx="114">
                  <c:v>0.37886688009002728</c:v>
                </c:pt>
                <c:pt idx="115">
                  <c:v>0.37420937174959901</c:v>
                </c:pt>
                <c:pt idx="116">
                  <c:v>0.36933525460169619</c:v>
                </c:pt>
                <c:pt idx="117">
                  <c:v>0.36426187197682153</c:v>
                </c:pt>
                <c:pt idx="118">
                  <c:v>0.35900670224255116</c:v>
                </c:pt>
                <c:pt idx="119">
                  <c:v>0.35358723803343878</c:v>
                </c:pt>
                <c:pt idx="120">
                  <c:v>0.34802087253007624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067-4303-9D40-F1235F738EDD}"/>
            </c:ext>
          </c:extLst>
        </c:ser>
        <c:ser>
          <c:idx val="1"/>
          <c:order val="1"/>
          <c:tx>
            <c:strRef>
              <c:f>Feuil1!$I$1</c:f>
              <c:strCache>
                <c:ptCount val="1"/>
                <c:pt idx="0">
                  <c:v>B2r(x)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Feuil1!$I$2:$I$122</c:f>
              <c:numCache>
                <c:formatCode>General</c:formatCode>
                <c:ptCount val="121"/>
                <c:pt idx="0">
                  <c:v>0.34802087253007563</c:v>
                </c:pt>
                <c:pt idx="1">
                  <c:v>0.35358723803343878</c:v>
                </c:pt>
                <c:pt idx="2">
                  <c:v>0.35900670224255116</c:v>
                </c:pt>
                <c:pt idx="3">
                  <c:v>0.36426187197682025</c:v>
                </c:pt>
                <c:pt idx="4">
                  <c:v>0.36933525460169619</c:v>
                </c:pt>
                <c:pt idx="5">
                  <c:v>0.37420937174959901</c:v>
                </c:pt>
                <c:pt idx="6">
                  <c:v>0.37886688009002661</c:v>
                </c:pt>
                <c:pt idx="7">
                  <c:v>0.38329069798044751</c:v>
                </c:pt>
                <c:pt idx="8">
                  <c:v>0.3874641366297259</c:v>
                </c:pt>
                <c:pt idx="9">
                  <c:v>0.39137103422074176</c:v>
                </c:pt>
                <c:pt idx="10">
                  <c:v>0.39499589127526846</c:v>
                </c:pt>
                <c:pt idx="11">
                  <c:v>0.39832400540889285</c:v>
                </c:pt>
                <c:pt idx="12">
                  <c:v>0.40134160352284148</c:v>
                </c:pt>
                <c:pt idx="13">
                  <c:v>0.40403596941877457</c:v>
                </c:pt>
                <c:pt idx="14">
                  <c:v>0.40639556480644007</c:v>
                </c:pt>
                <c:pt idx="15">
                  <c:v>0.40841014170578899</c:v>
                </c:pt>
                <c:pt idx="16">
                  <c:v>0.41007084432659002</c:v>
                </c:pt>
                <c:pt idx="17">
                  <c:v>0.41137029863982166</c:v>
                </c:pt>
                <c:pt idx="18">
                  <c:v>0.41230268803445608</c:v>
                </c:pt>
                <c:pt idx="19">
                  <c:v>0.41286381367702757</c:v>
                </c:pt>
                <c:pt idx="20">
                  <c:v>0.41305113845458824</c:v>
                </c:pt>
                <c:pt idx="21">
                  <c:v>0.41286381367702757</c:v>
                </c:pt>
                <c:pt idx="22">
                  <c:v>0.41230268803445608</c:v>
                </c:pt>
                <c:pt idx="23">
                  <c:v>0.41137029863982238</c:v>
                </c:pt>
                <c:pt idx="24">
                  <c:v>0.41007084432659002</c:v>
                </c:pt>
                <c:pt idx="25">
                  <c:v>0.40841014170578971</c:v>
                </c:pt>
                <c:pt idx="26">
                  <c:v>0.40639556480644007</c:v>
                </c:pt>
                <c:pt idx="27">
                  <c:v>0.40403596941877457</c:v>
                </c:pt>
                <c:pt idx="28">
                  <c:v>0.40134160352284148</c:v>
                </c:pt>
                <c:pt idx="29">
                  <c:v>0.39832400540889285</c:v>
                </c:pt>
                <c:pt idx="30">
                  <c:v>0.39499589127526846</c:v>
                </c:pt>
                <c:pt idx="31">
                  <c:v>0.39137103422074176</c:v>
                </c:pt>
                <c:pt idx="32">
                  <c:v>0.38746413662972734</c:v>
                </c:pt>
                <c:pt idx="33">
                  <c:v>0.38329069798044751</c:v>
                </c:pt>
                <c:pt idx="34">
                  <c:v>0.37886688009002728</c:v>
                </c:pt>
                <c:pt idx="35">
                  <c:v>0.37420937174959901</c:v>
                </c:pt>
                <c:pt idx="36">
                  <c:v>0.36933525460169619</c:v>
                </c:pt>
                <c:pt idx="37">
                  <c:v>0.36426187197682153</c:v>
                </c:pt>
                <c:pt idx="38">
                  <c:v>0.35900670224255116</c:v>
                </c:pt>
                <c:pt idx="39">
                  <c:v>0.35358723803343878</c:v>
                </c:pt>
                <c:pt idx="40">
                  <c:v>0.34802087253007624</c:v>
                </c:pt>
                <c:pt idx="41">
                  <c:v>0.34232479374761854</c:v>
                </c:pt>
                <c:pt idx="42">
                  <c:v>0.33651588758396245</c:v>
                </c:pt>
                <c:pt idx="43">
                  <c:v>0.33061065017129831</c:v>
                </c:pt>
                <c:pt idx="44">
                  <c:v>0.32462510987672794</c:v>
                </c:pt>
                <c:pt idx="45">
                  <c:v>0.3185747591121923</c:v>
                </c:pt>
                <c:pt idx="46">
                  <c:v>0.31247449594422855</c:v>
                </c:pt>
                <c:pt idx="47">
                  <c:v>0.30633857534252074</c:v>
                </c:pt>
                <c:pt idx="48">
                  <c:v>0.30018056977419255</c:v>
                </c:pt>
                <c:pt idx="49">
                  <c:v>0.29401333873928426</c:v>
                </c:pt>
                <c:pt idx="50">
                  <c:v>0.28784900675174668</c:v>
                </c:pt>
                <c:pt idx="51">
                  <c:v>0.28169894919915467</c:v>
                </c:pt>
                <c:pt idx="52">
                  <c:v>0.27557378546225336</c:v>
                </c:pt>
                <c:pt idx="53">
                  <c:v>0.26948337864090344</c:v>
                </c:pt>
                <c:pt idx="54">
                  <c:v>0.26343684121449801</c:v>
                </c:pt>
                <c:pt idx="55">
                  <c:v>0.25744254596058774</c:v>
                </c:pt>
                <c:pt idx="56">
                  <c:v>0.25150814146337036</c:v>
                </c:pt>
                <c:pt idx="57">
                  <c:v>0.2456405715619942</c:v>
                </c:pt>
                <c:pt idx="58">
                  <c:v>0.23984609811537447</c:v>
                </c:pt>
                <c:pt idx="59">
                  <c:v>0.23413032649362614</c:v>
                </c:pt>
                <c:pt idx="60">
                  <c:v>0.22849823324465945</c:v>
                </c:pt>
                <c:pt idx="61">
                  <c:v>0.22295419542636449</c:v>
                </c:pt>
                <c:pt idx="62">
                  <c:v>0.21750202113890404</c:v>
                </c:pt>
                <c:pt idx="63">
                  <c:v>0.21214498083661512</c:v>
                </c:pt>
                <c:pt idx="64">
                  <c:v>0.20688583904402355</c:v>
                </c:pt>
                <c:pt idx="65">
                  <c:v>0.20172688614463496</c:v>
                </c:pt>
                <c:pt idx="66">
                  <c:v>0.19666996995373359</c:v>
                </c:pt>
                <c:pt idx="67">
                  <c:v>0.19171652682702248</c:v>
                </c:pt>
                <c:pt idx="68">
                  <c:v>0.18686761209507394</c:v>
                </c:pt>
                <c:pt idx="69">
                  <c:v>0.18212392964899068</c:v>
                </c:pt>
                <c:pt idx="70">
                  <c:v>0.17748586053528134</c:v>
                </c:pt>
                <c:pt idx="71">
                  <c:v>0.17295349044759284</c:v>
                </c:pt>
                <c:pt idx="72">
                  <c:v>0.16852663602964293</c:v>
                </c:pt>
                <c:pt idx="73">
                  <c:v>0.16420486992751945</c:v>
                </c:pt>
                <c:pt idx="74">
                  <c:v>0.159987544550518</c:v>
                </c:pt>
                <c:pt idx="75">
                  <c:v>0.15587381451806712</c:v>
                </c:pt>
                <c:pt idx="76">
                  <c:v>0.15186265778613559</c:v>
                </c:pt>
                <c:pt idx="77">
                  <c:v>0.14795289546007412</c:v>
                </c:pt>
                <c:pt idx="78">
                  <c:v>0.1441432103122218</c:v>
                </c:pt>
                <c:pt idx="79">
                  <c:v>0.14043216403208963</c:v>
                </c:pt>
                <c:pt idx="80">
                  <c:v>0.13681821324460194</c:v>
                </c:pt>
                <c:pt idx="81">
                  <c:v>0.13329972433802237</c:v>
                </c:pt>
                <c:pt idx="82">
                  <c:v>0.12987498714790371</c:v>
                </c:pt>
                <c:pt idx="83">
                  <c:v>0.12654222754690958</c:v>
                </c:pt>
                <c:pt idx="84">
                  <c:v>0.12329961899278975</c:v>
                </c:pt>
                <c:pt idx="85">
                  <c:v>0.12014529308829205</c:v>
                </c:pt>
                <c:pt idx="86">
                  <c:v>0.11707734920752604</c:v>
                </c:pt>
                <c:pt idx="87">
                  <c:v>0.11409386324334163</c:v>
                </c:pt>
                <c:pt idx="88">
                  <c:v>0.11119289552978481</c:v>
                </c:pt>
                <c:pt idx="89">
                  <c:v>0.1083724979927382</c:v>
                </c:pt>
                <c:pt idx="90">
                  <c:v>0.10563072058051527</c:v>
                </c:pt>
                <c:pt idx="91">
                  <c:v>0.10296561702456553</c:v>
                </c:pt>
                <c:pt idx="92">
                  <c:v>0.10037524997858464</c:v>
                </c:pt>
                <c:pt idx="93">
                  <c:v>9.7857695582315704E-2</c:v>
                </c:pt>
                <c:pt idx="94">
                  <c:v>9.5411047494188217E-2</c:v>
                </c:pt>
                <c:pt idx="95">
                  <c:v>9.3033420434730563E-2</c:v>
                </c:pt>
                <c:pt idx="96">
                  <c:v>9.0722953280445717E-2</c:v>
                </c:pt>
                <c:pt idx="97">
                  <c:v>8.8477811745577853E-2</c:v>
                </c:pt>
                <c:pt idx="98">
                  <c:v>8.6296190686961621E-2</c:v>
                </c:pt>
                <c:pt idx="99">
                  <c:v>8.4176316064940943E-2</c:v>
                </c:pt>
                <c:pt idx="100">
                  <c:v>8.2116446591193465E-2</c:v>
                </c:pt>
                <c:pt idx="101">
                  <c:v>8.0114875092213808E-2</c:v>
                </c:pt>
                <c:pt idx="102">
                  <c:v>7.8169929615203179E-2</c:v>
                </c:pt>
                <c:pt idx="103">
                  <c:v>7.6279974301187173E-2</c:v>
                </c:pt>
                <c:pt idx="104">
                  <c:v>7.444341004834848E-2</c:v>
                </c:pt>
                <c:pt idx="105">
                  <c:v>7.265867498681923E-2</c:v>
                </c:pt>
                <c:pt idx="106">
                  <c:v>7.0924244784525262E-2</c:v>
                </c:pt>
                <c:pt idx="107">
                  <c:v>6.9238632802118741E-2</c:v>
                </c:pt>
                <c:pt idx="108">
                  <c:v>6.7600390113568998E-2</c:v>
                </c:pt>
                <c:pt idx="109">
                  <c:v>6.600810540761054E-2</c:v>
                </c:pt>
                <c:pt idx="110">
                  <c:v>6.4460404783961076E-2</c:v>
                </c:pt>
                <c:pt idx="111">
                  <c:v>6.2955951457022583E-2</c:v>
                </c:pt>
                <c:pt idx="112">
                  <c:v>6.1493445378662664E-2</c:v>
                </c:pt>
                <c:pt idx="113">
                  <c:v>6.0071622790638178E-2</c:v>
                </c:pt>
                <c:pt idx="114">
                  <c:v>5.8689255716256904E-2</c:v>
                </c:pt>
                <c:pt idx="115">
                  <c:v>5.7345151399986791E-2</c:v>
                </c:pt>
                <c:pt idx="116">
                  <c:v>5.6038151702897429E-2</c:v>
                </c:pt>
                <c:pt idx="117">
                  <c:v>5.4767132461061914E-2</c:v>
                </c:pt>
                <c:pt idx="118">
                  <c:v>5.3531002813343921E-2</c:v>
                </c:pt>
                <c:pt idx="119">
                  <c:v>5.2328704504359225E-2</c:v>
                </c:pt>
                <c:pt idx="120">
                  <c:v>5.1159211167804003E-2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067-4303-9D40-F1235F738EDD}"/>
            </c:ext>
          </c:extLst>
        </c:ser>
        <c:ser>
          <c:idx val="2"/>
          <c:order val="2"/>
          <c:tx>
            <c:strRef>
              <c:f>Feuil1!$J$1</c:f>
              <c:strCache>
                <c:ptCount val="1"/>
                <c:pt idx="0">
                  <c:v>Br(x)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Feuil1!$D$2:$D$122</c:f>
              <c:numCache>
                <c:formatCode>General</c:formatCode>
                <c:ptCount val="121"/>
                <c:pt idx="0">
                  <c:v>-12</c:v>
                </c:pt>
                <c:pt idx="1">
                  <c:v>-11.8</c:v>
                </c:pt>
                <c:pt idx="2">
                  <c:v>-11.600000000000001</c:v>
                </c:pt>
                <c:pt idx="3">
                  <c:v>-11.400000000000002</c:v>
                </c:pt>
                <c:pt idx="4">
                  <c:v>-11.200000000000003</c:v>
                </c:pt>
                <c:pt idx="5">
                  <c:v>-11.000000000000004</c:v>
                </c:pt>
                <c:pt idx="6">
                  <c:v>-10.800000000000004</c:v>
                </c:pt>
                <c:pt idx="7">
                  <c:v>-10.600000000000005</c:v>
                </c:pt>
                <c:pt idx="8">
                  <c:v>-10.400000000000006</c:v>
                </c:pt>
                <c:pt idx="9">
                  <c:v>-10.200000000000006</c:v>
                </c:pt>
                <c:pt idx="10">
                  <c:v>-10.000000000000007</c:v>
                </c:pt>
                <c:pt idx="11">
                  <c:v>-9.8000000000000078</c:v>
                </c:pt>
                <c:pt idx="12">
                  <c:v>-9.6000000000000085</c:v>
                </c:pt>
                <c:pt idx="13">
                  <c:v>-9.4000000000000092</c:v>
                </c:pt>
                <c:pt idx="14">
                  <c:v>-9.2000000000000099</c:v>
                </c:pt>
                <c:pt idx="15">
                  <c:v>-9.0000000000000107</c:v>
                </c:pt>
                <c:pt idx="16">
                  <c:v>-8.8000000000000114</c:v>
                </c:pt>
                <c:pt idx="17">
                  <c:v>-8.6000000000000121</c:v>
                </c:pt>
                <c:pt idx="18">
                  <c:v>-8.4000000000000128</c:v>
                </c:pt>
                <c:pt idx="19">
                  <c:v>-8.2000000000000135</c:v>
                </c:pt>
                <c:pt idx="20">
                  <c:v>-8.0000000000000142</c:v>
                </c:pt>
                <c:pt idx="21">
                  <c:v>-7.800000000000014</c:v>
                </c:pt>
                <c:pt idx="22">
                  <c:v>-7.6000000000000139</c:v>
                </c:pt>
                <c:pt idx="23">
                  <c:v>-7.4000000000000137</c:v>
                </c:pt>
                <c:pt idx="24">
                  <c:v>-7.2000000000000135</c:v>
                </c:pt>
                <c:pt idx="25">
                  <c:v>-7.0000000000000133</c:v>
                </c:pt>
                <c:pt idx="26">
                  <c:v>-6.8000000000000131</c:v>
                </c:pt>
                <c:pt idx="27">
                  <c:v>-6.600000000000013</c:v>
                </c:pt>
                <c:pt idx="28">
                  <c:v>-6.4000000000000128</c:v>
                </c:pt>
                <c:pt idx="29">
                  <c:v>-6.2000000000000126</c:v>
                </c:pt>
                <c:pt idx="30">
                  <c:v>-6.0000000000000124</c:v>
                </c:pt>
                <c:pt idx="31">
                  <c:v>-5.8000000000000123</c:v>
                </c:pt>
                <c:pt idx="32">
                  <c:v>-5.6000000000000121</c:v>
                </c:pt>
                <c:pt idx="33">
                  <c:v>-5.4000000000000119</c:v>
                </c:pt>
                <c:pt idx="34">
                  <c:v>-5.2000000000000117</c:v>
                </c:pt>
                <c:pt idx="35">
                  <c:v>-5.0000000000000115</c:v>
                </c:pt>
                <c:pt idx="36">
                  <c:v>-4.8000000000000114</c:v>
                </c:pt>
                <c:pt idx="37">
                  <c:v>-4.6000000000000112</c:v>
                </c:pt>
                <c:pt idx="38">
                  <c:v>-4.400000000000011</c:v>
                </c:pt>
                <c:pt idx="39">
                  <c:v>-4.2000000000000108</c:v>
                </c:pt>
                <c:pt idx="40">
                  <c:v>-4.0000000000000107</c:v>
                </c:pt>
                <c:pt idx="41">
                  <c:v>-3.8000000000000105</c:v>
                </c:pt>
                <c:pt idx="42">
                  <c:v>-3.6000000000000103</c:v>
                </c:pt>
                <c:pt idx="43">
                  <c:v>-3.4000000000000101</c:v>
                </c:pt>
                <c:pt idx="44">
                  <c:v>-3.2000000000000099</c:v>
                </c:pt>
                <c:pt idx="45">
                  <c:v>-3.0000000000000098</c:v>
                </c:pt>
                <c:pt idx="46">
                  <c:v>-2.8000000000000096</c:v>
                </c:pt>
                <c:pt idx="47">
                  <c:v>-2.6000000000000094</c:v>
                </c:pt>
                <c:pt idx="48">
                  <c:v>-2.4000000000000092</c:v>
                </c:pt>
                <c:pt idx="49">
                  <c:v>-2.2000000000000091</c:v>
                </c:pt>
                <c:pt idx="50">
                  <c:v>-2.0000000000000089</c:v>
                </c:pt>
                <c:pt idx="51">
                  <c:v>-1.8000000000000089</c:v>
                </c:pt>
                <c:pt idx="52">
                  <c:v>-1.600000000000009</c:v>
                </c:pt>
                <c:pt idx="53">
                  <c:v>-1.400000000000009</c:v>
                </c:pt>
                <c:pt idx="54">
                  <c:v>-1.2000000000000091</c:v>
                </c:pt>
                <c:pt idx="55">
                  <c:v>-1.0000000000000091</c:v>
                </c:pt>
                <c:pt idx="56">
                  <c:v>-0.80000000000000915</c:v>
                </c:pt>
                <c:pt idx="57">
                  <c:v>-0.60000000000000919</c:v>
                </c:pt>
                <c:pt idx="58">
                  <c:v>-0.40000000000000918</c:v>
                </c:pt>
                <c:pt idx="59">
                  <c:v>-0.20000000000000917</c:v>
                </c:pt>
                <c:pt idx="60" formatCode="0E+00">
                  <c:v>-9.1593399531575415E-15</c:v>
                </c:pt>
                <c:pt idx="61">
                  <c:v>0.19999999999999085</c:v>
                </c:pt>
                <c:pt idx="62">
                  <c:v>0.39999999999999086</c:v>
                </c:pt>
                <c:pt idx="63">
                  <c:v>0.59999999999999087</c:v>
                </c:pt>
                <c:pt idx="64">
                  <c:v>0.79999999999999094</c:v>
                </c:pt>
                <c:pt idx="65">
                  <c:v>0.9999999999999909</c:v>
                </c:pt>
                <c:pt idx="66">
                  <c:v>1.1999999999999909</c:v>
                </c:pt>
                <c:pt idx="67">
                  <c:v>1.3999999999999908</c:v>
                </c:pt>
                <c:pt idx="68">
                  <c:v>1.5999999999999908</c:v>
                </c:pt>
                <c:pt idx="69">
                  <c:v>1.7999999999999907</c:v>
                </c:pt>
                <c:pt idx="70">
                  <c:v>1.9999999999999907</c:v>
                </c:pt>
                <c:pt idx="71">
                  <c:v>2.1999999999999909</c:v>
                </c:pt>
                <c:pt idx="72">
                  <c:v>2.399999999999991</c:v>
                </c:pt>
                <c:pt idx="73">
                  <c:v>2.5999999999999912</c:v>
                </c:pt>
                <c:pt idx="74">
                  <c:v>2.7999999999999914</c:v>
                </c:pt>
                <c:pt idx="75">
                  <c:v>2.9999999999999916</c:v>
                </c:pt>
                <c:pt idx="76">
                  <c:v>3.1999999999999917</c:v>
                </c:pt>
                <c:pt idx="77">
                  <c:v>3.3999999999999919</c:v>
                </c:pt>
                <c:pt idx="78">
                  <c:v>3.5999999999999921</c:v>
                </c:pt>
                <c:pt idx="79">
                  <c:v>3.7999999999999923</c:v>
                </c:pt>
                <c:pt idx="80">
                  <c:v>3.9999999999999925</c:v>
                </c:pt>
                <c:pt idx="81">
                  <c:v>4.1999999999999922</c:v>
                </c:pt>
                <c:pt idx="82">
                  <c:v>4.3999999999999924</c:v>
                </c:pt>
                <c:pt idx="83">
                  <c:v>4.5999999999999925</c:v>
                </c:pt>
                <c:pt idx="84">
                  <c:v>4.7999999999999927</c:v>
                </c:pt>
                <c:pt idx="85">
                  <c:v>4.9999999999999929</c:v>
                </c:pt>
                <c:pt idx="86">
                  <c:v>5.1999999999999931</c:v>
                </c:pt>
                <c:pt idx="87">
                  <c:v>5.3999999999999932</c:v>
                </c:pt>
                <c:pt idx="88">
                  <c:v>5.5999999999999934</c:v>
                </c:pt>
                <c:pt idx="89">
                  <c:v>5.7999999999999936</c:v>
                </c:pt>
                <c:pt idx="90">
                  <c:v>5.9999999999999938</c:v>
                </c:pt>
                <c:pt idx="91">
                  <c:v>6.199999999999994</c:v>
                </c:pt>
                <c:pt idx="92">
                  <c:v>6.3999999999999941</c:v>
                </c:pt>
                <c:pt idx="93">
                  <c:v>6.5999999999999943</c:v>
                </c:pt>
                <c:pt idx="94">
                  <c:v>6.7999999999999945</c:v>
                </c:pt>
                <c:pt idx="95">
                  <c:v>6.9999999999999947</c:v>
                </c:pt>
                <c:pt idx="96">
                  <c:v>7.1999999999999948</c:v>
                </c:pt>
                <c:pt idx="97">
                  <c:v>7.399999999999995</c:v>
                </c:pt>
                <c:pt idx="98">
                  <c:v>7.5999999999999952</c:v>
                </c:pt>
                <c:pt idx="99">
                  <c:v>7.7999999999999954</c:v>
                </c:pt>
                <c:pt idx="100">
                  <c:v>7.9999999999999956</c:v>
                </c:pt>
                <c:pt idx="101">
                  <c:v>8.1999999999999957</c:v>
                </c:pt>
                <c:pt idx="102">
                  <c:v>8.399999999999995</c:v>
                </c:pt>
                <c:pt idx="103">
                  <c:v>8.5999999999999943</c:v>
                </c:pt>
                <c:pt idx="104">
                  <c:v>8.7999999999999936</c:v>
                </c:pt>
                <c:pt idx="105">
                  <c:v>8.9999999999999929</c:v>
                </c:pt>
                <c:pt idx="106">
                  <c:v>9.1999999999999922</c:v>
                </c:pt>
                <c:pt idx="107">
                  <c:v>9.3999999999999915</c:v>
                </c:pt>
                <c:pt idx="108">
                  <c:v>9.5999999999999908</c:v>
                </c:pt>
                <c:pt idx="109">
                  <c:v>9.7999999999999901</c:v>
                </c:pt>
                <c:pt idx="110">
                  <c:v>9.9999999999999893</c:v>
                </c:pt>
                <c:pt idx="111">
                  <c:v>10.199999999999989</c:v>
                </c:pt>
                <c:pt idx="112">
                  <c:v>10.399999999999988</c:v>
                </c:pt>
                <c:pt idx="113">
                  <c:v>10.599999999999987</c:v>
                </c:pt>
                <c:pt idx="114">
                  <c:v>10.799999999999986</c:v>
                </c:pt>
                <c:pt idx="115">
                  <c:v>10.999999999999986</c:v>
                </c:pt>
                <c:pt idx="116">
                  <c:v>11.199999999999985</c:v>
                </c:pt>
                <c:pt idx="117">
                  <c:v>11.399999999999984</c:v>
                </c:pt>
                <c:pt idx="118">
                  <c:v>11.599999999999984</c:v>
                </c:pt>
                <c:pt idx="119">
                  <c:v>11.799999999999983</c:v>
                </c:pt>
                <c:pt idx="120">
                  <c:v>11.999999999999982</c:v>
                </c:pt>
              </c:numCache>
            </c:numRef>
          </c:xVal>
          <c:yVal>
            <c:numRef>
              <c:f>Feuil1!$J$2:$J$122</c:f>
              <c:numCache>
                <c:formatCode>General</c:formatCode>
                <c:ptCount val="121"/>
                <c:pt idx="0">
                  <c:v>0.39918008369787955</c:v>
                </c:pt>
                <c:pt idx="1">
                  <c:v>0.40591594253779789</c:v>
                </c:pt>
                <c:pt idx="2">
                  <c:v>0.41253770505589499</c:v>
                </c:pt>
                <c:pt idx="3">
                  <c:v>0.41902900443788205</c:v>
                </c:pt>
                <c:pt idx="4">
                  <c:v>0.42537340630459364</c:v>
                </c:pt>
                <c:pt idx="5">
                  <c:v>0.43155452314958559</c:v>
                </c:pt>
                <c:pt idx="6">
                  <c:v>0.4375561358062835</c:v>
                </c:pt>
                <c:pt idx="7">
                  <c:v>0.44336232077108562</c:v>
                </c:pt>
                <c:pt idx="8">
                  <c:v>0.44895758200838831</c:v>
                </c:pt>
                <c:pt idx="9">
                  <c:v>0.45432698567776408</c:v>
                </c:pt>
                <c:pt idx="10">
                  <c:v>0.45945629605922944</c:v>
                </c:pt>
                <c:pt idx="11">
                  <c:v>0.46433211081650327</c:v>
                </c:pt>
                <c:pt idx="12">
                  <c:v>0.46894199363641026</c:v>
                </c:pt>
                <c:pt idx="13">
                  <c:v>0.47327460222089318</c:v>
                </c:pt>
                <c:pt idx="14">
                  <c:v>0.47731980959096521</c:v>
                </c:pt>
                <c:pt idx="15">
                  <c:v>0.48106881669260798</c:v>
                </c:pt>
                <c:pt idx="16">
                  <c:v>0.48451425437493839</c:v>
                </c:pt>
                <c:pt idx="17">
                  <c:v>0.48765027294100871</c:v>
                </c:pt>
                <c:pt idx="18">
                  <c:v>0.4904726176496591</c:v>
                </c:pt>
                <c:pt idx="19">
                  <c:v>0.49297868876924111</c:v>
                </c:pt>
                <c:pt idx="20">
                  <c:v>0.4951675850457814</c:v>
                </c:pt>
                <c:pt idx="21">
                  <c:v>0.49704012974196837</c:v>
                </c:pt>
                <c:pt idx="22">
                  <c:v>0.49859887872141756</c:v>
                </c:pt>
                <c:pt idx="23">
                  <c:v>0.49984811038540011</c:v>
                </c:pt>
                <c:pt idx="24">
                  <c:v>0.50079379760703557</c:v>
                </c:pt>
                <c:pt idx="25">
                  <c:v>0.50144356214051999</c:v>
                </c:pt>
                <c:pt idx="26">
                  <c:v>0.50180661230062795</c:v>
                </c:pt>
                <c:pt idx="27">
                  <c:v>0.50189366500109023</c:v>
                </c:pt>
                <c:pt idx="28">
                  <c:v>0.50171685350142614</c:v>
                </c:pt>
                <c:pt idx="29">
                  <c:v>0.5012896224334582</c:v>
                </c:pt>
                <c:pt idx="30">
                  <c:v>0.5006266118557835</c:v>
                </c:pt>
                <c:pt idx="31">
                  <c:v>0.49974353221347956</c:v>
                </c:pt>
                <c:pt idx="32">
                  <c:v>0.49865703215951174</c:v>
                </c:pt>
                <c:pt idx="33">
                  <c:v>0.49738456122378893</c:v>
                </c:pt>
                <c:pt idx="34">
                  <c:v>0.49594422929755289</c:v>
                </c:pt>
                <c:pt idx="35">
                  <c:v>0.49435466483789064</c:v>
                </c:pt>
                <c:pt idx="36">
                  <c:v>0.49263487359448571</c:v>
                </c:pt>
                <c:pt idx="37">
                  <c:v>0.49080409952373089</c:v>
                </c:pt>
                <c:pt idx="38">
                  <c:v>0.4888816893904544</c:v>
                </c:pt>
                <c:pt idx="39">
                  <c:v>0.48688696237146112</c:v>
                </c:pt>
                <c:pt idx="40">
                  <c:v>0.48483908577467816</c:v>
                </c:pt>
                <c:pt idx="41">
                  <c:v>0.48275695777970773</c:v>
                </c:pt>
                <c:pt idx="42">
                  <c:v>0.480659097896184</c:v>
                </c:pt>
                <c:pt idx="43">
                  <c:v>0.47856354563137216</c:v>
                </c:pt>
                <c:pt idx="44">
                  <c:v>0.47648776766286327</c:v>
                </c:pt>
                <c:pt idx="45">
                  <c:v>0.47444857363025883</c:v>
                </c:pt>
                <c:pt idx="46">
                  <c:v>0.47246204049474627</c:v>
                </c:pt>
                <c:pt idx="47">
                  <c:v>0.47054344527003988</c:v>
                </c:pt>
                <c:pt idx="48">
                  <c:v>0.46870720580383518</c:v>
                </c:pt>
                <c:pt idx="49">
                  <c:v>0.46696682918687649</c:v>
                </c:pt>
                <c:pt idx="50">
                  <c:v>0.46533486728702772</c:v>
                </c:pt>
                <c:pt idx="51">
                  <c:v>0.46382287884814472</c:v>
                </c:pt>
                <c:pt idx="52">
                  <c:v>0.46244139755732694</c:v>
                </c:pt>
                <c:pt idx="53">
                  <c:v>0.46119990546792555</c:v>
                </c:pt>
                <c:pt idx="54">
                  <c:v>0.46010681116823093</c:v>
                </c:pt>
                <c:pt idx="55">
                  <c:v>0.45916943210522232</c:v>
                </c:pt>
                <c:pt idx="56">
                  <c:v>0.45839398050739355</c:v>
                </c:pt>
                <c:pt idx="57">
                  <c:v>0.45778555239860896</c:v>
                </c:pt>
                <c:pt idx="58">
                  <c:v>0.45734811925427854</c:v>
                </c:pt>
                <c:pt idx="59">
                  <c:v>0.45708452191998983</c:v>
                </c:pt>
                <c:pt idx="60">
                  <c:v>0.45699646648931846</c:v>
                </c:pt>
                <c:pt idx="61">
                  <c:v>0.45708452191999061</c:v>
                </c:pt>
                <c:pt idx="62">
                  <c:v>0.45734811925427765</c:v>
                </c:pt>
                <c:pt idx="63">
                  <c:v>0.45778555239860885</c:v>
                </c:pt>
                <c:pt idx="64">
                  <c:v>0.458393980507393</c:v>
                </c:pt>
                <c:pt idx="65">
                  <c:v>0.45916943210522226</c:v>
                </c:pt>
                <c:pt idx="66">
                  <c:v>0.46010681116823116</c:v>
                </c:pt>
                <c:pt idx="67">
                  <c:v>0.46119990546792544</c:v>
                </c:pt>
                <c:pt idx="68">
                  <c:v>0.46244139755732683</c:v>
                </c:pt>
                <c:pt idx="69">
                  <c:v>0.46382287884814488</c:v>
                </c:pt>
                <c:pt idx="70">
                  <c:v>0.465334867287027</c:v>
                </c:pt>
                <c:pt idx="71">
                  <c:v>0.46696682918687654</c:v>
                </c:pt>
                <c:pt idx="72">
                  <c:v>0.46870720580383496</c:v>
                </c:pt>
                <c:pt idx="73">
                  <c:v>0.47054344527003966</c:v>
                </c:pt>
                <c:pt idx="74">
                  <c:v>0.47246204049474605</c:v>
                </c:pt>
                <c:pt idx="75">
                  <c:v>0.47444857363025827</c:v>
                </c:pt>
                <c:pt idx="76">
                  <c:v>0.47648776766286349</c:v>
                </c:pt>
                <c:pt idx="77">
                  <c:v>0.47856354563137127</c:v>
                </c:pt>
                <c:pt idx="78">
                  <c:v>0.480659097896183</c:v>
                </c:pt>
                <c:pt idx="79">
                  <c:v>0.48275695777970762</c:v>
                </c:pt>
                <c:pt idx="80">
                  <c:v>0.4848390857746776</c:v>
                </c:pt>
                <c:pt idx="81">
                  <c:v>0.48688696237146112</c:v>
                </c:pt>
                <c:pt idx="82">
                  <c:v>0.48888168939045484</c:v>
                </c:pt>
                <c:pt idx="83">
                  <c:v>0.49080409952372983</c:v>
                </c:pt>
                <c:pt idx="84">
                  <c:v>0.49263487359448593</c:v>
                </c:pt>
                <c:pt idx="85">
                  <c:v>0.49435466483789103</c:v>
                </c:pt>
                <c:pt idx="86">
                  <c:v>0.49594422929755266</c:v>
                </c:pt>
                <c:pt idx="87">
                  <c:v>0.49738456122378916</c:v>
                </c:pt>
                <c:pt idx="88">
                  <c:v>0.49865703215951074</c:v>
                </c:pt>
                <c:pt idx="89">
                  <c:v>0.49974353221347995</c:v>
                </c:pt>
                <c:pt idx="90">
                  <c:v>0.50062661185578372</c:v>
                </c:pt>
                <c:pt idx="91">
                  <c:v>0.50128962243345843</c:v>
                </c:pt>
                <c:pt idx="92">
                  <c:v>0.50171685350142614</c:v>
                </c:pt>
                <c:pt idx="93">
                  <c:v>0.50189366500109023</c:v>
                </c:pt>
                <c:pt idx="94">
                  <c:v>0.50180661230062829</c:v>
                </c:pt>
                <c:pt idx="95">
                  <c:v>0.50144356214052022</c:v>
                </c:pt>
                <c:pt idx="96">
                  <c:v>0.5007937976070358</c:v>
                </c:pt>
                <c:pt idx="97">
                  <c:v>0.4998481103853995</c:v>
                </c:pt>
                <c:pt idx="98">
                  <c:v>0.49859887872141773</c:v>
                </c:pt>
                <c:pt idx="99">
                  <c:v>0.49704012974196854</c:v>
                </c:pt>
                <c:pt idx="100">
                  <c:v>0.49516758504578173</c:v>
                </c:pt>
                <c:pt idx="101">
                  <c:v>0.49297868876924139</c:v>
                </c:pt>
                <c:pt idx="102">
                  <c:v>0.49047261764965927</c:v>
                </c:pt>
                <c:pt idx="103">
                  <c:v>0.48765027294100882</c:v>
                </c:pt>
                <c:pt idx="104">
                  <c:v>0.4845142543749385</c:v>
                </c:pt>
                <c:pt idx="105">
                  <c:v>0.48106881669260892</c:v>
                </c:pt>
                <c:pt idx="106">
                  <c:v>0.47731980959096532</c:v>
                </c:pt>
                <c:pt idx="107">
                  <c:v>0.47327460222089329</c:v>
                </c:pt>
                <c:pt idx="108">
                  <c:v>0.46894199363641048</c:v>
                </c:pt>
                <c:pt idx="109">
                  <c:v>0.46433211081650339</c:v>
                </c:pt>
                <c:pt idx="110">
                  <c:v>0.45945629605922955</c:v>
                </c:pt>
                <c:pt idx="111">
                  <c:v>0.45432698567776436</c:v>
                </c:pt>
                <c:pt idx="112">
                  <c:v>0.44895758200838998</c:v>
                </c:pt>
                <c:pt idx="113">
                  <c:v>0.44336232077108567</c:v>
                </c:pt>
                <c:pt idx="114">
                  <c:v>0.43755613580628416</c:v>
                </c:pt>
                <c:pt idx="115">
                  <c:v>0.43155452314958581</c:v>
                </c:pt>
                <c:pt idx="116">
                  <c:v>0.42537340630459364</c:v>
                </c:pt>
                <c:pt idx="117">
                  <c:v>0.41902900443788343</c:v>
                </c:pt>
                <c:pt idx="118">
                  <c:v>0.4125377050558951</c:v>
                </c:pt>
                <c:pt idx="119">
                  <c:v>0.405915942537798</c:v>
                </c:pt>
                <c:pt idx="120">
                  <c:v>0.39918008369788027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8067-4303-9D40-F1235F738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641432"/>
        <c:axId val="170641824"/>
      </c:scatterChart>
      <c:valAx>
        <c:axId val="170641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x en 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641824"/>
        <c:crosses val="autoZero"/>
        <c:crossBetween val="midCat"/>
      </c:valAx>
      <c:valAx>
        <c:axId val="17064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000" b="0" i="0" baseline="0">
                    <a:effectLst/>
                  </a:rPr>
                  <a:t>Amplitude du champ magnétiuqe (T)</a:t>
                </a:r>
                <a:endParaRPr lang="fr-FR" sz="10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6414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0.3849</cdr:x>
      <cdr:y>0.59915</cdr:y>
    </cdr:from>
    <cdr:to>
      <cdr:x>0.39778</cdr:x>
      <cdr:y>0.61972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2151217" y="2178470"/>
          <a:ext cx="72008" cy="7478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CEA/DSM – pour </a:t>
            </a:r>
            <a:r>
              <a:rPr lang="fr-FR" err="1"/>
              <a:t>IBF</a:t>
            </a:r>
            <a:r>
              <a:rPr lang="fr-FR"/>
              <a:t>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1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1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2DB76-F86A-434F-ACF3-0B661C3B73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33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7413" y="744538"/>
            <a:ext cx="50228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8" y="4715789"/>
            <a:ext cx="4983903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1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1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56D7AE-B909-4105-942C-253D4E58B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673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423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72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405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76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278652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11C318E-A5D2-44B4-8675-5673C2663E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70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049BA45-ED78-4AF3-9B78-B209F07E83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19E0A8D2-8537-4291-92FC-9106468045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 eaLnBrk="1" hangingPunct="1">
                <a:defRPr/>
              </a:pPr>
              <a:r>
                <a:rPr lang="fr-FR" sz="70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D0FCD648-074E-41DB-A0DD-8752658E8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E2D4221-56A1-47BD-B93B-9CC557AA07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B3E7AC6-90BE-4A57-9441-9ED4B9F361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EFC71A98-7E59-4FEC-BF98-1C34C61EE4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5E88CBD-CC11-4BD2-8BE9-E2C14C4D20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C27A992A-5258-4257-A97F-C3EF029CF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74FA3EA-AABC-40EA-A6D0-BD3622E09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CD6EE81-696E-429C-9910-01E0714C19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8F4F295-C15A-450B-A84D-08F6E801B0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AFF5D181-7435-4EC9-B61C-F5CD4FEA0A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hf hdr="0" dt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algn="l" defTabSz="966788" rtl="0" eaLnBrk="0" fontAlgn="base" hangingPunct="0">
        <a:spcBef>
          <a:spcPct val="0"/>
        </a:spcBef>
        <a:spcAft>
          <a:spcPts val="425"/>
        </a:spcAft>
        <a:buFont typeface="Arial" charset="0"/>
        <a:defRPr sz="2300" kern="1200">
          <a:solidFill>
            <a:schemeClr val="tx2"/>
          </a:solidFill>
          <a:latin typeface="+mn-lt"/>
          <a:ea typeface="+mn-ea"/>
          <a:cs typeface="+mn-cs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2pPr>
      <a:lvl3pPr marL="382588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charset="0"/>
        <a:defRPr sz="1700" kern="1200">
          <a:solidFill>
            <a:srgbClr val="666666"/>
          </a:solidFill>
          <a:latin typeface="+mn-lt"/>
          <a:ea typeface="+mn-ea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700" kern="1200">
          <a:solidFill>
            <a:srgbClr val="666666"/>
          </a:solidFill>
          <a:latin typeface="+mn-lt"/>
          <a:ea typeface="+mn-ea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18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2.jpe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1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cid:EAF6CE07-68A1-4FCE-8594-6BC53D98350F" TargetMode="Externa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8.png"/><Relationship Id="rId7" Type="http://schemas.openxmlformats.org/officeDocument/2006/relationships/image" Target="../media/image8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789752" y="514815"/>
            <a:ext cx="5418495" cy="1352445"/>
          </a:xfrm>
        </p:spPr>
        <p:txBody>
          <a:bodyPr anchor="ctr"/>
          <a:lstStyle/>
          <a:p>
            <a:pPr algn="ctr" defTabSz="966978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fr-FR" sz="3200" b="1" dirty="0" smtClean="0"/>
              <a:t>Soutenance de stage</a:t>
            </a:r>
            <a:r>
              <a:rPr lang="fr-FR" sz="2500" b="1" dirty="0" smtClean="0"/>
              <a:t/>
            </a:r>
            <a:br>
              <a:rPr lang="fr-FR" sz="2500" b="1" dirty="0" smtClean="0"/>
            </a:br>
            <a:endParaRPr lang="fr-FR" sz="2500" b="1" dirty="0"/>
          </a:p>
        </p:txBody>
      </p:sp>
      <p:sp>
        <p:nvSpPr>
          <p:cNvPr id="14341" name="Espace réservé du numéro de diapositive 6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|  PAGE </a:t>
            </a:r>
            <a:fld id="{DE0A7C87-A96E-4210-84AF-805030981531}" type="slidenum">
              <a:rPr lang="fr-FR" smtClean="0">
                <a:solidFill>
                  <a:srgbClr val="FFFFFF"/>
                </a:solidFill>
              </a:rPr>
              <a:pPr/>
              <a:t>1</a:t>
            </a:fld>
            <a:endParaRPr lang="fr-FR" smtClean="0">
              <a:solidFill>
                <a:srgbClr val="FFFF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543654" y="5797380"/>
            <a:ext cx="3910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Damien SIMON</a:t>
            </a:r>
            <a:endParaRPr lang="fr-FR" sz="2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702738" y="1104775"/>
            <a:ext cx="5592521" cy="1800200"/>
          </a:xfrm>
        </p:spPr>
        <p:txBody>
          <a:bodyPr anchor="ctr"/>
          <a:lstStyle/>
          <a:p>
            <a:pPr algn="ctr"/>
            <a:r>
              <a:rPr lang="fr-FR" sz="2000" b="1" dirty="0"/>
              <a:t>Développement </a:t>
            </a:r>
            <a:r>
              <a:rPr lang="fr-FR" sz="2000" b="1" dirty="0" smtClean="0"/>
              <a:t>d’électro-aimants vectoriels supraconducteurs À structures innovantes</a:t>
            </a:r>
            <a:endParaRPr lang="fr-FR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654" y="2860529"/>
            <a:ext cx="3910692" cy="2802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745770" y="6325900"/>
            <a:ext cx="350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Jeudi 7 Janvier 2016</a:t>
            </a:r>
          </a:p>
          <a:p>
            <a:pPr algn="ctr"/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École des Mines de Saint-Étienne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26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622" y="5762066"/>
            <a:ext cx="1310597" cy="131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8517" y="55563"/>
            <a:ext cx="6552727" cy="954087"/>
          </a:xfrm>
        </p:spPr>
        <p:txBody>
          <a:bodyPr/>
          <a:lstStyle/>
          <a:p>
            <a:pPr algn="ctr"/>
            <a:r>
              <a:rPr lang="fr-FR" sz="2600" dirty="0" smtClean="0">
                <a:solidFill>
                  <a:schemeClr val="bg1"/>
                </a:solidFill>
              </a:rPr>
              <a:t>Le CEA &amp; l’IRFU</a:t>
            </a:r>
            <a:endParaRPr lang="fr-FR" sz="26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</a:t>
            </a:fld>
            <a:endParaRPr lang="fr-FR" smtClean="0"/>
          </a:p>
        </p:txBody>
      </p:sp>
      <p:pic>
        <p:nvPicPr>
          <p:cNvPr id="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427478" y="1224186"/>
            <a:ext cx="890765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Le </a:t>
            </a:r>
            <a:r>
              <a:rPr lang="fr-FR" sz="2400" dirty="0" smtClean="0">
                <a:latin typeface="+mn-lt"/>
              </a:rPr>
              <a:t>Commissariat </a:t>
            </a:r>
            <a:r>
              <a:rPr lang="fr-FR" sz="2400" dirty="0">
                <a:latin typeface="+mn-lt"/>
              </a:rPr>
              <a:t>a </a:t>
            </a:r>
            <a:r>
              <a:rPr lang="fr-FR" sz="2400" dirty="0" smtClean="0">
                <a:latin typeface="+mn-lt"/>
              </a:rPr>
              <a:t>l’Énergie Atomique </a:t>
            </a:r>
            <a:r>
              <a:rPr lang="fr-FR" sz="2400" dirty="0">
                <a:latin typeface="+mn-lt"/>
              </a:rPr>
              <a:t>et aux </a:t>
            </a:r>
            <a:r>
              <a:rPr lang="fr-FR" sz="2400" dirty="0" smtClean="0">
                <a:latin typeface="+mn-lt"/>
              </a:rPr>
              <a:t>Énergies </a:t>
            </a:r>
            <a:r>
              <a:rPr lang="fr-FR" sz="2400" dirty="0">
                <a:latin typeface="+mn-lt"/>
              </a:rPr>
              <a:t>A</a:t>
            </a:r>
            <a:r>
              <a:rPr lang="fr-FR" sz="2400" dirty="0" smtClean="0">
                <a:latin typeface="+mn-lt"/>
              </a:rPr>
              <a:t>lternatives (CEA) est un organisme public de recherche scientifique français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IRFU : Institut de Recherche sur les lois Fondamentales de l’Univers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SACM : Service des Accélérateurs, de Cryogénie et de Magnétisme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LEAS : Laboratoire d’Études des Aimants Supraconducteurs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FR" sz="2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744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417771" y="1296194"/>
            <a:ext cx="89076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1800"/>
              </a:spcAft>
              <a:buFont typeface="+mj-lt"/>
              <a:buAutoNum type="arabicPeriod"/>
            </a:pPr>
            <a:r>
              <a:rPr lang="fr-FR" sz="2400" b="1" dirty="0" smtClean="0">
                <a:latin typeface="+mn-lt"/>
              </a:rPr>
              <a:t>Généralités</a:t>
            </a:r>
          </a:p>
          <a:p>
            <a:pPr marL="514350" indent="-514350" algn="just">
              <a:spcAft>
                <a:spcPts val="1800"/>
              </a:spcAft>
              <a:buFont typeface="+mj-lt"/>
              <a:buAutoNum type="arabicPeriod"/>
            </a:pPr>
            <a:r>
              <a:rPr lang="fr-FR" sz="2400" b="1" dirty="0" smtClean="0">
                <a:latin typeface="+mn-lt"/>
              </a:rPr>
              <a:t>Objectifs du stage</a:t>
            </a:r>
          </a:p>
          <a:p>
            <a:pPr marL="514350" indent="-514350" algn="just">
              <a:spcAft>
                <a:spcPts val="1800"/>
              </a:spcAft>
              <a:buFont typeface="+mj-lt"/>
              <a:buAutoNum type="arabicPeriod"/>
            </a:pPr>
            <a:r>
              <a:rPr lang="fr-FR" sz="2400" b="1" dirty="0" smtClean="0">
                <a:latin typeface="+mn-lt"/>
              </a:rPr>
              <a:t>Projet WAVE</a:t>
            </a:r>
          </a:p>
          <a:p>
            <a:pPr marL="514350" indent="-514350" algn="just">
              <a:spcAft>
                <a:spcPts val="1800"/>
              </a:spcAft>
              <a:buFont typeface="+mj-lt"/>
              <a:buAutoNum type="arabicPeriod"/>
            </a:pPr>
            <a:r>
              <a:rPr lang="fr-FR" sz="2400" b="1" dirty="0" smtClean="0">
                <a:latin typeface="+mn-lt"/>
              </a:rPr>
              <a:t>Projet </a:t>
            </a:r>
            <a:r>
              <a:rPr lang="fr-FR" sz="2400" b="1" dirty="0" err="1" smtClean="0">
                <a:latin typeface="+mn-lt"/>
              </a:rPr>
              <a:t>NanoWAVE</a:t>
            </a:r>
            <a:endParaRPr lang="fr-FR" sz="2400" b="1" dirty="0" smtClean="0">
              <a:latin typeface="+mn-lt"/>
            </a:endParaRPr>
          </a:p>
          <a:p>
            <a:pPr marL="514350" indent="-514350" algn="just">
              <a:spcAft>
                <a:spcPts val="1800"/>
              </a:spcAft>
              <a:buFont typeface="+mj-lt"/>
              <a:buAutoNum type="arabicPeriod"/>
            </a:pPr>
            <a:r>
              <a:rPr lang="fr-FR" sz="2400" b="1" dirty="0" smtClean="0">
                <a:latin typeface="+mn-lt"/>
              </a:rPr>
              <a:t>Conclusion</a:t>
            </a:r>
          </a:p>
        </p:txBody>
      </p:sp>
      <p:pic>
        <p:nvPicPr>
          <p:cNvPr id="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62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Généralités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80405" y="1233327"/>
            <a:ext cx="9073008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+mn-lt"/>
              </a:rPr>
              <a:t>Utilisation des aimants vectoriels pour la recherche:</a:t>
            </a:r>
          </a:p>
          <a:p>
            <a:pPr marL="8255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Etude de l’aimantation de la matière</a:t>
            </a:r>
          </a:p>
          <a:p>
            <a:pPr marL="8255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Développement de la </a:t>
            </a:r>
            <a:r>
              <a:rPr lang="fr-FR" sz="2400" dirty="0" err="1" smtClean="0">
                <a:latin typeface="+mn-lt"/>
              </a:rPr>
              <a:t>spintronique</a:t>
            </a:r>
            <a:endParaRPr lang="fr-FR" sz="2400" dirty="0" smtClean="0">
              <a:latin typeface="+mn-lt"/>
            </a:endParaRPr>
          </a:p>
          <a:p>
            <a:pPr marL="8255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Etude de l’anisotropie </a:t>
            </a:r>
            <a:r>
              <a:rPr lang="fr-FR" sz="2400" dirty="0">
                <a:latin typeface="+mn-lt"/>
              </a:rPr>
              <a:t>des matériaux antiferromagnétiques</a:t>
            </a:r>
          </a:p>
          <a:p>
            <a:pPr marL="8255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fr-FR" sz="2400" dirty="0" smtClean="0">
              <a:latin typeface="+mn-lt"/>
            </a:endParaRPr>
          </a:p>
          <a:p>
            <a:pPr marL="8255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fr-FR" sz="2400" dirty="0" smtClean="0">
              <a:latin typeface="+mn-lt"/>
            </a:endParaRPr>
          </a:p>
          <a:p>
            <a:pPr marL="0" lvl="1" indent="0">
              <a:spcBef>
                <a:spcPts val="2400"/>
              </a:spcBef>
            </a:pPr>
            <a:endParaRPr lang="fr-FR" b="1" dirty="0">
              <a:latin typeface="+mn-lt"/>
            </a:endParaRPr>
          </a:p>
          <a:p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97595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</a:t>
            </a:fld>
            <a:endParaRPr lang="fr-FR" smtClean="0"/>
          </a:p>
        </p:txBody>
      </p:sp>
      <p:pic>
        <p:nvPicPr>
          <p:cNvPr id="13" name="Picture 2" descr="See original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85" y="3772764"/>
            <a:ext cx="2736304" cy="182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4666" y="5555343"/>
            <a:ext cx="3002186" cy="101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chemeClr val="tx1"/>
                </a:solidFill>
              </a:rPr>
              <a:t>Tête de lecture d’un disque dur (application directe de la </a:t>
            </a:r>
            <a:r>
              <a:rPr lang="fr-FR" sz="1800" dirty="0" err="1" smtClean="0">
                <a:solidFill>
                  <a:schemeClr val="tx1"/>
                </a:solidFill>
              </a:rPr>
              <a:t>spintronique</a:t>
            </a:r>
            <a:r>
              <a:rPr lang="fr-FR" sz="1800" dirty="0" smtClean="0">
                <a:solidFill>
                  <a:schemeClr val="tx1"/>
                </a:solidFill>
              </a:rPr>
              <a:t>)</a:t>
            </a:r>
            <a:endParaRPr lang="fr-FR" sz="1800" dirty="0">
              <a:solidFill>
                <a:schemeClr val="tx1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900593" y="3711349"/>
            <a:ext cx="2688524" cy="1943809"/>
            <a:chOff x="3986415" y="3734134"/>
            <a:chExt cx="2688524" cy="194380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" b="65097"/>
            <a:stretch/>
          </p:blipFill>
          <p:spPr>
            <a:xfrm>
              <a:off x="3986415" y="3734134"/>
              <a:ext cx="2688524" cy="720964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681"/>
            <a:stretch/>
          </p:blipFill>
          <p:spPr>
            <a:xfrm>
              <a:off x="4059874" y="4481224"/>
              <a:ext cx="2541606" cy="1196719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3814825" y="5696244"/>
            <a:ext cx="3002186" cy="802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err="1" smtClean="0">
                <a:solidFill>
                  <a:schemeClr val="tx1"/>
                </a:solidFill>
              </a:rPr>
              <a:t>Magnetic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Random</a:t>
            </a:r>
            <a:r>
              <a:rPr lang="fr-FR" sz="1800" dirty="0">
                <a:solidFill>
                  <a:schemeClr val="tx1"/>
                </a:solidFill>
              </a:rPr>
              <a:t> Access </a:t>
            </a:r>
            <a:r>
              <a:rPr lang="fr-FR" sz="1800" dirty="0" smtClean="0">
                <a:solidFill>
                  <a:schemeClr val="tx1"/>
                </a:solidFill>
              </a:rPr>
              <a:t>memory </a:t>
            </a:r>
            <a:r>
              <a:rPr lang="fr-FR" sz="1800" dirty="0">
                <a:solidFill>
                  <a:schemeClr val="tx1"/>
                </a:solidFill>
              </a:rPr>
              <a:t>(MRAM)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41" y="4852899"/>
            <a:ext cx="1756606" cy="8463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92" y="3681152"/>
            <a:ext cx="1762255" cy="846708"/>
          </a:xfr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6877149" y="4435031"/>
            <a:ext cx="2088232" cy="534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chemeClr val="tx1"/>
                </a:solidFill>
              </a:rPr>
              <a:t>Ferromagnétique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11172" y="5726491"/>
            <a:ext cx="2304256" cy="534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chemeClr val="tx1"/>
                </a:solidFill>
              </a:rPr>
              <a:t>Antiferromagnétique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821365" y="407314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0000CC"/>
                </a:solidFill>
                <a:latin typeface="+mn-lt"/>
              </a:rPr>
              <a:t>M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778592" y="5242127"/>
            <a:ext cx="650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00CC"/>
                </a:solidFill>
                <a:latin typeface="+mn-lt"/>
              </a:rPr>
              <a:t>M=0</a:t>
            </a:r>
            <a:endParaRPr lang="fr-FR" sz="1600" dirty="0">
              <a:solidFill>
                <a:srgbClr val="0000CC"/>
              </a:solidFill>
              <a:latin typeface="+mn-lt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9181405" y="4104506"/>
            <a:ext cx="0" cy="288032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05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Généralités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80405" y="1233327"/>
            <a:ext cx="90730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>
              <a:spcBef>
                <a:spcPts val="2400"/>
              </a:spcBef>
            </a:pPr>
            <a:r>
              <a:rPr lang="fr-FR" sz="2800" b="1" dirty="0" smtClean="0">
                <a:latin typeface="+mn-lt"/>
              </a:rPr>
              <a:t>Méthodes Utilisées:</a:t>
            </a:r>
          </a:p>
          <a:p>
            <a:pPr marL="827088" lvl="2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Diffusion de </a:t>
            </a:r>
            <a:r>
              <a:rPr lang="fr-FR" sz="2400" dirty="0" smtClean="0">
                <a:latin typeface="+mn-lt"/>
              </a:rPr>
              <a:t>neutrons (LLB)</a:t>
            </a:r>
          </a:p>
          <a:p>
            <a:pPr marL="827088" lvl="2" indent="-342900"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fr-FR" sz="2400" dirty="0" smtClean="0">
              <a:latin typeface="+mn-lt"/>
            </a:endParaRPr>
          </a:p>
          <a:p>
            <a:pPr marL="484188" lvl="2" indent="0">
              <a:spcBef>
                <a:spcPts val="2400"/>
              </a:spcBef>
            </a:pPr>
            <a:endParaRPr lang="fr-FR" sz="2400" dirty="0" smtClean="0">
              <a:latin typeface="+mn-lt"/>
            </a:endParaRPr>
          </a:p>
          <a:p>
            <a:pPr marL="484188" lvl="2" indent="0">
              <a:spcBef>
                <a:spcPts val="2400"/>
              </a:spcBef>
            </a:pPr>
            <a:endParaRPr lang="fr-FR" sz="2400" dirty="0" smtClean="0">
              <a:latin typeface="+mn-lt"/>
            </a:endParaRPr>
          </a:p>
          <a:p>
            <a:pPr marL="827088" lvl="2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Microscopie X (SOLEIL)</a:t>
            </a:r>
            <a:endParaRPr lang="fr-FR" sz="2400" dirty="0">
              <a:latin typeface="+mn-lt"/>
            </a:endParaRPr>
          </a:p>
          <a:p>
            <a:pPr marL="0" lvl="1" indent="0">
              <a:spcBef>
                <a:spcPts val="2400"/>
              </a:spcBef>
            </a:pPr>
            <a:endParaRPr lang="fr-FR" b="1" dirty="0">
              <a:latin typeface="+mn-lt"/>
            </a:endParaRPr>
          </a:p>
          <a:p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55700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5</a:t>
            </a:fld>
            <a:endParaRPr lang="fr-FR" smtClean="0"/>
          </a:p>
        </p:txBody>
      </p:sp>
      <p:pic>
        <p:nvPicPr>
          <p:cNvPr id="10" name="Picture 2" descr="http://iramis.cea.fr/Comm/2011chimieIRAMIS/LL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93" y="2434731"/>
            <a:ext cx="2554797" cy="1625281"/>
          </a:xfrm>
          <a:prstGeom prst="rect">
            <a:avLst/>
          </a:prstGeom>
          <a:noFill/>
          <a:extLst/>
        </p:spPr>
      </p:pic>
      <p:pic>
        <p:nvPicPr>
          <p:cNvPr id="11" name="Picture 4" descr="http://sampleenvironment.org/wp-content/uploads/2013/09/LLB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09" y="2527292"/>
            <a:ext cx="2208117" cy="1440160"/>
          </a:xfrm>
          <a:prstGeom prst="rect">
            <a:avLst/>
          </a:prstGeom>
          <a:noFill/>
          <a:extLst/>
        </p:spPr>
      </p:pic>
      <p:pic>
        <p:nvPicPr>
          <p:cNvPr id="16" name="Image 15" descr="https://upload.wikimedia.org/wikipedia/commons/6/60/Sch%C3%A9ma_de_principe_du_synchrotr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805" y="5263180"/>
            <a:ext cx="2580208" cy="164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74" y="5262689"/>
            <a:ext cx="1495948" cy="120878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296" y="5497067"/>
            <a:ext cx="1524448" cy="7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79" y="2046681"/>
            <a:ext cx="3178233" cy="201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72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>
                <a:solidFill>
                  <a:schemeClr val="bg1"/>
                </a:solidFill>
              </a:rPr>
              <a:t>Aimants </a:t>
            </a:r>
            <a:r>
              <a:rPr lang="fr-FR" sz="2800" dirty="0" smtClean="0">
                <a:solidFill>
                  <a:schemeClr val="bg1"/>
                </a:solidFill>
              </a:rPr>
              <a:t>Vectoriels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56469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6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65065" y="1172488"/>
            <a:ext cx="91883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98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Aimant vectoriel 3D : Aimant </a:t>
            </a:r>
            <a:r>
              <a:rPr lang="fr-FR" sz="2400" dirty="0">
                <a:latin typeface="+mn-lt"/>
              </a:rPr>
              <a:t>créant </a:t>
            </a:r>
            <a:r>
              <a:rPr lang="fr-FR" sz="2400" dirty="0" smtClean="0">
                <a:latin typeface="+mn-lt"/>
              </a:rPr>
              <a:t>un champ magnétique orientable </a:t>
            </a:r>
            <a:r>
              <a:rPr lang="fr-FR" sz="2400" dirty="0">
                <a:latin typeface="+mn-lt"/>
              </a:rPr>
              <a:t>dans les trois </a:t>
            </a:r>
            <a:r>
              <a:rPr lang="fr-FR" sz="2400" dirty="0" smtClean="0">
                <a:latin typeface="+mn-lt"/>
              </a:rPr>
              <a:t>directions </a:t>
            </a:r>
            <a:r>
              <a:rPr lang="fr-FR" sz="2400" dirty="0">
                <a:latin typeface="+mn-lt"/>
              </a:rPr>
              <a:t>de </a:t>
            </a:r>
            <a:r>
              <a:rPr lang="fr-FR" sz="2400" dirty="0" smtClean="0">
                <a:latin typeface="+mn-lt"/>
              </a:rPr>
              <a:t>l’espace (Possibilité de contrôler les composantes </a:t>
            </a:r>
            <a:r>
              <a:rPr lang="fr-FR" sz="2400" dirty="0" err="1" smtClean="0">
                <a:latin typeface="+mn-lt"/>
              </a:rPr>
              <a:t>x,y,z</a:t>
            </a:r>
            <a:r>
              <a:rPr lang="fr-FR" sz="2400" dirty="0" smtClean="0">
                <a:latin typeface="+mn-lt"/>
              </a:rPr>
              <a:t>)</a:t>
            </a:r>
          </a:p>
          <a:p>
            <a:pPr marL="9398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Aimant vectoriel 2D : Aimant créant un champ magnétique orientable dans un plan de l’espace.</a:t>
            </a:r>
            <a:endParaRPr lang="fr-FR" sz="2400" dirty="0">
              <a:latin typeface="+mn-lt"/>
            </a:endParaRPr>
          </a:p>
          <a:p>
            <a:pPr marL="9398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2400" dirty="0">
              <a:latin typeface="+mn-lt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56" y="3616082"/>
            <a:ext cx="3653469" cy="217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555310" y="5905561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+mn-lt"/>
              </a:rPr>
              <a:t>Aimant Vectoriel 3D Supraconducteur</a:t>
            </a:r>
            <a:endParaRPr lang="fr-FR" sz="2200" dirty="0">
              <a:latin typeface="+mn-lt"/>
            </a:endParaRPr>
          </a:p>
        </p:txBody>
      </p:sp>
      <p:pic>
        <p:nvPicPr>
          <p:cNvPr id="10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67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600" dirty="0">
                <a:solidFill>
                  <a:schemeClr val="bg1"/>
                </a:solidFill>
              </a:rPr>
              <a:t>Aimants </a:t>
            </a:r>
            <a:r>
              <a:rPr lang="fr-FR" sz="2600" dirty="0" smtClean="0">
                <a:solidFill>
                  <a:schemeClr val="bg1"/>
                </a:solidFill>
              </a:rPr>
              <a:t>Supraconducteurs</a:t>
            </a:r>
            <a:endParaRPr lang="fr-FR" sz="260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06931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7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263505" y="1164530"/>
            <a:ext cx="8917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98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Supraconductivité : phénomène </a:t>
            </a:r>
            <a:r>
              <a:rPr lang="fr-FR" sz="2400" dirty="0">
                <a:latin typeface="+mn-lt"/>
              </a:rPr>
              <a:t>caractérisé par l’absence de résistance électrique de certains matériaux </a:t>
            </a:r>
            <a:r>
              <a:rPr lang="fr-FR" sz="2400" dirty="0" smtClean="0">
                <a:latin typeface="+mn-lt"/>
              </a:rPr>
              <a:t>que </a:t>
            </a:r>
            <a:r>
              <a:rPr lang="fr-FR" sz="2400" dirty="0">
                <a:latin typeface="+mn-lt"/>
              </a:rPr>
              <a:t>l’on a </a:t>
            </a:r>
            <a:r>
              <a:rPr lang="fr-FR" sz="2400" dirty="0" smtClean="0">
                <a:latin typeface="+mn-lt"/>
              </a:rPr>
              <a:t>refroidis </a:t>
            </a:r>
            <a:r>
              <a:rPr lang="fr-FR" sz="2400" dirty="0">
                <a:latin typeface="+mn-lt"/>
              </a:rPr>
              <a:t>à basse température</a:t>
            </a:r>
            <a:r>
              <a:rPr lang="fr-FR" sz="2400" dirty="0" smtClean="0">
                <a:latin typeface="+mn-lt"/>
              </a:rPr>
              <a:t>.</a:t>
            </a:r>
            <a:endParaRPr lang="fr-FR" sz="2400" dirty="0">
              <a:latin typeface="+mn-lt"/>
            </a:endParaRPr>
          </a:p>
        </p:txBody>
      </p:sp>
      <p:pic>
        <p:nvPicPr>
          <p:cNvPr id="6" name="Image 5" descr="https://sciencetonnante.files.wordpress.com/2011/11/superconductivity_1911_mercure_onnes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89" y="2669733"/>
            <a:ext cx="3394710" cy="2935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1491264" y="5725390"/>
            <a:ext cx="3240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+mn-lt"/>
              </a:rPr>
              <a:t>Résistance du mercure en fonction de la température</a:t>
            </a:r>
          </a:p>
        </p:txBody>
      </p:sp>
      <p:pic>
        <p:nvPicPr>
          <p:cNvPr id="8" name="Imag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 t="4362" r="7800" b="1510"/>
          <a:stretch/>
        </p:blipFill>
        <p:spPr bwMode="auto">
          <a:xfrm>
            <a:off x="5423159" y="2088282"/>
            <a:ext cx="3893517" cy="4621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749737" y="6279388"/>
            <a:ext cx="324036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+mn-lt"/>
              </a:rPr>
              <a:t>Surface critique du </a:t>
            </a:r>
            <a:r>
              <a:rPr lang="fr-FR" sz="2200" dirty="0" err="1" smtClean="0">
                <a:latin typeface="+mn-lt"/>
              </a:rPr>
              <a:t>NbTi</a:t>
            </a:r>
            <a:endParaRPr lang="fr-FR" sz="2200" dirty="0">
              <a:latin typeface="+mn-lt"/>
            </a:endParaRPr>
          </a:p>
        </p:txBody>
      </p:sp>
      <p:pic>
        <p:nvPicPr>
          <p:cNvPr id="10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173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600" dirty="0" smtClean="0">
                <a:solidFill>
                  <a:schemeClr val="bg1"/>
                </a:solidFill>
              </a:rPr>
              <a:t>Aimants Supraconducteurs</a:t>
            </a:r>
            <a:endParaRPr lang="fr-FR" sz="26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180405" y="1216842"/>
            <a:ext cx="9289032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9800" lvl="1" indent="-4572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La réalisation d'électro-aimants </a:t>
            </a:r>
            <a:r>
              <a:rPr lang="fr-FR" sz="2400" dirty="0">
                <a:latin typeface="+mn-lt"/>
              </a:rPr>
              <a:t>supraconducteurs </a:t>
            </a:r>
            <a:r>
              <a:rPr lang="fr-FR" sz="2400" dirty="0" smtClean="0">
                <a:latin typeface="+mn-lt"/>
              </a:rPr>
              <a:t>constitue l’application </a:t>
            </a:r>
            <a:r>
              <a:rPr lang="fr-FR" sz="2400" dirty="0">
                <a:latin typeface="+mn-lt"/>
              </a:rPr>
              <a:t>la plus courante de la supraconductivité. </a:t>
            </a:r>
            <a:endParaRPr lang="fr-FR" sz="2400" dirty="0" smtClean="0">
              <a:latin typeface="+mn-lt"/>
            </a:endParaRPr>
          </a:p>
          <a:p>
            <a:pPr marL="939800" lvl="1" indent="-4572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Les domaines d’utilisation sont l’imagerie médicale (Iseult), les </a:t>
            </a:r>
            <a:r>
              <a:rPr lang="fr-FR" sz="2400" dirty="0">
                <a:latin typeface="+mn-lt"/>
              </a:rPr>
              <a:t>accélérateurs de </a:t>
            </a:r>
            <a:r>
              <a:rPr lang="fr-FR" sz="2400" dirty="0" smtClean="0">
                <a:latin typeface="+mn-lt"/>
              </a:rPr>
              <a:t>particules (projet LHC), </a:t>
            </a:r>
            <a:r>
              <a:rPr lang="fr-FR" sz="2400" dirty="0">
                <a:latin typeface="+mn-lt"/>
              </a:rPr>
              <a:t>la fusion </a:t>
            </a:r>
            <a:r>
              <a:rPr lang="fr-FR" sz="2400" dirty="0" smtClean="0">
                <a:latin typeface="+mn-lt"/>
              </a:rPr>
              <a:t>nucléaire (ITER), la </a:t>
            </a:r>
            <a:r>
              <a:rPr lang="fr-FR" sz="2400" dirty="0">
                <a:latin typeface="+mn-lt"/>
              </a:rPr>
              <a:t>lévitation </a:t>
            </a:r>
            <a:r>
              <a:rPr lang="fr-FR" sz="2400" dirty="0" smtClean="0">
                <a:latin typeface="+mn-lt"/>
              </a:rPr>
              <a:t>magnétique…</a:t>
            </a:r>
          </a:p>
          <a:p>
            <a:pPr marL="939800" lvl="1" indent="-4572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Création de </a:t>
            </a:r>
            <a:r>
              <a:rPr lang="fr-FR" sz="2400" dirty="0" smtClean="0">
                <a:latin typeface="+mn-lt"/>
              </a:rPr>
              <a:t>forts champs magnétiques.</a:t>
            </a:r>
          </a:p>
          <a:p>
            <a:pPr marL="939800" lvl="1" indent="-4572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La conception d’aimants supraconducteurs fait intervenir de nombreux domaines de la physique comme le magnétisme, la thermique (cryogénie), l’électricité, la mécanique… </a:t>
            </a:r>
          </a:p>
          <a:p>
            <a:pPr marL="9398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2400" dirty="0">
              <a:latin typeface="+mn-lt"/>
            </a:endParaRPr>
          </a:p>
        </p:txBody>
      </p:sp>
      <p:pic>
        <p:nvPicPr>
          <p:cNvPr id="6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14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600" dirty="0">
                <a:solidFill>
                  <a:schemeClr val="bg1"/>
                </a:solidFill>
              </a:rPr>
              <a:t>Développement d’électro-aimants vectoriels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56469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9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405802" y="1277715"/>
            <a:ext cx="8766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n-lt"/>
              </a:rPr>
              <a:t>Aimants Vectoriels supraconducteurs pour étudier sous champ magnétique des échantillons</a:t>
            </a:r>
            <a:endParaRPr lang="fr-FR" sz="2800" b="1" dirty="0">
              <a:latin typeface="+mn-lt"/>
            </a:endParaRPr>
          </a:p>
        </p:txBody>
      </p:sp>
      <p:pic>
        <p:nvPicPr>
          <p:cNvPr id="10" name="Image 9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88" y="2250301"/>
            <a:ext cx="2375535" cy="3940810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99" y="4842999"/>
            <a:ext cx="229442" cy="32421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03644" y="6033480"/>
            <a:ext cx="29528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+mn-lt"/>
              </a:rPr>
              <a:t>Projet WAVE (LLB)</a:t>
            </a:r>
            <a:endParaRPr lang="fr-FR" dirty="0">
              <a:latin typeface="+mn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964935" y="6033480"/>
            <a:ext cx="420709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+mn-lt"/>
              </a:rPr>
              <a:t>Projet </a:t>
            </a:r>
            <a:r>
              <a:rPr lang="fr-FR" dirty="0" err="1" smtClean="0">
                <a:latin typeface="+mn-lt"/>
              </a:rPr>
              <a:t>NanoWAVE</a:t>
            </a:r>
            <a:r>
              <a:rPr lang="fr-FR" dirty="0" smtClean="0">
                <a:latin typeface="+mn-lt"/>
              </a:rPr>
              <a:t> (SOLEIL)</a:t>
            </a:r>
            <a:endParaRPr lang="fr-FR" dirty="0">
              <a:latin typeface="+mn-lt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4788917" y="2522601"/>
            <a:ext cx="0" cy="396980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332" y="2736354"/>
            <a:ext cx="2446337" cy="324036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99" y="4840605"/>
            <a:ext cx="229442" cy="324212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3809045" y="4727953"/>
            <a:ext cx="440324" cy="521109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1873834" y="2736354"/>
            <a:ext cx="0" cy="3024336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40445" y="3903364"/>
            <a:ext cx="13333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1160mm</a:t>
            </a:r>
            <a:endParaRPr lang="fr-FR" dirty="0">
              <a:solidFill>
                <a:schemeClr val="accent6"/>
              </a:solidFill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7453213" y="2905802"/>
            <a:ext cx="28234" cy="2082706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481447" y="3710874"/>
            <a:ext cx="126499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100 mm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7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7 -0.00264 L 0.26338 -0.1327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25" y="-650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600" dirty="0">
                <a:solidFill>
                  <a:schemeClr val="bg1"/>
                </a:solidFill>
              </a:rPr>
              <a:t>Besoins des physiciens du LLB et de </a:t>
            </a:r>
            <a:r>
              <a:rPr lang="fr-FR" sz="2600" dirty="0" smtClean="0">
                <a:solidFill>
                  <a:schemeClr val="bg1"/>
                </a:solidFill>
              </a:rPr>
              <a:t>SOLEIL</a:t>
            </a:r>
            <a:endParaRPr lang="fr-FR" sz="26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10</a:t>
            </a:fld>
            <a:endParaRPr lang="fr-FR" smtClean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5555"/>
              </p:ext>
            </p:extLst>
          </p:nvPr>
        </p:nvGraphicFramePr>
        <p:xfrm>
          <a:off x="252413" y="1367196"/>
          <a:ext cx="9073006" cy="496752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1013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5675">
                  <a:extLst>
                    <a:ext uri="{9D8B030D-6E8A-4147-A177-3AD203B41FA5}">
                      <a16:colId xmlns="" xmlns:a16="http://schemas.microsoft.com/office/drawing/2014/main" val="327572865"/>
                    </a:ext>
                  </a:extLst>
                </a:gridCol>
                <a:gridCol w="2985997">
                  <a:extLst>
                    <a:ext uri="{9D8B030D-6E8A-4147-A177-3AD203B41FA5}">
                      <a16:colId xmlns="" xmlns:a16="http://schemas.microsoft.com/office/drawing/2014/main" val="838571794"/>
                    </a:ext>
                  </a:extLst>
                </a:gridCol>
              </a:tblGrid>
              <a:tr h="429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Cahiers </a:t>
                      </a:r>
                      <a:r>
                        <a:rPr lang="fr-FR" sz="1800" dirty="0">
                          <a:effectLst/>
                        </a:rPr>
                        <a:t>des </a:t>
                      </a:r>
                      <a:r>
                        <a:rPr lang="fr-FR" sz="1800" dirty="0" smtClean="0">
                          <a:effectLst/>
                        </a:rPr>
                        <a:t>charges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69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effectLst/>
                        </a:rPr>
                        <a:t>WAVE (LLB)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</a:rPr>
                        <a:t>NanoWAVE</a:t>
                      </a:r>
                      <a:r>
                        <a:rPr lang="fr-FR" sz="1800" dirty="0" smtClean="0">
                          <a:effectLst/>
                        </a:rPr>
                        <a:t> (SOLEIL)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9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Intensité du champ magnétique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0 à 1 T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à 0,4 T</a:t>
                      </a: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9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Direction du champ magnétique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Orientable dans les trois dimensions de l’espace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69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effectLst/>
                        </a:rPr>
                        <a:t>Orientable</a:t>
                      </a:r>
                      <a:r>
                        <a:rPr lang="fr-FR" sz="1800" baseline="0" dirty="0" smtClean="0">
                          <a:effectLst/>
                        </a:rPr>
                        <a:t> </a:t>
                      </a:r>
                      <a:r>
                        <a:rPr lang="fr-FR" sz="1800" dirty="0" smtClean="0">
                          <a:effectLst/>
                        </a:rPr>
                        <a:t>dans le plan horizontal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9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Homogénéité au niveau de </a:t>
                      </a:r>
                      <a:r>
                        <a:rPr lang="fr-FR" sz="1800" dirty="0" smtClean="0">
                          <a:effectLst/>
                        </a:rPr>
                        <a:t>l’échantillon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&lt;</a:t>
                      </a:r>
                      <a:r>
                        <a:rPr lang="fr-FR" sz="1800" dirty="0">
                          <a:effectLst/>
                        </a:rPr>
                        <a:t>1000 ppm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&lt;2000 ppm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9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Zone échantillon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Sphère de 5 mm de </a:t>
                      </a:r>
                      <a:r>
                        <a:rPr lang="fr-FR" sz="1800" dirty="0" smtClean="0">
                          <a:effectLst/>
                        </a:rPr>
                        <a:t>rayon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69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effectLst/>
                        </a:rPr>
                        <a:t>Sphère de 200µm de rayon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8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Ouverture angulaire horizontale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(de part et d’autre du faisceau)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+/- 110°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-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8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Ouverture angulaire verticale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(de part et d’autre du plan équatorial)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+/- 10°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-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71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11</a:t>
            </a:fld>
            <a:endParaRPr lang="fr-FR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07179"/>
              </p:ext>
            </p:extLst>
          </p:nvPr>
        </p:nvGraphicFramePr>
        <p:xfrm>
          <a:off x="252413" y="1313363"/>
          <a:ext cx="9081069" cy="51280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8244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962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603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Cahier des </a:t>
                      </a:r>
                      <a:r>
                        <a:rPr lang="fr-FR" sz="1800" dirty="0" smtClean="0">
                          <a:effectLst/>
                        </a:rPr>
                        <a:t>charges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WAVE (LLB)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NanoWAVE</a:t>
                      </a:r>
                      <a:r>
                        <a:rPr lang="fr-FR" sz="18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(SOLEIL)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Largeur de l'aimant suivant la direction s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69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&lt;650 mm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&lt;30 mm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7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Longueur de l'aimant suivant la direction x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&lt;650 mm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&lt;54.5 mm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Hauteur de l'aimant suivant la direction z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~ 600 mm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&lt;40 mm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Diamètre pour le passage du faisceau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~ 50 mm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&gt;16 mm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5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Insertion de l’échantillon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Puits </a:t>
                      </a:r>
                      <a:r>
                        <a:rPr lang="fr-FR" sz="1800" dirty="0">
                          <a:effectLst/>
                        </a:rPr>
                        <a:t>débouchant de diamètre 100 mm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Passage de l'échantillon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(Direction de s*Direction de x) 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  <a:p>
                      <a:pPr marL="0" marR="0" indent="0" algn="ctr" defTabSz="9669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effectLst/>
                        </a:rPr>
                        <a:t>&gt;4mm*10mm</a:t>
                      </a:r>
                      <a:endParaRPr lang="fr-FR" sz="1800" dirty="0" smtClean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Intensité électrique des alimentations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&lt;200A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&lt;50 A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Amplitude </a:t>
                      </a:r>
                      <a:r>
                        <a:rPr lang="fr-FR" sz="1800" dirty="0" smtClean="0">
                          <a:effectLst/>
                        </a:rPr>
                        <a:t>des vibrations </a:t>
                      </a:r>
                      <a:r>
                        <a:rPr lang="fr-FR" sz="1800" dirty="0">
                          <a:effectLst/>
                        </a:rPr>
                        <a:t>acceptée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-</a:t>
                      </a:r>
                      <a:endParaRPr lang="fr-FR" sz="1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&lt;10 nm</a:t>
                      </a:r>
                      <a:endParaRPr lang="fr-FR" sz="1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600" dirty="0">
                <a:solidFill>
                  <a:schemeClr val="bg1"/>
                </a:solidFill>
              </a:rPr>
              <a:t>Besoins des physiciens du LLB et de </a:t>
            </a:r>
            <a:r>
              <a:rPr lang="fr-FR" sz="2600" dirty="0" smtClean="0">
                <a:solidFill>
                  <a:schemeClr val="bg1"/>
                </a:solidFill>
              </a:rPr>
              <a:t>SOLEIL</a:t>
            </a:r>
            <a:endParaRPr lang="fr-FR" sz="2600" b="0" dirty="0">
              <a:solidFill>
                <a:schemeClr val="bg1"/>
              </a:solidFill>
            </a:endParaRPr>
          </a:p>
        </p:txBody>
      </p:sp>
      <p:pic>
        <p:nvPicPr>
          <p:cNvPr id="10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824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400" dirty="0" smtClean="0">
                <a:solidFill>
                  <a:schemeClr val="bg1"/>
                </a:solidFill>
              </a:rPr>
              <a:t>Objectifs du Stage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56469" y="6618288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12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413873" y="1247041"/>
            <a:ext cx="79928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+mj-lt"/>
              </a:rPr>
              <a:t>Objectifs pour le projet WAVE:</a:t>
            </a:r>
          </a:p>
          <a:p>
            <a:pPr marL="9398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j-lt"/>
              </a:rPr>
              <a:t>Suivi de l’étude réalisée par SIGMAPHI</a:t>
            </a:r>
          </a:p>
          <a:p>
            <a:pPr marL="9398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j-lt"/>
              </a:rPr>
              <a:t>Définition du schéma cryogénique de l’aimant WAVE</a:t>
            </a:r>
            <a:endParaRPr lang="fr-FR" sz="24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fr-FR" sz="2800" b="1" dirty="0" smtClean="0">
                <a:latin typeface="+mj-lt"/>
              </a:rPr>
              <a:t>Objectifs pour le projet </a:t>
            </a:r>
            <a:r>
              <a:rPr lang="fr-FR" sz="2800" b="1" dirty="0" err="1" smtClean="0">
                <a:latin typeface="+mj-lt"/>
              </a:rPr>
              <a:t>NanoWAVE</a:t>
            </a:r>
            <a:r>
              <a:rPr lang="fr-FR" sz="2800" b="1" dirty="0" smtClean="0">
                <a:latin typeface="+mj-lt"/>
              </a:rPr>
              <a:t>:</a:t>
            </a:r>
          </a:p>
          <a:p>
            <a:pPr marL="9398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Rédaction du cahier des </a:t>
            </a:r>
            <a:r>
              <a:rPr lang="fr-FR" sz="2400" dirty="0" smtClean="0">
                <a:latin typeface="+mj-lt"/>
              </a:rPr>
              <a:t>charges</a:t>
            </a:r>
          </a:p>
          <a:p>
            <a:pPr marL="9398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j-lt"/>
              </a:rPr>
              <a:t>Design Magnétique, Cryogénique et CAO</a:t>
            </a:r>
          </a:p>
          <a:p>
            <a:pPr marL="9398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j-lt"/>
              </a:rPr>
              <a:t>Prototypage</a:t>
            </a:r>
            <a:endParaRPr lang="fr-FR" sz="3200" b="1" dirty="0" smtClean="0">
              <a:latin typeface="+mj-lt"/>
            </a:endParaRPr>
          </a:p>
          <a:p>
            <a:pPr marL="9398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2800" b="1" dirty="0">
              <a:latin typeface="+mj-lt"/>
            </a:endParaRPr>
          </a:p>
        </p:txBody>
      </p:sp>
      <p:pic>
        <p:nvPicPr>
          <p:cNvPr id="6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637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Développement d’électro-aimants vectoriels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797595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13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577937" y="1584226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cap="all" dirty="0" smtClean="0">
                <a:latin typeface="+mj-lt"/>
              </a:rPr>
              <a:t>Projet</a:t>
            </a:r>
            <a:r>
              <a:rPr lang="fr-FR" sz="4800" b="1" dirty="0" smtClean="0">
                <a:latin typeface="+mj-lt"/>
              </a:rPr>
              <a:t> WAVE</a:t>
            </a:r>
            <a:endParaRPr lang="fr-FR" sz="4800" b="1" dirty="0">
              <a:latin typeface="+mj-lt"/>
            </a:endParaRPr>
          </a:p>
        </p:txBody>
      </p:sp>
      <p:pic>
        <p:nvPicPr>
          <p:cNvPr id="9" name="Image 8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12" y="2304306"/>
            <a:ext cx="2375535" cy="3940810"/>
          </a:xfrm>
          <a:prstGeom prst="rect">
            <a:avLst/>
          </a:prstGeom>
        </p:spPr>
      </p:pic>
      <p:pic>
        <p:nvPicPr>
          <p:cNvPr id="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217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844" y="4085810"/>
            <a:ext cx="2136186" cy="153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CONTEXTE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14</a:t>
            </a:fld>
            <a:endParaRPr lang="fr-FR" smtClean="0"/>
          </a:p>
        </p:txBody>
      </p:sp>
      <p:sp>
        <p:nvSpPr>
          <p:cNvPr id="3" name="ZoneTexte 2"/>
          <p:cNvSpPr txBox="1"/>
          <p:nvPr/>
        </p:nvSpPr>
        <p:spPr>
          <a:xfrm>
            <a:off x="417771" y="1299603"/>
            <a:ext cx="88569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+mj-lt"/>
              </a:rPr>
              <a:t>Acteurs du projet</a:t>
            </a:r>
            <a:r>
              <a:rPr lang="fr-FR" sz="2400" dirty="0" smtClean="0">
                <a:latin typeface="+mn-lt"/>
              </a:rPr>
              <a:t>: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574396" y="1953789"/>
            <a:ext cx="8552935" cy="4663705"/>
            <a:chOff x="826417" y="2313293"/>
            <a:chExt cx="8552935" cy="4663705"/>
          </a:xfrm>
        </p:grpSpPr>
        <p:pic>
          <p:nvPicPr>
            <p:cNvPr id="34" name="Picture 3" descr="2014_03_WAVE sur  Aire 6T2_V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0453" y="2313293"/>
              <a:ext cx="1951527" cy="1339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Groupe 12"/>
            <p:cNvGrpSpPr/>
            <p:nvPr/>
          </p:nvGrpSpPr>
          <p:grpSpPr>
            <a:xfrm>
              <a:off x="826417" y="2508425"/>
              <a:ext cx="8552935" cy="4468573"/>
              <a:chOff x="-23917" y="441566"/>
              <a:chExt cx="4693806" cy="2528548"/>
            </a:xfrm>
          </p:grpSpPr>
          <p:sp>
            <p:nvSpPr>
              <p:cNvPr id="14" name="Zone de texte 1055"/>
              <p:cNvSpPr txBox="1"/>
              <p:nvPr/>
            </p:nvSpPr>
            <p:spPr>
              <a:xfrm>
                <a:off x="2355314" y="2675094"/>
                <a:ext cx="2314575" cy="2667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600" b="1" dirty="0">
                    <a:solidFill>
                      <a:schemeClr val="tx1"/>
                    </a:solidFill>
                    <a:effectLst/>
                    <a:ea typeface="MS Mincho"/>
                    <a:cs typeface="Times New Roman"/>
                  </a:rPr>
                  <a:t>Fabricant de l’aimant WAVE</a:t>
                </a:r>
                <a:endParaRPr lang="fr-FR" sz="1600" dirty="0">
                  <a:solidFill>
                    <a:schemeClr val="tx1"/>
                  </a:solidFill>
                  <a:effectLst/>
                  <a:ea typeface="MS Mincho"/>
                  <a:cs typeface="Times New Roman"/>
                </a:endParaRPr>
              </a:p>
            </p:txBody>
          </p:sp>
          <p:grpSp>
            <p:nvGrpSpPr>
              <p:cNvPr id="15" name="Groupe 14"/>
              <p:cNvGrpSpPr/>
              <p:nvPr/>
            </p:nvGrpSpPr>
            <p:grpSpPr>
              <a:xfrm>
                <a:off x="-23917" y="441566"/>
                <a:ext cx="3968106" cy="2528548"/>
                <a:chOff x="-738292" y="441566"/>
                <a:chExt cx="3968106" cy="2528548"/>
              </a:xfrm>
            </p:grpSpPr>
            <p:grpSp>
              <p:nvGrpSpPr>
                <p:cNvPr id="16" name="Groupe 15"/>
                <p:cNvGrpSpPr/>
                <p:nvPr/>
              </p:nvGrpSpPr>
              <p:grpSpPr>
                <a:xfrm>
                  <a:off x="238737" y="441566"/>
                  <a:ext cx="2991077" cy="2252322"/>
                  <a:chOff x="238779" y="441460"/>
                  <a:chExt cx="2991604" cy="2251785"/>
                </a:xfrm>
              </p:grpSpPr>
              <p:grpSp>
                <p:nvGrpSpPr>
                  <p:cNvPr id="19" name="Groupe 18"/>
                  <p:cNvGrpSpPr/>
                  <p:nvPr/>
                </p:nvGrpSpPr>
                <p:grpSpPr>
                  <a:xfrm>
                    <a:off x="238779" y="441460"/>
                    <a:ext cx="2991604" cy="2251785"/>
                    <a:chOff x="127863" y="478685"/>
                    <a:chExt cx="3081044" cy="2441656"/>
                  </a:xfrm>
                </p:grpSpPr>
                <p:pic>
                  <p:nvPicPr>
                    <p:cNvPr id="28" name="Picture 4" descr="http://sampleenvironment.org/wp-content/uploads/2013/09/LLB.png"/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0150" y="478685"/>
                      <a:ext cx="958774" cy="582224"/>
                    </a:xfrm>
                    <a:prstGeom prst="rect">
                      <a:avLst/>
                    </a:prstGeom>
                    <a:noFill/>
                    <a:extLst/>
                  </p:spPr>
                </p:pic>
                <p:pic>
                  <p:nvPicPr>
                    <p:cNvPr id="25" name="Image 24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27863" y="2282061"/>
                      <a:ext cx="724574" cy="638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" name="Image 25" descr="See original image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295851" y="2254966"/>
                      <a:ext cx="913056" cy="5706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</p:grpSp>
              <p:sp>
                <p:nvSpPr>
                  <p:cNvPr id="20" name="Zone de texte 1051"/>
                  <p:cNvSpPr txBox="1"/>
                  <p:nvPr/>
                </p:nvSpPr>
                <p:spPr>
                  <a:xfrm>
                    <a:off x="334531" y="1114425"/>
                    <a:ext cx="2657475" cy="4191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fr-FR" sz="1600" b="1" dirty="0">
                        <a:solidFill>
                          <a:schemeClr val="tx1"/>
                        </a:solidFill>
                        <a:effectLst/>
                        <a:ea typeface="MS Mincho"/>
                        <a:cs typeface="Times New Roman"/>
                      </a:rPr>
                      <a:t>Utilisateur </a:t>
                    </a:r>
                    <a:r>
                      <a:rPr lang="fr-FR" sz="1600" b="1" dirty="0" smtClean="0">
                        <a:solidFill>
                          <a:schemeClr val="tx1"/>
                        </a:solidFill>
                        <a:effectLst/>
                        <a:ea typeface="MS Mincho"/>
                        <a:cs typeface="Times New Roman"/>
                      </a:rPr>
                      <a:t>de </a:t>
                    </a:r>
                    <a:r>
                      <a:rPr lang="fr-FR" sz="1600" b="1" dirty="0">
                        <a:solidFill>
                          <a:schemeClr val="tx1"/>
                        </a:solidFill>
                        <a:effectLst/>
                        <a:ea typeface="MS Mincho"/>
                        <a:cs typeface="Times New Roman"/>
                      </a:rPr>
                      <a:t>l’aimant WAVE</a:t>
                    </a:r>
                    <a:endParaRPr lang="fr-FR" sz="1600" dirty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endParaRPr>
                  </a:p>
                </p:txBody>
              </p:sp>
              <p:cxnSp>
                <p:nvCxnSpPr>
                  <p:cNvPr id="21" name="Connecteur droit avec flèche 20"/>
                  <p:cNvCxnSpPr/>
                  <p:nvPr/>
                </p:nvCxnSpPr>
                <p:spPr>
                  <a:xfrm flipH="1">
                    <a:off x="590550" y="1428750"/>
                    <a:ext cx="427990" cy="590550"/>
                  </a:xfrm>
                  <a:prstGeom prst="straightConnector1">
                    <a:avLst/>
                  </a:prstGeom>
                  <a:ln w="28575">
                    <a:solidFill>
                      <a:schemeClr val="tx2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Connecteur droit avec flèche 21"/>
                  <p:cNvCxnSpPr/>
                  <p:nvPr/>
                </p:nvCxnSpPr>
                <p:spPr>
                  <a:xfrm flipH="1">
                    <a:off x="1076326" y="2314575"/>
                    <a:ext cx="1191024" cy="0"/>
                  </a:xfrm>
                  <a:prstGeom prst="straightConnector1">
                    <a:avLst/>
                  </a:prstGeom>
                  <a:ln w="28575">
                    <a:solidFill>
                      <a:schemeClr val="tx2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Connecteur droit avec flèche 22"/>
                  <p:cNvCxnSpPr/>
                  <p:nvPr/>
                </p:nvCxnSpPr>
                <p:spPr>
                  <a:xfrm>
                    <a:off x="2371353" y="1428750"/>
                    <a:ext cx="323850" cy="542925"/>
                  </a:xfrm>
                  <a:prstGeom prst="straightConnector1">
                    <a:avLst/>
                  </a:prstGeom>
                  <a:ln w="28575">
                    <a:solidFill>
                      <a:schemeClr val="tx2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" name="Zone de texte 128"/>
                <p:cNvSpPr txBox="1"/>
                <p:nvPr/>
              </p:nvSpPr>
              <p:spPr>
                <a:xfrm>
                  <a:off x="-738292" y="2693889"/>
                  <a:ext cx="2657475" cy="27622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600" b="1" dirty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rPr>
                    <a:t>Concepteur de l’aimant WAVE</a:t>
                  </a:r>
                  <a:endParaRPr lang="fr-FR" sz="1600" dirty="0">
                    <a:solidFill>
                      <a:schemeClr val="tx1"/>
                    </a:solidFill>
                    <a:effectLst/>
                    <a:ea typeface="MS Mincho"/>
                    <a:cs typeface="Times New Roman"/>
                  </a:endParaRPr>
                </a:p>
              </p:txBody>
            </p:sp>
          </p:grpSp>
        </p:grpSp>
      </p:grp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80073" y="6616256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4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57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ENJEUX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15</a:t>
            </a:fld>
            <a:endParaRPr lang="fr-FR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766648" y="1698662"/>
            <a:ext cx="2883668" cy="1607249"/>
            <a:chOff x="378347" y="7844880"/>
            <a:chExt cx="5223914" cy="3190230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63" t="30051" r="53183" b="13440"/>
            <a:stretch/>
          </p:blipFill>
          <p:spPr bwMode="auto">
            <a:xfrm>
              <a:off x="378347" y="7866758"/>
              <a:ext cx="5223914" cy="3088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450355" y="10531054"/>
              <a:ext cx="360040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 flipV="1">
              <a:off x="2780011" y="9050254"/>
              <a:ext cx="216024" cy="64807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1888946" y="9306917"/>
              <a:ext cx="986070" cy="560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err="1" smtClean="0">
                  <a:solidFill>
                    <a:srgbClr val="002060"/>
                  </a:solidFill>
                </a:rPr>
                <a:t>k</a:t>
              </a:r>
              <a:r>
                <a:rPr lang="fr-FR" sz="1800" b="1" baseline="-25000" dirty="0" err="1" smtClean="0">
                  <a:solidFill>
                    <a:srgbClr val="002060"/>
                  </a:solidFill>
                </a:rPr>
                <a:t>in</a:t>
              </a:r>
              <a:endParaRPr lang="fr-FR" sz="1800" b="1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 flipV="1">
              <a:off x="3016355" y="8586838"/>
              <a:ext cx="478656" cy="458336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2507446" y="7844880"/>
              <a:ext cx="2201418" cy="56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err="1" smtClean="0">
                  <a:solidFill>
                    <a:srgbClr val="002060"/>
                  </a:solidFill>
                </a:rPr>
                <a:t>k</a:t>
              </a:r>
              <a:r>
                <a:rPr lang="fr-FR" sz="1800" b="1" baseline="-25000" dirty="0" err="1" smtClean="0">
                  <a:solidFill>
                    <a:srgbClr val="002060"/>
                  </a:solidFill>
                </a:rPr>
                <a:t>out</a:t>
              </a:r>
              <a:endParaRPr lang="fr-FR" sz="1800" b="1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>
              <a:off x="3011168" y="9050254"/>
              <a:ext cx="257659" cy="185544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3177600" y="9225618"/>
              <a:ext cx="513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smtClean="0">
                  <a:solidFill>
                    <a:srgbClr val="FFC000"/>
                  </a:solidFill>
                </a:rPr>
                <a:t>q</a:t>
              </a:r>
              <a:endParaRPr lang="fr-FR" sz="1800" b="1" baseline="-25000" dirty="0">
                <a:solidFill>
                  <a:srgbClr val="FFC000"/>
                </a:solidFill>
              </a:endParaRPr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>
              <a:off x="2704591" y="8033608"/>
              <a:ext cx="436001" cy="0"/>
            </a:xfrm>
            <a:prstGeom prst="straightConnector1">
              <a:avLst/>
            </a:prstGeom>
            <a:ln w="158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>
              <a:off x="2028630" y="9383159"/>
              <a:ext cx="515607" cy="28064"/>
            </a:xfrm>
            <a:prstGeom prst="straightConnector1">
              <a:avLst/>
            </a:prstGeom>
            <a:ln w="158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3308743" y="9388513"/>
              <a:ext cx="252192" cy="1900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794423" y="3179405"/>
            <a:ext cx="2711810" cy="1848964"/>
            <a:chOff x="23564923" y="6373306"/>
            <a:chExt cx="5288135" cy="56104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3" t="19227" r="59408" b="16774"/>
            <a:stretch/>
          </p:blipFill>
          <p:spPr bwMode="auto">
            <a:xfrm>
              <a:off x="23564923" y="6373306"/>
              <a:ext cx="5288135" cy="5610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avec flèche 36"/>
            <p:cNvCxnSpPr/>
            <p:nvPr/>
          </p:nvCxnSpPr>
          <p:spPr>
            <a:xfrm flipV="1">
              <a:off x="25936952" y="9260308"/>
              <a:ext cx="385440" cy="504056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/>
            <p:cNvSpPr txBox="1"/>
            <p:nvPr/>
          </p:nvSpPr>
          <p:spPr>
            <a:xfrm>
              <a:off x="26440417" y="9378926"/>
              <a:ext cx="513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smtClean="0">
                  <a:solidFill>
                    <a:srgbClr val="FFC000"/>
                  </a:solidFill>
                </a:rPr>
                <a:t>q</a:t>
              </a:r>
              <a:endParaRPr lang="fr-FR" sz="1800" b="1" baseline="-25000" dirty="0">
                <a:solidFill>
                  <a:srgbClr val="FFC000"/>
                </a:solidFill>
              </a:endParaRPr>
            </a:p>
          </p:txBody>
        </p:sp>
        <p:grpSp>
          <p:nvGrpSpPr>
            <p:cNvPr id="39" name="Groupe 38"/>
            <p:cNvGrpSpPr/>
            <p:nvPr/>
          </p:nvGrpSpPr>
          <p:grpSpPr>
            <a:xfrm>
              <a:off x="26829711" y="8967876"/>
              <a:ext cx="1083532" cy="780382"/>
              <a:chOff x="26037623" y="8576468"/>
              <a:chExt cx="1083532" cy="780382"/>
            </a:xfrm>
          </p:grpSpPr>
          <p:sp>
            <p:nvSpPr>
              <p:cNvPr id="46" name="ZoneTexte 45"/>
              <p:cNvSpPr txBox="1"/>
              <p:nvPr/>
            </p:nvSpPr>
            <p:spPr>
              <a:xfrm>
                <a:off x="26037623" y="8576468"/>
                <a:ext cx="1083532" cy="780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 err="1" smtClean="0">
                    <a:solidFill>
                      <a:srgbClr val="002060"/>
                    </a:solidFill>
                  </a:rPr>
                  <a:t>k</a:t>
                </a:r>
                <a:r>
                  <a:rPr lang="fr-FR" sz="1800" b="1" baseline="-25000" dirty="0" err="1" smtClean="0">
                    <a:solidFill>
                      <a:srgbClr val="002060"/>
                    </a:solidFill>
                  </a:rPr>
                  <a:t>out</a:t>
                </a:r>
                <a:endParaRPr lang="fr-FR" sz="1800" b="1" baseline="-25000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47" name="Connecteur droit avec flèche 46"/>
              <p:cNvCxnSpPr/>
              <p:nvPr/>
            </p:nvCxnSpPr>
            <p:spPr>
              <a:xfrm>
                <a:off x="26163964" y="8745699"/>
                <a:ext cx="577315" cy="0"/>
              </a:xfrm>
              <a:prstGeom prst="straightConnector1">
                <a:avLst/>
              </a:prstGeom>
              <a:ln w="15875">
                <a:solidFill>
                  <a:srgbClr val="002060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e 39"/>
            <p:cNvGrpSpPr/>
            <p:nvPr/>
          </p:nvGrpSpPr>
          <p:grpSpPr>
            <a:xfrm>
              <a:off x="25082703" y="9213336"/>
              <a:ext cx="966327" cy="780382"/>
              <a:chOff x="25370735" y="9325984"/>
              <a:chExt cx="966327" cy="780382"/>
            </a:xfrm>
          </p:grpSpPr>
          <p:sp>
            <p:nvSpPr>
              <p:cNvPr id="44" name="ZoneTexte 43"/>
              <p:cNvSpPr txBox="1"/>
              <p:nvPr/>
            </p:nvSpPr>
            <p:spPr>
              <a:xfrm>
                <a:off x="25370735" y="9325984"/>
                <a:ext cx="966327" cy="780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 err="1" smtClean="0">
                    <a:solidFill>
                      <a:srgbClr val="002060"/>
                    </a:solidFill>
                  </a:rPr>
                  <a:t>k</a:t>
                </a:r>
                <a:r>
                  <a:rPr lang="fr-FR" sz="1800" b="1" baseline="-25000" dirty="0" err="1" smtClean="0">
                    <a:solidFill>
                      <a:srgbClr val="002060"/>
                    </a:solidFill>
                  </a:rPr>
                  <a:t>in</a:t>
                </a:r>
                <a:endParaRPr lang="fr-FR" sz="1800" b="1" baseline="-25000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45" name="Connecteur droit avec flèche 44"/>
              <p:cNvCxnSpPr/>
              <p:nvPr/>
            </p:nvCxnSpPr>
            <p:spPr>
              <a:xfrm>
                <a:off x="25431985" y="9491574"/>
                <a:ext cx="545103" cy="25628"/>
              </a:xfrm>
              <a:prstGeom prst="straightConnector1">
                <a:avLst/>
              </a:prstGeom>
              <a:ln w="15875">
                <a:solidFill>
                  <a:srgbClr val="002060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Connecteur droit avec flèche 40"/>
            <p:cNvCxnSpPr/>
            <p:nvPr/>
          </p:nvCxnSpPr>
          <p:spPr>
            <a:xfrm>
              <a:off x="26612756" y="9650851"/>
              <a:ext cx="294464" cy="0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 flipV="1">
              <a:off x="26330858" y="8976509"/>
              <a:ext cx="576361" cy="28803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>
              <a:off x="26330858" y="9266268"/>
              <a:ext cx="182160" cy="216014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51"/>
          <p:cNvSpPr txBox="1"/>
          <p:nvPr/>
        </p:nvSpPr>
        <p:spPr>
          <a:xfrm>
            <a:off x="3506233" y="1294782"/>
            <a:ext cx="602836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100" dirty="0" smtClean="0">
                <a:latin typeface="+mn-lt"/>
              </a:rPr>
              <a:t>Les aimants </a:t>
            </a:r>
            <a:r>
              <a:rPr lang="fr-FR" sz="2100" dirty="0">
                <a:latin typeface="+mn-lt"/>
              </a:rPr>
              <a:t>utilisés </a:t>
            </a:r>
            <a:r>
              <a:rPr lang="fr-FR" sz="2100" dirty="0" smtClean="0">
                <a:latin typeface="+mn-lt"/>
              </a:rPr>
              <a:t>pour les expériences </a:t>
            </a:r>
            <a:r>
              <a:rPr lang="fr-FR" sz="2100" dirty="0">
                <a:latin typeface="+mn-lt"/>
              </a:rPr>
              <a:t>de diffusion de neutrons </a:t>
            </a:r>
            <a:r>
              <a:rPr lang="fr-FR" sz="2100" dirty="0" smtClean="0">
                <a:latin typeface="+mn-lt"/>
              </a:rPr>
              <a:t>sont le plus souvent </a:t>
            </a:r>
            <a:r>
              <a:rPr lang="fr-FR" sz="2100" dirty="0">
                <a:latin typeface="+mn-lt"/>
              </a:rPr>
              <a:t>des aimants </a:t>
            </a:r>
            <a:r>
              <a:rPr lang="fr-FR" sz="2100" dirty="0" smtClean="0">
                <a:latin typeface="+mn-lt"/>
              </a:rPr>
              <a:t>scalaires où l'échantillon peut </a:t>
            </a:r>
            <a:r>
              <a:rPr lang="fr-FR" sz="2100" dirty="0">
                <a:latin typeface="+mn-lt"/>
              </a:rPr>
              <a:t>tourner seulement autour d'un axe </a:t>
            </a:r>
            <a:r>
              <a:rPr lang="fr-FR" sz="2100" dirty="0" smtClean="0">
                <a:latin typeface="+mn-lt"/>
              </a:rPr>
              <a:t>vertical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100" dirty="0">
                <a:latin typeface="+mn-lt"/>
              </a:rPr>
              <a:t>Le but du projet WAVE est de concevoir et </a:t>
            </a:r>
            <a:r>
              <a:rPr lang="fr-FR" sz="2100" dirty="0" smtClean="0">
                <a:latin typeface="+mn-lt"/>
              </a:rPr>
              <a:t>de construire </a:t>
            </a:r>
            <a:r>
              <a:rPr lang="fr-FR" sz="2100" dirty="0">
                <a:latin typeface="+mn-lt"/>
              </a:rPr>
              <a:t>un aimant vectoriel compatible avec </a:t>
            </a:r>
            <a:r>
              <a:rPr lang="fr-FR" sz="2100" dirty="0" smtClean="0">
                <a:latin typeface="+mn-lt"/>
              </a:rPr>
              <a:t>les expériences de diffusion de neutrons à large ouverture angulaire (Brevet français #1262070</a:t>
            </a:r>
            <a:r>
              <a:rPr lang="fr-FR" sz="2100" dirty="0">
                <a:latin typeface="+mn-lt"/>
              </a:rPr>
              <a:t>)</a:t>
            </a:r>
          </a:p>
        </p:txBody>
      </p:sp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09" y="5068015"/>
            <a:ext cx="2671887" cy="159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232" y="4146612"/>
            <a:ext cx="3044304" cy="26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Interdiction 52"/>
          <p:cNvSpPr/>
          <p:nvPr/>
        </p:nvSpPr>
        <p:spPr>
          <a:xfrm>
            <a:off x="1614073" y="5419780"/>
            <a:ext cx="1244368" cy="1019734"/>
          </a:xfrm>
          <a:prstGeom prst="noSmoking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8" name="Espace réservé de la date 6"/>
          <p:cNvSpPr txBox="1">
            <a:spLocks/>
          </p:cNvSpPr>
          <p:nvPr/>
        </p:nvSpPr>
        <p:spPr>
          <a:xfrm>
            <a:off x="665432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9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9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MAGNÉTIQUE</a:t>
            </a: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16</a:t>
            </a:fld>
            <a:endParaRPr lang="fr-FR" smtClean="0"/>
          </a:p>
        </p:txBody>
      </p:sp>
      <p:grpSp>
        <p:nvGrpSpPr>
          <p:cNvPr id="2" name="Groupe 1"/>
          <p:cNvGrpSpPr/>
          <p:nvPr/>
        </p:nvGrpSpPr>
        <p:grpSpPr>
          <a:xfrm>
            <a:off x="382229" y="3558212"/>
            <a:ext cx="6827552" cy="2959533"/>
            <a:chOff x="1332533" y="1591183"/>
            <a:chExt cx="7880832" cy="2333705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26" t="24275" r="4582" b="19551"/>
            <a:stretch/>
          </p:blipFill>
          <p:spPr bwMode="auto">
            <a:xfrm>
              <a:off x="3376105" y="1790844"/>
              <a:ext cx="2942743" cy="1904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10" t="25894" r="7358" b="16926"/>
            <a:stretch/>
          </p:blipFill>
          <p:spPr bwMode="auto">
            <a:xfrm>
              <a:off x="6417761" y="1734601"/>
              <a:ext cx="2795604" cy="2190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6318848" y="2519244"/>
              <a:ext cx="414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=</a:t>
              </a:r>
              <a:endParaRPr lang="fr-FR" sz="2800" b="1" dirty="0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5" t="24663" r="61183" b="16328"/>
            <a:stretch/>
          </p:blipFill>
          <p:spPr bwMode="auto">
            <a:xfrm>
              <a:off x="1332533" y="1591183"/>
              <a:ext cx="1912512" cy="230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0"/>
            <p:cNvSpPr txBox="1"/>
            <p:nvPr/>
          </p:nvSpPr>
          <p:spPr>
            <a:xfrm>
              <a:off x="3132733" y="2462463"/>
              <a:ext cx="544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+</a:t>
              </a:r>
              <a:endParaRPr lang="fr-FR" sz="2800" b="1" dirty="0"/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9781" y="3924239"/>
            <a:ext cx="2245456" cy="241256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17771" y="1241273"/>
            <a:ext cx="890765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>
                <a:latin typeface="+mn-lt"/>
              </a:rPr>
              <a:t>La « couronne magnétique » : un concept made in Guy </a:t>
            </a:r>
            <a:r>
              <a:rPr lang="fr-FR" sz="2200" dirty="0" smtClean="0">
                <a:latin typeface="+mn-lt"/>
              </a:rPr>
              <a:t>Aubert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des champs de fuite pour créer les composantes horizontales du champ </a:t>
            </a:r>
            <a:r>
              <a:rPr lang="fr-FR" sz="2200" dirty="0">
                <a:latin typeface="+mn-lt"/>
              </a:rPr>
              <a:t>magnétique (4 bobines, montées en série-opposition)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de bobines type  « Helmholtz » pour créer la composante verticale du champ </a:t>
            </a:r>
            <a:endParaRPr lang="fr-FR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4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95386" y="6618287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5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586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MAGNÉTIQUE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17</a:t>
            </a:fld>
            <a:endParaRPr lang="fr-FR" smtClean="0"/>
          </a:p>
        </p:txBody>
      </p:sp>
      <p:sp>
        <p:nvSpPr>
          <p:cNvPr id="3" name="ZoneTexte 2"/>
          <p:cNvSpPr txBox="1"/>
          <p:nvPr/>
        </p:nvSpPr>
        <p:spPr>
          <a:xfrm>
            <a:off x="423114" y="1296194"/>
            <a:ext cx="890765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Champ vectoriel maximum: 1T</a:t>
            </a:r>
            <a:endParaRPr lang="fr-FR" sz="2200" dirty="0">
              <a:latin typeface="+mn-lt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Homogénéité du champ : </a:t>
            </a:r>
            <a:r>
              <a:rPr lang="fr-FR" sz="2200" dirty="0">
                <a:latin typeface="+mn-lt"/>
              </a:rPr>
              <a:t>m</a:t>
            </a:r>
            <a:r>
              <a:rPr lang="fr-FR" sz="2200" dirty="0" smtClean="0">
                <a:latin typeface="+mn-lt"/>
              </a:rPr>
              <a:t>eilleure que 50ppm dans une sphère de 5mm de rayon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Couronne de 6 bobines pour avoir une meilleure homogénéité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Bobines bleues pour le blindage et pour l’homogénéité</a:t>
            </a:r>
            <a:endParaRPr lang="fr-FR" sz="2200" dirty="0">
              <a:latin typeface="+mn-lt"/>
            </a:endParaRPr>
          </a:p>
        </p:txBody>
      </p:sp>
      <p:pic>
        <p:nvPicPr>
          <p:cNvPr id="14" name="Image 13"/>
          <p:cNvPicPr/>
          <p:nvPr/>
        </p:nvPicPr>
        <p:blipFill rotWithShape="1">
          <a:blip r:embed="rId2"/>
          <a:srcRect l="10870" r="4849"/>
          <a:stretch/>
        </p:blipFill>
        <p:spPr bwMode="auto">
          <a:xfrm>
            <a:off x="390913" y="3684236"/>
            <a:ext cx="3542332" cy="2494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/>
          <p:cNvPicPr/>
          <p:nvPr/>
        </p:nvPicPr>
        <p:blipFill>
          <a:blip r:embed="rId3"/>
          <a:stretch>
            <a:fillRect/>
          </a:stretch>
        </p:blipFill>
        <p:spPr>
          <a:xfrm>
            <a:off x="3807039" y="3684236"/>
            <a:ext cx="2989053" cy="249421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885" y="3618086"/>
            <a:ext cx="2628677" cy="2514422"/>
          </a:xfrm>
          <a:prstGeom prst="rect">
            <a:avLst/>
          </a:prstGeom>
          <a:noFill/>
        </p:spPr>
      </p:pic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4461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56869" y="4320530"/>
            <a:ext cx="288703" cy="368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N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6869" y="5065164"/>
            <a:ext cx="288703" cy="368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N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3053" y="5065164"/>
            <a:ext cx="288703" cy="368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S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36852" y="4396842"/>
            <a:ext cx="441103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S</a:t>
            </a:r>
            <a:endParaRPr lang="fr-FR" sz="2000" b="1" dirty="0">
              <a:solidFill>
                <a:schemeClr val="tx1"/>
              </a:solidFill>
            </a:endParaRPr>
          </a:p>
        </p:txBody>
      </p:sp>
      <p:pic>
        <p:nvPicPr>
          <p:cNvPr id="19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342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MAGNÉTIQUE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18</a:t>
            </a:fld>
            <a:endParaRPr lang="fr-FR" smtClean="0"/>
          </a:p>
        </p:txBody>
      </p:sp>
      <p:sp>
        <p:nvSpPr>
          <p:cNvPr id="3" name="ZoneTexte 2"/>
          <p:cNvSpPr txBox="1"/>
          <p:nvPr/>
        </p:nvSpPr>
        <p:spPr>
          <a:xfrm>
            <a:off x="417771" y="1347187"/>
            <a:ext cx="8907650" cy="236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Fil </a:t>
            </a:r>
            <a:r>
              <a:rPr lang="fr-FR" sz="2200" dirty="0">
                <a:latin typeface="+mn-lt"/>
              </a:rPr>
              <a:t>supraconducteur en </a:t>
            </a:r>
            <a:r>
              <a:rPr lang="fr-FR" sz="2200" dirty="0" err="1" smtClean="0">
                <a:latin typeface="+mn-lt"/>
              </a:rPr>
              <a:t>NbTi</a:t>
            </a:r>
            <a:r>
              <a:rPr lang="fr-FR" sz="2200" dirty="0" smtClean="0">
                <a:latin typeface="+mn-lt"/>
              </a:rPr>
              <a:t> (Oxford)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Température des bobines 4,3K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Champ pic : 5,7T</a:t>
            </a:r>
            <a:endParaRPr lang="fr-FR" sz="2200" dirty="0">
              <a:latin typeface="+mn-lt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Densité de courant « engineering » : 250 A/mm</a:t>
            </a:r>
            <a:r>
              <a:rPr lang="fr-FR" sz="2200" baseline="30000" dirty="0" smtClean="0">
                <a:latin typeface="+mn-lt"/>
              </a:rPr>
              <a:t>2</a:t>
            </a:r>
          </a:p>
          <a:p>
            <a:pPr algn="just">
              <a:spcBef>
                <a:spcPts val="600"/>
              </a:spcBef>
            </a:pPr>
            <a:endParaRPr lang="fr-FR" sz="2200" baseline="300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="1" i="1" dirty="0">
              <a:latin typeface="+mn-lt"/>
            </a:endParaRPr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705958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96" y="3204857"/>
            <a:ext cx="2230768" cy="1527923"/>
          </a:xfrm>
          <a:prstGeom prst="rect">
            <a:avLst/>
          </a:prstGeom>
        </p:spPr>
      </p:pic>
      <p:cxnSp>
        <p:nvCxnSpPr>
          <p:cNvPr id="6" name="Connecteur droit avec flèche 5"/>
          <p:cNvCxnSpPr/>
          <p:nvPr/>
        </p:nvCxnSpPr>
        <p:spPr>
          <a:xfrm>
            <a:off x="849075" y="4732780"/>
            <a:ext cx="1745010" cy="0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2772693" y="3392754"/>
            <a:ext cx="0" cy="1152128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065099" y="4787806"/>
            <a:ext cx="13129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1,08mm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913232" y="3730291"/>
            <a:ext cx="13396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0,68 mm</a:t>
            </a:r>
            <a:endParaRPr lang="fr-FR" dirty="0"/>
          </a:p>
        </p:txBody>
      </p:sp>
      <p:graphicFrame>
        <p:nvGraphicFramePr>
          <p:cNvPr id="20" name="Graphique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893783"/>
              </p:ext>
            </p:extLst>
          </p:nvPr>
        </p:nvGraphicFramePr>
        <p:xfrm>
          <a:off x="4221876" y="3150172"/>
          <a:ext cx="5589025" cy="3635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Connecteur droit 7"/>
          <p:cNvCxnSpPr/>
          <p:nvPr/>
        </p:nvCxnSpPr>
        <p:spPr>
          <a:xfrm flipV="1">
            <a:off x="4855140" y="4787806"/>
            <a:ext cx="2526065" cy="14769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292973" y="5832698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Droite de charge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2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493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CRYOGÉNIE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19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756469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10285" y="1182246"/>
            <a:ext cx="91450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+mn-lt"/>
              </a:rPr>
              <a:t>Demandes du LLB en terme de cryogénie :</a:t>
            </a:r>
            <a:endParaRPr lang="fr-FR" sz="2800" b="1" dirty="0">
              <a:latin typeface="+mn-lt"/>
            </a:endParaRPr>
          </a:p>
          <a:p>
            <a:pPr marL="8255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Système qui doit être autonome</a:t>
            </a:r>
          </a:p>
          <a:p>
            <a:pPr marL="8255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Système peu gourmand en hélium</a:t>
            </a:r>
          </a:p>
          <a:p>
            <a:pPr marL="8255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Système peu encombrant</a:t>
            </a:r>
            <a:endParaRPr lang="fr-FR" sz="2800" b="1" dirty="0" smtClean="0">
              <a:latin typeface="+mn-lt"/>
            </a:endParaRPr>
          </a:p>
          <a:p>
            <a:pPr lvl="1" indent="0">
              <a:spcBef>
                <a:spcPts val="1200"/>
              </a:spcBef>
            </a:pPr>
            <a:endParaRPr lang="fr-FR" sz="2800" b="1" dirty="0"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0285" y="3384426"/>
            <a:ext cx="91450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n-lt"/>
              </a:rPr>
              <a:t>Choix du système cryogénique</a:t>
            </a:r>
          </a:p>
          <a:p>
            <a:pPr marL="8255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Refroidissement indirect </a:t>
            </a:r>
            <a:r>
              <a:rPr lang="fr-FR" sz="2400" dirty="0" smtClean="0">
                <a:latin typeface="+mn-lt"/>
              </a:rPr>
              <a:t>(« </a:t>
            </a:r>
            <a:r>
              <a:rPr lang="fr-FR" sz="2400" dirty="0" err="1" smtClean="0">
                <a:latin typeface="+mn-lt"/>
              </a:rPr>
              <a:t>Thermautonome</a:t>
            </a:r>
            <a:r>
              <a:rPr lang="fr-FR" sz="2400" dirty="0" smtClean="0">
                <a:latin typeface="+mn-lt"/>
              </a:rPr>
              <a:t> » par Bertrand </a:t>
            </a:r>
            <a:r>
              <a:rPr lang="fr-FR" sz="2400" dirty="0" err="1" smtClean="0">
                <a:latin typeface="+mn-lt"/>
              </a:rPr>
              <a:t>Baudouy</a:t>
            </a:r>
            <a:r>
              <a:rPr lang="fr-FR" sz="2400" dirty="0" smtClean="0">
                <a:latin typeface="+mn-lt"/>
              </a:rPr>
              <a:t>)</a:t>
            </a:r>
            <a:endParaRPr lang="fr-FR" sz="2400" dirty="0">
              <a:latin typeface="+mn-lt"/>
            </a:endParaRPr>
          </a:p>
          <a:p>
            <a:pPr marL="8255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Utilisation de deux </a:t>
            </a:r>
            <a:r>
              <a:rPr lang="fr-FR" sz="2400" dirty="0" err="1">
                <a:latin typeface="+mn-lt"/>
              </a:rPr>
              <a:t>cryogénérateurs</a:t>
            </a:r>
            <a:r>
              <a:rPr lang="fr-FR" sz="2400" dirty="0">
                <a:latin typeface="+mn-lt"/>
              </a:rPr>
              <a:t> </a:t>
            </a:r>
            <a:r>
              <a:rPr lang="fr-FR" sz="2400" dirty="0" smtClean="0">
                <a:latin typeface="+mn-lt"/>
              </a:rPr>
              <a:t>(</a:t>
            </a:r>
            <a:r>
              <a:rPr lang="fr-FR" sz="2400" dirty="0">
                <a:latin typeface="+mn-lt"/>
              </a:rPr>
              <a:t>le premier à un seul étage 100 W@50 K et le deuxième à deux étages, 35 W@50 K et 1,5 W@4,5 K)</a:t>
            </a:r>
          </a:p>
        </p:txBody>
      </p:sp>
      <p:pic>
        <p:nvPicPr>
          <p:cNvPr id="9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105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Boucle Thermosiphon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20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747099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4981" y="1901983"/>
            <a:ext cx="6671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800" dirty="0" smtClean="0"/>
          </a:p>
          <a:p>
            <a:endParaRPr lang="fr-FR" sz="1600" dirty="0" smtClean="0"/>
          </a:p>
          <a:p>
            <a:endParaRPr lang="fr-FR" sz="1400" dirty="0"/>
          </a:p>
        </p:txBody>
      </p:sp>
      <p:grpSp>
        <p:nvGrpSpPr>
          <p:cNvPr id="49" name="Groupe 48"/>
          <p:cNvGrpSpPr/>
          <p:nvPr/>
        </p:nvGrpSpPr>
        <p:grpSpPr>
          <a:xfrm>
            <a:off x="747099" y="3493173"/>
            <a:ext cx="5194807" cy="2872441"/>
            <a:chOff x="0" y="0"/>
            <a:chExt cx="3705225" cy="2066925"/>
          </a:xfrm>
        </p:grpSpPr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00300" cy="2057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775" y="0"/>
              <a:ext cx="1314450" cy="2066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ZoneTexte 2"/>
          <p:cNvSpPr txBox="1"/>
          <p:nvPr/>
        </p:nvSpPr>
        <p:spPr>
          <a:xfrm>
            <a:off x="540445" y="1216940"/>
            <a:ext cx="8243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Refroidissement Indirect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Masse </a:t>
            </a:r>
            <a:r>
              <a:rPr lang="fr-FR" sz="2400" dirty="0">
                <a:latin typeface="+mn-lt"/>
              </a:rPr>
              <a:t>froide en aluminium (150kg</a:t>
            </a:r>
            <a:r>
              <a:rPr lang="fr-FR" sz="2400" dirty="0" smtClean="0">
                <a:latin typeface="+mn-lt"/>
              </a:rPr>
              <a:t>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Q</a:t>
            </a:r>
            <a:r>
              <a:rPr lang="fr-FR" sz="2400" baseline="-25000" dirty="0" smtClean="0">
                <a:latin typeface="+mn-lt"/>
              </a:rPr>
              <a:t>massefroide</a:t>
            </a:r>
            <a:r>
              <a:rPr lang="fr-FR" sz="2400" dirty="0" smtClean="0">
                <a:latin typeface="+mn-lt"/>
              </a:rPr>
              <a:t>~0,25W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 </a:t>
            </a:r>
            <a:r>
              <a:rPr lang="fr-FR" sz="2400" dirty="0">
                <a:latin typeface="+mn-lt"/>
              </a:rPr>
              <a:t>Dmtot~0,97g/s et </a:t>
            </a:r>
            <a:r>
              <a:rPr lang="fr-FR" sz="2400" dirty="0" smtClean="0">
                <a:latin typeface="+mn-lt"/>
              </a:rPr>
              <a:t>x=1,22%</a:t>
            </a:r>
            <a:endParaRPr lang="fr-FR" sz="2400" dirty="0">
              <a:latin typeface="+mn-lt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6310581" y="1216940"/>
            <a:ext cx="2642771" cy="3374742"/>
            <a:chOff x="113729" y="0"/>
            <a:chExt cx="2114486" cy="2380615"/>
          </a:xfrm>
        </p:grpSpPr>
        <p:grpSp>
          <p:nvGrpSpPr>
            <p:cNvPr id="16" name="Groupe 15"/>
            <p:cNvGrpSpPr/>
            <p:nvPr/>
          </p:nvGrpSpPr>
          <p:grpSpPr>
            <a:xfrm>
              <a:off x="113729" y="0"/>
              <a:ext cx="2114486" cy="2380615"/>
              <a:chOff x="30184" y="0"/>
              <a:chExt cx="2116240" cy="2381885"/>
            </a:xfrm>
          </p:grpSpPr>
          <p:grpSp>
            <p:nvGrpSpPr>
              <p:cNvPr id="19" name="Groupe 18"/>
              <p:cNvGrpSpPr/>
              <p:nvPr/>
            </p:nvGrpSpPr>
            <p:grpSpPr>
              <a:xfrm>
                <a:off x="30184" y="0"/>
                <a:ext cx="2116240" cy="2381885"/>
                <a:chOff x="131644" y="0"/>
                <a:chExt cx="2117371" cy="2381885"/>
              </a:xfrm>
            </p:grpSpPr>
            <p:grpSp>
              <p:nvGrpSpPr>
                <p:cNvPr id="21" name="Groupe 20"/>
                <p:cNvGrpSpPr/>
                <p:nvPr/>
              </p:nvGrpSpPr>
              <p:grpSpPr>
                <a:xfrm>
                  <a:off x="131644" y="0"/>
                  <a:ext cx="2117371" cy="2381885"/>
                  <a:chOff x="131644" y="0"/>
                  <a:chExt cx="2117371" cy="2381885"/>
                </a:xfrm>
              </p:grpSpPr>
              <p:grpSp>
                <p:nvGrpSpPr>
                  <p:cNvPr id="23" name="Groupe 22"/>
                  <p:cNvGrpSpPr/>
                  <p:nvPr/>
                </p:nvGrpSpPr>
                <p:grpSpPr>
                  <a:xfrm>
                    <a:off x="131644" y="0"/>
                    <a:ext cx="2117371" cy="2381885"/>
                    <a:chOff x="131644" y="0"/>
                    <a:chExt cx="2117371" cy="2381885"/>
                  </a:xfrm>
                </p:grpSpPr>
                <p:grpSp>
                  <p:nvGrpSpPr>
                    <p:cNvPr id="25" name="Groupe 24"/>
                    <p:cNvGrpSpPr/>
                    <p:nvPr/>
                  </p:nvGrpSpPr>
                  <p:grpSpPr>
                    <a:xfrm>
                      <a:off x="131644" y="0"/>
                      <a:ext cx="2117371" cy="2381885"/>
                      <a:chOff x="141175" y="0"/>
                      <a:chExt cx="2270648" cy="2429510"/>
                    </a:xfrm>
                  </p:grpSpPr>
                  <p:grpSp>
                    <p:nvGrpSpPr>
                      <p:cNvPr id="27" name="Groupe 26"/>
                      <p:cNvGrpSpPr/>
                      <p:nvPr/>
                    </p:nvGrpSpPr>
                    <p:grpSpPr>
                      <a:xfrm>
                        <a:off x="141175" y="0"/>
                        <a:ext cx="2270648" cy="2429510"/>
                        <a:chOff x="141175" y="0"/>
                        <a:chExt cx="2270648" cy="2430000"/>
                      </a:xfrm>
                    </p:grpSpPr>
                    <p:grpSp>
                      <p:nvGrpSpPr>
                        <p:cNvPr id="29" name="Groupe 28"/>
                        <p:cNvGrpSpPr/>
                        <p:nvPr/>
                      </p:nvGrpSpPr>
                      <p:grpSpPr>
                        <a:xfrm>
                          <a:off x="141175" y="0"/>
                          <a:ext cx="2270648" cy="2430000"/>
                          <a:chOff x="141175" y="0"/>
                          <a:chExt cx="2270648" cy="2430000"/>
                        </a:xfrm>
                      </p:grpSpPr>
                      <p:grpSp>
                        <p:nvGrpSpPr>
                          <p:cNvPr id="31" name="Groupe 30"/>
                          <p:cNvGrpSpPr/>
                          <p:nvPr/>
                        </p:nvGrpSpPr>
                        <p:grpSpPr>
                          <a:xfrm>
                            <a:off x="141175" y="0"/>
                            <a:ext cx="2211500" cy="2430000"/>
                            <a:chOff x="141175" y="0"/>
                            <a:chExt cx="2211500" cy="2430000"/>
                          </a:xfrm>
                        </p:grpSpPr>
                        <p:grpSp>
                          <p:nvGrpSpPr>
                            <p:cNvPr id="33" name="Groupe 32"/>
                            <p:cNvGrpSpPr/>
                            <p:nvPr/>
                          </p:nvGrpSpPr>
                          <p:grpSpPr>
                            <a:xfrm>
                              <a:off x="141175" y="0"/>
                              <a:ext cx="2211500" cy="2430000"/>
                              <a:chOff x="141175" y="0"/>
                              <a:chExt cx="2211500" cy="2430000"/>
                            </a:xfrm>
                          </p:grpSpPr>
                          <p:grpSp>
                            <p:nvGrpSpPr>
                              <p:cNvPr id="35" name="Groupe 34"/>
                              <p:cNvGrpSpPr/>
                              <p:nvPr/>
                            </p:nvGrpSpPr>
                            <p:grpSpPr>
                              <a:xfrm>
                                <a:off x="141175" y="0"/>
                                <a:ext cx="2211500" cy="2430000"/>
                                <a:chOff x="141175" y="0"/>
                                <a:chExt cx="2211500" cy="2430000"/>
                              </a:xfrm>
                            </p:grpSpPr>
                            <p:grpSp>
                              <p:nvGrpSpPr>
                                <p:cNvPr id="37" name="Groupe 36"/>
                                <p:cNvGrpSpPr/>
                                <p:nvPr/>
                              </p:nvGrpSpPr>
                              <p:grpSpPr>
                                <a:xfrm>
                                  <a:off x="152823" y="0"/>
                                  <a:ext cx="2199852" cy="2430000"/>
                                  <a:chOff x="-371052" y="0"/>
                                  <a:chExt cx="2199852" cy="2430000"/>
                                </a:xfrm>
                              </p:grpSpPr>
                              <p:grpSp>
                                <p:nvGrpSpPr>
                                  <p:cNvPr id="39" name="Groupe 38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0"/>
                                    <a:ext cx="1828800" cy="2430000"/>
                                    <a:chOff x="0" y="0"/>
                                    <a:chExt cx="1828800" cy="2430000"/>
                                  </a:xfrm>
                                </p:grpSpPr>
                                <p:grpSp>
                                  <p:nvGrpSpPr>
                                    <p:cNvPr id="41" name="Groupe 4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0"/>
                                      <a:ext cx="1828800" cy="2430000"/>
                                      <a:chOff x="0" y="0"/>
                                      <a:chExt cx="1828800" cy="2428875"/>
                                    </a:xfrm>
                                  </p:grpSpPr>
                                  <p:pic>
                                    <p:nvPicPr>
                                      <p:cNvPr id="45" name="Image 44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4">
                                        <a:extLst>
                                          <a:ext uri="{28A0092B-C50C-407E-A947-70E740481C1C}">
                                            <a14:useLocalDpi xmlns:a14="http://schemas.microsoft.com/office/drawing/2010/main" val="0"/>
                                          </a:ext>
                                        </a:extLst>
                                      </a:blip>
                                      <a:stretch>
                                        <a:fillRect/>
                                      </a:stretch>
                                    </p:blipFill>
                                    <p:spPr>
                                      <a:xfrm>
                                        <a:off x="0" y="0"/>
                                        <a:ext cx="1828800" cy="242887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cxnSp>
                                    <p:nvCxnSpPr>
                                      <p:cNvPr id="46" name="Connecteur droit avec flèche 45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133350" y="409575"/>
                                        <a:ext cx="0" cy="1866900"/>
                                      </a:xfrm>
                                      <a:prstGeom prst="straightConnector1">
                                        <a:avLst/>
                                      </a:prstGeom>
                                      <a:ln w="19050">
                                        <a:headEnd type="arrow"/>
                                        <a:tailEnd type="arrow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</p:grpSp>
                                <p:cxnSp>
                                  <p:nvCxnSpPr>
                                    <p:cNvPr id="42" name="Connecteur droit avec flèche 41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819275" y="238125"/>
                                      <a:ext cx="0" cy="2057400"/>
                                    </a:xfrm>
                                    <a:prstGeom prst="straightConnector1">
                                      <a:avLst/>
                                    </a:prstGeom>
                                    <a:ln w="19050">
                                      <a:headEnd type="arrow"/>
                                      <a:tailEnd type="arrow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3" name="Connecteur droit 42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914400" y="238125"/>
                                      <a:ext cx="904875" cy="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4" name="Connecteur droit 43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33350" y="2276475"/>
                                      <a:ext cx="1695450" cy="893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</p:grpSp>
                              <p:sp>
                                <p:nvSpPr>
                                  <p:cNvPr id="40" name="Zone de texte 115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-371052" y="1695043"/>
                                    <a:ext cx="866778" cy="30480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6350">
                                    <a:noFill/>
                                  </a:ln>
                                  <a:effectLst/>
                                </p:spPr>
                                <p:style>
                                  <a:lnRef idx="0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dk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pPr>
                                      <a:lnSpc>
                                        <a:spcPct val="107000"/>
                                      </a:lnSpc>
                                      <a:spcAft>
                                        <a:spcPts val="800"/>
                                      </a:spcAft>
                                    </a:pPr>
                                    <a:r>
                                      <a:rPr lang="fr-FR" sz="1400" b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φ</a:t>
                                    </a:r>
                                    <a:r>
                                      <a:rPr lang="fr-FR" sz="1400" b="1" baseline="-25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adiab</a:t>
                                    </a:r>
                                    <a:endParaRPr lang="fr-FR" sz="1100"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8" name="Zone de texte 1161"/>
                                <p:cNvSpPr txBox="1"/>
                                <p:nvPr/>
                              </p:nvSpPr>
                              <p:spPr>
                                <a:xfrm>
                                  <a:off x="141175" y="1007245"/>
                                  <a:ext cx="647103" cy="314325"/>
                                </a:xfrm>
                                <a:prstGeom prst="rect">
                                  <a:avLst/>
                                </a:prstGeom>
                                <a:noFill/>
                                <a:ln w="6350">
                                  <a:noFill/>
                                </a:ln>
                                <a:effectLst/>
                              </p:spPr>
                              <p:style>
                                <a:lnRef idx="0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lnSpc>
                                      <a:spcPct val="107000"/>
                                    </a:lnSpc>
                                    <a:spcAft>
                                      <a:spcPts val="800"/>
                                    </a:spcAft>
                                  </a:pPr>
                                  <a:r>
                                    <a:rPr lang="fr-FR" sz="1400" b="1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H</a:t>
                                  </a:r>
                                  <a:r>
                                    <a:rPr lang="fr-FR" sz="1400" b="1" baseline="-25000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adiab</a:t>
                                  </a:r>
                                  <a:endParaRPr lang="fr-FR" sz="1100">
                                    <a:effectLst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cxnSp>
                            <p:nvCxnSpPr>
                              <p:cNvPr id="36" name="Connecteur droit avec flèche 35"/>
                              <p:cNvCxnSpPr/>
                              <p:nvPr/>
                            </p:nvCxnSpPr>
                            <p:spPr>
                              <a:xfrm>
                                <a:off x="723900" y="409575"/>
                                <a:ext cx="161925" cy="0"/>
                              </a:xfrm>
                              <a:prstGeom prst="straightConnector1">
                                <a:avLst/>
                              </a:prstGeom>
                              <a:ln w="12700">
                                <a:solidFill>
                                  <a:srgbClr val="FF0000"/>
                                </a:solidFill>
                                <a:headEnd type="arrow"/>
                                <a:tailEnd type="arrow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34" name="Forme libre 33"/>
                            <p:cNvSpPr/>
                            <p:nvPr/>
                          </p:nvSpPr>
                          <p:spPr>
                            <a:xfrm>
                              <a:off x="1466850" y="200025"/>
                              <a:ext cx="811530" cy="2052320"/>
                            </a:xfrm>
                            <a:custGeom>
                              <a:avLst/>
                              <a:gdLst>
                                <a:gd name="connsiteX0" fmla="*/ 30955 w 811984"/>
                                <a:gd name="connsiteY0" fmla="*/ 2052384 h 2052384"/>
                                <a:gd name="connsiteX1" fmla="*/ 19489 w 811984"/>
                                <a:gd name="connsiteY1" fmla="*/ 1952058 h 2052384"/>
                                <a:gd name="connsiteX2" fmla="*/ 251672 w 811984"/>
                                <a:gd name="connsiteY2" fmla="*/ 1911928 h 2052384"/>
                                <a:gd name="connsiteX3" fmla="*/ 776234 w 811984"/>
                                <a:gd name="connsiteY3" fmla="*/ 1886130 h 2052384"/>
                                <a:gd name="connsiteX4" fmla="*/ 655842 w 811984"/>
                                <a:gd name="connsiteY4" fmla="*/ 1848866 h 2052384"/>
                                <a:gd name="connsiteX5" fmla="*/ 42420 w 811984"/>
                                <a:gd name="connsiteY5" fmla="*/ 1811602 h 2052384"/>
                                <a:gd name="connsiteX6" fmla="*/ 182877 w 811984"/>
                                <a:gd name="connsiteY6" fmla="*/ 1771471 h 2052384"/>
                                <a:gd name="connsiteX7" fmla="*/ 770501 w 811984"/>
                                <a:gd name="connsiteY7" fmla="*/ 1739940 h 2052384"/>
                                <a:gd name="connsiteX8" fmla="*/ 650110 w 811984"/>
                                <a:gd name="connsiteY8" fmla="*/ 1702676 h 2052384"/>
                                <a:gd name="connsiteX9" fmla="*/ 28088 w 811984"/>
                                <a:gd name="connsiteY9" fmla="*/ 1665412 h 2052384"/>
                                <a:gd name="connsiteX10" fmla="*/ 174278 w 811984"/>
                                <a:gd name="connsiteY10" fmla="*/ 1622416 h 2052384"/>
                                <a:gd name="connsiteX11" fmla="*/ 773367 w 811984"/>
                                <a:gd name="connsiteY11" fmla="*/ 1596617 h 2052384"/>
                                <a:gd name="connsiteX12" fmla="*/ 678774 w 811984"/>
                                <a:gd name="connsiteY12" fmla="*/ 1559353 h 2052384"/>
                                <a:gd name="connsiteX13" fmla="*/ 79684 w 811984"/>
                                <a:gd name="connsiteY13" fmla="*/ 1524956 h 2052384"/>
                                <a:gd name="connsiteX14" fmla="*/ 36688 w 811984"/>
                                <a:gd name="connsiteY14" fmla="*/ 1398832 h 2052384"/>
                                <a:gd name="connsiteX15" fmla="*/ 39554 w 811984"/>
                                <a:gd name="connsiteY15" fmla="*/ 1223978 h 2052384"/>
                                <a:gd name="connsiteX16" fmla="*/ 39554 w 811984"/>
                                <a:gd name="connsiteY16" fmla="*/ 0 h 205238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</a:cxnLst>
                              <a:rect l="l" t="t" r="r" b="b"/>
                              <a:pathLst>
                                <a:path w="811984" h="2052384">
                                  <a:moveTo>
                                    <a:pt x="30955" y="2052384"/>
                                  </a:moveTo>
                                  <a:cubicBezTo>
                                    <a:pt x="6829" y="2013925"/>
                                    <a:pt x="-17297" y="1975467"/>
                                    <a:pt x="19489" y="1952058"/>
                                  </a:cubicBezTo>
                                  <a:cubicBezTo>
                                    <a:pt x="56275" y="1928649"/>
                                    <a:pt x="125548" y="1922916"/>
                                    <a:pt x="251672" y="1911928"/>
                                  </a:cubicBezTo>
                                  <a:cubicBezTo>
                                    <a:pt x="377796" y="1900940"/>
                                    <a:pt x="708872" y="1896640"/>
                                    <a:pt x="776234" y="1886130"/>
                                  </a:cubicBezTo>
                                  <a:cubicBezTo>
                                    <a:pt x="843596" y="1875620"/>
                                    <a:pt x="778144" y="1861287"/>
                                    <a:pt x="655842" y="1848866"/>
                                  </a:cubicBezTo>
                                  <a:cubicBezTo>
                                    <a:pt x="533540" y="1836445"/>
                                    <a:pt x="121248" y="1824501"/>
                                    <a:pt x="42420" y="1811602"/>
                                  </a:cubicBezTo>
                                  <a:cubicBezTo>
                                    <a:pt x="-36408" y="1798703"/>
                                    <a:pt x="61530" y="1783415"/>
                                    <a:pt x="182877" y="1771471"/>
                                  </a:cubicBezTo>
                                  <a:cubicBezTo>
                                    <a:pt x="304224" y="1759527"/>
                                    <a:pt x="692629" y="1751406"/>
                                    <a:pt x="770501" y="1739940"/>
                                  </a:cubicBezTo>
                                  <a:cubicBezTo>
                                    <a:pt x="848373" y="1728474"/>
                                    <a:pt x="773846" y="1715097"/>
                                    <a:pt x="650110" y="1702676"/>
                                  </a:cubicBezTo>
                                  <a:cubicBezTo>
                                    <a:pt x="526375" y="1690255"/>
                                    <a:pt x="107393" y="1678789"/>
                                    <a:pt x="28088" y="1665412"/>
                                  </a:cubicBezTo>
                                  <a:cubicBezTo>
                                    <a:pt x="-51217" y="1652035"/>
                                    <a:pt x="50065" y="1633882"/>
                                    <a:pt x="174278" y="1622416"/>
                                  </a:cubicBezTo>
                                  <a:cubicBezTo>
                                    <a:pt x="298491" y="1610950"/>
                                    <a:pt x="689284" y="1607127"/>
                                    <a:pt x="773367" y="1596617"/>
                                  </a:cubicBezTo>
                                  <a:cubicBezTo>
                                    <a:pt x="857450" y="1586106"/>
                                    <a:pt x="794388" y="1571296"/>
                                    <a:pt x="678774" y="1559353"/>
                                  </a:cubicBezTo>
                                  <a:cubicBezTo>
                                    <a:pt x="563160" y="1547409"/>
                                    <a:pt x="186698" y="1551709"/>
                                    <a:pt x="79684" y="1524956"/>
                                  </a:cubicBezTo>
                                  <a:cubicBezTo>
                                    <a:pt x="-27330" y="1498203"/>
                                    <a:pt x="43376" y="1448995"/>
                                    <a:pt x="36688" y="1398832"/>
                                  </a:cubicBezTo>
                                  <a:cubicBezTo>
                                    <a:pt x="30000" y="1348669"/>
                                    <a:pt x="39076" y="1457117"/>
                                    <a:pt x="39554" y="1223978"/>
                                  </a:cubicBezTo>
                                  <a:cubicBezTo>
                                    <a:pt x="40032" y="990839"/>
                                    <a:pt x="39793" y="495419"/>
                                    <a:pt x="39554" y="0"/>
                                  </a:cubicBezTo>
                                </a:path>
                              </a:pathLst>
                            </a:custGeom>
                            <a:noFill/>
                            <a:ln w="1905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fr-FR"/>
                            </a:p>
                          </p:txBody>
                        </p:sp>
                      </p:grpSp>
                      <p:sp>
                        <p:nvSpPr>
                          <p:cNvPr id="32" name="Zone de texte 1169"/>
                          <p:cNvSpPr txBox="1"/>
                          <p:nvPr/>
                        </p:nvSpPr>
                        <p:spPr>
                          <a:xfrm>
                            <a:off x="1545048" y="895349"/>
                            <a:ext cx="866775" cy="3810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fr-FR" sz="1400" b="1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H</a:t>
                            </a:r>
                            <a:r>
                              <a:rPr lang="fr-FR" sz="1400" b="1" baseline="-25000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ascendant</a:t>
                            </a:r>
                            <a:endParaRPr lang="fr-FR" sz="1100">
                              <a:effectLst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30" name="Connecteur droit avec flèche 29"/>
                        <p:cNvCxnSpPr/>
                        <p:nvPr/>
                      </p:nvCxnSpPr>
                      <p:spPr>
                        <a:xfrm>
                          <a:off x="1438275" y="552450"/>
                          <a:ext cx="161925" cy="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FF0000"/>
                          </a:solidFill>
                          <a:headEnd type="arrow"/>
                          <a:tailEnd type="arrow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8" name="Zone de texte 1174"/>
                      <p:cNvSpPr txBox="1"/>
                      <p:nvPr/>
                    </p:nvSpPr>
                    <p:spPr>
                      <a:xfrm>
                        <a:off x="1559561" y="1304841"/>
                        <a:ext cx="718820" cy="35242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  <a:effectLst/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FR" sz="1400" b="1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L</a:t>
                        </a:r>
                        <a:r>
                          <a:rPr lang="fr-FR" sz="1400" b="1" baseline="-25000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tot</a:t>
                        </a:r>
                        <a:endParaRPr lang="fr-FR" sz="1100"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26" name="Zone de texte 2450"/>
                    <p:cNvSpPr txBox="1"/>
                    <p:nvPr/>
                  </p:nvSpPr>
                  <p:spPr>
                    <a:xfrm>
                      <a:off x="1440750" y="458074"/>
                      <a:ext cx="753110" cy="43053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φ</a:t>
                      </a:r>
                      <a:r>
                        <a:rPr lang="fr-FR" sz="1400" b="1" baseline="-25000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ascendant</a:t>
                      </a:r>
                      <a:endParaRPr lang="fr-FR" sz="1100"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4" name="Zone de texte 2452"/>
                  <p:cNvSpPr txBox="1"/>
                  <p:nvPr/>
                </p:nvSpPr>
                <p:spPr>
                  <a:xfrm>
                    <a:off x="1718217" y="2069049"/>
                    <a:ext cx="408313" cy="289593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fr-FR" sz="1200" b="1" dirty="0">
                        <a:solidFill>
                          <a:srgbClr val="FF0000"/>
                        </a:solidFill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a:t>Q</a:t>
                    </a:r>
                    <a:endParaRPr lang="fr-FR" sz="1100" dirty="0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2" name="Zone de texte 2454"/>
                <p:cNvSpPr txBox="1"/>
                <p:nvPr/>
              </p:nvSpPr>
              <p:spPr>
                <a:xfrm>
                  <a:off x="1083104" y="24755"/>
                  <a:ext cx="452176" cy="289593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1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ξ</a:t>
                  </a:r>
                  <a:r>
                    <a:rPr lang="fr-FR" sz="1100" baseline="-250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out</a:t>
                  </a:r>
                  <a:endParaRPr lang="fr-FR" sz="1100" dirty="0">
                    <a:effectLst/>
                    <a:ea typeface="MS Mincho" panose="020206090402050803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" name="Zone de texte 1176"/>
              <p:cNvSpPr txBox="1"/>
              <p:nvPr/>
            </p:nvSpPr>
            <p:spPr>
              <a:xfrm>
                <a:off x="751882" y="431304"/>
                <a:ext cx="201996" cy="119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1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ξ</a:t>
                </a:r>
                <a:r>
                  <a:rPr lang="fr-FR" sz="1100" baseline="-250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in</a:t>
                </a:r>
                <a:endParaRPr lang="fr-FR" sz="1100" dirty="0">
                  <a:effectLst/>
                  <a:latin typeface="+mn-lt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Zone de texte 2464"/>
            <p:cNvSpPr txBox="1"/>
            <p:nvPr/>
          </p:nvSpPr>
          <p:spPr>
            <a:xfrm>
              <a:off x="589084" y="70338"/>
              <a:ext cx="245745" cy="2108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PhS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6413060" y="4821169"/>
            <a:ext cx="2734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i="1" dirty="0" smtClean="0">
                <a:latin typeface="+mn-lt"/>
              </a:rPr>
              <a:t>Hypothèse de fluide homogène</a:t>
            </a:r>
            <a:endParaRPr lang="fr-FR" sz="1800" i="1" dirty="0">
              <a:latin typeface="+mn-lt"/>
            </a:endParaRPr>
          </a:p>
        </p:txBody>
      </p:sp>
      <p:pic>
        <p:nvPicPr>
          <p:cNvPr id="5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878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CRYOGÉNIE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21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2372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5" name="Imag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3276749" y="1414403"/>
            <a:ext cx="3153410" cy="539623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50890" y="2093308"/>
            <a:ext cx="30963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>
                <a:latin typeface="+mn-lt"/>
              </a:rPr>
              <a:t>1. Bobines oranges</a:t>
            </a:r>
          </a:p>
          <a:p>
            <a:r>
              <a:rPr lang="fr-FR" sz="2200" dirty="0" smtClean="0">
                <a:latin typeface="+mn-lt"/>
              </a:rPr>
              <a:t>2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Bobines bleues</a:t>
            </a:r>
          </a:p>
          <a:p>
            <a:r>
              <a:rPr lang="fr-FR" sz="2200" dirty="0" smtClean="0">
                <a:latin typeface="+mn-lt"/>
              </a:rPr>
              <a:t>3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Bobines vertes</a:t>
            </a:r>
          </a:p>
          <a:p>
            <a:r>
              <a:rPr lang="fr-FR" sz="2200" dirty="0" smtClean="0">
                <a:latin typeface="+mn-lt"/>
              </a:rPr>
              <a:t>5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Diodes </a:t>
            </a:r>
            <a:r>
              <a:rPr lang="fr-FR" sz="2200" dirty="0">
                <a:latin typeface="+mn-lt"/>
              </a:rPr>
              <a:t>d</a:t>
            </a:r>
            <a:r>
              <a:rPr lang="fr-FR" sz="2200" dirty="0" smtClean="0">
                <a:latin typeface="+mn-lt"/>
              </a:rPr>
              <a:t>e protection</a:t>
            </a:r>
          </a:p>
          <a:p>
            <a:r>
              <a:rPr lang="fr-FR" sz="2200" dirty="0" smtClean="0">
                <a:latin typeface="+mn-lt"/>
              </a:rPr>
              <a:t>9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Ecran thermique 50K </a:t>
            </a:r>
          </a:p>
          <a:p>
            <a:r>
              <a:rPr lang="fr-FR" sz="2200" dirty="0" smtClean="0">
                <a:latin typeface="+mn-lt"/>
              </a:rPr>
              <a:t>10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Fenêtre à neutrons</a:t>
            </a:r>
          </a:p>
          <a:p>
            <a:r>
              <a:rPr lang="fr-FR" sz="2200" dirty="0" smtClean="0">
                <a:latin typeface="+mn-lt"/>
              </a:rPr>
              <a:t>11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Enceinte à vide du cryostat</a:t>
            </a:r>
          </a:p>
          <a:p>
            <a:r>
              <a:rPr lang="fr-FR" sz="2200" dirty="0" smtClean="0">
                <a:latin typeface="+mn-lt"/>
              </a:rPr>
              <a:t>12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Pompe à vide</a:t>
            </a:r>
          </a:p>
          <a:p>
            <a:r>
              <a:rPr lang="fr-FR" sz="2200" dirty="0" smtClean="0">
                <a:latin typeface="+mn-lt"/>
              </a:rPr>
              <a:t>13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Passage du cryostat de l’échantillon</a:t>
            </a:r>
            <a:endParaRPr lang="fr-FR" sz="2200" dirty="0"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862207" y="2088282"/>
            <a:ext cx="25922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latin typeface="+mn-lt"/>
              </a:rPr>
              <a:t>4. </a:t>
            </a:r>
            <a:r>
              <a:rPr lang="fr-FR" sz="2200" dirty="0" smtClean="0">
                <a:latin typeface="+mn-lt"/>
              </a:rPr>
              <a:t>Masse froide (Boite à bobine en Aluminium)</a:t>
            </a:r>
          </a:p>
          <a:p>
            <a:r>
              <a:rPr lang="fr-FR" sz="2200" dirty="0" smtClean="0">
                <a:latin typeface="+mn-lt"/>
              </a:rPr>
              <a:t>6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Boucle thermosiphon</a:t>
            </a:r>
          </a:p>
          <a:p>
            <a:r>
              <a:rPr lang="fr-FR" sz="2200" dirty="0" smtClean="0">
                <a:latin typeface="+mn-lt"/>
              </a:rPr>
              <a:t>7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Séparateur de phase</a:t>
            </a:r>
          </a:p>
          <a:p>
            <a:r>
              <a:rPr lang="fr-FR" sz="2200" dirty="0" smtClean="0">
                <a:latin typeface="+mn-lt"/>
              </a:rPr>
              <a:t>8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ADI haute température supra</a:t>
            </a:r>
            <a:endParaRPr lang="fr-FR" sz="2200" dirty="0">
              <a:latin typeface="+mn-lt"/>
            </a:endParaRPr>
          </a:p>
          <a:p>
            <a:r>
              <a:rPr lang="fr-FR" sz="2200" dirty="0" smtClean="0">
                <a:latin typeface="+mn-lt"/>
              </a:rPr>
              <a:t>14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Arrivée d’hélium</a:t>
            </a:r>
          </a:p>
          <a:p>
            <a:r>
              <a:rPr lang="fr-FR" sz="2200" dirty="0" smtClean="0">
                <a:latin typeface="+mn-lt"/>
              </a:rPr>
              <a:t>15</a:t>
            </a:r>
            <a:r>
              <a:rPr lang="fr-FR" sz="2200" dirty="0">
                <a:latin typeface="+mn-lt"/>
              </a:rPr>
              <a:t>. </a:t>
            </a:r>
            <a:r>
              <a:rPr lang="fr-FR" sz="2200" dirty="0" smtClean="0">
                <a:latin typeface="+mn-lt"/>
              </a:rPr>
              <a:t>Entrée des ADI</a:t>
            </a:r>
            <a:endParaRPr lang="fr-FR" sz="2200" dirty="0">
              <a:latin typeface="+mn-lt"/>
            </a:endParaRPr>
          </a:p>
        </p:txBody>
      </p:sp>
      <p:pic>
        <p:nvPicPr>
          <p:cNvPr id="11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357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22</a:t>
            </a:fld>
            <a:endParaRPr lang="fr-FR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15211995" y="15067558"/>
            <a:ext cx="6893003" cy="9310856"/>
            <a:chOff x="19316451" y="15283583"/>
            <a:chExt cx="6893003" cy="9310856"/>
          </a:xfrm>
        </p:grpSpPr>
        <p:pic>
          <p:nvPicPr>
            <p:cNvPr id="8" name="Picture 5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5" t="20489" r="60885" b="8589"/>
            <a:stretch/>
          </p:blipFill>
          <p:spPr bwMode="auto">
            <a:xfrm>
              <a:off x="19316451" y="17664961"/>
              <a:ext cx="6893003" cy="6929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lèche vers le bas 8"/>
            <p:cNvSpPr/>
            <p:nvPr/>
          </p:nvSpPr>
          <p:spPr>
            <a:xfrm>
              <a:off x="23102088" y="16656849"/>
              <a:ext cx="681710" cy="2731189"/>
            </a:xfrm>
            <a:prstGeom prst="downArrow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 vers le bas 9"/>
            <p:cNvSpPr/>
            <p:nvPr/>
          </p:nvSpPr>
          <p:spPr>
            <a:xfrm rot="10800000">
              <a:off x="23783799" y="16507717"/>
              <a:ext cx="681710" cy="2731189"/>
            </a:xfrm>
            <a:prstGeom prst="downArrow">
              <a:avLst/>
            </a:prstGeom>
            <a:solidFill>
              <a:srgbClr val="FF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 rot="16200000">
              <a:off x="21502414" y="165540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Liquid</a:t>
              </a:r>
              <a:r>
                <a:rPr lang="fr-FR" sz="2400" dirty="0" smtClean="0"/>
                <a:t> He in</a:t>
              </a:r>
              <a:endParaRPr lang="fr-FR" sz="2400" dirty="0"/>
            </a:p>
          </p:txBody>
        </p:sp>
        <p:sp>
          <p:nvSpPr>
            <p:cNvPr id="12" name="ZoneTexte 11"/>
            <p:cNvSpPr txBox="1"/>
            <p:nvPr/>
          </p:nvSpPr>
          <p:spPr>
            <a:xfrm rot="16200000">
              <a:off x="22984964" y="167064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Gas</a:t>
              </a:r>
              <a:r>
                <a:rPr lang="fr-FR" sz="2400" dirty="0" smtClean="0"/>
                <a:t> He out</a:t>
              </a:r>
              <a:endParaRPr lang="fr-FR" sz="2400" dirty="0"/>
            </a:p>
          </p:txBody>
        </p:sp>
      </p:grpSp>
      <p:cxnSp>
        <p:nvCxnSpPr>
          <p:cNvPr id="13" name="Connecteur droit avec flèche 12"/>
          <p:cNvCxnSpPr/>
          <p:nvPr/>
        </p:nvCxnSpPr>
        <p:spPr>
          <a:xfrm>
            <a:off x="19429093" y="193880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19424315" y="2010811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9415647" y="20765154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19410869" y="2144937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9401905" y="22142270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19383977" y="229884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19820507" y="23564502"/>
            <a:ext cx="360040" cy="216024"/>
          </a:xfrm>
          <a:prstGeom prst="straightConnector1">
            <a:avLst/>
          </a:prstGeom>
          <a:ln w="28575">
            <a:solidFill>
              <a:srgbClr val="0027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20346973" y="23132454"/>
            <a:ext cx="265622" cy="288032"/>
          </a:xfrm>
          <a:prstGeom prst="straightConnector1">
            <a:avLst/>
          </a:prstGeom>
          <a:ln w="28575">
            <a:solidFill>
              <a:srgbClr val="0029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15896071" y="22268358"/>
            <a:ext cx="334640" cy="216024"/>
          </a:xfrm>
          <a:prstGeom prst="straightConnector1">
            <a:avLst/>
          </a:prstGeom>
          <a:ln w="28575">
            <a:solidFill>
              <a:srgbClr val="39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6461531" y="22556390"/>
            <a:ext cx="408413" cy="108012"/>
          </a:xfrm>
          <a:prstGeom prst="straightConnector1">
            <a:avLst/>
          </a:prstGeom>
          <a:ln w="28575">
            <a:solidFill>
              <a:srgbClr val="42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17107838" y="22708790"/>
            <a:ext cx="408413" cy="27003"/>
          </a:xfrm>
          <a:prstGeom prst="straightConnector1">
            <a:avLst/>
          </a:prstGeom>
          <a:ln w="28575">
            <a:solidFill>
              <a:srgbClr val="4F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17876291" y="22708790"/>
            <a:ext cx="408413" cy="31954"/>
          </a:xfrm>
          <a:prstGeom prst="straightConnector1">
            <a:avLst/>
          </a:prstGeom>
          <a:ln w="28575">
            <a:solidFill>
              <a:srgbClr val="59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8699753" y="22376370"/>
            <a:ext cx="262632" cy="252028"/>
          </a:xfrm>
          <a:prstGeom prst="straightConnector1">
            <a:avLst/>
          </a:prstGeom>
          <a:ln w="28575">
            <a:solidFill>
              <a:srgbClr val="66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19019455" y="21701258"/>
            <a:ext cx="0" cy="396044"/>
          </a:xfrm>
          <a:prstGeom prst="straightConnector1">
            <a:avLst/>
          </a:prstGeom>
          <a:ln w="28575">
            <a:solidFill>
              <a:srgbClr val="7B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18658496" y="21314252"/>
            <a:ext cx="282311" cy="198022"/>
          </a:xfrm>
          <a:prstGeom prst="straightConnector1">
            <a:avLst/>
          </a:prstGeom>
          <a:ln w="28575">
            <a:solidFill>
              <a:srgbClr val="7C26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17994907" y="21269210"/>
            <a:ext cx="385441" cy="45042"/>
          </a:xfrm>
          <a:prstGeom prst="straightConnector1">
            <a:avLst/>
          </a:prstGeom>
          <a:ln w="28575">
            <a:solidFill>
              <a:srgbClr val="7B276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 flipV="1">
            <a:off x="17318451" y="21139010"/>
            <a:ext cx="385442" cy="89862"/>
          </a:xfrm>
          <a:prstGeom prst="straightConnector1">
            <a:avLst/>
          </a:prstGeom>
          <a:ln w="28575">
            <a:solidFill>
              <a:srgbClr val="7A285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 flipV="1">
            <a:off x="16626753" y="20931603"/>
            <a:ext cx="385442" cy="148401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 flipV="1">
            <a:off x="15978681" y="20612174"/>
            <a:ext cx="385442" cy="216025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20381762" y="19320415"/>
            <a:ext cx="385443" cy="1396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e la date 6"/>
          <p:cNvSpPr txBox="1">
            <a:spLocks/>
          </p:cNvSpPr>
          <p:nvPr/>
        </p:nvSpPr>
        <p:spPr>
          <a:xfrm>
            <a:off x="724116" y="6624761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35" name="Groupe 34"/>
          <p:cNvGrpSpPr/>
          <p:nvPr/>
        </p:nvGrpSpPr>
        <p:grpSpPr>
          <a:xfrm>
            <a:off x="1735149" y="1696532"/>
            <a:ext cx="6192688" cy="5105644"/>
            <a:chOff x="-13" y="-1"/>
            <a:chExt cx="5736604" cy="5378434"/>
          </a:xfrm>
        </p:grpSpPr>
        <p:grpSp>
          <p:nvGrpSpPr>
            <p:cNvPr id="36" name="Groupe 35"/>
            <p:cNvGrpSpPr/>
            <p:nvPr/>
          </p:nvGrpSpPr>
          <p:grpSpPr>
            <a:xfrm>
              <a:off x="-13" y="-1"/>
              <a:ext cx="5736604" cy="5378434"/>
              <a:chOff x="-12" y="96016"/>
              <a:chExt cx="5738869" cy="5379572"/>
            </a:xfrm>
          </p:grpSpPr>
          <p:grpSp>
            <p:nvGrpSpPr>
              <p:cNvPr id="40" name="Groupe 39"/>
              <p:cNvGrpSpPr/>
              <p:nvPr/>
            </p:nvGrpSpPr>
            <p:grpSpPr>
              <a:xfrm>
                <a:off x="-12" y="96016"/>
                <a:ext cx="5738869" cy="5379572"/>
                <a:chOff x="-12" y="96016"/>
                <a:chExt cx="5739379" cy="5379572"/>
              </a:xfrm>
            </p:grpSpPr>
            <p:grpSp>
              <p:nvGrpSpPr>
                <p:cNvPr id="45" name="Groupe 44"/>
                <p:cNvGrpSpPr/>
                <p:nvPr/>
              </p:nvGrpSpPr>
              <p:grpSpPr>
                <a:xfrm>
                  <a:off x="-12" y="96016"/>
                  <a:ext cx="5739379" cy="5379572"/>
                  <a:chOff x="-12" y="336569"/>
                  <a:chExt cx="5738143" cy="5378413"/>
                </a:xfrm>
              </p:grpSpPr>
              <p:grpSp>
                <p:nvGrpSpPr>
                  <p:cNvPr id="52" name="Groupe 51"/>
                  <p:cNvGrpSpPr/>
                  <p:nvPr/>
                </p:nvGrpSpPr>
                <p:grpSpPr>
                  <a:xfrm>
                    <a:off x="-12" y="336569"/>
                    <a:ext cx="5189092" cy="5378413"/>
                    <a:chOff x="-12" y="336569"/>
                    <a:chExt cx="5189092" cy="5378413"/>
                  </a:xfrm>
                </p:grpSpPr>
                <p:grpSp>
                  <p:nvGrpSpPr>
                    <p:cNvPr id="54" name="Groupe 53"/>
                    <p:cNvGrpSpPr/>
                    <p:nvPr/>
                  </p:nvGrpSpPr>
                  <p:grpSpPr>
                    <a:xfrm>
                      <a:off x="-12" y="336569"/>
                      <a:ext cx="5189092" cy="5378413"/>
                      <a:chOff x="-171245" y="336586"/>
                      <a:chExt cx="5189092" cy="5378685"/>
                    </a:xfrm>
                  </p:grpSpPr>
                  <p:cxnSp>
                    <p:nvCxnSpPr>
                      <p:cNvPr id="56" name="Connecteur droit 55"/>
                      <p:cNvCxnSpPr/>
                      <p:nvPr/>
                    </p:nvCxnSpPr>
                    <p:spPr>
                      <a:xfrm>
                        <a:off x="4258101" y="2094931"/>
                        <a:ext cx="0" cy="31369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57" name="Groupe 56"/>
                      <p:cNvGrpSpPr/>
                      <p:nvPr/>
                    </p:nvGrpSpPr>
                    <p:grpSpPr>
                      <a:xfrm>
                        <a:off x="-171245" y="336586"/>
                        <a:ext cx="5189092" cy="5378685"/>
                        <a:chOff x="-171245" y="241052"/>
                        <a:chExt cx="5189092" cy="5378685"/>
                      </a:xfrm>
                    </p:grpSpPr>
                    <p:grpSp>
                      <p:nvGrpSpPr>
                        <p:cNvPr id="58" name="Groupe 57"/>
                        <p:cNvGrpSpPr/>
                        <p:nvPr/>
                      </p:nvGrpSpPr>
                      <p:grpSpPr>
                        <a:xfrm>
                          <a:off x="-171245" y="241052"/>
                          <a:ext cx="5189092" cy="5378685"/>
                          <a:chOff x="-171245" y="241052"/>
                          <a:chExt cx="5189092" cy="5378685"/>
                        </a:xfrm>
                      </p:grpSpPr>
                      <p:cxnSp>
                        <p:nvCxnSpPr>
                          <p:cNvPr id="60" name="Connecteur droit 59"/>
                          <p:cNvCxnSpPr/>
                          <p:nvPr/>
                        </p:nvCxnSpPr>
                        <p:spPr>
                          <a:xfrm flipV="1">
                            <a:off x="3529263" y="2596148"/>
                            <a:ext cx="217805" cy="3175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61" name="Groupe 60"/>
                          <p:cNvGrpSpPr/>
                          <p:nvPr/>
                        </p:nvGrpSpPr>
                        <p:grpSpPr>
                          <a:xfrm>
                            <a:off x="-171245" y="241052"/>
                            <a:ext cx="5189092" cy="5378685"/>
                            <a:chOff x="-171245" y="241052"/>
                            <a:chExt cx="5189092" cy="5378685"/>
                          </a:xfrm>
                        </p:grpSpPr>
                        <p:grpSp>
                          <p:nvGrpSpPr>
                            <p:cNvPr id="62" name="Groupe 61"/>
                            <p:cNvGrpSpPr/>
                            <p:nvPr/>
                          </p:nvGrpSpPr>
                          <p:grpSpPr>
                            <a:xfrm>
                              <a:off x="-171245" y="241052"/>
                              <a:ext cx="5189092" cy="5378685"/>
                              <a:chOff x="-171245" y="241052"/>
                              <a:chExt cx="5189092" cy="5378685"/>
                            </a:xfrm>
                          </p:grpSpPr>
                          <p:grpSp>
                            <p:nvGrpSpPr>
                              <p:cNvPr id="64" name="Groupe 63"/>
                              <p:cNvGrpSpPr/>
                              <p:nvPr/>
                            </p:nvGrpSpPr>
                            <p:grpSpPr>
                              <a:xfrm>
                                <a:off x="-171245" y="241052"/>
                                <a:ext cx="5189092" cy="5378685"/>
                                <a:chOff x="-171245" y="241052"/>
                                <a:chExt cx="5189092" cy="5378685"/>
                              </a:xfrm>
                            </p:grpSpPr>
                            <p:cxnSp>
                              <p:nvCxnSpPr>
                                <p:cNvPr id="66" name="Connecteur droit 65"/>
                                <p:cNvCxnSpPr/>
                                <p:nvPr/>
                              </p:nvCxnSpPr>
                              <p:spPr>
                                <a:xfrm>
                                  <a:off x="3800475" y="2838450"/>
                                  <a:ext cx="184150" cy="0"/>
                                </a:xfrm>
                                <a:prstGeom prst="line">
                                  <a:avLst/>
                                </a:prstGeom>
                                <a:ln w="28575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grpSp>
                              <p:nvGrpSpPr>
                                <p:cNvPr id="67" name="Groupe 66"/>
                                <p:cNvGrpSpPr/>
                                <p:nvPr/>
                              </p:nvGrpSpPr>
                              <p:grpSpPr>
                                <a:xfrm>
                                  <a:off x="-171245" y="241052"/>
                                  <a:ext cx="5189092" cy="5378685"/>
                                  <a:chOff x="-171245" y="241052"/>
                                  <a:chExt cx="5189092" cy="5378685"/>
                                </a:xfrm>
                              </p:grpSpPr>
                              <p:sp>
                                <p:nvSpPr>
                                  <p:cNvPr id="68" name="Rectangle 67"/>
                                  <p:cNvSpPr/>
                                  <p:nvPr/>
                                </p:nvSpPr>
                                <p:spPr>
                                  <a:xfrm>
                                    <a:off x="3924300" y="3352800"/>
                                    <a:ext cx="284480" cy="114300"/>
                                  </a:xfrm>
                                  <a:prstGeom prst="rect">
                                    <a:avLst/>
                                  </a:prstGeom>
                                  <a:gradFill>
                                    <a:gsLst>
                                      <a:gs pos="4000">
                                        <a:schemeClr val="accent1">
                                          <a:lumMod val="5000"/>
                                          <a:lumOff val="95000"/>
                                        </a:schemeClr>
                                      </a:gs>
                                      <a:gs pos="9000">
                                        <a:schemeClr val="accent1">
                                          <a:lumMod val="45000"/>
                                          <a:lumOff val="55000"/>
                                        </a:schemeClr>
                                      </a:gs>
                                      <a:gs pos="98000">
                                        <a:schemeClr val="accent1">
                                          <a:lumMod val="45000"/>
                                          <a:lumOff val="55000"/>
                                        </a:schemeClr>
                                      </a:gs>
                                      <a:gs pos="100000">
                                        <a:schemeClr val="accent1">
                                          <a:lumMod val="30000"/>
                                          <a:lumOff val="70000"/>
                                        </a:schemeClr>
                                      </a:gs>
                                    </a:gsLst>
                                    <a:lin ang="5400000" scaled="1"/>
                                  </a:gra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endParaRPr lang="fr-FR"/>
                                  </a:p>
                                </p:txBody>
                              </p:sp>
                              <p:grpSp>
                                <p:nvGrpSpPr>
                                  <p:cNvPr id="69" name="Groupe 68"/>
                                  <p:cNvGrpSpPr/>
                                  <p:nvPr/>
                                </p:nvGrpSpPr>
                                <p:grpSpPr>
                                  <a:xfrm>
                                    <a:off x="-171245" y="241052"/>
                                    <a:ext cx="5189092" cy="5378685"/>
                                    <a:chOff x="-171245" y="241052"/>
                                    <a:chExt cx="5189092" cy="5378685"/>
                                  </a:xfrm>
                                </p:grpSpPr>
                                <p:sp>
                                  <p:nvSpPr>
                                    <p:cNvPr id="70" name="Zone de texte 100"/>
                                    <p:cNvSpPr txBox="1"/>
                                    <p:nvPr/>
                                  </p:nvSpPr>
                                  <p:spPr>
                                    <a:xfrm>
                                      <a:off x="1707633" y="5048518"/>
                                      <a:ext cx="828040" cy="447675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6350">
                                      <a:noFill/>
                                    </a:ln>
                                    <a:effectLst/>
                                  </p:spPr>
                                  <p:style>
                                    <a:lnRef idx="0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dk1"/>
                                    </a:fontRef>
                                  </p:style>
                                  <p:txBody>
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<a:prstTxWarp prst="textNoShape">
                                        <a:avLst/>
                                      </a:prstTxWarp>
                                      <a:noAutofit/>
                                    </a:bodyPr>
                                    <a:lstStyle/>
                                    <a:p>
                                      <a:pPr algn="ctr">
                                        <a:lnSpc>
                                          <a:spcPct val="115000"/>
                                        </a:lnSpc>
                                        <a:spcAft>
                                          <a:spcPts val="1000"/>
                                        </a:spcAft>
                                      </a:pPr>
                                      <a:r>
                                        <a:rPr lang="fr-FR" sz="900" kern="1200">
                                          <a:solidFill>
                                            <a:srgbClr val="808080"/>
                                          </a:solidFill>
                                          <a:effectLst/>
                                          <a:ea typeface="Calibri"/>
                                        </a:rPr>
                                        <a:t>Enceinte à vide</a:t>
                                      </a:r>
                                      <a:endParaRPr lang="fr-FR" sz="1200">
                                        <a:effectLst/>
                                        <a:latin typeface="Times New Roman"/>
                                        <a:ea typeface="Times New Roman"/>
                                      </a:endParaRPr>
                                    </a:p>
                                  </p:txBody>
                                </p:sp>
                                <p:grpSp>
                                  <p:nvGrpSpPr>
                                    <p:cNvPr id="71" name="Groupe 7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-171245" y="241052"/>
                                      <a:ext cx="5189092" cy="5378685"/>
                                      <a:chOff x="-171245" y="241052"/>
                                      <a:chExt cx="5189092" cy="5378685"/>
                                    </a:xfrm>
                                  </p:grpSpPr>
                                  <p:cxnSp>
                                    <p:nvCxnSpPr>
                                      <p:cNvPr id="72" name="Connecteur droit 71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4404152" y="2312305"/>
                                        <a:ext cx="49491" cy="0"/>
                                      </a:xfrm>
                                      <a:prstGeom prst="line">
                                        <a:avLst/>
                                      </a:prstGeom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grpSp>
                                    <p:nvGrpSpPr>
                                      <p:cNvPr id="73" name="Groupe 72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-171245" y="241052"/>
                                        <a:ext cx="5189092" cy="5378685"/>
                                        <a:chOff x="-171245" y="241052"/>
                                        <a:chExt cx="5189092" cy="5378685"/>
                                      </a:xfrm>
                                    </p:grpSpPr>
                                    <p:sp>
                                      <p:nvSpPr>
                                        <p:cNvPr id="74" name="Zone de texte 100"/>
                                        <p:cNvSpPr txBox="1"/>
                                        <p:nvPr/>
                                      </p:nvSpPr>
                                      <p:spPr>
                                        <a:xfrm>
                                          <a:off x="3096260" y="1039602"/>
                                          <a:ext cx="657288" cy="447675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 w="6350">
                                          <a:noFill/>
                                        </a:ln>
                                        <a:effectLst/>
                                      </p:spPr>
                                      <p:style>
                                        <a:lnRef idx="0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dk1"/>
                                        </a:fontRef>
                                      </p:style>
                                      <p:txBody>
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<a:prstTxWarp prst="textNoShape">
                                            <a:avLst/>
                                          </a:prstTxWarp>
                                          <a:noAutofit/>
                                        </a:bodyPr>
                                        <a:lstStyle/>
                                        <a:p>
                                          <a:pPr algn="ctr">
                                            <a:lnSpc>
                                              <a:spcPct val="115000"/>
                                            </a:lnSpc>
                                            <a:spcAft>
                                              <a:spcPts val="1000"/>
                                            </a:spcAft>
                                          </a:pPr>
                                          <a:r>
                                            <a:rPr lang="fr-FR" sz="900" kern="1200">
                                              <a:solidFill>
                                                <a:srgbClr val="365F91"/>
                                              </a:solidFill>
                                              <a:effectLst/>
                                              <a:ea typeface="Calibri"/>
                                            </a:rPr>
                                            <a:t>Soupape 6 bars</a:t>
                                          </a:r>
                                          <a:endParaRPr lang="fr-FR" sz="1200">
                                            <a:effectLst/>
                                            <a:latin typeface="Times New Roman"/>
                                            <a:ea typeface="Times New Roman"/>
                                          </a:endParaRPr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75" name="Groupe 74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-171245" y="241052"/>
                                          <a:ext cx="5189092" cy="5378685"/>
                                          <a:chOff x="-171245" y="241052"/>
                                          <a:chExt cx="5189092" cy="5378685"/>
                                        </a:xfrm>
                                      </p:grpSpPr>
                                      <p:cxnSp>
                                        <p:nvCxnSpPr>
                                          <p:cNvPr id="76" name="Connecteur droit 75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3373812" y="2724532"/>
                                            <a:ext cx="154168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grpSp>
                                        <p:nvGrpSpPr>
                                          <p:cNvPr id="77" name="Groupe 76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-171245" y="241052"/>
                                            <a:ext cx="5189092" cy="5378685"/>
                                            <a:chOff x="-171245" y="241052"/>
                                            <a:chExt cx="5189092" cy="5378685"/>
                                          </a:xfrm>
                                        </p:grpSpPr>
                                        <p:grpSp>
                                          <p:nvGrpSpPr>
                                            <p:cNvPr id="78" name="Groupe 77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-171245" y="241052"/>
                                              <a:ext cx="5189092" cy="5378685"/>
                                              <a:chOff x="-171245" y="241052"/>
                                              <a:chExt cx="5189092" cy="5378685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80" name="Groupe 79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-171245" y="241052"/>
                                                <a:ext cx="5189092" cy="5378685"/>
                                                <a:chOff x="-171245" y="241052"/>
                                                <a:chExt cx="5189092" cy="5378685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92" name="Groupe 91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-171245" y="241052"/>
                                                  <a:ext cx="5189092" cy="5378685"/>
                                                  <a:chOff x="-221576" y="233083"/>
                                                  <a:chExt cx="6714198" cy="6177242"/>
                                                </a:xfrm>
                                              </p:grpSpPr>
                                              <p:sp>
                                                <p:nvSpPr>
                                                  <p:cNvPr id="96" name="Ellipse 95"/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>
                                                    <a:off x="3209925" y="2828925"/>
                                                    <a:ext cx="170815" cy="171450"/>
                                                  </a:xfrm>
                                                  <a:prstGeom prst="ellipse">
                                                    <a:avLst/>
                                                  </a:prstGeom>
                                                  <a:ln w="3175"/>
                                                </p:spPr>
                                                <p:style>
                                                  <a:lnRef idx="2">
                                                    <a:schemeClr val="accent1">
                                                      <a:shade val="50000"/>
                                                    </a:schemeClr>
                                                  </a:lnRef>
                                                  <a:fillRef idx="1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lt1"/>
                                                  </a:fontRef>
                                                </p:style>
                                                <p:txBody>
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<a:prstTxWarp prst="textNoShape">
                                                      <a:avLst/>
                                                    </a:prstTxWarp>
                                                    <a:noAutofit/>
                                                  </a:bodyPr>
                                                  <a:lstStyle/>
                                                  <a:p>
                                                    <a:endParaRPr lang="fr-FR"/>
                                                  </a:p>
                                                </p:txBody>
                                              </p:sp>
                                              <p:grpSp>
                                                <p:nvGrpSpPr>
                                                  <p:cNvPr id="97" name="Groupe 96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-221576" y="233083"/>
                                                    <a:ext cx="6714198" cy="6177242"/>
                                                    <a:chOff x="-221576" y="233083"/>
                                                    <a:chExt cx="6714198" cy="6177242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98" name="Connecteur droit 97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3840862" y="1009651"/>
                                                      <a:ext cx="0" cy="1019174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grpSp>
                                                  <p:nvGrpSpPr>
                                                    <p:cNvPr id="99" name="Groupe 98"/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-221576" y="233083"/>
                                                      <a:ext cx="6714198" cy="6177242"/>
                                                      <a:chOff x="-221576" y="233083"/>
                                                      <a:chExt cx="6714198" cy="6177242"/>
                                                    </a:xfrm>
                                                  </p:grpSpPr>
                                                  <p:sp>
                                                    <p:nvSpPr>
                                                      <p:cNvPr id="100" name="Forme libre 99"/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>
                                                        <a:off x="3505200" y="3552825"/>
                                                        <a:ext cx="2357755" cy="2716530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connsiteX0" fmla="*/ 2308860 w 2308860"/>
                                                          <a:gd name="connsiteY0" fmla="*/ 2583180 h 2583180"/>
                                                          <a:gd name="connsiteX1" fmla="*/ 0 w 2308860"/>
                                                          <a:gd name="connsiteY1" fmla="*/ 2575560 h 2583180"/>
                                                          <a:gd name="connsiteX2" fmla="*/ 0 w 2308860"/>
                                                          <a:gd name="connsiteY2" fmla="*/ 0 h 2583180"/>
                                                          <a:gd name="connsiteX3" fmla="*/ 1226820 w 2308860"/>
                                                          <a:gd name="connsiteY3" fmla="*/ 15240 h 2583180"/>
                                                          <a:gd name="connsiteX4" fmla="*/ 1211580 w 2308860"/>
                                                          <a:gd name="connsiteY4" fmla="*/ 22860 h 2583180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connsiteX0" y="connsiteY0"/>
                                                          </a:cxn>
                                                          <a:cxn ang="0">
                                                            <a:pos x="connsiteX1" y="connsiteY1"/>
                                                          </a:cxn>
                                                          <a:cxn ang="0">
                                                            <a:pos x="connsiteX2" y="connsiteY2"/>
                                                          </a:cxn>
                                                          <a:cxn ang="0">
                                                            <a:pos x="connsiteX3" y="connsiteY3"/>
                                                          </a:cxn>
                                                          <a:cxn ang="0">
                                                            <a:pos x="connsiteX4" y="connsiteY4"/>
                                                          </a:cxn>
                                                        </a:cxnLst>
                                                        <a:rect l="l" t="t" r="r" b="b"/>
                                                        <a:pathLst>
                                                          <a:path w="2308860" h="2583180">
                                                            <a:moveTo>
                                                              <a:pt x="2308860" y="2583180"/>
                                                            </a:moveTo>
                                                            <a:lnTo>
                                                              <a:pt x="0" y="2575560"/>
                                                            </a:lnTo>
                                                            <a:lnTo>
                                                              <a:pt x="0" y="0"/>
                                                            </a:lnTo>
                                                            <a:lnTo>
                                                              <a:pt x="1226820" y="15240"/>
                                                            </a:lnTo>
                                                            <a:lnTo>
                                                              <a:pt x="1211580" y="22860"/>
                                                            </a:lnTo>
                                                          </a:path>
                                                        </a:pathLst>
                                                      </a:custGeom>
                                                      <a:noFill/>
                                                      <a:ln w="31750">
                                                        <a:solidFill>
                                                          <a:schemeClr val="accent6">
                                                            <a:lumMod val="75000"/>
                                                          </a:schemeClr>
                                                        </a:solidFill>
                                                      </a:ln>
                                                    </p:spPr>
                                                    <p:style>
                                                      <a:lnRef idx="2">
                                                        <a:schemeClr val="accent1">
                                                          <a:shade val="50000"/>
                                                        </a:schemeClr>
                                                      </a:lnRef>
                                                      <a:fillRef idx="1">
                                                        <a:schemeClr val="accent1"/>
                                                      </a:fillRef>
                                                      <a:effectRef idx="0">
                                                        <a:schemeClr val="accent1"/>
                                                      </a:effectRef>
                                                      <a:fontRef idx="minor">
                                                        <a:schemeClr val="lt1"/>
                                                      </a:fontRef>
                                                    </p:style>
                                                    <p:txBody>
                                                      <a:bodyPr rtlCol="0" anchor="ctr"/>
                                                      <a:lstStyle/>
                                                      <a:p>
                                                        <a:endParaRPr lang="fr-FR"/>
                                                      </a:p>
                                                    </p:txBody>
                                                  </p:sp>
                                                  <p:grpSp>
                                                    <p:nvGrpSpPr>
                                                      <p:cNvPr id="101" name="Groupe 100"/>
                                                      <p:cNvGrpSpPr/>
                                                      <p:nvPr/>
                                                    </p:nvGrpSpPr>
                                                    <p:grpSpPr>
                                                      <a:xfrm>
                                                        <a:off x="-221576" y="233083"/>
                                                        <a:ext cx="6714198" cy="6177242"/>
                                                        <a:chOff x="-221576" y="233083"/>
                                                        <a:chExt cx="6714198" cy="6177242"/>
                                                      </a:xfrm>
                                                    </p:grpSpPr>
                                                    <p:sp>
                                                      <p:nvSpPr>
                                                        <p:cNvPr id="102" name="Rectangle 101"/>
                                                        <p:cNvSpPr/>
                                                        <p:nvPr/>
                                                      </p:nvSpPr>
                                                      <p:spPr>
                                                        <a:xfrm>
                                                          <a:off x="5193672" y="3548958"/>
                                                          <a:ext cx="139065" cy="242570"/>
                                                        </a:xfrm>
                                                        <a:prstGeom prst="rect">
                                                          <a:avLst/>
                                                        </a:prstGeom>
                                                        <a:gradFill>
                                                          <a:gsLst>
                                                            <a:gs pos="4000">
                                                              <a:schemeClr val="accent1">
                                                                <a:lumMod val="5000"/>
                                                                <a:lumOff val="95000"/>
                                                              </a:schemeClr>
                                                            </a:gs>
                                                            <a:gs pos="56000">
                                                              <a:schemeClr val="accent1">
                                                                <a:lumMod val="45000"/>
                                                                <a:lumOff val="55000"/>
                                                              </a:schemeClr>
                                                            </a:gs>
                                                            <a:gs pos="98000">
                                                              <a:schemeClr val="accent1">
                                                                <a:lumMod val="45000"/>
                                                                <a:lumOff val="55000"/>
                                                              </a:schemeClr>
                                                            </a:gs>
                                                            <a:gs pos="100000">
                                                              <a:schemeClr val="accent1">
                                                                <a:lumMod val="30000"/>
                                                                <a:lumOff val="70000"/>
                                                              </a:schemeClr>
                                                            </a:gs>
                                                          </a:gsLst>
                                                          <a:lin ang="5400000" scaled="1"/>
                                                        </a:gradFill>
                                                      </p:spPr>
                                                      <p:style>
                                                        <a:lnRef idx="2">
                                                          <a:schemeClr val="accent1">
                                                            <a:shade val="50000"/>
                                                          </a:schemeClr>
                                                        </a:lnRef>
                                                        <a:fillRef idx="1">
                                                          <a:schemeClr val="accent1"/>
                                                        </a:fillRef>
                                                        <a:effectRef idx="0">
                                                          <a:schemeClr val="accent1"/>
                                                        </a:effectRef>
                                                        <a:fontRef idx="minor">
                                                          <a:schemeClr val="lt1"/>
                                                        </a:fontRef>
                                                      </p:style>
                                                      <p:txBody>
                                                        <a:bodyPr rtlCol="0" anchor="ctr"/>
                                                        <a:lstStyle/>
                                                        <a:p>
                                                          <a:endParaRPr lang="fr-FR"/>
                                                        </a:p>
                                                      </p:txBody>
                                                    </p:sp>
                                                    <p:grpSp>
                                                      <p:nvGrpSpPr>
                                                        <p:cNvPr id="103" name="Groupe 102"/>
                                                        <p:cNvGrpSpPr/>
                                                        <p:nvPr/>
                                                      </p:nvGrpSpPr>
                                                      <p:grpSpPr>
                                                        <a:xfrm>
                                                          <a:off x="-221576" y="233083"/>
                                                          <a:ext cx="6714198" cy="6177242"/>
                                                          <a:chOff x="-221576" y="233083"/>
                                                          <a:chExt cx="6714198" cy="6177242"/>
                                                        </a:xfrm>
                                                      </p:grpSpPr>
                                                      <p:sp>
                                                        <p:nvSpPr>
                                                          <p:cNvPr id="104" name="Rectangle 103"/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>
                                                            <a:off x="5105400" y="3171825"/>
                                                            <a:ext cx="311150" cy="372745"/>
                                                          </a:xfrm>
                                                          <a:prstGeom prst="rect">
                                                            <a:avLst/>
                                                          </a:prstGeom>
                                                          <a:gradFill>
                                                            <a:gsLst>
                                                              <a:gs pos="35000">
                                                                <a:schemeClr val="bg1">
                                                                  <a:lumMod val="75000"/>
                                                                </a:schemeClr>
                                                              </a:gs>
                                                              <a:gs pos="1000">
                                                                <a:schemeClr val="bg1">
                                                                  <a:lumMod val="75000"/>
                                                                </a:schemeClr>
                                                              </a:gs>
                                                              <a:gs pos="98000">
                                                                <a:schemeClr val="accent6"/>
                                                              </a:gs>
                                                              <a:gs pos="9000">
                                                                <a:schemeClr val="bg1">
                                                                  <a:lumMod val="75000"/>
                                                                </a:schemeClr>
                                                              </a:gs>
                                                              <a:gs pos="100000">
                                                                <a:schemeClr val="accent1">
                                                                  <a:lumMod val="45000"/>
                                                                  <a:lumOff val="55000"/>
                                                                </a:schemeClr>
                                                              </a:gs>
                                                              <a:gs pos="100000">
                                                                <a:schemeClr val="accent1">
                                                                  <a:lumMod val="30000"/>
                                                                  <a:lumOff val="70000"/>
                                                                </a:schemeClr>
                                                              </a:gs>
                                                            </a:gsLst>
                                                            <a:lin ang="5400000" scaled="1"/>
                                                          </a:gradFill>
                                                        </p:spPr>
                                                        <p:style>
                                                          <a:lnRef idx="2">
                                                            <a:schemeClr val="accent1">
                                                              <a:shade val="50000"/>
                                                            </a:schemeClr>
                                                          </a:lnRef>
                                                          <a:fillRef idx="1">
                                                            <a:schemeClr val="accent1"/>
                                                          </a:fillRef>
                                                          <a:effectRef idx="0">
                                                            <a:schemeClr val="accent1"/>
                                                          </a:effectRef>
                                                          <a:fontRef idx="minor">
                                                            <a:schemeClr val="lt1"/>
                                                          </a:fontRef>
                                                        </p:style>
                                                        <p:txBody>
                                                          <a:bodyPr rtlCol="0" anchor="ctr"/>
                                                          <a:lstStyle/>
                                                          <a:p>
                                                            <a:endParaRPr lang="fr-FR"/>
                                                          </a:p>
                                                        </p:txBody>
                                                      </p:sp>
                                                      <p:sp>
                                                        <p:nvSpPr>
                                                          <p:cNvPr id="105" name="Rectangle 104"/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>
                                                            <a:off x="5015414" y="2979420"/>
                                                            <a:ext cx="517525" cy="192405"/>
                                                          </a:xfrm>
                                                          <a:prstGeom prst="rect">
                                                            <a:avLst/>
                                                          </a:prstGeom>
                                                          <a:solidFill>
                                                            <a:schemeClr val="bg1">
                                                              <a:lumMod val="75000"/>
                                                            </a:schemeClr>
                                                          </a:solidFill>
                                                          <a:ln>
                                                            <a:solidFill>
                                                              <a:schemeClr val="bg1">
                                                                <a:lumMod val="85000"/>
                                                              </a:schemeClr>
                                                            </a:solidFill>
                                                          </a:ln>
                                                        </p:spPr>
                                                        <p:style>
                                                          <a:lnRef idx="2">
                                                            <a:schemeClr val="accent1">
                                                              <a:shade val="50000"/>
                                                            </a:schemeClr>
                                                          </a:lnRef>
                                                          <a:fillRef idx="1">
                                                            <a:schemeClr val="accent1"/>
                                                          </a:fillRef>
                                                          <a:effectRef idx="0">
                                                            <a:schemeClr val="accent1"/>
                                                          </a:effectRef>
                                                          <a:fontRef idx="minor">
                                                            <a:schemeClr val="lt1"/>
                                                          </a:fontRef>
                                                        </p:style>
                                                        <p:txBody>
                                                          <a:bodyPr rtlCol="0" anchor="ctr"/>
                                                          <a:lstStyle/>
                                                          <a:p>
                                                            <a:endParaRPr lang="fr-FR"/>
                                                          </a:p>
                                                        </p:txBody>
                                                      </p:sp>
                                                      <p:grpSp>
                                                        <p:nvGrpSpPr>
                                                          <p:cNvPr id="106" name="Groupe 105"/>
                                                          <p:cNvGrpSpPr/>
                                                          <p:nvPr/>
                                                        </p:nvGrpSpPr>
                                                        <p:grpSpPr>
                                                          <a:xfrm>
                                                            <a:off x="-221576" y="233083"/>
                                                            <a:ext cx="6714198" cy="6177242"/>
                                                            <a:chOff x="-221576" y="233083"/>
                                                            <a:chExt cx="6714198" cy="6177242"/>
                                                          </a:xfrm>
                                                        </p:grpSpPr>
                                                        <p:grpSp>
                                                          <p:nvGrpSpPr>
                                                            <p:cNvPr id="107" name="Groupe 106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 flipH="1">
                                                              <a:off x="4482974" y="1600206"/>
                                                              <a:ext cx="281306" cy="1336679"/>
                                                              <a:chOff x="4367174" y="1602533"/>
                                                              <a:chExt cx="271755" cy="1191260"/>
                                                            </a:xfrm>
                                                          </p:grpSpPr>
                                                          <p:cxnSp>
                                                            <p:nvCxnSpPr>
                                                              <p:cNvPr id="185" name="Connecteur droit 184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414795" y="1745408"/>
                                                                <a:ext cx="123813" cy="104775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86" name="Connecteur droit 185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452889" y="2059733"/>
                                                                <a:ext cx="0" cy="73406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87" name="Connecteur droit 186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462414" y="1602533"/>
                                                                <a:ext cx="0" cy="276225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sp>
                                                            <p:nvSpPr>
                                                              <p:cNvPr id="188" name="Triangle isocèle 187"/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4367174" y="1878758"/>
                                                                <a:ext cx="200006" cy="180975"/>
                                                              </a:xfrm>
                                                              <a:prstGeom prst="triangle">
                                                                <a:avLst/>
                                                              </a:prstGeom>
                                                              <a:ln w="3175"/>
                                                            </p:spPr>
                                                            <p:style>
                                                              <a:lnRef idx="2">
                                                                <a:schemeClr val="accent1">
                                                                  <a:shade val="50000"/>
                                                                </a:schemeClr>
                                                              </a:lnRef>
                                                              <a:fillRef idx="1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lt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900" kern="1200" dirty="0" smtClean="0">
                                                                    <a:solidFill>
                                                                      <a:srgbClr val="365F91"/>
                                                                    </a:solidFill>
                                                                    <a:effectLst/>
                                                                    <a:ea typeface="Calibri"/>
                                                                  </a:rPr>
                                                                  <a:t>3</a:t>
                                                                </a:r>
                                                                <a:endParaRPr lang="fr-FR" sz="1200" dirty="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sp>
                                                            <p:nvSpPr>
                                                              <p:cNvPr id="189" name="Organigramme : Extraire 188"/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 rot="16200000">
                                                                <a:off x="4443357" y="1793041"/>
                                                                <a:ext cx="228600" cy="162544"/>
                                                              </a:xfrm>
                                                              <a:prstGeom prst="flowChartExtract">
                                                                <a:avLst/>
                                                              </a:prstGeom>
                                                              <a:ln w="3175"/>
                                                            </p:spPr>
                                                            <p:style>
                                                              <a:lnRef idx="2">
                                                                <a:schemeClr val="accent1">
                                                                  <a:shade val="50000"/>
                                                                </a:schemeClr>
                                                              </a:lnRef>
                                                              <a:fillRef idx="1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lt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endParaRPr lang="fr-FR" sz="1200" dirty="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cxnSp>
                                                            <p:nvCxnSpPr>
                                                              <p:cNvPr id="190" name="Connecteur droit 189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414795" y="1659683"/>
                                                                <a:ext cx="123813" cy="104775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</p:grpSp>
                                                        <p:cxnSp>
                                                          <p:nvCxnSpPr>
                                                            <p:cNvPr id="108" name="Connecteur droit 107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 flipH="1" flipV="1">
                                                              <a:off x="4838700" y="456306"/>
                                                              <a:ext cx="6985" cy="1582044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  <a:ln w="28575">
                                                              <a:solidFill>
                                                                <a:srgbClr val="FF0000"/>
                                                              </a:solidFill>
                                                              <a:prstDash val="dashDot"/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grpSp>
                                                          <p:nvGrpSpPr>
                                                            <p:cNvPr id="109" name="Groupe 108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3749527" y="1741211"/>
                                                              <a:ext cx="285115" cy="199391"/>
                                                              <a:chOff x="3751256" y="1741233"/>
                                                              <a:chExt cx="285750" cy="200024"/>
                                                            </a:xfrm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182" name="Ellipse 181"/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3751256" y="1750758"/>
                                                                <a:ext cx="171450" cy="171450"/>
                                                              </a:xfrm>
                                                              <a:prstGeom prst="ellipse">
                                                                <a:avLst/>
                                                              </a:prstGeom>
                                                              <a:ln w="3175"/>
                                                            </p:spPr>
                                                            <p:style>
                                                              <a:lnRef idx="2">
                                                                <a:schemeClr val="accent1">
                                                                  <a:shade val="50000"/>
                                                                </a:schemeClr>
                                                              </a:lnRef>
                                                              <a:fillRef idx="1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lt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>
                                                                  <a:lnSpc>
                                                                    <a:spcPct val="107000"/>
                                                                  </a:lnSpc>
                                                                  <a:spcAft>
                                                                    <a:spcPts val="8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1100">
                                                                    <a:effectLst/>
                                                                    <a:ea typeface="Times New Roman"/>
                                                                    <a:cs typeface="Times New Roman"/>
                                                                  </a:rPr>
                                                                  <a:t> </a:t>
                                                                </a:r>
                                                                <a:endParaRPr lang="fr-FR" sz="1100">
                                                                  <a:effectLst/>
                                                                  <a:ea typeface="MS Mincho"/>
                                                                  <a:cs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cxnSp>
                                                            <p:nvCxnSpPr>
                                                              <p:cNvPr id="183" name="Connecteur droit 182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037006" y="1741233"/>
                                                                <a:ext cx="0" cy="200024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84" name="Connecteur droit 183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3922706" y="1836483"/>
                                                                <a:ext cx="114299" cy="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</p:grpSp>
                                                        <p:cxnSp>
                                                          <p:nvCxnSpPr>
                                                            <p:cNvPr id="110" name="Connecteur droit 109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>
                                                              <a:off x="3840862" y="1985293"/>
                                                              <a:ext cx="2609" cy="948408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cxnSp>
                                                          <p:nvCxnSpPr>
                                                            <p:cNvPr id="111" name="Connecteur droit 110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>
                                                              <a:off x="3381375" y="2933700"/>
                                                              <a:ext cx="589798" cy="3174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cxnSp>
                                                          <p:nvCxnSpPr>
                                                            <p:cNvPr id="112" name="Connecteur droit 111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 flipV="1">
                                                              <a:off x="2543175" y="2933700"/>
                                                              <a:ext cx="751840" cy="635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grpSp>
                                                          <p:nvGrpSpPr>
                                                            <p:cNvPr id="113" name="Groupe 112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101114" y="233083"/>
                                                              <a:ext cx="4650121" cy="1539983"/>
                                                              <a:chOff x="106417" y="233997"/>
                                                              <a:chExt cx="4650428" cy="1539983"/>
                                                            </a:xfrm>
                                                          </p:grpSpPr>
                                                          <p:grpSp>
                                                            <p:nvGrpSpPr>
                                                              <p:cNvPr id="152" name="Groupe 151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106417" y="233997"/>
                                                                <a:ext cx="2210800" cy="1539983"/>
                                                                <a:chOff x="106413" y="233997"/>
                                                                <a:chExt cx="2211005" cy="1539983"/>
                                                              </a:xfrm>
                                                            </p:grpSpPr>
                                                            <p:sp>
                                                              <p:nvSpPr>
                                                                <p:cNvPr id="180" name="Zone de texte 1"/>
                                                                <p:cNvSpPr txBox="1"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>
                                                                  <a:off x="106413" y="233997"/>
                                                                  <a:ext cx="1572830" cy="1539983"/>
                                                                </a:xfrm>
                                                                <a:prstGeom prst="ellipse">
                                                                  <a:avLst/>
                                                                </a:prstGeom>
                                                                <a:gradFill>
                                                                  <a:gsLst>
                                                                    <a:gs pos="60000">
                                                                      <a:schemeClr val="accent1"/>
                                                                    </a:gs>
                                                                    <a:gs pos="1000">
                                                                      <a:schemeClr val="bg1">
                                                                        <a:lumMod val="75000"/>
                                                                      </a:schemeClr>
                                                                    </a:gs>
                                                                    <a:gs pos="98000">
                                                                      <a:schemeClr val="accent1">
                                                                        <a:alpha val="72000"/>
                                                                      </a:schemeClr>
                                                                    </a:gs>
                                                                    <a:gs pos="9000">
                                                                      <a:schemeClr val="bg1">
                                                                        <a:lumMod val="75000"/>
                                                                      </a:schemeClr>
                                                                    </a:gs>
                                                                    <a:gs pos="100000">
                                                                      <a:schemeClr val="accent1">
                                                                        <a:lumMod val="45000"/>
                                                                        <a:lumOff val="55000"/>
                                                                      </a:schemeClr>
                                                                    </a:gs>
                                                                    <a:gs pos="100000">
                                                                      <a:schemeClr val="accent1">
                                                                        <a:lumMod val="40000"/>
                                                                        <a:lumOff val="60000"/>
                                                                      </a:schemeClr>
                                                                    </a:gs>
                                                                  </a:gsLst>
                                                                  <a:lin ang="5400000" scaled="1"/>
                                                                </a:gradFill>
                                                                <a:ln w="28575">
                                                                  <a:solidFill>
                                                                    <a:schemeClr val="accent1">
                                                                      <a:lumMod val="75000"/>
                                                                    </a:schemeClr>
                                                                  </a:solidFill>
                                                                </a:ln>
                                                                <a:effectLst/>
                                                              </p:spPr>
                                                              <p:style>
                                                                <a:lnRef idx="0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dk1"/>
                                                                </a:fontRef>
                                                              </p:style>
                                                              <p:txBody>
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<a:prstTxWarp prst="textNoShape">
                                                                    <a:avLst/>
                                                                  </a:prstTxWarp>
                                                                  <a:noAutofit/>
                                                                </a:bodyPr>
                                                                <a:lstStyle/>
                                                                <a:p>
                                                                  <a:pPr algn="ctr">
                                                                    <a:lnSpc>
                                                                      <a:spcPct val="107000"/>
                                                                    </a:lnSpc>
                                                                    <a:spcAft>
                                                                      <a:spcPts val="800"/>
                                                                    </a:spcAft>
                                                                  </a:pPr>
                                                                  <a:r>
                                                                    <a:rPr lang="fr-FR" sz="1000">
                                                                      <a:effectLst/>
                                                                      <a:ea typeface="Times New Roman"/>
                                                                      <a:cs typeface="Times New Roman"/>
                                                                    </a:rPr>
                                                                    <a:t>Réservoir d’hélium gazeux 200L-6bars (WAVE)</a:t>
                                                                  </a:r>
                                                                  <a:endParaRPr lang="fr-FR" sz="1100">
                                                                    <a:effectLst/>
                                                                    <a:ea typeface="MS Mincho"/>
                                                                    <a:cs typeface="Times New Roman"/>
                                                                  </a:endParaRPr>
                                                                </a:p>
                                                              </p:txBody>
                                                            </p:sp>
                                                            <p:cxnSp>
                                                              <p:nvCxnSpPr>
                                                                <p:cNvPr id="181" name="Connecteur droit 180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>
                                                                  <a:off x="1679243" y="1010564"/>
                                                                  <a:ext cx="638175" cy="0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</p:grpSp>
                                                          <p:cxnSp>
                                                            <p:nvCxnSpPr>
                                                              <p:cNvPr id="153" name="Connecteur droit 152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2298167" y="1010564"/>
                                                                <a:ext cx="638115" cy="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grpSp>
                                                            <p:nvGrpSpPr>
                                                              <p:cNvPr id="154" name="Groupe 153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2222179" y="277139"/>
                                                                <a:ext cx="271940" cy="733425"/>
                                                                <a:chOff x="2221975" y="277139"/>
                                                                <a:chExt cx="271940" cy="733425"/>
                                                              </a:xfrm>
                                                            </p:grpSpPr>
                                                            <p:cxnSp>
                                                              <p:nvCxnSpPr>
                                                                <p:cNvPr id="172" name="Connecteur droit 171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 flipV="1">
                                                                  <a:off x="2326750" y="734339"/>
                                                                  <a:ext cx="0" cy="276225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grpSp>
                                                              <p:nvGrpSpPr>
                                                                <p:cNvPr id="173" name="Groupe 172"/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2221975" y="277139"/>
                                                                  <a:ext cx="271940" cy="457200"/>
                                                                  <a:chOff x="2221975" y="277139"/>
                                                                  <a:chExt cx="271940" cy="457200"/>
                                                                </a:xfrm>
                                                              </p:grpSpPr>
                                                              <p:cxnSp>
                                                                <p:nvCxnSpPr>
                                                                  <p:cNvPr id="174" name="Connecteur droit 173"/>
                                                                  <p:cNvCxnSpPr/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 flipV="1">
                                                                    <a:off x="2317225" y="277139"/>
                                                                    <a:ext cx="0" cy="276225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accent1"/>
                                                                  </a:lnRef>
                                                                  <a:fillRef idx="0">
                                                                    <a:schemeClr val="accent1"/>
                                                                  </a:fillRef>
                                                                  <a:effectRef idx="0">
                                                                    <a:schemeClr val="accent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  <p:cxnSp>
                                                                <p:nvCxnSpPr>
                                                                  <p:cNvPr id="175" name="Connecteur droit 174"/>
                                                                  <p:cNvCxnSpPr/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 flipV="1">
                                                                    <a:off x="2269600" y="420014"/>
                                                                    <a:ext cx="123825" cy="104775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accent1"/>
                                                                  </a:lnRef>
                                                                  <a:fillRef idx="0">
                                                                    <a:schemeClr val="accent1"/>
                                                                  </a:fillRef>
                                                                  <a:effectRef idx="0">
                                                                    <a:schemeClr val="accent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  <p:grpSp>
                                                                <p:nvGrpSpPr>
                                                                  <p:cNvPr id="176" name="Groupe 175"/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2221975" y="334289"/>
                                                                    <a:ext cx="271940" cy="400050"/>
                                                                    <a:chOff x="2221975" y="334289"/>
                                                                    <a:chExt cx="271940" cy="400050"/>
                                                                  </a:xfrm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177" name="Triangle isocèle 176"/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2221975" y="553364"/>
                                                                      <a:ext cx="200025" cy="180975"/>
                                                                    </a:xfrm>
                                                                    <a:prstGeom prst="triangle">
                                                                      <a:avLst/>
                                                                    </a:prstGeom>
                                                                    <a:ln w="3175"/>
                                                                  </p:spPr>
                                                                  <p:style>
                                                                    <a:lnRef idx="2">
                                                                      <a:schemeClr val="accent1">
                                                                        <a:shade val="50000"/>
                                                                      </a:schemeClr>
                                                                    </a:lnRef>
                                                                    <a:fillRef idx="1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lt1"/>
                                                                    </a:fontRef>
                                                                  </p:style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>
                                                                        <a:lnSpc>
                                                                          <a:spcPct val="107000"/>
                                                                        </a:lnSpc>
                                                                        <a:spcAft>
                                                                          <a:spcPts val="800"/>
                                                                        </a:spcAft>
                                                                      </a:pPr>
                                                                      <a:r>
                                                                        <a:rPr lang="fr-FR" sz="1100" dirty="0">
                                                                          <a:effectLst/>
                                                                          <a:ea typeface="Times New Roman"/>
                                                                          <a:cs typeface="Times New Roman"/>
                                                                        </a:rPr>
                                                                        <a:t> </a:t>
                                                                      </a:r>
                                                                      <a:endParaRPr lang="fr-FR" sz="1100" dirty="0">
                                                                        <a:effectLst/>
                                                                        <a:ea typeface="MS Mincho"/>
                                                                        <a:cs typeface="Times New Roman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sp>
                                                                  <p:nvSpPr>
                                                                    <p:cNvPr id="178" name="Organigramme : Extraire 177"/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 rot="16200000">
                                                                      <a:off x="2298175" y="467639"/>
                                                                      <a:ext cx="228600" cy="162880"/>
                                                                    </a:xfrm>
                                                                    <a:prstGeom prst="flowChartExtract">
                                                                      <a:avLst/>
                                                                    </a:prstGeom>
                                                                    <a:ln w="3175"/>
                                                                  </p:spPr>
                                                                  <p:style>
                                                                    <a:lnRef idx="2">
                                                                      <a:schemeClr val="accent1">
                                                                        <a:shade val="50000"/>
                                                                      </a:schemeClr>
                                                                    </a:lnRef>
                                                                    <a:fillRef idx="1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lt1"/>
                                                                    </a:fontRef>
                                                                  </p:style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 algn="ctr">
                                                                        <a:lnSpc>
                                                                          <a:spcPct val="115000"/>
                                                                        </a:lnSpc>
                                                                        <a:spcAft>
                                                                          <a:spcPts val="1000"/>
                                                                        </a:spcAft>
                                                                      </a:pPr>
                                                                      <a:endParaRPr lang="fr-FR" sz="1200" dirty="0">
                                                                        <a:effectLst/>
                                                                        <a:latin typeface="Times New Roman"/>
                                                                        <a:ea typeface="Times New Roman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cxnSp>
                                                                  <p:nvCxnSpPr>
                                                                    <p:cNvPr id="179" name="Connecteur droit 178"/>
                                                                    <p:cNvCxnSpPr/>
                                                                    <p:nvPr/>
                                                                  </p:nvCxnSpPr>
                                                                  <p:spPr>
                                                                    <a:xfrm flipV="1">
                                                                      <a:off x="2269600" y="334289"/>
                                                                      <a:ext cx="123825" cy="104775"/>
                                                                    </a:xfrm>
                                                                    <a:prstGeom prst="line">
                                                                      <a:avLst/>
                                                                    </a:prstGeom>
                                                                  </p:spPr>
                                                                  <p:style>
                                                                    <a:lnRef idx="1">
                                                                      <a:schemeClr val="accent1"/>
                                                                    </a:lnRef>
                                                                    <a:fillRef idx="0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tx1"/>
                                                                    </a:fontRef>
                                                                  </p:style>
                                                                </p:cxnSp>
                                                              </p:grpSp>
                                                            </p:grpSp>
                                                          </p:grpSp>
                                                          <p:grpSp>
                                                            <p:nvGrpSpPr>
                                                              <p:cNvPr id="155" name="Groupe 154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2917235" y="781964"/>
                                                                <a:ext cx="228579" cy="304800"/>
                                                                <a:chOff x="2917235" y="781964"/>
                                                                <a:chExt cx="228600" cy="304800"/>
                                                              </a:xfrm>
                                                            </p:grpSpPr>
                                                            <p:sp>
                                                              <p:nvSpPr>
                                                                <p:cNvPr id="169" name="Ellipse 168"/>
                                                                <p:cNvSpPr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>
                                                                  <a:off x="2936285" y="915314"/>
                                                                  <a:ext cx="171450" cy="171450"/>
                                                                </a:xfrm>
                                                                <a:prstGeom prst="ellipse">
                                                                  <a:avLst/>
                                                                </a:prstGeom>
                                                                <a:ln w="3175"/>
                                                              </p:spPr>
                                                              <p:style>
                                                                <a:lnRef idx="2">
                                                                  <a:schemeClr val="accent1">
                                                                    <a:shade val="50000"/>
                                                                  </a:schemeClr>
                                                                </a:lnRef>
                                                                <a:fillRef idx="1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lt1"/>
                                                                </a:fontRef>
                                                              </p:style>
                                                              <p:txBody>
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<a:prstTxWarp prst="textNoShape">
                                                                    <a:avLst/>
                                                                  </a:prstTxWarp>
                                                                  <a:noAutofit/>
                                                                </a:bodyPr>
                                                                <a:lstStyle/>
                                                                <a:p>
                                                                  <a:pPr>
                                                                    <a:lnSpc>
                                                                      <a:spcPct val="107000"/>
                                                                    </a:lnSpc>
                                                                    <a:spcAft>
                                                                      <a:spcPts val="800"/>
                                                                    </a:spcAft>
                                                                  </a:pPr>
                                                                  <a:r>
                                                                    <a:rPr lang="fr-FR" sz="1100">
                                                                      <a:effectLst/>
                                                                      <a:ea typeface="Times New Roman"/>
                                                                      <a:cs typeface="Times New Roman"/>
                                                                    </a:rPr>
                                                                    <a:t> </a:t>
                                                                  </a:r>
                                                                  <a:endParaRPr lang="fr-FR" sz="1100">
                                                                    <a:effectLst/>
                                                                    <a:ea typeface="MS Mincho"/>
                                                                    <a:cs typeface="Times New Roman"/>
                                                                  </a:endParaRPr>
                                                                </a:p>
                                                              </p:txBody>
                                                            </p:sp>
                                                            <p:cxnSp>
                                                              <p:nvCxnSpPr>
                                                                <p:cNvPr id="170" name="Connecteur droit 169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 flipV="1">
                                                                  <a:off x="3022010" y="781964"/>
                                                                  <a:ext cx="0" cy="133350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cxnSp>
                                                              <p:nvCxnSpPr>
                                                                <p:cNvPr id="171" name="Connecteur droit 170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>
                                                                  <a:off x="2917235" y="781964"/>
                                                                  <a:ext cx="228600" cy="0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</p:grpSp>
                                                          <p:grpSp>
                                                            <p:nvGrpSpPr>
                                                              <p:cNvPr id="156" name="Groupe 155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3088671" y="277139"/>
                                                                <a:ext cx="814789" cy="733425"/>
                                                                <a:chOff x="3088669" y="277139"/>
                                                                <a:chExt cx="814865" cy="733425"/>
                                                              </a:xfrm>
                                                            </p:grpSpPr>
                                                            <p:cxnSp>
                                                              <p:nvCxnSpPr>
                                                                <p:cNvPr id="159" name="Connecteur droit 158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>
                                                                  <a:off x="3088669" y="1010564"/>
                                                                  <a:ext cx="638175" cy="0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grpSp>
                                                              <p:nvGrpSpPr>
                                                                <p:cNvPr id="160" name="Groupe 159"/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3631594" y="277139"/>
                                                                  <a:ext cx="271940" cy="733425"/>
                                                                  <a:chOff x="3631594" y="277139"/>
                                                                  <a:chExt cx="271940" cy="733425"/>
                                                                </a:xfrm>
                                                              </p:grpSpPr>
                                                              <p:cxnSp>
                                                                <p:nvCxnSpPr>
                                                                  <p:cNvPr id="161" name="Connecteur droit 160"/>
                                                                  <p:cNvCxnSpPr/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 flipV="1">
                                                                    <a:off x="3736369" y="734339"/>
                                                                    <a:ext cx="0" cy="276225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accent1"/>
                                                                  </a:lnRef>
                                                                  <a:fillRef idx="0">
                                                                    <a:schemeClr val="accent1"/>
                                                                  </a:fillRef>
                                                                  <a:effectRef idx="0">
                                                                    <a:schemeClr val="accent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  <p:grpSp>
                                                                <p:nvGrpSpPr>
                                                                  <p:cNvPr id="162" name="Groupe 161"/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3631594" y="277139"/>
                                                                    <a:ext cx="271940" cy="457200"/>
                                                                    <a:chOff x="3631594" y="277139"/>
                                                                    <a:chExt cx="271940" cy="457200"/>
                                                                  </a:xfrm>
                                                                </p:grpSpPr>
                                                                <p:cxnSp>
                                                                  <p:nvCxnSpPr>
                                                                    <p:cNvPr id="163" name="Connecteur droit 162"/>
                                                                    <p:cNvCxnSpPr/>
                                                                    <p:nvPr/>
                                                                  </p:nvCxnSpPr>
                                                                  <p:spPr>
                                                                    <a:xfrm flipV="1">
                                                                      <a:off x="3726844" y="277139"/>
                                                                      <a:ext cx="0" cy="276225"/>
                                                                    </a:xfrm>
                                                                    <a:prstGeom prst="line">
                                                                      <a:avLst/>
                                                                    </a:prstGeom>
                                                                  </p:spPr>
                                                                  <p:style>
                                                                    <a:lnRef idx="1">
                                                                      <a:schemeClr val="accent1"/>
                                                                    </a:lnRef>
                                                                    <a:fillRef idx="0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tx1"/>
                                                                    </a:fontRef>
                                                                  </p:style>
                                                                </p:cxnSp>
                                                                <p:cxnSp>
                                                                  <p:nvCxnSpPr>
                                                                    <p:cNvPr id="164" name="Connecteur droit 163"/>
                                                                    <p:cNvCxnSpPr/>
                                                                    <p:nvPr/>
                                                                  </p:nvCxnSpPr>
                                                                  <p:spPr>
                                                                    <a:xfrm flipV="1">
                                                                      <a:off x="3679219" y="420014"/>
                                                                      <a:ext cx="123825" cy="104775"/>
                                                                    </a:xfrm>
                                                                    <a:prstGeom prst="line">
                                                                      <a:avLst/>
                                                                    </a:prstGeom>
                                                                  </p:spPr>
                                                                  <p:style>
                                                                    <a:lnRef idx="1">
                                                                      <a:schemeClr val="accent1"/>
                                                                    </a:lnRef>
                                                                    <a:fillRef idx="0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tx1"/>
                                                                    </a:fontRef>
                                                                  </p:style>
                                                                </p:cxnSp>
                                                                <p:grpSp>
                                                                  <p:nvGrpSpPr>
                                                                    <p:cNvPr id="165" name="Groupe 164"/>
                                                                    <p:cNvGrpSpPr/>
                                                                    <p:nvPr/>
                                                                  </p:nvGrpSpPr>
                                                                  <p:grpSpPr>
                                                                    <a:xfrm>
                                                                      <a:off x="3631594" y="334289"/>
                                                                      <a:ext cx="271940" cy="400050"/>
                                                                      <a:chOff x="3631594" y="334289"/>
                                                                      <a:chExt cx="271940" cy="400050"/>
                                                                    </a:xfrm>
                                                                  </p:grpSpPr>
                                                                  <p:sp>
                                                                    <p:nvSpPr>
                                                                      <p:cNvPr id="166" name="Triangle isocèle 165"/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3631594" y="553364"/>
                                                                        <a:ext cx="200025" cy="180975"/>
                                                                      </a:xfrm>
                                                                      <a:prstGeom prst="triangle">
                                                                        <a:avLst/>
                                                                      </a:prstGeom>
                                                                      <a:ln w="3175"/>
                                                                    </p:spPr>
                                                                    <p:style>
                                                                      <a:lnRef idx="2">
                                                                        <a:schemeClr val="accent1">
                                                                          <a:shade val="50000"/>
                                                                        </a:schemeClr>
                                                                      </a:lnRef>
                                                                      <a:fillRef idx="1">
                                                                        <a:schemeClr val="accent1"/>
                                                                      </a:fillRef>
                                                                      <a:effectRef idx="0">
                                                                        <a:schemeClr val="accent1"/>
                                                                      </a:effectRef>
                                                                      <a:fontRef idx="minor">
                                                                        <a:schemeClr val="lt1"/>
                                                                      </a:fontRef>
                                                                    </p:style>
                                                                    <p:txBody>
  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  <a:prstTxWarp prst="textNoShape">
                                                                          <a:avLst/>
                                                                        </a:prstTxWarp>
                                                                        <a:noAutofit/>
                                                                      </a:bodyPr>
                                                                      <a:lstStyle/>
                                                                      <a:p>
                                                                        <a:pPr>
                                                                          <a:lnSpc>
                                                                            <a:spcPct val="107000"/>
                                                                          </a:lnSpc>
                                                                          <a:spcAft>
                                                                            <a:spcPts val="800"/>
                                                                          </a:spcAft>
                                                                        </a:pPr>
                                                                        <a:r>
                                                                          <a:rPr lang="fr-FR" sz="1100">
                                                                            <a:effectLst/>
                                                                            <a:ea typeface="Times New Roman"/>
                                                                            <a:cs typeface="Times New Roman"/>
                                                                          </a:rPr>
                                                                          <a:t> </a:t>
                                                                        </a:r>
                                                                        <a:endParaRPr lang="fr-FR" sz="1100">
                                                                          <a:effectLst/>
                                                                          <a:ea typeface="MS Mincho"/>
                                                                          <a:cs typeface="Times New Roman"/>
                                                                        </a:endParaRPr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sp>
                                                                    <p:nvSpPr>
                                                                      <p:cNvPr id="167" name="Organigramme : Extraire 166"/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 rot="16200000">
                                                                        <a:off x="3707794" y="467639"/>
                                                                        <a:ext cx="228600" cy="162880"/>
                                                                      </a:xfrm>
                                                                      <a:prstGeom prst="flowChartExtract">
                                                                        <a:avLst/>
                                                                      </a:prstGeom>
                                                                      <a:ln w="3175"/>
                                                                    </p:spPr>
                                                                    <p:style>
                                                                      <a:lnRef idx="2">
                                                                        <a:schemeClr val="accent1">
                                                                          <a:shade val="50000"/>
                                                                        </a:schemeClr>
                                                                      </a:lnRef>
                                                                      <a:fillRef idx="1">
                                                                        <a:schemeClr val="accent1"/>
                                                                      </a:fillRef>
                                                                      <a:effectRef idx="0">
                                                                        <a:schemeClr val="accent1"/>
                                                                      </a:effectRef>
                                                                      <a:fontRef idx="minor">
                                                                        <a:schemeClr val="lt1"/>
                                                                      </a:fontRef>
                                                                    </p:style>
                                                                    <p:txBody>
  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  <a:prstTxWarp prst="textNoShape">
                                                                          <a:avLst/>
                                                                        </a:prstTxWarp>
                                                                        <a:noAutofit/>
                                                                      </a:bodyPr>
                                                                      <a:lstStyle/>
                                                                      <a:p>
                                                                        <a:pPr>
                                                                          <a:lnSpc>
                                                                            <a:spcPct val="107000"/>
                                                                          </a:lnSpc>
                                                                          <a:spcAft>
                                                                            <a:spcPts val="800"/>
                                                                          </a:spcAft>
                                                                        </a:pPr>
                                                                        <a:r>
                                                                          <a:rPr lang="fr-FR" sz="1100">
                                                                            <a:effectLst/>
                                                                            <a:ea typeface="Times New Roman"/>
                                                                            <a:cs typeface="Times New Roman"/>
                                                                          </a:rPr>
                                                                          <a:t> </a:t>
                                                                        </a:r>
                                                                        <a:endParaRPr lang="fr-FR" sz="1100">
                                                                          <a:effectLst/>
                                                                          <a:ea typeface="MS Mincho"/>
                                                                          <a:cs typeface="Times New Roman"/>
                                                                        </a:endParaRPr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cxnSp>
                                                                    <p:nvCxnSpPr>
                                                                      <p:cNvPr id="168" name="Connecteur droit 167"/>
                                                                      <p:cNvCxnSpPr/>
                                                                      <p:nvPr/>
                                                                    </p:nvCxnSpPr>
                                                                    <p:spPr>
                                                                      <a:xfrm flipV="1">
                                                                        <a:off x="3679219" y="334289"/>
                                                                        <a:ext cx="123825" cy="104775"/>
                                                                      </a:xfrm>
                                                                      <a:prstGeom prst="line">
                                                                        <a:avLst/>
                                                                      </a:prstGeom>
                                                                    </p:spPr>
                                                                    <p:style>
                                                                      <a:lnRef idx="1">
                                                                        <a:schemeClr val="accent1"/>
                                                                      </a:lnRef>
                                                                      <a:fillRef idx="0">
                                                                        <a:schemeClr val="accent1"/>
                                                                      </a:fillRef>
                                                                      <a:effectRef idx="0">
                                                                        <a:schemeClr val="accent1"/>
                                                                      </a:effectRef>
                                                                      <a:fontRef idx="minor">
                                                                        <a:schemeClr val="tx1"/>
                                                                      </a:fontRef>
                                                                    </p:style>
                                                                  </p:cxnSp>
                                                                </p:grpSp>
                                                              </p:grpSp>
                                                            </p:grpSp>
                                                          </p:grpSp>
                                                          <p:cxnSp>
                                                            <p:nvCxnSpPr>
                                                              <p:cNvPr id="157" name="Connecteur droit 156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H="1">
                                                                <a:off x="3145816" y="1010565"/>
                                                                <a:ext cx="700598" cy="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sp>
                                                            <p:nvSpPr>
                                                              <p:cNvPr id="158" name="Zone de texte 89"/>
                                                              <p:cNvSpPr txBox="1"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3842877" y="323611"/>
                                                                <a:ext cx="913968" cy="620115"/>
                                                              </a:xfrm>
                                                              <a:prstGeom prst="rect">
                                                                <a:avLst/>
                                                              </a:prstGeom>
                                                              <a:noFill/>
                                                              <a:ln w="6350">
                                                                <a:noFill/>
                                                              </a:ln>
                                                              <a:effectLst/>
                                                            </p:spPr>
                                                            <p:style>
                                                              <a:lnRef idx="0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dk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900" kern="1200" dirty="0">
                                                                    <a:solidFill>
                                                                      <a:srgbClr val="365F91"/>
                                                                    </a:solidFill>
                                                                    <a:effectLst/>
                                                                    <a:ea typeface="Calibri"/>
                                                                  </a:rPr>
                                                                  <a:t>Soupape 6 bars</a:t>
                                                                </a:r>
                                                                <a:endParaRPr lang="fr-FR" sz="1200" dirty="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</p:grpSp>
                                                        <p:grpSp>
                                                          <p:nvGrpSpPr>
                                                            <p:cNvPr id="114" name="Groupe 113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3800417" y="3895729"/>
                                                              <a:ext cx="1867571" cy="2247902"/>
                                                              <a:chOff x="3802934" y="3896639"/>
                                                              <a:chExt cx="1867914" cy="2248202"/>
                                                            </a:xfrm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140" name="Rectangle 139"/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4727888" y="3896639"/>
                                                                <a:ext cx="942960" cy="628840"/>
                                                              </a:xfrm>
                                                              <a:prstGeom prst="rect">
                                                                <a:avLst/>
                                                              </a:prstGeom>
                                                              <a:gradFill>
                                                                <a:gsLst>
                                                                  <a:gs pos="15000">
                                                                    <a:schemeClr val="accent1">
                                                                      <a:lumMod val="5000"/>
                                                                      <a:lumOff val="95000"/>
                                                                    </a:schemeClr>
                                                                  </a:gs>
                                                                  <a:gs pos="73000">
                                                                    <a:schemeClr val="accent1">
                                                                      <a:lumMod val="45000"/>
                                                                      <a:lumOff val="55000"/>
                                                                    </a:schemeClr>
                                                                  </a:gs>
                                                                  <a:gs pos="94000">
                                                                    <a:schemeClr val="accent1">
                                                                      <a:lumMod val="45000"/>
                                                                      <a:lumOff val="55000"/>
                                                                    </a:schemeClr>
                                                                  </a:gs>
                                                                  <a:gs pos="100000">
                                                                    <a:schemeClr val="accent1">
                                                                      <a:lumMod val="30000"/>
                                                                      <a:lumOff val="70000"/>
                                                                    </a:schemeClr>
                                                                  </a:gs>
                                                                </a:gsLst>
                                                                <a:lin ang="5400000" scaled="1"/>
                                                              </a:gradFill>
                                                            </p:spPr>
                                                            <p:style>
                                                              <a:lnRef idx="2">
                                                                <a:schemeClr val="accent1">
                                                                  <a:shade val="50000"/>
                                                                </a:schemeClr>
                                                              </a:lnRef>
                                                              <a:fillRef idx="1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lt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900">
                                                                    <a:effectLst/>
                                                                    <a:latin typeface="Times New Roman"/>
                                                                    <a:ea typeface="Times New Roman"/>
                                                                  </a:rPr>
                                                                  <a:t> </a:t>
                                                                </a:r>
                                                                <a:endParaRPr lang="fr-FR" sz="120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cxnSp>
                                                            <p:nvCxnSpPr>
                                                              <p:cNvPr id="141" name="Connecteur droit 140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5279186" y="4211056"/>
                                                                <a:ext cx="18755" cy="967187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666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42" name="Connecteur droit 141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H="1">
                                                                <a:off x="4850557" y="5178243"/>
                                                                <a:ext cx="482526" cy="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285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  <a:prstDash val="dash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43" name="Connecteur droit 142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3879170" y="5649541"/>
                                                                <a:ext cx="980348" cy="22860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285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  <a:prstDash val="dash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44" name="Connecteur droit 143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3879170" y="5392366"/>
                                                                <a:ext cx="980910" cy="26670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285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45" name="Connecteur droit 144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3879170" y="5163766"/>
                                                                <a:ext cx="980348" cy="22860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285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  <a:prstDash val="dash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46" name="Connecteur droit 145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H="1" flipV="1">
                                                                <a:off x="4859463" y="4499596"/>
                                                                <a:ext cx="8289" cy="1645245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79375">
                                                                <a:solidFill>
                                                                  <a:schemeClr val="accent2">
                                                                    <a:lumMod val="40000"/>
                                                                    <a:lumOff val="60000"/>
                                                                  </a:schemeClr>
                                                                </a:solidFill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sp>
                                                            <p:nvSpPr>
                                                              <p:cNvPr id="147" name="Rectangle 146"/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3802934" y="5104902"/>
                                                                <a:ext cx="1380997" cy="1039939"/>
                                                              </a:xfrm>
                                                              <a:prstGeom prst="rect">
                                                                <a:avLst/>
                                                              </a:prstGeom>
                                                              <a:noFill/>
                                                              <a:ln w="28575">
                                                                <a:solidFill>
                                                                  <a:srgbClr val="FF0000"/>
                                                                </a:solidFill>
                                                                <a:prstDash val="dashDot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2">
                                                                <a:schemeClr val="accent1">
                                                                  <a:shade val="50000"/>
                                                                </a:schemeClr>
                                                              </a:lnRef>
                                                              <a:fillRef idx="1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lt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900">
                                                                    <a:solidFill>
                                                                      <a:srgbClr val="FF0000"/>
                                                                    </a:solidFill>
                                                                    <a:effectLst/>
                                                                    <a:latin typeface="Times New Roman"/>
                                                                    <a:ea typeface="Times New Roman"/>
                                                                  </a:rPr>
                                                                  <a:t>Masse froide</a:t>
                                                                </a:r>
                                                                <a:endParaRPr lang="fr-FR" sz="120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grpSp>
                                                            <p:nvGrpSpPr>
                                                              <p:cNvPr id="148" name="Groupe 147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3879170" y="3904880"/>
                                                                <a:ext cx="1667969" cy="2239961"/>
                                                                <a:chOff x="3879170" y="3904880"/>
                                                                <a:chExt cx="1667969" cy="2239961"/>
                                                              </a:xfrm>
                                                            </p:grpSpPr>
                                                            <p:cxnSp>
                                                              <p:nvCxnSpPr>
                                                                <p:cNvPr id="149" name="Connecteur droit 148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>
                                                                  <a:off x="3879170" y="5878141"/>
                                                                  <a:ext cx="980348" cy="266700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  <a:ln w="28575">
                                                                  <a:solidFill>
                                                                    <a:schemeClr val="accent2">
                                                                      <a:lumMod val="40000"/>
                                                                      <a:lumOff val="60000"/>
                                                                    </a:schemeClr>
                                                                  </a:solidFill>
                                                                </a:ln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cxnSp>
                                                              <p:nvCxnSpPr>
                                                                <p:cNvPr id="150" name="Connecteur droit 149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 flipV="1">
                                                                  <a:off x="4859518" y="4499639"/>
                                                                  <a:ext cx="0" cy="822579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  <a:ln w="76200"/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sp>
                                                              <p:nvSpPr>
                                                                <p:cNvPr id="151" name="Rectangle 150"/>
                                                                <p:cNvSpPr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>
                                                                  <a:off x="4944847" y="3904880"/>
                                                                  <a:ext cx="602292" cy="267635"/>
                                                                </a:xfrm>
                                                                <a:prstGeom prst="rect">
                                                                  <a:avLst/>
                                                                </a:prstGeom>
                                                                <a:pattFill prst="dkVert">
                                                                  <a:fgClr>
                                                                    <a:schemeClr val="accent1"/>
                                                                  </a:fgClr>
                                                                  <a:bgClr>
                                                                    <a:schemeClr val="bg1"/>
                                                                  </a:bgClr>
                                                                </a:pattFill>
                                                              </p:spPr>
                                                              <p:style>
                                                                <a:lnRef idx="2">
                                                                  <a:schemeClr val="accent1">
                                                                    <a:shade val="50000"/>
                                                                  </a:schemeClr>
                                                                </a:lnRef>
                                                                <a:fillRef idx="1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lt1"/>
                                                                </a:fontRef>
                                                              </p:style>
                                                              <p:txBody>
                                                                <a:bodyPr rtlCol="0" anchor="ctr"/>
                                                                <a:lstStyle/>
                                                                <a:p>
                                                                  <a:pPr algn="ctr">
                                                                    <a:lnSpc>
                                                                      <a:spcPct val="115000"/>
                                                                    </a:lnSpc>
                                                                    <a:spcAft>
                                                                      <a:spcPts val="1000"/>
                                                                    </a:spcAft>
                                                                  </a:pPr>
                                                                  <a:r>
                                                                    <a:rPr lang="fr-FR" sz="900">
                                                                      <a:effectLst/>
                                                                      <a:latin typeface="Times New Roman"/>
                                                                      <a:ea typeface="Times New Roman"/>
                                                                    </a:rPr>
                                                                    <a:t> </a:t>
                                                                  </a:r>
                                                                  <a:endParaRPr lang="fr-FR" sz="1200">
                                                                    <a:effectLst/>
                                                                    <a:latin typeface="Times New Roman"/>
                                                                    <a:ea typeface="Times New Roman"/>
                                                                  </a:endParaRPr>
                                                                </a:p>
                                                              </p:txBody>
                                                            </p:sp>
                                                          </p:grpSp>
                                                        </p:grpSp>
                                                        <p:cxnSp>
                                                          <p:nvCxnSpPr>
                                                            <p:cNvPr id="115" name="Connecteur droit 114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>
                                                              <a:off x="4848479" y="2200275"/>
                                                              <a:ext cx="8884" cy="2646569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  <a:ln w="28575">
                                                              <a:solidFill>
                                                                <a:srgbClr val="FF0000"/>
                                                              </a:solidFill>
                                                              <a:prstDash val="dashDot"/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cxnSp>
                                                          <p:nvCxnSpPr>
                                                            <p:cNvPr id="116" name="Connecteur droit 115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 flipV="1">
                                                              <a:off x="4772025" y="2171700"/>
                                                              <a:ext cx="6350" cy="1720850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  <a:ln w="31750">
                                                              <a:solidFill>
                                                                <a:schemeClr val="bg1">
                                                                  <a:lumMod val="50000"/>
                                                                </a:schemeClr>
                                                              </a:solidFill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cxnSp>
                                                          <p:nvCxnSpPr>
                                                            <p:cNvPr id="117" name="Connecteur droit 116"/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 flipV="1">
                                                              <a:off x="4914900" y="2171700"/>
                                                              <a:ext cx="6350" cy="1720850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  <a:ln w="31750">
                                                              <a:solidFill>
                                                                <a:schemeClr val="bg1">
                                                                  <a:lumMod val="50000"/>
                                                                </a:schemeClr>
                                                              </a:solidFill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1">
                                                              <a:schemeClr val="accent1"/>
                                                            </a:lnRef>
                                                            <a:fillRef idx="0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  <p:sp>
                                                          <p:nvSpPr>
                                                            <p:cNvPr id="118" name="Forme libre 117"/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4914900" y="3552825"/>
                                                              <a:ext cx="952500" cy="2716530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onnsiteX0" fmla="*/ 0 w 937260"/>
                                                                <a:gd name="connsiteY0" fmla="*/ 0 h 2583180"/>
                                                                <a:gd name="connsiteX1" fmla="*/ 937260 w 937260"/>
                                                                <a:gd name="connsiteY1" fmla="*/ 15240 h 2583180"/>
                                                                <a:gd name="connsiteX2" fmla="*/ 929640 w 937260"/>
                                                                <a:gd name="connsiteY2" fmla="*/ 2583180 h 2583180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onnsiteX0" y="connsiteY0"/>
                                                                </a:cxn>
                                                                <a:cxn ang="0">
                                                                  <a:pos x="connsiteX1" y="connsiteY1"/>
                                                                </a:cxn>
                                                                <a:cxn ang="0">
                                                                  <a:pos x="connsiteX2" y="connsiteY2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937260" h="2583180">
                                                                  <a:moveTo>
                                                                    <a:pt x="0" y="0"/>
                                                                  </a:moveTo>
                                                                  <a:lnTo>
                                                                    <a:pt x="937260" y="15240"/>
                                                                  </a:lnTo>
                                                                  <a:lnTo>
                                                                    <a:pt x="929640" y="2583180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31750">
                                                              <a:solidFill>
                                                                <a:schemeClr val="accent6">
                                                                  <a:lumMod val="75000"/>
                                                                </a:schemeClr>
                                                              </a:solidFill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2">
                                                              <a:schemeClr val="accent1">
                                                                <a:shade val="50000"/>
                                                              </a:schemeClr>
                                                            </a:lnRef>
                                                            <a:fillRef idx="1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lt1"/>
                                                            </a:fontRef>
                                                          </p:style>
                                                          <p:txBody>
                                                            <a:bodyPr rtlCol="0" anchor="ctr"/>
                                                            <a:lstStyle/>
                                                            <a:p>
                                                              <a:endParaRPr lang="fr-FR"/>
                                                            </a:p>
                                                          </p:txBody>
                                                        </p:sp>
                                                        <p:sp>
                                                          <p:nvSpPr>
                                                            <p:cNvPr id="119" name="Forme libre 118"/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3257550" y="3209925"/>
                                                              <a:ext cx="2813050" cy="3200400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onnsiteX0" fmla="*/ 2152650 w 2813050"/>
                                                                <a:gd name="connsiteY0" fmla="*/ 0 h 3200400"/>
                                                                <a:gd name="connsiteX1" fmla="*/ 2800350 w 2813050"/>
                                                                <a:gd name="connsiteY1" fmla="*/ 6350 h 3200400"/>
                                                                <a:gd name="connsiteX2" fmla="*/ 2813050 w 2813050"/>
                                                                <a:gd name="connsiteY2" fmla="*/ 3200400 h 3200400"/>
                                                                <a:gd name="connsiteX3" fmla="*/ 0 w 2813050"/>
                                                                <a:gd name="connsiteY3" fmla="*/ 3181350 h 3200400"/>
                                                                <a:gd name="connsiteX4" fmla="*/ 38100 w 2813050"/>
                                                                <a:gd name="connsiteY4" fmla="*/ 6350 h 3200400"/>
                                                                <a:gd name="connsiteX5" fmla="*/ 1524000 w 2813050"/>
                                                                <a:gd name="connsiteY5" fmla="*/ 6350 h 3200400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onnsiteX0" y="connsiteY0"/>
                                                                </a:cxn>
                                                                <a:cxn ang="0">
                                                                  <a:pos x="connsiteX1" y="connsiteY1"/>
                                                                </a:cxn>
                                                                <a:cxn ang="0">
                                                                  <a:pos x="connsiteX2" y="connsiteY2"/>
                                                                </a:cxn>
                                                                <a:cxn ang="0">
                                                                  <a:pos x="connsiteX3" y="connsiteY3"/>
                                                                </a:cxn>
                                                                <a:cxn ang="0">
                                                                  <a:pos x="connsiteX4" y="connsiteY4"/>
                                                                </a:cxn>
                                                                <a:cxn ang="0">
                                                                  <a:pos x="connsiteX5" y="connsiteY5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2813050" h="3200400">
                                                                  <a:moveTo>
                                                                    <a:pt x="2152650" y="0"/>
                                                                  </a:moveTo>
                                                                  <a:lnTo>
                                                                    <a:pt x="2800350" y="6350"/>
                                                                  </a:lnTo>
                                                                  <a:cubicBezTo>
                                                                    <a:pt x="2804583" y="1071033"/>
                                                                    <a:pt x="2808817" y="2135717"/>
                                                                    <a:pt x="2813050" y="3200400"/>
                                                                  </a:cubicBezTo>
                                                                  <a:lnTo>
                                                                    <a:pt x="0" y="3181350"/>
                                                                  </a:lnTo>
                                                                  <a:lnTo>
                                                                    <a:pt x="38100" y="6350"/>
                                                                  </a:lnTo>
                                                                  <a:lnTo>
                                                                    <a:pt x="1524000" y="6350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31750">
                                                              <a:solidFill>
                                                                <a:schemeClr val="bg1">
                                                                  <a:lumMod val="65000"/>
                                                                </a:schemeClr>
                                                              </a:solidFill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2">
                                                              <a:schemeClr val="accent1">
                                                                <a:shade val="50000"/>
                                                              </a:schemeClr>
                                                            </a:lnRef>
                                                            <a:fillRef idx="1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lt1"/>
                                                            </a:fontRef>
                                                          </p:style>
                                                          <p:txBody>
                                                            <a:bodyPr rtlCol="0" anchor="ctr"/>
                                                            <a:lstStyle/>
                                                            <a:p>
                                                              <a:endParaRPr lang="fr-FR"/>
                                                            </a:p>
                                                          </p:txBody>
                                                        </p:sp>
                                                        <p:sp>
                                                          <p:nvSpPr>
                                                            <p:cNvPr id="120" name="Forme libre 119"/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5095875" y="2819399"/>
                                                              <a:ext cx="673510" cy="1207770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onnsiteX0" fmla="*/ 609600 w 619125"/>
                                                                <a:gd name="connsiteY0" fmla="*/ 0 h 1200150"/>
                                                                <a:gd name="connsiteX1" fmla="*/ 619125 w 619125"/>
                                                                <a:gd name="connsiteY1" fmla="*/ 485775 h 1200150"/>
                                                                <a:gd name="connsiteX2" fmla="*/ 0 w 619125"/>
                                                                <a:gd name="connsiteY2" fmla="*/ 523875 h 1200150"/>
                                                                <a:gd name="connsiteX3" fmla="*/ 323850 w 619125"/>
                                                                <a:gd name="connsiteY3" fmla="*/ 571500 h 1200150"/>
                                                                <a:gd name="connsiteX4" fmla="*/ 19050 w 619125"/>
                                                                <a:gd name="connsiteY4" fmla="*/ 666750 h 1200150"/>
                                                                <a:gd name="connsiteX5" fmla="*/ 428625 w 619125"/>
                                                                <a:gd name="connsiteY5" fmla="*/ 704850 h 1200150"/>
                                                                <a:gd name="connsiteX6" fmla="*/ 85725 w 619125"/>
                                                                <a:gd name="connsiteY6" fmla="*/ 800100 h 1200150"/>
                                                                <a:gd name="connsiteX7" fmla="*/ 228600 w 619125"/>
                                                                <a:gd name="connsiteY7" fmla="*/ 838200 h 1200150"/>
                                                                <a:gd name="connsiteX8" fmla="*/ 114300 w 619125"/>
                                                                <a:gd name="connsiteY8" fmla="*/ 914400 h 1200150"/>
                                                                <a:gd name="connsiteX9" fmla="*/ 514350 w 619125"/>
                                                                <a:gd name="connsiteY9" fmla="*/ 914400 h 1200150"/>
                                                                <a:gd name="connsiteX10" fmla="*/ 523875 w 619125"/>
                                                                <a:gd name="connsiteY10" fmla="*/ 1200150 h 1200150"/>
                                                                <a:gd name="connsiteX0" fmla="*/ 609600 w 619125"/>
                                                                <a:gd name="connsiteY0" fmla="*/ 0 h 1200150"/>
                                                                <a:gd name="connsiteX1" fmla="*/ 619125 w 619125"/>
                                                                <a:gd name="connsiteY1" fmla="*/ 485775 h 1200150"/>
                                                                <a:gd name="connsiteX2" fmla="*/ 0 w 619125"/>
                                                                <a:gd name="connsiteY2" fmla="*/ 523875 h 1200150"/>
                                                                <a:gd name="connsiteX3" fmla="*/ 323850 w 619125"/>
                                                                <a:gd name="connsiteY3" fmla="*/ 571500 h 1200150"/>
                                                                <a:gd name="connsiteX4" fmla="*/ 19050 w 619125"/>
                                                                <a:gd name="connsiteY4" fmla="*/ 666750 h 1200150"/>
                                                                <a:gd name="connsiteX5" fmla="*/ 428625 w 619125"/>
                                                                <a:gd name="connsiteY5" fmla="*/ 704850 h 1200150"/>
                                                                <a:gd name="connsiteX6" fmla="*/ 85725 w 619125"/>
                                                                <a:gd name="connsiteY6" fmla="*/ 800100 h 1200150"/>
                                                                <a:gd name="connsiteX7" fmla="*/ 228600 w 619125"/>
                                                                <a:gd name="connsiteY7" fmla="*/ 838200 h 1200150"/>
                                                                <a:gd name="connsiteX8" fmla="*/ 114300 w 619125"/>
                                                                <a:gd name="connsiteY8" fmla="*/ 914400 h 1200150"/>
                                                                <a:gd name="connsiteX9" fmla="*/ 415290 w 619125"/>
                                                                <a:gd name="connsiteY9" fmla="*/ 914400 h 1200150"/>
                                                                <a:gd name="connsiteX10" fmla="*/ 523875 w 619125"/>
                                                                <a:gd name="connsiteY10" fmla="*/ 1200150 h 1200150"/>
                                                                <a:gd name="connsiteX0" fmla="*/ 609600 w 619125"/>
                                                                <a:gd name="connsiteY0" fmla="*/ 0 h 1215390"/>
                                                                <a:gd name="connsiteX1" fmla="*/ 619125 w 619125"/>
                                                                <a:gd name="connsiteY1" fmla="*/ 485775 h 1215390"/>
                                                                <a:gd name="connsiteX2" fmla="*/ 0 w 619125"/>
                                                                <a:gd name="connsiteY2" fmla="*/ 523875 h 1215390"/>
                                                                <a:gd name="connsiteX3" fmla="*/ 323850 w 619125"/>
                                                                <a:gd name="connsiteY3" fmla="*/ 571500 h 1215390"/>
                                                                <a:gd name="connsiteX4" fmla="*/ 19050 w 619125"/>
                                                                <a:gd name="connsiteY4" fmla="*/ 666750 h 1215390"/>
                                                                <a:gd name="connsiteX5" fmla="*/ 428625 w 619125"/>
                                                                <a:gd name="connsiteY5" fmla="*/ 704850 h 1215390"/>
                                                                <a:gd name="connsiteX6" fmla="*/ 85725 w 619125"/>
                                                                <a:gd name="connsiteY6" fmla="*/ 800100 h 1215390"/>
                                                                <a:gd name="connsiteX7" fmla="*/ 228600 w 619125"/>
                                                                <a:gd name="connsiteY7" fmla="*/ 838200 h 1215390"/>
                                                                <a:gd name="connsiteX8" fmla="*/ 114300 w 619125"/>
                                                                <a:gd name="connsiteY8" fmla="*/ 914400 h 1215390"/>
                                                                <a:gd name="connsiteX9" fmla="*/ 415290 w 619125"/>
                                                                <a:gd name="connsiteY9" fmla="*/ 914400 h 1215390"/>
                                                                <a:gd name="connsiteX10" fmla="*/ 424815 w 619125"/>
                                                                <a:gd name="connsiteY10" fmla="*/ 1215390 h 1215390"/>
                                                                <a:gd name="connsiteX0" fmla="*/ 609600 w 619125"/>
                                                                <a:gd name="connsiteY0" fmla="*/ 0 h 1215390"/>
                                                                <a:gd name="connsiteX1" fmla="*/ 619125 w 619125"/>
                                                                <a:gd name="connsiteY1" fmla="*/ 485775 h 1215390"/>
                                                                <a:gd name="connsiteX2" fmla="*/ 0 w 619125"/>
                                                                <a:gd name="connsiteY2" fmla="*/ 523875 h 1215390"/>
                                                                <a:gd name="connsiteX3" fmla="*/ 323850 w 619125"/>
                                                                <a:gd name="connsiteY3" fmla="*/ 571500 h 1215390"/>
                                                                <a:gd name="connsiteX4" fmla="*/ 19050 w 619125"/>
                                                                <a:gd name="connsiteY4" fmla="*/ 666750 h 1215390"/>
                                                                <a:gd name="connsiteX5" fmla="*/ 428625 w 619125"/>
                                                                <a:gd name="connsiteY5" fmla="*/ 704850 h 1215390"/>
                                                                <a:gd name="connsiteX6" fmla="*/ 85725 w 619125"/>
                                                                <a:gd name="connsiteY6" fmla="*/ 800100 h 1215390"/>
                                                                <a:gd name="connsiteX7" fmla="*/ 228600 w 619125"/>
                                                                <a:gd name="connsiteY7" fmla="*/ 838200 h 1215390"/>
                                                                <a:gd name="connsiteX8" fmla="*/ 114300 w 619125"/>
                                                                <a:gd name="connsiteY8" fmla="*/ 914400 h 1215390"/>
                                                                <a:gd name="connsiteX9" fmla="*/ 377190 w 619125"/>
                                                                <a:gd name="connsiteY9" fmla="*/ 922020 h 1215390"/>
                                                                <a:gd name="connsiteX10" fmla="*/ 424815 w 619125"/>
                                                                <a:gd name="connsiteY10" fmla="*/ 1215390 h 1215390"/>
                                                                <a:gd name="connsiteX0" fmla="*/ 609600 w 619125"/>
                                                                <a:gd name="connsiteY0" fmla="*/ 0 h 1207770"/>
                                                                <a:gd name="connsiteX1" fmla="*/ 619125 w 619125"/>
                                                                <a:gd name="connsiteY1" fmla="*/ 485775 h 1207770"/>
                                                                <a:gd name="connsiteX2" fmla="*/ 0 w 619125"/>
                                                                <a:gd name="connsiteY2" fmla="*/ 523875 h 1207770"/>
                                                                <a:gd name="connsiteX3" fmla="*/ 323850 w 619125"/>
                                                                <a:gd name="connsiteY3" fmla="*/ 571500 h 1207770"/>
                                                                <a:gd name="connsiteX4" fmla="*/ 19050 w 619125"/>
                                                                <a:gd name="connsiteY4" fmla="*/ 666750 h 1207770"/>
                                                                <a:gd name="connsiteX5" fmla="*/ 428625 w 619125"/>
                                                                <a:gd name="connsiteY5" fmla="*/ 704850 h 1207770"/>
                                                                <a:gd name="connsiteX6" fmla="*/ 85725 w 619125"/>
                                                                <a:gd name="connsiteY6" fmla="*/ 800100 h 1207770"/>
                                                                <a:gd name="connsiteX7" fmla="*/ 228600 w 619125"/>
                                                                <a:gd name="connsiteY7" fmla="*/ 838200 h 1207770"/>
                                                                <a:gd name="connsiteX8" fmla="*/ 114300 w 619125"/>
                                                                <a:gd name="connsiteY8" fmla="*/ 914400 h 1207770"/>
                                                                <a:gd name="connsiteX9" fmla="*/ 377190 w 619125"/>
                                                                <a:gd name="connsiteY9" fmla="*/ 922020 h 1207770"/>
                                                                <a:gd name="connsiteX10" fmla="*/ 363855 w 619125"/>
                                                                <a:gd name="connsiteY10" fmla="*/ 1207770 h 1207770"/>
                                                                <a:gd name="connsiteX0" fmla="*/ 609600 w 619125"/>
                                                                <a:gd name="connsiteY0" fmla="*/ 0 h 1207770"/>
                                                                <a:gd name="connsiteX1" fmla="*/ 619125 w 619125"/>
                                                                <a:gd name="connsiteY1" fmla="*/ 485775 h 1207770"/>
                                                                <a:gd name="connsiteX2" fmla="*/ 0 w 619125"/>
                                                                <a:gd name="connsiteY2" fmla="*/ 523875 h 1207770"/>
                                                                <a:gd name="connsiteX3" fmla="*/ 323850 w 619125"/>
                                                                <a:gd name="connsiteY3" fmla="*/ 571500 h 1207770"/>
                                                                <a:gd name="connsiteX4" fmla="*/ 19050 w 619125"/>
                                                                <a:gd name="connsiteY4" fmla="*/ 666750 h 1207770"/>
                                                                <a:gd name="connsiteX5" fmla="*/ 428625 w 619125"/>
                                                                <a:gd name="connsiteY5" fmla="*/ 704850 h 1207770"/>
                                                                <a:gd name="connsiteX6" fmla="*/ 85725 w 619125"/>
                                                                <a:gd name="connsiteY6" fmla="*/ 800100 h 1207770"/>
                                                                <a:gd name="connsiteX7" fmla="*/ 228600 w 619125"/>
                                                                <a:gd name="connsiteY7" fmla="*/ 838200 h 1207770"/>
                                                                <a:gd name="connsiteX8" fmla="*/ 114300 w 619125"/>
                                                                <a:gd name="connsiteY8" fmla="*/ 914400 h 1207770"/>
                                                                <a:gd name="connsiteX9" fmla="*/ 377190 w 619125"/>
                                                                <a:gd name="connsiteY9" fmla="*/ 922020 h 1207770"/>
                                                                <a:gd name="connsiteX10" fmla="*/ 379095 w 619125"/>
                                                                <a:gd name="connsiteY10" fmla="*/ 1207770 h 1207770"/>
                                                                <a:gd name="connsiteX0" fmla="*/ 590550 w 600075"/>
                                                                <a:gd name="connsiteY0" fmla="*/ 0 h 1207770"/>
                                                                <a:gd name="connsiteX1" fmla="*/ 600075 w 600075"/>
                                                                <a:gd name="connsiteY1" fmla="*/ 485775 h 1207770"/>
                                                                <a:gd name="connsiteX2" fmla="*/ 0 w 600075"/>
                                                                <a:gd name="connsiteY2" fmla="*/ 495300 h 1207770"/>
                                                                <a:gd name="connsiteX3" fmla="*/ 304800 w 600075"/>
                                                                <a:gd name="connsiteY3" fmla="*/ 571500 h 1207770"/>
                                                                <a:gd name="connsiteX4" fmla="*/ 0 w 600075"/>
                                                                <a:gd name="connsiteY4" fmla="*/ 666750 h 1207770"/>
                                                                <a:gd name="connsiteX5" fmla="*/ 409575 w 600075"/>
                                                                <a:gd name="connsiteY5" fmla="*/ 704850 h 1207770"/>
                                                                <a:gd name="connsiteX6" fmla="*/ 66675 w 600075"/>
                                                                <a:gd name="connsiteY6" fmla="*/ 800100 h 1207770"/>
                                                                <a:gd name="connsiteX7" fmla="*/ 209550 w 600075"/>
                                                                <a:gd name="connsiteY7" fmla="*/ 838200 h 1207770"/>
                                                                <a:gd name="connsiteX8" fmla="*/ 95250 w 600075"/>
                                                                <a:gd name="connsiteY8" fmla="*/ 914400 h 1207770"/>
                                                                <a:gd name="connsiteX9" fmla="*/ 358140 w 600075"/>
                                                                <a:gd name="connsiteY9" fmla="*/ 922020 h 1207770"/>
                                                                <a:gd name="connsiteX10" fmla="*/ 360045 w 600075"/>
                                                                <a:gd name="connsiteY10" fmla="*/ 1207770 h 1207770"/>
                                                                <a:gd name="connsiteX0" fmla="*/ 590550 w 600075"/>
                                                                <a:gd name="connsiteY0" fmla="*/ 0 h 1207770"/>
                                                                <a:gd name="connsiteX1" fmla="*/ 600075 w 600075"/>
                                                                <a:gd name="connsiteY1" fmla="*/ 485775 h 1207770"/>
                                                                <a:gd name="connsiteX2" fmla="*/ 16669 w 600075"/>
                                                                <a:gd name="connsiteY2" fmla="*/ 492919 h 1207770"/>
                                                                <a:gd name="connsiteX3" fmla="*/ 304800 w 600075"/>
                                                                <a:gd name="connsiteY3" fmla="*/ 571500 h 1207770"/>
                                                                <a:gd name="connsiteX4" fmla="*/ 0 w 600075"/>
                                                                <a:gd name="connsiteY4" fmla="*/ 666750 h 1207770"/>
                                                                <a:gd name="connsiteX5" fmla="*/ 409575 w 600075"/>
                                                                <a:gd name="connsiteY5" fmla="*/ 704850 h 1207770"/>
                                                                <a:gd name="connsiteX6" fmla="*/ 66675 w 600075"/>
                                                                <a:gd name="connsiteY6" fmla="*/ 800100 h 1207770"/>
                                                                <a:gd name="connsiteX7" fmla="*/ 209550 w 600075"/>
                                                                <a:gd name="connsiteY7" fmla="*/ 838200 h 1207770"/>
                                                                <a:gd name="connsiteX8" fmla="*/ 95250 w 600075"/>
                                                                <a:gd name="connsiteY8" fmla="*/ 914400 h 1207770"/>
                                                                <a:gd name="connsiteX9" fmla="*/ 358140 w 600075"/>
                                                                <a:gd name="connsiteY9" fmla="*/ 922020 h 1207770"/>
                                                                <a:gd name="connsiteX10" fmla="*/ 360045 w 600075"/>
                                                                <a:gd name="connsiteY10" fmla="*/ 1207770 h 1207770"/>
                                                                <a:gd name="connsiteX0" fmla="*/ 590550 w 600075"/>
                                                                <a:gd name="connsiteY0" fmla="*/ 0 h 1207770"/>
                                                                <a:gd name="connsiteX1" fmla="*/ 600075 w 600075"/>
                                                                <a:gd name="connsiteY1" fmla="*/ 485775 h 1207770"/>
                                                                <a:gd name="connsiteX2" fmla="*/ 16669 w 600075"/>
                                                                <a:gd name="connsiteY2" fmla="*/ 492919 h 1207770"/>
                                                                <a:gd name="connsiteX3" fmla="*/ 290512 w 600075"/>
                                                                <a:gd name="connsiteY3" fmla="*/ 597694 h 1207770"/>
                                                                <a:gd name="connsiteX4" fmla="*/ 0 w 600075"/>
                                                                <a:gd name="connsiteY4" fmla="*/ 666750 h 1207770"/>
                                                                <a:gd name="connsiteX5" fmla="*/ 409575 w 600075"/>
                                                                <a:gd name="connsiteY5" fmla="*/ 704850 h 1207770"/>
                                                                <a:gd name="connsiteX6" fmla="*/ 66675 w 600075"/>
                                                                <a:gd name="connsiteY6" fmla="*/ 800100 h 1207770"/>
                                                                <a:gd name="connsiteX7" fmla="*/ 209550 w 600075"/>
                                                                <a:gd name="connsiteY7" fmla="*/ 838200 h 1207770"/>
                                                                <a:gd name="connsiteX8" fmla="*/ 95250 w 600075"/>
                                                                <a:gd name="connsiteY8" fmla="*/ 914400 h 1207770"/>
                                                                <a:gd name="connsiteX9" fmla="*/ 358140 w 600075"/>
                                                                <a:gd name="connsiteY9" fmla="*/ 922020 h 1207770"/>
                                                                <a:gd name="connsiteX10" fmla="*/ 360045 w 600075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38100 w 621506"/>
                                                                <a:gd name="connsiteY2" fmla="*/ 492919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431006 w 621506"/>
                                                                <a:gd name="connsiteY5" fmla="*/ 704850 h 1207770"/>
                                                                <a:gd name="connsiteX6" fmla="*/ 88106 w 621506"/>
                                                                <a:gd name="connsiteY6" fmla="*/ 800100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116681 w 621506"/>
                                                                <a:gd name="connsiteY8" fmla="*/ 914400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0 w 621506"/>
                                                                <a:gd name="connsiteY2" fmla="*/ 488157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431006 w 621506"/>
                                                                <a:gd name="connsiteY5" fmla="*/ 704850 h 1207770"/>
                                                                <a:gd name="connsiteX6" fmla="*/ 88106 w 621506"/>
                                                                <a:gd name="connsiteY6" fmla="*/ 800100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116681 w 621506"/>
                                                                <a:gd name="connsiteY8" fmla="*/ 914400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0 w 621506"/>
                                                                <a:gd name="connsiteY2" fmla="*/ 488157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426244 w 621506"/>
                                                                <a:gd name="connsiteY5" fmla="*/ 669132 h 1207770"/>
                                                                <a:gd name="connsiteX6" fmla="*/ 88106 w 621506"/>
                                                                <a:gd name="connsiteY6" fmla="*/ 800100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116681 w 621506"/>
                                                                <a:gd name="connsiteY8" fmla="*/ 914400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0 w 621506"/>
                                                                <a:gd name="connsiteY2" fmla="*/ 488157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426244 w 621506"/>
                                                                <a:gd name="connsiteY5" fmla="*/ 669132 h 1207770"/>
                                                                <a:gd name="connsiteX6" fmla="*/ 95249 w 621506"/>
                                                                <a:gd name="connsiteY6" fmla="*/ 776287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116681 w 621506"/>
                                                                <a:gd name="connsiteY8" fmla="*/ 914400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0 w 621506"/>
                                                                <a:gd name="connsiteY2" fmla="*/ 488157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426244 w 621506"/>
                                                                <a:gd name="connsiteY5" fmla="*/ 669132 h 1207770"/>
                                                                <a:gd name="connsiteX6" fmla="*/ 95249 w 621506"/>
                                                                <a:gd name="connsiteY6" fmla="*/ 776287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95249 w 621506"/>
                                                                <a:gd name="connsiteY8" fmla="*/ 919162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  <a:gd name="connsiteX0" fmla="*/ 611981 w 621506"/>
                                                                <a:gd name="connsiteY0" fmla="*/ 0 h 1207770"/>
                                                                <a:gd name="connsiteX1" fmla="*/ 621506 w 621506"/>
                                                                <a:gd name="connsiteY1" fmla="*/ 485775 h 1207770"/>
                                                                <a:gd name="connsiteX2" fmla="*/ 0 w 621506"/>
                                                                <a:gd name="connsiteY2" fmla="*/ 488157 h 1207770"/>
                                                                <a:gd name="connsiteX3" fmla="*/ 311943 w 621506"/>
                                                                <a:gd name="connsiteY3" fmla="*/ 597694 h 1207770"/>
                                                                <a:gd name="connsiteX4" fmla="*/ 0 w 621506"/>
                                                                <a:gd name="connsiteY4" fmla="*/ 669131 h 1207770"/>
                                                                <a:gd name="connsiteX5" fmla="*/ 323850 w 621506"/>
                                                                <a:gd name="connsiteY5" fmla="*/ 671514 h 1207770"/>
                                                                <a:gd name="connsiteX6" fmla="*/ 95249 w 621506"/>
                                                                <a:gd name="connsiteY6" fmla="*/ 776287 h 1207770"/>
                                                                <a:gd name="connsiteX7" fmla="*/ 230981 w 621506"/>
                                                                <a:gd name="connsiteY7" fmla="*/ 838200 h 1207770"/>
                                                                <a:gd name="connsiteX8" fmla="*/ 95249 w 621506"/>
                                                                <a:gd name="connsiteY8" fmla="*/ 919162 h 1207770"/>
                                                                <a:gd name="connsiteX9" fmla="*/ 379571 w 621506"/>
                                                                <a:gd name="connsiteY9" fmla="*/ 922020 h 1207770"/>
                                                                <a:gd name="connsiteX10" fmla="*/ 381476 w 621506"/>
                                                                <a:gd name="connsiteY10" fmla="*/ 1207770 h 1207770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onnsiteX0" y="connsiteY0"/>
                                                                </a:cxn>
                                                                <a:cxn ang="0">
                                                                  <a:pos x="connsiteX1" y="connsiteY1"/>
                                                                </a:cxn>
                                                                <a:cxn ang="0">
                                                                  <a:pos x="connsiteX2" y="connsiteY2"/>
                                                                </a:cxn>
                                                                <a:cxn ang="0">
                                                                  <a:pos x="connsiteX3" y="connsiteY3"/>
                                                                </a:cxn>
                                                                <a:cxn ang="0">
                                                                  <a:pos x="connsiteX4" y="connsiteY4"/>
                                                                </a:cxn>
                                                                <a:cxn ang="0">
                                                                  <a:pos x="connsiteX5" y="connsiteY5"/>
                                                                </a:cxn>
                                                                <a:cxn ang="0">
                                                                  <a:pos x="connsiteX6" y="connsiteY6"/>
                                                                </a:cxn>
                                                                <a:cxn ang="0">
                                                                  <a:pos x="connsiteX7" y="connsiteY7"/>
                                                                </a:cxn>
                                                                <a:cxn ang="0">
                                                                  <a:pos x="connsiteX8" y="connsiteY8"/>
                                                                </a:cxn>
                                                                <a:cxn ang="0">
                                                                  <a:pos x="connsiteX9" y="connsiteY9"/>
                                                                </a:cxn>
                                                                <a:cxn ang="0">
                                                                  <a:pos x="connsiteX10" y="connsiteY10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621506" h="1207770">
                                                                  <a:moveTo>
                                                                    <a:pt x="611981" y="0"/>
                                                                  </a:moveTo>
                                                                  <a:lnTo>
                                                                    <a:pt x="621506" y="485775"/>
                                                                  </a:lnTo>
                                                                  <a:lnTo>
                                                                    <a:pt x="0" y="488157"/>
                                                                  </a:lnTo>
                                                                  <a:lnTo>
                                                                    <a:pt x="311943" y="597694"/>
                                                                  </a:lnTo>
                                                                  <a:lnTo>
                                                                    <a:pt x="0" y="669131"/>
                                                                  </a:lnTo>
                                                                  <a:lnTo>
                                                                    <a:pt x="323850" y="671514"/>
                                                                  </a:lnTo>
                                                                  <a:lnTo>
                                                                    <a:pt x="95249" y="776287"/>
                                                                  </a:lnTo>
                                                                  <a:lnTo>
                                                                    <a:pt x="230981" y="838200"/>
                                                                  </a:lnTo>
                                                                  <a:lnTo>
                                                                    <a:pt x="95249" y="919162"/>
                                                                  </a:lnTo>
                                                                  <a:lnTo>
                                                                    <a:pt x="379571" y="922020"/>
                                                                  </a:lnTo>
                                                                  <a:lnTo>
                                                                    <a:pt x="381476" y="1207770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>
                                                              <a:solidFill>
                                                                <a:srgbClr val="FF0000"/>
                                                              </a:solidFill>
                                                            </a:ln>
                                                          </p:spPr>
                                                          <p:style>
                                                            <a:lnRef idx="2">
                                                              <a:schemeClr val="accent1">
                                                                <a:shade val="50000"/>
                                                              </a:schemeClr>
                                                            </a:lnRef>
                                                            <a:fillRef idx="1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lt1"/>
                                                            </a:fontRef>
                                                          </p:style>
                                                          <p:txBody>
                                                            <a:bodyPr rtlCol="0" anchor="ctr"/>
                                                            <a:lstStyle/>
                                                            <a:p>
                                                              <a:endParaRPr lang="fr-FR"/>
                                                            </a:p>
                                                          </p:txBody>
                                                        </p:sp>
                                                        <p:sp>
                                                          <p:nvSpPr>
                                                            <p:cNvPr id="121" name="Ellipse 120"/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4230810" y="2580282"/>
                                                              <a:ext cx="170815" cy="170815"/>
                                                            </a:xfrm>
                                                            <a:prstGeom prst="ellipse">
                                                              <a:avLst/>
                                                            </a:prstGeom>
                                                            <a:ln w="3175"/>
                                                          </p:spPr>
                                                          <p:style>
                                                            <a:lnRef idx="2">
                                                              <a:schemeClr val="accent1">
                                                                <a:shade val="50000"/>
                                                              </a:schemeClr>
                                                            </a:lnRef>
                                                            <a:fillRef idx="1">
                                                              <a:schemeClr val="accent1"/>
                                                            </a:fillRef>
                                                            <a:effectRef idx="0">
                                                              <a:schemeClr val="accent1"/>
                                                            </a:effectRef>
                                                            <a:fontRef idx="minor">
                                                              <a:schemeClr val="lt1"/>
                                                            </a:fontRef>
                                                          </p:style>
                                                          <p:txBody>
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<a:prstTxWarp prst="textNoShape">
                                                                <a:avLst/>
                                                              </a:prstTxWarp>
                                                              <a:noAutofit/>
                                                            </a:bodyPr>
                                                            <a:lstStyle/>
                                                            <a:p>
                                                              <a:endParaRPr lang="fr-FR"/>
                                                            </a:p>
                                                          </p:txBody>
                                                        </p:sp>
                                                        <p:grpSp>
                                                          <p:nvGrpSpPr>
                                                            <p:cNvPr id="122" name="Groupe 121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4766154" y="456305"/>
                                                              <a:ext cx="1726468" cy="4131320"/>
                                                              <a:chOff x="4766631" y="456489"/>
                                                              <a:chExt cx="1726471" cy="4132968"/>
                                                            </a:xfrm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138" name="Zone de texte 85"/>
                                                              <p:cNvSpPr txBox="1"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4766631" y="4098044"/>
                                                                <a:ext cx="1003822" cy="491413"/>
                                                              </a:xfrm>
                                                              <a:prstGeom prst="rect">
                                                                <a:avLst/>
                                                              </a:prstGeom>
                                                              <a:noFill/>
                                                              <a:ln w="6350">
                                                                <a:noFill/>
                                                              </a:ln>
                                                              <a:effectLst/>
                                                            </p:spPr>
                                                            <p:style>
                                                              <a:lnRef idx="0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dk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15000"/>
                                                                  </a:lnSpc>
                                                                  <a:spcAft>
                                                                    <a:spcPts val="10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900" kern="1200">
                                                                    <a:solidFill>
                                                                      <a:srgbClr val="000000"/>
                                                                    </a:solidFill>
                                                                    <a:effectLst/>
                                                                    <a:ea typeface="Calibri"/>
                                                                  </a:rPr>
                                                                  <a:t>Condenseur 1.5L</a:t>
                                                                </a:r>
                                                                <a:endParaRPr lang="fr-FR" sz="1200">
                                                                  <a:effectLst/>
                                                                  <a:latin typeface="Times New Roman"/>
                                                                  <a:ea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cxnSp>
                                                            <p:nvCxnSpPr>
                                                              <p:cNvPr id="139" name="Connecteur droit 138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4846162" y="456489"/>
                                                                <a:ext cx="1646940" cy="21084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28575">
                                                                <a:solidFill>
                                                                  <a:srgbClr val="FF0000"/>
                                                                </a:solidFill>
                                                                <a:prstDash val="dashDot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</p:grpSp>
                                                        <p:grpSp>
                                                          <p:nvGrpSpPr>
                                                            <p:cNvPr id="123" name="Groupe 122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-221576" y="2056700"/>
                                                              <a:ext cx="2901768" cy="2115161"/>
                                                              <a:chOff x="-221603" y="2055193"/>
                                                              <a:chExt cx="2902114" cy="2115161"/>
                                                            </a:xfrm>
                                                          </p:grpSpPr>
                                                          <p:cxnSp>
                                                            <p:nvCxnSpPr>
                                                              <p:cNvPr id="127" name="Connecteur droit 126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H="1">
                                                                <a:off x="1575550" y="2921345"/>
                                                                <a:ext cx="1104961" cy="18627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sp>
                                                            <p:nvSpPr>
                                                              <p:cNvPr id="128" name="Zone de texte 1"/>
                                                              <p:cNvSpPr txBox="1"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-221603" y="2055193"/>
                                                                <a:ext cx="1797153" cy="2115161"/>
                                                              </a:xfrm>
                                                              <a:prstGeom prst="ellipse">
                                                                <a:avLst/>
                                                              </a:prstGeom>
                                                              <a:gradFill flip="none" rotWithShape="1">
                                                                <a:gsLst>
                                                                  <a:gs pos="0">
                                                                    <a:srgbClr val="009900">
                                                                      <a:tint val="66000"/>
                                                                      <a:satMod val="160000"/>
                                                                    </a:srgbClr>
                                                                  </a:gs>
                                                                  <a:gs pos="50000">
                                                                    <a:srgbClr val="009900">
                                                                      <a:tint val="44500"/>
                                                                      <a:satMod val="160000"/>
                                                                    </a:srgbClr>
                                                                  </a:gs>
                                                                  <a:gs pos="100000">
                                                                    <a:srgbClr val="009900">
                                                                      <a:tint val="23500"/>
                                                                      <a:satMod val="160000"/>
                                                                    </a:srgbClr>
                                                                  </a:gs>
                                                                </a:gsLst>
                                                                <a:path path="circle">
                                                                  <a:fillToRect l="50000" t="50000" r="50000" b="50000"/>
                                                                </a:path>
                                                                <a:tileRect/>
                                                              </a:gradFill>
                                                              <a:ln w="28575">
                                                                <a:solidFill>
                                                                  <a:srgbClr val="56B25A">
                                                                    <a:alpha val="56863"/>
                                                                  </a:srgbClr>
                                                                </a:solidFill>
                                                              </a:ln>
                                                              <a:effectLst/>
                                                            </p:spPr>
                                                            <p:style>
                                                              <a:lnRef idx="0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dk1"/>
                                                              </a:fontRef>
                                                            </p:style>
                                                            <p:txBody>
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  <a:noAutofit/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pPr algn="ctr">
                                                                  <a:lnSpc>
                                                                    <a:spcPct val="107000"/>
                                                                  </a:lnSpc>
                                                                  <a:spcAft>
                                                                    <a:spcPts val="800"/>
                                                                  </a:spcAft>
                                                                </a:pPr>
                                                                <a:r>
                                                                  <a:rPr lang="fr-FR" sz="1000">
                                                                    <a:effectLst/>
                                                                    <a:ea typeface="Times New Roman"/>
                                                                    <a:cs typeface="Times New Roman"/>
                                                                  </a:rPr>
                                                                  <a:t>Réservoir de récupération d’hélium gazeux 1050L - Patm (baudruche LLB)</a:t>
                                                                </a:r>
                                                                <a:endParaRPr lang="fr-FR" sz="1100">
                                                                  <a:effectLst/>
                                                                  <a:ea typeface="MS Mincho"/>
                                                                  <a:cs typeface="Times New Roman"/>
                                                                </a:endParaRPr>
                                                              </a:p>
                                                            </p:txBody>
                                                          </p:sp>
                                                          <p:grpSp>
                                                            <p:nvGrpSpPr>
                                                              <p:cNvPr id="129" name="Groupe 128"/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1710842" y="2187920"/>
                                                                <a:ext cx="271940" cy="733425"/>
                                                                <a:chOff x="1710685" y="2187920"/>
                                                                <a:chExt cx="271940" cy="733425"/>
                                                              </a:xfrm>
                                                            </p:grpSpPr>
                                                            <p:cxnSp>
                                                              <p:nvCxnSpPr>
                                                                <p:cNvPr id="130" name="Connecteur droit 129"/>
                                                                <p:cNvCxnSpPr/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 flipV="1">
                                                                  <a:off x="1815460" y="2645120"/>
                                                                  <a:ext cx="0" cy="276225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accent1"/>
                                                                </a:lnRef>
                                                                <a:fillRef idx="0">
                                                                  <a:schemeClr val="accent1"/>
                                                                </a:fillRef>
                                                                <a:effectRef idx="0">
                                                                  <a:schemeClr val="accent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  <p:grpSp>
                                                              <p:nvGrpSpPr>
                                                                <p:cNvPr id="131" name="Groupe 130"/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1710685" y="2187920"/>
                                                                  <a:ext cx="271940" cy="457200"/>
                                                                  <a:chOff x="1710685" y="2187920"/>
                                                                  <a:chExt cx="271940" cy="457200"/>
                                                                </a:xfrm>
                                                              </p:grpSpPr>
                                                              <p:cxnSp>
                                                                <p:nvCxnSpPr>
                                                                  <p:cNvPr id="132" name="Connecteur droit 131"/>
                                                                  <p:cNvCxnSpPr/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 flipV="1">
                                                                    <a:off x="1805935" y="2187920"/>
                                                                    <a:ext cx="0" cy="276225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accent1"/>
                                                                  </a:lnRef>
                                                                  <a:fillRef idx="0">
                                                                    <a:schemeClr val="accent1"/>
                                                                  </a:fillRef>
                                                                  <a:effectRef idx="0">
                                                                    <a:schemeClr val="accent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  <p:cxnSp>
                                                                <p:nvCxnSpPr>
                                                                  <p:cNvPr id="133" name="Connecteur droit 132"/>
                                                                  <p:cNvCxnSpPr/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 flipV="1">
                                                                    <a:off x="1758310" y="2330795"/>
                                                                    <a:ext cx="123825" cy="104775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accent1"/>
                                                                  </a:lnRef>
                                                                  <a:fillRef idx="0">
                                                                    <a:schemeClr val="accent1"/>
                                                                  </a:fillRef>
                                                                  <a:effectRef idx="0">
                                                                    <a:schemeClr val="accent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  <p:grpSp>
                                                                <p:nvGrpSpPr>
                                                                  <p:cNvPr id="134" name="Groupe 133"/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1710685" y="2245070"/>
                                                                    <a:ext cx="271940" cy="400050"/>
                                                                    <a:chOff x="1710685" y="2245070"/>
                                                                    <a:chExt cx="271940" cy="400050"/>
                                                                  </a:xfrm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135" name="Triangle isocèle 134"/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1710685" y="2464145"/>
                                                                      <a:ext cx="200025" cy="180975"/>
                                                                    </a:xfrm>
                                                                    <a:prstGeom prst="triangle">
                                                                      <a:avLst/>
                                                                    </a:prstGeom>
                                                                    <a:ln w="3175"/>
                                                                  </p:spPr>
                                                                  <p:style>
                                                                    <a:lnRef idx="2">
                                                                      <a:schemeClr val="accent1">
                                                                        <a:shade val="50000"/>
                                                                      </a:schemeClr>
                                                                    </a:lnRef>
                                                                    <a:fillRef idx="1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lt1"/>
                                                                    </a:fontRef>
                                                                  </p:style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 algn="ctr">
                                                                        <a:lnSpc>
                                                                          <a:spcPct val="115000"/>
                                                                        </a:lnSpc>
                                                                        <a:spcAft>
                                                                          <a:spcPts val="1000"/>
                                                                        </a:spcAft>
                                                                      </a:pPr>
                                                                      <a:endParaRPr lang="fr-FR" sz="1200" dirty="0">
                                                                        <a:effectLst/>
                                                                        <a:latin typeface="Times New Roman"/>
                                                                        <a:ea typeface="Times New Roman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sp>
                                                                  <p:nvSpPr>
                                                                    <p:cNvPr id="136" name="Organigramme : Extraire 135"/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 rot="16200000">
                                                                      <a:off x="1786885" y="2378420"/>
                                                                      <a:ext cx="228600" cy="162880"/>
                                                                    </a:xfrm>
                                                                    <a:prstGeom prst="flowChartExtract">
                                                                      <a:avLst/>
                                                                    </a:prstGeom>
                                                                    <a:ln w="3175"/>
                                                                  </p:spPr>
                                                                  <p:style>
                                                                    <a:lnRef idx="2">
                                                                      <a:schemeClr val="accent1">
                                                                        <a:shade val="50000"/>
                                                                      </a:schemeClr>
                                                                    </a:lnRef>
                                                                    <a:fillRef idx="1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lt1"/>
                                                                    </a:fontRef>
                                                                  </p:style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 algn="ctr">
                                                                        <a:lnSpc>
                                                                          <a:spcPct val="115000"/>
                                                                        </a:lnSpc>
                                                                        <a:spcAft>
                                                                          <a:spcPts val="1000"/>
                                                                        </a:spcAft>
                                                                      </a:pPr>
                                                                      <a:endParaRPr lang="fr-FR" sz="1200" dirty="0">
                                                                        <a:effectLst/>
                                                                        <a:latin typeface="Times New Roman"/>
                                                                        <a:ea typeface="Times New Roman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cxnSp>
                                                                  <p:nvCxnSpPr>
                                                                    <p:cNvPr id="137" name="Connecteur droit 136"/>
                                                                    <p:cNvCxnSpPr/>
                                                                    <p:nvPr/>
                                                                  </p:nvCxnSpPr>
                                                                  <p:spPr>
                                                                    <a:xfrm flipV="1">
                                                                      <a:off x="1758310" y="2245070"/>
                                                                      <a:ext cx="123825" cy="104775"/>
                                                                    </a:xfrm>
                                                                    <a:prstGeom prst="line">
                                                                      <a:avLst/>
                                                                    </a:prstGeom>
                                                                  </p:spPr>
                                                                  <p:style>
                                                                    <a:lnRef idx="1">
                                                                      <a:schemeClr val="accent1"/>
                                                                    </a:lnRef>
                                                                    <a:fillRef idx="0">
                                                                      <a:schemeClr val="accent1"/>
                                                                    </a:fillRef>
                                                                    <a:effectRef idx="0">
                                                                      <a:schemeClr val="accent1"/>
                                                                    </a:effectRef>
                                                                    <a:fontRef idx="minor">
                                                                      <a:schemeClr val="tx1"/>
                                                                    </a:fontRef>
                                                                  </p:style>
                                                                </p:cxnSp>
                                                              </p:grpSp>
                                                            </p:grpSp>
                                                          </p:grpSp>
                                                        </p:grpSp>
                                                        <p:grpSp>
                                                          <p:nvGrpSpPr>
                                                            <p:cNvPr id="124" name="Groupe 123"/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3190875" y="2714625"/>
                                                              <a:ext cx="227965" cy="132715"/>
                                                              <a:chOff x="0" y="0"/>
                                                              <a:chExt cx="227965" cy="132715"/>
                                                            </a:xfrm>
                                                          </p:grpSpPr>
                                                          <p:cxnSp>
                                                            <p:nvCxnSpPr>
                                                              <p:cNvPr id="125" name="Connecteur droit 124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 flipV="1">
                                                                <a:off x="104775" y="0"/>
                                                                <a:ext cx="0" cy="132715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  <p:cxnSp>
                                                            <p:nvCxnSpPr>
                                                              <p:cNvPr id="126" name="Connecteur droit 125"/>
                                                              <p:cNvCxnSpPr/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0" y="0"/>
                                                                <a:ext cx="227965" cy="0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</p:spPr>
                                                            <p:style>
                                                              <a:lnRef idx="1">
                                                                <a:schemeClr val="accent1"/>
                                                              </a:lnRef>
                                                              <a:fillRef idx="0">
                                                                <a:schemeClr val="accent1"/>
                                                              </a:fillRef>
                                                              <a:effectRef idx="0">
                                                                <a:schemeClr val="accent1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</p:grpSp>
                                                      </p:grpSp>
                                                    </p:grpSp>
                                                  </p:grpSp>
                                                </p:grpSp>
                                              </p:grpSp>
                                            </p:grpSp>
                                            <p:sp>
                                              <p:nvSpPr>
                                                <p:cNvPr id="93" name="Ellipse 92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3686175" y="1828800"/>
                                                  <a:ext cx="132080" cy="148590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ln w="3175"/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>
                                                    <a:lnSpc>
                                                      <a:spcPct val="107000"/>
                                                    </a:lnSpc>
                                                    <a:spcAft>
                                                      <a:spcPts val="800"/>
                                                    </a:spcAft>
                                                  </a:pPr>
                                                  <a:r>
                                                    <a:rPr lang="fr-FR" sz="1100">
                                                      <a:effectLst/>
                                                      <a:ea typeface="Times New Roman"/>
                                                      <a:cs typeface="Times New Roman"/>
                                                    </a:rPr>
                                                    <a:t> </a:t>
                                                  </a:r>
                                                  <a:endParaRPr lang="fr-FR" sz="1100">
                                                    <a:effectLst/>
                                                    <a:ea typeface="MS Mincho"/>
                                                    <a:cs typeface="Times New Roman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cxnSp>
                                              <p:nvCxnSpPr>
                                                <p:cNvPr id="94" name="Connecteur droit 93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3905250" y="1828800"/>
                                                  <a:ext cx="0" cy="173355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95" name="Connecteur droit 94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3819525" y="1905000"/>
                                                  <a:ext cx="87630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  <p:grpSp>
                                            <p:nvGrpSpPr>
                                              <p:cNvPr id="81" name="Groupe 80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3256831" y="2188481"/>
                                                <a:ext cx="176183" cy="114935"/>
                                                <a:chOff x="-862687" y="212355"/>
                                                <a:chExt cx="176183" cy="115559"/>
                                              </a:xfrm>
                                            </p:grpSpPr>
                                            <p:cxnSp>
                                              <p:nvCxnSpPr>
                                                <p:cNvPr id="90" name="Connecteur droit 89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-783341" y="212355"/>
                                                  <a:ext cx="0" cy="115559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91" name="Connecteur droit 90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862687" y="212355"/>
                                                  <a:ext cx="176183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  <p:grpSp>
                                            <p:nvGrpSpPr>
                                              <p:cNvPr id="82" name="Groupe 81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3069127" y="2353595"/>
                                                <a:ext cx="458853" cy="438193"/>
                                                <a:chOff x="-838284" y="678128"/>
                                                <a:chExt cx="458853" cy="438489"/>
                                              </a:xfrm>
                                            </p:grpSpPr>
                                            <p:cxnSp>
                                              <p:nvCxnSpPr>
                                                <p:cNvPr id="83" name="Connecteur droit 82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H="1" flipV="1">
                                                  <a:off x="-836631" y="678128"/>
                                                  <a:ext cx="0" cy="361913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4" name="Connecteur droit 83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838284" y="678128"/>
                                                  <a:ext cx="457200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5" name="Connecteur droit 84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379431" y="678128"/>
                                                  <a:ext cx="0" cy="366322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6" name="Connecteur droit 85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836631" y="1041060"/>
                                                  <a:ext cx="123825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7" name="Connecteur droit 86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714083" y="972715"/>
                                                  <a:ext cx="0" cy="142225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8" name="Connecteur droit 87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532617" y="972715"/>
                                                  <a:ext cx="0" cy="142225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89" name="Connecteur droit avec flèche 88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H="1">
                                                  <a:off x="-723510" y="1041060"/>
                                                  <a:ext cx="190499" cy="75557"/>
                                                </a:xfrm>
                                                <a:prstGeom prst="straightConnector1">
                                                  <a:avLst/>
                                                </a:prstGeom>
                                                <a:ln>
                                                  <a:tailEnd type="arrow"/>
                                                </a:ln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</p:grpSp>
                                        <p:cxnSp>
                                          <p:nvCxnSpPr>
                                            <p:cNvPr id="79" name="Connecteur droit 78"/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4450301" y="2313851"/>
                                              <a:ext cx="0" cy="18669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12700">
                                              <a:solidFill>
                                                <a:srgbClr val="FF0000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  <p:cxnSp>
                            <p:nvCxnSpPr>
                              <p:cNvPr id="65" name="Connecteur droit 64"/>
                              <p:cNvCxnSpPr/>
                              <p:nvPr/>
                            </p:nvCxnSpPr>
                            <p:spPr>
                              <a:xfrm>
                                <a:off x="4258491" y="2312125"/>
                                <a:ext cx="191502" cy="0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63" name="Arc 62"/>
                            <p:cNvSpPr/>
                            <p:nvPr/>
                          </p:nvSpPr>
                          <p:spPr>
                            <a:xfrm>
                              <a:off x="2967487" y="1889185"/>
                              <a:ext cx="1290320" cy="251460"/>
                            </a:xfrm>
                            <a:prstGeom prst="arc">
                              <a:avLst>
                                <a:gd name="adj1" fmla="val 47411"/>
                                <a:gd name="adj2" fmla="val 10740786"/>
                              </a:avLst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fr-FR"/>
                            </a:p>
                          </p:txBody>
                        </p:sp>
                      </p:grpSp>
                    </p:grpSp>
                    <p:sp>
                      <p:nvSpPr>
                        <p:cNvPr id="59" name="Zone de texte 85"/>
                        <p:cNvSpPr txBox="1"/>
                        <p:nvPr/>
                      </p:nvSpPr>
                      <p:spPr>
                        <a:xfrm>
                          <a:off x="3701443" y="1555544"/>
                          <a:ext cx="933450" cy="449969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  <a:effectLst/>
                      </p:spPr>
                      <p:style>
                        <a:lnRef idx="0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900" kern="1200" dirty="0">
                              <a:solidFill>
                                <a:srgbClr val="365F91"/>
                              </a:solidFill>
                              <a:effectLst/>
                              <a:ea typeface="Calibri"/>
                            </a:rPr>
                            <a:t>Vanne ¼ de </a:t>
                          </a:r>
                          <a:r>
                            <a:rPr lang="fr-FR" sz="900" kern="1200" dirty="0" smtClean="0">
                              <a:solidFill>
                                <a:srgbClr val="365F91"/>
                              </a:solidFill>
                              <a:effectLst/>
                              <a:ea typeface="Calibri"/>
                            </a:rPr>
                            <a:t>tour</a:t>
                          </a:r>
                          <a:endParaRPr lang="fr-FR" sz="12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55" name="Rectangle 54"/>
                    <p:cNvSpPr/>
                    <p:nvPr/>
                  </p:nvSpPr>
                  <p:spPr>
                    <a:xfrm>
                      <a:off x="2905125" y="3057525"/>
                      <a:ext cx="399415" cy="167005"/>
                    </a:xfrm>
                    <a:prstGeom prst="rect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53" name="Zone de texte 85"/>
                  <p:cNvSpPr txBox="1"/>
                  <p:nvPr/>
                </p:nvSpPr>
                <p:spPr>
                  <a:xfrm>
                    <a:off x="4805316" y="3190439"/>
                    <a:ext cx="932815" cy="860089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fr-FR" sz="900" kern="1200" dirty="0" err="1">
                        <a:solidFill>
                          <a:srgbClr val="538135"/>
                        </a:solidFill>
                        <a:effectLst/>
                        <a:ea typeface="Calibri"/>
                      </a:rPr>
                      <a:t>Cryogénérateur</a:t>
                    </a:r>
                    <a:r>
                      <a:rPr lang="fr-FR" sz="900" kern="1200" dirty="0">
                        <a:solidFill>
                          <a:srgbClr val="538135"/>
                        </a:solidFill>
                        <a:effectLst/>
                        <a:ea typeface="Calibri"/>
                      </a:rPr>
                      <a:t> à deux étages têtes froides à 50K et à 4,2K</a:t>
                    </a:r>
                    <a:endParaRPr lang="fr-FR" sz="1200" dirty="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p:grpSp>
            <p:grpSp>
              <p:nvGrpSpPr>
                <p:cNvPr id="46" name="Groupe 45"/>
                <p:cNvGrpSpPr/>
                <p:nvPr/>
              </p:nvGrpSpPr>
              <p:grpSpPr>
                <a:xfrm>
                  <a:off x="4708167" y="283408"/>
                  <a:ext cx="927735" cy="1852857"/>
                  <a:chOff x="-285940" y="-653894"/>
                  <a:chExt cx="927980" cy="1854385"/>
                </a:xfrm>
              </p:grpSpPr>
              <p:sp>
                <p:nvSpPr>
                  <p:cNvPr id="48" name="Rectangle 47"/>
                  <p:cNvSpPr/>
                  <p:nvPr/>
                </p:nvSpPr>
                <p:spPr>
                  <a:xfrm>
                    <a:off x="-285940" y="-73061"/>
                    <a:ext cx="927980" cy="1273552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49" name="Rectangle 48"/>
                  <p:cNvSpPr/>
                  <p:nvPr/>
                </p:nvSpPr>
                <p:spPr>
                  <a:xfrm>
                    <a:off x="-130100" y="118066"/>
                    <a:ext cx="591151" cy="1019926"/>
                  </a:xfrm>
                  <a:prstGeom prst="rect">
                    <a:avLst/>
                  </a:prstGeom>
                  <a:gradFill flip="none" rotWithShape="1">
                    <a:gsLst>
                      <a:gs pos="48000">
                        <a:schemeClr val="accent1"/>
                      </a:gs>
                      <a:gs pos="1000">
                        <a:schemeClr val="bg1">
                          <a:lumMod val="75000"/>
                        </a:schemeClr>
                      </a:gs>
                      <a:gs pos="98000">
                        <a:schemeClr val="accent1">
                          <a:alpha val="72000"/>
                        </a:schemeClr>
                      </a:gs>
                      <a:gs pos="9000">
                        <a:schemeClr val="bg1">
                          <a:lumMod val="75000"/>
                        </a:schemeClr>
                      </a:gs>
                      <a:gs pos="10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110989" y="-405346"/>
                    <a:ext cx="130095" cy="523412"/>
                  </a:xfrm>
                  <a:prstGeom prst="rect">
                    <a:avLst/>
                  </a:prstGeom>
                  <a:gradFill flip="none" rotWithShape="1">
                    <a:gsLst>
                      <a:gs pos="60000">
                        <a:schemeClr val="accent1"/>
                      </a:gs>
                      <a:gs pos="1000">
                        <a:schemeClr val="bg1">
                          <a:lumMod val="75000"/>
                        </a:schemeClr>
                      </a:gs>
                      <a:gs pos="98000">
                        <a:schemeClr val="accent1">
                          <a:alpha val="72000"/>
                        </a:schemeClr>
                      </a:gs>
                      <a:gs pos="9000">
                        <a:schemeClr val="bg1">
                          <a:lumMod val="75000"/>
                        </a:schemeClr>
                      </a:gs>
                      <a:gs pos="10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270000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fr-FR"/>
                  </a:p>
                </p:txBody>
              </p:sp>
              <p:cxnSp>
                <p:nvCxnSpPr>
                  <p:cNvPr id="51" name="Connecteur droit 50"/>
                  <p:cNvCxnSpPr/>
                  <p:nvPr/>
                </p:nvCxnSpPr>
                <p:spPr>
                  <a:xfrm flipV="1">
                    <a:off x="168976" y="-653894"/>
                    <a:ext cx="4562" cy="1576975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Zone de texte 85"/>
                <p:cNvSpPr txBox="1"/>
                <p:nvPr/>
              </p:nvSpPr>
              <p:spPr>
                <a:xfrm>
                  <a:off x="2849931" y="3465872"/>
                  <a:ext cx="755972" cy="269122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900" kern="1200">
                      <a:solidFill>
                        <a:srgbClr val="538135"/>
                      </a:solidFill>
                      <a:effectLst/>
                      <a:ea typeface="Calibri"/>
                    </a:rPr>
                    <a:t>Ecran 50K</a:t>
                  </a:r>
                  <a:endParaRPr lang="fr-FR" sz="120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  <p:grpSp>
            <p:nvGrpSpPr>
              <p:cNvPr id="41" name="Groupe 40"/>
              <p:cNvGrpSpPr/>
              <p:nvPr/>
            </p:nvGrpSpPr>
            <p:grpSpPr>
              <a:xfrm>
                <a:off x="5097873" y="474325"/>
                <a:ext cx="221064" cy="173355"/>
                <a:chOff x="-308141" y="12101"/>
                <a:chExt cx="221064" cy="173355"/>
              </a:xfrm>
            </p:grpSpPr>
            <p:sp>
              <p:nvSpPr>
                <p:cNvPr id="42" name="Ellipse 41"/>
                <p:cNvSpPr/>
                <p:nvPr/>
              </p:nvSpPr>
              <p:spPr>
                <a:xfrm>
                  <a:off x="-308141" y="12101"/>
                  <a:ext cx="132230" cy="148838"/>
                </a:xfrm>
                <a:prstGeom prst="ellipse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endParaRPr lang="fr-FR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  <p:cxnSp>
              <p:nvCxnSpPr>
                <p:cNvPr id="43" name="Connecteur droit 42"/>
                <p:cNvCxnSpPr/>
                <p:nvPr/>
              </p:nvCxnSpPr>
              <p:spPr>
                <a:xfrm flipV="1">
                  <a:off x="-87077" y="12101"/>
                  <a:ext cx="0" cy="17335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cteur droit 43"/>
                <p:cNvCxnSpPr/>
                <p:nvPr/>
              </p:nvCxnSpPr>
              <p:spPr>
                <a:xfrm>
                  <a:off x="-177512" y="92488"/>
                  <a:ext cx="8763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7" name="Zone de texte 85"/>
            <p:cNvSpPr txBox="1"/>
            <p:nvPr/>
          </p:nvSpPr>
          <p:spPr>
            <a:xfrm>
              <a:off x="4703885" y="1987062"/>
              <a:ext cx="932815" cy="71183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sz="900" kern="1200" dirty="0" smtClean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Bidon </a:t>
              </a:r>
              <a:r>
                <a:rPr lang="fr-FR" sz="900" kern="1200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Dewar de 100L utilisé pour la mise en froid</a:t>
              </a:r>
              <a:endParaRPr lang="fr-FR" sz="1100" dirty="0">
                <a:effectLst/>
                <a:ea typeface="MS Mincho"/>
                <a:cs typeface="Times New Roman"/>
              </a:endParaRPr>
            </a:p>
          </p:txBody>
        </p:sp>
      </p:grpSp>
      <p:sp>
        <p:nvSpPr>
          <p:cNvPr id="191" name="Zone de texte 85"/>
          <p:cNvSpPr txBox="1"/>
          <p:nvPr/>
        </p:nvSpPr>
        <p:spPr>
          <a:xfrm>
            <a:off x="4138423" y="3365157"/>
            <a:ext cx="1007393" cy="42712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900" kern="1200" dirty="0">
                <a:solidFill>
                  <a:srgbClr val="365F91"/>
                </a:solidFill>
                <a:effectLst/>
                <a:ea typeface="Calibri"/>
              </a:rPr>
              <a:t>Vanne ¼ de </a:t>
            </a:r>
            <a:r>
              <a:rPr lang="fr-FR" sz="900" kern="1200" dirty="0" smtClean="0">
                <a:solidFill>
                  <a:srgbClr val="365F91"/>
                </a:solidFill>
                <a:effectLst/>
                <a:ea typeface="Calibri"/>
              </a:rPr>
              <a:t>tour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2" name="Zone de texte 85"/>
          <p:cNvSpPr txBox="1"/>
          <p:nvPr/>
        </p:nvSpPr>
        <p:spPr>
          <a:xfrm>
            <a:off x="3983037" y="1689051"/>
            <a:ext cx="1007393" cy="42712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900" kern="1200" dirty="0">
                <a:solidFill>
                  <a:srgbClr val="365F91"/>
                </a:solidFill>
                <a:effectLst/>
                <a:ea typeface="Calibri"/>
              </a:rPr>
              <a:t>Vanne ¼ de </a:t>
            </a:r>
            <a:r>
              <a:rPr lang="fr-FR" sz="900" kern="1200" dirty="0" smtClean="0">
                <a:solidFill>
                  <a:srgbClr val="365F91"/>
                </a:solidFill>
                <a:effectLst/>
                <a:ea typeface="Calibri"/>
              </a:rPr>
              <a:t>tour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3" name="Zone de texte 85"/>
          <p:cNvSpPr txBox="1"/>
          <p:nvPr/>
        </p:nvSpPr>
        <p:spPr>
          <a:xfrm>
            <a:off x="4235076" y="2825403"/>
            <a:ext cx="1007393" cy="42712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900" kern="1200" dirty="0">
                <a:solidFill>
                  <a:srgbClr val="365F91"/>
                </a:solidFill>
                <a:effectLst/>
                <a:ea typeface="Calibri"/>
              </a:rPr>
              <a:t>Vanne ¼ de </a:t>
            </a:r>
            <a:r>
              <a:rPr lang="fr-FR" sz="900" kern="1200" dirty="0" smtClean="0">
                <a:solidFill>
                  <a:srgbClr val="365F91"/>
                </a:solidFill>
                <a:effectLst/>
                <a:ea typeface="Calibri"/>
              </a:rPr>
              <a:t>tour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4" name="Zone de texte 89"/>
          <p:cNvSpPr txBox="1"/>
          <p:nvPr/>
        </p:nvSpPr>
        <p:spPr>
          <a:xfrm>
            <a:off x="3445734" y="2382839"/>
            <a:ext cx="762267" cy="51254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900" kern="1200" dirty="0">
                <a:solidFill>
                  <a:srgbClr val="365F91"/>
                </a:solidFill>
                <a:effectLst/>
                <a:ea typeface="Calibri"/>
              </a:rPr>
              <a:t>Soupape 6 bars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6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CIRCUIT D’Hélium</a:t>
            </a:r>
            <a:endParaRPr lang="fr-FR" sz="2800" b="0" dirty="0">
              <a:solidFill>
                <a:schemeClr val="bg1"/>
              </a:solidFill>
            </a:endParaRPr>
          </a:p>
        </p:txBody>
      </p:sp>
      <p:pic>
        <p:nvPicPr>
          <p:cNvPr id="197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" name="Zone de texte 85"/>
          <p:cNvSpPr txBox="1"/>
          <p:nvPr/>
        </p:nvSpPr>
        <p:spPr>
          <a:xfrm>
            <a:off x="3550325" y="4322375"/>
            <a:ext cx="1006708" cy="12063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900" kern="1200" dirty="0" err="1">
                <a:solidFill>
                  <a:srgbClr val="538135"/>
                </a:solidFill>
                <a:effectLst/>
                <a:ea typeface="Calibri"/>
              </a:rPr>
              <a:t>Cryogénérateur</a:t>
            </a:r>
            <a:r>
              <a:rPr lang="fr-FR" sz="900" kern="1200" dirty="0">
                <a:solidFill>
                  <a:srgbClr val="538135"/>
                </a:solidFill>
                <a:effectLst/>
                <a:ea typeface="Calibri"/>
              </a:rPr>
              <a:t> à </a:t>
            </a:r>
            <a:r>
              <a:rPr lang="fr-FR" sz="900" kern="1200" dirty="0" smtClean="0">
                <a:solidFill>
                  <a:srgbClr val="538135"/>
                </a:solidFill>
                <a:effectLst/>
                <a:ea typeface="Calibri"/>
              </a:rPr>
              <a:t>un étage avec une tête froide </a:t>
            </a:r>
            <a:r>
              <a:rPr lang="fr-FR" sz="900" kern="1200" dirty="0">
                <a:solidFill>
                  <a:srgbClr val="538135"/>
                </a:solidFill>
                <a:effectLst/>
                <a:ea typeface="Calibri"/>
              </a:rPr>
              <a:t>à 50K </a:t>
            </a:r>
            <a:r>
              <a:rPr lang="fr-FR" sz="900" kern="1200" dirty="0" smtClean="0">
                <a:solidFill>
                  <a:srgbClr val="538135"/>
                </a:solidFill>
                <a:effectLst/>
                <a:ea typeface="Calibri"/>
              </a:rPr>
              <a:t>qui refroidit l’écran à 50K et les ADI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6806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err="1" smtClean="0">
                <a:solidFill>
                  <a:schemeClr val="bg1"/>
                </a:solidFill>
              </a:rPr>
              <a:t>ThermAutonome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23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99824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4981" y="1901983"/>
            <a:ext cx="6671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800" dirty="0" smtClean="0"/>
          </a:p>
          <a:p>
            <a:endParaRPr lang="fr-FR" sz="1600" dirty="0" smtClean="0"/>
          </a:p>
          <a:p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15112" y="1321620"/>
                <a:ext cx="8907650" cy="2558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>
                    <a:latin typeface="+mn-lt"/>
                  </a:rPr>
                  <a:t>Calcul de la masse d’hélium et de la pression après </a:t>
                </a:r>
                <a:r>
                  <a:rPr lang="fr-FR" sz="2400" dirty="0" err="1" smtClean="0">
                    <a:latin typeface="+mn-lt"/>
                  </a:rPr>
                  <a:t>quench</a:t>
                </a:r>
                <a:r>
                  <a:rPr lang="fr-FR" sz="2400" dirty="0" smtClean="0">
                    <a:latin typeface="+mn-lt"/>
                  </a:rPr>
                  <a:t> dans l’aimant:</a:t>
                </a:r>
              </a:p>
              <a:p>
                <a:endParaRPr lang="fr-FR" sz="1800" i="1" dirty="0" smtClean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𝒉</m:t>
                          </m:r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𝒍𝒊𝒖𝒎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𝑑𝑒𝑛𝑠𝑖𝑡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é 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∗(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𝑠𝑒𝑟𝑣𝑜𝑖𝑟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𝑝𝑎𝑟𝑎𝑡𝑒𝑢𝑟𝑑𝑒𝑝h𝑎𝑠𝑒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𝑏𝑜𝑢𝑐𝑙𝑒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𝑡h𝑒𝑟𝑚𝑜𝑠𝑖𝑝h𝑜𝑛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)= 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𝑠𝑒𝑟𝑣𝑜𝑖𝑟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𝑑𝑒𝑛𝑠𝑖𝑡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é 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𝑝𝑎𝑟𝑎𝑡𝑒𝑢𝑟𝑑𝑒𝑝h𝑎𝑠𝑒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∗(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𝑑𝑒𝑛𝑠𝑖𝑡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4.2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𝑔𝑎𝑧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𝑑𝑒𝑛𝑠𝑖𝑡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é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4.2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𝑙𝑖𝑞𝑢𝑖𝑑𝑒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𝑏𝑜𝑢𝑐𝑙𝑒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𝑡h𝑒𝑟𝑚𝑜𝑠𝑖𝑝h𝑜𝑛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𝑑𝑒𝑛𝑠𝑖𝑡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é 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4.2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𝑙𝑖𝑞𝑢𝑖𝑑𝑒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12" y="1321620"/>
                <a:ext cx="8907650" cy="2558649"/>
              </a:xfrm>
              <a:prstGeom prst="rect">
                <a:avLst/>
              </a:prstGeom>
              <a:blipFill>
                <a:blip r:embed="rId2"/>
                <a:stretch>
                  <a:fillRect l="-1027" t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85" y="4104908"/>
            <a:ext cx="4195547" cy="285000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820545" y="6525409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+mn-lt"/>
              </a:rPr>
              <a:t>DESP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574381" y="4413312"/>
                <a:ext cx="4860925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fr-FR" sz="1800" i="1" dirty="0" smtClean="0">
                    <a:latin typeface="Cambria Math" panose="02040503050406030204" pitchFamily="18" charset="0"/>
                  </a:rPr>
                  <a:t>On en déduit la pression P</a:t>
                </a:r>
                <a:r>
                  <a:rPr lang="fr-FR" sz="1800" i="1" baseline="-25000" dirty="0" smtClean="0">
                    <a:latin typeface="Cambria Math" panose="02040503050406030204" pitchFamily="18" charset="0"/>
                  </a:rPr>
                  <a:t>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i="1">
                          <a:latin typeface="Cambria Math" panose="02040503050406030204" pitchFamily="18" charset="0"/>
                        </a:rPr>
                        <m:t>𝑃𝑜</m:t>
                      </m:r>
                      <m:r>
                        <a:rPr lang="fr-FR" sz="1800" i="0">
                          <a:latin typeface="Cambria Math" panose="02040503050406030204" pitchFamily="18" charset="0"/>
                        </a:rPr>
                        <m:t>=5.9 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𝑏𝑎𝑟𝑠</m:t>
                      </m:r>
                      <m:r>
                        <a:rPr lang="fr-FR" sz="1800" i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𝑒𝑡</m:t>
                      </m:r>
                      <m:r>
                        <a:rPr lang="fr-FR" sz="1800" i="0">
                          <a:latin typeface="Cambria Math" panose="02040503050406030204" pitchFamily="18" charset="0"/>
                        </a:rPr>
                        <m:t>      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fr-FR" sz="1800" i="0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𝑙𝑖𝑢𝑚</m:t>
                          </m:r>
                        </m:sub>
                      </m:sSub>
                      <m:r>
                        <a:rPr lang="fr-FR" sz="1800" i="0">
                          <a:latin typeface="Cambria Math" panose="02040503050406030204" pitchFamily="18" charset="0"/>
                        </a:rPr>
                        <m:t>=190.7 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81" y="4413312"/>
                <a:ext cx="4860925" cy="646331"/>
              </a:xfrm>
              <a:prstGeom prst="rect">
                <a:avLst/>
              </a:prstGeom>
              <a:blipFill>
                <a:blip r:embed="rId4"/>
                <a:stretch>
                  <a:fillRect t="-6604" b="-37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887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BILAN DU STAGE</a:t>
            </a: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24</a:t>
            </a:fld>
            <a:endParaRPr lang="fr-FR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15211995" y="15067558"/>
            <a:ext cx="6893003" cy="9310856"/>
            <a:chOff x="19316451" y="15283583"/>
            <a:chExt cx="6893003" cy="9310856"/>
          </a:xfrm>
        </p:grpSpPr>
        <p:pic>
          <p:nvPicPr>
            <p:cNvPr id="8" name="Picture 5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5" t="20489" r="60885" b="8589"/>
            <a:stretch/>
          </p:blipFill>
          <p:spPr bwMode="auto">
            <a:xfrm>
              <a:off x="19316451" y="17664961"/>
              <a:ext cx="6893003" cy="6929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lèche vers le bas 8"/>
            <p:cNvSpPr/>
            <p:nvPr/>
          </p:nvSpPr>
          <p:spPr>
            <a:xfrm>
              <a:off x="23102088" y="16656849"/>
              <a:ext cx="681710" cy="2731189"/>
            </a:xfrm>
            <a:prstGeom prst="downArrow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 vers le bas 9"/>
            <p:cNvSpPr/>
            <p:nvPr/>
          </p:nvSpPr>
          <p:spPr>
            <a:xfrm rot="10800000">
              <a:off x="23783799" y="16507717"/>
              <a:ext cx="681710" cy="2731189"/>
            </a:xfrm>
            <a:prstGeom prst="downArrow">
              <a:avLst/>
            </a:prstGeom>
            <a:solidFill>
              <a:srgbClr val="FF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 rot="16200000">
              <a:off x="21502414" y="165540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Liquid</a:t>
              </a:r>
              <a:r>
                <a:rPr lang="fr-FR" sz="2400" dirty="0" smtClean="0"/>
                <a:t> He in</a:t>
              </a:r>
              <a:endParaRPr lang="fr-FR" sz="2400" dirty="0"/>
            </a:p>
          </p:txBody>
        </p:sp>
        <p:sp>
          <p:nvSpPr>
            <p:cNvPr id="12" name="ZoneTexte 11"/>
            <p:cNvSpPr txBox="1"/>
            <p:nvPr/>
          </p:nvSpPr>
          <p:spPr>
            <a:xfrm rot="16200000">
              <a:off x="22984964" y="167064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Gas</a:t>
              </a:r>
              <a:r>
                <a:rPr lang="fr-FR" sz="2400" dirty="0" smtClean="0"/>
                <a:t> He out</a:t>
              </a:r>
              <a:endParaRPr lang="fr-FR" sz="2400" dirty="0"/>
            </a:p>
          </p:txBody>
        </p:sp>
      </p:grpSp>
      <p:cxnSp>
        <p:nvCxnSpPr>
          <p:cNvPr id="13" name="Connecteur droit avec flèche 12"/>
          <p:cNvCxnSpPr/>
          <p:nvPr/>
        </p:nvCxnSpPr>
        <p:spPr>
          <a:xfrm>
            <a:off x="19429093" y="193880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19424315" y="2010811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9415647" y="20765154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19410869" y="2144937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9401905" y="22142270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19383977" y="229884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19820507" y="23564502"/>
            <a:ext cx="360040" cy="216024"/>
          </a:xfrm>
          <a:prstGeom prst="straightConnector1">
            <a:avLst/>
          </a:prstGeom>
          <a:ln w="28575">
            <a:solidFill>
              <a:srgbClr val="0027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20346973" y="23132454"/>
            <a:ext cx="265622" cy="288032"/>
          </a:xfrm>
          <a:prstGeom prst="straightConnector1">
            <a:avLst/>
          </a:prstGeom>
          <a:ln w="28575">
            <a:solidFill>
              <a:srgbClr val="0029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15896071" y="22268358"/>
            <a:ext cx="334640" cy="216024"/>
          </a:xfrm>
          <a:prstGeom prst="straightConnector1">
            <a:avLst/>
          </a:prstGeom>
          <a:ln w="28575">
            <a:solidFill>
              <a:srgbClr val="39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6461531" y="22556390"/>
            <a:ext cx="408413" cy="108012"/>
          </a:xfrm>
          <a:prstGeom prst="straightConnector1">
            <a:avLst/>
          </a:prstGeom>
          <a:ln w="28575">
            <a:solidFill>
              <a:srgbClr val="42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17107838" y="22708790"/>
            <a:ext cx="408413" cy="27003"/>
          </a:xfrm>
          <a:prstGeom prst="straightConnector1">
            <a:avLst/>
          </a:prstGeom>
          <a:ln w="28575">
            <a:solidFill>
              <a:srgbClr val="4F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17876291" y="22708790"/>
            <a:ext cx="408413" cy="31954"/>
          </a:xfrm>
          <a:prstGeom prst="straightConnector1">
            <a:avLst/>
          </a:prstGeom>
          <a:ln w="28575">
            <a:solidFill>
              <a:srgbClr val="59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8699753" y="22376370"/>
            <a:ext cx="262632" cy="252028"/>
          </a:xfrm>
          <a:prstGeom prst="straightConnector1">
            <a:avLst/>
          </a:prstGeom>
          <a:ln w="28575">
            <a:solidFill>
              <a:srgbClr val="66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19019455" y="21701258"/>
            <a:ext cx="0" cy="396044"/>
          </a:xfrm>
          <a:prstGeom prst="straightConnector1">
            <a:avLst/>
          </a:prstGeom>
          <a:ln w="28575">
            <a:solidFill>
              <a:srgbClr val="7B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18658496" y="21314252"/>
            <a:ext cx="282311" cy="198022"/>
          </a:xfrm>
          <a:prstGeom prst="straightConnector1">
            <a:avLst/>
          </a:prstGeom>
          <a:ln w="28575">
            <a:solidFill>
              <a:srgbClr val="7C26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17994907" y="21269210"/>
            <a:ext cx="385441" cy="45042"/>
          </a:xfrm>
          <a:prstGeom prst="straightConnector1">
            <a:avLst/>
          </a:prstGeom>
          <a:ln w="28575">
            <a:solidFill>
              <a:srgbClr val="7B276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 flipV="1">
            <a:off x="17318451" y="21139010"/>
            <a:ext cx="385442" cy="89862"/>
          </a:xfrm>
          <a:prstGeom prst="straightConnector1">
            <a:avLst/>
          </a:prstGeom>
          <a:ln w="28575">
            <a:solidFill>
              <a:srgbClr val="7A285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 flipV="1">
            <a:off x="16626753" y="20931603"/>
            <a:ext cx="385442" cy="148401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 flipV="1">
            <a:off x="15978681" y="20612174"/>
            <a:ext cx="385442" cy="216025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20381762" y="19320415"/>
            <a:ext cx="385443" cy="1396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e la date 6"/>
          <p:cNvSpPr txBox="1">
            <a:spLocks/>
          </p:cNvSpPr>
          <p:nvPr/>
        </p:nvSpPr>
        <p:spPr>
          <a:xfrm>
            <a:off x="684461" y="6576764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2355" y="1152178"/>
            <a:ext cx="878497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Suivi du projet chez SIGMAPHI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« Kick-off meeting » le 7/07/15 à Vannes 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Réunion cryogénie le 8/07/15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Visite du LLB et du SACM par SIGMAPHI le 17/09/15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Revue de l’étude préliminaire le 02/10/15 à Vannes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+mn-lt"/>
              </a:rPr>
              <a:t>Visite du LLB et du SACM par SIGMAPHI le </a:t>
            </a:r>
            <a:r>
              <a:rPr lang="fr-FR" sz="2400" dirty="0" smtClean="0">
                <a:latin typeface="+mn-lt"/>
              </a:rPr>
              <a:t>11/12/15</a:t>
            </a:r>
            <a:endParaRPr lang="fr-FR" sz="2400" dirty="0">
              <a:latin typeface="+mn-lt"/>
            </a:endParaRPr>
          </a:p>
          <a:p>
            <a:pPr marL="825500" lvl="1" indent="-342900">
              <a:buFont typeface="Arial" panose="020B0604020202020204" pitchFamily="34" charset="0"/>
              <a:buChar char="•"/>
            </a:pPr>
            <a:endParaRPr lang="fr-FR" sz="24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Réunion de revue de plans de fabrication le 22/12/2015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Lancement du prototypage début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Livraison de l’aimant WAVE au LLB en avril 2017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34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52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600" dirty="0">
                <a:solidFill>
                  <a:schemeClr val="bg1"/>
                </a:solidFill>
              </a:rPr>
              <a:t>Développement d’électro-aimants vectoriels</a:t>
            </a:r>
            <a:endParaRPr lang="fr-FR" sz="26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684461" y="6622074"/>
            <a:ext cx="1543050" cy="38417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25</a:t>
            </a:fld>
            <a:endParaRPr lang="fr-FR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577937" y="1584226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cap="all" dirty="0" smtClean="0">
                <a:latin typeface="+mj-lt"/>
              </a:rPr>
              <a:t>Projet</a:t>
            </a:r>
            <a:r>
              <a:rPr lang="fr-FR" sz="4800" b="1" dirty="0" smtClean="0">
                <a:latin typeface="+mj-lt"/>
              </a:rPr>
              <a:t> NANOWAVE</a:t>
            </a:r>
            <a:endParaRPr lang="fr-FR" sz="4800" b="1" dirty="0">
              <a:latin typeface="+mj-lt"/>
            </a:endParaRPr>
          </a:p>
        </p:txBody>
      </p:sp>
      <p:pic>
        <p:nvPicPr>
          <p:cNvPr id="9" name="Imag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2852142"/>
            <a:ext cx="2446337" cy="3240360"/>
          </a:xfrm>
          <a:prstGeom prst="rect">
            <a:avLst/>
          </a:prstGeom>
        </p:spPr>
      </p:pic>
      <p:pic>
        <p:nvPicPr>
          <p:cNvPr id="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586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contexte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26</a:t>
            </a:fld>
            <a:endParaRPr lang="fr-FR" smtClean="0"/>
          </a:p>
        </p:txBody>
      </p:sp>
      <p:sp>
        <p:nvSpPr>
          <p:cNvPr id="3" name="ZoneTexte 2"/>
          <p:cNvSpPr txBox="1"/>
          <p:nvPr/>
        </p:nvSpPr>
        <p:spPr>
          <a:xfrm>
            <a:off x="551595" y="1205316"/>
            <a:ext cx="88569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+mj-lt"/>
              </a:rPr>
              <a:t>Acteurs du projet</a:t>
            </a:r>
            <a:r>
              <a:rPr lang="fr-FR" sz="2400" dirty="0" smtClean="0">
                <a:latin typeface="+mn-lt"/>
              </a:rPr>
              <a:t>: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371916" y="3041501"/>
            <a:ext cx="9216342" cy="3259058"/>
            <a:chOff x="-106947" y="1114692"/>
            <a:chExt cx="5057880" cy="1844143"/>
          </a:xfrm>
        </p:grpSpPr>
        <p:sp>
          <p:nvSpPr>
            <p:cNvPr id="14" name="Zone de texte 1055"/>
            <p:cNvSpPr txBox="1"/>
            <p:nvPr/>
          </p:nvSpPr>
          <p:spPr>
            <a:xfrm>
              <a:off x="2636358" y="2688459"/>
              <a:ext cx="2314575" cy="2667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 dirty="0" smtClean="0">
                  <a:solidFill>
                    <a:schemeClr val="tx1"/>
                  </a:solidFill>
                  <a:effectLst/>
                  <a:ea typeface="MS Mincho"/>
                  <a:cs typeface="Times New Roman"/>
                </a:rPr>
                <a:t>Conseiller pour la conception </a:t>
              </a:r>
              <a:r>
                <a:rPr lang="fr-FR" sz="1600" b="1" dirty="0">
                  <a:solidFill>
                    <a:schemeClr val="tx1"/>
                  </a:solidFill>
                  <a:effectLst/>
                  <a:ea typeface="MS Mincho"/>
                  <a:cs typeface="Times New Roman"/>
                </a:rPr>
                <a:t>de l’aimant </a:t>
              </a:r>
              <a:r>
                <a:rPr lang="fr-FR" sz="1600" b="1" dirty="0" err="1" smtClean="0">
                  <a:solidFill>
                    <a:schemeClr val="tx1"/>
                  </a:solidFill>
                  <a:effectLst/>
                  <a:ea typeface="MS Mincho"/>
                  <a:cs typeface="Times New Roman"/>
                </a:rPr>
                <a:t>NanoWAVE</a:t>
              </a:r>
              <a:endParaRPr lang="fr-FR" sz="1600" dirty="0">
                <a:solidFill>
                  <a:schemeClr val="tx1"/>
                </a:solidFill>
                <a:effectLst/>
                <a:ea typeface="MS Mincho"/>
                <a:cs typeface="Times New Roman"/>
              </a:endParaRP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-106947" y="1114692"/>
              <a:ext cx="4014747" cy="1844143"/>
              <a:chOff x="-821322" y="1114692"/>
              <a:chExt cx="4014747" cy="1844143"/>
            </a:xfrm>
          </p:grpSpPr>
          <p:grpSp>
            <p:nvGrpSpPr>
              <p:cNvPr id="16" name="Groupe 15"/>
              <p:cNvGrpSpPr/>
              <p:nvPr/>
            </p:nvGrpSpPr>
            <p:grpSpPr>
              <a:xfrm>
                <a:off x="238504" y="1114692"/>
                <a:ext cx="2954921" cy="1545541"/>
                <a:chOff x="238546" y="1114425"/>
                <a:chExt cx="2955441" cy="1545173"/>
              </a:xfrm>
            </p:grpSpPr>
            <p:grpSp>
              <p:nvGrpSpPr>
                <p:cNvPr id="19" name="Groupe 18"/>
                <p:cNvGrpSpPr/>
                <p:nvPr/>
              </p:nvGrpSpPr>
              <p:grpSpPr>
                <a:xfrm>
                  <a:off x="238546" y="2070952"/>
                  <a:ext cx="2955441" cy="588646"/>
                  <a:chOff x="127623" y="2245572"/>
                  <a:chExt cx="3043800" cy="638280"/>
                </a:xfrm>
              </p:grpSpPr>
              <p:pic>
                <p:nvPicPr>
                  <p:cNvPr id="25" name="Image 24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7623" y="2245572"/>
                    <a:ext cx="724574" cy="638280"/>
                  </a:xfrm>
                  <a:prstGeom prst="rect">
                    <a:avLst/>
                  </a:prstGeom>
                </p:spPr>
              </p:pic>
              <p:pic>
                <p:nvPicPr>
                  <p:cNvPr id="26" name="Image 25" descr="See original image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58367" y="2257309"/>
                    <a:ext cx="913056" cy="5706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0" name="Zone de texte 1051"/>
                <p:cNvSpPr txBox="1"/>
                <p:nvPr/>
              </p:nvSpPr>
              <p:spPr>
                <a:xfrm>
                  <a:off x="334531" y="1114425"/>
                  <a:ext cx="2657475" cy="41910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600" b="1" dirty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rPr>
                    <a:t>Utilisateur </a:t>
                  </a:r>
                  <a:r>
                    <a:rPr lang="fr-FR" sz="1600" b="1" dirty="0" smtClean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rPr>
                    <a:t>de </a:t>
                  </a:r>
                  <a:r>
                    <a:rPr lang="fr-FR" sz="1600" b="1" dirty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rPr>
                    <a:t>l’aimant </a:t>
                  </a:r>
                  <a:r>
                    <a:rPr lang="fr-FR" sz="1600" b="1" dirty="0" err="1" smtClean="0">
                      <a:solidFill>
                        <a:schemeClr val="tx1"/>
                      </a:solidFill>
                      <a:effectLst/>
                      <a:ea typeface="MS Mincho"/>
                      <a:cs typeface="Times New Roman"/>
                    </a:rPr>
                    <a:t>NanoWAVE</a:t>
                  </a:r>
                  <a:endParaRPr lang="fr-FR" sz="1600" dirty="0">
                    <a:solidFill>
                      <a:schemeClr val="tx1"/>
                    </a:solidFill>
                    <a:effectLst/>
                    <a:ea typeface="MS Mincho"/>
                    <a:cs typeface="Times New Roman"/>
                  </a:endParaRPr>
                </a:p>
              </p:txBody>
            </p:sp>
            <p:cxnSp>
              <p:nvCxnSpPr>
                <p:cNvPr id="21" name="Connecteur droit avec flèche 20"/>
                <p:cNvCxnSpPr/>
                <p:nvPr/>
              </p:nvCxnSpPr>
              <p:spPr>
                <a:xfrm flipH="1">
                  <a:off x="590550" y="1428750"/>
                  <a:ext cx="427990" cy="590550"/>
                </a:xfrm>
                <a:prstGeom prst="straightConnector1">
                  <a:avLst/>
                </a:prstGeom>
                <a:ln w="28575">
                  <a:solidFill>
                    <a:schemeClr val="tx2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avec flèche 21"/>
                <p:cNvCxnSpPr/>
                <p:nvPr/>
              </p:nvCxnSpPr>
              <p:spPr>
                <a:xfrm flipH="1" flipV="1">
                  <a:off x="1154762" y="2304074"/>
                  <a:ext cx="1112589" cy="10501"/>
                </a:xfrm>
                <a:prstGeom prst="straightConnector1">
                  <a:avLst/>
                </a:prstGeom>
                <a:ln w="28575">
                  <a:solidFill>
                    <a:schemeClr val="tx2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/>
                <p:cNvCxnSpPr/>
                <p:nvPr/>
              </p:nvCxnSpPr>
              <p:spPr>
                <a:xfrm>
                  <a:off x="2371353" y="1428750"/>
                  <a:ext cx="323850" cy="542925"/>
                </a:xfrm>
                <a:prstGeom prst="straightConnector1">
                  <a:avLst/>
                </a:prstGeom>
                <a:ln w="28575">
                  <a:solidFill>
                    <a:schemeClr val="tx2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Zone de texte 128"/>
              <p:cNvSpPr txBox="1"/>
              <p:nvPr/>
            </p:nvSpPr>
            <p:spPr>
              <a:xfrm>
                <a:off x="-821322" y="2682610"/>
                <a:ext cx="2657475" cy="27622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600" b="1" dirty="0">
                    <a:solidFill>
                      <a:schemeClr val="tx1"/>
                    </a:solidFill>
                    <a:effectLst/>
                    <a:ea typeface="MS Mincho"/>
                    <a:cs typeface="Times New Roman"/>
                  </a:rPr>
                  <a:t>Concepteur de l’aimant </a:t>
                </a:r>
                <a:r>
                  <a:rPr lang="fr-FR" sz="1600" b="1" dirty="0" err="1" smtClean="0">
                    <a:solidFill>
                      <a:schemeClr val="tx1"/>
                    </a:solidFill>
                    <a:effectLst/>
                    <a:ea typeface="MS Mincho"/>
                    <a:cs typeface="Times New Roman"/>
                  </a:rPr>
                  <a:t>NanoWAVE</a:t>
                </a:r>
                <a:endParaRPr lang="fr-FR" sz="1600" dirty="0">
                  <a:solidFill>
                    <a:schemeClr val="tx1"/>
                  </a:solidFill>
                  <a:effectLst/>
                  <a:ea typeface="MS Mincho"/>
                  <a:cs typeface="Times New Roman"/>
                </a:endParaRPr>
              </a:p>
            </p:txBody>
          </p:sp>
        </p:grpSp>
      </p:grp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32710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7" name="Image 2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27" y="2503435"/>
            <a:ext cx="688269" cy="498923"/>
          </a:xfrm>
          <a:prstGeom prst="rect">
            <a:avLst/>
          </a:prstGeom>
        </p:spPr>
      </p:pic>
      <p:pic>
        <p:nvPicPr>
          <p:cNvPr id="30" name="Picture 4" descr="http://sampleenvironment.org/wp-content/uploads/2013/09/LLB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70" y="3554647"/>
            <a:ext cx="1696039" cy="949148"/>
          </a:xfrm>
          <a:prstGeom prst="rect">
            <a:avLst/>
          </a:prstGeom>
          <a:noFill/>
          <a:ex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080" y="1851312"/>
            <a:ext cx="2407321" cy="116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125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12320"/>
          <a:stretch>
            <a:fillRect/>
          </a:stretch>
        </p:blipFill>
        <p:spPr bwMode="auto">
          <a:xfrm>
            <a:off x="4574381" y="3692396"/>
            <a:ext cx="936466" cy="114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397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Enjeux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27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688268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08245" y="1279032"/>
            <a:ext cx="8619618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Créer un aimant vectoriel supraconducteur dans une chambre expérimentale déjà sous vide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+mn-lt"/>
              </a:rPr>
              <a:t> Encombrement très problématique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2412653" y="2915580"/>
            <a:ext cx="4951095" cy="3715385"/>
            <a:chOff x="2412653" y="2875821"/>
            <a:chExt cx="4951095" cy="3715385"/>
          </a:xfrm>
        </p:grpSpPr>
        <p:grpSp>
          <p:nvGrpSpPr>
            <p:cNvPr id="24" name="Groupe 23"/>
            <p:cNvGrpSpPr/>
            <p:nvPr/>
          </p:nvGrpSpPr>
          <p:grpSpPr>
            <a:xfrm>
              <a:off x="2412653" y="2875821"/>
              <a:ext cx="4951095" cy="3715385"/>
              <a:chOff x="0" y="0"/>
              <a:chExt cx="4951095" cy="3715385"/>
            </a:xfrm>
          </p:grpSpPr>
          <p:grpSp>
            <p:nvGrpSpPr>
              <p:cNvPr id="28" name="Groupe 27"/>
              <p:cNvGrpSpPr/>
              <p:nvPr/>
            </p:nvGrpSpPr>
            <p:grpSpPr>
              <a:xfrm>
                <a:off x="0" y="0"/>
                <a:ext cx="4951095" cy="3715385"/>
                <a:chOff x="0" y="0"/>
                <a:chExt cx="4951379" cy="3715966"/>
              </a:xfrm>
            </p:grpSpPr>
            <p:grpSp>
              <p:nvGrpSpPr>
                <p:cNvPr id="35" name="Groupe 34"/>
                <p:cNvGrpSpPr/>
                <p:nvPr/>
              </p:nvGrpSpPr>
              <p:grpSpPr>
                <a:xfrm>
                  <a:off x="0" y="0"/>
                  <a:ext cx="4951379" cy="3715966"/>
                  <a:chOff x="0" y="0"/>
                  <a:chExt cx="4951379" cy="3715966"/>
                </a:xfrm>
              </p:grpSpPr>
              <p:pic>
                <p:nvPicPr>
                  <p:cNvPr id="40" name="Image 39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0"/>
                    <a:ext cx="4951379" cy="3715966"/>
                  </a:xfrm>
                  <a:prstGeom prst="rect">
                    <a:avLst/>
                  </a:prstGeom>
                </p:spPr>
              </p:pic>
              <p:cxnSp>
                <p:nvCxnSpPr>
                  <p:cNvPr id="41" name="Connecteur droit avec flèche 40"/>
                  <p:cNvCxnSpPr/>
                  <p:nvPr/>
                </p:nvCxnSpPr>
                <p:spPr>
                  <a:xfrm>
                    <a:off x="1862847" y="1848256"/>
                    <a:ext cx="1617784" cy="465993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Ellipse 35"/>
                <p:cNvSpPr/>
                <p:nvPr/>
              </p:nvSpPr>
              <p:spPr>
                <a:xfrm>
                  <a:off x="1678022" y="1639111"/>
                  <a:ext cx="184825" cy="374515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r-FR"/>
                </a:p>
              </p:txBody>
            </p:sp>
            <p:cxnSp>
              <p:nvCxnSpPr>
                <p:cNvPr id="37" name="Connecteur droit avec flèche 36"/>
                <p:cNvCxnSpPr/>
                <p:nvPr/>
              </p:nvCxnSpPr>
              <p:spPr>
                <a:xfrm flipV="1">
                  <a:off x="2294840" y="1128194"/>
                  <a:ext cx="612923" cy="86566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cteur droit avec flèche 37"/>
                <p:cNvCxnSpPr/>
                <p:nvPr/>
              </p:nvCxnSpPr>
              <p:spPr>
                <a:xfrm flipV="1">
                  <a:off x="2300592" y="909536"/>
                  <a:ext cx="0" cy="104572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Étoile à 7 branches 38"/>
                <p:cNvSpPr/>
                <p:nvPr/>
              </p:nvSpPr>
              <p:spPr>
                <a:xfrm flipV="1">
                  <a:off x="2228215" y="1901822"/>
                  <a:ext cx="154637" cy="147106"/>
                </a:xfrm>
                <a:prstGeom prst="star7">
                  <a:avLst/>
                </a:prstGeom>
                <a:solidFill>
                  <a:schemeClr val="accent4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31" name="Zone de texte 1277"/>
              <p:cNvSpPr txBox="1"/>
              <p:nvPr/>
            </p:nvSpPr>
            <p:spPr>
              <a:xfrm>
                <a:off x="2943485" y="1096880"/>
                <a:ext cx="330178" cy="298377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200" b="1">
                    <a:solidFill>
                      <a:srgbClr val="5B9BD5"/>
                    </a:solidFill>
                    <a:effectLst/>
                    <a:ea typeface="MS Mincho"/>
                    <a:cs typeface="Times New Roman"/>
                  </a:rPr>
                  <a:t>X</a:t>
                </a:r>
                <a:endParaRPr lang="fr-FR" sz="1100">
                  <a:effectLst/>
                  <a:ea typeface="MS Mincho"/>
                  <a:cs typeface="Times New Roman"/>
                </a:endParaRPr>
              </a:p>
            </p:txBody>
          </p:sp>
          <p:sp>
            <p:nvSpPr>
              <p:cNvPr id="32" name="Zone de texte 2200"/>
              <p:cNvSpPr txBox="1"/>
              <p:nvPr/>
            </p:nvSpPr>
            <p:spPr>
              <a:xfrm>
                <a:off x="3176093" y="1884174"/>
                <a:ext cx="267335" cy="300990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400" b="1">
                    <a:solidFill>
                      <a:srgbClr val="FF0000"/>
                    </a:solidFill>
                    <a:effectLst/>
                    <a:ea typeface="MS Mincho"/>
                    <a:cs typeface="Times New Roman"/>
                  </a:rPr>
                  <a:t>S</a:t>
                </a:r>
                <a:endParaRPr lang="fr-FR" sz="1100">
                  <a:effectLst/>
                  <a:ea typeface="MS Mincho"/>
                  <a:cs typeface="Times New Roman"/>
                </a:endParaRPr>
              </a:p>
            </p:txBody>
          </p:sp>
          <p:sp>
            <p:nvSpPr>
              <p:cNvPr id="33" name="Zone de texte 2201"/>
              <p:cNvSpPr txBox="1"/>
              <p:nvPr/>
            </p:nvSpPr>
            <p:spPr>
              <a:xfrm>
                <a:off x="148266" y="1660505"/>
                <a:ext cx="1507213" cy="388104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900" b="1" dirty="0">
                    <a:solidFill>
                      <a:srgbClr val="FF0000"/>
                    </a:solidFill>
                    <a:effectLst/>
                    <a:ea typeface="MS Mincho"/>
                    <a:cs typeface="Times New Roman"/>
                  </a:rPr>
                  <a:t>Source de photons (zone plate)</a:t>
                </a:r>
                <a:endParaRPr lang="fr-FR" sz="1100" dirty="0">
                  <a:effectLst/>
                  <a:ea typeface="MS Mincho"/>
                  <a:cs typeface="Times New Roman"/>
                </a:endParaRPr>
              </a:p>
            </p:txBody>
          </p:sp>
          <p:sp>
            <p:nvSpPr>
              <p:cNvPr id="34" name="Zone de texte 2205"/>
              <p:cNvSpPr txBox="1"/>
              <p:nvPr/>
            </p:nvSpPr>
            <p:spPr>
              <a:xfrm>
                <a:off x="2280829" y="2110903"/>
                <a:ext cx="257738" cy="301557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400" b="1">
                    <a:solidFill>
                      <a:srgbClr val="FF0000"/>
                    </a:solidFill>
                    <a:effectLst/>
                    <a:ea typeface="MS Mincho"/>
                    <a:cs typeface="Times New Roman"/>
                  </a:rPr>
                  <a:t>O</a:t>
                </a:r>
                <a:endParaRPr lang="fr-FR" sz="1100">
                  <a:effectLst/>
                  <a:ea typeface="MS Mincho"/>
                  <a:cs typeface="Times New Roman"/>
                </a:endParaRPr>
              </a:p>
            </p:txBody>
          </p:sp>
        </p:grpSp>
        <p:sp>
          <p:nvSpPr>
            <p:cNvPr id="22" name="Zone de texte 1277"/>
            <p:cNvSpPr txBox="1"/>
            <p:nvPr/>
          </p:nvSpPr>
          <p:spPr>
            <a:xfrm>
              <a:off x="4322517" y="3599605"/>
              <a:ext cx="330178" cy="298377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dirty="0" smtClean="0">
                  <a:solidFill>
                    <a:srgbClr val="5B9BD5"/>
                  </a:solidFill>
                  <a:effectLst/>
                  <a:ea typeface="MS Mincho"/>
                  <a:cs typeface="Times New Roman"/>
                </a:rPr>
                <a:t>Z</a:t>
              </a:r>
              <a:endParaRPr lang="fr-FR" sz="1100" dirty="0">
                <a:effectLst/>
                <a:ea typeface="MS Mincho"/>
                <a:cs typeface="Times New Roman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543891" y="4160980"/>
            <a:ext cx="407330" cy="87963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2556669" y="6264746"/>
            <a:ext cx="40732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412653" y="6274552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>
                <a:solidFill>
                  <a:schemeClr val="accent1"/>
                </a:solidFill>
              </a:rPr>
              <a:t>40 mm</a:t>
            </a:r>
            <a:endParaRPr lang="fr-FR" sz="1500" dirty="0">
              <a:solidFill>
                <a:schemeClr val="accent1"/>
              </a:solidFill>
            </a:endParaRPr>
          </a:p>
        </p:txBody>
      </p:sp>
      <p:pic>
        <p:nvPicPr>
          <p:cNvPr id="27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26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>
                <a:solidFill>
                  <a:schemeClr val="bg1"/>
                </a:solidFill>
              </a:rPr>
              <a:t>Projet </a:t>
            </a:r>
            <a:r>
              <a:rPr lang="fr-FR" sz="2800" dirty="0" err="1" smtClean="0">
                <a:solidFill>
                  <a:schemeClr val="bg1"/>
                </a:solidFill>
              </a:rPr>
              <a:t>Nanowave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28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DESIGN MAGNETIQUE</a:t>
            </a:r>
            <a:endParaRPr lang="fr-FR" sz="2800" b="1" dirty="0">
              <a:latin typeface="+mj-lt"/>
            </a:endParaRPr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699913" y="661795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55063"/>
              </p:ext>
            </p:extLst>
          </p:nvPr>
        </p:nvGraphicFramePr>
        <p:xfrm>
          <a:off x="684461" y="1159922"/>
          <a:ext cx="8496944" cy="534272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1544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99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32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892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69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Concept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Solution 1 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 paires de bobines type Helmholtz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Solution 2 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Une paire de bobines type Helmholtz et une paire de bobines </a:t>
                      </a:r>
                      <a:r>
                        <a:rPr lang="fr-FR" sz="1100" dirty="0" err="1" smtClean="0">
                          <a:effectLst/>
                        </a:rPr>
                        <a:t>hippodromiques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Solution 3 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Une paire de bobines </a:t>
                      </a:r>
                      <a:r>
                        <a:rPr lang="fr-FR" sz="1100" dirty="0" err="1" smtClean="0">
                          <a:effectLst/>
                        </a:rPr>
                        <a:t>hippodromiques</a:t>
                      </a:r>
                      <a:r>
                        <a:rPr lang="fr-FR" sz="1100" dirty="0" smtClean="0">
                          <a:effectLst/>
                        </a:rPr>
                        <a:t> </a:t>
                      </a:r>
                      <a:r>
                        <a:rPr lang="fr-FR" sz="1100" dirty="0">
                          <a:effectLst/>
                        </a:rPr>
                        <a:t>et 4 bobines type « WAVE »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6811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effectLst/>
                        </a:rPr>
                        <a:t>Géométrie </a:t>
                      </a:r>
                      <a:endParaRPr lang="fr-FR" sz="1100" dirty="0">
                        <a:effectLst/>
                        <a:latin typeface="Calibri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Densité de courant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315 A/mm</a:t>
                      </a:r>
                      <a:r>
                        <a:rPr lang="fr-FR" sz="1100" baseline="30000">
                          <a:effectLst/>
                        </a:rPr>
                        <a:t>2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315 A/mm</a:t>
                      </a:r>
                      <a:r>
                        <a:rPr lang="fr-FR" sz="1100" baseline="30000">
                          <a:effectLst/>
                        </a:rPr>
                        <a:t>2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315 A/mm</a:t>
                      </a:r>
                      <a:r>
                        <a:rPr lang="fr-FR" sz="1100" baseline="30000">
                          <a:effectLst/>
                        </a:rPr>
                        <a:t>2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Bs au niveau de l’échantillon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0.466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0.466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0.0715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Bx au niveau de l’échantillon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0.271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0.404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0.062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pic bobines vertes (Bx)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2.281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2.112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1.184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pic bobines rouges (Bs)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0.7321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0.7321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1.297 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5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Homogénéité du champ sur une sphère de rayon 200μm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3700 ppm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1800 ppm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9000 ppm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099" name="Image 1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37" y="2088282"/>
            <a:ext cx="963146" cy="106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Image 12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12320"/>
          <a:stretch>
            <a:fillRect/>
          </a:stretch>
        </p:blipFill>
        <p:spPr bwMode="auto">
          <a:xfrm>
            <a:off x="4259347" y="2091413"/>
            <a:ext cx="936466" cy="114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Image 12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/>
          <a:stretch>
            <a:fillRect/>
          </a:stretch>
        </p:blipFill>
        <p:spPr bwMode="auto">
          <a:xfrm>
            <a:off x="6744022" y="2082307"/>
            <a:ext cx="1219969" cy="115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501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MAGNÉTIQUE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29</a:t>
            </a:fld>
            <a:endParaRPr lang="fr-FR" smtClean="0"/>
          </a:p>
        </p:txBody>
      </p:sp>
      <p:sp>
        <p:nvSpPr>
          <p:cNvPr id="3" name="ZoneTexte 2"/>
          <p:cNvSpPr txBox="1"/>
          <p:nvPr/>
        </p:nvSpPr>
        <p:spPr>
          <a:xfrm>
            <a:off x="417771" y="1198156"/>
            <a:ext cx="8907650" cy="270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Fil </a:t>
            </a:r>
            <a:r>
              <a:rPr lang="fr-FR" sz="2200" dirty="0">
                <a:latin typeface="+mn-lt"/>
              </a:rPr>
              <a:t>supraconducteur </a:t>
            </a:r>
            <a:r>
              <a:rPr lang="fr-FR" sz="2200" dirty="0" smtClean="0">
                <a:latin typeface="+mn-lt"/>
              </a:rPr>
              <a:t>rond en </a:t>
            </a:r>
            <a:r>
              <a:rPr lang="fr-FR" sz="2200" dirty="0" err="1" smtClean="0">
                <a:latin typeface="+mn-lt"/>
              </a:rPr>
              <a:t>NbTi</a:t>
            </a:r>
            <a:r>
              <a:rPr lang="fr-FR" sz="2200" dirty="0" smtClean="0">
                <a:latin typeface="+mn-lt"/>
              </a:rPr>
              <a:t> (Oxford) de diamètre extérieur 0,32mm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Température des bobines : 4,3K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Champ pic : 2,3 T</a:t>
            </a:r>
            <a:endParaRPr lang="fr-FR" sz="2200" dirty="0">
              <a:latin typeface="+mn-lt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Densité de courant « engineering » : 315 A/mm</a:t>
            </a:r>
            <a:r>
              <a:rPr lang="fr-FR" sz="2200" baseline="30000" dirty="0" smtClean="0">
                <a:latin typeface="+mn-lt"/>
              </a:rPr>
              <a:t>2</a:t>
            </a:r>
          </a:p>
          <a:p>
            <a:pPr algn="just">
              <a:spcBef>
                <a:spcPts val="600"/>
              </a:spcBef>
            </a:pPr>
            <a:endParaRPr lang="fr-FR" sz="2200" baseline="300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="1" i="1" dirty="0">
              <a:latin typeface="+mn-lt"/>
            </a:endParaRPr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740662" y="6612716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4" name="Imag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509" y="3332303"/>
            <a:ext cx="6128829" cy="3678906"/>
          </a:xfrm>
          <a:prstGeom prst="rect">
            <a:avLst/>
          </a:prstGeom>
          <a:noFill/>
        </p:spPr>
      </p:pic>
      <p:sp>
        <p:nvSpPr>
          <p:cNvPr id="2" name="Ellipse 1"/>
          <p:cNvSpPr/>
          <p:nvPr/>
        </p:nvSpPr>
        <p:spPr>
          <a:xfrm flipH="1">
            <a:off x="3564781" y="5832698"/>
            <a:ext cx="72008" cy="72008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3060725" y="5040610"/>
            <a:ext cx="1944216" cy="1152128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3204741" y="5936179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Droite de charge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1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91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</a:t>
            </a:r>
            <a:r>
              <a:rPr lang="fr-FR" sz="2800" dirty="0" err="1" smtClean="0">
                <a:solidFill>
                  <a:schemeClr val="bg1"/>
                </a:solidFill>
              </a:rPr>
              <a:t>MAGNéTIQUE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30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25587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7771" y="1241519"/>
            <a:ext cx="833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Calcul analytique bobines rouges (s-</a:t>
            </a:r>
            <a:r>
              <a:rPr lang="fr-FR" sz="3200" dirty="0" err="1" smtClean="0">
                <a:latin typeface="+mn-lt"/>
              </a:rPr>
              <a:t>dir</a:t>
            </a:r>
            <a:r>
              <a:rPr lang="fr-FR" sz="3200" dirty="0" smtClean="0">
                <a:latin typeface="+mn-lt"/>
              </a:rPr>
              <a:t>) :</a:t>
            </a:r>
            <a:endParaRPr lang="fr-FR" sz="3200" dirty="0">
              <a:latin typeface="+mn-lt"/>
            </a:endParaRPr>
          </a:p>
        </p:txBody>
      </p:sp>
      <p:pic>
        <p:nvPicPr>
          <p:cNvPr id="2049" name="Image 2362" descr="See original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4" r="60368" b="20522"/>
          <a:stretch>
            <a:fillRect/>
          </a:stretch>
        </p:blipFill>
        <p:spPr bwMode="auto">
          <a:xfrm>
            <a:off x="2268637" y="4752578"/>
            <a:ext cx="237824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12453" y="2054631"/>
                <a:ext cx="8640960" cy="22383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0215"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é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𝑐h𝑎𝑛𝑡𝑖𝑙𝑙𝑜𝑛</m:t>
                          </m:r>
                        </m:sub>
                      </m:sSub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=2∗</m:t>
                      </m:r>
                      <m:sSub>
                        <m:sSub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𝑐𝑒𝑛𝑡𝑟𝑒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𝑠𝑝𝑖𝑟𝑒</m:t>
                          </m:r>
                        </m:sub>
                      </m:sSub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∗(</m:t>
                      </m:r>
                      <m:sSup>
                        <m:sSup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  <m:sup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fr-FR" sz="2000" dirty="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indent="450215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𝐴𝑣𝑒𝑐</m:t>
                      </m:r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𝜃</m:t>
                      </m:r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𝑒𝑞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𝑒𝑞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𝑒𝑞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2000" dirty="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indent="450215"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𝑐𝑒𝑛𝑡𝑟𝑒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𝑠𝑝𝑖𝑟𝑒</m:t>
                          </m:r>
                        </m:sub>
                      </m:sSub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𝑁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2∗</m:t>
                          </m:r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𝑒𝑞</m:t>
                              </m:r>
                            </m:sub>
                          </m:sSub>
                        </m:den>
                      </m:f>
                      <m:r>
                        <a:rPr lang="fr-FR" sz="20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∗(</m:t>
                          </m:r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2∗</m:t>
                          </m:r>
                          <m:sSub>
                            <m:sSubPr>
                              <m:ctrlP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sz="20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𝑒𝑞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2000" dirty="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3" y="2054631"/>
                <a:ext cx="8640960" cy="22383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25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12320"/>
          <a:stretch>
            <a:fillRect/>
          </a:stretch>
        </p:blipFill>
        <p:spPr bwMode="auto">
          <a:xfrm>
            <a:off x="5436989" y="4407157"/>
            <a:ext cx="1709043" cy="209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1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</a:t>
            </a:r>
            <a:r>
              <a:rPr lang="fr-FR" sz="2800" dirty="0" err="1" smtClean="0">
                <a:solidFill>
                  <a:schemeClr val="bg1"/>
                </a:solidFill>
              </a:rPr>
              <a:t>MAGNéTIQUE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31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677122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7771" y="1161948"/>
            <a:ext cx="851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+mn-lt"/>
              </a:rPr>
              <a:t>FEMM: </a:t>
            </a:r>
            <a:r>
              <a:rPr lang="fr-FR" sz="2400" dirty="0" err="1" smtClean="0">
                <a:latin typeface="+mn-lt"/>
              </a:rPr>
              <a:t>Finite</a:t>
            </a:r>
            <a:r>
              <a:rPr lang="fr-FR" sz="2400" dirty="0" smtClean="0">
                <a:latin typeface="+mn-lt"/>
              </a:rPr>
              <a:t> </a:t>
            </a:r>
            <a:r>
              <a:rPr lang="fr-FR" sz="2400" dirty="0" err="1" smtClean="0">
                <a:latin typeface="+mn-lt"/>
              </a:rPr>
              <a:t>element</a:t>
            </a:r>
            <a:r>
              <a:rPr lang="fr-FR" sz="2400" dirty="0" smtClean="0">
                <a:latin typeface="+mn-lt"/>
              </a:rPr>
              <a:t> </a:t>
            </a:r>
            <a:r>
              <a:rPr lang="fr-FR" sz="2400" dirty="0" err="1" smtClean="0">
                <a:latin typeface="+mn-lt"/>
              </a:rPr>
              <a:t>method</a:t>
            </a:r>
            <a:r>
              <a:rPr lang="fr-FR" sz="2400" dirty="0" smtClean="0">
                <a:latin typeface="+mn-lt"/>
              </a:rPr>
              <a:t> </a:t>
            </a:r>
            <a:r>
              <a:rPr lang="fr-FR" sz="2400" dirty="0" err="1" smtClean="0">
                <a:latin typeface="+mn-lt"/>
              </a:rPr>
              <a:t>magnetics</a:t>
            </a:r>
            <a:r>
              <a:rPr lang="fr-FR" sz="2400" dirty="0" smtClean="0">
                <a:latin typeface="+mn-lt"/>
              </a:rPr>
              <a:t> (Calcul en 2D)  </a:t>
            </a:r>
            <a:endParaRPr lang="fr-FR" sz="2400" dirty="0">
              <a:latin typeface="+mn-lt"/>
            </a:endParaRPr>
          </a:p>
        </p:txBody>
      </p:sp>
      <p:pic>
        <p:nvPicPr>
          <p:cNvPr id="10" name="Image 9" descr="C:\Users\dsimon\AppData\Local\Microsoft\Windows\Temporary Internet Files\Content.Outlook\MN4IGZ58\Calcul_Bobines_Rouges_FEMM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18"/>
          <a:stretch/>
        </p:blipFill>
        <p:spPr bwMode="auto">
          <a:xfrm>
            <a:off x="2310190" y="1936674"/>
            <a:ext cx="1872208" cy="413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/>
          <p:nvPr/>
        </p:nvPicPr>
        <p:blipFill rotWithShape="1">
          <a:blip r:embed="rId3"/>
          <a:srcRect r="44823"/>
          <a:stretch/>
        </p:blipFill>
        <p:spPr>
          <a:xfrm>
            <a:off x="5376079" y="2402299"/>
            <a:ext cx="3553198" cy="34617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76079" y="5901773"/>
            <a:ext cx="3553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+mn-lt"/>
              </a:rPr>
              <a:t>Bobines vertes</a:t>
            </a:r>
          </a:p>
          <a:p>
            <a:pPr algn="ctr"/>
            <a:r>
              <a:rPr lang="fr-FR" sz="2200" dirty="0" smtClean="0">
                <a:latin typeface="+mn-lt"/>
              </a:rPr>
              <a:t>Calcul planaire</a:t>
            </a:r>
            <a:endParaRPr lang="fr-FR" sz="2200" dirty="0"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69695" y="6068132"/>
            <a:ext cx="3553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+mn-lt"/>
              </a:rPr>
              <a:t>Bobines rouges</a:t>
            </a:r>
          </a:p>
          <a:p>
            <a:pPr algn="ctr"/>
            <a:r>
              <a:rPr lang="fr-FR" sz="2200" dirty="0">
                <a:latin typeface="+mn-lt"/>
              </a:rPr>
              <a:t>Calcul axisymétrique</a:t>
            </a:r>
          </a:p>
        </p:txBody>
      </p:sp>
      <p:pic>
        <p:nvPicPr>
          <p:cNvPr id="1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96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</a:t>
            </a:r>
            <a:r>
              <a:rPr lang="fr-FR" sz="2800" dirty="0" err="1" smtClean="0">
                <a:solidFill>
                  <a:schemeClr val="bg1"/>
                </a:solidFill>
              </a:rPr>
              <a:t>MAGNéTIQUE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32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56277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7771" y="1141108"/>
            <a:ext cx="44431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+mn-lt"/>
              </a:rPr>
              <a:t>CAST3M:</a:t>
            </a:r>
            <a:endParaRPr lang="fr-FR" sz="2400" dirty="0">
              <a:latin typeface="+mn-lt"/>
            </a:endParaRPr>
          </a:p>
        </p:txBody>
      </p:sp>
      <p:pic>
        <p:nvPicPr>
          <p:cNvPr id="12" name="Image 11" descr="C:\Users\dsimon\AppData\Local\Microsoft\Windows\Temporary Internet Files\Content.Outlook\MN4IGZ58\Calcul_Bobines_Rouges_Cast3M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4"/>
          <a:stretch/>
        </p:blipFill>
        <p:spPr bwMode="auto">
          <a:xfrm>
            <a:off x="677683" y="3406802"/>
            <a:ext cx="3798251" cy="27661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5"/>
          <a:stretch/>
        </p:blipFill>
        <p:spPr bwMode="auto">
          <a:xfrm>
            <a:off x="4428877" y="3406801"/>
            <a:ext cx="4180181" cy="2766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776422" y="6139647"/>
            <a:ext cx="35531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+mn-lt"/>
              </a:rPr>
              <a:t>Bobines rouges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789425" y="6172964"/>
            <a:ext cx="35531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+mn-lt"/>
              </a:rPr>
              <a:t>Bobines vertes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2918356" y="1265780"/>
            <a:ext cx="3312049" cy="2164117"/>
            <a:chOff x="0" y="0"/>
            <a:chExt cx="3450221" cy="2230755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88" r="10703"/>
            <a:stretch/>
          </p:blipFill>
          <p:spPr bwMode="auto">
            <a:xfrm>
              <a:off x="0" y="0"/>
              <a:ext cx="1513840" cy="22307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6961" y="0"/>
              <a:ext cx="1953260" cy="2230755"/>
            </a:xfrm>
            <a:prstGeom prst="rect">
              <a:avLst/>
            </a:prstGeom>
          </p:spPr>
        </p:pic>
      </p:grpSp>
      <p:pic>
        <p:nvPicPr>
          <p:cNvPr id="20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346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>
                <a:solidFill>
                  <a:schemeClr val="bg1"/>
                </a:solidFill>
              </a:rPr>
              <a:t>Projet </a:t>
            </a:r>
            <a:r>
              <a:rPr lang="fr-FR" sz="2800" dirty="0" err="1" smtClean="0">
                <a:solidFill>
                  <a:schemeClr val="bg1"/>
                </a:solidFill>
              </a:rPr>
              <a:t>Nanowave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33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DESIGN MAGNETIQUE</a:t>
            </a:r>
            <a:endParaRPr lang="fr-FR" sz="2800" b="1" dirty="0">
              <a:latin typeface="+mj-lt"/>
            </a:endParaRPr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35261" y="662381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80894"/>
              </p:ext>
            </p:extLst>
          </p:nvPr>
        </p:nvGraphicFramePr>
        <p:xfrm>
          <a:off x="684461" y="1159922"/>
          <a:ext cx="8496944" cy="521652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69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Concept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Solution 2 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Une paire de bobines type Helmholtz et une paire de bobines </a:t>
                      </a:r>
                      <a:r>
                        <a:rPr lang="fr-FR" sz="1100" dirty="0" err="1" smtClean="0">
                          <a:effectLst/>
                        </a:rPr>
                        <a:t>hippodromiques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681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</a:rPr>
                        <a:t>Géométrie </a:t>
                      </a:r>
                      <a:endParaRPr lang="fr-FR" sz="1100" dirty="0">
                        <a:effectLst/>
                        <a:latin typeface="Calibri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Densité de courant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315 A/mm</a:t>
                      </a:r>
                      <a:r>
                        <a:rPr lang="fr-FR" sz="1100" baseline="30000" dirty="0">
                          <a:effectLst/>
                        </a:rPr>
                        <a:t>2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Bs au niveau de l’échantillon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0.466 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Bx au niveau de l’échantillon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0.404 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pic bobines vertes (Bx)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2.112 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Champ pic bobines rouges (Bs)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0.7321 T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5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Homogénéité du champ sur une sphère de rayon 200μm</a:t>
                      </a:r>
                      <a:endParaRPr lang="fr-FR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1800 ppm</a:t>
                      </a:r>
                      <a:endParaRPr lang="fr-FR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6482" marR="66482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098" name="Image 12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12320"/>
          <a:stretch>
            <a:fillRect/>
          </a:stretch>
        </p:blipFill>
        <p:spPr bwMode="auto">
          <a:xfrm>
            <a:off x="5941045" y="2088282"/>
            <a:ext cx="936104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906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DESIGN </a:t>
            </a:r>
            <a:r>
              <a:rPr lang="fr-FR" sz="2800" dirty="0" err="1" smtClean="0">
                <a:solidFill>
                  <a:schemeClr val="bg1"/>
                </a:solidFill>
              </a:rPr>
              <a:t>MéCANIQUE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34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56469" y="6616702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417771" y="1895190"/>
            <a:ext cx="5893385" cy="3835972"/>
            <a:chOff x="0" y="0"/>
            <a:chExt cx="5506085" cy="3377565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88870" cy="3377565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1240" y="22860"/>
              <a:ext cx="3204845" cy="3291840"/>
            </a:xfrm>
            <a:prstGeom prst="rect">
              <a:avLst/>
            </a:prstGeom>
          </p:spPr>
        </p:pic>
      </p:grpSp>
      <p:pic>
        <p:nvPicPr>
          <p:cNvPr id="16" name="Image 15"/>
          <p:cNvPicPr/>
          <p:nvPr/>
        </p:nvPicPr>
        <p:blipFill>
          <a:blip r:embed="rId4"/>
          <a:stretch>
            <a:fillRect/>
          </a:stretch>
        </p:blipFill>
        <p:spPr>
          <a:xfrm>
            <a:off x="6920389" y="1727685"/>
            <a:ext cx="1922885" cy="165618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4310" y="3220591"/>
            <a:ext cx="1748964" cy="2374219"/>
          </a:xfrm>
          <a:prstGeom prst="rect">
            <a:avLst/>
          </a:prstGeom>
        </p:spPr>
      </p:pic>
      <p:pic>
        <p:nvPicPr>
          <p:cNvPr id="13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74212" y="5855265"/>
            <a:ext cx="540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+mn-lt"/>
              </a:rPr>
              <a:t>CAO de l’aimant </a:t>
            </a:r>
            <a:r>
              <a:rPr lang="fr-FR" sz="2200" dirty="0" err="1">
                <a:latin typeface="+mn-lt"/>
              </a:rPr>
              <a:t>NanoWAVE</a:t>
            </a:r>
            <a:endParaRPr lang="fr-FR" sz="2200" dirty="0"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311156" y="5496798"/>
            <a:ext cx="3410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+mn-lt"/>
              </a:rPr>
              <a:t>Mandrins des bobines rouges et vertes de l’aimant </a:t>
            </a:r>
            <a:r>
              <a:rPr lang="fr-FR" sz="2200" dirty="0" err="1" smtClean="0">
                <a:latin typeface="+mn-lt"/>
              </a:rPr>
              <a:t>NanoWAVE</a:t>
            </a:r>
            <a:r>
              <a:rPr lang="fr-FR" sz="2200" dirty="0" smtClean="0">
                <a:latin typeface="+mn-lt"/>
              </a:rPr>
              <a:t> </a:t>
            </a:r>
            <a:endParaRPr lang="fr-FR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502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Prototypage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831980" y="6618288"/>
            <a:ext cx="1543050" cy="384175"/>
          </a:xfrm>
        </p:spPr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35</a:t>
            </a:fld>
            <a:endParaRPr lang="fr-FR" smtClean="0"/>
          </a:p>
        </p:txBody>
      </p:sp>
      <p:sp>
        <p:nvSpPr>
          <p:cNvPr id="29" name="Espace réservé de la date 6"/>
          <p:cNvSpPr txBox="1">
            <a:spLocks/>
          </p:cNvSpPr>
          <p:nvPr/>
        </p:nvSpPr>
        <p:spPr>
          <a:xfrm>
            <a:off x="779470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 de texte 2549"/>
          <p:cNvSpPr txBox="1">
            <a:spLocks noChangeArrowheads="1"/>
          </p:cNvSpPr>
          <p:nvPr/>
        </p:nvSpPr>
        <p:spPr bwMode="auto">
          <a:xfrm>
            <a:off x="2886075" y="1560513"/>
            <a:ext cx="2301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55675" y="936154"/>
            <a:ext cx="5609228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latin typeface="+mn-lt"/>
              </a:rPr>
              <a:t>Bobinage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 smtClean="0">
              <a:latin typeface="+mn-lt"/>
            </a:endParaRPr>
          </a:p>
          <a:p>
            <a:endParaRPr lang="fr-FR" sz="24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latin typeface="+mn-lt"/>
              </a:rPr>
              <a:t>Ecran thermique en impression 3D</a:t>
            </a:r>
          </a:p>
          <a:p>
            <a:endParaRPr lang="fr-FR" sz="2400" b="1" dirty="0" smtClean="0">
              <a:latin typeface="+mn-lt"/>
            </a:endParaRPr>
          </a:p>
          <a:p>
            <a:endParaRPr lang="fr-FR" sz="2400" b="1" dirty="0">
              <a:latin typeface="+mn-lt"/>
            </a:endParaRPr>
          </a:p>
          <a:p>
            <a:endParaRPr lang="fr-FR" sz="2400" b="1" dirty="0" smtClean="0">
              <a:latin typeface="+mn-l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739929" y="1209179"/>
            <a:ext cx="7792884" cy="2987068"/>
            <a:chOff x="452417" y="1333462"/>
            <a:chExt cx="8873427" cy="3737918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17" r="24167" b="30392"/>
            <a:stretch/>
          </p:blipFill>
          <p:spPr>
            <a:xfrm>
              <a:off x="6274305" y="1333462"/>
              <a:ext cx="3051539" cy="373633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62" t="21000" r="762" b="37498"/>
            <a:stretch/>
          </p:blipFill>
          <p:spPr>
            <a:xfrm>
              <a:off x="452417" y="2909553"/>
              <a:ext cx="2908757" cy="2160240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999" b="19868"/>
            <a:stretch/>
          </p:blipFill>
          <p:spPr>
            <a:xfrm>
              <a:off x="3361174" y="2911140"/>
              <a:ext cx="2934880" cy="2160240"/>
            </a:xfrm>
            <a:prstGeom prst="rect">
              <a:avLst/>
            </a:prstGeom>
          </p:spPr>
        </p:pic>
        <p:pic>
          <p:nvPicPr>
            <p:cNvPr id="15" name="Image 14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79" b="40680"/>
            <a:stretch/>
          </p:blipFill>
          <p:spPr bwMode="auto">
            <a:xfrm>
              <a:off x="3142525" y="1333462"/>
              <a:ext cx="3181966" cy="158880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7" b="17772"/>
          <a:stretch/>
        </p:blipFill>
        <p:spPr>
          <a:xfrm>
            <a:off x="6808213" y="4394508"/>
            <a:ext cx="1724600" cy="2105702"/>
          </a:xfrm>
          <a:prstGeom prst="rect">
            <a:avLst/>
          </a:prstGeom>
        </p:spPr>
      </p:pic>
      <p:pic>
        <p:nvPicPr>
          <p:cNvPr id="16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79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BILAN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36</a:t>
            </a:fld>
            <a:endParaRPr lang="fr-FR" smtClean="0"/>
          </a:p>
        </p:txBody>
      </p:sp>
      <p:sp>
        <p:nvSpPr>
          <p:cNvPr id="16" name="Espace réservé de la date 6"/>
          <p:cNvSpPr txBox="1">
            <a:spLocks/>
          </p:cNvSpPr>
          <p:nvPr/>
        </p:nvSpPr>
        <p:spPr>
          <a:xfrm>
            <a:off x="721844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036629" y="4286586"/>
            <a:ext cx="3256191" cy="2331702"/>
            <a:chOff x="0" y="0"/>
            <a:chExt cx="2767043" cy="1520825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658" y="89012"/>
              <a:ext cx="1302385" cy="1302385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520825" cy="1520825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721844" y="1202523"/>
            <a:ext cx="820891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n-lt"/>
              </a:rPr>
              <a:t>Rédaction du cahier des charges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Premier Design </a:t>
            </a:r>
            <a:r>
              <a:rPr lang="fr-FR" dirty="0">
                <a:latin typeface="+mn-lt"/>
              </a:rPr>
              <a:t>Magnétique, Cryogénique et CAO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Prototypage</a:t>
            </a:r>
            <a:r>
              <a:rPr lang="fr-FR" dirty="0">
                <a:latin typeface="+mn-lt"/>
              </a:rPr>
              <a:t> </a:t>
            </a:r>
            <a:r>
              <a:rPr lang="fr-FR" dirty="0" smtClean="0">
                <a:latin typeface="+mn-lt"/>
              </a:rPr>
              <a:t>à continuer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Tests magnétiques à réaliser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Optimisation de l’homogénéité du champ magnétique possible (Pr. Guy Aubert)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dirty="0" smtClean="0">
              <a:latin typeface="+mn-lt"/>
            </a:endParaRPr>
          </a:p>
        </p:txBody>
      </p:sp>
      <p:pic>
        <p:nvPicPr>
          <p:cNvPr id="11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482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Conclusion &amp; Perspectives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37</a:t>
            </a:fld>
            <a:endParaRPr lang="fr-FR" smtClean="0"/>
          </a:p>
        </p:txBody>
      </p:sp>
      <p:sp>
        <p:nvSpPr>
          <p:cNvPr id="6" name="ZoneTexte 5"/>
          <p:cNvSpPr txBox="1"/>
          <p:nvPr/>
        </p:nvSpPr>
        <p:spPr>
          <a:xfrm>
            <a:off x="417771" y="1254411"/>
            <a:ext cx="8907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>
                <a:latin typeface="+mn-lt"/>
              </a:rPr>
              <a:t>Projet d’un </a:t>
            </a:r>
            <a:r>
              <a:rPr lang="fr-FR" sz="2200" dirty="0" smtClean="0">
                <a:latin typeface="+mn-lt"/>
              </a:rPr>
              <a:t>aimant WAVE Photons </a:t>
            </a:r>
            <a:r>
              <a:rPr lang="fr-FR" sz="2200" dirty="0">
                <a:latin typeface="+mn-lt"/>
              </a:rPr>
              <a:t>pour la ligne de lumière SEXTANTS d</a:t>
            </a:r>
            <a:r>
              <a:rPr lang="fr-FR" sz="2200" dirty="0" smtClean="0">
                <a:latin typeface="+mn-lt"/>
              </a:rPr>
              <a:t>u </a:t>
            </a:r>
            <a:r>
              <a:rPr lang="fr-FR" sz="2200" dirty="0">
                <a:latin typeface="+mn-lt"/>
              </a:rPr>
              <a:t>synchrotron </a:t>
            </a:r>
            <a:r>
              <a:rPr lang="fr-FR" sz="2200" dirty="0" smtClean="0">
                <a:latin typeface="+mn-lt"/>
              </a:rPr>
              <a:t>SOLEIL</a:t>
            </a:r>
            <a:endParaRPr lang="fr-FR" sz="2200" dirty="0">
              <a:latin typeface="+mn-lt"/>
            </a:endParaRPr>
          </a:p>
        </p:txBody>
      </p:sp>
      <p:pic>
        <p:nvPicPr>
          <p:cNvPr id="11" name="Image 10" descr="cid:EAF6CE07-68A1-4FCE-8594-6BC53D98350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2268613"/>
            <a:ext cx="4751675" cy="269803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12" name="Rectangle à coins arrondis 11"/>
          <p:cNvSpPr/>
          <p:nvPr/>
        </p:nvSpPr>
        <p:spPr>
          <a:xfrm>
            <a:off x="4351493" y="3464561"/>
            <a:ext cx="1031743" cy="82549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351492" y="3816474"/>
            <a:ext cx="1031743" cy="190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84461" y="5211404"/>
            <a:ext cx="8715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latin typeface="+mn-lt"/>
              </a:rPr>
              <a:t>Remplacement de l’équipage mobile SEXTANTS par un aimant supraconducteur WAVE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5" y="2881980"/>
            <a:ext cx="1495466" cy="1495466"/>
          </a:xfrm>
          <a:prstGeom prst="rect">
            <a:avLst/>
          </a:prstGeom>
        </p:spPr>
      </p:pic>
      <p:sp>
        <p:nvSpPr>
          <p:cNvPr id="16" name="Espace réservé de la date 6"/>
          <p:cNvSpPr txBox="1">
            <a:spLocks/>
          </p:cNvSpPr>
          <p:nvPr/>
        </p:nvSpPr>
        <p:spPr>
          <a:xfrm>
            <a:off x="684461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7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5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Conclusion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38</a:t>
            </a:fld>
            <a:endParaRPr lang="fr-FR" smtClean="0"/>
          </a:p>
        </p:txBody>
      </p:sp>
      <p:sp>
        <p:nvSpPr>
          <p:cNvPr id="16" name="Espace réservé de la date 6"/>
          <p:cNvSpPr txBox="1">
            <a:spLocks/>
          </p:cNvSpPr>
          <p:nvPr/>
        </p:nvSpPr>
        <p:spPr>
          <a:xfrm>
            <a:off x="756469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56469" y="2016274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/>
              <a:t>Merci pour votre attention</a:t>
            </a:r>
            <a:endParaRPr lang="fr-FR" sz="60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69" y="3441721"/>
            <a:ext cx="3910692" cy="2802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mage 12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12320"/>
          <a:stretch>
            <a:fillRect/>
          </a:stretch>
        </p:blipFill>
        <p:spPr bwMode="auto">
          <a:xfrm>
            <a:off x="5869037" y="3340856"/>
            <a:ext cx="2366356" cy="29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754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Thermosiphon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39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4519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6898865" y="2839211"/>
            <a:ext cx="2642771" cy="3374742"/>
            <a:chOff x="113729" y="0"/>
            <a:chExt cx="2114486" cy="2380615"/>
          </a:xfrm>
        </p:grpSpPr>
        <p:grpSp>
          <p:nvGrpSpPr>
            <p:cNvPr id="12" name="Groupe 11"/>
            <p:cNvGrpSpPr/>
            <p:nvPr/>
          </p:nvGrpSpPr>
          <p:grpSpPr>
            <a:xfrm>
              <a:off x="113729" y="0"/>
              <a:ext cx="2114486" cy="2380615"/>
              <a:chOff x="30184" y="0"/>
              <a:chExt cx="2116240" cy="2381885"/>
            </a:xfrm>
          </p:grpSpPr>
          <p:grpSp>
            <p:nvGrpSpPr>
              <p:cNvPr id="19" name="Groupe 18"/>
              <p:cNvGrpSpPr/>
              <p:nvPr/>
            </p:nvGrpSpPr>
            <p:grpSpPr>
              <a:xfrm>
                <a:off x="30184" y="0"/>
                <a:ext cx="2116240" cy="2381885"/>
                <a:chOff x="131644" y="0"/>
                <a:chExt cx="2117371" cy="2381885"/>
              </a:xfrm>
            </p:grpSpPr>
            <p:grpSp>
              <p:nvGrpSpPr>
                <p:cNvPr id="21" name="Groupe 20"/>
                <p:cNvGrpSpPr/>
                <p:nvPr/>
              </p:nvGrpSpPr>
              <p:grpSpPr>
                <a:xfrm>
                  <a:off x="131644" y="0"/>
                  <a:ext cx="2117371" cy="2381885"/>
                  <a:chOff x="131644" y="0"/>
                  <a:chExt cx="2117371" cy="2381885"/>
                </a:xfrm>
              </p:grpSpPr>
              <p:grpSp>
                <p:nvGrpSpPr>
                  <p:cNvPr id="23" name="Groupe 22"/>
                  <p:cNvGrpSpPr/>
                  <p:nvPr/>
                </p:nvGrpSpPr>
                <p:grpSpPr>
                  <a:xfrm>
                    <a:off x="131644" y="0"/>
                    <a:ext cx="2117371" cy="2381885"/>
                    <a:chOff x="131644" y="0"/>
                    <a:chExt cx="2117371" cy="2381885"/>
                  </a:xfrm>
                </p:grpSpPr>
                <p:grpSp>
                  <p:nvGrpSpPr>
                    <p:cNvPr id="25" name="Groupe 24"/>
                    <p:cNvGrpSpPr/>
                    <p:nvPr/>
                  </p:nvGrpSpPr>
                  <p:grpSpPr>
                    <a:xfrm>
                      <a:off x="131644" y="0"/>
                      <a:ext cx="2117371" cy="2381885"/>
                      <a:chOff x="141175" y="0"/>
                      <a:chExt cx="2270648" cy="2429510"/>
                    </a:xfrm>
                  </p:grpSpPr>
                  <p:grpSp>
                    <p:nvGrpSpPr>
                      <p:cNvPr id="27" name="Groupe 26"/>
                      <p:cNvGrpSpPr/>
                      <p:nvPr/>
                    </p:nvGrpSpPr>
                    <p:grpSpPr>
                      <a:xfrm>
                        <a:off x="141175" y="0"/>
                        <a:ext cx="2270648" cy="2429510"/>
                        <a:chOff x="141175" y="0"/>
                        <a:chExt cx="2270648" cy="2430000"/>
                      </a:xfrm>
                    </p:grpSpPr>
                    <p:grpSp>
                      <p:nvGrpSpPr>
                        <p:cNvPr id="29" name="Groupe 28"/>
                        <p:cNvGrpSpPr/>
                        <p:nvPr/>
                      </p:nvGrpSpPr>
                      <p:grpSpPr>
                        <a:xfrm>
                          <a:off x="141175" y="0"/>
                          <a:ext cx="2270648" cy="2430000"/>
                          <a:chOff x="141175" y="0"/>
                          <a:chExt cx="2270648" cy="2430000"/>
                        </a:xfrm>
                      </p:grpSpPr>
                      <p:grpSp>
                        <p:nvGrpSpPr>
                          <p:cNvPr id="31" name="Groupe 30"/>
                          <p:cNvGrpSpPr/>
                          <p:nvPr/>
                        </p:nvGrpSpPr>
                        <p:grpSpPr>
                          <a:xfrm>
                            <a:off x="141175" y="0"/>
                            <a:ext cx="2211500" cy="2430000"/>
                            <a:chOff x="141175" y="0"/>
                            <a:chExt cx="2211500" cy="2430000"/>
                          </a:xfrm>
                        </p:grpSpPr>
                        <p:grpSp>
                          <p:nvGrpSpPr>
                            <p:cNvPr id="33" name="Groupe 32"/>
                            <p:cNvGrpSpPr/>
                            <p:nvPr/>
                          </p:nvGrpSpPr>
                          <p:grpSpPr>
                            <a:xfrm>
                              <a:off x="141175" y="0"/>
                              <a:ext cx="2211500" cy="2430000"/>
                              <a:chOff x="141175" y="0"/>
                              <a:chExt cx="2211500" cy="2430000"/>
                            </a:xfrm>
                          </p:grpSpPr>
                          <p:grpSp>
                            <p:nvGrpSpPr>
                              <p:cNvPr id="35" name="Groupe 34"/>
                              <p:cNvGrpSpPr/>
                              <p:nvPr/>
                            </p:nvGrpSpPr>
                            <p:grpSpPr>
                              <a:xfrm>
                                <a:off x="141175" y="0"/>
                                <a:ext cx="2211500" cy="2430000"/>
                                <a:chOff x="141175" y="0"/>
                                <a:chExt cx="2211500" cy="2430000"/>
                              </a:xfrm>
                            </p:grpSpPr>
                            <p:grpSp>
                              <p:nvGrpSpPr>
                                <p:cNvPr id="37" name="Groupe 36"/>
                                <p:cNvGrpSpPr/>
                                <p:nvPr/>
                              </p:nvGrpSpPr>
                              <p:grpSpPr>
                                <a:xfrm>
                                  <a:off x="152823" y="0"/>
                                  <a:ext cx="2199852" cy="2430000"/>
                                  <a:chOff x="-371052" y="0"/>
                                  <a:chExt cx="2199852" cy="2430000"/>
                                </a:xfrm>
                              </p:grpSpPr>
                              <p:grpSp>
                                <p:nvGrpSpPr>
                                  <p:cNvPr id="39" name="Groupe 38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0"/>
                                    <a:ext cx="1828800" cy="2430000"/>
                                    <a:chOff x="0" y="0"/>
                                    <a:chExt cx="1828800" cy="2430000"/>
                                  </a:xfrm>
                                </p:grpSpPr>
                                <p:grpSp>
                                  <p:nvGrpSpPr>
                                    <p:cNvPr id="41" name="Groupe 4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0"/>
                                      <a:ext cx="1828800" cy="2430000"/>
                                      <a:chOff x="0" y="0"/>
                                      <a:chExt cx="1828800" cy="2428875"/>
                                    </a:xfrm>
                                  </p:grpSpPr>
                                  <p:pic>
                                    <p:nvPicPr>
                                      <p:cNvPr id="45" name="Image 44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2">
                                        <a:extLst>
                                          <a:ext uri="{28A0092B-C50C-407E-A947-70E740481C1C}">
                                            <a14:useLocalDpi xmlns:a14="http://schemas.microsoft.com/office/drawing/2010/main" val="0"/>
                                          </a:ext>
                                        </a:extLst>
                                      </a:blip>
                                      <a:stretch>
                                        <a:fillRect/>
                                      </a:stretch>
                                    </p:blipFill>
                                    <p:spPr>
                                      <a:xfrm>
                                        <a:off x="0" y="0"/>
                                        <a:ext cx="1828800" cy="242887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cxnSp>
                                    <p:nvCxnSpPr>
                                      <p:cNvPr id="46" name="Connecteur droit avec flèche 45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133350" y="409575"/>
                                        <a:ext cx="0" cy="1866900"/>
                                      </a:xfrm>
                                      <a:prstGeom prst="straightConnector1">
                                        <a:avLst/>
                                      </a:prstGeom>
                                      <a:ln w="19050">
                                        <a:headEnd type="arrow"/>
                                        <a:tailEnd type="arrow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</p:grpSp>
                                <p:cxnSp>
                                  <p:nvCxnSpPr>
                                    <p:cNvPr id="42" name="Connecteur droit avec flèche 41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819275" y="238125"/>
                                      <a:ext cx="0" cy="2057400"/>
                                    </a:xfrm>
                                    <a:prstGeom prst="straightConnector1">
                                      <a:avLst/>
                                    </a:prstGeom>
                                    <a:ln w="19050">
                                      <a:headEnd type="arrow"/>
                                      <a:tailEnd type="arrow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3" name="Connecteur droit 42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914400" y="238125"/>
                                      <a:ext cx="904875" cy="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4" name="Connecteur droit 43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33350" y="2276475"/>
                                      <a:ext cx="1695450" cy="893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</p:grpSp>
                              <p:sp>
                                <p:nvSpPr>
                                  <p:cNvPr id="40" name="Zone de texte 115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-371052" y="1695043"/>
                                    <a:ext cx="866778" cy="30480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6350">
                                    <a:noFill/>
                                  </a:ln>
                                  <a:effectLst/>
                                </p:spPr>
                                <p:style>
                                  <a:lnRef idx="0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dk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pPr>
                                      <a:lnSpc>
                                        <a:spcPct val="107000"/>
                                      </a:lnSpc>
                                      <a:spcAft>
                                        <a:spcPts val="800"/>
                                      </a:spcAft>
                                    </a:pPr>
                                    <a:r>
                                      <a:rPr lang="fr-FR" sz="1400" b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φ</a:t>
                                    </a:r>
                                    <a:r>
                                      <a:rPr lang="fr-FR" sz="1400" b="1" baseline="-25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adiab</a:t>
                                    </a:r>
                                    <a:endParaRPr lang="fr-FR" sz="1100"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8" name="Zone de texte 1161"/>
                                <p:cNvSpPr txBox="1"/>
                                <p:nvPr/>
                              </p:nvSpPr>
                              <p:spPr>
                                <a:xfrm>
                                  <a:off x="141175" y="1007245"/>
                                  <a:ext cx="647103" cy="314325"/>
                                </a:xfrm>
                                <a:prstGeom prst="rect">
                                  <a:avLst/>
                                </a:prstGeom>
                                <a:noFill/>
                                <a:ln w="6350">
                                  <a:noFill/>
                                </a:ln>
                                <a:effectLst/>
                              </p:spPr>
                              <p:style>
                                <a:lnRef idx="0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lnSpc>
                                      <a:spcPct val="107000"/>
                                    </a:lnSpc>
                                    <a:spcAft>
                                      <a:spcPts val="800"/>
                                    </a:spcAft>
                                  </a:pPr>
                                  <a:r>
                                    <a:rPr lang="fr-FR" sz="1400" b="1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H</a:t>
                                  </a:r>
                                  <a:r>
                                    <a:rPr lang="fr-FR" sz="1400" b="1" baseline="-25000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adiab</a:t>
                                  </a:r>
                                  <a:endParaRPr lang="fr-FR" sz="1100">
                                    <a:effectLst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cxnSp>
                            <p:nvCxnSpPr>
                              <p:cNvPr id="36" name="Connecteur droit avec flèche 35"/>
                              <p:cNvCxnSpPr/>
                              <p:nvPr/>
                            </p:nvCxnSpPr>
                            <p:spPr>
                              <a:xfrm>
                                <a:off x="723900" y="409575"/>
                                <a:ext cx="161925" cy="0"/>
                              </a:xfrm>
                              <a:prstGeom prst="straightConnector1">
                                <a:avLst/>
                              </a:prstGeom>
                              <a:ln w="12700">
                                <a:solidFill>
                                  <a:srgbClr val="FF0000"/>
                                </a:solidFill>
                                <a:headEnd type="arrow"/>
                                <a:tailEnd type="arrow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34" name="Forme libre 33"/>
                            <p:cNvSpPr/>
                            <p:nvPr/>
                          </p:nvSpPr>
                          <p:spPr>
                            <a:xfrm>
                              <a:off x="1466850" y="200025"/>
                              <a:ext cx="811530" cy="2052320"/>
                            </a:xfrm>
                            <a:custGeom>
                              <a:avLst/>
                              <a:gdLst>
                                <a:gd name="connsiteX0" fmla="*/ 30955 w 811984"/>
                                <a:gd name="connsiteY0" fmla="*/ 2052384 h 2052384"/>
                                <a:gd name="connsiteX1" fmla="*/ 19489 w 811984"/>
                                <a:gd name="connsiteY1" fmla="*/ 1952058 h 2052384"/>
                                <a:gd name="connsiteX2" fmla="*/ 251672 w 811984"/>
                                <a:gd name="connsiteY2" fmla="*/ 1911928 h 2052384"/>
                                <a:gd name="connsiteX3" fmla="*/ 776234 w 811984"/>
                                <a:gd name="connsiteY3" fmla="*/ 1886130 h 2052384"/>
                                <a:gd name="connsiteX4" fmla="*/ 655842 w 811984"/>
                                <a:gd name="connsiteY4" fmla="*/ 1848866 h 2052384"/>
                                <a:gd name="connsiteX5" fmla="*/ 42420 w 811984"/>
                                <a:gd name="connsiteY5" fmla="*/ 1811602 h 2052384"/>
                                <a:gd name="connsiteX6" fmla="*/ 182877 w 811984"/>
                                <a:gd name="connsiteY6" fmla="*/ 1771471 h 2052384"/>
                                <a:gd name="connsiteX7" fmla="*/ 770501 w 811984"/>
                                <a:gd name="connsiteY7" fmla="*/ 1739940 h 2052384"/>
                                <a:gd name="connsiteX8" fmla="*/ 650110 w 811984"/>
                                <a:gd name="connsiteY8" fmla="*/ 1702676 h 2052384"/>
                                <a:gd name="connsiteX9" fmla="*/ 28088 w 811984"/>
                                <a:gd name="connsiteY9" fmla="*/ 1665412 h 2052384"/>
                                <a:gd name="connsiteX10" fmla="*/ 174278 w 811984"/>
                                <a:gd name="connsiteY10" fmla="*/ 1622416 h 2052384"/>
                                <a:gd name="connsiteX11" fmla="*/ 773367 w 811984"/>
                                <a:gd name="connsiteY11" fmla="*/ 1596617 h 2052384"/>
                                <a:gd name="connsiteX12" fmla="*/ 678774 w 811984"/>
                                <a:gd name="connsiteY12" fmla="*/ 1559353 h 2052384"/>
                                <a:gd name="connsiteX13" fmla="*/ 79684 w 811984"/>
                                <a:gd name="connsiteY13" fmla="*/ 1524956 h 2052384"/>
                                <a:gd name="connsiteX14" fmla="*/ 36688 w 811984"/>
                                <a:gd name="connsiteY14" fmla="*/ 1398832 h 2052384"/>
                                <a:gd name="connsiteX15" fmla="*/ 39554 w 811984"/>
                                <a:gd name="connsiteY15" fmla="*/ 1223978 h 2052384"/>
                                <a:gd name="connsiteX16" fmla="*/ 39554 w 811984"/>
                                <a:gd name="connsiteY16" fmla="*/ 0 h 205238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</a:cxnLst>
                              <a:rect l="l" t="t" r="r" b="b"/>
                              <a:pathLst>
                                <a:path w="811984" h="2052384">
                                  <a:moveTo>
                                    <a:pt x="30955" y="2052384"/>
                                  </a:moveTo>
                                  <a:cubicBezTo>
                                    <a:pt x="6829" y="2013925"/>
                                    <a:pt x="-17297" y="1975467"/>
                                    <a:pt x="19489" y="1952058"/>
                                  </a:cubicBezTo>
                                  <a:cubicBezTo>
                                    <a:pt x="56275" y="1928649"/>
                                    <a:pt x="125548" y="1922916"/>
                                    <a:pt x="251672" y="1911928"/>
                                  </a:cubicBezTo>
                                  <a:cubicBezTo>
                                    <a:pt x="377796" y="1900940"/>
                                    <a:pt x="708872" y="1896640"/>
                                    <a:pt x="776234" y="1886130"/>
                                  </a:cubicBezTo>
                                  <a:cubicBezTo>
                                    <a:pt x="843596" y="1875620"/>
                                    <a:pt x="778144" y="1861287"/>
                                    <a:pt x="655842" y="1848866"/>
                                  </a:cubicBezTo>
                                  <a:cubicBezTo>
                                    <a:pt x="533540" y="1836445"/>
                                    <a:pt x="121248" y="1824501"/>
                                    <a:pt x="42420" y="1811602"/>
                                  </a:cubicBezTo>
                                  <a:cubicBezTo>
                                    <a:pt x="-36408" y="1798703"/>
                                    <a:pt x="61530" y="1783415"/>
                                    <a:pt x="182877" y="1771471"/>
                                  </a:cubicBezTo>
                                  <a:cubicBezTo>
                                    <a:pt x="304224" y="1759527"/>
                                    <a:pt x="692629" y="1751406"/>
                                    <a:pt x="770501" y="1739940"/>
                                  </a:cubicBezTo>
                                  <a:cubicBezTo>
                                    <a:pt x="848373" y="1728474"/>
                                    <a:pt x="773846" y="1715097"/>
                                    <a:pt x="650110" y="1702676"/>
                                  </a:cubicBezTo>
                                  <a:cubicBezTo>
                                    <a:pt x="526375" y="1690255"/>
                                    <a:pt x="107393" y="1678789"/>
                                    <a:pt x="28088" y="1665412"/>
                                  </a:cubicBezTo>
                                  <a:cubicBezTo>
                                    <a:pt x="-51217" y="1652035"/>
                                    <a:pt x="50065" y="1633882"/>
                                    <a:pt x="174278" y="1622416"/>
                                  </a:cubicBezTo>
                                  <a:cubicBezTo>
                                    <a:pt x="298491" y="1610950"/>
                                    <a:pt x="689284" y="1607127"/>
                                    <a:pt x="773367" y="1596617"/>
                                  </a:cubicBezTo>
                                  <a:cubicBezTo>
                                    <a:pt x="857450" y="1586106"/>
                                    <a:pt x="794388" y="1571296"/>
                                    <a:pt x="678774" y="1559353"/>
                                  </a:cubicBezTo>
                                  <a:cubicBezTo>
                                    <a:pt x="563160" y="1547409"/>
                                    <a:pt x="186698" y="1551709"/>
                                    <a:pt x="79684" y="1524956"/>
                                  </a:cubicBezTo>
                                  <a:cubicBezTo>
                                    <a:pt x="-27330" y="1498203"/>
                                    <a:pt x="43376" y="1448995"/>
                                    <a:pt x="36688" y="1398832"/>
                                  </a:cubicBezTo>
                                  <a:cubicBezTo>
                                    <a:pt x="30000" y="1348669"/>
                                    <a:pt x="39076" y="1457117"/>
                                    <a:pt x="39554" y="1223978"/>
                                  </a:cubicBezTo>
                                  <a:cubicBezTo>
                                    <a:pt x="40032" y="990839"/>
                                    <a:pt x="39793" y="495419"/>
                                    <a:pt x="39554" y="0"/>
                                  </a:cubicBezTo>
                                </a:path>
                              </a:pathLst>
                            </a:custGeom>
                            <a:noFill/>
                            <a:ln w="1905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fr-FR"/>
                            </a:p>
                          </p:txBody>
                        </p:sp>
                      </p:grpSp>
                      <p:sp>
                        <p:nvSpPr>
                          <p:cNvPr id="32" name="Zone de texte 1169"/>
                          <p:cNvSpPr txBox="1"/>
                          <p:nvPr/>
                        </p:nvSpPr>
                        <p:spPr>
                          <a:xfrm>
                            <a:off x="1545048" y="895349"/>
                            <a:ext cx="866775" cy="3810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fr-FR" sz="1400" b="1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H</a:t>
                            </a:r>
                            <a:r>
                              <a:rPr lang="fr-FR" sz="1400" b="1" baseline="-25000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ascendant</a:t>
                            </a:r>
                            <a:endParaRPr lang="fr-FR" sz="1100">
                              <a:effectLst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30" name="Connecteur droit avec flèche 29"/>
                        <p:cNvCxnSpPr/>
                        <p:nvPr/>
                      </p:nvCxnSpPr>
                      <p:spPr>
                        <a:xfrm>
                          <a:off x="1438275" y="552450"/>
                          <a:ext cx="161925" cy="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FF0000"/>
                          </a:solidFill>
                          <a:headEnd type="arrow"/>
                          <a:tailEnd type="arrow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8" name="Zone de texte 1174"/>
                      <p:cNvSpPr txBox="1"/>
                      <p:nvPr/>
                    </p:nvSpPr>
                    <p:spPr>
                      <a:xfrm>
                        <a:off x="1559561" y="1304841"/>
                        <a:ext cx="718820" cy="35242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  <a:effectLst/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FR" sz="1400" b="1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L</a:t>
                        </a:r>
                        <a:r>
                          <a:rPr lang="fr-FR" sz="1400" b="1" baseline="-25000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tot</a:t>
                        </a:r>
                        <a:endParaRPr lang="fr-FR" sz="1100"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26" name="Zone de texte 2450"/>
                    <p:cNvSpPr txBox="1"/>
                    <p:nvPr/>
                  </p:nvSpPr>
                  <p:spPr>
                    <a:xfrm>
                      <a:off x="1440750" y="458074"/>
                      <a:ext cx="753110" cy="43053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φ</a:t>
                      </a:r>
                      <a:r>
                        <a:rPr lang="fr-FR" sz="1400" b="1" baseline="-25000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ascendant</a:t>
                      </a:r>
                      <a:endParaRPr lang="fr-FR" sz="1100"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4" name="Zone de texte 2452"/>
                  <p:cNvSpPr txBox="1"/>
                  <p:nvPr/>
                </p:nvSpPr>
                <p:spPr>
                  <a:xfrm>
                    <a:off x="1718217" y="2034478"/>
                    <a:ext cx="408313" cy="289593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fr-FR" sz="1200" b="1">
                        <a:solidFill>
                          <a:srgbClr val="FF0000"/>
                        </a:solidFill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a:t>Q</a:t>
                    </a:r>
                    <a:endParaRPr lang="fr-FR" sz="1100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2" name="Zone de texte 2454"/>
                <p:cNvSpPr txBox="1"/>
                <p:nvPr/>
              </p:nvSpPr>
              <p:spPr>
                <a:xfrm>
                  <a:off x="1083104" y="24755"/>
                  <a:ext cx="452176" cy="289593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1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ξ</a:t>
                  </a:r>
                  <a:r>
                    <a:rPr lang="fr-FR" sz="1100" baseline="-250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out</a:t>
                  </a:r>
                  <a:endParaRPr lang="fr-FR" sz="1100" dirty="0">
                    <a:effectLst/>
                    <a:ea typeface="MS Mincho" panose="020206090402050803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" name="Zone de texte 1176"/>
              <p:cNvSpPr txBox="1"/>
              <p:nvPr/>
            </p:nvSpPr>
            <p:spPr>
              <a:xfrm>
                <a:off x="751882" y="431304"/>
                <a:ext cx="201996" cy="119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1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ξ</a:t>
                </a:r>
                <a:r>
                  <a:rPr lang="fr-FR" sz="1100" baseline="-250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in</a:t>
                </a:r>
                <a:endParaRPr lang="fr-FR" sz="1100" dirty="0">
                  <a:effectLst/>
                  <a:latin typeface="+mn-lt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Zone de texte 2464"/>
            <p:cNvSpPr txBox="1"/>
            <p:nvPr/>
          </p:nvSpPr>
          <p:spPr>
            <a:xfrm>
              <a:off x="589084" y="70338"/>
              <a:ext cx="245745" cy="2108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PhS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227614" y="1484706"/>
                <a:ext cx="6671251" cy="4762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𝒎𝒐𝒕𝒆𝒖𝒓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𝒂𝒅𝒊𝒂𝒃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𝒂𝒅𝒊𝒂𝒃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𝒂𝒔𝒄𝒆𝒏𝒅𝒂𝒏𝒕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𝒂𝒔𝒄𝒆𝒏𝒅𝒂𝒏𝒕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𝒇𝒓𝒆𝒊𝒏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/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𝝀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f>
                                    <m:f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𝑳</m:t>
                                          </m:r>
                                        </m:e>
                                        <m:sub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𝒕𝒐𝒕𝒊</m:t>
                                          </m:r>
                                        </m:sub>
                                      </m:sSub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  <m:sSub>
                                        <m:sSubPr>
                                          <m:ctrlP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  <m:sSup>
                                        <m:sSupPr>
                                          <m:ctrlP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b="1" i="1">
                                                  <a:latin typeface="Cambria Math" panose="02040503050406030204" pitchFamily="18" charset="0"/>
                                                </a:rPr>
                                                <m:t>𝒗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b="1" i="1"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</m:sSub>
                                        </m:e>
                                        <m:sup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𝝋</m:t>
                                      </m:r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𝒈</m:t>
                                      </m:r>
                                    </m:den>
                                  </m:f>
                                </m:e>
                              </m:nary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𝜺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f>
                                <m:f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𝒂𝒅𝒊𝒂𝒃</m:t>
                                      </m:r>
                                    </m:sub>
                                  </m:s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sSup>
                                    <m:sSup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𝒂𝒅𝒊𝒂𝒃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𝜺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𝒐𝒖𝒕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f>
                                <m:f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𝒂𝒔𝒄𝒆𝒏𝒅𝒂𝒏𝒕</m:t>
                                      </m:r>
                                    </m:sub>
                                  </m:s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sSup>
                                    <m:sSup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fr-FR" sz="1800" b="1" i="1">
                                              <a:latin typeface="Cambria Math" panose="02040503050406030204" pitchFamily="18" charset="0"/>
                                            </a:rPr>
                                            <m:t>𝒂𝒔𝒄𝒆𝒏𝒅𝒂𝒏𝒕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  <m:e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𝒎𝒐𝒕𝒆𝒖𝒓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 ∆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𝒇𝒓𝒆𝒊𝒏</m:t>
                                  </m:r>
                                </m:sub>
                              </m:sSub>
                            </m:e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𝑨𝒗𝒆𝒄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𝒂𝒅𝒊𝒂𝒃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𝒆𝒕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𝒂𝒔𝒄𝒆𝒏𝒅𝒂𝒏𝒕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800" dirty="0" smtClean="0"/>
              </a:p>
              <a:p>
                <a:endParaRPr lang="fr-FR" sz="1600" dirty="0" smtClean="0"/>
              </a:p>
              <a:p>
                <a:pPr algn="ctr"/>
                <a:r>
                  <a:rPr lang="fr-FR" sz="1600" dirty="0"/>
                  <a:t>Avec λ le coefficient de perte de charges régulières donné par: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𝑠𝑖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0&lt;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&lt;2300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𝑒𝑡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=0.3164∗</m:t>
                      </m:r>
                      <m:sSup>
                        <m:sSup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p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𝑠𝑖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&gt;2300</m:t>
                      </m:r>
                    </m:oMath>
                  </m:oMathPara>
                </a14:m>
                <a:endParaRPr lang="fr-FR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>
                          <a:latin typeface="Cambria Math" panose="02040503050406030204" pitchFamily="18" charset="0"/>
                        </a:rPr>
                        <m:t>𝑂𝑟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𝑒𝑡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𝑚𝑡𝑜𝑡</m:t>
                              </m:r>
                            </m:sub>
                          </m:sSub>
                        </m:num>
                        <m:den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fr-FR" sz="1600" dirty="0"/>
              </a:p>
              <a:p>
                <a:pPr algn="ctr"/>
                <a:r>
                  <a:rPr lang="fr-FR" sz="1600" dirty="0"/>
                  <a:t>Avec ξ le coefficient de perte de charges singulières donné par 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fr-FR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𝑎𝑑𝑖𝑎𝑏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𝑃h𝑆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fr-FR" sz="1600" i="1">
                          <a:latin typeface="Cambria Math" panose="02040503050406030204" pitchFamily="18" charset="0"/>
                        </a:rPr>
                        <m:t>~0.5 (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𝑡𝑟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𝑐𝑖𝑠𝑠𝑒𝑚𝑒𝑛𝑡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𝑏𝑟𝑢𝑠𝑞𝑢𝑒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𝑠𝑒𝑐𝑡𝑖𝑜𝑛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𝑎𝑠𝑐𝑒𝑛𝑑𝑎𝑛𝑡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𝑃h𝑆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1600" i="1">
                          <a:latin typeface="Cambria Math" panose="02040503050406030204" pitchFamily="18" charset="0"/>
                        </a:rPr>
                        <m:t>~1 (é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𝑙𝑎𝑟𝑔𝑖𝑠𝑠𝑒𝑚𝑒𝑛𝑡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𝑏𝑟𝑢𝑠𝑞𝑢𝑒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𝑠𝑒𝑐𝑡𝑖𝑜𝑛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/>
              </a:p>
              <a:p>
                <a:endParaRPr lang="fr-FR" sz="14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14" y="1484706"/>
                <a:ext cx="6671251" cy="4762201"/>
              </a:xfrm>
              <a:prstGeom prst="rect">
                <a:avLst/>
              </a:prstGeom>
              <a:blipFill>
                <a:blip r:embed="rId3"/>
                <a:stretch>
                  <a:fillRect r="-332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790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Thermosiphon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40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4461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6733133" y="3118889"/>
            <a:ext cx="2642771" cy="3374742"/>
            <a:chOff x="113729" y="0"/>
            <a:chExt cx="2114486" cy="2380615"/>
          </a:xfrm>
        </p:grpSpPr>
        <p:grpSp>
          <p:nvGrpSpPr>
            <p:cNvPr id="12" name="Groupe 11"/>
            <p:cNvGrpSpPr/>
            <p:nvPr/>
          </p:nvGrpSpPr>
          <p:grpSpPr>
            <a:xfrm>
              <a:off x="113729" y="0"/>
              <a:ext cx="2114486" cy="2380615"/>
              <a:chOff x="30184" y="0"/>
              <a:chExt cx="2116240" cy="2381885"/>
            </a:xfrm>
          </p:grpSpPr>
          <p:grpSp>
            <p:nvGrpSpPr>
              <p:cNvPr id="19" name="Groupe 18"/>
              <p:cNvGrpSpPr/>
              <p:nvPr/>
            </p:nvGrpSpPr>
            <p:grpSpPr>
              <a:xfrm>
                <a:off x="30184" y="0"/>
                <a:ext cx="2116240" cy="2381885"/>
                <a:chOff x="131644" y="0"/>
                <a:chExt cx="2117371" cy="2381885"/>
              </a:xfrm>
            </p:grpSpPr>
            <p:grpSp>
              <p:nvGrpSpPr>
                <p:cNvPr id="21" name="Groupe 20"/>
                <p:cNvGrpSpPr/>
                <p:nvPr/>
              </p:nvGrpSpPr>
              <p:grpSpPr>
                <a:xfrm>
                  <a:off x="131644" y="0"/>
                  <a:ext cx="2117371" cy="2381885"/>
                  <a:chOff x="131644" y="0"/>
                  <a:chExt cx="2117371" cy="2381885"/>
                </a:xfrm>
              </p:grpSpPr>
              <p:grpSp>
                <p:nvGrpSpPr>
                  <p:cNvPr id="23" name="Groupe 22"/>
                  <p:cNvGrpSpPr/>
                  <p:nvPr/>
                </p:nvGrpSpPr>
                <p:grpSpPr>
                  <a:xfrm>
                    <a:off x="131644" y="0"/>
                    <a:ext cx="2117371" cy="2381885"/>
                    <a:chOff x="131644" y="0"/>
                    <a:chExt cx="2117371" cy="2381885"/>
                  </a:xfrm>
                </p:grpSpPr>
                <p:grpSp>
                  <p:nvGrpSpPr>
                    <p:cNvPr id="25" name="Groupe 24"/>
                    <p:cNvGrpSpPr/>
                    <p:nvPr/>
                  </p:nvGrpSpPr>
                  <p:grpSpPr>
                    <a:xfrm>
                      <a:off x="131644" y="0"/>
                      <a:ext cx="2117371" cy="2381885"/>
                      <a:chOff x="141175" y="0"/>
                      <a:chExt cx="2270648" cy="2429510"/>
                    </a:xfrm>
                  </p:grpSpPr>
                  <p:grpSp>
                    <p:nvGrpSpPr>
                      <p:cNvPr id="27" name="Groupe 26"/>
                      <p:cNvGrpSpPr/>
                      <p:nvPr/>
                    </p:nvGrpSpPr>
                    <p:grpSpPr>
                      <a:xfrm>
                        <a:off x="141175" y="0"/>
                        <a:ext cx="2270648" cy="2429510"/>
                        <a:chOff x="141175" y="0"/>
                        <a:chExt cx="2270648" cy="2430000"/>
                      </a:xfrm>
                    </p:grpSpPr>
                    <p:grpSp>
                      <p:nvGrpSpPr>
                        <p:cNvPr id="29" name="Groupe 28"/>
                        <p:cNvGrpSpPr/>
                        <p:nvPr/>
                      </p:nvGrpSpPr>
                      <p:grpSpPr>
                        <a:xfrm>
                          <a:off x="141175" y="0"/>
                          <a:ext cx="2270648" cy="2430000"/>
                          <a:chOff x="141175" y="0"/>
                          <a:chExt cx="2270648" cy="2430000"/>
                        </a:xfrm>
                      </p:grpSpPr>
                      <p:grpSp>
                        <p:nvGrpSpPr>
                          <p:cNvPr id="31" name="Groupe 30"/>
                          <p:cNvGrpSpPr/>
                          <p:nvPr/>
                        </p:nvGrpSpPr>
                        <p:grpSpPr>
                          <a:xfrm>
                            <a:off x="141175" y="0"/>
                            <a:ext cx="2211500" cy="2430000"/>
                            <a:chOff x="141175" y="0"/>
                            <a:chExt cx="2211500" cy="2430000"/>
                          </a:xfrm>
                        </p:grpSpPr>
                        <p:grpSp>
                          <p:nvGrpSpPr>
                            <p:cNvPr id="33" name="Groupe 32"/>
                            <p:cNvGrpSpPr/>
                            <p:nvPr/>
                          </p:nvGrpSpPr>
                          <p:grpSpPr>
                            <a:xfrm>
                              <a:off x="141175" y="0"/>
                              <a:ext cx="2211500" cy="2430000"/>
                              <a:chOff x="141175" y="0"/>
                              <a:chExt cx="2211500" cy="2430000"/>
                            </a:xfrm>
                          </p:grpSpPr>
                          <p:grpSp>
                            <p:nvGrpSpPr>
                              <p:cNvPr id="35" name="Groupe 34"/>
                              <p:cNvGrpSpPr/>
                              <p:nvPr/>
                            </p:nvGrpSpPr>
                            <p:grpSpPr>
                              <a:xfrm>
                                <a:off x="141175" y="0"/>
                                <a:ext cx="2211500" cy="2430000"/>
                                <a:chOff x="141175" y="0"/>
                                <a:chExt cx="2211500" cy="2430000"/>
                              </a:xfrm>
                            </p:grpSpPr>
                            <p:grpSp>
                              <p:nvGrpSpPr>
                                <p:cNvPr id="37" name="Groupe 36"/>
                                <p:cNvGrpSpPr/>
                                <p:nvPr/>
                              </p:nvGrpSpPr>
                              <p:grpSpPr>
                                <a:xfrm>
                                  <a:off x="152823" y="0"/>
                                  <a:ext cx="2199852" cy="2430000"/>
                                  <a:chOff x="-371052" y="0"/>
                                  <a:chExt cx="2199852" cy="2430000"/>
                                </a:xfrm>
                              </p:grpSpPr>
                              <p:grpSp>
                                <p:nvGrpSpPr>
                                  <p:cNvPr id="39" name="Groupe 38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0"/>
                                    <a:ext cx="1828800" cy="2430000"/>
                                    <a:chOff x="0" y="0"/>
                                    <a:chExt cx="1828800" cy="2430000"/>
                                  </a:xfrm>
                                </p:grpSpPr>
                                <p:grpSp>
                                  <p:nvGrpSpPr>
                                    <p:cNvPr id="41" name="Groupe 4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0"/>
                                      <a:ext cx="1828800" cy="2430000"/>
                                      <a:chOff x="0" y="0"/>
                                      <a:chExt cx="1828800" cy="2428875"/>
                                    </a:xfrm>
                                  </p:grpSpPr>
                                  <p:pic>
                                    <p:nvPicPr>
                                      <p:cNvPr id="45" name="Image 44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2">
                                        <a:extLst>
                                          <a:ext uri="{28A0092B-C50C-407E-A947-70E740481C1C}">
                                            <a14:useLocalDpi xmlns:a14="http://schemas.microsoft.com/office/drawing/2010/main" val="0"/>
                                          </a:ext>
                                        </a:extLst>
                                      </a:blip>
                                      <a:stretch>
                                        <a:fillRect/>
                                      </a:stretch>
                                    </p:blipFill>
                                    <p:spPr>
                                      <a:xfrm>
                                        <a:off x="0" y="0"/>
                                        <a:ext cx="1828800" cy="242887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cxnSp>
                                    <p:nvCxnSpPr>
                                      <p:cNvPr id="46" name="Connecteur droit avec flèche 45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133350" y="409575"/>
                                        <a:ext cx="0" cy="1866900"/>
                                      </a:xfrm>
                                      <a:prstGeom prst="straightConnector1">
                                        <a:avLst/>
                                      </a:prstGeom>
                                      <a:ln w="19050">
                                        <a:headEnd type="arrow"/>
                                        <a:tailEnd type="arrow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</p:grpSp>
                                <p:cxnSp>
                                  <p:nvCxnSpPr>
                                    <p:cNvPr id="42" name="Connecteur droit avec flèche 41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819275" y="238125"/>
                                      <a:ext cx="0" cy="2057400"/>
                                    </a:xfrm>
                                    <a:prstGeom prst="straightConnector1">
                                      <a:avLst/>
                                    </a:prstGeom>
                                    <a:ln w="19050">
                                      <a:headEnd type="arrow"/>
                                      <a:tailEnd type="arrow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3" name="Connecteur droit 42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914400" y="238125"/>
                                      <a:ext cx="904875" cy="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44" name="Connecteur droit 43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133350" y="2276475"/>
                                      <a:ext cx="1695450" cy="8930"/>
                                    </a:xfrm>
                                    <a:prstGeom prst="line">
                                      <a:avLst/>
                                    </a:prstGeom>
                                    <a:ln w="19050">
                                      <a:prstDash val="sysDot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</p:grpSp>
                              <p:sp>
                                <p:nvSpPr>
                                  <p:cNvPr id="40" name="Zone de texte 115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-371052" y="1695043"/>
                                    <a:ext cx="866778" cy="30480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6350">
                                    <a:noFill/>
                                  </a:ln>
                                  <a:effectLst/>
                                </p:spPr>
                                <p:style>
                                  <a:lnRef idx="0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dk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pPr>
                                      <a:lnSpc>
                                        <a:spcPct val="107000"/>
                                      </a:lnSpc>
                                      <a:spcAft>
                                        <a:spcPts val="800"/>
                                      </a:spcAft>
                                    </a:pPr>
                                    <a:r>
                                      <a:rPr lang="fr-FR" sz="1400" b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φ</a:t>
                                    </a:r>
                                    <a:r>
                                      <a:rPr lang="fr-FR" sz="1400" b="1" baseline="-25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a:t>adiab</a:t>
                                    </a:r>
                                    <a:endParaRPr lang="fr-FR" sz="1100"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8" name="Zone de texte 1161"/>
                                <p:cNvSpPr txBox="1"/>
                                <p:nvPr/>
                              </p:nvSpPr>
                              <p:spPr>
                                <a:xfrm>
                                  <a:off x="141175" y="1007245"/>
                                  <a:ext cx="647103" cy="314325"/>
                                </a:xfrm>
                                <a:prstGeom prst="rect">
                                  <a:avLst/>
                                </a:prstGeom>
                                <a:noFill/>
                                <a:ln w="6350">
                                  <a:noFill/>
                                </a:ln>
                                <a:effectLst/>
                              </p:spPr>
                              <p:style>
                                <a:lnRef idx="0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lnSpc>
                                      <a:spcPct val="107000"/>
                                    </a:lnSpc>
                                    <a:spcAft>
                                      <a:spcPts val="800"/>
                                    </a:spcAft>
                                  </a:pPr>
                                  <a:r>
                                    <a:rPr lang="fr-FR" sz="1400" b="1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H</a:t>
                                  </a:r>
                                  <a:r>
                                    <a:rPr lang="fr-FR" sz="1400" b="1" baseline="-25000">
                                      <a:solidFill>
                                        <a:srgbClr val="5B9BD5"/>
                                      </a:solidFill>
                                      <a:effectLst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a:t>adiab</a:t>
                                  </a:r>
                                  <a:endParaRPr lang="fr-FR" sz="1100">
                                    <a:effectLst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cxnSp>
                            <p:nvCxnSpPr>
                              <p:cNvPr id="36" name="Connecteur droit avec flèche 35"/>
                              <p:cNvCxnSpPr/>
                              <p:nvPr/>
                            </p:nvCxnSpPr>
                            <p:spPr>
                              <a:xfrm>
                                <a:off x="723900" y="409575"/>
                                <a:ext cx="161925" cy="0"/>
                              </a:xfrm>
                              <a:prstGeom prst="straightConnector1">
                                <a:avLst/>
                              </a:prstGeom>
                              <a:ln w="12700">
                                <a:solidFill>
                                  <a:srgbClr val="FF0000"/>
                                </a:solidFill>
                                <a:headEnd type="arrow"/>
                                <a:tailEnd type="arrow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34" name="Forme libre 33"/>
                            <p:cNvSpPr/>
                            <p:nvPr/>
                          </p:nvSpPr>
                          <p:spPr>
                            <a:xfrm>
                              <a:off x="1466850" y="200025"/>
                              <a:ext cx="811530" cy="2052320"/>
                            </a:xfrm>
                            <a:custGeom>
                              <a:avLst/>
                              <a:gdLst>
                                <a:gd name="connsiteX0" fmla="*/ 30955 w 811984"/>
                                <a:gd name="connsiteY0" fmla="*/ 2052384 h 2052384"/>
                                <a:gd name="connsiteX1" fmla="*/ 19489 w 811984"/>
                                <a:gd name="connsiteY1" fmla="*/ 1952058 h 2052384"/>
                                <a:gd name="connsiteX2" fmla="*/ 251672 w 811984"/>
                                <a:gd name="connsiteY2" fmla="*/ 1911928 h 2052384"/>
                                <a:gd name="connsiteX3" fmla="*/ 776234 w 811984"/>
                                <a:gd name="connsiteY3" fmla="*/ 1886130 h 2052384"/>
                                <a:gd name="connsiteX4" fmla="*/ 655842 w 811984"/>
                                <a:gd name="connsiteY4" fmla="*/ 1848866 h 2052384"/>
                                <a:gd name="connsiteX5" fmla="*/ 42420 w 811984"/>
                                <a:gd name="connsiteY5" fmla="*/ 1811602 h 2052384"/>
                                <a:gd name="connsiteX6" fmla="*/ 182877 w 811984"/>
                                <a:gd name="connsiteY6" fmla="*/ 1771471 h 2052384"/>
                                <a:gd name="connsiteX7" fmla="*/ 770501 w 811984"/>
                                <a:gd name="connsiteY7" fmla="*/ 1739940 h 2052384"/>
                                <a:gd name="connsiteX8" fmla="*/ 650110 w 811984"/>
                                <a:gd name="connsiteY8" fmla="*/ 1702676 h 2052384"/>
                                <a:gd name="connsiteX9" fmla="*/ 28088 w 811984"/>
                                <a:gd name="connsiteY9" fmla="*/ 1665412 h 2052384"/>
                                <a:gd name="connsiteX10" fmla="*/ 174278 w 811984"/>
                                <a:gd name="connsiteY10" fmla="*/ 1622416 h 2052384"/>
                                <a:gd name="connsiteX11" fmla="*/ 773367 w 811984"/>
                                <a:gd name="connsiteY11" fmla="*/ 1596617 h 2052384"/>
                                <a:gd name="connsiteX12" fmla="*/ 678774 w 811984"/>
                                <a:gd name="connsiteY12" fmla="*/ 1559353 h 2052384"/>
                                <a:gd name="connsiteX13" fmla="*/ 79684 w 811984"/>
                                <a:gd name="connsiteY13" fmla="*/ 1524956 h 2052384"/>
                                <a:gd name="connsiteX14" fmla="*/ 36688 w 811984"/>
                                <a:gd name="connsiteY14" fmla="*/ 1398832 h 2052384"/>
                                <a:gd name="connsiteX15" fmla="*/ 39554 w 811984"/>
                                <a:gd name="connsiteY15" fmla="*/ 1223978 h 2052384"/>
                                <a:gd name="connsiteX16" fmla="*/ 39554 w 811984"/>
                                <a:gd name="connsiteY16" fmla="*/ 0 h 205238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</a:cxnLst>
                              <a:rect l="l" t="t" r="r" b="b"/>
                              <a:pathLst>
                                <a:path w="811984" h="2052384">
                                  <a:moveTo>
                                    <a:pt x="30955" y="2052384"/>
                                  </a:moveTo>
                                  <a:cubicBezTo>
                                    <a:pt x="6829" y="2013925"/>
                                    <a:pt x="-17297" y="1975467"/>
                                    <a:pt x="19489" y="1952058"/>
                                  </a:cubicBezTo>
                                  <a:cubicBezTo>
                                    <a:pt x="56275" y="1928649"/>
                                    <a:pt x="125548" y="1922916"/>
                                    <a:pt x="251672" y="1911928"/>
                                  </a:cubicBezTo>
                                  <a:cubicBezTo>
                                    <a:pt x="377796" y="1900940"/>
                                    <a:pt x="708872" y="1896640"/>
                                    <a:pt x="776234" y="1886130"/>
                                  </a:cubicBezTo>
                                  <a:cubicBezTo>
                                    <a:pt x="843596" y="1875620"/>
                                    <a:pt x="778144" y="1861287"/>
                                    <a:pt x="655842" y="1848866"/>
                                  </a:cubicBezTo>
                                  <a:cubicBezTo>
                                    <a:pt x="533540" y="1836445"/>
                                    <a:pt x="121248" y="1824501"/>
                                    <a:pt x="42420" y="1811602"/>
                                  </a:cubicBezTo>
                                  <a:cubicBezTo>
                                    <a:pt x="-36408" y="1798703"/>
                                    <a:pt x="61530" y="1783415"/>
                                    <a:pt x="182877" y="1771471"/>
                                  </a:cubicBezTo>
                                  <a:cubicBezTo>
                                    <a:pt x="304224" y="1759527"/>
                                    <a:pt x="692629" y="1751406"/>
                                    <a:pt x="770501" y="1739940"/>
                                  </a:cubicBezTo>
                                  <a:cubicBezTo>
                                    <a:pt x="848373" y="1728474"/>
                                    <a:pt x="773846" y="1715097"/>
                                    <a:pt x="650110" y="1702676"/>
                                  </a:cubicBezTo>
                                  <a:cubicBezTo>
                                    <a:pt x="526375" y="1690255"/>
                                    <a:pt x="107393" y="1678789"/>
                                    <a:pt x="28088" y="1665412"/>
                                  </a:cubicBezTo>
                                  <a:cubicBezTo>
                                    <a:pt x="-51217" y="1652035"/>
                                    <a:pt x="50065" y="1633882"/>
                                    <a:pt x="174278" y="1622416"/>
                                  </a:cubicBezTo>
                                  <a:cubicBezTo>
                                    <a:pt x="298491" y="1610950"/>
                                    <a:pt x="689284" y="1607127"/>
                                    <a:pt x="773367" y="1596617"/>
                                  </a:cubicBezTo>
                                  <a:cubicBezTo>
                                    <a:pt x="857450" y="1586106"/>
                                    <a:pt x="794388" y="1571296"/>
                                    <a:pt x="678774" y="1559353"/>
                                  </a:cubicBezTo>
                                  <a:cubicBezTo>
                                    <a:pt x="563160" y="1547409"/>
                                    <a:pt x="186698" y="1551709"/>
                                    <a:pt x="79684" y="1524956"/>
                                  </a:cubicBezTo>
                                  <a:cubicBezTo>
                                    <a:pt x="-27330" y="1498203"/>
                                    <a:pt x="43376" y="1448995"/>
                                    <a:pt x="36688" y="1398832"/>
                                  </a:cubicBezTo>
                                  <a:cubicBezTo>
                                    <a:pt x="30000" y="1348669"/>
                                    <a:pt x="39076" y="1457117"/>
                                    <a:pt x="39554" y="1223978"/>
                                  </a:cubicBezTo>
                                  <a:cubicBezTo>
                                    <a:pt x="40032" y="990839"/>
                                    <a:pt x="39793" y="495419"/>
                                    <a:pt x="39554" y="0"/>
                                  </a:cubicBezTo>
                                </a:path>
                              </a:pathLst>
                            </a:custGeom>
                            <a:noFill/>
                            <a:ln w="1905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fr-FR"/>
                            </a:p>
                          </p:txBody>
                        </p:sp>
                      </p:grpSp>
                      <p:sp>
                        <p:nvSpPr>
                          <p:cNvPr id="32" name="Zone de texte 1169"/>
                          <p:cNvSpPr txBox="1"/>
                          <p:nvPr/>
                        </p:nvSpPr>
                        <p:spPr>
                          <a:xfrm>
                            <a:off x="1545048" y="895349"/>
                            <a:ext cx="866775" cy="3810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fr-FR" sz="1400" b="1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H</a:t>
                            </a:r>
                            <a:r>
                              <a:rPr lang="fr-FR" sz="1400" b="1" baseline="-25000">
                                <a:solidFill>
                                  <a:srgbClr val="5B9BD5"/>
                                </a:solidFill>
                                <a:effectLst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a:t>ascendant</a:t>
                            </a:r>
                            <a:endParaRPr lang="fr-FR" sz="1100">
                              <a:effectLst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30" name="Connecteur droit avec flèche 29"/>
                        <p:cNvCxnSpPr/>
                        <p:nvPr/>
                      </p:nvCxnSpPr>
                      <p:spPr>
                        <a:xfrm>
                          <a:off x="1438275" y="552450"/>
                          <a:ext cx="161925" cy="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FF0000"/>
                          </a:solidFill>
                          <a:headEnd type="arrow"/>
                          <a:tailEnd type="arrow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8" name="Zone de texte 1174"/>
                      <p:cNvSpPr txBox="1"/>
                      <p:nvPr/>
                    </p:nvSpPr>
                    <p:spPr>
                      <a:xfrm>
                        <a:off x="1559561" y="1304841"/>
                        <a:ext cx="718820" cy="35242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  <a:effectLst/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FR" sz="1400" b="1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L</a:t>
                        </a:r>
                        <a:r>
                          <a:rPr lang="fr-FR" sz="1400" b="1" baseline="-25000">
                            <a:solidFill>
                              <a:srgbClr val="70AD47"/>
                            </a:solidFill>
                            <a:effectLst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tot</a:t>
                        </a:r>
                        <a:endParaRPr lang="fr-FR" sz="1100"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26" name="Zone de texte 2450"/>
                    <p:cNvSpPr txBox="1"/>
                    <p:nvPr/>
                  </p:nvSpPr>
                  <p:spPr>
                    <a:xfrm>
                      <a:off x="1440750" y="458074"/>
                      <a:ext cx="753110" cy="43053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φ</a:t>
                      </a:r>
                      <a:r>
                        <a:rPr lang="fr-FR" sz="1400" b="1" baseline="-25000">
                          <a:solidFill>
                            <a:srgbClr val="FF0000"/>
                          </a:solidFill>
                          <a:effectLst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ascendant</a:t>
                      </a:r>
                      <a:endParaRPr lang="fr-FR" sz="1100"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4" name="Zone de texte 2452"/>
                  <p:cNvSpPr txBox="1"/>
                  <p:nvPr/>
                </p:nvSpPr>
                <p:spPr>
                  <a:xfrm>
                    <a:off x="1718217" y="2034478"/>
                    <a:ext cx="408313" cy="289593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fr-FR" sz="1200" b="1">
                        <a:solidFill>
                          <a:srgbClr val="FF0000"/>
                        </a:solidFill>
                        <a:effectLst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a:t>Q</a:t>
                    </a:r>
                    <a:endParaRPr lang="fr-FR" sz="1100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2" name="Zone de texte 2454"/>
                <p:cNvSpPr txBox="1"/>
                <p:nvPr/>
              </p:nvSpPr>
              <p:spPr>
                <a:xfrm>
                  <a:off x="1083104" y="24755"/>
                  <a:ext cx="452176" cy="289593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1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ξ</a:t>
                  </a:r>
                  <a:r>
                    <a:rPr lang="fr-FR" sz="1100" baseline="-25000" dirty="0" err="1">
                      <a:effectLst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out</a:t>
                  </a:r>
                  <a:endParaRPr lang="fr-FR" sz="1100" dirty="0">
                    <a:effectLst/>
                    <a:ea typeface="MS Mincho" panose="020206090402050803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" name="Zone de texte 1176"/>
              <p:cNvSpPr txBox="1"/>
              <p:nvPr/>
            </p:nvSpPr>
            <p:spPr>
              <a:xfrm>
                <a:off x="751882" y="431304"/>
                <a:ext cx="201996" cy="119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1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ξ</a:t>
                </a:r>
                <a:r>
                  <a:rPr lang="fr-FR" sz="1100" baseline="-25000" dirty="0" err="1">
                    <a:effectLst/>
                    <a:latin typeface="+mn-lt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in</a:t>
                </a:r>
                <a:endParaRPr lang="fr-FR" sz="1100" dirty="0">
                  <a:effectLst/>
                  <a:latin typeface="+mn-lt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Zone de texte 2464"/>
            <p:cNvSpPr txBox="1"/>
            <p:nvPr/>
          </p:nvSpPr>
          <p:spPr>
            <a:xfrm>
              <a:off x="589084" y="70338"/>
              <a:ext cx="245745" cy="2108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>
                  <a:effectLst/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PhS</a:t>
              </a: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97259" y="1924113"/>
            <a:ext cx="6671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/>
              <p:cNvSpPr txBox="1"/>
              <p:nvPr/>
            </p:nvSpPr>
            <p:spPr>
              <a:xfrm>
                <a:off x="273552" y="1929657"/>
                <a:ext cx="6671251" cy="1555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𝑫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𝒎𝒕𝒐𝒕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𝑸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𝑳</m:t>
                                      </m:r>
                                    </m:e>
                                    <m:sub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𝒉</m:t>
                                      </m:r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é</m:t>
                                      </m:r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𝒍𝒊𝒖𝒎</m:t>
                                      </m:r>
                                    </m:sub>
                                  </m:s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𝒊</m:t>
                                  </m:r>
                                </m:sub>
                                <m:sup/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𝝀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  <m:f>
                                    <m:f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𝑳</m:t>
                                          </m:r>
                                        </m:e>
                                        <m:sub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𝒕𝒐𝒕𝒊</m:t>
                                          </m:r>
                                        </m:sub>
                                      </m:sSub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∗</m:t>
                                      </m:r>
                                      <m:sSub>
                                        <m:sSubPr>
                                          <m:ctrlP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∗</m:t>
                                      </m:r>
                                      <m:sSup>
                                        <m:sSupPr>
                                          <m:ctrlP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b="1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b="1" i="1">
                                                  <a:effectLst/>
                                                  <a:latin typeface="Cambria Math" panose="02040503050406030204" pitchFamily="18" charset="0"/>
                                                  <a:ea typeface="MS Mincho" panose="02020609040205080304" pitchFamily="49" charset="-128"/>
                                                  <a:cs typeface="Times New Roman" panose="02020603050405020304" pitchFamily="18" charset="0"/>
                                                </a:rPr>
                                                <m:t>𝒗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b="1" i="1">
                                                  <a:effectLst/>
                                                  <a:latin typeface="Cambria Math" panose="02040503050406030204" pitchFamily="18" charset="0"/>
                                                  <a:ea typeface="MS Mincho" panose="02020609040205080304" pitchFamily="49" charset="-128"/>
                                                  <a:cs typeface="Times New Roman" panose="020206030504050203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</m:sSub>
                                        </m:e>
                                        <m:sup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𝝋</m:t>
                                      </m:r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∗</m:t>
                                      </m:r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𝒈</m:t>
                                      </m:r>
                                    </m:den>
                                  </m:f>
                                </m:e>
                              </m:nary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𝜺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f>
                                <m:f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𝒂𝒅𝒊𝒂𝒃</m:t>
                                      </m:r>
                                    </m:sub>
                                  </m:s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  <m:sSup>
                                    <m:sSup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𝒂𝒅𝒊𝒂𝒃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𝜺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𝒐𝒖𝒕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f>
                                <m:f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𝒂𝒔𝒄𝒆𝒏𝒅𝒂𝒏𝒕</m:t>
                                      </m:r>
                                    </m:sub>
                                  </m:s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  <m:sSup>
                                    <m:sSupPr>
                                      <m:ctrlP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fr-FR" sz="16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𝒂𝒔𝒄𝒆𝒏𝒅𝒂𝒏𝒕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600" b="1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  <m:e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𝒂𝒅𝒊𝒂𝒃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𝒈</m:t>
                              </m:r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𝒂𝒅𝒊𝒂𝒃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𝒂𝒔𝒄𝒆𝒏𝒅𝒂𝒏𝒕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𝒈</m:t>
                              </m:r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𝒂𝒔𝒄𝒆𝒏𝒅𝒂𝒏𝒕</m:t>
                                  </m:r>
                                </m:sub>
                              </m:sSub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fr-FR" sz="1600" b="1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47" name="ZoneText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52" y="1929657"/>
                <a:ext cx="6671251" cy="1555682"/>
              </a:xfrm>
              <a:prstGeom prst="rect">
                <a:avLst/>
              </a:prstGeom>
              <a:blipFill>
                <a:blip r:embed="rId3"/>
                <a:stretch>
                  <a:fillRect r="-55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4663" y="3754227"/>
            <a:ext cx="44053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x=1.22% et </a:t>
            </a:r>
            <a:r>
              <a:rPr lang="fr-FR" sz="2800" dirty="0" err="1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</a:t>
            </a:r>
            <a:r>
              <a:rPr lang="fr-FR" sz="2800" baseline="-25000" dirty="0" err="1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mtot</a:t>
            </a:r>
            <a:r>
              <a:rPr lang="fr-FR" sz="28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=0.965g/s</a:t>
            </a:r>
            <a:endParaRPr lang="fr-FR" dirty="0">
              <a:latin typeface="+mn-lt"/>
            </a:endParaRPr>
          </a:p>
        </p:txBody>
      </p:sp>
      <p:pic>
        <p:nvPicPr>
          <p:cNvPr id="4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651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Homogénéité bobines de </a:t>
            </a:r>
            <a:r>
              <a:rPr lang="fr-FR" sz="2800" dirty="0" err="1" smtClean="0">
                <a:solidFill>
                  <a:schemeClr val="bg1"/>
                </a:solidFill>
              </a:rPr>
              <a:t>helmholtz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41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4461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259" y="1924113"/>
            <a:ext cx="6671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p:pic>
        <p:nvPicPr>
          <p:cNvPr id="4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583" y="4596977"/>
            <a:ext cx="1776460" cy="1904837"/>
          </a:xfrm>
          <a:prstGeom prst="rect">
            <a:avLst/>
          </a:prstGeom>
        </p:spPr>
      </p:pic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662305"/>
              </p:ext>
            </p:extLst>
          </p:nvPr>
        </p:nvGraphicFramePr>
        <p:xfrm>
          <a:off x="2203236" y="4109517"/>
          <a:ext cx="5074025" cy="2906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659494"/>
              </p:ext>
            </p:extLst>
          </p:nvPr>
        </p:nvGraphicFramePr>
        <p:xfrm>
          <a:off x="2203238" y="1107909"/>
          <a:ext cx="5082988" cy="29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9073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66978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bg1"/>
                </a:solidFill>
              </a:rPr>
              <a:t>Homogénéité bobines de </a:t>
            </a:r>
            <a:r>
              <a:rPr lang="fr-FR" sz="2800" dirty="0" err="1" smtClean="0">
                <a:solidFill>
                  <a:schemeClr val="bg1"/>
                </a:solidFill>
              </a:rPr>
              <a:t>helmholtz</a:t>
            </a:r>
            <a:endParaRPr lang="fr-FR" sz="2800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avril 2016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42</a:t>
            </a:fld>
            <a:endParaRPr lang="fr-FR" smtClean="0"/>
          </a:p>
        </p:txBody>
      </p:sp>
      <p:sp>
        <p:nvSpPr>
          <p:cNvPr id="10" name="Espace réservé de la date 6"/>
          <p:cNvSpPr txBox="1">
            <a:spLocks/>
          </p:cNvSpPr>
          <p:nvPr/>
        </p:nvSpPr>
        <p:spPr>
          <a:xfrm>
            <a:off x="684461" y="6618288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defTabSz="914400" rtl="0" eaLnBrk="0" fontAlgn="base" hangingPunct="0">
              <a:spcBef>
                <a:spcPct val="0"/>
              </a:spcBef>
              <a:spcAft>
                <a:spcPct val="0"/>
              </a:spcAft>
              <a:defRPr sz="1100" kern="1200" cap="all">
                <a:solidFill>
                  <a:prstClr val="whit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82600" indent="-25400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66788" indent="-523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449388" indent="-77788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933575" indent="-104775" algn="l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mtClean="0">
                <a:solidFill>
                  <a:schemeClr val="tx1"/>
                </a:solidFill>
              </a:rPr>
              <a:t>Damien SIMON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259" y="1924113"/>
            <a:ext cx="6671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p:pic>
        <p:nvPicPr>
          <p:cNvPr id="48" name="Picture 2" descr="Image illustrative de l'article École nationale supérieure des mines de Saint-Éti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680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56" y="1125582"/>
            <a:ext cx="1776460" cy="190483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713" y="1096970"/>
            <a:ext cx="4267200" cy="26860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40" y="4597519"/>
            <a:ext cx="2781300" cy="7143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87" y="3951422"/>
            <a:ext cx="3324225" cy="6762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3888" y="5006362"/>
            <a:ext cx="3248025" cy="69532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1511" y="6080352"/>
            <a:ext cx="3152775" cy="39052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381205" y="1296194"/>
            <a:ext cx="20008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+mn-lt"/>
              </a:rPr>
              <a:t>Si on fait un développement limité de B</a:t>
            </a:r>
            <a:r>
              <a:rPr lang="fr-FR" sz="2000" baseline="-25000" dirty="0" smtClean="0">
                <a:latin typeface="+mn-lt"/>
              </a:rPr>
              <a:t>helmholtz</a:t>
            </a:r>
            <a:r>
              <a:rPr lang="fr-FR" sz="2000" dirty="0" smtClean="0">
                <a:latin typeface="+mn-lt"/>
              </a:rPr>
              <a:t> en x=0 on remarque que les termes de l’ordre 1,2 et 3 s’annule et qu’il faut donc allez jusqu’à l’ordre 4 pour voir une variation du champ aux alentour de 0.  </a:t>
            </a:r>
          </a:p>
        </p:txBody>
      </p:sp>
    </p:spTree>
    <p:extLst>
      <p:ext uri="{BB962C8B-B14F-4D97-AF65-F5344CB8AC3E}">
        <p14:creationId xmlns:p14="http://schemas.microsoft.com/office/powerpoint/2010/main" val="3933503976"/>
      </p:ext>
    </p:extLst>
  </p:cSld>
  <p:clrMapOvr>
    <a:masterClrMapping/>
  </p:clrMapOvr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31337</TotalTime>
  <Words>1762</Words>
  <Application>Microsoft Office PowerPoint</Application>
  <PresentationFormat>Personnalisé</PresentationFormat>
  <Paragraphs>515</Paragraphs>
  <Slides>42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9" baseType="lpstr">
      <vt:lpstr>MS Mincho</vt:lpstr>
      <vt:lpstr>Arial</vt:lpstr>
      <vt:lpstr>Arial Narrow</vt:lpstr>
      <vt:lpstr>Calibri</vt:lpstr>
      <vt:lpstr>Cambria Math</vt:lpstr>
      <vt:lpstr>Times New Roman</vt:lpstr>
      <vt:lpstr>cea</vt:lpstr>
      <vt:lpstr>Soutenance de stage </vt:lpstr>
      <vt:lpstr>Le CEA &amp; l’IRFU</vt:lpstr>
      <vt:lpstr>PLAN</vt:lpstr>
      <vt:lpstr>Généralités</vt:lpstr>
      <vt:lpstr>Généralités</vt:lpstr>
      <vt:lpstr>Aimants Vectoriels</vt:lpstr>
      <vt:lpstr>Aimants Supraconducteurs</vt:lpstr>
      <vt:lpstr>Aimants Supraconducteurs</vt:lpstr>
      <vt:lpstr>Développement d’électro-aimants vectoriels</vt:lpstr>
      <vt:lpstr>Besoins des physiciens du LLB et de SOLEIL</vt:lpstr>
      <vt:lpstr>Besoins des physiciens du LLB et de SOLEIL</vt:lpstr>
      <vt:lpstr>Objectifs du Stage</vt:lpstr>
      <vt:lpstr>Développement d’électro-aimants vectoriels</vt:lpstr>
      <vt:lpstr>CONTEXTE</vt:lpstr>
      <vt:lpstr>ENJEUX</vt:lpstr>
      <vt:lpstr>DESIGN MAGNÉTIQUE</vt:lpstr>
      <vt:lpstr>DESIGN MAGNÉTIQUE</vt:lpstr>
      <vt:lpstr>DESIGN MAGNÉTIQUE</vt:lpstr>
      <vt:lpstr>CRYOGÉNIE</vt:lpstr>
      <vt:lpstr>Boucle Thermosiphon</vt:lpstr>
      <vt:lpstr>CRYOGÉNIE</vt:lpstr>
      <vt:lpstr>CIRCUIT D’Hélium</vt:lpstr>
      <vt:lpstr>ThermAutonome</vt:lpstr>
      <vt:lpstr>BILAN DU STAGE</vt:lpstr>
      <vt:lpstr>Développement d’électro-aimants vectoriels</vt:lpstr>
      <vt:lpstr>contexte</vt:lpstr>
      <vt:lpstr>Enjeux</vt:lpstr>
      <vt:lpstr>Projet Nanowave</vt:lpstr>
      <vt:lpstr>DESIGN MAGNÉTIQUE</vt:lpstr>
      <vt:lpstr>DESIGN MAGNéTIQUE</vt:lpstr>
      <vt:lpstr>DESIGN MAGNéTIQUE</vt:lpstr>
      <vt:lpstr>DESIGN MAGNéTIQUE</vt:lpstr>
      <vt:lpstr>Projet Nanowave</vt:lpstr>
      <vt:lpstr>DESIGN MéCANIQUE</vt:lpstr>
      <vt:lpstr>Prototypage</vt:lpstr>
      <vt:lpstr>BILAN</vt:lpstr>
      <vt:lpstr>Conclusion &amp; Perspectives</vt:lpstr>
      <vt:lpstr>Conclusion</vt:lpstr>
      <vt:lpstr>Thermosiphon</vt:lpstr>
      <vt:lpstr>Thermosiphon</vt:lpstr>
      <vt:lpstr>Homogénéité bobines de helmholtz</vt:lpstr>
      <vt:lpstr>Homogénéité bobines de helmholtz</vt:lpstr>
    </vt:vector>
  </TitlesOfParts>
  <Company>CEA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MOLLARD Antoine</cp:lastModifiedBy>
  <cp:revision>824</cp:revision>
  <cp:lastPrinted>2015-12-15T09:34:59Z</cp:lastPrinted>
  <dcterms:created xsi:type="dcterms:W3CDTF">2002-09-25T12:10:24Z</dcterms:created>
  <dcterms:modified xsi:type="dcterms:W3CDTF">2016-04-06T12:33:57Z</dcterms:modified>
</cp:coreProperties>
</file>