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5"/>
  </p:notesMasterIdLst>
  <p:sldIdLst>
    <p:sldId id="256" r:id="rId2"/>
    <p:sldId id="306" r:id="rId3"/>
    <p:sldId id="307" r:id="rId4"/>
    <p:sldId id="257" r:id="rId5"/>
    <p:sldId id="276" r:id="rId6"/>
    <p:sldId id="277" r:id="rId7"/>
    <p:sldId id="278" r:id="rId8"/>
    <p:sldId id="279" r:id="rId9"/>
    <p:sldId id="280" r:id="rId10"/>
    <p:sldId id="258" r:id="rId11"/>
    <p:sldId id="259" r:id="rId12"/>
    <p:sldId id="260" r:id="rId13"/>
    <p:sldId id="285" r:id="rId14"/>
    <p:sldId id="281" r:id="rId15"/>
    <p:sldId id="283" r:id="rId16"/>
    <p:sldId id="284" r:id="rId17"/>
    <p:sldId id="282" r:id="rId18"/>
    <p:sldId id="291" r:id="rId19"/>
    <p:sldId id="290" r:id="rId20"/>
    <p:sldId id="292" r:id="rId21"/>
    <p:sldId id="262" r:id="rId22"/>
    <p:sldId id="289" r:id="rId23"/>
    <p:sldId id="293" r:id="rId24"/>
    <p:sldId id="294" r:id="rId25"/>
    <p:sldId id="295" r:id="rId26"/>
    <p:sldId id="263" r:id="rId27"/>
    <p:sldId id="304" r:id="rId28"/>
    <p:sldId id="305" r:id="rId29"/>
    <p:sldId id="264" r:id="rId30"/>
    <p:sldId id="265" r:id="rId31"/>
    <p:sldId id="266" r:id="rId32"/>
    <p:sldId id="267" r:id="rId33"/>
    <p:sldId id="268" r:id="rId34"/>
    <p:sldId id="269" r:id="rId35"/>
    <p:sldId id="303" r:id="rId36"/>
    <p:sldId id="272" r:id="rId37"/>
    <p:sldId id="273" r:id="rId38"/>
    <p:sldId id="297" r:id="rId39"/>
    <p:sldId id="298" r:id="rId40"/>
    <p:sldId id="299" r:id="rId41"/>
    <p:sldId id="274" r:id="rId42"/>
    <p:sldId id="275" r:id="rId43"/>
    <p:sldId id="300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88400" autoAdjust="0"/>
  </p:normalViewPr>
  <p:slideViewPr>
    <p:cSldViewPr>
      <p:cViewPr>
        <p:scale>
          <a:sx n="60" d="100"/>
          <a:sy n="60" d="100"/>
        </p:scale>
        <p:origin x="-1434" y="-8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apdc5\pdandonn\Desktop\Evolution%20temperature%20mandrin%20cylrec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pdandonn\Desktop\Evolution%20temperature%20mandrin%20cylrec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age%20cea\Hiflex\Graphe%20puissance%20cryocooler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dandonn\AppData\Local\Microsoft\Windows\Temporary%20Internet%20Files\Content.Outlook\T2DSFWIP\Evolution%20temperature%20mandrin%20cylrec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Classeur1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dandonn\AppData\Local\Microsoft\Windows\Temporary%20Internet%20Files\Content.Outlook\T2DSFWIP\Evolution%20temperature%20mandrin%20cylrec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 sz="1400">
                <a:latin typeface="Calibri"/>
                <a:cs typeface="Calibri"/>
              </a:rPr>
              <a:t>λ</a:t>
            </a:r>
            <a:r>
              <a:rPr lang="fr-FR" sz="1400">
                <a:latin typeface="Calibri"/>
                <a:cs typeface="Calibri"/>
              </a:rPr>
              <a:t> = f(T)</a:t>
            </a:r>
            <a:endParaRPr lang="en-US" sz="140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Aluminium mecanique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FF0000"/>
              </a:solidFill>
            </c:spPr>
          </c:marker>
          <c:xVal>
            <c:numRef>
              <c:f>Feuil1!$W$8:$W$51</c:f>
              <c:numCache>
                <c:formatCode>General</c:formatCode>
                <c:ptCount val="44"/>
                <c:pt idx="0">
                  <c:v>300</c:v>
                </c:pt>
                <c:pt idx="1">
                  <c:v>280</c:v>
                </c:pt>
                <c:pt idx="2">
                  <c:v>260</c:v>
                </c:pt>
                <c:pt idx="3">
                  <c:v>240</c:v>
                </c:pt>
                <c:pt idx="4">
                  <c:v>220</c:v>
                </c:pt>
                <c:pt idx="5">
                  <c:v>200</c:v>
                </c:pt>
                <c:pt idx="6">
                  <c:v>180</c:v>
                </c:pt>
                <c:pt idx="7">
                  <c:v>160</c:v>
                </c:pt>
                <c:pt idx="8">
                  <c:v>140</c:v>
                </c:pt>
                <c:pt idx="9">
                  <c:v>130</c:v>
                </c:pt>
                <c:pt idx="10">
                  <c:v>120</c:v>
                </c:pt>
                <c:pt idx="11">
                  <c:v>110</c:v>
                </c:pt>
                <c:pt idx="12">
                  <c:v>100</c:v>
                </c:pt>
                <c:pt idx="13">
                  <c:v>90</c:v>
                </c:pt>
                <c:pt idx="14">
                  <c:v>80</c:v>
                </c:pt>
                <c:pt idx="15">
                  <c:v>70</c:v>
                </c:pt>
                <c:pt idx="16">
                  <c:v>65</c:v>
                </c:pt>
                <c:pt idx="17">
                  <c:v>60</c:v>
                </c:pt>
                <c:pt idx="18">
                  <c:v>55</c:v>
                </c:pt>
                <c:pt idx="19">
                  <c:v>50</c:v>
                </c:pt>
                <c:pt idx="20">
                  <c:v>45</c:v>
                </c:pt>
                <c:pt idx="21">
                  <c:v>40</c:v>
                </c:pt>
                <c:pt idx="22">
                  <c:v>35</c:v>
                </c:pt>
                <c:pt idx="23">
                  <c:v>30</c:v>
                </c:pt>
                <c:pt idx="24">
                  <c:v>29</c:v>
                </c:pt>
                <c:pt idx="25">
                  <c:v>28</c:v>
                </c:pt>
                <c:pt idx="26">
                  <c:v>27</c:v>
                </c:pt>
                <c:pt idx="27">
                  <c:v>26</c:v>
                </c:pt>
                <c:pt idx="28">
                  <c:v>25</c:v>
                </c:pt>
                <c:pt idx="29">
                  <c:v>24</c:v>
                </c:pt>
                <c:pt idx="30">
                  <c:v>23</c:v>
                </c:pt>
                <c:pt idx="31">
                  <c:v>22</c:v>
                </c:pt>
                <c:pt idx="32">
                  <c:v>21</c:v>
                </c:pt>
                <c:pt idx="33">
                  <c:v>20</c:v>
                </c:pt>
                <c:pt idx="34">
                  <c:v>19</c:v>
                </c:pt>
                <c:pt idx="35">
                  <c:v>18</c:v>
                </c:pt>
                <c:pt idx="36">
                  <c:v>17</c:v>
                </c:pt>
                <c:pt idx="37">
                  <c:v>16</c:v>
                </c:pt>
                <c:pt idx="38">
                  <c:v>15</c:v>
                </c:pt>
                <c:pt idx="39">
                  <c:v>14</c:v>
                </c:pt>
                <c:pt idx="40">
                  <c:v>13</c:v>
                </c:pt>
                <c:pt idx="41">
                  <c:v>12</c:v>
                </c:pt>
                <c:pt idx="42">
                  <c:v>11</c:v>
                </c:pt>
                <c:pt idx="43">
                  <c:v>10</c:v>
                </c:pt>
              </c:numCache>
            </c:numRef>
          </c:xVal>
          <c:yVal>
            <c:numRef>
              <c:f>Feuil1!$X$8:$X$51</c:f>
              <c:numCache>
                <c:formatCode>General</c:formatCode>
                <c:ptCount val="44"/>
                <c:pt idx="0">
                  <c:v>128</c:v>
                </c:pt>
                <c:pt idx="1">
                  <c:v>122</c:v>
                </c:pt>
                <c:pt idx="2">
                  <c:v>116</c:v>
                </c:pt>
                <c:pt idx="3">
                  <c:v>110</c:v>
                </c:pt>
                <c:pt idx="4">
                  <c:v>104</c:v>
                </c:pt>
                <c:pt idx="5">
                  <c:v>98</c:v>
                </c:pt>
                <c:pt idx="6">
                  <c:v>92.1</c:v>
                </c:pt>
                <c:pt idx="7">
                  <c:v>86</c:v>
                </c:pt>
                <c:pt idx="8">
                  <c:v>80.099999999999994</c:v>
                </c:pt>
                <c:pt idx="9">
                  <c:v>77.2</c:v>
                </c:pt>
                <c:pt idx="10">
                  <c:v>74</c:v>
                </c:pt>
                <c:pt idx="11">
                  <c:v>70.599999999999994</c:v>
                </c:pt>
                <c:pt idx="12">
                  <c:v>67</c:v>
                </c:pt>
                <c:pt idx="13">
                  <c:v>63</c:v>
                </c:pt>
                <c:pt idx="14">
                  <c:v>59</c:v>
                </c:pt>
                <c:pt idx="15">
                  <c:v>54</c:v>
                </c:pt>
                <c:pt idx="16">
                  <c:v>51.2</c:v>
                </c:pt>
                <c:pt idx="17">
                  <c:v>48.2</c:v>
                </c:pt>
                <c:pt idx="18">
                  <c:v>45.2</c:v>
                </c:pt>
                <c:pt idx="19">
                  <c:v>42</c:v>
                </c:pt>
                <c:pt idx="20">
                  <c:v>38.4</c:v>
                </c:pt>
                <c:pt idx="21">
                  <c:v>34.5</c:v>
                </c:pt>
                <c:pt idx="22">
                  <c:v>30.6</c:v>
                </c:pt>
                <c:pt idx="23">
                  <c:v>26.6</c:v>
                </c:pt>
                <c:pt idx="24">
                  <c:v>25.8</c:v>
                </c:pt>
                <c:pt idx="25">
                  <c:v>24.9</c:v>
                </c:pt>
                <c:pt idx="26">
                  <c:v>24</c:v>
                </c:pt>
                <c:pt idx="27">
                  <c:v>23.2</c:v>
                </c:pt>
                <c:pt idx="28">
                  <c:v>22.3</c:v>
                </c:pt>
                <c:pt idx="29">
                  <c:v>21.4</c:v>
                </c:pt>
                <c:pt idx="30">
                  <c:v>20.5</c:v>
                </c:pt>
                <c:pt idx="31">
                  <c:v>19.600000000000001</c:v>
                </c:pt>
                <c:pt idx="32">
                  <c:v>18.7</c:v>
                </c:pt>
                <c:pt idx="33">
                  <c:v>17.8</c:v>
                </c:pt>
                <c:pt idx="34">
                  <c:v>16.899999999999999</c:v>
                </c:pt>
                <c:pt idx="35">
                  <c:v>16</c:v>
                </c:pt>
                <c:pt idx="36">
                  <c:v>15.1</c:v>
                </c:pt>
                <c:pt idx="37">
                  <c:v>14.1</c:v>
                </c:pt>
                <c:pt idx="38">
                  <c:v>13.2</c:v>
                </c:pt>
                <c:pt idx="39">
                  <c:v>12.3</c:v>
                </c:pt>
                <c:pt idx="40">
                  <c:v>11.4</c:v>
                </c:pt>
                <c:pt idx="41">
                  <c:v>10.4</c:v>
                </c:pt>
                <c:pt idx="42">
                  <c:v>9.52</c:v>
                </c:pt>
                <c:pt idx="43">
                  <c:v>8.6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93984"/>
        <c:axId val="86323968"/>
      </c:scatterChart>
      <c:valAx>
        <c:axId val="35193984"/>
        <c:scaling>
          <c:orientation val="minMax"/>
          <c:max val="3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800"/>
                  <a:t>Température (K)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86323968"/>
        <c:crosses val="autoZero"/>
        <c:crossBetween val="midCat"/>
      </c:valAx>
      <c:valAx>
        <c:axId val="863239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fr-FR" sz="800"/>
                  <a:t>Conductivité (W/m/K)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3519398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 sz="1400">
                <a:latin typeface="Calibri"/>
                <a:cs typeface="Calibri"/>
              </a:rPr>
              <a:t>λ</a:t>
            </a:r>
            <a:r>
              <a:rPr lang="fr-FR" sz="1400">
                <a:latin typeface="Calibri"/>
                <a:cs typeface="Calibri"/>
              </a:rPr>
              <a:t> = f(T)</a:t>
            </a:r>
            <a:endParaRPr lang="en-US" sz="140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Aluminium mecanique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FF0000"/>
              </a:solidFill>
            </c:spPr>
          </c:marker>
          <c:xVal>
            <c:numRef>
              <c:f>Feuil1!$W$8:$W$51</c:f>
              <c:numCache>
                <c:formatCode>General</c:formatCode>
                <c:ptCount val="44"/>
                <c:pt idx="0">
                  <c:v>300</c:v>
                </c:pt>
                <c:pt idx="1">
                  <c:v>280</c:v>
                </c:pt>
                <c:pt idx="2">
                  <c:v>260</c:v>
                </c:pt>
                <c:pt idx="3">
                  <c:v>240</c:v>
                </c:pt>
                <c:pt idx="4">
                  <c:v>220</c:v>
                </c:pt>
                <c:pt idx="5">
                  <c:v>200</c:v>
                </c:pt>
                <c:pt idx="6">
                  <c:v>180</c:v>
                </c:pt>
                <c:pt idx="7">
                  <c:v>160</c:v>
                </c:pt>
                <c:pt idx="8">
                  <c:v>140</c:v>
                </c:pt>
                <c:pt idx="9">
                  <c:v>130</c:v>
                </c:pt>
                <c:pt idx="10">
                  <c:v>120</c:v>
                </c:pt>
                <c:pt idx="11">
                  <c:v>110</c:v>
                </c:pt>
                <c:pt idx="12">
                  <c:v>100</c:v>
                </c:pt>
                <c:pt idx="13">
                  <c:v>90</c:v>
                </c:pt>
                <c:pt idx="14">
                  <c:v>80</c:v>
                </c:pt>
                <c:pt idx="15">
                  <c:v>70</c:v>
                </c:pt>
                <c:pt idx="16">
                  <c:v>65</c:v>
                </c:pt>
                <c:pt idx="17">
                  <c:v>60</c:v>
                </c:pt>
                <c:pt idx="18">
                  <c:v>55</c:v>
                </c:pt>
                <c:pt idx="19">
                  <c:v>50</c:v>
                </c:pt>
                <c:pt idx="20">
                  <c:v>45</c:v>
                </c:pt>
                <c:pt idx="21">
                  <c:v>40</c:v>
                </c:pt>
                <c:pt idx="22">
                  <c:v>35</c:v>
                </c:pt>
                <c:pt idx="23">
                  <c:v>30</c:v>
                </c:pt>
                <c:pt idx="24">
                  <c:v>29</c:v>
                </c:pt>
                <c:pt idx="25">
                  <c:v>28</c:v>
                </c:pt>
                <c:pt idx="26">
                  <c:v>27</c:v>
                </c:pt>
                <c:pt idx="27">
                  <c:v>26</c:v>
                </c:pt>
                <c:pt idx="28">
                  <c:v>25</c:v>
                </c:pt>
                <c:pt idx="29">
                  <c:v>24</c:v>
                </c:pt>
                <c:pt idx="30">
                  <c:v>23</c:v>
                </c:pt>
                <c:pt idx="31">
                  <c:v>22</c:v>
                </c:pt>
                <c:pt idx="32">
                  <c:v>21</c:v>
                </c:pt>
                <c:pt idx="33">
                  <c:v>20</c:v>
                </c:pt>
                <c:pt idx="34">
                  <c:v>19</c:v>
                </c:pt>
                <c:pt idx="35">
                  <c:v>18</c:v>
                </c:pt>
                <c:pt idx="36">
                  <c:v>17</c:v>
                </c:pt>
                <c:pt idx="37">
                  <c:v>16</c:v>
                </c:pt>
                <c:pt idx="38">
                  <c:v>15</c:v>
                </c:pt>
                <c:pt idx="39">
                  <c:v>14</c:v>
                </c:pt>
                <c:pt idx="40">
                  <c:v>13</c:v>
                </c:pt>
                <c:pt idx="41">
                  <c:v>12</c:v>
                </c:pt>
                <c:pt idx="42">
                  <c:v>11</c:v>
                </c:pt>
                <c:pt idx="43">
                  <c:v>10</c:v>
                </c:pt>
              </c:numCache>
            </c:numRef>
          </c:xVal>
          <c:yVal>
            <c:numRef>
              <c:f>Feuil1!$Y$8:$Y$51</c:f>
              <c:numCache>
                <c:formatCode>General</c:formatCode>
                <c:ptCount val="44"/>
                <c:pt idx="0">
                  <c:v>237</c:v>
                </c:pt>
                <c:pt idx="1">
                  <c:v>237</c:v>
                </c:pt>
                <c:pt idx="2">
                  <c:v>236</c:v>
                </c:pt>
                <c:pt idx="3">
                  <c:v>236</c:v>
                </c:pt>
                <c:pt idx="4">
                  <c:v>237</c:v>
                </c:pt>
                <c:pt idx="5">
                  <c:v>238</c:v>
                </c:pt>
                <c:pt idx="6">
                  <c:v>238</c:v>
                </c:pt>
                <c:pt idx="7">
                  <c:v>241</c:v>
                </c:pt>
                <c:pt idx="8">
                  <c:v>244</c:v>
                </c:pt>
                <c:pt idx="9">
                  <c:v>247</c:v>
                </c:pt>
                <c:pt idx="10">
                  <c:v>256</c:v>
                </c:pt>
                <c:pt idx="11">
                  <c:v>273</c:v>
                </c:pt>
                <c:pt idx="12">
                  <c:v>300</c:v>
                </c:pt>
                <c:pt idx="13">
                  <c:v>340</c:v>
                </c:pt>
                <c:pt idx="14">
                  <c:v>403</c:v>
                </c:pt>
                <c:pt idx="15">
                  <c:v>508</c:v>
                </c:pt>
                <c:pt idx="16">
                  <c:v>584</c:v>
                </c:pt>
                <c:pt idx="17">
                  <c:v>697</c:v>
                </c:pt>
                <c:pt idx="18">
                  <c:v>850</c:v>
                </c:pt>
                <c:pt idx="19">
                  <c:v>1090</c:v>
                </c:pt>
                <c:pt idx="20">
                  <c:v>1440</c:v>
                </c:pt>
                <c:pt idx="21">
                  <c:v>1990</c:v>
                </c:pt>
                <c:pt idx="22">
                  <c:v>2810</c:v>
                </c:pt>
                <c:pt idx="23">
                  <c:v>3910</c:v>
                </c:pt>
                <c:pt idx="24">
                  <c:v>4220</c:v>
                </c:pt>
                <c:pt idx="25">
                  <c:v>4540</c:v>
                </c:pt>
                <c:pt idx="26">
                  <c:v>4860</c:v>
                </c:pt>
                <c:pt idx="27">
                  <c:v>5180</c:v>
                </c:pt>
                <c:pt idx="28">
                  <c:v>5510</c:v>
                </c:pt>
                <c:pt idx="29">
                  <c:v>5830</c:v>
                </c:pt>
                <c:pt idx="30">
                  <c:v>6140</c:v>
                </c:pt>
                <c:pt idx="31">
                  <c:v>6450</c:v>
                </c:pt>
                <c:pt idx="32">
                  <c:v>6740</c:v>
                </c:pt>
                <c:pt idx="33">
                  <c:v>7010</c:v>
                </c:pt>
                <c:pt idx="34">
                  <c:v>7380</c:v>
                </c:pt>
                <c:pt idx="35">
                  <c:v>7710</c:v>
                </c:pt>
                <c:pt idx="36">
                  <c:v>8010</c:v>
                </c:pt>
                <c:pt idx="37">
                  <c:v>8250</c:v>
                </c:pt>
                <c:pt idx="38">
                  <c:v>8440</c:v>
                </c:pt>
                <c:pt idx="39">
                  <c:v>8560</c:v>
                </c:pt>
                <c:pt idx="40">
                  <c:v>8600</c:v>
                </c:pt>
                <c:pt idx="41">
                  <c:v>8550</c:v>
                </c:pt>
                <c:pt idx="42">
                  <c:v>8410</c:v>
                </c:pt>
                <c:pt idx="43">
                  <c:v>8160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53408"/>
        <c:axId val="35173120"/>
      </c:scatterChart>
      <c:valAx>
        <c:axId val="35153408"/>
        <c:scaling>
          <c:orientation val="minMax"/>
          <c:max val="3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800"/>
                  <a:t>Température (K)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35173120"/>
        <c:crosses val="autoZero"/>
        <c:crossBetween val="midCat"/>
      </c:valAx>
      <c:valAx>
        <c:axId val="3517312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fr-FR" sz="800"/>
                  <a:t>Conductivité (W/m/K)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3515340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r-FR" sz="1400"/>
              <a:t>2ème étage du cryocooler - Puissance</a:t>
            </a:r>
            <a:r>
              <a:rPr lang="fr-FR" sz="1400" baseline="0"/>
              <a:t> en fonction de la température</a:t>
            </a:r>
            <a:endParaRPr lang="fr-FR" sz="140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Puissance cryo (sumitomo)</c:v>
          </c:tx>
          <c:spPr>
            <a:ln w="25400">
              <a:noFill/>
            </a:ln>
          </c:spPr>
          <c:marker>
            <c:symbol val="diamond"/>
            <c:size val="5"/>
            <c:spPr>
              <a:solidFill>
                <a:srgbClr val="FF0000"/>
              </a:solidFill>
            </c:spPr>
          </c:marker>
          <c:xVal>
            <c:numRef>
              <c:f>Feuil1!$K$4:$K$28</c:f>
              <c:numCache>
                <c:formatCode>General</c:formatCode>
                <c:ptCount val="25"/>
                <c:pt idx="0">
                  <c:v>300</c:v>
                </c:pt>
                <c:pt idx="1">
                  <c:v>273</c:v>
                </c:pt>
                <c:pt idx="2">
                  <c:v>246</c:v>
                </c:pt>
                <c:pt idx="3">
                  <c:v>222</c:v>
                </c:pt>
                <c:pt idx="4">
                  <c:v>199</c:v>
                </c:pt>
                <c:pt idx="5">
                  <c:v>177</c:v>
                </c:pt>
                <c:pt idx="6">
                  <c:v>157</c:v>
                </c:pt>
                <c:pt idx="7">
                  <c:v>137</c:v>
                </c:pt>
                <c:pt idx="8">
                  <c:v>118</c:v>
                </c:pt>
                <c:pt idx="9">
                  <c:v>97</c:v>
                </c:pt>
                <c:pt idx="10">
                  <c:v>88</c:v>
                </c:pt>
                <c:pt idx="11">
                  <c:v>71</c:v>
                </c:pt>
                <c:pt idx="12">
                  <c:v>65</c:v>
                </c:pt>
                <c:pt idx="13">
                  <c:v>59</c:v>
                </c:pt>
                <c:pt idx="14">
                  <c:v>50</c:v>
                </c:pt>
                <c:pt idx="15">
                  <c:v>37</c:v>
                </c:pt>
                <c:pt idx="17">
                  <c:v>20.8</c:v>
                </c:pt>
                <c:pt idx="18">
                  <c:v>15.4</c:v>
                </c:pt>
                <c:pt idx="19">
                  <c:v>12.4</c:v>
                </c:pt>
                <c:pt idx="20">
                  <c:v>8.7000000000000011</c:v>
                </c:pt>
                <c:pt idx="21">
                  <c:v>7.1</c:v>
                </c:pt>
                <c:pt idx="22">
                  <c:v>5.7</c:v>
                </c:pt>
                <c:pt idx="23">
                  <c:v>4.7</c:v>
                </c:pt>
                <c:pt idx="24">
                  <c:v>3.3</c:v>
                </c:pt>
              </c:numCache>
            </c:numRef>
          </c:xVal>
          <c:yVal>
            <c:numRef>
              <c:f>Feuil1!$J$5:$J$28</c:f>
              <c:numCache>
                <c:formatCode>0.00E+00</c:formatCode>
                <c:ptCount val="24"/>
                <c:pt idx="0">
                  <c:v>51.5</c:v>
                </c:pt>
                <c:pt idx="1">
                  <c:v>51.25</c:v>
                </c:pt>
                <c:pt idx="2">
                  <c:v>49</c:v>
                </c:pt>
                <c:pt idx="3">
                  <c:v>47.125000000000121</c:v>
                </c:pt>
                <c:pt idx="4">
                  <c:v>45.4</c:v>
                </c:pt>
                <c:pt idx="5">
                  <c:v>43.416666666666316</c:v>
                </c:pt>
                <c:pt idx="6">
                  <c:v>41.714285714285715</c:v>
                </c:pt>
                <c:pt idx="7">
                  <c:v>39.9375</c:v>
                </c:pt>
                <c:pt idx="8">
                  <c:v>38.5</c:v>
                </c:pt>
                <c:pt idx="9">
                  <c:v>38.0319148936169</c:v>
                </c:pt>
                <c:pt idx="10">
                  <c:v>37.449999999999996</c:v>
                </c:pt>
                <c:pt idx="11">
                  <c:v>37.205882352941181</c:v>
                </c:pt>
                <c:pt idx="12">
                  <c:v>36.923076923076962</c:v>
                </c:pt>
                <c:pt idx="13">
                  <c:v>36.698113207547308</c:v>
                </c:pt>
                <c:pt idx="14">
                  <c:v>36.435185185185183</c:v>
                </c:pt>
                <c:pt idx="16" formatCode="General">
                  <c:v>20</c:v>
                </c:pt>
                <c:pt idx="17" formatCode="General">
                  <c:v>17</c:v>
                </c:pt>
                <c:pt idx="18" formatCode="General">
                  <c:v>15</c:v>
                </c:pt>
                <c:pt idx="19" formatCode="General">
                  <c:v>11</c:v>
                </c:pt>
                <c:pt idx="20" formatCode="General">
                  <c:v>8</c:v>
                </c:pt>
                <c:pt idx="21" formatCode="General">
                  <c:v>4</c:v>
                </c:pt>
                <c:pt idx="22" formatCode="General">
                  <c:v>2</c:v>
                </c:pt>
                <c:pt idx="23" formatCode="General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375488"/>
        <c:axId val="67377792"/>
      </c:scatterChart>
      <c:valAx>
        <c:axId val="67375488"/>
        <c:scaling>
          <c:orientation val="minMax"/>
          <c:max val="3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Température (K)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67377792"/>
        <c:crosses val="autoZero"/>
        <c:crossBetween val="midCat"/>
      </c:valAx>
      <c:valAx>
        <c:axId val="6737779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Puissance (W)</a:t>
                </a:r>
              </a:p>
            </c:rich>
          </c:tx>
          <c:layout/>
          <c:overlay val="0"/>
        </c:title>
        <c:numFmt formatCode="0.00E+00" sourceLinked="1"/>
        <c:majorTickMark val="cross"/>
        <c:minorTickMark val="none"/>
        <c:tickLblPos val="nextTo"/>
        <c:crossAx val="6737548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400"/>
              <a:t>Temps de refroidissement en fonction de la longueur des busbars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trefroid = f(L)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ysClr val="window" lastClr="FFFFFF"/>
              </a:solidFill>
            </c:spPr>
          </c:marker>
          <c:xVal>
            <c:numRef>
              <c:f>'[Evolution temperature mandrin cylrec.xlsx]Feuil1'!$AF$28:$AK$28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0.750000000000002</c:v>
                </c:pt>
                <c:pt idx="3">
                  <c:v>1.75</c:v>
                </c:pt>
                <c:pt idx="4">
                  <c:v>1.5</c:v>
                </c:pt>
                <c:pt idx="5">
                  <c:v>1.25</c:v>
                </c:pt>
              </c:numCache>
            </c:numRef>
          </c:xVal>
          <c:yVal>
            <c:numRef>
              <c:f>'[Evolution temperature mandrin cylrec.xlsx]Feuil1'!$AF$29:$AK$29</c:f>
              <c:numCache>
                <c:formatCode>General</c:formatCode>
                <c:ptCount val="6"/>
                <c:pt idx="0">
                  <c:v>22.5</c:v>
                </c:pt>
                <c:pt idx="1">
                  <c:v>16</c:v>
                </c:pt>
                <c:pt idx="2">
                  <c:v>14.5</c:v>
                </c:pt>
                <c:pt idx="3">
                  <c:v>22.3</c:v>
                </c:pt>
                <c:pt idx="4">
                  <c:v>19.2</c:v>
                </c:pt>
                <c:pt idx="5">
                  <c:v>17.600000000000001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347136"/>
        <c:axId val="86353792"/>
      </c:scatterChart>
      <c:valAx>
        <c:axId val="86347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1000"/>
                  <a:t>Longueur des busbars (en m)</a:t>
                </a:r>
              </a:p>
            </c:rich>
          </c:tx>
          <c:layout>
            <c:manualLayout>
              <c:xMode val="edge"/>
              <c:yMode val="edge"/>
              <c:x val="0.43360428386744942"/>
              <c:y val="0.92592216936213401"/>
            </c:manualLayout>
          </c:layout>
          <c:overlay val="0"/>
        </c:title>
        <c:numFmt formatCode="General" sourceLinked="1"/>
        <c:majorTickMark val="cross"/>
        <c:minorTickMark val="none"/>
        <c:tickLblPos val="nextTo"/>
        <c:crossAx val="86353792"/>
        <c:crosses val="autoZero"/>
        <c:crossBetween val="midCat"/>
      </c:valAx>
      <c:valAx>
        <c:axId val="8635379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fr-FR" sz="1000"/>
                  <a:t>Temps de refroidissement (en</a:t>
                </a:r>
                <a:r>
                  <a:rPr lang="fr-FR" sz="1000" baseline="0"/>
                  <a:t> h)</a:t>
                </a:r>
                <a:endParaRPr lang="fr-FR" sz="1000"/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8634713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400"/>
              <a:t>Temps de refroidissement en fonction de la section des busbars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Temps de refroidissement en fonction de la section des busbars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ysClr val="window" lastClr="FFFFFF"/>
              </a:solidFill>
            </c:spPr>
          </c:marker>
          <c:xVal>
            <c:numRef>
              <c:f>Feuil1!$C$3:$K$3</c:f>
              <c:numCache>
                <c:formatCode>General</c:formatCode>
                <c:ptCount val="9"/>
                <c:pt idx="0">
                  <c:v>0.60000000000000064</c:v>
                </c:pt>
                <c:pt idx="1">
                  <c:v>0.70000000000000062</c:v>
                </c:pt>
                <c:pt idx="2">
                  <c:v>0.8</c:v>
                </c:pt>
                <c:pt idx="3">
                  <c:v>0.9</c:v>
                </c:pt>
                <c:pt idx="4">
                  <c:v>1</c:v>
                </c:pt>
                <c:pt idx="5">
                  <c:v>1.1000000000000001</c:v>
                </c:pt>
                <c:pt idx="6">
                  <c:v>1.2</c:v>
                </c:pt>
                <c:pt idx="7">
                  <c:v>1.3</c:v>
                </c:pt>
                <c:pt idx="8">
                  <c:v>1.4</c:v>
                </c:pt>
              </c:numCache>
            </c:numRef>
          </c:xVal>
          <c:yVal>
            <c:numRef>
              <c:f>Feuil1!$C$4:$K$4</c:f>
              <c:numCache>
                <c:formatCode>General</c:formatCode>
                <c:ptCount val="9"/>
                <c:pt idx="0">
                  <c:v>24.3</c:v>
                </c:pt>
                <c:pt idx="1">
                  <c:v>23.3</c:v>
                </c:pt>
                <c:pt idx="2">
                  <c:v>22.8</c:v>
                </c:pt>
                <c:pt idx="3">
                  <c:v>22.4</c:v>
                </c:pt>
                <c:pt idx="4">
                  <c:v>22.5</c:v>
                </c:pt>
                <c:pt idx="5">
                  <c:v>22.7</c:v>
                </c:pt>
                <c:pt idx="6">
                  <c:v>22.9</c:v>
                </c:pt>
                <c:pt idx="7">
                  <c:v>23.25</c:v>
                </c:pt>
                <c:pt idx="8">
                  <c:v>23.7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342400"/>
        <c:axId val="32344320"/>
      </c:scatterChart>
      <c:valAx>
        <c:axId val="32342400"/>
        <c:scaling>
          <c:orientation val="minMax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1000"/>
                  <a:t>Facteur multiplicatif imposé</a:t>
                </a:r>
                <a:r>
                  <a:rPr lang="fr-FR" sz="1000" baseline="0"/>
                  <a:t> à la section initiale de 659mm²</a:t>
                </a:r>
                <a:endParaRPr lang="fr-FR" sz="1000"/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32344320"/>
        <c:crosses val="autoZero"/>
        <c:crossBetween val="midCat"/>
      </c:valAx>
      <c:valAx>
        <c:axId val="3234432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fr-FR" sz="1000"/>
                  <a:t>Temps (en</a:t>
                </a:r>
                <a:r>
                  <a:rPr lang="fr-FR" sz="1000" baseline="0"/>
                  <a:t> h)</a:t>
                </a:r>
                <a:endParaRPr lang="fr-FR" sz="1000"/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3234240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r-FR" sz="1400"/>
              <a:t>Température du mandrin en fonction du temps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diamond"/>
            <c:size val="3"/>
          </c:marker>
          <c:xVal>
            <c:numRef>
              <c:f>'[Evolution temperature mandrin cylrec.xlsx]Feuil1'!$H$8:$H$214</c:f>
              <c:numCache>
                <c:formatCode>General</c:formatCode>
                <c:ptCount val="207"/>
                <c:pt idx="0">
                  <c:v>0</c:v>
                </c:pt>
                <c:pt idx="1">
                  <c:v>1</c:v>
                </c:pt>
                <c:pt idx="2">
                  <c:v>1.461111111111111</c:v>
                </c:pt>
                <c:pt idx="3">
                  <c:v>1.5722222222222222</c:v>
                </c:pt>
                <c:pt idx="4">
                  <c:v>2.0111111111111111</c:v>
                </c:pt>
                <c:pt idx="5">
                  <c:v>2.1222222222222222</c:v>
                </c:pt>
                <c:pt idx="6">
                  <c:v>2.3972222222222221</c:v>
                </c:pt>
                <c:pt idx="7">
                  <c:v>2.4527777777777802</c:v>
                </c:pt>
                <c:pt idx="8">
                  <c:v>2.6722222222222221</c:v>
                </c:pt>
                <c:pt idx="9">
                  <c:v>2.7777777777777923</c:v>
                </c:pt>
                <c:pt idx="10">
                  <c:v>2.9444444444444438</c:v>
                </c:pt>
                <c:pt idx="11">
                  <c:v>3</c:v>
                </c:pt>
                <c:pt idx="12">
                  <c:v>3.1666666666666665</c:v>
                </c:pt>
                <c:pt idx="13">
                  <c:v>3.2222222222222232</c:v>
                </c:pt>
                <c:pt idx="14">
                  <c:v>3.3333333333333335</c:v>
                </c:pt>
                <c:pt idx="15">
                  <c:v>3.4722222222222223</c:v>
                </c:pt>
                <c:pt idx="16">
                  <c:v>3.6111111111111112</c:v>
                </c:pt>
                <c:pt idx="17">
                  <c:v>3.75</c:v>
                </c:pt>
                <c:pt idx="18">
                  <c:v>3.8888888888888813</c:v>
                </c:pt>
                <c:pt idx="19">
                  <c:v>4.0277777777777617</c:v>
                </c:pt>
                <c:pt idx="20">
                  <c:v>4.166666666666667</c:v>
                </c:pt>
                <c:pt idx="21">
                  <c:v>4.3055555555555332</c:v>
                </c:pt>
                <c:pt idx="22">
                  <c:v>4.4444444444444464</c:v>
                </c:pt>
                <c:pt idx="23">
                  <c:v>4.5833333333333508</c:v>
                </c:pt>
                <c:pt idx="24">
                  <c:v>5.4166666666666714</c:v>
                </c:pt>
                <c:pt idx="25">
                  <c:v>5.5555555555555332</c:v>
                </c:pt>
                <c:pt idx="26">
                  <c:v>5.8333333333333508</c:v>
                </c:pt>
                <c:pt idx="27">
                  <c:v>6.1111111111111107</c:v>
                </c:pt>
                <c:pt idx="28">
                  <c:v>6.3888888888888875</c:v>
                </c:pt>
                <c:pt idx="29">
                  <c:v>6.666666666666667</c:v>
                </c:pt>
                <c:pt idx="30">
                  <c:v>6.9444444444444464</c:v>
                </c:pt>
                <c:pt idx="31">
                  <c:v>7.2222222222222223</c:v>
                </c:pt>
                <c:pt idx="32">
                  <c:v>7.5</c:v>
                </c:pt>
                <c:pt idx="33">
                  <c:v>7.7777777777777777</c:v>
                </c:pt>
                <c:pt idx="34">
                  <c:v>8.0555555555555767</c:v>
                </c:pt>
                <c:pt idx="35">
                  <c:v>8.3333333333333357</c:v>
                </c:pt>
                <c:pt idx="36">
                  <c:v>8.6111111111110556</c:v>
                </c:pt>
                <c:pt idx="37">
                  <c:v>8.8888888888888893</c:v>
                </c:pt>
                <c:pt idx="38">
                  <c:v>9.1666666666666767</c:v>
                </c:pt>
                <c:pt idx="39">
                  <c:v>9.4444444444444446</c:v>
                </c:pt>
                <c:pt idx="40">
                  <c:v>9.7222222222222214</c:v>
                </c:pt>
                <c:pt idx="41">
                  <c:v>10</c:v>
                </c:pt>
                <c:pt idx="42">
                  <c:v>10.277777777777768</c:v>
                </c:pt>
                <c:pt idx="43">
                  <c:v>10.555555555555589</c:v>
                </c:pt>
                <c:pt idx="44">
                  <c:v>10.833333333333334</c:v>
                </c:pt>
                <c:pt idx="45">
                  <c:v>11.111111111111063</c:v>
                </c:pt>
                <c:pt idx="46">
                  <c:v>11.388888888888889</c:v>
                </c:pt>
                <c:pt idx="47">
                  <c:v>11.666666666666702</c:v>
                </c:pt>
                <c:pt idx="48">
                  <c:v>11.944444444444446</c:v>
                </c:pt>
                <c:pt idx="49">
                  <c:v>12.222222222222221</c:v>
                </c:pt>
                <c:pt idx="50">
                  <c:v>12.5</c:v>
                </c:pt>
                <c:pt idx="51">
                  <c:v>12.777777777777768</c:v>
                </c:pt>
                <c:pt idx="52">
                  <c:v>13.055555555555589</c:v>
                </c:pt>
                <c:pt idx="53">
                  <c:v>13.333333333333334</c:v>
                </c:pt>
                <c:pt idx="54">
                  <c:v>13.611111111111063</c:v>
                </c:pt>
                <c:pt idx="55">
                  <c:v>13.888888888888889</c:v>
                </c:pt>
                <c:pt idx="56">
                  <c:v>14.166666666666702</c:v>
                </c:pt>
                <c:pt idx="57">
                  <c:v>14.444444444444446</c:v>
                </c:pt>
                <c:pt idx="58">
                  <c:v>14.583333333333334</c:v>
                </c:pt>
                <c:pt idx="59">
                  <c:v>14.722222222222221</c:v>
                </c:pt>
                <c:pt idx="60">
                  <c:v>14.861111111111111</c:v>
                </c:pt>
                <c:pt idx="61">
                  <c:v>15</c:v>
                </c:pt>
                <c:pt idx="62">
                  <c:v>15.138888888888888</c:v>
                </c:pt>
                <c:pt idx="63">
                  <c:v>15.277777777777768</c:v>
                </c:pt>
                <c:pt idx="64">
                  <c:v>15.416666666666702</c:v>
                </c:pt>
                <c:pt idx="65">
                  <c:v>15.555555555555589</c:v>
                </c:pt>
                <c:pt idx="66">
                  <c:v>15.694444444444446</c:v>
                </c:pt>
                <c:pt idx="67">
                  <c:v>15.833333333333334</c:v>
                </c:pt>
                <c:pt idx="68">
                  <c:v>15.972222222222257</c:v>
                </c:pt>
                <c:pt idx="69">
                  <c:v>16.111111111111171</c:v>
                </c:pt>
                <c:pt idx="70">
                  <c:v>16.25</c:v>
                </c:pt>
                <c:pt idx="71">
                  <c:v>16.388888888888893</c:v>
                </c:pt>
                <c:pt idx="72">
                  <c:v>16.527777777777779</c:v>
                </c:pt>
                <c:pt idx="73">
                  <c:v>16.666666666666668</c:v>
                </c:pt>
                <c:pt idx="74">
                  <c:v>16.805555555555557</c:v>
                </c:pt>
                <c:pt idx="75">
                  <c:v>16.944444444444443</c:v>
                </c:pt>
                <c:pt idx="76">
                  <c:v>17.083333333333169</c:v>
                </c:pt>
                <c:pt idx="77">
                  <c:v>17.222222222222118</c:v>
                </c:pt>
                <c:pt idx="78">
                  <c:v>17.361111111111111</c:v>
                </c:pt>
                <c:pt idx="79">
                  <c:v>17.5</c:v>
                </c:pt>
                <c:pt idx="80">
                  <c:v>17.638888888888935</c:v>
                </c:pt>
                <c:pt idx="81">
                  <c:v>17.777777777777779</c:v>
                </c:pt>
                <c:pt idx="82">
                  <c:v>17.916666666666668</c:v>
                </c:pt>
                <c:pt idx="83">
                  <c:v>18.055555555555557</c:v>
                </c:pt>
                <c:pt idx="84">
                  <c:v>18.083333333333169</c:v>
                </c:pt>
                <c:pt idx="85">
                  <c:v>18.111111111111171</c:v>
                </c:pt>
                <c:pt idx="86">
                  <c:v>18.138888888888935</c:v>
                </c:pt>
                <c:pt idx="87">
                  <c:v>18.166666666666668</c:v>
                </c:pt>
                <c:pt idx="88">
                  <c:v>18.19444444444451</c:v>
                </c:pt>
                <c:pt idx="89">
                  <c:v>18.222222222222118</c:v>
                </c:pt>
                <c:pt idx="90">
                  <c:v>18.25</c:v>
                </c:pt>
                <c:pt idx="91">
                  <c:v>18.277777777777779</c:v>
                </c:pt>
                <c:pt idx="92">
                  <c:v>18.305555555555557</c:v>
                </c:pt>
                <c:pt idx="93">
                  <c:v>18.333333333333222</c:v>
                </c:pt>
                <c:pt idx="94">
                  <c:v>18.361111111111111</c:v>
                </c:pt>
                <c:pt idx="95">
                  <c:v>18.388888888888893</c:v>
                </c:pt>
                <c:pt idx="96">
                  <c:v>18.416666666666668</c:v>
                </c:pt>
                <c:pt idx="97">
                  <c:v>18.444444444444443</c:v>
                </c:pt>
                <c:pt idx="98">
                  <c:v>18.472222222222118</c:v>
                </c:pt>
                <c:pt idx="99">
                  <c:v>18.5</c:v>
                </c:pt>
                <c:pt idx="100">
                  <c:v>18.527777777777779</c:v>
                </c:pt>
                <c:pt idx="101">
                  <c:v>18.555555555555557</c:v>
                </c:pt>
                <c:pt idx="102">
                  <c:v>18.583333333333169</c:v>
                </c:pt>
                <c:pt idx="103">
                  <c:v>18.611111111111171</c:v>
                </c:pt>
                <c:pt idx="104">
                  <c:v>18.638888888888935</c:v>
                </c:pt>
                <c:pt idx="105">
                  <c:v>18.666666666666668</c:v>
                </c:pt>
                <c:pt idx="106">
                  <c:v>18.69444444444451</c:v>
                </c:pt>
                <c:pt idx="107">
                  <c:v>18.722222222222118</c:v>
                </c:pt>
                <c:pt idx="108">
                  <c:v>18.75</c:v>
                </c:pt>
                <c:pt idx="109">
                  <c:v>18.777777777777779</c:v>
                </c:pt>
                <c:pt idx="110">
                  <c:v>18.805555555555557</c:v>
                </c:pt>
                <c:pt idx="111">
                  <c:v>18.833333333333222</c:v>
                </c:pt>
                <c:pt idx="112">
                  <c:v>18.861111111111111</c:v>
                </c:pt>
                <c:pt idx="113">
                  <c:v>18.888888888888893</c:v>
                </c:pt>
                <c:pt idx="114">
                  <c:v>18.916666666666668</c:v>
                </c:pt>
                <c:pt idx="115">
                  <c:v>18.944444444444443</c:v>
                </c:pt>
                <c:pt idx="116">
                  <c:v>18.972222222222118</c:v>
                </c:pt>
                <c:pt idx="117">
                  <c:v>19</c:v>
                </c:pt>
                <c:pt idx="118">
                  <c:v>19.027777777777779</c:v>
                </c:pt>
                <c:pt idx="119">
                  <c:v>19.055555555555557</c:v>
                </c:pt>
                <c:pt idx="120">
                  <c:v>19.083333333333169</c:v>
                </c:pt>
                <c:pt idx="121">
                  <c:v>19.111111111111171</c:v>
                </c:pt>
                <c:pt idx="122">
                  <c:v>19.138888888888935</c:v>
                </c:pt>
                <c:pt idx="123">
                  <c:v>19.166666666666668</c:v>
                </c:pt>
                <c:pt idx="124">
                  <c:v>19.19444444444451</c:v>
                </c:pt>
                <c:pt idx="125">
                  <c:v>19.222222222222118</c:v>
                </c:pt>
                <c:pt idx="126">
                  <c:v>19.25</c:v>
                </c:pt>
                <c:pt idx="127">
                  <c:v>19.277777777777779</c:v>
                </c:pt>
                <c:pt idx="128">
                  <c:v>19.305555555555557</c:v>
                </c:pt>
                <c:pt idx="129">
                  <c:v>19.333333333333222</c:v>
                </c:pt>
                <c:pt idx="130">
                  <c:v>19.361111111111111</c:v>
                </c:pt>
                <c:pt idx="131">
                  <c:v>19.388888888888893</c:v>
                </c:pt>
                <c:pt idx="132">
                  <c:v>19.638888888888935</c:v>
                </c:pt>
                <c:pt idx="133">
                  <c:v>19.888888888888893</c:v>
                </c:pt>
                <c:pt idx="134">
                  <c:v>19.916666666666668</c:v>
                </c:pt>
                <c:pt idx="135">
                  <c:v>19.944444444444443</c:v>
                </c:pt>
                <c:pt idx="136">
                  <c:v>19.972222222222118</c:v>
                </c:pt>
                <c:pt idx="137">
                  <c:v>20</c:v>
                </c:pt>
                <c:pt idx="138">
                  <c:v>20.027777777777779</c:v>
                </c:pt>
                <c:pt idx="139">
                  <c:v>20.055555555555557</c:v>
                </c:pt>
                <c:pt idx="140">
                  <c:v>20.138888888888935</c:v>
                </c:pt>
                <c:pt idx="141">
                  <c:v>20.277777777777779</c:v>
                </c:pt>
                <c:pt idx="142">
                  <c:v>20.361111111111111</c:v>
                </c:pt>
                <c:pt idx="143">
                  <c:v>20.444444444444443</c:v>
                </c:pt>
                <c:pt idx="144">
                  <c:v>20.583333333333169</c:v>
                </c:pt>
                <c:pt idx="145">
                  <c:v>20.722222222222118</c:v>
                </c:pt>
                <c:pt idx="146">
                  <c:v>20.833333333333222</c:v>
                </c:pt>
                <c:pt idx="147">
                  <c:v>20.916666666666668</c:v>
                </c:pt>
                <c:pt idx="148">
                  <c:v>21.027777777777779</c:v>
                </c:pt>
                <c:pt idx="149">
                  <c:v>21.166666666666668</c:v>
                </c:pt>
                <c:pt idx="150">
                  <c:v>21.277777777777779</c:v>
                </c:pt>
                <c:pt idx="151">
                  <c:v>21.416666666666668</c:v>
                </c:pt>
                <c:pt idx="152">
                  <c:v>21.527777777777779</c:v>
                </c:pt>
                <c:pt idx="153">
                  <c:v>21.638888888888935</c:v>
                </c:pt>
                <c:pt idx="154">
                  <c:v>21.777777777777779</c:v>
                </c:pt>
                <c:pt idx="155">
                  <c:v>21.888888888888893</c:v>
                </c:pt>
                <c:pt idx="156">
                  <c:v>21.972222222222118</c:v>
                </c:pt>
                <c:pt idx="157">
                  <c:v>22.055555555555557</c:v>
                </c:pt>
                <c:pt idx="158">
                  <c:v>22.138888888888935</c:v>
                </c:pt>
                <c:pt idx="159">
                  <c:v>22.222222222222118</c:v>
                </c:pt>
                <c:pt idx="160">
                  <c:v>22.305555555555557</c:v>
                </c:pt>
                <c:pt idx="161">
                  <c:v>22.416666666666668</c:v>
                </c:pt>
                <c:pt idx="162">
                  <c:v>22.5</c:v>
                </c:pt>
                <c:pt idx="163">
                  <c:v>22.555555555555557</c:v>
                </c:pt>
                <c:pt idx="164">
                  <c:v>22.583333333333169</c:v>
                </c:pt>
                <c:pt idx="165">
                  <c:v>22.611111111111171</c:v>
                </c:pt>
                <c:pt idx="166">
                  <c:v>22.638888888888935</c:v>
                </c:pt>
                <c:pt idx="167">
                  <c:v>22.666666666666668</c:v>
                </c:pt>
                <c:pt idx="168">
                  <c:v>22.69444444444451</c:v>
                </c:pt>
                <c:pt idx="169">
                  <c:v>22.777777777777779</c:v>
                </c:pt>
                <c:pt idx="170">
                  <c:v>22.861111111111111</c:v>
                </c:pt>
                <c:pt idx="171">
                  <c:v>22.944444444444443</c:v>
                </c:pt>
                <c:pt idx="172">
                  <c:v>23.027777777777779</c:v>
                </c:pt>
                <c:pt idx="173">
                  <c:v>23.111111111111171</c:v>
                </c:pt>
                <c:pt idx="174">
                  <c:v>23.19444444444451</c:v>
                </c:pt>
                <c:pt idx="175">
                  <c:v>23.277777777777779</c:v>
                </c:pt>
                <c:pt idx="176">
                  <c:v>23.361111111111111</c:v>
                </c:pt>
                <c:pt idx="177">
                  <c:v>23.444444444444443</c:v>
                </c:pt>
                <c:pt idx="178">
                  <c:v>23.527777777777779</c:v>
                </c:pt>
                <c:pt idx="179">
                  <c:v>23.611111111111171</c:v>
                </c:pt>
                <c:pt idx="180">
                  <c:v>23.69444444444451</c:v>
                </c:pt>
                <c:pt idx="181">
                  <c:v>23.777777777777779</c:v>
                </c:pt>
                <c:pt idx="182">
                  <c:v>23.861111111111111</c:v>
                </c:pt>
                <c:pt idx="183">
                  <c:v>23.944444444444443</c:v>
                </c:pt>
                <c:pt idx="184">
                  <c:v>24.027777777777779</c:v>
                </c:pt>
                <c:pt idx="185">
                  <c:v>24.111111111111171</c:v>
                </c:pt>
                <c:pt idx="186">
                  <c:v>24.19444444444451</c:v>
                </c:pt>
                <c:pt idx="187">
                  <c:v>24.277777777777779</c:v>
                </c:pt>
                <c:pt idx="188">
                  <c:v>24.361111111111111</c:v>
                </c:pt>
                <c:pt idx="189">
                  <c:v>24.444444444444443</c:v>
                </c:pt>
                <c:pt idx="190">
                  <c:v>24.527777777777779</c:v>
                </c:pt>
                <c:pt idx="191">
                  <c:v>24.611111111111171</c:v>
                </c:pt>
                <c:pt idx="192">
                  <c:v>24.69444444444451</c:v>
                </c:pt>
                <c:pt idx="193">
                  <c:v>24.777777777777779</c:v>
                </c:pt>
                <c:pt idx="194">
                  <c:v>24.861111111111111</c:v>
                </c:pt>
                <c:pt idx="195">
                  <c:v>24.944444444444443</c:v>
                </c:pt>
                <c:pt idx="196">
                  <c:v>25.027777777777779</c:v>
                </c:pt>
                <c:pt idx="197">
                  <c:v>25.111111111111171</c:v>
                </c:pt>
                <c:pt idx="198">
                  <c:v>25.19444444444451</c:v>
                </c:pt>
                <c:pt idx="199">
                  <c:v>25.277777777777779</c:v>
                </c:pt>
                <c:pt idx="200">
                  <c:v>25.361111111111111</c:v>
                </c:pt>
                <c:pt idx="201">
                  <c:v>25.444444444444443</c:v>
                </c:pt>
                <c:pt idx="202">
                  <c:v>25.527777777777779</c:v>
                </c:pt>
                <c:pt idx="203">
                  <c:v>25.611111111111171</c:v>
                </c:pt>
                <c:pt idx="204">
                  <c:v>25.69444444444451</c:v>
                </c:pt>
                <c:pt idx="205">
                  <c:v>25.777777777777779</c:v>
                </c:pt>
                <c:pt idx="206">
                  <c:v>25.861111111111111</c:v>
                </c:pt>
              </c:numCache>
            </c:numRef>
          </c:xVal>
          <c:yVal>
            <c:numRef>
              <c:f>'[Evolution temperature mandrin cylrec.xlsx]Feuil1'!$J$8:$J$214</c:f>
              <c:numCache>
                <c:formatCode>General</c:formatCode>
                <c:ptCount val="207"/>
                <c:pt idx="0">
                  <c:v>300</c:v>
                </c:pt>
                <c:pt idx="1">
                  <c:v>300</c:v>
                </c:pt>
                <c:pt idx="2">
                  <c:v>299.5</c:v>
                </c:pt>
                <c:pt idx="3">
                  <c:v>299</c:v>
                </c:pt>
                <c:pt idx="4">
                  <c:v>298.5</c:v>
                </c:pt>
                <c:pt idx="5">
                  <c:v>298</c:v>
                </c:pt>
                <c:pt idx="6">
                  <c:v>297.5</c:v>
                </c:pt>
                <c:pt idx="7">
                  <c:v>297</c:v>
                </c:pt>
                <c:pt idx="8">
                  <c:v>296.5</c:v>
                </c:pt>
                <c:pt idx="9">
                  <c:v>296</c:v>
                </c:pt>
                <c:pt idx="10">
                  <c:v>295.5</c:v>
                </c:pt>
                <c:pt idx="11">
                  <c:v>295</c:v>
                </c:pt>
                <c:pt idx="12">
                  <c:v>294.5</c:v>
                </c:pt>
                <c:pt idx="13">
                  <c:v>294</c:v>
                </c:pt>
                <c:pt idx="14">
                  <c:v>293.5</c:v>
                </c:pt>
                <c:pt idx="15">
                  <c:v>293</c:v>
                </c:pt>
                <c:pt idx="16">
                  <c:v>292</c:v>
                </c:pt>
                <c:pt idx="17">
                  <c:v>292</c:v>
                </c:pt>
                <c:pt idx="18">
                  <c:v>290.5</c:v>
                </c:pt>
                <c:pt idx="19">
                  <c:v>289.5</c:v>
                </c:pt>
                <c:pt idx="20">
                  <c:v>289</c:v>
                </c:pt>
                <c:pt idx="21">
                  <c:v>288</c:v>
                </c:pt>
                <c:pt idx="22">
                  <c:v>287</c:v>
                </c:pt>
                <c:pt idx="23">
                  <c:v>286</c:v>
                </c:pt>
                <c:pt idx="24">
                  <c:v>280</c:v>
                </c:pt>
                <c:pt idx="25">
                  <c:v>278.5</c:v>
                </c:pt>
                <c:pt idx="26">
                  <c:v>276.5</c:v>
                </c:pt>
                <c:pt idx="27">
                  <c:v>274</c:v>
                </c:pt>
                <c:pt idx="28">
                  <c:v>271.5</c:v>
                </c:pt>
                <c:pt idx="29">
                  <c:v>269.5</c:v>
                </c:pt>
                <c:pt idx="30">
                  <c:v>266.5</c:v>
                </c:pt>
                <c:pt idx="31">
                  <c:v>264.5</c:v>
                </c:pt>
                <c:pt idx="32">
                  <c:v>261.5</c:v>
                </c:pt>
                <c:pt idx="33">
                  <c:v>259</c:v>
                </c:pt>
                <c:pt idx="34">
                  <c:v>256.5</c:v>
                </c:pt>
                <c:pt idx="35">
                  <c:v>253.5</c:v>
                </c:pt>
                <c:pt idx="36">
                  <c:v>250.5</c:v>
                </c:pt>
                <c:pt idx="37">
                  <c:v>247.5</c:v>
                </c:pt>
                <c:pt idx="38">
                  <c:v>245</c:v>
                </c:pt>
                <c:pt idx="39">
                  <c:v>242.5</c:v>
                </c:pt>
                <c:pt idx="40">
                  <c:v>239.5</c:v>
                </c:pt>
                <c:pt idx="41">
                  <c:v>236.5</c:v>
                </c:pt>
                <c:pt idx="42">
                  <c:v>233.5</c:v>
                </c:pt>
                <c:pt idx="43">
                  <c:v>230</c:v>
                </c:pt>
                <c:pt idx="44">
                  <c:v>226.5</c:v>
                </c:pt>
                <c:pt idx="45">
                  <c:v>223.5</c:v>
                </c:pt>
                <c:pt idx="46">
                  <c:v>220.5</c:v>
                </c:pt>
                <c:pt idx="47">
                  <c:v>217.5</c:v>
                </c:pt>
                <c:pt idx="48">
                  <c:v>213.5</c:v>
                </c:pt>
                <c:pt idx="49">
                  <c:v>210.5</c:v>
                </c:pt>
                <c:pt idx="50">
                  <c:v>207.5</c:v>
                </c:pt>
                <c:pt idx="51">
                  <c:v>203.5</c:v>
                </c:pt>
                <c:pt idx="52">
                  <c:v>200.5</c:v>
                </c:pt>
                <c:pt idx="53">
                  <c:v>196.5</c:v>
                </c:pt>
                <c:pt idx="54">
                  <c:v>192.5</c:v>
                </c:pt>
                <c:pt idx="55">
                  <c:v>189</c:v>
                </c:pt>
                <c:pt idx="56">
                  <c:v>185.5</c:v>
                </c:pt>
                <c:pt idx="57">
                  <c:v>181.5</c:v>
                </c:pt>
                <c:pt idx="58">
                  <c:v>179.5</c:v>
                </c:pt>
                <c:pt idx="59">
                  <c:v>177.5</c:v>
                </c:pt>
                <c:pt idx="60">
                  <c:v>175.5</c:v>
                </c:pt>
                <c:pt idx="61">
                  <c:v>173.5</c:v>
                </c:pt>
                <c:pt idx="62">
                  <c:v>171.5</c:v>
                </c:pt>
                <c:pt idx="63">
                  <c:v>169.5</c:v>
                </c:pt>
                <c:pt idx="64">
                  <c:v>167.5</c:v>
                </c:pt>
                <c:pt idx="65">
                  <c:v>165.5</c:v>
                </c:pt>
                <c:pt idx="66">
                  <c:v>164</c:v>
                </c:pt>
                <c:pt idx="67">
                  <c:v>162</c:v>
                </c:pt>
                <c:pt idx="68">
                  <c:v>160</c:v>
                </c:pt>
                <c:pt idx="69">
                  <c:v>158</c:v>
                </c:pt>
                <c:pt idx="70">
                  <c:v>156</c:v>
                </c:pt>
                <c:pt idx="71">
                  <c:v>154</c:v>
                </c:pt>
                <c:pt idx="72">
                  <c:v>152</c:v>
                </c:pt>
                <c:pt idx="73">
                  <c:v>150</c:v>
                </c:pt>
                <c:pt idx="74">
                  <c:v>148</c:v>
                </c:pt>
                <c:pt idx="75">
                  <c:v>145.5</c:v>
                </c:pt>
                <c:pt idx="76">
                  <c:v>143.5</c:v>
                </c:pt>
                <c:pt idx="77">
                  <c:v>141.5</c:v>
                </c:pt>
                <c:pt idx="78">
                  <c:v>139.5</c:v>
                </c:pt>
                <c:pt idx="79">
                  <c:v>137.5</c:v>
                </c:pt>
                <c:pt idx="80">
                  <c:v>135.5</c:v>
                </c:pt>
                <c:pt idx="81">
                  <c:v>133.5</c:v>
                </c:pt>
                <c:pt idx="82">
                  <c:v>131.5</c:v>
                </c:pt>
                <c:pt idx="83">
                  <c:v>129.5</c:v>
                </c:pt>
                <c:pt idx="84">
                  <c:v>128.5</c:v>
                </c:pt>
                <c:pt idx="85">
                  <c:v>128.5</c:v>
                </c:pt>
                <c:pt idx="86">
                  <c:v>127.5</c:v>
                </c:pt>
                <c:pt idx="87">
                  <c:v>127.5</c:v>
                </c:pt>
                <c:pt idx="88">
                  <c:v>127</c:v>
                </c:pt>
                <c:pt idx="89">
                  <c:v>126.5</c:v>
                </c:pt>
                <c:pt idx="90">
                  <c:v>126.5</c:v>
                </c:pt>
                <c:pt idx="91">
                  <c:v>125.5</c:v>
                </c:pt>
                <c:pt idx="92">
                  <c:v>125.5</c:v>
                </c:pt>
                <c:pt idx="93">
                  <c:v>124.5</c:v>
                </c:pt>
                <c:pt idx="94">
                  <c:v>124.5</c:v>
                </c:pt>
                <c:pt idx="95">
                  <c:v>124</c:v>
                </c:pt>
                <c:pt idx="96">
                  <c:v>123.5</c:v>
                </c:pt>
                <c:pt idx="97">
                  <c:v>123.5</c:v>
                </c:pt>
                <c:pt idx="98">
                  <c:v>122.5</c:v>
                </c:pt>
                <c:pt idx="99">
                  <c:v>122.5</c:v>
                </c:pt>
                <c:pt idx="100">
                  <c:v>121.5</c:v>
                </c:pt>
                <c:pt idx="101">
                  <c:v>121.5</c:v>
                </c:pt>
                <c:pt idx="102">
                  <c:v>120.5</c:v>
                </c:pt>
                <c:pt idx="103">
                  <c:v>120.5</c:v>
                </c:pt>
                <c:pt idx="104">
                  <c:v>120</c:v>
                </c:pt>
                <c:pt idx="105">
                  <c:v>119.5</c:v>
                </c:pt>
                <c:pt idx="106">
                  <c:v>119.5</c:v>
                </c:pt>
                <c:pt idx="107">
                  <c:v>118.5</c:v>
                </c:pt>
                <c:pt idx="108">
                  <c:v>118.5</c:v>
                </c:pt>
                <c:pt idx="109">
                  <c:v>117.5</c:v>
                </c:pt>
                <c:pt idx="110">
                  <c:v>117.5</c:v>
                </c:pt>
                <c:pt idx="111">
                  <c:v>116.5</c:v>
                </c:pt>
                <c:pt idx="112">
                  <c:v>116.5</c:v>
                </c:pt>
                <c:pt idx="113">
                  <c:v>116</c:v>
                </c:pt>
                <c:pt idx="114">
                  <c:v>115.5</c:v>
                </c:pt>
                <c:pt idx="115">
                  <c:v>115.5</c:v>
                </c:pt>
                <c:pt idx="116">
                  <c:v>114.5</c:v>
                </c:pt>
                <c:pt idx="117">
                  <c:v>114.5</c:v>
                </c:pt>
                <c:pt idx="118">
                  <c:v>113.5</c:v>
                </c:pt>
                <c:pt idx="119">
                  <c:v>113.5</c:v>
                </c:pt>
                <c:pt idx="120">
                  <c:v>112.5</c:v>
                </c:pt>
                <c:pt idx="121">
                  <c:v>112.5</c:v>
                </c:pt>
                <c:pt idx="122">
                  <c:v>111.5</c:v>
                </c:pt>
                <c:pt idx="123">
                  <c:v>111.5</c:v>
                </c:pt>
                <c:pt idx="124">
                  <c:v>111</c:v>
                </c:pt>
                <c:pt idx="125">
                  <c:v>110.5</c:v>
                </c:pt>
                <c:pt idx="126">
                  <c:v>110.5</c:v>
                </c:pt>
                <c:pt idx="127">
                  <c:v>109.5</c:v>
                </c:pt>
                <c:pt idx="128">
                  <c:v>109.5</c:v>
                </c:pt>
                <c:pt idx="129">
                  <c:v>108.5</c:v>
                </c:pt>
                <c:pt idx="130">
                  <c:v>108.5</c:v>
                </c:pt>
                <c:pt idx="131">
                  <c:v>107.5</c:v>
                </c:pt>
                <c:pt idx="132">
                  <c:v>103.5</c:v>
                </c:pt>
                <c:pt idx="133">
                  <c:v>99.2</c:v>
                </c:pt>
                <c:pt idx="134">
                  <c:v>98.7</c:v>
                </c:pt>
                <c:pt idx="135">
                  <c:v>98.2</c:v>
                </c:pt>
                <c:pt idx="136">
                  <c:v>97.7</c:v>
                </c:pt>
                <c:pt idx="137">
                  <c:v>97.2</c:v>
                </c:pt>
                <c:pt idx="138">
                  <c:v>96.7</c:v>
                </c:pt>
                <c:pt idx="139">
                  <c:v>96.2</c:v>
                </c:pt>
                <c:pt idx="140">
                  <c:v>94.7</c:v>
                </c:pt>
                <c:pt idx="141">
                  <c:v>92.149999999999991</c:v>
                </c:pt>
                <c:pt idx="142">
                  <c:v>90.6</c:v>
                </c:pt>
                <c:pt idx="143">
                  <c:v>89.05</c:v>
                </c:pt>
                <c:pt idx="144">
                  <c:v>86.45</c:v>
                </c:pt>
                <c:pt idx="145">
                  <c:v>83.75</c:v>
                </c:pt>
                <c:pt idx="146">
                  <c:v>81.55</c:v>
                </c:pt>
                <c:pt idx="147">
                  <c:v>79.849999999999994</c:v>
                </c:pt>
                <c:pt idx="148">
                  <c:v>77.599999999999994</c:v>
                </c:pt>
                <c:pt idx="149">
                  <c:v>74.599999999999994</c:v>
                </c:pt>
                <c:pt idx="150">
                  <c:v>72.149999999999991</c:v>
                </c:pt>
                <c:pt idx="151">
                  <c:v>68.950000000000017</c:v>
                </c:pt>
                <c:pt idx="152">
                  <c:v>66.25</c:v>
                </c:pt>
                <c:pt idx="153">
                  <c:v>63.400000000000006</c:v>
                </c:pt>
                <c:pt idx="154">
                  <c:v>59.7</c:v>
                </c:pt>
                <c:pt idx="155">
                  <c:v>56.449999999999996</c:v>
                </c:pt>
                <c:pt idx="156">
                  <c:v>53.849999999999994</c:v>
                </c:pt>
                <c:pt idx="157">
                  <c:v>51.100000000000009</c:v>
                </c:pt>
                <c:pt idx="158">
                  <c:v>48</c:v>
                </c:pt>
                <c:pt idx="159">
                  <c:v>44.65</c:v>
                </c:pt>
                <c:pt idx="160">
                  <c:v>40.75</c:v>
                </c:pt>
                <c:pt idx="161">
                  <c:v>34.300000000000004</c:v>
                </c:pt>
                <c:pt idx="162">
                  <c:v>26.95</c:v>
                </c:pt>
                <c:pt idx="163">
                  <c:v>17.350000000000001</c:v>
                </c:pt>
                <c:pt idx="164">
                  <c:v>12</c:v>
                </c:pt>
                <c:pt idx="165">
                  <c:v>10.3</c:v>
                </c:pt>
                <c:pt idx="166">
                  <c:v>9.93</c:v>
                </c:pt>
                <c:pt idx="167">
                  <c:v>9.8500000000000068</c:v>
                </c:pt>
                <c:pt idx="168">
                  <c:v>9.83</c:v>
                </c:pt>
                <c:pt idx="169">
                  <c:v>9.83</c:v>
                </c:pt>
                <c:pt idx="170">
                  <c:v>9.83</c:v>
                </c:pt>
                <c:pt idx="171">
                  <c:v>9.83</c:v>
                </c:pt>
                <c:pt idx="172">
                  <c:v>9.83</c:v>
                </c:pt>
                <c:pt idx="173">
                  <c:v>9.83</c:v>
                </c:pt>
                <c:pt idx="174">
                  <c:v>9.83</c:v>
                </c:pt>
                <c:pt idx="175">
                  <c:v>9.83</c:v>
                </c:pt>
                <c:pt idx="176">
                  <c:v>9.83</c:v>
                </c:pt>
                <c:pt idx="177">
                  <c:v>9.83</c:v>
                </c:pt>
                <c:pt idx="178">
                  <c:v>9.83</c:v>
                </c:pt>
                <c:pt idx="179">
                  <c:v>9.83</c:v>
                </c:pt>
                <c:pt idx="180">
                  <c:v>9.83</c:v>
                </c:pt>
                <c:pt idx="181">
                  <c:v>9.83</c:v>
                </c:pt>
                <c:pt idx="182">
                  <c:v>9.83</c:v>
                </c:pt>
                <c:pt idx="183">
                  <c:v>9.83</c:v>
                </c:pt>
                <c:pt idx="184">
                  <c:v>9.83</c:v>
                </c:pt>
                <c:pt idx="185">
                  <c:v>9.83</c:v>
                </c:pt>
                <c:pt idx="186">
                  <c:v>9.83</c:v>
                </c:pt>
                <c:pt idx="187">
                  <c:v>9.83</c:v>
                </c:pt>
                <c:pt idx="188">
                  <c:v>9.83</c:v>
                </c:pt>
                <c:pt idx="189">
                  <c:v>9.83</c:v>
                </c:pt>
                <c:pt idx="190">
                  <c:v>9.83</c:v>
                </c:pt>
                <c:pt idx="191">
                  <c:v>9.83</c:v>
                </c:pt>
                <c:pt idx="192">
                  <c:v>9.83</c:v>
                </c:pt>
                <c:pt idx="193">
                  <c:v>9.83</c:v>
                </c:pt>
                <c:pt idx="194">
                  <c:v>9.83</c:v>
                </c:pt>
                <c:pt idx="195">
                  <c:v>9.83</c:v>
                </c:pt>
                <c:pt idx="196">
                  <c:v>9.83</c:v>
                </c:pt>
                <c:pt idx="197">
                  <c:v>9.83</c:v>
                </c:pt>
                <c:pt idx="198">
                  <c:v>9.83</c:v>
                </c:pt>
                <c:pt idx="199">
                  <c:v>9.83</c:v>
                </c:pt>
                <c:pt idx="200">
                  <c:v>9.83</c:v>
                </c:pt>
                <c:pt idx="201">
                  <c:v>9.83</c:v>
                </c:pt>
                <c:pt idx="202">
                  <c:v>9.83</c:v>
                </c:pt>
                <c:pt idx="203">
                  <c:v>9.83</c:v>
                </c:pt>
                <c:pt idx="204">
                  <c:v>9.83</c:v>
                </c:pt>
                <c:pt idx="205">
                  <c:v>9.83</c:v>
                </c:pt>
                <c:pt idx="206">
                  <c:v>9.83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47040"/>
        <c:axId val="32677888"/>
      </c:scatterChart>
      <c:valAx>
        <c:axId val="32647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Temps (h)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32677888"/>
        <c:crosses val="autoZero"/>
        <c:crossBetween val="midCat"/>
      </c:valAx>
      <c:valAx>
        <c:axId val="3267788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Température (K)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crossAx val="3264704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0.8371</cdr:y>
    </cdr:from>
    <cdr:to>
      <cdr:x>1</cdr:x>
      <cdr:y>1</cdr:y>
    </cdr:to>
    <cdr:sp macro="" textlink="">
      <cdr:nvSpPr>
        <cdr:cNvPr id="2" name="Zone de texte 1"/>
        <cdr:cNvSpPr txBox="1"/>
      </cdr:nvSpPr>
      <cdr:spPr>
        <a:xfrm xmlns:a="http://schemas.openxmlformats.org/drawingml/2006/main">
          <a:off x="163902" y="2122099"/>
          <a:ext cx="5322498" cy="370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r-FR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8AFBD-E9C6-4262-B523-9B6D16756E02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6CC49-86A7-4ADB-BFAD-90F36C1811D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901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cryo</a:t>
            </a:r>
            <a:r>
              <a:rPr lang="fr-FR" dirty="0" smtClean="0"/>
              <a:t> est l’étude</a:t>
            </a:r>
            <a:r>
              <a:rPr lang="fr-FR" baseline="0" dirty="0" smtClean="0"/>
              <a:t> … </a:t>
            </a:r>
          </a:p>
          <a:p>
            <a:r>
              <a:rPr lang="fr-FR" baseline="0" dirty="0" smtClean="0"/>
              <a:t>Domaine d’application multiple : Application médicale de base comme le traitement des verrues 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 des applications à la pointe de la recherche expérimentale comme l’étude de la supraconductivité.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3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Test des caractéristiques</a:t>
            </a:r>
            <a:r>
              <a:rPr lang="fr-FR" baseline="0" dirty="0" smtClean="0"/>
              <a:t> du supra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123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Explication de l’intérêt du</a:t>
            </a:r>
            <a:r>
              <a:rPr lang="fr-FR" baseline="0" dirty="0" smtClean="0"/>
              <a:t> vide : Sinon, à ces températures, tous les constituants de l’air seraient solides =&gt; conduction !</a:t>
            </a:r>
          </a:p>
          <a:p>
            <a:r>
              <a:rPr lang="fr-FR" baseline="0" dirty="0" smtClean="0"/>
              <a:t>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: Pour simuler le champ propre du supra que l’on teste : pour imposer le champ magnétique.</a:t>
            </a:r>
          </a:p>
          <a:p>
            <a:r>
              <a:rPr lang="fr-FR" baseline="0" dirty="0" smtClean="0"/>
              <a:t>Hélium liquide : Pour maintenir l’aimant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supra</a:t>
            </a:r>
          </a:p>
          <a:p>
            <a:r>
              <a:rPr lang="fr-FR" baseline="0" dirty="0" smtClean="0"/>
              <a:t>Ecrans azote : Pour que le rayonnement ne soit pas trop important.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436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Explication de l’intérêt du</a:t>
            </a:r>
            <a:r>
              <a:rPr lang="fr-FR" baseline="0" dirty="0" smtClean="0"/>
              <a:t> vide : Sinon, à ces températures, tous les constituants de l’air seraient solides =&gt; conduction !</a:t>
            </a:r>
          </a:p>
          <a:p>
            <a:r>
              <a:rPr lang="fr-FR" baseline="0" dirty="0" smtClean="0"/>
              <a:t>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: Pour simuler le champ propre du supra que l’on teste : pour imposer le champ magnétique.</a:t>
            </a:r>
          </a:p>
          <a:p>
            <a:r>
              <a:rPr lang="fr-FR" baseline="0" dirty="0" smtClean="0"/>
              <a:t>Hélium liquide : Pour maintenir l’aimant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supra</a:t>
            </a:r>
          </a:p>
          <a:p>
            <a:r>
              <a:rPr lang="fr-FR" baseline="0" dirty="0" smtClean="0"/>
              <a:t>Ecrans azote : Pour que le rayonnement ne soit pas trop important.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436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Explication de l’intérêt du</a:t>
            </a:r>
            <a:r>
              <a:rPr lang="fr-FR" baseline="0" dirty="0" smtClean="0"/>
              <a:t> vide : Sinon, à ces températures, tous les constituants de l’air seraient solides =&gt; conduction !</a:t>
            </a:r>
          </a:p>
          <a:p>
            <a:r>
              <a:rPr lang="fr-FR" baseline="0" dirty="0" smtClean="0"/>
              <a:t>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: Pour simuler le champ propre du supra que l’on teste : pour imposer le champ magnétique.</a:t>
            </a:r>
          </a:p>
          <a:p>
            <a:r>
              <a:rPr lang="fr-FR" baseline="0" dirty="0" smtClean="0"/>
              <a:t>Hélium liquide : Pour maintenir l’aimant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supra</a:t>
            </a:r>
          </a:p>
          <a:p>
            <a:r>
              <a:rPr lang="fr-FR" baseline="0" dirty="0" smtClean="0"/>
              <a:t>Ecrans azote : Pour que le rayonnement ne soit pas trop important.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436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Explication de l’intérêt du</a:t>
            </a:r>
            <a:r>
              <a:rPr lang="fr-FR" baseline="0" dirty="0" smtClean="0"/>
              <a:t> vide : Sinon, à ces températures, tous les constituants de l’air seraient solides =&gt; conduction !</a:t>
            </a:r>
          </a:p>
          <a:p>
            <a:r>
              <a:rPr lang="fr-FR" baseline="0" dirty="0" smtClean="0"/>
              <a:t>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: Pour simuler le champ propre du supra que l’on teste : pour imposer le champ magnétique.</a:t>
            </a:r>
          </a:p>
          <a:p>
            <a:r>
              <a:rPr lang="fr-FR" baseline="0" dirty="0" smtClean="0"/>
              <a:t>Hélium liquide : Pour maintenir l’aimant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supra</a:t>
            </a:r>
          </a:p>
          <a:p>
            <a:r>
              <a:rPr lang="fr-FR" baseline="0" dirty="0" smtClean="0"/>
              <a:t>Ecrans azote : Pour que le rayonnement ne soit pas trop important.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436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Explication de l’intérêt du</a:t>
            </a:r>
            <a:r>
              <a:rPr lang="fr-FR" baseline="0" dirty="0" smtClean="0"/>
              <a:t> vide : Sinon, à ces températures, tous les constituants de l’air seraient solides =&gt; conduction !</a:t>
            </a:r>
          </a:p>
          <a:p>
            <a:r>
              <a:rPr lang="fr-FR" baseline="0" dirty="0" smtClean="0"/>
              <a:t>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: Pour simuler le champ propre du supra que l’on teste : pour imposer le champ magnétique.</a:t>
            </a:r>
          </a:p>
          <a:p>
            <a:r>
              <a:rPr lang="fr-FR" baseline="0" dirty="0" smtClean="0"/>
              <a:t>Hélium liquide : Pour maintenir l’aimant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supra</a:t>
            </a:r>
          </a:p>
          <a:p>
            <a:r>
              <a:rPr lang="fr-FR" baseline="0" dirty="0" smtClean="0"/>
              <a:t>Ecrans azote : Pour que le rayonnement ne soit pas trop important.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436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Une</a:t>
            </a:r>
            <a:r>
              <a:rPr lang="fr-FR" baseline="0" dirty="0" smtClean="0"/>
              <a:t> restriction est que la tête froide doit être éloigné du champ magnétique créé par le </a:t>
            </a:r>
            <a:r>
              <a:rPr lang="fr-FR" baseline="0" dirty="0" err="1" smtClean="0"/>
              <a:t>NbTi</a:t>
            </a:r>
            <a:r>
              <a:rPr lang="fr-FR" baseline="0" dirty="0" smtClean="0"/>
              <a:t> =&gt; Ok ! Barres de 2m.</a:t>
            </a:r>
          </a:p>
          <a:p>
            <a:r>
              <a:rPr lang="fr-FR" baseline="0" dirty="0" smtClean="0"/>
              <a:t>La puissance du 2</a:t>
            </a:r>
            <a:r>
              <a:rPr lang="fr-FR" baseline="30000" dirty="0" smtClean="0"/>
              <a:t>ème</a:t>
            </a:r>
            <a:r>
              <a:rPr lang="fr-FR" baseline="0" dirty="0" smtClean="0"/>
              <a:t> étage du </a:t>
            </a:r>
            <a:r>
              <a:rPr lang="fr-FR" baseline="0" dirty="0" err="1" smtClean="0"/>
              <a:t>cryocooler</a:t>
            </a:r>
            <a:r>
              <a:rPr lang="fr-FR" baseline="0" dirty="0" smtClean="0"/>
              <a:t> dépend de la température.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On a utilisé du laiton parce que peu conducteur de la chaleur.</a:t>
            </a:r>
          </a:p>
          <a:p>
            <a:r>
              <a:rPr lang="fr-FR" dirty="0" smtClean="0"/>
              <a:t>On a utilisé supra pour les mêmes raisons. L’objectif était d’éviter de charger en température les étages inférieurs.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L’important est de dimensionner pour faire passer les courants.</a:t>
            </a:r>
          </a:p>
          <a:p>
            <a:r>
              <a:rPr lang="fr-FR" baseline="0" dirty="0" smtClean="0"/>
              <a:t>Rapport au temps de refroidissement, pas d’implication. C’est ce qui est en dessous qu’il faut refroidir, et au vu des dimensions, c’est le frein thermique.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451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Intérêt des </a:t>
            </a:r>
            <a:r>
              <a:rPr lang="fr-FR" dirty="0" err="1" smtClean="0"/>
              <a:t>busbars</a:t>
            </a:r>
            <a:r>
              <a:rPr lang="fr-FR" dirty="0" smtClean="0"/>
              <a:t> : 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ou hors de la station, ces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busbars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sont nécessaires pour alimenter l’aimant ou extraire la grande quantité d’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énérgie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libérée lors du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quench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 supraconducteur. Dans notre cas, les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busbars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servent également de lien thermique entre la tête froide et le mandrin.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82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</a:t>
            </a:r>
            <a:r>
              <a:rPr lang="fr-FR" baseline="0" dirty="0" smtClean="0"/>
              <a:t> cause du retreint thermique : On a mis une bague </a:t>
            </a:r>
            <a:r>
              <a:rPr lang="fr-FR" baseline="0" smtClean="0"/>
              <a:t>de titane.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82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82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82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Après cela, la création des </a:t>
            </a:r>
            <a:r>
              <a:rPr lang="fr-FR" dirty="0" err="1" smtClean="0"/>
              <a:t>busbars</a:t>
            </a:r>
            <a:r>
              <a:rPr lang="fr-FR" dirty="0" smtClean="0"/>
              <a:t> ne pose pas problème.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680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Obligé de modifier le mandrin =&gt; impossible</a:t>
            </a:r>
            <a:r>
              <a:rPr lang="fr-FR" baseline="0" dirty="0" smtClean="0"/>
              <a:t> de créer un mandrin circulaire en partant des surfaces rectangulaires des </a:t>
            </a:r>
            <a:r>
              <a:rPr lang="fr-FR" baseline="0" dirty="0" err="1" smtClean="0"/>
              <a:t>busbars</a:t>
            </a: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523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9483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On vérifie numériquement que la longueur de la barre est un frein important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300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barres ont une section initiale de 659mm², j’ai appliqué un correctif.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6CC49-86A7-4ADB-BFAD-90F36C1811DF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789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7270AFE-4336-44CD-8263-17AEB705587E}" type="datetimeFigureOut">
              <a:rPr lang="fr-FR" smtClean="0"/>
              <a:pPr/>
              <a:t>02/09/2011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4EC9EF-0A47-4122-BBB9-2C1D79F49B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png"/><Relationship Id="rId7" Type="http://schemas.openxmlformats.org/officeDocument/2006/relationships/image" Target="../media/image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504" y="3039288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thermique d’un IRM portable sans hélium liquide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5597" y="2298342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Stage ingénieur du 4 avril 2011 au 30 septembre 2011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14121" y="3933056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Tuteur CEA : Bertrand HERVIEU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9285" y="4488740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Tuteur ENSEM : Alain DEGIOVANNI</a:t>
            </a:r>
            <a:endParaRPr lang="fr-FR" dirty="0"/>
          </a:p>
        </p:txBody>
      </p:sp>
      <p:pic>
        <p:nvPicPr>
          <p:cNvPr id="1026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ZoneTexte 7"/>
          <p:cNvSpPr txBox="1"/>
          <p:nvPr/>
        </p:nvSpPr>
        <p:spPr>
          <a:xfrm>
            <a:off x="128844" y="6309320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Pierre-Alain DANDONNEAU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642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 CEA</a:t>
            </a:r>
            <a:endParaRPr lang="fr-FR" dirty="0"/>
          </a:p>
        </p:txBody>
      </p:sp>
      <p:pic>
        <p:nvPicPr>
          <p:cNvPr id="5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7" name="ZoneTexte 6"/>
          <p:cNvSpPr txBox="1"/>
          <p:nvPr/>
        </p:nvSpPr>
        <p:spPr>
          <a:xfrm>
            <a:off x="208492" y="908720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Près de 16 000 salariés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79512" y="1412776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10 centres de recherche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79512" y="1979548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4,2 milliards d’€ de budget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72996" y="2411596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4 départements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0" y="3212976"/>
            <a:ext cx="241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Direction des sciences du vivant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2376264" y="3214717"/>
            <a:ext cx="241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Direction des sciences de la matière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4680520" y="3212976"/>
            <a:ext cx="241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Direction de la recherche technologique</a:t>
            </a:r>
            <a:endParaRPr lang="fr-FR" dirty="0"/>
          </a:p>
        </p:txBody>
      </p:sp>
      <p:grpSp>
        <p:nvGrpSpPr>
          <p:cNvPr id="28" name="Groupe 27"/>
          <p:cNvGrpSpPr/>
          <p:nvPr/>
        </p:nvGrpSpPr>
        <p:grpSpPr>
          <a:xfrm>
            <a:off x="899592" y="2780928"/>
            <a:ext cx="6984776" cy="432048"/>
            <a:chOff x="899592" y="2780928"/>
            <a:chExt cx="6984776" cy="432048"/>
          </a:xfrm>
        </p:grpSpPr>
        <p:cxnSp>
          <p:nvCxnSpPr>
            <p:cNvPr id="12" name="Connecteur droit avec flèche 11"/>
            <p:cNvCxnSpPr/>
            <p:nvPr/>
          </p:nvCxnSpPr>
          <p:spPr>
            <a:xfrm rot="10800000" flipV="1">
              <a:off x="899592" y="2780928"/>
              <a:ext cx="3168352" cy="3600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>
            <a:xfrm rot="10800000" flipV="1">
              <a:off x="3491880" y="2780928"/>
              <a:ext cx="936104" cy="3600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>
              <a:off x="4788024" y="2780928"/>
              <a:ext cx="720080" cy="43204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>
              <a:off x="5220072" y="2780928"/>
              <a:ext cx="2664296" cy="43204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/>
          <p:cNvSpPr txBox="1"/>
          <p:nvPr/>
        </p:nvSpPr>
        <p:spPr>
          <a:xfrm>
            <a:off x="6804248" y="322575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Direction des application militaires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ZoneTexte 5"/>
          <p:cNvSpPr txBox="1"/>
          <p:nvPr/>
        </p:nvSpPr>
        <p:spPr>
          <a:xfrm>
            <a:off x="0" y="0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DSM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8980" y="1412776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Plus de 3500 personnes (10% de doctorants)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5496" y="1763524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2000 publications scientifiques par an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2204864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IRFU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8980" y="2555612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SACM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5496" y="2771636"/>
            <a:ext cx="893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120 personnes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3717032"/>
            <a:ext cx="241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Laboratoire d’étude et de développement pour les accélérateurs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2376264" y="3718773"/>
            <a:ext cx="2411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Laboratoire d’études des structures accélératrices et des radiofréquences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680520" y="3717032"/>
            <a:ext cx="241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Laboratoire cryogénie et stations d’essais</a:t>
            </a:r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899592" y="3284984"/>
            <a:ext cx="6984776" cy="432048"/>
            <a:chOff x="899592" y="2780928"/>
            <a:chExt cx="6984776" cy="432048"/>
          </a:xfrm>
        </p:grpSpPr>
        <p:cxnSp>
          <p:nvCxnSpPr>
            <p:cNvPr id="16" name="Connecteur droit avec flèche 15"/>
            <p:cNvCxnSpPr/>
            <p:nvPr/>
          </p:nvCxnSpPr>
          <p:spPr>
            <a:xfrm rot="10800000" flipV="1">
              <a:off x="899592" y="2780928"/>
              <a:ext cx="3168352" cy="3600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 rot="10800000" flipV="1">
              <a:off x="3491880" y="2780928"/>
              <a:ext cx="936104" cy="3600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>
              <a:off x="4788024" y="2780928"/>
              <a:ext cx="720080" cy="43204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5220072" y="2780928"/>
              <a:ext cx="2664296" cy="43204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/>
          <p:cNvSpPr txBox="1"/>
          <p:nvPr/>
        </p:nvSpPr>
        <p:spPr>
          <a:xfrm>
            <a:off x="6804248" y="3729806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Laboratoire d’études des aimants supraconducteurs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11560" y="98072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I] </a:t>
            </a:r>
            <a:r>
              <a:rPr lang="fr-FR" dirty="0" err="1" smtClean="0"/>
              <a:t>Pré-requis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83568" y="1166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Plan de la présentation</a:t>
            </a:r>
            <a:endParaRPr lang="fr-FR" dirty="0"/>
          </a:p>
        </p:txBody>
      </p:sp>
      <p:pic>
        <p:nvPicPr>
          <p:cNvPr id="6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9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8851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11560" y="98072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I] </a:t>
            </a:r>
            <a:r>
              <a:rPr lang="fr-FR" dirty="0" err="1" smtClean="0"/>
              <a:t>Pré-requis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83568" y="1166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Plan de la présentation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187624" y="1700808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Qu’est ce que la cryogénie ?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209049" y="2780928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Qu’est ce que la supraconductivité ?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22942" y="4077072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Dans quel contexte se positionne le projet ?</a:t>
            </a:r>
            <a:endParaRPr lang="fr-FR" dirty="0"/>
          </a:p>
        </p:txBody>
      </p:sp>
      <p:pic>
        <p:nvPicPr>
          <p:cNvPr id="8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10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00780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11560" y="98072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I] </a:t>
            </a:r>
            <a:r>
              <a:rPr lang="fr-FR" dirty="0" err="1" smtClean="0"/>
              <a:t>Pré-requis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83568" y="1166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Plan de la présentation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83568" y="220486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II] Design de la station d’essai</a:t>
            </a:r>
            <a:endParaRPr lang="fr-FR" dirty="0"/>
          </a:p>
        </p:txBody>
      </p:sp>
      <p:pic>
        <p:nvPicPr>
          <p:cNvPr id="7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9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87330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11560" y="98072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I] </a:t>
            </a:r>
            <a:r>
              <a:rPr lang="fr-FR" dirty="0" err="1" smtClean="0"/>
              <a:t>Pré-requis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83568" y="1166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Plan de la présentation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83568" y="220486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II] Design de la station d’essai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187624" y="309015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Quel design a été retenu ?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187624" y="4149080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Descriptif des différents éléments.</a:t>
            </a:r>
            <a:endParaRPr lang="fr-FR" dirty="0"/>
          </a:p>
        </p:txBody>
      </p:sp>
      <p:pic>
        <p:nvPicPr>
          <p:cNvPr id="9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11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7294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98072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I] </a:t>
            </a:r>
            <a:r>
              <a:rPr lang="fr-FR" dirty="0" err="1" smtClean="0"/>
              <a:t>Pré-requis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83568" y="1166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Plan de la présentation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83568" y="220486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II] Design de la station d’essai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11560" y="37170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III] Modélisations numérique</a:t>
            </a:r>
            <a:endParaRPr lang="fr-FR" dirty="0"/>
          </a:p>
        </p:txBody>
      </p:sp>
      <p:pic>
        <p:nvPicPr>
          <p:cNvPr id="8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10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22036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98072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I] </a:t>
            </a:r>
            <a:r>
              <a:rPr lang="fr-FR" dirty="0" err="1" smtClean="0"/>
              <a:t>Pré-requis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83568" y="1166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Plan de la présentation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83568" y="220486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II] Design de la station d’essai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11560" y="371703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III] Modélisations numérique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187624" y="436510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Présentation du logiciel utilisé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187624" y="501317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Présentation du travail effectué, étape par étape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207166" y="573325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Résultats</a:t>
            </a:r>
            <a:endParaRPr lang="fr-FR" dirty="0"/>
          </a:p>
        </p:txBody>
      </p:sp>
      <p:pic>
        <p:nvPicPr>
          <p:cNvPr id="11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13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0202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847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Pré-requis</a:t>
            </a:r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0" y="38780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Qu’est ce que la cryogénie ?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948172" y="1484784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La cryogénie est l’étude et la production des basses températures (inférieures à 120K). </a:t>
            </a:r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2192998973"/>
              </p:ext>
            </p:extLst>
          </p:nvPr>
        </p:nvGraphicFramePr>
        <p:xfrm>
          <a:off x="467544" y="2636912"/>
          <a:ext cx="345638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2080204111"/>
              </p:ext>
            </p:extLst>
          </p:nvPr>
        </p:nvGraphicFramePr>
        <p:xfrm>
          <a:off x="4716016" y="2780928"/>
          <a:ext cx="367240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/>
          <p:cNvSpPr/>
          <p:nvPr/>
        </p:nvSpPr>
        <p:spPr>
          <a:xfrm>
            <a:off x="935596" y="573325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Les propriétés thermique ne sont pas constantes sur le domaine 4K – 300K</a:t>
            </a:r>
            <a:endParaRPr lang="fr-FR" dirty="0"/>
          </a:p>
        </p:txBody>
      </p:sp>
      <p:pic>
        <p:nvPicPr>
          <p:cNvPr id="9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pic>
        <p:nvPicPr>
          <p:cNvPr id="11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1847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Pré-requis</a:t>
            </a:r>
            <a:endParaRPr lang="fr-FR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0" y="38780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Qu’est ce que la supraconductivité ?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37828" y="1663933"/>
            <a:ext cx="766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La supraconductivité est un phénomène qui se caractérise par l’absence de résistance électrique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3438833" y="2408306"/>
            <a:ext cx="3010715" cy="1517650"/>
            <a:chOff x="3428691" y="2670175"/>
            <a:chExt cx="3010715" cy="1517650"/>
          </a:xfrm>
        </p:grpSpPr>
        <p:pic>
          <p:nvPicPr>
            <p:cNvPr id="9" name="Image 8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3762" y="2670175"/>
              <a:ext cx="2276475" cy="1517650"/>
            </a:xfrm>
            <a:prstGeom prst="rect">
              <a:avLst/>
            </a:prstGeom>
          </p:spPr>
        </p:pic>
        <p:sp>
          <p:nvSpPr>
            <p:cNvPr id="10" name="Zone de texte 12"/>
            <p:cNvSpPr txBox="1">
              <a:spLocks noChangeArrowheads="1"/>
            </p:cNvSpPr>
            <p:nvPr/>
          </p:nvSpPr>
          <p:spPr bwMode="auto">
            <a:xfrm>
              <a:off x="3428691" y="2670175"/>
              <a:ext cx="1723390" cy="313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900" dirty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Matériau non supraconducteur</a:t>
              </a:r>
              <a:endPara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1" name="Zone de texte 13"/>
            <p:cNvSpPr txBox="1">
              <a:spLocks noChangeArrowheads="1"/>
            </p:cNvSpPr>
            <p:nvPr/>
          </p:nvSpPr>
          <p:spPr bwMode="auto">
            <a:xfrm>
              <a:off x="4716016" y="3298576"/>
              <a:ext cx="1723390" cy="313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900" dirty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Matériau supraconducteur</a:t>
              </a:r>
              <a:endPara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567640" y="4384374"/>
            <a:ext cx="5732243" cy="1737484"/>
            <a:chOff x="899591" y="4365104"/>
            <a:chExt cx="5732243" cy="1737484"/>
          </a:xfrm>
        </p:grpSpPr>
        <p:sp>
          <p:nvSpPr>
            <p:cNvPr id="13" name="ZoneTexte 12"/>
            <p:cNvSpPr txBox="1"/>
            <p:nvPr/>
          </p:nvSpPr>
          <p:spPr>
            <a:xfrm>
              <a:off x="899591" y="5013176"/>
              <a:ext cx="3821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Il faut que</a:t>
              </a:r>
              <a:endParaRPr lang="fr-FR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810338" y="4365104"/>
              <a:ext cx="3821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T &lt; T</a:t>
              </a:r>
              <a:r>
                <a:rPr lang="fr-FR" baseline="-25000" dirty="0" smtClean="0"/>
                <a:t>C</a:t>
              </a:r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810339" y="5013176"/>
              <a:ext cx="3821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J &lt; J</a:t>
              </a:r>
              <a:r>
                <a:rPr lang="fr-FR" baseline="-25000" dirty="0" smtClean="0"/>
                <a:t>C</a:t>
              </a:r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810339" y="5733256"/>
              <a:ext cx="3821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B &lt; B</a:t>
              </a:r>
              <a:r>
                <a:rPr lang="fr-FR" baseline="-25000" dirty="0" smtClean="0"/>
                <a:t>C</a:t>
              </a:r>
              <a:endParaRPr lang="fr-FR" dirty="0"/>
            </a:p>
          </p:txBody>
        </p:sp>
        <p:sp>
          <p:nvSpPr>
            <p:cNvPr id="18" name="Accolade ouvrante 17"/>
            <p:cNvSpPr/>
            <p:nvPr/>
          </p:nvSpPr>
          <p:spPr>
            <a:xfrm>
              <a:off x="2267744" y="4365104"/>
              <a:ext cx="360040" cy="1737484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087" y="4079569"/>
            <a:ext cx="3260924" cy="2644417"/>
          </a:xfrm>
          <a:prstGeom prst="rect">
            <a:avLst/>
          </a:prstGeom>
          <a:noFill/>
        </p:spPr>
      </p:pic>
      <p:sp>
        <p:nvSpPr>
          <p:cNvPr id="21" name="Zone de texte 2"/>
          <p:cNvSpPr txBox="1">
            <a:spLocks noChangeArrowheads="1"/>
          </p:cNvSpPr>
          <p:nvPr/>
        </p:nvSpPr>
        <p:spPr bwMode="auto">
          <a:xfrm>
            <a:off x="4720528" y="6237312"/>
            <a:ext cx="3930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solidFill>
                  <a:srgbClr val="FF0000"/>
                </a:solidFill>
                <a:effectLst/>
                <a:latin typeface="Calibri"/>
                <a:ea typeface="Times New Roman"/>
                <a:cs typeface="Times New Roman"/>
              </a:rPr>
              <a:t>T</a:t>
            </a:r>
            <a:endParaRPr lang="fr-FR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2" name="Zone de texte 2"/>
          <p:cNvSpPr txBox="1">
            <a:spLocks noChangeArrowheads="1"/>
          </p:cNvSpPr>
          <p:nvPr/>
        </p:nvSpPr>
        <p:spPr bwMode="auto">
          <a:xfrm>
            <a:off x="5715308" y="4079569"/>
            <a:ext cx="3930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>
                <a:solidFill>
                  <a:srgbClr val="FF0000"/>
                </a:solidFill>
                <a:effectLst/>
                <a:latin typeface="Calibri"/>
                <a:ea typeface="Times New Roman"/>
                <a:cs typeface="Times New Roman"/>
              </a:rPr>
              <a:t>J</a:t>
            </a:r>
            <a:endParaRPr lang="fr-FR" sz="110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3" name="Zone de texte 2"/>
          <p:cNvSpPr txBox="1">
            <a:spLocks noChangeArrowheads="1"/>
          </p:cNvSpPr>
          <p:nvPr/>
        </p:nvSpPr>
        <p:spPr bwMode="auto">
          <a:xfrm>
            <a:off x="7728662" y="6129406"/>
            <a:ext cx="3930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>
                <a:solidFill>
                  <a:srgbClr val="FF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fr-FR" sz="110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2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26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847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Pré-requis</a:t>
            </a:r>
            <a:endParaRPr lang="fr-FR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0" y="38780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Dans quel contexte se positionne le projet ?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3120157" cy="23377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0" y="90872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Projet : IRM </a:t>
            </a:r>
            <a:r>
              <a:rPr lang="fr-FR" dirty="0" err="1" smtClean="0"/>
              <a:t>HiFlex</a:t>
            </a:r>
            <a:r>
              <a:rPr lang="fr-FR" dirty="0" smtClean="0"/>
              <a:t> : </a:t>
            </a:r>
            <a:r>
              <a:rPr lang="fr-FR" dirty="0" err="1" smtClean="0"/>
              <a:t>Helium</a:t>
            </a:r>
            <a:r>
              <a:rPr lang="fr-FR" dirty="0" smtClean="0"/>
              <a:t> free for </a:t>
            </a:r>
            <a:r>
              <a:rPr lang="fr-FR" dirty="0" err="1" smtClean="0"/>
              <a:t>extremities</a:t>
            </a:r>
            <a:endParaRPr lang="fr-FR" dirty="0"/>
          </a:p>
        </p:txBody>
      </p:sp>
      <p:grpSp>
        <p:nvGrpSpPr>
          <p:cNvPr id="1026" name="Groupe 604"/>
          <p:cNvGrpSpPr>
            <a:grpSpLocks/>
          </p:cNvGrpSpPr>
          <p:nvPr/>
        </p:nvGrpSpPr>
        <p:grpSpPr bwMode="auto">
          <a:xfrm>
            <a:off x="5148064" y="4725144"/>
            <a:ext cx="3521075" cy="1309688"/>
            <a:chOff x="0" y="0"/>
            <a:chExt cx="35211" cy="13101"/>
          </a:xfrm>
        </p:grpSpPr>
        <p:pic>
          <p:nvPicPr>
            <p:cNvPr id="291" name="Picture 37"/>
            <p:cNvPicPr>
              <a:picLocks noChangeAspect="1"/>
            </p:cNvPicPr>
            <p:nvPr/>
          </p:nvPicPr>
          <p:blipFill>
            <a:blip r:embed="rId4" cstate="print"/>
            <a:srcRect t="20276"/>
            <a:stretch>
              <a:fillRect/>
            </a:stretch>
          </p:blipFill>
          <p:spPr bwMode="auto">
            <a:xfrm>
              <a:off x="7369" y="3002"/>
              <a:ext cx="27842" cy="10099"/>
            </a:xfrm>
            <a:prstGeom prst="rect">
              <a:avLst/>
            </a:prstGeom>
            <a:noFill/>
          </p:spPr>
        </p:pic>
        <p:cxnSp>
          <p:nvCxnSpPr>
            <p:cNvPr id="292" name="Connecteur droit avec flèche 600"/>
            <p:cNvCxnSpPr>
              <a:cxnSpLocks noChangeShapeType="1"/>
            </p:cNvCxnSpPr>
            <p:nvPr/>
          </p:nvCxnSpPr>
          <p:spPr bwMode="auto">
            <a:xfrm>
              <a:off x="7369" y="2047"/>
              <a:ext cx="26476" cy="0"/>
            </a:xfrm>
            <a:prstGeom prst="straightConnector1">
              <a:avLst/>
            </a:prstGeom>
            <a:noFill/>
            <a:ln w="9525">
              <a:solidFill>
                <a:srgbClr val="4579B8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295" name="Connecteur droit avec flèche 601"/>
            <p:cNvCxnSpPr>
              <a:cxnSpLocks noChangeShapeType="1"/>
            </p:cNvCxnSpPr>
            <p:nvPr/>
          </p:nvCxnSpPr>
          <p:spPr bwMode="auto">
            <a:xfrm>
              <a:off x="6141" y="3821"/>
              <a:ext cx="0" cy="4362"/>
            </a:xfrm>
            <a:prstGeom prst="straightConnector1">
              <a:avLst/>
            </a:prstGeom>
            <a:noFill/>
            <a:ln w="9525">
              <a:solidFill>
                <a:srgbClr val="4579B8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296" name="Text Box 18"/>
            <p:cNvSpPr txBox="1">
              <a:spLocks noChangeArrowheads="1"/>
            </p:cNvSpPr>
            <p:nvPr/>
          </p:nvSpPr>
          <p:spPr bwMode="auto">
            <a:xfrm>
              <a:off x="16650" y="0"/>
              <a:ext cx="7505" cy="2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3.6mm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7" name="Text Box 19"/>
            <p:cNvSpPr txBox="1">
              <a:spLocks noChangeArrowheads="1"/>
            </p:cNvSpPr>
            <p:nvPr/>
          </p:nvSpPr>
          <p:spPr bwMode="auto">
            <a:xfrm>
              <a:off x="0" y="5049"/>
              <a:ext cx="7505" cy="2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0.65mm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12" name="Image 11" descr="IMG_117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0" t="17164" r="15090" b="4464"/>
          <a:stretch/>
        </p:blipFill>
        <p:spPr bwMode="auto">
          <a:xfrm>
            <a:off x="683568" y="4437112"/>
            <a:ext cx="2232838" cy="17969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2" descr="F:\stage cea\Rapport\figure\Logo ENSE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44624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</a:t>
            </a:r>
            <a:endParaRPr lang="fr-FR" dirty="0"/>
          </a:p>
        </p:txBody>
      </p:sp>
      <p:pic>
        <p:nvPicPr>
          <p:cNvPr id="15" name="Picture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6" name="ZoneTexte 15"/>
          <p:cNvSpPr txBox="1"/>
          <p:nvPr/>
        </p:nvSpPr>
        <p:spPr>
          <a:xfrm>
            <a:off x="0" y="623731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MgB</a:t>
            </a:r>
            <a:r>
              <a:rPr lang="fr-FR" baseline="-25000" dirty="0" smtClean="0"/>
              <a:t>2 </a:t>
            </a:r>
            <a:r>
              <a:rPr lang="fr-FR" dirty="0" smtClean="0"/>
              <a:t>découvert en 2001 =&gt; peu de recul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pic>
        <p:nvPicPr>
          <p:cNvPr id="503" name="Image 21"/>
          <p:cNvPicPr>
            <a:picLocks noChangeAspect="1"/>
          </p:cNvPicPr>
          <p:nvPr/>
        </p:nvPicPr>
        <p:blipFill>
          <a:blip r:embed="rId3" cstate="print"/>
          <a:srcRect l="34227" t="19518" r="39175" b="15334"/>
          <a:stretch>
            <a:fillRect/>
          </a:stretch>
        </p:blipFill>
        <p:spPr bwMode="auto">
          <a:xfrm>
            <a:off x="3496575" y="1124744"/>
            <a:ext cx="2332824" cy="4373563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0" y="7647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Cryostat utilisé</a:t>
            </a:r>
            <a:endParaRPr lang="fr-FR" dirty="0"/>
          </a:p>
        </p:txBody>
      </p:sp>
      <p:sp>
        <p:nvSpPr>
          <p:cNvPr id="2060" name="Zone de texte 33"/>
          <p:cNvSpPr txBox="1">
            <a:spLocks/>
          </p:cNvSpPr>
          <p:nvPr/>
        </p:nvSpPr>
        <p:spPr bwMode="auto">
          <a:xfrm>
            <a:off x="4499992" y="1556792"/>
            <a:ext cx="299467" cy="3418681"/>
          </a:xfrm>
          <a:prstGeom prst="rect">
            <a:avLst/>
          </a:prstGeom>
          <a:solidFill>
            <a:srgbClr val="FFFFFF"/>
          </a:soli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wordArt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Station d’essai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</a:t>
            </a:r>
            <a:endParaRPr lang="fr-FR" dirty="0"/>
          </a:p>
        </p:txBody>
      </p:sp>
      <p:grpSp>
        <p:nvGrpSpPr>
          <p:cNvPr id="16" name="Groupe 15"/>
          <p:cNvGrpSpPr/>
          <p:nvPr/>
        </p:nvGrpSpPr>
        <p:grpSpPr>
          <a:xfrm>
            <a:off x="3707904" y="1988840"/>
            <a:ext cx="1872208" cy="2914625"/>
            <a:chOff x="3707904" y="2060848"/>
            <a:chExt cx="1872208" cy="2914625"/>
          </a:xfrm>
        </p:grpSpPr>
        <p:sp>
          <p:nvSpPr>
            <p:cNvPr id="3" name="Rectangle 2"/>
            <p:cNvSpPr/>
            <p:nvPr/>
          </p:nvSpPr>
          <p:spPr>
            <a:xfrm>
              <a:off x="3707904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36096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3782954" y="2492895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5487684" y="2492896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3782954" y="4975473"/>
              <a:ext cx="689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5364088" y="4975473"/>
              <a:ext cx="123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53451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2050" name="Groupe 15"/>
          <p:cNvGrpSpPr>
            <a:grpSpLocks/>
          </p:cNvGrpSpPr>
          <p:nvPr/>
        </p:nvGrpSpPr>
        <p:grpSpPr bwMode="auto">
          <a:xfrm>
            <a:off x="1979712" y="1124744"/>
            <a:ext cx="3849687" cy="4373563"/>
            <a:chOff x="0" y="0"/>
            <a:chExt cx="39782" cy="44294"/>
          </a:xfrm>
        </p:grpSpPr>
        <p:pic>
          <p:nvPicPr>
            <p:cNvPr id="503" name="Image 21"/>
            <p:cNvPicPr>
              <a:picLocks noChangeAspect="1"/>
            </p:cNvPicPr>
            <p:nvPr/>
          </p:nvPicPr>
          <p:blipFill>
            <a:blip r:embed="rId3" cstate="print"/>
            <a:srcRect l="34227" t="19518" r="39175" b="15334"/>
            <a:stretch>
              <a:fillRect/>
            </a:stretch>
          </p:blipFill>
          <p:spPr bwMode="auto">
            <a:xfrm>
              <a:off x="15675" y="0"/>
              <a:ext cx="24107" cy="44294"/>
            </a:xfrm>
            <a:prstGeom prst="rect">
              <a:avLst/>
            </a:prstGeom>
            <a:noFill/>
          </p:spPr>
        </p:pic>
        <p:grpSp>
          <p:nvGrpSpPr>
            <p:cNvPr id="506" name="Groupe 24"/>
            <p:cNvGrpSpPr>
              <a:grpSpLocks/>
            </p:cNvGrpSpPr>
            <p:nvPr/>
          </p:nvGrpSpPr>
          <p:grpSpPr bwMode="auto">
            <a:xfrm>
              <a:off x="0" y="35032"/>
              <a:ext cx="20187" cy="6169"/>
              <a:chOff x="0" y="0"/>
              <a:chExt cx="20187" cy="6169"/>
            </a:xfrm>
          </p:grpSpPr>
          <p:sp>
            <p:nvSpPr>
              <p:cNvPr id="507" name="Légende encadrée 2 25"/>
              <p:cNvSpPr>
                <a:spLocks/>
              </p:cNvSpPr>
              <p:nvPr/>
            </p:nvSpPr>
            <p:spPr bwMode="auto">
              <a:xfrm>
                <a:off x="0" y="0"/>
                <a:ext cx="11753" cy="2609"/>
              </a:xfrm>
              <a:prstGeom prst="borderCallout2">
                <a:avLst>
                  <a:gd name="adj1" fmla="val 15417"/>
                  <a:gd name="adj2" fmla="val 103009"/>
                  <a:gd name="adj3" fmla="val 33750"/>
                  <a:gd name="adj4" fmla="val 108824"/>
                  <a:gd name="adj5" fmla="val 86815"/>
                  <a:gd name="adj6" fmla="val 207426"/>
                </a:avLst>
              </a:prstGeom>
              <a:noFill/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Double vide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08" name="Connecteur droit 27"/>
              <p:cNvSpPr>
                <a:spLocks noChangeShapeType="1"/>
              </p:cNvSpPr>
              <p:nvPr/>
            </p:nvSpPr>
            <p:spPr bwMode="auto">
              <a:xfrm>
                <a:off x="11756" y="1781"/>
                <a:ext cx="8431" cy="4388"/>
              </a:xfrm>
              <a:prstGeom prst="line">
                <a:avLst/>
              </a:prstGeom>
              <a:noFill/>
              <a:ln w="9525">
                <a:solidFill>
                  <a:srgbClr val="4579B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13" name="ZoneTexte 12"/>
          <p:cNvSpPr txBox="1"/>
          <p:nvPr/>
        </p:nvSpPr>
        <p:spPr>
          <a:xfrm>
            <a:off x="0" y="7647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Cryostat utilisé</a:t>
            </a:r>
            <a:endParaRPr lang="fr-FR" dirty="0"/>
          </a:p>
        </p:txBody>
      </p:sp>
      <p:sp>
        <p:nvSpPr>
          <p:cNvPr id="2060" name="Zone de texte 33"/>
          <p:cNvSpPr txBox="1">
            <a:spLocks/>
          </p:cNvSpPr>
          <p:nvPr/>
        </p:nvSpPr>
        <p:spPr bwMode="auto">
          <a:xfrm>
            <a:off x="4499992" y="1556792"/>
            <a:ext cx="299467" cy="3418681"/>
          </a:xfrm>
          <a:prstGeom prst="rect">
            <a:avLst/>
          </a:prstGeom>
          <a:solidFill>
            <a:srgbClr val="FFFFFF"/>
          </a:soli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wordArt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Station d’essai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</a:t>
            </a:r>
            <a:endParaRPr lang="fr-FR" dirty="0"/>
          </a:p>
        </p:txBody>
      </p:sp>
      <p:grpSp>
        <p:nvGrpSpPr>
          <p:cNvPr id="12" name="Groupe 11"/>
          <p:cNvGrpSpPr/>
          <p:nvPr/>
        </p:nvGrpSpPr>
        <p:grpSpPr>
          <a:xfrm>
            <a:off x="3707904" y="2060848"/>
            <a:ext cx="1872208" cy="2914625"/>
            <a:chOff x="3707904" y="2060848"/>
            <a:chExt cx="1872208" cy="2914625"/>
          </a:xfrm>
        </p:grpSpPr>
        <p:sp>
          <p:nvSpPr>
            <p:cNvPr id="14" name="Rectangle 13"/>
            <p:cNvSpPr/>
            <p:nvPr/>
          </p:nvSpPr>
          <p:spPr>
            <a:xfrm>
              <a:off x="3707904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36096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6" name="Connecteur droit 15"/>
            <p:cNvCxnSpPr/>
            <p:nvPr/>
          </p:nvCxnSpPr>
          <p:spPr>
            <a:xfrm>
              <a:off x="3782954" y="2492895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>
              <a:off x="5487684" y="2492896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>
              <a:off x="3782954" y="4975473"/>
              <a:ext cx="689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5364088" y="4975473"/>
              <a:ext cx="123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0501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2050" name="Groupe 15"/>
          <p:cNvGrpSpPr>
            <a:grpSpLocks/>
          </p:cNvGrpSpPr>
          <p:nvPr/>
        </p:nvGrpSpPr>
        <p:grpSpPr bwMode="auto">
          <a:xfrm>
            <a:off x="1979712" y="1124744"/>
            <a:ext cx="3849687" cy="4373563"/>
            <a:chOff x="0" y="0"/>
            <a:chExt cx="39782" cy="44294"/>
          </a:xfrm>
        </p:grpSpPr>
        <p:pic>
          <p:nvPicPr>
            <p:cNvPr id="503" name="Image 21"/>
            <p:cNvPicPr>
              <a:picLocks noChangeAspect="1"/>
            </p:cNvPicPr>
            <p:nvPr/>
          </p:nvPicPr>
          <p:blipFill>
            <a:blip r:embed="rId3" cstate="print"/>
            <a:srcRect l="34227" t="19518" r="39175" b="15334"/>
            <a:stretch>
              <a:fillRect/>
            </a:stretch>
          </p:blipFill>
          <p:spPr bwMode="auto">
            <a:xfrm>
              <a:off x="15675" y="0"/>
              <a:ext cx="24107" cy="44294"/>
            </a:xfrm>
            <a:prstGeom prst="rect">
              <a:avLst/>
            </a:prstGeom>
            <a:noFill/>
          </p:spPr>
        </p:pic>
        <p:sp>
          <p:nvSpPr>
            <p:cNvPr id="504" name="Légende encadrée 2 22"/>
            <p:cNvSpPr>
              <a:spLocks/>
            </p:cNvSpPr>
            <p:nvPr/>
          </p:nvSpPr>
          <p:spPr bwMode="auto">
            <a:xfrm>
              <a:off x="0" y="21613"/>
              <a:ext cx="11753" cy="3413"/>
            </a:xfrm>
            <a:prstGeom prst="borderCallout2">
              <a:avLst>
                <a:gd name="adj1" fmla="val 15417"/>
                <a:gd name="adj2" fmla="val 103009"/>
                <a:gd name="adj3" fmla="val 33750"/>
                <a:gd name="adj4" fmla="val 108824"/>
                <a:gd name="adj5" fmla="val 114120"/>
                <a:gd name="adj6" fmla="val 190250"/>
              </a:avLst>
            </a:prstGeom>
            <a:noFill/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Hélium liquide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05" name="Légende encadrée 2 23"/>
            <p:cNvSpPr>
              <a:spLocks/>
            </p:cNvSpPr>
            <p:nvPr/>
          </p:nvSpPr>
          <p:spPr bwMode="auto">
            <a:xfrm>
              <a:off x="0" y="28144"/>
              <a:ext cx="11753" cy="3139"/>
            </a:xfrm>
            <a:prstGeom prst="borderCallout2">
              <a:avLst>
                <a:gd name="adj1" fmla="val 15417"/>
                <a:gd name="adj2" fmla="val 103009"/>
                <a:gd name="adj3" fmla="val 33750"/>
                <a:gd name="adj4" fmla="val 108824"/>
                <a:gd name="adj5" fmla="val 114120"/>
                <a:gd name="adj6" fmla="val 190250"/>
              </a:avLst>
            </a:prstGeom>
            <a:noFill/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Aimant </a:t>
              </a:r>
              <a:r>
                <a:rPr kumimoji="0" lang="fr-FR" sz="11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NbTi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506" name="Groupe 24"/>
            <p:cNvGrpSpPr>
              <a:grpSpLocks/>
            </p:cNvGrpSpPr>
            <p:nvPr/>
          </p:nvGrpSpPr>
          <p:grpSpPr bwMode="auto">
            <a:xfrm>
              <a:off x="0" y="35032"/>
              <a:ext cx="20187" cy="6169"/>
              <a:chOff x="0" y="0"/>
              <a:chExt cx="20187" cy="6169"/>
            </a:xfrm>
          </p:grpSpPr>
          <p:sp>
            <p:nvSpPr>
              <p:cNvPr id="507" name="Légende encadrée 2 25"/>
              <p:cNvSpPr>
                <a:spLocks/>
              </p:cNvSpPr>
              <p:nvPr/>
            </p:nvSpPr>
            <p:spPr bwMode="auto">
              <a:xfrm>
                <a:off x="0" y="0"/>
                <a:ext cx="11753" cy="2609"/>
              </a:xfrm>
              <a:prstGeom prst="borderCallout2">
                <a:avLst>
                  <a:gd name="adj1" fmla="val 15417"/>
                  <a:gd name="adj2" fmla="val 103009"/>
                  <a:gd name="adj3" fmla="val 33750"/>
                  <a:gd name="adj4" fmla="val 108824"/>
                  <a:gd name="adj5" fmla="val 86815"/>
                  <a:gd name="adj6" fmla="val 207426"/>
                </a:avLst>
              </a:prstGeom>
              <a:noFill/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Double vide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08" name="Connecteur droit 27"/>
              <p:cNvSpPr>
                <a:spLocks noChangeShapeType="1"/>
              </p:cNvSpPr>
              <p:nvPr/>
            </p:nvSpPr>
            <p:spPr bwMode="auto">
              <a:xfrm>
                <a:off x="11756" y="1781"/>
                <a:ext cx="8431" cy="4388"/>
              </a:xfrm>
              <a:prstGeom prst="line">
                <a:avLst/>
              </a:prstGeom>
              <a:noFill/>
              <a:ln w="9525">
                <a:solidFill>
                  <a:srgbClr val="4579B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13" name="ZoneTexte 12"/>
          <p:cNvSpPr txBox="1"/>
          <p:nvPr/>
        </p:nvSpPr>
        <p:spPr>
          <a:xfrm>
            <a:off x="0" y="7647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Cryostat utilisé</a:t>
            </a:r>
            <a:endParaRPr lang="fr-FR" dirty="0"/>
          </a:p>
        </p:txBody>
      </p:sp>
      <p:sp>
        <p:nvSpPr>
          <p:cNvPr id="2060" name="Zone de texte 33"/>
          <p:cNvSpPr txBox="1">
            <a:spLocks/>
          </p:cNvSpPr>
          <p:nvPr/>
        </p:nvSpPr>
        <p:spPr bwMode="auto">
          <a:xfrm>
            <a:off x="4499992" y="1556792"/>
            <a:ext cx="299467" cy="3418681"/>
          </a:xfrm>
          <a:prstGeom prst="rect">
            <a:avLst/>
          </a:prstGeom>
          <a:solidFill>
            <a:srgbClr val="FFFFFF"/>
          </a:soli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wordArt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Station d’essai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2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</a:t>
            </a:r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3707904" y="2060848"/>
            <a:ext cx="1872208" cy="2914625"/>
            <a:chOff x="3707904" y="2060848"/>
            <a:chExt cx="1872208" cy="2914625"/>
          </a:xfrm>
        </p:grpSpPr>
        <p:sp>
          <p:nvSpPr>
            <p:cNvPr id="16" name="Rectangle 15"/>
            <p:cNvSpPr/>
            <p:nvPr/>
          </p:nvSpPr>
          <p:spPr>
            <a:xfrm>
              <a:off x="3707904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36096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Connecteur droit 17"/>
            <p:cNvCxnSpPr/>
            <p:nvPr/>
          </p:nvCxnSpPr>
          <p:spPr>
            <a:xfrm>
              <a:off x="3782954" y="2492895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5487684" y="2492896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3782954" y="4975473"/>
              <a:ext cx="689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5364088" y="4975473"/>
              <a:ext cx="123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9826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2050" name="Groupe 15"/>
          <p:cNvGrpSpPr>
            <a:grpSpLocks/>
          </p:cNvGrpSpPr>
          <p:nvPr/>
        </p:nvGrpSpPr>
        <p:grpSpPr bwMode="auto">
          <a:xfrm>
            <a:off x="251520" y="1974100"/>
            <a:ext cx="3849687" cy="4373563"/>
            <a:chOff x="0" y="0"/>
            <a:chExt cx="39782" cy="44294"/>
          </a:xfrm>
        </p:grpSpPr>
        <p:pic>
          <p:nvPicPr>
            <p:cNvPr id="503" name="Image 21"/>
            <p:cNvPicPr>
              <a:picLocks noChangeAspect="1"/>
            </p:cNvPicPr>
            <p:nvPr/>
          </p:nvPicPr>
          <p:blipFill>
            <a:blip r:embed="rId3" cstate="print"/>
            <a:srcRect l="34227" t="19518" r="39175" b="15334"/>
            <a:stretch>
              <a:fillRect/>
            </a:stretch>
          </p:blipFill>
          <p:spPr bwMode="auto">
            <a:xfrm>
              <a:off x="15675" y="0"/>
              <a:ext cx="24107" cy="44294"/>
            </a:xfrm>
            <a:prstGeom prst="rect">
              <a:avLst/>
            </a:prstGeom>
            <a:noFill/>
          </p:spPr>
        </p:pic>
        <p:sp>
          <p:nvSpPr>
            <p:cNvPr id="504" name="Légende encadrée 2 22"/>
            <p:cNvSpPr>
              <a:spLocks/>
            </p:cNvSpPr>
            <p:nvPr/>
          </p:nvSpPr>
          <p:spPr bwMode="auto">
            <a:xfrm>
              <a:off x="0" y="21613"/>
              <a:ext cx="11753" cy="3413"/>
            </a:xfrm>
            <a:prstGeom prst="borderCallout2">
              <a:avLst>
                <a:gd name="adj1" fmla="val 15417"/>
                <a:gd name="adj2" fmla="val 103009"/>
                <a:gd name="adj3" fmla="val 33750"/>
                <a:gd name="adj4" fmla="val 108824"/>
                <a:gd name="adj5" fmla="val 114120"/>
                <a:gd name="adj6" fmla="val 190250"/>
              </a:avLst>
            </a:prstGeom>
            <a:noFill/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Hélium liquide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05" name="Légende encadrée 2 23"/>
            <p:cNvSpPr>
              <a:spLocks/>
            </p:cNvSpPr>
            <p:nvPr/>
          </p:nvSpPr>
          <p:spPr bwMode="auto">
            <a:xfrm>
              <a:off x="0" y="28144"/>
              <a:ext cx="11753" cy="3139"/>
            </a:xfrm>
            <a:prstGeom prst="borderCallout2">
              <a:avLst>
                <a:gd name="adj1" fmla="val 15417"/>
                <a:gd name="adj2" fmla="val 103009"/>
                <a:gd name="adj3" fmla="val 33750"/>
                <a:gd name="adj4" fmla="val 108824"/>
                <a:gd name="adj5" fmla="val 114120"/>
                <a:gd name="adj6" fmla="val 190250"/>
              </a:avLst>
            </a:prstGeom>
            <a:noFill/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Aimant </a:t>
              </a:r>
              <a:r>
                <a:rPr kumimoji="0" lang="fr-FR" sz="11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NbTi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506" name="Groupe 24"/>
            <p:cNvGrpSpPr>
              <a:grpSpLocks/>
            </p:cNvGrpSpPr>
            <p:nvPr/>
          </p:nvGrpSpPr>
          <p:grpSpPr bwMode="auto">
            <a:xfrm>
              <a:off x="0" y="35032"/>
              <a:ext cx="20187" cy="6169"/>
              <a:chOff x="0" y="0"/>
              <a:chExt cx="20187" cy="6169"/>
            </a:xfrm>
          </p:grpSpPr>
          <p:sp>
            <p:nvSpPr>
              <p:cNvPr id="507" name="Légende encadrée 2 25"/>
              <p:cNvSpPr>
                <a:spLocks/>
              </p:cNvSpPr>
              <p:nvPr/>
            </p:nvSpPr>
            <p:spPr bwMode="auto">
              <a:xfrm>
                <a:off x="0" y="0"/>
                <a:ext cx="11753" cy="2609"/>
              </a:xfrm>
              <a:prstGeom prst="borderCallout2">
                <a:avLst>
                  <a:gd name="adj1" fmla="val 15417"/>
                  <a:gd name="adj2" fmla="val 103009"/>
                  <a:gd name="adj3" fmla="val 33750"/>
                  <a:gd name="adj4" fmla="val 108824"/>
                  <a:gd name="adj5" fmla="val 86815"/>
                  <a:gd name="adj6" fmla="val 207426"/>
                </a:avLst>
              </a:prstGeom>
              <a:noFill/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Double vide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08" name="Connecteur droit 27"/>
              <p:cNvSpPr>
                <a:spLocks noChangeShapeType="1"/>
              </p:cNvSpPr>
              <p:nvPr/>
            </p:nvSpPr>
            <p:spPr bwMode="auto">
              <a:xfrm>
                <a:off x="11756" y="1781"/>
                <a:ext cx="8431" cy="4388"/>
              </a:xfrm>
              <a:prstGeom prst="line">
                <a:avLst/>
              </a:prstGeom>
              <a:noFill/>
              <a:ln w="9525">
                <a:solidFill>
                  <a:srgbClr val="4579B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13" name="ZoneTexte 12"/>
          <p:cNvSpPr txBox="1"/>
          <p:nvPr/>
        </p:nvSpPr>
        <p:spPr>
          <a:xfrm>
            <a:off x="0" y="7647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Cryostat utilisé</a:t>
            </a:r>
            <a:endParaRPr lang="fr-FR" dirty="0"/>
          </a:p>
        </p:txBody>
      </p:sp>
      <p:sp>
        <p:nvSpPr>
          <p:cNvPr id="2060" name="Zone de texte 33"/>
          <p:cNvSpPr txBox="1">
            <a:spLocks/>
          </p:cNvSpPr>
          <p:nvPr/>
        </p:nvSpPr>
        <p:spPr bwMode="auto">
          <a:xfrm>
            <a:off x="2785061" y="1563080"/>
            <a:ext cx="299467" cy="3418681"/>
          </a:xfrm>
          <a:prstGeom prst="rect">
            <a:avLst/>
          </a:prstGeom>
          <a:solidFill>
            <a:srgbClr val="FFFFFF"/>
          </a:soli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wordArt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Station d’essai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2" name="Image 11" descr="Description : DSC055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955" y="1974100"/>
            <a:ext cx="3744416" cy="4373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</a:t>
            </a:r>
            <a:endParaRPr lang="fr-FR" dirty="0"/>
          </a:p>
        </p:txBody>
      </p:sp>
      <p:grpSp>
        <p:nvGrpSpPr>
          <p:cNvPr id="16" name="Groupe 15"/>
          <p:cNvGrpSpPr/>
          <p:nvPr/>
        </p:nvGrpSpPr>
        <p:grpSpPr>
          <a:xfrm>
            <a:off x="1957805" y="2987840"/>
            <a:ext cx="1872208" cy="2914625"/>
            <a:chOff x="3707904" y="2060848"/>
            <a:chExt cx="1872208" cy="2914625"/>
          </a:xfrm>
        </p:grpSpPr>
        <p:sp>
          <p:nvSpPr>
            <p:cNvPr id="17" name="Rectangle 16"/>
            <p:cNvSpPr/>
            <p:nvPr/>
          </p:nvSpPr>
          <p:spPr>
            <a:xfrm>
              <a:off x="3707904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36096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3782954" y="2492895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5487684" y="2492896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3782954" y="4975473"/>
              <a:ext cx="689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5364088" y="4975473"/>
              <a:ext cx="123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8510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2050" name="Groupe 15"/>
          <p:cNvGrpSpPr>
            <a:grpSpLocks/>
          </p:cNvGrpSpPr>
          <p:nvPr/>
        </p:nvGrpSpPr>
        <p:grpSpPr bwMode="auto">
          <a:xfrm>
            <a:off x="1979712" y="1124744"/>
            <a:ext cx="3849687" cy="4373563"/>
            <a:chOff x="0" y="0"/>
            <a:chExt cx="39782" cy="44294"/>
          </a:xfrm>
        </p:grpSpPr>
        <p:pic>
          <p:nvPicPr>
            <p:cNvPr id="503" name="Image 21"/>
            <p:cNvPicPr>
              <a:picLocks noChangeAspect="1"/>
            </p:cNvPicPr>
            <p:nvPr/>
          </p:nvPicPr>
          <p:blipFill>
            <a:blip r:embed="rId3" cstate="print"/>
            <a:srcRect l="34227" t="19518" r="39175" b="15334"/>
            <a:stretch>
              <a:fillRect/>
            </a:stretch>
          </p:blipFill>
          <p:spPr bwMode="auto">
            <a:xfrm>
              <a:off x="15675" y="0"/>
              <a:ext cx="24107" cy="44294"/>
            </a:xfrm>
            <a:prstGeom prst="rect">
              <a:avLst/>
            </a:prstGeom>
            <a:noFill/>
          </p:spPr>
        </p:pic>
        <p:sp>
          <p:nvSpPr>
            <p:cNvPr id="504" name="Légende encadrée 2 22"/>
            <p:cNvSpPr>
              <a:spLocks/>
            </p:cNvSpPr>
            <p:nvPr/>
          </p:nvSpPr>
          <p:spPr bwMode="auto">
            <a:xfrm>
              <a:off x="0" y="21613"/>
              <a:ext cx="11753" cy="3413"/>
            </a:xfrm>
            <a:prstGeom prst="borderCallout2">
              <a:avLst>
                <a:gd name="adj1" fmla="val 15417"/>
                <a:gd name="adj2" fmla="val 103009"/>
                <a:gd name="adj3" fmla="val 33750"/>
                <a:gd name="adj4" fmla="val 108824"/>
                <a:gd name="adj5" fmla="val 114120"/>
                <a:gd name="adj6" fmla="val 190250"/>
              </a:avLst>
            </a:prstGeom>
            <a:noFill/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Hélium liquide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05" name="Légende encadrée 2 23"/>
            <p:cNvSpPr>
              <a:spLocks/>
            </p:cNvSpPr>
            <p:nvPr/>
          </p:nvSpPr>
          <p:spPr bwMode="auto">
            <a:xfrm>
              <a:off x="0" y="28144"/>
              <a:ext cx="11753" cy="3139"/>
            </a:xfrm>
            <a:prstGeom prst="borderCallout2">
              <a:avLst>
                <a:gd name="adj1" fmla="val 15417"/>
                <a:gd name="adj2" fmla="val 103009"/>
                <a:gd name="adj3" fmla="val 33750"/>
                <a:gd name="adj4" fmla="val 108824"/>
                <a:gd name="adj5" fmla="val 114120"/>
                <a:gd name="adj6" fmla="val 190250"/>
              </a:avLst>
            </a:prstGeom>
            <a:noFill/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Aimant NbTi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506" name="Groupe 24"/>
            <p:cNvGrpSpPr>
              <a:grpSpLocks/>
            </p:cNvGrpSpPr>
            <p:nvPr/>
          </p:nvGrpSpPr>
          <p:grpSpPr bwMode="auto">
            <a:xfrm>
              <a:off x="0" y="35032"/>
              <a:ext cx="20187" cy="6169"/>
              <a:chOff x="0" y="0"/>
              <a:chExt cx="20187" cy="6169"/>
            </a:xfrm>
          </p:grpSpPr>
          <p:sp>
            <p:nvSpPr>
              <p:cNvPr id="507" name="Légende encadrée 2 25"/>
              <p:cNvSpPr>
                <a:spLocks/>
              </p:cNvSpPr>
              <p:nvPr/>
            </p:nvSpPr>
            <p:spPr bwMode="auto">
              <a:xfrm>
                <a:off x="0" y="0"/>
                <a:ext cx="11753" cy="2609"/>
              </a:xfrm>
              <a:prstGeom prst="borderCallout2">
                <a:avLst>
                  <a:gd name="adj1" fmla="val 15417"/>
                  <a:gd name="adj2" fmla="val 103009"/>
                  <a:gd name="adj3" fmla="val 33750"/>
                  <a:gd name="adj4" fmla="val 108824"/>
                  <a:gd name="adj5" fmla="val 86815"/>
                  <a:gd name="adj6" fmla="val 207426"/>
                </a:avLst>
              </a:prstGeom>
              <a:noFill/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Double vide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08" name="Connecteur droit 27"/>
              <p:cNvSpPr>
                <a:spLocks noChangeShapeType="1"/>
              </p:cNvSpPr>
              <p:nvPr/>
            </p:nvSpPr>
            <p:spPr bwMode="auto">
              <a:xfrm>
                <a:off x="11756" y="1781"/>
                <a:ext cx="8431" cy="4388"/>
              </a:xfrm>
              <a:prstGeom prst="line">
                <a:avLst/>
              </a:prstGeom>
              <a:noFill/>
              <a:ln w="9525">
                <a:solidFill>
                  <a:srgbClr val="4579B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509" name="Groupe 28"/>
            <p:cNvGrpSpPr>
              <a:grpSpLocks/>
            </p:cNvGrpSpPr>
            <p:nvPr/>
          </p:nvGrpSpPr>
          <p:grpSpPr bwMode="auto">
            <a:xfrm>
              <a:off x="0" y="13419"/>
              <a:ext cx="24457" cy="3322"/>
              <a:chOff x="0" y="0"/>
              <a:chExt cx="24457" cy="3322"/>
            </a:xfrm>
          </p:grpSpPr>
          <p:sp>
            <p:nvSpPr>
              <p:cNvPr id="510" name="Légende encadrée 2 29"/>
              <p:cNvSpPr>
                <a:spLocks/>
              </p:cNvSpPr>
              <p:nvPr/>
            </p:nvSpPr>
            <p:spPr bwMode="auto">
              <a:xfrm>
                <a:off x="0" y="712"/>
                <a:ext cx="11753" cy="2610"/>
              </a:xfrm>
              <a:prstGeom prst="borderCallout2">
                <a:avLst>
                  <a:gd name="adj1" fmla="val 15417"/>
                  <a:gd name="adj2" fmla="val 103009"/>
                  <a:gd name="adj3" fmla="val 33750"/>
                  <a:gd name="adj4" fmla="val 108824"/>
                  <a:gd name="adj5" fmla="val -108843"/>
                  <a:gd name="adj6" fmla="val 185199"/>
                </a:avLst>
              </a:prstGeom>
              <a:noFill/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Ecrans Azote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11" name="Connecteur droit 30"/>
              <p:cNvSpPr>
                <a:spLocks noChangeShapeType="1"/>
              </p:cNvSpPr>
              <p:nvPr/>
            </p:nvSpPr>
            <p:spPr bwMode="auto">
              <a:xfrm flipV="1">
                <a:off x="12469" y="0"/>
                <a:ext cx="11988" cy="2012"/>
              </a:xfrm>
              <a:prstGeom prst="line">
                <a:avLst/>
              </a:prstGeom>
              <a:noFill/>
              <a:ln w="9525">
                <a:solidFill>
                  <a:srgbClr val="4579B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13" name="ZoneTexte 12"/>
          <p:cNvSpPr txBox="1"/>
          <p:nvPr/>
        </p:nvSpPr>
        <p:spPr>
          <a:xfrm>
            <a:off x="0" y="7647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Cryostat utilisé</a:t>
            </a:r>
            <a:endParaRPr lang="fr-FR" dirty="0"/>
          </a:p>
        </p:txBody>
      </p:sp>
      <p:sp>
        <p:nvSpPr>
          <p:cNvPr id="2060" name="Zone de texte 33"/>
          <p:cNvSpPr txBox="1">
            <a:spLocks/>
          </p:cNvSpPr>
          <p:nvPr/>
        </p:nvSpPr>
        <p:spPr bwMode="auto">
          <a:xfrm>
            <a:off x="4499992" y="1556792"/>
            <a:ext cx="299467" cy="3418681"/>
          </a:xfrm>
          <a:prstGeom prst="rect">
            <a:avLst/>
          </a:prstGeom>
          <a:solidFill>
            <a:srgbClr val="FFFFFF"/>
          </a:soli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wordArt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Station d’essai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300192" y="2682371"/>
                <a:ext cx="2098523" cy="7362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300</m:t>
                              </m:r>
                            </m:e>
                            <m:sup>
                              <m:r>
                                <a:rPr lang="fr-FR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fr-FR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4,2</m:t>
                              </m:r>
                            </m:e>
                            <m:sup>
                              <m:r>
                                <a:rPr lang="fr-FR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fr-FR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fr-FR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4,2</m:t>
                              </m:r>
                            </m:e>
                            <m:sup>
                              <m:r>
                                <a:rPr lang="fr-FR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fr-FR" i="1">
                          <a:latin typeface="Cambria Math"/>
                        </a:rPr>
                        <m:t>=623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2682371"/>
                <a:ext cx="2098523" cy="73629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7</a:t>
            </a:r>
            <a:endParaRPr lang="fr-FR" dirty="0"/>
          </a:p>
        </p:txBody>
      </p:sp>
      <p:grpSp>
        <p:nvGrpSpPr>
          <p:cNvPr id="18" name="Groupe 17"/>
          <p:cNvGrpSpPr/>
          <p:nvPr/>
        </p:nvGrpSpPr>
        <p:grpSpPr>
          <a:xfrm>
            <a:off x="3707904" y="2060848"/>
            <a:ext cx="1872208" cy="2914625"/>
            <a:chOff x="3707904" y="2060848"/>
            <a:chExt cx="1872208" cy="2914625"/>
          </a:xfrm>
        </p:grpSpPr>
        <p:sp>
          <p:nvSpPr>
            <p:cNvPr id="19" name="Rectangle 18"/>
            <p:cNvSpPr/>
            <p:nvPr/>
          </p:nvSpPr>
          <p:spPr>
            <a:xfrm>
              <a:off x="3707904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436096" y="2060848"/>
              <a:ext cx="144016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/>
            <p:nvPr/>
          </p:nvCxnSpPr>
          <p:spPr>
            <a:xfrm>
              <a:off x="3782954" y="2492895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5487684" y="2492896"/>
              <a:ext cx="0" cy="248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3782954" y="4975473"/>
              <a:ext cx="689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5364088" y="4975473"/>
              <a:ext cx="123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6" name="Légende encadrée 2 29"/>
          <p:cNvSpPr>
            <a:spLocks/>
          </p:cNvSpPr>
          <p:nvPr/>
        </p:nvSpPr>
        <p:spPr bwMode="auto">
          <a:xfrm>
            <a:off x="1979712" y="1844824"/>
            <a:ext cx="1137333" cy="257710"/>
          </a:xfrm>
          <a:prstGeom prst="borderCallout2">
            <a:avLst>
              <a:gd name="adj1" fmla="val 15417"/>
              <a:gd name="adj2" fmla="val 103009"/>
              <a:gd name="adj3" fmla="val 30403"/>
              <a:gd name="adj4" fmla="val 111099"/>
              <a:gd name="adj5" fmla="val 115429"/>
              <a:gd name="adj6" fmla="val 152584"/>
            </a:avLst>
          </a:prstGeom>
          <a:noFill/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100" dirty="0" smtClean="0">
                <a:solidFill>
                  <a:srgbClr val="000000"/>
                </a:solidFill>
                <a:latin typeface="Calibri" pitchFamily="34" charset="0"/>
              </a:rPr>
              <a:t>Garde d’a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zote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1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>
            <a:grpSpLocks/>
          </p:cNvGrpSpPr>
          <p:nvPr/>
        </p:nvGrpSpPr>
        <p:grpSpPr bwMode="auto">
          <a:xfrm>
            <a:off x="2281237" y="1090613"/>
            <a:ext cx="2635153" cy="4676775"/>
            <a:chOff x="0" y="0"/>
            <a:chExt cx="40305" cy="75408"/>
          </a:xfrm>
        </p:grpSpPr>
        <p:grpSp>
          <p:nvGrpSpPr>
            <p:cNvPr id="7" name="Groupe 6"/>
            <p:cNvGrpSpPr>
              <a:grpSpLocks/>
            </p:cNvGrpSpPr>
            <p:nvPr/>
          </p:nvGrpSpPr>
          <p:grpSpPr bwMode="auto">
            <a:xfrm>
              <a:off x="0" y="0"/>
              <a:ext cx="40305" cy="75408"/>
              <a:chOff x="0" y="0"/>
              <a:chExt cx="40305" cy="61562"/>
            </a:xfrm>
          </p:grpSpPr>
          <p:grpSp>
            <p:nvGrpSpPr>
              <p:cNvPr id="10" name="Groupe 9"/>
              <p:cNvGrpSpPr>
                <a:grpSpLocks/>
              </p:cNvGrpSpPr>
              <p:nvPr/>
            </p:nvGrpSpPr>
            <p:grpSpPr bwMode="auto">
              <a:xfrm>
                <a:off x="0" y="0"/>
                <a:ext cx="40305" cy="61562"/>
                <a:chOff x="0" y="0"/>
                <a:chExt cx="35300" cy="51248"/>
              </a:xfrm>
            </p:grpSpPr>
            <p:grpSp>
              <p:nvGrpSpPr>
                <p:cNvPr id="12" name="Groupe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5300" cy="51248"/>
                  <a:chOff x="0" y="0"/>
                  <a:chExt cx="35300" cy="51248"/>
                </a:xfrm>
              </p:grpSpPr>
              <p:pic>
                <p:nvPicPr>
                  <p:cNvPr id="25" name="Image 24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99" t="27797" r="65683" b="10461"/>
                  <a:stretch>
                    <a:fillRect/>
                  </a:stretch>
                </p:blipFill>
                <p:spPr bwMode="auto">
                  <a:xfrm>
                    <a:off x="0" y="0"/>
                    <a:ext cx="35300" cy="512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6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0" y="16161"/>
                    <a:ext cx="2972" cy="185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HE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U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M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Q</a:t>
                    </a:r>
                  </a:p>
                </p:txBody>
              </p:sp>
            </p:grpSp>
            <p:sp>
              <p:nvSpPr>
                <p:cNvPr id="18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7548" y="4252"/>
                  <a:ext cx="2972" cy="13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sp>
              <p:nvSpPr>
                <p:cNvPr id="19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9462" y="24242"/>
                  <a:ext cx="2972" cy="8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</p:grpSp>
          <p:sp>
            <p:nvSpPr>
              <p:cNvPr id="11" name="Text Box 54"/>
              <p:cNvSpPr txBox="1">
                <a:spLocks noChangeArrowheads="1"/>
              </p:cNvSpPr>
              <p:nvPr/>
            </p:nvSpPr>
            <p:spPr bwMode="auto">
              <a:xfrm>
                <a:off x="11917" y="761"/>
                <a:ext cx="18192" cy="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1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CRYOCOOLER</a:t>
                </a:r>
                <a:endParaRPr lang="fr-FR" sz="110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4" name="Ellipse 3"/>
            <p:cNvSpPr>
              <a:spLocks noChangeArrowheads="1"/>
            </p:cNvSpPr>
            <p:nvPr/>
          </p:nvSpPr>
          <p:spPr bwMode="auto">
            <a:xfrm>
              <a:off x="15467" y="3827"/>
              <a:ext cx="8618" cy="390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300K</a:t>
              </a:r>
            </a:p>
          </p:txBody>
        </p:sp>
        <p:sp>
          <p:nvSpPr>
            <p:cNvPr id="5" name="Ellipse 4"/>
            <p:cNvSpPr>
              <a:spLocks noChangeArrowheads="1"/>
            </p:cNvSpPr>
            <p:nvPr/>
          </p:nvSpPr>
          <p:spPr bwMode="auto">
            <a:xfrm>
              <a:off x="16613" y="17361"/>
              <a:ext cx="6622" cy="338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60K</a:t>
              </a:r>
            </a:p>
          </p:txBody>
        </p:sp>
        <p:sp>
          <p:nvSpPr>
            <p:cNvPr id="6" name="Ellipse 5"/>
            <p:cNvSpPr>
              <a:spLocks noChangeArrowheads="1"/>
            </p:cNvSpPr>
            <p:nvPr/>
          </p:nvSpPr>
          <p:spPr bwMode="auto">
            <a:xfrm>
              <a:off x="15953" y="26955"/>
              <a:ext cx="6621" cy="4525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4,2K</a:t>
              </a:r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sp>
        <p:nvSpPr>
          <p:cNvPr id="21" name="Text Box 45"/>
          <p:cNvSpPr txBox="1">
            <a:spLocks noChangeArrowheads="1"/>
          </p:cNvSpPr>
          <p:nvPr/>
        </p:nvSpPr>
        <p:spPr bwMode="auto">
          <a:xfrm>
            <a:off x="4916400" y="4331357"/>
            <a:ext cx="1145736" cy="23243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Aimant </a:t>
            </a:r>
            <a:r>
              <a:rPr lang="fr-FR" sz="1100" dirty="0" err="1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NbTi</a:t>
            </a:r>
            <a:endParaRPr lang="fr-FR" sz="1100" dirty="0">
              <a:solidFill>
                <a:schemeClr val="bg1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cxnSp>
        <p:nvCxnSpPr>
          <p:cNvPr id="22" name="Connecteur droit avec flèche 21"/>
          <p:cNvCxnSpPr>
            <a:cxnSpLocks noChangeShapeType="1"/>
          </p:cNvCxnSpPr>
          <p:nvPr/>
        </p:nvCxnSpPr>
        <p:spPr bwMode="auto">
          <a:xfrm flipH="1">
            <a:off x="4749705" y="4438128"/>
            <a:ext cx="166695" cy="368042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" name="Picture 2" descr="F:\stage cea\Rapport\figure\Logo ENS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8</a:t>
            </a:r>
            <a:endParaRPr lang="fr-FR" dirty="0"/>
          </a:p>
        </p:txBody>
      </p:sp>
      <p:pic>
        <p:nvPicPr>
          <p:cNvPr id="23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75141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>
            <a:grpSpLocks/>
          </p:cNvGrpSpPr>
          <p:nvPr/>
        </p:nvGrpSpPr>
        <p:grpSpPr bwMode="auto">
          <a:xfrm>
            <a:off x="596170" y="1084761"/>
            <a:ext cx="2635153" cy="4676775"/>
            <a:chOff x="0" y="0"/>
            <a:chExt cx="40305" cy="75408"/>
          </a:xfrm>
        </p:grpSpPr>
        <p:grpSp>
          <p:nvGrpSpPr>
            <p:cNvPr id="7" name="Groupe 6"/>
            <p:cNvGrpSpPr>
              <a:grpSpLocks/>
            </p:cNvGrpSpPr>
            <p:nvPr/>
          </p:nvGrpSpPr>
          <p:grpSpPr bwMode="auto">
            <a:xfrm>
              <a:off x="0" y="0"/>
              <a:ext cx="40305" cy="75408"/>
              <a:chOff x="0" y="0"/>
              <a:chExt cx="40305" cy="61562"/>
            </a:xfrm>
          </p:grpSpPr>
          <p:grpSp>
            <p:nvGrpSpPr>
              <p:cNvPr id="10" name="Groupe 9"/>
              <p:cNvGrpSpPr>
                <a:grpSpLocks/>
              </p:cNvGrpSpPr>
              <p:nvPr/>
            </p:nvGrpSpPr>
            <p:grpSpPr bwMode="auto">
              <a:xfrm>
                <a:off x="0" y="0"/>
                <a:ext cx="40305" cy="61562"/>
                <a:chOff x="0" y="0"/>
                <a:chExt cx="35300" cy="51248"/>
              </a:xfrm>
            </p:grpSpPr>
            <p:grpSp>
              <p:nvGrpSpPr>
                <p:cNvPr id="12" name="Groupe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5300" cy="51248"/>
                  <a:chOff x="0" y="0"/>
                  <a:chExt cx="35300" cy="51248"/>
                </a:xfrm>
              </p:grpSpPr>
              <p:pic>
                <p:nvPicPr>
                  <p:cNvPr id="25" name="Image 24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99" t="27797" r="65683" b="10461"/>
                  <a:stretch>
                    <a:fillRect/>
                  </a:stretch>
                </p:blipFill>
                <p:spPr bwMode="auto">
                  <a:xfrm>
                    <a:off x="0" y="0"/>
                    <a:ext cx="35300" cy="512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6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0" y="16161"/>
                    <a:ext cx="2972" cy="185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HE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U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M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Q</a:t>
                    </a:r>
                  </a:p>
                </p:txBody>
              </p:sp>
            </p:grpSp>
            <p:sp>
              <p:nvSpPr>
                <p:cNvPr id="18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7548" y="4252"/>
                  <a:ext cx="2972" cy="13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sp>
              <p:nvSpPr>
                <p:cNvPr id="19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9462" y="24242"/>
                  <a:ext cx="2972" cy="8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</p:grpSp>
          <p:sp>
            <p:nvSpPr>
              <p:cNvPr id="11" name="Text Box 54"/>
              <p:cNvSpPr txBox="1">
                <a:spLocks noChangeArrowheads="1"/>
              </p:cNvSpPr>
              <p:nvPr/>
            </p:nvSpPr>
            <p:spPr bwMode="auto">
              <a:xfrm>
                <a:off x="11917" y="761"/>
                <a:ext cx="18192" cy="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1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CRYOCOOLER</a:t>
                </a:r>
                <a:endParaRPr lang="fr-FR" sz="110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4" name="Ellipse 3"/>
            <p:cNvSpPr>
              <a:spLocks noChangeArrowheads="1"/>
            </p:cNvSpPr>
            <p:nvPr/>
          </p:nvSpPr>
          <p:spPr bwMode="auto">
            <a:xfrm>
              <a:off x="15467" y="3827"/>
              <a:ext cx="8618" cy="390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300K</a:t>
              </a:r>
            </a:p>
          </p:txBody>
        </p:sp>
        <p:sp>
          <p:nvSpPr>
            <p:cNvPr id="5" name="Ellipse 4"/>
            <p:cNvSpPr>
              <a:spLocks noChangeArrowheads="1"/>
            </p:cNvSpPr>
            <p:nvPr/>
          </p:nvSpPr>
          <p:spPr bwMode="auto">
            <a:xfrm>
              <a:off x="16613" y="17361"/>
              <a:ext cx="6622" cy="338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60K</a:t>
              </a:r>
            </a:p>
          </p:txBody>
        </p:sp>
        <p:sp>
          <p:nvSpPr>
            <p:cNvPr id="6" name="Ellipse 5"/>
            <p:cNvSpPr>
              <a:spLocks noChangeArrowheads="1"/>
            </p:cNvSpPr>
            <p:nvPr/>
          </p:nvSpPr>
          <p:spPr bwMode="auto">
            <a:xfrm>
              <a:off x="15953" y="26955"/>
              <a:ext cx="6621" cy="4525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4,2K</a:t>
              </a:r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3349893" y="1666163"/>
            <a:ext cx="5804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err="1" smtClean="0"/>
              <a:t>Cryocooler</a:t>
            </a:r>
            <a:r>
              <a:rPr lang="fr-FR" dirty="0" smtClean="0"/>
              <a:t> : Machine thermique fonctionnant sur un cycle de Gifford Mac Mahon.</a:t>
            </a:r>
          </a:p>
          <a:p>
            <a:pPr algn="just"/>
            <a:r>
              <a:rPr lang="fr-FR" dirty="0" err="1" smtClean="0"/>
              <a:t>Cryocooler</a:t>
            </a:r>
            <a:r>
              <a:rPr lang="fr-FR" dirty="0" smtClean="0"/>
              <a:t> de la société Sumitomo.</a:t>
            </a:r>
          </a:p>
          <a:p>
            <a:pPr algn="just"/>
            <a:r>
              <a:rPr lang="fr-FR" dirty="0" smtClean="0"/>
              <a:t>Deux étages.</a:t>
            </a:r>
          </a:p>
        </p:txBody>
      </p:sp>
      <p:pic>
        <p:nvPicPr>
          <p:cNvPr id="22" name="Image 2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8" t="3136" r="10963" b="13202"/>
          <a:stretch>
            <a:fillRect/>
          </a:stretch>
        </p:blipFill>
        <p:spPr bwMode="auto">
          <a:xfrm>
            <a:off x="4067287" y="3140968"/>
            <a:ext cx="2185035" cy="3384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roupe 22"/>
          <p:cNvGrpSpPr>
            <a:grpSpLocks/>
          </p:cNvGrpSpPr>
          <p:nvPr/>
        </p:nvGrpSpPr>
        <p:grpSpPr bwMode="auto">
          <a:xfrm>
            <a:off x="5052172" y="4876360"/>
            <a:ext cx="2400300" cy="1266800"/>
            <a:chOff x="0" y="0"/>
            <a:chExt cx="24003" cy="12668"/>
          </a:xfrm>
        </p:grpSpPr>
        <p:cxnSp>
          <p:nvCxnSpPr>
            <p:cNvPr id="24" name="Connecteur droit avec flèche 23"/>
            <p:cNvCxnSpPr>
              <a:cxnSpLocks noChangeShapeType="1"/>
            </p:cNvCxnSpPr>
            <p:nvPr/>
          </p:nvCxnSpPr>
          <p:spPr bwMode="auto">
            <a:xfrm flipH="1">
              <a:off x="1619" y="1238"/>
              <a:ext cx="14383" cy="95"/>
            </a:xfrm>
            <a:prstGeom prst="straightConnector1">
              <a:avLst/>
            </a:prstGeom>
            <a:noFill/>
            <a:ln w="25400">
              <a:solidFill>
                <a:srgbClr val="4F81BD">
                  <a:lumMod val="95000"/>
                  <a:lumOff val="0"/>
                </a:srgb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Connecteur droit avec flèche 29"/>
            <p:cNvCxnSpPr>
              <a:cxnSpLocks noChangeShapeType="1"/>
            </p:cNvCxnSpPr>
            <p:nvPr/>
          </p:nvCxnSpPr>
          <p:spPr bwMode="auto">
            <a:xfrm flipH="1">
              <a:off x="0" y="11334"/>
              <a:ext cx="16002" cy="0"/>
            </a:xfrm>
            <a:prstGeom prst="straightConnector1">
              <a:avLst/>
            </a:prstGeom>
            <a:noFill/>
            <a:ln w="25400">
              <a:solidFill>
                <a:srgbClr val="4F81BD">
                  <a:lumMod val="95000"/>
                  <a:lumOff val="0"/>
                </a:srgb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Zone de texte 39"/>
            <p:cNvSpPr txBox="1">
              <a:spLocks noChangeArrowheads="1"/>
            </p:cNvSpPr>
            <p:nvPr/>
          </p:nvSpPr>
          <p:spPr bwMode="auto">
            <a:xfrm>
              <a:off x="16002" y="0"/>
              <a:ext cx="8001" cy="266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1100" dirty="0">
                  <a:effectLst/>
                  <a:latin typeface="Calibri"/>
                  <a:ea typeface="Times New Roman"/>
                  <a:cs typeface="Times New Roman"/>
                </a:rPr>
                <a:t>1</a:t>
              </a:r>
              <a:r>
                <a:rPr lang="fr-FR" sz="1100" baseline="30000" dirty="0">
                  <a:effectLst/>
                  <a:latin typeface="Calibri"/>
                  <a:ea typeface="Times New Roman"/>
                  <a:cs typeface="Times New Roman"/>
                </a:rPr>
                <a:t>er</a:t>
              </a:r>
              <a:r>
                <a:rPr lang="fr-FR" sz="1100" dirty="0">
                  <a:effectLst/>
                  <a:latin typeface="Calibri"/>
                  <a:ea typeface="Times New Roman"/>
                  <a:cs typeface="Times New Roman"/>
                </a:rPr>
                <a:t> étage</a:t>
              </a:r>
            </a:p>
          </p:txBody>
        </p:sp>
        <p:sp>
          <p:nvSpPr>
            <p:cNvPr id="32" name="Zone de texte 40"/>
            <p:cNvSpPr txBox="1">
              <a:spLocks noChangeArrowheads="1"/>
            </p:cNvSpPr>
            <p:nvPr/>
          </p:nvSpPr>
          <p:spPr bwMode="auto">
            <a:xfrm>
              <a:off x="16002" y="10001"/>
              <a:ext cx="8001" cy="266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1100" dirty="0">
                  <a:effectLst/>
                  <a:latin typeface="Calibri"/>
                  <a:ea typeface="Times New Roman"/>
                  <a:cs typeface="Times New Roman"/>
                </a:rPr>
                <a:t>2</a:t>
              </a:r>
              <a:r>
                <a:rPr lang="fr-FR" sz="1100" baseline="30000" dirty="0">
                  <a:effectLst/>
                  <a:latin typeface="Calibri"/>
                  <a:ea typeface="Times New Roman"/>
                  <a:cs typeface="Times New Roman"/>
                </a:rPr>
                <a:t>ème</a:t>
              </a:r>
              <a:r>
                <a:rPr lang="fr-FR" sz="1100" dirty="0">
                  <a:effectLst/>
                  <a:latin typeface="Calibri"/>
                  <a:ea typeface="Times New Roman"/>
                  <a:cs typeface="Times New Roman"/>
                </a:rPr>
                <a:t> étage</a:t>
              </a:r>
            </a:p>
          </p:txBody>
        </p:sp>
      </p:grpSp>
      <p:sp>
        <p:nvSpPr>
          <p:cNvPr id="33" name="Text Box 45"/>
          <p:cNvSpPr txBox="1">
            <a:spLocks noChangeArrowheads="1"/>
          </p:cNvSpPr>
          <p:nvPr/>
        </p:nvSpPr>
        <p:spPr bwMode="auto">
          <a:xfrm>
            <a:off x="3231323" y="4356326"/>
            <a:ext cx="692605" cy="520034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Aimant </a:t>
            </a:r>
            <a:r>
              <a:rPr lang="fr-FR" sz="1100" dirty="0" err="1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NbTi</a:t>
            </a:r>
            <a:endParaRPr lang="fr-FR" sz="1100" dirty="0">
              <a:solidFill>
                <a:schemeClr val="bg1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cxnSp>
        <p:nvCxnSpPr>
          <p:cNvPr id="34" name="Connecteur droit avec flèche 33"/>
          <p:cNvCxnSpPr>
            <a:cxnSpLocks noChangeShapeType="1"/>
          </p:cNvCxnSpPr>
          <p:nvPr/>
        </p:nvCxnSpPr>
        <p:spPr bwMode="auto">
          <a:xfrm flipH="1">
            <a:off x="3064628" y="4463097"/>
            <a:ext cx="166695" cy="368042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ZoneTexte 27"/>
          <p:cNvSpPr txBox="1"/>
          <p:nvPr/>
        </p:nvSpPr>
        <p:spPr>
          <a:xfrm>
            <a:off x="8748463" y="6478796"/>
            <a:ext cx="39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9</a:t>
            </a:r>
            <a:endParaRPr lang="fr-FR" dirty="0"/>
          </a:p>
        </p:txBody>
      </p:sp>
      <p:pic>
        <p:nvPicPr>
          <p:cNvPr id="35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42959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8" t="3136" r="10963" b="13202"/>
          <a:stretch>
            <a:fillRect/>
          </a:stretch>
        </p:blipFill>
        <p:spPr bwMode="auto">
          <a:xfrm>
            <a:off x="467544" y="1772816"/>
            <a:ext cx="2185035" cy="33845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" name="Graphique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197432"/>
              </p:ext>
            </p:extLst>
          </p:nvPr>
        </p:nvGraphicFramePr>
        <p:xfrm>
          <a:off x="2915816" y="1556792"/>
          <a:ext cx="6021070" cy="397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604449" y="6478796"/>
            <a:ext cx="53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</a:t>
            </a:r>
            <a:endParaRPr lang="fr-FR" dirty="0"/>
          </a:p>
        </p:txBody>
      </p:sp>
      <p:pic>
        <p:nvPicPr>
          <p:cNvPr id="7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0928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35" name="Groupe 34"/>
          <p:cNvGrpSpPr/>
          <p:nvPr/>
        </p:nvGrpSpPr>
        <p:grpSpPr>
          <a:xfrm>
            <a:off x="396708" y="954431"/>
            <a:ext cx="4695812" cy="4793564"/>
            <a:chOff x="1296981" y="954431"/>
            <a:chExt cx="4695812" cy="4793564"/>
          </a:xfrm>
        </p:grpSpPr>
        <p:grpSp>
          <p:nvGrpSpPr>
            <p:cNvPr id="2" name="Groupe 1"/>
            <p:cNvGrpSpPr>
              <a:grpSpLocks/>
            </p:cNvGrpSpPr>
            <p:nvPr/>
          </p:nvGrpSpPr>
          <p:grpSpPr bwMode="auto">
            <a:xfrm>
              <a:off x="1296981" y="1071220"/>
              <a:ext cx="3628542" cy="4676775"/>
              <a:chOff x="0" y="0"/>
              <a:chExt cx="55499" cy="75408"/>
            </a:xfrm>
          </p:grpSpPr>
          <p:grpSp>
            <p:nvGrpSpPr>
              <p:cNvPr id="7" name="Groupe 6"/>
              <p:cNvGrpSpPr>
                <a:grpSpLocks/>
              </p:cNvGrpSpPr>
              <p:nvPr/>
            </p:nvGrpSpPr>
            <p:grpSpPr bwMode="auto">
              <a:xfrm>
                <a:off x="0" y="0"/>
                <a:ext cx="55499" cy="75408"/>
                <a:chOff x="0" y="0"/>
                <a:chExt cx="55499" cy="61562"/>
              </a:xfrm>
            </p:grpSpPr>
            <p:grpSp>
              <p:nvGrpSpPr>
                <p:cNvPr id="10" name="Groupe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5499" cy="61562"/>
                  <a:chOff x="0" y="0"/>
                  <a:chExt cx="48607" cy="51248"/>
                </a:xfrm>
              </p:grpSpPr>
              <p:grpSp>
                <p:nvGrpSpPr>
                  <p:cNvPr id="12" name="Groupe 11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35300" cy="51248"/>
                    <a:chOff x="0" y="0"/>
                    <a:chExt cx="35300" cy="51248"/>
                  </a:xfrm>
                </p:grpSpPr>
                <p:pic>
                  <p:nvPicPr>
                    <p:cNvPr id="25" name="Image 24"/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399" t="27797" r="65683" b="10461"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35300" cy="5124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26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0" y="16161"/>
                      <a:ext cx="2972" cy="1850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U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Q</a:t>
                      </a:r>
                    </a:p>
                  </p:txBody>
                </p:sp>
              </p:grpSp>
              <p:sp>
                <p:nvSpPr>
                  <p:cNvPr id="13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300" y="6592"/>
                    <a:ext cx="13307" cy="319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just"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rPr>
                      <a:t>ADI en laiton</a:t>
                    </a:r>
                  </a:p>
                </p:txBody>
              </p:sp>
              <p:sp>
                <p:nvSpPr>
                  <p:cNvPr id="18" name="Text Box 4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548" y="4252"/>
                    <a:ext cx="2972" cy="130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V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DE</a:t>
                    </a:r>
                  </a:p>
                </p:txBody>
              </p:sp>
              <p:sp>
                <p:nvSpPr>
                  <p:cNvPr id="19" name="Text Box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462" y="24242"/>
                    <a:ext cx="2972" cy="86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V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DE</a:t>
                    </a:r>
                  </a:p>
                </p:txBody>
              </p:sp>
              <p:cxnSp>
                <p:nvCxnSpPr>
                  <p:cNvPr id="20" name="Connecteur droit avec flèche 1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2541" y="7974"/>
                    <a:ext cx="12763" cy="116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4F81BD">
                        <a:lumMod val="95000"/>
                        <a:lumOff val="0"/>
                      </a:srgbClr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sp>
              <p:nvSpPr>
                <p:cNvPr id="11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1917" y="761"/>
                  <a:ext cx="18192" cy="30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CRYOCOOLER</a:t>
                  </a:r>
                  <a:endParaRPr lang="fr-FR" sz="1100">
                    <a:effectLst/>
                    <a:latin typeface="Calibri"/>
                    <a:ea typeface="Times New Roman"/>
                    <a:cs typeface="Times New Roman"/>
                  </a:endParaRPr>
                </a:p>
              </p:txBody>
            </p:sp>
          </p:grpSp>
          <p:sp>
            <p:nvSpPr>
              <p:cNvPr id="4" name="Ellipse 3"/>
              <p:cNvSpPr>
                <a:spLocks noChangeArrowheads="1"/>
              </p:cNvSpPr>
              <p:nvPr/>
            </p:nvSpPr>
            <p:spPr bwMode="auto">
              <a:xfrm>
                <a:off x="15467" y="3827"/>
                <a:ext cx="8618" cy="3903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4F81BD">
                    <a:lumMod val="50000"/>
                    <a:lumOff val="0"/>
                  </a:srgbClr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fr-FR" sz="1100">
                    <a:effectLst/>
                    <a:latin typeface="Calibri"/>
                    <a:ea typeface="Times New Roman"/>
                    <a:cs typeface="Times New Roman"/>
                  </a:rPr>
                  <a:t>300K</a:t>
                </a:r>
              </a:p>
            </p:txBody>
          </p:sp>
          <p:sp>
            <p:nvSpPr>
              <p:cNvPr id="5" name="Ellipse 4"/>
              <p:cNvSpPr>
                <a:spLocks noChangeArrowheads="1"/>
              </p:cNvSpPr>
              <p:nvPr/>
            </p:nvSpPr>
            <p:spPr bwMode="auto">
              <a:xfrm>
                <a:off x="16613" y="17361"/>
                <a:ext cx="6622" cy="3381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4F81BD">
                    <a:lumMod val="50000"/>
                    <a:lumOff val="0"/>
                  </a:srgbClr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fr-FR" sz="1100">
                    <a:effectLst/>
                    <a:latin typeface="Calibri"/>
                    <a:ea typeface="Times New Roman"/>
                    <a:cs typeface="Times New Roman"/>
                  </a:rPr>
                  <a:t>60K</a:t>
                </a:r>
              </a:p>
            </p:txBody>
          </p:sp>
          <p:sp>
            <p:nvSpPr>
              <p:cNvPr id="6" name="Ellipse 5"/>
              <p:cNvSpPr>
                <a:spLocks noChangeArrowheads="1"/>
              </p:cNvSpPr>
              <p:nvPr/>
            </p:nvSpPr>
            <p:spPr bwMode="auto">
              <a:xfrm>
                <a:off x="15953" y="26955"/>
                <a:ext cx="6621" cy="4525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4F81BD">
                    <a:lumMod val="50000"/>
                    <a:lumOff val="0"/>
                  </a:srgbClr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fr-FR" sz="1100">
                    <a:effectLst/>
                    <a:latin typeface="Calibri"/>
                    <a:ea typeface="Times New Roman"/>
                    <a:cs typeface="Times New Roman"/>
                  </a:rPr>
                  <a:t>4,2K</a:t>
                </a:r>
              </a:p>
            </p:txBody>
          </p:sp>
        </p:grpSp>
        <p:sp>
          <p:nvSpPr>
            <p:cNvPr id="27" name="Zone de texte 2"/>
            <p:cNvSpPr txBox="1">
              <a:spLocks noChangeArrowheads="1"/>
            </p:cNvSpPr>
            <p:nvPr/>
          </p:nvSpPr>
          <p:spPr bwMode="auto">
            <a:xfrm>
              <a:off x="3983018" y="954431"/>
              <a:ext cx="2009775" cy="3352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1100" dirty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Alimentation électrique 600A</a:t>
              </a:r>
            </a:p>
          </p:txBody>
        </p:sp>
        <p:cxnSp>
          <p:nvCxnSpPr>
            <p:cNvPr id="28" name="Connecteur droit avec flèche 27"/>
            <p:cNvCxnSpPr>
              <a:cxnSpLocks/>
            </p:cNvCxnSpPr>
            <p:nvPr/>
          </p:nvCxnSpPr>
          <p:spPr>
            <a:xfrm flipH="1">
              <a:off x="3122561" y="1078256"/>
              <a:ext cx="860457" cy="16697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30" name="Text Box 43"/>
            <p:cNvSpPr txBox="1">
              <a:spLocks noChangeArrowheads="1"/>
            </p:cNvSpPr>
            <p:nvPr/>
          </p:nvSpPr>
          <p:spPr bwMode="auto">
            <a:xfrm>
              <a:off x="3932446" y="2357631"/>
              <a:ext cx="1898138" cy="2324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1100" dirty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ADI en supraconducteur HTC</a:t>
              </a:r>
            </a:p>
          </p:txBody>
        </p:sp>
        <p:cxnSp>
          <p:nvCxnSpPr>
            <p:cNvPr id="31" name="Connecteur droit avec flèche 30"/>
            <p:cNvCxnSpPr>
              <a:cxnSpLocks noChangeShapeType="1"/>
            </p:cNvCxnSpPr>
            <p:nvPr/>
          </p:nvCxnSpPr>
          <p:spPr bwMode="auto">
            <a:xfrm flipH="1">
              <a:off x="2871666" y="2473847"/>
              <a:ext cx="1060481" cy="172390"/>
            </a:xfrm>
            <a:prstGeom prst="straightConnector1">
              <a:avLst/>
            </a:prstGeom>
            <a:noFill/>
            <a:ln w="9525">
              <a:solidFill>
                <a:srgbClr val="4F81BD">
                  <a:lumMod val="95000"/>
                  <a:lumOff val="0"/>
                </a:srgb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8" name="ZoneTexte 37"/>
          <p:cNvSpPr txBox="1"/>
          <p:nvPr/>
        </p:nvSpPr>
        <p:spPr>
          <a:xfrm>
            <a:off x="3082744" y="2954589"/>
            <a:ext cx="6061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ADI : Amenée de courant. </a:t>
            </a:r>
            <a:r>
              <a:rPr lang="fr-FR" dirty="0"/>
              <a:t>Conducteur électrique permettant le passage de fortes puissances entre la température ambiante et la température cryogénique </a:t>
            </a:r>
            <a:r>
              <a:rPr lang="fr-FR" dirty="0" smtClean="0"/>
              <a:t>utile.</a:t>
            </a:r>
            <a:endParaRPr lang="fr-FR" dirty="0"/>
          </a:p>
        </p:txBody>
      </p:sp>
      <p:grpSp>
        <p:nvGrpSpPr>
          <p:cNvPr id="39" name="Groupe 38"/>
          <p:cNvGrpSpPr>
            <a:grpSpLocks/>
          </p:cNvGrpSpPr>
          <p:nvPr/>
        </p:nvGrpSpPr>
        <p:grpSpPr bwMode="auto">
          <a:xfrm>
            <a:off x="4860019" y="4234395"/>
            <a:ext cx="1028105" cy="2333747"/>
            <a:chOff x="-3136" y="0"/>
            <a:chExt cx="17267" cy="31093"/>
          </a:xfrm>
        </p:grpSpPr>
        <p:pic>
          <p:nvPicPr>
            <p:cNvPr id="40" name="Image 39" descr="IMG_25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38" r="31340" b="24899"/>
            <a:stretch>
              <a:fillRect/>
            </a:stretch>
          </p:blipFill>
          <p:spPr bwMode="auto">
            <a:xfrm rot="5400000">
              <a:off x="-3682" y="9500"/>
              <a:ext cx="27313" cy="8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1" name="Connecteur droit avec flèche 40"/>
            <p:cNvCxnSpPr>
              <a:cxnSpLocks noChangeShapeType="1"/>
            </p:cNvCxnSpPr>
            <p:nvPr/>
          </p:nvCxnSpPr>
          <p:spPr bwMode="auto">
            <a:xfrm>
              <a:off x="4987" y="1662"/>
              <a:ext cx="0" cy="24701"/>
            </a:xfrm>
            <a:prstGeom prst="straightConnector1">
              <a:avLst/>
            </a:prstGeom>
            <a:noFill/>
            <a:ln w="9525">
              <a:solidFill>
                <a:srgbClr val="4F81BD">
                  <a:lumMod val="95000"/>
                  <a:lumOff val="0"/>
                </a:srgbClr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Text Box 70"/>
            <p:cNvSpPr txBox="1">
              <a:spLocks noChangeArrowheads="1"/>
            </p:cNvSpPr>
            <p:nvPr/>
          </p:nvSpPr>
          <p:spPr bwMode="auto">
            <a:xfrm>
              <a:off x="-3136" y="12587"/>
              <a:ext cx="9663" cy="2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800" dirty="0">
                  <a:effectLst/>
                  <a:latin typeface="Calibri"/>
                  <a:ea typeface="Times New Roman"/>
                  <a:cs typeface="Times New Roman"/>
                </a:rPr>
                <a:t>225mm</a:t>
              </a:r>
              <a:endParaRPr lang="fr-FR" sz="110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43" name="Connecteur droit avec flèche 42"/>
            <p:cNvCxnSpPr>
              <a:cxnSpLocks noChangeShapeType="1"/>
            </p:cNvCxnSpPr>
            <p:nvPr/>
          </p:nvCxnSpPr>
          <p:spPr bwMode="auto">
            <a:xfrm>
              <a:off x="7362" y="28144"/>
              <a:ext cx="3918" cy="0"/>
            </a:xfrm>
            <a:prstGeom prst="straightConnector1">
              <a:avLst/>
            </a:prstGeom>
            <a:noFill/>
            <a:ln w="9525">
              <a:solidFill>
                <a:srgbClr val="4F81BD">
                  <a:lumMod val="95000"/>
                  <a:lumOff val="0"/>
                </a:srgbClr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Text Box 72"/>
            <p:cNvSpPr txBox="1">
              <a:spLocks noChangeArrowheads="1"/>
            </p:cNvSpPr>
            <p:nvPr/>
          </p:nvSpPr>
          <p:spPr bwMode="auto">
            <a:xfrm>
              <a:off x="5818" y="28500"/>
              <a:ext cx="8313" cy="2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800" dirty="0">
                  <a:effectLst/>
                  <a:latin typeface="Calibri"/>
                  <a:ea typeface="Times New Roman"/>
                  <a:cs typeface="Times New Roman"/>
                </a:rPr>
                <a:t>35mm</a:t>
              </a:r>
              <a:endParaRPr lang="fr-FR" sz="110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sp>
        <p:nvSpPr>
          <p:cNvPr id="45" name="Text Box 45"/>
          <p:cNvSpPr txBox="1">
            <a:spLocks noChangeArrowheads="1"/>
          </p:cNvSpPr>
          <p:nvPr/>
        </p:nvSpPr>
        <p:spPr bwMode="auto">
          <a:xfrm>
            <a:off x="3082745" y="4359140"/>
            <a:ext cx="692605" cy="520034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Aimant </a:t>
            </a:r>
            <a:r>
              <a:rPr lang="fr-FR" sz="1100" dirty="0" err="1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NbTi</a:t>
            </a:r>
            <a:endParaRPr lang="fr-FR" sz="1100" dirty="0">
              <a:solidFill>
                <a:schemeClr val="bg1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cxnSp>
        <p:nvCxnSpPr>
          <p:cNvPr id="46" name="Connecteur droit avec flèche 45"/>
          <p:cNvCxnSpPr>
            <a:cxnSpLocks noChangeShapeType="1"/>
          </p:cNvCxnSpPr>
          <p:nvPr/>
        </p:nvCxnSpPr>
        <p:spPr bwMode="auto">
          <a:xfrm flipH="1">
            <a:off x="2916050" y="4465911"/>
            <a:ext cx="166695" cy="368042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2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8604449" y="6478796"/>
            <a:ext cx="53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11</a:t>
            </a:r>
            <a:endParaRPr lang="fr-FR" dirty="0"/>
          </a:p>
        </p:txBody>
      </p:sp>
      <p:pic>
        <p:nvPicPr>
          <p:cNvPr id="34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5" name="Groupe 4"/>
          <p:cNvGrpSpPr>
            <a:grpSpLocks/>
          </p:cNvGrpSpPr>
          <p:nvPr/>
        </p:nvGrpSpPr>
        <p:grpSpPr bwMode="auto">
          <a:xfrm>
            <a:off x="339507" y="1071220"/>
            <a:ext cx="4533274" cy="4676775"/>
            <a:chOff x="0" y="0"/>
            <a:chExt cx="69337" cy="75408"/>
          </a:xfrm>
        </p:grpSpPr>
        <p:grpSp>
          <p:nvGrpSpPr>
            <p:cNvPr id="10" name="Groupe 9"/>
            <p:cNvGrpSpPr>
              <a:grpSpLocks/>
            </p:cNvGrpSpPr>
            <p:nvPr/>
          </p:nvGrpSpPr>
          <p:grpSpPr bwMode="auto">
            <a:xfrm>
              <a:off x="0" y="0"/>
              <a:ext cx="69337" cy="75408"/>
              <a:chOff x="0" y="0"/>
              <a:chExt cx="69337" cy="61562"/>
            </a:xfrm>
          </p:grpSpPr>
          <p:grpSp>
            <p:nvGrpSpPr>
              <p:cNvPr id="13" name="Groupe 12"/>
              <p:cNvGrpSpPr>
                <a:grpSpLocks/>
              </p:cNvGrpSpPr>
              <p:nvPr/>
            </p:nvGrpSpPr>
            <p:grpSpPr bwMode="auto">
              <a:xfrm>
                <a:off x="0" y="0"/>
                <a:ext cx="69337" cy="61562"/>
                <a:chOff x="0" y="0"/>
                <a:chExt cx="60727" cy="51248"/>
              </a:xfrm>
            </p:grpSpPr>
            <p:grpSp>
              <p:nvGrpSpPr>
                <p:cNvPr id="15" name="Groupe 1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5300" cy="51248"/>
                  <a:chOff x="0" y="0"/>
                  <a:chExt cx="35300" cy="51248"/>
                </a:xfrm>
              </p:grpSpPr>
              <p:pic>
                <p:nvPicPr>
                  <p:cNvPr id="28" name="Image 27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99" t="27797" r="65683" b="10461"/>
                  <a:stretch>
                    <a:fillRect/>
                  </a:stretch>
                </p:blipFill>
                <p:spPr bwMode="auto">
                  <a:xfrm>
                    <a:off x="0" y="0"/>
                    <a:ext cx="35300" cy="512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9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0" y="16161"/>
                    <a:ext cx="2972" cy="185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HE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U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M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Q</a:t>
                    </a:r>
                  </a:p>
                </p:txBody>
              </p:sp>
            </p:grpSp>
            <p:sp>
              <p:nvSpPr>
                <p:cNvPr id="1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5300" y="6592"/>
                  <a:ext cx="13307" cy="31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laiton</a:t>
                  </a:r>
                </a:p>
              </p:txBody>
            </p:sp>
            <p:sp>
              <p:nvSpPr>
                <p:cNvPr id="1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5300" y="13609"/>
                  <a:ext cx="25427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supraconducteur HTC</a:t>
                  </a:r>
                </a:p>
              </p:txBody>
            </p:sp>
            <p:sp>
              <p:nvSpPr>
                <p:cNvPr id="1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5300" y="26581"/>
                  <a:ext cx="15348" cy="503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« </a:t>
                  </a:r>
                  <a:r>
                    <a:rPr lang="fr-FR" sz="1100" dirty="0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r>
                    <a:rPr lang="fr-FR" sz="1100" dirty="0" err="1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Busbars</a:t>
                  </a: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» en aluminium pur</a:t>
                  </a:r>
                </a:p>
              </p:txBody>
            </p:sp>
            <p:sp>
              <p:nvSpPr>
                <p:cNvPr id="1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5300" y="35512"/>
                  <a:ext cx="15348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Aimant </a:t>
                  </a:r>
                  <a:r>
                    <a:rPr lang="fr-FR" sz="1100" dirty="0" err="1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NbTi</a:t>
                  </a:r>
                  <a:endParaRPr lang="fr-FR" sz="1100" dirty="0">
                    <a:solidFill>
                      <a:schemeClr val="bg1"/>
                    </a:solidFill>
                    <a:effectLst/>
                    <a:latin typeface="Calibri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2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7548" y="4252"/>
                  <a:ext cx="2972" cy="13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sp>
              <p:nvSpPr>
                <p:cNvPr id="22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9462" y="24242"/>
                  <a:ext cx="2972" cy="8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cxnSp>
              <p:nvCxnSpPr>
                <p:cNvPr id="23" name="Connecteur droit avec flèche 22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7974"/>
                  <a:ext cx="12763" cy="1164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" name="Connecteur droit avec flèche 23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14991"/>
                  <a:ext cx="12763" cy="1165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" name="Connecteur droit avec flèche 24"/>
                <p:cNvCxnSpPr>
                  <a:cxnSpLocks noChangeShapeType="1"/>
                </p:cNvCxnSpPr>
                <p:nvPr/>
              </p:nvCxnSpPr>
              <p:spPr bwMode="auto">
                <a:xfrm flipH="1">
                  <a:off x="19457" y="27962"/>
                  <a:ext cx="15844" cy="1718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7" name="Connecteur droit avec flèche 26"/>
                <p:cNvCxnSpPr>
                  <a:cxnSpLocks noChangeShapeType="1"/>
                </p:cNvCxnSpPr>
                <p:nvPr/>
              </p:nvCxnSpPr>
              <p:spPr bwMode="auto">
                <a:xfrm flipH="1">
                  <a:off x="33067" y="36682"/>
                  <a:ext cx="2233" cy="4033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4" name="Text Box 54"/>
              <p:cNvSpPr txBox="1">
                <a:spLocks noChangeArrowheads="1"/>
              </p:cNvSpPr>
              <p:nvPr/>
            </p:nvSpPr>
            <p:spPr bwMode="auto">
              <a:xfrm>
                <a:off x="11917" y="761"/>
                <a:ext cx="18192" cy="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1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CRYOCOOLER</a:t>
                </a:r>
                <a:endParaRPr lang="fr-FR" sz="110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7" name="Ellipse 6"/>
            <p:cNvSpPr>
              <a:spLocks noChangeArrowheads="1"/>
            </p:cNvSpPr>
            <p:nvPr/>
          </p:nvSpPr>
          <p:spPr bwMode="auto">
            <a:xfrm>
              <a:off x="15467" y="3827"/>
              <a:ext cx="8618" cy="390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300K</a:t>
              </a:r>
            </a:p>
          </p:txBody>
        </p:sp>
        <p:sp>
          <p:nvSpPr>
            <p:cNvPr id="8" name="Ellipse 7"/>
            <p:cNvSpPr>
              <a:spLocks noChangeArrowheads="1"/>
            </p:cNvSpPr>
            <p:nvPr/>
          </p:nvSpPr>
          <p:spPr bwMode="auto">
            <a:xfrm>
              <a:off x="16613" y="17361"/>
              <a:ext cx="6622" cy="338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60K</a:t>
              </a:r>
            </a:p>
          </p:txBody>
        </p:sp>
        <p:sp>
          <p:nvSpPr>
            <p:cNvPr id="9" name="Ellipse 8"/>
            <p:cNvSpPr>
              <a:spLocks noChangeArrowheads="1"/>
            </p:cNvSpPr>
            <p:nvPr/>
          </p:nvSpPr>
          <p:spPr bwMode="auto">
            <a:xfrm>
              <a:off x="15953" y="26955"/>
              <a:ext cx="6621" cy="4525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4,2K</a:t>
              </a:r>
            </a:p>
          </p:txBody>
        </p:sp>
      </p:grpSp>
      <p:sp>
        <p:nvSpPr>
          <p:cNvPr id="30" name="ZoneTexte 29"/>
          <p:cNvSpPr txBox="1"/>
          <p:nvPr/>
        </p:nvSpPr>
        <p:spPr>
          <a:xfrm>
            <a:off x="5080115" y="1614376"/>
            <a:ext cx="40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Il y a deux </a:t>
            </a:r>
            <a:r>
              <a:rPr lang="fr-FR" dirty="0" err="1" smtClean="0"/>
              <a:t>busbars</a:t>
            </a:r>
            <a:r>
              <a:rPr lang="fr-FR" dirty="0" smtClean="0"/>
              <a:t> en aluminium pur de 2m et 7kg chacune.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598572" y="3038965"/>
                <a:ext cx="4078168" cy="7025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𝑟𝑒𝑓𝑟𝑜𝑖𝑑𝑖𝑠𝑠𝑒𝑚𝑒𝑛𝑡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𝑏𝑢𝑠𝑏𝑎𝑟𝑠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>
                              <a:latin typeface="Cambria Math"/>
                            </a:rPr>
                            <m:t>min</m:t>
                          </m:r>
                          <m:r>
                            <a:rPr lang="fr-FR" i="1" smtClean="0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𝑐𝑟𝑦𝑜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𝑏𝑢𝑠𝑏𝑎𝑟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fr-FR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572" y="3038965"/>
                <a:ext cx="4078168" cy="70250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729043" y="4073480"/>
                <a:ext cx="23624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𝑏𝑢𝑠𝑏𝑎𝑟𝑠</m:t>
                        </m:r>
                      </m:sub>
                    </m:sSub>
                  </m:oMath>
                </a14:m>
                <a:r>
                  <a:rPr lang="fr-FR" dirty="0" smtClean="0"/>
                  <a:t> = </a:t>
                </a:r>
                <a:r>
                  <a:rPr lang="fr-FR" dirty="0" err="1" smtClean="0"/>
                  <a:t>M</a:t>
                </a:r>
                <a:r>
                  <a:rPr lang="fr-FR" baseline="-25000" dirty="0" err="1" smtClean="0"/>
                  <a:t>busbars</a:t>
                </a:r>
                <a:r>
                  <a:rPr lang="el-GR" dirty="0" smtClean="0"/>
                  <a:t>Δ</a:t>
                </a:r>
                <a:r>
                  <a:rPr lang="fr-FR" dirty="0" smtClean="0"/>
                  <a:t>H</a:t>
                </a:r>
                <a:endParaRPr lang="fr-FR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043" y="4073480"/>
                <a:ext cx="2362442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517" t="-9836" r="-1809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729043" y="4941167"/>
                <a:ext cx="2135585" cy="9498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𝑏𝑢𝑠𝑏𝑎𝑟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𝐿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i="1">
                              <a:latin typeface="Cambria Math"/>
                            </a:rPr>
                            <m:t>𝛥</m:t>
                          </m:r>
                          <m:r>
                            <a:rPr lang="fr-FR" i="1">
                              <a:latin typeface="Cambria Math"/>
                            </a:rPr>
                            <m:t>𝑇</m:t>
                          </m:r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𝜆</m:t>
                          </m:r>
                          <m:r>
                            <a:rPr lang="fr-FR" i="1">
                              <a:latin typeface="Cambria Math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043" y="4941167"/>
                <a:ext cx="2135585" cy="94987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ZoneTexte 33"/>
          <p:cNvSpPr txBox="1"/>
          <p:nvPr/>
        </p:nvSpPr>
        <p:spPr>
          <a:xfrm>
            <a:off x="134076" y="6309320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=&gt; Déterminer </a:t>
            </a:r>
            <a:r>
              <a:rPr lang="fr-FR" dirty="0" err="1" smtClean="0"/>
              <a:t>S</a:t>
            </a:r>
            <a:r>
              <a:rPr lang="fr-FR" baseline="-25000" dirty="0" err="1" smtClean="0"/>
              <a:t>optimum</a:t>
            </a:r>
            <a:r>
              <a:rPr lang="fr-FR" dirty="0"/>
              <a:t> </a:t>
            </a:r>
            <a:r>
              <a:rPr lang="fr-FR" dirty="0" smtClean="0"/>
              <a:t>: Modélisations sous Cast3m</a:t>
            </a:r>
            <a:endParaRPr lang="fr-FR" dirty="0"/>
          </a:p>
        </p:txBody>
      </p:sp>
      <p:sp>
        <p:nvSpPr>
          <p:cNvPr id="35" name="Zone de texte 2"/>
          <p:cNvSpPr txBox="1">
            <a:spLocks noChangeArrowheads="1"/>
          </p:cNvSpPr>
          <p:nvPr/>
        </p:nvSpPr>
        <p:spPr bwMode="auto">
          <a:xfrm>
            <a:off x="3082745" y="954431"/>
            <a:ext cx="2009775" cy="3352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Alimentation électrique 600A</a:t>
            </a:r>
          </a:p>
        </p:txBody>
      </p:sp>
      <p:cxnSp>
        <p:nvCxnSpPr>
          <p:cNvPr id="36" name="Connecteur droit avec flèche 35"/>
          <p:cNvCxnSpPr>
            <a:cxnSpLocks/>
          </p:cNvCxnSpPr>
          <p:nvPr/>
        </p:nvCxnSpPr>
        <p:spPr>
          <a:xfrm flipH="1">
            <a:off x="2222288" y="1078256"/>
            <a:ext cx="860457" cy="16697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pic>
        <p:nvPicPr>
          <p:cNvPr id="37" name="Picture 2" descr="F:\stage cea\Rapport\figure\Logo ENSE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8676741" y="6478796"/>
            <a:ext cx="46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</a:t>
            </a:r>
            <a:endParaRPr lang="fr-FR" dirty="0"/>
          </a:p>
        </p:txBody>
      </p:sp>
      <p:pic>
        <p:nvPicPr>
          <p:cNvPr id="39" name="Picture 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5499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5" name="Groupe 4"/>
          <p:cNvGrpSpPr>
            <a:grpSpLocks/>
          </p:cNvGrpSpPr>
          <p:nvPr/>
        </p:nvGrpSpPr>
        <p:grpSpPr bwMode="auto">
          <a:xfrm>
            <a:off x="339507" y="1071220"/>
            <a:ext cx="4533274" cy="4676775"/>
            <a:chOff x="0" y="0"/>
            <a:chExt cx="69337" cy="75408"/>
          </a:xfrm>
        </p:grpSpPr>
        <p:grpSp>
          <p:nvGrpSpPr>
            <p:cNvPr id="10" name="Groupe 9"/>
            <p:cNvGrpSpPr>
              <a:grpSpLocks/>
            </p:cNvGrpSpPr>
            <p:nvPr/>
          </p:nvGrpSpPr>
          <p:grpSpPr bwMode="auto">
            <a:xfrm>
              <a:off x="0" y="0"/>
              <a:ext cx="69337" cy="75408"/>
              <a:chOff x="0" y="0"/>
              <a:chExt cx="69337" cy="61562"/>
            </a:xfrm>
          </p:grpSpPr>
          <p:grpSp>
            <p:nvGrpSpPr>
              <p:cNvPr id="13" name="Groupe 12"/>
              <p:cNvGrpSpPr>
                <a:grpSpLocks/>
              </p:cNvGrpSpPr>
              <p:nvPr/>
            </p:nvGrpSpPr>
            <p:grpSpPr bwMode="auto">
              <a:xfrm>
                <a:off x="0" y="0"/>
                <a:ext cx="69337" cy="61562"/>
                <a:chOff x="0" y="0"/>
                <a:chExt cx="60727" cy="51248"/>
              </a:xfrm>
            </p:grpSpPr>
            <p:grpSp>
              <p:nvGrpSpPr>
                <p:cNvPr id="15" name="Groupe 1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5300" cy="51248"/>
                  <a:chOff x="0" y="0"/>
                  <a:chExt cx="35300" cy="51248"/>
                </a:xfrm>
              </p:grpSpPr>
              <p:pic>
                <p:nvPicPr>
                  <p:cNvPr id="28" name="Image 27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99" t="27797" r="65683" b="10461"/>
                  <a:stretch>
                    <a:fillRect/>
                  </a:stretch>
                </p:blipFill>
                <p:spPr bwMode="auto">
                  <a:xfrm>
                    <a:off x="0" y="0"/>
                    <a:ext cx="35300" cy="512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9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0" y="16161"/>
                    <a:ext cx="2972" cy="185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HE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U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M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Q</a:t>
                    </a:r>
                  </a:p>
                </p:txBody>
              </p:sp>
            </p:grpSp>
            <p:sp>
              <p:nvSpPr>
                <p:cNvPr id="1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5300" y="6592"/>
                  <a:ext cx="13307" cy="31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laiton</a:t>
                  </a:r>
                </a:p>
              </p:txBody>
            </p:sp>
            <p:sp>
              <p:nvSpPr>
                <p:cNvPr id="1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5300" y="13609"/>
                  <a:ext cx="25427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supraconducteur HTC</a:t>
                  </a:r>
                </a:p>
              </p:txBody>
            </p:sp>
            <p:sp>
              <p:nvSpPr>
                <p:cNvPr id="1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5300" y="26581"/>
                  <a:ext cx="15348" cy="503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« </a:t>
                  </a:r>
                  <a:r>
                    <a:rPr lang="fr-FR" sz="1100" dirty="0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r>
                    <a:rPr lang="fr-FR" sz="1100" dirty="0" err="1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Busbars</a:t>
                  </a: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» en aluminium pur</a:t>
                  </a:r>
                </a:p>
              </p:txBody>
            </p:sp>
            <p:sp>
              <p:nvSpPr>
                <p:cNvPr id="1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5300" y="35512"/>
                  <a:ext cx="15348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Aimant </a:t>
                  </a:r>
                  <a:r>
                    <a:rPr lang="fr-FR" sz="1100" dirty="0" err="1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NbTi</a:t>
                  </a:r>
                  <a:endParaRPr lang="fr-FR" sz="1100" dirty="0">
                    <a:solidFill>
                      <a:schemeClr val="bg1"/>
                    </a:solidFill>
                    <a:effectLst/>
                    <a:latin typeface="Calibri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2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7548" y="4252"/>
                  <a:ext cx="2972" cy="13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sp>
              <p:nvSpPr>
                <p:cNvPr id="22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9462" y="24242"/>
                  <a:ext cx="2972" cy="8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cxnSp>
              <p:nvCxnSpPr>
                <p:cNvPr id="23" name="Connecteur droit avec flèche 22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7974"/>
                  <a:ext cx="12763" cy="1164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" name="Connecteur droit avec flèche 23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14991"/>
                  <a:ext cx="12763" cy="1165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" name="Connecteur droit avec flèche 24"/>
                <p:cNvCxnSpPr>
                  <a:cxnSpLocks noChangeShapeType="1"/>
                </p:cNvCxnSpPr>
                <p:nvPr/>
              </p:nvCxnSpPr>
              <p:spPr bwMode="auto">
                <a:xfrm flipH="1">
                  <a:off x="19457" y="27962"/>
                  <a:ext cx="15844" cy="1718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7" name="Connecteur droit avec flèche 26"/>
                <p:cNvCxnSpPr>
                  <a:cxnSpLocks noChangeShapeType="1"/>
                </p:cNvCxnSpPr>
                <p:nvPr/>
              </p:nvCxnSpPr>
              <p:spPr bwMode="auto">
                <a:xfrm flipH="1">
                  <a:off x="33067" y="36682"/>
                  <a:ext cx="2233" cy="4033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4" name="Text Box 54"/>
              <p:cNvSpPr txBox="1">
                <a:spLocks noChangeArrowheads="1"/>
              </p:cNvSpPr>
              <p:nvPr/>
            </p:nvSpPr>
            <p:spPr bwMode="auto">
              <a:xfrm>
                <a:off x="11917" y="761"/>
                <a:ext cx="18192" cy="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1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CRYOCOOLER</a:t>
                </a:r>
                <a:endParaRPr lang="fr-FR" sz="110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7" name="Ellipse 6"/>
            <p:cNvSpPr>
              <a:spLocks noChangeArrowheads="1"/>
            </p:cNvSpPr>
            <p:nvPr/>
          </p:nvSpPr>
          <p:spPr bwMode="auto">
            <a:xfrm>
              <a:off x="15467" y="3827"/>
              <a:ext cx="8618" cy="390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300K</a:t>
              </a:r>
            </a:p>
          </p:txBody>
        </p:sp>
        <p:sp>
          <p:nvSpPr>
            <p:cNvPr id="8" name="Ellipse 7"/>
            <p:cNvSpPr>
              <a:spLocks noChangeArrowheads="1"/>
            </p:cNvSpPr>
            <p:nvPr/>
          </p:nvSpPr>
          <p:spPr bwMode="auto">
            <a:xfrm>
              <a:off x="16613" y="17361"/>
              <a:ext cx="6622" cy="338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60K</a:t>
              </a:r>
            </a:p>
          </p:txBody>
        </p:sp>
        <p:sp>
          <p:nvSpPr>
            <p:cNvPr id="9" name="Ellipse 8"/>
            <p:cNvSpPr>
              <a:spLocks noChangeArrowheads="1"/>
            </p:cNvSpPr>
            <p:nvPr/>
          </p:nvSpPr>
          <p:spPr bwMode="auto">
            <a:xfrm>
              <a:off x="15953" y="26955"/>
              <a:ext cx="6621" cy="4525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4,2K</a:t>
              </a:r>
            </a:p>
          </p:txBody>
        </p:sp>
      </p:grpSp>
      <p:sp>
        <p:nvSpPr>
          <p:cNvPr id="35" name="Text Box 46"/>
          <p:cNvSpPr txBox="1">
            <a:spLocks noChangeArrowheads="1"/>
          </p:cNvSpPr>
          <p:nvPr/>
        </p:nvSpPr>
        <p:spPr bwMode="auto">
          <a:xfrm>
            <a:off x="2994691" y="4892956"/>
            <a:ext cx="1946661" cy="66216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100" dirty="0" smtClean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Porte-échantillon en cuivre</a:t>
            </a: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 :</a:t>
            </a:r>
          </a:p>
          <a:p>
            <a:pPr>
              <a:spcAft>
                <a:spcPts val="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L’échantillon est enroulé sur 3 ou 4 tours</a:t>
            </a:r>
          </a:p>
        </p:txBody>
      </p:sp>
      <p:cxnSp>
        <p:nvCxnSpPr>
          <p:cNvPr id="36" name="Connecteur droit avec flèche 35"/>
          <p:cNvCxnSpPr>
            <a:cxnSpLocks noChangeShapeType="1"/>
          </p:cNvCxnSpPr>
          <p:nvPr/>
        </p:nvCxnSpPr>
        <p:spPr bwMode="auto">
          <a:xfrm flipH="1" flipV="1">
            <a:off x="1963096" y="4893229"/>
            <a:ext cx="1032416" cy="349335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Zone de texte 2"/>
          <p:cNvSpPr txBox="1">
            <a:spLocks noChangeArrowheads="1"/>
          </p:cNvSpPr>
          <p:nvPr/>
        </p:nvSpPr>
        <p:spPr bwMode="auto">
          <a:xfrm>
            <a:off x="3082745" y="954431"/>
            <a:ext cx="2009775" cy="3352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Alimentation électrique 600A</a:t>
            </a:r>
          </a:p>
        </p:txBody>
      </p:sp>
      <p:cxnSp>
        <p:nvCxnSpPr>
          <p:cNvPr id="38" name="Connecteur droit avec flèche 37"/>
          <p:cNvCxnSpPr>
            <a:cxnSpLocks/>
          </p:cNvCxnSpPr>
          <p:nvPr/>
        </p:nvCxnSpPr>
        <p:spPr>
          <a:xfrm flipH="1">
            <a:off x="2222288" y="1078256"/>
            <a:ext cx="860457" cy="16697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964" y="3622968"/>
            <a:ext cx="3861531" cy="2100503"/>
          </a:xfrm>
          <a:prstGeom prst="rect">
            <a:avLst/>
          </a:prstGeom>
        </p:spPr>
      </p:pic>
      <p:pic>
        <p:nvPicPr>
          <p:cNvPr id="30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13</a:t>
            </a:r>
            <a:endParaRPr lang="fr-FR" dirty="0"/>
          </a:p>
        </p:txBody>
      </p:sp>
      <p:pic>
        <p:nvPicPr>
          <p:cNvPr id="32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423321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5" name="Groupe 4"/>
          <p:cNvGrpSpPr>
            <a:grpSpLocks/>
          </p:cNvGrpSpPr>
          <p:nvPr/>
        </p:nvGrpSpPr>
        <p:grpSpPr bwMode="auto">
          <a:xfrm>
            <a:off x="339507" y="1071220"/>
            <a:ext cx="4533274" cy="4676775"/>
            <a:chOff x="0" y="0"/>
            <a:chExt cx="69337" cy="75408"/>
          </a:xfrm>
        </p:grpSpPr>
        <p:grpSp>
          <p:nvGrpSpPr>
            <p:cNvPr id="10" name="Groupe 9"/>
            <p:cNvGrpSpPr>
              <a:grpSpLocks/>
            </p:cNvGrpSpPr>
            <p:nvPr/>
          </p:nvGrpSpPr>
          <p:grpSpPr bwMode="auto">
            <a:xfrm>
              <a:off x="0" y="0"/>
              <a:ext cx="69337" cy="75408"/>
              <a:chOff x="0" y="0"/>
              <a:chExt cx="69337" cy="61562"/>
            </a:xfrm>
          </p:grpSpPr>
          <p:grpSp>
            <p:nvGrpSpPr>
              <p:cNvPr id="13" name="Groupe 12"/>
              <p:cNvGrpSpPr>
                <a:grpSpLocks/>
              </p:cNvGrpSpPr>
              <p:nvPr/>
            </p:nvGrpSpPr>
            <p:grpSpPr bwMode="auto">
              <a:xfrm>
                <a:off x="0" y="0"/>
                <a:ext cx="69337" cy="61562"/>
                <a:chOff x="0" y="0"/>
                <a:chExt cx="60727" cy="51248"/>
              </a:xfrm>
            </p:grpSpPr>
            <p:grpSp>
              <p:nvGrpSpPr>
                <p:cNvPr id="15" name="Groupe 1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5300" cy="51248"/>
                  <a:chOff x="0" y="0"/>
                  <a:chExt cx="35300" cy="51248"/>
                </a:xfrm>
              </p:grpSpPr>
              <p:pic>
                <p:nvPicPr>
                  <p:cNvPr id="28" name="Image 27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99" t="27797" r="65683" b="10461"/>
                  <a:stretch>
                    <a:fillRect/>
                  </a:stretch>
                </p:blipFill>
                <p:spPr bwMode="auto">
                  <a:xfrm>
                    <a:off x="0" y="0"/>
                    <a:ext cx="35300" cy="512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9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0" y="16161"/>
                    <a:ext cx="2972" cy="185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HE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U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M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Q</a:t>
                    </a:r>
                  </a:p>
                </p:txBody>
              </p:sp>
            </p:grpSp>
            <p:sp>
              <p:nvSpPr>
                <p:cNvPr id="1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5300" y="6592"/>
                  <a:ext cx="13307" cy="31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laiton</a:t>
                  </a:r>
                </a:p>
              </p:txBody>
            </p:sp>
            <p:sp>
              <p:nvSpPr>
                <p:cNvPr id="1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5300" y="13609"/>
                  <a:ext cx="25427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supraconducteur HTC</a:t>
                  </a:r>
                </a:p>
              </p:txBody>
            </p:sp>
            <p:sp>
              <p:nvSpPr>
                <p:cNvPr id="1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5300" y="26581"/>
                  <a:ext cx="15348" cy="503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« </a:t>
                  </a:r>
                  <a:r>
                    <a:rPr lang="fr-FR" sz="1100" dirty="0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r>
                    <a:rPr lang="fr-FR" sz="1100" dirty="0" err="1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Busbars</a:t>
                  </a: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» en aluminium pur</a:t>
                  </a:r>
                </a:p>
              </p:txBody>
            </p:sp>
            <p:sp>
              <p:nvSpPr>
                <p:cNvPr id="1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5300" y="35512"/>
                  <a:ext cx="15348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Aimant </a:t>
                  </a:r>
                  <a:r>
                    <a:rPr lang="fr-FR" sz="1100" dirty="0" err="1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NbTi</a:t>
                  </a:r>
                  <a:endParaRPr lang="fr-FR" sz="1100" dirty="0">
                    <a:solidFill>
                      <a:schemeClr val="bg1"/>
                    </a:solidFill>
                    <a:effectLst/>
                    <a:latin typeface="Calibri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2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7548" y="4252"/>
                  <a:ext cx="2972" cy="13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sp>
              <p:nvSpPr>
                <p:cNvPr id="22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9462" y="24242"/>
                  <a:ext cx="2972" cy="8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cxnSp>
              <p:nvCxnSpPr>
                <p:cNvPr id="23" name="Connecteur droit avec flèche 22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7974"/>
                  <a:ext cx="12763" cy="1164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" name="Connecteur droit avec flèche 23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14991"/>
                  <a:ext cx="12763" cy="1165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" name="Connecteur droit avec flèche 24"/>
                <p:cNvCxnSpPr>
                  <a:cxnSpLocks noChangeShapeType="1"/>
                </p:cNvCxnSpPr>
                <p:nvPr/>
              </p:nvCxnSpPr>
              <p:spPr bwMode="auto">
                <a:xfrm flipH="1">
                  <a:off x="19457" y="27962"/>
                  <a:ext cx="15844" cy="1718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7" name="Connecteur droit avec flèche 26"/>
                <p:cNvCxnSpPr>
                  <a:cxnSpLocks noChangeShapeType="1"/>
                </p:cNvCxnSpPr>
                <p:nvPr/>
              </p:nvCxnSpPr>
              <p:spPr bwMode="auto">
                <a:xfrm flipH="1">
                  <a:off x="33067" y="36682"/>
                  <a:ext cx="2233" cy="4033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4" name="Text Box 54"/>
              <p:cNvSpPr txBox="1">
                <a:spLocks noChangeArrowheads="1"/>
              </p:cNvSpPr>
              <p:nvPr/>
            </p:nvSpPr>
            <p:spPr bwMode="auto">
              <a:xfrm>
                <a:off x="11917" y="761"/>
                <a:ext cx="18192" cy="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1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CRYOCOOLER</a:t>
                </a:r>
                <a:endParaRPr lang="fr-FR" sz="110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7" name="Ellipse 6"/>
            <p:cNvSpPr>
              <a:spLocks noChangeArrowheads="1"/>
            </p:cNvSpPr>
            <p:nvPr/>
          </p:nvSpPr>
          <p:spPr bwMode="auto">
            <a:xfrm>
              <a:off x="15467" y="3827"/>
              <a:ext cx="8618" cy="390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300K</a:t>
              </a:r>
            </a:p>
          </p:txBody>
        </p:sp>
        <p:sp>
          <p:nvSpPr>
            <p:cNvPr id="8" name="Ellipse 7"/>
            <p:cNvSpPr>
              <a:spLocks noChangeArrowheads="1"/>
            </p:cNvSpPr>
            <p:nvPr/>
          </p:nvSpPr>
          <p:spPr bwMode="auto">
            <a:xfrm>
              <a:off x="16613" y="17361"/>
              <a:ext cx="6622" cy="338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60K</a:t>
              </a:r>
            </a:p>
          </p:txBody>
        </p:sp>
        <p:sp>
          <p:nvSpPr>
            <p:cNvPr id="9" name="Ellipse 8"/>
            <p:cNvSpPr>
              <a:spLocks noChangeArrowheads="1"/>
            </p:cNvSpPr>
            <p:nvPr/>
          </p:nvSpPr>
          <p:spPr bwMode="auto">
            <a:xfrm>
              <a:off x="15953" y="26955"/>
              <a:ext cx="6621" cy="4525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4,2K</a:t>
              </a:r>
            </a:p>
          </p:txBody>
        </p:sp>
      </p:grpSp>
      <p:sp>
        <p:nvSpPr>
          <p:cNvPr id="35" name="Text Box 46"/>
          <p:cNvSpPr txBox="1">
            <a:spLocks noChangeArrowheads="1"/>
          </p:cNvSpPr>
          <p:nvPr/>
        </p:nvSpPr>
        <p:spPr bwMode="auto">
          <a:xfrm>
            <a:off x="2994691" y="4892956"/>
            <a:ext cx="1946661" cy="66216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Porte-échantillon :</a:t>
            </a:r>
          </a:p>
          <a:p>
            <a:pPr>
              <a:spcAft>
                <a:spcPts val="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L’échantillon est enroulé sur 3 ou 4 tours</a:t>
            </a:r>
          </a:p>
        </p:txBody>
      </p:sp>
      <p:cxnSp>
        <p:nvCxnSpPr>
          <p:cNvPr id="36" name="Connecteur droit avec flèche 35"/>
          <p:cNvCxnSpPr>
            <a:cxnSpLocks noChangeShapeType="1"/>
          </p:cNvCxnSpPr>
          <p:nvPr/>
        </p:nvCxnSpPr>
        <p:spPr bwMode="auto">
          <a:xfrm flipH="1" flipV="1">
            <a:off x="1963096" y="4893229"/>
            <a:ext cx="1032416" cy="349335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Zone de texte 2"/>
          <p:cNvSpPr txBox="1">
            <a:spLocks noChangeArrowheads="1"/>
          </p:cNvSpPr>
          <p:nvPr/>
        </p:nvSpPr>
        <p:spPr bwMode="auto">
          <a:xfrm>
            <a:off x="3082745" y="954431"/>
            <a:ext cx="2009775" cy="3352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Alimentation électrique 600A</a:t>
            </a:r>
          </a:p>
        </p:txBody>
      </p:sp>
      <p:cxnSp>
        <p:nvCxnSpPr>
          <p:cNvPr id="30" name="Connecteur droit avec flèche 29"/>
          <p:cNvCxnSpPr>
            <a:cxnSpLocks/>
          </p:cNvCxnSpPr>
          <p:nvPr/>
        </p:nvCxnSpPr>
        <p:spPr>
          <a:xfrm flipH="1">
            <a:off x="2222288" y="1078256"/>
            <a:ext cx="860457" cy="16697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2974953" y="2956763"/>
            <a:ext cx="1245822" cy="23114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Ecran thermique</a:t>
            </a:r>
          </a:p>
        </p:txBody>
      </p:sp>
      <p:cxnSp>
        <p:nvCxnSpPr>
          <p:cNvPr id="32" name="Connecteur droit avec flèche 31"/>
          <p:cNvCxnSpPr>
            <a:cxnSpLocks noChangeShapeType="1"/>
          </p:cNvCxnSpPr>
          <p:nvPr/>
        </p:nvCxnSpPr>
        <p:spPr bwMode="auto">
          <a:xfrm flipH="1">
            <a:off x="2190782" y="3081981"/>
            <a:ext cx="781556" cy="105929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3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ZoneTexte 33"/>
          <p:cNvSpPr txBox="1"/>
          <p:nvPr/>
        </p:nvSpPr>
        <p:spPr>
          <a:xfrm>
            <a:off x="8604449" y="6478796"/>
            <a:ext cx="53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14</a:t>
            </a:r>
            <a:endParaRPr lang="fr-FR" dirty="0"/>
          </a:p>
        </p:txBody>
      </p:sp>
      <p:pic>
        <p:nvPicPr>
          <p:cNvPr id="37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831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Design de la station d’essai</a:t>
            </a:r>
            <a:endParaRPr lang="fr-FR" dirty="0"/>
          </a:p>
        </p:txBody>
      </p:sp>
      <p:grpSp>
        <p:nvGrpSpPr>
          <p:cNvPr id="5" name="Groupe 4"/>
          <p:cNvGrpSpPr>
            <a:grpSpLocks/>
          </p:cNvGrpSpPr>
          <p:nvPr/>
        </p:nvGrpSpPr>
        <p:grpSpPr bwMode="auto">
          <a:xfrm>
            <a:off x="339507" y="1071220"/>
            <a:ext cx="4533274" cy="4676775"/>
            <a:chOff x="0" y="0"/>
            <a:chExt cx="69337" cy="75408"/>
          </a:xfrm>
        </p:grpSpPr>
        <p:grpSp>
          <p:nvGrpSpPr>
            <p:cNvPr id="10" name="Groupe 9"/>
            <p:cNvGrpSpPr>
              <a:grpSpLocks/>
            </p:cNvGrpSpPr>
            <p:nvPr/>
          </p:nvGrpSpPr>
          <p:grpSpPr bwMode="auto">
            <a:xfrm>
              <a:off x="0" y="0"/>
              <a:ext cx="69337" cy="75408"/>
              <a:chOff x="0" y="0"/>
              <a:chExt cx="69337" cy="61562"/>
            </a:xfrm>
          </p:grpSpPr>
          <p:grpSp>
            <p:nvGrpSpPr>
              <p:cNvPr id="13" name="Groupe 12"/>
              <p:cNvGrpSpPr>
                <a:grpSpLocks/>
              </p:cNvGrpSpPr>
              <p:nvPr/>
            </p:nvGrpSpPr>
            <p:grpSpPr bwMode="auto">
              <a:xfrm>
                <a:off x="0" y="0"/>
                <a:ext cx="69337" cy="61562"/>
                <a:chOff x="0" y="0"/>
                <a:chExt cx="60727" cy="51248"/>
              </a:xfrm>
            </p:grpSpPr>
            <p:grpSp>
              <p:nvGrpSpPr>
                <p:cNvPr id="15" name="Groupe 1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5300" cy="51248"/>
                  <a:chOff x="0" y="0"/>
                  <a:chExt cx="35300" cy="51248"/>
                </a:xfrm>
              </p:grpSpPr>
              <p:pic>
                <p:nvPicPr>
                  <p:cNvPr id="28" name="Image 27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99" t="27797" r="65683" b="10461"/>
                  <a:stretch>
                    <a:fillRect/>
                  </a:stretch>
                </p:blipFill>
                <p:spPr bwMode="auto">
                  <a:xfrm>
                    <a:off x="0" y="0"/>
                    <a:ext cx="35300" cy="512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9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0" y="16161"/>
                    <a:ext cx="2972" cy="185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HE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U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M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L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I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fr-FR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Q</a:t>
                    </a:r>
                  </a:p>
                </p:txBody>
              </p:sp>
            </p:grpSp>
            <p:sp>
              <p:nvSpPr>
                <p:cNvPr id="1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5300" y="6592"/>
                  <a:ext cx="13307" cy="31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laiton</a:t>
                  </a:r>
                </a:p>
              </p:txBody>
            </p:sp>
            <p:sp>
              <p:nvSpPr>
                <p:cNvPr id="1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5300" y="13609"/>
                  <a:ext cx="25427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ADI en supraconducteur HTC</a:t>
                  </a:r>
                </a:p>
              </p:txBody>
            </p:sp>
            <p:sp>
              <p:nvSpPr>
                <p:cNvPr id="1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5300" y="26581"/>
                  <a:ext cx="15348" cy="503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« </a:t>
                  </a:r>
                  <a:r>
                    <a:rPr lang="fr-FR" sz="1100" dirty="0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r>
                    <a:rPr lang="fr-FR" sz="1100" dirty="0" err="1" smtClean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Busbars</a:t>
                  </a: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 » en aluminium pur</a:t>
                  </a:r>
                </a:p>
              </p:txBody>
            </p:sp>
            <p:sp>
              <p:nvSpPr>
                <p:cNvPr id="1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5300" y="35512"/>
                  <a:ext cx="15348" cy="25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Aimant </a:t>
                  </a:r>
                  <a:r>
                    <a:rPr lang="fr-FR" sz="1100" dirty="0" err="1">
                      <a:solidFill>
                        <a:schemeClr val="bg1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NbTi</a:t>
                  </a:r>
                  <a:endParaRPr lang="fr-FR" sz="1100" dirty="0">
                    <a:solidFill>
                      <a:schemeClr val="bg1"/>
                    </a:solidFill>
                    <a:effectLst/>
                    <a:latin typeface="Calibri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2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7548" y="4252"/>
                  <a:ext cx="2972" cy="13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sp>
              <p:nvSpPr>
                <p:cNvPr id="22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9462" y="24242"/>
                  <a:ext cx="2972" cy="8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V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I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fr-FR" sz="1100" dirty="0">
                      <a:solidFill>
                        <a:schemeClr val="bg1"/>
                      </a:solidFill>
                      <a:effectLst/>
                      <a:latin typeface="Calibri"/>
                      <a:ea typeface="Calibri"/>
                      <a:cs typeface="Times New Roman"/>
                    </a:rPr>
                    <a:t>DE</a:t>
                  </a:r>
                </a:p>
              </p:txBody>
            </p:sp>
            <p:cxnSp>
              <p:nvCxnSpPr>
                <p:cNvPr id="23" name="Connecteur droit avec flèche 22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7974"/>
                  <a:ext cx="12763" cy="1164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" name="Connecteur droit avec flèche 23"/>
                <p:cNvCxnSpPr>
                  <a:cxnSpLocks noChangeShapeType="1"/>
                </p:cNvCxnSpPr>
                <p:nvPr/>
              </p:nvCxnSpPr>
              <p:spPr bwMode="auto">
                <a:xfrm flipH="1">
                  <a:off x="22541" y="14991"/>
                  <a:ext cx="12763" cy="1165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" name="Connecteur droit avec flèche 24"/>
                <p:cNvCxnSpPr>
                  <a:cxnSpLocks noChangeShapeType="1"/>
                </p:cNvCxnSpPr>
                <p:nvPr/>
              </p:nvCxnSpPr>
              <p:spPr bwMode="auto">
                <a:xfrm flipH="1">
                  <a:off x="19457" y="27962"/>
                  <a:ext cx="15844" cy="1718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7" name="Connecteur droit avec flèche 26"/>
                <p:cNvCxnSpPr>
                  <a:cxnSpLocks noChangeShapeType="1"/>
                </p:cNvCxnSpPr>
                <p:nvPr/>
              </p:nvCxnSpPr>
              <p:spPr bwMode="auto">
                <a:xfrm flipH="1">
                  <a:off x="33067" y="36682"/>
                  <a:ext cx="2233" cy="4033"/>
                </a:xfrm>
                <a:prstGeom prst="straightConnector1">
                  <a:avLst/>
                </a:prstGeom>
                <a:noFill/>
                <a:ln w="9525">
                  <a:solidFill>
                    <a:srgbClr val="4F81BD">
                      <a:lumMod val="95000"/>
                      <a:lumOff val="0"/>
                    </a:srgbClr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4" name="Text Box 54"/>
              <p:cNvSpPr txBox="1">
                <a:spLocks noChangeArrowheads="1"/>
              </p:cNvSpPr>
              <p:nvPr/>
            </p:nvSpPr>
            <p:spPr bwMode="auto">
              <a:xfrm>
                <a:off x="11917" y="761"/>
                <a:ext cx="18192" cy="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1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CRYOCOOLER</a:t>
                </a:r>
                <a:endParaRPr lang="fr-FR" sz="110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7" name="Ellipse 6"/>
            <p:cNvSpPr>
              <a:spLocks noChangeArrowheads="1"/>
            </p:cNvSpPr>
            <p:nvPr/>
          </p:nvSpPr>
          <p:spPr bwMode="auto">
            <a:xfrm>
              <a:off x="15467" y="3827"/>
              <a:ext cx="8618" cy="390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300K</a:t>
              </a:r>
            </a:p>
          </p:txBody>
        </p:sp>
        <p:sp>
          <p:nvSpPr>
            <p:cNvPr id="8" name="Ellipse 7"/>
            <p:cNvSpPr>
              <a:spLocks noChangeArrowheads="1"/>
            </p:cNvSpPr>
            <p:nvPr/>
          </p:nvSpPr>
          <p:spPr bwMode="auto">
            <a:xfrm>
              <a:off x="16613" y="17361"/>
              <a:ext cx="6622" cy="338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60K</a:t>
              </a:r>
            </a:p>
          </p:txBody>
        </p:sp>
        <p:sp>
          <p:nvSpPr>
            <p:cNvPr id="9" name="Ellipse 8"/>
            <p:cNvSpPr>
              <a:spLocks noChangeArrowheads="1"/>
            </p:cNvSpPr>
            <p:nvPr/>
          </p:nvSpPr>
          <p:spPr bwMode="auto">
            <a:xfrm>
              <a:off x="15953" y="26955"/>
              <a:ext cx="6621" cy="4525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4F81BD">
                  <a:lumMod val="50000"/>
                  <a:lumOff val="0"/>
                </a:srgbClr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>
                  <a:effectLst/>
                  <a:latin typeface="Calibri"/>
                  <a:ea typeface="Times New Roman"/>
                  <a:cs typeface="Times New Roman"/>
                </a:rPr>
                <a:t>4,2K</a:t>
              </a:r>
            </a:p>
          </p:txBody>
        </p:sp>
      </p:grpSp>
      <p:sp>
        <p:nvSpPr>
          <p:cNvPr id="35" name="Text Box 46"/>
          <p:cNvSpPr txBox="1">
            <a:spLocks noChangeArrowheads="1"/>
          </p:cNvSpPr>
          <p:nvPr/>
        </p:nvSpPr>
        <p:spPr bwMode="auto">
          <a:xfrm>
            <a:off x="2994691" y="4892956"/>
            <a:ext cx="1946661" cy="66216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Porte-échantillon :</a:t>
            </a:r>
          </a:p>
          <a:p>
            <a:pPr>
              <a:spcAft>
                <a:spcPts val="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L’échantillon est enroulé sur 3 ou 4 tours</a:t>
            </a:r>
          </a:p>
        </p:txBody>
      </p:sp>
      <p:cxnSp>
        <p:nvCxnSpPr>
          <p:cNvPr id="36" name="Connecteur droit avec flèche 35"/>
          <p:cNvCxnSpPr>
            <a:cxnSpLocks noChangeShapeType="1"/>
          </p:cNvCxnSpPr>
          <p:nvPr/>
        </p:nvCxnSpPr>
        <p:spPr bwMode="auto">
          <a:xfrm flipH="1" flipV="1">
            <a:off x="1963096" y="4893229"/>
            <a:ext cx="1032416" cy="349335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Zone de texte 2"/>
          <p:cNvSpPr txBox="1">
            <a:spLocks noChangeArrowheads="1"/>
          </p:cNvSpPr>
          <p:nvPr/>
        </p:nvSpPr>
        <p:spPr bwMode="auto">
          <a:xfrm>
            <a:off x="3082745" y="954431"/>
            <a:ext cx="2009775" cy="3352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Alimentation électrique 600A</a:t>
            </a:r>
          </a:p>
        </p:txBody>
      </p:sp>
      <p:cxnSp>
        <p:nvCxnSpPr>
          <p:cNvPr id="30" name="Connecteur droit avec flèche 29"/>
          <p:cNvCxnSpPr>
            <a:cxnSpLocks/>
          </p:cNvCxnSpPr>
          <p:nvPr/>
        </p:nvCxnSpPr>
        <p:spPr>
          <a:xfrm flipH="1">
            <a:off x="2222288" y="1078256"/>
            <a:ext cx="860457" cy="16697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2974953" y="2956763"/>
            <a:ext cx="1245822" cy="23114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rPr>
              <a:t>Ecran thermique</a:t>
            </a:r>
          </a:p>
        </p:txBody>
      </p:sp>
      <p:cxnSp>
        <p:nvCxnSpPr>
          <p:cNvPr id="32" name="Connecteur droit avec flèche 31"/>
          <p:cNvCxnSpPr>
            <a:cxnSpLocks noChangeShapeType="1"/>
          </p:cNvCxnSpPr>
          <p:nvPr/>
        </p:nvCxnSpPr>
        <p:spPr bwMode="auto">
          <a:xfrm flipH="1">
            <a:off x="2190782" y="3081981"/>
            <a:ext cx="781556" cy="105929"/>
          </a:xfrm>
          <a:prstGeom prst="straightConnector1">
            <a:avLst/>
          </a:prstGeom>
          <a:noFill/>
          <a:ln w="9525">
            <a:solidFill>
              <a:srgbClr val="4F81BD">
                <a:lumMod val="95000"/>
                <a:lumOff val="0"/>
              </a:srgb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e 1"/>
          <p:cNvGrpSpPr/>
          <p:nvPr/>
        </p:nvGrpSpPr>
        <p:grpSpPr>
          <a:xfrm>
            <a:off x="5940152" y="3390215"/>
            <a:ext cx="2826150" cy="2287907"/>
            <a:chOff x="5940152" y="1852021"/>
            <a:chExt cx="2826150" cy="2287907"/>
          </a:xfrm>
        </p:grpSpPr>
        <p:pic>
          <p:nvPicPr>
            <p:cNvPr id="33" name="Image 32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1907268"/>
              <a:ext cx="1068705" cy="223266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4" name="Connecteur droit avec flèche 33"/>
            <p:cNvCxnSpPr>
              <a:cxnSpLocks/>
            </p:cNvCxnSpPr>
            <p:nvPr/>
          </p:nvCxnSpPr>
          <p:spPr>
            <a:xfrm flipH="1">
              <a:off x="6680327" y="1966321"/>
              <a:ext cx="847725" cy="9525"/>
            </a:xfrm>
            <a:prstGeom prst="straightConnector1">
              <a:avLst/>
            </a:prstGeom>
            <a:noFill/>
            <a:ln w="317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37" name="Connecteur droit avec flèche 36"/>
            <p:cNvCxnSpPr>
              <a:cxnSpLocks/>
            </p:cNvCxnSpPr>
            <p:nvPr/>
          </p:nvCxnSpPr>
          <p:spPr>
            <a:xfrm flipH="1">
              <a:off x="6994652" y="2718161"/>
              <a:ext cx="533400" cy="0"/>
            </a:xfrm>
            <a:prstGeom prst="straightConnector1">
              <a:avLst/>
            </a:prstGeom>
            <a:noFill/>
            <a:ln w="317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grpSp>
          <p:nvGrpSpPr>
            <p:cNvPr id="38" name="Groupe 37"/>
            <p:cNvGrpSpPr>
              <a:grpSpLocks/>
            </p:cNvGrpSpPr>
            <p:nvPr/>
          </p:nvGrpSpPr>
          <p:grpSpPr>
            <a:xfrm>
              <a:off x="6461252" y="3909421"/>
              <a:ext cx="1066165" cy="123825"/>
              <a:chOff x="0" y="0"/>
              <a:chExt cx="1066164" cy="123825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flipH="1">
                <a:off x="171450" y="0"/>
                <a:ext cx="894714" cy="0"/>
              </a:xfrm>
              <a:prstGeom prst="straightConnector1">
                <a:avLst/>
              </a:prstGeom>
              <a:noFill/>
              <a:ln w="317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3" name="Connecteur droit 42"/>
              <p:cNvCxnSpPr/>
              <p:nvPr/>
            </p:nvCxnSpPr>
            <p:spPr>
              <a:xfrm flipH="1">
                <a:off x="533400" y="0"/>
                <a:ext cx="180975" cy="123825"/>
              </a:xfrm>
              <a:prstGeom prst="line">
                <a:avLst/>
              </a:prstGeom>
              <a:noFill/>
              <a:ln w="317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44" name="Connecteur droit avec flèche 43"/>
              <p:cNvCxnSpPr/>
              <p:nvPr/>
            </p:nvCxnSpPr>
            <p:spPr>
              <a:xfrm flipH="1">
                <a:off x="0" y="123825"/>
                <a:ext cx="533400" cy="0"/>
              </a:xfrm>
              <a:prstGeom prst="straightConnector1">
                <a:avLst/>
              </a:prstGeom>
              <a:noFill/>
              <a:ln w="317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39" name="Zone de texte 480"/>
            <p:cNvSpPr txBox="1">
              <a:spLocks/>
            </p:cNvSpPr>
            <p:nvPr/>
          </p:nvSpPr>
          <p:spPr>
            <a:xfrm>
              <a:off x="7528052" y="1852021"/>
              <a:ext cx="857250" cy="31432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1100" dirty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Tête froide</a:t>
              </a:r>
            </a:p>
          </p:txBody>
        </p:sp>
        <p:sp>
          <p:nvSpPr>
            <p:cNvPr id="40" name="Zone de texte 481"/>
            <p:cNvSpPr txBox="1">
              <a:spLocks/>
            </p:cNvSpPr>
            <p:nvPr/>
          </p:nvSpPr>
          <p:spPr>
            <a:xfrm>
              <a:off x="7528052" y="2604496"/>
              <a:ext cx="1238250" cy="31432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1100" dirty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Pot en aluminium</a:t>
              </a:r>
            </a:p>
          </p:txBody>
        </p:sp>
        <p:sp>
          <p:nvSpPr>
            <p:cNvPr id="41" name="Zone de texte 482"/>
            <p:cNvSpPr txBox="1">
              <a:spLocks/>
            </p:cNvSpPr>
            <p:nvPr/>
          </p:nvSpPr>
          <p:spPr>
            <a:xfrm>
              <a:off x="7528052" y="3776071"/>
              <a:ext cx="716356" cy="31432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fr-FR" sz="1100" dirty="0" err="1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Busbars</a:t>
              </a:r>
              <a:endParaRPr lang="fr-FR" sz="1100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pic>
        <p:nvPicPr>
          <p:cNvPr id="5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ZoneTexte 54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15</a:t>
            </a:r>
            <a:endParaRPr lang="fr-FR" dirty="0"/>
          </a:p>
        </p:txBody>
      </p:sp>
      <p:pic>
        <p:nvPicPr>
          <p:cNvPr id="45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05545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13792" y="980728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Utilisation du logiciel « </a:t>
            </a:r>
            <a:r>
              <a:rPr lang="fr-FR" dirty="0" err="1" smtClean="0"/>
              <a:t>Castem</a:t>
            </a:r>
            <a:r>
              <a:rPr lang="fr-FR" dirty="0" smtClean="0"/>
              <a:t> 2000 »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83568" y="1533262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Logiciel </a:t>
            </a:r>
            <a:r>
              <a:rPr lang="fr-FR" dirty="0"/>
              <a:t>de simulation numérique, utilisant la méthode des éléments finis, développé par le DMT (Département Mécanique et Technologie) du CEA.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13792" y="256490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Langage utilisé : </a:t>
            </a:r>
            <a:r>
              <a:rPr lang="fr-FR" dirty="0" err="1" smtClean="0"/>
              <a:t>Gibiane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83568" y="3429000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err="1" smtClean="0"/>
              <a:t>Castem</a:t>
            </a:r>
            <a:r>
              <a:rPr lang="fr-FR" dirty="0" smtClean="0"/>
              <a:t> </a:t>
            </a:r>
            <a:r>
              <a:rPr lang="fr-FR" dirty="0"/>
              <a:t>intègre non seulement les processus de calculs mais aussi les fonctions de construction du modèle et les fonctions de post-traitement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13792" y="469378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=&gt; Temps d’adaptation</a:t>
            </a:r>
            <a:endParaRPr lang="fr-FR" dirty="0"/>
          </a:p>
        </p:txBody>
      </p:sp>
      <p:pic>
        <p:nvPicPr>
          <p:cNvPr id="9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16</a:t>
            </a:r>
            <a:endParaRPr lang="fr-FR" dirty="0"/>
          </a:p>
        </p:txBody>
      </p:sp>
      <p:pic>
        <p:nvPicPr>
          <p:cNvPr id="11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21906" y="49816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Objectif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29817" y="1268760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P</a:t>
            </a:r>
            <a:r>
              <a:rPr lang="fr-FR" baseline="-25000" dirty="0" err="1" smtClean="0"/>
              <a:t>mandrin</a:t>
            </a:r>
            <a:r>
              <a:rPr lang="fr-FR" dirty="0" smtClean="0"/>
              <a:t> &gt; min (</a:t>
            </a:r>
            <a:r>
              <a:rPr lang="fr-FR" dirty="0" err="1" smtClean="0"/>
              <a:t>P</a:t>
            </a:r>
            <a:r>
              <a:rPr lang="fr-FR" baseline="-25000" dirty="0" err="1" smtClean="0"/>
              <a:t>cryo</a:t>
            </a:r>
            <a:r>
              <a:rPr lang="fr-FR" dirty="0" smtClean="0"/>
              <a:t> ; </a:t>
            </a:r>
            <a:r>
              <a:rPr lang="fr-FR" dirty="0" err="1" smtClean="0"/>
              <a:t>P</a:t>
            </a:r>
            <a:r>
              <a:rPr lang="fr-FR" baseline="-25000" dirty="0" err="1" smtClean="0"/>
              <a:t>busbars</a:t>
            </a:r>
            <a:r>
              <a:rPr lang="fr-FR" dirty="0" smtClean="0"/>
              <a:t>)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195736" y="2393517"/>
                <a:ext cx="4490140" cy="716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𝑟𝑒𝑓𝑟𝑜𝑖𝑑𝑖𝑠𝑠𝑒𝑚𝑒𝑛𝑡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𝑆𝐿</m:t>
                              </m:r>
                              <m: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𝑆𝐿</m:t>
                              </m:r>
                              <m:r>
                                <a:rPr lang="fr-FR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>
                              <a:latin typeface="Cambria Math"/>
                            </a:rPr>
                            <m:t>min</m:t>
                          </m:r>
                          <m:r>
                            <a:rPr lang="fr-FR" i="1" smtClean="0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𝑏𝑢𝑠𝑏𝑎𝑟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fr-FR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𝑐𝑟𝑦𝑜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393517"/>
                <a:ext cx="4490140" cy="71622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291584" y="3645024"/>
                <a:ext cx="2605457" cy="9498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𝑏𝑢𝑠𝑏𝑎𝑟</m:t>
                          </m:r>
                        </m:sub>
                      </m:sSub>
                      <m:r>
                        <a:rPr lang="fr-FR" i="1">
                          <a:solidFill>
                            <a:srgbClr val="FF0000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𝛥</m:t>
                          </m:r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𝑇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584" y="3645024"/>
                <a:ext cx="2605457" cy="94987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711090" y="5517232"/>
                <a:ext cx="1721817" cy="3947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𝑐𝑟𝑦𝑜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𝑏𝑢𝑠𝑏𝑎𝑟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1090" y="5517232"/>
                <a:ext cx="1721817" cy="394723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/>
          <p:cNvSpPr txBox="1"/>
          <p:nvPr/>
        </p:nvSpPr>
        <p:spPr>
          <a:xfrm>
            <a:off x="75050" y="501317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Objectif :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29816" y="6021288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Seule donnée modulable des </a:t>
            </a:r>
            <a:r>
              <a:rPr lang="fr-FR" dirty="0" err="1" smtClean="0"/>
              <a:t>busbars</a:t>
            </a:r>
            <a:r>
              <a:rPr lang="fr-FR" dirty="0" smtClean="0"/>
              <a:t> : S</a:t>
            </a:r>
            <a:r>
              <a:rPr lang="fr-FR" baseline="-25000" dirty="0" smtClean="0"/>
              <a:t>1</a:t>
            </a:r>
            <a:endParaRPr lang="fr-FR" dirty="0"/>
          </a:p>
        </p:txBody>
      </p:sp>
      <p:pic>
        <p:nvPicPr>
          <p:cNvPr id="11" name="Picture 2" descr="F:\stage cea\Rapport\figure\Logo ENSE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8604449" y="6478796"/>
            <a:ext cx="53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17</a:t>
            </a:r>
            <a:endParaRPr lang="fr-FR" dirty="0"/>
          </a:p>
        </p:txBody>
      </p:sp>
      <p:pic>
        <p:nvPicPr>
          <p:cNvPr id="13" name="Picture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90573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21906" y="49816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Objectif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79308" y="1821545"/>
                <a:ext cx="1558312" cy="394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≤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𝑜𝑝𝑡𝑖𝑚𝑖𝑠𝑒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8" y="1821545"/>
                <a:ext cx="1558312" cy="39414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143610" y="1846360"/>
            <a:ext cx="61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Si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567637" y="1873228"/>
            <a:ext cx="6044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C’est-à-dire si les </a:t>
            </a:r>
            <a:r>
              <a:rPr lang="fr-FR" dirty="0" err="1" smtClean="0"/>
              <a:t>busbars</a:t>
            </a:r>
            <a:r>
              <a:rPr lang="fr-FR" dirty="0" smtClean="0"/>
              <a:t> sont sous-dimensionnés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67340" y="2469617"/>
                <a:ext cx="6061604" cy="939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𝑟𝑒𝑓𝑟𝑜𝑖𝑑𝑖𝑠𝑠𝑒𝑚𝑒𝑛𝑡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𝑆𝐿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nary>
                            <m:naryPr>
                              <m:limLoc m:val="undOvr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𝑇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/>
                                </a:rPr>
                                <m:t>𝑑𝑇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340" y="2469617"/>
                <a:ext cx="6061604" cy="93948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636508" y="3537948"/>
                <a:ext cx="5886400" cy="872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𝑟𝑒𝑓𝑟𝑜𝑖𝑑𝑖𝑠𝑠𝑒𝑚𝑒𝑛𝑡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²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/>
                                </a:rPr>
                                <m:t>∗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𝑆𝐿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𝑇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/>
                                </a:rPr>
                                <m:t>𝑑𝑇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508" y="3537948"/>
                <a:ext cx="5886400" cy="872483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81638" y="4461374"/>
                <a:ext cx="4572000" cy="39414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fr-FR" dirty="0" smtClean="0"/>
                  <a:t>Si 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𝑜𝑝𝑡𝑖𝑚𝑖𝑠𝑒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38" y="4461374"/>
                <a:ext cx="4572000" cy="39414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067" t="-4615" b="-2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/>
          <p:cNvSpPr txBox="1"/>
          <p:nvPr/>
        </p:nvSpPr>
        <p:spPr>
          <a:xfrm>
            <a:off x="2131436" y="4486189"/>
            <a:ext cx="6044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C’est-à-dire si les </a:t>
            </a:r>
            <a:r>
              <a:rPr lang="fr-FR" dirty="0" err="1" smtClean="0"/>
              <a:t>busbars</a:t>
            </a:r>
            <a:r>
              <a:rPr lang="fr-FR" dirty="0" smtClean="0"/>
              <a:t> sont </a:t>
            </a:r>
            <a:r>
              <a:rPr lang="fr-FR" dirty="0" err="1" smtClean="0"/>
              <a:t>sur-dimensionnés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012142" y="5133913"/>
                <a:ext cx="5510766" cy="7162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𝑟𝑒𝑓𝑟𝑜𝑖𝑑𝑖𝑠𝑠𝑒𝑚𝑒𝑛𝑡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𝑆𝐿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𝐶𝑟𝑦𝑜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142" y="5133913"/>
                <a:ext cx="5510766" cy="71622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 descr="F:\stage cea\Rapport\figure\Logo ENSE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8612155" y="6478796"/>
            <a:ext cx="52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18</a:t>
            </a:r>
            <a:endParaRPr lang="fr-FR" dirty="0"/>
          </a:p>
        </p:txBody>
      </p:sp>
      <p:pic>
        <p:nvPicPr>
          <p:cNvPr id="14" name="Picture 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77680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85800" y="76470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Feuille de route :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697868" y="1225689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/>
              <a:t>I] Création </a:t>
            </a:r>
            <a:r>
              <a:rPr lang="fr-FR" dirty="0"/>
              <a:t>de la géométrie</a:t>
            </a:r>
          </a:p>
          <a:p>
            <a:pPr lvl="0"/>
            <a:r>
              <a:rPr lang="fr-FR" dirty="0" smtClean="0"/>
              <a:t>	Définition </a:t>
            </a:r>
            <a:r>
              <a:rPr lang="fr-FR" dirty="0"/>
              <a:t>des points, lignes, surfaces et volumes.</a:t>
            </a:r>
          </a:p>
          <a:p>
            <a:pPr lvl="0"/>
            <a:r>
              <a:rPr lang="fr-FR" dirty="0" smtClean="0"/>
              <a:t>	Discrétisation</a:t>
            </a:r>
            <a:r>
              <a:rPr lang="fr-FR" dirty="0"/>
              <a:t>.</a:t>
            </a:r>
          </a:p>
          <a:p>
            <a:pPr lvl="0"/>
            <a:r>
              <a:rPr lang="fr-FR" dirty="0" smtClean="0"/>
              <a:t>II] Définition </a:t>
            </a:r>
            <a:r>
              <a:rPr lang="fr-FR" dirty="0"/>
              <a:t>du modèle</a:t>
            </a:r>
          </a:p>
          <a:p>
            <a:pPr lvl="0"/>
            <a:r>
              <a:rPr lang="fr-FR" dirty="0" smtClean="0"/>
              <a:t>	Définition </a:t>
            </a:r>
            <a:r>
              <a:rPr lang="fr-FR" dirty="0"/>
              <a:t>des données caractérisant le modèle : </a:t>
            </a:r>
            <a:r>
              <a:rPr lang="fr-FR" dirty="0" smtClean="0"/>
              <a:t>	  			formulation </a:t>
            </a:r>
            <a:r>
              <a:rPr lang="fr-FR" dirty="0"/>
              <a:t>(thermique, solide), </a:t>
            </a:r>
            <a:r>
              <a:rPr lang="fr-FR" dirty="0" smtClean="0"/>
              <a:t>					comportement </a:t>
            </a:r>
            <a:r>
              <a:rPr lang="fr-FR" dirty="0"/>
              <a:t>du </a:t>
            </a:r>
            <a:r>
              <a:rPr lang="fr-FR" dirty="0" smtClean="0"/>
              <a:t>	matériau </a:t>
            </a:r>
            <a:r>
              <a:rPr lang="fr-FR" dirty="0"/>
              <a:t>(isotrope, </a:t>
            </a:r>
            <a:r>
              <a:rPr lang="fr-FR" dirty="0" smtClean="0"/>
              <a:t>			orthotrope</a:t>
            </a:r>
            <a:r>
              <a:rPr lang="fr-FR" dirty="0"/>
              <a:t>, …).</a:t>
            </a:r>
          </a:p>
          <a:p>
            <a:pPr lvl="0"/>
            <a:r>
              <a:rPr lang="fr-FR" dirty="0" smtClean="0"/>
              <a:t>	Définition </a:t>
            </a:r>
            <a:r>
              <a:rPr lang="fr-FR" dirty="0"/>
              <a:t>des propriétés du matériau (conductivité thermique, </a:t>
            </a:r>
            <a:r>
              <a:rPr lang="fr-FR" dirty="0" smtClean="0"/>
              <a:t>		capacité </a:t>
            </a:r>
            <a:r>
              <a:rPr lang="fr-FR" dirty="0"/>
              <a:t>thermique, masse volumique).</a:t>
            </a:r>
          </a:p>
          <a:p>
            <a:pPr lvl="0"/>
            <a:r>
              <a:rPr lang="fr-FR" dirty="0" smtClean="0"/>
              <a:t>	Définition </a:t>
            </a:r>
            <a:r>
              <a:rPr lang="fr-FR" dirty="0"/>
              <a:t>des conditions aux limites.</a:t>
            </a:r>
          </a:p>
          <a:p>
            <a:pPr lvl="0"/>
            <a:r>
              <a:rPr lang="fr-FR" dirty="0" smtClean="0"/>
              <a:t>	Définition </a:t>
            </a:r>
            <a:r>
              <a:rPr lang="fr-FR" dirty="0"/>
              <a:t>des conditions initiales.</a:t>
            </a:r>
          </a:p>
          <a:p>
            <a:pPr lvl="0"/>
            <a:r>
              <a:rPr lang="fr-FR" dirty="0" smtClean="0"/>
              <a:t>III] Résolution</a:t>
            </a:r>
            <a:endParaRPr lang="fr-FR" dirty="0"/>
          </a:p>
          <a:p>
            <a:pPr lvl="0"/>
            <a:r>
              <a:rPr lang="fr-FR" dirty="0" smtClean="0"/>
              <a:t>	Calcul </a:t>
            </a:r>
            <a:r>
              <a:rPr lang="fr-FR" dirty="0"/>
              <a:t>des matrices de conductivité de chaque élément fini.</a:t>
            </a:r>
          </a:p>
          <a:p>
            <a:pPr lvl="0"/>
            <a:r>
              <a:rPr lang="fr-FR" dirty="0" smtClean="0"/>
              <a:t>	Assemblage </a:t>
            </a:r>
            <a:r>
              <a:rPr lang="fr-FR" dirty="0"/>
              <a:t>des matrices de conductivité et de masse de la </a:t>
            </a:r>
            <a:r>
              <a:rPr lang="fr-FR" dirty="0" smtClean="0"/>
              <a:t>		structure </a:t>
            </a:r>
            <a:r>
              <a:rPr lang="fr-FR" dirty="0"/>
              <a:t>complète.</a:t>
            </a:r>
          </a:p>
          <a:p>
            <a:pPr lvl="0"/>
            <a:r>
              <a:rPr lang="fr-FR" dirty="0" smtClean="0"/>
              <a:t>	Application </a:t>
            </a:r>
            <a:r>
              <a:rPr lang="fr-FR" dirty="0"/>
              <a:t>des conditions aux limites.</a:t>
            </a:r>
          </a:p>
          <a:p>
            <a:pPr lvl="0"/>
            <a:r>
              <a:rPr lang="fr-FR" dirty="0" smtClean="0"/>
              <a:t>	Application </a:t>
            </a:r>
            <a:r>
              <a:rPr lang="fr-FR" dirty="0"/>
              <a:t>des chargements.</a:t>
            </a:r>
          </a:p>
          <a:p>
            <a:pPr lvl="0"/>
            <a:r>
              <a:rPr lang="fr-FR" dirty="0" smtClean="0"/>
              <a:t>	Résolution </a:t>
            </a:r>
            <a:r>
              <a:rPr lang="fr-FR" dirty="0"/>
              <a:t>du système d’équations.</a:t>
            </a:r>
          </a:p>
          <a:p>
            <a:pPr lvl="0"/>
            <a:r>
              <a:rPr lang="fr-FR" dirty="0" smtClean="0"/>
              <a:t>IV] Post-traitement</a:t>
            </a:r>
            <a:endParaRPr lang="fr-FR" dirty="0"/>
          </a:p>
        </p:txBody>
      </p:sp>
      <p:pic>
        <p:nvPicPr>
          <p:cNvPr id="5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19</a:t>
            </a:r>
            <a:endParaRPr lang="fr-FR" dirty="0"/>
          </a:p>
        </p:txBody>
      </p:sp>
      <p:pic>
        <p:nvPicPr>
          <p:cNvPr id="7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pic>
        <p:nvPicPr>
          <p:cNvPr id="4" name="Image 3" descr="Description : Scryo du pot al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46" y="2754769"/>
            <a:ext cx="5759450" cy="29451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e 7"/>
          <p:cNvGrpSpPr/>
          <p:nvPr/>
        </p:nvGrpSpPr>
        <p:grpSpPr>
          <a:xfrm>
            <a:off x="611559" y="2983872"/>
            <a:ext cx="1068705" cy="2486923"/>
            <a:chOff x="1051748" y="301298"/>
            <a:chExt cx="1068705" cy="2232660"/>
          </a:xfrm>
        </p:grpSpPr>
        <p:pic>
          <p:nvPicPr>
            <p:cNvPr id="5" name="Image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748" y="301298"/>
              <a:ext cx="1068705" cy="223266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" name="Connecteur droit 6"/>
            <p:cNvCxnSpPr/>
            <p:nvPr/>
          </p:nvCxnSpPr>
          <p:spPr>
            <a:xfrm>
              <a:off x="1051748" y="1556792"/>
              <a:ext cx="1068705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ZoneTexte 8"/>
          <p:cNvSpPr txBox="1"/>
          <p:nvPr/>
        </p:nvSpPr>
        <p:spPr>
          <a:xfrm>
            <a:off x="135293" y="1227747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Être extrêmement prévoyant</a:t>
            </a:r>
            <a:endParaRPr lang="fr-FR" dirty="0"/>
          </a:p>
        </p:txBody>
      </p:sp>
      <p:pic>
        <p:nvPicPr>
          <p:cNvPr id="10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8604449" y="6478796"/>
            <a:ext cx="53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20</a:t>
            </a:r>
            <a:endParaRPr lang="fr-FR" dirty="0"/>
          </a:p>
        </p:txBody>
      </p:sp>
      <p:pic>
        <p:nvPicPr>
          <p:cNvPr id="12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pic>
        <p:nvPicPr>
          <p:cNvPr id="3" name="Image 2" descr="Description : Scryo du pot alu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68859"/>
            <a:ext cx="4752528" cy="266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Description : pot en alu 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228" y="518824"/>
            <a:ext cx="2376264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Description : pot en alu 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121" y="3501008"/>
            <a:ext cx="2376264" cy="316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F:\stage cea\Rapport\figure\Logo ENSE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21</a:t>
            </a:r>
            <a:endParaRPr lang="fr-FR" dirty="0"/>
          </a:p>
        </p:txBody>
      </p:sp>
      <p:pic>
        <p:nvPicPr>
          <p:cNvPr id="8" name="Picture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98579" y="620745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Précautions à prendre pour modifier le mandrin</a:t>
            </a:r>
            <a:endParaRPr lang="fr-FR" dirty="0"/>
          </a:p>
        </p:txBody>
      </p:sp>
      <p:pic>
        <p:nvPicPr>
          <p:cNvPr id="4" name="Image 3" descr="Description : mandrin rectangulaire cylindriqu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353" y="2492896"/>
            <a:ext cx="3645441" cy="393772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98579" y="132557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Même section et même masse</a:t>
            </a:r>
            <a:endParaRPr lang="fr-FR" dirty="0"/>
          </a:p>
        </p:txBody>
      </p:sp>
      <p:pic>
        <p:nvPicPr>
          <p:cNvPr id="7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</a:t>
            </a:r>
            <a:endParaRPr lang="fr-FR" dirty="0"/>
          </a:p>
        </p:txBody>
      </p:sp>
      <p:pic>
        <p:nvPicPr>
          <p:cNvPr id="8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908720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Création des modèles :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07504" y="1556792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Modèle thermique : données sur la capacité thermique et la conductivité thermique en fonction de la température grâce au logiciel </a:t>
            </a:r>
            <a:r>
              <a:rPr lang="fr-FR" dirty="0" err="1" smtClean="0"/>
              <a:t>Cryocomp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7504" y="263691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Condition initiale :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07504" y="315864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 t=0, la station d’essai est à 300K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07504" y="393305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Conditions limites :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6672" y="449460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Rayonnement sur toute la surface latérale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504" y="5013176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Condition limite de type flux au niveau du pot en aluminium =&gt; Modélisation du </a:t>
            </a:r>
            <a:r>
              <a:rPr lang="fr-FR" dirty="0" err="1" smtClean="0"/>
              <a:t>cryocooler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107504" y="5877272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condition limite d’égalité des températures aux interfaces des différentes pièces est directement prise en compte au moment de la création des pièces.</a:t>
            </a:r>
            <a:endParaRPr lang="fr-FR" dirty="0"/>
          </a:p>
        </p:txBody>
      </p:sp>
      <p:pic>
        <p:nvPicPr>
          <p:cNvPr id="1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23</a:t>
            </a:r>
            <a:endParaRPr lang="fr-FR" dirty="0"/>
          </a:p>
        </p:txBody>
      </p:sp>
      <p:pic>
        <p:nvPicPr>
          <p:cNvPr id="1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83671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Problème non linéaire transitoire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07504" y="1376690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Utilisation de la procédure PASAPAS dans </a:t>
            </a:r>
            <a:r>
              <a:rPr lang="fr-FR" dirty="0" err="1" smtClean="0"/>
              <a:t>Castem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12169" y="226775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Deux boucles imbriquées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56185" y="2780928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- </a:t>
            </a:r>
            <a:r>
              <a:rPr lang="fr-FR" dirty="0" smtClean="0">
                <a:solidFill>
                  <a:srgbClr val="FF0000"/>
                </a:solidFill>
              </a:rPr>
              <a:t>une </a:t>
            </a:r>
            <a:r>
              <a:rPr lang="fr-FR" dirty="0">
                <a:solidFill>
                  <a:srgbClr val="FF0000"/>
                </a:solidFill>
              </a:rPr>
              <a:t>boucle sur les </a:t>
            </a:r>
            <a:r>
              <a:rPr lang="fr-FR" b="1" dirty="0">
                <a:solidFill>
                  <a:srgbClr val="FF0000"/>
                </a:solidFill>
              </a:rPr>
              <a:t>pas de temps </a:t>
            </a:r>
            <a:r>
              <a:rPr lang="fr-FR" dirty="0"/>
              <a:t>qui se charge de balayer les instants de calcul demandés et de lancer </a:t>
            </a:r>
            <a:r>
              <a:rPr lang="fr-FR" dirty="0" smtClean="0"/>
              <a:t>le calcul </a:t>
            </a:r>
            <a:r>
              <a:rPr lang="fr-FR" dirty="0"/>
              <a:t>des champs solutions à chacun de ces </a:t>
            </a:r>
            <a:r>
              <a:rPr lang="fr-FR" dirty="0" smtClean="0"/>
              <a:t>instants.</a:t>
            </a:r>
            <a:endParaRPr lang="fr-FR" dirty="0"/>
          </a:p>
          <a:p>
            <a:pPr algn="just"/>
            <a:r>
              <a:rPr lang="fr-FR" dirty="0"/>
              <a:t>– </a:t>
            </a:r>
            <a:r>
              <a:rPr lang="fr-FR" dirty="0">
                <a:solidFill>
                  <a:srgbClr val="FF0000"/>
                </a:solidFill>
              </a:rPr>
              <a:t>une boucle de convergence</a:t>
            </a:r>
            <a:r>
              <a:rPr lang="fr-FR" dirty="0"/>
              <a:t>, incluse dans la première et qui se charge de calculer les champs solutions </a:t>
            </a:r>
            <a:r>
              <a:rPr lang="fr-FR" dirty="0" smtClean="0"/>
              <a:t>sur un </a:t>
            </a:r>
            <a:r>
              <a:rPr lang="fr-FR" dirty="0"/>
              <a:t>pas de temps, de manière itérative, avec une précision suffisante.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7504" y="4909810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Modification de la procédure utilisateur CHARTHER</a:t>
            </a:r>
            <a:endParaRPr lang="fr-FR" dirty="0"/>
          </a:p>
        </p:txBody>
      </p:sp>
      <p:pic>
        <p:nvPicPr>
          <p:cNvPr id="8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24</a:t>
            </a:r>
            <a:endParaRPr lang="fr-FR" dirty="0"/>
          </a:p>
        </p:txBody>
      </p:sp>
      <p:pic>
        <p:nvPicPr>
          <p:cNvPr id="11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542886"/>
              </p:ext>
            </p:extLst>
          </p:nvPr>
        </p:nvGraphicFramePr>
        <p:xfrm>
          <a:off x="1547664" y="1196752"/>
          <a:ext cx="633670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25</a:t>
            </a:r>
            <a:endParaRPr lang="fr-FR" dirty="0"/>
          </a:p>
        </p:txBody>
      </p:sp>
      <p:pic>
        <p:nvPicPr>
          <p:cNvPr id="7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9406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6886897"/>
              </p:ext>
            </p:extLst>
          </p:nvPr>
        </p:nvGraphicFramePr>
        <p:xfrm>
          <a:off x="1475656" y="836712"/>
          <a:ext cx="633670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94725" y="508518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section optimale est proche de la section initiale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20283" y="579158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Pot en aluminium pur ? Gain de 2h.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28599" y="47583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Détermination de la section optimale</a:t>
            </a:r>
            <a:endParaRPr lang="fr-FR" dirty="0"/>
          </a:p>
        </p:txBody>
      </p:sp>
      <p:pic>
        <p:nvPicPr>
          <p:cNvPr id="7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26</a:t>
            </a:r>
            <a:endParaRPr lang="fr-FR" dirty="0"/>
          </a:p>
        </p:txBody>
      </p:sp>
      <p:pic>
        <p:nvPicPr>
          <p:cNvPr id="10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612167" y="504398"/>
                <a:ext cx="5886400" cy="872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𝑟𝑒𝑓𝑟𝑜𝑖𝑑𝑖𝑠𝑠𝑒𝑚𝑒𝑛𝑡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²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/>
                                </a:rPr>
                                <m:t>∗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𝑆𝐿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𝑇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/>
                                </a:rPr>
                                <m:t>𝑑𝑇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167" y="504398"/>
                <a:ext cx="5886400" cy="87248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511660" y="1556792"/>
                <a:ext cx="5510766" cy="7162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𝑟𝑒𝑓𝑟𝑜𝑖𝑑𝑖𝑠𝑠𝑒𝑚𝑒𝑛𝑡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𝑆𝐿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)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𝐶𝑟𝑦𝑜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660" y="1556792"/>
                <a:ext cx="5510766" cy="71622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1115616" y="119221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Ou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90465" y="328498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Hauteur du mandrin importante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35698" y="3933056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Visualisation numérique à chaque pas de temps que les températures extrêmes du mandrin soient proches.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016018" y="5229200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Hauteur du mandrin : 4 cm</a:t>
            </a:r>
            <a:endParaRPr lang="fr-FR" dirty="0"/>
          </a:p>
        </p:txBody>
      </p:sp>
      <p:pic>
        <p:nvPicPr>
          <p:cNvPr id="12" name="Picture 2" descr="F:\stage cea\Rapport\figure\Logo ENS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27</a:t>
            </a:r>
            <a:endParaRPr lang="fr-FR" dirty="0"/>
          </a:p>
        </p:txBody>
      </p:sp>
      <p:pic>
        <p:nvPicPr>
          <p:cNvPr id="13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52736"/>
            <a:ext cx="5670376" cy="30961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28599" y="47583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Mise en froid du mandrin</a:t>
            </a:r>
            <a:endParaRPr lang="fr-FR" dirty="0"/>
          </a:p>
        </p:txBody>
      </p:sp>
      <p:pic>
        <p:nvPicPr>
          <p:cNvPr id="5" name="Picture 2" descr="F:\stage cea\Rapport\figure\Logo ENS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28</a:t>
            </a:r>
            <a:endParaRPr lang="fr-FR" dirty="0"/>
          </a:p>
        </p:txBody>
      </p:sp>
      <p:pic>
        <p:nvPicPr>
          <p:cNvPr id="8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01743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745" y="845168"/>
            <a:ext cx="4334510" cy="60680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28599" y="47583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Mise en froid du mandrin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340148" y="1052736"/>
            <a:ext cx="1074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3600s</a:t>
            </a:r>
          </a:p>
        </p:txBody>
      </p:sp>
      <p:sp>
        <p:nvSpPr>
          <p:cNvPr id="7" name="Rectangle 6"/>
          <p:cNvSpPr/>
          <p:nvPr/>
        </p:nvSpPr>
        <p:spPr>
          <a:xfrm>
            <a:off x="6732156" y="1360281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10800s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4996" y="1988840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17000s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9681" y="1988840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24000s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04854" y="3053906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40000s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39255" y="3059668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50000s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04853" y="4005064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60000s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36618" y="4005064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66000s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24732" y="5013176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71000s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46354" y="5013176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73000s,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41925" y="6237312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 = 74000s</a:t>
            </a:r>
          </a:p>
        </p:txBody>
      </p:sp>
      <p:pic>
        <p:nvPicPr>
          <p:cNvPr id="17" name="Picture 2" descr="F:\stage cea\Rapport\figure\Logo ENS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29</a:t>
            </a:r>
            <a:endParaRPr lang="fr-FR" dirty="0"/>
          </a:p>
        </p:txBody>
      </p:sp>
      <p:pic>
        <p:nvPicPr>
          <p:cNvPr id="18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01743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1356731"/>
              </p:ext>
            </p:extLst>
          </p:nvPr>
        </p:nvGraphicFramePr>
        <p:xfrm>
          <a:off x="1137008" y="1268760"/>
          <a:ext cx="6912173" cy="4157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07504" y="116632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Modélisation numérique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28599" y="47583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Mise en froid du mandrin</a:t>
            </a:r>
            <a:endParaRPr lang="fr-FR" dirty="0"/>
          </a:p>
        </p:txBody>
      </p:sp>
      <p:pic>
        <p:nvPicPr>
          <p:cNvPr id="5" name="Picture 2" descr="F:\stage cea\Rapport\figure\Logo ENS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30</a:t>
            </a:r>
            <a:endParaRPr lang="fr-FR" dirty="0"/>
          </a:p>
        </p:txBody>
      </p:sp>
      <p:pic>
        <p:nvPicPr>
          <p:cNvPr id="8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0626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3225" y="116632"/>
            <a:ext cx="3217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/>
              <a:t>Ouverture sur la fin du stage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55679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b="1" dirty="0" smtClean="0"/>
              <a:t>Créer le vrai mandrin cylindrique en imposant l’évolution de température déterminée.</a:t>
            </a:r>
            <a:endParaRPr lang="fr-FR" b="1" dirty="0"/>
          </a:p>
        </p:txBody>
      </p:sp>
      <p:sp>
        <p:nvSpPr>
          <p:cNvPr id="4" name="Rectangle 3"/>
          <p:cNvSpPr/>
          <p:nvPr/>
        </p:nvSpPr>
        <p:spPr>
          <a:xfrm>
            <a:off x="1217" y="220486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b="1" dirty="0" smtClean="0"/>
              <a:t>Prendre en compte le ruban et déterminer un optimum quant au nombre d’épaisseur pour la future bobine.</a:t>
            </a:r>
            <a:endParaRPr lang="fr-FR" b="1" dirty="0"/>
          </a:p>
        </p:txBody>
      </p:sp>
      <p:pic>
        <p:nvPicPr>
          <p:cNvPr id="5" name="Image 4" descr="Description : A faire.bm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 r="3056"/>
          <a:stretch>
            <a:fillRect/>
          </a:stretch>
        </p:blipFill>
        <p:spPr bwMode="auto">
          <a:xfrm>
            <a:off x="1970659" y="3356992"/>
            <a:ext cx="5205115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F:\stage cea\Rapport\figure\Logo ENS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31</a:t>
            </a:r>
            <a:endParaRPr lang="fr-FR" dirty="0"/>
          </a:p>
        </p:txBody>
      </p:sp>
      <p:pic>
        <p:nvPicPr>
          <p:cNvPr id="9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6632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 smtClean="0"/>
              <a:t>Conclusion</a:t>
            </a:r>
            <a:endParaRPr lang="fr-FR" b="1" dirty="0"/>
          </a:p>
        </p:txBody>
      </p:sp>
      <p:sp>
        <p:nvSpPr>
          <p:cNvPr id="9" name="Rectangle 8"/>
          <p:cNvSpPr/>
          <p:nvPr/>
        </p:nvSpPr>
        <p:spPr>
          <a:xfrm>
            <a:off x="1" y="1481008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 smtClean="0"/>
              <a:t>La restriction de la longueur des </a:t>
            </a:r>
            <a:r>
              <a:rPr lang="fr-FR" b="1" dirty="0" err="1" smtClean="0"/>
              <a:t>busbars</a:t>
            </a:r>
            <a:r>
              <a:rPr lang="fr-FR" b="1" dirty="0" smtClean="0"/>
              <a:t> est très </a:t>
            </a:r>
            <a:r>
              <a:rPr lang="fr-FR" b="1" dirty="0" err="1" smtClean="0"/>
              <a:t>limitante</a:t>
            </a:r>
            <a:r>
              <a:rPr lang="fr-FR" b="1" dirty="0"/>
              <a:t> </a:t>
            </a:r>
            <a:r>
              <a:rPr lang="fr-FR" b="1" dirty="0" smtClean="0"/>
              <a:t>et empêche le refroidissement en une nuit de la station d’essai.</a:t>
            </a:r>
            <a:endParaRPr lang="fr-FR" b="1" dirty="0"/>
          </a:p>
        </p:txBody>
      </p:sp>
      <p:sp>
        <p:nvSpPr>
          <p:cNvPr id="10" name="Rectangle 9"/>
          <p:cNvSpPr/>
          <p:nvPr/>
        </p:nvSpPr>
        <p:spPr>
          <a:xfrm>
            <a:off x="152400" y="2376462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 smtClean="0"/>
              <a:t>Cette restriction prise en compte, la section optimale des </a:t>
            </a:r>
            <a:r>
              <a:rPr lang="fr-FR" b="1" dirty="0" err="1" smtClean="0"/>
              <a:t>busbars</a:t>
            </a:r>
            <a:r>
              <a:rPr lang="fr-FR" b="1" dirty="0" smtClean="0"/>
              <a:t> a été déterminée : 659mm²</a:t>
            </a:r>
            <a:endParaRPr lang="fr-FR" b="1" dirty="0"/>
          </a:p>
        </p:txBody>
      </p:sp>
      <p:sp>
        <p:nvSpPr>
          <p:cNvPr id="11" name="Rectangle 10"/>
          <p:cNvSpPr/>
          <p:nvPr/>
        </p:nvSpPr>
        <p:spPr>
          <a:xfrm>
            <a:off x="1" y="3569240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 smtClean="0"/>
              <a:t>D’un point de vu personnel : </a:t>
            </a:r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152398" y="4032646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 smtClean="0"/>
              <a:t>Apprentissage d’un nouveau logiciel et d’un nouveau langage</a:t>
            </a:r>
            <a:endParaRPr lang="fr-FR" b="1" dirty="0"/>
          </a:p>
        </p:txBody>
      </p:sp>
      <p:sp>
        <p:nvSpPr>
          <p:cNvPr id="13" name="Rectangle 12"/>
          <p:cNvSpPr/>
          <p:nvPr/>
        </p:nvSpPr>
        <p:spPr>
          <a:xfrm>
            <a:off x="152400" y="4418355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 smtClean="0"/>
              <a:t>Découverte d’un domaine qui m’était inconnu : la cryogénie</a:t>
            </a:r>
            <a:endParaRPr lang="fr-FR" b="1" dirty="0"/>
          </a:p>
        </p:txBody>
      </p:sp>
      <p:pic>
        <p:nvPicPr>
          <p:cNvPr id="1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8676457" y="6478796"/>
            <a:ext cx="46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32</a:t>
            </a:r>
            <a:endParaRPr lang="fr-FR" dirty="0"/>
          </a:p>
        </p:txBody>
      </p:sp>
      <p:pic>
        <p:nvPicPr>
          <p:cNvPr id="1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75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270892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800" b="1" dirty="0" smtClean="0"/>
              <a:t>Merci de votre attention …</a:t>
            </a:r>
            <a:endParaRPr lang="fr-FR" sz="2800" b="1" dirty="0"/>
          </a:p>
        </p:txBody>
      </p:sp>
      <p:pic>
        <p:nvPicPr>
          <p:cNvPr id="4" name="Picture 2" descr="F:\stage cea\Rapport\figure\Logo ENS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784" y="20325"/>
            <a:ext cx="1648485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" y="20325"/>
            <a:ext cx="503955" cy="81638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4175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867</TotalTime>
  <Words>2267</Words>
  <Application>Microsoft Office PowerPoint</Application>
  <PresentationFormat>Affichage à l'écran (4:3)</PresentationFormat>
  <Paragraphs>503</Paragraphs>
  <Slides>43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4" baseType="lpstr">
      <vt:lpstr>Apex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DANDONNEAU Pierre alain</dc:creator>
  <cp:lastModifiedBy>DANDONNEAU Pierre alain</cp:lastModifiedBy>
  <cp:revision>89</cp:revision>
  <dcterms:created xsi:type="dcterms:W3CDTF">2011-08-23T14:06:49Z</dcterms:created>
  <dcterms:modified xsi:type="dcterms:W3CDTF">2011-09-02T07:08:22Z</dcterms:modified>
</cp:coreProperties>
</file>